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610" r:id="rId2"/>
    <p:sldId id="546" r:id="rId3"/>
    <p:sldId id="547" r:id="rId4"/>
    <p:sldId id="548" r:id="rId5"/>
    <p:sldId id="549" r:id="rId6"/>
    <p:sldId id="550" r:id="rId7"/>
    <p:sldId id="551" r:id="rId8"/>
    <p:sldId id="552" r:id="rId9"/>
    <p:sldId id="553" r:id="rId10"/>
    <p:sldId id="554" r:id="rId11"/>
    <p:sldId id="555" r:id="rId12"/>
    <p:sldId id="556" r:id="rId13"/>
    <p:sldId id="557" r:id="rId14"/>
    <p:sldId id="558" r:id="rId15"/>
    <p:sldId id="559" r:id="rId16"/>
    <p:sldId id="560" r:id="rId1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6" y="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87C679C-C6F6-411A-81C3-D29A7250C9EA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817797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2776AC2-0B01-4C23-8EAB-7F52F95EB3B2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5148637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E3DF9BD-9077-42B2-8354-6879B305E18B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5893550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FD2E9DE-481F-451F-AD29-3C27F14E2725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84254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870B122-FBC6-471B-8DB0-7E6FBF839C14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29245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138B432-C37E-4DF7-8216-EE89C4106563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0966458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6FA3360-2F82-496B-A50A-0176F431120C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699134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5193A69-B607-4063-A3DB-5A88A75D1146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289286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4CC659B-6F66-41FE-8CE1-B86A6C683003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965670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2E08135-EFE2-4521-97FC-D576869AF959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119413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378B547-7E4A-471F-9BEB-E07FB6C04F6D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023605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3F7E115-42D0-49F4-BC56-670AAC4FE8AF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592648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EFF9AAF-9860-4145-A586-15EC864CEC40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7537258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B6C45AB-A558-49EB-A3C3-9BCD4715A55B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134548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8F73BAC-8899-40CD-AB1E-16E984C55135}" type="slidenum">
              <a:rPr lang="en-US" altLang="ja-JP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012212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pro/adp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cp-2. C</a:t>
            </a:r>
            <a:r>
              <a:rPr lang="ja-JP" altLang="en-US" dirty="0"/>
              <a:t> プログラム作成時の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よくある間違い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</a:t>
            </a:r>
            <a:r>
              <a:rPr lang="en-US" altLang="ja-JP" sz="2400" dirty="0">
                <a:solidFill>
                  <a:schemeClr val="tx1"/>
                </a:solidFill>
                <a:latin typeface="メイリオ" panose="020B0604030504040204" pitchFamily="50" charset="-128"/>
              </a:rPr>
              <a:t>C 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</a:rPr>
              <a:t>プログラミング入門</a:t>
            </a:r>
            <a:r>
              <a:rPr lang="ja-JP" altLang="en-US" dirty="0"/>
              <a:t>）</a:t>
            </a:r>
            <a:endParaRPr lang="en-US" altLang="ja-JP" dirty="0"/>
          </a:p>
          <a:p>
            <a:r>
              <a:rPr lang="en-US" altLang="ja-JP" smtClean="0"/>
              <a:t>URL: </a:t>
            </a:r>
            <a:r>
              <a:rPr lang="en-US" altLang="ja-JP" smtClean="0">
                <a:hlinkClick r:id="rId3"/>
              </a:rPr>
              <a:t>https</a:t>
            </a:r>
            <a:r>
              <a:rPr lang="en-US" altLang="ja-JP" dirty="0">
                <a:hlinkClick r:id="rId3"/>
              </a:rPr>
              <a:t>://www.kkaneko.jp/pro/adp/index.html</a:t>
            </a:r>
            <a:endParaRPr lang="ja-JP" altLang="en-US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00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75" y="784225"/>
            <a:ext cx="7669213" cy="593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601663" y="114300"/>
            <a:ext cx="7772400" cy="550863"/>
          </a:xfrm>
        </p:spPr>
        <p:txBody>
          <a:bodyPr/>
          <a:lstStyle/>
          <a:p>
            <a:pPr eaLnBrk="1" hangingPunct="1"/>
            <a:r>
              <a:rPr lang="ja-JP" altLang="en-US" sz="3200"/>
              <a:t>変数名には「半角文字」を使う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876300" y="4576763"/>
            <a:ext cx="7329488" cy="12192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57" name="Text Box 5" descr="25%"/>
          <p:cNvSpPr txBox="1">
            <a:spLocks noChangeArrowheads="1"/>
          </p:cNvSpPr>
          <p:nvPr/>
        </p:nvSpPr>
        <p:spPr bwMode="auto">
          <a:xfrm>
            <a:off x="3348038" y="5379492"/>
            <a:ext cx="4635500" cy="1077218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エラーメッセージが現れる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420938" y="2405063"/>
            <a:ext cx="927100" cy="893762"/>
          </a:xfrm>
          <a:prstGeom prst="rect">
            <a:avLst/>
          </a:prstGeom>
          <a:noFill/>
          <a:ln w="2857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60" name="Text Box 8" descr="20%"/>
          <p:cNvSpPr txBox="1">
            <a:spLocks noChangeArrowheads="1"/>
          </p:cNvSpPr>
          <p:nvPr/>
        </p:nvSpPr>
        <p:spPr bwMode="auto">
          <a:xfrm>
            <a:off x="173038" y="1165225"/>
            <a:ext cx="4649787" cy="954107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38100">
            <a:solidFill>
              <a:srgbClr val="00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全角文字の 「Ｓ」を使っている</a:t>
            </a: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2303463" y="1709738"/>
            <a:ext cx="457200" cy="685800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3562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185E803-91A4-47D0-8BA9-06590D11F64E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10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7818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75" y="784225"/>
            <a:ext cx="7669213" cy="593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xfrm>
            <a:off x="601663" y="114300"/>
            <a:ext cx="7772400" cy="550863"/>
          </a:xfrm>
        </p:spPr>
        <p:txBody>
          <a:bodyPr/>
          <a:lstStyle/>
          <a:p>
            <a:pPr eaLnBrk="1" hangingPunct="1"/>
            <a:r>
              <a:rPr lang="ja-JP" altLang="en-US" sz="3200"/>
              <a:t>字下げには「半角のスペース」を使う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876300" y="4449763"/>
            <a:ext cx="5694363" cy="134778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05" name="Text Box 5" descr="25%"/>
          <p:cNvSpPr txBox="1">
            <a:spLocks noChangeArrowheads="1"/>
          </p:cNvSpPr>
          <p:nvPr/>
        </p:nvSpPr>
        <p:spPr bwMode="auto">
          <a:xfrm>
            <a:off x="3457575" y="5461695"/>
            <a:ext cx="4635500" cy="1077218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エラーメッセージが現れる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2301875" y="2370138"/>
            <a:ext cx="927100" cy="893762"/>
          </a:xfrm>
          <a:prstGeom prst="rect">
            <a:avLst/>
          </a:prstGeom>
          <a:noFill/>
          <a:ln w="2857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08" name="Text Box 8" descr="20%"/>
          <p:cNvSpPr txBox="1">
            <a:spLocks noChangeArrowheads="1"/>
          </p:cNvSpPr>
          <p:nvPr/>
        </p:nvSpPr>
        <p:spPr bwMode="auto">
          <a:xfrm>
            <a:off x="188913" y="827088"/>
            <a:ext cx="3940175" cy="860425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38100">
            <a:solidFill>
              <a:srgbClr val="00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solidFill>
                  <a:srgbClr val="0033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全角文字のスペースを使っている（目に見えない）</a:t>
            </a: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2184400" y="1674813"/>
            <a:ext cx="457200" cy="685800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5610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DB9F1BE-DAEE-47F5-A974-EF3A42F57B62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11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2859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ja-JP" dirty="0"/>
              <a:t>Visual C++ </a:t>
            </a:r>
            <a:r>
              <a:rPr lang="ja-JP" altLang="en-US" dirty="0"/>
              <a:t>のキーワードチェック機能</a:t>
            </a:r>
          </a:p>
          <a:p>
            <a:pPr eaLnBrk="1" hangingPunct="1"/>
            <a:endParaRPr lang="ja-JP" altLang="en-US" dirty="0"/>
          </a:p>
          <a:p>
            <a:pPr lvl="1" eaLnBrk="1" hangingPunct="1">
              <a:buFontTx/>
              <a:buNone/>
            </a:pPr>
            <a:r>
              <a:rPr lang="ja-JP" altLang="en-US" dirty="0"/>
              <a:t>正しいキーワード        キーワードでない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903288" y="3490913"/>
            <a:ext cx="2895600" cy="1295400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1436688" y="3871913"/>
            <a:ext cx="12802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solidFill>
                  <a:schemeClr val="accent1">
                    <a:lumMod val="75000"/>
                  </a:schemeClr>
                </a:solidFill>
                <a:latin typeface="CS Times" pitchFamily="18" charset="0"/>
                <a:ea typeface="メイリオ" panose="020B0604030504040204" pitchFamily="50" charset="-128"/>
              </a:rPr>
              <a:t>return</a:t>
            </a:r>
            <a:r>
              <a:rPr lang="en-US" altLang="ja-JP" dirty="0">
                <a:solidFill>
                  <a:schemeClr val="hlink"/>
                </a:solidFill>
                <a:latin typeface="CS Times" pitchFamily="18" charset="0"/>
                <a:ea typeface="メイリオ" panose="020B0604030504040204" pitchFamily="50" charset="-128"/>
              </a:rPr>
              <a:t> </a:t>
            </a:r>
            <a:r>
              <a:rPr lang="en-US" altLang="ja-JP" dirty="0">
                <a:solidFill>
                  <a:srgbClr val="000000"/>
                </a:solidFill>
                <a:latin typeface="CS Times" pitchFamily="18" charset="0"/>
                <a:ea typeface="メイリオ" panose="020B0604030504040204" pitchFamily="50" charset="-128"/>
              </a:rPr>
              <a:t>0;</a:t>
            </a:r>
          </a:p>
        </p:txBody>
      </p:sp>
      <p:sp>
        <p:nvSpPr>
          <p:cNvPr id="27654" name="AutoShape 6"/>
          <p:cNvSpPr>
            <a:spLocks/>
          </p:cNvSpPr>
          <p:nvPr/>
        </p:nvSpPr>
        <p:spPr bwMode="auto">
          <a:xfrm rot="5400000">
            <a:off x="1741488" y="3948113"/>
            <a:ext cx="228600" cy="990600"/>
          </a:xfrm>
          <a:prstGeom prst="rightBrace">
            <a:avLst>
              <a:gd name="adj1" fmla="val 3611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412095" y="4874925"/>
            <a:ext cx="38779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200" dirty="0">
                <a:solidFill>
                  <a:schemeClr val="accent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別の色で表示される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4637088" y="3490913"/>
            <a:ext cx="2895600" cy="1295400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 dirty="0">
              <a:solidFill>
                <a:srgbClr val="003300"/>
              </a:solidFill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5170488" y="3871913"/>
            <a:ext cx="10715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 err="1">
                <a:solidFill>
                  <a:srgbClr val="000000"/>
                </a:solidFill>
                <a:latin typeface="CS Times" pitchFamily="18" charset="0"/>
                <a:ea typeface="メイリオ" panose="020B0604030504040204" pitchFamily="50" charset="-128"/>
              </a:rPr>
              <a:t>retrn</a:t>
            </a:r>
            <a:r>
              <a:rPr lang="en-US" altLang="ja-JP" dirty="0">
                <a:solidFill>
                  <a:srgbClr val="000000"/>
                </a:solidFill>
                <a:latin typeface="CS Times" pitchFamily="18" charset="0"/>
                <a:ea typeface="メイリオ" panose="020B0604030504040204" pitchFamily="50" charset="-128"/>
              </a:rPr>
              <a:t> 0;</a:t>
            </a:r>
          </a:p>
        </p:txBody>
      </p:sp>
      <p:sp>
        <p:nvSpPr>
          <p:cNvPr id="27658" name="AutoShape 10"/>
          <p:cNvSpPr>
            <a:spLocks/>
          </p:cNvSpPr>
          <p:nvPr/>
        </p:nvSpPr>
        <p:spPr bwMode="auto">
          <a:xfrm rot="5400000">
            <a:off x="5475288" y="3948113"/>
            <a:ext cx="228600" cy="990600"/>
          </a:xfrm>
          <a:prstGeom prst="rightBrace">
            <a:avLst>
              <a:gd name="adj1" fmla="val 3611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4968875" y="4729163"/>
            <a:ext cx="18261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200" dirty="0">
                <a:solidFill>
                  <a:srgbClr val="0000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黒いまま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974725" y="2078038"/>
            <a:ext cx="8002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いち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2133600" y="2057400"/>
            <a:ext cx="8002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エル</a:t>
            </a:r>
          </a:p>
        </p:txBody>
      </p:sp>
      <p:sp>
        <p:nvSpPr>
          <p:cNvPr id="27662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9D1CF71-F399-4786-916B-3C9C7B2846FF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キーワードの間違い</a:t>
            </a:r>
          </a:p>
        </p:txBody>
      </p:sp>
    </p:spTree>
    <p:extLst>
      <p:ext uri="{BB962C8B-B14F-4D97-AF65-F5344CB8AC3E}">
        <p14:creationId xmlns:p14="http://schemas.microsoft.com/office/powerpoint/2010/main" val="2543342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75" y="779463"/>
            <a:ext cx="7669213" cy="593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>
          <a:xfrm>
            <a:off x="601663" y="114300"/>
            <a:ext cx="7772400" cy="550863"/>
          </a:xfrm>
        </p:spPr>
        <p:txBody>
          <a:bodyPr/>
          <a:lstStyle/>
          <a:p>
            <a:pPr eaLnBrk="1" hangingPunct="1"/>
            <a:r>
              <a:rPr lang="ja-JP" altLang="en-US" sz="3200"/>
              <a:t>キーワードは，正しいスペルを書く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876300" y="4576763"/>
            <a:ext cx="5510213" cy="86995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701" name="Text Box 5" descr="25%"/>
          <p:cNvSpPr txBox="1">
            <a:spLocks noChangeArrowheads="1"/>
          </p:cNvSpPr>
          <p:nvPr/>
        </p:nvSpPr>
        <p:spPr bwMode="auto">
          <a:xfrm>
            <a:off x="3403600" y="5221983"/>
            <a:ext cx="4635500" cy="1077218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エラーメッセージが現れる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2476500" y="2836863"/>
            <a:ext cx="927100" cy="387350"/>
          </a:xfrm>
          <a:prstGeom prst="rect">
            <a:avLst/>
          </a:prstGeom>
          <a:noFill/>
          <a:ln w="2857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704" name="Text Box 8" descr="20%"/>
          <p:cNvSpPr txBox="1">
            <a:spLocks noChangeArrowheads="1"/>
          </p:cNvSpPr>
          <p:nvPr/>
        </p:nvSpPr>
        <p:spPr bwMode="auto">
          <a:xfrm>
            <a:off x="393700" y="1597025"/>
            <a:ext cx="2898775" cy="954107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38100">
            <a:solidFill>
              <a:srgbClr val="00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正しくは「</a:t>
            </a:r>
            <a:r>
              <a:rPr lang="en-US" altLang="ja-JP" sz="2800" dirty="0" err="1">
                <a:solidFill>
                  <a:srgbClr val="0033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printf</a:t>
            </a:r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」</a:t>
            </a: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2359025" y="2141538"/>
            <a:ext cx="457200" cy="685800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9706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31CA976-B17C-47EE-BA63-9F2F427A8005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81875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「</a:t>
            </a:r>
            <a:r>
              <a:rPr lang="en-US" altLang="ja-JP"/>
              <a:t>1</a:t>
            </a:r>
            <a:r>
              <a:rPr lang="ja-JP" altLang="en-US"/>
              <a:t>」と「</a:t>
            </a:r>
            <a:r>
              <a:rPr lang="en-US" altLang="ja-JP"/>
              <a:t>l</a:t>
            </a:r>
            <a:r>
              <a:rPr lang="ja-JP" altLang="en-US"/>
              <a:t>」は違う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488" y="1703388"/>
            <a:ext cx="8867775" cy="41148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ja-JP" altLang="en-US" dirty="0"/>
              <a:t>「</a:t>
            </a:r>
            <a:r>
              <a:rPr lang="en-US" altLang="ja-JP" dirty="0"/>
              <a:t>1</a:t>
            </a:r>
            <a:r>
              <a:rPr lang="ja-JP" altLang="en-US" dirty="0"/>
              <a:t>」 と 「ｌ」 を間違えると，後で探しにくい</a:t>
            </a:r>
          </a:p>
          <a:p>
            <a:pPr eaLnBrk="1" hangingPunct="1">
              <a:defRPr/>
            </a:pPr>
            <a:endParaRPr lang="en-US" altLang="ja-JP" dirty="0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485775" y="2219325"/>
            <a:ext cx="8002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いち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2163763" y="2146300"/>
            <a:ext cx="8002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エル</a:t>
            </a:r>
          </a:p>
        </p:txBody>
      </p:sp>
      <p:sp>
        <p:nvSpPr>
          <p:cNvPr id="31750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7DC9095-0F86-4B1F-85B2-C6F3BECEA186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91842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pPr eaLnBrk="1" hangingPunct="1"/>
            <a:r>
              <a:rPr lang="ja-JP" altLang="en-US" sz="4400"/>
              <a:t>プログラム作成時のヒント</a:t>
            </a:r>
          </a:p>
        </p:txBody>
      </p:sp>
      <p:sp>
        <p:nvSpPr>
          <p:cNvPr id="3379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7E72CDC-0E9E-4F9A-A74D-C3A9B9205EB7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2227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0999" y="457200"/>
            <a:ext cx="7690945" cy="1143000"/>
          </a:xfrm>
        </p:spPr>
        <p:txBody>
          <a:bodyPr/>
          <a:lstStyle/>
          <a:p>
            <a:pPr eaLnBrk="1" hangingPunct="1"/>
            <a:r>
              <a:rPr lang="ja-JP" altLang="en-US" sz="3600" dirty="0"/>
              <a:t>「￥」（円記号）と，</a:t>
            </a:r>
            <a:r>
              <a:rPr lang="en-US" altLang="ja-JP" sz="3600" dirty="0"/>
              <a:t/>
            </a:r>
            <a:br>
              <a:rPr lang="en-US" altLang="ja-JP" sz="3600" dirty="0"/>
            </a:br>
            <a:r>
              <a:rPr lang="ja-JP" altLang="en-US" sz="3600" dirty="0"/>
              <a:t>「＼」（バックスラッシュ）は同じ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495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15000"/>
              </a:lnSpc>
            </a:pPr>
            <a:endParaRPr lang="en-US" altLang="ja-JP" sz="2800"/>
          </a:p>
          <a:p>
            <a:pPr eaLnBrk="1" hangingPunct="1">
              <a:lnSpc>
                <a:spcPct val="115000"/>
              </a:lnSpc>
            </a:pPr>
            <a:r>
              <a:rPr lang="ja-JP" altLang="en-US" sz="2800"/>
              <a:t>日本語キーボードには，「円記号」があって，「バックスラッシュ」が無い．</a:t>
            </a:r>
          </a:p>
          <a:p>
            <a:pPr eaLnBrk="1" hangingPunct="1">
              <a:lnSpc>
                <a:spcPct val="115000"/>
              </a:lnSpc>
            </a:pPr>
            <a:r>
              <a:rPr lang="ja-JP" altLang="en-US" sz="2800"/>
              <a:t>英語キーボードには，「バックスラッシュ」があって，「円記号」が無い．</a:t>
            </a:r>
          </a:p>
          <a:p>
            <a:pPr eaLnBrk="1" hangingPunct="1">
              <a:lnSpc>
                <a:spcPct val="115000"/>
              </a:lnSpc>
            </a:pPr>
            <a:r>
              <a:rPr lang="ja-JP" altLang="en-US" sz="2800">
                <a:solidFill>
                  <a:schemeClr val="tx2"/>
                </a:solidFill>
              </a:rPr>
              <a:t>キーボードの「円記号」，「バックスラッシュ」のどちらを使っても同じ意味</a:t>
            </a:r>
            <a:r>
              <a:rPr lang="ja-JP" altLang="en-US" sz="2800"/>
              <a:t>．</a:t>
            </a:r>
          </a:p>
          <a:p>
            <a:pPr eaLnBrk="1" hangingPunct="1">
              <a:lnSpc>
                <a:spcPct val="115000"/>
              </a:lnSpc>
            </a:pPr>
            <a:r>
              <a:rPr lang="ja-JP" altLang="en-US" sz="2800"/>
              <a:t>表示の時に， 「円記号」と「バックスラッシュ」が置き換わることがある．無視してよい．慣れれば気にならない．</a:t>
            </a:r>
          </a:p>
          <a:p>
            <a:pPr lvl="1" eaLnBrk="1" hangingPunct="1">
              <a:lnSpc>
                <a:spcPct val="90000"/>
              </a:lnSpc>
            </a:pPr>
            <a:endParaRPr lang="en-US" altLang="ja-JP" sz="2400"/>
          </a:p>
        </p:txBody>
      </p:sp>
      <p:sp>
        <p:nvSpPr>
          <p:cNvPr id="35844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C8E13B9-FBE4-4E37-B0B1-0616F875A6AB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1207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間違いの例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330325"/>
            <a:ext cx="8113713" cy="4114800"/>
          </a:xfrm>
        </p:spPr>
        <p:txBody>
          <a:bodyPr/>
          <a:lstStyle/>
          <a:p>
            <a:pPr marL="0" indent="0" eaLnBrk="1" hangingPunct="1">
              <a:lnSpc>
                <a:spcPct val="115000"/>
              </a:lnSpc>
              <a:buFontTx/>
              <a:buNone/>
            </a:pPr>
            <a:r>
              <a:rPr lang="ja-JP" altLang="en-US" b="1"/>
              <a:t>書き方のミス</a:t>
            </a:r>
          </a:p>
          <a:p>
            <a:pPr lvl="1" eaLnBrk="1" hangingPunct="1">
              <a:lnSpc>
                <a:spcPct val="115000"/>
              </a:lnSpc>
            </a:pPr>
            <a:r>
              <a:rPr lang="ja-JP" altLang="en-US"/>
              <a:t>カッコ（「</a:t>
            </a:r>
            <a:r>
              <a:rPr lang="en-US" altLang="ja-JP"/>
              <a:t>{}</a:t>
            </a:r>
            <a:r>
              <a:rPr lang="ja-JP" altLang="en-US"/>
              <a:t>」，「</a:t>
            </a:r>
            <a:r>
              <a:rPr lang="en-US" altLang="ja-JP"/>
              <a:t>()</a:t>
            </a:r>
            <a:r>
              <a:rPr lang="ja-JP" altLang="en-US"/>
              <a:t>」）の対応をとる</a:t>
            </a:r>
          </a:p>
          <a:p>
            <a:pPr lvl="1" eaLnBrk="1" hangingPunct="1">
              <a:lnSpc>
                <a:spcPct val="115000"/>
              </a:lnSpc>
            </a:pPr>
            <a:r>
              <a:rPr lang="ja-JP" altLang="en-US"/>
              <a:t>クオーテーション（「</a:t>
            </a:r>
            <a:r>
              <a:rPr lang="en-US" altLang="ja-JP"/>
              <a:t>"</a:t>
            </a:r>
            <a:r>
              <a:rPr lang="ja-JP" altLang="en-US"/>
              <a:t>」，「</a:t>
            </a:r>
            <a:r>
              <a:rPr lang="en-US" altLang="ja-JP"/>
              <a:t>'</a:t>
            </a:r>
            <a:r>
              <a:rPr lang="ja-JP" altLang="en-US"/>
              <a:t>」）の対応をとる</a:t>
            </a:r>
          </a:p>
          <a:p>
            <a:pPr lvl="1" eaLnBrk="1" hangingPunct="1">
              <a:lnSpc>
                <a:spcPct val="115000"/>
              </a:lnSpc>
            </a:pPr>
            <a:r>
              <a:rPr lang="ja-JP" altLang="en-US"/>
              <a:t>乗算には「＊」を使う</a:t>
            </a:r>
          </a:p>
          <a:p>
            <a:pPr lvl="1" eaLnBrk="1" hangingPunct="1">
              <a:lnSpc>
                <a:spcPct val="115000"/>
              </a:lnSpc>
            </a:pPr>
            <a:r>
              <a:rPr lang="ja-JP" altLang="en-US"/>
              <a:t>変数名には，半角文字を使う</a:t>
            </a:r>
          </a:p>
          <a:p>
            <a:pPr lvl="1" eaLnBrk="1" hangingPunct="1">
              <a:lnSpc>
                <a:spcPct val="115000"/>
              </a:lnSpc>
            </a:pPr>
            <a:r>
              <a:rPr lang="ja-JP" altLang="en-US"/>
              <a:t>字下げには，半角のスペース（空白文字）を使う</a:t>
            </a:r>
          </a:p>
          <a:p>
            <a:pPr lvl="1" eaLnBrk="1" hangingPunct="1">
              <a:lnSpc>
                <a:spcPct val="115000"/>
              </a:lnSpc>
            </a:pPr>
            <a:r>
              <a:rPr lang="ja-JP" altLang="en-US"/>
              <a:t>キーワードは，正しいスペルを書く</a:t>
            </a:r>
          </a:p>
        </p:txBody>
      </p:sp>
      <p:sp>
        <p:nvSpPr>
          <p:cNvPr id="7172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3A00F68-1B26-4FD3-A952-C5C862DAE286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424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カッコの対応をとる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365375" y="2286000"/>
            <a:ext cx="472437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main()</a:t>
            </a:r>
          </a:p>
          <a:p>
            <a:pPr eaLnBrk="1" hangingPunct="1"/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{</a:t>
            </a:r>
          </a:p>
          <a:p>
            <a:pPr eaLnBrk="1" hangingPunct="1"/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    </a:t>
            </a:r>
            <a:r>
              <a:rPr lang="en-US" altLang="ja-JP" sz="32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printf</a:t>
            </a:r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( "hello world\n" );</a:t>
            </a:r>
          </a:p>
          <a:p>
            <a:pPr eaLnBrk="1" hangingPunct="1"/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}</a:t>
            </a:r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2212975" y="2708275"/>
            <a:ext cx="685800" cy="7620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2212975" y="3708400"/>
            <a:ext cx="685800" cy="7620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386013" y="5308600"/>
            <a:ext cx="510909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solidFill>
                  <a:srgbClr val="0033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main</a:t>
            </a:r>
            <a:r>
              <a:rPr lang="ja-JP" altLang="en-US" sz="3200" dirty="0">
                <a:solidFill>
                  <a:srgbClr val="0033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関数でのカッコの対応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1071563" y="2312988"/>
            <a:ext cx="10054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200" dirty="0">
                <a:solidFill>
                  <a:schemeClr val="accent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例）</a:t>
            </a:r>
          </a:p>
        </p:txBody>
      </p:sp>
      <p:sp>
        <p:nvSpPr>
          <p:cNvPr id="9224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22888D1-1502-4A36-B9C7-A4C4604F7FC3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1152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715963"/>
            <a:ext cx="7769225" cy="600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xfrm>
            <a:off x="601663" y="114300"/>
            <a:ext cx="7772400" cy="550863"/>
          </a:xfrm>
        </p:spPr>
        <p:txBody>
          <a:bodyPr/>
          <a:lstStyle/>
          <a:p>
            <a:pPr eaLnBrk="1" hangingPunct="1"/>
            <a:r>
              <a:rPr lang="ja-JP" altLang="en-US" sz="3200"/>
              <a:t>カッコの対応をとる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876300" y="4576763"/>
            <a:ext cx="5529263" cy="86995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269" name="Text Box 5" descr="25%"/>
          <p:cNvSpPr txBox="1">
            <a:spLocks noChangeArrowheads="1"/>
          </p:cNvSpPr>
          <p:nvPr/>
        </p:nvSpPr>
        <p:spPr bwMode="auto">
          <a:xfrm>
            <a:off x="4187825" y="6049963"/>
            <a:ext cx="4635500" cy="1077218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エラーメッセージが現れる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 flipH="1" flipV="1">
            <a:off x="4918075" y="5427663"/>
            <a:ext cx="425450" cy="6238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2476500" y="2836863"/>
            <a:ext cx="927100" cy="893762"/>
          </a:xfrm>
          <a:prstGeom prst="rect">
            <a:avLst/>
          </a:prstGeom>
          <a:noFill/>
          <a:ln w="2857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272" name="Text Box 8" descr="20%"/>
          <p:cNvSpPr txBox="1">
            <a:spLocks noChangeArrowheads="1"/>
          </p:cNvSpPr>
          <p:nvPr/>
        </p:nvSpPr>
        <p:spPr bwMode="auto">
          <a:xfrm>
            <a:off x="393700" y="1597025"/>
            <a:ext cx="2898775" cy="954107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38100">
            <a:solidFill>
              <a:srgbClr val="00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800" dirty="0">
                <a:solidFill>
                  <a:srgbClr val="0033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}</a:t>
            </a:r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」 を忘れている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2359025" y="2141538"/>
            <a:ext cx="457200" cy="685800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274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0BBACB6-2ABB-4E33-8810-6C8231675E83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4022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779463"/>
            <a:ext cx="7669212" cy="593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601663" y="114300"/>
            <a:ext cx="7772400" cy="550863"/>
          </a:xfrm>
        </p:spPr>
        <p:txBody>
          <a:bodyPr/>
          <a:lstStyle/>
          <a:p>
            <a:pPr eaLnBrk="1" hangingPunct="1"/>
            <a:r>
              <a:rPr lang="ja-JP" altLang="en-US" sz="3200"/>
              <a:t>カッコの対応をとる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876300" y="4576763"/>
            <a:ext cx="5461000" cy="86995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317" name="Text Box 5" descr="25%"/>
          <p:cNvSpPr txBox="1">
            <a:spLocks noChangeArrowheads="1"/>
          </p:cNvSpPr>
          <p:nvPr/>
        </p:nvSpPr>
        <p:spPr bwMode="auto">
          <a:xfrm>
            <a:off x="4187825" y="6049963"/>
            <a:ext cx="4635500" cy="1077218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エラーメッセージが現れる</a:t>
            </a: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 flipH="1" flipV="1">
            <a:off x="4918075" y="5427663"/>
            <a:ext cx="425450" cy="6238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5570538" y="2408238"/>
            <a:ext cx="927100" cy="893762"/>
          </a:xfrm>
          <a:prstGeom prst="rect">
            <a:avLst/>
          </a:prstGeom>
          <a:noFill/>
          <a:ln w="2857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320" name="Text Box 8" descr="20%"/>
          <p:cNvSpPr txBox="1">
            <a:spLocks noChangeArrowheads="1"/>
          </p:cNvSpPr>
          <p:nvPr/>
        </p:nvSpPr>
        <p:spPr bwMode="auto">
          <a:xfrm>
            <a:off x="3487738" y="1168400"/>
            <a:ext cx="2898775" cy="954107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38100">
            <a:solidFill>
              <a:srgbClr val="00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800" dirty="0">
                <a:solidFill>
                  <a:srgbClr val="0033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)</a:t>
            </a:r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」 を忘れている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5453063" y="1712913"/>
            <a:ext cx="457200" cy="685800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3322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897CF3A-5507-4176-A952-26DE97D14D7B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8716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クオーテーションの対応をとる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41525" y="1933575"/>
            <a:ext cx="4197350" cy="4114800"/>
          </a:xfrm>
        </p:spPr>
        <p:txBody>
          <a:bodyPr/>
          <a:lstStyle/>
          <a:p>
            <a:pPr lvl="1" eaLnBrk="1" hangingPunct="1">
              <a:buFontTx/>
              <a:buNone/>
            </a:pPr>
            <a:endParaRPr lang="en-US" altLang="ja-JP"/>
          </a:p>
          <a:p>
            <a:pPr lvl="1" eaLnBrk="1" hangingPunct="1">
              <a:buFontTx/>
              <a:buNone/>
            </a:pPr>
            <a:r>
              <a:rPr lang="en-US" altLang="ja-JP" sz="3600"/>
              <a:t>printf("x=\n" );</a:t>
            </a:r>
          </a:p>
          <a:p>
            <a:pPr lvl="1" eaLnBrk="1" hangingPunct="1">
              <a:buFontTx/>
              <a:buNone/>
            </a:pPr>
            <a:endParaRPr lang="en-US" altLang="ja-JP"/>
          </a:p>
          <a:p>
            <a:pPr lvl="1" eaLnBrk="1" hangingPunct="1">
              <a:buFontTx/>
              <a:buNone/>
            </a:pPr>
            <a:endParaRPr lang="en-US" altLang="ja-JP"/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4635500" y="2425700"/>
            <a:ext cx="685800" cy="7620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3492500" y="2425700"/>
            <a:ext cx="685800" cy="7620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033588" y="4313238"/>
            <a:ext cx="469872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 err="1">
                <a:solidFill>
                  <a:srgbClr val="0033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printf</a:t>
            </a:r>
            <a:r>
              <a:rPr lang="ja-JP" altLang="en-US" sz="3200" dirty="0">
                <a:solidFill>
                  <a:srgbClr val="0033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文でのダブル</a:t>
            </a:r>
          </a:p>
          <a:p>
            <a:pPr eaLnBrk="1" hangingPunct="1"/>
            <a:r>
              <a:rPr lang="ja-JP" altLang="en-US" sz="3200" dirty="0">
                <a:solidFill>
                  <a:srgbClr val="0033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クオーテーションの対応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1071563" y="2474913"/>
            <a:ext cx="10054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200" dirty="0">
                <a:solidFill>
                  <a:schemeClr val="accent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例）</a:t>
            </a:r>
          </a:p>
        </p:txBody>
      </p:sp>
      <p:sp>
        <p:nvSpPr>
          <p:cNvPr id="15368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60DC52B-BCBF-4520-9E81-E3F9958A3ADC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6268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乗算には「*」を使う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355850" y="2354263"/>
            <a:ext cx="31911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a * b * sin(theta); 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230438" y="3910013"/>
            <a:ext cx="38779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200" dirty="0">
                <a:solidFill>
                  <a:srgbClr val="0033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計算式の中での乗算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1071563" y="2312988"/>
            <a:ext cx="10054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200" dirty="0">
                <a:solidFill>
                  <a:schemeClr val="accent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例）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2493963" y="2271713"/>
            <a:ext cx="685800" cy="7620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3113088" y="2271713"/>
            <a:ext cx="685800" cy="7620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16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E6512A5-D065-46B4-8252-61E9B5F13B57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0904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75" y="790575"/>
            <a:ext cx="7669213" cy="593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601663" y="114300"/>
            <a:ext cx="7772400" cy="550863"/>
          </a:xfrm>
        </p:spPr>
        <p:txBody>
          <a:bodyPr/>
          <a:lstStyle/>
          <a:p>
            <a:pPr eaLnBrk="1" hangingPunct="1"/>
            <a:r>
              <a:rPr lang="ja-JP" altLang="en-US" sz="3200"/>
              <a:t>乗算には「*」を使う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876300" y="4576763"/>
            <a:ext cx="6288088" cy="108426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461" name="Text Box 5" descr="25%"/>
          <p:cNvSpPr txBox="1">
            <a:spLocks noChangeArrowheads="1"/>
          </p:cNvSpPr>
          <p:nvPr/>
        </p:nvSpPr>
        <p:spPr bwMode="auto">
          <a:xfrm>
            <a:off x="4187825" y="6049963"/>
            <a:ext cx="4635500" cy="1077218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エラーメッセージが現れる</a:t>
            </a:r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flipH="1" flipV="1">
            <a:off x="5075238" y="5651500"/>
            <a:ext cx="268287" cy="4000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2855913" y="2681288"/>
            <a:ext cx="927100" cy="368300"/>
          </a:xfrm>
          <a:prstGeom prst="rect">
            <a:avLst/>
          </a:prstGeom>
          <a:noFill/>
          <a:ln w="2857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464" name="Text Box 8" descr="20%"/>
          <p:cNvSpPr txBox="1">
            <a:spLocks noChangeArrowheads="1"/>
          </p:cNvSpPr>
          <p:nvPr/>
        </p:nvSpPr>
        <p:spPr bwMode="auto">
          <a:xfrm>
            <a:off x="773113" y="1444625"/>
            <a:ext cx="3151187" cy="954107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38100">
            <a:solidFill>
              <a:srgbClr val="00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「*」 を忘れている</a:t>
            </a:r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2738438" y="1989138"/>
            <a:ext cx="457200" cy="685800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9466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2D2C90B-5506-4F0D-927E-481D246ABFA0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5949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全角文字の使用は注意して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1963" y="1981200"/>
            <a:ext cx="8229600" cy="4591050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ja-JP" altLang="en-US"/>
              <a:t>全角文字や全角記号が使えるのは，「“」（ダブルクオーテーション）でくくられた</a:t>
            </a:r>
            <a:r>
              <a:rPr lang="ja-JP" altLang="en-US" b="1"/>
              <a:t>中だけ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>
                <a:solidFill>
                  <a:schemeClr val="tx2"/>
                </a:solidFill>
              </a:rPr>
              <a:t>変数名に全角文字は使えない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/>
              <a:t>各種の全角文字や全角記号（スペースなど）が使えるのは，「“」（ダブルクオーテーション）でくくられた中だけ</a:t>
            </a:r>
          </a:p>
          <a:p>
            <a:pPr lvl="1" eaLnBrk="1" hangingPunct="1">
              <a:lnSpc>
                <a:spcPct val="125000"/>
              </a:lnSpc>
            </a:pPr>
            <a:endParaRPr lang="en-US" altLang="ja-JP"/>
          </a:p>
        </p:txBody>
      </p:sp>
      <p:sp>
        <p:nvSpPr>
          <p:cNvPr id="21508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273A98B-7EAF-417D-BE3B-938954541568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4442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512</Words>
  <Application>Microsoft Office PowerPoint</Application>
  <PresentationFormat>画面に合わせる (4:3)</PresentationFormat>
  <Paragraphs>104</Paragraphs>
  <Slides>16</Slides>
  <Notes>16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3" baseType="lpstr">
      <vt:lpstr>CS Times</vt:lpstr>
      <vt:lpstr>メイリオ</vt:lpstr>
      <vt:lpstr>游ゴシック</vt:lpstr>
      <vt:lpstr>Arial</vt:lpstr>
      <vt:lpstr>Calibri</vt:lpstr>
      <vt:lpstr>Segoe UI</vt:lpstr>
      <vt:lpstr>Office テーマ</vt:lpstr>
      <vt:lpstr>cp-2. C プログラム作成時の よくある間違い </vt:lpstr>
      <vt:lpstr>間違いの例</vt:lpstr>
      <vt:lpstr>カッコの対応をとる</vt:lpstr>
      <vt:lpstr>カッコの対応をとる</vt:lpstr>
      <vt:lpstr>カッコの対応をとる</vt:lpstr>
      <vt:lpstr>クオーテーションの対応をとる</vt:lpstr>
      <vt:lpstr>乗算には「*」を使う</vt:lpstr>
      <vt:lpstr>乗算には「*」を使う</vt:lpstr>
      <vt:lpstr>全角文字の使用は注意して</vt:lpstr>
      <vt:lpstr>変数名には「半角文字」を使う</vt:lpstr>
      <vt:lpstr>字下げには「半角のスペース」を使う</vt:lpstr>
      <vt:lpstr>キーワードの間違い</vt:lpstr>
      <vt:lpstr>キーワードは，正しいスペルを書く</vt:lpstr>
      <vt:lpstr>「1」と「l」は違う</vt:lpstr>
      <vt:lpstr>プログラム作成時のヒント</vt:lpstr>
      <vt:lpstr>「￥」（円記号）と， 「＼」（バックスラッシュ）は同じ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Ｃプログラム作成時のよくある間違い</dc:title>
  <dc:creator>kaneko kunihiko</dc:creator>
  <cp:lastModifiedBy>user</cp:lastModifiedBy>
  <cp:revision>38</cp:revision>
  <dcterms:created xsi:type="dcterms:W3CDTF">2019-11-02T00:06:04Z</dcterms:created>
  <dcterms:modified xsi:type="dcterms:W3CDTF">2023-01-20T15:40:58Z</dcterms:modified>
</cp:coreProperties>
</file>