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77" r:id="rId34"/>
    <p:sldId id="578" r:id="rId35"/>
    <p:sldId id="579" r:id="rId36"/>
    <p:sldId id="580" r:id="rId37"/>
    <p:sldId id="581" r:id="rId38"/>
    <p:sldId id="582" r:id="rId39"/>
    <p:sldId id="583" r:id="rId40"/>
    <p:sldId id="584" r:id="rId41"/>
    <p:sldId id="585" r:id="rId42"/>
    <p:sldId id="586" r:id="rId4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EB9A1A6-BE95-4A68-872D-C751A8F405E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275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785608-65B9-443C-ABFE-53283D4EB94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03280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2A924EA-DCC9-4213-8071-BE41E079E65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63622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A2B2F27-7A69-4D7E-853B-CB548350B24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63900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677247-B225-4EFF-BA54-9B58022FB62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08818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AE9B086-6232-4D42-A58B-4F74E98D842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13054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A477FD3-29C3-40AB-9141-6B63C20D179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65042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35BA2A2-C9FB-48F3-879B-0AD41CB4ACF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67993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30F6B7E-448E-48CF-B192-E415C7B4350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50207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251D007-E58D-49B0-B949-AD77EDE4725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26729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5C70B18-502F-489C-9CED-E3C574459FD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753544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6A8AD56-0A4C-4CAA-992C-68A84E6BAEF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73961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33D6525-3D1D-45DE-B477-8A6A6BD9E78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21777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F285220-50EF-4280-887D-FF781CDC573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51544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E53DE53-27C0-492F-9274-E05A96FCEB6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295413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EBEA106-154E-4E50-9017-277EF59BA2E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101121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C3590BA-5FEB-4049-9903-DA9A5566C8D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650135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C38BD0B-75E4-4D35-BA09-FFFF7F8A33C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647384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90CB1BE-05A3-45B5-A5A5-46B7ABDC958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097536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E3A0173-6629-4406-930C-E1D588CDE11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645250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F06CFD1-F8D8-4D63-BDE0-868C72BECA9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3847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0519D49-7D83-4659-A92A-BBDCBA660E9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092913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9990F31-7763-4F81-9423-C846B7231E0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465310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894B094-92B6-45C9-9539-F8432773DCA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950739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0F12C44-2C35-4DA6-8B34-2AEB849ACB8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93185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90C6215-97E7-4191-A5F6-ADB2538D2DC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383272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AED2013-07A5-4784-9959-04A08B22A87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458965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42C30F4-F227-4199-8F46-72C16354C6E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313799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01CEA6C-AFCE-4006-A56A-04DD062915F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894319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961A66B-F5C3-47A2-9511-CA32EE5C16E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139506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52200A4-00DF-4171-A573-AC48FC933DD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878426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39117BF-5CDB-4765-877B-BF12B3E684D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4962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CF2C5BD-B7A4-4143-9EDF-7CA9ABD560F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33816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D17302C-9017-483B-B47A-473E31A8F98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416915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06D1ACF-5298-471D-8A52-7EDC6076C39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2233668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723AFDA-A5DD-4513-8157-71DC8B154C7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0124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0A4AEA8-B4A0-474A-BBD8-8F30E2734A6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88138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BD27896-AE9A-4133-9B04-B5D1B77ECDA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19551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5C04B96-95D0-471A-8FD8-3F53F6602B8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61151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15E17F1-A21C-46C2-ACE5-EA6A4F8F7BE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17455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27F6EAA-CE5C-4544-9E27-4C709D0144D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4098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cp-12. </a:t>
            </a:r>
            <a:r>
              <a:rPr lang="ja-JP" altLang="en-US" dirty="0"/>
              <a:t>文字列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8375"/>
          </a:xfrm>
        </p:spPr>
        <p:txBody>
          <a:bodyPr/>
          <a:lstStyle/>
          <a:p>
            <a:pPr eaLnBrk="1" hangingPunct="1"/>
            <a:r>
              <a:rPr lang="ja-JP" altLang="en-US"/>
              <a:t>文字列の宣言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57225" y="3200400"/>
            <a:ext cx="7829550" cy="29892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文字列データを扱うための最も簡単な方法は，文字の</a:t>
            </a:r>
            <a:r>
              <a:rPr lang="ja-JP" altLang="en-US">
                <a:solidFill>
                  <a:srgbClr val="FF0000"/>
                </a:solidFill>
              </a:rPr>
              <a:t>配列</a:t>
            </a:r>
            <a:r>
              <a:rPr lang="ja-JP" altLang="en-US"/>
              <a:t>を使う方法である．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配列には，</a:t>
            </a:r>
            <a:r>
              <a:rPr lang="ja-JP" altLang="en-US">
                <a:solidFill>
                  <a:schemeClr val="tx2"/>
                </a:solidFill>
              </a:rPr>
              <a:t>名前</a:t>
            </a:r>
            <a:r>
              <a:rPr lang="ja-JP" altLang="en-US"/>
              <a:t>と</a:t>
            </a:r>
            <a:r>
              <a:rPr lang="ja-JP" altLang="en-US">
                <a:solidFill>
                  <a:schemeClr val="tx2"/>
                </a:solidFill>
              </a:rPr>
              <a:t>サイズ</a:t>
            </a:r>
            <a:r>
              <a:rPr lang="ja-JP" altLang="en-US"/>
              <a:t>がある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配列を使うために，</a:t>
            </a:r>
            <a:r>
              <a:rPr lang="ja-JP" altLang="en-US">
                <a:solidFill>
                  <a:schemeClr val="tx2"/>
                </a:solidFill>
              </a:rPr>
              <a:t>配列の使用をコンピュータに伝えること</a:t>
            </a:r>
            <a:r>
              <a:rPr lang="ja-JP" altLang="en-US"/>
              <a:t>（宣言）が必要</a:t>
            </a:r>
          </a:p>
        </p:txBody>
      </p:sp>
      <p:sp>
        <p:nvSpPr>
          <p:cNvPr id="22532" name="Text Box 1028"/>
          <p:cNvSpPr txBox="1">
            <a:spLocks noChangeArrowheads="1"/>
          </p:cNvSpPr>
          <p:nvPr/>
        </p:nvSpPr>
        <p:spPr bwMode="auto">
          <a:xfrm>
            <a:off x="2933509" y="1317625"/>
            <a:ext cx="3048000" cy="81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20000"/>
              </a:spcAft>
              <a:buFontTx/>
              <a:buNone/>
            </a:pPr>
            <a:r>
              <a:rPr lang="en-US" altLang="ja-JP" sz="40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char x[100];</a:t>
            </a:r>
          </a:p>
        </p:txBody>
      </p:sp>
      <p:sp>
        <p:nvSpPr>
          <p:cNvPr id="22533" name="Rectangle 1029"/>
          <p:cNvSpPr>
            <a:spLocks noChangeArrowheads="1"/>
          </p:cNvSpPr>
          <p:nvPr/>
        </p:nvSpPr>
        <p:spPr bwMode="auto">
          <a:xfrm>
            <a:off x="901700" y="5305425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4" name="Rectangle 1030"/>
          <p:cNvSpPr>
            <a:spLocks noChangeArrowheads="1"/>
          </p:cNvSpPr>
          <p:nvPr/>
        </p:nvSpPr>
        <p:spPr bwMode="auto">
          <a:xfrm>
            <a:off x="3048000" y="1566863"/>
            <a:ext cx="838200" cy="520700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5" name="Text Box 1031"/>
          <p:cNvSpPr txBox="1">
            <a:spLocks noChangeArrowheads="1"/>
          </p:cNvSpPr>
          <p:nvPr/>
        </p:nvSpPr>
        <p:spPr bwMode="auto">
          <a:xfrm>
            <a:off x="2453571" y="2176463"/>
            <a:ext cx="1261885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</a:t>
            </a:r>
          </a:p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22536" name="Rectangle 1032"/>
          <p:cNvSpPr>
            <a:spLocks noChangeArrowheads="1"/>
          </p:cNvSpPr>
          <p:nvPr/>
        </p:nvSpPr>
        <p:spPr bwMode="auto">
          <a:xfrm>
            <a:off x="3996627" y="1546062"/>
            <a:ext cx="304800" cy="520700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7" name="Text Box 1033"/>
          <p:cNvSpPr txBox="1">
            <a:spLocks noChangeArrowheads="1"/>
          </p:cNvSpPr>
          <p:nvPr/>
        </p:nvSpPr>
        <p:spPr bwMode="auto">
          <a:xfrm>
            <a:off x="3832225" y="2176463"/>
            <a:ext cx="895350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名前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は </a:t>
            </a:r>
            <a:r>
              <a:rPr lang="en-US" altLang="ja-JP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2538" name="Text Box 1035"/>
          <p:cNvSpPr txBox="1">
            <a:spLocks noChangeArrowheads="1"/>
          </p:cNvSpPr>
          <p:nvPr/>
        </p:nvSpPr>
        <p:spPr bwMode="auto">
          <a:xfrm>
            <a:off x="4825643" y="2176463"/>
            <a:ext cx="2339103" cy="76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配列のサイズ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は１００</a:t>
            </a:r>
          </a:p>
        </p:txBody>
      </p:sp>
      <p:sp>
        <p:nvSpPr>
          <p:cNvPr id="22539" name="Rectangle 1036"/>
          <p:cNvSpPr>
            <a:spLocks noChangeArrowheads="1"/>
          </p:cNvSpPr>
          <p:nvPr/>
        </p:nvSpPr>
        <p:spPr bwMode="auto">
          <a:xfrm>
            <a:off x="4427538" y="1566863"/>
            <a:ext cx="1296987" cy="520700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4DC6229-E5DB-4839-A7AC-39570D2BD69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955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157163"/>
            <a:ext cx="7772400" cy="933450"/>
          </a:xfrm>
        </p:spPr>
        <p:txBody>
          <a:bodyPr/>
          <a:lstStyle/>
          <a:p>
            <a:pPr eaLnBrk="1" hangingPunct="1"/>
            <a:r>
              <a:rPr lang="ja-JP" altLang="en-US"/>
              <a:t>文字列用の配列のサイズ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1447800"/>
            <a:ext cx="63373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配列の添字は</a:t>
            </a:r>
            <a:r>
              <a:rPr lang="ja-JP" altLang="en-US" sz="2800">
                <a:solidFill>
                  <a:srgbClr val="FF0000"/>
                </a:solidFill>
              </a:rPr>
              <a:t>０から（サイズー１）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例） </a:t>
            </a:r>
            <a:r>
              <a:rPr lang="en-US" altLang="ja-JP" sz="2400">
                <a:solidFill>
                  <a:schemeClr val="accent2"/>
                </a:solidFill>
                <a:latin typeface="CS Times" pitchFamily="18" charset="0"/>
              </a:rPr>
              <a:t>char x[100];  </a:t>
            </a:r>
            <a:r>
              <a:rPr lang="ja-JP" altLang="en-US" sz="2400">
                <a:solidFill>
                  <a:schemeClr val="accent2"/>
                </a:solidFill>
                <a:latin typeface="CS Times" pitchFamily="18" charset="0"/>
              </a:rPr>
              <a:t>と宣言したら，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  <a:latin typeface="CS Times" pitchFamily="18" charset="0"/>
              </a:rPr>
              <a:t>     サイズは１００，添字は０から９９</a:t>
            </a:r>
            <a:endParaRPr lang="ja-JP" altLang="en-US" sz="24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4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CS Times" pitchFamily="18" charset="0"/>
              </a:rPr>
              <a:t>実際に使えるのは，</a:t>
            </a:r>
            <a:r>
              <a:rPr lang="ja-JP" altLang="en-US" sz="2800">
                <a:solidFill>
                  <a:srgbClr val="FF0000"/>
                </a:solidFill>
                <a:latin typeface="CS Times" pitchFamily="18" charset="0"/>
              </a:rPr>
              <a:t>０から（サイズー２）まで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例） </a:t>
            </a:r>
            <a:r>
              <a:rPr lang="en-US" altLang="ja-JP" sz="2400">
                <a:solidFill>
                  <a:schemeClr val="accent2"/>
                </a:solidFill>
                <a:latin typeface="CS Times" pitchFamily="18" charset="0"/>
              </a:rPr>
              <a:t>char x[100];  </a:t>
            </a:r>
            <a:r>
              <a:rPr lang="ja-JP" altLang="en-US" sz="2400">
                <a:solidFill>
                  <a:schemeClr val="accent2"/>
                </a:solidFill>
                <a:latin typeface="CS Times" pitchFamily="18" charset="0"/>
              </a:rPr>
              <a:t>と宣言したら，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  <a:latin typeface="CS Times" pitchFamily="18" charset="0"/>
              </a:rPr>
              <a:t>     実際に使えるのは，０から９８まで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  <a:latin typeface="CS Times" pitchFamily="18" charset="0"/>
              </a:rPr>
              <a:t>      （最大９９文字まで入る）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ja-JP" altLang="en-US" sz="200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「文字列の末尾」を表す特別な文字を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入れるのに，１つ使われる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ja-JP" altLang="en-US" sz="2400">
              <a:solidFill>
                <a:schemeClr val="accent2"/>
              </a:solidFill>
              <a:latin typeface="CS Times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  <a:latin typeface="CS Times" pitchFamily="18" charset="0"/>
              </a:rPr>
              <a:t>   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1843088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０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371600" y="129540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添字</a:t>
            </a:r>
          </a:p>
        </p:txBody>
      </p:sp>
      <p:sp>
        <p:nvSpPr>
          <p:cNvPr id="24582" name="AutoShape 44"/>
          <p:cNvSpPr>
            <a:spLocks noChangeArrowheads="1"/>
          </p:cNvSpPr>
          <p:nvPr/>
        </p:nvSpPr>
        <p:spPr bwMode="auto">
          <a:xfrm>
            <a:off x="457200" y="1873746"/>
            <a:ext cx="245474" cy="519708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3" name="Line 45"/>
          <p:cNvSpPr>
            <a:spLocks noChangeShapeType="1"/>
          </p:cNvSpPr>
          <p:nvPr/>
        </p:nvSpPr>
        <p:spPr bwMode="auto">
          <a:xfrm>
            <a:off x="609600" y="182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4" name="Line 46"/>
          <p:cNvSpPr>
            <a:spLocks noChangeShapeType="1"/>
          </p:cNvSpPr>
          <p:nvPr/>
        </p:nvSpPr>
        <p:spPr bwMode="auto">
          <a:xfrm flipH="1">
            <a:off x="609600" y="228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5" name="Line 47"/>
          <p:cNvSpPr>
            <a:spLocks noChangeShapeType="1"/>
          </p:cNvSpPr>
          <p:nvPr/>
        </p:nvSpPr>
        <p:spPr bwMode="auto">
          <a:xfrm flipH="1">
            <a:off x="457200" y="2286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6" name="AutoShape 49"/>
          <p:cNvSpPr>
            <a:spLocks noChangeArrowheads="1"/>
          </p:cNvSpPr>
          <p:nvPr/>
        </p:nvSpPr>
        <p:spPr bwMode="auto">
          <a:xfrm>
            <a:off x="457200" y="2330946"/>
            <a:ext cx="245474" cy="519708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7" name="Line 50"/>
          <p:cNvSpPr>
            <a:spLocks noChangeShapeType="1"/>
          </p:cNvSpPr>
          <p:nvPr/>
        </p:nvSpPr>
        <p:spPr bwMode="auto">
          <a:xfrm>
            <a:off x="609600" y="2286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8" name="Line 51"/>
          <p:cNvSpPr>
            <a:spLocks noChangeShapeType="1"/>
          </p:cNvSpPr>
          <p:nvPr/>
        </p:nvSpPr>
        <p:spPr bwMode="auto">
          <a:xfrm flipH="1">
            <a:off x="609600" y="274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9" name="Line 52"/>
          <p:cNvSpPr>
            <a:spLocks noChangeShapeType="1"/>
          </p:cNvSpPr>
          <p:nvPr/>
        </p:nvSpPr>
        <p:spPr bwMode="auto">
          <a:xfrm flipH="1">
            <a:off x="457200" y="2743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0" name="AutoShape 53"/>
          <p:cNvSpPr>
            <a:spLocks noChangeArrowheads="1"/>
          </p:cNvSpPr>
          <p:nvPr/>
        </p:nvSpPr>
        <p:spPr bwMode="auto">
          <a:xfrm>
            <a:off x="457200" y="2788146"/>
            <a:ext cx="245474" cy="519708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1" name="Line 54"/>
          <p:cNvSpPr>
            <a:spLocks noChangeShapeType="1"/>
          </p:cNvSpPr>
          <p:nvPr/>
        </p:nvSpPr>
        <p:spPr bwMode="auto">
          <a:xfrm>
            <a:off x="6096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2" name="Line 55"/>
          <p:cNvSpPr>
            <a:spLocks noChangeShapeType="1"/>
          </p:cNvSpPr>
          <p:nvPr/>
        </p:nvSpPr>
        <p:spPr bwMode="auto">
          <a:xfrm flipH="1">
            <a:off x="6096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3" name="Line 56"/>
          <p:cNvSpPr>
            <a:spLocks noChangeShapeType="1"/>
          </p:cNvSpPr>
          <p:nvPr/>
        </p:nvSpPr>
        <p:spPr bwMode="auto">
          <a:xfrm flipH="1">
            <a:off x="457200" y="3200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4" name="AutoShape 57"/>
          <p:cNvSpPr>
            <a:spLocks noChangeArrowheads="1"/>
          </p:cNvSpPr>
          <p:nvPr/>
        </p:nvSpPr>
        <p:spPr bwMode="auto">
          <a:xfrm>
            <a:off x="457200" y="4921746"/>
            <a:ext cx="245474" cy="519708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5" name="Line 58"/>
          <p:cNvSpPr>
            <a:spLocks noChangeShapeType="1"/>
          </p:cNvSpPr>
          <p:nvPr/>
        </p:nvSpPr>
        <p:spPr bwMode="auto">
          <a:xfrm>
            <a:off x="609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6" name="Line 59"/>
          <p:cNvSpPr>
            <a:spLocks noChangeShapeType="1"/>
          </p:cNvSpPr>
          <p:nvPr/>
        </p:nvSpPr>
        <p:spPr bwMode="auto">
          <a:xfrm flipH="1">
            <a:off x="609600" y="533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7" name="Line 60"/>
          <p:cNvSpPr>
            <a:spLocks noChangeShapeType="1"/>
          </p:cNvSpPr>
          <p:nvPr/>
        </p:nvSpPr>
        <p:spPr bwMode="auto">
          <a:xfrm flipH="1">
            <a:off x="457200" y="5334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8" name="Text Box 61"/>
          <p:cNvSpPr txBox="1">
            <a:spLocks noChangeArrowheads="1"/>
          </p:cNvSpPr>
          <p:nvPr/>
        </p:nvSpPr>
        <p:spPr bwMode="auto">
          <a:xfrm>
            <a:off x="1371600" y="2300288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１</a:t>
            </a:r>
          </a:p>
        </p:txBody>
      </p:sp>
      <p:sp>
        <p:nvSpPr>
          <p:cNvPr id="24599" name="Text Box 62"/>
          <p:cNvSpPr txBox="1">
            <a:spLocks noChangeArrowheads="1"/>
          </p:cNvSpPr>
          <p:nvPr/>
        </p:nvSpPr>
        <p:spPr bwMode="auto">
          <a:xfrm>
            <a:off x="1371600" y="2757488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</a:p>
        </p:txBody>
      </p:sp>
      <p:sp>
        <p:nvSpPr>
          <p:cNvPr id="24600" name="Text Box 63"/>
          <p:cNvSpPr txBox="1">
            <a:spLocks noChangeArrowheads="1"/>
          </p:cNvSpPr>
          <p:nvPr/>
        </p:nvSpPr>
        <p:spPr bwMode="auto">
          <a:xfrm>
            <a:off x="1371600" y="4891088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９９</a:t>
            </a:r>
          </a:p>
        </p:txBody>
      </p:sp>
      <p:sp>
        <p:nvSpPr>
          <p:cNvPr id="24601" name="Oval 64"/>
          <p:cNvSpPr>
            <a:spLocks noChangeArrowheads="1"/>
          </p:cNvSpPr>
          <p:nvPr/>
        </p:nvSpPr>
        <p:spPr bwMode="auto">
          <a:xfrm>
            <a:off x="838200" y="3447306"/>
            <a:ext cx="259766" cy="649188"/>
          </a:xfrm>
          <a:prstGeom prst="ellipse">
            <a:avLst/>
          </a:prstGeom>
          <a:solidFill>
            <a:srgbClr val="0B004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02" name="Oval 65"/>
          <p:cNvSpPr>
            <a:spLocks noChangeArrowheads="1"/>
          </p:cNvSpPr>
          <p:nvPr/>
        </p:nvSpPr>
        <p:spPr bwMode="auto">
          <a:xfrm>
            <a:off x="838200" y="3675906"/>
            <a:ext cx="259766" cy="649188"/>
          </a:xfrm>
          <a:prstGeom prst="ellipse">
            <a:avLst/>
          </a:prstGeom>
          <a:solidFill>
            <a:srgbClr val="0B004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03" name="Oval 66"/>
          <p:cNvSpPr>
            <a:spLocks noChangeArrowheads="1"/>
          </p:cNvSpPr>
          <p:nvPr/>
        </p:nvSpPr>
        <p:spPr bwMode="auto">
          <a:xfrm>
            <a:off x="838200" y="3904506"/>
            <a:ext cx="259766" cy="649188"/>
          </a:xfrm>
          <a:prstGeom prst="ellipse">
            <a:avLst/>
          </a:prstGeom>
          <a:solidFill>
            <a:srgbClr val="0B004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04" name="Oval 67"/>
          <p:cNvSpPr>
            <a:spLocks noChangeArrowheads="1"/>
          </p:cNvSpPr>
          <p:nvPr/>
        </p:nvSpPr>
        <p:spPr bwMode="auto">
          <a:xfrm>
            <a:off x="1524000" y="3447306"/>
            <a:ext cx="259766" cy="649188"/>
          </a:xfrm>
          <a:prstGeom prst="ellipse">
            <a:avLst/>
          </a:prstGeom>
          <a:solidFill>
            <a:srgbClr val="0B004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05" name="Oval 68"/>
          <p:cNvSpPr>
            <a:spLocks noChangeArrowheads="1"/>
          </p:cNvSpPr>
          <p:nvPr/>
        </p:nvSpPr>
        <p:spPr bwMode="auto">
          <a:xfrm>
            <a:off x="1524000" y="3675906"/>
            <a:ext cx="259766" cy="649188"/>
          </a:xfrm>
          <a:prstGeom prst="ellipse">
            <a:avLst/>
          </a:prstGeom>
          <a:solidFill>
            <a:srgbClr val="0B004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06" name="Oval 69"/>
          <p:cNvSpPr>
            <a:spLocks noChangeArrowheads="1"/>
          </p:cNvSpPr>
          <p:nvPr/>
        </p:nvSpPr>
        <p:spPr bwMode="auto">
          <a:xfrm>
            <a:off x="1524000" y="3904506"/>
            <a:ext cx="259766" cy="649188"/>
          </a:xfrm>
          <a:prstGeom prst="ellipse">
            <a:avLst/>
          </a:prstGeom>
          <a:solidFill>
            <a:srgbClr val="0B004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0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0AD33D0-EA4E-412D-B8FC-303F09E750F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0412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52475"/>
          </a:xfrm>
        </p:spPr>
        <p:txBody>
          <a:bodyPr/>
          <a:lstStyle/>
          <a:p>
            <a:pPr eaLnBrk="1" hangingPunct="1"/>
            <a:r>
              <a:rPr lang="ja-JP" altLang="en-US"/>
              <a:t>文字列の入力文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9250" y="3124200"/>
            <a:ext cx="8794750" cy="1684338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ja-JP" altLang="en-US"/>
              <a:t>「</a:t>
            </a:r>
            <a:r>
              <a:rPr lang="ja-JP" altLang="en-US">
                <a:solidFill>
                  <a:schemeClr val="tx2"/>
                </a:solidFill>
              </a:rPr>
              <a:t>書式</a:t>
            </a:r>
            <a:r>
              <a:rPr lang="ja-JP" altLang="en-US"/>
              <a:t>」と</a:t>
            </a:r>
            <a:r>
              <a:rPr lang="ja-JP" altLang="en-US">
                <a:solidFill>
                  <a:schemeClr val="tx2"/>
                </a:solidFill>
              </a:rPr>
              <a:t>読み込むべき変数名</a:t>
            </a:r>
            <a:r>
              <a:rPr lang="ja-JP" altLang="en-US"/>
              <a:t>を書く</a:t>
            </a:r>
          </a:p>
          <a:p>
            <a:pPr lvl="1" eaLnBrk="1" hangingPunct="1">
              <a:lnSpc>
                <a:spcPct val="105000"/>
              </a:lnSpc>
            </a:pPr>
            <a:r>
              <a:rPr lang="ja-JP" altLang="en-US"/>
              <a:t>文字列の場合，変数名の前には「</a:t>
            </a:r>
            <a:r>
              <a:rPr lang="ja-JP" altLang="en-US">
                <a:solidFill>
                  <a:schemeClr val="tx2"/>
                </a:solidFill>
              </a:rPr>
              <a:t>＆</a:t>
            </a:r>
            <a:r>
              <a:rPr lang="ja-JP" altLang="en-US"/>
              <a:t>」を付けない</a:t>
            </a:r>
          </a:p>
        </p:txBody>
      </p:sp>
      <p:sp>
        <p:nvSpPr>
          <p:cNvPr id="26628" name="Text Box 1028"/>
          <p:cNvSpPr txBox="1">
            <a:spLocks noChangeArrowheads="1"/>
          </p:cNvSpPr>
          <p:nvPr/>
        </p:nvSpPr>
        <p:spPr bwMode="auto">
          <a:xfrm>
            <a:off x="2476500" y="1506538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("%s", x);</a:t>
            </a:r>
            <a:r>
              <a:rPr lang="en-US" altLang="ja-JP" sz="3600" b="1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6629" name="Text Box 1030"/>
          <p:cNvSpPr txBox="1">
            <a:spLocks noChangeArrowheads="1"/>
          </p:cNvSpPr>
          <p:nvPr/>
        </p:nvSpPr>
        <p:spPr bwMode="auto">
          <a:xfrm>
            <a:off x="3590925" y="22240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書式</a:t>
            </a:r>
          </a:p>
        </p:txBody>
      </p:sp>
      <p:sp>
        <p:nvSpPr>
          <p:cNvPr id="26630" name="AutoShape 1031"/>
          <p:cNvSpPr>
            <a:spLocks/>
          </p:cNvSpPr>
          <p:nvPr/>
        </p:nvSpPr>
        <p:spPr bwMode="auto">
          <a:xfrm rot="5400000">
            <a:off x="4901406" y="1867694"/>
            <a:ext cx="179388" cy="533400"/>
          </a:xfrm>
          <a:prstGeom prst="rightBrace">
            <a:avLst>
              <a:gd name="adj1" fmla="val 24779"/>
              <a:gd name="adj2" fmla="val 50000"/>
            </a:avLst>
          </a:prstGeom>
          <a:noFill/>
          <a:ln w="28575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1" name="Text Box 1032"/>
          <p:cNvSpPr txBox="1">
            <a:spLocks noChangeArrowheads="1"/>
          </p:cNvSpPr>
          <p:nvPr/>
        </p:nvSpPr>
        <p:spPr bwMode="auto">
          <a:xfrm>
            <a:off x="4572000" y="2224088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読み込むべき変数名</a:t>
            </a:r>
          </a:p>
        </p:txBody>
      </p:sp>
      <p:sp>
        <p:nvSpPr>
          <p:cNvPr id="26632" name="AutoShape 1035"/>
          <p:cNvSpPr>
            <a:spLocks/>
          </p:cNvSpPr>
          <p:nvPr/>
        </p:nvSpPr>
        <p:spPr bwMode="auto">
          <a:xfrm rot="5400000">
            <a:off x="4038600" y="1766888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C598CE2-B333-479B-808B-10F0C431679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0989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52475"/>
          </a:xfrm>
        </p:spPr>
        <p:txBody>
          <a:bodyPr/>
          <a:lstStyle/>
          <a:p>
            <a:pPr eaLnBrk="1" hangingPunct="1"/>
            <a:r>
              <a:rPr lang="ja-JP" altLang="en-US"/>
              <a:t>文字列の出力文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225" y="3332163"/>
            <a:ext cx="8794750" cy="1684337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ja-JP" altLang="en-US"/>
              <a:t>「</a:t>
            </a:r>
            <a:r>
              <a:rPr lang="ja-JP" altLang="en-US">
                <a:solidFill>
                  <a:schemeClr val="tx2"/>
                </a:solidFill>
              </a:rPr>
              <a:t>書式</a:t>
            </a:r>
            <a:r>
              <a:rPr lang="ja-JP" altLang="en-US"/>
              <a:t>」と</a:t>
            </a:r>
            <a:r>
              <a:rPr lang="ja-JP" altLang="en-US">
                <a:solidFill>
                  <a:schemeClr val="tx2"/>
                </a:solidFill>
              </a:rPr>
              <a:t>表示すべき変数名</a:t>
            </a:r>
            <a:r>
              <a:rPr lang="ja-JP" altLang="en-US"/>
              <a:t>を書く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endParaRPr lang="ja-JP" altLang="en-US"/>
          </a:p>
          <a:p>
            <a:pPr lvl="1" eaLnBrk="1" hangingPunct="1">
              <a:lnSpc>
                <a:spcPct val="105000"/>
              </a:lnSpc>
            </a:pPr>
            <a:endParaRPr lang="en-US" altLang="ja-JP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230313" y="1492250"/>
            <a:ext cx="67473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strlen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(%s) = %d\n", x, </a:t>
            </a:r>
            <a:r>
              <a:rPr lang="en-US" altLang="ja-JP" sz="36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len</a:t>
            </a:r>
            <a:r>
              <a:rPr lang="en-US" altLang="ja-JP" sz="36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);</a:t>
            </a:r>
            <a:endParaRPr lang="en-US" altLang="ja-JP" dirty="0">
              <a:solidFill>
                <a:schemeClr val="accent2"/>
              </a:solidFill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10000" y="220980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書式</a:t>
            </a:r>
          </a:p>
        </p:txBody>
      </p:sp>
      <p:sp>
        <p:nvSpPr>
          <p:cNvPr id="28678" name="AutoShape 6"/>
          <p:cNvSpPr>
            <a:spLocks/>
          </p:cNvSpPr>
          <p:nvPr/>
        </p:nvSpPr>
        <p:spPr bwMode="auto">
          <a:xfrm rot="5400000">
            <a:off x="6858000" y="1600200"/>
            <a:ext cx="228600" cy="1143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938838" y="2332038"/>
            <a:ext cx="30572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表示すべき変数名</a:t>
            </a:r>
          </a:p>
        </p:txBody>
      </p:sp>
      <p:sp>
        <p:nvSpPr>
          <p:cNvPr id="28680" name="AutoShape 8"/>
          <p:cNvSpPr>
            <a:spLocks/>
          </p:cNvSpPr>
          <p:nvPr/>
        </p:nvSpPr>
        <p:spPr bwMode="auto">
          <a:xfrm rot="5400000">
            <a:off x="4198144" y="464344"/>
            <a:ext cx="214312" cy="3429000"/>
          </a:xfrm>
          <a:prstGeom prst="rightBrace">
            <a:avLst>
              <a:gd name="adj1" fmla="val 133334"/>
              <a:gd name="adj2" fmla="val 50000"/>
            </a:avLst>
          </a:prstGeom>
          <a:noFill/>
          <a:ln w="28575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71649D6-E826-4C86-9EDD-16B0590F546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4499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課題１．文字列の逆転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2800"/>
              <a:t>半角文字からなる文字列を読み込んで，逆転した文字列をつなげて，回文を作り，それを表示するプログラムを作りなさい．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例）読み込んだ文字列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	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      回文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endParaRPr lang="ja-JP" altLang="en-US" sz="2800">
              <a:solidFill>
                <a:schemeClr val="accent2"/>
              </a:solidFill>
            </a:endParaRP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ja-JP" altLang="en-US" sz="2400"/>
              <a:t>ここでの文字列は，半角の「空白文字」を含まないものとする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133600" y="37338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Rectangle 12"/>
          <p:cNvSpPr>
            <a:spLocks noChangeArrowheads="1"/>
          </p:cNvSpPr>
          <p:nvPr/>
        </p:nvSpPr>
        <p:spPr bwMode="auto">
          <a:xfrm>
            <a:off x="2514600" y="37338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Rectangle 13"/>
          <p:cNvSpPr>
            <a:spLocks noChangeArrowheads="1"/>
          </p:cNvSpPr>
          <p:nvPr/>
        </p:nvSpPr>
        <p:spPr bwMode="auto">
          <a:xfrm>
            <a:off x="2895600" y="37338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7" name="Rectangle 14"/>
          <p:cNvSpPr>
            <a:spLocks noChangeArrowheads="1"/>
          </p:cNvSpPr>
          <p:nvPr/>
        </p:nvSpPr>
        <p:spPr bwMode="auto">
          <a:xfrm>
            <a:off x="3276600" y="37338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8" name="Rectangle 15"/>
          <p:cNvSpPr>
            <a:spLocks noChangeArrowheads="1"/>
          </p:cNvSpPr>
          <p:nvPr/>
        </p:nvSpPr>
        <p:spPr bwMode="auto">
          <a:xfrm>
            <a:off x="3657600" y="37338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9" name="Rectangle 16"/>
          <p:cNvSpPr>
            <a:spLocks noChangeArrowheads="1"/>
          </p:cNvSpPr>
          <p:nvPr/>
        </p:nvSpPr>
        <p:spPr bwMode="auto">
          <a:xfrm>
            <a:off x="4038600" y="37338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0" name="Rectangle 17"/>
          <p:cNvSpPr>
            <a:spLocks noChangeArrowheads="1"/>
          </p:cNvSpPr>
          <p:nvPr/>
        </p:nvSpPr>
        <p:spPr bwMode="auto">
          <a:xfrm>
            <a:off x="4419600" y="37338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1" name="Rectangle 18"/>
          <p:cNvSpPr>
            <a:spLocks noChangeArrowheads="1"/>
          </p:cNvSpPr>
          <p:nvPr/>
        </p:nvSpPr>
        <p:spPr bwMode="auto">
          <a:xfrm>
            <a:off x="5181600" y="37338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2" name="Rectangle 26"/>
          <p:cNvSpPr>
            <a:spLocks noChangeArrowheads="1"/>
          </p:cNvSpPr>
          <p:nvPr/>
        </p:nvSpPr>
        <p:spPr bwMode="auto">
          <a:xfrm>
            <a:off x="5181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3" name="Rectangle 27"/>
          <p:cNvSpPr>
            <a:spLocks noChangeArrowheads="1"/>
          </p:cNvSpPr>
          <p:nvPr/>
        </p:nvSpPr>
        <p:spPr bwMode="auto">
          <a:xfrm>
            <a:off x="5562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4" name="Rectangle 28"/>
          <p:cNvSpPr>
            <a:spLocks noChangeArrowheads="1"/>
          </p:cNvSpPr>
          <p:nvPr/>
        </p:nvSpPr>
        <p:spPr bwMode="auto">
          <a:xfrm>
            <a:off x="5943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5" name="Rectangle 29"/>
          <p:cNvSpPr>
            <a:spLocks noChangeArrowheads="1"/>
          </p:cNvSpPr>
          <p:nvPr/>
        </p:nvSpPr>
        <p:spPr bwMode="auto">
          <a:xfrm>
            <a:off x="6324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6" name="Rectangle 30"/>
          <p:cNvSpPr>
            <a:spLocks noChangeArrowheads="1"/>
          </p:cNvSpPr>
          <p:nvPr/>
        </p:nvSpPr>
        <p:spPr bwMode="auto">
          <a:xfrm>
            <a:off x="6705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7" name="Rectangle 31"/>
          <p:cNvSpPr>
            <a:spLocks noChangeArrowheads="1"/>
          </p:cNvSpPr>
          <p:nvPr/>
        </p:nvSpPr>
        <p:spPr bwMode="auto">
          <a:xfrm>
            <a:off x="7086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8" name="Rectangle 32"/>
          <p:cNvSpPr>
            <a:spLocks noChangeArrowheads="1"/>
          </p:cNvSpPr>
          <p:nvPr/>
        </p:nvSpPr>
        <p:spPr bwMode="auto">
          <a:xfrm>
            <a:off x="7467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9" name="Rectangle 33"/>
          <p:cNvSpPr>
            <a:spLocks noChangeArrowheads="1"/>
          </p:cNvSpPr>
          <p:nvPr/>
        </p:nvSpPr>
        <p:spPr bwMode="auto">
          <a:xfrm>
            <a:off x="7848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0" name="Rectangle 34"/>
          <p:cNvSpPr>
            <a:spLocks noChangeArrowheads="1"/>
          </p:cNvSpPr>
          <p:nvPr/>
        </p:nvSpPr>
        <p:spPr bwMode="auto">
          <a:xfrm>
            <a:off x="8229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1" name="AutoShape 35" descr="30%"/>
          <p:cNvSpPr>
            <a:spLocks noChangeArrowheads="1"/>
          </p:cNvSpPr>
          <p:nvPr/>
        </p:nvSpPr>
        <p:spPr bwMode="auto">
          <a:xfrm>
            <a:off x="5562600" y="3733800"/>
            <a:ext cx="552450" cy="381000"/>
          </a:xfrm>
          <a:prstGeom prst="leftArrow">
            <a:avLst>
              <a:gd name="adj1" fmla="val 50000"/>
              <a:gd name="adj2" fmla="val 3625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2" name="Text Box 36"/>
          <p:cNvSpPr txBox="1">
            <a:spLocks noChangeArrowheads="1"/>
          </p:cNvSpPr>
          <p:nvPr/>
        </p:nvSpPr>
        <p:spPr bwMode="auto">
          <a:xfrm>
            <a:off x="6096000" y="3201988"/>
            <a:ext cx="256993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「文字列の末尾」を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表す特別な文字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（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の実行で，自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動的にセットされる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</a:p>
        </p:txBody>
      </p:sp>
      <p:sp>
        <p:nvSpPr>
          <p:cNvPr id="30743" name="Text Box 37"/>
          <p:cNvSpPr txBox="1">
            <a:spLocks noChangeArrowheads="1"/>
          </p:cNvSpPr>
          <p:nvPr/>
        </p:nvSpPr>
        <p:spPr bwMode="auto">
          <a:xfrm>
            <a:off x="2133600" y="3733800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30744" name="Text Box 38"/>
          <p:cNvSpPr txBox="1">
            <a:spLocks noChangeArrowheads="1"/>
          </p:cNvSpPr>
          <p:nvPr/>
        </p:nvSpPr>
        <p:spPr bwMode="auto">
          <a:xfrm>
            <a:off x="2514600" y="373380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  <p:sp>
        <p:nvSpPr>
          <p:cNvPr id="30745" name="Text Box 39"/>
          <p:cNvSpPr txBox="1">
            <a:spLocks noChangeArrowheads="1"/>
          </p:cNvSpPr>
          <p:nvPr/>
        </p:nvSpPr>
        <p:spPr bwMode="auto">
          <a:xfrm>
            <a:off x="2895600" y="3733800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30746" name="Text Box 40"/>
          <p:cNvSpPr txBox="1">
            <a:spLocks noChangeArrowheads="1"/>
          </p:cNvSpPr>
          <p:nvPr/>
        </p:nvSpPr>
        <p:spPr bwMode="auto">
          <a:xfrm>
            <a:off x="3276600" y="373380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30747" name="Text Box 41"/>
          <p:cNvSpPr txBox="1">
            <a:spLocks noChangeArrowheads="1"/>
          </p:cNvSpPr>
          <p:nvPr/>
        </p:nvSpPr>
        <p:spPr bwMode="auto">
          <a:xfrm>
            <a:off x="3657600" y="373380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  <p:sp>
        <p:nvSpPr>
          <p:cNvPr id="30748" name="Text Box 42"/>
          <p:cNvSpPr txBox="1">
            <a:spLocks noChangeArrowheads="1"/>
          </p:cNvSpPr>
          <p:nvPr/>
        </p:nvSpPr>
        <p:spPr bwMode="auto">
          <a:xfrm>
            <a:off x="4075113" y="3733800"/>
            <a:ext cx="287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30749" name="Text Box 43"/>
          <p:cNvSpPr txBox="1">
            <a:spLocks noChangeArrowheads="1"/>
          </p:cNvSpPr>
          <p:nvPr/>
        </p:nvSpPr>
        <p:spPr bwMode="auto">
          <a:xfrm>
            <a:off x="4419600" y="373380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30750" name="Rectangle 44"/>
          <p:cNvSpPr>
            <a:spLocks noChangeArrowheads="1"/>
          </p:cNvSpPr>
          <p:nvPr/>
        </p:nvSpPr>
        <p:spPr bwMode="auto">
          <a:xfrm>
            <a:off x="4800600" y="37338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1" name="Text Box 47"/>
          <p:cNvSpPr txBox="1">
            <a:spLocks noChangeArrowheads="1"/>
          </p:cNvSpPr>
          <p:nvPr/>
        </p:nvSpPr>
        <p:spPr bwMode="auto">
          <a:xfrm>
            <a:off x="4862513" y="3733800"/>
            <a:ext cx="2920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  <p:sp>
        <p:nvSpPr>
          <p:cNvPr id="30752" name="Text Box 48"/>
          <p:cNvSpPr txBox="1">
            <a:spLocks noChangeArrowheads="1"/>
          </p:cNvSpPr>
          <p:nvPr/>
        </p:nvSpPr>
        <p:spPr bwMode="auto">
          <a:xfrm>
            <a:off x="5149850" y="3733800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30753" name="Rectangle 49"/>
          <p:cNvSpPr>
            <a:spLocks noChangeArrowheads="1"/>
          </p:cNvSpPr>
          <p:nvPr/>
        </p:nvSpPr>
        <p:spPr bwMode="auto">
          <a:xfrm>
            <a:off x="2133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4" name="Rectangle 50"/>
          <p:cNvSpPr>
            <a:spLocks noChangeArrowheads="1"/>
          </p:cNvSpPr>
          <p:nvPr/>
        </p:nvSpPr>
        <p:spPr bwMode="auto">
          <a:xfrm>
            <a:off x="2514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5" name="Rectangle 51"/>
          <p:cNvSpPr>
            <a:spLocks noChangeArrowheads="1"/>
          </p:cNvSpPr>
          <p:nvPr/>
        </p:nvSpPr>
        <p:spPr bwMode="auto">
          <a:xfrm>
            <a:off x="2895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6" name="Rectangle 52"/>
          <p:cNvSpPr>
            <a:spLocks noChangeArrowheads="1"/>
          </p:cNvSpPr>
          <p:nvPr/>
        </p:nvSpPr>
        <p:spPr bwMode="auto">
          <a:xfrm>
            <a:off x="3276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7" name="Rectangle 53"/>
          <p:cNvSpPr>
            <a:spLocks noChangeArrowheads="1"/>
          </p:cNvSpPr>
          <p:nvPr/>
        </p:nvSpPr>
        <p:spPr bwMode="auto">
          <a:xfrm>
            <a:off x="3657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8" name="Rectangle 54"/>
          <p:cNvSpPr>
            <a:spLocks noChangeArrowheads="1"/>
          </p:cNvSpPr>
          <p:nvPr/>
        </p:nvSpPr>
        <p:spPr bwMode="auto">
          <a:xfrm>
            <a:off x="4038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9" name="Rectangle 55"/>
          <p:cNvSpPr>
            <a:spLocks noChangeArrowheads="1"/>
          </p:cNvSpPr>
          <p:nvPr/>
        </p:nvSpPr>
        <p:spPr bwMode="auto">
          <a:xfrm>
            <a:off x="4419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0" name="Text Box 56"/>
          <p:cNvSpPr txBox="1">
            <a:spLocks noChangeArrowheads="1"/>
          </p:cNvSpPr>
          <p:nvPr/>
        </p:nvSpPr>
        <p:spPr bwMode="auto">
          <a:xfrm>
            <a:off x="2133600" y="4800600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30761" name="Text Box 57"/>
          <p:cNvSpPr txBox="1">
            <a:spLocks noChangeArrowheads="1"/>
          </p:cNvSpPr>
          <p:nvPr/>
        </p:nvSpPr>
        <p:spPr bwMode="auto">
          <a:xfrm>
            <a:off x="2514600" y="480060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  <p:sp>
        <p:nvSpPr>
          <p:cNvPr id="30762" name="Text Box 58"/>
          <p:cNvSpPr txBox="1">
            <a:spLocks noChangeArrowheads="1"/>
          </p:cNvSpPr>
          <p:nvPr/>
        </p:nvSpPr>
        <p:spPr bwMode="auto">
          <a:xfrm>
            <a:off x="2895600" y="4800600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30763" name="Text Box 59"/>
          <p:cNvSpPr txBox="1">
            <a:spLocks noChangeArrowheads="1"/>
          </p:cNvSpPr>
          <p:nvPr/>
        </p:nvSpPr>
        <p:spPr bwMode="auto">
          <a:xfrm>
            <a:off x="3276600" y="480060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30764" name="Text Box 60"/>
          <p:cNvSpPr txBox="1">
            <a:spLocks noChangeArrowheads="1"/>
          </p:cNvSpPr>
          <p:nvPr/>
        </p:nvSpPr>
        <p:spPr bwMode="auto">
          <a:xfrm>
            <a:off x="3657600" y="480060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  <p:sp>
        <p:nvSpPr>
          <p:cNvPr id="30765" name="Text Box 61"/>
          <p:cNvSpPr txBox="1">
            <a:spLocks noChangeArrowheads="1"/>
          </p:cNvSpPr>
          <p:nvPr/>
        </p:nvSpPr>
        <p:spPr bwMode="auto">
          <a:xfrm>
            <a:off x="4075113" y="4800600"/>
            <a:ext cx="287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30766" name="Text Box 62"/>
          <p:cNvSpPr txBox="1">
            <a:spLocks noChangeArrowheads="1"/>
          </p:cNvSpPr>
          <p:nvPr/>
        </p:nvSpPr>
        <p:spPr bwMode="auto">
          <a:xfrm>
            <a:off x="4419600" y="480060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30767" name="Rectangle 63"/>
          <p:cNvSpPr>
            <a:spLocks noChangeArrowheads="1"/>
          </p:cNvSpPr>
          <p:nvPr/>
        </p:nvSpPr>
        <p:spPr bwMode="auto">
          <a:xfrm>
            <a:off x="4800600" y="4800600"/>
            <a:ext cx="3810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8" name="Text Box 64"/>
          <p:cNvSpPr txBox="1">
            <a:spLocks noChangeArrowheads="1"/>
          </p:cNvSpPr>
          <p:nvPr/>
        </p:nvSpPr>
        <p:spPr bwMode="auto">
          <a:xfrm>
            <a:off x="4862513" y="4800600"/>
            <a:ext cx="2920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  <p:sp>
        <p:nvSpPr>
          <p:cNvPr id="30769" name="Text Box 65"/>
          <p:cNvSpPr txBox="1">
            <a:spLocks noChangeArrowheads="1"/>
          </p:cNvSpPr>
          <p:nvPr/>
        </p:nvSpPr>
        <p:spPr bwMode="auto">
          <a:xfrm>
            <a:off x="5257800" y="4800600"/>
            <a:ext cx="2920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  <p:sp>
        <p:nvSpPr>
          <p:cNvPr id="30770" name="Text Box 66"/>
          <p:cNvSpPr txBox="1">
            <a:spLocks noChangeArrowheads="1"/>
          </p:cNvSpPr>
          <p:nvPr/>
        </p:nvSpPr>
        <p:spPr bwMode="auto">
          <a:xfrm>
            <a:off x="5562600" y="480060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30771" name="Text Box 67"/>
          <p:cNvSpPr txBox="1">
            <a:spLocks noChangeArrowheads="1"/>
          </p:cNvSpPr>
          <p:nvPr/>
        </p:nvSpPr>
        <p:spPr bwMode="auto">
          <a:xfrm>
            <a:off x="5980113" y="4800600"/>
            <a:ext cx="2872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30772" name="Text Box 68"/>
          <p:cNvSpPr txBox="1">
            <a:spLocks noChangeArrowheads="1"/>
          </p:cNvSpPr>
          <p:nvPr/>
        </p:nvSpPr>
        <p:spPr bwMode="auto">
          <a:xfrm>
            <a:off x="6369050" y="480060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  <p:sp>
        <p:nvSpPr>
          <p:cNvPr id="30773" name="Text Box 69"/>
          <p:cNvSpPr txBox="1">
            <a:spLocks noChangeArrowheads="1"/>
          </p:cNvSpPr>
          <p:nvPr/>
        </p:nvSpPr>
        <p:spPr bwMode="auto">
          <a:xfrm>
            <a:off x="6750050" y="480060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30774" name="Text Box 70"/>
          <p:cNvSpPr txBox="1">
            <a:spLocks noChangeArrowheads="1"/>
          </p:cNvSpPr>
          <p:nvPr/>
        </p:nvSpPr>
        <p:spPr bwMode="auto">
          <a:xfrm>
            <a:off x="7086600" y="4800600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30775" name="Text Box 71"/>
          <p:cNvSpPr txBox="1">
            <a:spLocks noChangeArrowheads="1"/>
          </p:cNvSpPr>
          <p:nvPr/>
        </p:nvSpPr>
        <p:spPr bwMode="auto">
          <a:xfrm>
            <a:off x="7512050" y="480060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  <p:sp>
        <p:nvSpPr>
          <p:cNvPr id="30776" name="Text Box 72"/>
          <p:cNvSpPr txBox="1">
            <a:spLocks noChangeArrowheads="1"/>
          </p:cNvSpPr>
          <p:nvPr/>
        </p:nvSpPr>
        <p:spPr bwMode="auto">
          <a:xfrm>
            <a:off x="7848600" y="4800600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30777" name="Text Box 73"/>
          <p:cNvSpPr txBox="1">
            <a:spLocks noChangeArrowheads="1"/>
          </p:cNvSpPr>
          <p:nvPr/>
        </p:nvSpPr>
        <p:spPr bwMode="auto">
          <a:xfrm>
            <a:off x="8197850" y="4800600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3077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E1F876F-B61D-4143-8646-78C537DD2FD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5676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課題１のヒント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5105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ja-JP" altLang="en-US" sz="2800" dirty="0"/>
              <a:t>添字を付けて，文字単位での読み書きを行う．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		例）  １文字目に，５文字目の文字をコピー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b="1" dirty="0">
                <a:solidFill>
                  <a:schemeClr val="accent2"/>
                </a:solidFill>
              </a:rPr>
              <a:t>			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x[0]=x[4];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800" dirty="0">
                <a:latin typeface="Calibri" panose="020F0502020204030204" pitchFamily="34" charset="0"/>
              </a:rPr>
              <a:t>回文を作るときに，文字列の末尾（￥０）をセットすることを忘れない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</a:rPr>
              <a:t>		例）  要素 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x[10]</a:t>
            </a:r>
            <a:r>
              <a:rPr lang="en-US" altLang="ja-JP" sz="2800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ja-JP" altLang="en-US" sz="2800" dirty="0" err="1">
                <a:solidFill>
                  <a:schemeClr val="accent2"/>
                </a:solidFill>
                <a:latin typeface="Calibri" panose="020F0502020204030204" pitchFamily="34" charset="0"/>
              </a:rPr>
              <a:t>に  </a:t>
            </a:r>
            <a:r>
              <a:rPr lang="ja-JP" altLang="en-US" sz="2800" dirty="0">
                <a:solidFill>
                  <a:schemeClr val="accent2"/>
                </a:solidFill>
              </a:rPr>
              <a:t>「文字列の末尾」		をセット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</a:rPr>
              <a:t>		</a:t>
            </a:r>
            <a:r>
              <a:rPr lang="ja-JP" altLang="en-US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	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x[10]='\0';</a:t>
            </a:r>
          </a:p>
        </p:txBody>
      </p:sp>
      <p:sp>
        <p:nvSpPr>
          <p:cNvPr id="3277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000A4E5-EF40-4B0C-943E-A46DF7FC5B1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63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例題２．文字列のコピー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1981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文字列を読み込んで，文字列のコピーを行うプログラムを作る</a:t>
            </a:r>
          </a:p>
        </p:txBody>
      </p:sp>
      <p:sp>
        <p:nvSpPr>
          <p:cNvPr id="348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14D8CF2-CDF1-4FC5-8A6C-9CBBBA75A29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1651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>
                <a:latin typeface="Calibri" panose="020F0502020204030204" pitchFamily="34" charset="0"/>
              </a:rPr>
              <a:t>例題２．文字列のコピー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66649"/>
            <a:ext cx="7772400" cy="542152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#include &lt;</a:t>
            </a:r>
            <a:r>
              <a:rPr lang="en-US" altLang="ja-JP" sz="2800" dirty="0" err="1">
                <a:latin typeface="CS Times" pitchFamily="18" charset="0"/>
              </a:rPr>
              <a:t>stdio.h</a:t>
            </a:r>
            <a:r>
              <a:rPr lang="en-US" altLang="ja-JP" sz="2800" dirty="0">
                <a:latin typeface="CS Times" pitchFamily="18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#include &lt;</a:t>
            </a:r>
            <a:r>
              <a:rPr lang="en-US" altLang="ja-JP" sz="2800" dirty="0" err="1">
                <a:latin typeface="CS Times" pitchFamily="18" charset="0"/>
              </a:rPr>
              <a:t>string.h</a:t>
            </a:r>
            <a:r>
              <a:rPr lang="en-US" altLang="ja-JP" sz="2800" dirty="0">
                <a:latin typeface="CS Times" pitchFamily="18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ja-JP" dirty="0">
                <a:latin typeface="CS Times" pitchFamily="18" charset="0"/>
              </a:rPr>
              <a:t>#pragma warning(</a:t>
            </a:r>
            <a:r>
              <a:rPr lang="en-US" altLang="ja-JP" dirty="0" err="1">
                <a:latin typeface="CS Times" pitchFamily="18" charset="0"/>
              </a:rPr>
              <a:t>disable:4996</a:t>
            </a:r>
            <a:r>
              <a:rPr lang="en-US" altLang="ja-JP" dirty="0">
                <a:latin typeface="CS Times" pitchFamily="18" charset="0"/>
              </a:rPr>
              <a:t>)</a:t>
            </a:r>
            <a:endParaRPr lang="en-US" altLang="ja-JP" sz="2800" dirty="0">
              <a:latin typeface="CS Times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 err="1">
                <a:latin typeface="CS Times" pitchFamily="18" charset="0"/>
              </a:rPr>
              <a:t>int</a:t>
            </a:r>
            <a:r>
              <a:rPr lang="en-US" altLang="ja-JP" sz="2800" dirty="0">
                <a:latin typeface="CS Times" pitchFamily="18" charset="0"/>
              </a:rPr>
              <a:t> 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    char </a:t>
            </a:r>
            <a:r>
              <a:rPr lang="en-US" altLang="ja-JP" sz="2800" dirty="0" err="1">
                <a:latin typeface="CS Times" pitchFamily="18" charset="0"/>
              </a:rPr>
              <a:t>s1</a:t>
            </a:r>
            <a:r>
              <a:rPr lang="en-US" altLang="ja-JP" sz="2800" dirty="0">
                <a:latin typeface="CS Times" pitchFamily="18" charset="0"/>
              </a:rPr>
              <a:t>[80], </a:t>
            </a:r>
            <a:r>
              <a:rPr lang="en-US" altLang="ja-JP" sz="2800" dirty="0" err="1">
                <a:latin typeface="CS Times" pitchFamily="18" charset="0"/>
              </a:rPr>
              <a:t>s2</a:t>
            </a:r>
            <a:r>
              <a:rPr lang="en-US" altLang="ja-JP" sz="2800" dirty="0">
                <a:latin typeface="CS Times" pitchFamily="18" charset="0"/>
              </a:rPr>
              <a:t>[80];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    </a:t>
            </a:r>
            <a:r>
              <a:rPr lang="en-US" altLang="ja-JP" sz="2800" dirty="0" err="1">
                <a:latin typeface="CS Times" pitchFamily="18" charset="0"/>
              </a:rPr>
              <a:t>printf</a:t>
            </a:r>
            <a:r>
              <a:rPr lang="en-US" altLang="ja-JP" sz="2800" dirty="0">
                <a:latin typeface="CS Times" pitchFamily="18" charset="0"/>
              </a:rPr>
              <a:t>("</a:t>
            </a:r>
            <a:r>
              <a:rPr lang="en-US" altLang="ja-JP" sz="2800" dirty="0" err="1">
                <a:latin typeface="CS Times" pitchFamily="18" charset="0"/>
              </a:rPr>
              <a:t>s1</a:t>
            </a:r>
            <a:r>
              <a:rPr lang="en-US" altLang="ja-JP" sz="2800" dirty="0">
                <a:latin typeface="CS Times" pitchFamily="18" charset="0"/>
              </a:rPr>
              <a:t>=");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    </a:t>
            </a:r>
            <a:r>
              <a:rPr lang="en-US" altLang="ja-JP" sz="2800" dirty="0" err="1">
                <a:latin typeface="CS Times" pitchFamily="18" charset="0"/>
              </a:rPr>
              <a:t>scanf</a:t>
            </a:r>
            <a:r>
              <a:rPr lang="en-US" altLang="ja-JP" sz="2800" dirty="0">
                <a:latin typeface="CS Times" pitchFamily="18" charset="0"/>
              </a:rPr>
              <a:t>("%s", </a:t>
            </a:r>
            <a:r>
              <a:rPr lang="en-US" altLang="ja-JP" sz="2800" dirty="0" err="1">
                <a:latin typeface="CS Times" pitchFamily="18" charset="0"/>
              </a:rPr>
              <a:t>s1</a:t>
            </a:r>
            <a:r>
              <a:rPr lang="en-US" altLang="ja-JP" sz="28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    </a:t>
            </a:r>
            <a:r>
              <a:rPr lang="en-US" altLang="ja-JP" sz="2800" dirty="0" err="1">
                <a:solidFill>
                  <a:srgbClr val="FF0000"/>
                </a:solidFill>
                <a:latin typeface="CS Times" pitchFamily="18" charset="0"/>
              </a:rPr>
              <a:t>strcpy</a:t>
            </a:r>
            <a:r>
              <a:rPr lang="en-US" altLang="ja-JP" sz="2800" dirty="0">
                <a:solidFill>
                  <a:srgbClr val="FF0000"/>
                </a:solidFill>
                <a:latin typeface="CS Times" pitchFamily="18" charset="0"/>
              </a:rPr>
              <a:t>(</a:t>
            </a:r>
            <a:r>
              <a:rPr lang="en-US" altLang="ja-JP" sz="2800" dirty="0" err="1">
                <a:solidFill>
                  <a:srgbClr val="FF0000"/>
                </a:solidFill>
                <a:latin typeface="CS Times" pitchFamily="18" charset="0"/>
              </a:rPr>
              <a:t>s2</a:t>
            </a:r>
            <a:r>
              <a:rPr lang="en-US" altLang="ja-JP" sz="2800" dirty="0">
                <a:solidFill>
                  <a:srgbClr val="FF0000"/>
                </a:solidFill>
                <a:latin typeface="CS Times" pitchFamily="18" charset="0"/>
              </a:rPr>
              <a:t>, </a:t>
            </a:r>
            <a:r>
              <a:rPr lang="en-US" altLang="ja-JP" sz="2800" dirty="0" err="1">
                <a:solidFill>
                  <a:srgbClr val="FF0000"/>
                </a:solidFill>
                <a:latin typeface="CS Times" pitchFamily="18" charset="0"/>
              </a:rPr>
              <a:t>s1</a:t>
            </a:r>
            <a:r>
              <a:rPr lang="en-US" altLang="ja-JP" sz="2800" dirty="0">
                <a:solidFill>
                  <a:srgbClr val="FF0000"/>
                </a:solidFill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    </a:t>
            </a:r>
            <a:r>
              <a:rPr lang="en-US" altLang="ja-JP" sz="2800" dirty="0" err="1">
                <a:latin typeface="CS Times" pitchFamily="18" charset="0"/>
              </a:rPr>
              <a:t>printf</a:t>
            </a:r>
            <a:r>
              <a:rPr lang="en-US" altLang="ja-JP" sz="2800" dirty="0">
                <a:latin typeface="CS Times" pitchFamily="18" charset="0"/>
              </a:rPr>
              <a:t>("</a:t>
            </a:r>
            <a:r>
              <a:rPr lang="en-US" altLang="ja-JP" sz="2800" dirty="0" err="1">
                <a:latin typeface="CS Times" pitchFamily="18" charset="0"/>
              </a:rPr>
              <a:t>s1</a:t>
            </a:r>
            <a:r>
              <a:rPr lang="en-US" altLang="ja-JP" sz="2800" dirty="0">
                <a:latin typeface="CS Times" pitchFamily="18" charset="0"/>
              </a:rPr>
              <a:t>=%s, </a:t>
            </a:r>
            <a:r>
              <a:rPr lang="en-US" altLang="ja-JP" sz="2800" dirty="0" err="1">
                <a:latin typeface="CS Times" pitchFamily="18" charset="0"/>
              </a:rPr>
              <a:t>s2</a:t>
            </a:r>
            <a:r>
              <a:rPr lang="en-US" altLang="ja-JP" sz="2800" dirty="0">
                <a:latin typeface="CS Times" pitchFamily="18" charset="0"/>
              </a:rPr>
              <a:t>=%s\n",</a:t>
            </a:r>
            <a:r>
              <a:rPr lang="en-US" altLang="ja-JP" sz="2800" dirty="0" err="1">
                <a:latin typeface="CS Times" pitchFamily="18" charset="0"/>
              </a:rPr>
              <a:t>s1,s2</a:t>
            </a:r>
            <a:r>
              <a:rPr lang="en-US" altLang="ja-JP" sz="28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latin typeface="CS Times" pitchFamily="18" charset="0"/>
              </a:rPr>
              <a:t>}</a:t>
            </a:r>
          </a:p>
        </p:txBody>
      </p:sp>
      <p:sp>
        <p:nvSpPr>
          <p:cNvPr id="3686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C1B26DC-0BFF-4B52-B7A2-FC315F133A7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484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文字列のコピー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33525" y="2514600"/>
            <a:ext cx="6064250" cy="11890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=test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=test,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=test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124200" y="1557338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実行結果の例（１）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555750" y="5211763"/>
            <a:ext cx="6064250" cy="1189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あいうえ</a:t>
            </a:r>
            <a:r>
              <a:rPr lang="ja-JP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お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あいうえ</a:t>
            </a:r>
            <a:r>
              <a:rPr lang="ja-JP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お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あいうえ</a:t>
            </a:r>
            <a:r>
              <a:rPr lang="ja-JP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お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124200" y="4254500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実行結果の例（２）</a:t>
            </a:r>
          </a:p>
        </p:txBody>
      </p:sp>
      <p:sp>
        <p:nvSpPr>
          <p:cNvPr id="3891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35721A8-EA70-44EC-90E6-A861B668084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4696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例題３．文字列の連結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1981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２つの文字列を読み込んで，文字列の連結を行うプログラムを作る</a:t>
            </a:r>
          </a:p>
        </p:txBody>
      </p:sp>
      <p:sp>
        <p:nvSpPr>
          <p:cNvPr id="4096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1A88504-03F1-4D5F-A225-456AAF41C92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595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文字列とは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772400" cy="4191000"/>
          </a:xfrm>
        </p:spPr>
        <p:txBody>
          <a:bodyPr/>
          <a:lstStyle/>
          <a:p>
            <a:pPr eaLnBrk="1" hangingPunct="1"/>
            <a:r>
              <a:rPr lang="ja-JP" altLang="en-US"/>
              <a:t>数字，文字，記号の列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文字列データを扱うための最も簡単な方法は，文字の</a:t>
            </a:r>
            <a:r>
              <a:rPr lang="ja-JP" altLang="en-US">
                <a:solidFill>
                  <a:srgbClr val="FF0000"/>
                </a:solidFill>
              </a:rPr>
              <a:t>配列</a:t>
            </a:r>
            <a:r>
              <a:rPr lang="ja-JP" altLang="en-US"/>
              <a:t>を使う方法である．</a:t>
            </a: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B779199-D9AB-4506-81C1-37B60B199B4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809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例題３．文字列の連結</a:t>
            </a:r>
            <a:endParaRPr lang="ja-JP" altLang="en-US" b="1" dirty="0">
              <a:latin typeface="Calibri" panose="020F050202020403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7972"/>
            <a:ext cx="8229600" cy="57335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</a:rPr>
              <a:t>stdio.h</a:t>
            </a:r>
            <a:r>
              <a:rPr lang="en-US" altLang="ja-JP" sz="2400" dirty="0">
                <a:latin typeface="CS Times" pitchFamily="18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</a:rPr>
              <a:t>string.h</a:t>
            </a:r>
            <a:r>
              <a:rPr lang="en-US" altLang="ja-JP" sz="2400" dirty="0">
                <a:latin typeface="CS Times" pitchFamily="18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ja-JP" sz="2400" dirty="0">
                <a:latin typeface="CS Times" pitchFamily="18" charset="0"/>
              </a:rPr>
              <a:t>#pragma warning(</a:t>
            </a:r>
            <a:r>
              <a:rPr lang="en-US" altLang="ja-JP" sz="2400" dirty="0" err="1">
                <a:latin typeface="CS Times" pitchFamily="18" charset="0"/>
              </a:rPr>
              <a:t>disable:4996</a:t>
            </a:r>
            <a:r>
              <a:rPr lang="en-US" altLang="ja-JP" sz="2400" dirty="0">
                <a:latin typeface="CS Times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latin typeface="CS Times" pitchFamily="18" charset="0"/>
              </a:rPr>
              <a:t>int</a:t>
            </a:r>
            <a:r>
              <a:rPr lang="en-US" altLang="ja-JP" sz="2400" dirty="0">
                <a:latin typeface="CS Times" pitchFamily="18" charset="0"/>
              </a:rPr>
              <a:t> 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char 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[80], 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[80];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=");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scanf</a:t>
            </a:r>
            <a:r>
              <a:rPr lang="en-US" altLang="ja-JP" sz="2400" dirty="0">
                <a:latin typeface="CS Times" pitchFamily="18" charset="0"/>
              </a:rPr>
              <a:t>("%s", 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=");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scanf</a:t>
            </a:r>
            <a:r>
              <a:rPr lang="en-US" altLang="ja-JP" sz="2400" dirty="0">
                <a:latin typeface="CS Times" pitchFamily="18" charset="0"/>
              </a:rPr>
              <a:t>("%s", 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rgbClr val="FF0000"/>
                </a:solidFill>
                <a:latin typeface="CS Times" pitchFamily="18" charset="0"/>
              </a:rPr>
              <a:t>    </a:t>
            </a:r>
            <a:r>
              <a:rPr lang="en-US" altLang="ja-JP" sz="2400" dirty="0" err="1">
                <a:solidFill>
                  <a:srgbClr val="FF0000"/>
                </a:solidFill>
                <a:latin typeface="CS Times" pitchFamily="18" charset="0"/>
              </a:rPr>
              <a:t>strcat</a:t>
            </a:r>
            <a:r>
              <a:rPr lang="en-US" altLang="ja-JP" sz="2400" dirty="0">
                <a:solidFill>
                  <a:srgbClr val="FF0000"/>
                </a:solidFill>
                <a:latin typeface="CS Times" pitchFamily="18" charset="0"/>
              </a:rPr>
              <a:t>(</a:t>
            </a:r>
            <a:r>
              <a:rPr lang="en-US" altLang="ja-JP" sz="2400" dirty="0" err="1">
                <a:solidFill>
                  <a:srgbClr val="FF0000"/>
                </a:solidFill>
                <a:latin typeface="CS Times" pitchFamily="18" charset="0"/>
              </a:rPr>
              <a:t>s1</a:t>
            </a:r>
            <a:r>
              <a:rPr lang="en-US" altLang="ja-JP" sz="2400" dirty="0">
                <a:solidFill>
                  <a:srgbClr val="FF0000"/>
                </a:solidFill>
                <a:latin typeface="CS Times" pitchFamily="18" charset="0"/>
              </a:rPr>
              <a:t>, </a:t>
            </a:r>
            <a:r>
              <a:rPr lang="en-US" altLang="ja-JP" sz="2400" dirty="0" err="1">
                <a:solidFill>
                  <a:srgbClr val="FF0000"/>
                </a:solidFill>
                <a:latin typeface="CS Times" pitchFamily="18" charset="0"/>
              </a:rPr>
              <a:t>s2</a:t>
            </a:r>
            <a:r>
              <a:rPr lang="en-US" altLang="ja-JP" sz="2400" dirty="0">
                <a:solidFill>
                  <a:srgbClr val="FF0000"/>
                </a:solidFill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=%s, 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=%s\n", 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, 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}</a:t>
            </a:r>
          </a:p>
        </p:txBody>
      </p:sp>
      <p:sp>
        <p:nvSpPr>
          <p:cNvPr id="430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B6EC153-23C5-42D3-9B47-688F908B63C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196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文字列の連結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524000" y="1979613"/>
            <a:ext cx="6064250" cy="18303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abc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def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abcdef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def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124200" y="1327150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実行結果の例（１）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524000" y="4797425"/>
            <a:ext cx="6064250" cy="18303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あい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うえお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あいうえ</a:t>
            </a:r>
            <a:r>
              <a:rPr lang="ja-JP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お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うえお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124200" y="4175125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実行結果の例（２）</a:t>
            </a:r>
          </a:p>
        </p:txBody>
      </p:sp>
      <p:sp>
        <p:nvSpPr>
          <p:cNvPr id="4506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F98A0A4-F43F-435A-8312-DF8A37CD8C9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5122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例題４．文字列の比較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1981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２つの文字列を読み込んで，文字列の比較を行うプログラムを作る</a:t>
            </a:r>
          </a:p>
        </p:txBody>
      </p:sp>
      <p:sp>
        <p:nvSpPr>
          <p:cNvPr id="471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8A8B65F-9873-4848-9C03-39E86451C5E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4221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0"/>
            <a:ext cx="82296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</a:rPr>
              <a:t>stdio.h</a:t>
            </a:r>
            <a:r>
              <a:rPr lang="en-US" altLang="ja-JP" sz="2400" dirty="0">
                <a:latin typeface="CS Times" pitchFamily="18" charset="0"/>
              </a:rPr>
              <a:t>&gt;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</a:rPr>
              <a:t>string.h</a:t>
            </a:r>
            <a:r>
              <a:rPr lang="en-US" altLang="ja-JP" sz="2400" dirty="0">
                <a:latin typeface="CS Times" pitchFamily="18" charset="0"/>
              </a:rPr>
              <a:t>&gt;</a:t>
            </a:r>
          </a:p>
          <a:p>
            <a:pPr>
              <a:lnSpc>
                <a:spcPct val="70000"/>
              </a:lnSpc>
              <a:spcBef>
                <a:spcPct val="10000"/>
              </a:spcBef>
              <a:buNone/>
            </a:pPr>
            <a:r>
              <a:rPr lang="en-US" altLang="ja-JP" sz="2400" dirty="0">
                <a:latin typeface="CS Times" pitchFamily="18" charset="0"/>
              </a:rPr>
              <a:t>#pragma warning(</a:t>
            </a:r>
            <a:r>
              <a:rPr lang="en-US" altLang="ja-JP" sz="2400" dirty="0" err="1">
                <a:latin typeface="CS Times" pitchFamily="18" charset="0"/>
              </a:rPr>
              <a:t>disable:4996</a:t>
            </a:r>
            <a:r>
              <a:rPr lang="en-US" altLang="ja-JP" sz="2400" dirty="0">
                <a:latin typeface="CS Times" pitchFamily="18" charset="0"/>
              </a:rPr>
              <a:t>)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latin typeface="CS Times" pitchFamily="18" charset="0"/>
              </a:rPr>
              <a:t>int</a:t>
            </a:r>
            <a:r>
              <a:rPr lang="en-US" altLang="ja-JP" sz="2400" dirty="0">
                <a:latin typeface="CS Times" pitchFamily="18" charset="0"/>
              </a:rPr>
              <a:t> main()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char 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[80], 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[80];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int</a:t>
            </a:r>
            <a:r>
              <a:rPr lang="en-US" altLang="ja-JP" sz="2400" dirty="0">
                <a:latin typeface="CS Times" pitchFamily="18" charset="0"/>
              </a:rPr>
              <a:t> n;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=");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scanf</a:t>
            </a:r>
            <a:r>
              <a:rPr lang="en-US" altLang="ja-JP" sz="2400" dirty="0">
                <a:latin typeface="CS Times" pitchFamily="18" charset="0"/>
              </a:rPr>
              <a:t>("%s", 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("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=");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scanf</a:t>
            </a:r>
            <a:r>
              <a:rPr lang="en-US" altLang="ja-JP" sz="2400" dirty="0">
                <a:latin typeface="CS Times" pitchFamily="18" charset="0"/>
              </a:rPr>
              <a:t>("%s", 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FF0000"/>
                </a:solidFill>
                <a:latin typeface="CS Times" pitchFamily="18" charset="0"/>
              </a:rPr>
              <a:t>    n = </a:t>
            </a:r>
            <a:r>
              <a:rPr lang="en-US" altLang="ja-JP" sz="2400" dirty="0" err="1">
                <a:solidFill>
                  <a:srgbClr val="FF0000"/>
                </a:solidFill>
                <a:latin typeface="CS Times" pitchFamily="18" charset="0"/>
              </a:rPr>
              <a:t>strcmp</a:t>
            </a:r>
            <a:r>
              <a:rPr lang="en-US" altLang="ja-JP" sz="2400" dirty="0">
                <a:solidFill>
                  <a:srgbClr val="FF0000"/>
                </a:solidFill>
                <a:latin typeface="CS Times" pitchFamily="18" charset="0"/>
              </a:rPr>
              <a:t>(</a:t>
            </a:r>
            <a:r>
              <a:rPr lang="en-US" altLang="ja-JP" sz="2400" dirty="0" err="1">
                <a:solidFill>
                  <a:srgbClr val="FF0000"/>
                </a:solidFill>
                <a:latin typeface="CS Times" pitchFamily="18" charset="0"/>
              </a:rPr>
              <a:t>s1</a:t>
            </a:r>
            <a:r>
              <a:rPr lang="en-US" altLang="ja-JP" sz="2400" dirty="0">
                <a:solidFill>
                  <a:srgbClr val="FF0000"/>
                </a:solidFill>
                <a:latin typeface="CS Times" pitchFamily="18" charset="0"/>
              </a:rPr>
              <a:t>, </a:t>
            </a:r>
            <a:r>
              <a:rPr lang="en-US" altLang="ja-JP" sz="2400" dirty="0" err="1">
                <a:solidFill>
                  <a:srgbClr val="FF0000"/>
                </a:solidFill>
                <a:latin typeface="CS Times" pitchFamily="18" charset="0"/>
              </a:rPr>
              <a:t>s2</a:t>
            </a:r>
            <a:r>
              <a:rPr lang="en-US" altLang="ja-JP" sz="2400" dirty="0">
                <a:solidFill>
                  <a:srgbClr val="FF0000"/>
                </a:solidFill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if ( n &lt; 0 ) 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 "%s&lt;%s\n", 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, 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 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else if ( n == 0 ) 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 "%s==%s\n", 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, 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 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} 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else if ( n &gt; 0 ) 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 "%s&gt;%s\n", </a:t>
            </a:r>
            <a:r>
              <a:rPr lang="en-US" altLang="ja-JP" sz="2400" dirty="0" err="1">
                <a:latin typeface="CS Times" pitchFamily="18" charset="0"/>
              </a:rPr>
              <a:t>s1</a:t>
            </a:r>
            <a:r>
              <a:rPr lang="en-US" altLang="ja-JP" sz="2400" dirty="0">
                <a:latin typeface="CS Times" pitchFamily="18" charset="0"/>
              </a:rPr>
              <a:t>, </a:t>
            </a:r>
            <a:r>
              <a:rPr lang="en-US" altLang="ja-JP" sz="2400" dirty="0" err="1">
                <a:latin typeface="CS Times" pitchFamily="18" charset="0"/>
              </a:rPr>
              <a:t>s2</a:t>
            </a:r>
            <a:r>
              <a:rPr lang="en-US" altLang="ja-JP" sz="2400" dirty="0">
                <a:latin typeface="CS Times" pitchFamily="18" charset="0"/>
              </a:rPr>
              <a:t> 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}</a:t>
            </a:r>
          </a:p>
        </p:txBody>
      </p:sp>
      <p:sp>
        <p:nvSpPr>
          <p:cNvPr id="4915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B58DA7-E18F-45F2-BA4B-50E3A30A4F9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6277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/>
            <a:r>
              <a:rPr lang="ja-JP" altLang="en-US"/>
              <a:t>文字列の比較</a:t>
            </a:r>
          </a:p>
        </p:txBody>
      </p:sp>
      <p:sp>
        <p:nvSpPr>
          <p:cNvPr id="51203" name="Text Box 1027"/>
          <p:cNvSpPr txBox="1">
            <a:spLocks noChangeArrowheads="1"/>
          </p:cNvSpPr>
          <p:nvPr/>
        </p:nvSpPr>
        <p:spPr bwMode="auto">
          <a:xfrm>
            <a:off x="1524000" y="1414463"/>
            <a:ext cx="6064250" cy="11874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=configure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=control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configure&lt;control</a:t>
            </a:r>
          </a:p>
        </p:txBody>
      </p:sp>
      <p:sp>
        <p:nvSpPr>
          <p:cNvPr id="51204" name="Text Box 1028"/>
          <p:cNvSpPr txBox="1">
            <a:spLocks noChangeArrowheads="1"/>
          </p:cNvSpPr>
          <p:nvPr/>
        </p:nvSpPr>
        <p:spPr bwMode="auto">
          <a:xfrm>
            <a:off x="3124200" y="762000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実行結果の例（１）</a:t>
            </a:r>
          </a:p>
        </p:txBody>
      </p:sp>
      <p:sp>
        <p:nvSpPr>
          <p:cNvPr id="51205" name="Text Box 1029"/>
          <p:cNvSpPr txBox="1">
            <a:spLocks noChangeArrowheads="1"/>
          </p:cNvSpPr>
          <p:nvPr/>
        </p:nvSpPr>
        <p:spPr bwMode="auto">
          <a:xfrm>
            <a:off x="1555750" y="3487738"/>
            <a:ext cx="6064250" cy="11874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=happy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=angry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happy&gt;angry</a:t>
            </a:r>
          </a:p>
        </p:txBody>
      </p:sp>
      <p:sp>
        <p:nvSpPr>
          <p:cNvPr id="51206" name="Text Box 1030"/>
          <p:cNvSpPr txBox="1">
            <a:spLocks noChangeArrowheads="1"/>
          </p:cNvSpPr>
          <p:nvPr/>
        </p:nvSpPr>
        <p:spPr bwMode="auto">
          <a:xfrm>
            <a:off x="3124200" y="2800350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実行結果の例（２）</a:t>
            </a:r>
          </a:p>
        </p:txBody>
      </p:sp>
      <p:sp>
        <p:nvSpPr>
          <p:cNvPr id="51207" name="Text Box 1031"/>
          <p:cNvSpPr txBox="1">
            <a:spLocks noChangeArrowheads="1"/>
          </p:cNvSpPr>
          <p:nvPr/>
        </p:nvSpPr>
        <p:spPr bwMode="auto">
          <a:xfrm>
            <a:off x="1555750" y="5559425"/>
            <a:ext cx="6064250" cy="11874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=give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=give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give==give</a:t>
            </a:r>
          </a:p>
        </p:txBody>
      </p:sp>
      <p:sp>
        <p:nvSpPr>
          <p:cNvPr id="51208" name="Text Box 1032"/>
          <p:cNvSpPr txBox="1">
            <a:spLocks noChangeArrowheads="1"/>
          </p:cNvSpPr>
          <p:nvPr/>
        </p:nvSpPr>
        <p:spPr bwMode="auto">
          <a:xfrm>
            <a:off x="3124200" y="4872038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実行結果の例（３）</a:t>
            </a:r>
          </a:p>
        </p:txBody>
      </p:sp>
      <p:sp>
        <p:nvSpPr>
          <p:cNvPr id="5120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6E97272-3357-4DFE-B2BB-4829C2B17A6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971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例題５．文字列の検索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3657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￥を含むファイル名を，文字列として読み込んで，最後の￥以降の部分を表示するプログラムを作る．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￥を含まない場合には，そのまま表示すること</a:t>
            </a:r>
          </a:p>
        </p:txBody>
      </p:sp>
      <p:sp>
        <p:nvSpPr>
          <p:cNvPr id="5325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3E69C3F-23F4-4288-8F35-991F28FE8F9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7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871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文字列の検索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2276"/>
            <a:ext cx="7772400" cy="6096000"/>
          </a:xfrm>
        </p:spPr>
        <p:txBody>
          <a:bodyPr>
            <a:noAutofit/>
          </a:bodyPr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#include &lt;</a:t>
            </a:r>
            <a:r>
              <a:rPr lang="en-US" altLang="ja-JP" sz="2000" dirty="0" err="1">
                <a:latin typeface="CS Times" pitchFamily="18" charset="0"/>
              </a:rPr>
              <a:t>stdio.h</a:t>
            </a:r>
            <a:r>
              <a:rPr lang="en-US" altLang="ja-JP" sz="2000" dirty="0">
                <a:latin typeface="CS Times" pitchFamily="18" charset="0"/>
              </a:rPr>
              <a:t>&gt;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#include &lt;</a:t>
            </a:r>
            <a:r>
              <a:rPr lang="en-US" altLang="ja-JP" sz="2000" dirty="0" err="1">
                <a:latin typeface="CS Times" pitchFamily="18" charset="0"/>
              </a:rPr>
              <a:t>string.h</a:t>
            </a:r>
            <a:r>
              <a:rPr lang="en-US" altLang="ja-JP" sz="2000" dirty="0">
                <a:latin typeface="CS Times" pitchFamily="18" charset="0"/>
              </a:rPr>
              <a:t>&gt;</a:t>
            </a:r>
          </a:p>
          <a:p>
            <a:pPr>
              <a:lnSpc>
                <a:spcPct val="85000"/>
              </a:lnSpc>
              <a:buNone/>
            </a:pPr>
            <a:r>
              <a:rPr lang="en-US" altLang="ja-JP" sz="2000" dirty="0">
                <a:latin typeface="CS Times" pitchFamily="18" charset="0"/>
              </a:rPr>
              <a:t>#pragma warning(</a:t>
            </a:r>
            <a:r>
              <a:rPr lang="en-US" altLang="ja-JP" sz="2000" dirty="0" err="1">
                <a:latin typeface="CS Times" pitchFamily="18" charset="0"/>
              </a:rPr>
              <a:t>disable:4996</a:t>
            </a:r>
            <a:r>
              <a:rPr lang="en-US" altLang="ja-JP" sz="2000" dirty="0">
                <a:latin typeface="CS Times" pitchFamily="18" charset="0"/>
              </a:rPr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 err="1">
                <a:latin typeface="CS Times" pitchFamily="18" charset="0"/>
              </a:rPr>
              <a:t>int</a:t>
            </a:r>
            <a:r>
              <a:rPr lang="en-US" altLang="ja-JP" sz="2000" dirty="0">
                <a:latin typeface="CS Times" pitchFamily="18" charset="0"/>
              </a:rPr>
              <a:t> main()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char name[80], base[80];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char *p, *search;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printf</a:t>
            </a:r>
            <a:r>
              <a:rPr lang="en-US" altLang="ja-JP" sz="2000" dirty="0">
                <a:latin typeface="CS Times" pitchFamily="18" charset="0"/>
              </a:rPr>
              <a:t>("name=");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scanf</a:t>
            </a:r>
            <a:r>
              <a:rPr lang="en-US" altLang="ja-JP" sz="2000" dirty="0">
                <a:latin typeface="CS Times" pitchFamily="18" charset="0"/>
              </a:rPr>
              <a:t>("%s", name);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search = name;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/>
              <a:t>while( ( </a:t>
            </a:r>
            <a:r>
              <a:rPr lang="en-US" altLang="ja-JP" sz="2000" dirty="0">
                <a:solidFill>
                  <a:srgbClr val="FF0000"/>
                </a:solidFill>
              </a:rPr>
              <a:t>p = </a:t>
            </a:r>
            <a:r>
              <a:rPr lang="en-US" altLang="ja-JP" sz="2000" dirty="0" err="1">
                <a:solidFill>
                  <a:srgbClr val="FF0000"/>
                </a:solidFill>
              </a:rPr>
              <a:t>strstr</a:t>
            </a:r>
            <a:r>
              <a:rPr lang="en-US" altLang="ja-JP" sz="2000" dirty="0">
                <a:solidFill>
                  <a:srgbClr val="FF0000"/>
                </a:solidFill>
              </a:rPr>
              <a:t>(search, "\\")</a:t>
            </a:r>
            <a:r>
              <a:rPr lang="en-US" altLang="ja-JP" sz="2000" dirty="0"/>
              <a:t> ) != NULL ) {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       search = p + 1;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    }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/>
              <a:t>strcpy</a:t>
            </a:r>
            <a:r>
              <a:rPr lang="en-US" altLang="ja-JP" sz="2000" dirty="0"/>
              <a:t>( base, search ); </a:t>
            </a:r>
            <a:endParaRPr lang="en-US" altLang="ja-JP" sz="2000" dirty="0">
              <a:solidFill>
                <a:srgbClr val="FF0000"/>
              </a:solidFill>
              <a:latin typeface="CS Times" pitchFamily="18" charset="0"/>
            </a:endParaRP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printf</a:t>
            </a:r>
            <a:r>
              <a:rPr lang="en-US" altLang="ja-JP" sz="2000" dirty="0">
                <a:latin typeface="CS Times" pitchFamily="18" charset="0"/>
              </a:rPr>
              <a:t>("name=%s, base=%s\n", name, base);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}</a:t>
            </a:r>
            <a:endParaRPr lang="en-US" altLang="ja-JP" sz="2000" dirty="0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5289331" y="3258956"/>
            <a:ext cx="71437" cy="838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682359" y="1634030"/>
            <a:ext cx="326243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</a:t>
            </a:r>
            <a:r>
              <a:rPr lang="ja-JP" altLang="en-US" sz="2400" u="sng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の意味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strstr</a:t>
            </a: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関数では，検索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文字列が見つからない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ことを意味する</a:t>
            </a:r>
          </a:p>
        </p:txBody>
      </p:sp>
      <p:sp>
        <p:nvSpPr>
          <p:cNvPr id="5530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F4E37D3-5685-4A41-8190-FFCBC0B7FEB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3784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文字列の検索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524000" y="3048000"/>
            <a:ext cx="6064250" cy="11890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name=a:\test\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file.txt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name=a:\test\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file.txt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, base=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file.txt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397250" y="182880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5734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4D75533-EF29-4449-982C-7843F1762AE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4427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文字列用のライブラリ関数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文字列用のライブラリ関数を使うときには，次の１行をプログラムに含めること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    </a:t>
            </a:r>
            <a:r>
              <a:rPr lang="en-US" altLang="ja-JP" sz="2400" b="1" dirty="0">
                <a:latin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</a:rPr>
              <a:t>string.h</a:t>
            </a:r>
            <a:r>
              <a:rPr lang="en-US" altLang="ja-JP" sz="2400" b="1" dirty="0">
                <a:latin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015B03"/>
                </a:solidFill>
              </a:rPr>
              <a:t>コピー</a:t>
            </a:r>
            <a:r>
              <a:rPr lang="ja-JP" altLang="en-US" sz="2800" dirty="0"/>
              <a:t>：  		</a:t>
            </a:r>
            <a:r>
              <a:rPr lang="en-US" altLang="ja-JP" sz="2800" b="1" dirty="0" err="1">
                <a:latin typeface="Calibri" panose="020F0502020204030204" pitchFamily="34" charset="0"/>
              </a:rPr>
              <a:t>strcpy</a:t>
            </a:r>
            <a:endParaRPr lang="en-US" altLang="ja-JP" sz="28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015B03"/>
                </a:solidFill>
                <a:latin typeface="Calibri" panose="020F0502020204030204" pitchFamily="34" charset="0"/>
              </a:rPr>
              <a:t>長さ取得</a:t>
            </a:r>
            <a:r>
              <a:rPr lang="ja-JP" altLang="en-US" sz="2800" dirty="0">
                <a:latin typeface="Calibri" panose="020F0502020204030204" pitchFamily="34" charset="0"/>
              </a:rPr>
              <a:t>：  	</a:t>
            </a:r>
            <a:r>
              <a:rPr lang="en-US" altLang="ja-JP" sz="2800" b="1" dirty="0" err="1">
                <a:latin typeface="Calibri" panose="020F0502020204030204" pitchFamily="34" charset="0"/>
              </a:rPr>
              <a:t>strlen</a:t>
            </a:r>
            <a:endParaRPr lang="en-US" altLang="ja-JP" sz="28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015B03"/>
                </a:solidFill>
                <a:latin typeface="Calibri" panose="020F0502020204030204" pitchFamily="34" charset="0"/>
              </a:rPr>
              <a:t>連結</a:t>
            </a:r>
            <a:r>
              <a:rPr lang="ja-JP" altLang="en-US" sz="2800" dirty="0">
                <a:latin typeface="Calibri" panose="020F0502020204030204" pitchFamily="34" charset="0"/>
              </a:rPr>
              <a:t>：		</a:t>
            </a:r>
            <a:r>
              <a:rPr lang="en-US" altLang="ja-JP" sz="2800" b="1" dirty="0" err="1">
                <a:latin typeface="Calibri" panose="020F0502020204030204" pitchFamily="34" charset="0"/>
              </a:rPr>
              <a:t>strcat</a:t>
            </a:r>
            <a:endParaRPr lang="en-US" altLang="ja-JP" sz="28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015B03"/>
                </a:solidFill>
                <a:latin typeface="Calibri" panose="020F0502020204030204" pitchFamily="34" charset="0"/>
              </a:rPr>
              <a:t>比較</a:t>
            </a:r>
            <a:r>
              <a:rPr lang="ja-JP" altLang="en-US" sz="2800" dirty="0">
                <a:latin typeface="Calibri" panose="020F0502020204030204" pitchFamily="34" charset="0"/>
              </a:rPr>
              <a:t>：		</a:t>
            </a:r>
            <a:r>
              <a:rPr lang="en-US" altLang="ja-JP" sz="2800" b="1" dirty="0" err="1">
                <a:latin typeface="Calibri" panose="020F0502020204030204" pitchFamily="34" charset="0"/>
              </a:rPr>
              <a:t>strcmp</a:t>
            </a:r>
            <a:endParaRPr lang="en-US" altLang="ja-JP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>
                <a:solidFill>
                  <a:srgbClr val="015B03"/>
                </a:solidFill>
                <a:latin typeface="Calibri" panose="020F0502020204030204" pitchFamily="34" charset="0"/>
              </a:rPr>
              <a:t>検索</a:t>
            </a:r>
            <a:r>
              <a:rPr lang="ja-JP" altLang="en-US" sz="2800" dirty="0">
                <a:latin typeface="Calibri" panose="020F0502020204030204" pitchFamily="34" charset="0"/>
              </a:rPr>
              <a:t>：		</a:t>
            </a:r>
            <a:r>
              <a:rPr lang="en-US" altLang="ja-JP" sz="2800" b="1" dirty="0" err="1">
                <a:latin typeface="Calibri" panose="020F0502020204030204" pitchFamily="34" charset="0"/>
              </a:rPr>
              <a:t>strstr</a:t>
            </a:r>
            <a:endParaRPr lang="en-US" altLang="ja-JP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>
                <a:latin typeface="Calibri" panose="020F0502020204030204" pitchFamily="34" charset="0"/>
              </a:rPr>
              <a:t>など</a:t>
            </a:r>
          </a:p>
        </p:txBody>
      </p:sp>
      <p:sp>
        <p:nvSpPr>
          <p:cNvPr id="593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B309990-AE6F-4F7F-A148-07995620A41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171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例題６．文字列のメモリアドレス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1981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文字列から，各文字のメモリアドレスを表示する関数を作る</a:t>
            </a:r>
          </a:p>
        </p:txBody>
      </p:sp>
      <p:sp>
        <p:nvSpPr>
          <p:cNvPr id="614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7AAB5FD-3F9F-4E63-B3FC-8C5336D3986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892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477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4000" dirty="0"/>
              <a:t>内容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5876925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例題１．文字列と長さの表示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/>
              <a:t>	文字の配列としての文字列，文字列の長さ，文字列の末尾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例題２．文字列のコピー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例題３．文字列の連結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例題４．文字列の比較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例題５．文字列の検索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/>
              <a:t>	文字列のためのライブラリ関数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例題６．文字列のメモリアドレス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/>
              <a:t>	文字列を扱う関数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rgbClr val="FF0000"/>
                </a:solidFill>
              </a:rPr>
              <a:t>例題７．曜日の表示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ja-JP" altLang="en-US" sz="2400"/>
              <a:t>	文字列の配列</a:t>
            </a:r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D0165D0-FE85-460D-9D2D-BEB3A092FBD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3426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09600" y="0"/>
            <a:ext cx="77724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#include &lt;</a:t>
            </a:r>
            <a:r>
              <a:rPr lang="en-US" altLang="ja-JP" sz="2000" dirty="0" err="1">
                <a:latin typeface="CS Times" pitchFamily="18" charset="0"/>
              </a:rPr>
              <a:t>stdio.h</a:t>
            </a:r>
            <a:r>
              <a:rPr lang="en-US" altLang="ja-JP" sz="2000" dirty="0">
                <a:latin typeface="CS Times" pitchFamily="18" charset="0"/>
              </a:rPr>
              <a:t>&gt;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#include &lt;</a:t>
            </a:r>
            <a:r>
              <a:rPr lang="en-US" altLang="ja-JP" sz="2000" dirty="0" err="1">
                <a:latin typeface="CS Times" pitchFamily="18" charset="0"/>
              </a:rPr>
              <a:t>string.h</a:t>
            </a:r>
            <a:r>
              <a:rPr lang="en-US" altLang="ja-JP" sz="2000" dirty="0">
                <a:latin typeface="CS Times" pitchFamily="18" charset="0"/>
              </a:rPr>
              <a:t>&gt;</a:t>
            </a:r>
            <a:r>
              <a:rPr lang="en-US" altLang="ja-JP" sz="2000" dirty="0"/>
              <a:t> </a:t>
            </a:r>
          </a:p>
          <a:p>
            <a:pPr>
              <a:lnSpc>
                <a:spcPct val="75000"/>
              </a:lnSpc>
              <a:buNone/>
            </a:pPr>
            <a:r>
              <a:rPr lang="en-US" altLang="ja-JP" sz="2000" dirty="0">
                <a:latin typeface="CS Times" pitchFamily="18" charset="0"/>
              </a:rPr>
              <a:t>#pragma warning(</a:t>
            </a:r>
            <a:r>
              <a:rPr lang="en-US" altLang="ja-JP" sz="2000" dirty="0" err="1">
                <a:latin typeface="CS Times" pitchFamily="18" charset="0"/>
              </a:rPr>
              <a:t>disable:4996</a:t>
            </a:r>
            <a:r>
              <a:rPr lang="en-US" altLang="ja-JP" sz="2000" dirty="0">
                <a:latin typeface="CS Times" pitchFamily="18" charset="0"/>
              </a:rPr>
              <a:t>)</a:t>
            </a:r>
            <a:endParaRPr lang="en-US" altLang="ja-JP" sz="2000" dirty="0"/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/>
              <a:t>void </a:t>
            </a:r>
            <a:r>
              <a:rPr lang="en-US" altLang="ja-JP" sz="2000" dirty="0" err="1"/>
              <a:t>printstring</a:t>
            </a:r>
            <a:r>
              <a:rPr lang="en-US" altLang="ja-JP" sz="2000" dirty="0"/>
              <a:t>( </a:t>
            </a:r>
            <a:r>
              <a:rPr lang="en-US" altLang="ja-JP" sz="2000" dirty="0">
                <a:solidFill>
                  <a:schemeClr val="tx2"/>
                </a:solidFill>
              </a:rPr>
              <a:t>char* s</a:t>
            </a:r>
            <a:r>
              <a:rPr lang="en-US" altLang="ja-JP" sz="2000" dirty="0"/>
              <a:t> 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/>
              <a:t>{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 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/>
              <a:t>    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&lt;</a:t>
            </a:r>
            <a:r>
              <a:rPr lang="en-US" altLang="ja-JP" sz="2000" dirty="0" err="1"/>
              <a:t>strlen</a:t>
            </a:r>
            <a:r>
              <a:rPr lang="en-US" altLang="ja-JP" sz="2000" dirty="0"/>
              <a:t>(s);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 {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/>
              <a:t>    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("address</a:t>
            </a:r>
            <a:r>
              <a:rPr lang="en-US" altLang="ja-JP" sz="2000" dirty="0">
                <a:solidFill>
                  <a:srgbClr val="FF0000"/>
                </a:solidFill>
              </a:rPr>
              <a:t>(%c)</a:t>
            </a:r>
            <a:r>
              <a:rPr lang="en-US" altLang="ja-JP" sz="2000" dirty="0"/>
              <a:t> = </a:t>
            </a:r>
            <a:r>
              <a:rPr lang="en-US" altLang="ja-JP" sz="2000" dirty="0">
                <a:solidFill>
                  <a:schemeClr val="tx2"/>
                </a:solidFill>
              </a:rPr>
              <a:t>%p</a:t>
            </a:r>
            <a:r>
              <a:rPr lang="en-US" altLang="ja-JP" sz="2000" dirty="0"/>
              <a:t>\n", </a:t>
            </a:r>
            <a:r>
              <a:rPr lang="en-US" altLang="ja-JP" sz="2000" dirty="0">
                <a:solidFill>
                  <a:schemeClr val="tx2"/>
                </a:solidFill>
              </a:rPr>
              <a:t>s[</a:t>
            </a:r>
            <a:r>
              <a:rPr lang="en-US" altLang="ja-JP" sz="2000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], &amp;s[</a:t>
            </a:r>
            <a:r>
              <a:rPr lang="en-US" altLang="ja-JP" sz="2000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]</a:t>
            </a:r>
            <a:r>
              <a:rPr lang="en-US" altLang="ja-JP" sz="2000" dirty="0"/>
              <a:t>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/>
              <a:t>    }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/>
              <a:t>    return;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/>
              <a:t>}</a:t>
            </a:r>
            <a:endParaRPr lang="en-US" altLang="ja-JP" sz="2000" dirty="0">
              <a:latin typeface="CS Times" pitchFamily="18" charset="0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 err="1">
                <a:latin typeface="CS Times" pitchFamily="18" charset="0"/>
              </a:rPr>
              <a:t>int</a:t>
            </a:r>
            <a:r>
              <a:rPr lang="en-US" altLang="ja-JP" sz="2000" dirty="0">
                <a:latin typeface="CS Times" pitchFamily="18" charset="0"/>
              </a:rPr>
              <a:t> main()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char x[100];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printf</a:t>
            </a:r>
            <a:r>
              <a:rPr lang="en-US" altLang="ja-JP" sz="2000" dirty="0">
                <a:latin typeface="CS Times" pitchFamily="18" charset="0"/>
              </a:rPr>
              <a:t>("string=");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scanf</a:t>
            </a:r>
            <a:r>
              <a:rPr lang="en-US" altLang="ja-JP" sz="2000" dirty="0">
                <a:latin typeface="CS Times" pitchFamily="18" charset="0"/>
              </a:rPr>
              <a:t>("%s", x);</a:t>
            </a:r>
            <a:endParaRPr lang="en-US" altLang="ja-JP" sz="2000" dirty="0">
              <a:solidFill>
                <a:srgbClr val="FF0000"/>
              </a:solidFill>
              <a:latin typeface="CS Times" pitchFamily="18" charset="0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</a:t>
            </a:r>
            <a:r>
              <a:rPr lang="en-US" altLang="ja-JP" sz="2000" dirty="0" err="1">
                <a:latin typeface="CS Times" pitchFamily="18" charset="0"/>
              </a:rPr>
              <a:t>printstring</a:t>
            </a:r>
            <a:r>
              <a:rPr lang="en-US" altLang="ja-JP" sz="2000" dirty="0">
                <a:latin typeface="CS Times" pitchFamily="18" charset="0"/>
              </a:rPr>
              <a:t>(</a:t>
            </a:r>
            <a:r>
              <a:rPr lang="en-US" altLang="ja-JP" sz="2000" dirty="0">
                <a:solidFill>
                  <a:schemeClr val="tx2"/>
                </a:solidFill>
                <a:latin typeface="CS Times" pitchFamily="18" charset="0"/>
              </a:rPr>
              <a:t>x</a:t>
            </a:r>
            <a:r>
              <a:rPr lang="en-US" altLang="ja-JP" sz="2000" dirty="0">
                <a:latin typeface="CS Times" pitchFamily="18" charset="0"/>
              </a:rPr>
              <a:t>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2000" dirty="0">
                <a:latin typeface="CS Times" pitchFamily="18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dirty="0"/>
          </a:p>
        </p:txBody>
      </p:sp>
      <p:sp>
        <p:nvSpPr>
          <p:cNvPr id="63491" name="Line 1027"/>
          <p:cNvSpPr>
            <a:spLocks noChangeShapeType="1"/>
          </p:cNvSpPr>
          <p:nvPr/>
        </p:nvSpPr>
        <p:spPr bwMode="auto">
          <a:xfrm flipH="1">
            <a:off x="5295900" y="2074522"/>
            <a:ext cx="228600" cy="3048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3492" name="Text Box 1028"/>
          <p:cNvSpPr txBox="1">
            <a:spLocks noChangeArrowheads="1"/>
          </p:cNvSpPr>
          <p:nvPr/>
        </p:nvSpPr>
        <p:spPr bwMode="auto">
          <a:xfrm>
            <a:off x="5555455" y="1096908"/>
            <a:ext cx="405431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の取得</a:t>
            </a:r>
          </a:p>
        </p:txBody>
      </p:sp>
      <p:sp>
        <p:nvSpPr>
          <p:cNvPr id="63493" name="Line 1029"/>
          <p:cNvSpPr>
            <a:spLocks noChangeShapeType="1"/>
          </p:cNvSpPr>
          <p:nvPr/>
        </p:nvSpPr>
        <p:spPr bwMode="auto">
          <a:xfrm flipH="1">
            <a:off x="3928240" y="1250950"/>
            <a:ext cx="233855" cy="1050925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3494" name="Text Box 1030"/>
          <p:cNvSpPr txBox="1">
            <a:spLocks noChangeArrowheads="1"/>
          </p:cNvSpPr>
          <p:nvPr/>
        </p:nvSpPr>
        <p:spPr bwMode="auto">
          <a:xfrm>
            <a:off x="3928240" y="235887"/>
            <a:ext cx="425469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%p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の表示</a:t>
            </a:r>
          </a:p>
        </p:txBody>
      </p:sp>
      <p:sp>
        <p:nvSpPr>
          <p:cNvPr id="63495" name="Text Box 1031"/>
          <p:cNvSpPr txBox="1">
            <a:spLocks noChangeArrowheads="1"/>
          </p:cNvSpPr>
          <p:nvPr/>
        </p:nvSpPr>
        <p:spPr bwMode="auto">
          <a:xfrm>
            <a:off x="5638800" y="3429000"/>
            <a:ext cx="38154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s[</a:t>
            </a: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 </a:t>
            </a: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番目の文字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という意味</a:t>
            </a:r>
          </a:p>
        </p:txBody>
      </p:sp>
      <p:sp>
        <p:nvSpPr>
          <p:cNvPr id="63496" name="Line 1032"/>
          <p:cNvSpPr>
            <a:spLocks noChangeShapeType="1"/>
          </p:cNvSpPr>
          <p:nvPr/>
        </p:nvSpPr>
        <p:spPr bwMode="auto">
          <a:xfrm flipH="1" flipV="1">
            <a:off x="5410200" y="2743200"/>
            <a:ext cx="304800" cy="5334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3497" name="Line 1034"/>
          <p:cNvSpPr>
            <a:spLocks noChangeShapeType="1"/>
          </p:cNvSpPr>
          <p:nvPr/>
        </p:nvSpPr>
        <p:spPr bwMode="auto">
          <a:xfrm flipH="1" flipV="1">
            <a:off x="3358055" y="2743200"/>
            <a:ext cx="304800" cy="16764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3498" name="Text Box 1035"/>
          <p:cNvSpPr txBox="1">
            <a:spLocks noChangeArrowheads="1"/>
          </p:cNvSpPr>
          <p:nvPr/>
        </p:nvSpPr>
        <p:spPr bwMode="auto">
          <a:xfrm>
            <a:off x="3429000" y="4495800"/>
            <a:ext cx="38747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%c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」は１文字の表示</a:t>
            </a:r>
          </a:p>
        </p:txBody>
      </p:sp>
      <p:sp>
        <p:nvSpPr>
          <p:cNvPr id="6349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626278E-6661-447A-8E65-1998D3BA8C6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265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/>
          <a:lstStyle/>
          <a:p>
            <a:pPr eaLnBrk="1" hangingPunct="1"/>
            <a:r>
              <a:rPr lang="ja-JP" altLang="en-US" sz="4000"/>
              <a:t>関数呼び出しの流れ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905000" y="2274888"/>
            <a:ext cx="2382838" cy="2297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830339" y="2743200"/>
            <a:ext cx="280596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printstring</a:t>
            </a: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printstring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char* s )</a:t>
            </a:r>
          </a:p>
        </p:txBody>
      </p:sp>
      <p:sp>
        <p:nvSpPr>
          <p:cNvPr id="65541" name="AutoShape 5" descr="25%"/>
          <p:cNvSpPr>
            <a:spLocks noChangeArrowheads="1"/>
          </p:cNvSpPr>
          <p:nvPr/>
        </p:nvSpPr>
        <p:spPr bwMode="auto">
          <a:xfrm rot="793638">
            <a:off x="4130675" y="3308350"/>
            <a:ext cx="1042988" cy="330200"/>
          </a:xfrm>
          <a:prstGeom prst="rightArrow">
            <a:avLst>
              <a:gd name="adj1" fmla="val 50000"/>
              <a:gd name="adj2" fmla="val 78966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431825" y="1447800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2057400" y="3057525"/>
            <a:ext cx="2078038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printstring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(x);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286000" y="2590800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 flipV="1">
            <a:off x="4114800" y="3657600"/>
            <a:ext cx="1600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181600" y="3581400"/>
            <a:ext cx="20574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5715000" y="4781550"/>
            <a:ext cx="990600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5881331" y="4327525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6554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58037AE-A502-49D3-982C-FE1C115BF50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256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文字列のメモリアドレス</a:t>
            </a:r>
          </a:p>
        </p:txBody>
      </p:sp>
      <p:sp>
        <p:nvSpPr>
          <p:cNvPr id="67587" name="Text Box 1027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67588" name="Text Box 1028"/>
          <p:cNvSpPr txBox="1">
            <a:spLocks noChangeArrowheads="1"/>
          </p:cNvSpPr>
          <p:nvPr/>
        </p:nvSpPr>
        <p:spPr bwMode="auto">
          <a:xfrm>
            <a:off x="1524000" y="2362200"/>
            <a:ext cx="6064250" cy="39227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address(C)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ffbef440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address(o)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ffbef441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address(m)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ffbef442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address(p)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ffbef443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address(u)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ffbef444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address(t)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ffbef445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address(e)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ffbef446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address(r)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ffbef447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67589" name="Rectangle 1029"/>
          <p:cNvSpPr>
            <a:spLocks noChangeArrowheads="1"/>
          </p:cNvSpPr>
          <p:nvPr/>
        </p:nvSpPr>
        <p:spPr bwMode="auto">
          <a:xfrm>
            <a:off x="3708400" y="2276475"/>
            <a:ext cx="1981200" cy="4191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590" name="Line 1030"/>
          <p:cNvSpPr>
            <a:spLocks noChangeShapeType="1"/>
          </p:cNvSpPr>
          <p:nvPr/>
        </p:nvSpPr>
        <p:spPr bwMode="auto">
          <a:xfrm flipH="1">
            <a:off x="5724525" y="2209800"/>
            <a:ext cx="1362075" cy="931863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591" name="Text Box 1031"/>
          <p:cNvSpPr txBox="1">
            <a:spLocks noChangeArrowheads="1"/>
          </p:cNvSpPr>
          <p:nvPr/>
        </p:nvSpPr>
        <p:spPr bwMode="auto">
          <a:xfrm>
            <a:off x="6164263" y="1320800"/>
            <a:ext cx="269817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表示された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675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CAF166A-19B1-4D7A-AA5E-7C973EFD210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92626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/>
              <a:t>プログラムとデータ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135438" y="838200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2819400" y="1690688"/>
            <a:ext cx="838200" cy="4862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7" name="Line 6"/>
          <p:cNvSpPr>
            <a:spLocks noChangeShapeType="1"/>
          </p:cNvSpPr>
          <p:nvPr/>
        </p:nvSpPr>
        <p:spPr bwMode="auto">
          <a:xfrm flipH="1">
            <a:off x="3322638" y="28860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38" name="Line 9"/>
          <p:cNvSpPr>
            <a:spLocks noChangeShapeType="1"/>
          </p:cNvSpPr>
          <p:nvPr/>
        </p:nvSpPr>
        <p:spPr bwMode="auto">
          <a:xfrm>
            <a:off x="2816225" y="21336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39" name="Line 10"/>
          <p:cNvSpPr>
            <a:spLocks noChangeShapeType="1"/>
          </p:cNvSpPr>
          <p:nvPr/>
        </p:nvSpPr>
        <p:spPr bwMode="auto">
          <a:xfrm>
            <a:off x="2816225" y="25908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0" name="Line 11"/>
          <p:cNvSpPr>
            <a:spLocks noChangeShapeType="1"/>
          </p:cNvSpPr>
          <p:nvPr/>
        </p:nvSpPr>
        <p:spPr bwMode="auto">
          <a:xfrm>
            <a:off x="2816225" y="30480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1" name="Line 12"/>
          <p:cNvSpPr>
            <a:spLocks noChangeShapeType="1"/>
          </p:cNvSpPr>
          <p:nvPr/>
        </p:nvSpPr>
        <p:spPr bwMode="auto">
          <a:xfrm>
            <a:off x="2816225" y="35052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2" name="Line 13"/>
          <p:cNvSpPr>
            <a:spLocks noChangeShapeType="1"/>
          </p:cNvSpPr>
          <p:nvPr/>
        </p:nvSpPr>
        <p:spPr bwMode="auto">
          <a:xfrm>
            <a:off x="2816225" y="39624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3" name="Line 14"/>
          <p:cNvSpPr>
            <a:spLocks noChangeShapeType="1"/>
          </p:cNvSpPr>
          <p:nvPr/>
        </p:nvSpPr>
        <p:spPr bwMode="auto">
          <a:xfrm>
            <a:off x="2816225" y="44196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4" name="Oval 15"/>
          <p:cNvSpPr>
            <a:spLocks noChangeArrowheads="1"/>
          </p:cNvSpPr>
          <p:nvPr/>
        </p:nvSpPr>
        <p:spPr bwMode="auto">
          <a:xfrm>
            <a:off x="3168650" y="59309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45" name="Oval 16"/>
          <p:cNvSpPr>
            <a:spLocks noChangeArrowheads="1"/>
          </p:cNvSpPr>
          <p:nvPr/>
        </p:nvSpPr>
        <p:spPr bwMode="auto">
          <a:xfrm>
            <a:off x="3168650" y="61214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46" name="Oval 17"/>
          <p:cNvSpPr>
            <a:spLocks noChangeArrowheads="1"/>
          </p:cNvSpPr>
          <p:nvPr/>
        </p:nvSpPr>
        <p:spPr bwMode="auto">
          <a:xfrm>
            <a:off x="3168650" y="63119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47" name="Text Box 18"/>
          <p:cNvSpPr txBox="1">
            <a:spLocks noChangeArrowheads="1"/>
          </p:cNvSpPr>
          <p:nvPr/>
        </p:nvSpPr>
        <p:spPr bwMode="auto">
          <a:xfrm>
            <a:off x="1976438" y="1690688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x[0]</a:t>
            </a:r>
          </a:p>
        </p:txBody>
      </p:sp>
      <p:sp>
        <p:nvSpPr>
          <p:cNvPr id="69648" name="Text Box 19"/>
          <p:cNvSpPr txBox="1">
            <a:spLocks noChangeArrowheads="1"/>
          </p:cNvSpPr>
          <p:nvPr/>
        </p:nvSpPr>
        <p:spPr bwMode="auto">
          <a:xfrm>
            <a:off x="1976438" y="21336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x[1]</a:t>
            </a:r>
          </a:p>
        </p:txBody>
      </p:sp>
      <p:sp>
        <p:nvSpPr>
          <p:cNvPr id="69649" name="Text Box 20"/>
          <p:cNvSpPr txBox="1">
            <a:spLocks noChangeArrowheads="1"/>
          </p:cNvSpPr>
          <p:nvPr/>
        </p:nvSpPr>
        <p:spPr bwMode="auto">
          <a:xfrm>
            <a:off x="1976438" y="25908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x[2]</a:t>
            </a:r>
          </a:p>
        </p:txBody>
      </p:sp>
      <p:sp>
        <p:nvSpPr>
          <p:cNvPr id="69650" name="Text Box 21"/>
          <p:cNvSpPr txBox="1">
            <a:spLocks noChangeArrowheads="1"/>
          </p:cNvSpPr>
          <p:nvPr/>
        </p:nvSpPr>
        <p:spPr bwMode="auto">
          <a:xfrm>
            <a:off x="1976438" y="30480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x[3]</a:t>
            </a:r>
          </a:p>
        </p:txBody>
      </p:sp>
      <p:sp>
        <p:nvSpPr>
          <p:cNvPr id="69651" name="Text Box 22"/>
          <p:cNvSpPr txBox="1">
            <a:spLocks noChangeArrowheads="1"/>
          </p:cNvSpPr>
          <p:nvPr/>
        </p:nvSpPr>
        <p:spPr bwMode="auto">
          <a:xfrm>
            <a:off x="1976438" y="35052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x[4]</a:t>
            </a:r>
          </a:p>
        </p:txBody>
      </p:sp>
      <p:sp>
        <p:nvSpPr>
          <p:cNvPr id="69652" name="Rectangle 26"/>
          <p:cNvSpPr>
            <a:spLocks noChangeArrowheads="1"/>
          </p:cNvSpPr>
          <p:nvPr/>
        </p:nvSpPr>
        <p:spPr bwMode="auto">
          <a:xfrm>
            <a:off x="1830388" y="1509713"/>
            <a:ext cx="2141537" cy="5119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53" name="Line 27"/>
          <p:cNvSpPr>
            <a:spLocks noChangeShapeType="1"/>
          </p:cNvSpPr>
          <p:nvPr/>
        </p:nvSpPr>
        <p:spPr bwMode="auto">
          <a:xfrm>
            <a:off x="2816225" y="48768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54" name="Line 28"/>
          <p:cNvSpPr>
            <a:spLocks noChangeShapeType="1"/>
          </p:cNvSpPr>
          <p:nvPr/>
        </p:nvSpPr>
        <p:spPr bwMode="auto">
          <a:xfrm>
            <a:off x="2816225" y="53340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55" name="Line 29"/>
          <p:cNvSpPr>
            <a:spLocks noChangeShapeType="1"/>
          </p:cNvSpPr>
          <p:nvPr/>
        </p:nvSpPr>
        <p:spPr bwMode="auto">
          <a:xfrm>
            <a:off x="2816225" y="57912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56" name="Text Box 30"/>
          <p:cNvSpPr txBox="1">
            <a:spLocks noChangeArrowheads="1"/>
          </p:cNvSpPr>
          <p:nvPr/>
        </p:nvSpPr>
        <p:spPr bwMode="auto">
          <a:xfrm>
            <a:off x="1981200" y="39624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x[5]</a:t>
            </a:r>
          </a:p>
        </p:txBody>
      </p:sp>
      <p:sp>
        <p:nvSpPr>
          <p:cNvPr id="69657" name="Text Box 31"/>
          <p:cNvSpPr txBox="1">
            <a:spLocks noChangeArrowheads="1"/>
          </p:cNvSpPr>
          <p:nvPr/>
        </p:nvSpPr>
        <p:spPr bwMode="auto">
          <a:xfrm>
            <a:off x="1985963" y="44196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x[6]</a:t>
            </a:r>
          </a:p>
        </p:txBody>
      </p:sp>
      <p:sp>
        <p:nvSpPr>
          <p:cNvPr id="69658" name="Text Box 32"/>
          <p:cNvSpPr txBox="1">
            <a:spLocks noChangeArrowheads="1"/>
          </p:cNvSpPr>
          <p:nvPr/>
        </p:nvSpPr>
        <p:spPr bwMode="auto">
          <a:xfrm>
            <a:off x="1990725" y="48768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x[7]</a:t>
            </a:r>
          </a:p>
        </p:txBody>
      </p:sp>
      <p:sp>
        <p:nvSpPr>
          <p:cNvPr id="69659" name="Text Box 33"/>
          <p:cNvSpPr txBox="1">
            <a:spLocks noChangeArrowheads="1"/>
          </p:cNvSpPr>
          <p:nvPr/>
        </p:nvSpPr>
        <p:spPr bwMode="auto">
          <a:xfrm>
            <a:off x="3048000" y="1676400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69660" name="Text Box 34"/>
          <p:cNvSpPr txBox="1">
            <a:spLocks noChangeArrowheads="1"/>
          </p:cNvSpPr>
          <p:nvPr/>
        </p:nvSpPr>
        <p:spPr bwMode="auto">
          <a:xfrm>
            <a:off x="3048000" y="21336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  <p:sp>
        <p:nvSpPr>
          <p:cNvPr id="69661" name="Text Box 35"/>
          <p:cNvSpPr txBox="1">
            <a:spLocks noChangeArrowheads="1"/>
          </p:cNvSpPr>
          <p:nvPr/>
        </p:nvSpPr>
        <p:spPr bwMode="auto">
          <a:xfrm>
            <a:off x="3048000" y="2590800"/>
            <a:ext cx="4716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69662" name="Text Box 36"/>
          <p:cNvSpPr txBox="1">
            <a:spLocks noChangeArrowheads="1"/>
          </p:cNvSpPr>
          <p:nvPr/>
        </p:nvSpPr>
        <p:spPr bwMode="auto">
          <a:xfrm>
            <a:off x="3048000" y="30480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69663" name="Text Box 37"/>
          <p:cNvSpPr txBox="1">
            <a:spLocks noChangeArrowheads="1"/>
          </p:cNvSpPr>
          <p:nvPr/>
        </p:nvSpPr>
        <p:spPr bwMode="auto">
          <a:xfrm>
            <a:off x="3048000" y="35052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  <p:sp>
        <p:nvSpPr>
          <p:cNvPr id="69664" name="Text Box 38"/>
          <p:cNvSpPr txBox="1">
            <a:spLocks noChangeArrowheads="1"/>
          </p:cNvSpPr>
          <p:nvPr/>
        </p:nvSpPr>
        <p:spPr bwMode="auto">
          <a:xfrm>
            <a:off x="3048000" y="3962400"/>
            <a:ext cx="3048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69665" name="Text Box 39"/>
          <p:cNvSpPr txBox="1">
            <a:spLocks noChangeArrowheads="1"/>
          </p:cNvSpPr>
          <p:nvPr/>
        </p:nvSpPr>
        <p:spPr bwMode="auto">
          <a:xfrm>
            <a:off x="3048000" y="4419600"/>
            <a:ext cx="3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69666" name="Text Box 40"/>
          <p:cNvSpPr txBox="1">
            <a:spLocks noChangeArrowheads="1"/>
          </p:cNvSpPr>
          <p:nvPr/>
        </p:nvSpPr>
        <p:spPr bwMode="auto">
          <a:xfrm>
            <a:off x="3048000" y="4876800"/>
            <a:ext cx="309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  <p:sp>
        <p:nvSpPr>
          <p:cNvPr id="69667" name="Text Box 41"/>
          <p:cNvSpPr txBox="1">
            <a:spLocks noChangeArrowheads="1"/>
          </p:cNvSpPr>
          <p:nvPr/>
        </p:nvSpPr>
        <p:spPr bwMode="auto">
          <a:xfrm>
            <a:off x="3048000" y="53340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69668" name="Text Box 42"/>
          <p:cNvSpPr txBox="1">
            <a:spLocks noChangeArrowheads="1"/>
          </p:cNvSpPr>
          <p:nvPr/>
        </p:nvSpPr>
        <p:spPr bwMode="auto">
          <a:xfrm>
            <a:off x="1981200" y="53340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x[8]</a:t>
            </a:r>
          </a:p>
        </p:txBody>
      </p:sp>
      <p:sp>
        <p:nvSpPr>
          <p:cNvPr id="69669" name="AutoShape 43" descr="30%"/>
          <p:cNvSpPr>
            <a:spLocks noChangeArrowheads="1"/>
          </p:cNvSpPr>
          <p:nvPr/>
        </p:nvSpPr>
        <p:spPr bwMode="auto">
          <a:xfrm>
            <a:off x="3657600" y="5410200"/>
            <a:ext cx="847725" cy="381000"/>
          </a:xfrm>
          <a:prstGeom prst="leftArrow">
            <a:avLst>
              <a:gd name="adj1" fmla="val 50000"/>
              <a:gd name="adj2" fmla="val 5562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70" name="Text Box 44"/>
          <p:cNvSpPr txBox="1">
            <a:spLocks noChangeArrowheads="1"/>
          </p:cNvSpPr>
          <p:nvPr/>
        </p:nvSpPr>
        <p:spPr bwMode="auto">
          <a:xfrm>
            <a:off x="4648200" y="5305425"/>
            <a:ext cx="326243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「文字列の末尾」を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表す特別な文字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（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の実行で，自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動的にセットされる）</a:t>
            </a:r>
          </a:p>
        </p:txBody>
      </p:sp>
      <p:sp>
        <p:nvSpPr>
          <p:cNvPr id="69671" name="Text Box 82"/>
          <p:cNvSpPr txBox="1">
            <a:spLocks noChangeArrowheads="1"/>
          </p:cNvSpPr>
          <p:nvPr/>
        </p:nvSpPr>
        <p:spPr bwMode="auto">
          <a:xfrm>
            <a:off x="4267200" y="1622425"/>
            <a:ext cx="1409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ffbef440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72" name="Text Box 83"/>
          <p:cNvSpPr txBox="1">
            <a:spLocks noChangeArrowheads="1"/>
          </p:cNvSpPr>
          <p:nvPr/>
        </p:nvSpPr>
        <p:spPr bwMode="auto">
          <a:xfrm>
            <a:off x="4267200" y="2147888"/>
            <a:ext cx="1409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ffbef441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73" name="Text Box 88"/>
          <p:cNvSpPr txBox="1">
            <a:spLocks noChangeArrowheads="1"/>
          </p:cNvSpPr>
          <p:nvPr/>
        </p:nvSpPr>
        <p:spPr bwMode="auto">
          <a:xfrm>
            <a:off x="4267200" y="2590800"/>
            <a:ext cx="1409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ffbef442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74" name="Text Box 89"/>
          <p:cNvSpPr txBox="1">
            <a:spLocks noChangeArrowheads="1"/>
          </p:cNvSpPr>
          <p:nvPr/>
        </p:nvSpPr>
        <p:spPr bwMode="auto">
          <a:xfrm>
            <a:off x="4267200" y="3062288"/>
            <a:ext cx="1409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ffbef443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75" name="Text Box 90"/>
          <p:cNvSpPr txBox="1">
            <a:spLocks noChangeArrowheads="1"/>
          </p:cNvSpPr>
          <p:nvPr/>
        </p:nvSpPr>
        <p:spPr bwMode="auto">
          <a:xfrm>
            <a:off x="4305300" y="3505200"/>
            <a:ext cx="1409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ffbef444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76" name="Text Box 91"/>
          <p:cNvSpPr txBox="1">
            <a:spLocks noChangeArrowheads="1"/>
          </p:cNvSpPr>
          <p:nvPr/>
        </p:nvSpPr>
        <p:spPr bwMode="auto">
          <a:xfrm>
            <a:off x="4305300" y="3976688"/>
            <a:ext cx="1409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ffbef445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77" name="Text Box 92"/>
          <p:cNvSpPr txBox="1">
            <a:spLocks noChangeArrowheads="1"/>
          </p:cNvSpPr>
          <p:nvPr/>
        </p:nvSpPr>
        <p:spPr bwMode="auto">
          <a:xfrm>
            <a:off x="4267200" y="4419600"/>
            <a:ext cx="1409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ffbef446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78" name="Text Box 93"/>
          <p:cNvSpPr txBox="1">
            <a:spLocks noChangeArrowheads="1"/>
          </p:cNvSpPr>
          <p:nvPr/>
        </p:nvSpPr>
        <p:spPr bwMode="auto">
          <a:xfrm>
            <a:off x="4267200" y="4876800"/>
            <a:ext cx="1409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ffbef447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7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3AB3D30-4DF4-4618-A688-96268CC6980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701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146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関数への文字列の受け渡し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366838"/>
            <a:ext cx="7772400" cy="5294312"/>
          </a:xfrm>
        </p:spPr>
        <p:txBody>
          <a:bodyPr/>
          <a:lstStyle/>
          <a:p>
            <a:pPr eaLnBrk="1" hangingPunct="1"/>
            <a:r>
              <a:rPr lang="ja-JP" altLang="en-US" sz="2800"/>
              <a:t>呼び出し側</a:t>
            </a:r>
          </a:p>
          <a:p>
            <a:pPr lvl="1" eaLnBrk="1" hangingPunct="1"/>
            <a:r>
              <a:rPr lang="ja-JP" altLang="en-US" sz="2400"/>
              <a:t>変数名を書いて，文字列（文字列を格納した配列）の</a:t>
            </a:r>
            <a:r>
              <a:rPr lang="ja-JP" altLang="en-US" sz="2400">
                <a:solidFill>
                  <a:srgbClr val="FF0000"/>
                </a:solidFill>
              </a:rPr>
              <a:t>先頭メモリアドレスを，関数に渡す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例）  </a:t>
            </a:r>
            <a:r>
              <a:rPr lang="en-US" altLang="ja-JP" sz="2400">
                <a:solidFill>
                  <a:schemeClr val="accent2"/>
                </a:solidFill>
              </a:rPr>
              <a:t>printstring( x );</a:t>
            </a:r>
          </a:p>
          <a:p>
            <a:pPr eaLnBrk="1" hangingPunct="1">
              <a:buFontTx/>
              <a:buNone/>
            </a:pPr>
            <a:endParaRPr lang="en-US" altLang="ja-JP" sz="2800"/>
          </a:p>
          <a:p>
            <a:pPr eaLnBrk="1" hangingPunct="1"/>
            <a:r>
              <a:rPr lang="ja-JP" altLang="en-US" sz="2800"/>
              <a:t>関数側</a:t>
            </a:r>
          </a:p>
          <a:p>
            <a:pPr lvl="1" eaLnBrk="1" hangingPunct="1"/>
            <a:r>
              <a:rPr lang="ja-JP" altLang="en-US" sz="2400"/>
              <a:t>文字列を受け取る（つまり，文字列の先頭メモリアドレス）ことを宣言しておく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</a:t>
            </a:r>
            <a:r>
              <a:rPr lang="en-US" altLang="ja-JP" sz="2400">
                <a:solidFill>
                  <a:schemeClr val="accent2"/>
                </a:solidFill>
              </a:rPr>
              <a:t>void printstring( char* s )</a:t>
            </a:r>
          </a:p>
          <a:p>
            <a:pPr lvl="1" eaLnBrk="1" hangingPunct="1"/>
            <a:endParaRPr lang="en-US" altLang="ja-JP" sz="2400"/>
          </a:p>
          <a:p>
            <a:pPr lvl="1" eaLnBrk="1" hangingPunct="1"/>
            <a:endParaRPr lang="en-US" altLang="ja-JP" sz="2400"/>
          </a:p>
          <a:p>
            <a:pPr lvl="1" eaLnBrk="1" hangingPunct="1">
              <a:buFontTx/>
              <a:buNone/>
            </a:pPr>
            <a:endParaRPr lang="en-US" altLang="ja-JP" sz="2400"/>
          </a:p>
          <a:p>
            <a:pPr lvl="1" eaLnBrk="1" hangingPunct="1"/>
            <a:endParaRPr lang="en-US" altLang="ja-JP" sz="2400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 flipV="1">
            <a:off x="3733800" y="3124200"/>
            <a:ext cx="95250" cy="3365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224213" y="3440113"/>
            <a:ext cx="37753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 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の先頭メモリアドレス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 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&amp;x[0]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の省略形）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3829050" y="2608263"/>
            <a:ext cx="577850" cy="4953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4876800" y="5715000"/>
            <a:ext cx="51219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「文字列の先頭メモリアドレス」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を受け取って，ｓ として使うという意味．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3829050" y="4975225"/>
            <a:ext cx="1143000" cy="4953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 flipH="1" flipV="1">
            <a:off x="4689475" y="5314950"/>
            <a:ext cx="458788" cy="3460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169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B04FEB1-AA6E-4280-BDC5-47D0BE7BA71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3427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文字列とポインタ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486400"/>
            <a:ext cx="8153400" cy="914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プログラム中に文字列の名前（つまり，文字列を格納した配列名を単独で書くと，文字列の先頭</a:t>
            </a:r>
            <a:r>
              <a:rPr lang="ja-JP" altLang="en-US" sz="2800">
                <a:solidFill>
                  <a:schemeClr val="tx2"/>
                </a:solidFill>
              </a:rPr>
              <a:t>メモリアドレス</a:t>
            </a:r>
            <a:r>
              <a:rPr lang="ja-JP" altLang="en-US" sz="2800"/>
              <a:t>という意味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489075" y="1200150"/>
            <a:ext cx="616399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プログラム例：  </a:t>
            </a:r>
            <a:r>
              <a:rPr lang="en-US" altLang="ja-JP" sz="36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printstring</a:t>
            </a:r>
            <a:r>
              <a:rPr lang="en-US" altLang="ja-JP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ja-JP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25701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32559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39417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46275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>
            <a:off x="53133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auto">
          <a:xfrm>
            <a:off x="59991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39" name="AutoShape 11"/>
          <p:cNvSpPr>
            <a:spLocks noChangeArrowheads="1"/>
          </p:cNvSpPr>
          <p:nvPr/>
        </p:nvSpPr>
        <p:spPr bwMode="auto">
          <a:xfrm>
            <a:off x="66849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1611313" y="3876675"/>
            <a:ext cx="3658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2419350" y="4741863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s[0]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3181350" y="4729163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s[1]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3905250" y="4729163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s[2]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4629150" y="4729163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s[3]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5353050" y="4716463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s[4]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6076950" y="4703763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s[5]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6800850" y="4703763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s[6]</a:t>
            </a:r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3011488" y="2979738"/>
            <a:ext cx="0" cy="6794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1909763" y="244475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文字列の先頭</a:t>
            </a:r>
          </a:p>
        </p:txBody>
      </p:sp>
      <p:sp>
        <p:nvSpPr>
          <p:cNvPr id="73750" name="Oval 22"/>
          <p:cNvSpPr>
            <a:spLocks noChangeArrowheads="1"/>
          </p:cNvSpPr>
          <p:nvPr/>
        </p:nvSpPr>
        <p:spPr bwMode="auto">
          <a:xfrm>
            <a:off x="7772400" y="3866406"/>
            <a:ext cx="259766" cy="649188"/>
          </a:xfrm>
          <a:prstGeom prst="ellipse">
            <a:avLst/>
          </a:prstGeom>
          <a:solidFill>
            <a:srgbClr val="0B00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51" name="Oval 23"/>
          <p:cNvSpPr>
            <a:spLocks noChangeArrowheads="1"/>
          </p:cNvSpPr>
          <p:nvPr/>
        </p:nvSpPr>
        <p:spPr bwMode="auto">
          <a:xfrm>
            <a:off x="8001000" y="3866406"/>
            <a:ext cx="259766" cy="649188"/>
          </a:xfrm>
          <a:prstGeom prst="ellipse">
            <a:avLst/>
          </a:prstGeom>
          <a:solidFill>
            <a:srgbClr val="0B00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52" name="Oval 24"/>
          <p:cNvSpPr>
            <a:spLocks noChangeArrowheads="1"/>
          </p:cNvSpPr>
          <p:nvPr/>
        </p:nvSpPr>
        <p:spPr bwMode="auto">
          <a:xfrm>
            <a:off x="8229600" y="3866406"/>
            <a:ext cx="259766" cy="649188"/>
          </a:xfrm>
          <a:prstGeom prst="ellipse">
            <a:avLst/>
          </a:prstGeom>
          <a:solidFill>
            <a:srgbClr val="0B00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5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00940FD-8294-4419-B723-4E2EBCD8E81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8095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19208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課題２．文字列を扱う関数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436688"/>
            <a:ext cx="7772400" cy="507365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dirty="0"/>
              <a:t>３つの文字列を受け取って，辞書順に表示する関数を作成しなさい．同時に，この関数を使う </a:t>
            </a:r>
            <a:r>
              <a:rPr lang="en-US" altLang="ja-JP" dirty="0"/>
              <a:t>main </a:t>
            </a:r>
            <a:r>
              <a:rPr lang="ja-JP" altLang="en-US" dirty="0"/>
              <a:t>関数を作成し，正しく動作することを確認すること．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ja-JP" dirty="0" err="1"/>
              <a:t>strcmp</a:t>
            </a:r>
            <a:r>
              <a:rPr lang="en-US" altLang="ja-JP" dirty="0"/>
              <a:t> </a:t>
            </a:r>
            <a:r>
              <a:rPr lang="ja-JP" altLang="en-US" dirty="0"/>
              <a:t>関数を使用すること</a:t>
            </a:r>
          </a:p>
        </p:txBody>
      </p:sp>
      <p:sp>
        <p:nvSpPr>
          <p:cNvPr id="7578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317B0CB-4640-41E2-82CF-623D7C2C53F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0842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例題７．曜日の表示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数字を読み込んで，曜日を表示するプログラムを作成する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/>
              <a:t>            ０  </a:t>
            </a:r>
            <a:r>
              <a:rPr lang="en-US" altLang="ja-JP" sz="2800"/>
              <a:t>Sun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       </a:t>
            </a:r>
            <a:r>
              <a:rPr lang="ja-JP" altLang="en-US" sz="2800"/>
              <a:t>１  </a:t>
            </a:r>
            <a:r>
              <a:rPr lang="en-US" altLang="ja-JP" sz="2800"/>
              <a:t>Mon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       </a:t>
            </a:r>
            <a:r>
              <a:rPr lang="ja-JP" altLang="en-US" sz="2800"/>
              <a:t>２  </a:t>
            </a:r>
            <a:r>
              <a:rPr lang="en-US" altLang="ja-JP" sz="2800"/>
              <a:t>Tue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       </a:t>
            </a:r>
            <a:r>
              <a:rPr lang="ja-JP" altLang="en-US" sz="2800"/>
              <a:t>３  </a:t>
            </a:r>
            <a:r>
              <a:rPr lang="en-US" altLang="ja-JP" sz="2800"/>
              <a:t>Wed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       </a:t>
            </a:r>
            <a:r>
              <a:rPr lang="ja-JP" altLang="en-US" sz="2800"/>
              <a:t>４  </a:t>
            </a:r>
            <a:r>
              <a:rPr lang="en-US" altLang="ja-JP" sz="2800"/>
              <a:t>Thr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       </a:t>
            </a:r>
            <a:r>
              <a:rPr lang="ja-JP" altLang="en-US" sz="2800"/>
              <a:t>５  </a:t>
            </a:r>
            <a:r>
              <a:rPr lang="en-US" altLang="ja-JP" sz="2800"/>
              <a:t>Fri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       </a:t>
            </a:r>
            <a:r>
              <a:rPr lang="ja-JP" altLang="en-US" sz="2800"/>
              <a:t>６  </a:t>
            </a:r>
            <a:r>
              <a:rPr lang="en-US" altLang="ja-JP" sz="2800"/>
              <a:t>Sat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778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B28266A-76A5-4347-934A-067D876D912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2603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曜日の表示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2999"/>
            <a:ext cx="8839200" cy="564004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>
              <a:lnSpc>
                <a:spcPct val="70000"/>
              </a:lnSpc>
              <a:spcBef>
                <a:spcPct val="30000"/>
              </a:spcBef>
              <a:buNone/>
            </a:pPr>
            <a:r>
              <a:rPr lang="en-US" altLang="ja-JP" sz="2400" dirty="0"/>
              <a:t>#pragma warning(</a:t>
            </a:r>
            <a:r>
              <a:rPr lang="en-US" altLang="ja-JP" sz="2400" dirty="0" err="1"/>
              <a:t>disable:4996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void </a:t>
            </a:r>
            <a:r>
              <a:rPr lang="en-US" altLang="ja-JP" sz="2400" dirty="0" err="1"/>
              <a:t>print_youbi</a:t>
            </a:r>
            <a:r>
              <a:rPr lang="en-US" altLang="ja-JP" sz="2400" dirty="0"/>
              <a:t>(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youbi</a:t>
            </a:r>
            <a:r>
              <a:rPr lang="en-US" altLang="ja-JP" sz="2400" dirty="0"/>
              <a:t> )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>
                <a:solidFill>
                  <a:srgbClr val="FF0000"/>
                </a:solidFill>
              </a:rPr>
              <a:t>char x[7][4] = {"Sun", "Mon", "Tue", "Wed", "Thu", "Fri", "Sat" };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 "%s\n", </a:t>
            </a:r>
            <a:r>
              <a:rPr lang="en-US" altLang="ja-JP" sz="2400" dirty="0">
                <a:solidFill>
                  <a:srgbClr val="FF0000"/>
                </a:solidFill>
              </a:rPr>
              <a:t>x[</a:t>
            </a:r>
            <a:r>
              <a:rPr lang="en-US" altLang="ja-JP" sz="2400" dirty="0" err="1">
                <a:solidFill>
                  <a:srgbClr val="FF0000"/>
                </a:solidFill>
              </a:rPr>
              <a:t>youbi</a:t>
            </a:r>
            <a:r>
              <a:rPr lang="en-US" altLang="ja-JP" sz="2400" dirty="0">
                <a:solidFill>
                  <a:srgbClr val="FF0000"/>
                </a:solidFill>
              </a:rPr>
              <a:t>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    return; 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n;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</a:t>
            </a:r>
            <a:r>
              <a:rPr lang="en-US" altLang="ja-JP" sz="2400" dirty="0" err="1"/>
              <a:t>youbi</a:t>
            </a:r>
            <a:r>
              <a:rPr lang="en-US" altLang="ja-JP" sz="2400" dirty="0"/>
              <a:t>=");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("%d", &amp;n);  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print_youbi</a:t>
            </a:r>
            <a:r>
              <a:rPr lang="en-US" altLang="ja-JP" sz="2400" dirty="0"/>
              <a:t>( n 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FontTx/>
              <a:buNone/>
            </a:pPr>
            <a:r>
              <a:rPr lang="en-US" altLang="ja-JP" sz="2400" dirty="0"/>
              <a:t>}</a:t>
            </a:r>
            <a:r>
              <a:rPr lang="en-US" altLang="ja-JP" sz="20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/>
          </a:p>
        </p:txBody>
      </p:sp>
      <p:sp>
        <p:nvSpPr>
          <p:cNvPr id="7987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A224BB8-A36A-45A2-B93E-8E2B5FCDF64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7746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曜日の表示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533525" y="2514600"/>
            <a:ext cx="6064250" cy="11890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youbi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Wed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1242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555750" y="5211763"/>
            <a:ext cx="6064250" cy="1189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youbi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Sun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3124200" y="4254500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実行結果の例（２）</a:t>
            </a:r>
          </a:p>
        </p:txBody>
      </p:sp>
      <p:sp>
        <p:nvSpPr>
          <p:cNvPr id="819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F2F78EA-5CE7-4762-B036-F267D128C96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1623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/>
              <a:t>文字列を扱うような簡単な関数を理解し，自分で書けるようになる</a:t>
            </a:r>
          </a:p>
          <a:p>
            <a:pPr eaLnBrk="1" hangingPunct="1">
              <a:lnSpc>
                <a:spcPct val="115000"/>
              </a:lnSpc>
            </a:pPr>
            <a:endParaRPr lang="en-US" altLang="ja-JP"/>
          </a:p>
        </p:txBody>
      </p:sp>
      <p:sp>
        <p:nvSpPr>
          <p:cNvPr id="102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D45D5A6-C5AE-46A6-A987-0578FE658F9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7805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/>
          <a:lstStyle/>
          <a:p>
            <a:pPr eaLnBrk="1" hangingPunct="1"/>
            <a:r>
              <a:rPr lang="ja-JP" altLang="en-US" sz="4000"/>
              <a:t>関数呼び出しの流れ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1905000" y="2274888"/>
            <a:ext cx="2382838" cy="2297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687888" y="2743200"/>
            <a:ext cx="3084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print_youbi</a:t>
            </a: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print_youbi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youbi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83973" name="AutoShape 5" descr="25%"/>
          <p:cNvSpPr>
            <a:spLocks noChangeArrowheads="1"/>
          </p:cNvSpPr>
          <p:nvPr/>
        </p:nvSpPr>
        <p:spPr bwMode="auto">
          <a:xfrm rot="793638">
            <a:off x="4130675" y="3308350"/>
            <a:ext cx="1042988" cy="330200"/>
          </a:xfrm>
          <a:prstGeom prst="rightArrow">
            <a:avLst>
              <a:gd name="adj1" fmla="val 50000"/>
              <a:gd name="adj2" fmla="val 78966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431825" y="1447800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2057400" y="3057525"/>
            <a:ext cx="2078038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print_youbi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(n);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2286000" y="2590800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H="1" flipV="1">
            <a:off x="4114800" y="3657600"/>
            <a:ext cx="1600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5181600" y="3581400"/>
            <a:ext cx="20574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5715000" y="4781550"/>
            <a:ext cx="990600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5881331" y="4327525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8398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CD157A9-4417-4C17-A3A0-F21D51DD88B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8675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/>
              <a:t>プログラムとデータ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745038" y="1143000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5032375" y="2085975"/>
            <a:ext cx="2130425" cy="318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762000" y="3810000"/>
            <a:ext cx="296420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"%s", </a:t>
            </a:r>
            <a:r>
              <a:rPr lang="en-US" altLang="ja-JP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</a:t>
            </a:r>
            <a:r>
              <a:rPr lang="en-US" altLang="ja-JP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youbi</a:t>
            </a:r>
            <a:r>
              <a:rPr lang="en-US" altLang="ja-JP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4564063" y="1738313"/>
            <a:ext cx="3132137" cy="3900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5105400" y="2071688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 flipH="1">
            <a:off x="5483225" y="3281363"/>
            <a:ext cx="1336675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5029200" y="2528888"/>
            <a:ext cx="2133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5029200" y="2986088"/>
            <a:ext cx="2133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5029200" y="3443288"/>
            <a:ext cx="2133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5029200" y="3900488"/>
            <a:ext cx="2133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5029200" y="4357688"/>
            <a:ext cx="2133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5029200" y="4814888"/>
            <a:ext cx="2133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H="1">
            <a:off x="4419600" y="22860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 flipH="1">
            <a:off x="4419600" y="27432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>
            <a:off x="4419600" y="32004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H="1">
            <a:off x="4419600" y="36576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 flipH="1">
            <a:off x="4419600" y="41148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H="1">
            <a:off x="4419600" y="45720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H="1">
            <a:off x="4419600" y="50292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 flipH="1">
            <a:off x="4419600" y="2286000"/>
            <a:ext cx="0" cy="274320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cxnSp>
        <p:nvCxnSpPr>
          <p:cNvPr id="86039" name="AutoShape 23"/>
          <p:cNvCxnSpPr>
            <a:cxnSpLocks noChangeShapeType="1"/>
            <a:stCxn id="86038" idx="0"/>
            <a:endCxn id="86021" idx="0"/>
          </p:cNvCxnSpPr>
          <p:nvPr/>
        </p:nvCxnSpPr>
        <p:spPr bwMode="auto">
          <a:xfrm rot="5400000">
            <a:off x="2569853" y="1960253"/>
            <a:ext cx="1524000" cy="2175495"/>
          </a:xfrm>
          <a:prstGeom prst="bentConnector5">
            <a:avLst>
              <a:gd name="adj1" fmla="val 15000"/>
              <a:gd name="adj2" fmla="val 15936"/>
              <a:gd name="adj3" fmla="val 85000"/>
            </a:avLst>
          </a:prstGeom>
          <a:noFill/>
          <a:ln w="19050">
            <a:solidFill>
              <a:srgbClr val="015B0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040" name="Line 24"/>
          <p:cNvSpPr>
            <a:spLocks noChangeShapeType="1"/>
          </p:cNvSpPr>
          <p:nvPr/>
        </p:nvSpPr>
        <p:spPr bwMode="auto">
          <a:xfrm>
            <a:off x="4419600" y="1752600"/>
            <a:ext cx="0" cy="3200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41" name="Line 25"/>
          <p:cNvSpPr>
            <a:spLocks noChangeShapeType="1"/>
          </p:cNvSpPr>
          <p:nvPr/>
        </p:nvSpPr>
        <p:spPr bwMode="auto">
          <a:xfrm>
            <a:off x="5562600" y="20574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>
            <a:off x="6096000" y="20574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6629400" y="20574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44" name="Text Box 28"/>
          <p:cNvSpPr txBox="1">
            <a:spLocks noChangeArrowheads="1"/>
          </p:cNvSpPr>
          <p:nvPr/>
        </p:nvSpPr>
        <p:spPr bwMode="auto">
          <a:xfrm>
            <a:off x="5105400" y="2514600"/>
            <a:ext cx="500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86045" name="Text Box 29"/>
          <p:cNvSpPr txBox="1">
            <a:spLocks noChangeArrowheads="1"/>
          </p:cNvSpPr>
          <p:nvPr/>
        </p:nvSpPr>
        <p:spPr bwMode="auto">
          <a:xfrm>
            <a:off x="5105400" y="2957513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5105400" y="3429000"/>
            <a:ext cx="51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</a:p>
        </p:txBody>
      </p:sp>
      <p:sp>
        <p:nvSpPr>
          <p:cNvPr id="86047" name="Text Box 31"/>
          <p:cNvSpPr txBox="1">
            <a:spLocks noChangeArrowheads="1"/>
          </p:cNvSpPr>
          <p:nvPr/>
        </p:nvSpPr>
        <p:spPr bwMode="auto">
          <a:xfrm>
            <a:off x="5105400" y="3886200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86048" name="Text Box 32"/>
          <p:cNvSpPr txBox="1">
            <a:spLocks noChangeArrowheads="1"/>
          </p:cNvSpPr>
          <p:nvPr/>
        </p:nvSpPr>
        <p:spPr bwMode="auto">
          <a:xfrm>
            <a:off x="5105400" y="4343400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5105400" y="4800600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5638800" y="2071688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  <p:sp>
        <p:nvSpPr>
          <p:cNvPr id="86051" name="Line 35"/>
          <p:cNvSpPr>
            <a:spLocks noChangeShapeType="1"/>
          </p:cNvSpPr>
          <p:nvPr/>
        </p:nvSpPr>
        <p:spPr bwMode="auto">
          <a:xfrm>
            <a:off x="6096000" y="20574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5638800" y="25146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5638800" y="2957513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  <p:sp>
        <p:nvSpPr>
          <p:cNvPr id="86054" name="Text Box 38"/>
          <p:cNvSpPr txBox="1">
            <a:spLocks noChangeArrowheads="1"/>
          </p:cNvSpPr>
          <p:nvPr/>
        </p:nvSpPr>
        <p:spPr bwMode="auto">
          <a:xfrm>
            <a:off x="5638800" y="3429000"/>
            <a:ext cx="3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5638800" y="38862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</a:p>
        </p:txBody>
      </p:sp>
      <p:sp>
        <p:nvSpPr>
          <p:cNvPr id="86056" name="Text Box 40"/>
          <p:cNvSpPr txBox="1">
            <a:spLocks noChangeArrowheads="1"/>
          </p:cNvSpPr>
          <p:nvPr/>
        </p:nvSpPr>
        <p:spPr bwMode="auto">
          <a:xfrm>
            <a:off x="5638800" y="4343400"/>
            <a:ext cx="309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5638800" y="4800600"/>
            <a:ext cx="3561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6172200" y="2071688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86059" name="Line 43"/>
          <p:cNvSpPr>
            <a:spLocks noChangeShapeType="1"/>
          </p:cNvSpPr>
          <p:nvPr/>
        </p:nvSpPr>
        <p:spPr bwMode="auto">
          <a:xfrm>
            <a:off x="6629400" y="2057400"/>
            <a:ext cx="0" cy="3200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6172200" y="25146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86061" name="Text Box 45"/>
          <p:cNvSpPr txBox="1">
            <a:spLocks noChangeArrowheads="1"/>
          </p:cNvSpPr>
          <p:nvPr/>
        </p:nvSpPr>
        <p:spPr bwMode="auto">
          <a:xfrm>
            <a:off x="6172200" y="2957513"/>
            <a:ext cx="3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86062" name="Text Box 46"/>
          <p:cNvSpPr txBox="1">
            <a:spLocks noChangeArrowheads="1"/>
          </p:cNvSpPr>
          <p:nvPr/>
        </p:nvSpPr>
        <p:spPr bwMode="auto">
          <a:xfrm>
            <a:off x="6172200" y="34290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86063" name="Text Box 47"/>
          <p:cNvSpPr txBox="1">
            <a:spLocks noChangeArrowheads="1"/>
          </p:cNvSpPr>
          <p:nvPr/>
        </p:nvSpPr>
        <p:spPr bwMode="auto">
          <a:xfrm>
            <a:off x="6172200" y="38862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  <p:sp>
        <p:nvSpPr>
          <p:cNvPr id="86064" name="Text Box 48"/>
          <p:cNvSpPr txBox="1">
            <a:spLocks noChangeArrowheads="1"/>
          </p:cNvSpPr>
          <p:nvPr/>
        </p:nvSpPr>
        <p:spPr bwMode="auto">
          <a:xfrm>
            <a:off x="6172200" y="4343400"/>
            <a:ext cx="2664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endParaRPr lang="en-US" altLang="ja-JP" sz="2800" dirty="0">
              <a:solidFill>
                <a:srgbClr val="015B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065" name="Text Box 49"/>
          <p:cNvSpPr txBox="1">
            <a:spLocks noChangeArrowheads="1"/>
          </p:cNvSpPr>
          <p:nvPr/>
        </p:nvSpPr>
        <p:spPr bwMode="auto">
          <a:xfrm>
            <a:off x="6172200" y="4800600"/>
            <a:ext cx="3048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86066" name="Text Box 50"/>
          <p:cNvSpPr txBox="1">
            <a:spLocks noChangeArrowheads="1"/>
          </p:cNvSpPr>
          <p:nvPr/>
        </p:nvSpPr>
        <p:spPr bwMode="auto">
          <a:xfrm>
            <a:off x="6623050" y="2071688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6623050" y="25146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86068" name="Text Box 52"/>
          <p:cNvSpPr txBox="1">
            <a:spLocks noChangeArrowheads="1"/>
          </p:cNvSpPr>
          <p:nvPr/>
        </p:nvSpPr>
        <p:spPr bwMode="auto">
          <a:xfrm>
            <a:off x="6623050" y="2957513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86069" name="Text Box 53"/>
          <p:cNvSpPr txBox="1">
            <a:spLocks noChangeArrowheads="1"/>
          </p:cNvSpPr>
          <p:nvPr/>
        </p:nvSpPr>
        <p:spPr bwMode="auto">
          <a:xfrm>
            <a:off x="6623050" y="34290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86070" name="Text Box 54"/>
          <p:cNvSpPr txBox="1">
            <a:spLocks noChangeArrowheads="1"/>
          </p:cNvSpPr>
          <p:nvPr/>
        </p:nvSpPr>
        <p:spPr bwMode="auto">
          <a:xfrm>
            <a:off x="6623050" y="38862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86071" name="Text Box 55"/>
          <p:cNvSpPr txBox="1">
            <a:spLocks noChangeArrowheads="1"/>
          </p:cNvSpPr>
          <p:nvPr/>
        </p:nvSpPr>
        <p:spPr bwMode="auto">
          <a:xfrm>
            <a:off x="6623050" y="43434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86072" name="Text Box 56"/>
          <p:cNvSpPr txBox="1">
            <a:spLocks noChangeArrowheads="1"/>
          </p:cNvSpPr>
          <p:nvPr/>
        </p:nvSpPr>
        <p:spPr bwMode="auto">
          <a:xfrm>
            <a:off x="6623050" y="48006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8607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8794812-4D35-4FC3-AB50-05DDA6D1C38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6129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課題３．小数部分の抜き出し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「小数付きの数」を読み込んで，小数部分のみを抜き出して表示するプログラムを作りなさい．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例） “</a:t>
            </a:r>
            <a:r>
              <a:rPr lang="en-US" altLang="ja-JP">
                <a:solidFill>
                  <a:schemeClr val="accent2"/>
                </a:solidFill>
              </a:rPr>
              <a:t>18.256” </a:t>
            </a:r>
            <a:r>
              <a:rPr lang="ja-JP" altLang="en-US">
                <a:solidFill>
                  <a:schemeClr val="accent2"/>
                </a:solidFill>
              </a:rPr>
              <a:t>の小数部分は </a:t>
            </a:r>
            <a:r>
              <a:rPr lang="en-US" altLang="ja-JP">
                <a:solidFill>
                  <a:schemeClr val="accent2"/>
                </a:solidFill>
              </a:rPr>
              <a:t>256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altLang="ja-JP">
              <a:solidFill>
                <a:schemeClr val="accent2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「小数付きの数」を文字列データとして読み込むこと</a:t>
            </a:r>
          </a:p>
          <a:p>
            <a:pPr eaLnBrk="1" hangingPunct="1"/>
            <a:endParaRPr lang="en-US" altLang="ja-JP"/>
          </a:p>
        </p:txBody>
      </p:sp>
      <p:sp>
        <p:nvSpPr>
          <p:cNvPr id="8806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57AC562-3AC3-4B53-993E-094B2FD7B9B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例題１．文字列と長さの表示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5105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2800"/>
              <a:t>文字列を読み込んで，長さを表示するプログラムを作る．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例） </a:t>
            </a:r>
            <a:r>
              <a:rPr lang="en-US" altLang="ja-JP" sz="2800">
                <a:solidFill>
                  <a:schemeClr val="accent2"/>
                </a:solidFill>
              </a:rPr>
              <a:t>"Computer" </a:t>
            </a:r>
            <a:r>
              <a:rPr lang="ja-JP" altLang="en-US" sz="2800">
                <a:solidFill>
                  <a:schemeClr val="accent2"/>
                </a:solidFill>
              </a:rPr>
              <a:t>の長さは ８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       </a:t>
            </a:r>
            <a:r>
              <a:rPr lang="en-US" altLang="ja-JP" sz="2800">
                <a:solidFill>
                  <a:schemeClr val="accent2"/>
                </a:solidFill>
              </a:rPr>
              <a:t>"</a:t>
            </a:r>
            <a:r>
              <a:rPr lang="ja-JP" altLang="en-US" sz="2800">
                <a:solidFill>
                  <a:schemeClr val="accent2"/>
                </a:solidFill>
              </a:rPr>
              <a:t>高度プログラミング演習</a:t>
            </a:r>
            <a:r>
              <a:rPr lang="en-US" altLang="ja-JP" sz="2800">
                <a:solidFill>
                  <a:schemeClr val="accent2"/>
                </a:solidFill>
              </a:rPr>
              <a:t>" </a:t>
            </a:r>
            <a:r>
              <a:rPr lang="ja-JP" altLang="en-US" sz="2800">
                <a:solidFill>
                  <a:schemeClr val="accent2"/>
                </a:solidFill>
              </a:rPr>
              <a:t>の長さは ２２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ja-JP" altLang="en-US" sz="2800">
              <a:solidFill>
                <a:schemeClr val="accent2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ここでの文字列は，半角の「空白文字」を含まないものとする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半角文字は１，全角文字は２として数える</a:t>
            </a:r>
          </a:p>
        </p:txBody>
      </p:sp>
      <p:sp>
        <p:nvSpPr>
          <p:cNvPr id="122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64B3E6C-2451-4291-9570-7AC51E0D846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076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5363" y="0"/>
            <a:ext cx="6425157" cy="703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1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string.h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 x[100];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("string=");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altLang="ja-JP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%s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",</a:t>
            </a:r>
            <a:r>
              <a:rPr lang="en-US" altLang="ja-JP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strlen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(x)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strlen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%s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) = %d\n", 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4339" name="Rectangle 10"/>
          <p:cNvSpPr>
            <a:spLocks noChangeArrowheads="1"/>
          </p:cNvSpPr>
          <p:nvPr/>
        </p:nvSpPr>
        <p:spPr bwMode="auto">
          <a:xfrm>
            <a:off x="449705" y="2720975"/>
            <a:ext cx="2209800" cy="533400"/>
          </a:xfrm>
          <a:prstGeom prst="rect">
            <a:avLst/>
          </a:prstGeom>
          <a:noFill/>
          <a:ln w="9525">
            <a:solidFill>
              <a:srgbClr val="015B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0" name="Line 11"/>
          <p:cNvSpPr>
            <a:spLocks noChangeShapeType="1"/>
          </p:cNvSpPr>
          <p:nvPr/>
        </p:nvSpPr>
        <p:spPr bwMode="auto">
          <a:xfrm flipV="1">
            <a:off x="2659505" y="2187575"/>
            <a:ext cx="914400" cy="68580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3573905" y="1730375"/>
            <a:ext cx="60484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文字列を格納するための</a:t>
            </a: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配列の宣言</a:t>
            </a: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</a:t>
            </a: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」とあるのは「文字」という意味）</a:t>
            </a:r>
          </a:p>
        </p:txBody>
      </p:sp>
      <p:sp>
        <p:nvSpPr>
          <p:cNvPr id="14342" name="Line 13"/>
          <p:cNvSpPr>
            <a:spLocks noChangeShapeType="1"/>
          </p:cNvSpPr>
          <p:nvPr/>
        </p:nvSpPr>
        <p:spPr bwMode="auto">
          <a:xfrm flipV="1">
            <a:off x="3040505" y="3863975"/>
            <a:ext cx="914400" cy="68580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43" name="Rectangle 14"/>
          <p:cNvSpPr>
            <a:spLocks noChangeArrowheads="1"/>
          </p:cNvSpPr>
          <p:nvPr/>
        </p:nvSpPr>
        <p:spPr bwMode="auto">
          <a:xfrm>
            <a:off x="1364105" y="4321175"/>
            <a:ext cx="1676400" cy="457200"/>
          </a:xfrm>
          <a:prstGeom prst="rect">
            <a:avLst/>
          </a:prstGeom>
          <a:noFill/>
          <a:ln w="9525">
            <a:solidFill>
              <a:srgbClr val="015B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3954905" y="3254375"/>
            <a:ext cx="56396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文字列データの読み込み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%s</a:t>
            </a: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」は文字列の意味．「</a:t>
            </a:r>
            <a:r>
              <a:rPr lang="en-US" altLang="ja-JP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」は，配列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の先頭要素のメモリアドレスの意味</a:t>
            </a:r>
          </a:p>
        </p:txBody>
      </p:sp>
      <p:sp>
        <p:nvSpPr>
          <p:cNvPr id="14345" name="Rectangle 16"/>
          <p:cNvSpPr>
            <a:spLocks noChangeArrowheads="1"/>
          </p:cNvSpPr>
          <p:nvPr/>
        </p:nvSpPr>
        <p:spPr bwMode="auto">
          <a:xfrm>
            <a:off x="1364105" y="4930775"/>
            <a:ext cx="1676400" cy="381000"/>
          </a:xfrm>
          <a:prstGeom prst="rect">
            <a:avLst/>
          </a:prstGeom>
          <a:noFill/>
          <a:ln w="9525">
            <a:solidFill>
              <a:srgbClr val="015B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6" name="Line 17"/>
          <p:cNvSpPr>
            <a:spLocks noChangeShapeType="1"/>
          </p:cNvSpPr>
          <p:nvPr/>
        </p:nvSpPr>
        <p:spPr bwMode="auto">
          <a:xfrm flipV="1">
            <a:off x="3040505" y="5083175"/>
            <a:ext cx="9144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47" name="Text Box 18"/>
          <p:cNvSpPr txBox="1">
            <a:spLocks noChangeArrowheads="1"/>
          </p:cNvSpPr>
          <p:nvPr/>
        </p:nvSpPr>
        <p:spPr bwMode="auto">
          <a:xfrm>
            <a:off x="3954905" y="4778375"/>
            <a:ext cx="3262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文字列の長さを求める</a:t>
            </a:r>
          </a:p>
        </p:txBody>
      </p:sp>
      <p:sp>
        <p:nvSpPr>
          <p:cNvPr id="14348" name="Rectangle 19"/>
          <p:cNvSpPr>
            <a:spLocks noChangeArrowheads="1"/>
          </p:cNvSpPr>
          <p:nvPr/>
        </p:nvSpPr>
        <p:spPr bwMode="auto">
          <a:xfrm>
            <a:off x="1364105" y="5464175"/>
            <a:ext cx="5029200" cy="479425"/>
          </a:xfrm>
          <a:prstGeom prst="rect">
            <a:avLst/>
          </a:prstGeom>
          <a:noFill/>
          <a:ln w="9525">
            <a:solidFill>
              <a:srgbClr val="015B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9" name="Line 20"/>
          <p:cNvSpPr>
            <a:spLocks noChangeShapeType="1"/>
          </p:cNvSpPr>
          <p:nvPr/>
        </p:nvSpPr>
        <p:spPr bwMode="auto">
          <a:xfrm>
            <a:off x="3120229" y="5861050"/>
            <a:ext cx="635000" cy="511175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50" name="Text Box 21"/>
          <p:cNvSpPr txBox="1">
            <a:spLocks noChangeArrowheads="1"/>
          </p:cNvSpPr>
          <p:nvPr/>
        </p:nvSpPr>
        <p:spPr bwMode="auto">
          <a:xfrm>
            <a:off x="3755229" y="5943600"/>
            <a:ext cx="41857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文字列データと長さの表示．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%s</a:t>
            </a:r>
            <a:r>
              <a:rPr lang="ja-JP" altLang="en-US" sz="24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」は文字列の意味</a:t>
            </a:r>
          </a:p>
        </p:txBody>
      </p:sp>
      <p:sp>
        <p:nvSpPr>
          <p:cNvPr id="1435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D3F2A0D-1A7C-48DE-ACF9-32783116750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968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文字列と長さの表示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33525" y="2514600"/>
            <a:ext cx="6064250" cy="11890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string=Computer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strlen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(Computer) = 8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1557338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実行結果の例（１）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55750" y="5211763"/>
            <a:ext cx="6064250" cy="1189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string=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高度プログラミング演習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strlen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高度プログラミング演習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) = 22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124200" y="4254500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実行結果の例（２）</a:t>
            </a:r>
          </a:p>
        </p:txBody>
      </p:sp>
      <p:sp>
        <p:nvSpPr>
          <p:cNvPr id="1639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2FB8EC8-49FE-4137-9AE7-98BDF11DEEE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37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14300"/>
            <a:ext cx="7772400" cy="876300"/>
          </a:xfrm>
        </p:spPr>
        <p:txBody>
          <a:bodyPr/>
          <a:lstStyle/>
          <a:p>
            <a:pPr eaLnBrk="1" hangingPunct="1"/>
            <a:r>
              <a:rPr lang="ja-JP" altLang="en-US"/>
              <a:t>プログラム実行順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316163" y="2490788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S Times" pitchFamily="18" charset="0"/>
                <a:cs typeface="Calibri" panose="020F0502020204030204" pitchFamily="34" charset="0"/>
              </a:rPr>
              <a:t>  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41375" y="1392238"/>
            <a:ext cx="2962275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("string=");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38200" y="2514600"/>
            <a:ext cx="2770188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%s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",</a:t>
            </a:r>
            <a:r>
              <a:rPr lang="en-US" altLang="ja-JP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 x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38200" y="3657600"/>
            <a:ext cx="28702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len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 = </a:t>
            </a:r>
            <a:r>
              <a:rPr lang="en-US" altLang="ja-JP" dirty="0" err="1">
                <a:solidFill>
                  <a:srgbClr val="FF0000"/>
                </a:solidFill>
                <a:latin typeface="CS Times" pitchFamily="18" charset="0"/>
                <a:cs typeface="Calibri" panose="020F0502020204030204" pitchFamily="34" charset="0"/>
              </a:rPr>
              <a:t>strlen</a:t>
            </a:r>
            <a:r>
              <a:rPr lang="en-US" altLang="ja-JP" dirty="0">
                <a:solidFill>
                  <a:srgbClr val="FF0000"/>
                </a:solidFill>
                <a:latin typeface="CS Times" pitchFamily="18" charset="0"/>
                <a:cs typeface="Calibri" panose="020F0502020204030204" pitchFamily="34" charset="0"/>
              </a:rPr>
              <a:t>(x)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;</a:t>
            </a: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42963" y="4800600"/>
            <a:ext cx="6681787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strlen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(</a:t>
            </a:r>
            <a:r>
              <a:rPr lang="en-US" altLang="ja-JP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%s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) = %d\n", </a:t>
            </a:r>
            <a:r>
              <a:rPr lang="en-US" altLang="ja-JP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x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,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len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);</a:t>
            </a:r>
            <a:endParaRPr lang="en-US" altLang="ja-JP" sz="2800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38200" y="5943600"/>
            <a:ext cx="158569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return 0;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1981200" y="1981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3569168" y="1219200"/>
            <a:ext cx="4794902" cy="91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メッセージ「</a:t>
            </a:r>
            <a:r>
              <a:rPr lang="en-US" altLang="ja-JP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string=</a:t>
            </a: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」を表示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（出力文）</a:t>
            </a: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3831918" y="2362200"/>
            <a:ext cx="4134466" cy="91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文字列データを読み込み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（入力文）</a:t>
            </a:r>
          </a:p>
        </p:txBody>
      </p:sp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3875078" y="3735388"/>
            <a:ext cx="3416320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文字列の長さを計算</a:t>
            </a:r>
          </a:p>
        </p:txBody>
      </p:sp>
      <p:sp>
        <p:nvSpPr>
          <p:cNvPr id="18445" name="Text Box 16"/>
          <p:cNvSpPr txBox="1">
            <a:spLocks noChangeArrowheads="1"/>
          </p:cNvSpPr>
          <p:nvPr/>
        </p:nvSpPr>
        <p:spPr bwMode="auto">
          <a:xfrm>
            <a:off x="4648200" y="5419725"/>
            <a:ext cx="434340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文字列及びその長さを表示</a:t>
            </a: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（出力文）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2130425" y="6040438"/>
            <a:ext cx="2697163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終わり</a:t>
            </a:r>
          </a:p>
        </p:txBody>
      </p:sp>
      <p:sp>
        <p:nvSpPr>
          <p:cNvPr id="18447" name="Line 18"/>
          <p:cNvSpPr>
            <a:spLocks noChangeShapeType="1"/>
          </p:cNvSpPr>
          <p:nvPr/>
        </p:nvSpPr>
        <p:spPr bwMode="auto">
          <a:xfrm>
            <a:off x="1981200" y="3124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8" name="Line 19"/>
          <p:cNvSpPr>
            <a:spLocks noChangeShapeType="1"/>
          </p:cNvSpPr>
          <p:nvPr/>
        </p:nvSpPr>
        <p:spPr bwMode="auto">
          <a:xfrm>
            <a:off x="1981200" y="4267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9" name="Line 20"/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5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B230A7C-50C7-48BD-9434-53500B6BB15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78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/>
              <a:t>プログラムとデータ</a:t>
            </a:r>
          </a:p>
        </p:txBody>
      </p:sp>
      <p:sp>
        <p:nvSpPr>
          <p:cNvPr id="20483" name="Text Box 1027"/>
          <p:cNvSpPr txBox="1">
            <a:spLocks noChangeArrowheads="1"/>
          </p:cNvSpPr>
          <p:nvPr/>
        </p:nvSpPr>
        <p:spPr bwMode="auto">
          <a:xfrm>
            <a:off x="4135438" y="838200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20484" name="Text Box 1028"/>
          <p:cNvSpPr txBox="1">
            <a:spLocks noChangeArrowheads="1"/>
          </p:cNvSpPr>
          <p:nvPr/>
        </p:nvSpPr>
        <p:spPr bwMode="auto">
          <a:xfrm>
            <a:off x="6413500" y="1600200"/>
            <a:ext cx="244792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2800" dirty="0">
                <a:solidFill>
                  <a:srgbClr val="FF0000"/>
                </a:solidFill>
                <a:latin typeface="CS Times" pitchFamily="18" charset="0"/>
                <a:cs typeface="Calibri" panose="020F0502020204030204" pitchFamily="34" charset="0"/>
              </a:rPr>
              <a:t>%s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", 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x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20485" name="Rectangle 1029"/>
          <p:cNvSpPr>
            <a:spLocks noChangeArrowheads="1"/>
          </p:cNvSpPr>
          <p:nvPr/>
        </p:nvSpPr>
        <p:spPr bwMode="auto">
          <a:xfrm>
            <a:off x="4562475" y="1614488"/>
            <a:ext cx="838200" cy="4862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6" name="Line 1030"/>
          <p:cNvSpPr>
            <a:spLocks noChangeShapeType="1"/>
          </p:cNvSpPr>
          <p:nvPr/>
        </p:nvSpPr>
        <p:spPr bwMode="auto">
          <a:xfrm flipH="1">
            <a:off x="5065713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7" name="Text Box 1031"/>
          <p:cNvSpPr txBox="1">
            <a:spLocks noChangeArrowheads="1"/>
          </p:cNvSpPr>
          <p:nvPr/>
        </p:nvSpPr>
        <p:spPr bwMode="auto">
          <a:xfrm>
            <a:off x="5880100" y="106203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</a:p>
        </p:txBody>
      </p:sp>
      <p:sp>
        <p:nvSpPr>
          <p:cNvPr id="20488" name="Text Box 1032"/>
          <p:cNvSpPr txBox="1">
            <a:spLocks noChangeArrowheads="1"/>
          </p:cNvSpPr>
          <p:nvPr/>
        </p:nvSpPr>
        <p:spPr bwMode="auto">
          <a:xfrm>
            <a:off x="6391275" y="2181225"/>
            <a:ext cx="23391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文字列データを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読み込み</a:t>
            </a:r>
          </a:p>
        </p:txBody>
      </p:sp>
      <p:sp>
        <p:nvSpPr>
          <p:cNvPr id="20489" name="Line 1033"/>
          <p:cNvSpPr>
            <a:spLocks noChangeShapeType="1"/>
          </p:cNvSpPr>
          <p:nvPr/>
        </p:nvSpPr>
        <p:spPr bwMode="auto">
          <a:xfrm>
            <a:off x="4559300" y="20574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0" name="Line 1034"/>
          <p:cNvSpPr>
            <a:spLocks noChangeShapeType="1"/>
          </p:cNvSpPr>
          <p:nvPr/>
        </p:nvSpPr>
        <p:spPr bwMode="auto">
          <a:xfrm>
            <a:off x="4559300" y="25146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1" name="Line 1035"/>
          <p:cNvSpPr>
            <a:spLocks noChangeShapeType="1"/>
          </p:cNvSpPr>
          <p:nvPr/>
        </p:nvSpPr>
        <p:spPr bwMode="auto">
          <a:xfrm>
            <a:off x="4559300" y="29718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2" name="Line 1036"/>
          <p:cNvSpPr>
            <a:spLocks noChangeShapeType="1"/>
          </p:cNvSpPr>
          <p:nvPr/>
        </p:nvSpPr>
        <p:spPr bwMode="auto">
          <a:xfrm>
            <a:off x="4559300" y="34290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3" name="Line 1037"/>
          <p:cNvSpPr>
            <a:spLocks noChangeShapeType="1"/>
          </p:cNvSpPr>
          <p:nvPr/>
        </p:nvSpPr>
        <p:spPr bwMode="auto">
          <a:xfrm>
            <a:off x="4559300" y="38862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4" name="Line 1038"/>
          <p:cNvSpPr>
            <a:spLocks noChangeShapeType="1"/>
          </p:cNvSpPr>
          <p:nvPr/>
        </p:nvSpPr>
        <p:spPr bwMode="auto">
          <a:xfrm>
            <a:off x="4559300" y="43434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5" name="Oval 1039"/>
          <p:cNvSpPr>
            <a:spLocks noChangeArrowheads="1"/>
          </p:cNvSpPr>
          <p:nvPr/>
        </p:nvSpPr>
        <p:spPr bwMode="auto">
          <a:xfrm>
            <a:off x="4911725" y="58547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Oval 1040"/>
          <p:cNvSpPr>
            <a:spLocks noChangeArrowheads="1"/>
          </p:cNvSpPr>
          <p:nvPr/>
        </p:nvSpPr>
        <p:spPr bwMode="auto">
          <a:xfrm>
            <a:off x="4911725" y="60452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Oval 1041"/>
          <p:cNvSpPr>
            <a:spLocks noChangeArrowheads="1"/>
          </p:cNvSpPr>
          <p:nvPr/>
        </p:nvSpPr>
        <p:spPr bwMode="auto">
          <a:xfrm>
            <a:off x="4911725" y="62357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Text Box 1047"/>
          <p:cNvSpPr txBox="1">
            <a:spLocks noChangeArrowheads="1"/>
          </p:cNvSpPr>
          <p:nvPr/>
        </p:nvSpPr>
        <p:spPr bwMode="auto">
          <a:xfrm>
            <a:off x="3719513" y="1614488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x[0]</a:t>
            </a:r>
          </a:p>
        </p:txBody>
      </p:sp>
      <p:sp>
        <p:nvSpPr>
          <p:cNvPr id="20499" name="Text Box 1048"/>
          <p:cNvSpPr txBox="1">
            <a:spLocks noChangeArrowheads="1"/>
          </p:cNvSpPr>
          <p:nvPr/>
        </p:nvSpPr>
        <p:spPr bwMode="auto">
          <a:xfrm>
            <a:off x="3719513" y="20574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x[1]</a:t>
            </a:r>
          </a:p>
        </p:txBody>
      </p:sp>
      <p:sp>
        <p:nvSpPr>
          <p:cNvPr id="20500" name="Text Box 1049"/>
          <p:cNvSpPr txBox="1">
            <a:spLocks noChangeArrowheads="1"/>
          </p:cNvSpPr>
          <p:nvPr/>
        </p:nvSpPr>
        <p:spPr bwMode="auto">
          <a:xfrm>
            <a:off x="3719513" y="25146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x[2]</a:t>
            </a:r>
          </a:p>
        </p:txBody>
      </p:sp>
      <p:sp>
        <p:nvSpPr>
          <p:cNvPr id="20501" name="Text Box 1050"/>
          <p:cNvSpPr txBox="1">
            <a:spLocks noChangeArrowheads="1"/>
          </p:cNvSpPr>
          <p:nvPr/>
        </p:nvSpPr>
        <p:spPr bwMode="auto">
          <a:xfrm>
            <a:off x="3719513" y="29718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x[3]</a:t>
            </a:r>
          </a:p>
        </p:txBody>
      </p:sp>
      <p:sp>
        <p:nvSpPr>
          <p:cNvPr id="20502" name="Text Box 1051"/>
          <p:cNvSpPr txBox="1">
            <a:spLocks noChangeArrowheads="1"/>
          </p:cNvSpPr>
          <p:nvPr/>
        </p:nvSpPr>
        <p:spPr bwMode="auto">
          <a:xfrm>
            <a:off x="3719513" y="34290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x[4]</a:t>
            </a:r>
          </a:p>
        </p:txBody>
      </p:sp>
      <p:sp>
        <p:nvSpPr>
          <p:cNvPr id="20503" name="Text Box 1052"/>
          <p:cNvSpPr txBox="1">
            <a:spLocks noChangeArrowheads="1"/>
          </p:cNvSpPr>
          <p:nvPr/>
        </p:nvSpPr>
        <p:spPr bwMode="auto">
          <a:xfrm>
            <a:off x="138113" y="3448050"/>
            <a:ext cx="233108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strlen</a:t>
            </a:r>
            <a:r>
              <a:rPr lang="en-US" altLang="ja-JP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(x)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Text Box 1053"/>
          <p:cNvSpPr txBox="1">
            <a:spLocks noChangeArrowheads="1"/>
          </p:cNvSpPr>
          <p:nvPr/>
        </p:nvSpPr>
        <p:spPr bwMode="auto">
          <a:xfrm>
            <a:off x="76200" y="29098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</a:p>
        </p:txBody>
      </p:sp>
      <p:sp>
        <p:nvSpPr>
          <p:cNvPr id="20505" name="Text Box 1054"/>
          <p:cNvSpPr txBox="1">
            <a:spLocks noChangeArrowheads="1"/>
          </p:cNvSpPr>
          <p:nvPr/>
        </p:nvSpPr>
        <p:spPr bwMode="auto">
          <a:xfrm>
            <a:off x="92075" y="3994150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文字列の長さを計算</a:t>
            </a:r>
          </a:p>
        </p:txBody>
      </p:sp>
      <p:sp>
        <p:nvSpPr>
          <p:cNvPr id="20506" name="Rectangle 1060"/>
          <p:cNvSpPr>
            <a:spLocks noChangeArrowheads="1"/>
          </p:cNvSpPr>
          <p:nvPr/>
        </p:nvSpPr>
        <p:spPr bwMode="auto">
          <a:xfrm>
            <a:off x="3573463" y="1433513"/>
            <a:ext cx="2141537" cy="5119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7" name="Line 1061"/>
          <p:cNvSpPr>
            <a:spLocks noChangeShapeType="1"/>
          </p:cNvSpPr>
          <p:nvPr/>
        </p:nvSpPr>
        <p:spPr bwMode="auto">
          <a:xfrm>
            <a:off x="4559300" y="48006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08" name="Line 1062"/>
          <p:cNvSpPr>
            <a:spLocks noChangeShapeType="1"/>
          </p:cNvSpPr>
          <p:nvPr/>
        </p:nvSpPr>
        <p:spPr bwMode="auto">
          <a:xfrm>
            <a:off x="4559300" y="52578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09" name="Line 1063"/>
          <p:cNvSpPr>
            <a:spLocks noChangeShapeType="1"/>
          </p:cNvSpPr>
          <p:nvPr/>
        </p:nvSpPr>
        <p:spPr bwMode="auto">
          <a:xfrm>
            <a:off x="4559300" y="571500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10" name="Text Box 1065"/>
          <p:cNvSpPr txBox="1">
            <a:spLocks noChangeArrowheads="1"/>
          </p:cNvSpPr>
          <p:nvPr/>
        </p:nvSpPr>
        <p:spPr bwMode="auto">
          <a:xfrm>
            <a:off x="3724275" y="38862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x[5]</a:t>
            </a:r>
          </a:p>
        </p:txBody>
      </p:sp>
      <p:sp>
        <p:nvSpPr>
          <p:cNvPr id="20511" name="Text Box 1066"/>
          <p:cNvSpPr txBox="1">
            <a:spLocks noChangeArrowheads="1"/>
          </p:cNvSpPr>
          <p:nvPr/>
        </p:nvSpPr>
        <p:spPr bwMode="auto">
          <a:xfrm>
            <a:off x="3729038" y="43434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x[6]</a:t>
            </a:r>
          </a:p>
        </p:txBody>
      </p:sp>
      <p:sp>
        <p:nvSpPr>
          <p:cNvPr id="20512" name="Text Box 1067"/>
          <p:cNvSpPr txBox="1">
            <a:spLocks noChangeArrowheads="1"/>
          </p:cNvSpPr>
          <p:nvPr/>
        </p:nvSpPr>
        <p:spPr bwMode="auto">
          <a:xfrm>
            <a:off x="3733800" y="48006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x[7]</a:t>
            </a:r>
          </a:p>
        </p:txBody>
      </p:sp>
      <p:sp>
        <p:nvSpPr>
          <p:cNvPr id="20513" name="Text Box 1068"/>
          <p:cNvSpPr txBox="1">
            <a:spLocks noChangeArrowheads="1"/>
          </p:cNvSpPr>
          <p:nvPr/>
        </p:nvSpPr>
        <p:spPr bwMode="auto">
          <a:xfrm>
            <a:off x="4791075" y="1600200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20514" name="Text Box 1069"/>
          <p:cNvSpPr txBox="1">
            <a:spLocks noChangeArrowheads="1"/>
          </p:cNvSpPr>
          <p:nvPr/>
        </p:nvSpPr>
        <p:spPr bwMode="auto">
          <a:xfrm>
            <a:off x="4791075" y="20574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</p:txBody>
      </p:sp>
      <p:sp>
        <p:nvSpPr>
          <p:cNvPr id="20515" name="Text Box 1070"/>
          <p:cNvSpPr txBox="1">
            <a:spLocks noChangeArrowheads="1"/>
          </p:cNvSpPr>
          <p:nvPr/>
        </p:nvSpPr>
        <p:spPr bwMode="auto">
          <a:xfrm>
            <a:off x="4791075" y="2514600"/>
            <a:ext cx="4716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20516" name="Text Box 1071"/>
          <p:cNvSpPr txBox="1">
            <a:spLocks noChangeArrowheads="1"/>
          </p:cNvSpPr>
          <p:nvPr/>
        </p:nvSpPr>
        <p:spPr bwMode="auto">
          <a:xfrm>
            <a:off x="4791075" y="29718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20517" name="Text Box 1072"/>
          <p:cNvSpPr txBox="1">
            <a:spLocks noChangeArrowheads="1"/>
          </p:cNvSpPr>
          <p:nvPr/>
        </p:nvSpPr>
        <p:spPr bwMode="auto">
          <a:xfrm>
            <a:off x="4791075" y="3429000"/>
            <a:ext cx="3738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</p:txBody>
      </p:sp>
      <p:sp>
        <p:nvSpPr>
          <p:cNvPr id="20518" name="Text Box 1073"/>
          <p:cNvSpPr txBox="1">
            <a:spLocks noChangeArrowheads="1"/>
          </p:cNvSpPr>
          <p:nvPr/>
        </p:nvSpPr>
        <p:spPr bwMode="auto">
          <a:xfrm>
            <a:off x="4791075" y="3886200"/>
            <a:ext cx="3048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20519" name="Text Box 1074"/>
          <p:cNvSpPr txBox="1">
            <a:spLocks noChangeArrowheads="1"/>
          </p:cNvSpPr>
          <p:nvPr/>
        </p:nvSpPr>
        <p:spPr bwMode="auto">
          <a:xfrm>
            <a:off x="4791075" y="4343400"/>
            <a:ext cx="3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0520" name="Text Box 1075"/>
          <p:cNvSpPr txBox="1">
            <a:spLocks noChangeArrowheads="1"/>
          </p:cNvSpPr>
          <p:nvPr/>
        </p:nvSpPr>
        <p:spPr bwMode="auto">
          <a:xfrm>
            <a:off x="4791075" y="4800600"/>
            <a:ext cx="309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015B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  <p:sp>
        <p:nvSpPr>
          <p:cNvPr id="20521" name="Text Box 1076"/>
          <p:cNvSpPr txBox="1">
            <a:spLocks noChangeArrowheads="1"/>
          </p:cNvSpPr>
          <p:nvPr/>
        </p:nvSpPr>
        <p:spPr bwMode="auto">
          <a:xfrm>
            <a:off x="4791075" y="5257800"/>
            <a:ext cx="5501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20522" name="Text Box 1077"/>
          <p:cNvSpPr txBox="1">
            <a:spLocks noChangeArrowheads="1"/>
          </p:cNvSpPr>
          <p:nvPr/>
        </p:nvSpPr>
        <p:spPr bwMode="auto">
          <a:xfrm>
            <a:off x="3724275" y="52578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x[8]</a:t>
            </a:r>
          </a:p>
        </p:txBody>
      </p:sp>
      <p:sp>
        <p:nvSpPr>
          <p:cNvPr id="20523" name="AutoShape 1078" descr="30%"/>
          <p:cNvSpPr>
            <a:spLocks noChangeArrowheads="1"/>
          </p:cNvSpPr>
          <p:nvPr/>
        </p:nvSpPr>
        <p:spPr bwMode="auto">
          <a:xfrm>
            <a:off x="5400675" y="5334000"/>
            <a:ext cx="847725" cy="381000"/>
          </a:xfrm>
          <a:prstGeom prst="leftArrow">
            <a:avLst>
              <a:gd name="adj1" fmla="val 50000"/>
              <a:gd name="adj2" fmla="val 5562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4" name="Text Box 1079"/>
          <p:cNvSpPr txBox="1">
            <a:spLocks noChangeArrowheads="1"/>
          </p:cNvSpPr>
          <p:nvPr/>
        </p:nvSpPr>
        <p:spPr bwMode="auto">
          <a:xfrm>
            <a:off x="6248400" y="4876800"/>
            <a:ext cx="326243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「文字列の末尾」を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表す特別な文字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（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の実行で，自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動的にセットされる）</a:t>
            </a:r>
          </a:p>
        </p:txBody>
      </p:sp>
      <p:sp>
        <p:nvSpPr>
          <p:cNvPr id="20525" name="Line 1080"/>
          <p:cNvSpPr>
            <a:spLocks noChangeShapeType="1"/>
          </p:cNvSpPr>
          <p:nvPr/>
        </p:nvSpPr>
        <p:spPr bwMode="auto">
          <a:xfrm flipH="1">
            <a:off x="5400675" y="1828800"/>
            <a:ext cx="990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grpSp>
        <p:nvGrpSpPr>
          <p:cNvPr id="20526" name="Group 1089"/>
          <p:cNvGrpSpPr>
            <a:grpSpLocks/>
          </p:cNvGrpSpPr>
          <p:nvPr/>
        </p:nvGrpSpPr>
        <p:grpSpPr bwMode="auto">
          <a:xfrm>
            <a:off x="5400675" y="2286000"/>
            <a:ext cx="609600" cy="3048000"/>
            <a:chOff x="3120" y="1440"/>
            <a:chExt cx="624" cy="1920"/>
          </a:xfrm>
        </p:grpSpPr>
        <p:sp>
          <p:nvSpPr>
            <p:cNvPr id="20555" name="Line 1081"/>
            <p:cNvSpPr>
              <a:spLocks noChangeShapeType="1"/>
            </p:cNvSpPr>
            <p:nvPr/>
          </p:nvSpPr>
          <p:spPr bwMode="auto">
            <a:xfrm flipH="1">
              <a:off x="3120" y="1440"/>
              <a:ext cx="62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56" name="Line 1082"/>
            <p:cNvSpPr>
              <a:spLocks noChangeShapeType="1"/>
            </p:cNvSpPr>
            <p:nvPr/>
          </p:nvSpPr>
          <p:spPr bwMode="auto">
            <a:xfrm flipH="1">
              <a:off x="3120" y="1728"/>
              <a:ext cx="62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57" name="Line 1083"/>
            <p:cNvSpPr>
              <a:spLocks noChangeShapeType="1"/>
            </p:cNvSpPr>
            <p:nvPr/>
          </p:nvSpPr>
          <p:spPr bwMode="auto">
            <a:xfrm flipH="1">
              <a:off x="3120" y="2016"/>
              <a:ext cx="62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58" name="Line 1084"/>
            <p:cNvSpPr>
              <a:spLocks noChangeShapeType="1"/>
            </p:cNvSpPr>
            <p:nvPr/>
          </p:nvSpPr>
          <p:spPr bwMode="auto">
            <a:xfrm flipH="1">
              <a:off x="3120" y="2304"/>
              <a:ext cx="62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59" name="Line 1085"/>
            <p:cNvSpPr>
              <a:spLocks noChangeShapeType="1"/>
            </p:cNvSpPr>
            <p:nvPr/>
          </p:nvSpPr>
          <p:spPr bwMode="auto">
            <a:xfrm flipH="1">
              <a:off x="3120" y="2592"/>
              <a:ext cx="62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60" name="Line 1086"/>
            <p:cNvSpPr>
              <a:spLocks noChangeShapeType="1"/>
            </p:cNvSpPr>
            <p:nvPr/>
          </p:nvSpPr>
          <p:spPr bwMode="auto">
            <a:xfrm flipH="1">
              <a:off x="3120" y="2880"/>
              <a:ext cx="62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61" name="Line 1087"/>
            <p:cNvSpPr>
              <a:spLocks noChangeShapeType="1"/>
            </p:cNvSpPr>
            <p:nvPr/>
          </p:nvSpPr>
          <p:spPr bwMode="auto">
            <a:xfrm flipH="1">
              <a:off x="3120" y="3168"/>
              <a:ext cx="62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62" name="Line 1088"/>
            <p:cNvSpPr>
              <a:spLocks noChangeShapeType="1"/>
            </p:cNvSpPr>
            <p:nvPr/>
          </p:nvSpPr>
          <p:spPr bwMode="auto">
            <a:xfrm flipH="1">
              <a:off x="3120" y="3360"/>
              <a:ext cx="62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20527" name="Line 1090"/>
          <p:cNvSpPr>
            <a:spLocks noChangeShapeType="1"/>
          </p:cNvSpPr>
          <p:nvPr/>
        </p:nvSpPr>
        <p:spPr bwMode="auto">
          <a:xfrm flipH="1">
            <a:off x="6010275" y="1828800"/>
            <a:ext cx="0" cy="350520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28" name="Text Box 1092"/>
          <p:cNvSpPr txBox="1">
            <a:spLocks noChangeArrowheads="1"/>
          </p:cNvSpPr>
          <p:nvPr/>
        </p:nvSpPr>
        <p:spPr bwMode="auto">
          <a:xfrm>
            <a:off x="152400" y="5764213"/>
            <a:ext cx="311014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6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("</a:t>
            </a:r>
            <a:r>
              <a:rPr lang="en-US" altLang="ja-JP" sz="1600" dirty="0" err="1">
                <a:latin typeface="CS Times" pitchFamily="18" charset="0"/>
                <a:cs typeface="Calibri" panose="020F0502020204030204" pitchFamily="34" charset="0"/>
              </a:rPr>
              <a:t>strlen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(</a:t>
            </a:r>
            <a:r>
              <a:rPr lang="en-US" altLang="ja-JP" sz="16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%s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) = %d\n", </a:t>
            </a:r>
            <a:r>
              <a:rPr lang="en-US" altLang="ja-JP" sz="16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x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, </a:t>
            </a:r>
            <a:r>
              <a:rPr lang="en-US" altLang="ja-JP" sz="1600" dirty="0" err="1">
                <a:latin typeface="CS Times" pitchFamily="18" charset="0"/>
                <a:cs typeface="Calibri" panose="020F0502020204030204" pitchFamily="34" charset="0"/>
              </a:rPr>
              <a:t>len</a:t>
            </a:r>
            <a:r>
              <a:rPr lang="en-US" altLang="ja-JP" sz="16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20529" name="Text Box 1093"/>
          <p:cNvSpPr txBox="1">
            <a:spLocks noChangeArrowheads="1"/>
          </p:cNvSpPr>
          <p:nvPr/>
        </p:nvSpPr>
        <p:spPr bwMode="auto">
          <a:xfrm>
            <a:off x="76200" y="52720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</a:t>
            </a:r>
          </a:p>
        </p:txBody>
      </p:sp>
      <p:sp>
        <p:nvSpPr>
          <p:cNvPr id="20530" name="Text Box 1094"/>
          <p:cNvSpPr txBox="1">
            <a:spLocks noChangeArrowheads="1"/>
          </p:cNvSpPr>
          <p:nvPr/>
        </p:nvSpPr>
        <p:spPr bwMode="auto">
          <a:xfrm>
            <a:off x="304800" y="6172200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文字列の長さを計算</a:t>
            </a:r>
          </a:p>
        </p:txBody>
      </p:sp>
      <p:sp>
        <p:nvSpPr>
          <p:cNvPr id="20531" name="Line 1096"/>
          <p:cNvSpPr>
            <a:spLocks noChangeShapeType="1"/>
          </p:cNvSpPr>
          <p:nvPr/>
        </p:nvSpPr>
        <p:spPr bwMode="auto">
          <a:xfrm flipH="1">
            <a:off x="3124200" y="17526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32" name="Line 1097"/>
          <p:cNvSpPr>
            <a:spLocks noChangeShapeType="1"/>
          </p:cNvSpPr>
          <p:nvPr/>
        </p:nvSpPr>
        <p:spPr bwMode="auto">
          <a:xfrm flipH="1">
            <a:off x="3124200" y="22098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33" name="Line 1098"/>
          <p:cNvSpPr>
            <a:spLocks noChangeShapeType="1"/>
          </p:cNvSpPr>
          <p:nvPr/>
        </p:nvSpPr>
        <p:spPr bwMode="auto">
          <a:xfrm flipH="1">
            <a:off x="3124200" y="26670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34" name="Line 1099"/>
          <p:cNvSpPr>
            <a:spLocks noChangeShapeType="1"/>
          </p:cNvSpPr>
          <p:nvPr/>
        </p:nvSpPr>
        <p:spPr bwMode="auto">
          <a:xfrm flipH="1">
            <a:off x="3124200" y="31242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35" name="Line 1100"/>
          <p:cNvSpPr>
            <a:spLocks noChangeShapeType="1"/>
          </p:cNvSpPr>
          <p:nvPr/>
        </p:nvSpPr>
        <p:spPr bwMode="auto">
          <a:xfrm flipH="1">
            <a:off x="3124200" y="35814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36" name="Line 1101"/>
          <p:cNvSpPr>
            <a:spLocks noChangeShapeType="1"/>
          </p:cNvSpPr>
          <p:nvPr/>
        </p:nvSpPr>
        <p:spPr bwMode="auto">
          <a:xfrm flipH="1">
            <a:off x="3124200" y="40386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37" name="Line 1102"/>
          <p:cNvSpPr>
            <a:spLocks noChangeShapeType="1"/>
          </p:cNvSpPr>
          <p:nvPr/>
        </p:nvSpPr>
        <p:spPr bwMode="auto">
          <a:xfrm flipH="1">
            <a:off x="3124200" y="44958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38" name="Line 1105"/>
          <p:cNvSpPr>
            <a:spLocks noChangeShapeType="1"/>
          </p:cNvSpPr>
          <p:nvPr/>
        </p:nvSpPr>
        <p:spPr bwMode="auto">
          <a:xfrm flipH="1">
            <a:off x="3124200" y="49530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39" name="Line 1106"/>
          <p:cNvSpPr>
            <a:spLocks noChangeShapeType="1"/>
          </p:cNvSpPr>
          <p:nvPr/>
        </p:nvSpPr>
        <p:spPr bwMode="auto">
          <a:xfrm flipH="1">
            <a:off x="3124200" y="5410200"/>
            <a:ext cx="609600" cy="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540" name="Line 1107"/>
          <p:cNvSpPr>
            <a:spLocks noChangeShapeType="1"/>
          </p:cNvSpPr>
          <p:nvPr/>
        </p:nvSpPr>
        <p:spPr bwMode="auto">
          <a:xfrm flipH="1">
            <a:off x="3124200" y="1752600"/>
            <a:ext cx="0" cy="3657600"/>
          </a:xfrm>
          <a:prstGeom prst="line">
            <a:avLst/>
          </a:prstGeom>
          <a:noFill/>
          <a:ln w="19050">
            <a:solidFill>
              <a:srgbClr val="015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cxnSp>
        <p:nvCxnSpPr>
          <p:cNvPr id="20541" name="AutoShape 1108"/>
          <p:cNvCxnSpPr>
            <a:cxnSpLocks noChangeShapeType="1"/>
            <a:stCxn id="20540" idx="0"/>
            <a:endCxn id="20503" idx="0"/>
          </p:cNvCxnSpPr>
          <p:nvPr/>
        </p:nvCxnSpPr>
        <p:spPr bwMode="auto">
          <a:xfrm rot="5400000">
            <a:off x="1366204" y="1690054"/>
            <a:ext cx="1695450" cy="1820543"/>
          </a:xfrm>
          <a:prstGeom prst="bentConnector5">
            <a:avLst>
              <a:gd name="adj1" fmla="val 13483"/>
              <a:gd name="adj2" fmla="val 17989"/>
              <a:gd name="adj3" fmla="val 86517"/>
            </a:avLst>
          </a:prstGeom>
          <a:noFill/>
          <a:ln w="19050">
            <a:solidFill>
              <a:srgbClr val="015B0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542" name="Group 1119"/>
          <p:cNvGrpSpPr>
            <a:grpSpLocks/>
          </p:cNvGrpSpPr>
          <p:nvPr/>
        </p:nvGrpSpPr>
        <p:grpSpPr bwMode="auto">
          <a:xfrm>
            <a:off x="2971800" y="1905000"/>
            <a:ext cx="762000" cy="3657600"/>
            <a:chOff x="1968" y="1200"/>
            <a:chExt cx="384" cy="2304"/>
          </a:xfrm>
        </p:grpSpPr>
        <p:sp>
          <p:nvSpPr>
            <p:cNvPr id="20545" name="Line 1109"/>
            <p:cNvSpPr>
              <a:spLocks noChangeShapeType="1"/>
            </p:cNvSpPr>
            <p:nvPr/>
          </p:nvSpPr>
          <p:spPr bwMode="auto">
            <a:xfrm flipH="1">
              <a:off x="1968" y="1200"/>
              <a:ext cx="38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46" name="Line 1110"/>
            <p:cNvSpPr>
              <a:spLocks noChangeShapeType="1"/>
            </p:cNvSpPr>
            <p:nvPr/>
          </p:nvSpPr>
          <p:spPr bwMode="auto">
            <a:xfrm flipH="1">
              <a:off x="1968" y="1488"/>
              <a:ext cx="38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47" name="Line 1111"/>
            <p:cNvSpPr>
              <a:spLocks noChangeShapeType="1"/>
            </p:cNvSpPr>
            <p:nvPr/>
          </p:nvSpPr>
          <p:spPr bwMode="auto">
            <a:xfrm flipH="1">
              <a:off x="1968" y="1776"/>
              <a:ext cx="38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48" name="Line 1112"/>
            <p:cNvSpPr>
              <a:spLocks noChangeShapeType="1"/>
            </p:cNvSpPr>
            <p:nvPr/>
          </p:nvSpPr>
          <p:spPr bwMode="auto">
            <a:xfrm flipH="1">
              <a:off x="1968" y="2064"/>
              <a:ext cx="38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49" name="Line 1113"/>
            <p:cNvSpPr>
              <a:spLocks noChangeShapeType="1"/>
            </p:cNvSpPr>
            <p:nvPr/>
          </p:nvSpPr>
          <p:spPr bwMode="auto">
            <a:xfrm flipH="1">
              <a:off x="1968" y="2352"/>
              <a:ext cx="38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50" name="Line 1114"/>
            <p:cNvSpPr>
              <a:spLocks noChangeShapeType="1"/>
            </p:cNvSpPr>
            <p:nvPr/>
          </p:nvSpPr>
          <p:spPr bwMode="auto">
            <a:xfrm flipH="1">
              <a:off x="1968" y="2640"/>
              <a:ext cx="38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51" name="Line 1115"/>
            <p:cNvSpPr>
              <a:spLocks noChangeShapeType="1"/>
            </p:cNvSpPr>
            <p:nvPr/>
          </p:nvSpPr>
          <p:spPr bwMode="auto">
            <a:xfrm flipH="1">
              <a:off x="1968" y="2928"/>
              <a:ext cx="38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52" name="Line 1116"/>
            <p:cNvSpPr>
              <a:spLocks noChangeShapeType="1"/>
            </p:cNvSpPr>
            <p:nvPr/>
          </p:nvSpPr>
          <p:spPr bwMode="auto">
            <a:xfrm flipH="1">
              <a:off x="1968" y="3216"/>
              <a:ext cx="38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53" name="Line 1117"/>
            <p:cNvSpPr>
              <a:spLocks noChangeShapeType="1"/>
            </p:cNvSpPr>
            <p:nvPr/>
          </p:nvSpPr>
          <p:spPr bwMode="auto">
            <a:xfrm flipH="1">
              <a:off x="1968" y="3504"/>
              <a:ext cx="384" cy="0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20554" name="Line 1118"/>
            <p:cNvSpPr>
              <a:spLocks noChangeShapeType="1"/>
            </p:cNvSpPr>
            <p:nvPr/>
          </p:nvSpPr>
          <p:spPr bwMode="auto">
            <a:xfrm flipH="1">
              <a:off x="1968" y="1200"/>
              <a:ext cx="0" cy="2304"/>
            </a:xfrm>
            <a:prstGeom prst="line">
              <a:avLst/>
            </a:prstGeom>
            <a:noFill/>
            <a:ln w="19050">
              <a:solidFill>
                <a:srgbClr val="015B0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cxnSp>
        <p:nvCxnSpPr>
          <p:cNvPr id="20543" name="AutoShape 1120"/>
          <p:cNvCxnSpPr>
            <a:cxnSpLocks noChangeShapeType="1"/>
            <a:stCxn id="20554" idx="1"/>
            <a:endCxn id="20528" idx="0"/>
          </p:cNvCxnSpPr>
          <p:nvPr/>
        </p:nvCxnSpPr>
        <p:spPr bwMode="auto">
          <a:xfrm rot="16200000" flipH="1" flipV="1">
            <a:off x="2238830" y="5031243"/>
            <a:ext cx="201613" cy="1264325"/>
          </a:xfrm>
          <a:prstGeom prst="bentConnector3">
            <a:avLst>
              <a:gd name="adj1" fmla="val -1927554"/>
            </a:avLst>
          </a:prstGeom>
          <a:noFill/>
          <a:ln w="19050">
            <a:solidFill>
              <a:srgbClr val="015B0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3FE3CE6-5502-4D6B-A4F6-F8D376E0458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55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2172</Words>
  <Application>Microsoft Office PowerPoint</Application>
  <PresentationFormat>画面に合わせる (4:3)</PresentationFormat>
  <Paragraphs>587</Paragraphs>
  <Slides>42</Slides>
  <Notes>42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9" baseType="lpstr"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cp-12. 文字列 </vt:lpstr>
      <vt:lpstr>文字列とは</vt:lpstr>
      <vt:lpstr>内容</vt:lpstr>
      <vt:lpstr>目標</vt:lpstr>
      <vt:lpstr>例題１．文字列と長さの表示</vt:lpstr>
      <vt:lpstr>PowerPoint プレゼンテーション</vt:lpstr>
      <vt:lpstr>文字列と長さの表示</vt:lpstr>
      <vt:lpstr>プログラム実行順</vt:lpstr>
      <vt:lpstr>プログラムとデータ</vt:lpstr>
      <vt:lpstr>文字列の宣言</vt:lpstr>
      <vt:lpstr>文字列用の配列のサイズ</vt:lpstr>
      <vt:lpstr>文字列の入力文</vt:lpstr>
      <vt:lpstr>文字列の出力文</vt:lpstr>
      <vt:lpstr>課題１．文字列の逆転</vt:lpstr>
      <vt:lpstr>課題１のヒント</vt:lpstr>
      <vt:lpstr>例題２．文字列のコピー</vt:lpstr>
      <vt:lpstr>例題２．文字列のコピー</vt:lpstr>
      <vt:lpstr>文字列のコピー</vt:lpstr>
      <vt:lpstr>例題３．文字列の連結</vt:lpstr>
      <vt:lpstr>例題３．文字列の連結</vt:lpstr>
      <vt:lpstr>文字列の連結</vt:lpstr>
      <vt:lpstr>例題４．文字列の比較</vt:lpstr>
      <vt:lpstr>PowerPoint プレゼンテーション</vt:lpstr>
      <vt:lpstr>文字列の比較</vt:lpstr>
      <vt:lpstr>例題５．文字列の検索</vt:lpstr>
      <vt:lpstr>文字列の検索</vt:lpstr>
      <vt:lpstr>文字列の検索</vt:lpstr>
      <vt:lpstr>文字列用のライブラリ関数</vt:lpstr>
      <vt:lpstr>例題６．文字列のメモリアドレス</vt:lpstr>
      <vt:lpstr>PowerPoint プレゼンテーション</vt:lpstr>
      <vt:lpstr>関数呼び出しの流れ</vt:lpstr>
      <vt:lpstr>文字列のメモリアドレス</vt:lpstr>
      <vt:lpstr>プログラムとデータ</vt:lpstr>
      <vt:lpstr>関数への文字列の受け渡し</vt:lpstr>
      <vt:lpstr>文字列とポインタ</vt:lpstr>
      <vt:lpstr>課題２．文字列を扱う関数</vt:lpstr>
      <vt:lpstr>例題７．曜日の表示</vt:lpstr>
      <vt:lpstr>曜日の表示</vt:lpstr>
      <vt:lpstr>曜日の表示</vt:lpstr>
      <vt:lpstr>関数呼び出しの流れ</vt:lpstr>
      <vt:lpstr>プログラムとデータ</vt:lpstr>
      <vt:lpstr>課題３．小数部分の抜き出し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文字列</dc:title>
  <dc:creator>kaneko kunihiko</dc:creator>
  <cp:lastModifiedBy>user</cp:lastModifiedBy>
  <cp:revision>36</cp:revision>
  <dcterms:created xsi:type="dcterms:W3CDTF">2019-11-02T00:06:04Z</dcterms:created>
  <dcterms:modified xsi:type="dcterms:W3CDTF">2023-01-20T15:45:59Z</dcterms:modified>
</cp:coreProperties>
</file>