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6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  <p:sldId id="578" r:id="rId35"/>
    <p:sldId id="579" r:id="rId36"/>
    <p:sldId id="580" r:id="rId37"/>
    <p:sldId id="581" r:id="rId38"/>
    <p:sldId id="582" r:id="rId39"/>
    <p:sldId id="583" r:id="rId40"/>
    <p:sldId id="584" r:id="rId41"/>
    <p:sldId id="585" r:id="rId42"/>
    <p:sldId id="586" r:id="rId43"/>
    <p:sldId id="587" r:id="rId44"/>
    <p:sldId id="588" r:id="rId45"/>
    <p:sldId id="589" r:id="rId46"/>
    <p:sldId id="590" r:id="rId47"/>
    <p:sldId id="591" r:id="rId48"/>
    <p:sldId id="592" r:id="rId49"/>
    <p:sldId id="593" r:id="rId50"/>
    <p:sldId id="594" r:id="rId51"/>
    <p:sldId id="595" r:id="rId52"/>
    <p:sldId id="596" r:id="rId53"/>
    <p:sldId id="597" r:id="rId54"/>
    <p:sldId id="598" r:id="rId55"/>
    <p:sldId id="599" r:id="rId56"/>
    <p:sldId id="600" r:id="rId57"/>
    <p:sldId id="601" r:id="rId58"/>
    <p:sldId id="602" r:id="rId59"/>
    <p:sldId id="603" r:id="rId60"/>
    <p:sldId id="604" r:id="rId61"/>
    <p:sldId id="605" r:id="rId62"/>
    <p:sldId id="606" r:id="rId63"/>
    <p:sldId id="607" r:id="rId64"/>
    <p:sldId id="608" r:id="rId6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5639E6F-6851-46D6-8B3A-095EF6D223D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6917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78323EA-5884-48D7-9AEA-ADFDD83883D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69023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8616C82-5292-42DB-ACB1-B2E4C6C13F6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913088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800D531-79B5-4E2A-9F27-906513C1C83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31675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8847892-8741-402C-A293-A5822F535D5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2584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2025CFA-7F72-4F18-880B-FA966473918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87000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467AF6A-9437-4DEB-9B01-0D8A0AD7AF1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55714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954ED66-277E-46C2-9FEB-17475A85A00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44414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A39DF56-E8F3-4392-9FF2-496337511C6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237183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DC7E2C1-A014-41C6-AF7C-CBCDA583959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93857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47E2451-2E95-4456-A8D0-90E33E3D12D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729990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488B6D2-6812-4DC0-AD30-8C4CAF1FDC2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063323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1736466-27E4-4895-AFDD-A8E8F44468C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522629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A69A618-1DDA-4BAD-A9E2-6BC2A102712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297177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5967BA9-3886-497A-A4D7-23DFFA2C25C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618297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A94540D-0BE4-4E8D-9DEA-1261377502C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120441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867470-188D-4F6F-95F3-6F6570D613F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02123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1068470-0A73-4D7A-82E0-9E8A0C22832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405482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8177A6B-474E-484B-AD08-4B7C77051AB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34656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1B9B82C-FA17-40DB-8FC9-22A36E3D705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65656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568D2A3-DD37-4DC1-B9DF-CEE2F47DD55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46327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BF1335D-82A8-40C3-94EF-B9F04DEA9E0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661683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14AE03-7D8E-46E7-836F-8B3C1381A10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836651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5118AFB-036C-4B02-A75E-2A7CFBC2D12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553922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FF93B5-106F-4AA7-9EE9-D529749BF09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925504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497C28D-C9E2-483D-9B0B-130D5464B53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734416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1607D37-2E0C-47C1-9B08-F9459C48D47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836721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DD2DFE-5A99-4436-85EC-3414D1C5F79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951328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17D7545-2A2B-4E6E-A84F-D26575F788E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11291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CE9B3BD-75DF-44D4-B570-C87CD0C03FD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167195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ABAA25B-173A-4F56-A456-E24DB557E74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190186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E24BC2A-D470-48AF-8906-BB7A257CEDC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97432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9266C10-ED0D-4701-B0AF-ED771AADB7E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199851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575676-6614-41BD-87BE-FA75DF15919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549967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C979129-A657-49DE-BD2B-E11E2B76551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9161780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00C5574-D827-41C3-8597-40835262057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9574720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4EE6DCA-165A-4089-A569-D24502B7EFA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354461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524E56E-27FB-4C72-B1D2-7B493E35BF9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151057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028F23E-79ED-41CF-A91D-701709AF0FB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983465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B56DD17-1624-431A-B0E2-ACD542C4834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652763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D841AC3-DD45-43D4-B639-359736EB236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794355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D85307-3FEF-4FD4-B214-D8F791DF94D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17001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1E9BD2D-8D2C-4317-910B-82512674C59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74265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4279DC-C754-4FCE-BC69-09B3C868474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0024627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F071CD2-CB6B-41A5-80FA-F36821D0A13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5752506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9FBB0A5-9BE1-4CE6-B306-4096414E3E2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4160386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BDF0088-33B0-4F18-894F-CC3ADD7A54F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2065754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F2FBC27-46BE-4A0E-A4A6-7E8228AC666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2428761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9F03365-8677-4867-A8E3-20075D6E96B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3673556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A5F5212-FCBF-4FA3-8964-6F9C989BB85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9817440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A200D16-55AE-45FC-A135-3E0BFD269B7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6546655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125F55B-D7A9-42B4-840B-BC7DF7EDB49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7488701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2FD05DA-7F85-4D82-9E95-4450C716CB2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7771545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69F3576-2BE1-43F9-80D9-42DF707EFD7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91318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6CEE439-FD2A-48D1-A2E6-799B462CC8C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4223140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A72D7B8-B409-44C6-88AA-7479CBBAD77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63137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FD9626F-B0B4-43F8-971D-0743778405D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31131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97CB15A-4721-4630-A7B4-54780628C0F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17248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FFDA534-5A55-445D-B62B-1128CFB783E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2072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cp-11. </a:t>
            </a:r>
            <a:r>
              <a:rPr lang="ja-JP" altLang="en-US" dirty="0"/>
              <a:t>ポインタ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ja-JP" altLang="en-US"/>
              <a:t>メモリアドレス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183001" y="891032"/>
            <a:ext cx="18774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22532" name="Rectangle 20"/>
          <p:cNvSpPr>
            <a:spLocks noChangeArrowheads="1"/>
          </p:cNvSpPr>
          <p:nvPr/>
        </p:nvSpPr>
        <p:spPr bwMode="auto">
          <a:xfrm>
            <a:off x="2401951" y="1695894"/>
            <a:ext cx="2971800" cy="3886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3" name="Text Box 21"/>
          <p:cNvSpPr txBox="1">
            <a:spLocks noChangeArrowheads="1"/>
          </p:cNvSpPr>
          <p:nvPr/>
        </p:nvSpPr>
        <p:spPr bwMode="auto">
          <a:xfrm>
            <a:off x="766826" y="4058094"/>
            <a:ext cx="1252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4" name="Text Box 22"/>
          <p:cNvSpPr txBox="1">
            <a:spLocks noChangeArrowheads="1"/>
          </p:cNvSpPr>
          <p:nvPr/>
        </p:nvSpPr>
        <p:spPr bwMode="auto">
          <a:xfrm>
            <a:off x="766826" y="3296094"/>
            <a:ext cx="12482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takasa</a:t>
            </a: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5" name="Text Box 23"/>
          <p:cNvSpPr txBox="1">
            <a:spLocks noChangeArrowheads="1"/>
          </p:cNvSpPr>
          <p:nvPr/>
        </p:nvSpPr>
        <p:spPr bwMode="auto">
          <a:xfrm>
            <a:off x="344551" y="2534094"/>
            <a:ext cx="15776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menseki</a:t>
            </a: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6" name="Line 24"/>
          <p:cNvSpPr>
            <a:spLocks noChangeShapeType="1"/>
          </p:cNvSpPr>
          <p:nvPr/>
        </p:nvSpPr>
        <p:spPr bwMode="auto">
          <a:xfrm>
            <a:off x="1944751" y="283889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7" name="Line 25"/>
          <p:cNvSpPr>
            <a:spLocks noChangeShapeType="1"/>
          </p:cNvSpPr>
          <p:nvPr/>
        </p:nvSpPr>
        <p:spPr bwMode="auto">
          <a:xfrm>
            <a:off x="1944751" y="360089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8" name="Line 26"/>
          <p:cNvSpPr>
            <a:spLocks noChangeShapeType="1"/>
          </p:cNvSpPr>
          <p:nvPr/>
        </p:nvSpPr>
        <p:spPr bwMode="auto">
          <a:xfrm>
            <a:off x="1944751" y="436289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9" name="Text Box 28"/>
          <p:cNvSpPr txBox="1">
            <a:spLocks noChangeArrowheads="1"/>
          </p:cNvSpPr>
          <p:nvPr/>
        </p:nvSpPr>
        <p:spPr bwMode="auto">
          <a:xfrm>
            <a:off x="3087751" y="2567432"/>
            <a:ext cx="1747594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6.000000</a:t>
            </a:r>
          </a:p>
        </p:txBody>
      </p:sp>
      <p:sp>
        <p:nvSpPr>
          <p:cNvPr id="22540" name="Text Box 29"/>
          <p:cNvSpPr txBox="1">
            <a:spLocks noChangeArrowheads="1"/>
          </p:cNvSpPr>
          <p:nvPr/>
        </p:nvSpPr>
        <p:spPr bwMode="auto">
          <a:xfrm>
            <a:off x="3087751" y="3307207"/>
            <a:ext cx="1747594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4.000000</a:t>
            </a:r>
          </a:p>
        </p:txBody>
      </p:sp>
      <p:sp>
        <p:nvSpPr>
          <p:cNvPr id="22541" name="Text Box 30"/>
          <p:cNvSpPr txBox="1">
            <a:spLocks noChangeArrowheads="1"/>
          </p:cNvSpPr>
          <p:nvPr/>
        </p:nvSpPr>
        <p:spPr bwMode="auto">
          <a:xfrm>
            <a:off x="3087751" y="4069207"/>
            <a:ext cx="1747594" cy="584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3.000000</a:t>
            </a:r>
          </a:p>
        </p:txBody>
      </p:sp>
      <p:sp>
        <p:nvSpPr>
          <p:cNvPr id="22542" name="Text Box 31"/>
          <p:cNvSpPr txBox="1">
            <a:spLocks noChangeArrowheads="1"/>
          </p:cNvSpPr>
          <p:nvPr/>
        </p:nvSpPr>
        <p:spPr bwMode="auto">
          <a:xfrm>
            <a:off x="649351" y="5380482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変数名</a:t>
            </a:r>
          </a:p>
        </p:txBody>
      </p:sp>
      <p:sp>
        <p:nvSpPr>
          <p:cNvPr id="22543" name="Text Box 32"/>
          <p:cNvSpPr txBox="1">
            <a:spLocks noChangeArrowheads="1"/>
          </p:cNvSpPr>
          <p:nvPr/>
        </p:nvSpPr>
        <p:spPr bwMode="auto">
          <a:xfrm>
            <a:off x="5526151" y="5353494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22544" name="Text Box 33"/>
          <p:cNvSpPr txBox="1">
            <a:spLocks noChangeArrowheads="1"/>
          </p:cNvSpPr>
          <p:nvPr/>
        </p:nvSpPr>
        <p:spPr bwMode="auto">
          <a:xfrm>
            <a:off x="5678551" y="4058094"/>
            <a:ext cx="1944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5" name="Text Box 34"/>
          <p:cNvSpPr txBox="1">
            <a:spLocks noChangeArrowheads="1"/>
          </p:cNvSpPr>
          <p:nvPr/>
        </p:nvSpPr>
        <p:spPr bwMode="auto">
          <a:xfrm>
            <a:off x="5678551" y="3296094"/>
            <a:ext cx="1966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6" name="Text Box 35"/>
          <p:cNvSpPr txBox="1">
            <a:spLocks noChangeArrowheads="1"/>
          </p:cNvSpPr>
          <p:nvPr/>
        </p:nvSpPr>
        <p:spPr bwMode="auto">
          <a:xfrm>
            <a:off x="5678551" y="2534094"/>
            <a:ext cx="1966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8AF4A1-399B-4031-BD6B-0165086F5E83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9165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メモリアドレスの取得と表示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124200"/>
            <a:ext cx="7772400" cy="3124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5000"/>
              </a:lnSpc>
            </a:pPr>
            <a:endParaRPr lang="en-US" altLang="ja-JP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/>
              <a:t>変数から</a:t>
            </a:r>
            <a:r>
              <a:rPr lang="ja-JP" altLang="en-US" sz="2800" dirty="0">
                <a:solidFill>
                  <a:schemeClr val="tx2"/>
                </a:solidFill>
              </a:rPr>
              <a:t>メモリアドレスの取得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800" dirty="0"/>
              <a:t>	</a:t>
            </a:r>
            <a:r>
              <a:rPr lang="ja-JP" altLang="en-US" sz="2400" dirty="0"/>
              <a:t>	</a:t>
            </a:r>
            <a:r>
              <a:rPr lang="en-US" altLang="ja-JP" sz="2400" dirty="0">
                <a:solidFill>
                  <a:schemeClr val="tx2"/>
                </a:solidFill>
              </a:rPr>
              <a:t>&amp;</a:t>
            </a:r>
            <a:r>
              <a:rPr lang="en-US" altLang="ja-JP" sz="2400" dirty="0"/>
              <a:t>: </a:t>
            </a:r>
            <a:r>
              <a:rPr lang="ja-JP" altLang="en-US" sz="2400" dirty="0"/>
              <a:t>メモリアドレスを取得するための演算子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400" dirty="0"/>
              <a:t>		    変数名（など）の前に付ける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 sz="2800" dirty="0">
                <a:solidFill>
                  <a:schemeClr val="tx2"/>
                </a:solidFill>
              </a:rPr>
              <a:t>メモリアドレスの表示</a:t>
            </a:r>
            <a:r>
              <a:rPr lang="ja-JP" altLang="en-US" sz="2800" dirty="0"/>
              <a:t>のための書式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		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%p</a:t>
            </a:r>
            <a:r>
              <a:rPr lang="en-US" altLang="ja-JP" sz="2400" dirty="0">
                <a:latin typeface="メイリオ" panose="020B0604030504040204" pitchFamily="50" charset="-128"/>
              </a:rPr>
              <a:t>: </a:t>
            </a:r>
            <a:r>
              <a:rPr lang="ja-JP" altLang="en-US" sz="2400" dirty="0">
                <a:latin typeface="メイリオ" panose="020B0604030504040204" pitchFamily="50" charset="-128"/>
              </a:rPr>
              <a:t>メモリアドレスを表示せよという指示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		     </a:t>
            </a:r>
            <a:r>
              <a:rPr lang="en-US" altLang="ja-JP" sz="2400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メイリオ" panose="020B0604030504040204" pitchFamily="50" charset="-128"/>
              </a:rPr>
              <a:t>文などで使用</a:t>
            </a:r>
            <a:endParaRPr lang="ja-JP" altLang="en-US" sz="2000" dirty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2000" y="1502882"/>
            <a:ext cx="75689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("address(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)  = 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%p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\n", 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en-US" altLang="ja-JP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</p:txBody>
      </p:sp>
      <p:sp>
        <p:nvSpPr>
          <p:cNvPr id="24581" name="AutoShape 5"/>
          <p:cNvSpPr>
            <a:spLocks/>
          </p:cNvSpPr>
          <p:nvPr/>
        </p:nvSpPr>
        <p:spPr bwMode="auto">
          <a:xfrm rot="5400000">
            <a:off x="5255419" y="1886263"/>
            <a:ext cx="152400" cy="604838"/>
          </a:xfrm>
          <a:prstGeom prst="rightBrace">
            <a:avLst>
              <a:gd name="adj1" fmla="val 33073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2" name="AutoShape 7"/>
          <p:cNvSpPr>
            <a:spLocks/>
          </p:cNvSpPr>
          <p:nvPr/>
        </p:nvSpPr>
        <p:spPr bwMode="auto">
          <a:xfrm rot="5400000">
            <a:off x="7048500" y="1464782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6400800" y="2264882"/>
            <a:ext cx="2698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の取得</a:t>
            </a:r>
          </a:p>
        </p:txBody>
      </p:sp>
      <p:sp>
        <p:nvSpPr>
          <p:cNvPr id="24584" name="Text Box 10"/>
          <p:cNvSpPr txBox="1">
            <a:spLocks noChangeArrowheads="1"/>
          </p:cNvSpPr>
          <p:nvPr/>
        </p:nvSpPr>
        <p:spPr bwMode="auto">
          <a:xfrm>
            <a:off x="4038600" y="2264882"/>
            <a:ext cx="2698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の表示</a:t>
            </a:r>
          </a:p>
        </p:txBody>
      </p:sp>
      <p:sp>
        <p:nvSpPr>
          <p:cNvPr id="245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20CAFAD-A444-47C5-89FF-C689B27FC6A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2899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2651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例題２．配列のメモリアドレス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8" y="1595438"/>
            <a:ext cx="8839200" cy="47704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5000"/>
              </a:lnSpc>
            </a:pPr>
            <a:r>
              <a:rPr lang="ja-JP" altLang="en-US"/>
              <a:t>次の２つの配列を使って，ベクトル（</a:t>
            </a:r>
            <a:r>
              <a:rPr lang="en-US" altLang="ja-JP"/>
              <a:t>1.9, 2.8, 3.7</a:t>
            </a:r>
            <a:r>
              <a:rPr lang="ja-JP" altLang="en-US"/>
              <a:t>）と，ベクトル（</a:t>
            </a:r>
            <a:r>
              <a:rPr lang="en-US" altLang="ja-JP"/>
              <a:t>4.6, 5.5, 6.4</a:t>
            </a:r>
            <a:r>
              <a:rPr lang="ja-JP" altLang="en-US"/>
              <a:t>）の内積を求めるプログラムを作る．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  ベクトル（</a:t>
            </a:r>
            <a:r>
              <a:rPr lang="en-US" altLang="ja-JP" sz="2800">
                <a:solidFill>
                  <a:schemeClr val="accent2"/>
                </a:solidFill>
              </a:rPr>
              <a:t>1.9, 2.8, 3.7</a:t>
            </a:r>
            <a:r>
              <a:rPr lang="ja-JP" altLang="en-US" sz="2800">
                <a:solidFill>
                  <a:schemeClr val="accent2"/>
                </a:solidFill>
              </a:rPr>
              <a:t>）  </a:t>
            </a:r>
            <a:r>
              <a:rPr lang="en-US" altLang="ja-JP" sz="2800">
                <a:solidFill>
                  <a:schemeClr val="accent2"/>
                </a:solidFill>
              </a:rPr>
              <a:t>u  </a:t>
            </a:r>
            <a:r>
              <a:rPr lang="ja-JP" altLang="en-US" sz="2800">
                <a:solidFill>
                  <a:schemeClr val="accent2"/>
                </a:solidFill>
              </a:rPr>
              <a:t>要素数３の浮動小数の配列</a:t>
            </a:r>
            <a:br>
              <a:rPr lang="ja-JP" altLang="en-US" sz="2800">
                <a:solidFill>
                  <a:schemeClr val="accent2"/>
                </a:solidFill>
              </a:rPr>
            </a:br>
            <a:r>
              <a:rPr lang="ja-JP" altLang="en-US" sz="2800">
                <a:solidFill>
                  <a:schemeClr val="accent2"/>
                </a:solidFill>
              </a:rPr>
              <a:t>  ベクトル（</a:t>
            </a:r>
            <a:r>
              <a:rPr lang="en-US" altLang="ja-JP" sz="2800">
                <a:solidFill>
                  <a:schemeClr val="accent2"/>
                </a:solidFill>
              </a:rPr>
              <a:t>4.6, 5.5, 6.4</a:t>
            </a:r>
            <a:r>
              <a:rPr lang="ja-JP" altLang="en-US" sz="2800">
                <a:solidFill>
                  <a:schemeClr val="accent2"/>
                </a:solidFill>
              </a:rPr>
              <a:t>）  </a:t>
            </a:r>
            <a:r>
              <a:rPr lang="en-US" altLang="ja-JP" sz="2800">
                <a:solidFill>
                  <a:schemeClr val="accent2"/>
                </a:solidFill>
              </a:rPr>
              <a:t>v  </a:t>
            </a:r>
            <a:r>
              <a:rPr lang="ja-JP" altLang="en-US" sz="2800">
                <a:solidFill>
                  <a:schemeClr val="accent2"/>
                </a:solidFill>
              </a:rPr>
              <a:t>要素数３の浮動小数の配列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  <a:p>
            <a:pPr eaLnBrk="1" hangingPunct="1">
              <a:lnSpc>
                <a:spcPct val="105000"/>
              </a:lnSpc>
            </a:pPr>
            <a:r>
              <a:rPr lang="ja-JP" altLang="en-US"/>
              <a:t>これら配列の要素について，</a:t>
            </a:r>
            <a:r>
              <a:rPr lang="ja-JP" altLang="en-US">
                <a:solidFill>
                  <a:schemeClr val="tx2"/>
                </a:solidFill>
              </a:rPr>
              <a:t>メモリアドレスの表示</a:t>
            </a:r>
            <a:r>
              <a:rPr lang="ja-JP" altLang="en-US"/>
              <a:t>も行う</a:t>
            </a:r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9D4F992-8C0B-411A-AFF5-305C37F36767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88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550" y="76200"/>
            <a:ext cx="7772400" cy="6781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double </a:t>
            </a:r>
            <a:r>
              <a:rPr lang="en-US" altLang="ja-JP" sz="2400" dirty="0">
                <a:solidFill>
                  <a:schemeClr val="tx2"/>
                </a:solidFill>
              </a:rPr>
              <a:t>u[]={1.9, 2.8, 3.7}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double </a:t>
            </a:r>
            <a:r>
              <a:rPr lang="en-US" altLang="ja-JP" sz="2400" dirty="0">
                <a:solidFill>
                  <a:schemeClr val="tx2"/>
                </a:solidFill>
              </a:rPr>
              <a:t>v[]={4.6, 5.5, 6.4}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double </a:t>
            </a:r>
            <a:r>
              <a:rPr lang="en-US" altLang="ja-JP" sz="2400" dirty="0" err="1"/>
              <a:t>ip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ip</a:t>
            </a:r>
            <a:r>
              <a:rPr lang="en-US" altLang="ja-JP" sz="2400" dirty="0"/>
              <a:t> =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&lt;3;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ip</a:t>
            </a:r>
            <a:r>
              <a:rPr lang="en-US" altLang="ja-JP" sz="2400" dirty="0"/>
              <a:t> = </a:t>
            </a:r>
            <a:r>
              <a:rPr lang="en-US" altLang="ja-JP" sz="2400" dirty="0" err="1"/>
              <a:t>ip</a:t>
            </a:r>
            <a:r>
              <a:rPr lang="en-US" altLang="ja-JP" sz="2400" dirty="0"/>
              <a:t> + u[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]*v[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</a:t>
            </a:r>
            <a:r>
              <a:rPr lang="ja-JP" altLang="en-US" sz="2400" dirty="0"/>
              <a:t>内積</a:t>
            </a:r>
            <a:r>
              <a:rPr lang="en-US" altLang="ja-JP" sz="2400" dirty="0"/>
              <a:t>=%f\n", </a:t>
            </a:r>
            <a:r>
              <a:rPr lang="en-US" altLang="ja-JP" sz="2400" dirty="0" err="1"/>
              <a:t>ip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("address(u[0])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&amp;u[0]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("address(u[1])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&amp;u[1]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("address(u[2])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&amp;u[2]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("address(v[0])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&amp;v[0]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("address(v[1])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&amp;v[1]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("address(v[2])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&amp;v[2]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28675" name="Line 5"/>
          <p:cNvSpPr>
            <a:spLocks noChangeShapeType="1"/>
          </p:cNvSpPr>
          <p:nvPr/>
        </p:nvSpPr>
        <p:spPr bwMode="auto">
          <a:xfrm flipH="1">
            <a:off x="5207000" y="2994025"/>
            <a:ext cx="324370" cy="787608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4968720" y="2043896"/>
            <a:ext cx="40543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の取得</a:t>
            </a:r>
          </a:p>
        </p:txBody>
      </p:sp>
      <p:sp>
        <p:nvSpPr>
          <p:cNvPr id="28677" name="Line 7"/>
          <p:cNvSpPr>
            <a:spLocks noChangeShapeType="1"/>
          </p:cNvSpPr>
          <p:nvPr/>
        </p:nvSpPr>
        <p:spPr bwMode="auto">
          <a:xfrm flipH="1" flipV="1">
            <a:off x="4586989" y="5681271"/>
            <a:ext cx="1124835" cy="364721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8678" name="Text Box 8"/>
          <p:cNvSpPr txBox="1">
            <a:spLocks noChangeArrowheads="1"/>
          </p:cNvSpPr>
          <p:nvPr/>
        </p:nvSpPr>
        <p:spPr bwMode="auto">
          <a:xfrm>
            <a:off x="4868533" y="5919807"/>
            <a:ext cx="425469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%p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の表示</a:t>
            </a:r>
          </a:p>
        </p:txBody>
      </p:sp>
      <p:sp>
        <p:nvSpPr>
          <p:cNvPr id="2867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38510CC-A1B9-42E5-ACEA-552EB91F435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185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配列のメモリアドレス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524000" y="2362200"/>
            <a:ext cx="6064250" cy="41132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latin typeface="CS Times" pitchFamily="18" charset="0"/>
                <a:cs typeface="Calibri" panose="020F0502020204030204" pitchFamily="34" charset="0"/>
              </a:rPr>
              <a:t>内積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=47.820000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address(u[0])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address(u[1])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address(u[2])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address(v[0])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0065FDC8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address(v[1])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0065FDD0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address(v[2])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0065FDD8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013200" y="2978150"/>
            <a:ext cx="2276475" cy="36449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>
            <a:off x="6029325" y="2187575"/>
            <a:ext cx="542925" cy="790575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164263" y="1320800"/>
            <a:ext cx="2698175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表示された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307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B74B056-E535-415B-BF29-885E40A264A5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4167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365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/>
              <a:t>メモリアドレス</a:t>
            </a:r>
          </a:p>
        </p:txBody>
      </p:sp>
      <p:sp>
        <p:nvSpPr>
          <p:cNvPr id="32771" name="Line 1029"/>
          <p:cNvSpPr>
            <a:spLocks noChangeShapeType="1"/>
          </p:cNvSpPr>
          <p:nvPr/>
        </p:nvSpPr>
        <p:spPr bwMode="auto">
          <a:xfrm flipH="1">
            <a:off x="4441889" y="261915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2" name="Text Box 1031"/>
          <p:cNvSpPr txBox="1">
            <a:spLocks noChangeArrowheads="1"/>
          </p:cNvSpPr>
          <p:nvPr/>
        </p:nvSpPr>
        <p:spPr bwMode="auto">
          <a:xfrm>
            <a:off x="1335151" y="2433420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v[0]</a:t>
            </a:r>
          </a:p>
        </p:txBody>
      </p:sp>
      <p:sp>
        <p:nvSpPr>
          <p:cNvPr id="32773" name="Text Box 1037"/>
          <p:cNvSpPr txBox="1">
            <a:spLocks noChangeArrowheads="1"/>
          </p:cNvSpPr>
          <p:nvPr/>
        </p:nvSpPr>
        <p:spPr bwMode="auto">
          <a:xfrm>
            <a:off x="1335151" y="290490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v[1]</a:t>
            </a:r>
          </a:p>
        </p:txBody>
      </p:sp>
      <p:sp>
        <p:nvSpPr>
          <p:cNvPr id="32774" name="Text Box 1038"/>
          <p:cNvSpPr txBox="1">
            <a:spLocks noChangeArrowheads="1"/>
          </p:cNvSpPr>
          <p:nvPr/>
        </p:nvSpPr>
        <p:spPr bwMode="auto">
          <a:xfrm>
            <a:off x="1335151" y="336210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v[2]</a:t>
            </a:r>
          </a:p>
        </p:txBody>
      </p:sp>
      <p:sp>
        <p:nvSpPr>
          <p:cNvPr id="32775" name="Text Box 1044"/>
          <p:cNvSpPr txBox="1">
            <a:spLocks noChangeArrowheads="1"/>
          </p:cNvSpPr>
          <p:nvPr/>
        </p:nvSpPr>
        <p:spPr bwMode="auto">
          <a:xfrm>
            <a:off x="1341501" y="3805020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u[0]</a:t>
            </a:r>
          </a:p>
        </p:txBody>
      </p:sp>
      <p:sp>
        <p:nvSpPr>
          <p:cNvPr id="32776" name="Text Box 1047"/>
          <p:cNvSpPr txBox="1">
            <a:spLocks noChangeArrowheads="1"/>
          </p:cNvSpPr>
          <p:nvPr/>
        </p:nvSpPr>
        <p:spPr bwMode="auto">
          <a:xfrm>
            <a:off x="1341501" y="427650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u[1]</a:t>
            </a:r>
          </a:p>
        </p:txBody>
      </p:sp>
      <p:sp>
        <p:nvSpPr>
          <p:cNvPr id="32777" name="Text Box 1048"/>
          <p:cNvSpPr txBox="1">
            <a:spLocks noChangeArrowheads="1"/>
          </p:cNvSpPr>
          <p:nvPr/>
        </p:nvSpPr>
        <p:spPr bwMode="auto">
          <a:xfrm>
            <a:off x="1354201" y="473370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u[2]</a:t>
            </a:r>
          </a:p>
        </p:txBody>
      </p:sp>
      <p:sp>
        <p:nvSpPr>
          <p:cNvPr id="32778" name="Text Box 1059"/>
          <p:cNvSpPr txBox="1">
            <a:spLocks noChangeArrowheads="1"/>
          </p:cNvSpPr>
          <p:nvPr/>
        </p:nvSpPr>
        <p:spPr bwMode="auto">
          <a:xfrm>
            <a:off x="3411601" y="1247558"/>
            <a:ext cx="18774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32779" name="Rectangle 1060"/>
          <p:cNvSpPr>
            <a:spLocks noChangeArrowheads="1"/>
          </p:cNvSpPr>
          <p:nvPr/>
        </p:nvSpPr>
        <p:spPr bwMode="auto">
          <a:xfrm>
            <a:off x="2630551" y="2052420"/>
            <a:ext cx="2971800" cy="3886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064"/>
          <p:cNvSpPr>
            <a:spLocks noChangeShapeType="1"/>
          </p:cNvSpPr>
          <p:nvPr/>
        </p:nvSpPr>
        <p:spPr bwMode="auto">
          <a:xfrm>
            <a:off x="2173351" y="27382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1" name="Line 1066"/>
          <p:cNvSpPr>
            <a:spLocks noChangeShapeType="1"/>
          </p:cNvSpPr>
          <p:nvPr/>
        </p:nvSpPr>
        <p:spPr bwMode="auto">
          <a:xfrm>
            <a:off x="2173351" y="41098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2" name="Text Box 1071"/>
          <p:cNvSpPr txBox="1">
            <a:spLocks noChangeArrowheads="1"/>
          </p:cNvSpPr>
          <p:nvPr/>
        </p:nvSpPr>
        <p:spPr bwMode="auto">
          <a:xfrm>
            <a:off x="5526151" y="5710020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32783" name="Text Box 1074"/>
          <p:cNvSpPr txBox="1">
            <a:spLocks noChangeArrowheads="1"/>
          </p:cNvSpPr>
          <p:nvPr/>
        </p:nvSpPr>
        <p:spPr bwMode="auto">
          <a:xfrm>
            <a:off x="5873814" y="3819308"/>
            <a:ext cx="1746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075"/>
          <p:cNvSpPr>
            <a:spLocks noChangeShapeType="1"/>
          </p:cNvSpPr>
          <p:nvPr/>
        </p:nvSpPr>
        <p:spPr bwMode="auto">
          <a:xfrm>
            <a:off x="2173351" y="31954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5" name="Line 1076"/>
          <p:cNvSpPr>
            <a:spLocks noChangeShapeType="1"/>
          </p:cNvSpPr>
          <p:nvPr/>
        </p:nvSpPr>
        <p:spPr bwMode="auto">
          <a:xfrm>
            <a:off x="2173351" y="36526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6" name="Line 1077"/>
          <p:cNvSpPr>
            <a:spLocks noChangeShapeType="1"/>
          </p:cNvSpPr>
          <p:nvPr/>
        </p:nvSpPr>
        <p:spPr bwMode="auto">
          <a:xfrm>
            <a:off x="2173351" y="45670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7" name="Line 1078"/>
          <p:cNvSpPr>
            <a:spLocks noChangeShapeType="1"/>
          </p:cNvSpPr>
          <p:nvPr/>
        </p:nvSpPr>
        <p:spPr bwMode="auto">
          <a:xfrm>
            <a:off x="2173351" y="50242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8" name="Rectangle 1079"/>
          <p:cNvSpPr>
            <a:spLocks noChangeArrowheads="1"/>
          </p:cNvSpPr>
          <p:nvPr/>
        </p:nvSpPr>
        <p:spPr bwMode="auto">
          <a:xfrm>
            <a:off x="3392551" y="25096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4.6</a:t>
            </a:r>
          </a:p>
        </p:txBody>
      </p:sp>
      <p:sp>
        <p:nvSpPr>
          <p:cNvPr id="32789" name="Rectangle 1080"/>
          <p:cNvSpPr>
            <a:spLocks noChangeArrowheads="1"/>
          </p:cNvSpPr>
          <p:nvPr/>
        </p:nvSpPr>
        <p:spPr bwMode="auto">
          <a:xfrm>
            <a:off x="3392551" y="29668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5.5</a:t>
            </a:r>
          </a:p>
        </p:txBody>
      </p:sp>
      <p:sp>
        <p:nvSpPr>
          <p:cNvPr id="32790" name="Rectangle 1081"/>
          <p:cNvSpPr>
            <a:spLocks noChangeArrowheads="1"/>
          </p:cNvSpPr>
          <p:nvPr/>
        </p:nvSpPr>
        <p:spPr bwMode="auto">
          <a:xfrm>
            <a:off x="3392551" y="34240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6.4</a:t>
            </a:r>
          </a:p>
        </p:txBody>
      </p:sp>
      <p:sp>
        <p:nvSpPr>
          <p:cNvPr id="32791" name="Rectangle 1082"/>
          <p:cNvSpPr>
            <a:spLocks noChangeArrowheads="1"/>
          </p:cNvSpPr>
          <p:nvPr/>
        </p:nvSpPr>
        <p:spPr bwMode="auto">
          <a:xfrm>
            <a:off x="3392551" y="38812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1.9</a:t>
            </a:r>
          </a:p>
        </p:txBody>
      </p:sp>
      <p:sp>
        <p:nvSpPr>
          <p:cNvPr id="32792" name="Rectangle 1083"/>
          <p:cNvSpPr>
            <a:spLocks noChangeArrowheads="1"/>
          </p:cNvSpPr>
          <p:nvPr/>
        </p:nvSpPr>
        <p:spPr bwMode="auto">
          <a:xfrm>
            <a:off x="3392551" y="43384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2.8</a:t>
            </a:r>
          </a:p>
        </p:txBody>
      </p:sp>
      <p:sp>
        <p:nvSpPr>
          <p:cNvPr id="32793" name="Rectangle 1084"/>
          <p:cNvSpPr>
            <a:spLocks noChangeArrowheads="1"/>
          </p:cNvSpPr>
          <p:nvPr/>
        </p:nvSpPr>
        <p:spPr bwMode="auto">
          <a:xfrm>
            <a:off x="3392551" y="47956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3.7</a:t>
            </a:r>
          </a:p>
        </p:txBody>
      </p:sp>
      <p:sp>
        <p:nvSpPr>
          <p:cNvPr id="32794" name="Text Box 1085"/>
          <p:cNvSpPr txBox="1">
            <a:spLocks noChangeArrowheads="1"/>
          </p:cNvSpPr>
          <p:nvPr/>
        </p:nvSpPr>
        <p:spPr bwMode="auto">
          <a:xfrm>
            <a:off x="5873814" y="4262220"/>
            <a:ext cx="1746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Text Box 1086"/>
          <p:cNvSpPr txBox="1">
            <a:spLocks noChangeArrowheads="1"/>
          </p:cNvSpPr>
          <p:nvPr/>
        </p:nvSpPr>
        <p:spPr bwMode="auto">
          <a:xfrm>
            <a:off x="5873814" y="4719420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Text Box 1087"/>
          <p:cNvSpPr txBox="1">
            <a:spLocks noChangeArrowheads="1"/>
          </p:cNvSpPr>
          <p:nvPr/>
        </p:nvSpPr>
        <p:spPr bwMode="auto">
          <a:xfrm>
            <a:off x="5873814" y="2509620"/>
            <a:ext cx="1765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0065FDC8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Text Box 1088"/>
          <p:cNvSpPr txBox="1">
            <a:spLocks noChangeArrowheads="1"/>
          </p:cNvSpPr>
          <p:nvPr/>
        </p:nvSpPr>
        <p:spPr bwMode="auto">
          <a:xfrm>
            <a:off x="5873814" y="2952533"/>
            <a:ext cx="1785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0065FDD0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Text Box 1089"/>
          <p:cNvSpPr txBox="1">
            <a:spLocks noChangeArrowheads="1"/>
          </p:cNvSpPr>
          <p:nvPr/>
        </p:nvSpPr>
        <p:spPr bwMode="auto">
          <a:xfrm>
            <a:off x="5873814" y="3409733"/>
            <a:ext cx="1785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0065FDD8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1CECB3B-5CD9-4776-86D1-8541E06B3D2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887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182563"/>
            <a:ext cx="7772400" cy="896937"/>
          </a:xfrm>
        </p:spPr>
        <p:txBody>
          <a:bodyPr/>
          <a:lstStyle/>
          <a:p>
            <a:pPr eaLnBrk="1" hangingPunct="1"/>
            <a:r>
              <a:rPr lang="ja-JP" altLang="en-US"/>
              <a:t>配列とメモリアドレス</a:t>
            </a:r>
          </a:p>
        </p:txBody>
      </p:sp>
      <p:sp>
        <p:nvSpPr>
          <p:cNvPr id="34819" name="AutoShape 4"/>
          <p:cNvSpPr>
            <a:spLocks noChangeArrowheads="1"/>
          </p:cNvSpPr>
          <p:nvPr/>
        </p:nvSpPr>
        <p:spPr bwMode="auto">
          <a:xfrm>
            <a:off x="406400" y="23812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>
            <a:off x="406400" y="30924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1" name="AutoShape 6"/>
          <p:cNvSpPr>
            <a:spLocks noChangeArrowheads="1"/>
          </p:cNvSpPr>
          <p:nvPr/>
        </p:nvSpPr>
        <p:spPr bwMode="auto">
          <a:xfrm>
            <a:off x="406400" y="38036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8"/>
          <p:cNvSpPr>
            <a:spLocks noChangeShapeType="1"/>
          </p:cNvSpPr>
          <p:nvPr/>
        </p:nvSpPr>
        <p:spPr bwMode="auto">
          <a:xfrm flipH="1">
            <a:off x="649288" y="2384425"/>
            <a:ext cx="1587" cy="2105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23" name="Line 9"/>
          <p:cNvSpPr>
            <a:spLocks noChangeShapeType="1"/>
          </p:cNvSpPr>
          <p:nvPr/>
        </p:nvSpPr>
        <p:spPr bwMode="auto">
          <a:xfrm flipH="1">
            <a:off x="642938" y="4500563"/>
            <a:ext cx="800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24" name="Line 10"/>
          <p:cNvSpPr>
            <a:spLocks noChangeShapeType="1"/>
          </p:cNvSpPr>
          <p:nvPr/>
        </p:nvSpPr>
        <p:spPr bwMode="auto">
          <a:xfrm flipH="1">
            <a:off x="420688" y="4484688"/>
            <a:ext cx="236537" cy="236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1344613" y="471011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添字</a:t>
            </a:r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1538288" y="25495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０</a:t>
            </a:r>
          </a:p>
        </p:txBody>
      </p:sp>
      <p:sp>
        <p:nvSpPr>
          <p:cNvPr id="34827" name="Text Box 13"/>
          <p:cNvSpPr txBox="1">
            <a:spLocks noChangeArrowheads="1"/>
          </p:cNvSpPr>
          <p:nvPr/>
        </p:nvSpPr>
        <p:spPr bwMode="auto">
          <a:xfrm>
            <a:off x="1533525" y="325437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１</a:t>
            </a:r>
          </a:p>
        </p:txBody>
      </p:sp>
      <p:sp>
        <p:nvSpPr>
          <p:cNvPr id="34828" name="Text Box 14"/>
          <p:cNvSpPr txBox="1">
            <a:spLocks noChangeArrowheads="1"/>
          </p:cNvSpPr>
          <p:nvPr/>
        </p:nvSpPr>
        <p:spPr bwMode="auto">
          <a:xfrm>
            <a:off x="1554163" y="3968750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34829" name="Text Box 44"/>
          <p:cNvSpPr txBox="1">
            <a:spLocks noChangeArrowheads="1"/>
          </p:cNvSpPr>
          <p:nvPr/>
        </p:nvSpPr>
        <p:spPr bwMode="auto">
          <a:xfrm>
            <a:off x="-275937" y="1265238"/>
            <a:ext cx="26981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 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（サイズは３）</a:t>
            </a:r>
          </a:p>
        </p:txBody>
      </p:sp>
      <p:sp>
        <p:nvSpPr>
          <p:cNvPr id="34830" name="AutoShape 46"/>
          <p:cNvSpPr>
            <a:spLocks noChangeArrowheads="1"/>
          </p:cNvSpPr>
          <p:nvPr/>
        </p:nvSpPr>
        <p:spPr bwMode="auto">
          <a:xfrm>
            <a:off x="2374900" y="23812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AutoShape 47"/>
          <p:cNvSpPr>
            <a:spLocks noChangeArrowheads="1"/>
          </p:cNvSpPr>
          <p:nvPr/>
        </p:nvSpPr>
        <p:spPr bwMode="auto">
          <a:xfrm>
            <a:off x="2374900" y="30924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2" name="AutoShape 48"/>
          <p:cNvSpPr>
            <a:spLocks noChangeArrowheads="1"/>
          </p:cNvSpPr>
          <p:nvPr/>
        </p:nvSpPr>
        <p:spPr bwMode="auto">
          <a:xfrm>
            <a:off x="2374900" y="3803650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3" name="Line 49"/>
          <p:cNvSpPr>
            <a:spLocks noChangeShapeType="1"/>
          </p:cNvSpPr>
          <p:nvPr/>
        </p:nvSpPr>
        <p:spPr bwMode="auto">
          <a:xfrm flipH="1">
            <a:off x="2617788" y="2384425"/>
            <a:ext cx="1587" cy="2105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34" name="Line 50"/>
          <p:cNvSpPr>
            <a:spLocks noChangeShapeType="1"/>
          </p:cNvSpPr>
          <p:nvPr/>
        </p:nvSpPr>
        <p:spPr bwMode="auto">
          <a:xfrm flipH="1">
            <a:off x="2611438" y="4500563"/>
            <a:ext cx="800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35" name="Line 51"/>
          <p:cNvSpPr>
            <a:spLocks noChangeShapeType="1"/>
          </p:cNvSpPr>
          <p:nvPr/>
        </p:nvSpPr>
        <p:spPr bwMode="auto">
          <a:xfrm flipH="1">
            <a:off x="2389188" y="4484688"/>
            <a:ext cx="236537" cy="236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36" name="Text Box 52"/>
          <p:cNvSpPr txBox="1">
            <a:spLocks noChangeArrowheads="1"/>
          </p:cNvSpPr>
          <p:nvPr/>
        </p:nvSpPr>
        <p:spPr bwMode="auto">
          <a:xfrm>
            <a:off x="3313113" y="4710113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添字</a:t>
            </a:r>
          </a:p>
        </p:txBody>
      </p:sp>
      <p:sp>
        <p:nvSpPr>
          <p:cNvPr id="34837" name="Text Box 53"/>
          <p:cNvSpPr txBox="1">
            <a:spLocks noChangeArrowheads="1"/>
          </p:cNvSpPr>
          <p:nvPr/>
        </p:nvSpPr>
        <p:spPr bwMode="auto">
          <a:xfrm>
            <a:off x="3506788" y="25495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０</a:t>
            </a:r>
          </a:p>
        </p:txBody>
      </p:sp>
      <p:sp>
        <p:nvSpPr>
          <p:cNvPr id="34838" name="Text Box 54"/>
          <p:cNvSpPr txBox="1">
            <a:spLocks noChangeArrowheads="1"/>
          </p:cNvSpPr>
          <p:nvPr/>
        </p:nvSpPr>
        <p:spPr bwMode="auto">
          <a:xfrm>
            <a:off x="3502025" y="325437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１</a:t>
            </a:r>
          </a:p>
        </p:txBody>
      </p:sp>
      <p:sp>
        <p:nvSpPr>
          <p:cNvPr id="34839" name="Text Box 55"/>
          <p:cNvSpPr txBox="1">
            <a:spLocks noChangeArrowheads="1"/>
          </p:cNvSpPr>
          <p:nvPr/>
        </p:nvSpPr>
        <p:spPr bwMode="auto">
          <a:xfrm>
            <a:off x="3522663" y="3968750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34840" name="Text Box 56"/>
          <p:cNvSpPr txBox="1">
            <a:spLocks noChangeArrowheads="1"/>
          </p:cNvSpPr>
          <p:nvPr/>
        </p:nvSpPr>
        <p:spPr bwMode="auto">
          <a:xfrm>
            <a:off x="1692563" y="1265238"/>
            <a:ext cx="26981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 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（サイズは３）</a:t>
            </a:r>
          </a:p>
        </p:txBody>
      </p:sp>
      <p:sp>
        <p:nvSpPr>
          <p:cNvPr id="34841" name="Text Box 57"/>
          <p:cNvSpPr txBox="1">
            <a:spLocks noChangeArrowheads="1"/>
          </p:cNvSpPr>
          <p:nvPr/>
        </p:nvSpPr>
        <p:spPr bwMode="auto">
          <a:xfrm>
            <a:off x="1231900" y="5759450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２つの配列</a:t>
            </a:r>
          </a:p>
        </p:txBody>
      </p:sp>
      <p:sp>
        <p:nvSpPr>
          <p:cNvPr id="34842" name="AutoShape 58" descr="20%"/>
          <p:cNvSpPr>
            <a:spLocks noChangeArrowheads="1"/>
          </p:cNvSpPr>
          <p:nvPr/>
        </p:nvSpPr>
        <p:spPr bwMode="auto">
          <a:xfrm>
            <a:off x="3963988" y="3103563"/>
            <a:ext cx="722312" cy="854075"/>
          </a:xfrm>
          <a:prstGeom prst="leftRightArrow">
            <a:avLst>
              <a:gd name="adj1" fmla="val 50000"/>
              <a:gd name="adj2" fmla="val 2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3" name="Text Box 88"/>
          <p:cNvSpPr txBox="1">
            <a:spLocks noChangeArrowheads="1"/>
          </p:cNvSpPr>
          <p:nvPr/>
        </p:nvSpPr>
        <p:spPr bwMode="auto">
          <a:xfrm>
            <a:off x="4301669" y="5319713"/>
            <a:ext cx="44935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メモリ内の配置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（配列の並びはそのままで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メモリに入る）</a:t>
            </a:r>
          </a:p>
        </p:txBody>
      </p:sp>
      <p:sp>
        <p:nvSpPr>
          <p:cNvPr id="34844" name="Line 89"/>
          <p:cNvSpPr>
            <a:spLocks noChangeShapeType="1"/>
          </p:cNvSpPr>
          <p:nvPr/>
        </p:nvSpPr>
        <p:spPr bwMode="auto">
          <a:xfrm flipH="1">
            <a:off x="7121525" y="20097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4845" name="Text Box 90"/>
          <p:cNvSpPr txBox="1">
            <a:spLocks noChangeArrowheads="1"/>
          </p:cNvSpPr>
          <p:nvPr/>
        </p:nvSpPr>
        <p:spPr bwMode="auto">
          <a:xfrm>
            <a:off x="4789488" y="182403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v[0]</a:t>
            </a:r>
          </a:p>
        </p:txBody>
      </p:sp>
      <p:sp>
        <p:nvSpPr>
          <p:cNvPr id="34846" name="Text Box 91"/>
          <p:cNvSpPr txBox="1">
            <a:spLocks noChangeArrowheads="1"/>
          </p:cNvSpPr>
          <p:nvPr/>
        </p:nvSpPr>
        <p:spPr bwMode="auto">
          <a:xfrm>
            <a:off x="4789488" y="22955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v[1]</a:t>
            </a:r>
          </a:p>
        </p:txBody>
      </p:sp>
      <p:sp>
        <p:nvSpPr>
          <p:cNvPr id="34847" name="Text Box 92"/>
          <p:cNvSpPr txBox="1">
            <a:spLocks noChangeArrowheads="1"/>
          </p:cNvSpPr>
          <p:nvPr/>
        </p:nvSpPr>
        <p:spPr bwMode="auto">
          <a:xfrm>
            <a:off x="4789488" y="27527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v[2]</a:t>
            </a:r>
          </a:p>
        </p:txBody>
      </p:sp>
      <p:sp>
        <p:nvSpPr>
          <p:cNvPr id="34848" name="Text Box 93"/>
          <p:cNvSpPr txBox="1">
            <a:spLocks noChangeArrowheads="1"/>
          </p:cNvSpPr>
          <p:nvPr/>
        </p:nvSpPr>
        <p:spPr bwMode="auto">
          <a:xfrm>
            <a:off x="4795838" y="3195638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u[0]</a:t>
            </a:r>
          </a:p>
        </p:txBody>
      </p:sp>
      <p:sp>
        <p:nvSpPr>
          <p:cNvPr id="34849" name="Text Box 94"/>
          <p:cNvSpPr txBox="1">
            <a:spLocks noChangeArrowheads="1"/>
          </p:cNvSpPr>
          <p:nvPr/>
        </p:nvSpPr>
        <p:spPr bwMode="auto">
          <a:xfrm>
            <a:off x="4795838" y="36671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u[1]</a:t>
            </a:r>
          </a:p>
        </p:txBody>
      </p:sp>
      <p:sp>
        <p:nvSpPr>
          <p:cNvPr id="34850" name="Text Box 95"/>
          <p:cNvSpPr txBox="1">
            <a:spLocks noChangeArrowheads="1"/>
          </p:cNvSpPr>
          <p:nvPr/>
        </p:nvSpPr>
        <p:spPr bwMode="auto">
          <a:xfrm>
            <a:off x="4808538" y="4124325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u[2]</a:t>
            </a:r>
          </a:p>
        </p:txBody>
      </p:sp>
      <p:sp>
        <p:nvSpPr>
          <p:cNvPr id="34851" name="Rectangle 96"/>
          <p:cNvSpPr>
            <a:spLocks noChangeArrowheads="1"/>
          </p:cNvSpPr>
          <p:nvPr/>
        </p:nvSpPr>
        <p:spPr bwMode="auto">
          <a:xfrm>
            <a:off x="5756275" y="1527175"/>
            <a:ext cx="1600200" cy="3525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52" name="Text Box 97"/>
          <p:cNvSpPr txBox="1">
            <a:spLocks noChangeArrowheads="1"/>
          </p:cNvSpPr>
          <p:nvPr/>
        </p:nvSpPr>
        <p:spPr bwMode="auto">
          <a:xfrm>
            <a:off x="6293626" y="959833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34853" name="Text Box 98"/>
          <p:cNvSpPr txBox="1">
            <a:spLocks noChangeArrowheads="1"/>
          </p:cNvSpPr>
          <p:nvPr/>
        </p:nvSpPr>
        <p:spPr bwMode="auto">
          <a:xfrm>
            <a:off x="7372350" y="3259138"/>
            <a:ext cx="152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4854" name="Group 99"/>
          <p:cNvGrpSpPr>
            <a:grpSpLocks/>
          </p:cNvGrpSpPr>
          <p:nvPr/>
        </p:nvGrpSpPr>
        <p:grpSpPr bwMode="auto">
          <a:xfrm>
            <a:off x="5521325" y="2128838"/>
            <a:ext cx="436563" cy="2286000"/>
            <a:chOff x="1632" y="1584"/>
            <a:chExt cx="624" cy="1440"/>
          </a:xfrm>
        </p:grpSpPr>
        <p:sp>
          <p:nvSpPr>
            <p:cNvPr id="34868" name="Line 100"/>
            <p:cNvSpPr>
              <a:spLocks noChangeShapeType="1"/>
            </p:cNvSpPr>
            <p:nvPr/>
          </p:nvSpPr>
          <p:spPr bwMode="auto">
            <a:xfrm>
              <a:off x="1632" y="158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34869" name="Line 101"/>
            <p:cNvSpPr>
              <a:spLocks noChangeShapeType="1"/>
            </p:cNvSpPr>
            <p:nvPr/>
          </p:nvSpPr>
          <p:spPr bwMode="auto">
            <a:xfrm>
              <a:off x="1632" y="244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34870" name="Line 102"/>
            <p:cNvSpPr>
              <a:spLocks noChangeShapeType="1"/>
            </p:cNvSpPr>
            <p:nvPr/>
          </p:nvSpPr>
          <p:spPr bwMode="auto">
            <a:xfrm>
              <a:off x="1632" y="187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34871" name="Line 103"/>
            <p:cNvSpPr>
              <a:spLocks noChangeShapeType="1"/>
            </p:cNvSpPr>
            <p:nvPr/>
          </p:nvSpPr>
          <p:spPr bwMode="auto">
            <a:xfrm>
              <a:off x="1632" y="216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34872" name="Line 104"/>
            <p:cNvSpPr>
              <a:spLocks noChangeShapeType="1"/>
            </p:cNvSpPr>
            <p:nvPr/>
          </p:nvSpPr>
          <p:spPr bwMode="auto">
            <a:xfrm>
              <a:off x="1632" y="273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34873" name="Line 105"/>
            <p:cNvSpPr>
              <a:spLocks noChangeShapeType="1"/>
            </p:cNvSpPr>
            <p:nvPr/>
          </p:nvSpPr>
          <p:spPr bwMode="auto">
            <a:xfrm>
              <a:off x="1632" y="302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grpSp>
        <p:nvGrpSpPr>
          <p:cNvPr id="34855" name="Group 106"/>
          <p:cNvGrpSpPr>
            <a:grpSpLocks/>
          </p:cNvGrpSpPr>
          <p:nvPr/>
        </p:nvGrpSpPr>
        <p:grpSpPr bwMode="auto">
          <a:xfrm>
            <a:off x="6072188" y="1900238"/>
            <a:ext cx="1047750" cy="2743200"/>
            <a:chOff x="2400" y="1440"/>
            <a:chExt cx="864" cy="1728"/>
          </a:xfrm>
        </p:grpSpPr>
        <p:sp>
          <p:nvSpPr>
            <p:cNvPr id="34862" name="Rectangle 107"/>
            <p:cNvSpPr>
              <a:spLocks noChangeArrowheads="1"/>
            </p:cNvSpPr>
            <p:nvPr/>
          </p:nvSpPr>
          <p:spPr bwMode="auto">
            <a:xfrm>
              <a:off x="2400" y="1440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4.6</a:t>
              </a:r>
            </a:p>
          </p:txBody>
        </p:sp>
        <p:sp>
          <p:nvSpPr>
            <p:cNvPr id="34863" name="Rectangle 108"/>
            <p:cNvSpPr>
              <a:spLocks noChangeArrowheads="1"/>
            </p:cNvSpPr>
            <p:nvPr/>
          </p:nvSpPr>
          <p:spPr bwMode="auto">
            <a:xfrm>
              <a:off x="2400" y="1728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5.5</a:t>
              </a:r>
            </a:p>
          </p:txBody>
        </p:sp>
        <p:sp>
          <p:nvSpPr>
            <p:cNvPr id="34864" name="Rectangle 109"/>
            <p:cNvSpPr>
              <a:spLocks noChangeArrowheads="1"/>
            </p:cNvSpPr>
            <p:nvPr/>
          </p:nvSpPr>
          <p:spPr bwMode="auto">
            <a:xfrm>
              <a:off x="2400" y="2016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6.4</a:t>
              </a:r>
            </a:p>
          </p:txBody>
        </p:sp>
        <p:sp>
          <p:nvSpPr>
            <p:cNvPr id="34865" name="Rectangle 110"/>
            <p:cNvSpPr>
              <a:spLocks noChangeArrowheads="1"/>
            </p:cNvSpPr>
            <p:nvPr/>
          </p:nvSpPr>
          <p:spPr bwMode="auto">
            <a:xfrm>
              <a:off x="2400" y="2304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1.9</a:t>
              </a:r>
            </a:p>
          </p:txBody>
        </p:sp>
        <p:sp>
          <p:nvSpPr>
            <p:cNvPr id="34866" name="Rectangle 111"/>
            <p:cNvSpPr>
              <a:spLocks noChangeArrowheads="1"/>
            </p:cNvSpPr>
            <p:nvPr/>
          </p:nvSpPr>
          <p:spPr bwMode="auto">
            <a:xfrm>
              <a:off x="2400" y="2592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2.8</a:t>
              </a:r>
            </a:p>
          </p:txBody>
        </p:sp>
        <p:sp>
          <p:nvSpPr>
            <p:cNvPr id="34867" name="Rectangle 112"/>
            <p:cNvSpPr>
              <a:spLocks noChangeArrowheads="1"/>
            </p:cNvSpPr>
            <p:nvPr/>
          </p:nvSpPr>
          <p:spPr bwMode="auto">
            <a:xfrm>
              <a:off x="2400" y="2880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3.7</a:t>
              </a:r>
            </a:p>
          </p:txBody>
        </p:sp>
      </p:grpSp>
      <p:sp>
        <p:nvSpPr>
          <p:cNvPr id="34856" name="Text Box 113"/>
          <p:cNvSpPr txBox="1">
            <a:spLocks noChangeArrowheads="1"/>
          </p:cNvSpPr>
          <p:nvPr/>
        </p:nvSpPr>
        <p:spPr bwMode="auto">
          <a:xfrm>
            <a:off x="7372350" y="3702050"/>
            <a:ext cx="152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57" name="Text Box 114"/>
          <p:cNvSpPr txBox="1">
            <a:spLocks noChangeArrowheads="1"/>
          </p:cNvSpPr>
          <p:nvPr/>
        </p:nvSpPr>
        <p:spPr bwMode="auto">
          <a:xfrm>
            <a:off x="7372350" y="4159250"/>
            <a:ext cx="1506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58" name="Text Box 115"/>
          <p:cNvSpPr txBox="1">
            <a:spLocks noChangeArrowheads="1"/>
          </p:cNvSpPr>
          <p:nvPr/>
        </p:nvSpPr>
        <p:spPr bwMode="auto">
          <a:xfrm>
            <a:off x="7372350" y="1949450"/>
            <a:ext cx="1539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0065FDC8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59" name="Text Box 116"/>
          <p:cNvSpPr txBox="1">
            <a:spLocks noChangeArrowheads="1"/>
          </p:cNvSpPr>
          <p:nvPr/>
        </p:nvSpPr>
        <p:spPr bwMode="auto">
          <a:xfrm>
            <a:off x="7372350" y="2392363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0065FDD0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60" name="Text Box 117"/>
          <p:cNvSpPr txBox="1">
            <a:spLocks noChangeArrowheads="1"/>
          </p:cNvSpPr>
          <p:nvPr/>
        </p:nvSpPr>
        <p:spPr bwMode="auto">
          <a:xfrm>
            <a:off x="7372350" y="2849563"/>
            <a:ext cx="155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0065FDD8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6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4FC38A4-1C6A-4648-848F-AD147C4D3734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8460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3" y="265113"/>
            <a:ext cx="8505825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例題３．２次元配列のメモリアドレス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425575"/>
            <a:ext cx="8478837" cy="477043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/>
              <a:t>次の２つの配列を使って，２行３列の行列の和を求めるようなプログラムを作る．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	  	</a:t>
            </a:r>
            <a:r>
              <a:rPr lang="en-US" altLang="ja-JP" sz="2800">
                <a:solidFill>
                  <a:schemeClr val="accent2"/>
                </a:solidFill>
              </a:rPr>
              <a:t>a    </a:t>
            </a:r>
            <a:r>
              <a:rPr lang="ja-JP" altLang="en-US" sz="2800">
                <a:solidFill>
                  <a:schemeClr val="accent2"/>
                </a:solidFill>
              </a:rPr>
              <a:t>２行３列の行列  整数</a:t>
            </a:r>
            <a:br>
              <a:rPr lang="ja-JP" altLang="en-US" sz="2800">
                <a:solidFill>
                  <a:schemeClr val="accent2"/>
                </a:solidFill>
              </a:rPr>
            </a:br>
            <a:r>
              <a:rPr lang="ja-JP" altLang="en-US" sz="2800">
                <a:solidFill>
                  <a:schemeClr val="accent2"/>
                </a:solidFill>
              </a:rPr>
              <a:t>      </a:t>
            </a:r>
            <a:r>
              <a:rPr lang="en-US" altLang="ja-JP" sz="2800">
                <a:solidFill>
                  <a:schemeClr val="accent2"/>
                </a:solidFill>
              </a:rPr>
              <a:t>b    </a:t>
            </a:r>
            <a:r>
              <a:rPr lang="ja-JP" altLang="en-US" sz="2800">
                <a:solidFill>
                  <a:schemeClr val="accent2"/>
                </a:solidFill>
              </a:rPr>
              <a:t>２行３列の行列  整数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ja-JP" altLang="en-US"/>
              <a:t>配列 </a:t>
            </a:r>
            <a:r>
              <a:rPr lang="en-US" altLang="ja-JP"/>
              <a:t>a </a:t>
            </a:r>
            <a:r>
              <a:rPr lang="ja-JP" altLang="en-US"/>
              <a:t>の要素について，</a:t>
            </a:r>
            <a:r>
              <a:rPr lang="ja-JP" altLang="en-US">
                <a:solidFill>
                  <a:schemeClr val="tx2"/>
                </a:solidFill>
              </a:rPr>
              <a:t>メモリアドレスの表示</a:t>
            </a:r>
            <a:r>
              <a:rPr lang="ja-JP" altLang="en-US"/>
              <a:t>も行う</a:t>
            </a:r>
          </a:p>
        </p:txBody>
      </p:sp>
      <p:sp>
        <p:nvSpPr>
          <p:cNvPr id="368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D764B6D-39BC-4CA2-9AC8-AC07C6FA90C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87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84200" y="188913"/>
            <a:ext cx="7772400" cy="66690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70000"/>
              </a:lnSpc>
              <a:spcBef>
                <a:spcPct val="15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a[2][3]={{1,2,3},{4,5,6}};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b[2][3]={{9,8,7},{6,5,4}};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j;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&lt;2;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    for (j=0; j&lt;3; </a:t>
            </a:r>
            <a:r>
              <a:rPr lang="en-US" altLang="ja-JP" sz="2400" dirty="0" err="1"/>
              <a:t>j++</a:t>
            </a:r>
            <a:r>
              <a:rPr lang="en-US" altLang="ja-JP" sz="2400" dirty="0"/>
              <a:t>) {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("%d, ", a[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][j]+b[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][j]);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    }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("address(a[0][0])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&amp;a[0][0]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("address(a[0][1])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&amp;a[0][1]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("address(a[0][2])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&amp;a[0][2]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("address(a[1][0])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&amp;a[1][0]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("address(a[1][1])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&amp;a[1][1]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("address(a[1][2])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&amp;a[1][2]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70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38915" name="Line 1029"/>
          <p:cNvSpPr>
            <a:spLocks noChangeShapeType="1"/>
          </p:cNvSpPr>
          <p:nvPr/>
        </p:nvSpPr>
        <p:spPr bwMode="auto">
          <a:xfrm flipH="1">
            <a:off x="5598878" y="3155950"/>
            <a:ext cx="262276" cy="824706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16" name="Text Box 1030"/>
          <p:cNvSpPr txBox="1">
            <a:spLocks noChangeArrowheads="1"/>
          </p:cNvSpPr>
          <p:nvPr/>
        </p:nvSpPr>
        <p:spPr bwMode="auto">
          <a:xfrm>
            <a:off x="5183224" y="2201843"/>
            <a:ext cx="40543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の取得</a:t>
            </a:r>
          </a:p>
        </p:txBody>
      </p:sp>
      <p:sp>
        <p:nvSpPr>
          <p:cNvPr id="38917" name="Line 1031"/>
          <p:cNvSpPr>
            <a:spLocks noChangeShapeType="1"/>
          </p:cNvSpPr>
          <p:nvPr/>
        </p:nvSpPr>
        <p:spPr bwMode="auto">
          <a:xfrm flipH="1" flipV="1">
            <a:off x="4774365" y="5733738"/>
            <a:ext cx="153825" cy="140750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18" name="Text Box 1032"/>
          <p:cNvSpPr txBox="1">
            <a:spLocks noChangeArrowheads="1"/>
          </p:cNvSpPr>
          <p:nvPr/>
        </p:nvSpPr>
        <p:spPr bwMode="auto">
          <a:xfrm>
            <a:off x="4709841" y="5926672"/>
            <a:ext cx="4254691" cy="781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%p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」はメモリアドレス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の表示</a:t>
            </a:r>
          </a:p>
        </p:txBody>
      </p:sp>
      <p:sp>
        <p:nvSpPr>
          <p:cNvPr id="3891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4763F6C-4843-4C56-929B-209BBEAD31B5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223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２次元配列のメモリアドレス</a:t>
            </a:r>
          </a:p>
        </p:txBody>
      </p:sp>
      <p:sp>
        <p:nvSpPr>
          <p:cNvPr id="40963" name="Text Box 1027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40964" name="Text Box 1028"/>
          <p:cNvSpPr txBox="1">
            <a:spLocks noChangeArrowheads="1"/>
          </p:cNvSpPr>
          <p:nvPr/>
        </p:nvSpPr>
        <p:spPr bwMode="auto">
          <a:xfrm>
            <a:off x="1581150" y="2328863"/>
            <a:ext cx="6064250" cy="39227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10, 10, 10,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10, 10, 10,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address(a[0][0])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address(a[0][1])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0065FDE4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address(a[0][2])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address(a[1][0])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0065FDEC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address(a[1][1])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address(a[1][2])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0065FDF4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40965" name="Rectangle 1029"/>
          <p:cNvSpPr>
            <a:spLocks noChangeArrowheads="1"/>
          </p:cNvSpPr>
          <p:nvPr/>
        </p:nvSpPr>
        <p:spPr bwMode="auto">
          <a:xfrm>
            <a:off x="4548188" y="3113088"/>
            <a:ext cx="2249487" cy="32988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6" name="Line 1030"/>
          <p:cNvSpPr>
            <a:spLocks noChangeShapeType="1"/>
          </p:cNvSpPr>
          <p:nvPr/>
        </p:nvSpPr>
        <p:spPr bwMode="auto">
          <a:xfrm flipH="1">
            <a:off x="6329363" y="2717800"/>
            <a:ext cx="406400" cy="41910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0967" name="Text Box 1031"/>
          <p:cNvSpPr txBox="1">
            <a:spLocks noChangeArrowheads="1"/>
          </p:cNvSpPr>
          <p:nvPr/>
        </p:nvSpPr>
        <p:spPr bwMode="auto">
          <a:xfrm>
            <a:off x="6086032" y="1915174"/>
            <a:ext cx="2698175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表示された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4096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BDDE06-00F3-46DC-A29A-6407AC73FB67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42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1988" y="207963"/>
            <a:ext cx="7772400" cy="69215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内容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66725" y="1169988"/>
            <a:ext cx="8351838" cy="55308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例題１．変数のメモリアドレス表示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例題２．配列のメモリアドレス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例題３．２次元配列のメモリアドレス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/>
              <a:t>	メモリとメモリアドレス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例題４．棒グラフを表示する関数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/>
              <a:t>	関数への配列の受け渡し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例題５．２次元配列の受け渡し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/>
              <a:t>	関数への配列の受け渡し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例題６．局所変数と仮引数のメモリアドレス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例題７．関数へのポインタ渡し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400"/>
              <a:t>	関数へのポインタ渡しとポインタ変数</a:t>
            </a:r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52273CD-E2E8-4243-9CA8-B30F5004C939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8371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365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/>
              <a:t>メモリアドレス</a:t>
            </a:r>
          </a:p>
        </p:txBody>
      </p:sp>
      <p:sp>
        <p:nvSpPr>
          <p:cNvPr id="43011" name="Line 1027"/>
          <p:cNvSpPr>
            <a:spLocks noChangeShapeType="1"/>
          </p:cNvSpPr>
          <p:nvPr/>
        </p:nvSpPr>
        <p:spPr bwMode="auto">
          <a:xfrm flipH="1">
            <a:off x="4572259" y="261915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2" name="Text Box 1028"/>
          <p:cNvSpPr txBox="1">
            <a:spLocks noChangeArrowheads="1"/>
          </p:cNvSpPr>
          <p:nvPr/>
        </p:nvSpPr>
        <p:spPr bwMode="auto">
          <a:xfrm>
            <a:off x="1071821" y="247152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a[0][0]</a:t>
            </a:r>
          </a:p>
        </p:txBody>
      </p:sp>
      <p:sp>
        <p:nvSpPr>
          <p:cNvPr id="43013" name="Text Box 1034"/>
          <p:cNvSpPr txBox="1">
            <a:spLocks noChangeArrowheads="1"/>
          </p:cNvSpPr>
          <p:nvPr/>
        </p:nvSpPr>
        <p:spPr bwMode="auto">
          <a:xfrm>
            <a:off x="3541971" y="1247558"/>
            <a:ext cx="18774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43014" name="Rectangle 1035"/>
          <p:cNvSpPr>
            <a:spLocks noChangeArrowheads="1"/>
          </p:cNvSpPr>
          <p:nvPr/>
        </p:nvSpPr>
        <p:spPr bwMode="auto">
          <a:xfrm>
            <a:off x="2760921" y="2052420"/>
            <a:ext cx="2971800" cy="3886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5" name="Line 1036"/>
          <p:cNvSpPr>
            <a:spLocks noChangeShapeType="1"/>
          </p:cNvSpPr>
          <p:nvPr/>
        </p:nvSpPr>
        <p:spPr bwMode="auto">
          <a:xfrm>
            <a:off x="2303721" y="27382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6" name="Line 1037"/>
          <p:cNvSpPr>
            <a:spLocks noChangeShapeType="1"/>
          </p:cNvSpPr>
          <p:nvPr/>
        </p:nvSpPr>
        <p:spPr bwMode="auto">
          <a:xfrm>
            <a:off x="2303721" y="41098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17" name="Text Box 1038"/>
          <p:cNvSpPr txBox="1">
            <a:spLocks noChangeArrowheads="1"/>
          </p:cNvSpPr>
          <p:nvPr/>
        </p:nvSpPr>
        <p:spPr bwMode="auto">
          <a:xfrm>
            <a:off x="5656521" y="5710020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43018" name="Text Box 1039"/>
          <p:cNvSpPr txBox="1">
            <a:spLocks noChangeArrowheads="1"/>
          </p:cNvSpPr>
          <p:nvPr/>
        </p:nvSpPr>
        <p:spPr bwMode="auto">
          <a:xfrm>
            <a:off x="6004184" y="3819308"/>
            <a:ext cx="180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0065FDEC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9" name="Line 1040"/>
          <p:cNvSpPr>
            <a:spLocks noChangeShapeType="1"/>
          </p:cNvSpPr>
          <p:nvPr/>
        </p:nvSpPr>
        <p:spPr bwMode="auto">
          <a:xfrm>
            <a:off x="2303721" y="31954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20" name="Line 1041"/>
          <p:cNvSpPr>
            <a:spLocks noChangeShapeType="1"/>
          </p:cNvSpPr>
          <p:nvPr/>
        </p:nvSpPr>
        <p:spPr bwMode="auto">
          <a:xfrm>
            <a:off x="2303721" y="36526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21" name="Line 1042"/>
          <p:cNvSpPr>
            <a:spLocks noChangeShapeType="1"/>
          </p:cNvSpPr>
          <p:nvPr/>
        </p:nvSpPr>
        <p:spPr bwMode="auto">
          <a:xfrm>
            <a:off x="2303721" y="45670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22" name="Line 1043"/>
          <p:cNvSpPr>
            <a:spLocks noChangeShapeType="1"/>
          </p:cNvSpPr>
          <p:nvPr/>
        </p:nvSpPr>
        <p:spPr bwMode="auto">
          <a:xfrm>
            <a:off x="2303721" y="502422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3023" name="Rectangle 1044"/>
          <p:cNvSpPr>
            <a:spLocks noChangeArrowheads="1"/>
          </p:cNvSpPr>
          <p:nvPr/>
        </p:nvSpPr>
        <p:spPr bwMode="auto">
          <a:xfrm>
            <a:off x="3522921" y="25096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43024" name="Rectangle 1045"/>
          <p:cNvSpPr>
            <a:spLocks noChangeArrowheads="1"/>
          </p:cNvSpPr>
          <p:nvPr/>
        </p:nvSpPr>
        <p:spPr bwMode="auto">
          <a:xfrm>
            <a:off x="3522921" y="29668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43025" name="Rectangle 1046"/>
          <p:cNvSpPr>
            <a:spLocks noChangeArrowheads="1"/>
          </p:cNvSpPr>
          <p:nvPr/>
        </p:nvSpPr>
        <p:spPr bwMode="auto">
          <a:xfrm>
            <a:off x="3522921" y="34240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43026" name="Rectangle 1047"/>
          <p:cNvSpPr>
            <a:spLocks noChangeArrowheads="1"/>
          </p:cNvSpPr>
          <p:nvPr/>
        </p:nvSpPr>
        <p:spPr bwMode="auto">
          <a:xfrm>
            <a:off x="3522921" y="38812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43027" name="Rectangle 1048"/>
          <p:cNvSpPr>
            <a:spLocks noChangeArrowheads="1"/>
          </p:cNvSpPr>
          <p:nvPr/>
        </p:nvSpPr>
        <p:spPr bwMode="auto">
          <a:xfrm>
            <a:off x="3522921" y="43384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43028" name="Rectangle 1049"/>
          <p:cNvSpPr>
            <a:spLocks noChangeArrowheads="1"/>
          </p:cNvSpPr>
          <p:nvPr/>
        </p:nvSpPr>
        <p:spPr bwMode="auto">
          <a:xfrm>
            <a:off x="3522921" y="4795620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43029" name="Text Box 1050"/>
          <p:cNvSpPr txBox="1">
            <a:spLocks noChangeArrowheads="1"/>
          </p:cNvSpPr>
          <p:nvPr/>
        </p:nvSpPr>
        <p:spPr bwMode="auto">
          <a:xfrm>
            <a:off x="6004184" y="4262220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0" name="Text Box 1051"/>
          <p:cNvSpPr txBox="1">
            <a:spLocks noChangeArrowheads="1"/>
          </p:cNvSpPr>
          <p:nvPr/>
        </p:nvSpPr>
        <p:spPr bwMode="auto">
          <a:xfrm>
            <a:off x="6004184" y="4719420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0065FDF4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1" name="Text Box 1052"/>
          <p:cNvSpPr txBox="1">
            <a:spLocks noChangeArrowheads="1"/>
          </p:cNvSpPr>
          <p:nvPr/>
        </p:nvSpPr>
        <p:spPr bwMode="auto">
          <a:xfrm>
            <a:off x="6004184" y="2509620"/>
            <a:ext cx="1746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2" name="Text Box 1053"/>
          <p:cNvSpPr txBox="1">
            <a:spLocks noChangeArrowheads="1"/>
          </p:cNvSpPr>
          <p:nvPr/>
        </p:nvSpPr>
        <p:spPr bwMode="auto">
          <a:xfrm>
            <a:off x="6004184" y="2952533"/>
            <a:ext cx="1746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0065FDE4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3" name="Text Box 1054"/>
          <p:cNvSpPr txBox="1">
            <a:spLocks noChangeArrowheads="1"/>
          </p:cNvSpPr>
          <p:nvPr/>
        </p:nvSpPr>
        <p:spPr bwMode="auto">
          <a:xfrm>
            <a:off x="6004184" y="3409733"/>
            <a:ext cx="1746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34" name="Text Box 1055"/>
          <p:cNvSpPr txBox="1">
            <a:spLocks noChangeArrowheads="1"/>
          </p:cNvSpPr>
          <p:nvPr/>
        </p:nvSpPr>
        <p:spPr bwMode="auto">
          <a:xfrm>
            <a:off x="1071821" y="294142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a[0][1]</a:t>
            </a:r>
          </a:p>
        </p:txBody>
      </p:sp>
      <p:sp>
        <p:nvSpPr>
          <p:cNvPr id="43035" name="Text Box 1056"/>
          <p:cNvSpPr txBox="1">
            <a:spLocks noChangeArrowheads="1"/>
          </p:cNvSpPr>
          <p:nvPr/>
        </p:nvSpPr>
        <p:spPr bwMode="auto">
          <a:xfrm>
            <a:off x="1071821" y="339862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a[0][2]</a:t>
            </a:r>
          </a:p>
        </p:txBody>
      </p:sp>
      <p:sp>
        <p:nvSpPr>
          <p:cNvPr id="43036" name="Text Box 1057"/>
          <p:cNvSpPr txBox="1">
            <a:spLocks noChangeArrowheads="1"/>
          </p:cNvSpPr>
          <p:nvPr/>
        </p:nvSpPr>
        <p:spPr bwMode="auto">
          <a:xfrm>
            <a:off x="1071821" y="385582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a[1][0]</a:t>
            </a:r>
          </a:p>
        </p:txBody>
      </p:sp>
      <p:sp>
        <p:nvSpPr>
          <p:cNvPr id="43037" name="Text Box 1058"/>
          <p:cNvSpPr txBox="1">
            <a:spLocks noChangeArrowheads="1"/>
          </p:cNvSpPr>
          <p:nvPr/>
        </p:nvSpPr>
        <p:spPr bwMode="auto">
          <a:xfrm>
            <a:off x="1071821" y="430032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a[1][1]</a:t>
            </a:r>
          </a:p>
        </p:txBody>
      </p:sp>
      <p:sp>
        <p:nvSpPr>
          <p:cNvPr id="43038" name="Text Box 1059"/>
          <p:cNvSpPr txBox="1">
            <a:spLocks noChangeArrowheads="1"/>
          </p:cNvSpPr>
          <p:nvPr/>
        </p:nvSpPr>
        <p:spPr bwMode="auto">
          <a:xfrm>
            <a:off x="1071821" y="4757520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a[1][2]</a:t>
            </a:r>
          </a:p>
        </p:txBody>
      </p:sp>
      <p:sp>
        <p:nvSpPr>
          <p:cNvPr id="4303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4F12A0E-584C-463A-A977-112FAABCEC82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6838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0888" y="182563"/>
            <a:ext cx="7772400" cy="896937"/>
          </a:xfrm>
        </p:spPr>
        <p:txBody>
          <a:bodyPr/>
          <a:lstStyle/>
          <a:p>
            <a:pPr eaLnBrk="1" hangingPunct="1"/>
            <a:r>
              <a:rPr lang="ja-JP" altLang="en-US"/>
              <a:t>２次元配列とメモリアドレス</a:t>
            </a:r>
          </a:p>
        </p:txBody>
      </p:sp>
      <p:sp>
        <p:nvSpPr>
          <p:cNvPr id="45059" name="Text Box 1037"/>
          <p:cNvSpPr txBox="1">
            <a:spLocks noChangeArrowheads="1"/>
          </p:cNvSpPr>
          <p:nvPr/>
        </p:nvSpPr>
        <p:spPr bwMode="auto">
          <a:xfrm>
            <a:off x="610932" y="1265238"/>
            <a:ext cx="23182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２次元配列 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0" name="Text Box 1049"/>
          <p:cNvSpPr txBox="1">
            <a:spLocks noChangeArrowheads="1"/>
          </p:cNvSpPr>
          <p:nvPr/>
        </p:nvSpPr>
        <p:spPr bwMode="auto">
          <a:xfrm>
            <a:off x="1231900" y="5759450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２次元配列</a:t>
            </a:r>
          </a:p>
        </p:txBody>
      </p:sp>
      <p:sp>
        <p:nvSpPr>
          <p:cNvPr id="45061" name="AutoShape 1050" descr="20%"/>
          <p:cNvSpPr>
            <a:spLocks noChangeArrowheads="1"/>
          </p:cNvSpPr>
          <p:nvPr/>
        </p:nvSpPr>
        <p:spPr bwMode="auto">
          <a:xfrm>
            <a:off x="3308350" y="3043238"/>
            <a:ext cx="998538" cy="854075"/>
          </a:xfrm>
          <a:prstGeom prst="leftRightArrow">
            <a:avLst>
              <a:gd name="adj1" fmla="val 50000"/>
              <a:gd name="adj2" fmla="val 23383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2" name="Text Box 1051"/>
          <p:cNvSpPr txBox="1">
            <a:spLocks noChangeArrowheads="1"/>
          </p:cNvSpPr>
          <p:nvPr/>
        </p:nvSpPr>
        <p:spPr bwMode="auto">
          <a:xfrm>
            <a:off x="4120475" y="5057775"/>
            <a:ext cx="486703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メモリ内の配置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a[0][0] → a[0][1] → a[0][2] 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a[1][0] → a[1][1] → a[1][2]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の順で入る）</a:t>
            </a:r>
          </a:p>
        </p:txBody>
      </p:sp>
      <p:sp>
        <p:nvSpPr>
          <p:cNvPr id="45063" name="Line 1052"/>
          <p:cNvSpPr>
            <a:spLocks noChangeShapeType="1"/>
          </p:cNvSpPr>
          <p:nvPr/>
        </p:nvSpPr>
        <p:spPr bwMode="auto">
          <a:xfrm flipH="1">
            <a:off x="7121525" y="20097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64" name="Rectangle 1059"/>
          <p:cNvSpPr>
            <a:spLocks noChangeArrowheads="1"/>
          </p:cNvSpPr>
          <p:nvPr/>
        </p:nvSpPr>
        <p:spPr bwMode="auto">
          <a:xfrm>
            <a:off x="5756275" y="1527175"/>
            <a:ext cx="1600200" cy="3525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65" name="Text Box 1060"/>
          <p:cNvSpPr txBox="1">
            <a:spLocks noChangeArrowheads="1"/>
          </p:cNvSpPr>
          <p:nvPr/>
        </p:nvSpPr>
        <p:spPr bwMode="auto">
          <a:xfrm>
            <a:off x="6445825" y="992377"/>
            <a:ext cx="2698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45066" name="Text Box 1061"/>
          <p:cNvSpPr txBox="1">
            <a:spLocks noChangeArrowheads="1"/>
          </p:cNvSpPr>
          <p:nvPr/>
        </p:nvSpPr>
        <p:spPr bwMode="auto">
          <a:xfrm>
            <a:off x="7372350" y="3259138"/>
            <a:ext cx="157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0065FDEC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5067" name="Group 1062"/>
          <p:cNvGrpSpPr>
            <a:grpSpLocks/>
          </p:cNvGrpSpPr>
          <p:nvPr/>
        </p:nvGrpSpPr>
        <p:grpSpPr bwMode="auto">
          <a:xfrm>
            <a:off x="5521325" y="2128838"/>
            <a:ext cx="436563" cy="2286000"/>
            <a:chOff x="1632" y="1584"/>
            <a:chExt cx="624" cy="1440"/>
          </a:xfrm>
        </p:grpSpPr>
        <p:sp>
          <p:nvSpPr>
            <p:cNvPr id="45105" name="Line 1063"/>
            <p:cNvSpPr>
              <a:spLocks noChangeShapeType="1"/>
            </p:cNvSpPr>
            <p:nvPr/>
          </p:nvSpPr>
          <p:spPr bwMode="auto">
            <a:xfrm>
              <a:off x="1632" y="158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106" name="Line 1064"/>
            <p:cNvSpPr>
              <a:spLocks noChangeShapeType="1"/>
            </p:cNvSpPr>
            <p:nvPr/>
          </p:nvSpPr>
          <p:spPr bwMode="auto">
            <a:xfrm>
              <a:off x="1632" y="244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107" name="Line 1065"/>
            <p:cNvSpPr>
              <a:spLocks noChangeShapeType="1"/>
            </p:cNvSpPr>
            <p:nvPr/>
          </p:nvSpPr>
          <p:spPr bwMode="auto">
            <a:xfrm>
              <a:off x="1632" y="187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108" name="Line 1066"/>
            <p:cNvSpPr>
              <a:spLocks noChangeShapeType="1"/>
            </p:cNvSpPr>
            <p:nvPr/>
          </p:nvSpPr>
          <p:spPr bwMode="auto">
            <a:xfrm>
              <a:off x="1632" y="216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109" name="Line 1067"/>
            <p:cNvSpPr>
              <a:spLocks noChangeShapeType="1"/>
            </p:cNvSpPr>
            <p:nvPr/>
          </p:nvSpPr>
          <p:spPr bwMode="auto">
            <a:xfrm>
              <a:off x="1632" y="273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45110" name="Line 1068"/>
            <p:cNvSpPr>
              <a:spLocks noChangeShapeType="1"/>
            </p:cNvSpPr>
            <p:nvPr/>
          </p:nvSpPr>
          <p:spPr bwMode="auto">
            <a:xfrm>
              <a:off x="1632" y="302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grpSp>
        <p:nvGrpSpPr>
          <p:cNvPr id="45068" name="Group 1069"/>
          <p:cNvGrpSpPr>
            <a:grpSpLocks/>
          </p:cNvGrpSpPr>
          <p:nvPr/>
        </p:nvGrpSpPr>
        <p:grpSpPr bwMode="auto">
          <a:xfrm>
            <a:off x="6072188" y="1900238"/>
            <a:ext cx="1047750" cy="2743200"/>
            <a:chOff x="2400" y="1440"/>
            <a:chExt cx="864" cy="1728"/>
          </a:xfrm>
        </p:grpSpPr>
        <p:sp>
          <p:nvSpPr>
            <p:cNvPr id="45099" name="Rectangle 1070"/>
            <p:cNvSpPr>
              <a:spLocks noChangeArrowheads="1"/>
            </p:cNvSpPr>
            <p:nvPr/>
          </p:nvSpPr>
          <p:spPr bwMode="auto">
            <a:xfrm>
              <a:off x="2400" y="1440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5100" name="Rectangle 1071"/>
            <p:cNvSpPr>
              <a:spLocks noChangeArrowheads="1"/>
            </p:cNvSpPr>
            <p:nvPr/>
          </p:nvSpPr>
          <p:spPr bwMode="auto">
            <a:xfrm>
              <a:off x="2400" y="1728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45101" name="Rectangle 1072"/>
            <p:cNvSpPr>
              <a:spLocks noChangeArrowheads="1"/>
            </p:cNvSpPr>
            <p:nvPr/>
          </p:nvSpPr>
          <p:spPr bwMode="auto">
            <a:xfrm>
              <a:off x="2400" y="2016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45102" name="Rectangle 1073"/>
            <p:cNvSpPr>
              <a:spLocks noChangeArrowheads="1"/>
            </p:cNvSpPr>
            <p:nvPr/>
          </p:nvSpPr>
          <p:spPr bwMode="auto">
            <a:xfrm>
              <a:off x="2400" y="2304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45103" name="Rectangle 1074"/>
            <p:cNvSpPr>
              <a:spLocks noChangeArrowheads="1"/>
            </p:cNvSpPr>
            <p:nvPr/>
          </p:nvSpPr>
          <p:spPr bwMode="auto">
            <a:xfrm>
              <a:off x="2400" y="2592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45104" name="Rectangle 1075"/>
            <p:cNvSpPr>
              <a:spLocks noChangeArrowheads="1"/>
            </p:cNvSpPr>
            <p:nvPr/>
          </p:nvSpPr>
          <p:spPr bwMode="auto">
            <a:xfrm>
              <a:off x="2400" y="2880"/>
              <a:ext cx="864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</p:grpSp>
      <p:sp>
        <p:nvSpPr>
          <p:cNvPr id="45069" name="Text Box 1076"/>
          <p:cNvSpPr txBox="1">
            <a:spLocks noChangeArrowheads="1"/>
          </p:cNvSpPr>
          <p:nvPr/>
        </p:nvSpPr>
        <p:spPr bwMode="auto">
          <a:xfrm>
            <a:off x="7372350" y="3702050"/>
            <a:ext cx="1506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0" name="Text Box 1077"/>
          <p:cNvSpPr txBox="1">
            <a:spLocks noChangeArrowheads="1"/>
          </p:cNvSpPr>
          <p:nvPr/>
        </p:nvSpPr>
        <p:spPr bwMode="auto">
          <a:xfrm>
            <a:off x="7372350" y="4159250"/>
            <a:ext cx="1506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0065FDF4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1" name="Text Box 1078"/>
          <p:cNvSpPr txBox="1">
            <a:spLocks noChangeArrowheads="1"/>
          </p:cNvSpPr>
          <p:nvPr/>
        </p:nvSpPr>
        <p:spPr bwMode="auto">
          <a:xfrm>
            <a:off x="7372350" y="1949450"/>
            <a:ext cx="152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2" name="Text Box 1079"/>
          <p:cNvSpPr txBox="1">
            <a:spLocks noChangeArrowheads="1"/>
          </p:cNvSpPr>
          <p:nvPr/>
        </p:nvSpPr>
        <p:spPr bwMode="auto">
          <a:xfrm>
            <a:off x="7372350" y="2392363"/>
            <a:ext cx="152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0065FDE4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3" name="Text Box 1080"/>
          <p:cNvSpPr txBox="1">
            <a:spLocks noChangeArrowheads="1"/>
          </p:cNvSpPr>
          <p:nvPr/>
        </p:nvSpPr>
        <p:spPr bwMode="auto">
          <a:xfrm>
            <a:off x="7372350" y="2849563"/>
            <a:ext cx="1522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sz="1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4" name="AutoShape 1081"/>
          <p:cNvSpPr>
            <a:spLocks noChangeArrowheads="1"/>
          </p:cNvSpPr>
          <p:nvPr/>
        </p:nvSpPr>
        <p:spPr bwMode="auto">
          <a:xfrm>
            <a:off x="782638" y="28670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5" name="AutoShape 1082"/>
          <p:cNvSpPr>
            <a:spLocks noChangeArrowheads="1"/>
          </p:cNvSpPr>
          <p:nvPr/>
        </p:nvSpPr>
        <p:spPr bwMode="auto">
          <a:xfrm>
            <a:off x="1227138" y="28670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6" name="AutoShape 1083"/>
          <p:cNvSpPr>
            <a:spLocks noChangeArrowheads="1"/>
          </p:cNvSpPr>
          <p:nvPr/>
        </p:nvSpPr>
        <p:spPr bwMode="auto">
          <a:xfrm>
            <a:off x="1671638" y="28670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7" name="AutoShape 1084"/>
          <p:cNvSpPr>
            <a:spLocks noChangeArrowheads="1"/>
          </p:cNvSpPr>
          <p:nvPr/>
        </p:nvSpPr>
        <p:spPr bwMode="auto">
          <a:xfrm>
            <a:off x="782638" y="34258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8" name="AutoShape 1085"/>
          <p:cNvSpPr>
            <a:spLocks noChangeArrowheads="1"/>
          </p:cNvSpPr>
          <p:nvPr/>
        </p:nvSpPr>
        <p:spPr bwMode="auto">
          <a:xfrm>
            <a:off x="1227138" y="34258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79" name="AutoShape 1086"/>
          <p:cNvSpPr>
            <a:spLocks noChangeArrowheads="1"/>
          </p:cNvSpPr>
          <p:nvPr/>
        </p:nvSpPr>
        <p:spPr bwMode="auto">
          <a:xfrm>
            <a:off x="1671638" y="34258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80" name="Text Box 1087"/>
          <p:cNvSpPr txBox="1">
            <a:spLocks noChangeArrowheads="1"/>
          </p:cNvSpPr>
          <p:nvPr/>
        </p:nvSpPr>
        <p:spPr bwMode="auto">
          <a:xfrm>
            <a:off x="206375" y="1903413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a[0][0]</a:t>
            </a:r>
          </a:p>
        </p:txBody>
      </p:sp>
      <p:sp>
        <p:nvSpPr>
          <p:cNvPr id="45081" name="Text Box 1088"/>
          <p:cNvSpPr txBox="1">
            <a:spLocks noChangeArrowheads="1"/>
          </p:cNvSpPr>
          <p:nvPr/>
        </p:nvSpPr>
        <p:spPr bwMode="auto">
          <a:xfrm>
            <a:off x="1401763" y="1900238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a[0][1]</a:t>
            </a:r>
          </a:p>
        </p:txBody>
      </p:sp>
      <p:sp>
        <p:nvSpPr>
          <p:cNvPr id="45082" name="Line 1089"/>
          <p:cNvSpPr>
            <a:spLocks noChangeShapeType="1"/>
          </p:cNvSpPr>
          <p:nvPr/>
        </p:nvSpPr>
        <p:spPr bwMode="auto">
          <a:xfrm>
            <a:off x="814388" y="2370138"/>
            <a:ext cx="263525" cy="584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83" name="Line 1090"/>
          <p:cNvSpPr>
            <a:spLocks noChangeShapeType="1"/>
          </p:cNvSpPr>
          <p:nvPr/>
        </p:nvSpPr>
        <p:spPr bwMode="auto">
          <a:xfrm flipH="1">
            <a:off x="1490663" y="2335213"/>
            <a:ext cx="377825" cy="6223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84" name="Line 1091"/>
          <p:cNvSpPr>
            <a:spLocks noChangeShapeType="1"/>
          </p:cNvSpPr>
          <p:nvPr/>
        </p:nvSpPr>
        <p:spPr bwMode="auto">
          <a:xfrm flipH="1">
            <a:off x="1960563" y="2322513"/>
            <a:ext cx="955675" cy="6477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85" name="Text Box 1092"/>
          <p:cNvSpPr txBox="1">
            <a:spLocks noChangeArrowheads="1"/>
          </p:cNvSpPr>
          <p:nvPr/>
        </p:nvSpPr>
        <p:spPr bwMode="auto">
          <a:xfrm>
            <a:off x="2579688" y="1882775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a[0][2]</a:t>
            </a:r>
          </a:p>
        </p:txBody>
      </p:sp>
      <p:sp>
        <p:nvSpPr>
          <p:cNvPr id="45086" name="Text Box 1093"/>
          <p:cNvSpPr txBox="1">
            <a:spLocks noChangeArrowheads="1"/>
          </p:cNvSpPr>
          <p:nvPr/>
        </p:nvSpPr>
        <p:spPr bwMode="auto">
          <a:xfrm>
            <a:off x="174625" y="465455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a[1][0]</a:t>
            </a:r>
          </a:p>
        </p:txBody>
      </p:sp>
      <p:sp>
        <p:nvSpPr>
          <p:cNvPr id="45087" name="Text Box 1094"/>
          <p:cNvSpPr txBox="1">
            <a:spLocks noChangeArrowheads="1"/>
          </p:cNvSpPr>
          <p:nvPr/>
        </p:nvSpPr>
        <p:spPr bwMode="auto">
          <a:xfrm>
            <a:off x="1370013" y="4651375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a[1][1]</a:t>
            </a:r>
          </a:p>
        </p:txBody>
      </p:sp>
      <p:sp>
        <p:nvSpPr>
          <p:cNvPr id="45088" name="Line 1095"/>
          <p:cNvSpPr>
            <a:spLocks noChangeShapeType="1"/>
          </p:cNvSpPr>
          <p:nvPr/>
        </p:nvSpPr>
        <p:spPr bwMode="auto">
          <a:xfrm flipV="1">
            <a:off x="746125" y="4122738"/>
            <a:ext cx="263525" cy="584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89" name="Line 1096"/>
          <p:cNvSpPr>
            <a:spLocks noChangeShapeType="1"/>
          </p:cNvSpPr>
          <p:nvPr/>
        </p:nvSpPr>
        <p:spPr bwMode="auto">
          <a:xfrm flipH="1" flipV="1">
            <a:off x="1422400" y="4087813"/>
            <a:ext cx="377825" cy="6223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90" name="Line 1097"/>
          <p:cNvSpPr>
            <a:spLocks noChangeShapeType="1"/>
          </p:cNvSpPr>
          <p:nvPr/>
        </p:nvSpPr>
        <p:spPr bwMode="auto">
          <a:xfrm flipH="1" flipV="1">
            <a:off x="1892300" y="4075113"/>
            <a:ext cx="955675" cy="6477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5091" name="Text Box 1098"/>
          <p:cNvSpPr txBox="1">
            <a:spLocks noChangeArrowheads="1"/>
          </p:cNvSpPr>
          <p:nvPr/>
        </p:nvSpPr>
        <p:spPr bwMode="auto">
          <a:xfrm>
            <a:off x="2547938" y="4633913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a[1][2]</a:t>
            </a:r>
          </a:p>
        </p:txBody>
      </p:sp>
      <p:sp>
        <p:nvSpPr>
          <p:cNvPr id="45092" name="Text Box 1099"/>
          <p:cNvSpPr txBox="1">
            <a:spLocks noChangeArrowheads="1"/>
          </p:cNvSpPr>
          <p:nvPr/>
        </p:nvSpPr>
        <p:spPr bwMode="auto">
          <a:xfrm>
            <a:off x="4343400" y="1863725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a[0][0]</a:t>
            </a:r>
          </a:p>
        </p:txBody>
      </p:sp>
      <p:sp>
        <p:nvSpPr>
          <p:cNvPr id="45093" name="Text Box 1100"/>
          <p:cNvSpPr txBox="1">
            <a:spLocks noChangeArrowheads="1"/>
          </p:cNvSpPr>
          <p:nvPr/>
        </p:nvSpPr>
        <p:spPr bwMode="auto">
          <a:xfrm>
            <a:off x="4343400" y="2333625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a[0][1]</a:t>
            </a:r>
          </a:p>
        </p:txBody>
      </p:sp>
      <p:sp>
        <p:nvSpPr>
          <p:cNvPr id="45094" name="Text Box 1101"/>
          <p:cNvSpPr txBox="1">
            <a:spLocks noChangeArrowheads="1"/>
          </p:cNvSpPr>
          <p:nvPr/>
        </p:nvSpPr>
        <p:spPr bwMode="auto">
          <a:xfrm>
            <a:off x="4343400" y="2790825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a[0][2]</a:t>
            </a:r>
          </a:p>
        </p:txBody>
      </p:sp>
      <p:sp>
        <p:nvSpPr>
          <p:cNvPr id="45095" name="Text Box 1102"/>
          <p:cNvSpPr txBox="1">
            <a:spLocks noChangeArrowheads="1"/>
          </p:cNvSpPr>
          <p:nvPr/>
        </p:nvSpPr>
        <p:spPr bwMode="auto">
          <a:xfrm>
            <a:off x="4343400" y="3248025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a[1][0]</a:t>
            </a:r>
          </a:p>
        </p:txBody>
      </p:sp>
      <p:sp>
        <p:nvSpPr>
          <p:cNvPr id="45096" name="Text Box 1103"/>
          <p:cNvSpPr txBox="1">
            <a:spLocks noChangeArrowheads="1"/>
          </p:cNvSpPr>
          <p:nvPr/>
        </p:nvSpPr>
        <p:spPr bwMode="auto">
          <a:xfrm>
            <a:off x="4343400" y="3692525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a[1][1]</a:t>
            </a:r>
          </a:p>
        </p:txBody>
      </p:sp>
      <p:sp>
        <p:nvSpPr>
          <p:cNvPr id="45097" name="Text Box 1104"/>
          <p:cNvSpPr txBox="1">
            <a:spLocks noChangeArrowheads="1"/>
          </p:cNvSpPr>
          <p:nvPr/>
        </p:nvSpPr>
        <p:spPr bwMode="auto">
          <a:xfrm>
            <a:off x="4343400" y="4149725"/>
            <a:ext cx="1173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a[1][2]</a:t>
            </a:r>
          </a:p>
        </p:txBody>
      </p:sp>
      <p:sp>
        <p:nvSpPr>
          <p:cNvPr id="4509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1B4F9AB-E374-4F70-A2DB-86E3D94B6AA9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6883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44488"/>
            <a:ext cx="8831262" cy="1143000"/>
          </a:xfrm>
        </p:spPr>
        <p:txBody>
          <a:bodyPr/>
          <a:lstStyle/>
          <a:p>
            <a:pPr eaLnBrk="1" hangingPunct="1"/>
            <a:r>
              <a:rPr lang="ja-JP" altLang="en-US" sz="4000"/>
              <a:t>例題４．棒グラフを表示する関数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595438"/>
            <a:ext cx="7772400" cy="49339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dirty="0">
                <a:solidFill>
                  <a:schemeClr val="tx2"/>
                </a:solidFill>
              </a:rPr>
              <a:t>整数の配列から，その棒グラフを表示する</a:t>
            </a:r>
            <a:r>
              <a:rPr lang="en-US" altLang="ja-JP" dirty="0" err="1">
                <a:solidFill>
                  <a:schemeClr val="tx2"/>
                </a:solidFill>
              </a:rPr>
              <a:t>bar_graph</a:t>
            </a:r>
            <a:r>
              <a:rPr lang="en-US" altLang="ja-JP" dirty="0">
                <a:solidFill>
                  <a:schemeClr val="tx2"/>
                </a:solidFill>
              </a:rPr>
              <a:t> </a:t>
            </a:r>
            <a:r>
              <a:rPr lang="ja-JP" altLang="en-US" dirty="0">
                <a:solidFill>
                  <a:schemeClr val="tx2"/>
                </a:solidFill>
              </a:rPr>
              <a:t>関数を作る</a:t>
            </a:r>
            <a:r>
              <a:rPr lang="ja-JP" altLang="en-US" dirty="0"/>
              <a:t>．同時に， </a:t>
            </a:r>
            <a:r>
              <a:rPr lang="en-US" altLang="ja-JP" dirty="0" err="1"/>
              <a:t>bar_graph</a:t>
            </a:r>
            <a:r>
              <a:rPr lang="ja-JP" altLang="en-US" dirty="0"/>
              <a:t>関数を呼び出す</a:t>
            </a:r>
            <a:r>
              <a:rPr lang="en-US" altLang="ja-JP" dirty="0"/>
              <a:t>main</a:t>
            </a:r>
            <a:r>
              <a:rPr lang="ja-JP" altLang="en-US" dirty="0"/>
              <a:t>関数も作る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整数の配列及び配列のサイズを</a:t>
            </a:r>
            <a:r>
              <a:rPr lang="en-US" altLang="ja-JP" dirty="0" err="1"/>
              <a:t>bar_graph</a:t>
            </a:r>
            <a:r>
              <a:rPr lang="ja-JP" altLang="en-US" dirty="0"/>
              <a:t>関数に渡すこと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ja-JP" dirty="0" err="1"/>
              <a:t>bar_graph</a:t>
            </a:r>
            <a:r>
              <a:rPr lang="ja-JP" altLang="en-US" dirty="0"/>
              <a:t>関数の返り値はない（</a:t>
            </a:r>
            <a:r>
              <a:rPr lang="en-US" altLang="ja-JP" dirty="0"/>
              <a:t>void </a:t>
            </a:r>
            <a:r>
              <a:rPr lang="ja-JP" altLang="en-US" dirty="0"/>
              <a:t>とする）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en-US" altLang="ja-JP" dirty="0"/>
          </a:p>
        </p:txBody>
      </p:sp>
      <p:sp>
        <p:nvSpPr>
          <p:cNvPr id="471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30B1B16-F9C8-4214-995B-A890F5A7F95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944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5313" y="0"/>
            <a:ext cx="7772400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70000"/>
              </a:lnSpc>
              <a:spcBef>
                <a:spcPct val="5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void bar(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("*");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return;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} 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void </a:t>
            </a:r>
            <a:r>
              <a:rPr lang="en-US" altLang="ja-JP" sz="2400" dirty="0" err="1"/>
              <a:t>bar_graph</a:t>
            </a:r>
            <a:r>
              <a:rPr lang="en-US" altLang="ja-JP" sz="2400" dirty="0"/>
              <a:t>(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, </a:t>
            </a: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x[]</a:t>
            </a:r>
            <a:r>
              <a:rPr lang="en-US" altLang="ja-JP" sz="2400" dirty="0"/>
              <a:t> )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    bar( </a:t>
            </a:r>
            <a:r>
              <a:rPr lang="en-US" altLang="ja-JP" sz="2400" dirty="0">
                <a:solidFill>
                  <a:srgbClr val="FF0000"/>
                </a:solidFill>
              </a:rPr>
              <a:t>x[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 </a:t>
            </a:r>
            <a:r>
              <a:rPr lang="en-US" altLang="ja-JP" sz="2400" dirty="0"/>
              <a:t>); 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return;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}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en-US" altLang="ja-JP" sz="2400" dirty="0">
                <a:solidFill>
                  <a:srgbClr val="FF0000"/>
                </a:solidFill>
              </a:rPr>
              <a:t> a[7]={6,4,7,1,5,3,2};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bar_graph</a:t>
            </a:r>
            <a:r>
              <a:rPr lang="en-US" altLang="ja-JP" sz="2400" dirty="0"/>
              <a:t>( 7, </a:t>
            </a:r>
            <a:r>
              <a:rPr lang="en-US" altLang="ja-JP" sz="2400" dirty="0">
                <a:solidFill>
                  <a:schemeClr val="tx2"/>
                </a:solidFill>
              </a:rPr>
              <a:t>a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70000"/>
              </a:lnSpc>
              <a:spcBef>
                <a:spcPct val="5000"/>
              </a:spcBef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779838" y="2435538"/>
            <a:ext cx="1166813" cy="51276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363244" y="1063539"/>
            <a:ext cx="48013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「整数の配列の先頭要素の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メモリアドレス」を受け取って，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として使う．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3907254" y="4095113"/>
            <a:ext cx="532229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配列の先頭要素のメモリアドレスは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すでに受け取ったので，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のように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書いて配列の要素を使える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2578516" y="3863338"/>
            <a:ext cx="1179513" cy="54451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 flipV="1">
            <a:off x="3089354" y="5715002"/>
            <a:ext cx="530225" cy="2635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651329" y="5481639"/>
            <a:ext cx="50738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の先頭要素の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メモリアドレス（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&amp;a[0]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の省略形）</a:t>
            </a: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1880016" y="3396613"/>
            <a:ext cx="722313" cy="566738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2768679" y="5219702"/>
            <a:ext cx="577850" cy="4953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A7696F-D376-4DE7-A422-1F9A402611D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8696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/>
              <a:t>棒グラフを表示する関数</a:t>
            </a:r>
            <a:endParaRPr lang="ja-JP" altLang="en-US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581150" y="2328863"/>
            <a:ext cx="6064250" cy="34353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*******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</a:t>
            </a:r>
          </a:p>
        </p:txBody>
      </p:sp>
      <p:sp>
        <p:nvSpPr>
          <p:cNvPr id="5120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0098416-482F-4402-8334-B00CA0E8041F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1285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/>
          <a:lstStyle/>
          <a:p>
            <a:pPr eaLnBrk="1" hangingPunct="1"/>
            <a:r>
              <a:rPr lang="ja-JP" altLang="en-US"/>
              <a:t>関数呼び出しの流れ</a:t>
            </a: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171450" y="1741488"/>
            <a:ext cx="2597150" cy="271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3562724" y="2417763"/>
            <a:ext cx="346159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bar_graph</a:t>
            </a: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bar_graph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x[] )</a:t>
            </a:r>
          </a:p>
        </p:txBody>
      </p:sp>
      <p:sp>
        <p:nvSpPr>
          <p:cNvPr id="53253" name="AutoShape 6" descr="25%"/>
          <p:cNvSpPr>
            <a:spLocks noChangeArrowheads="1"/>
          </p:cNvSpPr>
          <p:nvPr/>
        </p:nvSpPr>
        <p:spPr bwMode="auto">
          <a:xfrm rot="793638">
            <a:off x="2589213" y="2940050"/>
            <a:ext cx="1284287" cy="330200"/>
          </a:xfrm>
          <a:prstGeom prst="rightArrow">
            <a:avLst>
              <a:gd name="adj1" fmla="val 50000"/>
              <a:gd name="adj2" fmla="val 97236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4" name="Rectangle 9"/>
          <p:cNvSpPr>
            <a:spLocks noChangeArrowheads="1"/>
          </p:cNvSpPr>
          <p:nvPr/>
        </p:nvSpPr>
        <p:spPr bwMode="auto">
          <a:xfrm>
            <a:off x="3852863" y="3278188"/>
            <a:ext cx="2435225" cy="284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5" name="Text Box 10"/>
          <p:cNvSpPr txBox="1">
            <a:spLocks noChangeArrowheads="1"/>
          </p:cNvSpPr>
          <p:nvPr/>
        </p:nvSpPr>
        <p:spPr bwMode="auto">
          <a:xfrm>
            <a:off x="803050" y="915988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3256" name="Rectangle 11"/>
          <p:cNvSpPr>
            <a:spLocks noChangeArrowheads="1"/>
          </p:cNvSpPr>
          <p:nvPr/>
        </p:nvSpPr>
        <p:spPr bwMode="auto">
          <a:xfrm>
            <a:off x="282575" y="2670175"/>
            <a:ext cx="2360070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bar_graph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( 7, a );</a:t>
            </a:r>
          </a:p>
        </p:txBody>
      </p:sp>
      <p:sp>
        <p:nvSpPr>
          <p:cNvPr id="53257" name="Text Box 12"/>
          <p:cNvSpPr txBox="1">
            <a:spLocks noChangeArrowheads="1"/>
          </p:cNvSpPr>
          <p:nvPr/>
        </p:nvSpPr>
        <p:spPr bwMode="auto">
          <a:xfrm>
            <a:off x="6818765" y="3813175"/>
            <a:ext cx="23358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bar(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53258" name="Rectangle 13"/>
          <p:cNvSpPr>
            <a:spLocks noChangeArrowheads="1"/>
          </p:cNvSpPr>
          <p:nvPr/>
        </p:nvSpPr>
        <p:spPr bwMode="auto">
          <a:xfrm>
            <a:off x="7156450" y="4716463"/>
            <a:ext cx="1804988" cy="1966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9" name="AutoShape 14" descr="25%"/>
          <p:cNvSpPr>
            <a:spLocks noChangeArrowheads="1"/>
          </p:cNvSpPr>
          <p:nvPr/>
        </p:nvSpPr>
        <p:spPr bwMode="auto">
          <a:xfrm rot="793638">
            <a:off x="5867400" y="4413250"/>
            <a:ext cx="1284288" cy="330200"/>
          </a:xfrm>
          <a:prstGeom prst="rightArrow">
            <a:avLst>
              <a:gd name="adj1" fmla="val 50000"/>
              <a:gd name="adj2" fmla="val 97236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0" name="Rectangle 15"/>
          <p:cNvSpPr>
            <a:spLocks noChangeArrowheads="1"/>
          </p:cNvSpPr>
          <p:nvPr/>
        </p:nvSpPr>
        <p:spPr bwMode="auto">
          <a:xfrm>
            <a:off x="4389438" y="4133850"/>
            <a:ext cx="139974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bar( x[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);</a:t>
            </a:r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661988" y="2251075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3262" name="Text Box 17"/>
          <p:cNvSpPr txBox="1">
            <a:spLocks noChangeArrowheads="1"/>
          </p:cNvSpPr>
          <p:nvPr/>
        </p:nvSpPr>
        <p:spPr bwMode="auto">
          <a:xfrm>
            <a:off x="4311650" y="3689350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3263" name="Rectangle 18"/>
          <p:cNvSpPr>
            <a:spLocks noChangeArrowheads="1"/>
          </p:cNvSpPr>
          <p:nvPr/>
        </p:nvSpPr>
        <p:spPr bwMode="auto">
          <a:xfrm>
            <a:off x="7556500" y="6151563"/>
            <a:ext cx="105580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53264" name="Rectangle 19"/>
          <p:cNvSpPr>
            <a:spLocks noChangeArrowheads="1"/>
          </p:cNvSpPr>
          <p:nvPr/>
        </p:nvSpPr>
        <p:spPr bwMode="auto">
          <a:xfrm>
            <a:off x="4586288" y="5586413"/>
            <a:ext cx="105580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53265" name="Line 20"/>
          <p:cNvSpPr>
            <a:spLocks noChangeShapeType="1"/>
          </p:cNvSpPr>
          <p:nvPr/>
        </p:nvSpPr>
        <p:spPr bwMode="auto">
          <a:xfrm flipH="1" flipV="1">
            <a:off x="5857875" y="4881563"/>
            <a:ext cx="1692275" cy="149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6" name="Line 21"/>
          <p:cNvSpPr>
            <a:spLocks noChangeShapeType="1"/>
          </p:cNvSpPr>
          <p:nvPr/>
        </p:nvSpPr>
        <p:spPr bwMode="auto">
          <a:xfrm flipH="1" flipV="1">
            <a:off x="2549525" y="3429000"/>
            <a:ext cx="1989138" cy="2419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67" name="Text Box 22"/>
          <p:cNvSpPr txBox="1">
            <a:spLocks noChangeArrowheads="1"/>
          </p:cNvSpPr>
          <p:nvPr/>
        </p:nvSpPr>
        <p:spPr bwMode="auto">
          <a:xfrm>
            <a:off x="7824788" y="5719763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3268" name="Text Box 23"/>
          <p:cNvSpPr txBox="1">
            <a:spLocks noChangeArrowheads="1"/>
          </p:cNvSpPr>
          <p:nvPr/>
        </p:nvSpPr>
        <p:spPr bwMode="auto">
          <a:xfrm>
            <a:off x="4751388" y="5180013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326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6E6B6F-EABF-4650-ACE5-3C2B6878599E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5318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146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関数への配列の受け渡し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6588" y="1366838"/>
            <a:ext cx="7772400" cy="52943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ja-JP" altLang="en-US" sz="2800" dirty="0"/>
              <a:t>呼び出し側</a:t>
            </a:r>
          </a:p>
          <a:p>
            <a:pPr lvl="1" eaLnBrk="1" hangingPunct="1"/>
            <a:r>
              <a:rPr lang="ja-JP" altLang="en-US" sz="2400" dirty="0"/>
              <a:t>配列変数名を書いて，配列の先頭メモリアドレスを，関数に渡す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	例）  </a:t>
            </a:r>
            <a:r>
              <a:rPr lang="en-US" altLang="ja-JP" sz="2400" dirty="0" err="1">
                <a:solidFill>
                  <a:schemeClr val="accent2"/>
                </a:solidFill>
              </a:rPr>
              <a:t>bar_graph</a:t>
            </a:r>
            <a:r>
              <a:rPr lang="en-US" altLang="ja-JP" sz="2400" dirty="0">
                <a:solidFill>
                  <a:schemeClr val="accent2"/>
                </a:solidFill>
              </a:rPr>
              <a:t>( 7, a );</a:t>
            </a:r>
          </a:p>
          <a:p>
            <a:pPr eaLnBrk="1" hangingPunct="1">
              <a:buFontTx/>
              <a:buNone/>
            </a:pPr>
            <a:endParaRPr lang="en-US" altLang="ja-JP" sz="2800" dirty="0"/>
          </a:p>
          <a:p>
            <a:pPr eaLnBrk="1" hangingPunct="1"/>
            <a:r>
              <a:rPr lang="ja-JP" altLang="en-US" sz="2800" dirty="0"/>
              <a:t>関数側</a:t>
            </a:r>
          </a:p>
          <a:p>
            <a:pPr lvl="1" eaLnBrk="1" hangingPunct="1"/>
            <a:r>
              <a:rPr lang="ja-JP" altLang="en-US" sz="2400" dirty="0"/>
              <a:t>配列を受け取る（正確には，配列の先頭メモリアドレス）ことを宣言しておく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</a:rPr>
              <a:t>		</a:t>
            </a:r>
            <a:r>
              <a:rPr lang="en-US" altLang="ja-JP" sz="2400" dirty="0">
                <a:solidFill>
                  <a:schemeClr val="accent2"/>
                </a:solidFill>
              </a:rPr>
              <a:t>void </a:t>
            </a:r>
            <a:r>
              <a:rPr lang="en-US" altLang="ja-JP" sz="2400" dirty="0" err="1">
                <a:solidFill>
                  <a:schemeClr val="accent2"/>
                </a:solidFill>
              </a:rPr>
              <a:t>bar_graph</a:t>
            </a:r>
            <a:r>
              <a:rPr lang="en-US" altLang="ja-JP" sz="2400" dirty="0">
                <a:solidFill>
                  <a:schemeClr val="accent2"/>
                </a:solidFill>
              </a:rPr>
              <a:t>( int </a:t>
            </a:r>
            <a:r>
              <a:rPr lang="en-US" altLang="ja-JP" sz="2400" dirty="0" err="1">
                <a:solidFill>
                  <a:schemeClr val="accent2"/>
                </a:solidFill>
              </a:rPr>
              <a:t>len</a:t>
            </a:r>
            <a:r>
              <a:rPr lang="en-US" altLang="ja-JP" sz="2400" dirty="0">
                <a:solidFill>
                  <a:schemeClr val="accent2"/>
                </a:solidFill>
              </a:rPr>
              <a:t>, int x[] )</a:t>
            </a:r>
          </a:p>
          <a:p>
            <a:pPr lvl="1" eaLnBrk="1" hangingPunct="1"/>
            <a:endParaRPr lang="en-US" altLang="ja-JP" sz="2400" dirty="0"/>
          </a:p>
          <a:p>
            <a:pPr lvl="1" eaLnBrk="1" hangingPunct="1"/>
            <a:endParaRPr lang="en-US" altLang="ja-JP" sz="2400" dirty="0"/>
          </a:p>
          <a:p>
            <a:pPr lvl="1" eaLnBrk="1" hangingPunct="1"/>
            <a:endParaRPr lang="en-US" altLang="ja-JP" sz="2400" dirty="0"/>
          </a:p>
          <a:p>
            <a:pPr lvl="1" eaLnBrk="1" hangingPunct="1"/>
            <a:r>
              <a:rPr lang="ja-JP" altLang="en-US" sz="2400" dirty="0"/>
              <a:t>受け取った配列は，普通と同じに使える</a:t>
            </a:r>
          </a:p>
          <a:p>
            <a:pPr lvl="1" eaLnBrk="1" hangingPunct="1"/>
            <a:endParaRPr lang="ja-JP" altLang="en-US" sz="2400" dirty="0"/>
          </a:p>
          <a:p>
            <a:pPr lvl="1" eaLnBrk="1" hangingPunct="1"/>
            <a:endParaRPr lang="en-US" altLang="ja-JP" sz="2400" dirty="0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234845" y="2998502"/>
            <a:ext cx="42739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 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の先頭要素のメモリアドレス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 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&amp;a[0]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の省略形）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4283075" y="2508620"/>
            <a:ext cx="577850" cy="4953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4957763" y="5167819"/>
            <a:ext cx="428835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「整数の配列の先頭要素の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メモリアドレス」を受け取って，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 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として使う．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4745112" y="4670932"/>
            <a:ext cx="914400" cy="4953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77C7881-2E8E-433E-80EA-49B019E4552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7330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配列とポインタ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715000"/>
            <a:ext cx="8153400" cy="914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プログラム中に配列名を単独（例えば「</a:t>
            </a:r>
            <a:r>
              <a:rPr lang="en-US" altLang="ja-JP" sz="2800"/>
              <a:t>a</a:t>
            </a:r>
            <a:r>
              <a:rPr lang="ja-JP" altLang="en-US" sz="2800"/>
              <a:t>」）で書くと，</a:t>
            </a:r>
            <a:r>
              <a:rPr lang="ja-JP" altLang="en-US" sz="2800">
                <a:solidFill>
                  <a:schemeClr val="tx2"/>
                </a:solidFill>
              </a:rPr>
              <a:t>配列の先頭要素のメモリアドレス</a:t>
            </a:r>
            <a:r>
              <a:rPr lang="ja-JP" altLang="en-US" sz="2800"/>
              <a:t>という意味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489075" y="1200150"/>
            <a:ext cx="6420476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プログラム例：</a:t>
            </a:r>
            <a:r>
              <a:rPr lang="en-US" altLang="ja-JP" sz="36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bar_graph</a:t>
            </a: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(7, </a:t>
            </a:r>
            <a:r>
              <a:rPr lang="en-US" altLang="ja-JP" sz="3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57349" name="AutoShape 10"/>
          <p:cNvSpPr>
            <a:spLocks noChangeArrowheads="1"/>
          </p:cNvSpPr>
          <p:nvPr/>
        </p:nvSpPr>
        <p:spPr bwMode="auto">
          <a:xfrm>
            <a:off x="2570163" y="3562350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0" name="AutoShape 11"/>
          <p:cNvSpPr>
            <a:spLocks noChangeArrowheads="1"/>
          </p:cNvSpPr>
          <p:nvPr/>
        </p:nvSpPr>
        <p:spPr bwMode="auto">
          <a:xfrm>
            <a:off x="3255963" y="3562350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1" name="AutoShape 12"/>
          <p:cNvSpPr>
            <a:spLocks noChangeArrowheads="1"/>
          </p:cNvSpPr>
          <p:nvPr/>
        </p:nvSpPr>
        <p:spPr bwMode="auto">
          <a:xfrm>
            <a:off x="3941763" y="3562350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2" name="AutoShape 13"/>
          <p:cNvSpPr>
            <a:spLocks noChangeArrowheads="1"/>
          </p:cNvSpPr>
          <p:nvPr/>
        </p:nvSpPr>
        <p:spPr bwMode="auto">
          <a:xfrm>
            <a:off x="4627563" y="3562350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3" name="AutoShape 14"/>
          <p:cNvSpPr>
            <a:spLocks noChangeArrowheads="1"/>
          </p:cNvSpPr>
          <p:nvPr/>
        </p:nvSpPr>
        <p:spPr bwMode="auto">
          <a:xfrm>
            <a:off x="5313363" y="3562350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4" name="AutoShape 15"/>
          <p:cNvSpPr>
            <a:spLocks noChangeArrowheads="1"/>
          </p:cNvSpPr>
          <p:nvPr/>
        </p:nvSpPr>
        <p:spPr bwMode="auto">
          <a:xfrm>
            <a:off x="5999163" y="3562350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5" name="AutoShape 16"/>
          <p:cNvSpPr>
            <a:spLocks noChangeArrowheads="1"/>
          </p:cNvSpPr>
          <p:nvPr/>
        </p:nvSpPr>
        <p:spPr bwMode="auto">
          <a:xfrm>
            <a:off x="6684963" y="3562350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6" name="Text Box 17"/>
          <p:cNvSpPr txBox="1">
            <a:spLocks noChangeArrowheads="1"/>
          </p:cNvSpPr>
          <p:nvPr/>
        </p:nvSpPr>
        <p:spPr bwMode="auto">
          <a:xfrm>
            <a:off x="1611313" y="3876675"/>
            <a:ext cx="405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57357" name="Text Box 18"/>
          <p:cNvSpPr txBox="1">
            <a:spLocks noChangeArrowheads="1"/>
          </p:cNvSpPr>
          <p:nvPr/>
        </p:nvSpPr>
        <p:spPr bwMode="auto">
          <a:xfrm>
            <a:off x="2419350" y="4741863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a[0]</a:t>
            </a:r>
          </a:p>
        </p:txBody>
      </p:sp>
      <p:sp>
        <p:nvSpPr>
          <p:cNvPr id="57358" name="Text Box 19"/>
          <p:cNvSpPr txBox="1">
            <a:spLocks noChangeArrowheads="1"/>
          </p:cNvSpPr>
          <p:nvPr/>
        </p:nvSpPr>
        <p:spPr bwMode="auto">
          <a:xfrm>
            <a:off x="3181350" y="4729163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a[1]</a:t>
            </a:r>
          </a:p>
        </p:txBody>
      </p:sp>
      <p:sp>
        <p:nvSpPr>
          <p:cNvPr id="57359" name="Text Box 20"/>
          <p:cNvSpPr txBox="1">
            <a:spLocks noChangeArrowheads="1"/>
          </p:cNvSpPr>
          <p:nvPr/>
        </p:nvSpPr>
        <p:spPr bwMode="auto">
          <a:xfrm>
            <a:off x="3905250" y="4729163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a[2]</a:t>
            </a:r>
          </a:p>
        </p:txBody>
      </p:sp>
      <p:sp>
        <p:nvSpPr>
          <p:cNvPr id="57360" name="Text Box 21"/>
          <p:cNvSpPr txBox="1">
            <a:spLocks noChangeArrowheads="1"/>
          </p:cNvSpPr>
          <p:nvPr/>
        </p:nvSpPr>
        <p:spPr bwMode="auto">
          <a:xfrm>
            <a:off x="4629150" y="4729163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a[3]</a:t>
            </a:r>
          </a:p>
        </p:txBody>
      </p:sp>
      <p:sp>
        <p:nvSpPr>
          <p:cNvPr id="57361" name="Text Box 22"/>
          <p:cNvSpPr txBox="1">
            <a:spLocks noChangeArrowheads="1"/>
          </p:cNvSpPr>
          <p:nvPr/>
        </p:nvSpPr>
        <p:spPr bwMode="auto">
          <a:xfrm>
            <a:off x="5353050" y="4716463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a[4]</a:t>
            </a:r>
          </a:p>
        </p:txBody>
      </p:sp>
      <p:sp>
        <p:nvSpPr>
          <p:cNvPr id="57362" name="Text Box 23"/>
          <p:cNvSpPr txBox="1">
            <a:spLocks noChangeArrowheads="1"/>
          </p:cNvSpPr>
          <p:nvPr/>
        </p:nvSpPr>
        <p:spPr bwMode="auto">
          <a:xfrm>
            <a:off x="6076950" y="4703763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a[5]</a:t>
            </a:r>
          </a:p>
        </p:txBody>
      </p:sp>
      <p:sp>
        <p:nvSpPr>
          <p:cNvPr id="57363" name="Text Box 24"/>
          <p:cNvSpPr txBox="1">
            <a:spLocks noChangeArrowheads="1"/>
          </p:cNvSpPr>
          <p:nvPr/>
        </p:nvSpPr>
        <p:spPr bwMode="auto">
          <a:xfrm>
            <a:off x="6800850" y="4703763"/>
            <a:ext cx="60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a[6]</a:t>
            </a:r>
          </a:p>
        </p:txBody>
      </p:sp>
      <p:sp>
        <p:nvSpPr>
          <p:cNvPr id="57364" name="Line 25"/>
          <p:cNvSpPr>
            <a:spLocks noChangeShapeType="1"/>
          </p:cNvSpPr>
          <p:nvPr/>
        </p:nvSpPr>
        <p:spPr bwMode="auto">
          <a:xfrm>
            <a:off x="3011488" y="2979738"/>
            <a:ext cx="0" cy="6794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5" name="Text Box 26"/>
          <p:cNvSpPr txBox="1">
            <a:spLocks noChangeArrowheads="1"/>
          </p:cNvSpPr>
          <p:nvPr/>
        </p:nvSpPr>
        <p:spPr bwMode="auto">
          <a:xfrm>
            <a:off x="1909763" y="2444750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配列の先頭要素</a:t>
            </a:r>
          </a:p>
        </p:txBody>
      </p:sp>
      <p:sp>
        <p:nvSpPr>
          <p:cNvPr id="5736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274168-151D-48C3-B3A4-00A0B4DA7395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593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19208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課題１．ベクトルの内積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36688"/>
            <a:ext cx="7772400" cy="507365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sz="2800" dirty="0"/>
              <a:t>２つの３次元ベクトルの内積を求める関数 </a:t>
            </a:r>
            <a:r>
              <a:rPr lang="en-US" altLang="ja-JP" sz="2800" dirty="0"/>
              <a:t>product </a:t>
            </a:r>
            <a:r>
              <a:rPr lang="ja-JP" altLang="en-US" sz="2800" dirty="0"/>
              <a:t>を作成しなさい．同時に， </a:t>
            </a:r>
            <a:r>
              <a:rPr lang="en-US" altLang="ja-JP" sz="2800" dirty="0"/>
              <a:t>product </a:t>
            </a:r>
            <a:r>
              <a:rPr lang="ja-JP" altLang="en-US" sz="2800" dirty="0"/>
              <a:t>関数を使う </a:t>
            </a:r>
            <a:r>
              <a:rPr lang="en-US" altLang="ja-JP" sz="2800" dirty="0"/>
              <a:t>main </a:t>
            </a:r>
            <a:r>
              <a:rPr lang="ja-JP" altLang="en-US" sz="2800" dirty="0"/>
              <a:t>関数を作成し，正しく動作することを確認すること．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 dirty="0"/>
              <a:t>２つの３次元ベクトルを</a:t>
            </a:r>
            <a:r>
              <a:rPr lang="en-US" altLang="ja-JP" sz="2400" dirty="0"/>
              <a:t>product</a:t>
            </a:r>
            <a:r>
              <a:rPr lang="ja-JP" altLang="en-US" sz="2400" dirty="0"/>
              <a:t>関数に渡すこと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ja-JP" sz="2400" dirty="0"/>
              <a:t>product</a:t>
            </a:r>
            <a:r>
              <a:rPr lang="ja-JP" altLang="en-US" sz="2400" dirty="0"/>
              <a:t>関数の返り値として，求めた内積を返すこと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 dirty="0"/>
              <a:t>第５回の講義資料の「ベクトルの内積」の部分を参考にして下さい</a:t>
            </a:r>
          </a:p>
        </p:txBody>
      </p:sp>
      <p:sp>
        <p:nvSpPr>
          <p:cNvPr id="593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D198AF-9094-4C1C-9F77-77143DBCA90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3029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44488"/>
            <a:ext cx="8831262" cy="1143000"/>
          </a:xfrm>
        </p:spPr>
        <p:txBody>
          <a:bodyPr/>
          <a:lstStyle/>
          <a:p>
            <a:pPr eaLnBrk="1" hangingPunct="1"/>
            <a:r>
              <a:rPr lang="ja-JP" altLang="en-US" sz="4000"/>
              <a:t>例題５． </a:t>
            </a:r>
            <a:r>
              <a:rPr lang="ja-JP" altLang="en-US"/>
              <a:t>２次元配列の受け渡し</a:t>
            </a:r>
            <a:endParaRPr lang="ja-JP" altLang="en-US" sz="40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595438"/>
            <a:ext cx="7772400" cy="49339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>
                <a:solidFill>
                  <a:schemeClr val="tx2"/>
                </a:solidFill>
              </a:rPr>
              <a:t>２次元配列の先頭要素のメモリアドレス</a:t>
            </a:r>
            <a:r>
              <a:rPr lang="ja-JP" altLang="en-US"/>
              <a:t>と，配列の大きさから，配列の中身を表示する関数を作る．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en-US" altLang="ja-JP"/>
          </a:p>
        </p:txBody>
      </p:sp>
      <p:sp>
        <p:nvSpPr>
          <p:cNvPr id="614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124E057-89C2-4949-8A3A-C77446E9AF6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907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38100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>
                <a:solidFill>
                  <a:schemeClr val="tx2"/>
                </a:solidFill>
              </a:rPr>
              <a:t>データは，アドレス付けされて，メモリに入っている</a:t>
            </a:r>
            <a:r>
              <a:rPr lang="ja-JP" altLang="en-US"/>
              <a:t>ことを理解する</a:t>
            </a:r>
          </a:p>
          <a:p>
            <a:pPr eaLnBrk="1" hangingPunct="1">
              <a:lnSpc>
                <a:spcPct val="115000"/>
              </a:lnSpc>
            </a:pPr>
            <a:endParaRPr lang="ja-JP" altLang="en-US"/>
          </a:p>
          <a:p>
            <a:pPr eaLnBrk="1" hangingPunct="1">
              <a:lnSpc>
                <a:spcPct val="115000"/>
              </a:lnSpc>
            </a:pPr>
            <a:r>
              <a:rPr lang="ja-JP" altLang="en-US"/>
              <a:t>ポインタ変数を使い，</a:t>
            </a:r>
            <a:r>
              <a:rPr lang="ja-JP" altLang="en-US">
                <a:solidFill>
                  <a:schemeClr val="tx2"/>
                </a:solidFill>
              </a:rPr>
              <a:t>関数との情報の受け渡しができるようになる</a:t>
            </a:r>
            <a:endParaRPr lang="ja-JP" altLang="en-US"/>
          </a:p>
          <a:p>
            <a:pPr eaLnBrk="1" hangingPunct="1">
              <a:lnSpc>
                <a:spcPct val="115000"/>
              </a:lnSpc>
            </a:pPr>
            <a:endParaRPr lang="ja-JP" altLang="en-US"/>
          </a:p>
          <a:p>
            <a:pPr eaLnBrk="1" hangingPunct="1">
              <a:lnSpc>
                <a:spcPct val="115000"/>
              </a:lnSpc>
            </a:pPr>
            <a:endParaRPr lang="en-US" altLang="ja-JP"/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1B2BF5C-CEF3-4700-8DBF-756C2CB4275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3378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1850"/>
          </a:xfrm>
        </p:spPr>
        <p:txBody>
          <a:bodyPr/>
          <a:lstStyle/>
          <a:p>
            <a:pPr eaLnBrk="1" hangingPunct="1"/>
            <a:r>
              <a:rPr lang="en-US" altLang="ja-JP"/>
              <a:t>2</a:t>
            </a:r>
            <a:r>
              <a:rPr lang="ja-JP" altLang="en-US"/>
              <a:t>次元配列の受け渡し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72385" y="593329"/>
            <a:ext cx="8104188" cy="5195887"/>
          </a:xfrm>
        </p:spPr>
        <p:txBody>
          <a:bodyPr>
            <a:noAutofit/>
          </a:bodyPr>
          <a:lstStyle/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#include &lt;</a:t>
            </a:r>
            <a:r>
              <a:rPr lang="en-US" altLang="ja-JP" sz="1800" dirty="0" err="1"/>
              <a:t>stdio.h</a:t>
            </a:r>
            <a:r>
              <a:rPr lang="en-US" altLang="ja-JP" sz="1800" dirty="0"/>
              <a:t>&gt;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/>
              <a:t>#pragma warning(</a:t>
            </a:r>
            <a:r>
              <a:rPr lang="en-US" altLang="ja-JP" sz="1800" dirty="0" err="1"/>
              <a:t>disable:4996</a:t>
            </a:r>
            <a:r>
              <a:rPr lang="en-US" altLang="ja-JP" sz="1800" dirty="0"/>
              <a:t>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void </a:t>
            </a:r>
            <a:r>
              <a:rPr lang="en-US" altLang="ja-JP" sz="1800" dirty="0" err="1"/>
              <a:t>print_matrix</a:t>
            </a:r>
            <a:r>
              <a:rPr lang="en-US" altLang="ja-JP" sz="1800" dirty="0"/>
              <a:t>( </a:t>
            </a:r>
            <a:r>
              <a:rPr lang="en-US" altLang="ja-JP" sz="1800" dirty="0" err="1">
                <a:solidFill>
                  <a:schemeClr val="tx2"/>
                </a:solidFill>
              </a:rPr>
              <a:t>int</a:t>
            </a:r>
            <a:r>
              <a:rPr lang="en-US" altLang="ja-JP" sz="1800" dirty="0">
                <a:solidFill>
                  <a:schemeClr val="tx2"/>
                </a:solidFill>
              </a:rPr>
              <a:t> *x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n, 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m ) {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j;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for(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= 0;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 &lt; n; </a:t>
            </a:r>
            <a:r>
              <a:rPr lang="en-US" altLang="ja-JP" sz="1800" dirty="0" err="1"/>
              <a:t>i</a:t>
            </a:r>
            <a:r>
              <a:rPr lang="en-US" altLang="ja-JP" sz="1800" dirty="0"/>
              <a:t>++ ) {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    for( j = 0; j &lt; m; </a:t>
            </a:r>
            <a:r>
              <a:rPr lang="en-US" altLang="ja-JP" sz="1800" dirty="0" err="1"/>
              <a:t>j++</a:t>
            </a:r>
            <a:r>
              <a:rPr lang="en-US" altLang="ja-JP" sz="1800" dirty="0"/>
              <a:t> ) {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      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 "%d, ", </a:t>
            </a:r>
            <a:r>
              <a:rPr lang="en-US" altLang="ja-JP" sz="1800" dirty="0">
                <a:solidFill>
                  <a:schemeClr val="tx2"/>
                </a:solidFill>
              </a:rPr>
              <a:t>x[</a:t>
            </a:r>
            <a:r>
              <a:rPr lang="en-US" altLang="ja-JP" sz="1800" dirty="0" err="1">
                <a:solidFill>
                  <a:schemeClr val="tx2"/>
                </a:solidFill>
              </a:rPr>
              <a:t>i</a:t>
            </a:r>
            <a:r>
              <a:rPr lang="en-US" altLang="ja-JP" sz="1800" dirty="0">
                <a:solidFill>
                  <a:schemeClr val="tx2"/>
                </a:solidFill>
              </a:rPr>
              <a:t>*</a:t>
            </a:r>
            <a:r>
              <a:rPr lang="en-US" altLang="ja-JP" sz="1800" dirty="0" err="1">
                <a:solidFill>
                  <a:schemeClr val="tx2"/>
                </a:solidFill>
              </a:rPr>
              <a:t>m+j</a:t>
            </a:r>
            <a:r>
              <a:rPr lang="en-US" altLang="ja-JP" sz="1800" dirty="0">
                <a:solidFill>
                  <a:schemeClr val="tx2"/>
                </a:solidFill>
              </a:rPr>
              <a:t>]</a:t>
            </a:r>
            <a:r>
              <a:rPr lang="en-US" altLang="ja-JP" sz="1800" dirty="0"/>
              <a:t> );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    }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    </a:t>
            </a:r>
            <a:r>
              <a:rPr lang="en-US" altLang="ja-JP" sz="1800" dirty="0" err="1"/>
              <a:t>printf</a:t>
            </a:r>
            <a:r>
              <a:rPr lang="en-US" altLang="ja-JP" sz="1800" dirty="0"/>
              <a:t>( "\n" );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    }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    return;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}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main()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{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</a:t>
            </a:r>
            <a:r>
              <a:rPr lang="en-US" altLang="ja-JP" sz="1800" dirty="0" err="1">
                <a:solidFill>
                  <a:schemeClr val="tx2"/>
                </a:solidFill>
              </a:rPr>
              <a:t>int</a:t>
            </a:r>
            <a:r>
              <a:rPr lang="en-US" altLang="ja-JP" sz="1800" dirty="0">
                <a:solidFill>
                  <a:schemeClr val="tx2"/>
                </a:solidFill>
              </a:rPr>
              <a:t> a[2][2] = {{1,2},{3,4}};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	</a:t>
            </a:r>
            <a:r>
              <a:rPr lang="en-US" altLang="ja-JP" sz="1800" dirty="0" err="1"/>
              <a:t>print_matrix</a:t>
            </a:r>
            <a:r>
              <a:rPr lang="en-US" altLang="ja-JP" sz="1800" dirty="0"/>
              <a:t>( </a:t>
            </a:r>
            <a:r>
              <a:rPr lang="en-US" altLang="ja-JP" sz="1800" dirty="0">
                <a:solidFill>
                  <a:schemeClr val="tx2"/>
                </a:solidFill>
              </a:rPr>
              <a:t>a</a:t>
            </a:r>
            <a:r>
              <a:rPr lang="en-US" altLang="ja-JP" sz="1800" dirty="0"/>
              <a:t>, 2, 2 );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    return 0;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ja-JP" sz="1800" dirty="0"/>
              <a:t>}</a:t>
            </a:r>
          </a:p>
        </p:txBody>
      </p:sp>
      <p:sp>
        <p:nvSpPr>
          <p:cNvPr id="63492" name="Rectangle 1028"/>
          <p:cNvSpPr>
            <a:spLocks noChangeArrowheads="1"/>
          </p:cNvSpPr>
          <p:nvPr/>
        </p:nvSpPr>
        <p:spPr bwMode="auto">
          <a:xfrm>
            <a:off x="2404544" y="1112436"/>
            <a:ext cx="677863" cy="51276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3" name="Line 1029"/>
          <p:cNvSpPr>
            <a:spLocks noChangeShapeType="1"/>
          </p:cNvSpPr>
          <p:nvPr/>
        </p:nvSpPr>
        <p:spPr bwMode="auto">
          <a:xfrm flipH="1" flipV="1">
            <a:off x="3096202" y="1534586"/>
            <a:ext cx="731837" cy="3984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3494" name="Text Box 1030"/>
          <p:cNvSpPr txBox="1">
            <a:spLocks noChangeArrowheads="1"/>
          </p:cNvSpPr>
          <p:nvPr/>
        </p:nvSpPr>
        <p:spPr bwMode="auto">
          <a:xfrm>
            <a:off x="3943434" y="1690202"/>
            <a:ext cx="48013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「整数データのメモリアドレス」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を受け取って，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として使う．</a:t>
            </a:r>
          </a:p>
        </p:txBody>
      </p:sp>
      <p:sp>
        <p:nvSpPr>
          <p:cNvPr id="63495" name="Text Box 1031"/>
          <p:cNvSpPr txBox="1">
            <a:spLocks noChangeArrowheads="1"/>
          </p:cNvSpPr>
          <p:nvPr/>
        </p:nvSpPr>
        <p:spPr bwMode="auto">
          <a:xfrm>
            <a:off x="4088224" y="4162296"/>
            <a:ext cx="37401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２次元配列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行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列目</a:t>
            </a:r>
          </a:p>
        </p:txBody>
      </p:sp>
      <p:sp>
        <p:nvSpPr>
          <p:cNvPr id="63496" name="Line 1032"/>
          <p:cNvSpPr>
            <a:spLocks noChangeShapeType="1"/>
          </p:cNvSpPr>
          <p:nvPr/>
        </p:nvSpPr>
        <p:spPr bwMode="auto">
          <a:xfrm flipH="1" flipV="1">
            <a:off x="3627548" y="3421645"/>
            <a:ext cx="477837" cy="5556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3497" name="Line 1033"/>
          <p:cNvSpPr>
            <a:spLocks noChangeShapeType="1"/>
          </p:cNvSpPr>
          <p:nvPr/>
        </p:nvSpPr>
        <p:spPr bwMode="auto">
          <a:xfrm flipH="1" flipV="1">
            <a:off x="2552182" y="6307008"/>
            <a:ext cx="530225" cy="2635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3498" name="Text Box 1034"/>
          <p:cNvSpPr txBox="1">
            <a:spLocks noChangeArrowheads="1"/>
          </p:cNvSpPr>
          <p:nvPr/>
        </p:nvSpPr>
        <p:spPr bwMode="auto">
          <a:xfrm>
            <a:off x="3080459" y="6361271"/>
            <a:ext cx="50914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の先頭要素のメモリアドレス</a:t>
            </a:r>
          </a:p>
        </p:txBody>
      </p:sp>
      <p:sp>
        <p:nvSpPr>
          <p:cNvPr id="63499" name="Rectangle 1035"/>
          <p:cNvSpPr>
            <a:spLocks noChangeArrowheads="1"/>
          </p:cNvSpPr>
          <p:nvPr/>
        </p:nvSpPr>
        <p:spPr bwMode="auto">
          <a:xfrm>
            <a:off x="2738521" y="2816888"/>
            <a:ext cx="1204913" cy="566738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00" name="Rectangle 1036"/>
          <p:cNvSpPr>
            <a:spLocks noChangeArrowheads="1"/>
          </p:cNvSpPr>
          <p:nvPr/>
        </p:nvSpPr>
        <p:spPr bwMode="auto">
          <a:xfrm>
            <a:off x="2069308" y="5768052"/>
            <a:ext cx="377825" cy="4953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50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9564225-912A-4F52-9093-C20000A6DB43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0794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関数呼び出しの流れ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76275" y="2135188"/>
            <a:ext cx="3425825" cy="271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719691" y="2767013"/>
            <a:ext cx="413215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print_matrix</a:t>
            </a: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print_matrix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*x,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n,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m);</a:t>
            </a:r>
          </a:p>
        </p:txBody>
      </p:sp>
      <p:sp>
        <p:nvSpPr>
          <p:cNvPr id="65541" name="AutoShape 5" descr="25%"/>
          <p:cNvSpPr>
            <a:spLocks noChangeArrowheads="1"/>
          </p:cNvSpPr>
          <p:nvPr/>
        </p:nvSpPr>
        <p:spPr bwMode="auto">
          <a:xfrm rot="793638">
            <a:off x="3922713" y="3333750"/>
            <a:ext cx="1284287" cy="330200"/>
          </a:xfrm>
          <a:prstGeom prst="rightArrow">
            <a:avLst>
              <a:gd name="adj1" fmla="val 50000"/>
              <a:gd name="adj2" fmla="val 97236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5186363" y="3671888"/>
            <a:ext cx="2435225" cy="284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562100" y="1184275"/>
            <a:ext cx="171393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906463" y="3125788"/>
            <a:ext cx="2939266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print_matrix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a, 2, 2 );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1538288" y="2668588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5908675" y="5980113"/>
            <a:ext cx="105580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 flipV="1">
            <a:off x="3883025" y="3822700"/>
            <a:ext cx="2027238" cy="2417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6084888" y="5573713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6554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87455EF-94EF-47AA-B73F-AD327370B4D8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98340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1762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２次元配列とポインタ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3275" y="5311775"/>
            <a:ext cx="7696200" cy="74771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２次元配列の場合でも，プログラム中に配列名を単独で書くと，</a:t>
            </a:r>
            <a:r>
              <a:rPr lang="ja-JP" altLang="en-US" sz="2800">
                <a:solidFill>
                  <a:schemeClr val="tx2"/>
                </a:solidFill>
              </a:rPr>
              <a:t>配列の先頭要素のメモリアドレス</a:t>
            </a:r>
            <a:r>
              <a:rPr lang="ja-JP" altLang="en-US" sz="2800"/>
              <a:t>という意味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489075" y="1200150"/>
            <a:ext cx="648927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プログラム例： </a:t>
            </a:r>
            <a:r>
              <a:rPr lang="en-US" altLang="ja-JP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print_matrix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2 );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7589" name="Text Box 11"/>
          <p:cNvSpPr txBox="1">
            <a:spLocks noChangeArrowheads="1"/>
          </p:cNvSpPr>
          <p:nvPr/>
        </p:nvSpPr>
        <p:spPr bwMode="auto">
          <a:xfrm>
            <a:off x="2879725" y="3778250"/>
            <a:ext cx="405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67590" name="AutoShape 12"/>
          <p:cNvSpPr>
            <a:spLocks noChangeArrowheads="1"/>
          </p:cNvSpPr>
          <p:nvPr/>
        </p:nvSpPr>
        <p:spPr bwMode="auto">
          <a:xfrm>
            <a:off x="4024313" y="3475038"/>
            <a:ext cx="592137" cy="706437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591" name="AutoShape 21"/>
          <p:cNvSpPr>
            <a:spLocks noChangeArrowheads="1"/>
          </p:cNvSpPr>
          <p:nvPr/>
        </p:nvSpPr>
        <p:spPr bwMode="auto">
          <a:xfrm>
            <a:off x="3579813" y="4033838"/>
            <a:ext cx="592137" cy="706437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592" name="AutoShape 22"/>
          <p:cNvSpPr>
            <a:spLocks noChangeArrowheads="1"/>
          </p:cNvSpPr>
          <p:nvPr/>
        </p:nvSpPr>
        <p:spPr bwMode="auto">
          <a:xfrm>
            <a:off x="4024313" y="4033838"/>
            <a:ext cx="592137" cy="706437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593" name="Line 51"/>
          <p:cNvSpPr>
            <a:spLocks noChangeShapeType="1"/>
          </p:cNvSpPr>
          <p:nvPr/>
        </p:nvSpPr>
        <p:spPr bwMode="auto">
          <a:xfrm>
            <a:off x="3863975" y="2855913"/>
            <a:ext cx="0" cy="67945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7594" name="Text Box 52"/>
          <p:cNvSpPr txBox="1">
            <a:spLocks noChangeArrowheads="1"/>
          </p:cNvSpPr>
          <p:nvPr/>
        </p:nvSpPr>
        <p:spPr bwMode="auto">
          <a:xfrm>
            <a:off x="2416175" y="2378075"/>
            <a:ext cx="5732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２次元配列の先頭要素（つまり 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a[0][0]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）</a:t>
            </a:r>
          </a:p>
        </p:txBody>
      </p:sp>
      <p:sp>
        <p:nvSpPr>
          <p:cNvPr id="67595" name="AutoShape 54"/>
          <p:cNvSpPr>
            <a:spLocks noChangeArrowheads="1"/>
          </p:cNvSpPr>
          <p:nvPr/>
        </p:nvSpPr>
        <p:spPr bwMode="auto">
          <a:xfrm>
            <a:off x="3579813" y="3475038"/>
            <a:ext cx="592137" cy="706437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5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20D29CE-54EF-448E-87B4-2BFE525DA24F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1336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182563"/>
            <a:ext cx="7772400" cy="896937"/>
          </a:xfrm>
        </p:spPr>
        <p:txBody>
          <a:bodyPr/>
          <a:lstStyle/>
          <a:p>
            <a:pPr eaLnBrk="1" hangingPunct="1"/>
            <a:r>
              <a:rPr lang="en-US" altLang="ja-JP" sz="4000"/>
              <a:t>x[i*n+j] </a:t>
            </a:r>
            <a:r>
              <a:rPr lang="ja-JP" altLang="en-US"/>
              <a:t>の意味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88682" y="1800225"/>
            <a:ext cx="231826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２次元配列 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30213" y="5848350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２次元配列</a:t>
            </a:r>
          </a:p>
        </p:txBody>
      </p:sp>
      <p:sp>
        <p:nvSpPr>
          <p:cNvPr id="69637" name="AutoShape 5" descr="20%"/>
          <p:cNvSpPr>
            <a:spLocks noChangeArrowheads="1"/>
          </p:cNvSpPr>
          <p:nvPr/>
        </p:nvSpPr>
        <p:spPr bwMode="auto">
          <a:xfrm>
            <a:off x="2192338" y="3576638"/>
            <a:ext cx="998537" cy="854075"/>
          </a:xfrm>
          <a:prstGeom prst="leftRightArrow">
            <a:avLst>
              <a:gd name="adj1" fmla="val 50000"/>
              <a:gd name="adj2" fmla="val 23383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5600789" y="5913438"/>
            <a:ext cx="12618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 flipH="1">
            <a:off x="6737350" y="3433763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5372100" y="2951163"/>
            <a:ext cx="1600200" cy="27590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41" name="Text Box 10"/>
          <p:cNvSpPr txBox="1">
            <a:spLocks noChangeArrowheads="1"/>
          </p:cNvSpPr>
          <p:nvPr/>
        </p:nvSpPr>
        <p:spPr bwMode="auto">
          <a:xfrm>
            <a:off x="6988175" y="4703763"/>
            <a:ext cx="1776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x[ 1 * 2 + 1 ];</a:t>
            </a:r>
          </a:p>
        </p:txBody>
      </p:sp>
      <p:sp>
        <p:nvSpPr>
          <p:cNvPr id="69642" name="Line 12"/>
          <p:cNvSpPr>
            <a:spLocks noChangeShapeType="1"/>
          </p:cNvSpPr>
          <p:nvPr/>
        </p:nvSpPr>
        <p:spPr bwMode="auto">
          <a:xfrm>
            <a:off x="5137150" y="3552825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3" name="Line 13"/>
          <p:cNvSpPr>
            <a:spLocks noChangeShapeType="1"/>
          </p:cNvSpPr>
          <p:nvPr/>
        </p:nvSpPr>
        <p:spPr bwMode="auto">
          <a:xfrm>
            <a:off x="5137150" y="4924425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4" name="Line 14"/>
          <p:cNvSpPr>
            <a:spLocks noChangeShapeType="1"/>
          </p:cNvSpPr>
          <p:nvPr/>
        </p:nvSpPr>
        <p:spPr bwMode="auto">
          <a:xfrm>
            <a:off x="5137150" y="4010025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5" name="Line 15"/>
          <p:cNvSpPr>
            <a:spLocks noChangeShapeType="1"/>
          </p:cNvSpPr>
          <p:nvPr/>
        </p:nvSpPr>
        <p:spPr bwMode="auto">
          <a:xfrm>
            <a:off x="5137150" y="4467225"/>
            <a:ext cx="436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46" name="Rectangle 19"/>
          <p:cNvSpPr>
            <a:spLocks noChangeArrowheads="1"/>
          </p:cNvSpPr>
          <p:nvPr/>
        </p:nvSpPr>
        <p:spPr bwMode="auto">
          <a:xfrm>
            <a:off x="5688013" y="3324225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69647" name="Rectangle 20"/>
          <p:cNvSpPr>
            <a:spLocks noChangeArrowheads="1"/>
          </p:cNvSpPr>
          <p:nvPr/>
        </p:nvSpPr>
        <p:spPr bwMode="auto">
          <a:xfrm>
            <a:off x="5688013" y="3781425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9648" name="Rectangle 21"/>
          <p:cNvSpPr>
            <a:spLocks noChangeArrowheads="1"/>
          </p:cNvSpPr>
          <p:nvPr/>
        </p:nvSpPr>
        <p:spPr bwMode="auto">
          <a:xfrm>
            <a:off x="5688013" y="4238625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69649" name="Rectangle 22"/>
          <p:cNvSpPr>
            <a:spLocks noChangeArrowheads="1"/>
          </p:cNvSpPr>
          <p:nvPr/>
        </p:nvSpPr>
        <p:spPr bwMode="auto">
          <a:xfrm>
            <a:off x="5688013" y="4695825"/>
            <a:ext cx="10477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69650" name="AutoShape 30"/>
          <p:cNvSpPr>
            <a:spLocks noChangeArrowheads="1"/>
          </p:cNvSpPr>
          <p:nvPr/>
        </p:nvSpPr>
        <p:spPr bwMode="auto">
          <a:xfrm>
            <a:off x="782638" y="34131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51" name="AutoShape 31"/>
          <p:cNvSpPr>
            <a:spLocks noChangeArrowheads="1"/>
          </p:cNvSpPr>
          <p:nvPr/>
        </p:nvSpPr>
        <p:spPr bwMode="auto">
          <a:xfrm>
            <a:off x="1227138" y="34131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52" name="AutoShape 33"/>
          <p:cNvSpPr>
            <a:spLocks noChangeArrowheads="1"/>
          </p:cNvSpPr>
          <p:nvPr/>
        </p:nvSpPr>
        <p:spPr bwMode="auto">
          <a:xfrm>
            <a:off x="782638" y="39719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53" name="AutoShape 34"/>
          <p:cNvSpPr>
            <a:spLocks noChangeArrowheads="1"/>
          </p:cNvSpPr>
          <p:nvPr/>
        </p:nvSpPr>
        <p:spPr bwMode="auto">
          <a:xfrm>
            <a:off x="1227138" y="3971925"/>
            <a:ext cx="592137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654" name="Text Box 36"/>
          <p:cNvSpPr txBox="1">
            <a:spLocks noChangeArrowheads="1"/>
          </p:cNvSpPr>
          <p:nvPr/>
        </p:nvSpPr>
        <p:spPr bwMode="auto">
          <a:xfrm>
            <a:off x="206375" y="2449513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a[0][0]</a:t>
            </a:r>
          </a:p>
        </p:txBody>
      </p:sp>
      <p:sp>
        <p:nvSpPr>
          <p:cNvPr id="69655" name="Text Box 37"/>
          <p:cNvSpPr txBox="1">
            <a:spLocks noChangeArrowheads="1"/>
          </p:cNvSpPr>
          <p:nvPr/>
        </p:nvSpPr>
        <p:spPr bwMode="auto">
          <a:xfrm>
            <a:off x="1401763" y="2446338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a[0][1]</a:t>
            </a:r>
          </a:p>
        </p:txBody>
      </p:sp>
      <p:sp>
        <p:nvSpPr>
          <p:cNvPr id="69656" name="Line 38"/>
          <p:cNvSpPr>
            <a:spLocks noChangeShapeType="1"/>
          </p:cNvSpPr>
          <p:nvPr/>
        </p:nvSpPr>
        <p:spPr bwMode="auto">
          <a:xfrm>
            <a:off x="814388" y="2916238"/>
            <a:ext cx="263525" cy="584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57" name="Line 39"/>
          <p:cNvSpPr>
            <a:spLocks noChangeShapeType="1"/>
          </p:cNvSpPr>
          <p:nvPr/>
        </p:nvSpPr>
        <p:spPr bwMode="auto">
          <a:xfrm flipH="1">
            <a:off x="1490663" y="2881313"/>
            <a:ext cx="377825" cy="6223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58" name="Text Box 42"/>
          <p:cNvSpPr txBox="1">
            <a:spLocks noChangeArrowheads="1"/>
          </p:cNvSpPr>
          <p:nvPr/>
        </p:nvSpPr>
        <p:spPr bwMode="auto">
          <a:xfrm>
            <a:off x="174625" y="520065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a[1][0]</a:t>
            </a:r>
          </a:p>
        </p:txBody>
      </p:sp>
      <p:sp>
        <p:nvSpPr>
          <p:cNvPr id="69659" name="Text Box 43"/>
          <p:cNvSpPr txBox="1">
            <a:spLocks noChangeArrowheads="1"/>
          </p:cNvSpPr>
          <p:nvPr/>
        </p:nvSpPr>
        <p:spPr bwMode="auto">
          <a:xfrm>
            <a:off x="1370013" y="5197475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a[1][1]</a:t>
            </a:r>
          </a:p>
        </p:txBody>
      </p:sp>
      <p:sp>
        <p:nvSpPr>
          <p:cNvPr id="69660" name="Line 44"/>
          <p:cNvSpPr>
            <a:spLocks noChangeShapeType="1"/>
          </p:cNvSpPr>
          <p:nvPr/>
        </p:nvSpPr>
        <p:spPr bwMode="auto">
          <a:xfrm flipV="1">
            <a:off x="746125" y="4668838"/>
            <a:ext cx="263525" cy="5842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61" name="Line 45"/>
          <p:cNvSpPr>
            <a:spLocks noChangeShapeType="1"/>
          </p:cNvSpPr>
          <p:nvPr/>
        </p:nvSpPr>
        <p:spPr bwMode="auto">
          <a:xfrm flipH="1" flipV="1">
            <a:off x="1422400" y="4633913"/>
            <a:ext cx="377825" cy="62230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9662" name="Text Box 48"/>
          <p:cNvSpPr txBox="1">
            <a:spLocks noChangeArrowheads="1"/>
          </p:cNvSpPr>
          <p:nvPr/>
        </p:nvSpPr>
        <p:spPr bwMode="auto">
          <a:xfrm>
            <a:off x="3959225" y="3287713"/>
            <a:ext cx="1173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a[0][0]</a:t>
            </a:r>
          </a:p>
        </p:txBody>
      </p:sp>
      <p:sp>
        <p:nvSpPr>
          <p:cNvPr id="69663" name="Text Box 49"/>
          <p:cNvSpPr txBox="1">
            <a:spLocks noChangeArrowheads="1"/>
          </p:cNvSpPr>
          <p:nvPr/>
        </p:nvSpPr>
        <p:spPr bwMode="auto">
          <a:xfrm>
            <a:off x="3959225" y="3757613"/>
            <a:ext cx="1173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a[0][1]</a:t>
            </a:r>
          </a:p>
        </p:txBody>
      </p:sp>
      <p:sp>
        <p:nvSpPr>
          <p:cNvPr id="69664" name="Text Box 50"/>
          <p:cNvSpPr txBox="1">
            <a:spLocks noChangeArrowheads="1"/>
          </p:cNvSpPr>
          <p:nvPr/>
        </p:nvSpPr>
        <p:spPr bwMode="auto">
          <a:xfrm>
            <a:off x="3959225" y="4214813"/>
            <a:ext cx="1173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a[1][0]</a:t>
            </a:r>
          </a:p>
        </p:txBody>
      </p:sp>
      <p:sp>
        <p:nvSpPr>
          <p:cNvPr id="69665" name="Text Box 51"/>
          <p:cNvSpPr txBox="1">
            <a:spLocks noChangeArrowheads="1"/>
          </p:cNvSpPr>
          <p:nvPr/>
        </p:nvSpPr>
        <p:spPr bwMode="auto">
          <a:xfrm>
            <a:off x="3959225" y="4672013"/>
            <a:ext cx="11731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a[1][1]</a:t>
            </a:r>
          </a:p>
        </p:txBody>
      </p:sp>
      <p:sp>
        <p:nvSpPr>
          <p:cNvPr id="69666" name="Text Box 54"/>
          <p:cNvSpPr txBox="1">
            <a:spLocks noChangeArrowheads="1"/>
          </p:cNvSpPr>
          <p:nvPr/>
        </p:nvSpPr>
        <p:spPr bwMode="auto">
          <a:xfrm>
            <a:off x="6989763" y="3273425"/>
            <a:ext cx="1776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x[ 0 * 2 + 0 ];</a:t>
            </a:r>
          </a:p>
        </p:txBody>
      </p:sp>
      <p:sp>
        <p:nvSpPr>
          <p:cNvPr id="69667" name="Text Box 55"/>
          <p:cNvSpPr txBox="1">
            <a:spLocks noChangeArrowheads="1"/>
          </p:cNvSpPr>
          <p:nvPr/>
        </p:nvSpPr>
        <p:spPr bwMode="auto">
          <a:xfrm>
            <a:off x="7004050" y="3759200"/>
            <a:ext cx="1776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x[ 0 * 2 + 1 ];</a:t>
            </a:r>
          </a:p>
        </p:txBody>
      </p:sp>
      <p:sp>
        <p:nvSpPr>
          <p:cNvPr id="69668" name="Text Box 56"/>
          <p:cNvSpPr txBox="1">
            <a:spLocks noChangeArrowheads="1"/>
          </p:cNvSpPr>
          <p:nvPr/>
        </p:nvSpPr>
        <p:spPr bwMode="auto">
          <a:xfrm>
            <a:off x="7018338" y="4232275"/>
            <a:ext cx="17764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x[ 1 * 2 + 0 ];</a:t>
            </a:r>
          </a:p>
        </p:txBody>
      </p:sp>
      <p:sp>
        <p:nvSpPr>
          <p:cNvPr id="69669" name="Text Box 57"/>
          <p:cNvSpPr txBox="1">
            <a:spLocks noChangeArrowheads="1"/>
          </p:cNvSpPr>
          <p:nvPr/>
        </p:nvSpPr>
        <p:spPr bwMode="auto">
          <a:xfrm>
            <a:off x="3201234" y="1811338"/>
            <a:ext cx="274947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配列の名前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で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使用する場合の書き方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（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関数内）</a:t>
            </a:r>
          </a:p>
        </p:txBody>
      </p:sp>
      <p:sp>
        <p:nvSpPr>
          <p:cNvPr id="69670" name="Text Box 58"/>
          <p:cNvSpPr txBox="1">
            <a:spLocks noChangeArrowheads="1"/>
          </p:cNvSpPr>
          <p:nvPr/>
        </p:nvSpPr>
        <p:spPr bwMode="auto">
          <a:xfrm>
            <a:off x="6170206" y="1835150"/>
            <a:ext cx="30059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配列の先頭アドレスが，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ポインタ変数 </a:t>
            </a: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入っている場合の書き方</a:t>
            </a:r>
          </a:p>
        </p:txBody>
      </p:sp>
      <p:sp>
        <p:nvSpPr>
          <p:cNvPr id="6967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ABE2CCE-C470-4B21-B884-9434AEBA6EC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035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19208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課題２．２つの行列の和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36688"/>
            <a:ext cx="7772400" cy="5073650"/>
          </a:xfrm>
        </p:spPr>
        <p:txBody>
          <a:bodyPr/>
          <a:lstStyle/>
          <a:p>
            <a:pPr marL="533400" indent="-533400" eaLnBrk="1" hangingPunct="1">
              <a:lnSpc>
                <a:spcPct val="130000"/>
              </a:lnSpc>
            </a:pPr>
            <a:r>
              <a:rPr lang="ja-JP" altLang="en-US" sz="2800" dirty="0"/>
              <a:t>２つの行列の和を求める関数 </a:t>
            </a:r>
            <a:r>
              <a:rPr lang="en-US" altLang="ja-JP" sz="2800" dirty="0" err="1"/>
              <a:t>add_matrix</a:t>
            </a:r>
            <a:r>
              <a:rPr lang="en-US" altLang="ja-JP" sz="2800" dirty="0"/>
              <a:t> </a:t>
            </a:r>
            <a:r>
              <a:rPr lang="ja-JP" altLang="en-US" sz="2800" dirty="0"/>
              <a:t>を作成しなさい．同時に， </a:t>
            </a:r>
            <a:r>
              <a:rPr lang="en-US" altLang="ja-JP" sz="2800" dirty="0" err="1"/>
              <a:t>add_matrix</a:t>
            </a:r>
            <a:r>
              <a:rPr lang="en-US" altLang="ja-JP" sz="2800" dirty="0"/>
              <a:t> </a:t>
            </a:r>
            <a:r>
              <a:rPr lang="ja-JP" altLang="en-US" sz="2800" dirty="0"/>
              <a:t>関数を使う </a:t>
            </a:r>
            <a:r>
              <a:rPr lang="en-US" altLang="ja-JP" sz="2800" dirty="0"/>
              <a:t>main </a:t>
            </a:r>
            <a:r>
              <a:rPr lang="ja-JP" altLang="en-US" sz="2800" dirty="0"/>
              <a:t>関数を作成し，正しく動作することを確認すること．</a:t>
            </a:r>
          </a:p>
          <a:p>
            <a:pPr marL="914400" lvl="1" indent="-457200" eaLnBrk="1" hangingPunct="1">
              <a:lnSpc>
                <a:spcPct val="130000"/>
              </a:lnSpc>
            </a:pPr>
            <a:r>
              <a:rPr lang="en-US" altLang="ja-JP" sz="2400" dirty="0" err="1"/>
              <a:t>add_matrix</a:t>
            </a:r>
            <a:r>
              <a:rPr lang="ja-JP" altLang="en-US" sz="2400" dirty="0"/>
              <a:t>関数に渡されるのは次の通り</a:t>
            </a:r>
          </a:p>
          <a:p>
            <a:pPr marL="914400" lvl="1" indent="-4572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400" dirty="0"/>
              <a:t>和を求めるべき２つの行列</a:t>
            </a:r>
          </a:p>
          <a:p>
            <a:pPr marL="914400" lvl="1" indent="-4572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400" dirty="0"/>
              <a:t>行列の縦，横の大きさ</a:t>
            </a:r>
          </a:p>
          <a:p>
            <a:pPr marL="914400" lvl="1" indent="-457200" eaLnBrk="1" hangingPunct="1">
              <a:lnSpc>
                <a:spcPct val="130000"/>
              </a:lnSpc>
              <a:buFontTx/>
              <a:buAutoNum type="arabicPeriod"/>
            </a:pPr>
            <a:r>
              <a:rPr lang="ja-JP" altLang="en-US" sz="2400" dirty="0"/>
              <a:t>求めた和を格納すべき行列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endParaRPr lang="en-US" altLang="ja-JP" sz="2800" dirty="0"/>
          </a:p>
        </p:txBody>
      </p:sp>
      <p:sp>
        <p:nvSpPr>
          <p:cNvPr id="716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E398227-97AB-49BB-82F3-208763BE2DF5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2675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整数から，その長さだけの棒を表示する</a:t>
            </a:r>
            <a:r>
              <a:rPr lang="en-US" altLang="ja-JP" dirty="0"/>
              <a:t>bar </a:t>
            </a:r>
            <a:r>
              <a:rPr lang="ja-JP" altLang="en-US" dirty="0"/>
              <a:t>関数と，</a:t>
            </a:r>
            <a:r>
              <a:rPr lang="en-US" altLang="ja-JP" dirty="0"/>
              <a:t>bar</a:t>
            </a:r>
            <a:r>
              <a:rPr lang="ja-JP" altLang="en-US" dirty="0"/>
              <a:t>関数を呼び出す</a:t>
            </a:r>
            <a:r>
              <a:rPr lang="en-US" altLang="ja-JP" dirty="0"/>
              <a:t>main</a:t>
            </a:r>
            <a:r>
              <a:rPr lang="ja-JP" altLang="en-US" dirty="0"/>
              <a:t>関数を作る</a:t>
            </a:r>
          </a:p>
          <a:p>
            <a:pPr eaLnBrk="1" hangingPunct="1"/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局所変数と仮引数について，メモリアドレスを表示することも行う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en-US" altLang="ja-JP" dirty="0"/>
          </a:p>
        </p:txBody>
      </p:sp>
      <p:sp>
        <p:nvSpPr>
          <p:cNvPr id="737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ACA0DDC-0348-4F74-AE35-54D8DD822576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例題６．局所変数と仮引数のメモリアドレス</a:t>
            </a:r>
          </a:p>
        </p:txBody>
      </p:sp>
    </p:spTree>
    <p:extLst>
      <p:ext uri="{BB962C8B-B14F-4D97-AF65-F5344CB8AC3E}">
        <p14:creationId xmlns:p14="http://schemas.microsoft.com/office/powerpoint/2010/main" val="17692102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0288" y="161924"/>
            <a:ext cx="7315200" cy="66960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>
              <a:lnSpc>
                <a:spcPct val="70000"/>
              </a:lnSpc>
              <a:spcBef>
                <a:spcPct val="10000"/>
              </a:spcBef>
              <a:buNone/>
            </a:pPr>
            <a:r>
              <a:rPr lang="en-US" altLang="ja-JP" sz="2400" dirty="0"/>
              <a:t>#pragma warning(</a:t>
            </a:r>
            <a:r>
              <a:rPr lang="en-US" altLang="ja-JP" sz="2400" dirty="0" err="1"/>
              <a:t>disable:4996</a:t>
            </a:r>
            <a:r>
              <a:rPr lang="en-US" altLang="ja-JP" sz="2400" dirty="0"/>
              <a:t>)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void bar( </a:t>
            </a: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</a:rPr>
              <a:t>len</a:t>
            </a:r>
            <a:r>
              <a:rPr lang="en-US" altLang="ja-JP" sz="2400" dirty="0"/>
              <a:t> )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</a:rPr>
              <a:t>i</a:t>
            </a:r>
            <a:r>
              <a:rPr lang="en-US" altLang="ja-JP" sz="2400" dirty="0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("*");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</a:t>
            </a:r>
            <a:r>
              <a:rPr lang="en-US" altLang="ja-JP" sz="2400" dirty="0" err="1">
                <a:solidFill>
                  <a:schemeClr val="tx2"/>
                </a:solidFill>
              </a:rPr>
              <a:t>len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</a:t>
            </a:r>
            <a:r>
              <a:rPr lang="en-US" altLang="ja-JP" sz="2400" dirty="0" err="1">
                <a:solidFill>
                  <a:schemeClr val="tx2"/>
                </a:solidFill>
              </a:rPr>
              <a:t>i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>
                <a:solidFill>
                  <a:schemeClr val="tx2"/>
                </a:solidFill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</a:rPr>
              <a:t>len</a:t>
            </a:r>
            <a:r>
              <a:rPr lang="en-US" altLang="ja-JP" sz="2400" dirty="0">
                <a:solidFill>
                  <a:schemeClr val="tx2"/>
                </a:solidFill>
              </a:rPr>
              <a:t>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 "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=" 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( "%d", &amp;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bar( 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 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("address(</a:t>
            </a:r>
            <a:r>
              <a:rPr lang="en-US" altLang="ja-JP" sz="2400" dirty="0" err="1"/>
              <a:t>len</a:t>
            </a:r>
            <a:r>
              <a:rPr lang="en-US" altLang="ja-JP" sz="2400" dirty="0"/>
              <a:t>) = </a:t>
            </a:r>
            <a:r>
              <a:rPr lang="en-US" altLang="ja-JP" sz="2400" dirty="0">
                <a:solidFill>
                  <a:schemeClr val="tx2"/>
                </a:solidFill>
              </a:rPr>
              <a:t>%p</a:t>
            </a:r>
            <a:r>
              <a:rPr lang="en-US" altLang="ja-JP" sz="2400" dirty="0"/>
              <a:t>\n", </a:t>
            </a:r>
            <a:r>
              <a:rPr lang="en-US" altLang="ja-JP" sz="2400" dirty="0">
                <a:solidFill>
                  <a:schemeClr val="tx2"/>
                </a:solidFill>
              </a:rPr>
              <a:t>&amp;</a:t>
            </a:r>
            <a:r>
              <a:rPr lang="en-US" altLang="ja-JP" sz="2400" dirty="0" err="1">
                <a:solidFill>
                  <a:schemeClr val="tx2"/>
                </a:solidFill>
              </a:rPr>
              <a:t>len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75779" name="Rectangle 15"/>
          <p:cNvSpPr>
            <a:spLocks noChangeArrowheads="1"/>
          </p:cNvSpPr>
          <p:nvPr/>
        </p:nvSpPr>
        <p:spPr bwMode="auto">
          <a:xfrm>
            <a:off x="2247983" y="497681"/>
            <a:ext cx="1192213" cy="5524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0" name="Text Box 17"/>
          <p:cNvSpPr txBox="1">
            <a:spLocks noChangeArrowheads="1"/>
          </p:cNvSpPr>
          <p:nvPr/>
        </p:nvSpPr>
        <p:spPr bwMode="auto">
          <a:xfrm>
            <a:off x="3737058" y="558006"/>
            <a:ext cx="3775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仮引数（パラメータ）</a:t>
            </a:r>
          </a:p>
        </p:txBody>
      </p:sp>
      <p:sp>
        <p:nvSpPr>
          <p:cNvPr id="75781" name="Rectangle 18"/>
          <p:cNvSpPr>
            <a:spLocks noChangeArrowheads="1"/>
          </p:cNvSpPr>
          <p:nvPr/>
        </p:nvSpPr>
        <p:spPr bwMode="auto">
          <a:xfrm>
            <a:off x="1284371" y="1131094"/>
            <a:ext cx="963612" cy="34766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2" name="Text Box 19"/>
          <p:cNvSpPr txBox="1">
            <a:spLocks noChangeArrowheads="1"/>
          </p:cNvSpPr>
          <p:nvPr/>
        </p:nvSpPr>
        <p:spPr bwMode="auto">
          <a:xfrm>
            <a:off x="2286083" y="1040606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局所変数</a:t>
            </a:r>
          </a:p>
        </p:txBody>
      </p:sp>
      <p:sp>
        <p:nvSpPr>
          <p:cNvPr id="75783" name="Rectangle 20"/>
          <p:cNvSpPr>
            <a:spLocks noChangeArrowheads="1"/>
          </p:cNvSpPr>
          <p:nvPr/>
        </p:nvSpPr>
        <p:spPr bwMode="auto">
          <a:xfrm>
            <a:off x="1425914" y="4191001"/>
            <a:ext cx="963612" cy="34766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784" name="Text Box 21"/>
          <p:cNvSpPr txBox="1">
            <a:spLocks noChangeArrowheads="1"/>
          </p:cNvSpPr>
          <p:nvPr/>
        </p:nvSpPr>
        <p:spPr bwMode="auto">
          <a:xfrm>
            <a:off x="2397464" y="4019551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局所変数</a:t>
            </a:r>
          </a:p>
        </p:txBody>
      </p:sp>
      <p:sp>
        <p:nvSpPr>
          <p:cNvPr id="757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FBDD970-EEC9-4814-885A-CBFF4FEB5928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5964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3600"/>
              <a:t>局所変数と仮引数のメモリアドレス</a:t>
            </a:r>
            <a:endParaRPr lang="ja-JP" altLang="en-US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524000" y="2362200"/>
            <a:ext cx="6064250" cy="29448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len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=10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**********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len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0065FDA4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0065FD98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len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0065FDF4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3481388" y="3397250"/>
            <a:ext cx="2606675" cy="20018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 flipH="1">
            <a:off x="5427663" y="3001963"/>
            <a:ext cx="406400" cy="41910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5737225" y="2176463"/>
            <a:ext cx="2698175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表示された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778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1748A86-794D-458F-BFB7-824C07962F15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5422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関数呼び出しの流れ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1504950" y="2020888"/>
            <a:ext cx="2597150" cy="271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229678" y="2684463"/>
            <a:ext cx="23358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bar(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79877" name="AutoShape 5" descr="25%"/>
          <p:cNvSpPr>
            <a:spLocks noChangeArrowheads="1"/>
          </p:cNvSpPr>
          <p:nvPr/>
        </p:nvSpPr>
        <p:spPr bwMode="auto">
          <a:xfrm rot="793638">
            <a:off x="3922713" y="3219450"/>
            <a:ext cx="1284287" cy="330200"/>
          </a:xfrm>
          <a:prstGeom prst="rightArrow">
            <a:avLst>
              <a:gd name="adj1" fmla="val 50000"/>
              <a:gd name="adj2" fmla="val 97236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5186363" y="3557588"/>
            <a:ext cx="2435225" cy="284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2061937" y="1177925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2036763" y="2998788"/>
            <a:ext cx="147955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); </a:t>
            </a:r>
          </a:p>
        </p:txBody>
      </p:sp>
      <p:sp>
        <p:nvSpPr>
          <p:cNvPr id="79881" name="Text Box 13"/>
          <p:cNvSpPr txBox="1">
            <a:spLocks noChangeArrowheads="1"/>
          </p:cNvSpPr>
          <p:nvPr/>
        </p:nvSpPr>
        <p:spPr bwMode="auto">
          <a:xfrm>
            <a:off x="1995488" y="2530475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79882" name="Rectangle 16"/>
          <p:cNvSpPr>
            <a:spLocks noChangeArrowheads="1"/>
          </p:cNvSpPr>
          <p:nvPr/>
        </p:nvSpPr>
        <p:spPr bwMode="auto">
          <a:xfrm>
            <a:off x="5784850" y="5865813"/>
            <a:ext cx="128022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79883" name="Line 18"/>
          <p:cNvSpPr>
            <a:spLocks noChangeShapeType="1"/>
          </p:cNvSpPr>
          <p:nvPr/>
        </p:nvSpPr>
        <p:spPr bwMode="auto">
          <a:xfrm flipH="1" flipV="1">
            <a:off x="3883025" y="3708400"/>
            <a:ext cx="1890713" cy="2393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79884" name="Text Box 20"/>
          <p:cNvSpPr txBox="1">
            <a:spLocks noChangeArrowheads="1"/>
          </p:cNvSpPr>
          <p:nvPr/>
        </p:nvSpPr>
        <p:spPr bwMode="auto">
          <a:xfrm>
            <a:off x="6084888" y="5459413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798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C7145B4-3BEC-42F2-9657-E771FC660F87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31544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65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/>
              <a:t>メモリアドレス</a:t>
            </a:r>
          </a:p>
        </p:txBody>
      </p:sp>
      <p:sp>
        <p:nvSpPr>
          <p:cNvPr id="81923" name="Line 3"/>
          <p:cNvSpPr>
            <a:spLocks noChangeShapeType="1"/>
          </p:cNvSpPr>
          <p:nvPr/>
        </p:nvSpPr>
        <p:spPr bwMode="auto">
          <a:xfrm flipH="1">
            <a:off x="4043426" y="2638426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936688" y="2452688"/>
            <a:ext cx="2664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5" name="Text Box 6"/>
          <p:cNvSpPr txBox="1">
            <a:spLocks noChangeArrowheads="1"/>
          </p:cNvSpPr>
          <p:nvPr/>
        </p:nvSpPr>
        <p:spPr bwMode="auto">
          <a:xfrm>
            <a:off x="936688" y="3381376"/>
            <a:ext cx="6335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6" name="Text Box 8"/>
          <p:cNvSpPr txBox="1">
            <a:spLocks noChangeArrowheads="1"/>
          </p:cNvSpPr>
          <p:nvPr/>
        </p:nvSpPr>
        <p:spPr bwMode="auto">
          <a:xfrm>
            <a:off x="943038" y="4918076"/>
            <a:ext cx="6335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7" name="Text Box 10"/>
          <p:cNvSpPr txBox="1">
            <a:spLocks noChangeArrowheads="1"/>
          </p:cNvSpPr>
          <p:nvPr/>
        </p:nvSpPr>
        <p:spPr bwMode="auto">
          <a:xfrm>
            <a:off x="3024251" y="1049338"/>
            <a:ext cx="18774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81928" name="Rectangle 11"/>
          <p:cNvSpPr>
            <a:spLocks noChangeArrowheads="1"/>
          </p:cNvSpPr>
          <p:nvPr/>
        </p:nvSpPr>
        <p:spPr bwMode="auto">
          <a:xfrm>
            <a:off x="2087626" y="1771651"/>
            <a:ext cx="3319462" cy="45116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9" name="Line 12"/>
          <p:cNvSpPr>
            <a:spLocks noChangeShapeType="1"/>
          </p:cNvSpPr>
          <p:nvPr/>
        </p:nvSpPr>
        <p:spPr bwMode="auto">
          <a:xfrm>
            <a:off x="1774888" y="27574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1930" name="Text Box 14"/>
          <p:cNvSpPr txBox="1">
            <a:spLocks noChangeArrowheads="1"/>
          </p:cNvSpPr>
          <p:nvPr/>
        </p:nvSpPr>
        <p:spPr bwMode="auto">
          <a:xfrm>
            <a:off x="5526151" y="5861051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81931" name="Line 17"/>
          <p:cNvSpPr>
            <a:spLocks noChangeShapeType="1"/>
          </p:cNvSpPr>
          <p:nvPr/>
        </p:nvSpPr>
        <p:spPr bwMode="auto">
          <a:xfrm>
            <a:off x="1774888" y="36718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1932" name="Line 18"/>
          <p:cNvSpPr>
            <a:spLocks noChangeShapeType="1"/>
          </p:cNvSpPr>
          <p:nvPr/>
        </p:nvSpPr>
        <p:spPr bwMode="auto">
          <a:xfrm>
            <a:off x="1774888" y="52085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1933" name="Rectangle 20"/>
          <p:cNvSpPr>
            <a:spLocks noChangeArrowheads="1"/>
          </p:cNvSpPr>
          <p:nvPr/>
        </p:nvSpPr>
        <p:spPr bwMode="auto">
          <a:xfrm>
            <a:off x="2994088" y="2528888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81934" name="Rectangle 22"/>
          <p:cNvSpPr>
            <a:spLocks noChangeArrowheads="1"/>
          </p:cNvSpPr>
          <p:nvPr/>
        </p:nvSpPr>
        <p:spPr bwMode="auto">
          <a:xfrm>
            <a:off x="2994088" y="3443288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81935" name="Rectangle 24"/>
          <p:cNvSpPr>
            <a:spLocks noChangeArrowheads="1"/>
          </p:cNvSpPr>
          <p:nvPr/>
        </p:nvSpPr>
        <p:spPr bwMode="auto">
          <a:xfrm>
            <a:off x="2994088" y="4979988"/>
            <a:ext cx="13716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81936" name="Text Box 26"/>
          <p:cNvSpPr txBox="1">
            <a:spLocks noChangeArrowheads="1"/>
          </p:cNvSpPr>
          <p:nvPr/>
        </p:nvSpPr>
        <p:spPr bwMode="auto">
          <a:xfrm>
            <a:off x="5475351" y="4903788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0065FDF4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37" name="Text Box 28"/>
          <p:cNvSpPr txBox="1">
            <a:spLocks noChangeArrowheads="1"/>
          </p:cNvSpPr>
          <p:nvPr/>
        </p:nvSpPr>
        <p:spPr bwMode="auto">
          <a:xfrm>
            <a:off x="5475351" y="2528888"/>
            <a:ext cx="1706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0065FD98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38" name="Text Box 30"/>
          <p:cNvSpPr txBox="1">
            <a:spLocks noChangeArrowheads="1"/>
          </p:cNvSpPr>
          <p:nvPr/>
        </p:nvSpPr>
        <p:spPr bwMode="auto">
          <a:xfrm>
            <a:off x="5475351" y="3429001"/>
            <a:ext cx="1785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0065FDA4</a:t>
            </a:r>
            <a:endParaRPr lang="en-US" altLang="ja-JP" sz="1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39" name="Rectangle 31"/>
          <p:cNvSpPr>
            <a:spLocks noChangeArrowheads="1"/>
          </p:cNvSpPr>
          <p:nvPr/>
        </p:nvSpPr>
        <p:spPr bwMode="auto">
          <a:xfrm>
            <a:off x="2432113" y="2322513"/>
            <a:ext cx="2466975" cy="17446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40" name="Rectangle 32"/>
          <p:cNvSpPr>
            <a:spLocks noChangeArrowheads="1"/>
          </p:cNvSpPr>
          <p:nvPr/>
        </p:nvSpPr>
        <p:spPr bwMode="auto">
          <a:xfrm>
            <a:off x="2416238" y="4838701"/>
            <a:ext cx="2466975" cy="7572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41" name="Text Box 33"/>
          <p:cNvSpPr txBox="1">
            <a:spLocks noChangeArrowheads="1"/>
          </p:cNvSpPr>
          <p:nvPr/>
        </p:nvSpPr>
        <p:spPr bwMode="auto">
          <a:xfrm>
            <a:off x="2165413" y="4002088"/>
            <a:ext cx="3246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関数で使う部分</a:t>
            </a:r>
          </a:p>
        </p:txBody>
      </p:sp>
      <p:sp>
        <p:nvSpPr>
          <p:cNvPr id="81942" name="Text Box 34"/>
          <p:cNvSpPr txBox="1">
            <a:spLocks noChangeArrowheads="1"/>
          </p:cNvSpPr>
          <p:nvPr/>
        </p:nvSpPr>
        <p:spPr bwMode="auto">
          <a:xfrm>
            <a:off x="2111438" y="5562601"/>
            <a:ext cx="35044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関数で使う部分</a:t>
            </a:r>
          </a:p>
        </p:txBody>
      </p:sp>
      <p:sp>
        <p:nvSpPr>
          <p:cNvPr id="8194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74BDAE6-D5ED-4FFE-A77C-96A5AEA74FB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126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家と住所</a:t>
            </a:r>
          </a:p>
        </p:txBody>
      </p:sp>
      <p:pic>
        <p:nvPicPr>
          <p:cNvPr id="10243" name="Picture 3" descr="BD0645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76400"/>
            <a:ext cx="16764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038600" y="5486400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家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66800" y="5486400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名前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477000" y="5486400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住所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334000" y="1828800"/>
            <a:ext cx="34163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福岡市東区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箱崎１丁目１番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04800" y="2057400"/>
            <a:ext cx="274947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Ａさんの家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38200" y="3886200"/>
            <a:ext cx="274947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Ｂさんの家</a:t>
            </a:r>
          </a:p>
        </p:txBody>
      </p:sp>
      <p:pic>
        <p:nvPicPr>
          <p:cNvPr id="10250" name="Picture 10" descr="BD0645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505200"/>
            <a:ext cx="16764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867400" y="3733800"/>
            <a:ext cx="34163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福岡市東区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箱崎２丁目２番</a:t>
            </a:r>
          </a:p>
        </p:txBody>
      </p:sp>
      <p:sp>
        <p:nvSpPr>
          <p:cNvPr id="102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A9BB1FD-E0DD-489E-832D-8059628A225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45246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17145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関数呼び出しに伴うメモリ使用状況の変化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1300163" y="1739900"/>
            <a:ext cx="1865312" cy="207486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6800283" y="2375326"/>
            <a:ext cx="233910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メモリ使用状況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の変化</a:t>
            </a:r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1536700" y="4108450"/>
            <a:ext cx="1494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83974" name="Text Box 7"/>
          <p:cNvSpPr txBox="1">
            <a:spLocks noChangeArrowheads="1"/>
          </p:cNvSpPr>
          <p:nvPr/>
        </p:nvSpPr>
        <p:spPr bwMode="auto">
          <a:xfrm>
            <a:off x="4762500" y="4849813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83975" name="Rectangle 16" descr="30%"/>
          <p:cNvSpPr>
            <a:spLocks noChangeArrowheads="1"/>
          </p:cNvSpPr>
          <p:nvPr/>
        </p:nvSpPr>
        <p:spPr bwMode="auto">
          <a:xfrm>
            <a:off x="1577975" y="2854325"/>
            <a:ext cx="1357313" cy="3016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6" name="Text Box 18"/>
          <p:cNvSpPr txBox="1">
            <a:spLocks noChangeArrowheads="1"/>
          </p:cNvSpPr>
          <p:nvPr/>
        </p:nvSpPr>
        <p:spPr bwMode="auto">
          <a:xfrm>
            <a:off x="7354888" y="5105400"/>
            <a:ext cx="1107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実行の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流れ</a:t>
            </a:r>
          </a:p>
        </p:txBody>
      </p:sp>
      <p:sp>
        <p:nvSpPr>
          <p:cNvPr id="83977" name="AutoShape 19"/>
          <p:cNvSpPr>
            <a:spLocks/>
          </p:cNvSpPr>
          <p:nvPr/>
        </p:nvSpPr>
        <p:spPr bwMode="auto">
          <a:xfrm>
            <a:off x="6935788" y="4313238"/>
            <a:ext cx="204787" cy="2382837"/>
          </a:xfrm>
          <a:prstGeom prst="rightBrace">
            <a:avLst>
              <a:gd name="adj1" fmla="val 969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8" name="Text Box 28"/>
          <p:cNvSpPr txBox="1">
            <a:spLocks noChangeArrowheads="1"/>
          </p:cNvSpPr>
          <p:nvPr/>
        </p:nvSpPr>
        <p:spPr bwMode="auto">
          <a:xfrm>
            <a:off x="1812925" y="128746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83979" name="AutoShape 29"/>
          <p:cNvSpPr>
            <a:spLocks/>
          </p:cNvSpPr>
          <p:nvPr/>
        </p:nvSpPr>
        <p:spPr bwMode="auto">
          <a:xfrm>
            <a:off x="6639946" y="1645076"/>
            <a:ext cx="204787" cy="2062162"/>
          </a:xfrm>
          <a:prstGeom prst="rightBrace">
            <a:avLst>
              <a:gd name="adj1" fmla="val 839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80" name="AutoShape 31" descr="25%"/>
          <p:cNvSpPr>
            <a:spLocks noChangeArrowheads="1"/>
          </p:cNvSpPr>
          <p:nvPr/>
        </p:nvSpPr>
        <p:spPr bwMode="auto">
          <a:xfrm>
            <a:off x="3427413" y="2351088"/>
            <a:ext cx="758825" cy="612775"/>
          </a:xfrm>
          <a:prstGeom prst="rightArrow">
            <a:avLst>
              <a:gd name="adj1" fmla="val 50000"/>
              <a:gd name="adj2" fmla="val 30959"/>
            </a:avLst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81" name="Text Box 32"/>
          <p:cNvSpPr txBox="1">
            <a:spLocks noChangeArrowheads="1"/>
          </p:cNvSpPr>
          <p:nvPr/>
        </p:nvSpPr>
        <p:spPr bwMode="auto">
          <a:xfrm>
            <a:off x="1471613" y="3151188"/>
            <a:ext cx="1723549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で使う部分</a:t>
            </a:r>
          </a:p>
        </p:txBody>
      </p:sp>
      <p:sp>
        <p:nvSpPr>
          <p:cNvPr id="83982" name="Line 33"/>
          <p:cNvSpPr>
            <a:spLocks noChangeShapeType="1"/>
          </p:cNvSpPr>
          <p:nvPr/>
        </p:nvSpPr>
        <p:spPr bwMode="auto">
          <a:xfrm>
            <a:off x="157163" y="4067175"/>
            <a:ext cx="8553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3983" name="Rectangle 34"/>
          <p:cNvSpPr>
            <a:spLocks noChangeArrowheads="1"/>
          </p:cNvSpPr>
          <p:nvPr/>
        </p:nvSpPr>
        <p:spPr bwMode="auto">
          <a:xfrm>
            <a:off x="4516438" y="1727200"/>
            <a:ext cx="1865312" cy="20510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84" name="Rectangle 35" descr="30%"/>
          <p:cNvSpPr>
            <a:spLocks noChangeArrowheads="1"/>
          </p:cNvSpPr>
          <p:nvPr/>
        </p:nvSpPr>
        <p:spPr bwMode="auto">
          <a:xfrm>
            <a:off x="4794250" y="2817813"/>
            <a:ext cx="1357313" cy="3016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85" name="Text Box 36"/>
          <p:cNvSpPr txBox="1">
            <a:spLocks noChangeArrowheads="1"/>
          </p:cNvSpPr>
          <p:nvPr/>
        </p:nvSpPr>
        <p:spPr bwMode="auto">
          <a:xfrm>
            <a:off x="5016500" y="1262063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83986" name="Text Box 37"/>
          <p:cNvSpPr txBox="1">
            <a:spLocks noChangeArrowheads="1"/>
          </p:cNvSpPr>
          <p:nvPr/>
        </p:nvSpPr>
        <p:spPr bwMode="auto">
          <a:xfrm>
            <a:off x="4687888" y="3114675"/>
            <a:ext cx="1723549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で使う部分</a:t>
            </a:r>
          </a:p>
        </p:txBody>
      </p:sp>
      <p:sp>
        <p:nvSpPr>
          <p:cNvPr id="83987" name="Rectangle 38" descr="30%"/>
          <p:cNvSpPr>
            <a:spLocks noChangeArrowheads="1"/>
          </p:cNvSpPr>
          <p:nvPr/>
        </p:nvSpPr>
        <p:spPr bwMode="auto">
          <a:xfrm>
            <a:off x="4802188" y="1857375"/>
            <a:ext cx="1357312" cy="3016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88" name="Text Box 39"/>
          <p:cNvSpPr txBox="1">
            <a:spLocks noChangeArrowheads="1"/>
          </p:cNvSpPr>
          <p:nvPr/>
        </p:nvSpPr>
        <p:spPr bwMode="auto">
          <a:xfrm>
            <a:off x="4684713" y="2120900"/>
            <a:ext cx="1723549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で使う部分</a:t>
            </a:r>
          </a:p>
        </p:txBody>
      </p:sp>
      <p:sp>
        <p:nvSpPr>
          <p:cNvPr id="83989" name="Rectangle 42"/>
          <p:cNvSpPr>
            <a:spLocks noChangeArrowheads="1"/>
          </p:cNvSpPr>
          <p:nvPr/>
        </p:nvSpPr>
        <p:spPr bwMode="auto">
          <a:xfrm>
            <a:off x="1566863" y="5494338"/>
            <a:ext cx="147955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len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); </a:t>
            </a:r>
          </a:p>
        </p:txBody>
      </p:sp>
      <p:sp>
        <p:nvSpPr>
          <p:cNvPr id="83990" name="Text Box 43"/>
          <p:cNvSpPr txBox="1">
            <a:spLocks noChangeArrowheads="1"/>
          </p:cNvSpPr>
          <p:nvPr/>
        </p:nvSpPr>
        <p:spPr bwMode="auto">
          <a:xfrm>
            <a:off x="1525588" y="5026025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83991" name="Rectangle 44"/>
          <p:cNvSpPr>
            <a:spLocks noChangeArrowheads="1"/>
          </p:cNvSpPr>
          <p:nvPr/>
        </p:nvSpPr>
        <p:spPr bwMode="auto">
          <a:xfrm>
            <a:off x="4808538" y="6175375"/>
            <a:ext cx="128022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83992" name="Text Box 45"/>
          <p:cNvSpPr txBox="1">
            <a:spLocks noChangeArrowheads="1"/>
          </p:cNvSpPr>
          <p:nvPr/>
        </p:nvSpPr>
        <p:spPr bwMode="auto">
          <a:xfrm>
            <a:off x="5108575" y="5768975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83993" name="Rectangle 46"/>
          <p:cNvSpPr>
            <a:spLocks noChangeArrowheads="1"/>
          </p:cNvSpPr>
          <p:nvPr/>
        </p:nvSpPr>
        <p:spPr bwMode="auto">
          <a:xfrm>
            <a:off x="1071563" y="4616450"/>
            <a:ext cx="2387600" cy="1852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94" name="Rectangle 47"/>
          <p:cNvSpPr>
            <a:spLocks noChangeArrowheads="1"/>
          </p:cNvSpPr>
          <p:nvPr/>
        </p:nvSpPr>
        <p:spPr bwMode="auto">
          <a:xfrm>
            <a:off x="4424363" y="5373688"/>
            <a:ext cx="2003425" cy="1333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95" name="AutoShape 48" descr="25%"/>
          <p:cNvSpPr>
            <a:spLocks noChangeArrowheads="1"/>
          </p:cNvSpPr>
          <p:nvPr/>
        </p:nvSpPr>
        <p:spPr bwMode="auto">
          <a:xfrm rot="-729430">
            <a:off x="3105150" y="5407025"/>
            <a:ext cx="1285875" cy="330200"/>
          </a:xfrm>
          <a:prstGeom prst="rightArrow">
            <a:avLst>
              <a:gd name="adj1" fmla="val 50000"/>
              <a:gd name="adj2" fmla="val 97356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96" name="Line 49"/>
          <p:cNvSpPr>
            <a:spLocks noChangeShapeType="1"/>
          </p:cNvSpPr>
          <p:nvPr/>
        </p:nvSpPr>
        <p:spPr bwMode="auto">
          <a:xfrm flipH="1" flipV="1">
            <a:off x="3143250" y="6081713"/>
            <a:ext cx="1630363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399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EEB3F5A-EF03-487A-9F4C-8878D81C5F89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331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呼び出し側の局所変数を書き換えてしまうような関数を作る</a:t>
            </a:r>
          </a:p>
          <a:p>
            <a:pPr eaLnBrk="1" hangingPunct="1"/>
            <a:endParaRPr lang="ja-JP" altLang="en-US" dirty="0"/>
          </a:p>
          <a:p>
            <a:pPr eaLnBrk="1" hangingPunct="1"/>
            <a:endParaRPr lang="en-US" altLang="ja-JP" dirty="0"/>
          </a:p>
        </p:txBody>
      </p:sp>
      <p:sp>
        <p:nvSpPr>
          <p:cNvPr id="860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FE9FFED-CE00-4DC1-B566-9D147D431AC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例題７．関数へのポインタ渡し</a:t>
            </a:r>
          </a:p>
        </p:txBody>
      </p:sp>
    </p:spTree>
    <p:extLst>
      <p:ext uri="{BB962C8B-B14F-4D97-AF65-F5344CB8AC3E}">
        <p14:creationId xmlns:p14="http://schemas.microsoft.com/office/powerpoint/2010/main" val="24256743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4"/>
          <p:cNvSpPr>
            <a:spLocks noChangeArrowheads="1"/>
          </p:cNvSpPr>
          <p:nvPr/>
        </p:nvSpPr>
        <p:spPr bwMode="auto">
          <a:xfrm>
            <a:off x="774700" y="1668463"/>
            <a:ext cx="7772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ja-JP" dirty="0">
              <a:solidFill>
                <a:srgbClr val="0F0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67" name="Rectangle 5"/>
          <p:cNvSpPr>
            <a:spLocks noChangeArrowheads="1"/>
          </p:cNvSpPr>
          <p:nvPr/>
        </p:nvSpPr>
        <p:spPr bwMode="auto">
          <a:xfrm>
            <a:off x="709613" y="24606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int_count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+ 1;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return;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count = 0;  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( count &lt; 10 ) {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int_count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&amp;count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"count=%d\n", count );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ja-JP" dirty="0">
              <a:solidFill>
                <a:srgbClr val="0F0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en-US" altLang="ja-JP" dirty="0">
              <a:solidFill>
                <a:srgbClr val="0F0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68" name="Rectangle 12"/>
          <p:cNvSpPr>
            <a:spLocks noChangeArrowheads="1"/>
          </p:cNvSpPr>
          <p:nvPr/>
        </p:nvSpPr>
        <p:spPr bwMode="auto">
          <a:xfrm>
            <a:off x="2576513" y="1024913"/>
            <a:ext cx="2106612" cy="5524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69" name="Text Box 13"/>
          <p:cNvSpPr txBox="1">
            <a:spLocks noChangeArrowheads="1"/>
          </p:cNvSpPr>
          <p:nvPr/>
        </p:nvSpPr>
        <p:spPr bwMode="auto">
          <a:xfrm>
            <a:off x="4673600" y="1055076"/>
            <a:ext cx="1250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</a:p>
        </p:txBody>
      </p:sp>
      <p:sp>
        <p:nvSpPr>
          <p:cNvPr id="88070" name="Rectangle 16"/>
          <p:cNvSpPr>
            <a:spLocks noChangeArrowheads="1"/>
          </p:cNvSpPr>
          <p:nvPr/>
        </p:nvSpPr>
        <p:spPr bwMode="auto">
          <a:xfrm>
            <a:off x="1000125" y="3582806"/>
            <a:ext cx="1951038" cy="458788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1" name="Text Box 17"/>
          <p:cNvSpPr txBox="1">
            <a:spLocks noChangeArrowheads="1"/>
          </p:cNvSpPr>
          <p:nvPr/>
        </p:nvSpPr>
        <p:spPr bwMode="auto">
          <a:xfrm>
            <a:off x="3021013" y="3522481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局所変数</a:t>
            </a:r>
          </a:p>
        </p:txBody>
      </p:sp>
      <p:sp>
        <p:nvSpPr>
          <p:cNvPr id="8807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7BE6CFF-78E9-4755-AAC1-232CCC0A126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01711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関数呼び出しの流れ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836613" y="2020888"/>
            <a:ext cx="3265487" cy="271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4900956" y="2733675"/>
            <a:ext cx="346800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bar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int_count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altLang="ja-JP" sz="20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90117" name="AutoShape 5" descr="25%"/>
          <p:cNvSpPr>
            <a:spLocks noChangeArrowheads="1"/>
          </p:cNvSpPr>
          <p:nvPr/>
        </p:nvSpPr>
        <p:spPr bwMode="auto">
          <a:xfrm rot="793638">
            <a:off x="3922713" y="3219450"/>
            <a:ext cx="1284287" cy="330200"/>
          </a:xfrm>
          <a:prstGeom prst="rightArrow">
            <a:avLst>
              <a:gd name="adj1" fmla="val 50000"/>
              <a:gd name="adj2" fmla="val 97236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5186363" y="3557588"/>
            <a:ext cx="2435225" cy="284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1757137" y="1177925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122363" y="2984500"/>
            <a:ext cx="2826095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int_count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&amp;count ); </a:t>
            </a: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1995488" y="2530475"/>
            <a:ext cx="17235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5784850" y="5865813"/>
            <a:ext cx="105580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H="1" flipV="1">
            <a:off x="3883025" y="3708400"/>
            <a:ext cx="1890713" cy="2393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6084888" y="5459413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9012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7442FE5-7873-4177-92FB-C95927C833C1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6028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1746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FF0000"/>
                </a:solidFill>
              </a:rPr>
              <a:t>仕事の依頼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486400"/>
            <a:ext cx="3429000" cy="990600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0F006C"/>
                </a:solidFill>
              </a:rPr>
              <a:t>一方通行の場合</a:t>
            </a:r>
          </a:p>
          <a:p>
            <a:pPr eaLnBrk="1" hangingPunct="1"/>
            <a:endParaRPr lang="en-US" altLang="ja-JP">
              <a:solidFill>
                <a:srgbClr val="0F006C"/>
              </a:solidFill>
            </a:endParaRP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4953000" y="5410200"/>
            <a:ext cx="3429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返事を受け取りたい場合</a:t>
            </a:r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762000" y="24384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2895600" y="38862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 rot="2099221">
            <a:off x="1676400" y="33528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1828800" y="1600200"/>
            <a:ext cx="2438400" cy="1143000"/>
          </a:xfrm>
          <a:prstGeom prst="wedgeEllipseCallout">
            <a:avLst>
              <a:gd name="adj1" fmla="val -45116"/>
              <a:gd name="adj2" fmla="val 6597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2057400" y="175260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○○</a:t>
            </a:r>
            <a:r>
              <a:rPr lang="ja-JP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の仕事を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頼む！</a:t>
            </a:r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457200" y="3429000"/>
            <a:ext cx="137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頼む人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2514600" y="48006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頼まれる人</a:t>
            </a:r>
          </a:p>
        </p:txBody>
      </p:sp>
      <p:sp>
        <p:nvSpPr>
          <p:cNvPr id="92172" name="AutoShape 12"/>
          <p:cNvSpPr>
            <a:spLocks noChangeArrowheads="1"/>
          </p:cNvSpPr>
          <p:nvPr/>
        </p:nvSpPr>
        <p:spPr bwMode="auto">
          <a:xfrm>
            <a:off x="4876800" y="22860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7010400" y="37338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 rot="2099221">
            <a:off x="5791200" y="3200400"/>
            <a:ext cx="1143000" cy="533400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75" name="AutoShape 15"/>
          <p:cNvSpPr>
            <a:spLocks noChangeArrowheads="1"/>
          </p:cNvSpPr>
          <p:nvPr/>
        </p:nvSpPr>
        <p:spPr bwMode="auto">
          <a:xfrm>
            <a:off x="6019800" y="1219200"/>
            <a:ext cx="2895600" cy="1905000"/>
          </a:xfrm>
          <a:prstGeom prst="wedgeEllipseCallout">
            <a:avLst>
              <a:gd name="adj1" fmla="val -54606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6268522" y="1383268"/>
            <a:ext cx="264687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○○</a:t>
            </a:r>
            <a:r>
              <a:rPr lang="ja-JP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の仕事を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頼む．  結果は，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その「箱」に入れ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てくれ！</a:t>
            </a:r>
          </a:p>
        </p:txBody>
      </p:sp>
      <p:sp>
        <p:nvSpPr>
          <p:cNvPr id="92177" name="Rectangle 17"/>
          <p:cNvSpPr>
            <a:spLocks noChangeArrowheads="1"/>
          </p:cNvSpPr>
          <p:nvPr/>
        </p:nvSpPr>
        <p:spPr bwMode="auto">
          <a:xfrm>
            <a:off x="4572000" y="3276600"/>
            <a:ext cx="137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頼む人</a:t>
            </a:r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6629400" y="46482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頼まれる人</a:t>
            </a:r>
          </a:p>
        </p:txBody>
      </p:sp>
      <p:sp>
        <p:nvSpPr>
          <p:cNvPr id="92179" name="AutoShape 19"/>
          <p:cNvSpPr>
            <a:spLocks noChangeArrowheads="1"/>
          </p:cNvSpPr>
          <p:nvPr/>
        </p:nvSpPr>
        <p:spPr bwMode="auto">
          <a:xfrm>
            <a:off x="5029200" y="4800600"/>
            <a:ext cx="1295400" cy="5334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5410200" y="4267200"/>
            <a:ext cx="68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箱</a:t>
            </a:r>
          </a:p>
        </p:txBody>
      </p:sp>
      <p:sp>
        <p:nvSpPr>
          <p:cNvPr id="9218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8E7F75B-D59B-40EA-974C-D1D2A7DC286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8987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1039812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FF0000"/>
                </a:solidFill>
              </a:rPr>
              <a:t>関数へのポインタ渡し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6388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 sz="2800">
                <a:solidFill>
                  <a:srgbClr val="0F006C"/>
                </a:solidFill>
              </a:rPr>
              <a:t>関数  </a:t>
            </a:r>
            <a:r>
              <a:rPr lang="en-US" altLang="ja-JP" sz="2800">
                <a:solidFill>
                  <a:srgbClr val="0F006C"/>
                </a:solidFill>
              </a:rPr>
              <a:t>int_count  </a:t>
            </a:r>
            <a:r>
              <a:rPr lang="ja-JP" altLang="en-US" sz="2800">
                <a:solidFill>
                  <a:srgbClr val="0F006C"/>
                </a:solidFill>
              </a:rPr>
              <a:t>の呼び出しで，</a:t>
            </a:r>
            <a:r>
              <a:rPr lang="en-US" altLang="ja-JP" sz="2800">
                <a:solidFill>
                  <a:srgbClr val="0F006C"/>
                </a:solidFill>
              </a:rPr>
              <a:t>&amp;count </a:t>
            </a:r>
            <a:r>
              <a:rPr lang="ja-JP" altLang="en-US" sz="2800">
                <a:solidFill>
                  <a:srgbClr val="0F006C"/>
                </a:solidFill>
              </a:rPr>
              <a:t>（変数</a:t>
            </a:r>
            <a:r>
              <a:rPr lang="en-US" altLang="ja-JP" sz="2800">
                <a:solidFill>
                  <a:schemeClr val="tx2"/>
                </a:solidFill>
              </a:rPr>
              <a:t>count </a:t>
            </a:r>
            <a:r>
              <a:rPr lang="ja-JP" altLang="en-US" sz="2800">
                <a:solidFill>
                  <a:schemeClr val="tx2"/>
                </a:solidFill>
              </a:rPr>
              <a:t>へのポインタ</a:t>
            </a:r>
            <a:r>
              <a:rPr lang="ja-JP" altLang="en-US" sz="2800">
                <a:solidFill>
                  <a:srgbClr val="0F006C"/>
                </a:solidFill>
              </a:rPr>
              <a:t>）を渡す</a:t>
            </a:r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>
            <a:off x="3352800" y="3962400"/>
            <a:ext cx="1293813" cy="95250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517650" y="4368800"/>
            <a:ext cx="1865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変数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</a:t>
            </a:r>
          </a:p>
        </p:txBody>
      </p:sp>
      <p:sp>
        <p:nvSpPr>
          <p:cNvPr id="94214" name="AutoShape 6" descr="20%"/>
          <p:cNvSpPr>
            <a:spLocks noChangeArrowheads="1"/>
          </p:cNvSpPr>
          <p:nvPr/>
        </p:nvSpPr>
        <p:spPr bwMode="auto">
          <a:xfrm>
            <a:off x="735013" y="2667000"/>
            <a:ext cx="1068387" cy="9525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622300" y="2667000"/>
            <a:ext cx="1293813" cy="9525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 rot="1255470" flipH="1">
            <a:off x="2101850" y="3490913"/>
            <a:ext cx="1039813" cy="444500"/>
          </a:xfrm>
          <a:prstGeom prst="leftArrow">
            <a:avLst>
              <a:gd name="adj1" fmla="val 50000"/>
              <a:gd name="adj2" fmla="val 5848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44118" y="1943100"/>
            <a:ext cx="262956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 </a:t>
            </a:r>
            <a:r>
              <a:rPr lang="ja-JP" altLang="en-US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への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ポインタ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(&amp;count </a:t>
            </a:r>
            <a:r>
              <a:rPr lang="ja-JP" altLang="en-US" sz="20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で得られる）</a:t>
            </a:r>
          </a:p>
        </p:txBody>
      </p:sp>
      <p:sp>
        <p:nvSpPr>
          <p:cNvPr id="94218" name="Rectangle 10"/>
          <p:cNvSpPr>
            <a:spLocks noChangeArrowheads="1"/>
          </p:cNvSpPr>
          <p:nvPr/>
        </p:nvSpPr>
        <p:spPr bwMode="auto">
          <a:xfrm>
            <a:off x="533400" y="14478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ja-JP" altLang="ja-JP" dirty="0">
              <a:solidFill>
                <a:srgbClr val="0F0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219" name="Rectangle 11"/>
          <p:cNvSpPr>
            <a:spLocks noChangeArrowheads="1"/>
          </p:cNvSpPr>
          <p:nvPr/>
        </p:nvSpPr>
        <p:spPr bwMode="auto">
          <a:xfrm>
            <a:off x="2686050" y="1214438"/>
            <a:ext cx="3682675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int_count</a:t>
            </a: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(&amp;count)  </a:t>
            </a:r>
          </a:p>
        </p:txBody>
      </p:sp>
      <p:sp>
        <p:nvSpPr>
          <p:cNvPr id="94220" name="Rectangle 12"/>
          <p:cNvSpPr>
            <a:spLocks noChangeArrowheads="1"/>
          </p:cNvSpPr>
          <p:nvPr/>
        </p:nvSpPr>
        <p:spPr bwMode="auto">
          <a:xfrm>
            <a:off x="1600200" y="5005388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呼び出し側</a:t>
            </a:r>
          </a:p>
        </p:txBody>
      </p:sp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160338" y="1901825"/>
            <a:ext cx="4670425" cy="370681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22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826173D-40F2-44E5-9BBA-05E17FFAA2D5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21158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92125" y="163513"/>
            <a:ext cx="8197850" cy="1014412"/>
          </a:xfrm>
        </p:spPr>
        <p:txBody>
          <a:bodyPr/>
          <a:lstStyle/>
          <a:p>
            <a:pPr eaLnBrk="1" hangingPunct="1"/>
            <a:r>
              <a:rPr lang="ja-JP" altLang="en-US" sz="4000">
                <a:solidFill>
                  <a:srgbClr val="FF0000"/>
                </a:solidFill>
              </a:rPr>
              <a:t>関数にローカルなポインタ変数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5638800"/>
            <a:ext cx="8483600" cy="990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ja-JP" altLang="en-US" sz="2800">
                <a:solidFill>
                  <a:srgbClr val="0F006C"/>
                </a:solidFill>
              </a:rPr>
              <a:t>関数に渡された </a:t>
            </a:r>
            <a:r>
              <a:rPr lang="en-US" altLang="ja-JP" sz="2800">
                <a:solidFill>
                  <a:srgbClr val="0F006C"/>
                </a:solidFill>
              </a:rPr>
              <a:t>&amp;count </a:t>
            </a:r>
            <a:r>
              <a:rPr lang="ja-JP" altLang="en-US" sz="2800">
                <a:solidFill>
                  <a:srgbClr val="0F006C"/>
                </a:solidFill>
              </a:rPr>
              <a:t>は，</a:t>
            </a:r>
            <a:r>
              <a:rPr lang="ja-JP" altLang="en-US" sz="2800">
                <a:solidFill>
                  <a:schemeClr val="tx2"/>
                </a:solidFill>
              </a:rPr>
              <a:t>ポインタ変数  </a:t>
            </a:r>
            <a:r>
              <a:rPr lang="en-US" altLang="ja-JP" sz="2800">
                <a:solidFill>
                  <a:schemeClr val="tx2"/>
                </a:solidFill>
              </a:rPr>
              <a:t>count_ptr</a:t>
            </a:r>
            <a:r>
              <a:rPr lang="en-US" altLang="ja-JP" sz="2800">
                <a:solidFill>
                  <a:srgbClr val="0F006C"/>
                </a:solidFill>
              </a:rPr>
              <a:t/>
            </a:r>
            <a:br>
              <a:rPr lang="en-US" altLang="ja-JP" sz="2800">
                <a:solidFill>
                  <a:srgbClr val="0F006C"/>
                </a:solidFill>
              </a:rPr>
            </a:br>
            <a:r>
              <a:rPr lang="ja-JP" altLang="en-US" sz="2800">
                <a:solidFill>
                  <a:srgbClr val="0F006C"/>
                </a:solidFill>
              </a:rPr>
              <a:t>に格納される</a:t>
            </a:r>
          </a:p>
          <a:p>
            <a:pPr eaLnBrk="1" hangingPunct="1"/>
            <a:endParaRPr lang="en-US" altLang="ja-JP" sz="2800">
              <a:solidFill>
                <a:srgbClr val="0F006C"/>
              </a:solidFill>
            </a:endParaRPr>
          </a:p>
        </p:txBody>
      </p:sp>
      <p:sp>
        <p:nvSpPr>
          <p:cNvPr id="96260" name="AutoShape 4"/>
          <p:cNvSpPr>
            <a:spLocks noChangeArrowheads="1"/>
          </p:cNvSpPr>
          <p:nvPr/>
        </p:nvSpPr>
        <p:spPr bwMode="auto">
          <a:xfrm>
            <a:off x="3352800" y="3962400"/>
            <a:ext cx="1293813" cy="95250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0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1443038" y="4329113"/>
            <a:ext cx="1865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変数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</a:t>
            </a:r>
          </a:p>
        </p:txBody>
      </p:sp>
      <p:sp>
        <p:nvSpPr>
          <p:cNvPr id="96262" name="AutoShape 6" descr="20%"/>
          <p:cNvSpPr>
            <a:spLocks noChangeArrowheads="1"/>
          </p:cNvSpPr>
          <p:nvPr/>
        </p:nvSpPr>
        <p:spPr bwMode="auto">
          <a:xfrm>
            <a:off x="735013" y="2667000"/>
            <a:ext cx="1068387" cy="9525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622300" y="2667000"/>
            <a:ext cx="1293813" cy="9525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64" name="AutoShape 9"/>
          <p:cNvSpPr>
            <a:spLocks noChangeArrowheads="1"/>
          </p:cNvSpPr>
          <p:nvPr/>
        </p:nvSpPr>
        <p:spPr bwMode="auto">
          <a:xfrm rot="1255470" flipH="1">
            <a:off x="2209800" y="3581400"/>
            <a:ext cx="787400" cy="444500"/>
          </a:xfrm>
          <a:prstGeom prst="leftArrow">
            <a:avLst>
              <a:gd name="adj1" fmla="val 50000"/>
              <a:gd name="adj2" fmla="val 442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65" name="Text Box 10"/>
          <p:cNvSpPr txBox="1">
            <a:spLocks noChangeArrowheads="1"/>
          </p:cNvSpPr>
          <p:nvPr/>
        </p:nvSpPr>
        <p:spPr bwMode="auto">
          <a:xfrm>
            <a:off x="241300" y="2103438"/>
            <a:ext cx="23762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 </a:t>
            </a:r>
            <a:r>
              <a:rPr lang="ja-JP" altLang="en-US" sz="20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への</a:t>
            </a: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ポインタ</a:t>
            </a:r>
          </a:p>
        </p:txBody>
      </p:sp>
      <p:sp>
        <p:nvSpPr>
          <p:cNvPr id="96266" name="Rectangle 11"/>
          <p:cNvSpPr>
            <a:spLocks noChangeArrowheads="1"/>
          </p:cNvSpPr>
          <p:nvPr/>
        </p:nvSpPr>
        <p:spPr bwMode="auto">
          <a:xfrm>
            <a:off x="533400" y="14478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ja-JP" altLang="ja-JP" dirty="0">
              <a:solidFill>
                <a:srgbClr val="0F0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67" name="Rectangle 12"/>
          <p:cNvSpPr>
            <a:spLocks noChangeArrowheads="1"/>
          </p:cNvSpPr>
          <p:nvPr/>
        </p:nvSpPr>
        <p:spPr bwMode="auto">
          <a:xfrm>
            <a:off x="2352675" y="1252538"/>
            <a:ext cx="4445769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int_count</a:t>
            </a: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altLang="ja-JP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96268" name="Rectangle 13"/>
          <p:cNvSpPr>
            <a:spLocks noChangeArrowheads="1"/>
          </p:cNvSpPr>
          <p:nvPr/>
        </p:nvSpPr>
        <p:spPr bwMode="auto">
          <a:xfrm>
            <a:off x="1600200" y="5005388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呼び出し側</a:t>
            </a:r>
          </a:p>
        </p:txBody>
      </p:sp>
      <p:sp>
        <p:nvSpPr>
          <p:cNvPr id="96269" name="Rectangle 14"/>
          <p:cNvSpPr>
            <a:spLocks noChangeArrowheads="1"/>
          </p:cNvSpPr>
          <p:nvPr/>
        </p:nvSpPr>
        <p:spPr bwMode="auto">
          <a:xfrm>
            <a:off x="5922963" y="5067300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呼び出され側</a:t>
            </a:r>
          </a:p>
        </p:txBody>
      </p:sp>
      <p:sp>
        <p:nvSpPr>
          <p:cNvPr id="96270" name="Rectangle 15"/>
          <p:cNvSpPr>
            <a:spLocks noChangeArrowheads="1"/>
          </p:cNvSpPr>
          <p:nvPr/>
        </p:nvSpPr>
        <p:spPr bwMode="auto">
          <a:xfrm>
            <a:off x="5257800" y="2362200"/>
            <a:ext cx="3581400" cy="2667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71" name="AutoShape 16" descr="20%"/>
          <p:cNvSpPr>
            <a:spLocks noChangeArrowheads="1"/>
          </p:cNvSpPr>
          <p:nvPr/>
        </p:nvSpPr>
        <p:spPr bwMode="auto">
          <a:xfrm>
            <a:off x="5562600" y="2514600"/>
            <a:ext cx="1068388" cy="9525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72" name="AutoShape 17"/>
          <p:cNvSpPr>
            <a:spLocks noChangeArrowheads="1"/>
          </p:cNvSpPr>
          <p:nvPr/>
        </p:nvSpPr>
        <p:spPr bwMode="auto">
          <a:xfrm rot="8240587" flipH="1">
            <a:off x="4724400" y="3581400"/>
            <a:ext cx="787400" cy="444500"/>
          </a:xfrm>
          <a:prstGeom prst="leftArrow">
            <a:avLst>
              <a:gd name="adj1" fmla="val 50000"/>
              <a:gd name="adj2" fmla="val 442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73" name="AutoShape 18"/>
          <p:cNvSpPr>
            <a:spLocks noChangeArrowheads="1"/>
          </p:cNvSpPr>
          <p:nvPr/>
        </p:nvSpPr>
        <p:spPr bwMode="auto">
          <a:xfrm>
            <a:off x="5486400" y="2514600"/>
            <a:ext cx="1293813" cy="9525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74" name="Text Box 19"/>
          <p:cNvSpPr txBox="1">
            <a:spLocks noChangeArrowheads="1"/>
          </p:cNvSpPr>
          <p:nvPr/>
        </p:nvSpPr>
        <p:spPr bwMode="auto">
          <a:xfrm>
            <a:off x="6934200" y="2743200"/>
            <a:ext cx="1670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endParaRPr lang="en-US" altLang="ja-JP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75" name="Text Box 20"/>
          <p:cNvSpPr txBox="1">
            <a:spLocks noChangeArrowheads="1"/>
          </p:cNvSpPr>
          <p:nvPr/>
        </p:nvSpPr>
        <p:spPr bwMode="auto">
          <a:xfrm>
            <a:off x="5454691" y="3429000"/>
            <a:ext cx="35702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という名前の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付いた</a:t>
            </a: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ポインタ変数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（関数の中でのみ使用）</a:t>
            </a:r>
          </a:p>
        </p:txBody>
      </p:sp>
      <p:sp>
        <p:nvSpPr>
          <p:cNvPr id="96276" name="Rectangle 21"/>
          <p:cNvSpPr>
            <a:spLocks noChangeArrowheads="1"/>
          </p:cNvSpPr>
          <p:nvPr/>
        </p:nvSpPr>
        <p:spPr bwMode="auto">
          <a:xfrm>
            <a:off x="160338" y="1901825"/>
            <a:ext cx="4670425" cy="370681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277" name="Line 22"/>
          <p:cNvSpPr>
            <a:spLocks noChangeShapeType="1"/>
          </p:cNvSpPr>
          <p:nvPr/>
        </p:nvSpPr>
        <p:spPr bwMode="auto">
          <a:xfrm>
            <a:off x="2335213" y="3101975"/>
            <a:ext cx="3027362" cy="0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6278" name="Text Box 23"/>
          <p:cNvSpPr txBox="1">
            <a:spLocks noChangeArrowheads="1"/>
          </p:cNvSpPr>
          <p:nvPr/>
        </p:nvSpPr>
        <p:spPr bwMode="auto">
          <a:xfrm>
            <a:off x="2824163" y="2595563"/>
            <a:ext cx="24929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中身がコピーされる</a:t>
            </a:r>
          </a:p>
        </p:txBody>
      </p:sp>
      <p:sp>
        <p:nvSpPr>
          <p:cNvPr id="9627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AD26FAF-0AF0-4A45-B988-223F2D2D39E3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6607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95338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FF0000"/>
                </a:solidFill>
              </a:rPr>
              <a:t>ポインタ変数によるデータ操作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2613" y="6010275"/>
            <a:ext cx="8107362" cy="5461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ja-JP" sz="2800">
                <a:solidFill>
                  <a:srgbClr val="0F006C"/>
                </a:solidFill>
              </a:rPr>
              <a:t>count_ptr </a:t>
            </a:r>
            <a:r>
              <a:rPr lang="ja-JP" altLang="en-US" sz="2800">
                <a:solidFill>
                  <a:srgbClr val="0F006C"/>
                </a:solidFill>
              </a:rPr>
              <a:t>が指している変数 </a:t>
            </a:r>
            <a:r>
              <a:rPr lang="en-US" altLang="ja-JP" sz="2800">
                <a:solidFill>
                  <a:srgbClr val="0F006C"/>
                </a:solidFill>
              </a:rPr>
              <a:t>count </a:t>
            </a:r>
            <a:r>
              <a:rPr lang="ja-JP" altLang="en-US" sz="2800">
                <a:solidFill>
                  <a:srgbClr val="0F006C"/>
                </a:solidFill>
              </a:rPr>
              <a:t>の値が１増える</a:t>
            </a:r>
          </a:p>
          <a:p>
            <a:pPr eaLnBrk="1" hangingPunct="1"/>
            <a:endParaRPr lang="en-US" altLang="ja-JP" sz="2800">
              <a:solidFill>
                <a:srgbClr val="0F006C"/>
              </a:solidFill>
            </a:endParaRPr>
          </a:p>
        </p:txBody>
      </p:sp>
      <p:sp>
        <p:nvSpPr>
          <p:cNvPr id="98308" name="Rectangle 11"/>
          <p:cNvSpPr>
            <a:spLocks noChangeArrowheads="1"/>
          </p:cNvSpPr>
          <p:nvPr/>
        </p:nvSpPr>
        <p:spPr bwMode="auto">
          <a:xfrm>
            <a:off x="533400" y="14478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ja-JP" altLang="ja-JP" dirty="0">
              <a:solidFill>
                <a:srgbClr val="0F00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09" name="Rectangle 12"/>
          <p:cNvSpPr>
            <a:spLocks noChangeArrowheads="1"/>
          </p:cNvSpPr>
          <p:nvPr/>
        </p:nvSpPr>
        <p:spPr bwMode="auto">
          <a:xfrm>
            <a:off x="2068513" y="1228725"/>
            <a:ext cx="4909357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altLang="ja-JP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*</a:t>
            </a:r>
            <a:r>
              <a:rPr lang="en-US" altLang="ja-JP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+1;</a:t>
            </a:r>
          </a:p>
        </p:txBody>
      </p:sp>
      <p:sp>
        <p:nvSpPr>
          <p:cNvPr id="98310" name="Rectangle 14"/>
          <p:cNvSpPr>
            <a:spLocks noChangeArrowheads="1"/>
          </p:cNvSpPr>
          <p:nvPr/>
        </p:nvSpPr>
        <p:spPr bwMode="auto">
          <a:xfrm>
            <a:off x="5884863" y="5092700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呼び出され側</a:t>
            </a:r>
          </a:p>
        </p:txBody>
      </p:sp>
      <p:sp>
        <p:nvSpPr>
          <p:cNvPr id="98311" name="Rectangle 15"/>
          <p:cNvSpPr>
            <a:spLocks noChangeArrowheads="1"/>
          </p:cNvSpPr>
          <p:nvPr/>
        </p:nvSpPr>
        <p:spPr bwMode="auto">
          <a:xfrm>
            <a:off x="5257800" y="2362200"/>
            <a:ext cx="3581400" cy="2667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12" name="AutoShape 16" descr="20%"/>
          <p:cNvSpPr>
            <a:spLocks noChangeArrowheads="1"/>
          </p:cNvSpPr>
          <p:nvPr/>
        </p:nvSpPr>
        <p:spPr bwMode="auto">
          <a:xfrm>
            <a:off x="5562600" y="2514600"/>
            <a:ext cx="1068388" cy="9525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13" name="AutoShape 17"/>
          <p:cNvSpPr>
            <a:spLocks noChangeArrowheads="1"/>
          </p:cNvSpPr>
          <p:nvPr/>
        </p:nvSpPr>
        <p:spPr bwMode="auto">
          <a:xfrm rot="8240587" flipH="1">
            <a:off x="4724400" y="3581400"/>
            <a:ext cx="787400" cy="444500"/>
          </a:xfrm>
          <a:prstGeom prst="leftArrow">
            <a:avLst>
              <a:gd name="adj1" fmla="val 50000"/>
              <a:gd name="adj2" fmla="val 442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14" name="AutoShape 18"/>
          <p:cNvSpPr>
            <a:spLocks noChangeArrowheads="1"/>
          </p:cNvSpPr>
          <p:nvPr/>
        </p:nvSpPr>
        <p:spPr bwMode="auto">
          <a:xfrm>
            <a:off x="5486400" y="2514600"/>
            <a:ext cx="1293813" cy="9525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15" name="Text Box 19"/>
          <p:cNvSpPr txBox="1">
            <a:spLocks noChangeArrowheads="1"/>
          </p:cNvSpPr>
          <p:nvPr/>
        </p:nvSpPr>
        <p:spPr bwMode="auto">
          <a:xfrm>
            <a:off x="6934200" y="2743200"/>
            <a:ext cx="1670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endParaRPr lang="en-US" altLang="ja-JP" sz="28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16" name="Line 20"/>
          <p:cNvSpPr>
            <a:spLocks noChangeShapeType="1"/>
          </p:cNvSpPr>
          <p:nvPr/>
        </p:nvSpPr>
        <p:spPr bwMode="auto">
          <a:xfrm>
            <a:off x="4648200" y="4495800"/>
            <a:ext cx="12954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8317" name="Text Box 21"/>
          <p:cNvSpPr txBox="1">
            <a:spLocks noChangeArrowheads="1"/>
          </p:cNvSpPr>
          <p:nvPr/>
        </p:nvSpPr>
        <p:spPr bwMode="auto">
          <a:xfrm>
            <a:off x="5639534" y="3962400"/>
            <a:ext cx="32624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関数の中から見ると，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はこれ</a:t>
            </a:r>
          </a:p>
        </p:txBody>
      </p:sp>
      <p:sp>
        <p:nvSpPr>
          <p:cNvPr id="98318" name="AutoShape 22"/>
          <p:cNvSpPr>
            <a:spLocks noChangeArrowheads="1"/>
          </p:cNvSpPr>
          <p:nvPr/>
        </p:nvSpPr>
        <p:spPr bwMode="auto">
          <a:xfrm>
            <a:off x="3352800" y="3962400"/>
            <a:ext cx="1293813" cy="952500"/>
          </a:xfrm>
          <a:prstGeom prst="cube">
            <a:avLst>
              <a:gd name="adj" fmla="val 25000"/>
            </a:avLst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0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19" name="Text Box 23"/>
          <p:cNvSpPr txBox="1">
            <a:spLocks noChangeArrowheads="1"/>
          </p:cNvSpPr>
          <p:nvPr/>
        </p:nvSpPr>
        <p:spPr bwMode="auto">
          <a:xfrm>
            <a:off x="1443038" y="4329113"/>
            <a:ext cx="1865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変数 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</a:t>
            </a:r>
          </a:p>
        </p:txBody>
      </p:sp>
      <p:sp>
        <p:nvSpPr>
          <p:cNvPr id="98320" name="Rectangle 28"/>
          <p:cNvSpPr>
            <a:spLocks noChangeArrowheads="1"/>
          </p:cNvSpPr>
          <p:nvPr/>
        </p:nvSpPr>
        <p:spPr bwMode="auto">
          <a:xfrm>
            <a:off x="1649413" y="5029200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呼び出し側</a:t>
            </a:r>
          </a:p>
        </p:txBody>
      </p:sp>
      <p:sp>
        <p:nvSpPr>
          <p:cNvPr id="98321" name="Rectangle 29"/>
          <p:cNvSpPr>
            <a:spLocks noChangeArrowheads="1"/>
          </p:cNvSpPr>
          <p:nvPr/>
        </p:nvSpPr>
        <p:spPr bwMode="auto">
          <a:xfrm>
            <a:off x="160338" y="1901825"/>
            <a:ext cx="4670425" cy="370681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32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FA180CE-4362-44FA-A517-A033CA045E22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69287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65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/>
              <a:t>メモリ</a:t>
            </a:r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 flipH="1">
            <a:off x="4319588" y="247808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385763" y="2305050"/>
            <a:ext cx="16307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count_ptr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57" name="Text Box 6"/>
          <p:cNvSpPr txBox="1">
            <a:spLocks noChangeArrowheads="1"/>
          </p:cNvSpPr>
          <p:nvPr/>
        </p:nvSpPr>
        <p:spPr bwMode="auto">
          <a:xfrm>
            <a:off x="1219200" y="4440238"/>
            <a:ext cx="10183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count</a:t>
            </a:r>
          </a:p>
        </p:txBody>
      </p:sp>
      <p:sp>
        <p:nvSpPr>
          <p:cNvPr id="100358" name="Rectangle 8"/>
          <p:cNvSpPr>
            <a:spLocks noChangeArrowheads="1"/>
          </p:cNvSpPr>
          <p:nvPr/>
        </p:nvSpPr>
        <p:spPr bwMode="auto">
          <a:xfrm>
            <a:off x="2363788" y="1611313"/>
            <a:ext cx="3319462" cy="45116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59" name="Line 9"/>
          <p:cNvSpPr>
            <a:spLocks noChangeShapeType="1"/>
          </p:cNvSpPr>
          <p:nvPr/>
        </p:nvSpPr>
        <p:spPr bwMode="auto">
          <a:xfrm>
            <a:off x="2051050" y="25971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0360" name="Line 12"/>
          <p:cNvSpPr>
            <a:spLocks noChangeShapeType="1"/>
          </p:cNvSpPr>
          <p:nvPr/>
        </p:nvSpPr>
        <p:spPr bwMode="auto">
          <a:xfrm>
            <a:off x="2051050" y="47307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0361" name="Rectangle 13"/>
          <p:cNvSpPr>
            <a:spLocks noChangeArrowheads="1"/>
          </p:cNvSpPr>
          <p:nvPr/>
        </p:nvSpPr>
        <p:spPr bwMode="auto">
          <a:xfrm>
            <a:off x="3136900" y="2368550"/>
            <a:ext cx="156845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62" name="Rectangle 15"/>
          <p:cNvSpPr>
            <a:spLocks noChangeArrowheads="1"/>
          </p:cNvSpPr>
          <p:nvPr/>
        </p:nvSpPr>
        <p:spPr bwMode="auto">
          <a:xfrm>
            <a:off x="3097213" y="4489450"/>
            <a:ext cx="1755775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63" name="Rectangle 19"/>
          <p:cNvSpPr>
            <a:spLocks noChangeArrowheads="1"/>
          </p:cNvSpPr>
          <p:nvPr/>
        </p:nvSpPr>
        <p:spPr bwMode="auto">
          <a:xfrm>
            <a:off x="2708275" y="1903413"/>
            <a:ext cx="2466975" cy="13985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64" name="Rectangle 20"/>
          <p:cNvSpPr>
            <a:spLocks noChangeArrowheads="1"/>
          </p:cNvSpPr>
          <p:nvPr/>
        </p:nvSpPr>
        <p:spPr bwMode="auto">
          <a:xfrm>
            <a:off x="2692400" y="4110038"/>
            <a:ext cx="2466975" cy="13255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65" name="Text Box 21"/>
          <p:cNvSpPr txBox="1">
            <a:spLocks noChangeArrowheads="1"/>
          </p:cNvSpPr>
          <p:nvPr/>
        </p:nvSpPr>
        <p:spPr bwMode="auto">
          <a:xfrm>
            <a:off x="2479675" y="3308350"/>
            <a:ext cx="41889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int_count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関数で使う部分</a:t>
            </a:r>
          </a:p>
        </p:txBody>
      </p:sp>
      <p:sp>
        <p:nvSpPr>
          <p:cNvPr id="100366" name="Text Box 22"/>
          <p:cNvSpPr txBox="1">
            <a:spLocks noChangeArrowheads="1"/>
          </p:cNvSpPr>
          <p:nvPr/>
        </p:nvSpPr>
        <p:spPr bwMode="auto">
          <a:xfrm>
            <a:off x="2387600" y="5402263"/>
            <a:ext cx="35044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関数で使う部分</a:t>
            </a:r>
          </a:p>
        </p:txBody>
      </p:sp>
      <p:sp>
        <p:nvSpPr>
          <p:cNvPr id="100367" name="Rectangle 23"/>
          <p:cNvSpPr>
            <a:spLocks noChangeArrowheads="1"/>
          </p:cNvSpPr>
          <p:nvPr/>
        </p:nvSpPr>
        <p:spPr bwMode="auto">
          <a:xfrm>
            <a:off x="6175375" y="2171700"/>
            <a:ext cx="26981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が入る変数</a:t>
            </a:r>
          </a:p>
        </p:txBody>
      </p:sp>
      <p:sp>
        <p:nvSpPr>
          <p:cNvPr id="100368" name="Rectangle 24"/>
          <p:cNvSpPr>
            <a:spLocks noChangeArrowheads="1"/>
          </p:cNvSpPr>
          <p:nvPr/>
        </p:nvSpPr>
        <p:spPr bwMode="auto">
          <a:xfrm>
            <a:off x="6202363" y="4252913"/>
            <a:ext cx="198002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整数データ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が入る変数</a:t>
            </a:r>
          </a:p>
        </p:txBody>
      </p:sp>
      <p:sp>
        <p:nvSpPr>
          <p:cNvPr id="100369" name="AutoShape 25"/>
          <p:cNvSpPr>
            <a:spLocks/>
          </p:cNvSpPr>
          <p:nvPr/>
        </p:nvSpPr>
        <p:spPr bwMode="auto">
          <a:xfrm>
            <a:off x="5886450" y="2184400"/>
            <a:ext cx="250825" cy="914400"/>
          </a:xfrm>
          <a:prstGeom prst="rightBrace">
            <a:avLst>
              <a:gd name="adj1" fmla="val 30380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70" name="AutoShape 26"/>
          <p:cNvSpPr>
            <a:spLocks/>
          </p:cNvSpPr>
          <p:nvPr/>
        </p:nvSpPr>
        <p:spPr bwMode="auto">
          <a:xfrm>
            <a:off x="5886450" y="4318000"/>
            <a:ext cx="250825" cy="914400"/>
          </a:xfrm>
          <a:prstGeom prst="rightBrace">
            <a:avLst>
              <a:gd name="adj1" fmla="val 30380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7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9159F4E-C208-4A0F-B85F-C11A0CB34AC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41576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81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FF0000"/>
                </a:solidFill>
              </a:rPr>
              <a:t>関数へのデータの受け渡し</a:t>
            </a:r>
          </a:p>
        </p:txBody>
      </p:sp>
      <p:graphicFrame>
        <p:nvGraphicFramePr>
          <p:cNvPr id="323587" name="Group 3"/>
          <p:cNvGraphicFramePr>
            <a:graphicFrameLocks noGrp="1"/>
          </p:cNvGraphicFramePr>
          <p:nvPr/>
        </p:nvGraphicFramePr>
        <p:xfrm>
          <a:off x="558800" y="1463675"/>
          <a:ext cx="8134350" cy="5078413"/>
        </p:xfrm>
        <a:graphic>
          <a:graphicData uri="http://schemas.openxmlformats.org/drawingml/2006/table">
            <a:tbl>
              <a:tblPr/>
              <a:tblGrid>
                <a:gridCol w="1849438">
                  <a:extLst>
                    <a:ext uri="{9D8B030D-6E8A-4147-A177-3AD203B41FA5}">
                      <a16:colId xmlns:a16="http://schemas.microsoft.com/office/drawing/2014/main" val="2289516523"/>
                    </a:ext>
                  </a:extLst>
                </a:gridCol>
                <a:gridCol w="2962275">
                  <a:extLst>
                    <a:ext uri="{9D8B030D-6E8A-4147-A177-3AD203B41FA5}">
                      <a16:colId xmlns:a16="http://schemas.microsoft.com/office/drawing/2014/main" val="2791447459"/>
                    </a:ext>
                  </a:extLst>
                </a:gridCol>
                <a:gridCol w="3322637">
                  <a:extLst>
                    <a:ext uri="{9D8B030D-6E8A-4147-A177-3AD203B41FA5}">
                      <a16:colId xmlns:a16="http://schemas.microsoft.com/office/drawing/2014/main" val="2215710280"/>
                    </a:ext>
                  </a:extLst>
                </a:gridCol>
              </a:tblGrid>
              <a:tr h="94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F006C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ポインタ変数を使わない場合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ポインタ変数を使う場合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00198"/>
                  </a:ext>
                </a:extLst>
              </a:tr>
              <a:tr h="27617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関数に受け渡されるもの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変数の「中身」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F006C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変数の値そのもの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(call by value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という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ポインタ変数の「中身」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ある変数への  ポインタ 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(call by reference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という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F006C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319284"/>
                  </a:ext>
                </a:extLst>
              </a:tr>
              <a:tr h="13717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性質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一方通行（渡された変数の書き換え不可能）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F006C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渡された変数の書き換え可能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614949"/>
                  </a:ext>
                </a:extLst>
              </a:tr>
            </a:tbl>
          </a:graphicData>
        </a:graphic>
      </p:graphicFrame>
      <p:sp>
        <p:nvSpPr>
          <p:cNvPr id="10242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7CBA5AA-EAD1-4A58-AE0B-9B7E60B0DF79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394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ja-JP" altLang="en-US"/>
              <a:t>メモリアドレスとは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497263" y="1023938"/>
            <a:ext cx="18774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955925" y="5691188"/>
            <a:ext cx="247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変数の中身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677786" y="5713303"/>
            <a:ext cx="34163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3276600" y="2735263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3276600" y="4411663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657600" y="3116263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１８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276600" y="4868863"/>
            <a:ext cx="13308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107.75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295400" y="4732338"/>
            <a:ext cx="10150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latin typeface="Calibri" panose="020F0502020204030204" pitchFamily="34" charset="0"/>
                <a:cs typeface="Calibri" panose="020F0502020204030204" pitchFamily="34" charset="0"/>
              </a:rPr>
              <a:t>rate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295400" y="3055938"/>
            <a:ext cx="9226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latin typeface="Calibri" panose="020F0502020204030204" pitchFamily="34" charset="0"/>
                <a:cs typeface="Calibri" panose="020F0502020204030204" pitchFamily="34" charset="0"/>
              </a:rPr>
              <a:t>age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5257800" y="3040063"/>
            <a:ext cx="1143000" cy="533400"/>
          </a:xfrm>
          <a:prstGeom prst="lef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5257800" y="4640263"/>
            <a:ext cx="1143000" cy="533400"/>
          </a:xfrm>
          <a:prstGeom prst="leftArrow">
            <a:avLst>
              <a:gd name="adj1" fmla="val 50000"/>
              <a:gd name="adj2" fmla="val 535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6781800" y="2735263"/>
            <a:ext cx="1447800" cy="11430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6858000" y="4259263"/>
            <a:ext cx="1447800" cy="11430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AutoShape 16"/>
          <p:cNvSpPr>
            <a:spLocks noChangeArrowheads="1"/>
          </p:cNvSpPr>
          <p:nvPr/>
        </p:nvSpPr>
        <p:spPr bwMode="auto">
          <a:xfrm>
            <a:off x="2590800" y="1836738"/>
            <a:ext cx="3200400" cy="48768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2362200" y="343693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2362200" y="511333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838200" y="5646738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変数名</a:t>
            </a:r>
          </a:p>
        </p:txBody>
      </p:sp>
      <p:sp>
        <p:nvSpPr>
          <p:cNvPr id="123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A59C0E5-B59E-4169-95DF-AA1219176ED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1812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32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ポインタ変数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209800" y="5410200"/>
            <a:ext cx="109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変数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04800" y="5105400"/>
            <a:ext cx="1555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変数の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名前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6477000" y="5181600"/>
            <a:ext cx="2470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ポインタ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変数の名前</a:t>
            </a:r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1981200" y="190500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1981200" y="358140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2362200" y="228600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１８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1981200" y="4038600"/>
            <a:ext cx="13308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107.75</a:t>
            </a:r>
          </a:p>
        </p:txBody>
      </p:sp>
      <p:sp>
        <p:nvSpPr>
          <p:cNvPr id="104458" name="Text Box 10"/>
          <p:cNvSpPr txBox="1">
            <a:spLocks noChangeArrowheads="1"/>
          </p:cNvSpPr>
          <p:nvPr/>
        </p:nvSpPr>
        <p:spPr bwMode="auto">
          <a:xfrm>
            <a:off x="533400" y="3810000"/>
            <a:ext cx="10150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latin typeface="Calibri" panose="020F0502020204030204" pitchFamily="34" charset="0"/>
                <a:cs typeface="Calibri" panose="020F0502020204030204" pitchFamily="34" charset="0"/>
              </a:rPr>
              <a:t>rate</a:t>
            </a: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533400" y="2133600"/>
            <a:ext cx="9226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>
                <a:latin typeface="Calibri" panose="020F0502020204030204" pitchFamily="34" charset="0"/>
                <a:cs typeface="Calibri" panose="020F0502020204030204" pitchFamily="34" charset="0"/>
              </a:rPr>
              <a:t>age</a:t>
            </a:r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3657600" y="2209800"/>
            <a:ext cx="838200" cy="533400"/>
          </a:xfrm>
          <a:prstGeom prst="leftArrow">
            <a:avLst>
              <a:gd name="adj1" fmla="val 50000"/>
              <a:gd name="adj2" fmla="val 392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4800600" y="1905000"/>
            <a:ext cx="1447800" cy="11430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2" name="AutoShape 14"/>
          <p:cNvSpPr>
            <a:spLocks noChangeArrowheads="1"/>
          </p:cNvSpPr>
          <p:nvPr/>
        </p:nvSpPr>
        <p:spPr bwMode="auto">
          <a:xfrm>
            <a:off x="4800600" y="3581400"/>
            <a:ext cx="1447800" cy="1143000"/>
          </a:xfrm>
          <a:prstGeom prst="irregularSeal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3" name="Text Box 15"/>
          <p:cNvSpPr txBox="1">
            <a:spLocks noChangeArrowheads="1"/>
          </p:cNvSpPr>
          <p:nvPr/>
        </p:nvSpPr>
        <p:spPr bwMode="auto">
          <a:xfrm>
            <a:off x="4495800" y="5181600"/>
            <a:ext cx="2031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ポインタ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変数</a:t>
            </a:r>
          </a:p>
        </p:txBody>
      </p:sp>
      <p:sp>
        <p:nvSpPr>
          <p:cNvPr id="104464" name="AutoShape 16"/>
          <p:cNvSpPr>
            <a:spLocks noChangeArrowheads="1"/>
          </p:cNvSpPr>
          <p:nvPr/>
        </p:nvSpPr>
        <p:spPr bwMode="auto">
          <a:xfrm>
            <a:off x="3657600" y="3810000"/>
            <a:ext cx="838200" cy="533400"/>
          </a:xfrm>
          <a:prstGeom prst="leftArrow">
            <a:avLst>
              <a:gd name="adj1" fmla="val 50000"/>
              <a:gd name="adj2" fmla="val 3928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5" name="AutoShape 17"/>
          <p:cNvSpPr>
            <a:spLocks noChangeArrowheads="1"/>
          </p:cNvSpPr>
          <p:nvPr/>
        </p:nvSpPr>
        <p:spPr bwMode="auto">
          <a:xfrm>
            <a:off x="4648200" y="190500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6" name="AutoShape 18"/>
          <p:cNvSpPr>
            <a:spLocks noChangeArrowheads="1"/>
          </p:cNvSpPr>
          <p:nvPr/>
        </p:nvSpPr>
        <p:spPr bwMode="auto">
          <a:xfrm>
            <a:off x="4648200" y="358140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7" name="Text Box 19"/>
          <p:cNvSpPr txBox="1">
            <a:spLocks noChangeArrowheads="1"/>
          </p:cNvSpPr>
          <p:nvPr/>
        </p:nvSpPr>
        <p:spPr bwMode="auto">
          <a:xfrm>
            <a:off x="6705600" y="2133600"/>
            <a:ext cx="17956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endParaRPr lang="en-US" altLang="ja-JP" sz="4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6705600" y="3733800"/>
            <a:ext cx="1936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rate_ptr</a:t>
            </a:r>
            <a:endParaRPr lang="en-US" altLang="ja-JP" sz="4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46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E7B403E-5245-4A06-93A0-7C43F16E007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613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2492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ポインタ変数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543050"/>
            <a:ext cx="8069263" cy="43465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2800"/>
              <a:t>変数：  数や文字を格納  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（例） </a:t>
            </a:r>
            <a:r>
              <a:rPr lang="en-US" altLang="ja-JP" sz="2800">
                <a:solidFill>
                  <a:schemeClr val="accent2"/>
                </a:solidFill>
              </a:rPr>
              <a:t>int age;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>
                <a:solidFill>
                  <a:schemeClr val="accent2"/>
                </a:solidFill>
              </a:rPr>
              <a:t>            double rate;</a:t>
            </a:r>
            <a:r>
              <a:rPr lang="en-US" altLang="ja-JP" sz="2800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2800"/>
              <a:t>ポインタ変数： ポインタを格納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800">
                <a:solidFill>
                  <a:schemeClr val="accent2"/>
                </a:solidFill>
              </a:rPr>
              <a:t>    （例） </a:t>
            </a:r>
            <a:r>
              <a:rPr lang="en-US" altLang="ja-JP" sz="2800">
                <a:solidFill>
                  <a:schemeClr val="accent2"/>
                </a:solidFill>
              </a:rPr>
              <a:t>int *count_ptr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ja-JP" altLang="en-US" sz="2800"/>
              <a:t>ポインタ変数も名前を持つ 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800"/>
              <a:t>    （普通の変数と同じ）</a:t>
            </a:r>
          </a:p>
        </p:txBody>
      </p:sp>
      <p:sp>
        <p:nvSpPr>
          <p:cNvPr id="1065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AEF9112-9421-431C-8755-3ABE51CBDFF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01449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ポインタ変数の宣言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3213" y="2006600"/>
            <a:ext cx="6278562" cy="2814638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変数名の前に  ＊  を付ける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      例）    </a:t>
            </a:r>
            <a:r>
              <a:rPr lang="en-US" altLang="ja-JP">
                <a:solidFill>
                  <a:schemeClr val="accent2"/>
                </a:solidFill>
              </a:rPr>
              <a:t>int *age_ptr</a:t>
            </a:r>
          </a:p>
        </p:txBody>
      </p:sp>
      <p:sp>
        <p:nvSpPr>
          <p:cNvPr id="1085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0192D0A-0BDA-41DE-AFA6-856B33C88E7F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12017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51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ポインタ変数＝＆変数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8675" y="5573713"/>
            <a:ext cx="76962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ポインタ変数 </a:t>
            </a:r>
            <a:r>
              <a:rPr lang="en-US" altLang="ja-JP" sz="2800"/>
              <a:t>age_ptr </a:t>
            </a:r>
            <a:r>
              <a:rPr lang="ja-JP" altLang="en-US" sz="2800"/>
              <a:t>に，変数 </a:t>
            </a:r>
            <a:r>
              <a:rPr lang="en-US" altLang="ja-JP" sz="2800"/>
              <a:t>age </a:t>
            </a:r>
            <a:r>
              <a:rPr lang="ja-JP" altLang="en-US" sz="2800"/>
              <a:t>へのポインタをセットする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347788" y="1381125"/>
            <a:ext cx="661257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プログラム例：  </a:t>
            </a:r>
            <a:r>
              <a:rPr lang="en-US" altLang="ja-JP" sz="3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&amp;age;</a:t>
            </a:r>
          </a:p>
        </p:txBody>
      </p:sp>
      <p:sp>
        <p:nvSpPr>
          <p:cNvPr id="110597" name="AutoShape 5"/>
          <p:cNvSpPr>
            <a:spLocks noChangeArrowheads="1"/>
          </p:cNvSpPr>
          <p:nvPr/>
        </p:nvSpPr>
        <p:spPr bwMode="auto">
          <a:xfrm>
            <a:off x="5940425" y="4073525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6321425" y="4454525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１８</a:t>
            </a:r>
          </a:p>
        </p:txBody>
      </p:sp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3835400" y="4451350"/>
            <a:ext cx="18767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変数 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</a:t>
            </a:r>
          </a:p>
        </p:txBody>
      </p:sp>
      <p:sp>
        <p:nvSpPr>
          <p:cNvPr id="110600" name="AutoShape 8" descr="20%"/>
          <p:cNvSpPr>
            <a:spLocks noChangeArrowheads="1"/>
          </p:cNvSpPr>
          <p:nvPr/>
        </p:nvSpPr>
        <p:spPr bwMode="auto">
          <a:xfrm>
            <a:off x="1978025" y="2473325"/>
            <a:ext cx="1447800" cy="1143000"/>
          </a:xfrm>
          <a:prstGeom prst="irregularSeal2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1825625" y="2473325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3654425" y="2701925"/>
            <a:ext cx="16326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603" name="AutoShape 11"/>
          <p:cNvSpPr>
            <a:spLocks noChangeArrowheads="1"/>
          </p:cNvSpPr>
          <p:nvPr/>
        </p:nvSpPr>
        <p:spPr bwMode="auto">
          <a:xfrm rot="1255470" flipH="1">
            <a:off x="4264025" y="3616325"/>
            <a:ext cx="10668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60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1223A8D-9645-4620-9FFE-73D974B120B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63961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61925"/>
            <a:ext cx="7772400" cy="1000125"/>
          </a:xfrm>
        </p:spPr>
        <p:txBody>
          <a:bodyPr/>
          <a:lstStyle/>
          <a:p>
            <a:pPr eaLnBrk="1" hangingPunct="1"/>
            <a:r>
              <a:rPr lang="ja-JP" altLang="en-US"/>
              <a:t>変数＝＊ポインタ変数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5776913"/>
            <a:ext cx="76962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変数 </a:t>
            </a:r>
            <a:r>
              <a:rPr lang="en-US" altLang="ja-JP" sz="2800"/>
              <a:t>x </a:t>
            </a:r>
            <a:r>
              <a:rPr lang="ja-JP" altLang="en-US" sz="2800"/>
              <a:t>に，ポインタ変数 </a:t>
            </a:r>
            <a:r>
              <a:rPr lang="en-US" altLang="ja-JP" sz="2800"/>
              <a:t>age </a:t>
            </a:r>
            <a:r>
              <a:rPr lang="ja-JP" altLang="en-US" sz="2800"/>
              <a:t>が指している変数の値をセットする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489075" y="1084263"/>
            <a:ext cx="6042552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プログラム例：  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=   </a:t>
            </a:r>
            <a:r>
              <a:rPr lang="en-US" altLang="ja-JP" sz="3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112645" name="AutoShape 5"/>
          <p:cNvSpPr>
            <a:spLocks noChangeArrowheads="1"/>
          </p:cNvSpPr>
          <p:nvPr/>
        </p:nvSpPr>
        <p:spPr bwMode="auto">
          <a:xfrm>
            <a:off x="5308600" y="461010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689600" y="499110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１８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241800" y="4914900"/>
            <a:ext cx="8492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age</a:t>
            </a:r>
          </a:p>
        </p:txBody>
      </p:sp>
      <p:sp>
        <p:nvSpPr>
          <p:cNvPr id="112648" name="AutoShape 8" descr="20%"/>
          <p:cNvSpPr>
            <a:spLocks noChangeArrowheads="1"/>
          </p:cNvSpPr>
          <p:nvPr/>
        </p:nvSpPr>
        <p:spPr bwMode="auto">
          <a:xfrm>
            <a:off x="1346200" y="3009900"/>
            <a:ext cx="1447800" cy="11430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49" name="AutoShape 9"/>
          <p:cNvSpPr>
            <a:spLocks noChangeArrowheads="1"/>
          </p:cNvSpPr>
          <p:nvPr/>
        </p:nvSpPr>
        <p:spPr bwMode="auto">
          <a:xfrm>
            <a:off x="1193800" y="300990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022600" y="3238500"/>
            <a:ext cx="16326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51" name="AutoShape 11"/>
          <p:cNvSpPr>
            <a:spLocks noChangeArrowheads="1"/>
          </p:cNvSpPr>
          <p:nvPr/>
        </p:nvSpPr>
        <p:spPr bwMode="auto">
          <a:xfrm rot="1255470" flipH="1">
            <a:off x="3556000" y="4152900"/>
            <a:ext cx="10668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52" name="Text Box 13"/>
          <p:cNvSpPr txBox="1">
            <a:spLocks noChangeArrowheads="1"/>
          </p:cNvSpPr>
          <p:nvPr/>
        </p:nvSpPr>
        <p:spPr bwMode="auto">
          <a:xfrm>
            <a:off x="5187950" y="1096963"/>
            <a:ext cx="488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</a:p>
        </p:txBody>
      </p:sp>
      <p:sp>
        <p:nvSpPr>
          <p:cNvPr id="112653" name="AutoShape 14"/>
          <p:cNvSpPr>
            <a:spLocks noChangeArrowheads="1"/>
          </p:cNvSpPr>
          <p:nvPr/>
        </p:nvSpPr>
        <p:spPr bwMode="auto">
          <a:xfrm>
            <a:off x="5613400" y="194310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54" name="Text Box 15"/>
          <p:cNvSpPr txBox="1">
            <a:spLocks noChangeArrowheads="1"/>
          </p:cNvSpPr>
          <p:nvPr/>
        </p:nvSpPr>
        <p:spPr bwMode="auto">
          <a:xfrm>
            <a:off x="5994400" y="232410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１８</a:t>
            </a:r>
          </a:p>
        </p:txBody>
      </p:sp>
      <p:sp>
        <p:nvSpPr>
          <p:cNvPr id="112655" name="Text Box 16"/>
          <p:cNvSpPr txBox="1">
            <a:spLocks noChangeArrowheads="1"/>
          </p:cNvSpPr>
          <p:nvPr/>
        </p:nvSpPr>
        <p:spPr bwMode="auto">
          <a:xfrm>
            <a:off x="4927600" y="2149475"/>
            <a:ext cx="4283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12656" name="Line 17"/>
          <p:cNvSpPr>
            <a:spLocks noChangeShapeType="1"/>
          </p:cNvSpPr>
          <p:nvPr/>
        </p:nvSpPr>
        <p:spPr bwMode="auto">
          <a:xfrm rot="16897508" flipH="1">
            <a:off x="5371307" y="3763168"/>
            <a:ext cx="1860550" cy="195263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265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871A795-0218-41C9-913C-6643D32CFB91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9724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1873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＊ポインタ変数＝「値」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2475" y="5561013"/>
            <a:ext cx="76962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ポインタ変数 </a:t>
            </a:r>
            <a:r>
              <a:rPr lang="en-US" altLang="ja-JP" sz="2800"/>
              <a:t>age_ptr </a:t>
            </a:r>
            <a:r>
              <a:rPr lang="ja-JP" altLang="en-US" sz="2800"/>
              <a:t>が指している変数 </a:t>
            </a:r>
            <a:r>
              <a:rPr lang="en-US" altLang="ja-JP" sz="2800"/>
              <a:t>age </a:t>
            </a:r>
            <a:r>
              <a:rPr lang="ja-JP" altLang="en-US" sz="2800"/>
              <a:t>に，値「２２」をセットする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>
              <a:solidFill>
                <a:srgbClr val="000000"/>
              </a:solidFill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612900" y="1266825"/>
            <a:ext cx="6101863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プログラム例：  </a:t>
            </a:r>
            <a:r>
              <a:rPr lang="en-US" altLang="ja-JP" sz="3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22</a:t>
            </a:r>
            <a:r>
              <a:rPr lang="en-US" altLang="ja-JP" sz="3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5024438" y="395605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5405438" y="4337050"/>
            <a:ext cx="1005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２２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3957638" y="4260850"/>
            <a:ext cx="8492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age</a:t>
            </a:r>
          </a:p>
        </p:txBody>
      </p:sp>
      <p:sp>
        <p:nvSpPr>
          <p:cNvPr id="114696" name="AutoShape 8" descr="20%"/>
          <p:cNvSpPr>
            <a:spLocks noChangeArrowheads="1"/>
          </p:cNvSpPr>
          <p:nvPr/>
        </p:nvSpPr>
        <p:spPr bwMode="auto">
          <a:xfrm>
            <a:off x="1062038" y="2355850"/>
            <a:ext cx="1447800" cy="11430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697" name="AutoShape 9"/>
          <p:cNvSpPr>
            <a:spLocks noChangeArrowheads="1"/>
          </p:cNvSpPr>
          <p:nvPr/>
        </p:nvSpPr>
        <p:spPr bwMode="auto">
          <a:xfrm>
            <a:off x="909638" y="235585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2738438" y="2584450"/>
            <a:ext cx="16326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699" name="AutoShape 11"/>
          <p:cNvSpPr>
            <a:spLocks noChangeArrowheads="1"/>
          </p:cNvSpPr>
          <p:nvPr/>
        </p:nvSpPr>
        <p:spPr bwMode="auto">
          <a:xfrm rot="1255470" flipH="1">
            <a:off x="3348038" y="3498850"/>
            <a:ext cx="10668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6853238" y="4184650"/>
            <a:ext cx="2031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値が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セットされる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4346575" y="1292225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</a:p>
        </p:txBody>
      </p:sp>
      <p:sp>
        <p:nvSpPr>
          <p:cNvPr id="11470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02DB99D-D8B4-41B6-9BBB-896FCDFE83E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02151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ポインタ変数＝ポインタ変数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75" y="5664200"/>
            <a:ext cx="76962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/>
              <a:t>ポインタ変数 </a:t>
            </a:r>
            <a:r>
              <a:rPr lang="en-US" altLang="ja-JP" sz="2800"/>
              <a:t>x_ptr  </a:t>
            </a:r>
            <a:r>
              <a:rPr lang="ja-JP" altLang="en-US" sz="2800"/>
              <a:t>に，</a:t>
            </a:r>
            <a:r>
              <a:rPr lang="en-US" altLang="ja-JP" sz="2800"/>
              <a:t>age_ptr </a:t>
            </a:r>
            <a:r>
              <a:rPr lang="ja-JP" altLang="en-US" sz="2800"/>
              <a:t>と同じポインタをセットする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>
              <a:solidFill>
                <a:srgbClr val="000000"/>
              </a:solidFill>
            </a:endParaRP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1343025" y="1111250"/>
            <a:ext cx="6617581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プログラム例：  </a:t>
            </a:r>
            <a:r>
              <a:rPr lang="en-US" altLang="ja-JP" sz="3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x_ptr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36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36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>
            <a:off x="6210300" y="381635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6591300" y="4221163"/>
            <a:ext cx="6014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</a:t>
            </a: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5143500" y="4121150"/>
            <a:ext cx="8492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age</a:t>
            </a:r>
          </a:p>
        </p:txBody>
      </p:sp>
      <p:sp>
        <p:nvSpPr>
          <p:cNvPr id="116744" name="AutoShape 8" descr="20%"/>
          <p:cNvSpPr>
            <a:spLocks noChangeArrowheads="1"/>
          </p:cNvSpPr>
          <p:nvPr/>
        </p:nvSpPr>
        <p:spPr bwMode="auto">
          <a:xfrm>
            <a:off x="2247900" y="2216150"/>
            <a:ext cx="1447800" cy="11430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45" name="AutoShape 9"/>
          <p:cNvSpPr>
            <a:spLocks noChangeArrowheads="1"/>
          </p:cNvSpPr>
          <p:nvPr/>
        </p:nvSpPr>
        <p:spPr bwMode="auto">
          <a:xfrm>
            <a:off x="2095500" y="2216150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3924300" y="2444750"/>
            <a:ext cx="163269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47" name="AutoShape 11"/>
          <p:cNvSpPr>
            <a:spLocks noChangeArrowheads="1"/>
          </p:cNvSpPr>
          <p:nvPr/>
        </p:nvSpPr>
        <p:spPr bwMode="auto">
          <a:xfrm rot="1255470" flipH="1">
            <a:off x="4533900" y="3359150"/>
            <a:ext cx="10668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48" name="AutoShape 12" descr="20%"/>
          <p:cNvSpPr>
            <a:spLocks noChangeArrowheads="1"/>
          </p:cNvSpPr>
          <p:nvPr/>
        </p:nvSpPr>
        <p:spPr bwMode="auto">
          <a:xfrm>
            <a:off x="2457450" y="3925888"/>
            <a:ext cx="1447800" cy="1143000"/>
          </a:xfrm>
          <a:prstGeom prst="irregularSeal2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49" name="AutoShape 13"/>
          <p:cNvSpPr>
            <a:spLocks noChangeArrowheads="1"/>
          </p:cNvSpPr>
          <p:nvPr/>
        </p:nvSpPr>
        <p:spPr bwMode="auto">
          <a:xfrm>
            <a:off x="2305050" y="3925888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1076325" y="4354513"/>
            <a:ext cx="120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x_ptr</a:t>
            </a:r>
            <a:endParaRPr lang="en-US" altLang="ja-JP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51" name="AutoShape 15"/>
          <p:cNvSpPr>
            <a:spLocks noChangeArrowheads="1"/>
          </p:cNvSpPr>
          <p:nvPr/>
        </p:nvSpPr>
        <p:spPr bwMode="auto">
          <a:xfrm rot="21474387" flipH="1">
            <a:off x="4043363" y="4340225"/>
            <a:ext cx="10668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 rot="16897508" flipV="1">
            <a:off x="2726532" y="3488531"/>
            <a:ext cx="646112" cy="244475"/>
          </a:xfrm>
          <a:prstGeom prst="line">
            <a:avLst/>
          </a:prstGeom>
          <a:noFill/>
          <a:ln w="5715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675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F62896-89B6-4349-9107-ADDF3C45BB5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2337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92088"/>
            <a:ext cx="7772400" cy="1014412"/>
          </a:xfrm>
        </p:spPr>
        <p:txBody>
          <a:bodyPr/>
          <a:lstStyle/>
          <a:p>
            <a:pPr eaLnBrk="1" hangingPunct="1"/>
            <a:r>
              <a:rPr lang="ja-JP" altLang="en-US"/>
              <a:t>ポインタを使ったプログラム例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62100" y="5627688"/>
            <a:ext cx="6175375" cy="1066800"/>
          </a:xfrm>
        </p:spPr>
        <p:txBody>
          <a:bodyPr/>
          <a:lstStyle/>
          <a:p>
            <a:pPr eaLnBrk="1" hangingPunct="1"/>
            <a:r>
              <a:rPr lang="en-US" altLang="ja-JP" sz="2800"/>
              <a:t>age_ptr </a:t>
            </a:r>
            <a:r>
              <a:rPr lang="ja-JP" altLang="en-US" sz="2800"/>
              <a:t>は </a:t>
            </a:r>
            <a:r>
              <a:rPr lang="en-US" altLang="ja-JP" sz="2800"/>
              <a:t>age </a:t>
            </a:r>
            <a:r>
              <a:rPr lang="ja-JP" altLang="en-US" sz="2800"/>
              <a:t>を指しているから，</a:t>
            </a:r>
            <a:br>
              <a:rPr lang="ja-JP" altLang="en-US" sz="2800"/>
            </a:br>
            <a:r>
              <a:rPr lang="en-US" altLang="ja-JP" sz="2800"/>
              <a:t>age </a:t>
            </a:r>
            <a:r>
              <a:rPr lang="ja-JP" altLang="en-US" sz="2800"/>
              <a:t>は「２２」に変わる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452197" y="801695"/>
            <a:ext cx="4121641" cy="4930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10000"/>
              </a:spcBef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&amp;age;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*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22;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"age = %d\n", age );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grpSp>
        <p:nvGrpSpPr>
          <p:cNvPr id="118789" name="Group 5"/>
          <p:cNvGrpSpPr>
            <a:grpSpLocks/>
          </p:cNvGrpSpPr>
          <p:nvPr/>
        </p:nvGrpSpPr>
        <p:grpSpPr bwMode="auto">
          <a:xfrm>
            <a:off x="4984073" y="3942205"/>
            <a:ext cx="1570038" cy="541338"/>
            <a:chOff x="4184" y="2570"/>
            <a:chExt cx="989" cy="341"/>
          </a:xfrm>
        </p:grpSpPr>
        <p:sp>
          <p:nvSpPr>
            <p:cNvPr id="118793" name="AutoShape 6"/>
            <p:cNvSpPr>
              <a:spLocks/>
            </p:cNvSpPr>
            <p:nvPr/>
          </p:nvSpPr>
          <p:spPr bwMode="auto">
            <a:xfrm>
              <a:off x="4184" y="2619"/>
              <a:ext cx="89" cy="292"/>
            </a:xfrm>
            <a:prstGeom prst="rightBrace">
              <a:avLst>
                <a:gd name="adj1" fmla="val 2734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8794" name="Text Box 7"/>
            <p:cNvSpPr txBox="1">
              <a:spLocks noChangeArrowheads="1"/>
            </p:cNvSpPr>
            <p:nvPr/>
          </p:nvSpPr>
          <p:spPr bwMode="auto">
            <a:xfrm>
              <a:off x="4249" y="2570"/>
              <a:ext cx="9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＊</a:t>
              </a:r>
              <a:r>
                <a:rPr lang="ja-JP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を使用</a:t>
              </a:r>
            </a:p>
          </p:txBody>
        </p:sp>
      </p:grpSp>
      <p:sp>
        <p:nvSpPr>
          <p:cNvPr id="118790" name="AutoShape 8"/>
          <p:cNvSpPr>
            <a:spLocks/>
          </p:cNvSpPr>
          <p:nvPr/>
        </p:nvSpPr>
        <p:spPr bwMode="auto">
          <a:xfrm>
            <a:off x="4961848" y="3570730"/>
            <a:ext cx="141288" cy="463550"/>
          </a:xfrm>
          <a:prstGeom prst="rightBrace">
            <a:avLst>
              <a:gd name="adj1" fmla="val 273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791" name="Text Box 9"/>
          <p:cNvSpPr txBox="1">
            <a:spLocks noChangeArrowheads="1"/>
          </p:cNvSpPr>
          <p:nvPr/>
        </p:nvSpPr>
        <p:spPr bwMode="auto">
          <a:xfrm>
            <a:off x="5065036" y="3492943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＆を使用</a:t>
            </a:r>
          </a:p>
        </p:txBody>
      </p:sp>
      <p:sp>
        <p:nvSpPr>
          <p:cNvPr id="1187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507B8D7-E903-4EE2-81AD-ABBCF29AA13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35946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ポインタを使ったプログラム例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5791200"/>
            <a:ext cx="7772400" cy="1066800"/>
          </a:xfrm>
        </p:spPr>
        <p:txBody>
          <a:bodyPr/>
          <a:lstStyle/>
          <a:p>
            <a:pPr eaLnBrk="1" hangingPunct="1"/>
            <a:r>
              <a:rPr lang="ja-JP" altLang="en-US" sz="2800"/>
              <a:t>いくつかのポインタ変数が，同じものを指していてもかまわない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2358244" y="1003934"/>
            <a:ext cx="4121641" cy="511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5000"/>
              </a:spcBef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 {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&amp;age;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*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second_ptr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22;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"age = %d\n", age );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20837" name="AutoShape 5"/>
          <p:cNvSpPr>
            <a:spLocks/>
          </p:cNvSpPr>
          <p:nvPr/>
        </p:nvSpPr>
        <p:spPr bwMode="auto">
          <a:xfrm>
            <a:off x="5569081" y="3718012"/>
            <a:ext cx="141287" cy="463550"/>
          </a:xfrm>
          <a:prstGeom prst="rightBrace">
            <a:avLst>
              <a:gd name="adj1" fmla="val 273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5672268" y="3692612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＆を使用</a:t>
            </a:r>
          </a:p>
        </p:txBody>
      </p:sp>
      <p:grpSp>
        <p:nvGrpSpPr>
          <p:cNvPr id="120839" name="Group 7"/>
          <p:cNvGrpSpPr>
            <a:grpSpLocks/>
          </p:cNvGrpSpPr>
          <p:nvPr/>
        </p:nvGrpSpPr>
        <p:grpSpPr bwMode="auto">
          <a:xfrm>
            <a:off x="5578606" y="4333962"/>
            <a:ext cx="1570037" cy="541337"/>
            <a:chOff x="4184" y="2570"/>
            <a:chExt cx="989" cy="341"/>
          </a:xfrm>
        </p:grpSpPr>
        <p:sp>
          <p:nvSpPr>
            <p:cNvPr id="120841" name="AutoShape 8"/>
            <p:cNvSpPr>
              <a:spLocks/>
            </p:cNvSpPr>
            <p:nvPr/>
          </p:nvSpPr>
          <p:spPr bwMode="auto">
            <a:xfrm>
              <a:off x="4184" y="2619"/>
              <a:ext cx="89" cy="292"/>
            </a:xfrm>
            <a:prstGeom prst="rightBrace">
              <a:avLst>
                <a:gd name="adj1" fmla="val 2734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0842" name="Text Box 9"/>
            <p:cNvSpPr txBox="1">
              <a:spLocks noChangeArrowheads="1"/>
            </p:cNvSpPr>
            <p:nvPr/>
          </p:nvSpPr>
          <p:spPr bwMode="auto">
            <a:xfrm>
              <a:off x="4249" y="2570"/>
              <a:ext cx="9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＊</a:t>
              </a:r>
              <a:r>
                <a:rPr lang="ja-JP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を使用</a:t>
              </a:r>
            </a:p>
          </p:txBody>
        </p:sp>
      </p:grpSp>
      <p:sp>
        <p:nvSpPr>
          <p:cNvPr id="1208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B369C3-34C5-4210-89B9-BB4452EF0EBE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73572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1508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scanf </a:t>
            </a:r>
            <a:r>
              <a:rPr lang="ja-JP" altLang="en-US"/>
              <a:t>に </a:t>
            </a:r>
            <a:r>
              <a:rPr lang="en-US" altLang="ja-JP"/>
              <a:t>&amp; </a:t>
            </a:r>
            <a:r>
              <a:rPr lang="ja-JP" altLang="en-US"/>
              <a:t>を付ける理由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2715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/>
              <a:t>scanf </a:t>
            </a:r>
            <a:r>
              <a:rPr lang="ja-JP" altLang="en-US"/>
              <a:t>では，変数に </a:t>
            </a:r>
            <a:r>
              <a:rPr lang="en-US" altLang="ja-JP"/>
              <a:t>&amp; </a:t>
            </a:r>
            <a:r>
              <a:rPr lang="ja-JP" altLang="en-US"/>
              <a:t>を付けることになっていた</a:t>
            </a:r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r>
              <a:rPr lang="en-US" altLang="ja-JP"/>
              <a:t>scanf </a:t>
            </a:r>
            <a:r>
              <a:rPr lang="ja-JP" altLang="en-US"/>
              <a:t>は，データを読み込んだら，「メモリアドレス」を使って，読み込んだデータをメモリに置く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2098675" y="2241550"/>
            <a:ext cx="431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("%lf", &amp;</a:t>
            </a:r>
            <a:r>
              <a:rPr lang="en-US" altLang="ja-JP" sz="36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en-US" altLang="ja-JP" sz="4400" b="1" dirty="0">
              <a:solidFill>
                <a:schemeClr val="accent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122885" name="AutoShape 5"/>
          <p:cNvSpPr>
            <a:spLocks/>
          </p:cNvSpPr>
          <p:nvPr/>
        </p:nvSpPr>
        <p:spPr bwMode="auto">
          <a:xfrm rot="5400000">
            <a:off x="3732212" y="2592388"/>
            <a:ext cx="161925" cy="793750"/>
          </a:xfrm>
          <a:prstGeom prst="rightBrace">
            <a:avLst>
              <a:gd name="adj1" fmla="val 4085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886" name="Text Box 6"/>
          <p:cNvSpPr txBox="1">
            <a:spLocks noChangeArrowheads="1"/>
          </p:cNvSpPr>
          <p:nvPr/>
        </p:nvSpPr>
        <p:spPr bwMode="auto">
          <a:xfrm>
            <a:off x="3355975" y="305117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書式</a:t>
            </a:r>
          </a:p>
        </p:txBody>
      </p:sp>
      <p:sp>
        <p:nvSpPr>
          <p:cNvPr id="122887" name="AutoShape 7"/>
          <p:cNvSpPr>
            <a:spLocks/>
          </p:cNvSpPr>
          <p:nvPr/>
        </p:nvSpPr>
        <p:spPr bwMode="auto">
          <a:xfrm rot="5400000">
            <a:off x="5453062" y="2446338"/>
            <a:ext cx="161925" cy="1111250"/>
          </a:xfrm>
          <a:prstGeom prst="rightBrace">
            <a:avLst>
              <a:gd name="adj1" fmla="val 5719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4867275" y="3063875"/>
            <a:ext cx="34163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読み込むべき変数名</a:t>
            </a:r>
          </a:p>
        </p:txBody>
      </p:sp>
      <p:sp>
        <p:nvSpPr>
          <p:cNvPr id="122889" name="AutoShape 9"/>
          <p:cNvSpPr>
            <a:spLocks/>
          </p:cNvSpPr>
          <p:nvPr/>
        </p:nvSpPr>
        <p:spPr bwMode="auto">
          <a:xfrm rot="5400000">
            <a:off x="4614862" y="2830513"/>
            <a:ext cx="161925" cy="349250"/>
          </a:xfrm>
          <a:prstGeom prst="rightBrace">
            <a:avLst>
              <a:gd name="adj1" fmla="val 1797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4479925" y="3089275"/>
            <a:ext cx="4299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4664075" y="5561013"/>
            <a:ext cx="3879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("%lf",&amp;</a:t>
            </a:r>
            <a:r>
              <a:rPr lang="en-US" altLang="ja-JP" sz="2400" dirty="0" err="1"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sz="24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122892" name="Rectangle 12"/>
          <p:cNvSpPr>
            <a:spLocks noChangeArrowheads="1"/>
          </p:cNvSpPr>
          <p:nvPr/>
        </p:nvSpPr>
        <p:spPr bwMode="auto">
          <a:xfrm>
            <a:off x="2127250" y="552450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893" name="Text Box 13"/>
          <p:cNvSpPr txBox="1">
            <a:spLocks noChangeArrowheads="1"/>
          </p:cNvSpPr>
          <p:nvPr/>
        </p:nvSpPr>
        <p:spPr bwMode="auto">
          <a:xfrm>
            <a:off x="2273300" y="5505450"/>
            <a:ext cx="1116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teihen</a:t>
            </a:r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894" name="Line 14"/>
          <p:cNvSpPr>
            <a:spLocks noChangeShapeType="1"/>
          </p:cNvSpPr>
          <p:nvPr/>
        </p:nvSpPr>
        <p:spPr bwMode="auto">
          <a:xfrm flipH="1">
            <a:off x="3148013" y="577532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895" name="Line 15"/>
          <p:cNvSpPr>
            <a:spLocks noChangeShapeType="1"/>
          </p:cNvSpPr>
          <p:nvPr/>
        </p:nvSpPr>
        <p:spPr bwMode="auto">
          <a:xfrm flipH="1">
            <a:off x="3417888" y="577373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2896" name="Text Box 16"/>
          <p:cNvSpPr txBox="1">
            <a:spLocks noChangeArrowheads="1"/>
          </p:cNvSpPr>
          <p:nvPr/>
        </p:nvSpPr>
        <p:spPr bwMode="auto">
          <a:xfrm>
            <a:off x="4289425" y="5989638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浮動小数データを読み込み</a:t>
            </a:r>
          </a:p>
        </p:txBody>
      </p:sp>
      <p:sp>
        <p:nvSpPr>
          <p:cNvPr id="12289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AC621B8-3585-4499-99AE-A054B79A2BD3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80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73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メモリアドレスとは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43050"/>
            <a:ext cx="8534400" cy="4781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すべてのデータには「メモリアドレス」が付けられている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/>
              <a:t>        変数の中身：	値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				「１８」  「１０７．７５」  など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/>
              <a:t>        変数名：	プログラム内で使うための名前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/>
              <a:t>			</a:t>
            </a:r>
            <a:r>
              <a:rPr lang="ja-JP" altLang="en-US" sz="2400">
                <a:solidFill>
                  <a:schemeClr val="accent2"/>
                </a:solidFill>
              </a:rPr>
              <a:t>	「</a:t>
            </a:r>
            <a:r>
              <a:rPr lang="en-US" altLang="ja-JP" sz="2400">
                <a:solidFill>
                  <a:schemeClr val="accent2"/>
                </a:solidFill>
              </a:rPr>
              <a:t>age</a:t>
            </a:r>
            <a:r>
              <a:rPr lang="ja-JP" altLang="en-US" sz="2400">
                <a:solidFill>
                  <a:schemeClr val="accent2"/>
                </a:solidFill>
              </a:rPr>
              <a:t>」</a:t>
            </a:r>
            <a:r>
              <a:rPr lang="en-US" altLang="ja-JP" sz="2400">
                <a:solidFill>
                  <a:schemeClr val="accent2"/>
                </a:solidFill>
              </a:rPr>
              <a:t>, </a:t>
            </a:r>
            <a:r>
              <a:rPr lang="ja-JP" altLang="en-US" sz="2400">
                <a:solidFill>
                  <a:schemeClr val="accent2"/>
                </a:solidFill>
              </a:rPr>
              <a:t>「</a:t>
            </a:r>
            <a:r>
              <a:rPr lang="en-US" altLang="ja-JP" sz="2400">
                <a:solidFill>
                  <a:schemeClr val="accent2"/>
                </a:solidFill>
              </a:rPr>
              <a:t>rate</a:t>
            </a:r>
            <a:r>
              <a:rPr lang="ja-JP" altLang="en-US" sz="2400">
                <a:solidFill>
                  <a:schemeClr val="accent2"/>
                </a:solidFill>
              </a:rPr>
              <a:t>」  など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/>
              <a:t>        メモリアドレス：  変数のそれぞれに付けられた「住所」の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400"/>
              <a:t>                          	  ようなもの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 sz="2400"/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ja-JP" altLang="en-US" sz="2800"/>
          </a:p>
          <a:p>
            <a:pPr eaLnBrk="1" hangingPunct="1">
              <a:buFontTx/>
              <a:buNone/>
            </a:pPr>
            <a:endParaRPr lang="ja-JP" altLang="en-US">
              <a:solidFill>
                <a:srgbClr val="006600"/>
              </a:solidFill>
            </a:endParaRPr>
          </a:p>
          <a:p>
            <a:pPr eaLnBrk="1" hangingPunct="1"/>
            <a:endParaRPr lang="en-US" altLang="ja-JP">
              <a:solidFill>
                <a:srgbClr val="006600"/>
              </a:solidFill>
            </a:endParaRPr>
          </a:p>
        </p:txBody>
      </p:sp>
      <p:sp>
        <p:nvSpPr>
          <p:cNvPr id="143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2DA3C96-F273-4C5C-8958-F7FDA4B943C8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9731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19208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課題３．スタック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436688"/>
            <a:ext cx="7772400" cy="5073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ja-JP" altLang="en-US" sz="2800" dirty="0"/>
              <a:t>スタックの </a:t>
            </a:r>
            <a:r>
              <a:rPr lang="en-US" altLang="ja-JP" sz="2800" dirty="0"/>
              <a:t>push </a:t>
            </a:r>
            <a:r>
              <a:rPr lang="ja-JP" altLang="en-US" sz="2800" dirty="0"/>
              <a:t>関数，</a:t>
            </a:r>
            <a:r>
              <a:rPr lang="en-US" altLang="ja-JP" sz="2800" dirty="0"/>
              <a:t>pop </a:t>
            </a:r>
            <a:r>
              <a:rPr lang="ja-JP" altLang="en-US" sz="2800" dirty="0"/>
              <a:t>関数及び中身を表示する関数を作成しなさい．同時に， これら関数を使う </a:t>
            </a:r>
            <a:r>
              <a:rPr lang="en-US" altLang="ja-JP" sz="2800" dirty="0"/>
              <a:t>main </a:t>
            </a:r>
            <a:r>
              <a:rPr lang="ja-JP" altLang="en-US" sz="2800" dirty="0"/>
              <a:t>関数を作成し，正しく動作することを確認すること．但し，</a:t>
            </a:r>
            <a:r>
              <a:rPr lang="ja-JP" altLang="en-US" sz="2800" dirty="0">
                <a:solidFill>
                  <a:schemeClr val="tx2"/>
                </a:solidFill>
              </a:rPr>
              <a:t>大域変数は使わないこと</a:t>
            </a:r>
            <a:endParaRPr lang="ja-JP" altLang="en-US" sz="2800" dirty="0"/>
          </a:p>
          <a:p>
            <a:pPr lvl="1" eaLnBrk="1" hangingPunct="1">
              <a:lnSpc>
                <a:spcPct val="130000"/>
              </a:lnSpc>
            </a:pPr>
            <a:r>
              <a:rPr lang="en-US" altLang="ja-JP" sz="2400" dirty="0"/>
              <a:t>main </a:t>
            </a:r>
            <a:r>
              <a:rPr lang="ja-JP" altLang="en-US" sz="2400" dirty="0"/>
              <a:t>関数の中で，配列及びスタックポインタの宣言を行うこと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ja-JP" sz="2400" dirty="0"/>
              <a:t>push </a:t>
            </a:r>
            <a:r>
              <a:rPr lang="ja-JP" altLang="en-US" sz="2400" dirty="0"/>
              <a:t>関数，</a:t>
            </a:r>
            <a:r>
              <a:rPr lang="en-US" altLang="ja-JP" sz="2400" dirty="0"/>
              <a:t>pop </a:t>
            </a:r>
            <a:r>
              <a:rPr lang="ja-JP" altLang="en-US" sz="2400" dirty="0"/>
              <a:t>関数内では，スタックポインタの増減を正しく行うこと（</a:t>
            </a:r>
            <a:r>
              <a:rPr lang="ja-JP" altLang="en-US" sz="2400" dirty="0">
                <a:solidFill>
                  <a:schemeClr val="tx2"/>
                </a:solidFill>
              </a:rPr>
              <a:t>ポインタ変数を使用すること</a:t>
            </a:r>
            <a:r>
              <a:rPr lang="ja-JP" altLang="en-US" sz="2400" dirty="0"/>
              <a:t>）</a:t>
            </a:r>
          </a:p>
          <a:p>
            <a:pPr lvl="1" eaLnBrk="1" hangingPunct="1">
              <a:lnSpc>
                <a:spcPct val="130000"/>
              </a:lnSpc>
            </a:pPr>
            <a:endParaRPr lang="en-US" altLang="ja-JP" sz="2400" dirty="0"/>
          </a:p>
        </p:txBody>
      </p:sp>
      <p:sp>
        <p:nvSpPr>
          <p:cNvPr id="12493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41645D2-8AF3-41D5-AEB1-7A07C8660EA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68164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90525"/>
            <a:ext cx="7772400" cy="808038"/>
          </a:xfrm>
        </p:spPr>
        <p:txBody>
          <a:bodyPr/>
          <a:lstStyle/>
          <a:p>
            <a:pPr eaLnBrk="1" hangingPunct="1"/>
            <a:r>
              <a:rPr lang="en-US" altLang="ja-JP"/>
              <a:t>ptr++ </a:t>
            </a:r>
            <a:r>
              <a:rPr lang="ja-JP" altLang="en-US"/>
              <a:t>の意味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150" y="1492250"/>
            <a:ext cx="3986213" cy="45021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int ary[7];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int *ptr;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ptr = &amp;a[0];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 sz="2800">
              <a:solidFill>
                <a:srgbClr val="00660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ptr++;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ptr++;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printf ( “%d”, *ptr );</a:t>
            </a:r>
          </a:p>
        </p:txBody>
      </p:sp>
      <p:sp>
        <p:nvSpPr>
          <p:cNvPr id="2052" name="AutoShape 4"/>
          <p:cNvSpPr>
            <a:spLocks/>
          </p:cNvSpPr>
          <p:nvPr/>
        </p:nvSpPr>
        <p:spPr bwMode="auto">
          <a:xfrm>
            <a:off x="4405313" y="3863975"/>
            <a:ext cx="166687" cy="617538"/>
          </a:xfrm>
          <a:prstGeom prst="rightBrace">
            <a:avLst>
              <a:gd name="adj1" fmla="val 308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ja-JP" sz="2800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57713" y="3521075"/>
            <a:ext cx="454323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を１つ動かす。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の次の要素 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a[1]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を指す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2054" name="AutoShape 6"/>
          <p:cNvSpPr>
            <a:spLocks/>
          </p:cNvSpPr>
          <p:nvPr/>
        </p:nvSpPr>
        <p:spPr bwMode="auto">
          <a:xfrm>
            <a:off x="4416425" y="4557713"/>
            <a:ext cx="166688" cy="617537"/>
          </a:xfrm>
          <a:prstGeom prst="rightBrace">
            <a:avLst>
              <a:gd name="adj1" fmla="val 308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ja-JP" sz="2800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556125" y="4497388"/>
            <a:ext cx="454323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を１つ動かす。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の次の要素 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a[2]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を指す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514725" y="2463800"/>
            <a:ext cx="4506913" cy="878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ポインタ変数 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に，配列 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ary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への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ポインタをセット</a:t>
            </a:r>
          </a:p>
        </p:txBody>
      </p:sp>
      <p:sp>
        <p:nvSpPr>
          <p:cNvPr id="2057" name="AutoShape 9"/>
          <p:cNvSpPr>
            <a:spLocks/>
          </p:cNvSpPr>
          <p:nvPr/>
        </p:nvSpPr>
        <p:spPr bwMode="auto">
          <a:xfrm>
            <a:off x="3371850" y="2728913"/>
            <a:ext cx="166688" cy="617537"/>
          </a:xfrm>
          <a:prstGeom prst="rightBrace">
            <a:avLst>
              <a:gd name="adj1" fmla="val 308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ja-JP" sz="2800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05388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90525"/>
            <a:ext cx="7772400" cy="808038"/>
          </a:xfrm>
        </p:spPr>
        <p:txBody>
          <a:bodyPr/>
          <a:lstStyle/>
          <a:p>
            <a:pPr eaLnBrk="1" hangingPunct="1"/>
            <a:r>
              <a:rPr lang="ja-JP" altLang="en-US"/>
              <a:t>２次元配列での </a:t>
            </a:r>
            <a:r>
              <a:rPr lang="en-US" altLang="ja-JP"/>
              <a:t>ptr++ </a:t>
            </a:r>
            <a:r>
              <a:rPr lang="ja-JP" altLang="en-US"/>
              <a:t>の意味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530350"/>
            <a:ext cx="3986212" cy="45021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int a[1000][1000];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int *ptr;</a:t>
            </a:r>
          </a:p>
          <a:p>
            <a:pPr eaLnBrk="1" hangingPunct="1"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ptr = &amp;a[99][0];</a:t>
            </a:r>
            <a:r>
              <a:rPr lang="en-US" altLang="ja-JP" sz="2800">
                <a:solidFill>
                  <a:srgbClr val="006600"/>
                </a:solidFill>
              </a:rPr>
              <a:t>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ja-JP">
              <a:solidFill>
                <a:srgbClr val="00660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ptr++;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ptr++;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>
                <a:solidFill>
                  <a:srgbClr val="006600"/>
                </a:solidFill>
              </a:rPr>
              <a:t>printf ( “%d”, *ptr );</a:t>
            </a:r>
          </a:p>
        </p:txBody>
      </p:sp>
      <p:sp>
        <p:nvSpPr>
          <p:cNvPr id="3076" name="AutoShape 4"/>
          <p:cNvSpPr>
            <a:spLocks/>
          </p:cNvSpPr>
          <p:nvPr/>
        </p:nvSpPr>
        <p:spPr bwMode="auto">
          <a:xfrm>
            <a:off x="2293938" y="4019550"/>
            <a:ext cx="166687" cy="617538"/>
          </a:xfrm>
          <a:prstGeom prst="rightBrace">
            <a:avLst>
              <a:gd name="adj1" fmla="val 308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ja-JP" sz="2800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600325" y="3727450"/>
            <a:ext cx="514275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を１つ動かす。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の次の要素 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a[99][1]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を指す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3078" name="AutoShape 6"/>
          <p:cNvSpPr>
            <a:spLocks/>
          </p:cNvSpPr>
          <p:nvPr/>
        </p:nvSpPr>
        <p:spPr bwMode="auto">
          <a:xfrm>
            <a:off x="2292350" y="4827588"/>
            <a:ext cx="166688" cy="617537"/>
          </a:xfrm>
          <a:prstGeom prst="rightBrace">
            <a:avLst>
              <a:gd name="adj1" fmla="val 308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ja-JP" sz="2800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600325" y="4466219"/>
            <a:ext cx="514275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を１つ動かす。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の次の要素 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a[99][2]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を指す</a:t>
            </a:r>
            <a:r>
              <a:rPr lang="en-US" altLang="ja-JP" sz="2800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005263" y="2541588"/>
            <a:ext cx="4506912" cy="878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ポインタ変数 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に，配列 </a:t>
            </a:r>
            <a:r>
              <a:rPr lang="en-US" altLang="ja-JP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ary</a:t>
            </a:r>
            <a:r>
              <a:rPr lang="en-US" altLang="ja-JP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8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への</a:t>
            </a: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ポインタをセット</a:t>
            </a:r>
          </a:p>
        </p:txBody>
      </p:sp>
      <p:sp>
        <p:nvSpPr>
          <p:cNvPr id="3081" name="AutoShape 9"/>
          <p:cNvSpPr>
            <a:spLocks/>
          </p:cNvSpPr>
          <p:nvPr/>
        </p:nvSpPr>
        <p:spPr bwMode="auto">
          <a:xfrm>
            <a:off x="3681413" y="2741613"/>
            <a:ext cx="166687" cy="617537"/>
          </a:xfrm>
          <a:prstGeom prst="rightBrace">
            <a:avLst>
              <a:gd name="adj1" fmla="val 308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ja-JP" sz="2800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82" name="AutoShape 10"/>
          <p:cNvSpPr>
            <a:spLocks/>
          </p:cNvSpPr>
          <p:nvPr/>
        </p:nvSpPr>
        <p:spPr bwMode="auto">
          <a:xfrm>
            <a:off x="4419600" y="5638800"/>
            <a:ext cx="166688" cy="617538"/>
          </a:xfrm>
          <a:prstGeom prst="rightBrace">
            <a:avLst>
              <a:gd name="adj1" fmla="val 308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ja-JP" altLang="ja-JP" sz="2800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72000" y="5715000"/>
            <a:ext cx="4451350" cy="490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ja-JP" altLang="en-US" sz="2800" dirty="0">
                <a:latin typeface="Calibri" panose="020F0502020204030204" pitchFamily="34" charset="0"/>
                <a:ea typeface="メイリオ" panose="020B0604030504040204" pitchFamily="50" charset="-128"/>
              </a:rPr>
              <a:t>＊を使って、値を取り出す</a:t>
            </a:r>
          </a:p>
        </p:txBody>
      </p:sp>
    </p:spTree>
    <p:extLst>
      <p:ext uri="{BB962C8B-B14F-4D97-AF65-F5344CB8AC3E}">
        <p14:creationId xmlns:p14="http://schemas.microsoft.com/office/powerpoint/2010/main" val="22990292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文字列とポインタ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5943600"/>
            <a:ext cx="8670925" cy="91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800" dirty="0"/>
              <a:t>ポインタ変数 </a:t>
            </a:r>
            <a:r>
              <a:rPr lang="en-US" altLang="ja-JP" sz="2800" dirty="0" err="1"/>
              <a:t>ptr</a:t>
            </a:r>
            <a:r>
              <a:rPr lang="en-US" altLang="ja-JP" sz="2800" dirty="0"/>
              <a:t> </a:t>
            </a:r>
            <a:r>
              <a:rPr lang="ja-JP" altLang="en-US" sz="2800" dirty="0"/>
              <a:t>に，文字列 </a:t>
            </a:r>
            <a:r>
              <a:rPr lang="en-US" altLang="ja-JP" sz="2800" dirty="0"/>
              <a:t>string </a:t>
            </a:r>
            <a:r>
              <a:rPr lang="ja-JP" altLang="en-US" sz="2800" dirty="0" err="1"/>
              <a:t>への</a:t>
            </a:r>
            <a:r>
              <a:rPr lang="ja-JP" altLang="en-US" sz="2800" dirty="0"/>
              <a:t>ポインタをセットする </a:t>
            </a:r>
            <a:r>
              <a:rPr lang="en-US" altLang="ja-JP" sz="2800" dirty="0"/>
              <a:t>(char* </a:t>
            </a:r>
            <a:r>
              <a:rPr lang="en-US" altLang="ja-JP" sz="2800" dirty="0" err="1"/>
              <a:t>ptr</a:t>
            </a:r>
            <a:r>
              <a:rPr lang="en-US" altLang="ja-JP" sz="2800" dirty="0"/>
              <a:t> = string; </a:t>
            </a:r>
            <a:r>
              <a:rPr lang="ja-JP" altLang="en-US" sz="2800" dirty="0"/>
              <a:t>と書いてもよい）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ja-JP" sz="2800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1143000"/>
            <a:ext cx="8091488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プログラム例：　</a:t>
            </a:r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char string[6] = “March”;</a:t>
            </a:r>
          </a:p>
          <a:p>
            <a:pPr eaLnBrk="1" hangingPunct="1"/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			   char *</a:t>
            </a:r>
            <a:r>
              <a:rPr lang="en-US" altLang="ja-JP" sz="3200" dirty="0" err="1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 = &amp;string[0]; </a:t>
            </a:r>
          </a:p>
        </p:txBody>
      </p:sp>
      <p:sp>
        <p:nvSpPr>
          <p:cNvPr id="4101" name="AutoShape 5" descr="20%"/>
          <p:cNvSpPr>
            <a:spLocks noChangeArrowheads="1"/>
          </p:cNvSpPr>
          <p:nvPr/>
        </p:nvSpPr>
        <p:spPr bwMode="auto">
          <a:xfrm>
            <a:off x="1152525" y="2381250"/>
            <a:ext cx="1447800" cy="1143000"/>
          </a:xfrm>
          <a:prstGeom prst="irregularSeal2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039813" y="2408238"/>
            <a:ext cx="17526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 rot="1255470" flipH="1">
            <a:off x="2949575" y="3424238"/>
            <a:ext cx="1066800" cy="533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22250" y="3640138"/>
            <a:ext cx="3570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文字列 </a:t>
            </a:r>
            <a:r>
              <a:rPr lang="en-US" altLang="ja-JP" dirty="0">
                <a:latin typeface="Calibri" panose="020F0502020204030204" pitchFamily="34" charset="0"/>
                <a:ea typeface="メイリオ" panose="020B0604030504040204" pitchFamily="50" charset="-128"/>
              </a:rPr>
              <a:t>string </a:t>
            </a:r>
            <a:r>
              <a:rPr lang="ja-JP" altLang="en-US" dirty="0" err="1">
                <a:latin typeface="Calibri" panose="020F0502020204030204" pitchFamily="34" charset="0"/>
                <a:ea typeface="メイリオ" panose="020B0604030504040204" pitchFamily="50" charset="-128"/>
              </a:rPr>
              <a:t>への</a:t>
            </a:r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ポインタがセットされる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3890963" y="398303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4576763" y="398303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5262563" y="398303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5948363" y="398303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6634163" y="398303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7319963" y="3983038"/>
            <a:ext cx="914400" cy="11430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86000" y="4370388"/>
            <a:ext cx="12406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latin typeface="Calibri" panose="020F0502020204030204" pitchFamily="34" charset="0"/>
                <a:ea typeface="メイリオ" panose="020B0604030504040204" pitchFamily="50" charset="-128"/>
              </a:rPr>
              <a:t>string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819400" y="2514600"/>
            <a:ext cx="7388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 err="1">
                <a:latin typeface="Calibri" panose="020F0502020204030204" pitchFamily="34" charset="0"/>
                <a:ea typeface="メイリオ" panose="020B0604030504040204" pitchFamily="50" charset="-128"/>
              </a:rPr>
              <a:t>ptr</a:t>
            </a:r>
            <a:endParaRPr lang="en-US" altLang="ja-JP" sz="36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962400" y="4343400"/>
            <a:ext cx="5357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M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4735513" y="4343400"/>
            <a:ext cx="3818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a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486400" y="4343400"/>
            <a:ext cx="32733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r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6172200" y="4343400"/>
            <a:ext cx="3577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6781800" y="43434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h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7402513" y="4343400"/>
            <a:ext cx="6014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200" dirty="0">
                <a:solidFill>
                  <a:srgbClr val="0066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\0</a:t>
            </a:r>
          </a:p>
        </p:txBody>
      </p:sp>
      <p:sp>
        <p:nvSpPr>
          <p:cNvPr id="4119" name="AutoShape 23"/>
          <p:cNvSpPr>
            <a:spLocks/>
          </p:cNvSpPr>
          <p:nvPr/>
        </p:nvSpPr>
        <p:spPr bwMode="auto">
          <a:xfrm rot="5405116">
            <a:off x="7620000" y="4953000"/>
            <a:ext cx="152400" cy="6096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904038" y="5257800"/>
            <a:ext cx="22399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文字列の終わり</a:t>
            </a:r>
          </a:p>
          <a:p>
            <a:pPr eaLnBrk="1" hangingPunct="1"/>
            <a:r>
              <a:rPr lang="ja-JP" altLang="en-US" sz="2000" dirty="0">
                <a:latin typeface="Calibri" panose="020F0502020204030204" pitchFamily="34" charset="0"/>
                <a:ea typeface="メイリオ" panose="020B0604030504040204" pitchFamily="50" charset="-128"/>
              </a:rPr>
              <a:t>を示す記号</a:t>
            </a:r>
          </a:p>
        </p:txBody>
      </p:sp>
    </p:spTree>
    <p:extLst>
      <p:ext uri="{BB962C8B-B14F-4D97-AF65-F5344CB8AC3E}">
        <p14:creationId xmlns:p14="http://schemas.microsoft.com/office/powerpoint/2010/main" val="15928032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ja-JP"/>
              <a:t>typedef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ja-JP"/>
              <a:t>typedef </a:t>
            </a:r>
            <a:r>
              <a:rPr lang="ja-JP" altLang="en-US"/>
              <a:t>を使って，新しい型の名前を使えるようになる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066800" y="2514600"/>
            <a:ext cx="27432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date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year;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month;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date a;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a.year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2002;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a.month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10;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a.day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20;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181600" y="2514600"/>
            <a:ext cx="27432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typedef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year;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month;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 date;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 a;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a.year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2002;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a.month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10;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 err="1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a.day</a:t>
            </a:r>
            <a:r>
              <a:rPr lang="en-US" altLang="ja-JP" sz="2400" dirty="0">
                <a:solidFill>
                  <a:srgbClr val="0F006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20;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4114800" y="4114800"/>
            <a:ext cx="762000" cy="304800"/>
          </a:xfrm>
          <a:prstGeom prst="leftRight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10000" y="4572000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ea typeface="メイリオ" panose="020B0604030504040204" pitchFamily="50" charset="-128"/>
              </a:rPr>
              <a:t>同じ意味</a:t>
            </a:r>
          </a:p>
        </p:txBody>
      </p:sp>
    </p:spTree>
    <p:extLst>
      <p:ext uri="{BB962C8B-B14F-4D97-AF65-F5344CB8AC3E}">
        <p14:creationId xmlns:p14="http://schemas.microsoft.com/office/powerpoint/2010/main" val="318252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例題１．変数のメモリアドレス表示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600200"/>
            <a:ext cx="8458200" cy="4800600"/>
          </a:xfrm>
        </p:spPr>
        <p:txBody>
          <a:bodyPr/>
          <a:lstStyle/>
          <a:p>
            <a:pPr eaLnBrk="1" hangingPunct="1"/>
            <a:r>
              <a:rPr lang="ja-JP" altLang="en-US"/>
              <a:t>次の３つの変数を使って，「底辺と高さを読み込んで，面積を計算するプログラム」を作る．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底辺	 </a:t>
            </a:r>
            <a:r>
              <a:rPr lang="en-US" altLang="ja-JP">
                <a:solidFill>
                  <a:schemeClr val="accent2"/>
                </a:solidFill>
              </a:rPr>
              <a:t>teihen	</a:t>
            </a:r>
            <a:r>
              <a:rPr lang="ja-JP" altLang="en-US">
                <a:solidFill>
                  <a:schemeClr val="accent2"/>
                </a:solidFill>
              </a:rPr>
              <a:t>浮動小数データ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高さ	 </a:t>
            </a:r>
            <a:r>
              <a:rPr lang="en-US" altLang="ja-JP">
                <a:solidFill>
                  <a:schemeClr val="accent2"/>
                </a:solidFill>
              </a:rPr>
              <a:t>takasa	</a:t>
            </a:r>
            <a:r>
              <a:rPr lang="ja-JP" altLang="en-US">
                <a:solidFill>
                  <a:schemeClr val="accent2"/>
                </a:solidFill>
              </a:rPr>
              <a:t>浮動小数データ</a:t>
            </a:r>
          </a:p>
          <a:p>
            <a:pPr eaLnBrk="1" hangingPunct="1"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		面積  </a:t>
            </a:r>
            <a:r>
              <a:rPr lang="en-US" altLang="ja-JP">
                <a:solidFill>
                  <a:schemeClr val="accent2"/>
                </a:solidFill>
              </a:rPr>
              <a:t>menseki	</a:t>
            </a:r>
            <a:r>
              <a:rPr lang="ja-JP" altLang="en-US">
                <a:solidFill>
                  <a:schemeClr val="accent2"/>
                </a:solidFill>
              </a:rPr>
              <a:t>浮動小数データ</a:t>
            </a:r>
          </a:p>
          <a:p>
            <a:pPr eaLnBrk="1" hangingPunct="1">
              <a:buFontTx/>
              <a:buNone/>
            </a:pPr>
            <a:endParaRPr lang="ja-JP" altLang="en-US">
              <a:solidFill>
                <a:schemeClr val="accent2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ja-JP" altLang="en-US"/>
              <a:t>これら変数の</a:t>
            </a:r>
            <a:r>
              <a:rPr lang="ja-JP" altLang="en-US">
                <a:solidFill>
                  <a:schemeClr val="tx2"/>
                </a:solidFill>
              </a:rPr>
              <a:t>メモリアドレスの表示</a:t>
            </a:r>
            <a:r>
              <a:rPr lang="ja-JP" altLang="en-US"/>
              <a:t>も行う</a:t>
            </a:r>
          </a:p>
        </p:txBody>
      </p:sp>
      <p:sp>
        <p:nvSpPr>
          <p:cNvPr id="163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4470DA1-B30C-43E8-904A-BC9AC44B4A44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779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940" y="296260"/>
            <a:ext cx="8458200" cy="6477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#include &lt;</a:t>
            </a:r>
            <a:r>
              <a:rPr lang="en-US" altLang="ja-JP" sz="2800" dirty="0" err="1"/>
              <a:t>stdio.h</a:t>
            </a:r>
            <a:r>
              <a:rPr lang="en-US" altLang="ja-JP" sz="2800" dirty="0"/>
              <a:t>&gt;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</a:pPr>
            <a:r>
              <a:rPr lang="en-US" altLang="ja-JP" dirty="0"/>
              <a:t>#pragma warning(</a:t>
            </a:r>
            <a:r>
              <a:rPr lang="en-US" altLang="ja-JP" dirty="0" err="1"/>
              <a:t>disable:4996</a:t>
            </a:r>
            <a:r>
              <a:rPr lang="en-US" altLang="ja-JP" dirty="0"/>
              <a:t>)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 err="1"/>
              <a:t>int</a:t>
            </a:r>
            <a:r>
              <a:rPr lang="en-US" altLang="ja-JP" sz="2800" dirty="0"/>
              <a:t> main()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{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double </a:t>
            </a:r>
            <a:r>
              <a:rPr lang="en-US" altLang="ja-JP" sz="2800" dirty="0" err="1"/>
              <a:t>teihen,takasa,menseki</a:t>
            </a:r>
            <a:r>
              <a:rPr lang="en-US" altLang="ja-JP" sz="2800" dirty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("</a:t>
            </a:r>
            <a:r>
              <a:rPr lang="en-US" altLang="ja-JP" sz="2800" dirty="0" err="1"/>
              <a:t>teihen</a:t>
            </a:r>
            <a:r>
              <a:rPr lang="en-US" altLang="ja-JP" sz="2800" dirty="0"/>
              <a:t>=");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scanf</a:t>
            </a:r>
            <a:r>
              <a:rPr lang="en-US" altLang="ja-JP" sz="2800" dirty="0"/>
              <a:t>("%lf", &amp;</a:t>
            </a:r>
            <a:r>
              <a:rPr lang="en-US" altLang="ja-JP" sz="2800" dirty="0" err="1"/>
              <a:t>teihen</a:t>
            </a:r>
            <a:r>
              <a:rPr lang="en-US" altLang="ja-JP" sz="2800" dirty="0"/>
              <a:t>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("</a:t>
            </a:r>
            <a:r>
              <a:rPr lang="en-US" altLang="ja-JP" sz="2800" dirty="0" err="1"/>
              <a:t>takasa</a:t>
            </a:r>
            <a:r>
              <a:rPr lang="en-US" altLang="ja-JP" sz="2800" dirty="0"/>
              <a:t>=");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scanf</a:t>
            </a:r>
            <a:r>
              <a:rPr lang="en-US" altLang="ja-JP" sz="2800" dirty="0"/>
              <a:t>("%lf", &amp;</a:t>
            </a:r>
            <a:r>
              <a:rPr lang="en-US" altLang="ja-JP" sz="2800" dirty="0" err="1"/>
              <a:t>takasa</a:t>
            </a:r>
            <a:r>
              <a:rPr lang="en-US" altLang="ja-JP" sz="2800" dirty="0"/>
              <a:t>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menseki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teihen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takasa</a:t>
            </a:r>
            <a:r>
              <a:rPr lang="en-US" altLang="ja-JP" sz="2800" dirty="0"/>
              <a:t> * 0.5;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("</a:t>
            </a:r>
            <a:r>
              <a:rPr lang="en-US" altLang="ja-JP" sz="2800" dirty="0" err="1"/>
              <a:t>menseki</a:t>
            </a:r>
            <a:r>
              <a:rPr lang="en-US" altLang="ja-JP" sz="2800" dirty="0"/>
              <a:t> = %f\n",</a:t>
            </a:r>
            <a:r>
              <a:rPr lang="en-US" altLang="ja-JP" sz="2800" dirty="0" err="1"/>
              <a:t>menseki</a:t>
            </a:r>
            <a:r>
              <a:rPr lang="en-US" altLang="ja-JP" sz="2800" dirty="0"/>
              <a:t>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("address(</a:t>
            </a:r>
            <a:r>
              <a:rPr lang="en-US" altLang="ja-JP" sz="2800" dirty="0" err="1"/>
              <a:t>teihen</a:t>
            </a:r>
            <a:r>
              <a:rPr lang="en-US" altLang="ja-JP" sz="2800" dirty="0"/>
              <a:t>)  = </a:t>
            </a:r>
            <a:r>
              <a:rPr lang="en-US" altLang="ja-JP" sz="2800" dirty="0">
                <a:solidFill>
                  <a:schemeClr val="tx2"/>
                </a:solidFill>
              </a:rPr>
              <a:t>%p</a:t>
            </a:r>
            <a:r>
              <a:rPr lang="en-US" altLang="ja-JP" sz="2800" dirty="0"/>
              <a:t>\n", </a:t>
            </a:r>
            <a:r>
              <a:rPr lang="en-US" altLang="ja-JP" sz="2800" dirty="0">
                <a:solidFill>
                  <a:schemeClr val="tx2"/>
                </a:solidFill>
              </a:rPr>
              <a:t>&amp;</a:t>
            </a:r>
            <a:r>
              <a:rPr lang="en-US" altLang="ja-JP" sz="2800" dirty="0" err="1">
                <a:solidFill>
                  <a:schemeClr val="tx2"/>
                </a:solidFill>
              </a:rPr>
              <a:t>teihen</a:t>
            </a:r>
            <a:r>
              <a:rPr lang="en-US" altLang="ja-JP" sz="2800" dirty="0"/>
              <a:t> 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("address(</a:t>
            </a:r>
            <a:r>
              <a:rPr lang="en-US" altLang="ja-JP" sz="2800" dirty="0" err="1"/>
              <a:t>takasa</a:t>
            </a:r>
            <a:r>
              <a:rPr lang="en-US" altLang="ja-JP" sz="2800" dirty="0"/>
              <a:t>)  = </a:t>
            </a:r>
            <a:r>
              <a:rPr lang="en-US" altLang="ja-JP" sz="2800" dirty="0">
                <a:solidFill>
                  <a:schemeClr val="tx2"/>
                </a:solidFill>
              </a:rPr>
              <a:t>%p</a:t>
            </a:r>
            <a:r>
              <a:rPr lang="en-US" altLang="ja-JP" sz="2800" dirty="0"/>
              <a:t>\n", </a:t>
            </a:r>
            <a:r>
              <a:rPr lang="en-US" altLang="ja-JP" sz="2800" dirty="0">
                <a:solidFill>
                  <a:schemeClr val="tx2"/>
                </a:solidFill>
              </a:rPr>
              <a:t>&amp;</a:t>
            </a:r>
            <a:r>
              <a:rPr lang="en-US" altLang="ja-JP" sz="2800" dirty="0" err="1">
                <a:solidFill>
                  <a:schemeClr val="tx2"/>
                </a:solidFill>
              </a:rPr>
              <a:t>takasa</a:t>
            </a:r>
            <a:r>
              <a:rPr lang="en-US" altLang="ja-JP" sz="2800" dirty="0"/>
              <a:t> 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</a:t>
            </a:r>
            <a:r>
              <a:rPr lang="en-US" altLang="ja-JP" sz="2800" dirty="0" err="1"/>
              <a:t>printf</a:t>
            </a:r>
            <a:r>
              <a:rPr lang="en-US" altLang="ja-JP" sz="2800" dirty="0"/>
              <a:t>("address(</a:t>
            </a:r>
            <a:r>
              <a:rPr lang="en-US" altLang="ja-JP" sz="2800" dirty="0" err="1"/>
              <a:t>menseki</a:t>
            </a:r>
            <a:r>
              <a:rPr lang="en-US" altLang="ja-JP" sz="2800" dirty="0"/>
              <a:t>) = </a:t>
            </a:r>
            <a:r>
              <a:rPr lang="en-US" altLang="ja-JP" sz="2800" dirty="0">
                <a:solidFill>
                  <a:schemeClr val="tx2"/>
                </a:solidFill>
              </a:rPr>
              <a:t>%p</a:t>
            </a:r>
            <a:r>
              <a:rPr lang="en-US" altLang="ja-JP" sz="2800" dirty="0"/>
              <a:t>\n", </a:t>
            </a:r>
            <a:r>
              <a:rPr lang="en-US" altLang="ja-JP" sz="2800" dirty="0">
                <a:solidFill>
                  <a:schemeClr val="tx2"/>
                </a:solidFill>
              </a:rPr>
              <a:t>&amp;</a:t>
            </a:r>
            <a:r>
              <a:rPr lang="en-US" altLang="ja-JP" sz="2800" dirty="0" err="1">
                <a:solidFill>
                  <a:schemeClr val="tx2"/>
                </a:solidFill>
              </a:rPr>
              <a:t>menseki</a:t>
            </a:r>
            <a:r>
              <a:rPr lang="en-US" altLang="ja-JP" sz="2800" dirty="0"/>
              <a:t> );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    return 0;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ja-JP" sz="2800" dirty="0"/>
              <a:t>}</a:t>
            </a:r>
          </a:p>
        </p:txBody>
      </p:sp>
      <p:sp>
        <p:nvSpPr>
          <p:cNvPr id="18435" name="Line 5"/>
          <p:cNvSpPr>
            <a:spLocks noChangeShapeType="1"/>
          </p:cNvSpPr>
          <p:nvPr/>
        </p:nvSpPr>
        <p:spPr bwMode="auto">
          <a:xfrm flipH="1">
            <a:off x="6232634" y="3591910"/>
            <a:ext cx="533400" cy="914400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5089685" y="2569852"/>
            <a:ext cx="40543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の取得</a:t>
            </a:r>
          </a:p>
        </p:txBody>
      </p:sp>
      <p:sp>
        <p:nvSpPr>
          <p:cNvPr id="18437" name="Line 7"/>
          <p:cNvSpPr>
            <a:spLocks noChangeShapeType="1"/>
          </p:cNvSpPr>
          <p:nvPr/>
        </p:nvSpPr>
        <p:spPr bwMode="auto">
          <a:xfrm flipH="1" flipV="1">
            <a:off x="5381297" y="5797550"/>
            <a:ext cx="381000" cy="228600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4426689" y="6026150"/>
            <a:ext cx="425469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%p</a:t>
            </a: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」はメモリアドレス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の表示</a:t>
            </a:r>
          </a:p>
        </p:txBody>
      </p:sp>
      <p:sp>
        <p:nvSpPr>
          <p:cNvPr id="1843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30F824B-C2F5-4747-AC9F-4409969015E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98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変数のメモリアドレス表示</a:t>
            </a:r>
          </a:p>
        </p:txBody>
      </p:sp>
      <p:sp>
        <p:nvSpPr>
          <p:cNvPr id="20483" name="Text Box 3075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20484" name="Text Box 3076"/>
          <p:cNvSpPr txBox="1">
            <a:spLocks noChangeArrowheads="1"/>
          </p:cNvSpPr>
          <p:nvPr/>
        </p:nvSpPr>
        <p:spPr bwMode="auto">
          <a:xfrm>
            <a:off x="1539875" y="2286000"/>
            <a:ext cx="6064250" cy="42672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takasa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=4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 = 6.000000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teihen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0065FDF0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takasa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0065FDE8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address(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menseki</a:t>
            </a: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) = </a:t>
            </a:r>
            <a:r>
              <a:rPr lang="en-US" altLang="ja-JP" dirty="0" err="1">
                <a:latin typeface="CS Times" pitchFamily="18" charset="0"/>
                <a:cs typeface="Calibri" panose="020F0502020204030204" pitchFamily="34" charset="0"/>
              </a:rPr>
              <a:t>0065FDE0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20485" name="Rectangle 3077"/>
          <p:cNvSpPr>
            <a:spLocks noChangeArrowheads="1"/>
          </p:cNvSpPr>
          <p:nvPr/>
        </p:nvSpPr>
        <p:spPr bwMode="auto">
          <a:xfrm>
            <a:off x="4549775" y="4418013"/>
            <a:ext cx="2471738" cy="22733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6" name="Line 3078"/>
          <p:cNvSpPr>
            <a:spLocks noChangeShapeType="1"/>
          </p:cNvSpPr>
          <p:nvPr/>
        </p:nvSpPr>
        <p:spPr bwMode="auto">
          <a:xfrm flipH="1">
            <a:off x="6289675" y="3608388"/>
            <a:ext cx="542925" cy="790575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0487" name="Text Box 3079"/>
          <p:cNvSpPr txBox="1">
            <a:spLocks noChangeArrowheads="1"/>
          </p:cNvSpPr>
          <p:nvPr/>
        </p:nvSpPr>
        <p:spPr bwMode="auto">
          <a:xfrm>
            <a:off x="6424613" y="2741613"/>
            <a:ext cx="2698175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表示された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メモリアドレス</a:t>
            </a:r>
          </a:p>
        </p:txBody>
      </p:sp>
      <p:sp>
        <p:nvSpPr>
          <p:cNvPr id="204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B4AAE9A-A4AB-4C46-AFB2-1CBA224C2E02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36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3468</Words>
  <Application>Microsoft Office PowerPoint</Application>
  <PresentationFormat>画面に合わせる (4:3)</PresentationFormat>
  <Paragraphs>948</Paragraphs>
  <Slides>64</Slides>
  <Notes>60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64</vt:i4>
      </vt:variant>
    </vt:vector>
  </HeadingPairs>
  <TitlesOfParts>
    <vt:vector size="71" baseType="lpstr"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cp-11. ポインタ </vt:lpstr>
      <vt:lpstr>内容</vt:lpstr>
      <vt:lpstr>目標</vt:lpstr>
      <vt:lpstr>家と住所</vt:lpstr>
      <vt:lpstr>メモリアドレスとは</vt:lpstr>
      <vt:lpstr>メモリアドレスとは</vt:lpstr>
      <vt:lpstr>例題１．変数のメモリアドレス表示</vt:lpstr>
      <vt:lpstr>PowerPoint プレゼンテーション</vt:lpstr>
      <vt:lpstr>変数のメモリアドレス表示</vt:lpstr>
      <vt:lpstr>メモリアドレス</vt:lpstr>
      <vt:lpstr>メモリアドレスの取得と表示</vt:lpstr>
      <vt:lpstr>例題２．配列のメモリアドレス</vt:lpstr>
      <vt:lpstr>PowerPoint プレゼンテーション</vt:lpstr>
      <vt:lpstr>配列のメモリアドレス</vt:lpstr>
      <vt:lpstr>メモリアドレス</vt:lpstr>
      <vt:lpstr>配列とメモリアドレス</vt:lpstr>
      <vt:lpstr>例題３．２次元配列のメモリアドレス</vt:lpstr>
      <vt:lpstr>PowerPoint プレゼンテーション</vt:lpstr>
      <vt:lpstr>２次元配列のメモリアドレス</vt:lpstr>
      <vt:lpstr>メモリアドレス</vt:lpstr>
      <vt:lpstr>２次元配列とメモリアドレス</vt:lpstr>
      <vt:lpstr>例題４．棒グラフを表示する関数</vt:lpstr>
      <vt:lpstr>PowerPoint プレゼンテーション</vt:lpstr>
      <vt:lpstr>棒グラフを表示する関数</vt:lpstr>
      <vt:lpstr>関数呼び出しの流れ</vt:lpstr>
      <vt:lpstr>関数への配列の受け渡し</vt:lpstr>
      <vt:lpstr>配列とポインタ</vt:lpstr>
      <vt:lpstr>課題１．ベクトルの内積</vt:lpstr>
      <vt:lpstr>例題５． ２次元配列の受け渡し</vt:lpstr>
      <vt:lpstr>2次元配列の受け渡し</vt:lpstr>
      <vt:lpstr>関数呼び出しの流れ</vt:lpstr>
      <vt:lpstr>２次元配列とポインタ</vt:lpstr>
      <vt:lpstr>x[i*n+j] の意味</vt:lpstr>
      <vt:lpstr>課題２．２つの行列の和</vt:lpstr>
      <vt:lpstr>例題６．局所変数と仮引数のメモリアドレス</vt:lpstr>
      <vt:lpstr>PowerPoint プレゼンテーション</vt:lpstr>
      <vt:lpstr>局所変数と仮引数のメモリアドレス</vt:lpstr>
      <vt:lpstr>関数呼び出しの流れ</vt:lpstr>
      <vt:lpstr>メモリアドレス</vt:lpstr>
      <vt:lpstr>関数呼び出しに伴うメモリ使用状況の変化</vt:lpstr>
      <vt:lpstr>例題７．関数へのポインタ渡し</vt:lpstr>
      <vt:lpstr>PowerPoint プレゼンテーション</vt:lpstr>
      <vt:lpstr>関数呼び出しの流れ</vt:lpstr>
      <vt:lpstr>仕事の依頼</vt:lpstr>
      <vt:lpstr>関数へのポインタ渡し</vt:lpstr>
      <vt:lpstr>関数にローカルなポインタ変数</vt:lpstr>
      <vt:lpstr>ポインタ変数によるデータ操作</vt:lpstr>
      <vt:lpstr>メモリ</vt:lpstr>
      <vt:lpstr>関数へのデータの受け渡し</vt:lpstr>
      <vt:lpstr>ポインタ変数</vt:lpstr>
      <vt:lpstr>ポインタ変数</vt:lpstr>
      <vt:lpstr>ポインタ変数の宣言</vt:lpstr>
      <vt:lpstr>ポインタ変数＝＆変数</vt:lpstr>
      <vt:lpstr>変数＝＊ポインタ変数</vt:lpstr>
      <vt:lpstr>＊ポインタ変数＝「値」</vt:lpstr>
      <vt:lpstr>ポインタ変数＝ポインタ変数</vt:lpstr>
      <vt:lpstr>ポインタを使ったプログラム例</vt:lpstr>
      <vt:lpstr>ポインタを使ったプログラム例</vt:lpstr>
      <vt:lpstr>scanf に &amp; を付ける理由</vt:lpstr>
      <vt:lpstr>課題３．スタック</vt:lpstr>
      <vt:lpstr>ptr++ の意味</vt:lpstr>
      <vt:lpstr>２次元配列での ptr++ の意味</vt:lpstr>
      <vt:lpstr>文字列とポインタ</vt:lpstr>
      <vt:lpstr>typedef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ポインタ</dc:title>
  <dc:creator>kaneko kunihiko</dc:creator>
  <cp:lastModifiedBy>user</cp:lastModifiedBy>
  <cp:revision>35</cp:revision>
  <dcterms:created xsi:type="dcterms:W3CDTF">2019-11-02T00:06:04Z</dcterms:created>
  <dcterms:modified xsi:type="dcterms:W3CDTF">2023-01-20T15:41:52Z</dcterms:modified>
</cp:coreProperties>
</file>