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0"/>
  </p:notesMasterIdLst>
  <p:sldIdLst>
    <p:sldId id="610" r:id="rId2"/>
    <p:sldId id="546" r:id="rId3"/>
    <p:sldId id="547" r:id="rId4"/>
    <p:sldId id="548" r:id="rId5"/>
    <p:sldId id="549" r:id="rId6"/>
    <p:sldId id="550" r:id="rId7"/>
    <p:sldId id="551" r:id="rId8"/>
    <p:sldId id="552" r:id="rId9"/>
    <p:sldId id="553" r:id="rId10"/>
    <p:sldId id="554" r:id="rId11"/>
    <p:sldId id="555" r:id="rId12"/>
    <p:sldId id="556" r:id="rId13"/>
    <p:sldId id="557" r:id="rId14"/>
    <p:sldId id="558" r:id="rId15"/>
    <p:sldId id="559" r:id="rId16"/>
    <p:sldId id="560" r:id="rId17"/>
    <p:sldId id="561" r:id="rId18"/>
    <p:sldId id="562" r:id="rId19"/>
    <p:sldId id="563" r:id="rId20"/>
    <p:sldId id="564" r:id="rId21"/>
    <p:sldId id="565" r:id="rId22"/>
    <p:sldId id="566" r:id="rId23"/>
    <p:sldId id="567" r:id="rId24"/>
    <p:sldId id="568" r:id="rId25"/>
    <p:sldId id="569" r:id="rId26"/>
    <p:sldId id="570" r:id="rId27"/>
    <p:sldId id="571" r:id="rId28"/>
    <p:sldId id="572" r:id="rId29"/>
    <p:sldId id="573" r:id="rId30"/>
    <p:sldId id="574" r:id="rId31"/>
    <p:sldId id="575" r:id="rId32"/>
    <p:sldId id="576" r:id="rId33"/>
    <p:sldId id="577" r:id="rId34"/>
    <p:sldId id="578" r:id="rId35"/>
    <p:sldId id="579" r:id="rId36"/>
    <p:sldId id="580" r:id="rId37"/>
    <p:sldId id="581" r:id="rId38"/>
    <p:sldId id="582" r:id="rId39"/>
    <p:sldId id="583" r:id="rId40"/>
    <p:sldId id="584" r:id="rId41"/>
    <p:sldId id="585" r:id="rId42"/>
    <p:sldId id="586" r:id="rId43"/>
    <p:sldId id="587" r:id="rId44"/>
    <p:sldId id="588" r:id="rId45"/>
    <p:sldId id="589" r:id="rId46"/>
    <p:sldId id="590" r:id="rId47"/>
    <p:sldId id="591" r:id="rId48"/>
    <p:sldId id="592" r:id="rId49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3" d="100"/>
          <a:sy n="63" d="100"/>
        </p:scale>
        <p:origin x="136" y="1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56716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D84229B-EB08-4E7D-97B6-299CDC8E584E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10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1199367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816B8E5-E8C4-45A6-B47F-E7B7EF7B8B70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11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9501886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C06B9B0-F6E5-4C6C-8FC6-F1295E329D30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12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20230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25A42DC-A089-479E-B84E-E28EA54320CE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13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3893546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0B64017-60FE-4810-BA65-83D4412754E3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14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9597580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110837C-4900-488D-AFBB-EC23CBCB4F46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15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6561137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754FB92-2C3A-4208-8B69-BA9B435CACCC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16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3219688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7C08981-0042-4F25-AA68-C44CE81A1BEA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17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7578128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17294EF-30FD-4FF3-B2FA-34D1C5751D6B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18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1126578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5D6CDC5-4ADE-43C3-969A-8801C7594663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19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55261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C58E77B-8100-4E1C-A88C-639AA6C5B6B0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4926055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4A62A9A-52DD-41F7-9A2B-FE0309B360FA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20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30207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964DBF5-7B74-438F-BE0F-B5C0D8C31B9D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21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4983232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566FF7F-0B37-4C82-B48D-F0D75F5F6468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22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10526456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17A35B0-8BB1-4A95-A344-FC2EC2E39DA3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23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9861199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9515764-761A-4D33-A0A1-DA9CEB27B21B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24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53533202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A46325E-916D-40DE-A6E3-0323538DA0DF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25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17588931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B823215-5948-4085-B5F9-89CD5C4BD600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26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4993266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8F889E1-CE33-460A-8FDF-299B8E19328B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27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61712213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2424613-6421-470F-9611-368D31C0882B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28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51316895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A9EF24B-67E8-485C-9837-8FF9A95E3B68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29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683164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06CC84C-CC45-407F-BAE8-76A35835449B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11390478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37F9908-E3E9-45C1-9936-61C219DD2E2B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30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2650804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24B44E0-49A5-46AA-AE33-5925A11ED1EE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31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3027722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D38A54E-F4BE-4199-9F68-44C62FD08867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32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17782349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432C22D-CAA7-4B96-8BC4-85812A7D41A6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33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9015329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F9B215C-6C61-4D99-B4F6-07661ACCB919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34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16034076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274FE6B-F1B9-41F4-ABD6-B19BE1467F46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35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97486663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90CE51F-5883-46E2-92E6-E14EC49E82BE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36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8508380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28EEA33-5DEE-41C6-B886-968072B8C60E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37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36849906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4925BB3-1489-4FC0-9115-4F8EE00F759C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38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384259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CFF3A8A-B505-4A79-BD6F-F9939B9881B6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39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59377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65A6DF5-4B48-4E69-918C-6AF5283B9708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2759462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B926116-8A22-4F69-B2D4-72C501C88A4A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40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3560574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1085FD5-9912-4BE1-A932-CF3265A859D7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41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01275260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C279E65-750A-497C-9F98-E802FD7B61CA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42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29894908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4DD8E17-51BE-4505-BA4A-B35431761CB2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43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17822875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EAD99EB-8CD1-4931-9606-402FC71EBEBE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44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39980901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D03EDAC-653A-4EB4-8280-31C295488174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45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7207940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90131B9-B3E9-4699-8DF3-74D8F9F2BBEE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46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07135325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4BFBA3A-759A-4053-9810-E69A2A5C4F4A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47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31190878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60EF865-D8F3-41AA-A533-3968D662399E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48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139813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86FAF81-B600-4FA2-88DE-8FCBFF43BD66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9381684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BC89A2C-7EAB-45E1-9B93-A31A5721FBE3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6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172893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D93B2C5-FD84-4C7B-84C8-7083E73FB19E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7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6031626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3E8BA0F-9CB6-4CC5-9788-3641E312FB60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8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4363721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E8DFFFA-61C6-4F40-9F33-AB655859B67E}" type="slidenum">
              <a:rPr lang="en-US" altLang="ja-JP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9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029672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pro/adp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cp-8. </a:t>
            </a:r>
            <a:r>
              <a:rPr lang="ja-JP" altLang="en-US" dirty="0"/>
              <a:t>関数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954620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 dirty="0"/>
              <a:t>（</a:t>
            </a:r>
            <a:r>
              <a:rPr lang="en-US" altLang="ja-JP" sz="2400" dirty="0">
                <a:solidFill>
                  <a:schemeClr val="tx1"/>
                </a:solidFill>
                <a:latin typeface="メイリオ" panose="020B0604030504040204" pitchFamily="50" charset="-128"/>
              </a:rPr>
              <a:t>C </a:t>
            </a: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</a:rPr>
              <a:t>プログラミング入門</a:t>
            </a:r>
            <a:r>
              <a:rPr lang="ja-JP" altLang="en-US" dirty="0"/>
              <a:t>）</a:t>
            </a:r>
            <a:endParaRPr lang="en-US" altLang="ja-JP" dirty="0"/>
          </a:p>
          <a:p>
            <a:r>
              <a:rPr lang="en-US" altLang="ja-JP" dirty="0"/>
              <a:t>URL</a:t>
            </a:r>
            <a:r>
              <a:rPr lang="en-US" altLang="ja-JP" dirty="0" smtClean="0"/>
              <a:t>: </a:t>
            </a:r>
            <a:r>
              <a:rPr lang="en-US" altLang="ja-JP" dirty="0">
                <a:hlinkClick r:id="rId3"/>
              </a:rPr>
              <a:t>https://www.kkaneko.jp/pro/adp/index.html</a:t>
            </a:r>
            <a:endParaRPr lang="ja-JP" altLang="en-US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000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76275" y="-17463"/>
            <a:ext cx="7772400" cy="6207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4000"/>
              <a:t>プログラム実行順</a:t>
            </a:r>
          </a:p>
        </p:txBody>
      </p:sp>
      <p:sp>
        <p:nvSpPr>
          <p:cNvPr id="22531" name="Text Box 11"/>
          <p:cNvSpPr txBox="1">
            <a:spLocks noChangeArrowheads="1"/>
          </p:cNvSpPr>
          <p:nvPr/>
        </p:nvSpPr>
        <p:spPr bwMode="auto">
          <a:xfrm>
            <a:off x="1365250" y="473075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①</a:t>
            </a:r>
          </a:p>
        </p:txBody>
      </p:sp>
      <p:sp>
        <p:nvSpPr>
          <p:cNvPr id="22532" name="Text Box 12"/>
          <p:cNvSpPr txBox="1">
            <a:spLocks noChangeArrowheads="1"/>
          </p:cNvSpPr>
          <p:nvPr/>
        </p:nvSpPr>
        <p:spPr bwMode="auto">
          <a:xfrm>
            <a:off x="1365250" y="506412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②</a:t>
            </a:r>
          </a:p>
        </p:txBody>
      </p:sp>
      <p:sp>
        <p:nvSpPr>
          <p:cNvPr id="22533" name="Text Box 13"/>
          <p:cNvSpPr txBox="1">
            <a:spLocks noChangeArrowheads="1"/>
          </p:cNvSpPr>
          <p:nvPr/>
        </p:nvSpPr>
        <p:spPr bwMode="auto">
          <a:xfrm>
            <a:off x="1365250" y="537845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③</a:t>
            </a:r>
          </a:p>
        </p:txBody>
      </p:sp>
      <p:sp>
        <p:nvSpPr>
          <p:cNvPr id="22534" name="Text Box 14"/>
          <p:cNvSpPr txBox="1">
            <a:spLocks noChangeArrowheads="1"/>
          </p:cNvSpPr>
          <p:nvPr/>
        </p:nvSpPr>
        <p:spPr bwMode="auto">
          <a:xfrm>
            <a:off x="1365250" y="573087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⑦</a:t>
            </a:r>
          </a:p>
        </p:txBody>
      </p:sp>
      <p:sp>
        <p:nvSpPr>
          <p:cNvPr id="22535" name="Text Box 16"/>
          <p:cNvSpPr txBox="1">
            <a:spLocks noChangeArrowheads="1"/>
          </p:cNvSpPr>
          <p:nvPr/>
        </p:nvSpPr>
        <p:spPr bwMode="auto">
          <a:xfrm>
            <a:off x="927100" y="210185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④</a:t>
            </a:r>
          </a:p>
        </p:txBody>
      </p:sp>
      <p:sp>
        <p:nvSpPr>
          <p:cNvPr id="22536" name="Text Box 18"/>
          <p:cNvSpPr txBox="1">
            <a:spLocks noChangeArrowheads="1"/>
          </p:cNvSpPr>
          <p:nvPr/>
        </p:nvSpPr>
        <p:spPr bwMode="auto">
          <a:xfrm>
            <a:off x="1238250" y="274955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⑤</a:t>
            </a:r>
          </a:p>
        </p:txBody>
      </p:sp>
      <p:sp>
        <p:nvSpPr>
          <p:cNvPr id="22537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1373188" y="508000"/>
            <a:ext cx="4646612" cy="6417456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#include &lt;</a:t>
            </a:r>
            <a:r>
              <a:rPr lang="en-US" altLang="ja-JP" sz="2400" dirty="0" err="1"/>
              <a:t>stdio.h</a:t>
            </a:r>
            <a:r>
              <a:rPr lang="en-US" altLang="ja-JP" sz="2400" dirty="0"/>
              <a:t>&gt;</a:t>
            </a:r>
          </a:p>
          <a:p>
            <a:pPr>
              <a:lnSpc>
                <a:spcPct val="80000"/>
              </a:lnSpc>
              <a:spcBef>
                <a:spcPct val="10000"/>
              </a:spcBef>
              <a:buNone/>
            </a:pPr>
            <a:r>
              <a:rPr lang="en-US" altLang="ja-JP" sz="2400" dirty="0"/>
              <a:t>#pragma warning(</a:t>
            </a:r>
            <a:r>
              <a:rPr lang="en-US" altLang="ja-JP" sz="2400" dirty="0" err="1"/>
              <a:t>disable:4996</a:t>
            </a:r>
            <a:r>
              <a:rPr lang="en-US" altLang="ja-JP" sz="2400" dirty="0"/>
              <a:t>)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void bar(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len</a:t>
            </a:r>
            <a:r>
              <a:rPr lang="en-US" altLang="ja-JP" sz="2400" dirty="0"/>
              <a:t> )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{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for (</a:t>
            </a:r>
            <a:r>
              <a:rPr lang="en-US" altLang="ja-JP" sz="2400" dirty="0" err="1"/>
              <a:t>i</a:t>
            </a:r>
            <a:r>
              <a:rPr lang="en-US" altLang="ja-JP" sz="2400" dirty="0"/>
              <a:t>=0;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&lt;</a:t>
            </a:r>
            <a:r>
              <a:rPr lang="en-US" altLang="ja-JP" sz="2400" dirty="0" err="1"/>
              <a:t>len</a:t>
            </a:r>
            <a:r>
              <a:rPr lang="en-US" altLang="ja-JP" sz="2400" dirty="0"/>
              <a:t>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++) {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("*");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}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("\n");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>
                <a:solidFill>
                  <a:schemeClr val="tx2"/>
                </a:solidFill>
              </a:rPr>
              <a:t>return;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}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endParaRPr lang="en-US" altLang="ja-JP" sz="2400" dirty="0"/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 err="1"/>
              <a:t>int</a:t>
            </a:r>
            <a:r>
              <a:rPr lang="en-US" altLang="ja-JP" sz="2400" dirty="0"/>
              <a:t> main()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{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len</a:t>
            </a:r>
            <a:r>
              <a:rPr lang="en-US" altLang="ja-JP" sz="2400" dirty="0"/>
              <a:t>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( "</a:t>
            </a:r>
            <a:r>
              <a:rPr lang="en-US" altLang="ja-JP" sz="2400" dirty="0" err="1"/>
              <a:t>len</a:t>
            </a:r>
            <a:r>
              <a:rPr lang="en-US" altLang="ja-JP" sz="2400" dirty="0"/>
              <a:t>=" 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scanf</a:t>
            </a:r>
            <a:r>
              <a:rPr lang="en-US" altLang="ja-JP" sz="2400" dirty="0"/>
              <a:t>( "%d", &amp;</a:t>
            </a:r>
            <a:r>
              <a:rPr lang="en-US" altLang="ja-JP" sz="2400" dirty="0" err="1"/>
              <a:t>len</a:t>
            </a:r>
            <a:r>
              <a:rPr lang="en-US" altLang="ja-JP" sz="2400" dirty="0"/>
              <a:t> 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>
                <a:solidFill>
                  <a:schemeClr val="tx2"/>
                </a:solidFill>
              </a:rPr>
              <a:t>bar( </a:t>
            </a:r>
            <a:r>
              <a:rPr lang="en-US" altLang="ja-JP" sz="2400" dirty="0" err="1">
                <a:solidFill>
                  <a:schemeClr val="tx2"/>
                </a:solidFill>
              </a:rPr>
              <a:t>len</a:t>
            </a:r>
            <a:r>
              <a:rPr lang="en-US" altLang="ja-JP" sz="2400" dirty="0">
                <a:solidFill>
                  <a:schemeClr val="tx2"/>
                </a:solidFill>
              </a:rPr>
              <a:t> 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return 0;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}</a:t>
            </a:r>
          </a:p>
          <a:p>
            <a:pPr eaLnBrk="1" hangingPunct="1">
              <a:lnSpc>
                <a:spcPct val="90000"/>
              </a:lnSpc>
            </a:pPr>
            <a:endParaRPr lang="en-US" altLang="ja-JP" sz="2800" dirty="0"/>
          </a:p>
        </p:txBody>
      </p:sp>
      <p:sp>
        <p:nvSpPr>
          <p:cNvPr id="22538" name="Rectangle 20"/>
          <p:cNvSpPr>
            <a:spLocks noChangeArrowheads="1"/>
          </p:cNvSpPr>
          <p:nvPr/>
        </p:nvSpPr>
        <p:spPr bwMode="auto">
          <a:xfrm>
            <a:off x="1254125" y="1128712"/>
            <a:ext cx="3573463" cy="2751137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9" name="AutoShape 21"/>
          <p:cNvSpPr>
            <a:spLocks/>
          </p:cNvSpPr>
          <p:nvPr/>
        </p:nvSpPr>
        <p:spPr bwMode="auto">
          <a:xfrm>
            <a:off x="5086350" y="968375"/>
            <a:ext cx="228600" cy="2895600"/>
          </a:xfrm>
          <a:prstGeom prst="rightBrace">
            <a:avLst>
              <a:gd name="adj1" fmla="val 105556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0" name="Text Box 22"/>
          <p:cNvSpPr txBox="1">
            <a:spLocks noChangeArrowheads="1"/>
          </p:cNvSpPr>
          <p:nvPr/>
        </p:nvSpPr>
        <p:spPr bwMode="auto">
          <a:xfrm>
            <a:off x="5387975" y="2152650"/>
            <a:ext cx="138852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u="sng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</a:t>
            </a:r>
            <a:r>
              <a:rPr lang="ja-JP" altLang="en-US" sz="2800" u="sng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</p:txBody>
      </p:sp>
      <p:sp>
        <p:nvSpPr>
          <p:cNvPr id="22541" name="Text Box 23"/>
          <p:cNvSpPr txBox="1">
            <a:spLocks noChangeArrowheads="1"/>
          </p:cNvSpPr>
          <p:nvPr/>
        </p:nvSpPr>
        <p:spPr bwMode="auto">
          <a:xfrm>
            <a:off x="5353050" y="5254625"/>
            <a:ext cx="163217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u="sng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main</a:t>
            </a:r>
            <a:r>
              <a:rPr lang="ja-JP" altLang="en-US" sz="2800" u="sng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</p:txBody>
      </p:sp>
      <p:sp>
        <p:nvSpPr>
          <p:cNvPr id="22542" name="Rectangle 24"/>
          <p:cNvSpPr>
            <a:spLocks noChangeArrowheads="1"/>
          </p:cNvSpPr>
          <p:nvPr/>
        </p:nvSpPr>
        <p:spPr bwMode="auto">
          <a:xfrm>
            <a:off x="1289761" y="4065588"/>
            <a:ext cx="3576637" cy="2406012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3" name="AutoShape 25"/>
          <p:cNvSpPr>
            <a:spLocks/>
          </p:cNvSpPr>
          <p:nvPr/>
        </p:nvSpPr>
        <p:spPr bwMode="auto">
          <a:xfrm>
            <a:off x="5086350" y="4330700"/>
            <a:ext cx="228600" cy="2438400"/>
          </a:xfrm>
          <a:prstGeom prst="rightBrace">
            <a:avLst>
              <a:gd name="adj1" fmla="val 88889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4" name="AutoShape 26"/>
          <p:cNvSpPr>
            <a:spLocks/>
          </p:cNvSpPr>
          <p:nvPr/>
        </p:nvSpPr>
        <p:spPr bwMode="auto">
          <a:xfrm flipH="1">
            <a:off x="1422400" y="1878013"/>
            <a:ext cx="238125" cy="947737"/>
          </a:xfrm>
          <a:prstGeom prst="rightBrace">
            <a:avLst>
              <a:gd name="adj1" fmla="val 33167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5" name="Text Box 27"/>
          <p:cNvSpPr txBox="1">
            <a:spLocks noChangeArrowheads="1"/>
          </p:cNvSpPr>
          <p:nvPr/>
        </p:nvSpPr>
        <p:spPr bwMode="auto">
          <a:xfrm>
            <a:off x="1238250" y="308292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⑥</a:t>
            </a:r>
          </a:p>
        </p:txBody>
      </p:sp>
      <p:sp>
        <p:nvSpPr>
          <p:cNvPr id="22546" name="Text Box 29"/>
          <p:cNvSpPr txBox="1">
            <a:spLocks noChangeArrowheads="1"/>
          </p:cNvSpPr>
          <p:nvPr/>
        </p:nvSpPr>
        <p:spPr bwMode="auto">
          <a:xfrm>
            <a:off x="3103959" y="5560909"/>
            <a:ext cx="172354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u="sng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関数呼び出し</a:t>
            </a:r>
          </a:p>
        </p:txBody>
      </p:sp>
      <p:sp>
        <p:nvSpPr>
          <p:cNvPr id="22547" name="Text Box 30"/>
          <p:cNvSpPr txBox="1">
            <a:spLocks noChangeArrowheads="1"/>
          </p:cNvSpPr>
          <p:nvPr/>
        </p:nvSpPr>
        <p:spPr bwMode="auto">
          <a:xfrm>
            <a:off x="2757488" y="3111500"/>
            <a:ext cx="6976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u="sng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戻り</a:t>
            </a:r>
          </a:p>
        </p:txBody>
      </p:sp>
      <p:sp>
        <p:nvSpPr>
          <p:cNvPr id="22548" name="Freeform 32"/>
          <p:cNvSpPr>
            <a:spLocks/>
          </p:cNvSpPr>
          <p:nvPr/>
        </p:nvSpPr>
        <p:spPr bwMode="auto">
          <a:xfrm>
            <a:off x="653037" y="2447287"/>
            <a:ext cx="676274" cy="3152776"/>
          </a:xfrm>
          <a:custGeom>
            <a:avLst/>
            <a:gdLst>
              <a:gd name="T0" fmla="*/ 1149191250 w 456"/>
              <a:gd name="T1" fmla="*/ 2147483646 h 2182"/>
              <a:gd name="T2" fmla="*/ 549394063 w 456"/>
              <a:gd name="T3" fmla="*/ 2147483646 h 2182"/>
              <a:gd name="T4" fmla="*/ 88206263 w 456"/>
              <a:gd name="T5" fmla="*/ 2147483646 h 2182"/>
              <a:gd name="T6" fmla="*/ 32762825 w 456"/>
              <a:gd name="T7" fmla="*/ 1464211575 h 2182"/>
              <a:gd name="T8" fmla="*/ 282257500 w 456"/>
              <a:gd name="T9" fmla="*/ 544353750 h 2182"/>
              <a:gd name="T10" fmla="*/ 700603438 w 456"/>
              <a:gd name="T11" fmla="*/ 0 h 218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56" h="2182">
                <a:moveTo>
                  <a:pt x="456" y="2182"/>
                </a:moveTo>
                <a:cubicBezTo>
                  <a:pt x="372" y="2143"/>
                  <a:pt x="288" y="2105"/>
                  <a:pt x="218" y="1977"/>
                </a:cubicBezTo>
                <a:cubicBezTo>
                  <a:pt x="148" y="1849"/>
                  <a:pt x="69" y="1645"/>
                  <a:pt x="35" y="1412"/>
                </a:cubicBezTo>
                <a:cubicBezTo>
                  <a:pt x="1" y="1179"/>
                  <a:pt x="0" y="780"/>
                  <a:pt x="13" y="581"/>
                </a:cubicBezTo>
                <a:cubicBezTo>
                  <a:pt x="26" y="382"/>
                  <a:pt x="68" y="313"/>
                  <a:pt x="112" y="216"/>
                </a:cubicBezTo>
                <a:cubicBezTo>
                  <a:pt x="156" y="119"/>
                  <a:pt x="217" y="59"/>
                  <a:pt x="278" y="0"/>
                </a:cubicBezTo>
              </a:path>
            </a:pathLst>
          </a:custGeom>
          <a:noFill/>
          <a:ln w="28575" cmpd="sng">
            <a:pattFill prst="pct50">
              <a:fgClr>
                <a:schemeClr val="tx2"/>
              </a:fgClr>
              <a:bgClr>
                <a:srgbClr val="FFFFFF"/>
              </a:bgClr>
            </a:patt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2549" name="Freeform 34"/>
          <p:cNvSpPr>
            <a:spLocks/>
          </p:cNvSpPr>
          <p:nvPr/>
        </p:nvSpPr>
        <p:spPr bwMode="auto">
          <a:xfrm>
            <a:off x="876081" y="3329403"/>
            <a:ext cx="519112" cy="2681653"/>
          </a:xfrm>
          <a:custGeom>
            <a:avLst/>
            <a:gdLst>
              <a:gd name="T0" fmla="*/ 698081815 w 327"/>
              <a:gd name="T1" fmla="*/ 0 h 1828"/>
              <a:gd name="T2" fmla="*/ 209171974 w 327"/>
              <a:gd name="T3" fmla="*/ 657761575 h 1828"/>
              <a:gd name="T4" fmla="*/ 15120923 w 327"/>
              <a:gd name="T5" fmla="*/ 2147483646 h 1828"/>
              <a:gd name="T6" fmla="*/ 294857203 w 327"/>
              <a:gd name="T7" fmla="*/ 2147483646 h 1828"/>
              <a:gd name="T8" fmla="*/ 824089506 w 327"/>
              <a:gd name="T9" fmla="*/ 2147483646 h 18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27" h="1828">
                <a:moveTo>
                  <a:pt x="277" y="0"/>
                </a:moveTo>
                <a:cubicBezTo>
                  <a:pt x="245" y="43"/>
                  <a:pt x="128" y="108"/>
                  <a:pt x="83" y="261"/>
                </a:cubicBezTo>
                <a:cubicBezTo>
                  <a:pt x="38" y="414"/>
                  <a:pt x="0" y="704"/>
                  <a:pt x="6" y="920"/>
                </a:cubicBezTo>
                <a:cubicBezTo>
                  <a:pt x="12" y="1136"/>
                  <a:pt x="64" y="1406"/>
                  <a:pt x="117" y="1557"/>
                </a:cubicBezTo>
                <a:cubicBezTo>
                  <a:pt x="170" y="1708"/>
                  <a:pt x="283" y="1772"/>
                  <a:pt x="327" y="1828"/>
                </a:cubicBezTo>
              </a:path>
            </a:pathLst>
          </a:custGeom>
          <a:noFill/>
          <a:ln w="28575" cmpd="sng">
            <a:pattFill prst="pct50">
              <a:fgClr>
                <a:schemeClr val="tx2"/>
              </a:fgClr>
              <a:bgClr>
                <a:srgbClr val="FFFFFF"/>
              </a:bgClr>
            </a:patt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2550" name="Line 35"/>
          <p:cNvSpPr>
            <a:spLocks noChangeShapeType="1"/>
          </p:cNvSpPr>
          <p:nvPr/>
        </p:nvSpPr>
        <p:spPr bwMode="auto">
          <a:xfrm flipH="1">
            <a:off x="3909217" y="4343401"/>
            <a:ext cx="1861995" cy="619124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2551" name="Text Box 36"/>
          <p:cNvSpPr txBox="1">
            <a:spLocks noChangeArrowheads="1"/>
          </p:cNvSpPr>
          <p:nvPr/>
        </p:nvSpPr>
        <p:spPr bwMode="auto">
          <a:xfrm>
            <a:off x="5860474" y="3716728"/>
            <a:ext cx="326243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main </a:t>
            </a: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関数の先頭行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がプログラムの始まり</a:t>
            </a:r>
          </a:p>
        </p:txBody>
      </p:sp>
      <p:sp>
        <p:nvSpPr>
          <p:cNvPr id="22552" name="Text Box 37"/>
          <p:cNvSpPr txBox="1">
            <a:spLocks noChangeArrowheads="1"/>
          </p:cNvSpPr>
          <p:nvPr/>
        </p:nvSpPr>
        <p:spPr bwMode="auto">
          <a:xfrm>
            <a:off x="5460206" y="5804707"/>
            <a:ext cx="326243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main </a:t>
            </a: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関数内の 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return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がプログラムの終わり</a:t>
            </a:r>
          </a:p>
        </p:txBody>
      </p:sp>
      <p:sp>
        <p:nvSpPr>
          <p:cNvPr id="22553" name="Line 38"/>
          <p:cNvSpPr>
            <a:spLocks noChangeShapeType="1"/>
          </p:cNvSpPr>
          <p:nvPr/>
        </p:nvSpPr>
        <p:spPr bwMode="auto">
          <a:xfrm flipH="1" flipV="1">
            <a:off x="2960688" y="6076948"/>
            <a:ext cx="2427287" cy="258764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255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7EA68B1-1812-403B-9598-44868B84D3D7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10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2422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57175"/>
            <a:ext cx="7772400" cy="723900"/>
          </a:xfrm>
        </p:spPr>
        <p:txBody>
          <a:bodyPr/>
          <a:lstStyle/>
          <a:p>
            <a:pPr eaLnBrk="1" hangingPunct="1"/>
            <a:r>
              <a:rPr lang="ja-JP" altLang="en-US"/>
              <a:t>プログラム実行順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2316163" y="2235608"/>
            <a:ext cx="4572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>
                <a:solidFill>
                  <a:srgbClr val="00801E"/>
                </a:solidFill>
                <a:latin typeface="CS Times" pitchFamily="18" charset="0"/>
                <a:cs typeface="Calibri" panose="020F0502020204030204" pitchFamily="34" charset="0"/>
              </a:rPr>
              <a:t>   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990600" y="4088220"/>
            <a:ext cx="1466850" cy="4762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bar( </a:t>
            </a:r>
            <a:r>
              <a:rPr lang="en-US" altLang="ja-JP" sz="24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len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);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04800" y="2107020"/>
            <a:ext cx="2971800" cy="4191000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980566" y="1040220"/>
            <a:ext cx="1713932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u="sng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main </a:t>
            </a:r>
            <a:r>
              <a:rPr lang="ja-JP" altLang="en-US" sz="2800" u="sng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main()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6400800" y="4083458"/>
            <a:ext cx="2127250" cy="9953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84" name="AutoShape 8"/>
          <p:cNvSpPr>
            <a:spLocks noChangeArrowheads="1"/>
          </p:cNvSpPr>
          <p:nvPr/>
        </p:nvSpPr>
        <p:spPr bwMode="auto">
          <a:xfrm>
            <a:off x="4495800" y="3207158"/>
            <a:ext cx="2438400" cy="655637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85" name="Text Box 10"/>
          <p:cNvSpPr txBox="1">
            <a:spLocks noChangeArrowheads="1"/>
          </p:cNvSpPr>
          <p:nvPr/>
        </p:nvSpPr>
        <p:spPr bwMode="auto">
          <a:xfrm>
            <a:off x="4876800" y="3250020"/>
            <a:ext cx="163859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if( </a:t>
            </a: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&lt; </a:t>
            </a: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len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)</a:t>
            </a:r>
          </a:p>
        </p:txBody>
      </p:sp>
      <p:sp>
        <p:nvSpPr>
          <p:cNvPr id="24586" name="Text Box 11"/>
          <p:cNvSpPr txBox="1">
            <a:spLocks noChangeArrowheads="1"/>
          </p:cNvSpPr>
          <p:nvPr/>
        </p:nvSpPr>
        <p:spPr bwMode="auto">
          <a:xfrm>
            <a:off x="6705600" y="4088220"/>
            <a:ext cx="1905000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( "*" );</a:t>
            </a:r>
          </a:p>
          <a:p>
            <a:pPr eaLnBrk="1" hangingPunct="1"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++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</p:txBody>
      </p:sp>
      <p:sp>
        <p:nvSpPr>
          <p:cNvPr id="24587" name="Text Box 12"/>
          <p:cNvSpPr txBox="1">
            <a:spLocks noChangeArrowheads="1"/>
          </p:cNvSpPr>
          <p:nvPr/>
        </p:nvSpPr>
        <p:spPr bwMode="auto">
          <a:xfrm>
            <a:off x="4730750" y="3996145"/>
            <a:ext cx="6191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</a:p>
        </p:txBody>
      </p:sp>
      <p:cxnSp>
        <p:nvCxnSpPr>
          <p:cNvPr id="24588" name="AutoShape 13"/>
          <p:cNvCxnSpPr>
            <a:cxnSpLocks noChangeShapeType="1"/>
            <a:stCxn id="24584" idx="3"/>
            <a:endCxn id="24583" idx="0"/>
          </p:cNvCxnSpPr>
          <p:nvPr/>
        </p:nvCxnSpPr>
        <p:spPr bwMode="auto">
          <a:xfrm>
            <a:off x="6943725" y="3535770"/>
            <a:ext cx="520700" cy="538163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589" name="Text Box 14"/>
          <p:cNvSpPr txBox="1">
            <a:spLocks noChangeArrowheads="1"/>
          </p:cNvSpPr>
          <p:nvPr/>
        </p:nvSpPr>
        <p:spPr bwMode="auto">
          <a:xfrm>
            <a:off x="6705600" y="3021420"/>
            <a:ext cx="6526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Yes</a:t>
            </a:r>
          </a:p>
        </p:txBody>
      </p:sp>
      <p:sp>
        <p:nvSpPr>
          <p:cNvPr id="24590" name="Line 15"/>
          <p:cNvSpPr>
            <a:spLocks noChangeShapeType="1"/>
          </p:cNvSpPr>
          <p:nvPr/>
        </p:nvSpPr>
        <p:spPr bwMode="auto">
          <a:xfrm>
            <a:off x="5715000" y="3859620"/>
            <a:ext cx="0" cy="1447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4591" name="Text Box 16"/>
          <p:cNvSpPr txBox="1">
            <a:spLocks noChangeArrowheads="1"/>
          </p:cNvSpPr>
          <p:nvPr/>
        </p:nvSpPr>
        <p:spPr bwMode="auto">
          <a:xfrm>
            <a:off x="4800600" y="5307420"/>
            <a:ext cx="1828800" cy="965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("\n");</a:t>
            </a:r>
            <a:r>
              <a:rPr lang="en-US" altLang="ja-JP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return;</a:t>
            </a:r>
          </a:p>
        </p:txBody>
      </p:sp>
      <p:sp>
        <p:nvSpPr>
          <p:cNvPr id="24592" name="Rectangle 17"/>
          <p:cNvSpPr>
            <a:spLocks noChangeArrowheads="1"/>
          </p:cNvSpPr>
          <p:nvPr/>
        </p:nvSpPr>
        <p:spPr bwMode="auto">
          <a:xfrm>
            <a:off x="4114800" y="2107020"/>
            <a:ext cx="4648200" cy="4267200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93" name="Text Box 18"/>
          <p:cNvSpPr txBox="1">
            <a:spLocks noChangeArrowheads="1"/>
          </p:cNvSpPr>
          <p:nvPr/>
        </p:nvSpPr>
        <p:spPr bwMode="auto">
          <a:xfrm>
            <a:off x="5235575" y="964020"/>
            <a:ext cx="246856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u="sng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 </a:t>
            </a:r>
            <a:r>
              <a:rPr lang="ja-JP" altLang="en-US" sz="2800" u="sng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</a:t>
            </a:r>
            <a:r>
              <a:rPr lang="en-US" altLang="ja-JP" sz="2400" dirty="0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 bar( </a:t>
            </a:r>
            <a:r>
              <a:rPr lang="en-US" altLang="ja-JP" sz="2400" dirty="0" err="1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 </a:t>
            </a:r>
            <a:r>
              <a:rPr lang="en-US" altLang="ja-JP" sz="2400" dirty="0" err="1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len</a:t>
            </a:r>
            <a:r>
              <a:rPr lang="en-US" altLang="ja-JP" sz="2400" dirty="0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 )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4594" name="Line 19"/>
          <p:cNvSpPr>
            <a:spLocks noChangeShapeType="1"/>
          </p:cNvSpPr>
          <p:nvPr/>
        </p:nvSpPr>
        <p:spPr bwMode="auto">
          <a:xfrm flipV="1">
            <a:off x="2438400" y="2411820"/>
            <a:ext cx="2971800" cy="19050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4595" name="Text Box 20"/>
          <p:cNvSpPr txBox="1">
            <a:spLocks noChangeArrowheads="1"/>
          </p:cNvSpPr>
          <p:nvPr/>
        </p:nvSpPr>
        <p:spPr bwMode="auto">
          <a:xfrm>
            <a:off x="3144778" y="2183220"/>
            <a:ext cx="162095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呼び出し</a:t>
            </a:r>
          </a:p>
        </p:txBody>
      </p:sp>
      <p:sp>
        <p:nvSpPr>
          <p:cNvPr id="24596" name="Line 21"/>
          <p:cNvSpPr>
            <a:spLocks noChangeShapeType="1"/>
          </p:cNvSpPr>
          <p:nvPr/>
        </p:nvSpPr>
        <p:spPr bwMode="auto">
          <a:xfrm flipH="1" flipV="1">
            <a:off x="1752600" y="4697820"/>
            <a:ext cx="3200400" cy="1295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4597" name="Text Box 22"/>
          <p:cNvSpPr txBox="1">
            <a:spLocks noChangeArrowheads="1"/>
          </p:cNvSpPr>
          <p:nvPr/>
        </p:nvSpPr>
        <p:spPr bwMode="auto">
          <a:xfrm>
            <a:off x="3352800" y="5002620"/>
            <a:ext cx="10054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戻り</a:t>
            </a:r>
          </a:p>
        </p:txBody>
      </p:sp>
      <p:sp>
        <p:nvSpPr>
          <p:cNvPr id="24598" name="Text Box 24"/>
          <p:cNvSpPr txBox="1">
            <a:spLocks noChangeArrowheads="1"/>
          </p:cNvSpPr>
          <p:nvPr/>
        </p:nvSpPr>
        <p:spPr bwMode="auto">
          <a:xfrm>
            <a:off x="762000" y="2210208"/>
            <a:ext cx="2109788" cy="4762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( "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len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=" );</a:t>
            </a:r>
            <a:endParaRPr lang="en-US" altLang="ja-JP" sz="2000" dirty="0">
              <a:latin typeface="CS Times" pitchFamily="18" charset="0"/>
              <a:cs typeface="Calibri" panose="020F0502020204030204" pitchFamily="34" charset="0"/>
            </a:endParaRPr>
          </a:p>
        </p:txBody>
      </p:sp>
      <p:sp>
        <p:nvSpPr>
          <p:cNvPr id="24599" name="Text Box 25"/>
          <p:cNvSpPr txBox="1">
            <a:spLocks noChangeArrowheads="1"/>
          </p:cNvSpPr>
          <p:nvPr/>
        </p:nvSpPr>
        <p:spPr bwMode="auto">
          <a:xfrm>
            <a:off x="381000" y="3154770"/>
            <a:ext cx="2827338" cy="4762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scanf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( "%d", &amp;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len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);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 </a:t>
            </a:r>
          </a:p>
        </p:txBody>
      </p:sp>
      <p:sp>
        <p:nvSpPr>
          <p:cNvPr id="24600" name="Text Box 26"/>
          <p:cNvSpPr txBox="1">
            <a:spLocks noChangeArrowheads="1"/>
          </p:cNvSpPr>
          <p:nvPr/>
        </p:nvSpPr>
        <p:spPr bwMode="auto">
          <a:xfrm>
            <a:off x="1066800" y="5002620"/>
            <a:ext cx="1280222" cy="46166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return 0;</a:t>
            </a:r>
            <a:endParaRPr lang="en-US" altLang="ja-JP" sz="2000" dirty="0">
              <a:solidFill>
                <a:schemeClr val="tx2"/>
              </a:solidFill>
              <a:latin typeface="CS Times" pitchFamily="18" charset="0"/>
              <a:cs typeface="Calibri" panose="020F0502020204030204" pitchFamily="34" charset="0"/>
            </a:endParaRPr>
          </a:p>
        </p:txBody>
      </p:sp>
      <p:sp>
        <p:nvSpPr>
          <p:cNvPr id="24601" name="Line 28"/>
          <p:cNvSpPr>
            <a:spLocks noChangeShapeType="1"/>
          </p:cNvSpPr>
          <p:nvPr/>
        </p:nvSpPr>
        <p:spPr bwMode="auto">
          <a:xfrm>
            <a:off x="1752600" y="271662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4602" name="Line 29"/>
          <p:cNvSpPr>
            <a:spLocks noChangeShapeType="1"/>
          </p:cNvSpPr>
          <p:nvPr/>
        </p:nvSpPr>
        <p:spPr bwMode="auto">
          <a:xfrm>
            <a:off x="1752600" y="363102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4603" name="Line 30"/>
          <p:cNvSpPr>
            <a:spLocks noChangeShapeType="1"/>
          </p:cNvSpPr>
          <p:nvPr/>
        </p:nvSpPr>
        <p:spPr bwMode="auto">
          <a:xfrm>
            <a:off x="1752600" y="4697820"/>
            <a:ext cx="0" cy="3048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4604" name="Text Box 31"/>
          <p:cNvSpPr txBox="1">
            <a:spLocks noChangeArrowheads="1"/>
          </p:cNvSpPr>
          <p:nvPr/>
        </p:nvSpPr>
        <p:spPr bwMode="auto">
          <a:xfrm>
            <a:off x="5248275" y="2183220"/>
            <a:ext cx="784189" cy="46166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= 0;</a:t>
            </a:r>
            <a:endParaRPr lang="en-US" altLang="ja-JP" sz="2000" dirty="0">
              <a:latin typeface="CS Times" pitchFamily="18" charset="0"/>
              <a:cs typeface="Calibri" panose="020F0502020204030204" pitchFamily="34" charset="0"/>
            </a:endParaRPr>
          </a:p>
        </p:txBody>
      </p:sp>
      <p:sp>
        <p:nvSpPr>
          <p:cNvPr id="24605" name="Line 32"/>
          <p:cNvSpPr>
            <a:spLocks noChangeShapeType="1"/>
          </p:cNvSpPr>
          <p:nvPr/>
        </p:nvSpPr>
        <p:spPr bwMode="auto">
          <a:xfrm>
            <a:off x="5715000" y="271662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4606" name="Line 34"/>
          <p:cNvSpPr>
            <a:spLocks noChangeShapeType="1"/>
          </p:cNvSpPr>
          <p:nvPr/>
        </p:nvSpPr>
        <p:spPr bwMode="auto">
          <a:xfrm>
            <a:off x="7391400" y="507882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4607" name="Line 35"/>
          <p:cNvSpPr>
            <a:spLocks noChangeShapeType="1"/>
          </p:cNvSpPr>
          <p:nvPr/>
        </p:nvSpPr>
        <p:spPr bwMode="auto">
          <a:xfrm>
            <a:off x="7391400" y="5536020"/>
            <a:ext cx="1295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4608" name="Line 36"/>
          <p:cNvSpPr>
            <a:spLocks noChangeShapeType="1"/>
          </p:cNvSpPr>
          <p:nvPr/>
        </p:nvSpPr>
        <p:spPr bwMode="auto">
          <a:xfrm>
            <a:off x="8686800" y="2869020"/>
            <a:ext cx="0" cy="2667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4609" name="Line 37"/>
          <p:cNvSpPr>
            <a:spLocks noChangeShapeType="1"/>
          </p:cNvSpPr>
          <p:nvPr/>
        </p:nvSpPr>
        <p:spPr bwMode="auto">
          <a:xfrm flipH="1">
            <a:off x="5715000" y="2869020"/>
            <a:ext cx="297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461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CA289DA-27DB-49E4-9BF3-2B943F87F04B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11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0982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プログラム実行順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1816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ja-JP" altLang="en-US"/>
              <a:t>普通，プログラム中の文は逐次的に実行される</a:t>
            </a:r>
          </a:p>
          <a:p>
            <a:pPr eaLnBrk="1" hangingPunct="1">
              <a:lnSpc>
                <a:spcPct val="120000"/>
              </a:lnSpc>
            </a:pPr>
            <a:r>
              <a:rPr lang="ja-JP" altLang="en-US"/>
              <a:t>関数呼び出しでは，</a:t>
            </a:r>
            <a:r>
              <a:rPr lang="ja-JP" altLang="en-US">
                <a:solidFill>
                  <a:schemeClr val="tx2"/>
                </a:solidFill>
              </a:rPr>
              <a:t>関数の先頭に「ジャンプ」</a:t>
            </a:r>
            <a:r>
              <a:rPr lang="ja-JP" altLang="en-US"/>
              <a:t>する．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    関数呼び出しの例） </a:t>
            </a:r>
            <a:r>
              <a:rPr lang="en-US" altLang="ja-JP">
                <a:solidFill>
                  <a:schemeClr val="accent2"/>
                </a:solidFill>
              </a:rPr>
              <a:t>bar( len );</a:t>
            </a:r>
            <a:r>
              <a:rPr lang="en-US" altLang="ja-JP" sz="2000">
                <a:latin typeface="CS Times" pitchFamily="18" charset="0"/>
              </a:rPr>
              <a:t> </a:t>
            </a:r>
            <a:endParaRPr lang="en-US" altLang="ja-JP"/>
          </a:p>
          <a:p>
            <a:pPr eaLnBrk="1" hangingPunct="1">
              <a:lnSpc>
                <a:spcPct val="120000"/>
              </a:lnSpc>
            </a:pPr>
            <a:r>
              <a:rPr lang="ja-JP" altLang="en-US"/>
              <a:t>関数の中で </a:t>
            </a:r>
            <a:r>
              <a:rPr lang="en-US" altLang="ja-JP"/>
              <a:t>return </a:t>
            </a:r>
            <a:r>
              <a:rPr lang="ja-JP" altLang="en-US"/>
              <a:t>文に出会うと，</a:t>
            </a:r>
            <a:r>
              <a:rPr lang="ja-JP" altLang="en-US">
                <a:solidFill>
                  <a:schemeClr val="tx2"/>
                </a:solidFill>
              </a:rPr>
              <a:t>関数呼び出しの場所に戻る</a:t>
            </a:r>
            <a:r>
              <a:rPr lang="ja-JP" altLang="en-US"/>
              <a:t>．</a:t>
            </a:r>
          </a:p>
        </p:txBody>
      </p:sp>
      <p:sp>
        <p:nvSpPr>
          <p:cNvPr id="2662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041CFBA-77D0-43EF-9F26-ACACE1ADFE31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12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28229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>
                <a:solidFill>
                  <a:srgbClr val="FF0000"/>
                </a:solidFill>
              </a:rPr>
              <a:t>main </a:t>
            </a:r>
            <a:r>
              <a:rPr lang="ja-JP" altLang="en-US">
                <a:solidFill>
                  <a:srgbClr val="FF0000"/>
                </a:solidFill>
              </a:rPr>
              <a:t>関数</a:t>
            </a:r>
          </a:p>
        </p:txBody>
      </p:sp>
      <p:sp>
        <p:nvSpPr>
          <p:cNvPr id="2867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305800" cy="4114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20000"/>
              </a:lnSpc>
            </a:pPr>
            <a:r>
              <a:rPr lang="ja-JP" altLang="en-US" sz="2800">
                <a:solidFill>
                  <a:srgbClr val="0F006C"/>
                </a:solidFill>
              </a:rPr>
              <a:t>プログラムの実行を開始すると，自動的に</a:t>
            </a:r>
            <a:r>
              <a:rPr lang="en-US" altLang="ja-JP" sz="2800">
                <a:solidFill>
                  <a:srgbClr val="0F006C"/>
                </a:solidFill>
              </a:rPr>
              <a:t>main </a:t>
            </a:r>
            <a:r>
              <a:rPr lang="ja-JP" altLang="en-US" sz="2800">
                <a:solidFill>
                  <a:srgbClr val="0F006C"/>
                </a:solidFill>
              </a:rPr>
              <a:t>関数が呼ばれる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 sz="2400">
                <a:solidFill>
                  <a:srgbClr val="0F006C"/>
                </a:solidFill>
              </a:rPr>
              <a:t>プログラムの開始は，</a:t>
            </a:r>
            <a:r>
              <a:rPr lang="en-US" altLang="ja-JP" sz="2400">
                <a:solidFill>
                  <a:srgbClr val="0F006C"/>
                </a:solidFill>
              </a:rPr>
              <a:t>main </a:t>
            </a:r>
            <a:r>
              <a:rPr lang="ja-JP" altLang="en-US" sz="2400">
                <a:solidFill>
                  <a:srgbClr val="0F006C"/>
                </a:solidFill>
              </a:rPr>
              <a:t>関数の最初の行から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ja-JP" sz="2400">
                <a:solidFill>
                  <a:srgbClr val="0F006C"/>
                </a:solidFill>
              </a:rPr>
              <a:t>main </a:t>
            </a:r>
            <a:r>
              <a:rPr lang="ja-JP" altLang="en-US" sz="2400">
                <a:solidFill>
                  <a:srgbClr val="0F006C"/>
                </a:solidFill>
              </a:rPr>
              <a:t>関数内の </a:t>
            </a:r>
            <a:r>
              <a:rPr lang="en-US" altLang="ja-JP" sz="2400">
                <a:solidFill>
                  <a:srgbClr val="0F006C"/>
                </a:solidFill>
              </a:rPr>
              <a:t>return </a:t>
            </a:r>
            <a:r>
              <a:rPr lang="ja-JP" altLang="en-US" sz="2400">
                <a:solidFill>
                  <a:srgbClr val="0F006C"/>
                </a:solidFill>
              </a:rPr>
              <a:t>文は，「プログラムの終わり」を示す</a:t>
            </a:r>
          </a:p>
          <a:p>
            <a:pPr eaLnBrk="1" hangingPunct="1">
              <a:lnSpc>
                <a:spcPct val="120000"/>
              </a:lnSpc>
            </a:pPr>
            <a:endParaRPr lang="ja-JP" altLang="en-US" sz="2800">
              <a:solidFill>
                <a:srgbClr val="0F006C"/>
              </a:solidFill>
            </a:endParaRPr>
          </a:p>
          <a:p>
            <a:pPr eaLnBrk="1" hangingPunct="1">
              <a:lnSpc>
                <a:spcPct val="120000"/>
              </a:lnSpc>
            </a:pPr>
            <a:r>
              <a:rPr lang="ja-JP" altLang="en-US" sz="2800">
                <a:solidFill>
                  <a:srgbClr val="0F006C"/>
                </a:solidFill>
              </a:rPr>
              <a:t>プログラムには，必ず </a:t>
            </a:r>
            <a:r>
              <a:rPr lang="en-US" altLang="ja-JP" sz="2800">
                <a:solidFill>
                  <a:srgbClr val="0F006C"/>
                </a:solidFill>
              </a:rPr>
              <a:t>main </a:t>
            </a:r>
            <a:r>
              <a:rPr lang="ja-JP" altLang="en-US" sz="2800">
                <a:solidFill>
                  <a:srgbClr val="0F006C"/>
                </a:solidFill>
              </a:rPr>
              <a:t>関数が書かれていなければならない</a:t>
            </a:r>
            <a:endParaRPr lang="ja-JP" altLang="en-US" sz="2800"/>
          </a:p>
        </p:txBody>
      </p:sp>
      <p:sp>
        <p:nvSpPr>
          <p:cNvPr id="2867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60EF1D3-FC4E-4416-A105-21E00BF94F38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13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01535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794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4000"/>
              <a:t>関数定義の例</a:t>
            </a:r>
          </a:p>
        </p:txBody>
      </p:sp>
      <p:sp>
        <p:nvSpPr>
          <p:cNvPr id="3072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449388" y="618768"/>
            <a:ext cx="4800600" cy="6324600"/>
          </a:xfrm>
          <a:noFill/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#include &lt;</a:t>
            </a:r>
            <a:r>
              <a:rPr lang="en-US" altLang="ja-JP" sz="2400" dirty="0" err="1"/>
              <a:t>stdio.h</a:t>
            </a:r>
            <a:r>
              <a:rPr lang="en-US" altLang="ja-JP" sz="2400" dirty="0"/>
              <a:t>&gt;</a:t>
            </a:r>
          </a:p>
          <a:p>
            <a:pPr>
              <a:lnSpc>
                <a:spcPct val="80000"/>
              </a:lnSpc>
              <a:spcBef>
                <a:spcPct val="10000"/>
              </a:spcBef>
              <a:buNone/>
            </a:pPr>
            <a:r>
              <a:rPr lang="en-US" altLang="ja-JP" sz="2400" dirty="0"/>
              <a:t>#pragma warning(</a:t>
            </a:r>
            <a:r>
              <a:rPr lang="en-US" altLang="ja-JP" sz="2400" dirty="0" err="1"/>
              <a:t>disable:4996</a:t>
            </a:r>
            <a:r>
              <a:rPr lang="en-US" altLang="ja-JP" sz="2400" dirty="0"/>
              <a:t>)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</a:rPr>
              <a:t>void bar( </a:t>
            </a:r>
            <a:r>
              <a:rPr lang="en-US" altLang="ja-JP" sz="2400" dirty="0" err="1">
                <a:solidFill>
                  <a:schemeClr val="tx2"/>
                </a:solidFill>
              </a:rPr>
              <a:t>int</a:t>
            </a:r>
            <a:r>
              <a:rPr lang="en-US" altLang="ja-JP" sz="2400" dirty="0">
                <a:solidFill>
                  <a:schemeClr val="tx2"/>
                </a:solidFill>
              </a:rPr>
              <a:t> </a:t>
            </a:r>
            <a:r>
              <a:rPr lang="en-US" altLang="ja-JP" sz="2400" dirty="0" err="1">
                <a:solidFill>
                  <a:schemeClr val="tx2"/>
                </a:solidFill>
              </a:rPr>
              <a:t>len</a:t>
            </a:r>
            <a:r>
              <a:rPr lang="en-US" altLang="ja-JP" sz="2400" dirty="0">
                <a:solidFill>
                  <a:schemeClr val="tx2"/>
                </a:solidFill>
              </a:rPr>
              <a:t> )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{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for (</a:t>
            </a:r>
            <a:r>
              <a:rPr lang="en-US" altLang="ja-JP" sz="2400" dirty="0" err="1"/>
              <a:t>i</a:t>
            </a:r>
            <a:r>
              <a:rPr lang="en-US" altLang="ja-JP" sz="2400" dirty="0"/>
              <a:t>=0;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&lt;</a:t>
            </a:r>
            <a:r>
              <a:rPr lang="en-US" altLang="ja-JP" sz="2400" dirty="0" err="1"/>
              <a:t>len</a:t>
            </a:r>
            <a:r>
              <a:rPr lang="en-US" altLang="ja-JP" sz="2400" dirty="0"/>
              <a:t>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++) {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("*");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}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("\n");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return;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}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endParaRPr lang="en-US" altLang="ja-JP" sz="2400" dirty="0"/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 err="1">
                <a:solidFill>
                  <a:schemeClr val="tx2"/>
                </a:solidFill>
              </a:rPr>
              <a:t>int</a:t>
            </a:r>
            <a:r>
              <a:rPr lang="en-US" altLang="ja-JP" sz="2400" dirty="0">
                <a:solidFill>
                  <a:schemeClr val="tx2"/>
                </a:solidFill>
              </a:rPr>
              <a:t> main()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{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len</a:t>
            </a:r>
            <a:r>
              <a:rPr lang="en-US" altLang="ja-JP" sz="2400" dirty="0"/>
              <a:t>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( "</a:t>
            </a:r>
            <a:r>
              <a:rPr lang="en-US" altLang="ja-JP" sz="2400" dirty="0" err="1"/>
              <a:t>len</a:t>
            </a:r>
            <a:r>
              <a:rPr lang="en-US" altLang="ja-JP" sz="2400" dirty="0"/>
              <a:t>=" 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scanf</a:t>
            </a:r>
            <a:r>
              <a:rPr lang="en-US" altLang="ja-JP" sz="2400" dirty="0"/>
              <a:t>( "%d", &amp;</a:t>
            </a:r>
            <a:r>
              <a:rPr lang="en-US" altLang="ja-JP" sz="2400" dirty="0" err="1"/>
              <a:t>len</a:t>
            </a:r>
            <a:r>
              <a:rPr lang="en-US" altLang="ja-JP" sz="2400" dirty="0"/>
              <a:t> 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bar( </a:t>
            </a:r>
            <a:r>
              <a:rPr lang="en-US" altLang="ja-JP" sz="2400" dirty="0" err="1"/>
              <a:t>len</a:t>
            </a:r>
            <a:r>
              <a:rPr lang="en-US" altLang="ja-JP" sz="2400" dirty="0"/>
              <a:t> 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return 0;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}</a:t>
            </a:r>
          </a:p>
        </p:txBody>
      </p:sp>
      <p:sp>
        <p:nvSpPr>
          <p:cNvPr id="30724" name="Rectangle 1029"/>
          <p:cNvSpPr>
            <a:spLocks noChangeArrowheads="1"/>
          </p:cNvSpPr>
          <p:nvPr/>
        </p:nvSpPr>
        <p:spPr bwMode="auto">
          <a:xfrm>
            <a:off x="1309688" y="1508900"/>
            <a:ext cx="3513137" cy="2428002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25" name="Text Box 1033"/>
          <p:cNvSpPr txBox="1">
            <a:spLocks noChangeArrowheads="1"/>
          </p:cNvSpPr>
          <p:nvPr/>
        </p:nvSpPr>
        <p:spPr bwMode="auto">
          <a:xfrm>
            <a:off x="6659563" y="2399487"/>
            <a:ext cx="138852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u="sng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</a:t>
            </a:r>
            <a:r>
              <a:rPr lang="ja-JP" altLang="en-US" sz="2800" u="sng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</p:txBody>
      </p:sp>
      <p:sp>
        <p:nvSpPr>
          <p:cNvPr id="30726" name="Rectangle 1034"/>
          <p:cNvSpPr>
            <a:spLocks noChangeArrowheads="1"/>
          </p:cNvSpPr>
          <p:nvPr/>
        </p:nvSpPr>
        <p:spPr bwMode="auto">
          <a:xfrm>
            <a:off x="1311275" y="1173937"/>
            <a:ext cx="3513138" cy="307975"/>
          </a:xfrm>
          <a:prstGeom prst="rect">
            <a:avLst/>
          </a:prstGeom>
          <a:noFill/>
          <a:ln w="1270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27" name="AutoShape 1035"/>
          <p:cNvSpPr>
            <a:spLocks/>
          </p:cNvSpPr>
          <p:nvPr/>
        </p:nvSpPr>
        <p:spPr bwMode="auto">
          <a:xfrm>
            <a:off x="5232400" y="1173936"/>
            <a:ext cx="228600" cy="366713"/>
          </a:xfrm>
          <a:prstGeom prst="rightBrace">
            <a:avLst>
              <a:gd name="adj1" fmla="val 19444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28" name="Text Box 1036"/>
          <p:cNvSpPr txBox="1">
            <a:spLocks noChangeArrowheads="1"/>
          </p:cNvSpPr>
          <p:nvPr/>
        </p:nvSpPr>
        <p:spPr bwMode="auto">
          <a:xfrm>
            <a:off x="5632450" y="1007250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頭部</a:t>
            </a:r>
          </a:p>
        </p:txBody>
      </p:sp>
      <p:sp>
        <p:nvSpPr>
          <p:cNvPr id="30729" name="Text Box 1040"/>
          <p:cNvSpPr txBox="1">
            <a:spLocks noChangeArrowheads="1"/>
          </p:cNvSpPr>
          <p:nvPr/>
        </p:nvSpPr>
        <p:spPr bwMode="auto">
          <a:xfrm>
            <a:off x="1535113" y="1610500"/>
            <a:ext cx="539750" cy="5191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型</a:t>
            </a:r>
          </a:p>
        </p:txBody>
      </p:sp>
      <p:sp>
        <p:nvSpPr>
          <p:cNvPr id="30730" name="Text Box 1041"/>
          <p:cNvSpPr txBox="1">
            <a:spLocks noChangeArrowheads="1"/>
          </p:cNvSpPr>
          <p:nvPr/>
        </p:nvSpPr>
        <p:spPr bwMode="auto">
          <a:xfrm>
            <a:off x="2011363" y="1610500"/>
            <a:ext cx="895350" cy="5191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名前</a:t>
            </a:r>
          </a:p>
        </p:txBody>
      </p:sp>
      <p:sp>
        <p:nvSpPr>
          <p:cNvPr id="30731" name="Text Box 1042"/>
          <p:cNvSpPr txBox="1">
            <a:spLocks noChangeArrowheads="1"/>
          </p:cNvSpPr>
          <p:nvPr/>
        </p:nvSpPr>
        <p:spPr bwMode="auto">
          <a:xfrm>
            <a:off x="2763838" y="1610500"/>
            <a:ext cx="1250950" cy="5191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仮引数</a:t>
            </a:r>
          </a:p>
        </p:txBody>
      </p:sp>
      <p:sp>
        <p:nvSpPr>
          <p:cNvPr id="30732" name="AutoShape 1043"/>
          <p:cNvSpPr>
            <a:spLocks/>
          </p:cNvSpPr>
          <p:nvPr/>
        </p:nvSpPr>
        <p:spPr bwMode="auto">
          <a:xfrm>
            <a:off x="5232400" y="1578750"/>
            <a:ext cx="279400" cy="2225701"/>
          </a:xfrm>
          <a:prstGeom prst="rightBrace">
            <a:avLst>
              <a:gd name="adj1" fmla="val 93171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33" name="Text Box 1044"/>
          <p:cNvSpPr txBox="1">
            <a:spLocks noChangeArrowheads="1"/>
          </p:cNvSpPr>
          <p:nvPr/>
        </p:nvSpPr>
        <p:spPr bwMode="auto">
          <a:xfrm>
            <a:off x="5651500" y="2580462"/>
            <a:ext cx="895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本体</a:t>
            </a:r>
          </a:p>
        </p:txBody>
      </p:sp>
      <p:sp>
        <p:nvSpPr>
          <p:cNvPr id="30734" name="AutoShape 1045"/>
          <p:cNvSpPr>
            <a:spLocks/>
          </p:cNvSpPr>
          <p:nvPr/>
        </p:nvSpPr>
        <p:spPr bwMode="auto">
          <a:xfrm rot="5400000">
            <a:off x="1812132" y="1320781"/>
            <a:ext cx="160337" cy="536575"/>
          </a:xfrm>
          <a:prstGeom prst="rightBrace">
            <a:avLst>
              <a:gd name="adj1" fmla="val 27888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35" name="AutoShape 1046"/>
          <p:cNvSpPr>
            <a:spLocks/>
          </p:cNvSpPr>
          <p:nvPr/>
        </p:nvSpPr>
        <p:spPr bwMode="auto">
          <a:xfrm rot="5400000">
            <a:off x="2390776" y="1380312"/>
            <a:ext cx="152400" cy="409575"/>
          </a:xfrm>
          <a:prstGeom prst="rightBrace">
            <a:avLst>
              <a:gd name="adj1" fmla="val 22396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36" name="AutoShape 1047"/>
          <p:cNvSpPr>
            <a:spLocks/>
          </p:cNvSpPr>
          <p:nvPr/>
        </p:nvSpPr>
        <p:spPr bwMode="auto">
          <a:xfrm rot="5400000">
            <a:off x="3173413" y="1143775"/>
            <a:ext cx="169862" cy="900112"/>
          </a:xfrm>
          <a:prstGeom prst="rightBrace">
            <a:avLst>
              <a:gd name="adj1" fmla="val 44159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37" name="Rectangle 1063"/>
          <p:cNvSpPr>
            <a:spLocks noChangeArrowheads="1"/>
          </p:cNvSpPr>
          <p:nvPr/>
        </p:nvSpPr>
        <p:spPr bwMode="auto">
          <a:xfrm>
            <a:off x="1313189" y="4487310"/>
            <a:ext cx="3513138" cy="2105401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38" name="Text Box 1064"/>
          <p:cNvSpPr txBox="1">
            <a:spLocks noChangeArrowheads="1"/>
          </p:cNvSpPr>
          <p:nvPr/>
        </p:nvSpPr>
        <p:spPr bwMode="auto">
          <a:xfrm>
            <a:off x="6738261" y="4887178"/>
            <a:ext cx="163217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u="sng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main</a:t>
            </a:r>
            <a:r>
              <a:rPr lang="ja-JP" altLang="en-US" sz="2800" u="sng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</p:txBody>
      </p:sp>
      <p:sp>
        <p:nvSpPr>
          <p:cNvPr id="30739" name="Rectangle 1065"/>
          <p:cNvSpPr>
            <a:spLocks noChangeArrowheads="1"/>
          </p:cNvSpPr>
          <p:nvPr/>
        </p:nvSpPr>
        <p:spPr bwMode="auto">
          <a:xfrm>
            <a:off x="1331119" y="4137721"/>
            <a:ext cx="3505200" cy="298450"/>
          </a:xfrm>
          <a:prstGeom prst="rect">
            <a:avLst/>
          </a:prstGeom>
          <a:noFill/>
          <a:ln w="1270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40" name="AutoShape 1066"/>
          <p:cNvSpPr>
            <a:spLocks/>
          </p:cNvSpPr>
          <p:nvPr/>
        </p:nvSpPr>
        <p:spPr bwMode="auto">
          <a:xfrm>
            <a:off x="5181927" y="4084619"/>
            <a:ext cx="218749" cy="402691"/>
          </a:xfrm>
          <a:prstGeom prst="rightBrace">
            <a:avLst>
              <a:gd name="adj1" fmla="val 19444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41" name="Text Box 1067"/>
          <p:cNvSpPr txBox="1">
            <a:spLocks noChangeArrowheads="1"/>
          </p:cNvSpPr>
          <p:nvPr/>
        </p:nvSpPr>
        <p:spPr bwMode="auto">
          <a:xfrm>
            <a:off x="5608965" y="4008224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頭部</a:t>
            </a:r>
          </a:p>
        </p:txBody>
      </p:sp>
      <p:sp>
        <p:nvSpPr>
          <p:cNvPr id="30742" name="Text Box 1068"/>
          <p:cNvSpPr txBox="1">
            <a:spLocks noChangeArrowheads="1"/>
          </p:cNvSpPr>
          <p:nvPr/>
        </p:nvSpPr>
        <p:spPr bwMode="auto">
          <a:xfrm>
            <a:off x="1449388" y="4540231"/>
            <a:ext cx="539750" cy="5191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型</a:t>
            </a:r>
          </a:p>
        </p:txBody>
      </p:sp>
      <p:sp>
        <p:nvSpPr>
          <p:cNvPr id="30743" name="Text Box 1069"/>
          <p:cNvSpPr txBox="1">
            <a:spLocks noChangeArrowheads="1"/>
          </p:cNvSpPr>
          <p:nvPr/>
        </p:nvSpPr>
        <p:spPr bwMode="auto">
          <a:xfrm>
            <a:off x="1830388" y="4540231"/>
            <a:ext cx="895350" cy="5191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名前</a:t>
            </a:r>
          </a:p>
        </p:txBody>
      </p:sp>
      <p:sp>
        <p:nvSpPr>
          <p:cNvPr id="30744" name="Text Box 1070"/>
          <p:cNvSpPr txBox="1">
            <a:spLocks noChangeArrowheads="1"/>
          </p:cNvSpPr>
          <p:nvPr/>
        </p:nvSpPr>
        <p:spPr bwMode="auto">
          <a:xfrm>
            <a:off x="2592388" y="4540231"/>
            <a:ext cx="2698175" cy="5232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仮引数（は空）</a:t>
            </a:r>
          </a:p>
        </p:txBody>
      </p:sp>
      <p:sp>
        <p:nvSpPr>
          <p:cNvPr id="30745" name="AutoShape 1071"/>
          <p:cNvSpPr>
            <a:spLocks/>
          </p:cNvSpPr>
          <p:nvPr/>
        </p:nvSpPr>
        <p:spPr bwMode="auto">
          <a:xfrm>
            <a:off x="5174667" y="4540232"/>
            <a:ext cx="199021" cy="2052480"/>
          </a:xfrm>
          <a:prstGeom prst="rightBrace">
            <a:avLst>
              <a:gd name="adj1" fmla="val 81308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46" name="Text Box 1072"/>
          <p:cNvSpPr txBox="1">
            <a:spLocks noChangeArrowheads="1"/>
          </p:cNvSpPr>
          <p:nvPr/>
        </p:nvSpPr>
        <p:spPr bwMode="auto">
          <a:xfrm>
            <a:off x="5672180" y="5306915"/>
            <a:ext cx="895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本体</a:t>
            </a:r>
          </a:p>
        </p:txBody>
      </p:sp>
      <p:sp>
        <p:nvSpPr>
          <p:cNvPr id="30747" name="AutoShape 1073"/>
          <p:cNvSpPr>
            <a:spLocks/>
          </p:cNvSpPr>
          <p:nvPr/>
        </p:nvSpPr>
        <p:spPr bwMode="auto">
          <a:xfrm rot="5400000">
            <a:off x="1647032" y="4329887"/>
            <a:ext cx="142875" cy="360363"/>
          </a:xfrm>
          <a:prstGeom prst="rightBrace">
            <a:avLst>
              <a:gd name="adj1" fmla="val 21019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48" name="AutoShape 1074"/>
          <p:cNvSpPr>
            <a:spLocks/>
          </p:cNvSpPr>
          <p:nvPr/>
        </p:nvSpPr>
        <p:spPr bwMode="auto">
          <a:xfrm rot="5400000">
            <a:off x="2203451" y="4240193"/>
            <a:ext cx="152400" cy="549275"/>
          </a:xfrm>
          <a:prstGeom prst="rightBrace">
            <a:avLst>
              <a:gd name="adj1" fmla="val 30035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49" name="AutoShape 1075"/>
          <p:cNvSpPr>
            <a:spLocks/>
          </p:cNvSpPr>
          <p:nvPr/>
        </p:nvSpPr>
        <p:spPr bwMode="auto">
          <a:xfrm rot="5400000">
            <a:off x="2614613" y="4460856"/>
            <a:ext cx="179387" cy="134938"/>
          </a:xfrm>
          <a:prstGeom prst="rightBrace">
            <a:avLst>
              <a:gd name="adj1" fmla="val 8333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5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55FC999-742E-44AA-9347-226059DFD649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14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55060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2875"/>
            <a:ext cx="7772400" cy="838200"/>
          </a:xfrm>
        </p:spPr>
        <p:txBody>
          <a:bodyPr/>
          <a:lstStyle/>
          <a:p>
            <a:pPr eaLnBrk="1" hangingPunct="1"/>
            <a:r>
              <a:rPr lang="ja-JP" altLang="en-US"/>
              <a:t>関数定義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4525" y="1009650"/>
            <a:ext cx="8189913" cy="5768606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ja-JP" altLang="en-US" sz="2800" dirty="0"/>
              <a:t>関数定義とは，関数の実体をプログラムとして書くこと</a:t>
            </a:r>
          </a:p>
          <a:p>
            <a:pPr eaLnBrk="1" hangingPunct="1">
              <a:lnSpc>
                <a:spcPct val="110000"/>
              </a:lnSpc>
            </a:pPr>
            <a:r>
              <a:rPr lang="ja-JP" altLang="en-US" sz="2800" dirty="0"/>
              <a:t>関数には，</a:t>
            </a:r>
            <a:r>
              <a:rPr lang="ja-JP" altLang="en-US" sz="2800" dirty="0">
                <a:solidFill>
                  <a:schemeClr val="tx2"/>
                </a:solidFill>
              </a:rPr>
              <a:t>名前</a:t>
            </a:r>
            <a:r>
              <a:rPr lang="ja-JP" altLang="en-US" sz="2800" dirty="0"/>
              <a:t>，</a:t>
            </a:r>
            <a:r>
              <a:rPr lang="ja-JP" altLang="en-US" sz="2800" dirty="0">
                <a:solidFill>
                  <a:schemeClr val="tx2"/>
                </a:solidFill>
              </a:rPr>
              <a:t>型，仮引数</a:t>
            </a:r>
            <a:r>
              <a:rPr lang="ja-JP" altLang="en-US" sz="2800" dirty="0"/>
              <a:t>がある</a:t>
            </a:r>
          </a:p>
          <a:p>
            <a:pPr eaLnBrk="1" hangingPunct="1">
              <a:lnSpc>
                <a:spcPct val="110000"/>
              </a:lnSpc>
            </a:pPr>
            <a:endParaRPr lang="ja-JP" altLang="en-US" sz="2800" dirty="0"/>
          </a:p>
          <a:p>
            <a:pPr eaLnBrk="1" hangingPunct="1">
              <a:lnSpc>
                <a:spcPct val="110000"/>
              </a:lnSpc>
            </a:pPr>
            <a:endParaRPr lang="ja-JP" altLang="en-US" sz="2800" dirty="0"/>
          </a:p>
          <a:p>
            <a:pPr eaLnBrk="1" hangingPunct="1">
              <a:lnSpc>
                <a:spcPct val="110000"/>
              </a:lnSpc>
            </a:pPr>
            <a:endParaRPr lang="ja-JP" altLang="en-US" sz="2800" dirty="0"/>
          </a:p>
          <a:p>
            <a:pPr eaLnBrk="1" hangingPunct="1">
              <a:lnSpc>
                <a:spcPct val="110000"/>
              </a:lnSpc>
            </a:pPr>
            <a:endParaRPr lang="ja-JP" altLang="en-US" sz="2800" dirty="0"/>
          </a:p>
          <a:p>
            <a:pPr eaLnBrk="1" hangingPunct="1">
              <a:lnSpc>
                <a:spcPct val="110000"/>
              </a:lnSpc>
            </a:pPr>
            <a:endParaRPr lang="ja-JP" altLang="en-US" sz="2800" dirty="0"/>
          </a:p>
          <a:p>
            <a:pPr eaLnBrk="1" hangingPunct="1">
              <a:lnSpc>
                <a:spcPct val="110000"/>
              </a:lnSpc>
            </a:pPr>
            <a:endParaRPr lang="ja-JP" altLang="en-US" sz="2800" dirty="0"/>
          </a:p>
          <a:p>
            <a:pPr eaLnBrk="1" hangingPunct="1">
              <a:lnSpc>
                <a:spcPct val="110000"/>
              </a:lnSpc>
            </a:pPr>
            <a:r>
              <a:rPr lang="ja-JP" altLang="en-US" sz="2800" dirty="0"/>
              <a:t>仮引数のそれぞれにも，型と名前がある</a:t>
            </a:r>
            <a:endParaRPr lang="ja-JP" altLang="en-US" sz="2400" dirty="0"/>
          </a:p>
        </p:txBody>
      </p:sp>
      <p:sp>
        <p:nvSpPr>
          <p:cNvPr id="32772" name="Text Box 9"/>
          <p:cNvSpPr txBox="1">
            <a:spLocks noChangeArrowheads="1"/>
          </p:cNvSpPr>
          <p:nvPr/>
        </p:nvSpPr>
        <p:spPr bwMode="auto">
          <a:xfrm>
            <a:off x="2630488" y="2627313"/>
            <a:ext cx="3821112" cy="597087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4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 bar( </a:t>
            </a:r>
            <a:r>
              <a:rPr lang="en-US" altLang="ja-JP" sz="40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4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40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len</a:t>
            </a:r>
            <a:r>
              <a:rPr lang="en-US" altLang="ja-JP" sz="4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)</a:t>
            </a:r>
          </a:p>
        </p:txBody>
      </p:sp>
      <p:sp>
        <p:nvSpPr>
          <p:cNvPr id="32773" name="AutoShape 11"/>
          <p:cNvSpPr>
            <a:spLocks/>
          </p:cNvSpPr>
          <p:nvPr/>
        </p:nvSpPr>
        <p:spPr bwMode="auto">
          <a:xfrm rot="5400000">
            <a:off x="3117850" y="3676650"/>
            <a:ext cx="152400" cy="762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4" name="AutoShape 12"/>
          <p:cNvSpPr>
            <a:spLocks/>
          </p:cNvSpPr>
          <p:nvPr/>
        </p:nvSpPr>
        <p:spPr bwMode="auto">
          <a:xfrm rot="5400000">
            <a:off x="4032250" y="3676650"/>
            <a:ext cx="152400" cy="762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5" name="AutoShape 13"/>
          <p:cNvSpPr>
            <a:spLocks/>
          </p:cNvSpPr>
          <p:nvPr/>
        </p:nvSpPr>
        <p:spPr bwMode="auto">
          <a:xfrm rot="5400000">
            <a:off x="5289550" y="3409950"/>
            <a:ext cx="152400" cy="1295400"/>
          </a:xfrm>
          <a:prstGeom prst="rightBrace">
            <a:avLst>
              <a:gd name="adj1" fmla="val 70833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6" name="Text Box 15"/>
          <p:cNvSpPr txBox="1">
            <a:spLocks noChangeArrowheads="1"/>
          </p:cNvSpPr>
          <p:nvPr/>
        </p:nvSpPr>
        <p:spPr bwMode="auto">
          <a:xfrm>
            <a:off x="2889250" y="4157663"/>
            <a:ext cx="539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型</a:t>
            </a:r>
          </a:p>
        </p:txBody>
      </p:sp>
      <p:sp>
        <p:nvSpPr>
          <p:cNvPr id="32777" name="Text Box 16"/>
          <p:cNvSpPr txBox="1">
            <a:spLocks noChangeArrowheads="1"/>
          </p:cNvSpPr>
          <p:nvPr/>
        </p:nvSpPr>
        <p:spPr bwMode="auto">
          <a:xfrm>
            <a:off x="3651250" y="4157663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名前</a:t>
            </a:r>
          </a:p>
        </p:txBody>
      </p:sp>
      <p:sp>
        <p:nvSpPr>
          <p:cNvPr id="32778" name="Text Box 17"/>
          <p:cNvSpPr txBox="1">
            <a:spLocks noChangeArrowheads="1"/>
          </p:cNvSpPr>
          <p:nvPr/>
        </p:nvSpPr>
        <p:spPr bwMode="auto">
          <a:xfrm>
            <a:off x="4718050" y="4157663"/>
            <a:ext cx="1250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仮引数</a:t>
            </a:r>
          </a:p>
        </p:txBody>
      </p:sp>
      <p:sp>
        <p:nvSpPr>
          <p:cNvPr id="32779" name="Text Box 18"/>
          <p:cNvSpPr txBox="1">
            <a:spLocks noChangeArrowheads="1"/>
          </p:cNvSpPr>
          <p:nvPr/>
        </p:nvSpPr>
        <p:spPr bwMode="auto">
          <a:xfrm>
            <a:off x="5156200" y="5000625"/>
            <a:ext cx="387798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呼び出し側から関数側に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渡されるデータに関係する</a:t>
            </a:r>
          </a:p>
        </p:txBody>
      </p:sp>
      <p:sp>
        <p:nvSpPr>
          <p:cNvPr id="32780" name="Text Box 19"/>
          <p:cNvSpPr txBox="1">
            <a:spLocks noChangeArrowheads="1"/>
          </p:cNvSpPr>
          <p:nvPr/>
        </p:nvSpPr>
        <p:spPr bwMode="auto">
          <a:xfrm>
            <a:off x="822325" y="4970463"/>
            <a:ext cx="387798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関数側から呼び出し側に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返されるデータに関係する</a:t>
            </a:r>
          </a:p>
        </p:txBody>
      </p:sp>
      <p:sp>
        <p:nvSpPr>
          <p:cNvPr id="32781" name="Line 20"/>
          <p:cNvSpPr>
            <a:spLocks noChangeShapeType="1"/>
          </p:cNvSpPr>
          <p:nvPr/>
        </p:nvSpPr>
        <p:spPr bwMode="auto">
          <a:xfrm flipV="1">
            <a:off x="2565400" y="4619625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782" name="Line 21"/>
          <p:cNvSpPr>
            <a:spLocks noChangeShapeType="1"/>
          </p:cNvSpPr>
          <p:nvPr/>
        </p:nvSpPr>
        <p:spPr bwMode="auto">
          <a:xfrm flipH="1" flipV="1">
            <a:off x="5689600" y="4619625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783" name="Text Box 22"/>
          <p:cNvSpPr txBox="1">
            <a:spLocks noChangeArrowheads="1"/>
          </p:cNvSpPr>
          <p:nvPr/>
        </p:nvSpPr>
        <p:spPr bwMode="auto">
          <a:xfrm>
            <a:off x="2630488" y="3303588"/>
            <a:ext cx="3821112" cy="597087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4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40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4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main()</a:t>
            </a:r>
          </a:p>
        </p:txBody>
      </p:sp>
      <p:sp>
        <p:nvSpPr>
          <p:cNvPr id="32784" name="Text Box 23"/>
          <p:cNvSpPr txBox="1">
            <a:spLocks noChangeArrowheads="1"/>
          </p:cNvSpPr>
          <p:nvPr/>
        </p:nvSpPr>
        <p:spPr bwMode="auto">
          <a:xfrm>
            <a:off x="1790700" y="2616200"/>
            <a:ext cx="10054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例）</a:t>
            </a:r>
          </a:p>
        </p:txBody>
      </p:sp>
      <p:sp>
        <p:nvSpPr>
          <p:cNvPr id="3278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D064B27-EF57-4E00-B6E6-8E2168BB494C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15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03384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関数でのデータの流れ</a:t>
            </a:r>
          </a:p>
        </p:txBody>
      </p:sp>
      <p:sp>
        <p:nvSpPr>
          <p:cNvPr id="34819" name="AutoShape 7" descr="30%"/>
          <p:cNvSpPr>
            <a:spLocks noChangeArrowheads="1"/>
          </p:cNvSpPr>
          <p:nvPr/>
        </p:nvSpPr>
        <p:spPr bwMode="auto">
          <a:xfrm>
            <a:off x="4895850" y="3894138"/>
            <a:ext cx="1752600" cy="1143000"/>
          </a:xfrm>
          <a:prstGeom prst="roundRect">
            <a:avLst>
              <a:gd name="adj" fmla="val 16667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関数Ｂ</a:t>
            </a:r>
          </a:p>
        </p:txBody>
      </p:sp>
      <p:sp>
        <p:nvSpPr>
          <p:cNvPr id="34820" name="AutoShape 8" descr="30%"/>
          <p:cNvSpPr>
            <a:spLocks noChangeArrowheads="1"/>
          </p:cNvSpPr>
          <p:nvPr/>
        </p:nvSpPr>
        <p:spPr bwMode="auto">
          <a:xfrm>
            <a:off x="1858963" y="2141538"/>
            <a:ext cx="1752600" cy="1143000"/>
          </a:xfrm>
          <a:prstGeom prst="roundRect">
            <a:avLst>
              <a:gd name="adj" fmla="val 16667"/>
            </a:avLst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関数Ａ</a:t>
            </a:r>
          </a:p>
        </p:txBody>
      </p:sp>
      <p:sp>
        <p:nvSpPr>
          <p:cNvPr id="34821" name="Text Box 9"/>
          <p:cNvSpPr txBox="1">
            <a:spLocks noChangeArrowheads="1"/>
          </p:cNvSpPr>
          <p:nvPr/>
        </p:nvSpPr>
        <p:spPr bwMode="auto">
          <a:xfrm>
            <a:off x="1911350" y="3321050"/>
            <a:ext cx="17235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呼び出し側</a:t>
            </a:r>
          </a:p>
        </p:txBody>
      </p:sp>
      <p:sp>
        <p:nvSpPr>
          <p:cNvPr id="34822" name="Text Box 10"/>
          <p:cNvSpPr txBox="1">
            <a:spLocks noChangeArrowheads="1"/>
          </p:cNvSpPr>
          <p:nvPr/>
        </p:nvSpPr>
        <p:spPr bwMode="auto">
          <a:xfrm>
            <a:off x="4800600" y="5075238"/>
            <a:ext cx="2031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呼び出され側</a:t>
            </a:r>
          </a:p>
        </p:txBody>
      </p:sp>
      <p:sp>
        <p:nvSpPr>
          <p:cNvPr id="34823" name="AutoShape 15" descr="25%"/>
          <p:cNvSpPr>
            <a:spLocks noChangeArrowheads="1"/>
          </p:cNvSpPr>
          <p:nvPr/>
        </p:nvSpPr>
        <p:spPr bwMode="auto">
          <a:xfrm rot="1830644">
            <a:off x="3711575" y="3038475"/>
            <a:ext cx="1830388" cy="304800"/>
          </a:xfrm>
          <a:prstGeom prst="rightArrow">
            <a:avLst>
              <a:gd name="adj1" fmla="val 50000"/>
              <a:gd name="adj2" fmla="val 150130"/>
            </a:avLst>
          </a:prstGeom>
          <a:blipFill dpi="0" rotWithShape="0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4" name="Text Box 16"/>
          <p:cNvSpPr txBox="1">
            <a:spLocks noChangeArrowheads="1"/>
          </p:cNvSpPr>
          <p:nvPr/>
        </p:nvSpPr>
        <p:spPr bwMode="auto">
          <a:xfrm>
            <a:off x="4371975" y="1865313"/>
            <a:ext cx="295465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関数呼び出し時に，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データ（処理すべき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データ）を渡す</a:t>
            </a:r>
          </a:p>
        </p:txBody>
      </p:sp>
      <p:sp>
        <p:nvSpPr>
          <p:cNvPr id="34825" name="AutoShape 17" descr="25%"/>
          <p:cNvSpPr>
            <a:spLocks noChangeArrowheads="1"/>
          </p:cNvSpPr>
          <p:nvPr/>
        </p:nvSpPr>
        <p:spPr bwMode="auto">
          <a:xfrm rot="1830644" flipH="1" flipV="1">
            <a:off x="3114675" y="4095750"/>
            <a:ext cx="1830388" cy="304800"/>
          </a:xfrm>
          <a:prstGeom prst="rightArrow">
            <a:avLst>
              <a:gd name="adj1" fmla="val 50000"/>
              <a:gd name="adj2" fmla="val 150130"/>
            </a:avLst>
          </a:prstGeom>
          <a:blipFill dpi="0" rotWithShape="0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6" name="Text Box 18"/>
          <p:cNvSpPr txBox="1">
            <a:spLocks noChangeArrowheads="1"/>
          </p:cNvSpPr>
          <p:nvPr/>
        </p:nvSpPr>
        <p:spPr bwMode="auto">
          <a:xfrm>
            <a:off x="1279525" y="4229100"/>
            <a:ext cx="326243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関数からの戻り時に，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データ（処理結果の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データ）を返す</a:t>
            </a:r>
          </a:p>
        </p:txBody>
      </p:sp>
      <p:sp>
        <p:nvSpPr>
          <p:cNvPr id="3482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DCD4AE0-8860-4F6D-B4D2-2C15B4B74CBB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16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4808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163513"/>
            <a:ext cx="7772400" cy="822325"/>
          </a:xfrm>
        </p:spPr>
        <p:txBody>
          <a:bodyPr/>
          <a:lstStyle/>
          <a:p>
            <a:pPr eaLnBrk="1" hangingPunct="1"/>
            <a:r>
              <a:rPr lang="ja-JP" altLang="en-US" sz="4000"/>
              <a:t>データの流れ</a:t>
            </a:r>
          </a:p>
        </p:txBody>
      </p:sp>
      <p:sp>
        <p:nvSpPr>
          <p:cNvPr id="36867" name="Text Box 1027"/>
          <p:cNvSpPr txBox="1">
            <a:spLocks noChangeArrowheads="1"/>
          </p:cNvSpPr>
          <p:nvPr/>
        </p:nvSpPr>
        <p:spPr bwMode="auto">
          <a:xfrm>
            <a:off x="4994275" y="2747963"/>
            <a:ext cx="267176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bar </a:t>
            </a:r>
            <a:r>
              <a:rPr lang="ja-JP" altLang="en-US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bar( </a:t>
            </a:r>
            <a:r>
              <a:rPr lang="en-US" altLang="ja-JP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len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)</a:t>
            </a:r>
          </a:p>
        </p:txBody>
      </p:sp>
      <p:sp>
        <p:nvSpPr>
          <p:cNvPr id="36868" name="AutoShape 1028" descr="25%"/>
          <p:cNvSpPr>
            <a:spLocks noChangeArrowheads="1"/>
          </p:cNvSpPr>
          <p:nvPr/>
        </p:nvSpPr>
        <p:spPr bwMode="auto">
          <a:xfrm rot="793638">
            <a:off x="3695700" y="3810000"/>
            <a:ext cx="1481138" cy="330200"/>
          </a:xfrm>
          <a:prstGeom prst="rightArrow">
            <a:avLst>
              <a:gd name="adj1" fmla="val 50000"/>
              <a:gd name="adj2" fmla="val 112139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69" name="Text Box 1029"/>
          <p:cNvSpPr txBox="1">
            <a:spLocks noChangeArrowheads="1"/>
          </p:cNvSpPr>
          <p:nvPr/>
        </p:nvSpPr>
        <p:spPr bwMode="auto">
          <a:xfrm>
            <a:off x="2090228" y="1312863"/>
            <a:ext cx="171393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main </a:t>
            </a:r>
            <a:r>
              <a:rPr lang="ja-JP" altLang="en-US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main()</a:t>
            </a:r>
          </a:p>
        </p:txBody>
      </p:sp>
      <p:sp>
        <p:nvSpPr>
          <p:cNvPr id="36870" name="Rectangle 1030"/>
          <p:cNvSpPr>
            <a:spLocks noChangeArrowheads="1"/>
          </p:cNvSpPr>
          <p:nvPr/>
        </p:nvSpPr>
        <p:spPr bwMode="auto">
          <a:xfrm>
            <a:off x="2170113" y="3522663"/>
            <a:ext cx="1524000" cy="5381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bar(</a:t>
            </a:r>
            <a:r>
              <a:rPr lang="en-US" altLang="ja-JP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len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</p:txBody>
      </p:sp>
      <p:sp>
        <p:nvSpPr>
          <p:cNvPr id="36871" name="Text Box 1031"/>
          <p:cNvSpPr txBox="1">
            <a:spLocks noChangeArrowheads="1"/>
          </p:cNvSpPr>
          <p:nvPr/>
        </p:nvSpPr>
        <p:spPr bwMode="auto">
          <a:xfrm>
            <a:off x="1943100" y="3016250"/>
            <a:ext cx="2031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関数呼び出し</a:t>
            </a:r>
          </a:p>
        </p:txBody>
      </p:sp>
      <p:sp>
        <p:nvSpPr>
          <p:cNvPr id="36872" name="Line 1032"/>
          <p:cNvSpPr>
            <a:spLocks noChangeShapeType="1"/>
          </p:cNvSpPr>
          <p:nvPr/>
        </p:nvSpPr>
        <p:spPr bwMode="auto">
          <a:xfrm flipH="1" flipV="1">
            <a:off x="3705225" y="4195763"/>
            <a:ext cx="1985963" cy="1617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6873" name="Rectangle 1033"/>
          <p:cNvSpPr>
            <a:spLocks noChangeArrowheads="1"/>
          </p:cNvSpPr>
          <p:nvPr/>
        </p:nvSpPr>
        <p:spPr bwMode="auto">
          <a:xfrm>
            <a:off x="5154613" y="4143375"/>
            <a:ext cx="3167062" cy="2160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4" name="Rectangle 1034"/>
          <p:cNvSpPr>
            <a:spLocks noChangeArrowheads="1"/>
          </p:cNvSpPr>
          <p:nvPr/>
        </p:nvSpPr>
        <p:spPr bwMode="auto">
          <a:xfrm>
            <a:off x="5715000" y="5545138"/>
            <a:ext cx="1247775" cy="5381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return;</a:t>
            </a:r>
          </a:p>
        </p:txBody>
      </p:sp>
      <p:sp>
        <p:nvSpPr>
          <p:cNvPr id="36875" name="Text Box 1035"/>
          <p:cNvSpPr txBox="1">
            <a:spLocks noChangeArrowheads="1"/>
          </p:cNvSpPr>
          <p:nvPr/>
        </p:nvSpPr>
        <p:spPr bwMode="auto">
          <a:xfrm>
            <a:off x="5904647" y="5100638"/>
            <a:ext cx="8002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戻り</a:t>
            </a:r>
          </a:p>
        </p:txBody>
      </p:sp>
      <p:sp>
        <p:nvSpPr>
          <p:cNvPr id="36876" name="Rectangle 1036"/>
          <p:cNvSpPr>
            <a:spLocks noChangeArrowheads="1"/>
          </p:cNvSpPr>
          <p:nvPr/>
        </p:nvSpPr>
        <p:spPr bwMode="auto">
          <a:xfrm>
            <a:off x="1733550" y="2312988"/>
            <a:ext cx="2344738" cy="2624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7" name="Text Box 1037"/>
          <p:cNvSpPr txBox="1">
            <a:spLocks noChangeArrowheads="1"/>
          </p:cNvSpPr>
          <p:nvPr/>
        </p:nvSpPr>
        <p:spPr bwMode="auto">
          <a:xfrm>
            <a:off x="5148263" y="3670300"/>
            <a:ext cx="539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型</a:t>
            </a:r>
          </a:p>
        </p:txBody>
      </p:sp>
      <p:sp>
        <p:nvSpPr>
          <p:cNvPr id="36878" name="Text Box 1039"/>
          <p:cNvSpPr txBox="1">
            <a:spLocks noChangeArrowheads="1"/>
          </p:cNvSpPr>
          <p:nvPr/>
        </p:nvSpPr>
        <p:spPr bwMode="auto">
          <a:xfrm>
            <a:off x="6319838" y="3670300"/>
            <a:ext cx="1250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仮引数</a:t>
            </a:r>
          </a:p>
        </p:txBody>
      </p:sp>
      <p:sp>
        <p:nvSpPr>
          <p:cNvPr id="36879" name="Text Box 1040"/>
          <p:cNvSpPr txBox="1">
            <a:spLocks noChangeArrowheads="1"/>
          </p:cNvSpPr>
          <p:nvPr/>
        </p:nvSpPr>
        <p:spPr bwMode="auto">
          <a:xfrm>
            <a:off x="1825625" y="4100513"/>
            <a:ext cx="190789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① </a:t>
            </a:r>
            <a:r>
              <a:rPr lang="en-US" altLang="ja-JP" sz="20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len</a:t>
            </a:r>
            <a:r>
              <a:rPr lang="en-US" altLang="ja-JP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ja-JP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の値を，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 </a:t>
            </a:r>
            <a:r>
              <a:rPr lang="ja-JP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関数に渡す</a:t>
            </a:r>
          </a:p>
        </p:txBody>
      </p:sp>
      <p:sp>
        <p:nvSpPr>
          <p:cNvPr id="36880" name="Text Box 1041"/>
          <p:cNvSpPr txBox="1">
            <a:spLocks noChangeArrowheads="1"/>
          </p:cNvSpPr>
          <p:nvPr/>
        </p:nvSpPr>
        <p:spPr bwMode="auto">
          <a:xfrm>
            <a:off x="5746750" y="4224338"/>
            <a:ext cx="306205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②</a:t>
            </a:r>
            <a:r>
              <a:rPr lang="ja-JP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整数を受け取って，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「</a:t>
            </a:r>
            <a:r>
              <a:rPr lang="en-US" altLang="ja-JP" sz="20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len</a:t>
            </a:r>
            <a:r>
              <a:rPr lang="ja-JP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」という名前で使う</a:t>
            </a:r>
          </a:p>
        </p:txBody>
      </p:sp>
      <p:sp>
        <p:nvSpPr>
          <p:cNvPr id="36881" name="Text Box 1042"/>
          <p:cNvSpPr txBox="1">
            <a:spLocks noChangeArrowheads="1"/>
          </p:cNvSpPr>
          <p:nvPr/>
        </p:nvSpPr>
        <p:spPr bwMode="auto">
          <a:xfrm>
            <a:off x="5340350" y="6029325"/>
            <a:ext cx="229902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③main </a:t>
            </a:r>
            <a:r>
              <a:rPr lang="ja-JP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関数には，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何も返さない</a:t>
            </a:r>
          </a:p>
        </p:txBody>
      </p:sp>
      <p:sp>
        <p:nvSpPr>
          <p:cNvPr id="3688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2E36C87-B2D3-4B16-B60A-69381DCE8D22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17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54621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73100" y="57150"/>
            <a:ext cx="7772400" cy="6318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4000"/>
              <a:t>データの流れ</a:t>
            </a: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3125788" y="1290638"/>
            <a:ext cx="4572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>
                <a:solidFill>
                  <a:srgbClr val="00801E"/>
                </a:solidFill>
                <a:latin typeface="CS Times" pitchFamily="18" charset="0"/>
                <a:cs typeface="Calibri" panose="020F0502020204030204" pitchFamily="34" charset="0"/>
              </a:rPr>
              <a:t>   </a:t>
            </a:r>
          </a:p>
        </p:txBody>
      </p:sp>
      <p:sp>
        <p:nvSpPr>
          <p:cNvPr id="38916" name="Rectangle 16"/>
          <p:cNvSpPr>
            <a:spLocks noChangeArrowheads="1"/>
          </p:cNvSpPr>
          <p:nvPr/>
        </p:nvSpPr>
        <p:spPr bwMode="auto">
          <a:xfrm>
            <a:off x="2400300" y="1514475"/>
            <a:ext cx="1371600" cy="381000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17" name="Text Box 17"/>
          <p:cNvSpPr txBox="1">
            <a:spLocks noChangeArrowheads="1"/>
          </p:cNvSpPr>
          <p:nvPr/>
        </p:nvSpPr>
        <p:spPr bwMode="auto">
          <a:xfrm>
            <a:off x="1504508" y="1457325"/>
            <a:ext cx="8799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len</a:t>
            </a:r>
            <a:endParaRPr lang="en-US" altLang="ja-JP" sz="24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18" name="Text Box 18"/>
          <p:cNvSpPr txBox="1">
            <a:spLocks noChangeArrowheads="1"/>
          </p:cNvSpPr>
          <p:nvPr/>
        </p:nvSpPr>
        <p:spPr bwMode="auto">
          <a:xfrm>
            <a:off x="2901950" y="1514475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38919" name="Rectangle 21"/>
          <p:cNvSpPr>
            <a:spLocks noChangeArrowheads="1"/>
          </p:cNvSpPr>
          <p:nvPr/>
        </p:nvSpPr>
        <p:spPr bwMode="auto">
          <a:xfrm>
            <a:off x="1431925" y="755650"/>
            <a:ext cx="3065463" cy="1538288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20" name="AutoShape 23" descr="25%"/>
          <p:cNvSpPr>
            <a:spLocks noChangeArrowheads="1"/>
          </p:cNvSpPr>
          <p:nvPr/>
        </p:nvSpPr>
        <p:spPr bwMode="auto">
          <a:xfrm rot="-1394203">
            <a:off x="3757613" y="1165225"/>
            <a:ext cx="1576387" cy="304800"/>
          </a:xfrm>
          <a:prstGeom prst="rightArrow">
            <a:avLst>
              <a:gd name="adj1" fmla="val 50000"/>
              <a:gd name="adj2" fmla="val 129297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21" name="Text Box 46"/>
          <p:cNvSpPr txBox="1">
            <a:spLocks noChangeArrowheads="1"/>
          </p:cNvSpPr>
          <p:nvPr/>
        </p:nvSpPr>
        <p:spPr bwMode="auto">
          <a:xfrm>
            <a:off x="5131253" y="3248025"/>
            <a:ext cx="233589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sum </a:t>
            </a:r>
            <a:r>
              <a:rPr lang="ja-JP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bar( </a:t>
            </a:r>
            <a:r>
              <a:rPr lang="en-US" altLang="ja-JP" sz="24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4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len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)</a:t>
            </a:r>
          </a:p>
        </p:txBody>
      </p:sp>
      <p:sp>
        <p:nvSpPr>
          <p:cNvPr id="38922" name="AutoShape 47" descr="25%"/>
          <p:cNvSpPr>
            <a:spLocks noChangeArrowheads="1"/>
          </p:cNvSpPr>
          <p:nvPr/>
        </p:nvSpPr>
        <p:spPr bwMode="auto">
          <a:xfrm rot="793638">
            <a:off x="3673475" y="4067175"/>
            <a:ext cx="1481138" cy="330200"/>
          </a:xfrm>
          <a:prstGeom prst="rightArrow">
            <a:avLst>
              <a:gd name="adj1" fmla="val 50000"/>
              <a:gd name="adj2" fmla="val 112139"/>
            </a:avLst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23" name="Text Box 48"/>
          <p:cNvSpPr txBox="1">
            <a:spLocks noChangeArrowheads="1"/>
          </p:cNvSpPr>
          <p:nvPr/>
        </p:nvSpPr>
        <p:spPr bwMode="auto">
          <a:xfrm>
            <a:off x="2149250" y="2397125"/>
            <a:ext cx="149111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main </a:t>
            </a:r>
            <a:r>
              <a:rPr lang="ja-JP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main()</a:t>
            </a:r>
          </a:p>
        </p:txBody>
      </p:sp>
      <p:sp>
        <p:nvSpPr>
          <p:cNvPr id="38924" name="Rectangle 49"/>
          <p:cNvSpPr>
            <a:spLocks noChangeArrowheads="1"/>
          </p:cNvSpPr>
          <p:nvPr/>
        </p:nvSpPr>
        <p:spPr bwMode="auto">
          <a:xfrm>
            <a:off x="2147888" y="3779838"/>
            <a:ext cx="1524000" cy="4762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bar(</a:t>
            </a:r>
            <a:r>
              <a:rPr lang="en-US" altLang="ja-JP" sz="24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len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</p:txBody>
      </p:sp>
      <p:sp>
        <p:nvSpPr>
          <p:cNvPr id="38925" name="Text Box 50"/>
          <p:cNvSpPr txBox="1">
            <a:spLocks noChangeArrowheads="1"/>
          </p:cNvSpPr>
          <p:nvPr/>
        </p:nvSpPr>
        <p:spPr bwMode="auto">
          <a:xfrm>
            <a:off x="2073275" y="3363913"/>
            <a:ext cx="172354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関数呼び出し</a:t>
            </a:r>
          </a:p>
        </p:txBody>
      </p:sp>
      <p:sp>
        <p:nvSpPr>
          <p:cNvPr id="38926" name="Line 51"/>
          <p:cNvSpPr>
            <a:spLocks noChangeShapeType="1"/>
          </p:cNvSpPr>
          <p:nvPr/>
        </p:nvSpPr>
        <p:spPr bwMode="auto">
          <a:xfrm flipH="1" flipV="1">
            <a:off x="3652838" y="4370388"/>
            <a:ext cx="2016125" cy="1700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8927" name="Rectangle 52"/>
          <p:cNvSpPr>
            <a:spLocks noChangeArrowheads="1"/>
          </p:cNvSpPr>
          <p:nvPr/>
        </p:nvSpPr>
        <p:spPr bwMode="auto">
          <a:xfrm>
            <a:off x="5132388" y="4400550"/>
            <a:ext cx="3076575" cy="2160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28" name="Rectangle 53"/>
          <p:cNvSpPr>
            <a:spLocks noChangeArrowheads="1"/>
          </p:cNvSpPr>
          <p:nvPr/>
        </p:nvSpPr>
        <p:spPr bwMode="auto">
          <a:xfrm>
            <a:off x="5692775" y="5802313"/>
            <a:ext cx="1247775" cy="4762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return;</a:t>
            </a:r>
          </a:p>
        </p:txBody>
      </p:sp>
      <p:sp>
        <p:nvSpPr>
          <p:cNvPr id="38929" name="Text Box 54"/>
          <p:cNvSpPr txBox="1">
            <a:spLocks noChangeArrowheads="1"/>
          </p:cNvSpPr>
          <p:nvPr/>
        </p:nvSpPr>
        <p:spPr bwMode="auto">
          <a:xfrm>
            <a:off x="5933718" y="5419725"/>
            <a:ext cx="6976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戻り</a:t>
            </a:r>
          </a:p>
        </p:txBody>
      </p:sp>
      <p:sp>
        <p:nvSpPr>
          <p:cNvPr id="38930" name="Rectangle 55"/>
          <p:cNvSpPr>
            <a:spLocks noChangeArrowheads="1"/>
          </p:cNvSpPr>
          <p:nvPr/>
        </p:nvSpPr>
        <p:spPr bwMode="auto">
          <a:xfrm>
            <a:off x="1711325" y="3146425"/>
            <a:ext cx="2344738" cy="18526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31" name="Text Box 56"/>
          <p:cNvSpPr txBox="1">
            <a:spLocks noChangeArrowheads="1"/>
          </p:cNvSpPr>
          <p:nvPr/>
        </p:nvSpPr>
        <p:spPr bwMode="auto">
          <a:xfrm>
            <a:off x="5241925" y="397192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型</a:t>
            </a:r>
          </a:p>
        </p:txBody>
      </p:sp>
      <p:sp>
        <p:nvSpPr>
          <p:cNvPr id="38932" name="Text Box 57"/>
          <p:cNvSpPr txBox="1">
            <a:spLocks noChangeArrowheads="1"/>
          </p:cNvSpPr>
          <p:nvPr/>
        </p:nvSpPr>
        <p:spPr bwMode="auto">
          <a:xfrm>
            <a:off x="6242050" y="3943350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仮引数</a:t>
            </a:r>
          </a:p>
        </p:txBody>
      </p:sp>
      <p:sp>
        <p:nvSpPr>
          <p:cNvPr id="38933" name="Text Box 58"/>
          <p:cNvSpPr txBox="1">
            <a:spLocks noChangeArrowheads="1"/>
          </p:cNvSpPr>
          <p:nvPr/>
        </p:nvSpPr>
        <p:spPr bwMode="auto">
          <a:xfrm>
            <a:off x="2098675" y="4257675"/>
            <a:ext cx="173637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① </a:t>
            </a:r>
            <a:r>
              <a:rPr lang="en-US" altLang="ja-JP" sz="18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len</a:t>
            </a:r>
            <a:r>
              <a:rPr lang="en-US" altLang="ja-JP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ja-JP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の値を，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 </a:t>
            </a:r>
            <a:r>
              <a:rPr lang="ja-JP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関数に渡す</a:t>
            </a:r>
          </a:p>
        </p:txBody>
      </p:sp>
      <p:sp>
        <p:nvSpPr>
          <p:cNvPr id="38934" name="Text Box 59"/>
          <p:cNvSpPr txBox="1">
            <a:spLocks noChangeArrowheads="1"/>
          </p:cNvSpPr>
          <p:nvPr/>
        </p:nvSpPr>
        <p:spPr bwMode="auto">
          <a:xfrm>
            <a:off x="5764213" y="4479925"/>
            <a:ext cx="277511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②</a:t>
            </a:r>
            <a:r>
              <a:rPr lang="ja-JP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整数を受け取って，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「</a:t>
            </a:r>
            <a:r>
              <a:rPr lang="en-US" altLang="ja-JP" sz="18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len</a:t>
            </a:r>
            <a:r>
              <a:rPr lang="ja-JP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」という名前で使う</a:t>
            </a:r>
          </a:p>
        </p:txBody>
      </p:sp>
      <p:sp>
        <p:nvSpPr>
          <p:cNvPr id="38935" name="Text Box 60"/>
          <p:cNvSpPr txBox="1">
            <a:spLocks noChangeArrowheads="1"/>
          </p:cNvSpPr>
          <p:nvPr/>
        </p:nvSpPr>
        <p:spPr bwMode="auto">
          <a:xfrm>
            <a:off x="5318125" y="6210300"/>
            <a:ext cx="208903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③main </a:t>
            </a:r>
            <a:r>
              <a:rPr lang="ja-JP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関数には，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何も返さない</a:t>
            </a:r>
          </a:p>
        </p:txBody>
      </p:sp>
      <p:sp>
        <p:nvSpPr>
          <p:cNvPr id="38936" name="Rectangle 61"/>
          <p:cNvSpPr>
            <a:spLocks noChangeArrowheads="1"/>
          </p:cNvSpPr>
          <p:nvPr/>
        </p:nvSpPr>
        <p:spPr bwMode="auto">
          <a:xfrm>
            <a:off x="5808663" y="1522413"/>
            <a:ext cx="1371600" cy="381000"/>
          </a:xfrm>
          <a:prstGeom prst="rect">
            <a:avLst/>
          </a:prstGeom>
          <a:noFill/>
          <a:ln w="28575">
            <a:solidFill>
              <a:srgbClr val="0066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000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37" name="Text Box 62"/>
          <p:cNvSpPr txBox="1">
            <a:spLocks noChangeArrowheads="1"/>
          </p:cNvSpPr>
          <p:nvPr/>
        </p:nvSpPr>
        <p:spPr bwMode="auto">
          <a:xfrm>
            <a:off x="5154613" y="1446213"/>
            <a:ext cx="6762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len</a:t>
            </a:r>
            <a:endParaRPr lang="en-US" altLang="ja-JP" sz="2400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38" name="Text Box 63"/>
          <p:cNvSpPr txBox="1">
            <a:spLocks noChangeArrowheads="1"/>
          </p:cNvSpPr>
          <p:nvPr/>
        </p:nvSpPr>
        <p:spPr bwMode="auto">
          <a:xfrm>
            <a:off x="6310313" y="1522413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38939" name="Text Box 65"/>
          <p:cNvSpPr txBox="1">
            <a:spLocks noChangeArrowheads="1"/>
          </p:cNvSpPr>
          <p:nvPr/>
        </p:nvSpPr>
        <p:spPr bwMode="auto">
          <a:xfrm>
            <a:off x="1363663" y="1878013"/>
            <a:ext cx="350929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main </a:t>
            </a:r>
            <a:r>
              <a:rPr lang="ja-JP" altLang="en-US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関数内で宣言された </a:t>
            </a:r>
            <a:r>
              <a:rPr lang="en-US" altLang="ja-JP" sz="20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len</a:t>
            </a: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38940" name="Rectangle 66"/>
          <p:cNvSpPr>
            <a:spLocks noChangeArrowheads="1"/>
          </p:cNvSpPr>
          <p:nvPr/>
        </p:nvSpPr>
        <p:spPr bwMode="auto">
          <a:xfrm>
            <a:off x="4768850" y="754063"/>
            <a:ext cx="3065463" cy="1538287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41" name="Rectangle 67"/>
          <p:cNvSpPr>
            <a:spLocks noChangeArrowheads="1"/>
          </p:cNvSpPr>
          <p:nvPr/>
        </p:nvSpPr>
        <p:spPr bwMode="auto">
          <a:xfrm>
            <a:off x="5786438" y="776288"/>
            <a:ext cx="1371600" cy="381000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000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42" name="Text Box 68"/>
          <p:cNvSpPr txBox="1">
            <a:spLocks noChangeArrowheads="1"/>
          </p:cNvSpPr>
          <p:nvPr/>
        </p:nvSpPr>
        <p:spPr bwMode="auto">
          <a:xfrm>
            <a:off x="4973360" y="700088"/>
            <a:ext cx="8353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len</a:t>
            </a:r>
            <a:endParaRPr lang="en-US" altLang="ja-JP" sz="2400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43" name="Text Box 69"/>
          <p:cNvSpPr txBox="1">
            <a:spLocks noChangeArrowheads="1"/>
          </p:cNvSpPr>
          <p:nvPr/>
        </p:nvSpPr>
        <p:spPr bwMode="auto">
          <a:xfrm>
            <a:off x="6288088" y="776288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38944" name="Text Box 70"/>
          <p:cNvSpPr txBox="1">
            <a:spLocks noChangeArrowheads="1"/>
          </p:cNvSpPr>
          <p:nvPr/>
        </p:nvSpPr>
        <p:spPr bwMode="auto">
          <a:xfrm>
            <a:off x="4930775" y="1146175"/>
            <a:ext cx="293381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仮引数で宣言された </a:t>
            </a:r>
            <a:r>
              <a:rPr lang="en-US" altLang="ja-JP" sz="20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len</a:t>
            </a: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38945" name="Text Box 71"/>
          <p:cNvSpPr txBox="1">
            <a:spLocks noChangeArrowheads="1"/>
          </p:cNvSpPr>
          <p:nvPr/>
        </p:nvSpPr>
        <p:spPr bwMode="auto">
          <a:xfrm>
            <a:off x="5197475" y="1855788"/>
            <a:ext cx="24929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こちらは使われない</a:t>
            </a:r>
          </a:p>
        </p:txBody>
      </p:sp>
      <p:sp>
        <p:nvSpPr>
          <p:cNvPr id="38946" name="Text Box 72"/>
          <p:cNvSpPr txBox="1">
            <a:spLocks noChangeArrowheads="1"/>
          </p:cNvSpPr>
          <p:nvPr/>
        </p:nvSpPr>
        <p:spPr bwMode="auto">
          <a:xfrm>
            <a:off x="2574925" y="849313"/>
            <a:ext cx="22365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値がコピーされる</a:t>
            </a:r>
          </a:p>
        </p:txBody>
      </p:sp>
      <p:sp>
        <p:nvSpPr>
          <p:cNvPr id="38947" name="Text Box 73"/>
          <p:cNvSpPr txBox="1">
            <a:spLocks noChangeArrowheads="1"/>
          </p:cNvSpPr>
          <p:nvPr/>
        </p:nvSpPr>
        <p:spPr bwMode="auto">
          <a:xfrm>
            <a:off x="4895850" y="2338388"/>
            <a:ext cx="370325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main </a:t>
            </a:r>
            <a:r>
              <a:rPr lang="ja-JP" altLang="en-US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関数内で宣言された </a:t>
            </a:r>
            <a:r>
              <a:rPr lang="en-US" altLang="ja-JP" sz="20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len</a:t>
            </a:r>
            <a:endParaRPr lang="en-US" altLang="ja-JP" sz="20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と，仮引数で宣言された </a:t>
            </a:r>
            <a:r>
              <a:rPr lang="en-US" altLang="ja-JP" sz="20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len</a:t>
            </a:r>
            <a:r>
              <a:rPr lang="en-US" altLang="ja-JP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ja-JP" altLang="en-US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別のもの</a:t>
            </a: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3894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DAAC7FC-6798-406F-9E73-E35B5AA64BDD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18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62040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7800"/>
            <a:ext cx="7772400" cy="762000"/>
          </a:xfrm>
        </p:spPr>
        <p:txBody>
          <a:bodyPr/>
          <a:lstStyle/>
          <a:p>
            <a:pPr eaLnBrk="1" hangingPunct="1"/>
            <a:r>
              <a:rPr lang="ja-JP" altLang="en-US"/>
              <a:t>引数と仮引数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33450"/>
            <a:ext cx="7999413" cy="5562600"/>
          </a:xfrm>
        </p:spPr>
        <p:txBody>
          <a:bodyPr/>
          <a:lstStyle/>
          <a:p>
            <a:pPr eaLnBrk="1" hangingPunct="1"/>
            <a:r>
              <a:rPr lang="ja-JP" altLang="en-US">
                <a:solidFill>
                  <a:srgbClr val="006600"/>
                </a:solidFill>
              </a:rPr>
              <a:t>関数呼び出し側</a:t>
            </a:r>
          </a:p>
          <a:p>
            <a:pPr lvl="1" eaLnBrk="1" hangingPunct="1"/>
            <a:r>
              <a:rPr lang="ja-JP" altLang="en-US">
                <a:solidFill>
                  <a:schemeClr val="tx2"/>
                </a:solidFill>
              </a:rPr>
              <a:t>カッコの中に書いた変数等の値</a:t>
            </a:r>
            <a:r>
              <a:rPr lang="ja-JP" altLang="en-US"/>
              <a:t>（引数という）が，関数に渡される</a:t>
            </a:r>
          </a:p>
          <a:p>
            <a:pPr eaLnBrk="1" hangingPunct="1">
              <a:buFontTx/>
              <a:buNone/>
            </a:pPr>
            <a:r>
              <a:rPr lang="ja-JP" altLang="en-US"/>
              <a:t>    </a:t>
            </a:r>
            <a:r>
              <a:rPr lang="ja-JP" altLang="en-US">
                <a:solidFill>
                  <a:schemeClr val="accent2"/>
                </a:solidFill>
              </a:rPr>
              <a:t>    （例）  </a:t>
            </a:r>
            <a:r>
              <a:rPr lang="en-US" altLang="ja-JP">
                <a:solidFill>
                  <a:schemeClr val="accent2"/>
                </a:solidFill>
              </a:rPr>
              <a:t>bar( </a:t>
            </a:r>
            <a:r>
              <a:rPr lang="en-US" altLang="ja-JP">
                <a:solidFill>
                  <a:schemeClr val="tx2"/>
                </a:solidFill>
              </a:rPr>
              <a:t>len</a:t>
            </a:r>
            <a:r>
              <a:rPr lang="en-US" altLang="ja-JP">
                <a:solidFill>
                  <a:schemeClr val="accent2"/>
                </a:solidFill>
              </a:rPr>
              <a:t> );</a:t>
            </a:r>
          </a:p>
          <a:p>
            <a:pPr eaLnBrk="1" hangingPunct="1">
              <a:buFontTx/>
              <a:buNone/>
            </a:pPr>
            <a:endParaRPr lang="en-US" altLang="ja-JP">
              <a:solidFill>
                <a:schemeClr val="accent2"/>
              </a:solidFill>
            </a:endParaRPr>
          </a:p>
          <a:p>
            <a:pPr eaLnBrk="1" hangingPunct="1"/>
            <a:r>
              <a:rPr lang="ja-JP" altLang="en-US">
                <a:solidFill>
                  <a:srgbClr val="006600"/>
                </a:solidFill>
              </a:rPr>
              <a:t>呼び出された関数側</a:t>
            </a:r>
          </a:p>
          <a:p>
            <a:pPr lvl="1" eaLnBrk="1" hangingPunct="1"/>
            <a:r>
              <a:rPr lang="ja-JP" altLang="en-US"/>
              <a:t>呼び出された関数は，値を受け取って，</a:t>
            </a:r>
            <a:r>
              <a:rPr lang="ja-JP" altLang="en-US">
                <a:solidFill>
                  <a:schemeClr val="tx2"/>
                </a:solidFill>
              </a:rPr>
              <a:t>名前を付けて使用する</a:t>
            </a:r>
            <a:r>
              <a:rPr lang="ja-JP" altLang="en-US"/>
              <a:t>（仮引数という）</a:t>
            </a:r>
          </a:p>
          <a:p>
            <a:pPr eaLnBrk="1" hangingPunct="1"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        （例）  </a:t>
            </a:r>
            <a:r>
              <a:rPr lang="en-US" altLang="ja-JP">
                <a:solidFill>
                  <a:schemeClr val="accent2"/>
                </a:solidFill>
              </a:rPr>
              <a:t>int bar( </a:t>
            </a:r>
            <a:r>
              <a:rPr lang="en-US" altLang="ja-JP">
                <a:solidFill>
                  <a:schemeClr val="tx2"/>
                </a:solidFill>
              </a:rPr>
              <a:t>int len</a:t>
            </a:r>
            <a:r>
              <a:rPr lang="en-US" altLang="ja-JP">
                <a:solidFill>
                  <a:schemeClr val="accent2"/>
                </a:solidFill>
              </a:rPr>
              <a:t> )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3139403" y="2854326"/>
            <a:ext cx="591160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len</a:t>
            </a: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の値を，</a:t>
            </a: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 </a:t>
            </a: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関数に渡す（引数）</a:t>
            </a:r>
          </a:p>
        </p:txBody>
      </p:sp>
      <p:sp>
        <p:nvSpPr>
          <p:cNvPr id="40965" name="AutoShape 5"/>
          <p:cNvSpPr>
            <a:spLocks/>
          </p:cNvSpPr>
          <p:nvPr/>
        </p:nvSpPr>
        <p:spPr bwMode="auto">
          <a:xfrm rot="5400000">
            <a:off x="3663540" y="2450526"/>
            <a:ext cx="182562" cy="793750"/>
          </a:xfrm>
          <a:prstGeom prst="rightBrace">
            <a:avLst>
              <a:gd name="adj1" fmla="val 36232"/>
              <a:gd name="adj2" fmla="val 50000"/>
            </a:avLst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6" name="AutoShape 6"/>
          <p:cNvSpPr>
            <a:spLocks/>
          </p:cNvSpPr>
          <p:nvPr/>
        </p:nvSpPr>
        <p:spPr bwMode="auto">
          <a:xfrm rot="5400000">
            <a:off x="4447382" y="5169693"/>
            <a:ext cx="152400" cy="1122363"/>
          </a:xfrm>
          <a:prstGeom prst="rightBrace">
            <a:avLst>
              <a:gd name="adj1" fmla="val 61372"/>
              <a:gd name="adj2" fmla="val 50000"/>
            </a:avLst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3675063" y="5813425"/>
            <a:ext cx="4840287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整数を受け取って，「</a:t>
            </a:r>
            <a:r>
              <a:rPr lang="en-US" altLang="ja-JP" sz="28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len</a:t>
            </a: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」という名前で使う（仮引数）</a:t>
            </a:r>
            <a:endParaRPr lang="ja-JP" altLang="en-US" sz="4000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6BE78CE-FB4B-460E-9A53-1CBC80D3FE80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19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24916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pPr eaLnBrk="1" hangingPunct="1"/>
            <a:r>
              <a:rPr lang="ja-JP" altLang="en-US" dirty="0"/>
              <a:t>内容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2038"/>
            <a:ext cx="8232775" cy="5795962"/>
          </a:xfrm>
        </p:spPr>
        <p:txBody>
          <a:bodyPr/>
          <a:lstStyle/>
          <a:p>
            <a:pPr marL="609600" indent="-609600"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例題１．棒グラフ</a:t>
            </a:r>
          </a:p>
          <a:p>
            <a:pPr marL="609600" indent="-609600"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r>
              <a:rPr lang="ja-JP" altLang="en-US" sz="2400"/>
              <a:t>　	関数とは．プログラム実行順．データの流れ．</a:t>
            </a:r>
          </a:p>
          <a:p>
            <a:pPr marL="609600" indent="-609600"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r>
              <a:rPr lang="ja-JP" altLang="en-US" sz="2400"/>
              <a:t>	引数と仮引数</a:t>
            </a:r>
          </a:p>
          <a:p>
            <a:pPr marL="609600" indent="-609600"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例題２．月の日数</a:t>
            </a:r>
          </a:p>
          <a:p>
            <a:pPr marL="609600" indent="-609600"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r>
              <a:rPr lang="ja-JP" altLang="en-US" sz="2400"/>
              <a:t>	</a:t>
            </a:r>
            <a:r>
              <a:rPr lang="en-US" altLang="ja-JP" sz="2400"/>
              <a:t>return </a:t>
            </a:r>
            <a:r>
              <a:rPr lang="ja-JP" altLang="en-US" sz="2400"/>
              <a:t>文</a:t>
            </a:r>
          </a:p>
          <a:p>
            <a:pPr marL="609600" indent="-609600"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例題３．１か月分のカレンダー</a:t>
            </a:r>
          </a:p>
          <a:p>
            <a:pPr marL="609600" indent="-609600"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例題４．月初めの曜日</a:t>
            </a:r>
          </a:p>
          <a:p>
            <a:pPr marL="609600" indent="-609600"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例題５．カレンダー</a:t>
            </a:r>
          </a:p>
          <a:p>
            <a:pPr marL="609600" indent="-609600"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r>
              <a:rPr lang="ja-JP" altLang="en-US" sz="2400"/>
              <a:t>	関数の集まりとしてのプログラム</a:t>
            </a:r>
            <a:endParaRPr lang="ja-JP" altLang="en-US" sz="2000"/>
          </a:p>
          <a:p>
            <a:pPr marL="609600" indent="-609600"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r>
              <a:rPr lang="ja-JP" altLang="en-US" sz="2000"/>
              <a:t>   	</a:t>
            </a:r>
          </a:p>
          <a:p>
            <a:pPr marL="609600" indent="-609600" eaLnBrk="1" hangingPunct="1">
              <a:lnSpc>
                <a:spcPct val="115000"/>
              </a:lnSpc>
              <a:buFontTx/>
              <a:buNone/>
            </a:pPr>
            <a:endParaRPr lang="en-US" altLang="ja-JP" sz="2000"/>
          </a:p>
        </p:txBody>
      </p:sp>
      <p:sp>
        <p:nvSpPr>
          <p:cNvPr id="614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A17AAF5-6BDC-4139-B8FA-63D82F99022A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9483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pPr eaLnBrk="1" hangingPunct="1"/>
            <a:r>
              <a:rPr lang="ja-JP" altLang="en-US"/>
              <a:t>引数と仮引数</a:t>
            </a:r>
          </a:p>
        </p:txBody>
      </p:sp>
      <p:sp>
        <p:nvSpPr>
          <p:cNvPr id="4301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534400" cy="5486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ja-JP" altLang="en-US" sz="2800" dirty="0">
                <a:solidFill>
                  <a:srgbClr val="006600"/>
                </a:solidFill>
              </a:rPr>
              <a:t>引数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z="2400" dirty="0"/>
              <a:t>関数などに実際に渡される「データ」のこと 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z="2400" dirty="0"/>
              <a:t>関数呼出しの（，）内に並べる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z="2400" dirty="0"/>
              <a:t>定数や変数や式を書く</a:t>
            </a:r>
          </a:p>
          <a:p>
            <a:pPr lvl="1" eaLnBrk="1" hangingPunct="1">
              <a:lnSpc>
                <a:spcPct val="90000"/>
              </a:lnSpc>
            </a:pPr>
            <a:endParaRPr lang="ja-JP" altLang="en-US" sz="2400" dirty="0"/>
          </a:p>
          <a:p>
            <a:pPr eaLnBrk="1" hangingPunct="1">
              <a:lnSpc>
                <a:spcPct val="90000"/>
              </a:lnSpc>
            </a:pPr>
            <a:r>
              <a:rPr lang="ja-JP" altLang="en-US" sz="2800" dirty="0">
                <a:solidFill>
                  <a:srgbClr val="006600"/>
                </a:solidFill>
              </a:rPr>
              <a:t>仮引数</a:t>
            </a:r>
            <a:r>
              <a:rPr lang="ja-JP" altLang="en-US" sz="2800" dirty="0"/>
              <a:t>（パラメータともいう）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z="2400" dirty="0"/>
              <a:t>関数定義の（，）中で宣言された変数のこと．</a:t>
            </a:r>
            <a:br>
              <a:rPr lang="ja-JP" altLang="en-US" sz="2400" dirty="0"/>
            </a:br>
            <a:r>
              <a:rPr lang="ja-JP" altLang="en-US" sz="2400" dirty="0">
                <a:solidFill>
                  <a:schemeClr val="accent2"/>
                </a:solidFill>
              </a:rPr>
              <a:t>（例）  </a:t>
            </a:r>
            <a:r>
              <a:rPr lang="en-US" altLang="ja-JP" sz="2000" b="1" dirty="0">
                <a:solidFill>
                  <a:schemeClr val="accent2"/>
                </a:solidFill>
                <a:latin typeface="Calibri" panose="020F0502020204030204" pitchFamily="34" charset="0"/>
              </a:rPr>
              <a:t>void bar(</a:t>
            </a:r>
            <a:r>
              <a:rPr lang="en-US" altLang="ja-JP" sz="2000" b="1" dirty="0" err="1">
                <a:solidFill>
                  <a:schemeClr val="accent2"/>
                </a:solidFill>
                <a:latin typeface="Calibri" panose="020F0502020204030204" pitchFamily="34" charset="0"/>
              </a:rPr>
              <a:t>int</a:t>
            </a:r>
            <a:r>
              <a:rPr lang="en-US" altLang="ja-JP" sz="2000" b="1" dirty="0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  <a:r>
              <a:rPr lang="en-US" altLang="ja-JP" sz="2000" b="1" dirty="0" err="1">
                <a:solidFill>
                  <a:schemeClr val="accent2"/>
                </a:solidFill>
                <a:latin typeface="Calibri" panose="020F0502020204030204" pitchFamily="34" charset="0"/>
              </a:rPr>
              <a:t>len</a:t>
            </a:r>
            <a:r>
              <a:rPr lang="en-US" altLang="ja-JP" sz="2000" b="1" dirty="0">
                <a:solidFill>
                  <a:schemeClr val="accent2"/>
                </a:solidFill>
                <a:latin typeface="Calibri" panose="020F0502020204030204" pitchFamily="34" charset="0"/>
              </a:rPr>
              <a:t>)</a:t>
            </a:r>
            <a:r>
              <a:rPr lang="ja-JP" altLang="en-US" sz="2400" dirty="0"/>
              <a:t>では，変数 </a:t>
            </a:r>
            <a:r>
              <a:rPr lang="en-US" altLang="ja-JP" sz="2400" dirty="0" err="1"/>
              <a:t>len</a:t>
            </a:r>
            <a:r>
              <a:rPr lang="en-US" altLang="ja-JP" sz="2400" dirty="0"/>
              <a:t> </a:t>
            </a:r>
            <a:r>
              <a:rPr lang="ja-JP" altLang="en-US" sz="2400" dirty="0"/>
              <a:t>が宣言されている．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z="2400" dirty="0"/>
              <a:t>関数は，呼び出された時点において，値を受け取り，当該関数の仮引数である変数にセットする．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ja-JP" altLang="en-US" sz="2400" dirty="0"/>
          </a:p>
          <a:p>
            <a:pPr eaLnBrk="1" hangingPunct="1">
              <a:lnSpc>
                <a:spcPct val="90000"/>
              </a:lnSpc>
            </a:pPr>
            <a:r>
              <a:rPr lang="ja-JP" altLang="en-US" sz="2800" dirty="0"/>
              <a:t>引数で与えられた値が，仮引数の変数に代入されて情報の受け渡しが行われる．</a:t>
            </a:r>
          </a:p>
        </p:txBody>
      </p:sp>
      <p:sp>
        <p:nvSpPr>
          <p:cNvPr id="4301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EE3D071-0599-440C-BF15-6A4DA9725BEC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20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25119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63575" y="265113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例題２．月の日数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9125" y="1401763"/>
            <a:ext cx="7772400" cy="4361084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10000"/>
              </a:lnSpc>
            </a:pPr>
            <a:r>
              <a:rPr lang="ja-JP" altLang="en-US" sz="2800" dirty="0"/>
              <a:t>年と月から，日数を求める</a:t>
            </a:r>
            <a:r>
              <a:rPr lang="ja-JP" altLang="en-US" sz="2800" dirty="0">
                <a:solidFill>
                  <a:schemeClr val="tx2"/>
                </a:solidFill>
              </a:rPr>
              <a:t>関数</a:t>
            </a:r>
            <a:r>
              <a:rPr lang="ja-JP" altLang="en-US" sz="2800" dirty="0"/>
              <a:t>を作る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 sz="2400" dirty="0"/>
              <a:t>うるう年の２月ならば２９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 sz="2400" dirty="0"/>
              <a:t>求めた日数は，関数の返り値として，</a:t>
            </a:r>
            <a:r>
              <a:rPr lang="ja-JP" altLang="en-US" sz="2400" dirty="0">
                <a:solidFill>
                  <a:schemeClr val="tx2"/>
                </a:solidFill>
              </a:rPr>
              <a:t>呼び出し側に返す</a:t>
            </a:r>
            <a:r>
              <a:rPr lang="ja-JP" altLang="en-US" sz="2400" dirty="0"/>
              <a:t>こと．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endParaRPr lang="ja-JP" altLang="en-US" sz="2400" dirty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</a:rPr>
              <a:t>        例） </a:t>
            </a:r>
            <a:r>
              <a:rPr lang="en-US" altLang="ja-JP" sz="2800" dirty="0">
                <a:solidFill>
                  <a:schemeClr val="accent2"/>
                </a:solidFill>
              </a:rPr>
              <a:t>2001 </a:t>
            </a:r>
            <a:r>
              <a:rPr lang="ja-JP" altLang="en-US" sz="2800" dirty="0">
                <a:solidFill>
                  <a:schemeClr val="accent2"/>
                </a:solidFill>
              </a:rPr>
              <a:t>年 </a:t>
            </a:r>
            <a:r>
              <a:rPr lang="en-US" altLang="ja-JP" sz="2800" dirty="0">
                <a:solidFill>
                  <a:schemeClr val="accent2"/>
                </a:solidFill>
              </a:rPr>
              <a:t>11 </a:t>
            </a:r>
            <a:r>
              <a:rPr lang="ja-JP" altLang="en-US" sz="2800" dirty="0">
                <a:solidFill>
                  <a:schemeClr val="accent2"/>
                </a:solidFill>
              </a:rPr>
              <a:t>月  →  </a:t>
            </a:r>
            <a:r>
              <a:rPr lang="en-US" altLang="ja-JP" sz="2800" dirty="0">
                <a:solidFill>
                  <a:schemeClr val="accent2"/>
                </a:solidFill>
              </a:rPr>
              <a:t>30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ja-JP" sz="2800" dirty="0"/>
          </a:p>
          <a:p>
            <a:pPr eaLnBrk="1" hangingPunct="1">
              <a:lnSpc>
                <a:spcPct val="110000"/>
              </a:lnSpc>
            </a:pPr>
            <a:r>
              <a:rPr lang="ja-JP" altLang="en-US" sz="2800" dirty="0"/>
              <a:t>上記で作った関数を使って，「年と月を読み込んで，日数を求めるプログラム」を作る</a:t>
            </a:r>
          </a:p>
          <a:p>
            <a:pPr eaLnBrk="1" hangingPunct="1">
              <a:lnSpc>
                <a:spcPct val="110000"/>
              </a:lnSpc>
            </a:pPr>
            <a:endParaRPr lang="ja-JP" altLang="en-US" sz="2800" dirty="0"/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</a:rPr>
              <a:t>        </a:t>
            </a:r>
          </a:p>
        </p:txBody>
      </p:sp>
      <p:sp>
        <p:nvSpPr>
          <p:cNvPr id="4506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7B57365-252A-4966-B3CC-AD34090CEAA0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21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44469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1600"/>
            <a:ext cx="8451850" cy="68961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/>
              <a:t>#include &lt;</a:t>
            </a:r>
            <a:r>
              <a:rPr lang="en-US" altLang="ja-JP" sz="2000" dirty="0" err="1"/>
              <a:t>stdio.h</a:t>
            </a:r>
            <a:r>
              <a:rPr lang="en-US" altLang="ja-JP" sz="2000" dirty="0"/>
              <a:t>&gt;</a:t>
            </a:r>
          </a:p>
          <a:p>
            <a:pPr>
              <a:lnSpc>
                <a:spcPct val="80000"/>
              </a:lnSpc>
              <a:spcBef>
                <a:spcPct val="10000"/>
              </a:spcBef>
              <a:buNone/>
            </a:pPr>
            <a:r>
              <a:rPr lang="en-US" altLang="ja-JP" sz="2000" dirty="0"/>
              <a:t>#pragma warning(</a:t>
            </a:r>
            <a:r>
              <a:rPr lang="en-US" altLang="ja-JP" sz="2000" dirty="0" err="1"/>
              <a:t>disable:4996</a:t>
            </a:r>
            <a:r>
              <a:rPr lang="en-US" altLang="ja-JP" sz="2000" dirty="0"/>
              <a:t>)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 err="1">
                <a:solidFill>
                  <a:schemeClr val="tx2"/>
                </a:solidFill>
              </a:rPr>
              <a:t>int</a:t>
            </a:r>
            <a:r>
              <a:rPr lang="en-US" altLang="ja-JP" sz="2000" dirty="0">
                <a:solidFill>
                  <a:schemeClr val="tx2"/>
                </a:solidFill>
              </a:rPr>
              <a:t> </a:t>
            </a:r>
            <a:r>
              <a:rPr lang="en-US" altLang="ja-JP" sz="2000" dirty="0" err="1">
                <a:solidFill>
                  <a:schemeClr val="tx2"/>
                </a:solidFill>
              </a:rPr>
              <a:t>num_of_day</a:t>
            </a:r>
            <a:r>
              <a:rPr lang="en-US" altLang="ja-JP" sz="2000" dirty="0">
                <a:solidFill>
                  <a:schemeClr val="tx2"/>
                </a:solidFill>
              </a:rPr>
              <a:t>( </a:t>
            </a:r>
            <a:r>
              <a:rPr lang="en-US" altLang="ja-JP" sz="2000" dirty="0" err="1">
                <a:solidFill>
                  <a:schemeClr val="tx2"/>
                </a:solidFill>
              </a:rPr>
              <a:t>int</a:t>
            </a:r>
            <a:r>
              <a:rPr lang="en-US" altLang="ja-JP" sz="2000" dirty="0">
                <a:solidFill>
                  <a:schemeClr val="tx2"/>
                </a:solidFill>
              </a:rPr>
              <a:t> y, </a:t>
            </a:r>
            <a:r>
              <a:rPr lang="en-US" altLang="ja-JP" sz="2000" dirty="0" err="1">
                <a:solidFill>
                  <a:schemeClr val="tx2"/>
                </a:solidFill>
              </a:rPr>
              <a:t>int</a:t>
            </a:r>
            <a:r>
              <a:rPr lang="en-US" altLang="ja-JP" sz="2000" dirty="0">
                <a:solidFill>
                  <a:schemeClr val="tx2"/>
                </a:solidFill>
              </a:rPr>
              <a:t> m)</a:t>
            </a:r>
            <a:r>
              <a:rPr lang="en-US" altLang="ja-JP" sz="2000" dirty="0"/>
              <a:t> 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solidFill>
                  <a:schemeClr val="tx2"/>
                </a:solidFill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 err="1"/>
              <a:t>num_days</a:t>
            </a:r>
            <a:r>
              <a:rPr lang="en-US" altLang="ja-JP" sz="2000" dirty="0"/>
              <a:t>[] = {31, 28, 31, 30, 31, 30, 31, 31, 30, 31, 30, 31};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/>
              <a:t>    if ( (m == 2) &amp;&amp; (((y % 400) == 0) || (((y % 100) != 0) &amp;&amp; ((y % 4) == 0)))){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/>
              <a:t>        return 29;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/>
              <a:t>    }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/>
              <a:t>    else {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/>
              <a:t>        return </a:t>
            </a:r>
            <a:r>
              <a:rPr lang="en-US" altLang="ja-JP" sz="2000" dirty="0" err="1"/>
              <a:t>num_days</a:t>
            </a:r>
            <a:r>
              <a:rPr lang="en-US" altLang="ja-JP" sz="2000" dirty="0"/>
              <a:t>[m-1];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/>
              <a:t>    }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solidFill>
                  <a:schemeClr val="tx2"/>
                </a:solidFill>
              </a:rPr>
              <a:t>}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 err="1">
                <a:solidFill>
                  <a:schemeClr val="tx2"/>
                </a:solidFill>
              </a:rPr>
              <a:t>int</a:t>
            </a:r>
            <a:r>
              <a:rPr lang="en-US" altLang="ja-JP" sz="2000" dirty="0">
                <a:solidFill>
                  <a:schemeClr val="tx2"/>
                </a:solidFill>
              </a:rPr>
              <a:t> main()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solidFill>
                  <a:schemeClr val="tx2"/>
                </a:solidFill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solidFill>
                  <a:schemeClr val="tx2"/>
                </a:solidFill>
              </a:rPr>
              <a:t>    </a:t>
            </a:r>
            <a:r>
              <a:rPr lang="en-US" altLang="ja-JP" sz="2000" dirty="0" err="1"/>
              <a:t>int</a:t>
            </a:r>
            <a:r>
              <a:rPr lang="en-US" altLang="ja-JP" sz="2000" dirty="0"/>
              <a:t> y;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int</a:t>
            </a:r>
            <a:r>
              <a:rPr lang="en-US" altLang="ja-JP" sz="2000" dirty="0"/>
              <a:t> m;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int</a:t>
            </a:r>
            <a:r>
              <a:rPr lang="en-US" altLang="ja-JP" sz="2000" dirty="0"/>
              <a:t> n;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printf</a:t>
            </a:r>
            <a:r>
              <a:rPr lang="en-US" altLang="ja-JP" sz="2000" dirty="0"/>
              <a:t>( "y=" 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scanf</a:t>
            </a:r>
            <a:r>
              <a:rPr lang="en-US" altLang="ja-JP" sz="2000" dirty="0"/>
              <a:t>( "%d", &amp;y 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printf</a:t>
            </a:r>
            <a:r>
              <a:rPr lang="en-US" altLang="ja-JP" sz="2000" dirty="0"/>
              <a:t>( "m=" 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scanf</a:t>
            </a:r>
            <a:r>
              <a:rPr lang="en-US" altLang="ja-JP" sz="2000" dirty="0"/>
              <a:t>( "%d", &amp;m 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/>
              <a:t>    n = </a:t>
            </a:r>
            <a:r>
              <a:rPr lang="en-US" altLang="ja-JP" sz="2000" dirty="0" err="1"/>
              <a:t>num_of_day</a:t>
            </a:r>
            <a:r>
              <a:rPr lang="en-US" altLang="ja-JP" sz="2000" dirty="0"/>
              <a:t>(y, m);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printf</a:t>
            </a:r>
            <a:r>
              <a:rPr lang="en-US" altLang="ja-JP" sz="2000" dirty="0"/>
              <a:t>( "number of days(%d) = %d\n", m, n ); 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/>
              <a:t>    return 0;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solidFill>
                  <a:schemeClr val="tx2"/>
                </a:solidFill>
              </a:rPr>
              <a:t>}</a:t>
            </a:r>
          </a:p>
        </p:txBody>
      </p:sp>
      <p:sp>
        <p:nvSpPr>
          <p:cNvPr id="47107" name="Rectangle 12"/>
          <p:cNvSpPr>
            <a:spLocks noChangeArrowheads="1"/>
          </p:cNvSpPr>
          <p:nvPr/>
        </p:nvSpPr>
        <p:spPr bwMode="auto">
          <a:xfrm>
            <a:off x="241300" y="569626"/>
            <a:ext cx="8521700" cy="2624424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108" name="Rectangle 15"/>
          <p:cNvSpPr>
            <a:spLocks noChangeArrowheads="1"/>
          </p:cNvSpPr>
          <p:nvPr/>
        </p:nvSpPr>
        <p:spPr bwMode="auto">
          <a:xfrm>
            <a:off x="238125" y="3221038"/>
            <a:ext cx="8521700" cy="3292188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10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5F63879-C9DF-483F-9241-6C6DC77A06C4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22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42083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3538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月の日数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3390900" y="1557338"/>
            <a:ext cx="2317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実行結果の例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1533525" y="2468563"/>
            <a:ext cx="6064250" cy="207168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y=2001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m=11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number of days(11) = 30</a:t>
            </a:r>
          </a:p>
        </p:txBody>
      </p:sp>
      <p:sp>
        <p:nvSpPr>
          <p:cNvPr id="4915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ED55450-B8D6-4B42-811F-699F6010AFDC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23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77932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3513"/>
            <a:ext cx="7772400" cy="822325"/>
          </a:xfrm>
        </p:spPr>
        <p:txBody>
          <a:bodyPr/>
          <a:lstStyle/>
          <a:p>
            <a:pPr eaLnBrk="1" hangingPunct="1"/>
            <a:r>
              <a:rPr lang="ja-JP" altLang="en-US" sz="4000"/>
              <a:t>関数呼び出しの流れ</a:t>
            </a:r>
          </a:p>
        </p:txBody>
      </p:sp>
      <p:sp>
        <p:nvSpPr>
          <p:cNvPr id="51203" name="AutoShape 4" descr="25%"/>
          <p:cNvSpPr>
            <a:spLocks noChangeArrowheads="1"/>
          </p:cNvSpPr>
          <p:nvPr/>
        </p:nvSpPr>
        <p:spPr bwMode="auto">
          <a:xfrm rot="1175977">
            <a:off x="3390900" y="3783013"/>
            <a:ext cx="1209675" cy="330200"/>
          </a:xfrm>
          <a:prstGeom prst="rightArrow">
            <a:avLst>
              <a:gd name="adj1" fmla="val 50000"/>
              <a:gd name="adj2" fmla="val 91587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04" name="Text Box 5"/>
          <p:cNvSpPr txBox="1">
            <a:spLocks noChangeArrowheads="1"/>
          </p:cNvSpPr>
          <p:nvPr/>
        </p:nvSpPr>
        <p:spPr bwMode="auto">
          <a:xfrm>
            <a:off x="1309178" y="1312863"/>
            <a:ext cx="171393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main </a:t>
            </a:r>
            <a:r>
              <a:rPr lang="ja-JP" altLang="en-US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main()</a:t>
            </a:r>
          </a:p>
        </p:txBody>
      </p:sp>
      <p:sp>
        <p:nvSpPr>
          <p:cNvPr id="51205" name="Rectangle 6"/>
          <p:cNvSpPr>
            <a:spLocks noChangeArrowheads="1"/>
          </p:cNvSpPr>
          <p:nvPr/>
        </p:nvSpPr>
        <p:spPr bwMode="auto">
          <a:xfrm>
            <a:off x="858838" y="3522663"/>
            <a:ext cx="2552700" cy="415925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 = </a:t>
            </a:r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num_of_day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(y, m);</a:t>
            </a:r>
          </a:p>
        </p:txBody>
      </p:sp>
      <p:sp>
        <p:nvSpPr>
          <p:cNvPr id="51206" name="Text Box 7"/>
          <p:cNvSpPr txBox="1">
            <a:spLocks noChangeArrowheads="1"/>
          </p:cNvSpPr>
          <p:nvPr/>
        </p:nvSpPr>
        <p:spPr bwMode="auto">
          <a:xfrm>
            <a:off x="1190625" y="3016250"/>
            <a:ext cx="2031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関数呼び出し</a:t>
            </a:r>
          </a:p>
        </p:txBody>
      </p:sp>
      <p:sp>
        <p:nvSpPr>
          <p:cNvPr id="51207" name="Line 8"/>
          <p:cNvSpPr>
            <a:spLocks noChangeShapeType="1"/>
          </p:cNvSpPr>
          <p:nvPr/>
        </p:nvSpPr>
        <p:spPr bwMode="auto">
          <a:xfrm flipH="1" flipV="1">
            <a:off x="3351213" y="4051300"/>
            <a:ext cx="1266825" cy="1927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1208" name="Rectangle 9"/>
          <p:cNvSpPr>
            <a:spLocks noChangeArrowheads="1"/>
          </p:cNvSpPr>
          <p:nvPr/>
        </p:nvSpPr>
        <p:spPr bwMode="auto">
          <a:xfrm>
            <a:off x="4564063" y="4143375"/>
            <a:ext cx="2673350" cy="2160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09" name="Text Box 11"/>
          <p:cNvSpPr txBox="1">
            <a:spLocks noChangeArrowheads="1"/>
          </p:cNvSpPr>
          <p:nvPr/>
        </p:nvSpPr>
        <p:spPr bwMode="auto">
          <a:xfrm>
            <a:off x="5485547" y="4652963"/>
            <a:ext cx="8002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戻り</a:t>
            </a:r>
          </a:p>
        </p:txBody>
      </p:sp>
      <p:sp>
        <p:nvSpPr>
          <p:cNvPr id="51210" name="Rectangle 12"/>
          <p:cNvSpPr>
            <a:spLocks noChangeArrowheads="1"/>
          </p:cNvSpPr>
          <p:nvPr/>
        </p:nvSpPr>
        <p:spPr bwMode="auto">
          <a:xfrm>
            <a:off x="763588" y="2312988"/>
            <a:ext cx="2724150" cy="2624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11" name="Text Box 13"/>
          <p:cNvSpPr txBox="1">
            <a:spLocks noChangeArrowheads="1"/>
          </p:cNvSpPr>
          <p:nvPr/>
        </p:nvSpPr>
        <p:spPr bwMode="auto">
          <a:xfrm>
            <a:off x="3594424" y="3073400"/>
            <a:ext cx="446340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u="sng" dirty="0" err="1">
                <a:latin typeface="Calibri" panose="020F0502020204030204" pitchFamily="34" charset="0"/>
                <a:cs typeface="Calibri" panose="020F0502020204030204" pitchFamily="34" charset="0"/>
              </a:rPr>
              <a:t>num_of_day</a:t>
            </a:r>
            <a:r>
              <a:rPr lang="en-US" altLang="ja-JP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ja-JP" altLang="en-US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8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num_of_day</a:t>
            </a: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 </a:t>
            </a:r>
            <a:r>
              <a:rPr lang="en-US" altLang="ja-JP" sz="28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y, </a:t>
            </a:r>
            <a:r>
              <a:rPr lang="en-US" altLang="ja-JP" sz="28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 )</a:t>
            </a:r>
          </a:p>
        </p:txBody>
      </p:sp>
      <p:sp>
        <p:nvSpPr>
          <p:cNvPr id="51212" name="Text Box 14"/>
          <p:cNvSpPr txBox="1">
            <a:spLocks noChangeArrowheads="1"/>
          </p:cNvSpPr>
          <p:nvPr/>
        </p:nvSpPr>
        <p:spPr bwMode="auto">
          <a:xfrm>
            <a:off x="4622800" y="5775325"/>
            <a:ext cx="2606867" cy="40011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return </a:t>
            </a:r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num_days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[m-1];</a:t>
            </a:r>
          </a:p>
        </p:txBody>
      </p:sp>
      <p:sp>
        <p:nvSpPr>
          <p:cNvPr id="51213" name="Text Box 16"/>
          <p:cNvSpPr txBox="1">
            <a:spLocks noChangeArrowheads="1"/>
          </p:cNvSpPr>
          <p:nvPr/>
        </p:nvSpPr>
        <p:spPr bwMode="auto">
          <a:xfrm>
            <a:off x="5380038" y="5146675"/>
            <a:ext cx="1229888" cy="40011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return 29;</a:t>
            </a:r>
          </a:p>
        </p:txBody>
      </p:sp>
      <p:sp>
        <p:nvSpPr>
          <p:cNvPr id="51214" name="Text Box 18"/>
          <p:cNvSpPr txBox="1">
            <a:spLocks noChangeArrowheads="1"/>
          </p:cNvSpPr>
          <p:nvPr/>
        </p:nvSpPr>
        <p:spPr bwMode="auto">
          <a:xfrm>
            <a:off x="6948488" y="5159375"/>
            <a:ext cx="198002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うるう年のとき</a:t>
            </a:r>
          </a:p>
        </p:txBody>
      </p:sp>
      <p:sp>
        <p:nvSpPr>
          <p:cNvPr id="51215" name="AutoShape 19"/>
          <p:cNvSpPr>
            <a:spLocks/>
          </p:cNvSpPr>
          <p:nvPr/>
        </p:nvSpPr>
        <p:spPr bwMode="auto">
          <a:xfrm>
            <a:off x="6804025" y="5041900"/>
            <a:ext cx="161925" cy="622300"/>
          </a:xfrm>
          <a:prstGeom prst="rightBrace">
            <a:avLst>
              <a:gd name="adj1" fmla="val 3202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16" name="Text Box 20"/>
          <p:cNvSpPr txBox="1">
            <a:spLocks noChangeArrowheads="1"/>
          </p:cNvSpPr>
          <p:nvPr/>
        </p:nvSpPr>
        <p:spPr bwMode="auto">
          <a:xfrm>
            <a:off x="7494588" y="5646738"/>
            <a:ext cx="146706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うるう年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でないとき</a:t>
            </a:r>
          </a:p>
        </p:txBody>
      </p:sp>
      <p:sp>
        <p:nvSpPr>
          <p:cNvPr id="51217" name="AutoShape 22"/>
          <p:cNvSpPr>
            <a:spLocks/>
          </p:cNvSpPr>
          <p:nvPr/>
        </p:nvSpPr>
        <p:spPr bwMode="auto">
          <a:xfrm>
            <a:off x="7367588" y="5683250"/>
            <a:ext cx="161925" cy="622300"/>
          </a:xfrm>
          <a:prstGeom prst="rightBrace">
            <a:avLst>
              <a:gd name="adj1" fmla="val 3202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18" name="Line 23"/>
          <p:cNvSpPr>
            <a:spLocks noChangeShapeType="1"/>
          </p:cNvSpPr>
          <p:nvPr/>
        </p:nvSpPr>
        <p:spPr bwMode="auto">
          <a:xfrm flipH="1" flipV="1">
            <a:off x="3349625" y="4008438"/>
            <a:ext cx="2017713" cy="1331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121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9CD5F31-E380-4BA5-BF23-16CCABC68C68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24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4030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66750" y="0"/>
            <a:ext cx="8915400" cy="67056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CS Times" pitchFamily="18" charset="0"/>
              </a:rPr>
              <a:t>#include &lt;</a:t>
            </a:r>
            <a:r>
              <a:rPr lang="en-US" altLang="ja-JP" sz="2000" dirty="0" err="1">
                <a:latin typeface="CS Times" pitchFamily="18" charset="0"/>
              </a:rPr>
              <a:t>stdio.h</a:t>
            </a:r>
            <a:r>
              <a:rPr lang="en-US" altLang="ja-JP" sz="2000" dirty="0">
                <a:latin typeface="CS Times" pitchFamily="18" charset="0"/>
              </a:rPr>
              <a:t>&gt;</a:t>
            </a:r>
          </a:p>
          <a:p>
            <a:pPr>
              <a:lnSpc>
                <a:spcPct val="80000"/>
              </a:lnSpc>
              <a:spcBef>
                <a:spcPct val="10000"/>
              </a:spcBef>
              <a:buNone/>
            </a:pPr>
            <a:r>
              <a:rPr lang="en-US" altLang="ja-JP" sz="2000" dirty="0"/>
              <a:t>#pragma warning(</a:t>
            </a:r>
            <a:r>
              <a:rPr lang="en-US" altLang="ja-JP" sz="2000" dirty="0" err="1"/>
              <a:t>disable:4996</a:t>
            </a:r>
            <a:r>
              <a:rPr lang="en-US" altLang="ja-JP" sz="2000" dirty="0"/>
              <a:t>)</a:t>
            </a:r>
            <a:endParaRPr lang="en-US" altLang="ja-JP" sz="2000" dirty="0">
              <a:latin typeface="CS Times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 err="1">
                <a:solidFill>
                  <a:schemeClr val="tx2"/>
                </a:solidFill>
                <a:latin typeface="CS Times" pitchFamily="18" charset="0"/>
              </a:rPr>
              <a:t>int</a:t>
            </a:r>
            <a:r>
              <a:rPr lang="en-US" altLang="ja-JP" sz="2000" dirty="0">
                <a:solidFill>
                  <a:schemeClr val="tx2"/>
                </a:solidFill>
                <a:latin typeface="CS Times" pitchFamily="18" charset="0"/>
              </a:rPr>
              <a:t> </a:t>
            </a:r>
            <a:r>
              <a:rPr lang="en-US" altLang="ja-JP" sz="2000" dirty="0" err="1">
                <a:solidFill>
                  <a:schemeClr val="tx2"/>
                </a:solidFill>
                <a:latin typeface="CS Times" pitchFamily="18" charset="0"/>
              </a:rPr>
              <a:t>num_of_day</a:t>
            </a:r>
            <a:r>
              <a:rPr lang="en-US" altLang="ja-JP" sz="2000" dirty="0">
                <a:solidFill>
                  <a:schemeClr val="tx2"/>
                </a:solidFill>
                <a:latin typeface="CS Times" pitchFamily="18" charset="0"/>
              </a:rPr>
              <a:t>( </a:t>
            </a:r>
            <a:r>
              <a:rPr lang="en-US" altLang="ja-JP" sz="2000" dirty="0" err="1">
                <a:solidFill>
                  <a:schemeClr val="tx2"/>
                </a:solidFill>
                <a:latin typeface="CS Times" pitchFamily="18" charset="0"/>
              </a:rPr>
              <a:t>int</a:t>
            </a:r>
            <a:r>
              <a:rPr lang="en-US" altLang="ja-JP" sz="2000" dirty="0">
                <a:solidFill>
                  <a:schemeClr val="tx2"/>
                </a:solidFill>
                <a:latin typeface="CS Times" pitchFamily="18" charset="0"/>
              </a:rPr>
              <a:t> y, </a:t>
            </a:r>
            <a:r>
              <a:rPr lang="en-US" altLang="ja-JP" sz="2000" dirty="0" err="1">
                <a:solidFill>
                  <a:schemeClr val="tx2"/>
                </a:solidFill>
                <a:latin typeface="CS Times" pitchFamily="18" charset="0"/>
              </a:rPr>
              <a:t>int</a:t>
            </a:r>
            <a:r>
              <a:rPr lang="en-US" altLang="ja-JP" sz="2000" dirty="0">
                <a:solidFill>
                  <a:schemeClr val="tx2"/>
                </a:solidFill>
                <a:latin typeface="CS Times" pitchFamily="18" charset="0"/>
              </a:rPr>
              <a:t> m)</a:t>
            </a:r>
            <a:r>
              <a:rPr lang="en-US" altLang="ja-JP" sz="2000" dirty="0">
                <a:latin typeface="CS Times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solidFill>
                  <a:schemeClr val="tx2"/>
                </a:solidFill>
                <a:latin typeface="CS Times" pitchFamily="18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CS Times" pitchFamily="18" charset="0"/>
              </a:rPr>
              <a:t>    </a:t>
            </a:r>
            <a:r>
              <a:rPr lang="en-US" altLang="ja-JP" sz="2000" dirty="0" err="1">
                <a:latin typeface="CS Times" pitchFamily="18" charset="0"/>
              </a:rPr>
              <a:t>int</a:t>
            </a:r>
            <a:r>
              <a:rPr lang="en-US" altLang="ja-JP" sz="2000" dirty="0">
                <a:latin typeface="CS Times" pitchFamily="18" charset="0"/>
              </a:rPr>
              <a:t> </a:t>
            </a:r>
            <a:r>
              <a:rPr lang="en-US" altLang="ja-JP" sz="2000" dirty="0" err="1">
                <a:latin typeface="CS Times" pitchFamily="18" charset="0"/>
              </a:rPr>
              <a:t>num_days</a:t>
            </a:r>
            <a:r>
              <a:rPr lang="en-US" altLang="ja-JP" sz="2000" dirty="0">
                <a:latin typeface="CS Times" pitchFamily="18" charset="0"/>
              </a:rPr>
              <a:t>[] = {31, 28, 31, 30, 31, 30, 31, 31, 30, 31, 30, 31};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CS Times" pitchFamily="18" charset="0"/>
              </a:rPr>
              <a:t>    if ( ( m == 2 ) &amp;&amp; (((y % 400) == 0) ||  (((y % 100) != 0) &amp;&amp; ((y %4) == 0)))){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CS Times" pitchFamily="18" charset="0"/>
              </a:rPr>
              <a:t>        return 29;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CS Times" pitchFamily="18" charset="0"/>
              </a:rPr>
              <a:t>    }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CS Times" pitchFamily="18" charset="0"/>
              </a:rPr>
              <a:t>    else {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CS Times" pitchFamily="18" charset="0"/>
              </a:rPr>
              <a:t>        return </a:t>
            </a:r>
            <a:r>
              <a:rPr lang="en-US" altLang="ja-JP" sz="2000" dirty="0" err="1">
                <a:latin typeface="CS Times" pitchFamily="18" charset="0"/>
              </a:rPr>
              <a:t>num_days</a:t>
            </a:r>
            <a:r>
              <a:rPr lang="en-US" altLang="ja-JP" sz="2000" dirty="0">
                <a:latin typeface="CS Times" pitchFamily="18" charset="0"/>
              </a:rPr>
              <a:t>[m-1];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CS Times" pitchFamily="18" charset="0"/>
              </a:rPr>
              <a:t>    }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solidFill>
                  <a:schemeClr val="tx2"/>
                </a:solidFill>
                <a:latin typeface="CS Times" pitchFamily="18" charset="0"/>
              </a:rPr>
              <a:t>}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 err="1">
                <a:solidFill>
                  <a:schemeClr val="tx2"/>
                </a:solidFill>
                <a:latin typeface="CS Times" pitchFamily="18" charset="0"/>
              </a:rPr>
              <a:t>int</a:t>
            </a:r>
            <a:r>
              <a:rPr lang="en-US" altLang="ja-JP" sz="2000" dirty="0">
                <a:solidFill>
                  <a:schemeClr val="tx2"/>
                </a:solidFill>
                <a:latin typeface="CS Times" pitchFamily="18" charset="0"/>
              </a:rPr>
              <a:t> main()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solidFill>
                  <a:schemeClr val="tx2"/>
                </a:solidFill>
                <a:latin typeface="CS Times" pitchFamily="18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solidFill>
                  <a:schemeClr val="tx2"/>
                </a:solidFill>
                <a:latin typeface="CS Times" pitchFamily="18" charset="0"/>
              </a:rPr>
              <a:t>    </a:t>
            </a:r>
            <a:r>
              <a:rPr lang="en-US" altLang="ja-JP" sz="2000" dirty="0" err="1">
                <a:latin typeface="CS Times" pitchFamily="18" charset="0"/>
              </a:rPr>
              <a:t>int</a:t>
            </a:r>
            <a:r>
              <a:rPr lang="en-US" altLang="ja-JP" sz="2000" dirty="0">
                <a:latin typeface="CS Times" pitchFamily="18" charset="0"/>
              </a:rPr>
              <a:t> y;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CS Times" pitchFamily="18" charset="0"/>
              </a:rPr>
              <a:t>    </a:t>
            </a:r>
            <a:r>
              <a:rPr lang="en-US" altLang="ja-JP" sz="2000" dirty="0" err="1">
                <a:latin typeface="CS Times" pitchFamily="18" charset="0"/>
              </a:rPr>
              <a:t>int</a:t>
            </a:r>
            <a:r>
              <a:rPr lang="en-US" altLang="ja-JP" sz="2000" dirty="0">
                <a:latin typeface="CS Times" pitchFamily="18" charset="0"/>
              </a:rPr>
              <a:t> m;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CS Times" pitchFamily="18" charset="0"/>
              </a:rPr>
              <a:t>    </a:t>
            </a:r>
            <a:r>
              <a:rPr lang="en-US" altLang="ja-JP" sz="2000" dirty="0" err="1">
                <a:latin typeface="CS Times" pitchFamily="18" charset="0"/>
              </a:rPr>
              <a:t>int</a:t>
            </a:r>
            <a:r>
              <a:rPr lang="en-US" altLang="ja-JP" sz="2000" dirty="0">
                <a:latin typeface="CS Times" pitchFamily="18" charset="0"/>
              </a:rPr>
              <a:t> n;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CS Times" pitchFamily="18" charset="0"/>
              </a:rPr>
              <a:t>    </a:t>
            </a:r>
            <a:r>
              <a:rPr lang="en-US" altLang="ja-JP" sz="2000" dirty="0" err="1">
                <a:latin typeface="CS Times" pitchFamily="18" charset="0"/>
              </a:rPr>
              <a:t>printf</a:t>
            </a:r>
            <a:r>
              <a:rPr lang="en-US" altLang="ja-JP" sz="2000" dirty="0">
                <a:latin typeface="CS Times" pitchFamily="18" charset="0"/>
              </a:rPr>
              <a:t>( "y=" 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CS Times" pitchFamily="18" charset="0"/>
              </a:rPr>
              <a:t>    </a:t>
            </a:r>
            <a:r>
              <a:rPr lang="en-US" altLang="ja-JP" sz="2000" dirty="0" err="1">
                <a:latin typeface="CS Times" pitchFamily="18" charset="0"/>
              </a:rPr>
              <a:t>scanf</a:t>
            </a:r>
            <a:r>
              <a:rPr lang="en-US" altLang="ja-JP" sz="2000" dirty="0">
                <a:latin typeface="CS Times" pitchFamily="18" charset="0"/>
              </a:rPr>
              <a:t>( "%d", &amp;y 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CS Times" pitchFamily="18" charset="0"/>
              </a:rPr>
              <a:t>    </a:t>
            </a:r>
            <a:r>
              <a:rPr lang="en-US" altLang="ja-JP" sz="2000" dirty="0" err="1">
                <a:latin typeface="CS Times" pitchFamily="18" charset="0"/>
              </a:rPr>
              <a:t>printf</a:t>
            </a:r>
            <a:r>
              <a:rPr lang="en-US" altLang="ja-JP" sz="2000" dirty="0">
                <a:latin typeface="CS Times" pitchFamily="18" charset="0"/>
              </a:rPr>
              <a:t>( "m=" 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CS Times" pitchFamily="18" charset="0"/>
              </a:rPr>
              <a:t>    </a:t>
            </a:r>
            <a:r>
              <a:rPr lang="en-US" altLang="ja-JP" sz="2000" dirty="0" err="1">
                <a:latin typeface="CS Times" pitchFamily="18" charset="0"/>
              </a:rPr>
              <a:t>scanf</a:t>
            </a:r>
            <a:r>
              <a:rPr lang="en-US" altLang="ja-JP" sz="2000" dirty="0">
                <a:latin typeface="CS Times" pitchFamily="18" charset="0"/>
              </a:rPr>
              <a:t>( "%d", &amp;m 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CS Times" pitchFamily="18" charset="0"/>
              </a:rPr>
              <a:t>    n = </a:t>
            </a:r>
            <a:r>
              <a:rPr lang="en-US" altLang="ja-JP" sz="2000" dirty="0" err="1">
                <a:latin typeface="CS Times" pitchFamily="18" charset="0"/>
              </a:rPr>
              <a:t>num_of_day</a:t>
            </a:r>
            <a:r>
              <a:rPr lang="en-US" altLang="ja-JP" sz="2000" dirty="0">
                <a:latin typeface="CS Times" pitchFamily="18" charset="0"/>
              </a:rPr>
              <a:t>(y, m);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CS Times" pitchFamily="18" charset="0"/>
              </a:rPr>
              <a:t>    </a:t>
            </a:r>
            <a:r>
              <a:rPr lang="en-US" altLang="ja-JP" sz="2000" dirty="0" err="1">
                <a:latin typeface="CS Times" pitchFamily="18" charset="0"/>
              </a:rPr>
              <a:t>printf</a:t>
            </a:r>
            <a:r>
              <a:rPr lang="en-US" altLang="ja-JP" sz="2000" dirty="0">
                <a:latin typeface="CS Times" pitchFamily="18" charset="0"/>
              </a:rPr>
              <a:t>( "number of days(%d) = %d\n", m, n ); 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CS Times" pitchFamily="18" charset="0"/>
              </a:rPr>
              <a:t>    return 0;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solidFill>
                  <a:schemeClr val="tx2"/>
                </a:solidFill>
                <a:latin typeface="CS Times" pitchFamily="18" charset="0"/>
              </a:rPr>
              <a:t>}</a:t>
            </a:r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669925" y="458788"/>
            <a:ext cx="8418513" cy="273050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666750" y="3222625"/>
            <a:ext cx="8429625" cy="3502025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title"/>
          </p:nvPr>
        </p:nvSpPr>
        <p:spPr>
          <a:xfrm>
            <a:off x="3770313" y="17465"/>
            <a:ext cx="4392612" cy="4445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3200" dirty="0"/>
              <a:t>プログラム実行順</a:t>
            </a:r>
          </a:p>
        </p:txBody>
      </p:sp>
      <p:sp>
        <p:nvSpPr>
          <p:cNvPr id="53254" name="Text Box 16"/>
          <p:cNvSpPr txBox="1">
            <a:spLocks noChangeArrowheads="1"/>
          </p:cNvSpPr>
          <p:nvPr/>
        </p:nvSpPr>
        <p:spPr bwMode="auto">
          <a:xfrm>
            <a:off x="574675" y="460533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①</a:t>
            </a:r>
          </a:p>
        </p:txBody>
      </p:sp>
      <p:sp>
        <p:nvSpPr>
          <p:cNvPr id="53255" name="Text Box 17"/>
          <p:cNvSpPr txBox="1">
            <a:spLocks noChangeArrowheads="1"/>
          </p:cNvSpPr>
          <p:nvPr/>
        </p:nvSpPr>
        <p:spPr bwMode="auto">
          <a:xfrm>
            <a:off x="574675" y="487203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②</a:t>
            </a:r>
          </a:p>
        </p:txBody>
      </p:sp>
      <p:sp>
        <p:nvSpPr>
          <p:cNvPr id="53256" name="Text Box 18"/>
          <p:cNvSpPr txBox="1">
            <a:spLocks noChangeArrowheads="1"/>
          </p:cNvSpPr>
          <p:nvPr/>
        </p:nvSpPr>
        <p:spPr bwMode="auto">
          <a:xfrm>
            <a:off x="574675" y="51482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③</a:t>
            </a:r>
          </a:p>
        </p:txBody>
      </p:sp>
      <p:sp>
        <p:nvSpPr>
          <p:cNvPr id="53257" name="Text Box 19"/>
          <p:cNvSpPr txBox="1">
            <a:spLocks noChangeArrowheads="1"/>
          </p:cNvSpPr>
          <p:nvPr/>
        </p:nvSpPr>
        <p:spPr bwMode="auto">
          <a:xfrm>
            <a:off x="574675" y="54149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④</a:t>
            </a:r>
          </a:p>
        </p:txBody>
      </p:sp>
      <p:sp>
        <p:nvSpPr>
          <p:cNvPr id="53258" name="Text Box 20"/>
          <p:cNvSpPr txBox="1">
            <a:spLocks noChangeArrowheads="1"/>
          </p:cNvSpPr>
          <p:nvPr/>
        </p:nvSpPr>
        <p:spPr bwMode="auto">
          <a:xfrm>
            <a:off x="576263" y="133985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⑤</a:t>
            </a:r>
          </a:p>
        </p:txBody>
      </p:sp>
      <p:sp>
        <p:nvSpPr>
          <p:cNvPr id="53259" name="Text Box 23"/>
          <p:cNvSpPr txBox="1">
            <a:spLocks noChangeArrowheads="1"/>
          </p:cNvSpPr>
          <p:nvPr/>
        </p:nvSpPr>
        <p:spPr bwMode="auto">
          <a:xfrm>
            <a:off x="566738" y="246221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⑥</a:t>
            </a:r>
          </a:p>
        </p:txBody>
      </p:sp>
      <p:sp>
        <p:nvSpPr>
          <p:cNvPr id="53260" name="Freeform 24"/>
          <p:cNvSpPr>
            <a:spLocks/>
          </p:cNvSpPr>
          <p:nvPr/>
        </p:nvSpPr>
        <p:spPr bwMode="auto">
          <a:xfrm>
            <a:off x="209550" y="1633538"/>
            <a:ext cx="457200" cy="3908424"/>
          </a:xfrm>
          <a:custGeom>
            <a:avLst/>
            <a:gdLst>
              <a:gd name="T0" fmla="*/ 417954502 w 456"/>
              <a:gd name="T1" fmla="*/ 2147483646 h 2182"/>
              <a:gd name="T2" fmla="*/ 199811822 w 456"/>
              <a:gd name="T3" fmla="*/ 2147483646 h 2182"/>
              <a:gd name="T4" fmla="*/ 32079722 w 456"/>
              <a:gd name="T5" fmla="*/ 2147483646 h 2182"/>
              <a:gd name="T6" fmla="*/ 11915489 w 456"/>
              <a:gd name="T7" fmla="*/ 2147483646 h 2182"/>
              <a:gd name="T8" fmla="*/ 102655492 w 456"/>
              <a:gd name="T9" fmla="*/ 845880764 h 2182"/>
              <a:gd name="T10" fmla="*/ 254805356 w 456"/>
              <a:gd name="T11" fmla="*/ 0 h 218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56" h="2182">
                <a:moveTo>
                  <a:pt x="456" y="2182"/>
                </a:moveTo>
                <a:cubicBezTo>
                  <a:pt x="372" y="2143"/>
                  <a:pt x="288" y="2105"/>
                  <a:pt x="218" y="1977"/>
                </a:cubicBezTo>
                <a:cubicBezTo>
                  <a:pt x="148" y="1849"/>
                  <a:pt x="69" y="1645"/>
                  <a:pt x="35" y="1412"/>
                </a:cubicBezTo>
                <a:cubicBezTo>
                  <a:pt x="1" y="1179"/>
                  <a:pt x="0" y="780"/>
                  <a:pt x="13" y="581"/>
                </a:cubicBezTo>
                <a:cubicBezTo>
                  <a:pt x="26" y="382"/>
                  <a:pt x="68" y="313"/>
                  <a:pt x="112" y="216"/>
                </a:cubicBezTo>
                <a:cubicBezTo>
                  <a:pt x="156" y="119"/>
                  <a:pt x="217" y="59"/>
                  <a:pt x="278" y="0"/>
                </a:cubicBezTo>
              </a:path>
            </a:pathLst>
          </a:custGeom>
          <a:noFill/>
          <a:ln w="28575" cmpd="sng">
            <a:pattFill prst="pct50">
              <a:fgClr>
                <a:schemeClr val="tx2"/>
              </a:fgClr>
              <a:bgClr>
                <a:srgbClr val="FFFFFF"/>
              </a:bgClr>
            </a:patt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3261" name="Freeform 25"/>
          <p:cNvSpPr>
            <a:spLocks/>
          </p:cNvSpPr>
          <p:nvPr/>
        </p:nvSpPr>
        <p:spPr bwMode="auto">
          <a:xfrm>
            <a:off x="328613" y="2755900"/>
            <a:ext cx="338137" cy="3062287"/>
          </a:xfrm>
          <a:custGeom>
            <a:avLst/>
            <a:gdLst>
              <a:gd name="T0" fmla="*/ 253362876 w 327"/>
              <a:gd name="T1" fmla="*/ 0 h 1828"/>
              <a:gd name="T2" fmla="*/ 75917624 w 327"/>
              <a:gd name="T3" fmla="*/ 810362162 h 1828"/>
              <a:gd name="T4" fmla="*/ 5487721 w 327"/>
              <a:gd name="T5" fmla="*/ 2147483646 h 1828"/>
              <a:gd name="T6" fmla="*/ 107016306 w 327"/>
              <a:gd name="T7" fmla="*/ 2147483646 h 1828"/>
              <a:gd name="T8" fmla="*/ 299096120 w 327"/>
              <a:gd name="T9" fmla="*/ 2147483646 h 18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27" h="1828">
                <a:moveTo>
                  <a:pt x="277" y="0"/>
                </a:moveTo>
                <a:cubicBezTo>
                  <a:pt x="245" y="43"/>
                  <a:pt x="128" y="108"/>
                  <a:pt x="83" y="261"/>
                </a:cubicBezTo>
                <a:cubicBezTo>
                  <a:pt x="38" y="414"/>
                  <a:pt x="0" y="704"/>
                  <a:pt x="6" y="920"/>
                </a:cubicBezTo>
                <a:cubicBezTo>
                  <a:pt x="12" y="1136"/>
                  <a:pt x="64" y="1406"/>
                  <a:pt x="117" y="1557"/>
                </a:cubicBezTo>
                <a:cubicBezTo>
                  <a:pt x="170" y="1708"/>
                  <a:pt x="283" y="1772"/>
                  <a:pt x="327" y="1828"/>
                </a:cubicBezTo>
              </a:path>
            </a:pathLst>
          </a:custGeom>
          <a:noFill/>
          <a:ln w="28575" cmpd="sng">
            <a:pattFill prst="pct50">
              <a:fgClr>
                <a:schemeClr val="tx2"/>
              </a:fgClr>
              <a:bgClr>
                <a:srgbClr val="FFFFFF"/>
              </a:bgClr>
            </a:patt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3262" name="Text Box 27"/>
          <p:cNvSpPr txBox="1">
            <a:spLocks noChangeArrowheads="1"/>
          </p:cNvSpPr>
          <p:nvPr/>
        </p:nvSpPr>
        <p:spPr bwMode="auto">
          <a:xfrm>
            <a:off x="576263" y="163353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⑥</a:t>
            </a:r>
          </a:p>
        </p:txBody>
      </p:sp>
      <p:sp>
        <p:nvSpPr>
          <p:cNvPr id="53263" name="Text Box 28"/>
          <p:cNvSpPr txBox="1">
            <a:spLocks noChangeArrowheads="1"/>
          </p:cNvSpPr>
          <p:nvPr/>
        </p:nvSpPr>
        <p:spPr bwMode="auto">
          <a:xfrm>
            <a:off x="574675" y="569118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⑦</a:t>
            </a:r>
          </a:p>
        </p:txBody>
      </p:sp>
      <p:sp>
        <p:nvSpPr>
          <p:cNvPr id="53264" name="Text Box 29"/>
          <p:cNvSpPr txBox="1">
            <a:spLocks noChangeArrowheads="1"/>
          </p:cNvSpPr>
          <p:nvPr/>
        </p:nvSpPr>
        <p:spPr bwMode="auto">
          <a:xfrm>
            <a:off x="574675" y="596741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⑧</a:t>
            </a:r>
          </a:p>
        </p:txBody>
      </p:sp>
      <p:sp>
        <p:nvSpPr>
          <p:cNvPr id="53265" name="Text Box 30"/>
          <p:cNvSpPr txBox="1">
            <a:spLocks noChangeArrowheads="1"/>
          </p:cNvSpPr>
          <p:nvPr/>
        </p:nvSpPr>
        <p:spPr bwMode="auto">
          <a:xfrm>
            <a:off x="574675" y="623411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⑨</a:t>
            </a:r>
          </a:p>
        </p:txBody>
      </p:sp>
      <p:sp>
        <p:nvSpPr>
          <p:cNvPr id="5326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9601CE3-5C9E-4894-9438-D921248EC65B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25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31884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38125"/>
            <a:ext cx="7772400" cy="723900"/>
          </a:xfrm>
        </p:spPr>
        <p:txBody>
          <a:bodyPr/>
          <a:lstStyle/>
          <a:p>
            <a:pPr eaLnBrk="1" hangingPunct="1"/>
            <a:r>
              <a:rPr lang="ja-JP" altLang="en-US"/>
              <a:t>プログラム実行順</a:t>
            </a:r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2316163" y="2490788"/>
            <a:ext cx="4572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>
                <a:solidFill>
                  <a:srgbClr val="00801E"/>
                </a:solidFill>
                <a:latin typeface="CS Times" pitchFamily="18" charset="0"/>
                <a:cs typeface="Calibri" panose="020F0502020204030204" pitchFamily="34" charset="0"/>
              </a:rPr>
              <a:t>   </a:t>
            </a:r>
          </a:p>
        </p:txBody>
      </p:sp>
      <p:sp>
        <p:nvSpPr>
          <p:cNvPr id="55300" name="Text Box 6"/>
          <p:cNvSpPr txBox="1">
            <a:spLocks noChangeArrowheads="1"/>
          </p:cNvSpPr>
          <p:nvPr/>
        </p:nvSpPr>
        <p:spPr bwMode="auto">
          <a:xfrm>
            <a:off x="457200" y="4038600"/>
            <a:ext cx="2638425" cy="4159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n = </a:t>
            </a:r>
            <a:r>
              <a:rPr lang="en-US" altLang="ja-JP" sz="20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num_of_day</a:t>
            </a:r>
            <a:r>
              <a:rPr lang="en-US" altLang="ja-JP" sz="2000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(y, m);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</a:t>
            </a:r>
            <a:endParaRPr lang="en-US" altLang="ja-JP" sz="28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301" name="Rectangle 18"/>
          <p:cNvSpPr>
            <a:spLocks noChangeArrowheads="1"/>
          </p:cNvSpPr>
          <p:nvPr/>
        </p:nvSpPr>
        <p:spPr bwMode="auto">
          <a:xfrm>
            <a:off x="304800" y="2362200"/>
            <a:ext cx="2971800" cy="4191000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302" name="Text Box 19"/>
          <p:cNvSpPr txBox="1">
            <a:spLocks noChangeArrowheads="1"/>
          </p:cNvSpPr>
          <p:nvPr/>
        </p:nvSpPr>
        <p:spPr bwMode="auto">
          <a:xfrm>
            <a:off x="980566" y="1295400"/>
            <a:ext cx="1713932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u="sng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main </a:t>
            </a:r>
            <a:r>
              <a:rPr lang="ja-JP" altLang="en-US" sz="2800" u="sng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main()</a:t>
            </a:r>
          </a:p>
        </p:txBody>
      </p:sp>
      <p:sp>
        <p:nvSpPr>
          <p:cNvPr id="55303" name="Rectangle 20"/>
          <p:cNvSpPr>
            <a:spLocks noChangeArrowheads="1"/>
          </p:cNvSpPr>
          <p:nvPr/>
        </p:nvSpPr>
        <p:spPr bwMode="auto">
          <a:xfrm>
            <a:off x="6553200" y="3881438"/>
            <a:ext cx="2127250" cy="5381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304" name="AutoShape 21"/>
          <p:cNvSpPr>
            <a:spLocks noChangeArrowheads="1"/>
          </p:cNvSpPr>
          <p:nvPr/>
        </p:nvSpPr>
        <p:spPr bwMode="auto">
          <a:xfrm>
            <a:off x="4648200" y="3005138"/>
            <a:ext cx="2438400" cy="655637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305" name="Line 23"/>
          <p:cNvSpPr>
            <a:spLocks noChangeShapeType="1"/>
          </p:cNvSpPr>
          <p:nvPr/>
        </p:nvSpPr>
        <p:spPr bwMode="auto">
          <a:xfrm>
            <a:off x="5867400" y="2514600"/>
            <a:ext cx="1588" cy="52863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5306" name="Text Box 26"/>
          <p:cNvSpPr txBox="1">
            <a:spLocks noChangeArrowheads="1"/>
          </p:cNvSpPr>
          <p:nvPr/>
        </p:nvSpPr>
        <p:spPr bwMode="auto">
          <a:xfrm>
            <a:off x="5257800" y="3048000"/>
            <a:ext cx="190148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if( </a:t>
            </a: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・・・ 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55307" name="Text Box 27"/>
          <p:cNvSpPr txBox="1">
            <a:spLocks noChangeArrowheads="1"/>
          </p:cNvSpPr>
          <p:nvPr/>
        </p:nvSpPr>
        <p:spPr bwMode="auto">
          <a:xfrm>
            <a:off x="6858000" y="3886200"/>
            <a:ext cx="1905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return 29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</p:txBody>
      </p:sp>
      <p:sp>
        <p:nvSpPr>
          <p:cNvPr id="55308" name="Text Box 29"/>
          <p:cNvSpPr txBox="1">
            <a:spLocks noChangeArrowheads="1"/>
          </p:cNvSpPr>
          <p:nvPr/>
        </p:nvSpPr>
        <p:spPr bwMode="auto">
          <a:xfrm>
            <a:off x="4883150" y="3794125"/>
            <a:ext cx="6191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</a:p>
        </p:txBody>
      </p:sp>
      <p:cxnSp>
        <p:nvCxnSpPr>
          <p:cNvPr id="55309" name="AutoShape 30"/>
          <p:cNvCxnSpPr>
            <a:cxnSpLocks noChangeShapeType="1"/>
            <a:stCxn id="55304" idx="3"/>
            <a:endCxn id="55303" idx="0"/>
          </p:cNvCxnSpPr>
          <p:nvPr/>
        </p:nvCxnSpPr>
        <p:spPr bwMode="auto">
          <a:xfrm>
            <a:off x="7096125" y="3333750"/>
            <a:ext cx="520700" cy="538163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310" name="Text Box 32"/>
          <p:cNvSpPr txBox="1">
            <a:spLocks noChangeArrowheads="1"/>
          </p:cNvSpPr>
          <p:nvPr/>
        </p:nvSpPr>
        <p:spPr bwMode="auto">
          <a:xfrm>
            <a:off x="7239000" y="2890838"/>
            <a:ext cx="6526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Yes</a:t>
            </a:r>
          </a:p>
        </p:txBody>
      </p:sp>
      <p:sp>
        <p:nvSpPr>
          <p:cNvPr id="55311" name="Line 33"/>
          <p:cNvSpPr>
            <a:spLocks noChangeShapeType="1"/>
          </p:cNvSpPr>
          <p:nvPr/>
        </p:nvSpPr>
        <p:spPr bwMode="auto">
          <a:xfrm>
            <a:off x="5867400" y="3652838"/>
            <a:ext cx="0" cy="1295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5312" name="Text Box 36"/>
          <p:cNvSpPr txBox="1">
            <a:spLocks noChangeArrowheads="1"/>
          </p:cNvSpPr>
          <p:nvPr/>
        </p:nvSpPr>
        <p:spPr bwMode="auto">
          <a:xfrm>
            <a:off x="4419600" y="4953000"/>
            <a:ext cx="3505200" cy="95410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return </a:t>
            </a:r>
            <a:r>
              <a:rPr lang="en-US" altLang="ja-JP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num_days</a:t>
            </a:r>
            <a:r>
              <a:rPr lang="en-US" altLang="ja-JP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[m-1];</a:t>
            </a:r>
          </a:p>
        </p:txBody>
      </p:sp>
      <p:sp>
        <p:nvSpPr>
          <p:cNvPr id="55313" name="Rectangle 37"/>
          <p:cNvSpPr>
            <a:spLocks noChangeArrowheads="1"/>
          </p:cNvSpPr>
          <p:nvPr/>
        </p:nvSpPr>
        <p:spPr bwMode="auto">
          <a:xfrm>
            <a:off x="4267200" y="2362200"/>
            <a:ext cx="4724400" cy="4267200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314" name="Text Box 40"/>
          <p:cNvSpPr txBox="1">
            <a:spLocks noChangeArrowheads="1"/>
          </p:cNvSpPr>
          <p:nvPr/>
        </p:nvSpPr>
        <p:spPr bwMode="auto">
          <a:xfrm>
            <a:off x="4724400" y="1219200"/>
            <a:ext cx="3798888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u="sng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num_of_day</a:t>
            </a:r>
            <a:r>
              <a:rPr lang="en-US" altLang="ja-JP" sz="2800" u="sng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ja-JP" altLang="en-US" sz="2800" u="sng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 </a:t>
            </a:r>
            <a:r>
              <a:rPr lang="en-US" altLang="ja-JP" sz="2400" dirty="0" err="1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num_of_day</a:t>
            </a:r>
            <a:r>
              <a:rPr lang="en-US" altLang="ja-JP" sz="2400" dirty="0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( </a:t>
            </a:r>
            <a:r>
              <a:rPr lang="en-US" altLang="ja-JP" sz="2400" dirty="0" err="1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 y, </a:t>
            </a:r>
            <a:r>
              <a:rPr lang="en-US" altLang="ja-JP" sz="2400" dirty="0" err="1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 m)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55315" name="Line 41"/>
          <p:cNvSpPr>
            <a:spLocks noChangeShapeType="1"/>
          </p:cNvSpPr>
          <p:nvPr/>
        </p:nvSpPr>
        <p:spPr bwMode="auto">
          <a:xfrm flipV="1">
            <a:off x="2819400" y="2514600"/>
            <a:ext cx="3048000" cy="15240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5316" name="Text Box 42"/>
          <p:cNvSpPr txBox="1">
            <a:spLocks noChangeArrowheads="1"/>
          </p:cNvSpPr>
          <p:nvPr/>
        </p:nvSpPr>
        <p:spPr bwMode="auto">
          <a:xfrm>
            <a:off x="2611378" y="2590800"/>
            <a:ext cx="162095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呼び出し</a:t>
            </a:r>
          </a:p>
        </p:txBody>
      </p:sp>
      <p:sp>
        <p:nvSpPr>
          <p:cNvPr id="55317" name="Line 43"/>
          <p:cNvSpPr>
            <a:spLocks noChangeShapeType="1"/>
          </p:cNvSpPr>
          <p:nvPr/>
        </p:nvSpPr>
        <p:spPr bwMode="auto">
          <a:xfrm flipH="1" flipV="1">
            <a:off x="3200400" y="4267200"/>
            <a:ext cx="1219200" cy="914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5318" name="Text Box 44"/>
          <p:cNvSpPr txBox="1">
            <a:spLocks noChangeArrowheads="1"/>
          </p:cNvSpPr>
          <p:nvPr/>
        </p:nvSpPr>
        <p:spPr bwMode="auto">
          <a:xfrm>
            <a:off x="3352800" y="5257800"/>
            <a:ext cx="10054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戻り</a:t>
            </a:r>
          </a:p>
        </p:txBody>
      </p:sp>
      <p:sp>
        <p:nvSpPr>
          <p:cNvPr id="55319" name="Line 45"/>
          <p:cNvSpPr>
            <a:spLocks noChangeShapeType="1"/>
          </p:cNvSpPr>
          <p:nvPr/>
        </p:nvSpPr>
        <p:spPr bwMode="auto">
          <a:xfrm flipH="1">
            <a:off x="3200400" y="4191000"/>
            <a:ext cx="3352800" cy="76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532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218C3D0-46AC-4EBB-8E09-9D06A43D6294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26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22028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3513"/>
            <a:ext cx="7772400" cy="5048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4000"/>
              <a:t>データの流れ</a:t>
            </a:r>
          </a:p>
        </p:txBody>
      </p:sp>
      <p:sp>
        <p:nvSpPr>
          <p:cNvPr id="57347" name="Text Box 15"/>
          <p:cNvSpPr txBox="1">
            <a:spLocks noChangeArrowheads="1"/>
          </p:cNvSpPr>
          <p:nvPr/>
        </p:nvSpPr>
        <p:spPr bwMode="auto">
          <a:xfrm>
            <a:off x="661988" y="3587750"/>
            <a:ext cx="282641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① y </a:t>
            </a:r>
            <a:r>
              <a:rPr lang="ja-JP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と </a:t>
            </a:r>
            <a:r>
              <a:rPr lang="en-US" altLang="ja-JP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 </a:t>
            </a:r>
            <a:r>
              <a:rPr lang="ja-JP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の値を，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num_of_day</a:t>
            </a:r>
            <a:r>
              <a:rPr lang="en-US" altLang="ja-JP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ja-JP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関数に渡す</a:t>
            </a:r>
          </a:p>
        </p:txBody>
      </p:sp>
      <p:sp>
        <p:nvSpPr>
          <p:cNvPr id="57348" name="Text Box 16"/>
          <p:cNvSpPr txBox="1">
            <a:spLocks noChangeArrowheads="1"/>
          </p:cNvSpPr>
          <p:nvPr/>
        </p:nvSpPr>
        <p:spPr bwMode="auto">
          <a:xfrm>
            <a:off x="5253038" y="3822700"/>
            <a:ext cx="397416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②</a:t>
            </a:r>
            <a:r>
              <a:rPr lang="ja-JP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整数を２つを受け取って，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「</a:t>
            </a:r>
            <a:r>
              <a:rPr lang="en-US" altLang="ja-JP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ja-JP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」 と 「</a:t>
            </a:r>
            <a:r>
              <a:rPr lang="en-US" altLang="ja-JP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ja-JP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」という名前で使う</a:t>
            </a:r>
          </a:p>
        </p:txBody>
      </p:sp>
      <p:sp>
        <p:nvSpPr>
          <p:cNvPr id="57349" name="Text Box 17"/>
          <p:cNvSpPr txBox="1">
            <a:spLocks noChangeArrowheads="1"/>
          </p:cNvSpPr>
          <p:nvPr/>
        </p:nvSpPr>
        <p:spPr bwMode="auto">
          <a:xfrm>
            <a:off x="4173538" y="6156325"/>
            <a:ext cx="367761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③main </a:t>
            </a:r>
            <a:r>
              <a:rPr lang="ja-JP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関数に，</a:t>
            </a:r>
            <a:r>
              <a:rPr lang="en-US" altLang="ja-JP" sz="20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num_days</a:t>
            </a:r>
            <a:r>
              <a:rPr lang="en-US" altLang="ja-JP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[m-1]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の値を返す</a:t>
            </a:r>
          </a:p>
        </p:txBody>
      </p:sp>
      <p:sp>
        <p:nvSpPr>
          <p:cNvPr id="57350" name="AutoShape 18" descr="25%"/>
          <p:cNvSpPr>
            <a:spLocks noChangeArrowheads="1"/>
          </p:cNvSpPr>
          <p:nvPr/>
        </p:nvSpPr>
        <p:spPr bwMode="auto">
          <a:xfrm rot="1175977">
            <a:off x="3333750" y="3444875"/>
            <a:ext cx="1209675" cy="330200"/>
          </a:xfrm>
          <a:prstGeom prst="rightArrow">
            <a:avLst>
              <a:gd name="adj1" fmla="val 50000"/>
              <a:gd name="adj2" fmla="val 91587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351" name="Text Box 19"/>
          <p:cNvSpPr txBox="1">
            <a:spLocks noChangeArrowheads="1"/>
          </p:cNvSpPr>
          <p:nvPr/>
        </p:nvSpPr>
        <p:spPr bwMode="auto">
          <a:xfrm>
            <a:off x="1252028" y="974725"/>
            <a:ext cx="171393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main </a:t>
            </a:r>
            <a:r>
              <a:rPr lang="ja-JP" altLang="en-US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main()</a:t>
            </a:r>
          </a:p>
        </p:txBody>
      </p:sp>
      <p:sp>
        <p:nvSpPr>
          <p:cNvPr id="57352" name="Rectangle 20"/>
          <p:cNvSpPr>
            <a:spLocks noChangeArrowheads="1"/>
          </p:cNvSpPr>
          <p:nvPr/>
        </p:nvSpPr>
        <p:spPr bwMode="auto">
          <a:xfrm>
            <a:off x="763588" y="3184525"/>
            <a:ext cx="2590800" cy="4159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n = </a:t>
            </a:r>
            <a:r>
              <a:rPr lang="en-US" altLang="ja-JP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num_of_day</a:t>
            </a: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altLang="ja-JP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y, m</a:t>
            </a: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</p:txBody>
      </p:sp>
      <p:sp>
        <p:nvSpPr>
          <p:cNvPr id="57353" name="Text Box 21"/>
          <p:cNvSpPr txBox="1">
            <a:spLocks noChangeArrowheads="1"/>
          </p:cNvSpPr>
          <p:nvPr/>
        </p:nvSpPr>
        <p:spPr bwMode="auto">
          <a:xfrm>
            <a:off x="1133475" y="2678113"/>
            <a:ext cx="2031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関数呼び出し</a:t>
            </a:r>
          </a:p>
        </p:txBody>
      </p:sp>
      <p:sp>
        <p:nvSpPr>
          <p:cNvPr id="57354" name="Line 22"/>
          <p:cNvSpPr>
            <a:spLocks noChangeShapeType="1"/>
          </p:cNvSpPr>
          <p:nvPr/>
        </p:nvSpPr>
        <p:spPr bwMode="auto">
          <a:xfrm flipH="1" flipV="1">
            <a:off x="3294063" y="3713163"/>
            <a:ext cx="1236662" cy="2306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355" name="Rectangle 23"/>
          <p:cNvSpPr>
            <a:spLocks noChangeArrowheads="1"/>
          </p:cNvSpPr>
          <p:nvPr/>
        </p:nvSpPr>
        <p:spPr bwMode="auto">
          <a:xfrm>
            <a:off x="4506913" y="3805238"/>
            <a:ext cx="2673350" cy="2919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356" name="Text Box 24"/>
          <p:cNvSpPr txBox="1">
            <a:spLocks noChangeArrowheads="1"/>
          </p:cNvSpPr>
          <p:nvPr/>
        </p:nvSpPr>
        <p:spPr bwMode="auto">
          <a:xfrm>
            <a:off x="5428397" y="4457700"/>
            <a:ext cx="8002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戻り</a:t>
            </a:r>
          </a:p>
        </p:txBody>
      </p:sp>
      <p:sp>
        <p:nvSpPr>
          <p:cNvPr id="57357" name="Rectangle 25"/>
          <p:cNvSpPr>
            <a:spLocks noChangeArrowheads="1"/>
          </p:cNvSpPr>
          <p:nvPr/>
        </p:nvSpPr>
        <p:spPr bwMode="auto">
          <a:xfrm>
            <a:off x="706438" y="1974850"/>
            <a:ext cx="2724150" cy="26241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358" name="Text Box 26"/>
          <p:cNvSpPr txBox="1">
            <a:spLocks noChangeArrowheads="1"/>
          </p:cNvSpPr>
          <p:nvPr/>
        </p:nvSpPr>
        <p:spPr bwMode="auto">
          <a:xfrm>
            <a:off x="3537274" y="2570163"/>
            <a:ext cx="446340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u="sng" dirty="0" err="1">
                <a:latin typeface="Calibri" panose="020F0502020204030204" pitchFamily="34" charset="0"/>
                <a:cs typeface="Calibri" panose="020F0502020204030204" pitchFamily="34" charset="0"/>
              </a:rPr>
              <a:t>num_of_day</a:t>
            </a:r>
            <a:r>
              <a:rPr lang="en-US" altLang="ja-JP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ja-JP" altLang="en-US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num_of_day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y, </a:t>
            </a:r>
            <a:r>
              <a:rPr lang="en-US" altLang="ja-JP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</a:t>
            </a: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57359" name="Text Box 27"/>
          <p:cNvSpPr txBox="1">
            <a:spLocks noChangeArrowheads="1"/>
          </p:cNvSpPr>
          <p:nvPr/>
        </p:nvSpPr>
        <p:spPr bwMode="auto">
          <a:xfrm>
            <a:off x="4565650" y="5827713"/>
            <a:ext cx="2606867" cy="40011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return </a:t>
            </a:r>
            <a:r>
              <a:rPr lang="en-US" altLang="ja-JP" sz="20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num_days</a:t>
            </a:r>
            <a:r>
              <a:rPr lang="en-US" altLang="ja-JP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[m-1]</a:t>
            </a: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</p:txBody>
      </p:sp>
      <p:sp>
        <p:nvSpPr>
          <p:cNvPr id="57360" name="Text Box 28"/>
          <p:cNvSpPr txBox="1">
            <a:spLocks noChangeArrowheads="1"/>
          </p:cNvSpPr>
          <p:nvPr/>
        </p:nvSpPr>
        <p:spPr bwMode="auto">
          <a:xfrm>
            <a:off x="5322888" y="4903788"/>
            <a:ext cx="1228285" cy="40011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return </a:t>
            </a:r>
            <a:r>
              <a:rPr lang="en-US" altLang="ja-JP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29</a:t>
            </a: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</p:txBody>
      </p:sp>
      <p:sp>
        <p:nvSpPr>
          <p:cNvPr id="57361" name="Text Box 29"/>
          <p:cNvSpPr txBox="1">
            <a:spLocks noChangeArrowheads="1"/>
          </p:cNvSpPr>
          <p:nvPr/>
        </p:nvSpPr>
        <p:spPr bwMode="auto">
          <a:xfrm>
            <a:off x="6777038" y="4859338"/>
            <a:ext cx="198002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うるう年のとき</a:t>
            </a:r>
          </a:p>
        </p:txBody>
      </p:sp>
      <p:sp>
        <p:nvSpPr>
          <p:cNvPr id="57362" name="AutoShape 30"/>
          <p:cNvSpPr>
            <a:spLocks/>
          </p:cNvSpPr>
          <p:nvPr/>
        </p:nvSpPr>
        <p:spPr bwMode="auto">
          <a:xfrm>
            <a:off x="6632575" y="4741863"/>
            <a:ext cx="161925" cy="622300"/>
          </a:xfrm>
          <a:prstGeom prst="rightBrace">
            <a:avLst>
              <a:gd name="adj1" fmla="val 3202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363" name="Text Box 31"/>
          <p:cNvSpPr txBox="1">
            <a:spLocks noChangeArrowheads="1"/>
          </p:cNvSpPr>
          <p:nvPr/>
        </p:nvSpPr>
        <p:spPr bwMode="auto">
          <a:xfrm>
            <a:off x="7323138" y="5641975"/>
            <a:ext cx="146706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うるう年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でないとき</a:t>
            </a:r>
          </a:p>
        </p:txBody>
      </p:sp>
      <p:sp>
        <p:nvSpPr>
          <p:cNvPr id="57364" name="AutoShape 32"/>
          <p:cNvSpPr>
            <a:spLocks/>
          </p:cNvSpPr>
          <p:nvPr/>
        </p:nvSpPr>
        <p:spPr bwMode="auto">
          <a:xfrm>
            <a:off x="7196138" y="5678488"/>
            <a:ext cx="161925" cy="622300"/>
          </a:xfrm>
          <a:prstGeom prst="rightBrace">
            <a:avLst>
              <a:gd name="adj1" fmla="val 3202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365" name="Line 33"/>
          <p:cNvSpPr>
            <a:spLocks noChangeShapeType="1"/>
          </p:cNvSpPr>
          <p:nvPr/>
        </p:nvSpPr>
        <p:spPr bwMode="auto">
          <a:xfrm flipH="1" flipV="1">
            <a:off x="3292475" y="3670300"/>
            <a:ext cx="2006600" cy="141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366" name="Text Box 34"/>
          <p:cNvSpPr txBox="1">
            <a:spLocks noChangeArrowheads="1"/>
          </p:cNvSpPr>
          <p:nvPr/>
        </p:nvSpPr>
        <p:spPr bwMode="auto">
          <a:xfrm>
            <a:off x="4183063" y="5289550"/>
            <a:ext cx="313258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③main </a:t>
            </a:r>
            <a:r>
              <a:rPr lang="ja-JP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関数に，</a:t>
            </a:r>
            <a:r>
              <a:rPr lang="en-US" altLang="ja-JP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29 </a:t>
            </a:r>
            <a:r>
              <a:rPr lang="ja-JP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を返す</a:t>
            </a:r>
          </a:p>
        </p:txBody>
      </p:sp>
      <p:sp>
        <p:nvSpPr>
          <p:cNvPr id="57367" name="Text Box 36"/>
          <p:cNvSpPr txBox="1">
            <a:spLocks noChangeArrowheads="1"/>
          </p:cNvSpPr>
          <p:nvPr/>
        </p:nvSpPr>
        <p:spPr bwMode="auto">
          <a:xfrm>
            <a:off x="3560763" y="3336925"/>
            <a:ext cx="539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型</a:t>
            </a:r>
          </a:p>
        </p:txBody>
      </p:sp>
      <p:sp>
        <p:nvSpPr>
          <p:cNvPr id="57368" name="Text Box 37"/>
          <p:cNvSpPr txBox="1">
            <a:spLocks noChangeArrowheads="1"/>
          </p:cNvSpPr>
          <p:nvPr/>
        </p:nvSpPr>
        <p:spPr bwMode="auto">
          <a:xfrm>
            <a:off x="6265863" y="3319463"/>
            <a:ext cx="1250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仮引数</a:t>
            </a:r>
          </a:p>
        </p:txBody>
      </p:sp>
      <p:sp>
        <p:nvSpPr>
          <p:cNvPr id="5736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49C7C41-0566-4160-843F-83AC779850B3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27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70977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0638"/>
            <a:ext cx="7772400" cy="5048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3600"/>
              <a:t>データの流れ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881063" y="3687763"/>
            <a:ext cx="256352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① y </a:t>
            </a:r>
            <a:r>
              <a:rPr lang="ja-JP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と </a:t>
            </a:r>
            <a:r>
              <a:rPr lang="en-US" altLang="ja-JP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 </a:t>
            </a:r>
            <a:r>
              <a:rPr lang="ja-JP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の値を，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num_of_day</a:t>
            </a:r>
            <a:r>
              <a:rPr lang="en-US" altLang="ja-JP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ja-JP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関数に渡す</a:t>
            </a:r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5291138" y="4010025"/>
            <a:ext cx="359585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②</a:t>
            </a:r>
            <a:r>
              <a:rPr lang="ja-JP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整数を２つを受け取って，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「</a:t>
            </a:r>
            <a:r>
              <a:rPr lang="en-US" altLang="ja-JP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ja-JP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」 と 「</a:t>
            </a:r>
            <a:r>
              <a:rPr lang="en-US" altLang="ja-JP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ja-JP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」という名前で使う</a:t>
            </a:r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4297363" y="6208713"/>
            <a:ext cx="333296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③main </a:t>
            </a:r>
            <a:r>
              <a:rPr lang="ja-JP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関数に，</a:t>
            </a:r>
            <a:r>
              <a:rPr lang="en-US" altLang="ja-JP" sz="18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num_days</a:t>
            </a:r>
            <a:r>
              <a:rPr lang="en-US" altLang="ja-JP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[m-1]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の値を返す</a:t>
            </a:r>
          </a:p>
        </p:txBody>
      </p:sp>
      <p:sp>
        <p:nvSpPr>
          <p:cNvPr id="59398" name="AutoShape 6" descr="25%"/>
          <p:cNvSpPr>
            <a:spLocks noChangeArrowheads="1"/>
          </p:cNvSpPr>
          <p:nvPr/>
        </p:nvSpPr>
        <p:spPr bwMode="auto">
          <a:xfrm rot="1175977">
            <a:off x="3371850" y="3606800"/>
            <a:ext cx="1209675" cy="330200"/>
          </a:xfrm>
          <a:prstGeom prst="rightArrow">
            <a:avLst>
              <a:gd name="adj1" fmla="val 50000"/>
              <a:gd name="adj2" fmla="val 91587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1360262" y="2209800"/>
            <a:ext cx="149111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main </a:t>
            </a:r>
            <a:r>
              <a:rPr lang="ja-JP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main()</a:t>
            </a:r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839788" y="3346450"/>
            <a:ext cx="2552700" cy="36933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n = </a:t>
            </a:r>
            <a:r>
              <a:rPr lang="en-US" altLang="ja-JP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num_of_day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altLang="ja-JP" sz="1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y, m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</p:txBody>
      </p:sp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1266825" y="2968625"/>
            <a:ext cx="172354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関数呼び出し</a:t>
            </a:r>
          </a:p>
        </p:txBody>
      </p:sp>
      <p:sp>
        <p:nvSpPr>
          <p:cNvPr id="59402" name="Line 10"/>
          <p:cNvSpPr>
            <a:spLocks noChangeShapeType="1"/>
          </p:cNvSpPr>
          <p:nvPr/>
        </p:nvSpPr>
        <p:spPr bwMode="auto">
          <a:xfrm flipH="1" flipV="1">
            <a:off x="3332163" y="3875088"/>
            <a:ext cx="1370012" cy="223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9403" name="Rectangle 11"/>
          <p:cNvSpPr>
            <a:spLocks noChangeArrowheads="1"/>
          </p:cNvSpPr>
          <p:nvPr/>
        </p:nvSpPr>
        <p:spPr bwMode="auto">
          <a:xfrm>
            <a:off x="4545013" y="3967163"/>
            <a:ext cx="2673350" cy="283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404" name="Text Box 12"/>
          <p:cNvSpPr txBox="1">
            <a:spLocks noChangeArrowheads="1"/>
          </p:cNvSpPr>
          <p:nvPr/>
        </p:nvSpPr>
        <p:spPr bwMode="auto">
          <a:xfrm>
            <a:off x="5517793" y="4710113"/>
            <a:ext cx="6976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戻り</a:t>
            </a:r>
          </a:p>
        </p:txBody>
      </p:sp>
      <p:sp>
        <p:nvSpPr>
          <p:cNvPr id="59405" name="Rectangle 13"/>
          <p:cNvSpPr>
            <a:spLocks noChangeArrowheads="1"/>
          </p:cNvSpPr>
          <p:nvPr/>
        </p:nvSpPr>
        <p:spPr bwMode="auto">
          <a:xfrm>
            <a:off x="744538" y="2938463"/>
            <a:ext cx="2724150" cy="1822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406" name="Text Box 14"/>
          <p:cNvSpPr txBox="1">
            <a:spLocks noChangeArrowheads="1"/>
          </p:cNvSpPr>
          <p:nvPr/>
        </p:nvSpPr>
        <p:spPr bwMode="auto">
          <a:xfrm>
            <a:off x="3892520" y="2947988"/>
            <a:ext cx="382752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u="sng" dirty="0" err="1">
                <a:latin typeface="Calibri" panose="020F0502020204030204" pitchFamily="34" charset="0"/>
                <a:cs typeface="Calibri" panose="020F0502020204030204" pitchFamily="34" charset="0"/>
              </a:rPr>
              <a:t>num_of_day</a:t>
            </a:r>
            <a:r>
              <a:rPr lang="en-US" altLang="ja-JP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ja-JP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num_of_day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(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y,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m )</a:t>
            </a:r>
          </a:p>
        </p:txBody>
      </p:sp>
      <p:sp>
        <p:nvSpPr>
          <p:cNvPr id="59407" name="Text Box 15"/>
          <p:cNvSpPr txBox="1">
            <a:spLocks noChangeArrowheads="1"/>
          </p:cNvSpPr>
          <p:nvPr/>
        </p:nvSpPr>
        <p:spPr bwMode="auto">
          <a:xfrm>
            <a:off x="4708525" y="5908675"/>
            <a:ext cx="2368534" cy="36933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return </a:t>
            </a:r>
            <a:r>
              <a:rPr lang="en-US" altLang="ja-JP" sz="1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num_days</a:t>
            </a:r>
            <a:r>
              <a:rPr lang="en-US" altLang="ja-JP" sz="1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[m-1]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</p:txBody>
      </p:sp>
      <p:sp>
        <p:nvSpPr>
          <p:cNvPr id="59408" name="Text Box 16"/>
          <p:cNvSpPr txBox="1">
            <a:spLocks noChangeArrowheads="1"/>
          </p:cNvSpPr>
          <p:nvPr/>
        </p:nvSpPr>
        <p:spPr bwMode="auto">
          <a:xfrm>
            <a:off x="5360988" y="5089525"/>
            <a:ext cx="1124603" cy="36933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return </a:t>
            </a:r>
            <a:r>
              <a:rPr lang="en-US" altLang="ja-JP" sz="1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29</a:t>
            </a:r>
            <a:r>
              <a:rPr lang="en-US" altLang="ja-JP" sz="18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</p:txBody>
      </p:sp>
      <p:sp>
        <p:nvSpPr>
          <p:cNvPr id="59409" name="Text Box 17"/>
          <p:cNvSpPr txBox="1">
            <a:spLocks noChangeArrowheads="1"/>
          </p:cNvSpPr>
          <p:nvPr/>
        </p:nvSpPr>
        <p:spPr bwMode="auto">
          <a:xfrm>
            <a:off x="6815138" y="5046663"/>
            <a:ext cx="18004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うるう年のとき</a:t>
            </a:r>
          </a:p>
        </p:txBody>
      </p:sp>
      <p:sp>
        <p:nvSpPr>
          <p:cNvPr id="59410" name="AutoShape 18"/>
          <p:cNvSpPr>
            <a:spLocks/>
          </p:cNvSpPr>
          <p:nvPr/>
        </p:nvSpPr>
        <p:spPr bwMode="auto">
          <a:xfrm>
            <a:off x="6670675" y="4903788"/>
            <a:ext cx="161925" cy="622300"/>
          </a:xfrm>
          <a:prstGeom prst="rightBrace">
            <a:avLst>
              <a:gd name="adj1" fmla="val 3202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411" name="Text Box 19"/>
          <p:cNvSpPr txBox="1">
            <a:spLocks noChangeArrowheads="1"/>
          </p:cNvSpPr>
          <p:nvPr/>
        </p:nvSpPr>
        <p:spPr bwMode="auto">
          <a:xfrm>
            <a:off x="7466013" y="5724525"/>
            <a:ext cx="133882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うるう年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でないとき</a:t>
            </a:r>
          </a:p>
        </p:txBody>
      </p:sp>
      <p:sp>
        <p:nvSpPr>
          <p:cNvPr id="59412" name="AutoShape 20"/>
          <p:cNvSpPr>
            <a:spLocks/>
          </p:cNvSpPr>
          <p:nvPr/>
        </p:nvSpPr>
        <p:spPr bwMode="auto">
          <a:xfrm>
            <a:off x="7339013" y="5735638"/>
            <a:ext cx="161925" cy="622300"/>
          </a:xfrm>
          <a:prstGeom prst="rightBrace">
            <a:avLst>
              <a:gd name="adj1" fmla="val 3202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413" name="Line 21"/>
          <p:cNvSpPr>
            <a:spLocks noChangeShapeType="1"/>
          </p:cNvSpPr>
          <p:nvPr/>
        </p:nvSpPr>
        <p:spPr bwMode="auto">
          <a:xfrm flipH="1" flipV="1">
            <a:off x="3330575" y="3832225"/>
            <a:ext cx="2006600" cy="141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9414" name="Text Box 22"/>
          <p:cNvSpPr txBox="1">
            <a:spLocks noChangeArrowheads="1"/>
          </p:cNvSpPr>
          <p:nvPr/>
        </p:nvSpPr>
        <p:spPr bwMode="auto">
          <a:xfrm>
            <a:off x="4221163" y="5408613"/>
            <a:ext cx="283923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③main </a:t>
            </a:r>
            <a:r>
              <a:rPr lang="ja-JP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関数に，</a:t>
            </a:r>
            <a:r>
              <a:rPr lang="en-US" altLang="ja-JP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29 </a:t>
            </a:r>
            <a:r>
              <a:rPr lang="ja-JP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を返す</a:t>
            </a:r>
          </a:p>
        </p:txBody>
      </p:sp>
      <p:sp>
        <p:nvSpPr>
          <p:cNvPr id="59415" name="Text Box 23"/>
          <p:cNvSpPr txBox="1">
            <a:spLocks noChangeArrowheads="1"/>
          </p:cNvSpPr>
          <p:nvPr/>
        </p:nvSpPr>
        <p:spPr bwMode="auto">
          <a:xfrm>
            <a:off x="3894138" y="357346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型</a:t>
            </a:r>
          </a:p>
        </p:txBody>
      </p:sp>
      <p:sp>
        <p:nvSpPr>
          <p:cNvPr id="59416" name="Text Box 24"/>
          <p:cNvSpPr txBox="1">
            <a:spLocks noChangeArrowheads="1"/>
          </p:cNvSpPr>
          <p:nvPr/>
        </p:nvSpPr>
        <p:spPr bwMode="auto">
          <a:xfrm>
            <a:off x="6208713" y="3603625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仮引数</a:t>
            </a:r>
          </a:p>
        </p:txBody>
      </p:sp>
      <p:sp>
        <p:nvSpPr>
          <p:cNvPr id="59417" name="Rectangle 25"/>
          <p:cNvSpPr>
            <a:spLocks noChangeArrowheads="1"/>
          </p:cNvSpPr>
          <p:nvPr/>
        </p:nvSpPr>
        <p:spPr bwMode="auto">
          <a:xfrm>
            <a:off x="2293938" y="1193800"/>
            <a:ext cx="457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>
                <a:solidFill>
                  <a:srgbClr val="00801E"/>
                </a:solidFill>
                <a:latin typeface="CS Times" pitchFamily="18" charset="0"/>
                <a:cs typeface="Calibri" panose="020F0502020204030204" pitchFamily="34" charset="0"/>
              </a:rPr>
              <a:t>   </a:t>
            </a:r>
          </a:p>
        </p:txBody>
      </p:sp>
      <p:sp>
        <p:nvSpPr>
          <p:cNvPr id="59418" name="Rectangle 26"/>
          <p:cNvSpPr>
            <a:spLocks noChangeArrowheads="1"/>
          </p:cNvSpPr>
          <p:nvPr/>
        </p:nvSpPr>
        <p:spPr bwMode="auto">
          <a:xfrm>
            <a:off x="1558925" y="1465263"/>
            <a:ext cx="1371600" cy="287337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419" name="Text Box 27"/>
          <p:cNvSpPr txBox="1">
            <a:spLocks noChangeArrowheads="1"/>
          </p:cNvSpPr>
          <p:nvPr/>
        </p:nvSpPr>
        <p:spPr bwMode="auto">
          <a:xfrm>
            <a:off x="1139825" y="1389063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</a:p>
        </p:txBody>
      </p:sp>
      <p:sp>
        <p:nvSpPr>
          <p:cNvPr id="59420" name="Text Box 28"/>
          <p:cNvSpPr txBox="1">
            <a:spLocks noChangeArrowheads="1"/>
          </p:cNvSpPr>
          <p:nvPr/>
        </p:nvSpPr>
        <p:spPr bwMode="auto">
          <a:xfrm>
            <a:off x="1917700" y="1419225"/>
            <a:ext cx="7040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2001</a:t>
            </a:r>
          </a:p>
        </p:txBody>
      </p:sp>
      <p:sp>
        <p:nvSpPr>
          <p:cNvPr id="59421" name="Rectangle 29"/>
          <p:cNvSpPr>
            <a:spLocks noChangeArrowheads="1"/>
          </p:cNvSpPr>
          <p:nvPr/>
        </p:nvSpPr>
        <p:spPr bwMode="auto">
          <a:xfrm>
            <a:off x="600075" y="658813"/>
            <a:ext cx="3065463" cy="1538287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422" name="AutoShape 30" descr="25%"/>
          <p:cNvSpPr>
            <a:spLocks noChangeArrowheads="1"/>
          </p:cNvSpPr>
          <p:nvPr/>
        </p:nvSpPr>
        <p:spPr bwMode="auto">
          <a:xfrm rot="-1394203">
            <a:off x="3252788" y="1250950"/>
            <a:ext cx="1576387" cy="304800"/>
          </a:xfrm>
          <a:prstGeom prst="rightArrow">
            <a:avLst>
              <a:gd name="adj1" fmla="val 50000"/>
              <a:gd name="adj2" fmla="val 129297"/>
            </a:avLst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423" name="Rectangle 36"/>
          <p:cNvSpPr>
            <a:spLocks noChangeArrowheads="1"/>
          </p:cNvSpPr>
          <p:nvPr/>
        </p:nvSpPr>
        <p:spPr bwMode="auto">
          <a:xfrm>
            <a:off x="4346575" y="657225"/>
            <a:ext cx="3065463" cy="1538288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424" name="Text Box 42"/>
          <p:cNvSpPr txBox="1">
            <a:spLocks noChangeArrowheads="1"/>
          </p:cNvSpPr>
          <p:nvPr/>
        </p:nvSpPr>
        <p:spPr bwMode="auto">
          <a:xfrm>
            <a:off x="2278063" y="933450"/>
            <a:ext cx="22365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値がコピーされる</a:t>
            </a:r>
          </a:p>
        </p:txBody>
      </p:sp>
      <p:sp>
        <p:nvSpPr>
          <p:cNvPr id="59425" name="Rectangle 44"/>
          <p:cNvSpPr>
            <a:spLocks noChangeArrowheads="1"/>
          </p:cNvSpPr>
          <p:nvPr/>
        </p:nvSpPr>
        <p:spPr bwMode="auto">
          <a:xfrm>
            <a:off x="1558925" y="1827213"/>
            <a:ext cx="1371600" cy="287337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426" name="Text Box 45"/>
          <p:cNvSpPr txBox="1">
            <a:spLocks noChangeArrowheads="1"/>
          </p:cNvSpPr>
          <p:nvPr/>
        </p:nvSpPr>
        <p:spPr bwMode="auto">
          <a:xfrm>
            <a:off x="1139825" y="1751013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</a:p>
        </p:txBody>
      </p:sp>
      <p:sp>
        <p:nvSpPr>
          <p:cNvPr id="59427" name="Text Box 46"/>
          <p:cNvSpPr txBox="1">
            <a:spLocks noChangeArrowheads="1"/>
          </p:cNvSpPr>
          <p:nvPr/>
        </p:nvSpPr>
        <p:spPr bwMode="auto">
          <a:xfrm>
            <a:off x="2060575" y="1781175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</a:t>
            </a:r>
          </a:p>
        </p:txBody>
      </p:sp>
      <p:sp>
        <p:nvSpPr>
          <p:cNvPr id="59428" name="AutoShape 47"/>
          <p:cNvSpPr>
            <a:spLocks/>
          </p:cNvSpPr>
          <p:nvPr/>
        </p:nvSpPr>
        <p:spPr bwMode="auto">
          <a:xfrm>
            <a:off x="3044825" y="1444625"/>
            <a:ext cx="103188" cy="688975"/>
          </a:xfrm>
          <a:prstGeom prst="rightBrace">
            <a:avLst>
              <a:gd name="adj1" fmla="val 55641"/>
              <a:gd name="adj2" fmla="val 50000"/>
            </a:avLst>
          </a:prstGeom>
          <a:noFill/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429" name="Rectangle 48"/>
          <p:cNvSpPr>
            <a:spLocks noChangeArrowheads="1"/>
          </p:cNvSpPr>
          <p:nvPr/>
        </p:nvSpPr>
        <p:spPr bwMode="auto">
          <a:xfrm>
            <a:off x="5337175" y="738188"/>
            <a:ext cx="1371600" cy="287337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430" name="Text Box 49"/>
          <p:cNvSpPr txBox="1">
            <a:spLocks noChangeArrowheads="1"/>
          </p:cNvSpPr>
          <p:nvPr/>
        </p:nvSpPr>
        <p:spPr bwMode="auto">
          <a:xfrm>
            <a:off x="4918075" y="661988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</a:p>
        </p:txBody>
      </p:sp>
      <p:sp>
        <p:nvSpPr>
          <p:cNvPr id="59431" name="Text Box 50"/>
          <p:cNvSpPr txBox="1">
            <a:spLocks noChangeArrowheads="1"/>
          </p:cNvSpPr>
          <p:nvPr/>
        </p:nvSpPr>
        <p:spPr bwMode="auto">
          <a:xfrm>
            <a:off x="5695950" y="692150"/>
            <a:ext cx="7040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2001</a:t>
            </a:r>
          </a:p>
        </p:txBody>
      </p:sp>
      <p:sp>
        <p:nvSpPr>
          <p:cNvPr id="59432" name="Rectangle 51"/>
          <p:cNvSpPr>
            <a:spLocks noChangeArrowheads="1"/>
          </p:cNvSpPr>
          <p:nvPr/>
        </p:nvSpPr>
        <p:spPr bwMode="auto">
          <a:xfrm>
            <a:off x="5337175" y="1100138"/>
            <a:ext cx="1371600" cy="287337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433" name="Text Box 52"/>
          <p:cNvSpPr txBox="1">
            <a:spLocks noChangeArrowheads="1"/>
          </p:cNvSpPr>
          <p:nvPr/>
        </p:nvSpPr>
        <p:spPr bwMode="auto">
          <a:xfrm>
            <a:off x="4918075" y="1023938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</a:p>
        </p:txBody>
      </p:sp>
      <p:sp>
        <p:nvSpPr>
          <p:cNvPr id="59434" name="Text Box 53"/>
          <p:cNvSpPr txBox="1">
            <a:spLocks noChangeArrowheads="1"/>
          </p:cNvSpPr>
          <p:nvPr/>
        </p:nvSpPr>
        <p:spPr bwMode="auto">
          <a:xfrm>
            <a:off x="5838825" y="1054100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</a:t>
            </a:r>
          </a:p>
        </p:txBody>
      </p:sp>
      <p:sp>
        <p:nvSpPr>
          <p:cNvPr id="59435" name="Rectangle 55"/>
          <p:cNvSpPr>
            <a:spLocks noChangeArrowheads="1"/>
          </p:cNvSpPr>
          <p:nvPr/>
        </p:nvSpPr>
        <p:spPr bwMode="auto">
          <a:xfrm>
            <a:off x="5337175" y="1471613"/>
            <a:ext cx="1371600" cy="287337"/>
          </a:xfrm>
          <a:prstGeom prst="rect">
            <a:avLst/>
          </a:prstGeom>
          <a:noFill/>
          <a:ln w="28575">
            <a:solidFill>
              <a:srgbClr val="0066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436" name="Text Box 56"/>
          <p:cNvSpPr txBox="1">
            <a:spLocks noChangeArrowheads="1"/>
          </p:cNvSpPr>
          <p:nvPr/>
        </p:nvSpPr>
        <p:spPr bwMode="auto">
          <a:xfrm>
            <a:off x="4918075" y="1395413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</a:p>
        </p:txBody>
      </p:sp>
      <p:sp>
        <p:nvSpPr>
          <p:cNvPr id="59437" name="Text Box 57"/>
          <p:cNvSpPr txBox="1">
            <a:spLocks noChangeArrowheads="1"/>
          </p:cNvSpPr>
          <p:nvPr/>
        </p:nvSpPr>
        <p:spPr bwMode="auto">
          <a:xfrm>
            <a:off x="5695950" y="1425575"/>
            <a:ext cx="7040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2001</a:t>
            </a:r>
          </a:p>
        </p:txBody>
      </p:sp>
      <p:sp>
        <p:nvSpPr>
          <p:cNvPr id="59438" name="Rectangle 58"/>
          <p:cNvSpPr>
            <a:spLocks noChangeArrowheads="1"/>
          </p:cNvSpPr>
          <p:nvPr/>
        </p:nvSpPr>
        <p:spPr bwMode="auto">
          <a:xfrm>
            <a:off x="5337175" y="1833563"/>
            <a:ext cx="1371600" cy="287337"/>
          </a:xfrm>
          <a:prstGeom prst="rect">
            <a:avLst/>
          </a:prstGeom>
          <a:noFill/>
          <a:ln w="28575">
            <a:solidFill>
              <a:srgbClr val="0066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439" name="Text Box 59"/>
          <p:cNvSpPr txBox="1">
            <a:spLocks noChangeArrowheads="1"/>
          </p:cNvSpPr>
          <p:nvPr/>
        </p:nvSpPr>
        <p:spPr bwMode="auto">
          <a:xfrm>
            <a:off x="4918075" y="1757363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</a:p>
        </p:txBody>
      </p:sp>
      <p:sp>
        <p:nvSpPr>
          <p:cNvPr id="59440" name="Text Box 60"/>
          <p:cNvSpPr txBox="1">
            <a:spLocks noChangeArrowheads="1"/>
          </p:cNvSpPr>
          <p:nvPr/>
        </p:nvSpPr>
        <p:spPr bwMode="auto">
          <a:xfrm>
            <a:off x="5838825" y="1787525"/>
            <a:ext cx="444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</a:t>
            </a:r>
          </a:p>
        </p:txBody>
      </p:sp>
      <p:sp>
        <p:nvSpPr>
          <p:cNvPr id="59441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C88B32D-8F73-47A9-A465-FF6972B68731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28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90440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関数の中の </a:t>
            </a:r>
            <a:r>
              <a:rPr lang="en-US" altLang="ja-JP"/>
              <a:t>return </a:t>
            </a:r>
            <a:r>
              <a:rPr lang="ja-JP" altLang="en-US"/>
              <a:t>文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114800"/>
          </a:xfrm>
        </p:spPr>
        <p:txBody>
          <a:bodyPr/>
          <a:lstStyle/>
          <a:p>
            <a:pPr eaLnBrk="1" hangingPunct="1"/>
            <a:r>
              <a:rPr lang="ja-JP" altLang="en-US" dirty="0">
                <a:solidFill>
                  <a:schemeClr val="tx2"/>
                </a:solidFill>
              </a:rPr>
              <a:t>関数の呼び出しの場所に戻る</a:t>
            </a:r>
            <a:r>
              <a:rPr lang="ja-JP" altLang="en-US" dirty="0"/>
              <a:t>ことを示す</a:t>
            </a:r>
          </a:p>
          <a:p>
            <a:pPr eaLnBrk="1" hangingPunct="1"/>
            <a:endParaRPr lang="ja-JP" altLang="en-US" dirty="0"/>
          </a:p>
          <a:p>
            <a:pPr eaLnBrk="1" hangingPunct="1"/>
            <a:r>
              <a:rPr lang="en-US" altLang="ja-JP" dirty="0"/>
              <a:t>return </a:t>
            </a:r>
            <a:r>
              <a:rPr lang="ja-JP" altLang="en-US" dirty="0"/>
              <a:t>文で書いた式の値が，呼び出し側に返される</a:t>
            </a:r>
          </a:p>
          <a:p>
            <a:pPr eaLnBrk="1" hangingPunct="1">
              <a:buFontTx/>
              <a:buNone/>
            </a:pPr>
            <a:r>
              <a:rPr lang="ja-JP" altLang="en-US" dirty="0">
                <a:solidFill>
                  <a:schemeClr val="accent2"/>
                </a:solidFill>
              </a:rPr>
              <a:t>（例）</a:t>
            </a:r>
            <a:r>
              <a:rPr lang="en-US" altLang="ja-JP" sz="2800" dirty="0">
                <a:solidFill>
                  <a:schemeClr val="accent2"/>
                </a:solidFill>
              </a:rPr>
              <a:t>return;		←  </a:t>
            </a:r>
            <a:r>
              <a:rPr lang="ja-JP" altLang="en-US" sz="2800" dirty="0">
                <a:solidFill>
                  <a:schemeClr val="accent2"/>
                </a:solidFill>
              </a:rPr>
              <a:t>何も返さない</a:t>
            </a:r>
          </a:p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</a:rPr>
              <a:t>		</a:t>
            </a:r>
            <a:r>
              <a:rPr lang="en-US" altLang="ja-JP" sz="2800" dirty="0">
                <a:solidFill>
                  <a:schemeClr val="accent2"/>
                </a:solidFill>
              </a:rPr>
              <a:t>return 29;		←  29 </a:t>
            </a:r>
            <a:r>
              <a:rPr lang="ja-JP" altLang="en-US" sz="2800" dirty="0">
                <a:solidFill>
                  <a:schemeClr val="accent2"/>
                </a:solidFill>
              </a:rPr>
              <a:t>を返す</a:t>
            </a:r>
          </a:p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</a:rPr>
              <a:t>		</a:t>
            </a:r>
            <a:r>
              <a:rPr lang="en-US" altLang="ja-JP" sz="2800" dirty="0">
                <a:solidFill>
                  <a:schemeClr val="accent2"/>
                </a:solidFill>
              </a:rPr>
              <a:t>return </a:t>
            </a:r>
            <a:r>
              <a:rPr lang="en-US" altLang="ja-JP" sz="2800" dirty="0" err="1">
                <a:solidFill>
                  <a:schemeClr val="accent2"/>
                </a:solidFill>
              </a:rPr>
              <a:t>num_days</a:t>
            </a:r>
            <a:r>
              <a:rPr lang="en-US" altLang="ja-JP" sz="2800" dirty="0">
                <a:solidFill>
                  <a:schemeClr val="accent2"/>
                </a:solidFill>
              </a:rPr>
              <a:t>[m-1]; ← </a:t>
            </a:r>
            <a:r>
              <a:rPr lang="en-US" altLang="ja-JP" sz="2800" dirty="0" err="1">
                <a:solidFill>
                  <a:schemeClr val="accent2"/>
                </a:solidFill>
              </a:rPr>
              <a:t>num_days</a:t>
            </a:r>
            <a:r>
              <a:rPr lang="en-US" altLang="ja-JP" sz="2800" dirty="0">
                <a:solidFill>
                  <a:schemeClr val="accent2"/>
                </a:solidFill>
              </a:rPr>
              <a:t>[m-1] </a:t>
            </a:r>
            <a:r>
              <a:rPr lang="ja-JP" altLang="en-US" sz="2800" dirty="0">
                <a:solidFill>
                  <a:schemeClr val="accent2"/>
                </a:solidFill>
              </a:rPr>
              <a:t>を返す</a:t>
            </a:r>
          </a:p>
        </p:txBody>
      </p:sp>
      <p:sp>
        <p:nvSpPr>
          <p:cNvPr id="6144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2390BE1-AA98-4294-BB13-3706808494FE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29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5032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3"/>
          <p:cNvSpPr>
            <a:spLocks noChangeArrowheads="1"/>
          </p:cNvSpPr>
          <p:nvPr/>
        </p:nvSpPr>
        <p:spPr bwMode="auto">
          <a:xfrm>
            <a:off x="4292600" y="2082800"/>
            <a:ext cx="914400" cy="9144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95" name="AutoShape 4"/>
          <p:cNvSpPr>
            <a:spLocks noChangeArrowheads="1"/>
          </p:cNvSpPr>
          <p:nvPr/>
        </p:nvSpPr>
        <p:spPr bwMode="auto">
          <a:xfrm>
            <a:off x="6426200" y="3530600"/>
            <a:ext cx="914400" cy="914400"/>
          </a:xfrm>
          <a:prstGeom prst="smileyFace">
            <a:avLst>
              <a:gd name="adj" fmla="val 4653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96" name="AutoShape 5"/>
          <p:cNvSpPr>
            <a:spLocks noChangeArrowheads="1"/>
          </p:cNvSpPr>
          <p:nvPr/>
        </p:nvSpPr>
        <p:spPr bwMode="auto">
          <a:xfrm rot="2099221">
            <a:off x="5207000" y="2997200"/>
            <a:ext cx="1143000" cy="533400"/>
          </a:xfrm>
          <a:prstGeom prst="rightArrow">
            <a:avLst>
              <a:gd name="adj1" fmla="val 50000"/>
              <a:gd name="adj2" fmla="val 53571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97" name="AutoShape 6"/>
          <p:cNvSpPr>
            <a:spLocks noChangeArrowheads="1"/>
          </p:cNvSpPr>
          <p:nvPr/>
        </p:nvSpPr>
        <p:spPr bwMode="auto">
          <a:xfrm>
            <a:off x="5359400" y="1244600"/>
            <a:ext cx="2438400" cy="1143000"/>
          </a:xfrm>
          <a:prstGeom prst="wedgeEllipseCallout">
            <a:avLst>
              <a:gd name="adj1" fmla="val -56509"/>
              <a:gd name="adj2" fmla="val 5291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98" name="Text Box 7"/>
          <p:cNvSpPr txBox="1">
            <a:spLocks noChangeArrowheads="1"/>
          </p:cNvSpPr>
          <p:nvPr/>
        </p:nvSpPr>
        <p:spPr bwMode="auto">
          <a:xfrm>
            <a:off x="5588000" y="1397000"/>
            <a:ext cx="20313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○○</a:t>
            </a:r>
            <a:r>
              <a:rPr lang="ja-JP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の仕事を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頼む！</a:t>
            </a:r>
          </a:p>
        </p:txBody>
      </p:sp>
      <p:sp>
        <p:nvSpPr>
          <p:cNvPr id="8199" name="Rectangle 8"/>
          <p:cNvSpPr>
            <a:spLocks noChangeArrowheads="1"/>
          </p:cNvSpPr>
          <p:nvPr/>
        </p:nvSpPr>
        <p:spPr bwMode="auto">
          <a:xfrm>
            <a:off x="4191000" y="3276600"/>
            <a:ext cx="1371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頼む人</a:t>
            </a:r>
          </a:p>
        </p:txBody>
      </p:sp>
      <p:sp>
        <p:nvSpPr>
          <p:cNvPr id="8200" name="Rectangle 9"/>
          <p:cNvSpPr>
            <a:spLocks noChangeArrowheads="1"/>
          </p:cNvSpPr>
          <p:nvPr/>
        </p:nvSpPr>
        <p:spPr bwMode="auto">
          <a:xfrm>
            <a:off x="6362700" y="4432300"/>
            <a:ext cx="17907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担当者Ａ</a:t>
            </a:r>
          </a:p>
        </p:txBody>
      </p:sp>
      <p:sp>
        <p:nvSpPr>
          <p:cNvPr id="8201" name="AutoShape 10"/>
          <p:cNvSpPr>
            <a:spLocks noChangeArrowheads="1"/>
          </p:cNvSpPr>
          <p:nvPr/>
        </p:nvSpPr>
        <p:spPr bwMode="auto">
          <a:xfrm>
            <a:off x="2590800" y="4419600"/>
            <a:ext cx="914400" cy="914400"/>
          </a:xfrm>
          <a:prstGeom prst="smileyFace">
            <a:avLst>
              <a:gd name="adj" fmla="val 4653"/>
            </a:avLst>
          </a:prstGeom>
          <a:solidFill>
            <a:srgbClr val="FF99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02" name="Rectangle 11"/>
          <p:cNvSpPr>
            <a:spLocks noChangeArrowheads="1"/>
          </p:cNvSpPr>
          <p:nvPr/>
        </p:nvSpPr>
        <p:spPr bwMode="auto">
          <a:xfrm>
            <a:off x="2286000" y="5486400"/>
            <a:ext cx="17907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担当者Ｂ</a:t>
            </a:r>
          </a:p>
        </p:txBody>
      </p:sp>
      <p:sp>
        <p:nvSpPr>
          <p:cNvPr id="8203" name="AutoShape 12"/>
          <p:cNvSpPr>
            <a:spLocks noChangeArrowheads="1"/>
          </p:cNvSpPr>
          <p:nvPr/>
        </p:nvSpPr>
        <p:spPr bwMode="auto">
          <a:xfrm rot="7367387">
            <a:off x="3276600" y="3505200"/>
            <a:ext cx="1143000" cy="533400"/>
          </a:xfrm>
          <a:prstGeom prst="rightArrow">
            <a:avLst>
              <a:gd name="adj1" fmla="val 50000"/>
              <a:gd name="adj2" fmla="val 53571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04" name="AutoShape 13"/>
          <p:cNvSpPr>
            <a:spLocks noChangeArrowheads="1"/>
          </p:cNvSpPr>
          <p:nvPr/>
        </p:nvSpPr>
        <p:spPr bwMode="auto">
          <a:xfrm>
            <a:off x="1371600" y="2286000"/>
            <a:ext cx="2438400" cy="1143000"/>
          </a:xfrm>
          <a:prstGeom prst="wedgeEllipseCallout">
            <a:avLst>
              <a:gd name="adj1" fmla="val 66667"/>
              <a:gd name="adj2" fmla="val -222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05" name="Text Box 14"/>
          <p:cNvSpPr txBox="1">
            <a:spLocks noChangeArrowheads="1"/>
          </p:cNvSpPr>
          <p:nvPr/>
        </p:nvSpPr>
        <p:spPr bwMode="auto">
          <a:xfrm>
            <a:off x="1676400" y="2438400"/>
            <a:ext cx="20313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△△</a:t>
            </a:r>
            <a:r>
              <a:rPr lang="ja-JP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の仕事を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頼む！</a:t>
            </a:r>
          </a:p>
        </p:txBody>
      </p:sp>
      <p:sp>
        <p:nvSpPr>
          <p:cNvPr id="8206" name="Rectangle 15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44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07" name="Rectangle 17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仕事の分割</a:t>
            </a:r>
          </a:p>
        </p:txBody>
      </p:sp>
      <p:sp>
        <p:nvSpPr>
          <p:cNvPr id="820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98BA45F-44C8-42A5-B838-3C22EBF023BC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46737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1115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ja-JP"/>
              <a:t>void </a:t>
            </a:r>
            <a:r>
              <a:rPr lang="ja-JP" altLang="en-US"/>
              <a:t>の意味</a:t>
            </a:r>
          </a:p>
        </p:txBody>
      </p:sp>
      <p:sp>
        <p:nvSpPr>
          <p:cNvPr id="6349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73100" y="1471613"/>
            <a:ext cx="7772400" cy="4114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ja-JP" altLang="en-US"/>
              <a:t>関数には，型がある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/>
              <a:t>int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/>
              <a:t>double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/>
              <a:t>void </a:t>
            </a:r>
            <a:r>
              <a:rPr lang="ja-JP" altLang="en-US"/>
              <a:t>など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/>
              <a:t>但し，</a:t>
            </a:r>
            <a:r>
              <a:rPr lang="en-US" altLang="ja-JP">
                <a:solidFill>
                  <a:schemeClr val="tx2"/>
                </a:solidFill>
              </a:rPr>
              <a:t>void </a:t>
            </a:r>
            <a:r>
              <a:rPr lang="ja-JP" altLang="en-US">
                <a:solidFill>
                  <a:schemeClr val="tx2"/>
                </a:solidFill>
              </a:rPr>
              <a:t>は，「関数が </a:t>
            </a:r>
            <a:r>
              <a:rPr lang="en-US" altLang="ja-JP">
                <a:solidFill>
                  <a:schemeClr val="tx2"/>
                </a:solidFill>
              </a:rPr>
              <a:t>return </a:t>
            </a:r>
            <a:r>
              <a:rPr lang="ja-JP" altLang="en-US">
                <a:solidFill>
                  <a:schemeClr val="tx2"/>
                </a:solidFill>
              </a:rPr>
              <a:t>文で，何も返さないこと（値を返さない関数）」 を示す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  </a:t>
            </a:r>
            <a:r>
              <a:rPr lang="ja-JP" altLang="en-US" sz="2400">
                <a:solidFill>
                  <a:schemeClr val="accent2"/>
                </a:solidFill>
              </a:rPr>
              <a:t>      例）  </a:t>
            </a:r>
            <a:r>
              <a:rPr lang="en-US" altLang="ja-JP" sz="2400">
                <a:solidFill>
                  <a:schemeClr val="accent2"/>
                </a:solidFill>
              </a:rPr>
              <a:t>void print_calendar( int num_days, int youbi )</a:t>
            </a:r>
            <a:endParaRPr lang="en-US" altLang="ja-JP">
              <a:solidFill>
                <a:schemeClr val="tx2"/>
              </a:solidFill>
            </a:endParaRPr>
          </a:p>
          <a:p>
            <a:pPr lvl="1" eaLnBrk="1" hangingPunct="1">
              <a:lnSpc>
                <a:spcPct val="90000"/>
              </a:lnSpc>
            </a:pPr>
            <a:endParaRPr lang="en-US" altLang="ja-JP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ja-JP"/>
              <a:t>void </a:t>
            </a:r>
            <a:r>
              <a:rPr lang="ja-JP" altLang="en-US"/>
              <a:t>で関数定義したら，</a:t>
            </a:r>
            <a:r>
              <a:rPr lang="en-US" altLang="ja-JP"/>
              <a:t>return </a:t>
            </a:r>
            <a:r>
              <a:rPr lang="ja-JP" altLang="en-US"/>
              <a:t>の次に式を書かない（ 「</a:t>
            </a:r>
            <a:r>
              <a:rPr lang="en-US" altLang="ja-JP">
                <a:solidFill>
                  <a:schemeClr val="accent2"/>
                </a:solidFill>
              </a:rPr>
              <a:t>return;</a:t>
            </a:r>
            <a:r>
              <a:rPr lang="ja-JP" altLang="en-US"/>
              <a:t>」 ）．</a:t>
            </a:r>
          </a:p>
        </p:txBody>
      </p:sp>
      <p:sp>
        <p:nvSpPr>
          <p:cNvPr id="6349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2718931-B340-4BCF-A5EC-3B47B7D45214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30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91401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85775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関数から返された値の使い方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5163" y="5197475"/>
            <a:ext cx="7772400" cy="13636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ja-JP" altLang="en-US"/>
              <a:t>関数は，一種の「式」であって，「値」を持つ</a:t>
            </a:r>
          </a:p>
          <a:p>
            <a:pPr lvl="1" eaLnBrk="1" hangingPunct="1"/>
            <a:r>
              <a:rPr lang="ja-JP" altLang="en-US"/>
              <a:t>この「値」が，関数から返された値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2066925" y="2152650"/>
            <a:ext cx="5167313" cy="650875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n = </a:t>
            </a:r>
            <a:r>
              <a:rPr lang="en-US" altLang="ja-JP" sz="3600" dirty="0" err="1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num_of_day</a:t>
            </a:r>
            <a:r>
              <a:rPr lang="en-US" altLang="ja-JP" sz="3600" dirty="0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(y, m);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65541" name="AutoShape 5"/>
          <p:cNvSpPr>
            <a:spLocks/>
          </p:cNvSpPr>
          <p:nvPr/>
        </p:nvSpPr>
        <p:spPr bwMode="auto">
          <a:xfrm rot="5400000">
            <a:off x="4767262" y="1239838"/>
            <a:ext cx="168275" cy="3429000"/>
          </a:xfrm>
          <a:prstGeom prst="rightBrace">
            <a:avLst>
              <a:gd name="adj1" fmla="val 169811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3884613" y="3094038"/>
            <a:ext cx="2031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関数呼び出し</a:t>
            </a:r>
          </a:p>
        </p:txBody>
      </p:sp>
      <p:sp>
        <p:nvSpPr>
          <p:cNvPr id="65543" name="Text Box 7"/>
          <p:cNvSpPr txBox="1">
            <a:spLocks noChangeArrowheads="1"/>
          </p:cNvSpPr>
          <p:nvPr/>
        </p:nvSpPr>
        <p:spPr bwMode="auto">
          <a:xfrm>
            <a:off x="1095375" y="3965575"/>
            <a:ext cx="720581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num_of_day</a:t>
            </a: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関数から返された値が  </a:t>
            </a: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 </a:t>
            </a: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に入る</a:t>
            </a:r>
          </a:p>
        </p:txBody>
      </p:sp>
      <p:sp>
        <p:nvSpPr>
          <p:cNvPr id="6554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0E15BB3-3842-4D2D-B9D3-04FED0C95591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31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15366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23875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例題３．１か月分のカレンダー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396" y="1666875"/>
            <a:ext cx="8461208" cy="5333166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ja-JP" altLang="en-US" dirty="0"/>
              <a:t>日数と曜日から，１か月分のカレンダーを表示する</a:t>
            </a:r>
            <a:r>
              <a:rPr lang="ja-JP" altLang="en-US" dirty="0">
                <a:solidFill>
                  <a:schemeClr val="tx2"/>
                </a:solidFill>
              </a:rPr>
              <a:t>関数</a:t>
            </a:r>
            <a:r>
              <a:rPr lang="ja-JP" altLang="en-US" dirty="0"/>
              <a:t>を作る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 dirty="0"/>
              <a:t>日数は，２８，２９，３０，３１ のいずれか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 dirty="0"/>
              <a:t>曜日は，０，１，</a:t>
            </a:r>
            <a:r>
              <a:rPr lang="en-US" altLang="ja-JP" dirty="0"/>
              <a:t>…</a:t>
            </a:r>
            <a:r>
              <a:rPr lang="ja-JP" altLang="en-US" dirty="0" err="1"/>
              <a:t>，</a:t>
            </a:r>
            <a:r>
              <a:rPr lang="ja-JP" altLang="en-US" dirty="0"/>
              <a:t>６ のいずれか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 dirty="0"/>
              <a:t>表示される日付は，２桁の幅とし，それぞれの間に１つの空白を置くこと．</a:t>
            </a:r>
          </a:p>
          <a:p>
            <a:pPr lvl="1" eaLnBrk="1" hangingPunct="1"/>
            <a:endParaRPr lang="en-US" altLang="ja-JP" dirty="0"/>
          </a:p>
        </p:txBody>
      </p:sp>
      <p:sp>
        <p:nvSpPr>
          <p:cNvPr id="6758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5833AAB-562D-49A2-A13C-5304893DDA0D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32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872970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46038"/>
            <a:ext cx="8229600" cy="6811961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76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/>
              <a:t>#include &lt;</a:t>
            </a:r>
            <a:r>
              <a:rPr lang="en-US" altLang="ja-JP" sz="2000" dirty="0" err="1"/>
              <a:t>stdio.h</a:t>
            </a:r>
            <a:r>
              <a:rPr lang="en-US" altLang="ja-JP" sz="2000" dirty="0"/>
              <a:t>&gt;</a:t>
            </a:r>
          </a:p>
          <a:p>
            <a:pPr>
              <a:lnSpc>
                <a:spcPct val="76000"/>
              </a:lnSpc>
              <a:spcBef>
                <a:spcPct val="0"/>
              </a:spcBef>
              <a:buNone/>
            </a:pPr>
            <a:r>
              <a:rPr lang="en-US" altLang="ja-JP" sz="2000" dirty="0"/>
              <a:t>#pragma warning(</a:t>
            </a:r>
            <a:r>
              <a:rPr lang="en-US" altLang="ja-JP" sz="2000" dirty="0" err="1"/>
              <a:t>disable:4996</a:t>
            </a:r>
            <a:r>
              <a:rPr lang="en-US" altLang="ja-JP" sz="2000" dirty="0"/>
              <a:t>)</a:t>
            </a:r>
          </a:p>
          <a:p>
            <a:pPr eaLnBrk="1" hangingPunct="1">
              <a:lnSpc>
                <a:spcPct val="76000"/>
              </a:lnSpc>
              <a:spcBef>
                <a:spcPct val="0"/>
              </a:spcBef>
              <a:buFontTx/>
              <a:buNone/>
            </a:pPr>
            <a:endParaRPr lang="en-US" altLang="ja-JP" sz="2000" dirty="0"/>
          </a:p>
          <a:p>
            <a:pPr eaLnBrk="1" hangingPunct="1">
              <a:lnSpc>
                <a:spcPct val="76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chemeClr val="tx2"/>
                </a:solidFill>
              </a:rPr>
              <a:t>void </a:t>
            </a:r>
            <a:r>
              <a:rPr lang="en-US" altLang="ja-JP" sz="2000" dirty="0" err="1">
                <a:solidFill>
                  <a:schemeClr val="tx2"/>
                </a:solidFill>
              </a:rPr>
              <a:t>print_calendar</a:t>
            </a:r>
            <a:r>
              <a:rPr lang="en-US" altLang="ja-JP" sz="2000" dirty="0">
                <a:solidFill>
                  <a:schemeClr val="tx2"/>
                </a:solidFill>
              </a:rPr>
              <a:t>( </a:t>
            </a:r>
            <a:r>
              <a:rPr lang="en-US" altLang="ja-JP" sz="2000" dirty="0" err="1">
                <a:solidFill>
                  <a:schemeClr val="tx2"/>
                </a:solidFill>
              </a:rPr>
              <a:t>int</a:t>
            </a:r>
            <a:r>
              <a:rPr lang="en-US" altLang="ja-JP" sz="2000" dirty="0">
                <a:solidFill>
                  <a:schemeClr val="tx2"/>
                </a:solidFill>
              </a:rPr>
              <a:t> </a:t>
            </a:r>
            <a:r>
              <a:rPr lang="en-US" altLang="ja-JP" sz="2000" dirty="0" err="1">
                <a:solidFill>
                  <a:schemeClr val="tx2"/>
                </a:solidFill>
              </a:rPr>
              <a:t>num_days</a:t>
            </a:r>
            <a:r>
              <a:rPr lang="en-US" altLang="ja-JP" sz="2000" dirty="0">
                <a:solidFill>
                  <a:schemeClr val="tx2"/>
                </a:solidFill>
              </a:rPr>
              <a:t>, </a:t>
            </a:r>
            <a:r>
              <a:rPr lang="en-US" altLang="ja-JP" sz="2000" dirty="0" err="1">
                <a:solidFill>
                  <a:schemeClr val="tx2"/>
                </a:solidFill>
              </a:rPr>
              <a:t>int</a:t>
            </a:r>
            <a:r>
              <a:rPr lang="en-US" altLang="ja-JP" sz="2000" dirty="0">
                <a:solidFill>
                  <a:schemeClr val="tx2"/>
                </a:solidFill>
              </a:rPr>
              <a:t> </a:t>
            </a:r>
            <a:r>
              <a:rPr lang="en-US" altLang="ja-JP" sz="2000" dirty="0" err="1">
                <a:solidFill>
                  <a:schemeClr val="tx2"/>
                </a:solidFill>
              </a:rPr>
              <a:t>youbi</a:t>
            </a:r>
            <a:r>
              <a:rPr lang="en-US" altLang="ja-JP" sz="2000" dirty="0">
                <a:solidFill>
                  <a:schemeClr val="tx2"/>
                </a:solidFill>
              </a:rPr>
              <a:t> )</a:t>
            </a:r>
          </a:p>
          <a:p>
            <a:pPr eaLnBrk="1" hangingPunct="1">
              <a:lnSpc>
                <a:spcPct val="76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chemeClr val="tx2"/>
                </a:solidFill>
              </a:rPr>
              <a:t>{</a:t>
            </a:r>
          </a:p>
          <a:p>
            <a:pPr eaLnBrk="1" hangingPunct="1">
              <a:lnSpc>
                <a:spcPct val="76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;</a:t>
            </a:r>
          </a:p>
          <a:p>
            <a:pPr eaLnBrk="1" hangingPunct="1">
              <a:lnSpc>
                <a:spcPct val="76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int</a:t>
            </a:r>
            <a:r>
              <a:rPr lang="en-US" altLang="ja-JP" sz="2000" dirty="0"/>
              <a:t> d; </a:t>
            </a:r>
          </a:p>
          <a:p>
            <a:pPr eaLnBrk="1" hangingPunct="1">
              <a:lnSpc>
                <a:spcPct val="76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int</a:t>
            </a:r>
            <a:r>
              <a:rPr lang="en-US" altLang="ja-JP" sz="2000" dirty="0"/>
              <a:t> x;</a:t>
            </a:r>
          </a:p>
          <a:p>
            <a:pPr eaLnBrk="1" hangingPunct="1">
              <a:lnSpc>
                <a:spcPct val="76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/>
              <a:t>    if ( ( </a:t>
            </a:r>
            <a:r>
              <a:rPr lang="en-US" altLang="ja-JP" sz="2000" dirty="0" err="1">
                <a:solidFill>
                  <a:schemeClr val="tx2"/>
                </a:solidFill>
              </a:rPr>
              <a:t>num_days</a:t>
            </a:r>
            <a:r>
              <a:rPr lang="en-US" altLang="ja-JP" sz="2000" dirty="0"/>
              <a:t> &lt; 28 ) || ( </a:t>
            </a:r>
            <a:r>
              <a:rPr lang="en-US" altLang="ja-JP" sz="2000" dirty="0" err="1">
                <a:solidFill>
                  <a:schemeClr val="tx2"/>
                </a:solidFill>
              </a:rPr>
              <a:t>num_days</a:t>
            </a:r>
            <a:r>
              <a:rPr lang="en-US" altLang="ja-JP" sz="2000" dirty="0"/>
              <a:t> &gt; 31 ) || ( </a:t>
            </a:r>
            <a:r>
              <a:rPr lang="en-US" altLang="ja-JP" sz="2000" dirty="0" err="1">
                <a:solidFill>
                  <a:schemeClr val="tx2"/>
                </a:solidFill>
              </a:rPr>
              <a:t>youbi</a:t>
            </a:r>
            <a:r>
              <a:rPr lang="en-US" altLang="ja-JP" sz="2000" dirty="0">
                <a:solidFill>
                  <a:schemeClr val="tx2"/>
                </a:solidFill>
              </a:rPr>
              <a:t> </a:t>
            </a:r>
            <a:r>
              <a:rPr lang="en-US" altLang="ja-JP" sz="2000" dirty="0"/>
              <a:t>&lt; 0 ) || ( </a:t>
            </a:r>
            <a:r>
              <a:rPr lang="en-US" altLang="ja-JP" sz="2000" dirty="0" err="1">
                <a:solidFill>
                  <a:schemeClr val="tx2"/>
                </a:solidFill>
              </a:rPr>
              <a:t>youbi</a:t>
            </a:r>
            <a:r>
              <a:rPr lang="en-US" altLang="ja-JP" sz="2000" dirty="0"/>
              <a:t> &gt; 6 ) ) {</a:t>
            </a:r>
          </a:p>
          <a:p>
            <a:pPr eaLnBrk="1" hangingPunct="1">
              <a:lnSpc>
                <a:spcPct val="76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/>
              <a:t>        </a:t>
            </a:r>
            <a:r>
              <a:rPr lang="en-US" altLang="ja-JP" sz="2000" dirty="0">
                <a:solidFill>
                  <a:schemeClr val="tx2"/>
                </a:solidFill>
              </a:rPr>
              <a:t>return;</a:t>
            </a:r>
          </a:p>
          <a:p>
            <a:pPr eaLnBrk="1" hangingPunct="1">
              <a:lnSpc>
                <a:spcPct val="76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/>
              <a:t>    }</a:t>
            </a:r>
          </a:p>
          <a:p>
            <a:pPr eaLnBrk="1" hangingPunct="1">
              <a:lnSpc>
                <a:spcPct val="76000"/>
              </a:lnSpc>
              <a:spcBef>
                <a:spcPct val="0"/>
              </a:spcBef>
              <a:buFontTx/>
              <a:buNone/>
            </a:pPr>
            <a:endParaRPr lang="en-US" altLang="ja-JP" sz="2000" dirty="0"/>
          </a:p>
          <a:p>
            <a:pPr eaLnBrk="1" hangingPunct="1">
              <a:lnSpc>
                <a:spcPct val="76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/>
              <a:t>    for (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 = 0;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 &lt; ( </a:t>
            </a:r>
            <a:r>
              <a:rPr lang="en-US" altLang="ja-JP" sz="2000" dirty="0" err="1">
                <a:solidFill>
                  <a:schemeClr val="tx2"/>
                </a:solidFill>
              </a:rPr>
              <a:t>youbi</a:t>
            </a:r>
            <a:r>
              <a:rPr lang="en-US" altLang="ja-JP" sz="2000" dirty="0"/>
              <a:t> * 3 );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++ ) {</a:t>
            </a:r>
          </a:p>
          <a:p>
            <a:pPr eaLnBrk="1" hangingPunct="1">
              <a:lnSpc>
                <a:spcPct val="76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/>
              <a:t>        </a:t>
            </a:r>
            <a:r>
              <a:rPr lang="en-US" altLang="ja-JP" sz="2000" dirty="0" err="1"/>
              <a:t>printf</a:t>
            </a:r>
            <a:r>
              <a:rPr lang="en-US" altLang="ja-JP" sz="2000" dirty="0"/>
              <a:t>( " " );</a:t>
            </a:r>
          </a:p>
          <a:p>
            <a:pPr eaLnBrk="1" hangingPunct="1">
              <a:lnSpc>
                <a:spcPct val="76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/>
              <a:t>    }</a:t>
            </a:r>
          </a:p>
          <a:p>
            <a:pPr eaLnBrk="1" hangingPunct="1">
              <a:lnSpc>
                <a:spcPct val="76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/>
              <a:t>    d = 1;</a:t>
            </a:r>
          </a:p>
          <a:p>
            <a:pPr eaLnBrk="1" hangingPunct="1">
              <a:lnSpc>
                <a:spcPct val="76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/>
              <a:t>    x = </a:t>
            </a:r>
            <a:r>
              <a:rPr lang="en-US" altLang="ja-JP" sz="2000" dirty="0" err="1">
                <a:solidFill>
                  <a:schemeClr val="tx2"/>
                </a:solidFill>
              </a:rPr>
              <a:t>youbi</a:t>
            </a:r>
            <a:r>
              <a:rPr lang="en-US" altLang="ja-JP" sz="2000" dirty="0"/>
              <a:t>; </a:t>
            </a:r>
          </a:p>
          <a:p>
            <a:pPr eaLnBrk="1" hangingPunct="1">
              <a:lnSpc>
                <a:spcPct val="76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/>
              <a:t>    do { </a:t>
            </a:r>
          </a:p>
          <a:p>
            <a:pPr eaLnBrk="1" hangingPunct="1">
              <a:lnSpc>
                <a:spcPct val="76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/>
              <a:t>        </a:t>
            </a:r>
            <a:r>
              <a:rPr lang="en-US" altLang="ja-JP" sz="2000" dirty="0" err="1"/>
              <a:t>printf</a:t>
            </a:r>
            <a:r>
              <a:rPr lang="en-US" altLang="ja-JP" sz="2000" dirty="0"/>
              <a:t>( "%</a:t>
            </a:r>
            <a:r>
              <a:rPr lang="en-US" altLang="ja-JP" sz="2000" dirty="0" err="1"/>
              <a:t>2d</a:t>
            </a:r>
            <a:r>
              <a:rPr lang="en-US" altLang="ja-JP" sz="2000" dirty="0"/>
              <a:t> ", d );</a:t>
            </a:r>
          </a:p>
          <a:p>
            <a:pPr eaLnBrk="1" hangingPunct="1">
              <a:lnSpc>
                <a:spcPct val="76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/>
              <a:t>        d++; </a:t>
            </a:r>
          </a:p>
          <a:p>
            <a:pPr eaLnBrk="1" hangingPunct="1">
              <a:lnSpc>
                <a:spcPct val="76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/>
              <a:t>        if ( x == 6 ) {</a:t>
            </a:r>
          </a:p>
          <a:p>
            <a:pPr eaLnBrk="1" hangingPunct="1">
              <a:lnSpc>
                <a:spcPct val="76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/>
              <a:t>            </a:t>
            </a:r>
            <a:r>
              <a:rPr lang="en-US" altLang="ja-JP" sz="2000" dirty="0" err="1"/>
              <a:t>printf</a:t>
            </a:r>
            <a:r>
              <a:rPr lang="en-US" altLang="ja-JP" sz="2000" dirty="0"/>
              <a:t>( "\n" );</a:t>
            </a:r>
          </a:p>
          <a:p>
            <a:pPr eaLnBrk="1" hangingPunct="1">
              <a:lnSpc>
                <a:spcPct val="76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/>
              <a:t>            x = 0; </a:t>
            </a:r>
          </a:p>
          <a:p>
            <a:pPr eaLnBrk="1" hangingPunct="1">
              <a:lnSpc>
                <a:spcPct val="76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/>
              <a:t>        } </a:t>
            </a:r>
          </a:p>
          <a:p>
            <a:pPr eaLnBrk="1" hangingPunct="1">
              <a:lnSpc>
                <a:spcPct val="76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/>
              <a:t>        else {</a:t>
            </a:r>
          </a:p>
          <a:p>
            <a:pPr eaLnBrk="1" hangingPunct="1">
              <a:lnSpc>
                <a:spcPct val="76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/>
              <a:t>            x++;</a:t>
            </a:r>
          </a:p>
          <a:p>
            <a:pPr eaLnBrk="1" hangingPunct="1">
              <a:lnSpc>
                <a:spcPct val="76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/>
              <a:t>        } </a:t>
            </a:r>
          </a:p>
          <a:p>
            <a:pPr eaLnBrk="1" hangingPunct="1">
              <a:lnSpc>
                <a:spcPct val="76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/>
              <a:t>    } while ( d &lt;= </a:t>
            </a:r>
            <a:r>
              <a:rPr lang="en-US" altLang="ja-JP" sz="2000" dirty="0" err="1">
                <a:solidFill>
                  <a:schemeClr val="tx2"/>
                </a:solidFill>
              </a:rPr>
              <a:t>num_days</a:t>
            </a:r>
            <a:r>
              <a:rPr lang="en-US" altLang="ja-JP" sz="2000" dirty="0"/>
              <a:t> );  </a:t>
            </a:r>
          </a:p>
          <a:p>
            <a:pPr eaLnBrk="1" hangingPunct="1">
              <a:lnSpc>
                <a:spcPct val="76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chemeClr val="tx2"/>
                </a:solidFill>
              </a:rPr>
              <a:t>    return;</a:t>
            </a:r>
          </a:p>
          <a:p>
            <a:pPr eaLnBrk="1" hangingPunct="1">
              <a:lnSpc>
                <a:spcPct val="76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/>
              <a:t>}</a:t>
            </a:r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4707907" y="2623737"/>
            <a:ext cx="300595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曜日の分だけ空白を表示</a:t>
            </a:r>
          </a:p>
        </p:txBody>
      </p:sp>
      <p:sp>
        <p:nvSpPr>
          <p:cNvPr id="69636" name="AutoShape 4"/>
          <p:cNvSpPr>
            <a:spLocks/>
          </p:cNvSpPr>
          <p:nvPr/>
        </p:nvSpPr>
        <p:spPr bwMode="auto">
          <a:xfrm>
            <a:off x="4444382" y="2441174"/>
            <a:ext cx="152400" cy="762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3554570" y="3560015"/>
            <a:ext cx="146706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日付を書く</a:t>
            </a:r>
          </a:p>
        </p:txBody>
      </p:sp>
      <p:sp>
        <p:nvSpPr>
          <p:cNvPr id="69638" name="AutoShape 6"/>
          <p:cNvSpPr>
            <a:spLocks/>
          </p:cNvSpPr>
          <p:nvPr/>
        </p:nvSpPr>
        <p:spPr bwMode="auto">
          <a:xfrm>
            <a:off x="3110070" y="3560015"/>
            <a:ext cx="152400" cy="381000"/>
          </a:xfrm>
          <a:prstGeom prst="rightBrace">
            <a:avLst>
              <a:gd name="adj1" fmla="val 20833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639" name="AutoShape 7"/>
          <p:cNvSpPr>
            <a:spLocks/>
          </p:cNvSpPr>
          <p:nvPr/>
        </p:nvSpPr>
        <p:spPr bwMode="auto">
          <a:xfrm>
            <a:off x="3033870" y="4003719"/>
            <a:ext cx="76200" cy="692948"/>
          </a:xfrm>
          <a:prstGeom prst="rightBrace">
            <a:avLst>
              <a:gd name="adj1" fmla="val 45833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640" name="Text Box 8"/>
          <p:cNvSpPr txBox="1">
            <a:spLocks noChangeArrowheads="1"/>
          </p:cNvSpPr>
          <p:nvPr/>
        </p:nvSpPr>
        <p:spPr bwMode="auto">
          <a:xfrm>
            <a:off x="3491070" y="4191045"/>
            <a:ext cx="570697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土曜日に来たら改行する</a:t>
            </a:r>
          </a:p>
        </p:txBody>
      </p:sp>
      <p:sp>
        <p:nvSpPr>
          <p:cNvPr id="69641" name="AutoShape 9"/>
          <p:cNvSpPr>
            <a:spLocks/>
          </p:cNvSpPr>
          <p:nvPr/>
        </p:nvSpPr>
        <p:spPr bwMode="auto">
          <a:xfrm>
            <a:off x="3810167" y="5105396"/>
            <a:ext cx="152400" cy="609600"/>
          </a:xfrm>
          <a:prstGeom prst="rightBrace">
            <a:avLst>
              <a:gd name="adj1" fmla="val 33333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4251492" y="5211759"/>
            <a:ext cx="300595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月末まで書いたら終える</a:t>
            </a:r>
          </a:p>
        </p:txBody>
      </p:sp>
      <p:sp>
        <p:nvSpPr>
          <p:cNvPr id="69643" name="Text Box 11"/>
          <p:cNvSpPr txBox="1">
            <a:spLocks noChangeArrowheads="1"/>
          </p:cNvSpPr>
          <p:nvPr/>
        </p:nvSpPr>
        <p:spPr bwMode="auto">
          <a:xfrm>
            <a:off x="5189621" y="1752600"/>
            <a:ext cx="377539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渡された値がおかしいときは，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何もせずに終わる</a:t>
            </a:r>
          </a:p>
        </p:txBody>
      </p:sp>
      <p:sp>
        <p:nvSpPr>
          <p:cNvPr id="69644" name="AutoShape 12"/>
          <p:cNvSpPr>
            <a:spLocks/>
          </p:cNvSpPr>
          <p:nvPr/>
        </p:nvSpPr>
        <p:spPr bwMode="auto">
          <a:xfrm>
            <a:off x="4745121" y="1828800"/>
            <a:ext cx="152400" cy="381000"/>
          </a:xfrm>
          <a:prstGeom prst="rightBrace">
            <a:avLst>
              <a:gd name="adj1" fmla="val 20833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64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A5741FB-9AA6-4BAC-82C1-39990B16E451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33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16717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762000" y="866775"/>
            <a:ext cx="7620000" cy="338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int</a:t>
            </a:r>
            <a:r>
              <a:rPr lang="en-US" altLang="ja-JP" sz="2000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 main()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int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num_days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int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youbi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printf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( "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num_days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=" 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scanf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( "%d", &amp;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num_days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printf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( "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youbi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=" 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scanf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( "%d", &amp;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youbi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   </a:t>
            </a:r>
            <a:r>
              <a:rPr lang="en-US" altLang="ja-JP" sz="20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print_calendar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(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num_days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, </a:t>
            </a: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youbi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);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   return 0;</a:t>
            </a:r>
            <a:endParaRPr lang="en-US" altLang="ja-JP" sz="2000" dirty="0">
              <a:solidFill>
                <a:schemeClr val="tx2"/>
              </a:solidFill>
              <a:latin typeface="CS Times" pitchFamily="18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000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762000" y="865188"/>
            <a:ext cx="4676775" cy="3413125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1838325" y="236538"/>
            <a:ext cx="3775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前のページからの続き</a:t>
            </a:r>
          </a:p>
        </p:txBody>
      </p:sp>
      <p:sp>
        <p:nvSpPr>
          <p:cNvPr id="7168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5738725-7962-4300-8F7A-C5AA62F9C02E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34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67580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9238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１か月分のカレンダー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3390900" y="1227138"/>
            <a:ext cx="2317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実行結果の例</a:t>
            </a:r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1628775" y="1763713"/>
            <a:ext cx="6064250" cy="440120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dirty="0" err="1">
                <a:latin typeface="CS Times" pitchFamily="18" charset="0"/>
                <a:cs typeface="Calibri" panose="020F0502020204030204" pitchFamily="34" charset="0"/>
              </a:rPr>
              <a:t>num_days</a:t>
            </a: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=30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dirty="0" err="1">
                <a:latin typeface="CS Times" pitchFamily="18" charset="0"/>
                <a:cs typeface="Calibri" panose="020F0502020204030204" pitchFamily="34" charset="0"/>
              </a:rPr>
              <a:t>youbi</a:t>
            </a: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=4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                          </a:t>
            </a:r>
            <a:r>
              <a:rPr lang="en-US" altLang="ja-JP" dirty="0">
                <a:latin typeface="メイリオ" panose="020B0604030504040204" pitchFamily="50" charset="-128"/>
                <a:cs typeface="Calibri" panose="020F0502020204030204" pitchFamily="34" charset="0"/>
              </a:rPr>
              <a:t>1  2  3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 altLang="ja-JP" dirty="0">
                <a:latin typeface="メイリオ" panose="020B0604030504040204" pitchFamily="50" charset="-128"/>
                <a:cs typeface="Calibri" panose="020F0502020204030204" pitchFamily="34" charset="0"/>
              </a:rPr>
              <a:t>4  5  6  7  8  9 10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 altLang="ja-JP" dirty="0">
                <a:latin typeface="メイリオ" panose="020B0604030504040204" pitchFamily="50" charset="-128"/>
                <a:cs typeface="Calibri" panose="020F0502020204030204" pitchFamily="34" charset="0"/>
              </a:rPr>
              <a:t>11 12 13 14 15 16 17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 altLang="ja-JP" dirty="0">
                <a:latin typeface="メイリオ" panose="020B0604030504040204" pitchFamily="50" charset="-128"/>
                <a:cs typeface="Calibri" panose="020F0502020204030204" pitchFamily="34" charset="0"/>
              </a:rPr>
              <a:t>18 19 20 21 22 23 24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 altLang="ja-JP" dirty="0">
                <a:latin typeface="メイリオ" panose="020B0604030504040204" pitchFamily="50" charset="-128"/>
                <a:cs typeface="Calibri" panose="020F0502020204030204" pitchFamily="34" charset="0"/>
              </a:rPr>
              <a:t>25 26 27 28 29 30</a:t>
            </a:r>
          </a:p>
        </p:txBody>
      </p:sp>
      <p:sp>
        <p:nvSpPr>
          <p:cNvPr id="73733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9559308-FF99-412E-9690-3962932BA5E2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35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58700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3513"/>
            <a:ext cx="7772400" cy="822325"/>
          </a:xfrm>
        </p:spPr>
        <p:txBody>
          <a:bodyPr/>
          <a:lstStyle/>
          <a:p>
            <a:pPr eaLnBrk="1" hangingPunct="1"/>
            <a:r>
              <a:rPr lang="ja-JP" altLang="en-US" sz="4000"/>
              <a:t>関数呼び出しの流れ</a:t>
            </a:r>
          </a:p>
        </p:txBody>
      </p:sp>
      <p:sp>
        <p:nvSpPr>
          <p:cNvPr id="75779" name="AutoShape 3" descr="25%"/>
          <p:cNvSpPr>
            <a:spLocks noChangeArrowheads="1"/>
          </p:cNvSpPr>
          <p:nvPr/>
        </p:nvSpPr>
        <p:spPr bwMode="auto">
          <a:xfrm rot="1175977">
            <a:off x="3629025" y="3783013"/>
            <a:ext cx="1209675" cy="330200"/>
          </a:xfrm>
          <a:prstGeom prst="rightArrow">
            <a:avLst>
              <a:gd name="adj1" fmla="val 50000"/>
              <a:gd name="adj2" fmla="val 91587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1139316" y="1331913"/>
            <a:ext cx="171393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main </a:t>
            </a:r>
            <a:r>
              <a:rPr lang="ja-JP" altLang="en-US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main()</a:t>
            </a:r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341313" y="3522663"/>
            <a:ext cx="3249612" cy="646331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 err="1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print_calendar</a:t>
            </a:r>
            <a:r>
              <a:rPr lang="en-US" altLang="ja-JP" sz="1800" dirty="0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(</a:t>
            </a:r>
            <a:r>
              <a:rPr lang="en-US" altLang="ja-JP" sz="1800" dirty="0" err="1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num_days</a:t>
            </a:r>
            <a:r>
              <a:rPr lang="en-US" altLang="ja-JP" sz="1800" dirty="0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, </a:t>
            </a:r>
            <a:r>
              <a:rPr lang="en-US" altLang="ja-JP" sz="1800" dirty="0" err="1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youbi</a:t>
            </a:r>
            <a:r>
              <a:rPr lang="en-US" altLang="ja-JP" sz="1800" dirty="0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)</a:t>
            </a:r>
            <a:r>
              <a:rPr lang="en-US" altLang="ja-JP" sz="1800" dirty="0">
                <a:latin typeface="CS Times" pitchFamily="18" charset="0"/>
                <a:cs typeface="Calibri" panose="020F0502020204030204" pitchFamily="34" charset="0"/>
              </a:rPr>
              <a:t>;</a:t>
            </a:r>
            <a:endParaRPr lang="en-US" altLang="ja-JP" sz="1800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1033463" y="3048000"/>
            <a:ext cx="2031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関数呼び出し</a:t>
            </a:r>
          </a:p>
        </p:txBody>
      </p:sp>
      <p:sp>
        <p:nvSpPr>
          <p:cNvPr id="75783" name="Line 7"/>
          <p:cNvSpPr>
            <a:spLocks noChangeShapeType="1"/>
          </p:cNvSpPr>
          <p:nvPr/>
        </p:nvSpPr>
        <p:spPr bwMode="auto">
          <a:xfrm flipH="1" flipV="1">
            <a:off x="3589338" y="4051300"/>
            <a:ext cx="2036762" cy="1947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5784" name="Rectangle 8"/>
          <p:cNvSpPr>
            <a:spLocks noChangeArrowheads="1"/>
          </p:cNvSpPr>
          <p:nvPr/>
        </p:nvSpPr>
        <p:spPr bwMode="auto">
          <a:xfrm>
            <a:off x="4802188" y="4143375"/>
            <a:ext cx="2673350" cy="2160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785" name="Text Box 9"/>
          <p:cNvSpPr txBox="1">
            <a:spLocks noChangeArrowheads="1"/>
          </p:cNvSpPr>
          <p:nvPr/>
        </p:nvSpPr>
        <p:spPr bwMode="auto">
          <a:xfrm>
            <a:off x="5723672" y="4652963"/>
            <a:ext cx="8002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戻り</a:t>
            </a:r>
          </a:p>
        </p:txBody>
      </p:sp>
      <p:sp>
        <p:nvSpPr>
          <p:cNvPr id="75786" name="Rectangle 10"/>
          <p:cNvSpPr>
            <a:spLocks noChangeArrowheads="1"/>
          </p:cNvSpPr>
          <p:nvPr/>
        </p:nvSpPr>
        <p:spPr bwMode="auto">
          <a:xfrm>
            <a:off x="190500" y="2312988"/>
            <a:ext cx="3535363" cy="2624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787" name="Text Box 11"/>
          <p:cNvSpPr txBox="1">
            <a:spLocks noChangeArrowheads="1"/>
          </p:cNvSpPr>
          <p:nvPr/>
        </p:nvSpPr>
        <p:spPr bwMode="auto">
          <a:xfrm>
            <a:off x="3592476" y="3073400"/>
            <a:ext cx="494513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u="sng" dirty="0" err="1">
                <a:latin typeface="Calibri" panose="020F0502020204030204" pitchFamily="34" charset="0"/>
                <a:cs typeface="Calibri" panose="020F0502020204030204" pitchFamily="34" charset="0"/>
              </a:rPr>
              <a:t>num_of_day</a:t>
            </a:r>
            <a:r>
              <a:rPr lang="en-US" altLang="ja-JP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ja-JP" altLang="en-US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 </a:t>
            </a:r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print_calendar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 </a:t>
            </a:r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num_days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youbi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)</a:t>
            </a:r>
            <a:endParaRPr lang="en-US" altLang="ja-JP" sz="2800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788" name="Text Box 12"/>
          <p:cNvSpPr txBox="1">
            <a:spLocks noChangeArrowheads="1"/>
          </p:cNvSpPr>
          <p:nvPr/>
        </p:nvSpPr>
        <p:spPr bwMode="auto">
          <a:xfrm>
            <a:off x="5618163" y="5146675"/>
            <a:ext cx="912494" cy="40011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return;</a:t>
            </a:r>
          </a:p>
        </p:txBody>
      </p:sp>
      <p:sp>
        <p:nvSpPr>
          <p:cNvPr id="75789" name="Text Box 13"/>
          <p:cNvSpPr txBox="1">
            <a:spLocks noChangeArrowheads="1"/>
          </p:cNvSpPr>
          <p:nvPr/>
        </p:nvSpPr>
        <p:spPr bwMode="auto">
          <a:xfrm>
            <a:off x="6643688" y="4978400"/>
            <a:ext cx="172354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渡された値が</a:t>
            </a:r>
            <a:endParaRPr lang="en-US" altLang="ja-JP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おかしいとき</a:t>
            </a:r>
          </a:p>
        </p:txBody>
      </p:sp>
      <p:sp>
        <p:nvSpPr>
          <p:cNvPr id="75790" name="AutoShape 14"/>
          <p:cNvSpPr>
            <a:spLocks/>
          </p:cNvSpPr>
          <p:nvPr/>
        </p:nvSpPr>
        <p:spPr bwMode="auto">
          <a:xfrm>
            <a:off x="6565900" y="5041900"/>
            <a:ext cx="161925" cy="622300"/>
          </a:xfrm>
          <a:prstGeom prst="rightBrace">
            <a:avLst>
              <a:gd name="adj1" fmla="val 3202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791" name="Line 15"/>
          <p:cNvSpPr>
            <a:spLocks noChangeShapeType="1"/>
          </p:cNvSpPr>
          <p:nvPr/>
        </p:nvSpPr>
        <p:spPr bwMode="auto">
          <a:xfrm flipH="1" flipV="1">
            <a:off x="3587750" y="4008438"/>
            <a:ext cx="2017713" cy="1331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5792" name="Text Box 16"/>
          <p:cNvSpPr txBox="1">
            <a:spLocks noChangeArrowheads="1"/>
          </p:cNvSpPr>
          <p:nvPr/>
        </p:nvSpPr>
        <p:spPr bwMode="auto">
          <a:xfrm>
            <a:off x="5626100" y="5772150"/>
            <a:ext cx="912494" cy="40011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return;</a:t>
            </a:r>
          </a:p>
        </p:txBody>
      </p:sp>
      <p:sp>
        <p:nvSpPr>
          <p:cNvPr id="75793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E2567BD-E047-4785-8A48-00BE0F38DFCF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36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01791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23900"/>
          </a:xfrm>
        </p:spPr>
        <p:txBody>
          <a:bodyPr/>
          <a:lstStyle/>
          <a:p>
            <a:pPr eaLnBrk="1" hangingPunct="1"/>
            <a:r>
              <a:rPr lang="ja-JP" altLang="en-US"/>
              <a:t>プログラム実行順</a:t>
            </a:r>
          </a:p>
        </p:txBody>
      </p:sp>
      <p:sp>
        <p:nvSpPr>
          <p:cNvPr id="77827" name="Rectangle 3"/>
          <p:cNvSpPr>
            <a:spLocks noChangeArrowheads="1"/>
          </p:cNvSpPr>
          <p:nvPr/>
        </p:nvSpPr>
        <p:spPr bwMode="auto">
          <a:xfrm>
            <a:off x="2316163" y="2490788"/>
            <a:ext cx="4572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>
                <a:solidFill>
                  <a:srgbClr val="00801E"/>
                </a:solidFill>
                <a:latin typeface="CS Times" pitchFamily="18" charset="0"/>
                <a:cs typeface="Calibri" panose="020F0502020204030204" pitchFamily="34" charset="0"/>
              </a:rPr>
              <a:t>   </a:t>
            </a:r>
          </a:p>
        </p:txBody>
      </p:sp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207963" y="4114800"/>
            <a:ext cx="3087705" cy="33855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6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print_calendar</a:t>
            </a:r>
            <a:r>
              <a:rPr lang="en-US" altLang="ja-JP" sz="1600" dirty="0">
                <a:latin typeface="CS Times" pitchFamily="18" charset="0"/>
                <a:cs typeface="Calibri" panose="020F0502020204030204" pitchFamily="34" charset="0"/>
              </a:rPr>
              <a:t>( </a:t>
            </a:r>
            <a:r>
              <a:rPr lang="en-US" altLang="ja-JP" sz="1600" dirty="0" err="1">
                <a:latin typeface="CS Times" pitchFamily="18" charset="0"/>
                <a:cs typeface="Calibri" panose="020F0502020204030204" pitchFamily="34" charset="0"/>
              </a:rPr>
              <a:t>num_days</a:t>
            </a:r>
            <a:r>
              <a:rPr lang="en-US" altLang="ja-JP" sz="1600" dirty="0">
                <a:latin typeface="CS Times" pitchFamily="18" charset="0"/>
                <a:cs typeface="Calibri" panose="020F0502020204030204" pitchFamily="34" charset="0"/>
              </a:rPr>
              <a:t>, </a:t>
            </a:r>
            <a:r>
              <a:rPr lang="en-US" altLang="ja-JP" sz="1600" dirty="0" err="1">
                <a:latin typeface="CS Times" pitchFamily="18" charset="0"/>
                <a:cs typeface="Calibri" panose="020F0502020204030204" pitchFamily="34" charset="0"/>
              </a:rPr>
              <a:t>youbi</a:t>
            </a:r>
            <a:r>
              <a:rPr lang="en-US" altLang="ja-JP" sz="1600" dirty="0">
                <a:latin typeface="CS Times" pitchFamily="18" charset="0"/>
                <a:cs typeface="Calibri" panose="020F0502020204030204" pitchFamily="34" charset="0"/>
              </a:rPr>
              <a:t> );</a:t>
            </a:r>
          </a:p>
        </p:txBody>
      </p:sp>
      <p:sp>
        <p:nvSpPr>
          <p:cNvPr id="77829" name="Rectangle 5"/>
          <p:cNvSpPr>
            <a:spLocks noChangeArrowheads="1"/>
          </p:cNvSpPr>
          <p:nvPr/>
        </p:nvSpPr>
        <p:spPr bwMode="auto">
          <a:xfrm>
            <a:off x="152400" y="2362200"/>
            <a:ext cx="3200400" cy="4191000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830" name="Text Box 6"/>
          <p:cNvSpPr txBox="1">
            <a:spLocks noChangeArrowheads="1"/>
          </p:cNvSpPr>
          <p:nvPr/>
        </p:nvSpPr>
        <p:spPr bwMode="auto">
          <a:xfrm>
            <a:off x="980566" y="1295400"/>
            <a:ext cx="1713932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u="sng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main </a:t>
            </a:r>
            <a:r>
              <a:rPr lang="ja-JP" altLang="en-US" sz="2800" u="sng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main()</a:t>
            </a:r>
          </a:p>
        </p:txBody>
      </p:sp>
      <p:sp>
        <p:nvSpPr>
          <p:cNvPr id="77831" name="Rectangle 7"/>
          <p:cNvSpPr>
            <a:spLocks noChangeArrowheads="1"/>
          </p:cNvSpPr>
          <p:nvPr/>
        </p:nvSpPr>
        <p:spPr bwMode="auto">
          <a:xfrm>
            <a:off x="4267200" y="2362200"/>
            <a:ext cx="4724400" cy="4267200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832" name="Text Box 8"/>
          <p:cNvSpPr txBox="1">
            <a:spLocks noChangeArrowheads="1"/>
          </p:cNvSpPr>
          <p:nvPr/>
        </p:nvSpPr>
        <p:spPr bwMode="auto">
          <a:xfrm>
            <a:off x="4119216" y="1219200"/>
            <a:ext cx="500925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u="sng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print_calendar</a:t>
            </a:r>
            <a:r>
              <a:rPr lang="en-US" altLang="ja-JP" sz="2800" u="sng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ja-JP" altLang="en-US" sz="2800" u="sng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 </a:t>
            </a:r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print_calendar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 </a:t>
            </a:r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num_days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youbi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)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77833" name="Line 9"/>
          <p:cNvSpPr>
            <a:spLocks noChangeShapeType="1"/>
          </p:cNvSpPr>
          <p:nvPr/>
        </p:nvSpPr>
        <p:spPr bwMode="auto">
          <a:xfrm flipV="1">
            <a:off x="2819400" y="2514600"/>
            <a:ext cx="3048000" cy="15240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7834" name="Text Box 10"/>
          <p:cNvSpPr txBox="1">
            <a:spLocks noChangeArrowheads="1"/>
          </p:cNvSpPr>
          <p:nvPr/>
        </p:nvSpPr>
        <p:spPr bwMode="auto">
          <a:xfrm>
            <a:off x="2611378" y="2590800"/>
            <a:ext cx="162095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呼び出し</a:t>
            </a:r>
          </a:p>
        </p:txBody>
      </p:sp>
      <p:sp>
        <p:nvSpPr>
          <p:cNvPr id="77835" name="Line 11"/>
          <p:cNvSpPr>
            <a:spLocks noChangeShapeType="1"/>
          </p:cNvSpPr>
          <p:nvPr/>
        </p:nvSpPr>
        <p:spPr bwMode="auto">
          <a:xfrm flipH="1" flipV="1">
            <a:off x="3200400" y="4267200"/>
            <a:ext cx="1766888" cy="1731963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7836" name="Text Box 12"/>
          <p:cNvSpPr txBox="1">
            <a:spLocks noChangeArrowheads="1"/>
          </p:cNvSpPr>
          <p:nvPr/>
        </p:nvSpPr>
        <p:spPr bwMode="auto">
          <a:xfrm>
            <a:off x="3352800" y="5257800"/>
            <a:ext cx="10054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戻り</a:t>
            </a:r>
          </a:p>
        </p:txBody>
      </p:sp>
      <p:sp>
        <p:nvSpPr>
          <p:cNvPr id="77837" name="Rectangle 13"/>
          <p:cNvSpPr>
            <a:spLocks noChangeArrowheads="1"/>
          </p:cNvSpPr>
          <p:nvPr/>
        </p:nvSpPr>
        <p:spPr bwMode="auto">
          <a:xfrm>
            <a:off x="6553200" y="3657600"/>
            <a:ext cx="2127250" cy="5381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838" name="AutoShape 14"/>
          <p:cNvSpPr>
            <a:spLocks noChangeArrowheads="1"/>
          </p:cNvSpPr>
          <p:nvPr/>
        </p:nvSpPr>
        <p:spPr bwMode="auto">
          <a:xfrm>
            <a:off x="4648200" y="3005138"/>
            <a:ext cx="2438400" cy="655637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839" name="Line 15"/>
          <p:cNvSpPr>
            <a:spLocks noChangeShapeType="1"/>
          </p:cNvSpPr>
          <p:nvPr/>
        </p:nvSpPr>
        <p:spPr bwMode="auto">
          <a:xfrm>
            <a:off x="5867400" y="2514600"/>
            <a:ext cx="1588" cy="52863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7840" name="Text Box 16"/>
          <p:cNvSpPr txBox="1">
            <a:spLocks noChangeArrowheads="1"/>
          </p:cNvSpPr>
          <p:nvPr/>
        </p:nvSpPr>
        <p:spPr bwMode="auto">
          <a:xfrm>
            <a:off x="5257800" y="3048000"/>
            <a:ext cx="190148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if( </a:t>
            </a: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・・・ 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77841" name="Text Box 17"/>
          <p:cNvSpPr txBox="1">
            <a:spLocks noChangeArrowheads="1"/>
          </p:cNvSpPr>
          <p:nvPr/>
        </p:nvSpPr>
        <p:spPr bwMode="auto">
          <a:xfrm>
            <a:off x="7010400" y="3657600"/>
            <a:ext cx="1219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return;</a:t>
            </a:r>
          </a:p>
        </p:txBody>
      </p:sp>
      <p:sp>
        <p:nvSpPr>
          <p:cNvPr id="77842" name="Text Box 18"/>
          <p:cNvSpPr txBox="1">
            <a:spLocks noChangeArrowheads="1"/>
          </p:cNvSpPr>
          <p:nvPr/>
        </p:nvSpPr>
        <p:spPr bwMode="auto">
          <a:xfrm>
            <a:off x="5181600" y="3657600"/>
            <a:ext cx="6191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</a:p>
        </p:txBody>
      </p:sp>
      <p:cxnSp>
        <p:nvCxnSpPr>
          <p:cNvPr id="77843" name="AutoShape 19"/>
          <p:cNvCxnSpPr>
            <a:cxnSpLocks noChangeShapeType="1"/>
            <a:stCxn id="77838" idx="3"/>
            <a:endCxn id="77837" idx="0"/>
          </p:cNvCxnSpPr>
          <p:nvPr/>
        </p:nvCxnSpPr>
        <p:spPr bwMode="auto">
          <a:xfrm>
            <a:off x="7096125" y="3333750"/>
            <a:ext cx="520700" cy="314325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844" name="Text Box 20"/>
          <p:cNvSpPr txBox="1">
            <a:spLocks noChangeArrowheads="1"/>
          </p:cNvSpPr>
          <p:nvPr/>
        </p:nvSpPr>
        <p:spPr bwMode="auto">
          <a:xfrm>
            <a:off x="7239000" y="2890838"/>
            <a:ext cx="6526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Yes</a:t>
            </a:r>
          </a:p>
        </p:txBody>
      </p:sp>
      <p:sp>
        <p:nvSpPr>
          <p:cNvPr id="77845" name="Line 21"/>
          <p:cNvSpPr>
            <a:spLocks noChangeShapeType="1"/>
          </p:cNvSpPr>
          <p:nvPr/>
        </p:nvSpPr>
        <p:spPr bwMode="auto">
          <a:xfrm>
            <a:off x="5867400" y="3652838"/>
            <a:ext cx="0" cy="6905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7846" name="Text Box 22"/>
          <p:cNvSpPr txBox="1">
            <a:spLocks noChangeArrowheads="1"/>
          </p:cNvSpPr>
          <p:nvPr/>
        </p:nvSpPr>
        <p:spPr bwMode="auto">
          <a:xfrm>
            <a:off x="4953000" y="5715000"/>
            <a:ext cx="1828800" cy="5381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return;</a:t>
            </a:r>
          </a:p>
        </p:txBody>
      </p:sp>
      <p:sp>
        <p:nvSpPr>
          <p:cNvPr id="77847" name="Line 23"/>
          <p:cNvSpPr>
            <a:spLocks noChangeShapeType="1"/>
          </p:cNvSpPr>
          <p:nvPr/>
        </p:nvSpPr>
        <p:spPr bwMode="auto">
          <a:xfrm flipH="1">
            <a:off x="3200400" y="3962400"/>
            <a:ext cx="3352800" cy="3048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7848" name="Rectangle 24"/>
          <p:cNvSpPr>
            <a:spLocks noChangeArrowheads="1"/>
          </p:cNvSpPr>
          <p:nvPr/>
        </p:nvSpPr>
        <p:spPr bwMode="auto">
          <a:xfrm>
            <a:off x="4495800" y="4343400"/>
            <a:ext cx="3352800" cy="838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849" name="Line 25"/>
          <p:cNvSpPr>
            <a:spLocks noChangeShapeType="1"/>
          </p:cNvSpPr>
          <p:nvPr/>
        </p:nvSpPr>
        <p:spPr bwMode="auto">
          <a:xfrm>
            <a:off x="5867400" y="5181600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7850" name="Text Box 26"/>
          <p:cNvSpPr txBox="1">
            <a:spLocks noChangeArrowheads="1"/>
          </p:cNvSpPr>
          <p:nvPr/>
        </p:nvSpPr>
        <p:spPr bwMode="auto">
          <a:xfrm>
            <a:off x="4412744" y="4551363"/>
            <a:ext cx="351891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１か月分のカレンダーの表示</a:t>
            </a:r>
          </a:p>
        </p:txBody>
      </p:sp>
      <p:sp>
        <p:nvSpPr>
          <p:cNvPr id="77851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C031622-78E2-4D96-A23F-97163DB1535F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37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93157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ja-JP"/>
              <a:t>1</a:t>
            </a:r>
            <a:r>
              <a:rPr lang="ja-JP" altLang="en-US"/>
              <a:t>か月分のカレンダーの表示</a:t>
            </a: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2209800" y="1143000"/>
            <a:ext cx="4191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2438400" y="1239838"/>
            <a:ext cx="41857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「曜日」の分だけ空白を表示</a:t>
            </a:r>
          </a:p>
        </p:txBody>
      </p:sp>
      <p:sp>
        <p:nvSpPr>
          <p:cNvPr id="79877" name="Rectangle 5"/>
          <p:cNvSpPr>
            <a:spLocks noChangeArrowheads="1"/>
          </p:cNvSpPr>
          <p:nvPr/>
        </p:nvSpPr>
        <p:spPr bwMode="auto">
          <a:xfrm>
            <a:off x="3276600" y="2209800"/>
            <a:ext cx="2057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878" name="Text Box 6"/>
          <p:cNvSpPr txBox="1">
            <a:spLocks noChangeArrowheads="1"/>
          </p:cNvSpPr>
          <p:nvPr/>
        </p:nvSpPr>
        <p:spPr bwMode="auto">
          <a:xfrm>
            <a:off x="3505200" y="2286000"/>
            <a:ext cx="17235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日付を書く</a:t>
            </a:r>
          </a:p>
        </p:txBody>
      </p:sp>
      <p:sp>
        <p:nvSpPr>
          <p:cNvPr id="79879" name="AutoShape 7"/>
          <p:cNvSpPr>
            <a:spLocks noChangeArrowheads="1"/>
          </p:cNvSpPr>
          <p:nvPr/>
        </p:nvSpPr>
        <p:spPr bwMode="auto">
          <a:xfrm>
            <a:off x="1981200" y="5257800"/>
            <a:ext cx="4572000" cy="914400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880" name="Text Box 8"/>
          <p:cNvSpPr txBox="1">
            <a:spLocks noChangeArrowheads="1"/>
          </p:cNvSpPr>
          <p:nvPr/>
        </p:nvSpPr>
        <p:spPr bwMode="auto">
          <a:xfrm>
            <a:off x="2401888" y="5486400"/>
            <a:ext cx="41857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日付が「日数」を超えたか？</a:t>
            </a:r>
          </a:p>
        </p:txBody>
      </p:sp>
      <p:sp>
        <p:nvSpPr>
          <p:cNvPr id="79881" name="Text Box 9"/>
          <p:cNvSpPr txBox="1">
            <a:spLocks noChangeArrowheads="1"/>
          </p:cNvSpPr>
          <p:nvPr/>
        </p:nvSpPr>
        <p:spPr bwMode="auto">
          <a:xfrm>
            <a:off x="3184525" y="5964238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Ｙｅｓ</a:t>
            </a:r>
          </a:p>
        </p:txBody>
      </p:sp>
      <p:sp>
        <p:nvSpPr>
          <p:cNvPr id="79882" name="Text Box 10"/>
          <p:cNvSpPr txBox="1">
            <a:spLocks noChangeArrowheads="1"/>
          </p:cNvSpPr>
          <p:nvPr/>
        </p:nvSpPr>
        <p:spPr bwMode="auto">
          <a:xfrm>
            <a:off x="6324600" y="5638800"/>
            <a:ext cx="8002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Ｎｏ</a:t>
            </a:r>
          </a:p>
        </p:txBody>
      </p:sp>
      <p:sp>
        <p:nvSpPr>
          <p:cNvPr id="79883" name="Rectangle 11"/>
          <p:cNvSpPr>
            <a:spLocks noChangeArrowheads="1"/>
          </p:cNvSpPr>
          <p:nvPr/>
        </p:nvSpPr>
        <p:spPr bwMode="auto">
          <a:xfrm>
            <a:off x="3238500" y="4191000"/>
            <a:ext cx="2057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884" name="Text Box 12"/>
          <p:cNvSpPr txBox="1">
            <a:spLocks noChangeArrowheads="1"/>
          </p:cNvSpPr>
          <p:nvPr/>
        </p:nvSpPr>
        <p:spPr bwMode="auto">
          <a:xfrm>
            <a:off x="3352800" y="4267200"/>
            <a:ext cx="2031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日付を１足す</a:t>
            </a:r>
          </a:p>
        </p:txBody>
      </p:sp>
      <p:sp>
        <p:nvSpPr>
          <p:cNvPr id="79885" name="Oval 13"/>
          <p:cNvSpPr>
            <a:spLocks noChangeArrowheads="1"/>
          </p:cNvSpPr>
          <p:nvPr/>
        </p:nvSpPr>
        <p:spPr bwMode="auto">
          <a:xfrm>
            <a:off x="4114800" y="6477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79886" name="AutoShape 14"/>
          <p:cNvCxnSpPr>
            <a:cxnSpLocks noChangeShapeType="1"/>
            <a:stCxn id="79883" idx="2"/>
            <a:endCxn id="79879" idx="0"/>
          </p:cNvCxnSpPr>
          <p:nvPr/>
        </p:nvCxnSpPr>
        <p:spPr bwMode="auto">
          <a:xfrm rot="5400000">
            <a:off x="4038600" y="5029200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887" name="AutoShape 15"/>
          <p:cNvCxnSpPr>
            <a:cxnSpLocks noChangeShapeType="1"/>
            <a:stCxn id="79879" idx="2"/>
            <a:endCxn id="79885" idx="0"/>
          </p:cNvCxnSpPr>
          <p:nvPr/>
        </p:nvCxnSpPr>
        <p:spPr bwMode="auto">
          <a:xfrm rot="5400000">
            <a:off x="4114800" y="6324600"/>
            <a:ext cx="304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888" name="AutoShape 16"/>
          <p:cNvCxnSpPr>
            <a:cxnSpLocks noChangeShapeType="1"/>
            <a:stCxn id="79875" idx="2"/>
            <a:endCxn id="79877" idx="0"/>
          </p:cNvCxnSpPr>
          <p:nvPr/>
        </p:nvCxnSpPr>
        <p:spPr bwMode="auto">
          <a:xfrm rot="5400000">
            <a:off x="4114800" y="20193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889" name="AutoShape 17"/>
          <p:cNvCxnSpPr>
            <a:cxnSpLocks noChangeShapeType="1"/>
            <a:stCxn id="79879" idx="3"/>
          </p:cNvCxnSpPr>
          <p:nvPr/>
        </p:nvCxnSpPr>
        <p:spPr bwMode="auto">
          <a:xfrm flipH="1" flipV="1">
            <a:off x="4343400" y="1981200"/>
            <a:ext cx="2209800" cy="3733800"/>
          </a:xfrm>
          <a:prstGeom prst="bentConnector4">
            <a:avLst>
              <a:gd name="adj1" fmla="val -101153"/>
              <a:gd name="adj2" fmla="val 9978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890" name="AutoShape 18"/>
          <p:cNvSpPr>
            <a:spLocks noChangeArrowheads="1"/>
          </p:cNvSpPr>
          <p:nvPr/>
        </p:nvSpPr>
        <p:spPr bwMode="auto">
          <a:xfrm>
            <a:off x="1981200" y="3048000"/>
            <a:ext cx="4572000" cy="914400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891" name="Text Box 19"/>
          <p:cNvSpPr txBox="1">
            <a:spLocks noChangeArrowheads="1"/>
          </p:cNvSpPr>
          <p:nvPr/>
        </p:nvSpPr>
        <p:spPr bwMode="auto">
          <a:xfrm>
            <a:off x="2522538" y="3276600"/>
            <a:ext cx="35702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書いた日付は土曜日か？</a:t>
            </a:r>
          </a:p>
        </p:txBody>
      </p:sp>
      <p:sp>
        <p:nvSpPr>
          <p:cNvPr id="79892" name="Text Box 20"/>
          <p:cNvSpPr txBox="1">
            <a:spLocks noChangeArrowheads="1"/>
          </p:cNvSpPr>
          <p:nvPr/>
        </p:nvSpPr>
        <p:spPr bwMode="auto">
          <a:xfrm>
            <a:off x="3429000" y="3733800"/>
            <a:ext cx="8002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Ｎｏ</a:t>
            </a:r>
          </a:p>
        </p:txBody>
      </p:sp>
      <p:cxnSp>
        <p:nvCxnSpPr>
          <p:cNvPr id="79893" name="AutoShape 21"/>
          <p:cNvCxnSpPr>
            <a:cxnSpLocks noChangeShapeType="1"/>
            <a:endCxn id="79890" idx="0"/>
          </p:cNvCxnSpPr>
          <p:nvPr/>
        </p:nvCxnSpPr>
        <p:spPr bwMode="auto">
          <a:xfrm rot="5400000">
            <a:off x="4152900" y="2933700"/>
            <a:ext cx="228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894" name="AutoShape 22"/>
          <p:cNvCxnSpPr>
            <a:cxnSpLocks noChangeShapeType="1"/>
            <a:stCxn id="79890" idx="2"/>
            <a:endCxn id="79883" idx="0"/>
          </p:cNvCxnSpPr>
          <p:nvPr/>
        </p:nvCxnSpPr>
        <p:spPr bwMode="auto">
          <a:xfrm rot="5400000">
            <a:off x="4152900" y="4076700"/>
            <a:ext cx="228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895" name="Text Box 23"/>
          <p:cNvSpPr txBox="1">
            <a:spLocks noChangeArrowheads="1"/>
          </p:cNvSpPr>
          <p:nvPr/>
        </p:nvSpPr>
        <p:spPr bwMode="auto">
          <a:xfrm>
            <a:off x="6400800" y="3048000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Ｙｅｓ</a:t>
            </a:r>
          </a:p>
        </p:txBody>
      </p:sp>
      <p:sp>
        <p:nvSpPr>
          <p:cNvPr id="79896" name="Rectangle 24"/>
          <p:cNvSpPr>
            <a:spLocks noChangeArrowheads="1"/>
          </p:cNvSpPr>
          <p:nvPr/>
        </p:nvSpPr>
        <p:spPr bwMode="auto">
          <a:xfrm>
            <a:off x="6019800" y="3810000"/>
            <a:ext cx="2057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897" name="Text Box 25"/>
          <p:cNvSpPr txBox="1">
            <a:spLocks noChangeArrowheads="1"/>
          </p:cNvSpPr>
          <p:nvPr/>
        </p:nvSpPr>
        <p:spPr bwMode="auto">
          <a:xfrm>
            <a:off x="6400800" y="3886200"/>
            <a:ext cx="14157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改行する</a:t>
            </a:r>
          </a:p>
        </p:txBody>
      </p:sp>
      <p:cxnSp>
        <p:nvCxnSpPr>
          <p:cNvPr id="79898" name="AutoShape 26"/>
          <p:cNvCxnSpPr>
            <a:cxnSpLocks noChangeShapeType="1"/>
            <a:stCxn id="79890" idx="3"/>
            <a:endCxn id="79896" idx="0"/>
          </p:cNvCxnSpPr>
          <p:nvPr/>
        </p:nvCxnSpPr>
        <p:spPr bwMode="auto">
          <a:xfrm>
            <a:off x="6553200" y="3505200"/>
            <a:ext cx="495300" cy="3048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899" name="AutoShape 27"/>
          <p:cNvCxnSpPr>
            <a:cxnSpLocks noChangeShapeType="1"/>
            <a:stCxn id="79900" idx="2"/>
          </p:cNvCxnSpPr>
          <p:nvPr/>
        </p:nvCxnSpPr>
        <p:spPr bwMode="auto">
          <a:xfrm rot="16200000" flipV="1">
            <a:off x="5543550" y="3752850"/>
            <a:ext cx="228600" cy="2781300"/>
          </a:xfrm>
          <a:prstGeom prst="bentConnector4">
            <a:avLst>
              <a:gd name="adj1" fmla="val -47917"/>
              <a:gd name="adj2" fmla="val 6849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900" name="Rectangle 28"/>
          <p:cNvSpPr>
            <a:spLocks noChangeArrowheads="1"/>
          </p:cNvSpPr>
          <p:nvPr/>
        </p:nvSpPr>
        <p:spPr bwMode="auto">
          <a:xfrm>
            <a:off x="6019800" y="4648200"/>
            <a:ext cx="2057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79901" name="AutoShape 29"/>
          <p:cNvCxnSpPr>
            <a:cxnSpLocks noChangeShapeType="1"/>
          </p:cNvCxnSpPr>
          <p:nvPr/>
        </p:nvCxnSpPr>
        <p:spPr bwMode="auto">
          <a:xfrm rot="5400000">
            <a:off x="6896100" y="4533900"/>
            <a:ext cx="228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902" name="Text Box 30"/>
          <p:cNvSpPr txBox="1">
            <a:spLocks noChangeArrowheads="1"/>
          </p:cNvSpPr>
          <p:nvPr/>
        </p:nvSpPr>
        <p:spPr bwMode="auto">
          <a:xfrm>
            <a:off x="5970588" y="4724400"/>
            <a:ext cx="23391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日付を０にする</a:t>
            </a:r>
          </a:p>
        </p:txBody>
      </p:sp>
      <p:sp>
        <p:nvSpPr>
          <p:cNvPr id="79903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547D77B-3D40-48F8-803D-A17E2EBCB1E6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38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53356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例題４．月初めの曜日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2800"/>
              <a:t>ツエラーの公式を使い，年と月から，月初めの曜日を求める関数を作る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 sz="2400"/>
              <a:t>曜日は，０，１，</a:t>
            </a:r>
            <a:r>
              <a:rPr lang="en-US" altLang="ja-JP" sz="2400"/>
              <a:t>…</a:t>
            </a:r>
            <a:r>
              <a:rPr lang="ja-JP" altLang="en-US" sz="2400"/>
              <a:t>，６ のいずれか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ja-JP" altLang="en-US" sz="2400"/>
              <a:t>    </a:t>
            </a:r>
            <a:r>
              <a:rPr lang="ja-JP" altLang="en-US" sz="2400">
                <a:solidFill>
                  <a:schemeClr val="accent2"/>
                </a:solidFill>
              </a:rPr>
              <a:t>        ０：日曜日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            １：月曜日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            ２：火曜日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            ３：水曜日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            ４：木曜日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            ５：金曜日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            ６：土曜日</a:t>
            </a:r>
            <a:endParaRPr lang="ja-JP" altLang="en-US" sz="2400"/>
          </a:p>
          <a:p>
            <a:pPr lvl="1" eaLnBrk="1" hangingPunct="1">
              <a:lnSpc>
                <a:spcPct val="90000"/>
              </a:lnSpc>
            </a:pPr>
            <a:endParaRPr lang="en-US" altLang="ja-JP" sz="2400"/>
          </a:p>
        </p:txBody>
      </p:sp>
      <p:sp>
        <p:nvSpPr>
          <p:cNvPr id="8192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318C111-3860-4A59-BB4E-4B04B12D0A23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39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7309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dirty="0"/>
              <a:t>関数とは</a:t>
            </a:r>
          </a:p>
        </p:txBody>
      </p:sp>
      <p:sp>
        <p:nvSpPr>
          <p:cNvPr id="10243" name="Rectangle 1028"/>
          <p:cNvSpPr>
            <a:spLocks noChangeArrowheads="1"/>
          </p:cNvSpPr>
          <p:nvPr/>
        </p:nvSpPr>
        <p:spPr bwMode="auto">
          <a:xfrm>
            <a:off x="685800" y="54864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プログラムは，しばしば，複数の関数に「分割」される</a:t>
            </a:r>
          </a:p>
        </p:txBody>
      </p:sp>
      <p:sp>
        <p:nvSpPr>
          <p:cNvPr id="10244" name="AutoShape 1031"/>
          <p:cNvSpPr>
            <a:spLocks noChangeArrowheads="1"/>
          </p:cNvSpPr>
          <p:nvPr/>
        </p:nvSpPr>
        <p:spPr bwMode="auto">
          <a:xfrm rot="2099221">
            <a:off x="5207000" y="2463800"/>
            <a:ext cx="1143000" cy="533400"/>
          </a:xfrm>
          <a:prstGeom prst="rightArrow">
            <a:avLst>
              <a:gd name="adj1" fmla="val 50000"/>
              <a:gd name="adj2" fmla="val 53571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5" name="AutoShape 1036"/>
          <p:cNvSpPr>
            <a:spLocks noChangeArrowheads="1"/>
          </p:cNvSpPr>
          <p:nvPr/>
        </p:nvSpPr>
        <p:spPr bwMode="auto">
          <a:xfrm rot="7367387">
            <a:off x="2590800" y="2971800"/>
            <a:ext cx="1143000" cy="533400"/>
          </a:xfrm>
          <a:prstGeom prst="rightArrow">
            <a:avLst>
              <a:gd name="adj1" fmla="val 50000"/>
              <a:gd name="adj2" fmla="val 53571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6" name="AutoShape 1037" descr="25%"/>
          <p:cNvSpPr>
            <a:spLocks noChangeArrowheads="1"/>
          </p:cNvSpPr>
          <p:nvPr/>
        </p:nvSpPr>
        <p:spPr bwMode="auto">
          <a:xfrm>
            <a:off x="1752600" y="3810000"/>
            <a:ext cx="1752600" cy="1143000"/>
          </a:xfrm>
          <a:prstGeom prst="roundRect">
            <a:avLst>
              <a:gd name="adj" fmla="val 16667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  <a:r>
              <a:rPr lang="ja-JP" alt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Ｂ</a:t>
            </a: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7" name="AutoShape 1038" descr="25%"/>
          <p:cNvSpPr>
            <a:spLocks noChangeArrowheads="1"/>
          </p:cNvSpPr>
          <p:nvPr/>
        </p:nvSpPr>
        <p:spPr bwMode="auto">
          <a:xfrm>
            <a:off x="6324600" y="3124200"/>
            <a:ext cx="1752600" cy="1143000"/>
          </a:xfrm>
          <a:prstGeom prst="roundRect">
            <a:avLst>
              <a:gd name="adj" fmla="val 16667"/>
            </a:avLst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関数Ｃ</a:t>
            </a:r>
          </a:p>
        </p:txBody>
      </p:sp>
      <p:sp>
        <p:nvSpPr>
          <p:cNvPr id="10248" name="AutoShape 1039" descr="25%"/>
          <p:cNvSpPr>
            <a:spLocks noChangeArrowheads="1"/>
          </p:cNvSpPr>
          <p:nvPr/>
        </p:nvSpPr>
        <p:spPr bwMode="auto">
          <a:xfrm>
            <a:off x="3276600" y="1371600"/>
            <a:ext cx="1752600" cy="1143000"/>
          </a:xfrm>
          <a:prstGeom prst="roundRect">
            <a:avLst>
              <a:gd name="adj" fmla="val 16667"/>
            </a:avLst>
          </a:prstGeom>
          <a:blipFill dpi="0" rotWithShape="0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関数Ａ</a:t>
            </a:r>
          </a:p>
        </p:txBody>
      </p:sp>
      <p:sp>
        <p:nvSpPr>
          <p:cNvPr id="10249" name="Text Box 1044"/>
          <p:cNvSpPr txBox="1">
            <a:spLocks noChangeArrowheads="1"/>
          </p:cNvSpPr>
          <p:nvPr/>
        </p:nvSpPr>
        <p:spPr bwMode="auto">
          <a:xfrm>
            <a:off x="3657600" y="2743200"/>
            <a:ext cx="17235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呼び出し側</a:t>
            </a:r>
          </a:p>
        </p:txBody>
      </p:sp>
      <p:sp>
        <p:nvSpPr>
          <p:cNvPr id="10250" name="Text Box 1045"/>
          <p:cNvSpPr txBox="1">
            <a:spLocks noChangeArrowheads="1"/>
          </p:cNvSpPr>
          <p:nvPr/>
        </p:nvSpPr>
        <p:spPr bwMode="auto">
          <a:xfrm>
            <a:off x="6248400" y="4343400"/>
            <a:ext cx="2031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呼び出され側</a:t>
            </a:r>
          </a:p>
        </p:txBody>
      </p:sp>
      <p:sp>
        <p:nvSpPr>
          <p:cNvPr id="10251" name="Text Box 1046"/>
          <p:cNvSpPr txBox="1">
            <a:spLocks noChangeArrowheads="1"/>
          </p:cNvSpPr>
          <p:nvPr/>
        </p:nvSpPr>
        <p:spPr bwMode="auto">
          <a:xfrm>
            <a:off x="1600200" y="5029200"/>
            <a:ext cx="2031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呼び出され側</a:t>
            </a:r>
          </a:p>
        </p:txBody>
      </p:sp>
      <p:sp>
        <p:nvSpPr>
          <p:cNvPr id="10252" name="Rectangle 1047"/>
          <p:cNvSpPr>
            <a:spLocks noChangeArrowheads="1"/>
          </p:cNvSpPr>
          <p:nvPr/>
        </p:nvSpPr>
        <p:spPr bwMode="auto">
          <a:xfrm>
            <a:off x="838200" y="1066800"/>
            <a:ext cx="7696200" cy="441960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3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B26176B-D493-4C05-95E9-86356E4F53D1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019768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762000"/>
          </a:xfrm>
        </p:spPr>
        <p:txBody>
          <a:bodyPr/>
          <a:lstStyle/>
          <a:p>
            <a:pPr eaLnBrk="1" hangingPunct="1"/>
            <a:r>
              <a:rPr lang="ja-JP" altLang="en-US" sz="3600"/>
              <a:t>月初めの曜日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09600"/>
            <a:ext cx="8839200" cy="6248400"/>
          </a:xfrm>
        </p:spPr>
        <p:txBody>
          <a:bodyPr>
            <a:normAutofit lnSpcReduction="10000"/>
          </a:bodyPr>
          <a:lstStyle/>
          <a:p>
            <a:pPr lvl="1"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000" dirty="0"/>
              <a:t>#include &lt;</a:t>
            </a:r>
            <a:r>
              <a:rPr lang="en-US" altLang="ja-JP" sz="2000" dirty="0" err="1"/>
              <a:t>stdio.h</a:t>
            </a:r>
            <a:r>
              <a:rPr lang="en-US" altLang="ja-JP" sz="2000" dirty="0"/>
              <a:t>&gt;</a:t>
            </a:r>
          </a:p>
          <a:p>
            <a:pPr lvl="1">
              <a:lnSpc>
                <a:spcPct val="70000"/>
              </a:lnSpc>
              <a:spcBef>
                <a:spcPct val="5000"/>
              </a:spcBef>
              <a:buNone/>
            </a:pPr>
            <a:r>
              <a:rPr lang="en-US" altLang="ja-JP" sz="2000" dirty="0"/>
              <a:t>#pragma warning(</a:t>
            </a:r>
            <a:r>
              <a:rPr lang="en-US" altLang="ja-JP" sz="2000" dirty="0" err="1"/>
              <a:t>disable:4996</a:t>
            </a:r>
            <a:r>
              <a:rPr lang="en-US" altLang="ja-JP" sz="2000" dirty="0"/>
              <a:t>)</a:t>
            </a:r>
          </a:p>
          <a:p>
            <a:pPr lvl="1"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endParaRPr lang="en-US" altLang="ja-JP" sz="2000" dirty="0"/>
          </a:p>
          <a:p>
            <a:pPr lvl="1"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000" dirty="0" err="1">
                <a:solidFill>
                  <a:schemeClr val="tx2"/>
                </a:solidFill>
              </a:rPr>
              <a:t>int</a:t>
            </a:r>
            <a:r>
              <a:rPr lang="en-US" altLang="ja-JP" sz="2000" dirty="0">
                <a:solidFill>
                  <a:schemeClr val="tx2"/>
                </a:solidFill>
              </a:rPr>
              <a:t> </a:t>
            </a:r>
            <a:r>
              <a:rPr lang="en-US" altLang="ja-JP" sz="2000" dirty="0" err="1">
                <a:solidFill>
                  <a:schemeClr val="tx2"/>
                </a:solidFill>
              </a:rPr>
              <a:t>zeller</a:t>
            </a:r>
            <a:r>
              <a:rPr lang="en-US" altLang="ja-JP" sz="2000" dirty="0">
                <a:solidFill>
                  <a:schemeClr val="tx2"/>
                </a:solidFill>
              </a:rPr>
              <a:t>( </a:t>
            </a:r>
            <a:r>
              <a:rPr lang="en-US" altLang="ja-JP" sz="2000" dirty="0" err="1">
                <a:solidFill>
                  <a:schemeClr val="tx2"/>
                </a:solidFill>
              </a:rPr>
              <a:t>int</a:t>
            </a:r>
            <a:r>
              <a:rPr lang="en-US" altLang="ja-JP" sz="2000" dirty="0">
                <a:solidFill>
                  <a:schemeClr val="tx2"/>
                </a:solidFill>
              </a:rPr>
              <a:t> y, </a:t>
            </a:r>
            <a:r>
              <a:rPr lang="en-US" altLang="ja-JP" sz="2000" dirty="0" err="1">
                <a:solidFill>
                  <a:schemeClr val="tx2"/>
                </a:solidFill>
              </a:rPr>
              <a:t>int</a:t>
            </a:r>
            <a:r>
              <a:rPr lang="en-US" altLang="ja-JP" sz="2000" dirty="0">
                <a:solidFill>
                  <a:schemeClr val="tx2"/>
                </a:solidFill>
              </a:rPr>
              <a:t> m, </a:t>
            </a:r>
            <a:r>
              <a:rPr lang="en-US" altLang="ja-JP" sz="2000" dirty="0" err="1">
                <a:solidFill>
                  <a:schemeClr val="tx2"/>
                </a:solidFill>
              </a:rPr>
              <a:t>int</a:t>
            </a:r>
            <a:r>
              <a:rPr lang="en-US" altLang="ja-JP" sz="2000" dirty="0">
                <a:solidFill>
                  <a:schemeClr val="tx2"/>
                </a:solidFill>
              </a:rPr>
              <a:t> d )</a:t>
            </a:r>
          </a:p>
          <a:p>
            <a:pPr lvl="1"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000" dirty="0">
                <a:solidFill>
                  <a:schemeClr val="tx2"/>
                </a:solidFill>
              </a:rPr>
              <a:t>{</a:t>
            </a:r>
          </a:p>
          <a:p>
            <a:pPr lvl="1"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000" dirty="0"/>
              <a:t>    if ( ( </a:t>
            </a:r>
            <a:r>
              <a:rPr lang="en-US" altLang="ja-JP" sz="2000" dirty="0">
                <a:solidFill>
                  <a:schemeClr val="tx2"/>
                </a:solidFill>
              </a:rPr>
              <a:t>m</a:t>
            </a:r>
            <a:r>
              <a:rPr lang="en-US" altLang="ja-JP" sz="2000" dirty="0"/>
              <a:t> == 1 ) || ( </a:t>
            </a:r>
            <a:r>
              <a:rPr lang="en-US" altLang="ja-JP" sz="2000" dirty="0">
                <a:solidFill>
                  <a:schemeClr val="tx2"/>
                </a:solidFill>
              </a:rPr>
              <a:t>m</a:t>
            </a:r>
            <a:r>
              <a:rPr lang="en-US" altLang="ja-JP" sz="2000" dirty="0"/>
              <a:t> == 2 ) ) {</a:t>
            </a:r>
          </a:p>
          <a:p>
            <a:pPr lvl="1"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000" dirty="0"/>
              <a:t>        </a:t>
            </a:r>
            <a:r>
              <a:rPr lang="en-US" altLang="ja-JP" sz="2000" dirty="0">
                <a:solidFill>
                  <a:schemeClr val="tx2"/>
                </a:solidFill>
              </a:rPr>
              <a:t>y</a:t>
            </a:r>
            <a:r>
              <a:rPr lang="en-US" altLang="ja-JP" sz="2000" dirty="0"/>
              <a:t> = </a:t>
            </a:r>
            <a:r>
              <a:rPr lang="en-US" altLang="ja-JP" sz="2000" dirty="0">
                <a:solidFill>
                  <a:schemeClr val="tx2"/>
                </a:solidFill>
              </a:rPr>
              <a:t>y</a:t>
            </a:r>
            <a:r>
              <a:rPr lang="en-US" altLang="ja-JP" sz="2000" dirty="0"/>
              <a:t> - 1; </a:t>
            </a:r>
          </a:p>
          <a:p>
            <a:pPr lvl="1"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000" dirty="0"/>
              <a:t>        </a:t>
            </a:r>
            <a:r>
              <a:rPr lang="en-US" altLang="ja-JP" sz="2000" dirty="0">
                <a:solidFill>
                  <a:schemeClr val="tx2"/>
                </a:solidFill>
              </a:rPr>
              <a:t>m</a:t>
            </a:r>
            <a:r>
              <a:rPr lang="en-US" altLang="ja-JP" sz="2000" dirty="0"/>
              <a:t> = </a:t>
            </a:r>
            <a:r>
              <a:rPr lang="en-US" altLang="ja-JP" sz="2000" dirty="0">
                <a:solidFill>
                  <a:schemeClr val="tx2"/>
                </a:solidFill>
              </a:rPr>
              <a:t>m</a:t>
            </a:r>
            <a:r>
              <a:rPr lang="en-US" altLang="ja-JP" sz="2000" dirty="0"/>
              <a:t> + 12;</a:t>
            </a:r>
          </a:p>
          <a:p>
            <a:pPr lvl="1"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000" dirty="0"/>
              <a:t>    }</a:t>
            </a:r>
          </a:p>
          <a:p>
            <a:pPr lvl="1"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>
                <a:solidFill>
                  <a:schemeClr val="tx2"/>
                </a:solidFill>
              </a:rPr>
              <a:t>return (y + (y/4) - (y/100) + (y/400) + ((13 * m + 8 ) / 5) + d) % 7;</a:t>
            </a:r>
            <a:r>
              <a:rPr lang="en-US" altLang="ja-JP" sz="2000" dirty="0"/>
              <a:t> </a:t>
            </a:r>
          </a:p>
          <a:p>
            <a:pPr lvl="1"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000" dirty="0">
                <a:solidFill>
                  <a:schemeClr val="tx2"/>
                </a:solidFill>
              </a:rPr>
              <a:t>}</a:t>
            </a:r>
          </a:p>
          <a:p>
            <a:pPr lvl="1"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000" dirty="0" err="1">
                <a:solidFill>
                  <a:schemeClr val="tx2"/>
                </a:solidFill>
              </a:rPr>
              <a:t>int</a:t>
            </a:r>
            <a:r>
              <a:rPr lang="en-US" altLang="ja-JP" sz="2000" dirty="0">
                <a:solidFill>
                  <a:schemeClr val="tx2"/>
                </a:solidFill>
              </a:rPr>
              <a:t> </a:t>
            </a:r>
            <a:r>
              <a:rPr lang="en-US" altLang="ja-JP" sz="2000" dirty="0" err="1">
                <a:solidFill>
                  <a:schemeClr val="tx2"/>
                </a:solidFill>
              </a:rPr>
              <a:t>first_day</a:t>
            </a:r>
            <a:r>
              <a:rPr lang="en-US" altLang="ja-JP" sz="2000" dirty="0">
                <a:solidFill>
                  <a:schemeClr val="tx2"/>
                </a:solidFill>
              </a:rPr>
              <a:t>( </a:t>
            </a:r>
            <a:r>
              <a:rPr lang="en-US" altLang="ja-JP" sz="2000" dirty="0" err="1">
                <a:solidFill>
                  <a:schemeClr val="tx2"/>
                </a:solidFill>
              </a:rPr>
              <a:t>int</a:t>
            </a:r>
            <a:r>
              <a:rPr lang="en-US" altLang="ja-JP" sz="2000" dirty="0">
                <a:solidFill>
                  <a:schemeClr val="tx2"/>
                </a:solidFill>
              </a:rPr>
              <a:t> y, </a:t>
            </a:r>
            <a:r>
              <a:rPr lang="en-US" altLang="ja-JP" sz="2000" dirty="0" err="1">
                <a:solidFill>
                  <a:schemeClr val="tx2"/>
                </a:solidFill>
              </a:rPr>
              <a:t>int</a:t>
            </a:r>
            <a:r>
              <a:rPr lang="en-US" altLang="ja-JP" sz="2000" dirty="0">
                <a:solidFill>
                  <a:schemeClr val="tx2"/>
                </a:solidFill>
              </a:rPr>
              <a:t> m )</a:t>
            </a:r>
          </a:p>
          <a:p>
            <a:pPr lvl="1"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000" dirty="0">
                <a:solidFill>
                  <a:schemeClr val="tx2"/>
                </a:solidFill>
              </a:rPr>
              <a:t>{</a:t>
            </a:r>
          </a:p>
          <a:p>
            <a:pPr lvl="1"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000" dirty="0"/>
              <a:t>    return </a:t>
            </a:r>
            <a:r>
              <a:rPr lang="en-US" altLang="ja-JP" sz="2000" dirty="0" err="1">
                <a:solidFill>
                  <a:schemeClr val="tx2"/>
                </a:solidFill>
              </a:rPr>
              <a:t>zeller</a:t>
            </a:r>
            <a:r>
              <a:rPr lang="en-US" altLang="ja-JP" sz="2000" dirty="0">
                <a:solidFill>
                  <a:schemeClr val="tx2"/>
                </a:solidFill>
              </a:rPr>
              <a:t>( y, m, 1 );</a:t>
            </a:r>
          </a:p>
          <a:p>
            <a:pPr lvl="1"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000" dirty="0">
                <a:solidFill>
                  <a:schemeClr val="tx2"/>
                </a:solidFill>
              </a:rPr>
              <a:t>} </a:t>
            </a:r>
          </a:p>
          <a:p>
            <a:pPr lvl="1"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000" dirty="0" err="1">
                <a:solidFill>
                  <a:schemeClr val="tx2"/>
                </a:solidFill>
              </a:rPr>
              <a:t>int</a:t>
            </a:r>
            <a:r>
              <a:rPr lang="en-US" altLang="ja-JP" sz="2000" dirty="0">
                <a:solidFill>
                  <a:schemeClr val="tx2"/>
                </a:solidFill>
              </a:rPr>
              <a:t> main()</a:t>
            </a:r>
          </a:p>
          <a:p>
            <a:pPr lvl="1"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000" dirty="0">
                <a:solidFill>
                  <a:schemeClr val="tx2"/>
                </a:solidFill>
              </a:rPr>
              <a:t>{</a:t>
            </a:r>
          </a:p>
          <a:p>
            <a:pPr lvl="1"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int</a:t>
            </a:r>
            <a:r>
              <a:rPr lang="en-US" altLang="ja-JP" sz="2000" dirty="0"/>
              <a:t> y;</a:t>
            </a:r>
          </a:p>
          <a:p>
            <a:pPr lvl="1"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int</a:t>
            </a:r>
            <a:r>
              <a:rPr lang="en-US" altLang="ja-JP" sz="2000" dirty="0"/>
              <a:t> m;</a:t>
            </a:r>
          </a:p>
          <a:p>
            <a:pPr lvl="1"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int</a:t>
            </a:r>
            <a:r>
              <a:rPr lang="en-US" altLang="ja-JP" sz="2000" dirty="0"/>
              <a:t> f;</a:t>
            </a:r>
          </a:p>
          <a:p>
            <a:pPr lvl="1"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printf</a:t>
            </a:r>
            <a:r>
              <a:rPr lang="en-US" altLang="ja-JP" sz="2000" dirty="0"/>
              <a:t>( "y=" );</a:t>
            </a:r>
          </a:p>
          <a:p>
            <a:pPr lvl="1"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scanf</a:t>
            </a:r>
            <a:r>
              <a:rPr lang="en-US" altLang="ja-JP" sz="2000" dirty="0"/>
              <a:t>( "%d", &amp;y );</a:t>
            </a:r>
          </a:p>
          <a:p>
            <a:pPr lvl="1"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printf</a:t>
            </a:r>
            <a:r>
              <a:rPr lang="en-US" altLang="ja-JP" sz="2000" dirty="0"/>
              <a:t>( "m=" );</a:t>
            </a:r>
          </a:p>
          <a:p>
            <a:pPr lvl="1"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scanf</a:t>
            </a:r>
            <a:r>
              <a:rPr lang="en-US" altLang="ja-JP" sz="2000" dirty="0"/>
              <a:t>( "%d", &amp;m );</a:t>
            </a:r>
          </a:p>
          <a:p>
            <a:pPr lvl="1"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000" dirty="0">
                <a:solidFill>
                  <a:schemeClr val="tx2"/>
                </a:solidFill>
              </a:rPr>
              <a:t>    f = </a:t>
            </a:r>
            <a:r>
              <a:rPr lang="en-US" altLang="ja-JP" sz="2000" dirty="0" err="1">
                <a:solidFill>
                  <a:schemeClr val="tx2"/>
                </a:solidFill>
              </a:rPr>
              <a:t>first_day</a:t>
            </a:r>
            <a:r>
              <a:rPr lang="en-US" altLang="ja-JP" sz="2000" dirty="0">
                <a:solidFill>
                  <a:schemeClr val="tx2"/>
                </a:solidFill>
              </a:rPr>
              <a:t>(y, m); </a:t>
            </a:r>
          </a:p>
          <a:p>
            <a:pPr lvl="1"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printf</a:t>
            </a:r>
            <a:r>
              <a:rPr lang="en-US" altLang="ja-JP" sz="2000" dirty="0"/>
              <a:t>( "first days(%d, %d) = %d\n", y, m, f); </a:t>
            </a:r>
          </a:p>
          <a:p>
            <a:pPr lvl="1"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000" dirty="0"/>
              <a:t>    return 0;</a:t>
            </a:r>
          </a:p>
          <a:p>
            <a:pPr lvl="1"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000" dirty="0">
                <a:solidFill>
                  <a:schemeClr val="tx2"/>
                </a:solidFill>
              </a:rPr>
              <a:t>}</a:t>
            </a:r>
          </a:p>
        </p:txBody>
      </p:sp>
      <p:sp>
        <p:nvSpPr>
          <p:cNvPr id="83972" name="Rectangle 4"/>
          <p:cNvSpPr>
            <a:spLocks noChangeArrowheads="1"/>
          </p:cNvSpPr>
          <p:nvPr/>
        </p:nvSpPr>
        <p:spPr bwMode="auto">
          <a:xfrm>
            <a:off x="795338" y="1147764"/>
            <a:ext cx="7739062" cy="160655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973" name="Rectangle 5"/>
          <p:cNvSpPr>
            <a:spLocks noChangeArrowheads="1"/>
          </p:cNvSpPr>
          <p:nvPr/>
        </p:nvSpPr>
        <p:spPr bwMode="auto">
          <a:xfrm>
            <a:off x="795338" y="2754314"/>
            <a:ext cx="2824162" cy="836612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974" name="Rectangle 6"/>
          <p:cNvSpPr>
            <a:spLocks noChangeArrowheads="1"/>
          </p:cNvSpPr>
          <p:nvPr/>
        </p:nvSpPr>
        <p:spPr bwMode="auto">
          <a:xfrm>
            <a:off x="795338" y="3589339"/>
            <a:ext cx="5116512" cy="2659061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97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2B81F6D-AA67-4391-80E9-605C131F3E03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40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938560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663575" y="265113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例題５．カレンダー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4999"/>
            <a:ext cx="7772400" cy="2867025"/>
          </a:xfrm>
        </p:spPr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</a:pPr>
            <a:r>
              <a:rPr lang="ja-JP" altLang="en-US" dirty="0"/>
              <a:t>年と月から，カレンダーを表示するプログラムを作る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endParaRPr lang="ja-JP" altLang="en-US" sz="2400" dirty="0"/>
          </a:p>
          <a:p>
            <a:pPr eaLnBrk="1" hangingPunct="1">
              <a:lnSpc>
                <a:spcPct val="110000"/>
              </a:lnSpc>
            </a:pPr>
            <a:endParaRPr lang="ja-JP" altLang="en-US" sz="2800" dirty="0"/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</a:rPr>
              <a:t>        </a:t>
            </a:r>
          </a:p>
        </p:txBody>
      </p:sp>
      <p:sp>
        <p:nvSpPr>
          <p:cNvPr id="8602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6D251AE-FB48-46C4-B46D-80188E7CBF1D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41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539746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03225" y="327025"/>
            <a:ext cx="828675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4000"/>
              <a:t>「カレンダー」のプログラムの関数分割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2055813"/>
            <a:ext cx="7772400" cy="4191000"/>
          </a:xfrm>
        </p:spPr>
        <p:txBody>
          <a:bodyPr/>
          <a:lstStyle/>
          <a:p>
            <a:pPr marL="609600" indent="-609600" eaLnBrk="1" hangingPunct="1"/>
            <a:r>
              <a:rPr lang="ja-JP" altLang="en-US">
                <a:solidFill>
                  <a:schemeClr val="tx2"/>
                </a:solidFill>
              </a:rPr>
              <a:t>役割ごとに，関数を作る．</a:t>
            </a:r>
          </a:p>
          <a:p>
            <a:pPr marL="1371600" lvl="2" indent="-457200" eaLnBrk="1" hangingPunct="1">
              <a:buFontTx/>
              <a:buAutoNum type="arabicPeriod"/>
            </a:pPr>
            <a:r>
              <a:rPr lang="ja-JP" altLang="en-US" sz="2800">
                <a:solidFill>
                  <a:schemeClr val="accent2"/>
                </a:solidFill>
              </a:rPr>
              <a:t>本体</a:t>
            </a:r>
          </a:p>
          <a:p>
            <a:pPr marL="1371600" lvl="2" indent="-457200" eaLnBrk="1" hangingPunct="1">
              <a:buFontTx/>
              <a:buAutoNum type="arabicPeriod"/>
            </a:pPr>
            <a:r>
              <a:rPr lang="ja-JP" altLang="en-US" sz="2800">
                <a:solidFill>
                  <a:schemeClr val="accent2"/>
                </a:solidFill>
              </a:rPr>
              <a:t>月の日数</a:t>
            </a:r>
          </a:p>
          <a:p>
            <a:pPr marL="1371600" lvl="2" indent="-457200" eaLnBrk="1" hangingPunct="1">
              <a:buFontTx/>
              <a:buAutoNum type="arabicPeriod"/>
            </a:pPr>
            <a:r>
              <a:rPr lang="ja-JP" altLang="en-US" sz="2800">
                <a:solidFill>
                  <a:schemeClr val="accent2"/>
                </a:solidFill>
              </a:rPr>
              <a:t>月初めの曜日</a:t>
            </a:r>
          </a:p>
          <a:p>
            <a:pPr marL="1371600" lvl="2" indent="-457200" eaLnBrk="1" hangingPunct="1">
              <a:buFontTx/>
              <a:buAutoNum type="arabicPeriod"/>
            </a:pPr>
            <a:r>
              <a:rPr lang="ja-JP" altLang="en-US" sz="2800">
                <a:solidFill>
                  <a:schemeClr val="accent2"/>
                </a:solidFill>
              </a:rPr>
              <a:t>１ヶ月分のカレンダー</a:t>
            </a:r>
          </a:p>
        </p:txBody>
      </p:sp>
      <p:sp>
        <p:nvSpPr>
          <p:cNvPr id="8806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04B4977-825A-427C-BBE7-C7FE0FC1BA61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42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41362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pPr eaLnBrk="1" hangingPunct="1"/>
            <a:r>
              <a:rPr lang="ja-JP" altLang="en-US"/>
              <a:t>カレンダー</a:t>
            </a:r>
          </a:p>
        </p:txBody>
      </p:sp>
      <p:sp>
        <p:nvSpPr>
          <p:cNvPr id="90115" name="Rectangle 3"/>
          <p:cNvSpPr>
            <a:spLocks noChangeArrowheads="1"/>
          </p:cNvSpPr>
          <p:nvPr/>
        </p:nvSpPr>
        <p:spPr bwMode="auto">
          <a:xfrm>
            <a:off x="609600" y="1143000"/>
            <a:ext cx="1828800" cy="5410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90116" name="Group 4"/>
          <p:cNvGrpSpPr>
            <a:grpSpLocks/>
          </p:cNvGrpSpPr>
          <p:nvPr/>
        </p:nvGrpSpPr>
        <p:grpSpPr bwMode="auto">
          <a:xfrm>
            <a:off x="4976813" y="1066800"/>
            <a:ext cx="1676400" cy="1676400"/>
            <a:chOff x="4512" y="646"/>
            <a:chExt cx="1104" cy="794"/>
          </a:xfrm>
        </p:grpSpPr>
        <p:sp>
          <p:nvSpPr>
            <p:cNvPr id="90157" name="Rectangle 5"/>
            <p:cNvSpPr>
              <a:spLocks noChangeArrowheads="1"/>
            </p:cNvSpPr>
            <p:nvPr/>
          </p:nvSpPr>
          <p:spPr bwMode="auto">
            <a:xfrm>
              <a:off x="4512" y="646"/>
              <a:ext cx="1104" cy="79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0158" name="Text Box 6"/>
            <p:cNvSpPr txBox="1">
              <a:spLocks noChangeArrowheads="1"/>
            </p:cNvSpPr>
            <p:nvPr/>
          </p:nvSpPr>
          <p:spPr bwMode="auto">
            <a:xfrm>
              <a:off x="4587" y="768"/>
              <a:ext cx="932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400" dirty="0">
                  <a:latin typeface="Calibri" panose="020F0502020204030204" pitchFamily="34" charset="0"/>
                  <a:cs typeface="Calibri" panose="020F0502020204030204" pitchFamily="34" charset="0"/>
                </a:rPr>
                <a:t>月の日数</a:t>
              </a:r>
            </a:p>
          </p:txBody>
        </p:sp>
      </p:grpSp>
      <p:sp>
        <p:nvSpPr>
          <p:cNvPr id="90117" name="Text Box 7"/>
          <p:cNvSpPr txBox="1">
            <a:spLocks noChangeArrowheads="1"/>
          </p:cNvSpPr>
          <p:nvPr/>
        </p:nvSpPr>
        <p:spPr bwMode="auto">
          <a:xfrm>
            <a:off x="3055938" y="1066800"/>
            <a:ext cx="13112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年    </a:t>
            </a: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0118" name="Text Box 8"/>
          <p:cNvSpPr txBox="1">
            <a:spLocks noChangeArrowheads="1"/>
          </p:cNvSpPr>
          <p:nvPr/>
        </p:nvSpPr>
        <p:spPr bwMode="auto">
          <a:xfrm>
            <a:off x="3048000" y="2230438"/>
            <a:ext cx="1295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日数    </a:t>
            </a:r>
          </a:p>
        </p:txBody>
      </p:sp>
      <p:sp>
        <p:nvSpPr>
          <p:cNvPr id="90119" name="Text Box 9"/>
          <p:cNvSpPr txBox="1">
            <a:spLocks noChangeArrowheads="1"/>
          </p:cNvSpPr>
          <p:nvPr/>
        </p:nvSpPr>
        <p:spPr bwMode="auto">
          <a:xfrm>
            <a:off x="3055938" y="1600200"/>
            <a:ext cx="13112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月    </a:t>
            </a: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90120" name="Group 10"/>
          <p:cNvGrpSpPr>
            <a:grpSpLocks/>
          </p:cNvGrpSpPr>
          <p:nvPr/>
        </p:nvGrpSpPr>
        <p:grpSpPr bwMode="auto">
          <a:xfrm>
            <a:off x="4978400" y="2971800"/>
            <a:ext cx="1674813" cy="1676400"/>
            <a:chOff x="4512" y="646"/>
            <a:chExt cx="1104" cy="794"/>
          </a:xfrm>
        </p:grpSpPr>
        <p:sp>
          <p:nvSpPr>
            <p:cNvPr id="90155" name="Rectangle 11"/>
            <p:cNvSpPr>
              <a:spLocks noChangeArrowheads="1"/>
            </p:cNvSpPr>
            <p:nvPr/>
          </p:nvSpPr>
          <p:spPr bwMode="auto">
            <a:xfrm>
              <a:off x="4512" y="646"/>
              <a:ext cx="1104" cy="79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0156" name="Text Box 12"/>
            <p:cNvSpPr txBox="1">
              <a:spLocks noChangeArrowheads="1"/>
            </p:cNvSpPr>
            <p:nvPr/>
          </p:nvSpPr>
          <p:spPr bwMode="auto">
            <a:xfrm>
              <a:off x="4589" y="768"/>
              <a:ext cx="933" cy="3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400" dirty="0">
                  <a:latin typeface="Calibri" panose="020F0502020204030204" pitchFamily="34" charset="0"/>
                  <a:cs typeface="Calibri" panose="020F0502020204030204" pitchFamily="34" charset="0"/>
                </a:rPr>
                <a:t>月初めの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400" dirty="0">
                  <a:latin typeface="Calibri" panose="020F0502020204030204" pitchFamily="34" charset="0"/>
                  <a:cs typeface="Calibri" panose="020F0502020204030204" pitchFamily="34" charset="0"/>
                </a:rPr>
                <a:t>曜日</a:t>
              </a:r>
            </a:p>
          </p:txBody>
        </p:sp>
      </p:grpSp>
      <p:grpSp>
        <p:nvGrpSpPr>
          <p:cNvPr id="90121" name="Group 13"/>
          <p:cNvGrpSpPr>
            <a:grpSpLocks/>
          </p:cNvGrpSpPr>
          <p:nvPr/>
        </p:nvGrpSpPr>
        <p:grpSpPr bwMode="auto">
          <a:xfrm>
            <a:off x="4944954" y="5216525"/>
            <a:ext cx="1723357" cy="1260475"/>
            <a:chOff x="4491" y="646"/>
            <a:chExt cx="1136" cy="794"/>
          </a:xfrm>
        </p:grpSpPr>
        <p:sp>
          <p:nvSpPr>
            <p:cNvPr id="90153" name="Rectangle 14"/>
            <p:cNvSpPr>
              <a:spLocks noChangeArrowheads="1"/>
            </p:cNvSpPr>
            <p:nvPr/>
          </p:nvSpPr>
          <p:spPr bwMode="auto">
            <a:xfrm>
              <a:off x="4512" y="646"/>
              <a:ext cx="1104" cy="79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0154" name="Text Box 15"/>
            <p:cNvSpPr txBox="1">
              <a:spLocks noChangeArrowheads="1"/>
            </p:cNvSpPr>
            <p:nvPr/>
          </p:nvSpPr>
          <p:spPr bwMode="auto">
            <a:xfrm>
              <a:off x="4491" y="768"/>
              <a:ext cx="1136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400" dirty="0">
                  <a:latin typeface="Calibri" panose="020F0502020204030204" pitchFamily="34" charset="0"/>
                  <a:cs typeface="Calibri" panose="020F0502020204030204" pitchFamily="34" charset="0"/>
                </a:rPr>
                <a:t>１か月分の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400" dirty="0">
                  <a:latin typeface="Calibri" panose="020F0502020204030204" pitchFamily="34" charset="0"/>
                  <a:cs typeface="Calibri" panose="020F0502020204030204" pitchFamily="34" charset="0"/>
                </a:rPr>
                <a:t>カレンダー</a:t>
              </a:r>
            </a:p>
          </p:txBody>
        </p:sp>
      </p:grpSp>
      <p:sp>
        <p:nvSpPr>
          <p:cNvPr id="90122" name="Text Box 16"/>
          <p:cNvSpPr txBox="1">
            <a:spLocks noChangeArrowheads="1"/>
          </p:cNvSpPr>
          <p:nvPr/>
        </p:nvSpPr>
        <p:spPr bwMode="auto">
          <a:xfrm>
            <a:off x="3040063" y="3038475"/>
            <a:ext cx="13112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年    </a:t>
            </a: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0123" name="Text Box 17"/>
          <p:cNvSpPr txBox="1">
            <a:spLocks noChangeArrowheads="1"/>
          </p:cNvSpPr>
          <p:nvPr/>
        </p:nvSpPr>
        <p:spPr bwMode="auto">
          <a:xfrm>
            <a:off x="3082925" y="4202113"/>
            <a:ext cx="12604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曜日    </a:t>
            </a:r>
          </a:p>
        </p:txBody>
      </p:sp>
      <p:sp>
        <p:nvSpPr>
          <p:cNvPr id="90124" name="Text Box 18"/>
          <p:cNvSpPr txBox="1">
            <a:spLocks noChangeArrowheads="1"/>
          </p:cNvSpPr>
          <p:nvPr/>
        </p:nvSpPr>
        <p:spPr bwMode="auto">
          <a:xfrm>
            <a:off x="3040063" y="3571875"/>
            <a:ext cx="13112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月    </a:t>
            </a: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0125" name="Text Box 19"/>
          <p:cNvSpPr txBox="1">
            <a:spLocks noChangeArrowheads="1"/>
          </p:cNvSpPr>
          <p:nvPr/>
        </p:nvSpPr>
        <p:spPr bwMode="auto">
          <a:xfrm>
            <a:off x="3048000" y="5354638"/>
            <a:ext cx="1295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日数    </a:t>
            </a:r>
          </a:p>
        </p:txBody>
      </p:sp>
      <p:sp>
        <p:nvSpPr>
          <p:cNvPr id="90126" name="Text Box 20"/>
          <p:cNvSpPr txBox="1">
            <a:spLocks noChangeArrowheads="1"/>
          </p:cNvSpPr>
          <p:nvPr/>
        </p:nvSpPr>
        <p:spPr bwMode="auto">
          <a:xfrm>
            <a:off x="3048000" y="5934075"/>
            <a:ext cx="1295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曜日    </a:t>
            </a:r>
          </a:p>
        </p:txBody>
      </p:sp>
      <p:sp>
        <p:nvSpPr>
          <p:cNvPr id="90127" name="Text Box 21"/>
          <p:cNvSpPr txBox="1">
            <a:spLocks noChangeArrowheads="1"/>
          </p:cNvSpPr>
          <p:nvPr/>
        </p:nvSpPr>
        <p:spPr bwMode="auto">
          <a:xfrm>
            <a:off x="762000" y="3352800"/>
            <a:ext cx="163217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main</a:t>
            </a: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</p:txBody>
      </p:sp>
      <p:sp>
        <p:nvSpPr>
          <p:cNvPr id="90128" name="Line 22"/>
          <p:cNvSpPr>
            <a:spLocks noChangeShapeType="1"/>
          </p:cNvSpPr>
          <p:nvPr/>
        </p:nvSpPr>
        <p:spPr bwMode="auto">
          <a:xfrm>
            <a:off x="4343400" y="1371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0129" name="Line 23"/>
          <p:cNvSpPr>
            <a:spLocks noChangeShapeType="1"/>
          </p:cNvSpPr>
          <p:nvPr/>
        </p:nvSpPr>
        <p:spPr bwMode="auto">
          <a:xfrm>
            <a:off x="4343400" y="1828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0130" name="Line 24"/>
          <p:cNvSpPr>
            <a:spLocks noChangeShapeType="1"/>
          </p:cNvSpPr>
          <p:nvPr/>
        </p:nvSpPr>
        <p:spPr bwMode="auto">
          <a:xfrm>
            <a:off x="4343400" y="3276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0131" name="Line 25"/>
          <p:cNvSpPr>
            <a:spLocks noChangeShapeType="1"/>
          </p:cNvSpPr>
          <p:nvPr/>
        </p:nvSpPr>
        <p:spPr bwMode="auto">
          <a:xfrm>
            <a:off x="4343400" y="3810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0132" name="Line 26"/>
          <p:cNvSpPr>
            <a:spLocks noChangeShapeType="1"/>
          </p:cNvSpPr>
          <p:nvPr/>
        </p:nvSpPr>
        <p:spPr bwMode="auto">
          <a:xfrm>
            <a:off x="4343400" y="5638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0133" name="Line 27"/>
          <p:cNvSpPr>
            <a:spLocks noChangeShapeType="1"/>
          </p:cNvSpPr>
          <p:nvPr/>
        </p:nvSpPr>
        <p:spPr bwMode="auto">
          <a:xfrm>
            <a:off x="2438400" y="2438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0134" name="Line 28"/>
          <p:cNvSpPr>
            <a:spLocks noChangeShapeType="1"/>
          </p:cNvSpPr>
          <p:nvPr/>
        </p:nvSpPr>
        <p:spPr bwMode="auto">
          <a:xfrm>
            <a:off x="2438400" y="4419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0135" name="Line 29"/>
          <p:cNvSpPr>
            <a:spLocks noChangeShapeType="1"/>
          </p:cNvSpPr>
          <p:nvPr/>
        </p:nvSpPr>
        <p:spPr bwMode="auto">
          <a:xfrm>
            <a:off x="2438400" y="1295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0136" name="Line 30"/>
          <p:cNvSpPr>
            <a:spLocks noChangeShapeType="1"/>
          </p:cNvSpPr>
          <p:nvPr/>
        </p:nvSpPr>
        <p:spPr bwMode="auto">
          <a:xfrm>
            <a:off x="2133600" y="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0137" name="Line 31"/>
          <p:cNvSpPr>
            <a:spLocks noChangeShapeType="1"/>
          </p:cNvSpPr>
          <p:nvPr/>
        </p:nvSpPr>
        <p:spPr bwMode="auto">
          <a:xfrm>
            <a:off x="2438400" y="1828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0138" name="Line 32"/>
          <p:cNvSpPr>
            <a:spLocks noChangeShapeType="1"/>
          </p:cNvSpPr>
          <p:nvPr/>
        </p:nvSpPr>
        <p:spPr bwMode="auto">
          <a:xfrm>
            <a:off x="4343400" y="2438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0139" name="Line 33"/>
          <p:cNvSpPr>
            <a:spLocks noChangeShapeType="1"/>
          </p:cNvSpPr>
          <p:nvPr/>
        </p:nvSpPr>
        <p:spPr bwMode="auto">
          <a:xfrm>
            <a:off x="2438400" y="3276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0140" name="Line 34"/>
          <p:cNvSpPr>
            <a:spLocks noChangeShapeType="1"/>
          </p:cNvSpPr>
          <p:nvPr/>
        </p:nvSpPr>
        <p:spPr bwMode="auto">
          <a:xfrm>
            <a:off x="2438400" y="3810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0141" name="Line 35"/>
          <p:cNvSpPr>
            <a:spLocks noChangeShapeType="1"/>
          </p:cNvSpPr>
          <p:nvPr/>
        </p:nvSpPr>
        <p:spPr bwMode="auto">
          <a:xfrm>
            <a:off x="4343400" y="4419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0142" name="Line 36"/>
          <p:cNvSpPr>
            <a:spLocks noChangeShapeType="1"/>
          </p:cNvSpPr>
          <p:nvPr/>
        </p:nvSpPr>
        <p:spPr bwMode="auto">
          <a:xfrm>
            <a:off x="2438400" y="5638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0143" name="AutoShape 37"/>
          <p:cNvSpPr>
            <a:spLocks/>
          </p:cNvSpPr>
          <p:nvPr/>
        </p:nvSpPr>
        <p:spPr bwMode="auto">
          <a:xfrm>
            <a:off x="7010400" y="1219200"/>
            <a:ext cx="152400" cy="1447800"/>
          </a:xfrm>
          <a:prstGeom prst="rightBrace">
            <a:avLst>
              <a:gd name="adj1" fmla="val 79167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0144" name="AutoShape 38"/>
          <p:cNvSpPr>
            <a:spLocks/>
          </p:cNvSpPr>
          <p:nvPr/>
        </p:nvSpPr>
        <p:spPr bwMode="auto">
          <a:xfrm>
            <a:off x="7010400" y="5257800"/>
            <a:ext cx="152400" cy="1143000"/>
          </a:xfrm>
          <a:prstGeom prst="rightBrace">
            <a:avLst>
              <a:gd name="adj1" fmla="val 62500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0145" name="Text Box 39"/>
          <p:cNvSpPr txBox="1">
            <a:spLocks noChangeArrowheads="1"/>
          </p:cNvSpPr>
          <p:nvPr/>
        </p:nvSpPr>
        <p:spPr bwMode="auto">
          <a:xfrm>
            <a:off x="7299325" y="1597025"/>
            <a:ext cx="1200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例題２で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作成済み</a:t>
            </a:r>
          </a:p>
        </p:txBody>
      </p:sp>
      <p:sp>
        <p:nvSpPr>
          <p:cNvPr id="90146" name="Text Box 40"/>
          <p:cNvSpPr txBox="1">
            <a:spLocks noChangeArrowheads="1"/>
          </p:cNvSpPr>
          <p:nvPr/>
        </p:nvSpPr>
        <p:spPr bwMode="auto">
          <a:xfrm>
            <a:off x="7239000" y="5486400"/>
            <a:ext cx="1200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例題３で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作成済み</a:t>
            </a:r>
          </a:p>
        </p:txBody>
      </p:sp>
      <p:sp>
        <p:nvSpPr>
          <p:cNvPr id="90147" name="AutoShape 41"/>
          <p:cNvSpPr>
            <a:spLocks/>
          </p:cNvSpPr>
          <p:nvPr/>
        </p:nvSpPr>
        <p:spPr bwMode="auto">
          <a:xfrm>
            <a:off x="7086600" y="3276600"/>
            <a:ext cx="152400" cy="1143000"/>
          </a:xfrm>
          <a:prstGeom prst="rightBrace">
            <a:avLst>
              <a:gd name="adj1" fmla="val 62500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0148" name="Text Box 42"/>
          <p:cNvSpPr txBox="1">
            <a:spLocks noChangeArrowheads="1"/>
          </p:cNvSpPr>
          <p:nvPr/>
        </p:nvSpPr>
        <p:spPr bwMode="auto">
          <a:xfrm>
            <a:off x="7315200" y="3505200"/>
            <a:ext cx="1200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例題４で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作成済み</a:t>
            </a:r>
          </a:p>
        </p:txBody>
      </p:sp>
      <p:sp>
        <p:nvSpPr>
          <p:cNvPr id="90149" name="Line 43"/>
          <p:cNvSpPr>
            <a:spLocks noChangeShapeType="1"/>
          </p:cNvSpPr>
          <p:nvPr/>
        </p:nvSpPr>
        <p:spPr bwMode="auto">
          <a:xfrm>
            <a:off x="2438400" y="6172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0150" name="Line 44"/>
          <p:cNvSpPr>
            <a:spLocks noChangeShapeType="1"/>
          </p:cNvSpPr>
          <p:nvPr/>
        </p:nvSpPr>
        <p:spPr bwMode="auto">
          <a:xfrm>
            <a:off x="4343400" y="6172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0151" name="Text Box 45"/>
          <p:cNvSpPr txBox="1">
            <a:spLocks noChangeArrowheads="1"/>
          </p:cNvSpPr>
          <p:nvPr/>
        </p:nvSpPr>
        <p:spPr bwMode="auto">
          <a:xfrm>
            <a:off x="838200" y="3962400"/>
            <a:ext cx="146706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main</a:t>
            </a:r>
            <a:r>
              <a:rPr lang="ja-JP" altLang="en-US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のみを新規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に作成</a:t>
            </a:r>
          </a:p>
        </p:txBody>
      </p:sp>
      <p:sp>
        <p:nvSpPr>
          <p:cNvPr id="9015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EC9D089-D1FC-4A5C-A397-BDCD1FD0DDF8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43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556062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261938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コメントでおおまかな処理を書く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100" y="1530350"/>
            <a:ext cx="7772400" cy="4784725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ja-JP" sz="2400">
              <a:solidFill>
                <a:srgbClr val="006600"/>
              </a:solidFill>
            </a:endParaRPr>
          </a:p>
          <a:p>
            <a:pPr eaLnBrk="1" hangingPunct="1">
              <a:buFontTx/>
              <a:buNone/>
            </a:pPr>
            <a:endParaRPr lang="en-US" altLang="ja-JP" sz="2400">
              <a:solidFill>
                <a:srgbClr val="000000"/>
              </a:solidFill>
            </a:endParaRPr>
          </a:p>
        </p:txBody>
      </p:sp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182563" y="1589088"/>
            <a:ext cx="8961437" cy="4081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latin typeface="CS Times" pitchFamily="18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 main()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    /* </a:t>
            </a:r>
            <a:r>
              <a:rPr lang="ja-JP" altLang="en-US" sz="2400" dirty="0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年と月を読み込む *</a:t>
            </a:r>
            <a:r>
              <a:rPr lang="en-US" altLang="ja-JP" sz="2400" dirty="0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/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    /* </a:t>
            </a:r>
            <a:r>
              <a:rPr lang="ja-JP" altLang="en-US" sz="2400" dirty="0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年と月から「月の日数」を求める *</a:t>
            </a:r>
            <a:r>
              <a:rPr lang="en-US" altLang="ja-JP" sz="2400" dirty="0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/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    /*</a:t>
            </a:r>
            <a:r>
              <a:rPr lang="ja-JP" altLang="en-US" sz="2400" dirty="0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年と月から「月初めの曜日」を求める *</a:t>
            </a:r>
            <a:r>
              <a:rPr lang="en-US" altLang="ja-JP" sz="2400" dirty="0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/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    /* </a:t>
            </a:r>
            <a:r>
              <a:rPr lang="ja-JP" altLang="en-US" sz="2400" dirty="0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「月の日数」と「月初めの曜日」からカレンダーを表示する *</a:t>
            </a:r>
            <a:r>
              <a:rPr lang="en-US" altLang="ja-JP" sz="2400" dirty="0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/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    return 0;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9216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4070E1B-DD4E-4996-9EE4-D82B66905EA8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44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662172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66750" y="179388"/>
            <a:ext cx="7772400" cy="641350"/>
          </a:xfrm>
        </p:spPr>
        <p:txBody>
          <a:bodyPr/>
          <a:lstStyle/>
          <a:p>
            <a:pPr eaLnBrk="1" hangingPunct="1"/>
            <a:r>
              <a:rPr lang="ja-JP" altLang="en-US"/>
              <a:t>コメント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7599" y="820738"/>
            <a:ext cx="7772400" cy="411480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ja-JP" altLang="en-US" sz="2800" dirty="0"/>
              <a:t>コメントは，</a:t>
            </a:r>
            <a:r>
              <a:rPr lang="ja-JP" altLang="en-US" sz="2800" dirty="0">
                <a:solidFill>
                  <a:schemeClr val="tx2"/>
                </a:solidFill>
              </a:rPr>
              <a:t>プログラムの中に書く注釈</a:t>
            </a:r>
            <a:r>
              <a:rPr lang="ja-JP" altLang="en-US" sz="2800" dirty="0"/>
              <a:t>のこと．</a:t>
            </a:r>
          </a:p>
          <a:p>
            <a:pPr eaLnBrk="1" hangingPunct="1">
              <a:lnSpc>
                <a:spcPct val="110000"/>
              </a:lnSpc>
            </a:pPr>
            <a:r>
              <a:rPr lang="ja-JP" altLang="en-US" sz="2800" dirty="0"/>
              <a:t>プログラムの説明や使用上の注意などを書く．</a:t>
            </a:r>
          </a:p>
          <a:p>
            <a:pPr eaLnBrk="1" hangingPunct="1">
              <a:lnSpc>
                <a:spcPct val="110000"/>
              </a:lnSpc>
            </a:pPr>
            <a:r>
              <a:rPr lang="ja-JP" altLang="en-US" sz="2800" dirty="0"/>
              <a:t>コメントは，プログラム実行では無視される．</a:t>
            </a:r>
          </a:p>
          <a:p>
            <a:pPr eaLnBrk="1" hangingPunct="1">
              <a:lnSpc>
                <a:spcPct val="110000"/>
              </a:lnSpc>
            </a:pPr>
            <a:r>
              <a:rPr lang="ja-JP" altLang="en-US" sz="2800" dirty="0"/>
              <a:t>コメントの始まりは／＊で，終わりは＊／である．あるいは／／を使って，１行分のコメントを書くこともある．コメントは，入れ子にすることができない．</a:t>
            </a:r>
          </a:p>
          <a:p>
            <a:pPr eaLnBrk="1" hangingPunct="1">
              <a:lnSpc>
                <a:spcPct val="110000"/>
              </a:lnSpc>
            </a:pPr>
            <a:r>
              <a:rPr lang="ja-JP" altLang="en-US" sz="2800" dirty="0"/>
              <a:t>次のコメントは入れ子になっていて，間違いである． 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ja-JP" altLang="en-US" sz="2800" dirty="0">
                <a:solidFill>
                  <a:srgbClr val="006000"/>
                </a:solidFill>
                <a:latin typeface="Arial Unicode MS" pitchFamily="34" charset="-128"/>
              </a:rPr>
              <a:t>	</a:t>
            </a:r>
            <a:r>
              <a:rPr lang="en-US" altLang="ja-JP" sz="2400" dirty="0">
                <a:solidFill>
                  <a:srgbClr val="006000"/>
                </a:solidFill>
                <a:latin typeface="Arial Unicode MS" pitchFamily="34" charset="-128"/>
              </a:rPr>
              <a:t>/* n = n + 1; /* n </a:t>
            </a:r>
            <a:r>
              <a:rPr lang="ja-JP" altLang="en-US" sz="2400" dirty="0">
                <a:solidFill>
                  <a:srgbClr val="006000"/>
                </a:solidFill>
                <a:latin typeface="Arial Unicode MS" pitchFamily="34" charset="-128"/>
              </a:rPr>
              <a:t>は「空き領域」の先頭を指す *</a:t>
            </a:r>
            <a:r>
              <a:rPr lang="en-US" altLang="ja-JP" sz="2400" dirty="0">
                <a:solidFill>
                  <a:srgbClr val="006000"/>
                </a:solidFill>
                <a:latin typeface="Arial Unicode MS" pitchFamily="34" charset="-128"/>
              </a:rPr>
              <a:t>/ */ </a:t>
            </a:r>
          </a:p>
        </p:txBody>
      </p:sp>
      <p:sp>
        <p:nvSpPr>
          <p:cNvPr id="9421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35A9205-8334-40BC-8F62-62343E18B66A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45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817015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790575"/>
          </a:xfrm>
        </p:spPr>
        <p:txBody>
          <a:bodyPr/>
          <a:lstStyle/>
          <a:p>
            <a:pPr eaLnBrk="1" hangingPunct="1"/>
            <a:r>
              <a:rPr lang="ja-JP" altLang="en-US" dirty="0"/>
              <a:t>カレンダー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6606" y="152401"/>
            <a:ext cx="8151813" cy="6203950"/>
          </a:xfrm>
        </p:spPr>
        <p:txBody>
          <a:bodyPr>
            <a:noAutofit/>
          </a:bodyPr>
          <a:lstStyle/>
          <a:p>
            <a:pPr>
              <a:lnSpc>
                <a:spcPct val="70000"/>
              </a:lnSpc>
              <a:buNone/>
            </a:pPr>
            <a:r>
              <a:rPr lang="en-US" altLang="ja-JP" sz="1800" dirty="0"/>
              <a:t>#pragma warning(</a:t>
            </a:r>
            <a:r>
              <a:rPr lang="en-US" altLang="ja-JP" sz="1800" dirty="0" err="1"/>
              <a:t>disable:4996</a:t>
            </a:r>
            <a:r>
              <a:rPr lang="en-US" altLang="ja-JP" sz="1800" dirty="0"/>
              <a:t>)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1800" dirty="0" err="1"/>
              <a:t>int</a:t>
            </a:r>
            <a:r>
              <a:rPr lang="en-US" altLang="ja-JP" sz="1800" dirty="0"/>
              <a:t> main()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1800" dirty="0"/>
              <a:t>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int</a:t>
            </a:r>
            <a:r>
              <a:rPr lang="en-US" altLang="ja-JP" sz="1800" dirty="0"/>
              <a:t> y;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int</a:t>
            </a:r>
            <a:r>
              <a:rPr lang="en-US" altLang="ja-JP" sz="1800" dirty="0"/>
              <a:t> m;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int</a:t>
            </a:r>
            <a:r>
              <a:rPr lang="en-US" altLang="ja-JP" sz="1800" dirty="0"/>
              <a:t> </a:t>
            </a:r>
            <a:r>
              <a:rPr lang="en-US" altLang="ja-JP" sz="1800" dirty="0" err="1"/>
              <a:t>nissu</a:t>
            </a:r>
            <a:r>
              <a:rPr lang="en-US" altLang="ja-JP" sz="1800" dirty="0"/>
              <a:t>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int</a:t>
            </a:r>
            <a:r>
              <a:rPr lang="en-US" altLang="ja-JP" sz="1800" dirty="0"/>
              <a:t> </a:t>
            </a:r>
            <a:r>
              <a:rPr lang="en-US" altLang="ja-JP" sz="1800" dirty="0" err="1"/>
              <a:t>youbi1</a:t>
            </a:r>
            <a:r>
              <a:rPr lang="en-US" altLang="ja-JP" sz="1800" dirty="0"/>
              <a:t>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1800" dirty="0"/>
              <a:t>    </a:t>
            </a:r>
            <a:r>
              <a:rPr lang="en-US" altLang="ja-JP" sz="1800" dirty="0">
                <a:solidFill>
                  <a:srgbClr val="006600"/>
                </a:solidFill>
              </a:rPr>
              <a:t>/* </a:t>
            </a:r>
            <a:r>
              <a:rPr lang="ja-JP" altLang="en-US" sz="1800" dirty="0">
                <a:solidFill>
                  <a:srgbClr val="006600"/>
                </a:solidFill>
              </a:rPr>
              <a:t>年と月を読み込む *</a:t>
            </a:r>
            <a:r>
              <a:rPr lang="en-US" altLang="ja-JP" sz="1800" dirty="0">
                <a:solidFill>
                  <a:srgbClr val="006600"/>
                </a:solidFill>
              </a:rPr>
              <a:t>/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printf</a:t>
            </a:r>
            <a:r>
              <a:rPr lang="en-US" altLang="ja-JP" sz="1800" dirty="0"/>
              <a:t>( "y=" 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scanf</a:t>
            </a:r>
            <a:r>
              <a:rPr lang="en-US" altLang="ja-JP" sz="1800" dirty="0"/>
              <a:t>( "%d", &amp;y 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printf</a:t>
            </a:r>
            <a:r>
              <a:rPr lang="en-US" altLang="ja-JP" sz="1800" dirty="0"/>
              <a:t>( "m=" 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scanf</a:t>
            </a:r>
            <a:r>
              <a:rPr lang="en-US" altLang="ja-JP" sz="1800" dirty="0"/>
              <a:t>( "%d", &amp;m 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printf</a:t>
            </a:r>
            <a:r>
              <a:rPr lang="en-US" altLang="ja-JP" sz="1800" dirty="0"/>
              <a:t>( "</a:t>
            </a:r>
            <a:r>
              <a:rPr lang="ja-JP" altLang="en-US" sz="1800" dirty="0"/>
              <a:t>日 月 火 水 木 金 土</a:t>
            </a:r>
            <a:r>
              <a:rPr lang="en-US" altLang="ja-JP" sz="1800" dirty="0"/>
              <a:t>\n" 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1800" dirty="0">
                <a:solidFill>
                  <a:srgbClr val="006600"/>
                </a:solidFill>
              </a:rPr>
              <a:t>    /* </a:t>
            </a:r>
            <a:r>
              <a:rPr lang="ja-JP" altLang="en-US" sz="1800" dirty="0">
                <a:solidFill>
                  <a:srgbClr val="006600"/>
                </a:solidFill>
              </a:rPr>
              <a:t>年と月から「月の日数」を求める *</a:t>
            </a:r>
            <a:r>
              <a:rPr lang="en-US" altLang="ja-JP" sz="1800" dirty="0">
                <a:solidFill>
                  <a:srgbClr val="006600"/>
                </a:solidFill>
              </a:rPr>
              <a:t>/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nissu</a:t>
            </a:r>
            <a:r>
              <a:rPr lang="en-US" altLang="ja-JP" sz="1800" dirty="0"/>
              <a:t> = </a:t>
            </a:r>
            <a:r>
              <a:rPr lang="en-US" altLang="ja-JP" sz="1800" dirty="0" err="1">
                <a:solidFill>
                  <a:schemeClr val="tx2"/>
                </a:solidFill>
              </a:rPr>
              <a:t>num_of_day</a:t>
            </a:r>
            <a:r>
              <a:rPr lang="en-US" altLang="ja-JP" sz="1800" dirty="0">
                <a:solidFill>
                  <a:schemeClr val="tx2"/>
                </a:solidFill>
              </a:rPr>
              <a:t>(y, m);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1800" dirty="0">
                <a:solidFill>
                  <a:srgbClr val="006600"/>
                </a:solidFill>
              </a:rPr>
              <a:t>    /*</a:t>
            </a:r>
            <a:r>
              <a:rPr lang="ja-JP" altLang="en-US" sz="1800" dirty="0">
                <a:solidFill>
                  <a:srgbClr val="006600"/>
                </a:solidFill>
              </a:rPr>
              <a:t>年と月から「月初めの曜日」を求める *</a:t>
            </a:r>
            <a:r>
              <a:rPr lang="en-US" altLang="ja-JP" sz="1800" dirty="0">
                <a:solidFill>
                  <a:srgbClr val="006600"/>
                </a:solidFill>
              </a:rPr>
              <a:t>/</a:t>
            </a:r>
            <a:endParaRPr lang="en-US" altLang="ja-JP" sz="1800" dirty="0"/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youbi1</a:t>
            </a:r>
            <a:r>
              <a:rPr lang="en-US" altLang="ja-JP" sz="1800" dirty="0"/>
              <a:t> = </a:t>
            </a:r>
            <a:r>
              <a:rPr lang="en-US" altLang="ja-JP" sz="1800" dirty="0" err="1">
                <a:solidFill>
                  <a:schemeClr val="tx2"/>
                </a:solidFill>
              </a:rPr>
              <a:t>first_day</a:t>
            </a:r>
            <a:r>
              <a:rPr lang="en-US" altLang="ja-JP" sz="1800" dirty="0">
                <a:solidFill>
                  <a:schemeClr val="tx2"/>
                </a:solidFill>
              </a:rPr>
              <a:t>(y, m);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1800" dirty="0">
                <a:solidFill>
                  <a:srgbClr val="006600"/>
                </a:solidFill>
              </a:rPr>
              <a:t>    /* </a:t>
            </a:r>
            <a:r>
              <a:rPr lang="ja-JP" altLang="en-US" sz="1800" dirty="0">
                <a:solidFill>
                  <a:srgbClr val="006600"/>
                </a:solidFill>
              </a:rPr>
              <a:t>「月の日数」と「月初めの曜日」からカレンダーを表示する *</a:t>
            </a:r>
            <a:r>
              <a:rPr lang="en-US" altLang="ja-JP" sz="1800" dirty="0">
                <a:solidFill>
                  <a:srgbClr val="006600"/>
                </a:solidFill>
              </a:rPr>
              <a:t>/</a:t>
            </a:r>
            <a:r>
              <a:rPr lang="en-US" altLang="ja-JP" sz="1800" dirty="0"/>
              <a:t> 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1800" dirty="0">
                <a:solidFill>
                  <a:schemeClr val="tx2"/>
                </a:solidFill>
              </a:rPr>
              <a:t>    </a:t>
            </a:r>
            <a:r>
              <a:rPr lang="en-US" altLang="ja-JP" sz="1800" dirty="0" err="1">
                <a:solidFill>
                  <a:schemeClr val="tx2"/>
                </a:solidFill>
              </a:rPr>
              <a:t>print_calendar</a:t>
            </a:r>
            <a:r>
              <a:rPr lang="en-US" altLang="ja-JP" sz="1800" dirty="0">
                <a:solidFill>
                  <a:schemeClr val="tx2"/>
                </a:solidFill>
              </a:rPr>
              <a:t>( </a:t>
            </a:r>
            <a:r>
              <a:rPr lang="en-US" altLang="ja-JP" sz="1800" dirty="0" err="1">
                <a:solidFill>
                  <a:schemeClr val="tx2"/>
                </a:solidFill>
              </a:rPr>
              <a:t>nissu</a:t>
            </a:r>
            <a:r>
              <a:rPr lang="en-US" altLang="ja-JP" sz="1800" dirty="0">
                <a:solidFill>
                  <a:schemeClr val="tx2"/>
                </a:solidFill>
              </a:rPr>
              <a:t>, </a:t>
            </a:r>
            <a:r>
              <a:rPr lang="en-US" altLang="ja-JP" sz="1800" dirty="0" err="1">
                <a:solidFill>
                  <a:schemeClr val="tx2"/>
                </a:solidFill>
              </a:rPr>
              <a:t>youbi1</a:t>
            </a:r>
            <a:r>
              <a:rPr lang="en-US" altLang="ja-JP" sz="1800" dirty="0">
                <a:solidFill>
                  <a:schemeClr val="tx2"/>
                </a:solidFill>
              </a:rPr>
              <a:t> 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1800" dirty="0"/>
              <a:t>    return 0;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1800" dirty="0"/>
              <a:t>}</a:t>
            </a:r>
          </a:p>
        </p:txBody>
      </p:sp>
      <p:sp>
        <p:nvSpPr>
          <p:cNvPr id="9626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3B012C3-2F4D-4FBD-B4F9-A62E78F423A2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46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673902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－関数と変数－</a:t>
            </a:r>
          </a:p>
        </p:txBody>
      </p:sp>
      <p:sp>
        <p:nvSpPr>
          <p:cNvPr id="98307" name="Text Box 3"/>
          <p:cNvSpPr txBox="1">
            <a:spLocks noChangeArrowheads="1"/>
          </p:cNvSpPr>
          <p:nvPr/>
        </p:nvSpPr>
        <p:spPr bwMode="auto">
          <a:xfrm>
            <a:off x="152400" y="3124200"/>
            <a:ext cx="22365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latin typeface="Calibri" panose="020F0502020204030204" pitchFamily="34" charset="0"/>
                <a:cs typeface="Calibri" panose="020F0502020204030204" pitchFamily="34" charset="0"/>
              </a:rPr>
              <a:t>プログラム</a:t>
            </a:r>
          </a:p>
        </p:txBody>
      </p:sp>
      <p:sp>
        <p:nvSpPr>
          <p:cNvPr id="98308" name="AutoShape 4"/>
          <p:cNvSpPr>
            <a:spLocks/>
          </p:cNvSpPr>
          <p:nvPr/>
        </p:nvSpPr>
        <p:spPr bwMode="auto">
          <a:xfrm>
            <a:off x="2133600" y="2133600"/>
            <a:ext cx="228600" cy="2590800"/>
          </a:xfrm>
          <a:prstGeom prst="leftBrace">
            <a:avLst>
              <a:gd name="adj1" fmla="val 9444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309" name="Text Box 5"/>
          <p:cNvSpPr txBox="1">
            <a:spLocks noChangeArrowheads="1"/>
          </p:cNvSpPr>
          <p:nvPr/>
        </p:nvSpPr>
        <p:spPr bwMode="auto">
          <a:xfrm>
            <a:off x="2533650" y="2438400"/>
            <a:ext cx="14157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latin typeface="Calibri" panose="020F0502020204030204" pitchFamily="34" charset="0"/>
                <a:cs typeface="Calibri" panose="020F0502020204030204" pitchFamily="34" charset="0"/>
              </a:rPr>
              <a:t>データ</a:t>
            </a:r>
          </a:p>
        </p:txBody>
      </p:sp>
      <p:sp>
        <p:nvSpPr>
          <p:cNvPr id="98310" name="Text Box 6"/>
          <p:cNvSpPr txBox="1">
            <a:spLocks noChangeArrowheads="1"/>
          </p:cNvSpPr>
          <p:nvPr/>
        </p:nvSpPr>
        <p:spPr bwMode="auto">
          <a:xfrm>
            <a:off x="2286000" y="3810000"/>
            <a:ext cx="18097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latin typeface="Calibri" panose="020F0502020204030204" pitchFamily="34" charset="0"/>
                <a:cs typeface="Calibri" panose="020F0502020204030204" pitchFamily="34" charset="0"/>
              </a:rPr>
              <a:t>処理手順</a:t>
            </a:r>
          </a:p>
        </p:txBody>
      </p:sp>
      <p:sp>
        <p:nvSpPr>
          <p:cNvPr id="98311" name="Text Box 7"/>
          <p:cNvSpPr txBox="1">
            <a:spLocks noChangeArrowheads="1"/>
          </p:cNvSpPr>
          <p:nvPr/>
        </p:nvSpPr>
        <p:spPr bwMode="auto">
          <a:xfrm>
            <a:off x="4876800" y="2438400"/>
            <a:ext cx="9969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変数</a:t>
            </a:r>
          </a:p>
        </p:txBody>
      </p:sp>
      <p:sp>
        <p:nvSpPr>
          <p:cNvPr id="98312" name="Text Box 8"/>
          <p:cNvSpPr txBox="1">
            <a:spLocks noChangeArrowheads="1"/>
          </p:cNvSpPr>
          <p:nvPr/>
        </p:nvSpPr>
        <p:spPr bwMode="auto">
          <a:xfrm>
            <a:off x="4876800" y="3810000"/>
            <a:ext cx="9969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</p:txBody>
      </p:sp>
      <p:sp>
        <p:nvSpPr>
          <p:cNvPr id="98313" name="Line 9"/>
          <p:cNvSpPr>
            <a:spLocks noChangeShapeType="1"/>
          </p:cNvSpPr>
          <p:nvPr/>
        </p:nvSpPr>
        <p:spPr bwMode="auto">
          <a:xfrm>
            <a:off x="4114800" y="2743200"/>
            <a:ext cx="685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8314" name="Line 10"/>
          <p:cNvSpPr>
            <a:spLocks noChangeShapeType="1"/>
          </p:cNvSpPr>
          <p:nvPr/>
        </p:nvSpPr>
        <p:spPr bwMode="auto">
          <a:xfrm>
            <a:off x="4114800" y="4114800"/>
            <a:ext cx="685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8315" name="AutoShape 11"/>
          <p:cNvSpPr>
            <a:spLocks/>
          </p:cNvSpPr>
          <p:nvPr/>
        </p:nvSpPr>
        <p:spPr bwMode="auto">
          <a:xfrm>
            <a:off x="5943600" y="2971800"/>
            <a:ext cx="228600" cy="2286000"/>
          </a:xfrm>
          <a:prstGeom prst="leftBrace">
            <a:avLst>
              <a:gd name="adj1" fmla="val 8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316" name="Text Box 12"/>
          <p:cNvSpPr txBox="1">
            <a:spLocks noChangeArrowheads="1"/>
          </p:cNvSpPr>
          <p:nvPr/>
        </p:nvSpPr>
        <p:spPr bwMode="auto">
          <a:xfrm>
            <a:off x="6324600" y="2867025"/>
            <a:ext cx="17139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main </a:t>
            </a: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</p:txBody>
      </p:sp>
      <p:sp>
        <p:nvSpPr>
          <p:cNvPr id="98317" name="Text Box 13"/>
          <p:cNvSpPr txBox="1">
            <a:spLocks noChangeArrowheads="1"/>
          </p:cNvSpPr>
          <p:nvPr/>
        </p:nvSpPr>
        <p:spPr bwMode="auto">
          <a:xfrm>
            <a:off x="6324600" y="3911600"/>
            <a:ext cx="26981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ライブラリ関数</a:t>
            </a:r>
          </a:p>
        </p:txBody>
      </p:sp>
      <p:sp>
        <p:nvSpPr>
          <p:cNvPr id="98318" name="Text Box 14"/>
          <p:cNvSpPr txBox="1">
            <a:spLocks noChangeArrowheads="1"/>
          </p:cNvSpPr>
          <p:nvPr/>
        </p:nvSpPr>
        <p:spPr bwMode="auto">
          <a:xfrm>
            <a:off x="6318250" y="4902200"/>
            <a:ext cx="269817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ユーザが自分で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定義した関数</a:t>
            </a:r>
          </a:p>
        </p:txBody>
      </p:sp>
      <p:sp>
        <p:nvSpPr>
          <p:cNvPr id="98319" name="Text Box 15"/>
          <p:cNvSpPr txBox="1">
            <a:spLocks noChangeArrowheads="1"/>
          </p:cNvSpPr>
          <p:nvPr/>
        </p:nvSpPr>
        <p:spPr bwMode="auto">
          <a:xfrm>
            <a:off x="6378577" y="4389438"/>
            <a:ext cx="297870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（</a:t>
            </a:r>
            <a:r>
              <a:rPr lang="en-US" altLang="ja-JP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ja-JP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scanf</a:t>
            </a:r>
            <a:r>
              <a:rPr lang="en-US" altLang="ja-JP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ja-JP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など</a:t>
            </a: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）</a:t>
            </a:r>
          </a:p>
        </p:txBody>
      </p:sp>
      <p:sp>
        <p:nvSpPr>
          <p:cNvPr id="9832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9B3CDCC-DB53-4F3C-A40C-D248ED71E514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47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342783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20688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関数の種類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84338"/>
            <a:ext cx="7772400" cy="4659312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ja-JP" sz="2800" b="1" dirty="0">
                <a:solidFill>
                  <a:srgbClr val="006600"/>
                </a:solidFill>
                <a:latin typeface="Calibri" panose="020F0502020204030204" pitchFamily="34" charset="0"/>
              </a:rPr>
              <a:t>main</a:t>
            </a:r>
            <a:r>
              <a:rPr lang="ja-JP" altLang="en-US" dirty="0">
                <a:solidFill>
                  <a:srgbClr val="006600"/>
                </a:solidFill>
              </a:rPr>
              <a:t>関数</a:t>
            </a:r>
          </a:p>
          <a:p>
            <a:pPr lvl="1" eaLnBrk="1" hangingPunct="1">
              <a:lnSpc>
                <a:spcPct val="120000"/>
              </a:lnSpc>
              <a:spcBef>
                <a:spcPct val="50000"/>
              </a:spcBef>
            </a:pPr>
            <a:r>
              <a:rPr lang="ja-JP" altLang="en-US" dirty="0"/>
              <a:t>プログラムは，</a:t>
            </a:r>
            <a:r>
              <a:rPr lang="en-US" altLang="ja-JP" dirty="0"/>
              <a:t>main </a:t>
            </a:r>
            <a:r>
              <a:rPr lang="ja-JP" altLang="en-US" dirty="0"/>
              <a:t>関数を必ず含む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ja-JP" altLang="en-US" dirty="0">
                <a:solidFill>
                  <a:srgbClr val="006600"/>
                </a:solidFill>
              </a:rPr>
              <a:t>ライブラリ関数</a:t>
            </a:r>
          </a:p>
          <a:p>
            <a:pPr lvl="1" eaLnBrk="1" hangingPunct="1">
              <a:lnSpc>
                <a:spcPct val="120000"/>
              </a:lnSpc>
              <a:spcBef>
                <a:spcPct val="50000"/>
              </a:spcBef>
            </a:pPr>
            <a:r>
              <a:rPr lang="ja-JP" altLang="en-US" dirty="0"/>
              <a:t>システムに既に組み込まれた関数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ja-JP" altLang="en-US" dirty="0">
                <a:solidFill>
                  <a:srgbClr val="006600"/>
                </a:solidFill>
              </a:rPr>
              <a:t>ユーザが定義した関数</a:t>
            </a:r>
          </a:p>
          <a:p>
            <a:pPr lvl="1" eaLnBrk="1" hangingPunct="1">
              <a:lnSpc>
                <a:spcPct val="120000"/>
              </a:lnSpc>
              <a:spcBef>
                <a:spcPct val="50000"/>
              </a:spcBef>
            </a:pPr>
            <a:r>
              <a:rPr lang="ja-JP" altLang="en-US" dirty="0"/>
              <a:t>プログラマが独自の関数を定義可能</a:t>
            </a:r>
          </a:p>
        </p:txBody>
      </p:sp>
      <p:sp>
        <p:nvSpPr>
          <p:cNvPr id="10035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4E490B4-A761-4C5A-AF5B-38E24356A258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48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843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目標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3810000"/>
          </a:xfrm>
        </p:spPr>
        <p:txBody>
          <a:bodyPr/>
          <a:lstStyle/>
          <a:p>
            <a:pPr eaLnBrk="1" hangingPunct="1">
              <a:lnSpc>
                <a:spcPct val="115000"/>
              </a:lnSpc>
            </a:pPr>
            <a:r>
              <a:rPr lang="ja-JP" altLang="en-US">
                <a:solidFill>
                  <a:schemeClr val="tx2"/>
                </a:solidFill>
              </a:rPr>
              <a:t>１つの </a:t>
            </a:r>
            <a:r>
              <a:rPr lang="en-US" altLang="ja-JP">
                <a:solidFill>
                  <a:schemeClr val="tx2"/>
                </a:solidFill>
              </a:rPr>
              <a:t>main </a:t>
            </a:r>
            <a:r>
              <a:rPr lang="ja-JP" altLang="en-US">
                <a:solidFill>
                  <a:schemeClr val="tx2"/>
                </a:solidFill>
              </a:rPr>
              <a:t>関数と，その他の複数の関数から構成されたプログラム</a:t>
            </a:r>
            <a:r>
              <a:rPr lang="ja-JP" altLang="en-US"/>
              <a:t>を読んで，理解できる能力を習得する</a:t>
            </a:r>
          </a:p>
          <a:p>
            <a:pPr eaLnBrk="1" hangingPunct="1">
              <a:lnSpc>
                <a:spcPct val="115000"/>
              </a:lnSpc>
            </a:pPr>
            <a:endParaRPr lang="ja-JP" altLang="en-US"/>
          </a:p>
          <a:p>
            <a:pPr eaLnBrk="1" hangingPunct="1">
              <a:lnSpc>
                <a:spcPct val="115000"/>
              </a:lnSpc>
            </a:pPr>
            <a:r>
              <a:rPr lang="ja-JP" altLang="en-US"/>
              <a:t>複数の関数の間での「情報の受け渡し」について理解する</a:t>
            </a:r>
          </a:p>
          <a:p>
            <a:pPr eaLnBrk="1" hangingPunct="1">
              <a:lnSpc>
                <a:spcPct val="115000"/>
              </a:lnSpc>
            </a:pPr>
            <a:endParaRPr lang="ja-JP" altLang="en-US"/>
          </a:p>
          <a:p>
            <a:pPr eaLnBrk="1" hangingPunct="1">
              <a:lnSpc>
                <a:spcPct val="115000"/>
              </a:lnSpc>
            </a:pPr>
            <a:endParaRPr lang="en-US" altLang="ja-JP"/>
          </a:p>
        </p:txBody>
      </p:sp>
      <p:sp>
        <p:nvSpPr>
          <p:cNvPr id="1229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9F97E81-45BD-46AA-8567-F4A97EE9B9E3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15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例題１．棒グラフ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整数から，その長さだけの棒を表示する</a:t>
            </a:r>
            <a:r>
              <a:rPr lang="ja-JP" altLang="en-US">
                <a:solidFill>
                  <a:schemeClr val="tx2"/>
                </a:solidFill>
              </a:rPr>
              <a:t>関数</a:t>
            </a:r>
            <a:r>
              <a:rPr lang="ja-JP" altLang="en-US"/>
              <a:t>を作る</a:t>
            </a:r>
          </a:p>
          <a:p>
            <a:pPr eaLnBrk="1" hangingPunct="1">
              <a:buFontTx/>
              <a:buNone/>
            </a:pPr>
            <a:r>
              <a:rPr lang="ja-JP" altLang="en-US"/>
              <a:t>    </a:t>
            </a:r>
            <a:r>
              <a:rPr lang="ja-JP" altLang="en-US">
                <a:solidFill>
                  <a:schemeClr val="accent2"/>
                </a:solidFill>
              </a:rPr>
              <a:t>例） </a:t>
            </a:r>
            <a:r>
              <a:rPr lang="en-US" altLang="ja-JP">
                <a:solidFill>
                  <a:schemeClr val="accent2"/>
                </a:solidFill>
              </a:rPr>
              <a:t>5  →  *****</a:t>
            </a:r>
            <a:endParaRPr lang="en-US" altLang="ja-JP"/>
          </a:p>
          <a:p>
            <a:pPr eaLnBrk="1" hangingPunct="1"/>
            <a:endParaRPr lang="en-US" altLang="ja-JP"/>
          </a:p>
          <a:p>
            <a:pPr eaLnBrk="1" hangingPunct="1">
              <a:lnSpc>
                <a:spcPct val="110000"/>
              </a:lnSpc>
            </a:pPr>
            <a:r>
              <a:rPr lang="ja-JP" altLang="en-US"/>
              <a:t>上記で作った</a:t>
            </a:r>
            <a:r>
              <a:rPr lang="ja-JP" altLang="en-US">
                <a:solidFill>
                  <a:schemeClr val="tx2"/>
                </a:solidFill>
              </a:rPr>
              <a:t>関数を使って</a:t>
            </a:r>
            <a:r>
              <a:rPr lang="ja-JP" altLang="en-US"/>
              <a:t>，「整数を読み込んで，読み込んだ長さの棒を表示する</a:t>
            </a:r>
            <a:r>
              <a:rPr lang="ja-JP" altLang="en-US">
                <a:solidFill>
                  <a:schemeClr val="tx2"/>
                </a:solidFill>
              </a:rPr>
              <a:t>プログラム</a:t>
            </a:r>
            <a:r>
              <a:rPr lang="ja-JP" altLang="en-US"/>
              <a:t>」を作る</a:t>
            </a:r>
          </a:p>
          <a:p>
            <a:pPr eaLnBrk="1" hangingPunct="1"/>
            <a:endParaRPr lang="ja-JP" altLang="en-US"/>
          </a:p>
          <a:p>
            <a:pPr eaLnBrk="1" hangingPunct="1"/>
            <a:endParaRPr lang="ja-JP" altLang="en-US"/>
          </a:p>
          <a:p>
            <a:pPr eaLnBrk="1" hangingPunct="1"/>
            <a:endParaRPr lang="en-US" altLang="ja-JP"/>
          </a:p>
        </p:txBody>
      </p:sp>
      <p:sp>
        <p:nvSpPr>
          <p:cNvPr id="1434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0FD22B4-7A95-48BC-B590-2AE9D5A399C6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6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18917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61988"/>
          </a:xfrm>
        </p:spPr>
        <p:txBody>
          <a:bodyPr/>
          <a:lstStyle/>
          <a:p>
            <a:pPr eaLnBrk="1" hangingPunct="1"/>
            <a:r>
              <a:rPr lang="ja-JP" altLang="en-US"/>
              <a:t>棒グラフ</a:t>
            </a:r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543050" y="533400"/>
            <a:ext cx="4800600" cy="62484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#include &lt;</a:t>
            </a:r>
            <a:r>
              <a:rPr lang="en-US" altLang="ja-JP" sz="2400" dirty="0" err="1"/>
              <a:t>stdio.h</a:t>
            </a:r>
            <a:r>
              <a:rPr lang="en-US" altLang="ja-JP" sz="2400" dirty="0"/>
              <a:t>&gt;</a:t>
            </a:r>
          </a:p>
          <a:p>
            <a:pPr>
              <a:lnSpc>
                <a:spcPct val="80000"/>
              </a:lnSpc>
              <a:spcBef>
                <a:spcPct val="10000"/>
              </a:spcBef>
              <a:buNone/>
            </a:pPr>
            <a:r>
              <a:rPr lang="en-US" altLang="ja-JP" sz="2400" dirty="0"/>
              <a:t>#pragma warning(</a:t>
            </a:r>
            <a:r>
              <a:rPr lang="en-US" altLang="ja-JP" sz="2400" dirty="0" err="1"/>
              <a:t>disable:4996</a:t>
            </a:r>
            <a:r>
              <a:rPr lang="en-US" altLang="ja-JP" sz="2400" dirty="0"/>
              <a:t>)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</a:rPr>
              <a:t>void bar( </a:t>
            </a:r>
            <a:r>
              <a:rPr lang="en-US" altLang="ja-JP" sz="2400" dirty="0" err="1">
                <a:solidFill>
                  <a:schemeClr val="tx2"/>
                </a:solidFill>
              </a:rPr>
              <a:t>int</a:t>
            </a:r>
            <a:r>
              <a:rPr lang="en-US" altLang="ja-JP" sz="2400" dirty="0">
                <a:solidFill>
                  <a:schemeClr val="tx2"/>
                </a:solidFill>
              </a:rPr>
              <a:t> </a:t>
            </a:r>
            <a:r>
              <a:rPr lang="en-US" altLang="ja-JP" sz="2400" dirty="0" err="1">
                <a:solidFill>
                  <a:schemeClr val="tx2"/>
                </a:solidFill>
              </a:rPr>
              <a:t>len</a:t>
            </a:r>
            <a:r>
              <a:rPr lang="en-US" altLang="ja-JP" sz="2400" dirty="0">
                <a:solidFill>
                  <a:schemeClr val="tx2"/>
                </a:solidFill>
              </a:rPr>
              <a:t> )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for (</a:t>
            </a:r>
            <a:r>
              <a:rPr lang="en-US" altLang="ja-JP" sz="2400" dirty="0" err="1"/>
              <a:t>i</a:t>
            </a:r>
            <a:r>
              <a:rPr lang="en-US" altLang="ja-JP" sz="2400" dirty="0"/>
              <a:t>=0;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&lt;</a:t>
            </a:r>
            <a:r>
              <a:rPr lang="en-US" altLang="ja-JP" sz="2400" dirty="0" err="1"/>
              <a:t>len</a:t>
            </a:r>
            <a:r>
              <a:rPr lang="en-US" altLang="ja-JP" sz="2400" dirty="0"/>
              <a:t>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++) {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("*");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}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("\n");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return;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</a:rPr>
              <a:t>}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endParaRPr lang="en-US" altLang="ja-JP" sz="2400" dirty="0"/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 err="1">
                <a:solidFill>
                  <a:schemeClr val="tx2"/>
                </a:solidFill>
              </a:rPr>
              <a:t>int</a:t>
            </a:r>
            <a:r>
              <a:rPr lang="en-US" altLang="ja-JP" sz="2400" dirty="0">
                <a:solidFill>
                  <a:schemeClr val="tx2"/>
                </a:solidFill>
              </a:rPr>
              <a:t> main()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len</a:t>
            </a:r>
            <a:r>
              <a:rPr lang="en-US" altLang="ja-JP" sz="2400" dirty="0"/>
              <a:t>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( "</a:t>
            </a:r>
            <a:r>
              <a:rPr lang="en-US" altLang="ja-JP" sz="2400" dirty="0" err="1"/>
              <a:t>len</a:t>
            </a:r>
            <a:r>
              <a:rPr lang="en-US" altLang="ja-JP" sz="2400" dirty="0"/>
              <a:t>=" 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scanf</a:t>
            </a:r>
            <a:r>
              <a:rPr lang="en-US" altLang="ja-JP" sz="2400" dirty="0"/>
              <a:t>( "%d", &amp;</a:t>
            </a:r>
            <a:r>
              <a:rPr lang="en-US" altLang="ja-JP" sz="2400" dirty="0" err="1"/>
              <a:t>len</a:t>
            </a:r>
            <a:r>
              <a:rPr lang="en-US" altLang="ja-JP" sz="2400" dirty="0"/>
              <a:t> 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bar( </a:t>
            </a:r>
            <a:r>
              <a:rPr lang="en-US" altLang="ja-JP" sz="2400" dirty="0" err="1"/>
              <a:t>len</a:t>
            </a:r>
            <a:r>
              <a:rPr lang="en-US" altLang="ja-JP" sz="2400" dirty="0"/>
              <a:t> 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return 0;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</a:rPr>
              <a:t>}</a:t>
            </a:r>
          </a:p>
        </p:txBody>
      </p:sp>
      <p:sp>
        <p:nvSpPr>
          <p:cNvPr id="16388" name="Rectangle 1028"/>
          <p:cNvSpPr>
            <a:spLocks noChangeArrowheads="1"/>
          </p:cNvSpPr>
          <p:nvPr/>
        </p:nvSpPr>
        <p:spPr bwMode="auto">
          <a:xfrm>
            <a:off x="1535113" y="4008437"/>
            <a:ext cx="3452812" cy="2497294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389" name="Rectangle 1029"/>
          <p:cNvSpPr>
            <a:spLocks noChangeArrowheads="1"/>
          </p:cNvSpPr>
          <p:nvPr/>
        </p:nvSpPr>
        <p:spPr bwMode="auto">
          <a:xfrm>
            <a:off x="1520825" y="1086787"/>
            <a:ext cx="3441700" cy="2815288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390" name="AutoShape 1030"/>
          <p:cNvSpPr>
            <a:spLocks/>
          </p:cNvSpPr>
          <p:nvPr/>
        </p:nvSpPr>
        <p:spPr bwMode="auto">
          <a:xfrm>
            <a:off x="5538787" y="1112837"/>
            <a:ext cx="209941" cy="2789238"/>
          </a:xfrm>
          <a:prstGeom prst="rightBrace">
            <a:avLst>
              <a:gd name="adj1" fmla="val 105556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391" name="Text Box 1031"/>
          <p:cNvSpPr txBox="1">
            <a:spLocks noChangeArrowheads="1"/>
          </p:cNvSpPr>
          <p:nvPr/>
        </p:nvSpPr>
        <p:spPr bwMode="auto">
          <a:xfrm>
            <a:off x="5939673" y="2206444"/>
            <a:ext cx="138852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u="sng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</a:t>
            </a:r>
            <a:r>
              <a:rPr lang="ja-JP" altLang="en-US" sz="2800" u="sng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</p:txBody>
      </p:sp>
      <p:sp>
        <p:nvSpPr>
          <p:cNvPr id="16392" name="AutoShape 1032"/>
          <p:cNvSpPr>
            <a:spLocks/>
          </p:cNvSpPr>
          <p:nvPr/>
        </p:nvSpPr>
        <p:spPr bwMode="auto">
          <a:xfrm>
            <a:off x="5845175" y="4056011"/>
            <a:ext cx="228600" cy="2438400"/>
          </a:xfrm>
          <a:prstGeom prst="rightBrace">
            <a:avLst>
              <a:gd name="adj1" fmla="val 88889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393" name="Text Box 1033"/>
          <p:cNvSpPr txBox="1">
            <a:spLocks noChangeArrowheads="1"/>
          </p:cNvSpPr>
          <p:nvPr/>
        </p:nvSpPr>
        <p:spPr bwMode="auto">
          <a:xfrm>
            <a:off x="6128543" y="4932233"/>
            <a:ext cx="163217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u="sng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main</a:t>
            </a:r>
            <a:r>
              <a:rPr lang="ja-JP" altLang="en-US" sz="2800" u="sng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</p:txBody>
      </p:sp>
      <p:sp>
        <p:nvSpPr>
          <p:cNvPr id="1639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A0F94B1-0CFE-4519-8DFF-CFA1DF42A851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7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0307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3538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棒グラフ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390900" y="1557338"/>
            <a:ext cx="2317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実行結果の例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533525" y="2468563"/>
            <a:ext cx="6064250" cy="133985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dirty="0" err="1">
                <a:latin typeface="CS Times" pitchFamily="18" charset="0"/>
                <a:cs typeface="Calibri" panose="020F0502020204030204" pitchFamily="34" charset="0"/>
              </a:rPr>
              <a:t>len</a:t>
            </a: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=5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*****</a:t>
            </a:r>
          </a:p>
        </p:txBody>
      </p:sp>
      <p:sp>
        <p:nvSpPr>
          <p:cNvPr id="1843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ABD9B58-2A0D-4705-AC38-F64F615416DB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8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2587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3513"/>
            <a:ext cx="7772400" cy="822325"/>
          </a:xfrm>
        </p:spPr>
        <p:txBody>
          <a:bodyPr/>
          <a:lstStyle/>
          <a:p>
            <a:pPr eaLnBrk="1" hangingPunct="1"/>
            <a:r>
              <a:rPr lang="ja-JP" altLang="en-US" sz="4000"/>
              <a:t>関数呼び出しの流れ</a:t>
            </a: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4967288" y="3168650"/>
            <a:ext cx="2671762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bar </a:t>
            </a:r>
            <a:r>
              <a:rPr lang="ja-JP" altLang="en-US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 bar( </a:t>
            </a:r>
            <a:r>
              <a:rPr lang="en-US" altLang="ja-JP" sz="28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8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len</a:t>
            </a: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)</a:t>
            </a:r>
          </a:p>
        </p:txBody>
      </p:sp>
      <p:sp>
        <p:nvSpPr>
          <p:cNvPr id="20484" name="AutoShape 5" descr="25%"/>
          <p:cNvSpPr>
            <a:spLocks noChangeArrowheads="1"/>
          </p:cNvSpPr>
          <p:nvPr/>
        </p:nvSpPr>
        <p:spPr bwMode="auto">
          <a:xfrm rot="793638">
            <a:off x="3695700" y="3810000"/>
            <a:ext cx="1481138" cy="330200"/>
          </a:xfrm>
          <a:prstGeom prst="rightArrow">
            <a:avLst>
              <a:gd name="adj1" fmla="val 50000"/>
              <a:gd name="adj2" fmla="val 112139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2090228" y="1312863"/>
            <a:ext cx="171393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main </a:t>
            </a:r>
            <a:r>
              <a:rPr lang="ja-JP" altLang="en-US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main()</a:t>
            </a:r>
          </a:p>
        </p:txBody>
      </p:sp>
      <p:sp>
        <p:nvSpPr>
          <p:cNvPr id="20486" name="Rectangle 7"/>
          <p:cNvSpPr>
            <a:spLocks noChangeArrowheads="1"/>
          </p:cNvSpPr>
          <p:nvPr/>
        </p:nvSpPr>
        <p:spPr bwMode="auto">
          <a:xfrm>
            <a:off x="2170113" y="3522663"/>
            <a:ext cx="1524000" cy="538162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bar(</a:t>
            </a:r>
            <a:r>
              <a:rPr lang="en-US" altLang="ja-JP" sz="28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len</a:t>
            </a: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</p:txBody>
      </p:sp>
      <p:sp>
        <p:nvSpPr>
          <p:cNvPr id="20487" name="Text Box 8"/>
          <p:cNvSpPr txBox="1">
            <a:spLocks noChangeArrowheads="1"/>
          </p:cNvSpPr>
          <p:nvPr/>
        </p:nvSpPr>
        <p:spPr bwMode="auto">
          <a:xfrm>
            <a:off x="1943100" y="3016250"/>
            <a:ext cx="2031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関数呼び出し</a:t>
            </a:r>
          </a:p>
        </p:txBody>
      </p:sp>
      <p:sp>
        <p:nvSpPr>
          <p:cNvPr id="20488" name="Line 9"/>
          <p:cNvSpPr>
            <a:spLocks noChangeShapeType="1"/>
          </p:cNvSpPr>
          <p:nvPr/>
        </p:nvSpPr>
        <p:spPr bwMode="auto">
          <a:xfrm flipH="1" flipV="1">
            <a:off x="3705225" y="4195763"/>
            <a:ext cx="1985963" cy="1617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0489" name="Rectangle 10"/>
          <p:cNvSpPr>
            <a:spLocks noChangeArrowheads="1"/>
          </p:cNvSpPr>
          <p:nvPr/>
        </p:nvSpPr>
        <p:spPr bwMode="auto">
          <a:xfrm>
            <a:off x="5154613" y="4143375"/>
            <a:ext cx="2344737" cy="2160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0" name="Rectangle 11"/>
          <p:cNvSpPr>
            <a:spLocks noChangeArrowheads="1"/>
          </p:cNvSpPr>
          <p:nvPr/>
        </p:nvSpPr>
        <p:spPr bwMode="auto">
          <a:xfrm>
            <a:off x="5715000" y="5545138"/>
            <a:ext cx="1247775" cy="538162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return;</a:t>
            </a:r>
          </a:p>
        </p:txBody>
      </p:sp>
      <p:sp>
        <p:nvSpPr>
          <p:cNvPr id="20491" name="Text Box 12"/>
          <p:cNvSpPr txBox="1">
            <a:spLocks noChangeArrowheads="1"/>
          </p:cNvSpPr>
          <p:nvPr/>
        </p:nvSpPr>
        <p:spPr bwMode="auto">
          <a:xfrm>
            <a:off x="5904647" y="5043488"/>
            <a:ext cx="8002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戻り</a:t>
            </a:r>
          </a:p>
        </p:txBody>
      </p:sp>
      <p:sp>
        <p:nvSpPr>
          <p:cNvPr id="20492" name="Rectangle 25"/>
          <p:cNvSpPr>
            <a:spLocks noChangeArrowheads="1"/>
          </p:cNvSpPr>
          <p:nvPr/>
        </p:nvSpPr>
        <p:spPr bwMode="auto">
          <a:xfrm>
            <a:off x="1733550" y="2312988"/>
            <a:ext cx="2344738" cy="2624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3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C6D4450-BF84-4068-AE23-759C9CC42106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9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5516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</TotalTime>
  <Words>3263</Words>
  <Application>Microsoft Office PowerPoint</Application>
  <PresentationFormat>画面に合わせる (4:3)</PresentationFormat>
  <Paragraphs>789</Paragraphs>
  <Slides>48</Slides>
  <Notes>48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48</vt:i4>
      </vt:variant>
    </vt:vector>
  </HeadingPairs>
  <TitlesOfParts>
    <vt:vector size="56" baseType="lpstr">
      <vt:lpstr>Arial Unicode MS</vt:lpstr>
      <vt:lpstr>CS Times</vt:lpstr>
      <vt:lpstr>メイリオ</vt:lpstr>
      <vt:lpstr>游ゴシック</vt:lpstr>
      <vt:lpstr>Arial</vt:lpstr>
      <vt:lpstr>Calibri</vt:lpstr>
      <vt:lpstr>Segoe UI</vt:lpstr>
      <vt:lpstr>Office テーマ</vt:lpstr>
      <vt:lpstr>cp-8. 関数 </vt:lpstr>
      <vt:lpstr>内容</vt:lpstr>
      <vt:lpstr>仕事の分割</vt:lpstr>
      <vt:lpstr>関数とは</vt:lpstr>
      <vt:lpstr>目標</vt:lpstr>
      <vt:lpstr>例題１．棒グラフ</vt:lpstr>
      <vt:lpstr>棒グラフ</vt:lpstr>
      <vt:lpstr>棒グラフ</vt:lpstr>
      <vt:lpstr>関数呼び出しの流れ</vt:lpstr>
      <vt:lpstr>プログラム実行順</vt:lpstr>
      <vt:lpstr>プログラム実行順</vt:lpstr>
      <vt:lpstr>プログラム実行順</vt:lpstr>
      <vt:lpstr>main 関数</vt:lpstr>
      <vt:lpstr>関数定義の例</vt:lpstr>
      <vt:lpstr>関数定義</vt:lpstr>
      <vt:lpstr>関数でのデータの流れ</vt:lpstr>
      <vt:lpstr>データの流れ</vt:lpstr>
      <vt:lpstr>データの流れ</vt:lpstr>
      <vt:lpstr>引数と仮引数</vt:lpstr>
      <vt:lpstr>引数と仮引数</vt:lpstr>
      <vt:lpstr>例題２．月の日数</vt:lpstr>
      <vt:lpstr>PowerPoint プレゼンテーション</vt:lpstr>
      <vt:lpstr>月の日数</vt:lpstr>
      <vt:lpstr>関数呼び出しの流れ</vt:lpstr>
      <vt:lpstr>プログラム実行順</vt:lpstr>
      <vt:lpstr>プログラム実行順</vt:lpstr>
      <vt:lpstr>データの流れ</vt:lpstr>
      <vt:lpstr>データの流れ</vt:lpstr>
      <vt:lpstr>関数の中の return 文</vt:lpstr>
      <vt:lpstr>void の意味</vt:lpstr>
      <vt:lpstr>関数から返された値の使い方</vt:lpstr>
      <vt:lpstr>例題３．１か月分のカレンダー</vt:lpstr>
      <vt:lpstr>PowerPoint プレゼンテーション</vt:lpstr>
      <vt:lpstr>PowerPoint プレゼンテーション</vt:lpstr>
      <vt:lpstr>１か月分のカレンダー</vt:lpstr>
      <vt:lpstr>関数呼び出しの流れ</vt:lpstr>
      <vt:lpstr>プログラム実行順</vt:lpstr>
      <vt:lpstr>1か月分のカレンダーの表示</vt:lpstr>
      <vt:lpstr>例題４．月初めの曜日</vt:lpstr>
      <vt:lpstr>月初めの曜日</vt:lpstr>
      <vt:lpstr>例題５．カレンダー</vt:lpstr>
      <vt:lpstr>「カレンダー」のプログラムの関数分割</vt:lpstr>
      <vt:lpstr>カレンダー</vt:lpstr>
      <vt:lpstr>コメントでおおまかな処理を書く</vt:lpstr>
      <vt:lpstr>コメント</vt:lpstr>
      <vt:lpstr>カレンダー</vt:lpstr>
      <vt:lpstr>－関数と変数－</vt:lpstr>
      <vt:lpstr>関数の種類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関数</dc:title>
  <dc:creator>kaneko kunihiko</dc:creator>
  <cp:lastModifiedBy>user</cp:lastModifiedBy>
  <cp:revision>36</cp:revision>
  <dcterms:created xsi:type="dcterms:W3CDTF">2019-11-02T00:06:04Z</dcterms:created>
  <dcterms:modified xsi:type="dcterms:W3CDTF">2023-01-20T15:43:52Z</dcterms:modified>
</cp:coreProperties>
</file>