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610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568" r:id="rId25"/>
    <p:sldId id="569" r:id="rId26"/>
    <p:sldId id="570" r:id="rId27"/>
    <p:sldId id="571" r:id="rId28"/>
    <p:sldId id="572" r:id="rId29"/>
    <p:sldId id="573" r:id="rId30"/>
    <p:sldId id="574" r:id="rId31"/>
    <p:sldId id="575" r:id="rId32"/>
    <p:sldId id="576" r:id="rId33"/>
    <p:sldId id="577" r:id="rId34"/>
    <p:sldId id="578" r:id="rId35"/>
    <p:sldId id="579" r:id="rId36"/>
    <p:sldId id="580" r:id="rId37"/>
    <p:sldId id="581" r:id="rId38"/>
    <p:sldId id="582" r:id="rId39"/>
    <p:sldId id="583" r:id="rId40"/>
    <p:sldId id="584" r:id="rId41"/>
    <p:sldId id="585" r:id="rId42"/>
    <p:sldId id="586" r:id="rId43"/>
    <p:sldId id="587" r:id="rId44"/>
    <p:sldId id="588" r:id="rId45"/>
    <p:sldId id="589" r:id="rId46"/>
    <p:sldId id="590" r:id="rId47"/>
    <p:sldId id="591" r:id="rId48"/>
    <p:sldId id="592" r:id="rId4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6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F8116AD-CFB4-4B14-B6A9-2B466FF0927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57138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A1C7CE9-3AE8-4464-88B1-93CB48FA886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989268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93BBBA4-D63C-42C2-A012-2E3913FAD22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124448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6C1D590-DD6D-4EBA-8B12-1DE8F884AC48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5129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1419C0B-878C-4C90-AE23-87C5FAB43AB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936623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87425F2-5265-4C5C-B25A-348D702A400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62631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19D0470-24EF-4571-928A-F27779997A1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846465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36C56CB-4BB9-4FFE-98A2-CECBD734F644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900272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974A997-A674-4FF0-9466-F76CFF0DCA6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66070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4630009-43DA-4A6E-9636-77905737006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52270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9404D2D-F72A-44BE-A373-C5AFA7A57B5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601726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633A294-1075-4EE4-9388-97114DB26FF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930367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E77356B-8756-4C8B-B9D1-137096E77198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457520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AE727DA-FAC8-411B-8D4E-C9513B5C393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236706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C9CC2C6-9331-4991-AC2D-B1C5311CB2B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946354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815D46D-169E-4398-BC76-BCF3BBADD46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514681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E530CF5-4231-4AB3-AB27-951E8AAFD945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554128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32B041C-409D-4E08-98C1-82FDDDC7C21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499438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DFD1B21-BBCC-4435-8FA1-CEA271E736F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75749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CF11FDB-F4EA-4262-AD87-885698F44B5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372812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0EB31E7-0D94-41FF-8A80-35EAEF25354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82012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DDF193C-5A78-4357-97A6-A5AF25FDCD8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018477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0549B57-D3B7-4BA9-95CC-E21B7AF2727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553324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A3E589C-A695-49A9-8BBC-35DC5F5D95C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221074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480E4ED-C841-4DB7-895C-ADB70F6FEDF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365654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018BE36-8432-4D94-B1CE-72CF511C0F4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39438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F478563-FE60-4305-8FB1-5AFBCFF3247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6291722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A8807DE-D8EF-4322-9FC0-27C261E9944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0149696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90281C5-87B4-4EE2-A5DD-4B84038E5CB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9674477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2087313-24E3-4BBF-B2A9-EFFD336C0FD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4236934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E9BD1F3-9B6F-46B6-9491-CCA4706CD4B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4213264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D15E429-1845-42EC-9A08-A6C107B0A8F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91324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E90FB46-0F4D-4E19-8D85-8EA506C56F2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2932627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09D046B-9A4A-4E68-BDCE-E1A492B3966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720457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92D9250-22EA-487D-A0BD-424F2988B96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5697629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28DC63E-1963-4196-BC49-A18EF9300754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691397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D21CA50-E135-448D-BF57-69E534F329C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2996495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E4EA450-20C5-4FE4-ACD2-C80197FBD98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0906057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B283EAF-7306-431D-A294-9810D189F1C8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796961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410D527-0CD0-497E-A85E-BFEC76938FA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5979846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2FC5577-18CC-4585-BB64-172B6289D5D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2242293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57311C4-A99C-44A8-8AC6-DF9E122E9D3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628692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264389B-D238-4835-BD96-5954E69A4CDD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35834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C961A49-825D-44F1-827B-DD58005135D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30085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A62450D-2704-4E23-9952-263D491ABA8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523728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6CDFC13-D955-41FB-8EAE-0308C869E2F4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21120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FAB08F2-C1D4-4365-A8D6-D0DD30AC7216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98930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adp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cp-7. </a:t>
            </a:r>
            <a:r>
              <a:rPr lang="ja-JP" altLang="en-US" dirty="0"/>
              <a:t>配列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C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プログラミング入門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en-US" altLang="ja-JP" dirty="0"/>
              <a:t>URL</a:t>
            </a:r>
            <a:r>
              <a:rPr lang="en-US" altLang="ja-JP" dirty="0" smtClean="0"/>
              <a:t>: </a:t>
            </a:r>
            <a:r>
              <a:rPr lang="en-US" altLang="ja-JP" dirty="0">
                <a:hlinkClick r:id="rId3"/>
              </a:rPr>
              <a:t>https://www.kkaneko.jp/pro/adp/index.html</a:t>
            </a:r>
            <a:endParaRPr lang="ja-JP" altLang="en-US"/>
          </a:p>
          <a:p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0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22313" y="157163"/>
            <a:ext cx="7772400" cy="933450"/>
          </a:xfrm>
        </p:spPr>
        <p:txBody>
          <a:bodyPr/>
          <a:lstStyle/>
          <a:p>
            <a:pPr eaLnBrk="1" hangingPunct="1"/>
            <a:r>
              <a:rPr lang="ja-JP" altLang="en-US" dirty="0"/>
              <a:t>配列の添字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1413" y="1427163"/>
            <a:ext cx="5121275" cy="4911725"/>
          </a:xfrm>
        </p:spPr>
        <p:txBody>
          <a:bodyPr/>
          <a:lstStyle/>
          <a:p>
            <a:pPr eaLnBrk="1" hangingPunct="1"/>
            <a:r>
              <a:rPr lang="ja-JP" altLang="en-US" dirty="0"/>
              <a:t>配列の中身を読み書きするときには，配列の</a:t>
            </a:r>
            <a:r>
              <a:rPr lang="ja-JP" altLang="en-US" dirty="0">
                <a:solidFill>
                  <a:schemeClr val="tx2"/>
                </a:solidFill>
              </a:rPr>
              <a:t>名前</a:t>
            </a:r>
            <a:r>
              <a:rPr lang="ja-JP" altLang="en-US" dirty="0"/>
              <a:t>と</a:t>
            </a:r>
            <a:r>
              <a:rPr lang="ja-JP" altLang="en-US" dirty="0">
                <a:solidFill>
                  <a:schemeClr val="tx2"/>
                </a:solidFill>
              </a:rPr>
              <a:t>添字</a:t>
            </a:r>
            <a:r>
              <a:rPr lang="ja-JP" altLang="en-US" dirty="0"/>
              <a:t>を書く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S Times" pitchFamily="18" charset="0"/>
              </a:rPr>
              <a:t>	例）  </a:t>
            </a:r>
            <a:r>
              <a:rPr lang="en-US" altLang="ja-JP" sz="2800" dirty="0" err="1">
                <a:solidFill>
                  <a:schemeClr val="accent2"/>
                </a:solidFill>
                <a:latin typeface="CS Times" pitchFamily="18" charset="0"/>
              </a:rPr>
              <a:t>num_days</a:t>
            </a:r>
            <a:r>
              <a:rPr lang="en-US" altLang="ja-JP" sz="2800" dirty="0">
                <a:solidFill>
                  <a:schemeClr val="accent2"/>
                </a:solidFill>
                <a:latin typeface="CS Times" pitchFamily="18" charset="0"/>
              </a:rPr>
              <a:t>[m-1]</a:t>
            </a:r>
            <a:endParaRPr lang="en-US" altLang="ja-JP" sz="2800" dirty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en-US" altLang="ja-JP" dirty="0"/>
              <a:t>		</a:t>
            </a:r>
          </a:p>
          <a:p>
            <a:pPr eaLnBrk="1" hangingPunct="1"/>
            <a:r>
              <a:rPr lang="ja-JP" altLang="en-US" dirty="0"/>
              <a:t>添字は</a:t>
            </a:r>
            <a:r>
              <a:rPr lang="ja-JP" altLang="en-US" dirty="0">
                <a:solidFill>
                  <a:srgbClr val="FF0000"/>
                </a:solidFill>
              </a:rPr>
              <a:t>０から（サイズー１）まで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S Times" pitchFamily="18" charset="0"/>
              </a:rPr>
              <a:t>	例）  サイズ１２の配列の		  添字は，０から１１まで</a:t>
            </a:r>
          </a:p>
        </p:txBody>
      </p:sp>
      <p:sp>
        <p:nvSpPr>
          <p:cNvPr id="22532" name="Text Box 11"/>
          <p:cNvSpPr txBox="1">
            <a:spLocks noChangeArrowheads="1"/>
          </p:cNvSpPr>
          <p:nvPr/>
        </p:nvSpPr>
        <p:spPr bwMode="auto">
          <a:xfrm>
            <a:off x="1817688" y="998538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０</a:t>
            </a:r>
          </a:p>
        </p:txBody>
      </p:sp>
      <p:sp>
        <p:nvSpPr>
          <p:cNvPr id="22533" name="Text Box 15"/>
          <p:cNvSpPr txBox="1">
            <a:spLocks noChangeArrowheads="1"/>
          </p:cNvSpPr>
          <p:nvPr/>
        </p:nvSpPr>
        <p:spPr bwMode="auto">
          <a:xfrm>
            <a:off x="1649413" y="519113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添字</a:t>
            </a:r>
          </a:p>
        </p:txBody>
      </p:sp>
      <p:grpSp>
        <p:nvGrpSpPr>
          <p:cNvPr id="22534" name="Group 33"/>
          <p:cNvGrpSpPr>
            <a:grpSpLocks/>
          </p:cNvGrpSpPr>
          <p:nvPr/>
        </p:nvGrpSpPr>
        <p:grpSpPr bwMode="auto">
          <a:xfrm>
            <a:off x="574675" y="1073150"/>
            <a:ext cx="1044575" cy="5359400"/>
            <a:chOff x="515" y="202"/>
            <a:chExt cx="658" cy="3887"/>
          </a:xfrm>
        </p:grpSpPr>
        <p:grpSp>
          <p:nvGrpSpPr>
            <p:cNvPr id="22549" name="Group 16"/>
            <p:cNvGrpSpPr>
              <a:grpSpLocks/>
            </p:cNvGrpSpPr>
            <p:nvPr/>
          </p:nvGrpSpPr>
          <p:grpSpPr bwMode="auto">
            <a:xfrm>
              <a:off x="515" y="202"/>
              <a:ext cx="656" cy="1360"/>
              <a:chOff x="508" y="938"/>
              <a:chExt cx="656" cy="1937"/>
            </a:xfrm>
          </p:grpSpPr>
          <p:sp>
            <p:nvSpPr>
              <p:cNvPr id="22566" name="AutoShape 4"/>
              <p:cNvSpPr>
                <a:spLocks noChangeArrowheads="1"/>
              </p:cNvSpPr>
              <p:nvPr/>
            </p:nvSpPr>
            <p:spPr bwMode="auto">
              <a:xfrm>
                <a:off x="508" y="938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ja-JP" alt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67" name="AutoShape 5"/>
              <p:cNvSpPr>
                <a:spLocks noChangeArrowheads="1"/>
              </p:cNvSpPr>
              <p:nvPr/>
            </p:nvSpPr>
            <p:spPr bwMode="auto">
              <a:xfrm>
                <a:off x="508" y="1386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ja-JP" alt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68" name="AutoShape 6"/>
              <p:cNvSpPr>
                <a:spLocks noChangeArrowheads="1"/>
              </p:cNvSpPr>
              <p:nvPr/>
            </p:nvSpPr>
            <p:spPr bwMode="auto">
              <a:xfrm>
                <a:off x="508" y="1834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ja-JP" alt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69" name="AutoShape 7"/>
              <p:cNvSpPr>
                <a:spLocks noChangeArrowheads="1"/>
              </p:cNvSpPr>
              <p:nvPr/>
            </p:nvSpPr>
            <p:spPr bwMode="auto">
              <a:xfrm>
                <a:off x="508" y="2282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ja-JP" alt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70" name="Line 8"/>
              <p:cNvSpPr>
                <a:spLocks noChangeShapeType="1"/>
              </p:cNvSpPr>
              <p:nvPr/>
            </p:nvSpPr>
            <p:spPr bwMode="auto">
              <a:xfrm>
                <a:off x="662" y="940"/>
                <a:ext cx="0" cy="178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ea typeface="メイリオ" panose="020B0604030504040204" pitchFamily="50" charset="-128"/>
                </a:endParaRPr>
              </a:p>
            </p:txBody>
          </p:sp>
          <p:sp>
            <p:nvSpPr>
              <p:cNvPr id="22571" name="Line 9"/>
              <p:cNvSpPr>
                <a:spLocks noChangeShapeType="1"/>
              </p:cNvSpPr>
              <p:nvPr/>
            </p:nvSpPr>
            <p:spPr bwMode="auto">
              <a:xfrm flipH="1">
                <a:off x="657" y="2725"/>
                <a:ext cx="50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ea typeface="メイリオ" panose="020B0604030504040204" pitchFamily="50" charset="-128"/>
                </a:endParaRPr>
              </a:p>
            </p:txBody>
          </p:sp>
          <p:sp>
            <p:nvSpPr>
              <p:cNvPr id="22572" name="Line 10"/>
              <p:cNvSpPr>
                <a:spLocks noChangeShapeType="1"/>
              </p:cNvSpPr>
              <p:nvPr/>
            </p:nvSpPr>
            <p:spPr bwMode="auto">
              <a:xfrm flipH="1">
                <a:off x="509" y="2726"/>
                <a:ext cx="149" cy="1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22550" name="Group 17"/>
            <p:cNvGrpSpPr>
              <a:grpSpLocks/>
            </p:cNvGrpSpPr>
            <p:nvPr/>
          </p:nvGrpSpPr>
          <p:grpSpPr bwMode="auto">
            <a:xfrm>
              <a:off x="516" y="1462"/>
              <a:ext cx="656" cy="1360"/>
              <a:chOff x="508" y="938"/>
              <a:chExt cx="656" cy="1937"/>
            </a:xfrm>
          </p:grpSpPr>
          <p:sp>
            <p:nvSpPr>
              <p:cNvPr id="22559" name="AutoShape 18"/>
              <p:cNvSpPr>
                <a:spLocks noChangeArrowheads="1"/>
              </p:cNvSpPr>
              <p:nvPr/>
            </p:nvSpPr>
            <p:spPr bwMode="auto">
              <a:xfrm>
                <a:off x="508" y="938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ja-JP" alt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60" name="AutoShape 19"/>
              <p:cNvSpPr>
                <a:spLocks noChangeArrowheads="1"/>
              </p:cNvSpPr>
              <p:nvPr/>
            </p:nvSpPr>
            <p:spPr bwMode="auto">
              <a:xfrm>
                <a:off x="508" y="1386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ja-JP" alt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61" name="AutoShape 20"/>
              <p:cNvSpPr>
                <a:spLocks noChangeArrowheads="1"/>
              </p:cNvSpPr>
              <p:nvPr/>
            </p:nvSpPr>
            <p:spPr bwMode="auto">
              <a:xfrm>
                <a:off x="508" y="1834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ja-JP" alt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62" name="AutoShape 21"/>
              <p:cNvSpPr>
                <a:spLocks noChangeArrowheads="1"/>
              </p:cNvSpPr>
              <p:nvPr/>
            </p:nvSpPr>
            <p:spPr bwMode="auto">
              <a:xfrm>
                <a:off x="508" y="2282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ja-JP" alt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63" name="Line 22"/>
              <p:cNvSpPr>
                <a:spLocks noChangeShapeType="1"/>
              </p:cNvSpPr>
              <p:nvPr/>
            </p:nvSpPr>
            <p:spPr bwMode="auto">
              <a:xfrm>
                <a:off x="662" y="940"/>
                <a:ext cx="0" cy="178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ea typeface="メイリオ" panose="020B0604030504040204" pitchFamily="50" charset="-128"/>
                </a:endParaRPr>
              </a:p>
            </p:txBody>
          </p:sp>
          <p:sp>
            <p:nvSpPr>
              <p:cNvPr id="22564" name="Line 23"/>
              <p:cNvSpPr>
                <a:spLocks noChangeShapeType="1"/>
              </p:cNvSpPr>
              <p:nvPr/>
            </p:nvSpPr>
            <p:spPr bwMode="auto">
              <a:xfrm flipH="1">
                <a:off x="657" y="2725"/>
                <a:ext cx="50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ea typeface="メイリオ" panose="020B0604030504040204" pitchFamily="50" charset="-128"/>
                </a:endParaRPr>
              </a:p>
            </p:txBody>
          </p:sp>
          <p:sp>
            <p:nvSpPr>
              <p:cNvPr id="22565" name="Line 24"/>
              <p:cNvSpPr>
                <a:spLocks noChangeShapeType="1"/>
              </p:cNvSpPr>
              <p:nvPr/>
            </p:nvSpPr>
            <p:spPr bwMode="auto">
              <a:xfrm flipH="1">
                <a:off x="509" y="2726"/>
                <a:ext cx="149" cy="1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22551" name="Group 25"/>
            <p:cNvGrpSpPr>
              <a:grpSpLocks/>
            </p:cNvGrpSpPr>
            <p:nvPr/>
          </p:nvGrpSpPr>
          <p:grpSpPr bwMode="auto">
            <a:xfrm>
              <a:off x="517" y="2729"/>
              <a:ext cx="656" cy="1360"/>
              <a:chOff x="508" y="938"/>
              <a:chExt cx="656" cy="1937"/>
            </a:xfrm>
          </p:grpSpPr>
          <p:sp>
            <p:nvSpPr>
              <p:cNvPr id="22552" name="AutoShape 26"/>
              <p:cNvSpPr>
                <a:spLocks noChangeArrowheads="1"/>
              </p:cNvSpPr>
              <p:nvPr/>
            </p:nvSpPr>
            <p:spPr bwMode="auto">
              <a:xfrm>
                <a:off x="508" y="938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ja-JP" alt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53" name="AutoShape 27"/>
              <p:cNvSpPr>
                <a:spLocks noChangeArrowheads="1"/>
              </p:cNvSpPr>
              <p:nvPr/>
            </p:nvSpPr>
            <p:spPr bwMode="auto">
              <a:xfrm>
                <a:off x="508" y="1386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ja-JP" alt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54" name="AutoShape 28"/>
              <p:cNvSpPr>
                <a:spLocks noChangeArrowheads="1"/>
              </p:cNvSpPr>
              <p:nvPr/>
            </p:nvSpPr>
            <p:spPr bwMode="auto">
              <a:xfrm>
                <a:off x="508" y="1834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ja-JP" alt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55" name="AutoShape 29"/>
              <p:cNvSpPr>
                <a:spLocks noChangeArrowheads="1"/>
              </p:cNvSpPr>
              <p:nvPr/>
            </p:nvSpPr>
            <p:spPr bwMode="auto">
              <a:xfrm>
                <a:off x="508" y="2282"/>
                <a:ext cx="656" cy="592"/>
              </a:xfrm>
              <a:prstGeom prst="cube">
                <a:avLst>
                  <a:gd name="adj" fmla="val 25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Segoe UI" panose="020B0502040204020203" pitchFamily="34" charset="0"/>
                    <a:ea typeface="メイリオ" panose="020B0604030504040204" pitchFamily="50" charset="-128"/>
                    <a:cs typeface="Segoe UI" panose="020B0502040204020203" pitchFamily="34" charset="0"/>
                  </a:defRPr>
                </a:lvl9pPr>
              </a:lstStyle>
              <a:p>
                <a:pPr eaLnBrk="1" hangingPunct="1">
                  <a:buFontTx/>
                  <a:buNone/>
                </a:pPr>
                <a:endParaRPr lang="ja-JP" alt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2556" name="Line 30"/>
              <p:cNvSpPr>
                <a:spLocks noChangeShapeType="1"/>
              </p:cNvSpPr>
              <p:nvPr/>
            </p:nvSpPr>
            <p:spPr bwMode="auto">
              <a:xfrm>
                <a:off x="662" y="940"/>
                <a:ext cx="0" cy="178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ea typeface="メイリオ" panose="020B0604030504040204" pitchFamily="50" charset="-128"/>
                </a:endParaRPr>
              </a:p>
            </p:txBody>
          </p:sp>
          <p:sp>
            <p:nvSpPr>
              <p:cNvPr id="22557" name="Line 31"/>
              <p:cNvSpPr>
                <a:spLocks noChangeShapeType="1"/>
              </p:cNvSpPr>
              <p:nvPr/>
            </p:nvSpPr>
            <p:spPr bwMode="auto">
              <a:xfrm flipH="1">
                <a:off x="657" y="2725"/>
                <a:ext cx="50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ea typeface="メイリオ" panose="020B0604030504040204" pitchFamily="50" charset="-128"/>
                </a:endParaRPr>
              </a:p>
            </p:txBody>
          </p:sp>
          <p:sp>
            <p:nvSpPr>
              <p:cNvPr id="22558" name="Line 32"/>
              <p:cNvSpPr>
                <a:spLocks noChangeShapeType="1"/>
              </p:cNvSpPr>
              <p:nvPr/>
            </p:nvSpPr>
            <p:spPr bwMode="auto">
              <a:xfrm flipH="1">
                <a:off x="509" y="2726"/>
                <a:ext cx="149" cy="1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dirty="0">
                  <a:ea typeface="メイリオ" panose="020B0604030504040204" pitchFamily="50" charset="-128"/>
                </a:endParaRPr>
              </a:p>
            </p:txBody>
          </p:sp>
        </p:grpSp>
      </p:grpSp>
      <p:sp>
        <p:nvSpPr>
          <p:cNvPr id="22535" name="Text Box 34"/>
          <p:cNvSpPr txBox="1">
            <a:spLocks noChangeArrowheads="1"/>
          </p:cNvSpPr>
          <p:nvPr/>
        </p:nvSpPr>
        <p:spPr bwMode="auto">
          <a:xfrm>
            <a:off x="1830388" y="1509713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１</a:t>
            </a:r>
          </a:p>
        </p:txBody>
      </p:sp>
      <p:sp>
        <p:nvSpPr>
          <p:cNvPr id="22536" name="Text Box 35"/>
          <p:cNvSpPr txBox="1">
            <a:spLocks noChangeArrowheads="1"/>
          </p:cNvSpPr>
          <p:nvPr/>
        </p:nvSpPr>
        <p:spPr bwMode="auto">
          <a:xfrm>
            <a:off x="1827213" y="1939925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２</a:t>
            </a:r>
          </a:p>
        </p:txBody>
      </p:sp>
      <p:sp>
        <p:nvSpPr>
          <p:cNvPr id="22537" name="Text Box 36"/>
          <p:cNvSpPr txBox="1">
            <a:spLocks noChangeArrowheads="1"/>
          </p:cNvSpPr>
          <p:nvPr/>
        </p:nvSpPr>
        <p:spPr bwMode="auto">
          <a:xfrm>
            <a:off x="1824038" y="2403475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３</a:t>
            </a:r>
          </a:p>
        </p:txBody>
      </p:sp>
      <p:sp>
        <p:nvSpPr>
          <p:cNvPr id="22538" name="Text Box 37"/>
          <p:cNvSpPr txBox="1">
            <a:spLocks noChangeArrowheads="1"/>
          </p:cNvSpPr>
          <p:nvPr/>
        </p:nvSpPr>
        <p:spPr bwMode="auto">
          <a:xfrm>
            <a:off x="1820863" y="2855913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４</a:t>
            </a:r>
          </a:p>
        </p:txBody>
      </p:sp>
      <p:sp>
        <p:nvSpPr>
          <p:cNvPr id="22539" name="Text Box 38"/>
          <p:cNvSpPr txBox="1">
            <a:spLocks noChangeArrowheads="1"/>
          </p:cNvSpPr>
          <p:nvPr/>
        </p:nvSpPr>
        <p:spPr bwMode="auto">
          <a:xfrm>
            <a:off x="1817688" y="3286125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５</a:t>
            </a:r>
          </a:p>
        </p:txBody>
      </p:sp>
      <p:sp>
        <p:nvSpPr>
          <p:cNvPr id="22540" name="Text Box 39"/>
          <p:cNvSpPr txBox="1">
            <a:spLocks noChangeArrowheads="1"/>
          </p:cNvSpPr>
          <p:nvPr/>
        </p:nvSpPr>
        <p:spPr bwMode="auto">
          <a:xfrm>
            <a:off x="1814513" y="3671888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６</a:t>
            </a:r>
          </a:p>
        </p:txBody>
      </p:sp>
      <p:sp>
        <p:nvSpPr>
          <p:cNvPr id="22541" name="Text Box 40"/>
          <p:cNvSpPr txBox="1">
            <a:spLocks noChangeArrowheads="1"/>
          </p:cNvSpPr>
          <p:nvPr/>
        </p:nvSpPr>
        <p:spPr bwMode="auto">
          <a:xfrm>
            <a:off x="1811338" y="4113213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７</a:t>
            </a:r>
          </a:p>
        </p:txBody>
      </p:sp>
      <p:sp>
        <p:nvSpPr>
          <p:cNvPr id="22542" name="Text Box 41"/>
          <p:cNvSpPr txBox="1">
            <a:spLocks noChangeArrowheads="1"/>
          </p:cNvSpPr>
          <p:nvPr/>
        </p:nvSpPr>
        <p:spPr bwMode="auto">
          <a:xfrm>
            <a:off x="1808163" y="4543425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８</a:t>
            </a:r>
          </a:p>
        </p:txBody>
      </p:sp>
      <p:sp>
        <p:nvSpPr>
          <p:cNvPr id="22543" name="Text Box 42"/>
          <p:cNvSpPr txBox="1">
            <a:spLocks noChangeArrowheads="1"/>
          </p:cNvSpPr>
          <p:nvPr/>
        </p:nvSpPr>
        <p:spPr bwMode="auto">
          <a:xfrm>
            <a:off x="1804988" y="4973638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９</a:t>
            </a:r>
          </a:p>
        </p:txBody>
      </p:sp>
      <p:sp>
        <p:nvSpPr>
          <p:cNvPr id="22544" name="Text Box 43"/>
          <p:cNvSpPr txBox="1">
            <a:spLocks noChangeArrowheads="1"/>
          </p:cNvSpPr>
          <p:nvPr/>
        </p:nvSpPr>
        <p:spPr bwMode="auto">
          <a:xfrm>
            <a:off x="1801813" y="5426075"/>
            <a:ext cx="902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１０</a:t>
            </a:r>
          </a:p>
        </p:txBody>
      </p:sp>
      <p:sp>
        <p:nvSpPr>
          <p:cNvPr id="22545" name="Text Box 44"/>
          <p:cNvSpPr txBox="1">
            <a:spLocks noChangeArrowheads="1"/>
          </p:cNvSpPr>
          <p:nvPr/>
        </p:nvSpPr>
        <p:spPr bwMode="auto">
          <a:xfrm>
            <a:off x="1798638" y="5878513"/>
            <a:ext cx="902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１１</a:t>
            </a:r>
          </a:p>
        </p:txBody>
      </p:sp>
      <p:sp>
        <p:nvSpPr>
          <p:cNvPr id="22546" name="Rectangle 45"/>
          <p:cNvSpPr>
            <a:spLocks noChangeArrowheads="1"/>
          </p:cNvSpPr>
          <p:nvPr/>
        </p:nvSpPr>
        <p:spPr bwMode="auto">
          <a:xfrm>
            <a:off x="6380163" y="2936875"/>
            <a:ext cx="1077912" cy="639763"/>
          </a:xfrm>
          <a:prstGeom prst="rect">
            <a:avLst/>
          </a:prstGeom>
          <a:noFill/>
          <a:ln w="9525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7" name="Text Box 46"/>
          <p:cNvSpPr txBox="1">
            <a:spLocks noChangeArrowheads="1"/>
          </p:cNvSpPr>
          <p:nvPr/>
        </p:nvSpPr>
        <p:spPr bwMode="auto">
          <a:xfrm>
            <a:off x="6359525" y="3468688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これが添字</a:t>
            </a:r>
          </a:p>
        </p:txBody>
      </p:sp>
      <p:sp>
        <p:nvSpPr>
          <p:cNvPr id="225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23D2A51-E287-44CC-9FFC-49337C582214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932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配列の読み書き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1935163"/>
            <a:ext cx="7380288" cy="4114800"/>
          </a:xfrm>
        </p:spPr>
        <p:txBody>
          <a:bodyPr/>
          <a:lstStyle/>
          <a:p>
            <a:pPr eaLnBrk="1" hangingPunct="1"/>
            <a:r>
              <a:rPr lang="ja-JP" altLang="en-US" dirty="0"/>
              <a:t>添字を付けて，普通の変数と同じように使う</a:t>
            </a:r>
          </a:p>
          <a:p>
            <a:pPr eaLnBrk="1" hangingPunct="1">
              <a:buFontTx/>
              <a:buNone/>
            </a:pPr>
            <a:r>
              <a:rPr lang="ja-JP" altLang="en-US" dirty="0">
                <a:solidFill>
                  <a:schemeClr val="accent2"/>
                </a:solidFill>
              </a:rPr>
              <a:t>	例）</a:t>
            </a:r>
          </a:p>
          <a:p>
            <a:pPr eaLnBrk="1" hangingPunct="1">
              <a:buFontTx/>
              <a:buNone/>
            </a:pPr>
            <a:r>
              <a:rPr lang="ja-JP" altLang="en-US" dirty="0">
                <a:solidFill>
                  <a:schemeClr val="accent2"/>
                </a:solidFill>
              </a:rPr>
              <a:t>    	</a:t>
            </a:r>
            <a:r>
              <a:rPr lang="en-US" altLang="ja-JP" b="1" dirty="0">
                <a:solidFill>
                  <a:schemeClr val="accent2"/>
                </a:solidFill>
                <a:latin typeface="Calibri" panose="020F0502020204030204" pitchFamily="34" charset="0"/>
              </a:rPr>
              <a:t>v[0]=1.3;</a:t>
            </a:r>
          </a:p>
          <a:p>
            <a:pPr eaLnBrk="1" hangingPunct="1">
              <a:buFontTx/>
              <a:buNone/>
            </a:pPr>
            <a:r>
              <a:rPr lang="en-US" altLang="ja-JP" b="1" dirty="0">
                <a:solidFill>
                  <a:schemeClr val="accent2"/>
                </a:solidFill>
                <a:latin typeface="Calibri" panose="020F0502020204030204" pitchFamily="34" charset="0"/>
              </a:rPr>
              <a:t>		a=v[1];</a:t>
            </a:r>
          </a:p>
          <a:p>
            <a:pPr eaLnBrk="1" hangingPunct="1">
              <a:buFontTx/>
              <a:buNone/>
            </a:pPr>
            <a:r>
              <a:rPr lang="en-US" altLang="ja-JP" b="1" dirty="0">
                <a:solidFill>
                  <a:schemeClr val="accent2"/>
                </a:solidFill>
                <a:latin typeface="Calibri" panose="020F0502020204030204" pitchFamily="34" charset="0"/>
              </a:rPr>
              <a:t>		</a:t>
            </a:r>
            <a:r>
              <a:rPr lang="en-US" altLang="ja-JP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printf</a:t>
            </a:r>
            <a:r>
              <a:rPr lang="en-US" altLang="ja-JP" b="1" dirty="0">
                <a:solidFill>
                  <a:schemeClr val="accent2"/>
                </a:solidFill>
                <a:latin typeface="Calibri" panose="020F0502020204030204" pitchFamily="34" charset="0"/>
              </a:rPr>
              <a:t>("%f", v[2]);</a:t>
            </a:r>
          </a:p>
          <a:p>
            <a:pPr eaLnBrk="1" hangingPunct="1">
              <a:buFontTx/>
              <a:buNone/>
            </a:pPr>
            <a:r>
              <a:rPr lang="en-US" altLang="ja-JP" b="1" dirty="0">
                <a:solidFill>
                  <a:schemeClr val="accent2"/>
                </a:solidFill>
                <a:latin typeface="Calibri" panose="020F0502020204030204" pitchFamily="34" charset="0"/>
              </a:rPr>
              <a:t>		</a:t>
            </a:r>
            <a:r>
              <a:rPr lang="en-US" altLang="ja-JP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scanf</a:t>
            </a:r>
            <a:r>
              <a:rPr lang="en-US" altLang="ja-JP" b="1" dirty="0">
                <a:solidFill>
                  <a:schemeClr val="accent2"/>
                </a:solidFill>
                <a:latin typeface="Calibri" panose="020F0502020204030204" pitchFamily="34" charset="0"/>
              </a:rPr>
              <a:t>("%lf", &amp;v[3]);  </a:t>
            </a:r>
            <a:endParaRPr lang="en-US" altLang="ja-JP" b="1" dirty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en-US" altLang="ja-JP" dirty="0"/>
          </a:p>
        </p:txBody>
      </p:sp>
      <p:sp>
        <p:nvSpPr>
          <p:cNvPr id="2458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8A9C025-0ED5-4395-A5A7-EAD537831A6B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4338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63575" y="2651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例題２．ベクトルの内積</a:t>
            </a:r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79450" y="1879600"/>
            <a:ext cx="8016875" cy="364331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ja-JP" altLang="en-US" dirty="0"/>
              <a:t>ベクトル（</a:t>
            </a:r>
            <a:r>
              <a:rPr lang="en-US" altLang="ja-JP" dirty="0"/>
              <a:t>1.9, 2.8, 3.7</a:t>
            </a:r>
            <a:r>
              <a:rPr lang="ja-JP" altLang="en-US" dirty="0"/>
              <a:t>）と，ベクトル（</a:t>
            </a:r>
            <a:r>
              <a:rPr lang="en-US" altLang="ja-JP" dirty="0"/>
              <a:t>4.6, 5.5, 6.4</a:t>
            </a:r>
            <a:r>
              <a:rPr lang="ja-JP" altLang="en-US" dirty="0"/>
              <a:t>）の内積を表示するプログラムを作る</a:t>
            </a:r>
          </a:p>
          <a:p>
            <a:pPr lvl="1" eaLnBrk="1" hangingPunct="1">
              <a:lnSpc>
                <a:spcPct val="150000"/>
              </a:lnSpc>
            </a:pPr>
            <a:r>
              <a:rPr lang="ja-JP" altLang="en-US" dirty="0"/>
              <a:t>２つのベクトルの内積の計算のために，</a:t>
            </a:r>
            <a:r>
              <a:rPr lang="ja-JP" altLang="en-US" dirty="0">
                <a:solidFill>
                  <a:schemeClr val="tx2"/>
                </a:solidFill>
              </a:rPr>
              <a:t>サイズ３の配列を２つ使う</a:t>
            </a:r>
          </a:p>
        </p:txBody>
      </p:sp>
      <p:sp>
        <p:nvSpPr>
          <p:cNvPr id="2662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E459F4A-4430-4145-A490-93E55A878E6A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189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44525" y="15557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例題２．ベクトルの内積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25" y="1204913"/>
            <a:ext cx="7772400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#include &lt;</a:t>
            </a:r>
            <a:r>
              <a:rPr lang="en-US" altLang="ja-JP" sz="2000" dirty="0" err="1"/>
              <a:t>stdio.h</a:t>
            </a:r>
            <a:r>
              <a:rPr lang="en-US" altLang="ja-JP" sz="2000" dirty="0"/>
              <a:t>&gt;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 err="1"/>
              <a:t>int</a:t>
            </a:r>
            <a:r>
              <a:rPr lang="en-US" altLang="ja-JP" sz="2000" dirty="0"/>
              <a:t> main()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{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>
                <a:solidFill>
                  <a:srgbClr val="FF0000"/>
                </a:solidFill>
              </a:rPr>
              <a:t>double u[]={1.9, 2.8, 3.7};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>
                <a:solidFill>
                  <a:srgbClr val="FF0000"/>
                </a:solidFill>
              </a:rPr>
              <a:t>double v[]={4.6, 5.5, 6.4};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int</a:t>
            </a:r>
            <a:r>
              <a:rPr lang="en-US" altLang="ja-JP" sz="2000" dirty="0"/>
              <a:t>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; 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double </a:t>
            </a:r>
            <a:r>
              <a:rPr lang="en-US" altLang="ja-JP" sz="2000" dirty="0" err="1"/>
              <a:t>ip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ip</a:t>
            </a:r>
            <a:r>
              <a:rPr lang="en-US" altLang="ja-JP" sz="2000" dirty="0"/>
              <a:t> = 0;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for (</a:t>
            </a:r>
            <a:r>
              <a:rPr lang="en-US" altLang="ja-JP" sz="2000" dirty="0" err="1"/>
              <a:t>i</a:t>
            </a:r>
            <a:r>
              <a:rPr lang="en-US" altLang="ja-JP" sz="2000" dirty="0"/>
              <a:t>=0;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&lt;3;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++) {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    </a:t>
            </a:r>
            <a:r>
              <a:rPr lang="en-US" altLang="ja-JP" sz="2000" dirty="0" err="1"/>
              <a:t>ip</a:t>
            </a:r>
            <a:r>
              <a:rPr lang="en-US" altLang="ja-JP" sz="2000" dirty="0"/>
              <a:t> = </a:t>
            </a:r>
            <a:r>
              <a:rPr lang="en-US" altLang="ja-JP" sz="2000" dirty="0" err="1"/>
              <a:t>ip</a:t>
            </a:r>
            <a:r>
              <a:rPr lang="en-US" altLang="ja-JP" sz="2000" dirty="0"/>
              <a:t> + </a:t>
            </a:r>
            <a:r>
              <a:rPr lang="en-US" altLang="ja-JP" sz="2000" dirty="0">
                <a:solidFill>
                  <a:srgbClr val="FF0000"/>
                </a:solidFill>
              </a:rPr>
              <a:t>u[</a:t>
            </a:r>
            <a:r>
              <a:rPr lang="en-US" altLang="ja-JP" sz="2000" dirty="0" err="1">
                <a:solidFill>
                  <a:srgbClr val="FF0000"/>
                </a:solidFill>
              </a:rPr>
              <a:t>i</a:t>
            </a:r>
            <a:r>
              <a:rPr lang="en-US" altLang="ja-JP" sz="2000" dirty="0">
                <a:solidFill>
                  <a:srgbClr val="FF0000"/>
                </a:solidFill>
              </a:rPr>
              <a:t>]*v[</a:t>
            </a:r>
            <a:r>
              <a:rPr lang="en-US" altLang="ja-JP" sz="2000" dirty="0" err="1">
                <a:solidFill>
                  <a:srgbClr val="FF0000"/>
                </a:solidFill>
              </a:rPr>
              <a:t>i</a:t>
            </a:r>
            <a:r>
              <a:rPr lang="en-US" altLang="ja-JP" sz="2000" dirty="0">
                <a:solidFill>
                  <a:srgbClr val="FF0000"/>
                </a:solidFill>
              </a:rPr>
              <a:t>]</a:t>
            </a:r>
            <a:r>
              <a:rPr lang="en-US" altLang="ja-JP" sz="2000" dirty="0"/>
              <a:t>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}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printf</a:t>
            </a:r>
            <a:r>
              <a:rPr lang="en-US" altLang="ja-JP" sz="2000" dirty="0"/>
              <a:t>("</a:t>
            </a:r>
            <a:r>
              <a:rPr lang="ja-JP" altLang="en-US" sz="2000" dirty="0"/>
              <a:t>内積</a:t>
            </a:r>
            <a:r>
              <a:rPr lang="en-US" altLang="ja-JP" sz="2000" dirty="0"/>
              <a:t>=%f\n", </a:t>
            </a:r>
            <a:r>
              <a:rPr lang="en-US" altLang="ja-JP" sz="2000" dirty="0" err="1"/>
              <a:t>ip</a:t>
            </a:r>
            <a:r>
              <a:rPr lang="en-US" altLang="ja-JP" sz="2000" dirty="0"/>
              <a:t>);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    return 0;</a:t>
            </a:r>
          </a:p>
          <a:p>
            <a:pPr eaLnBrk="1" hangingPunct="1">
              <a:lnSpc>
                <a:spcPct val="85000"/>
              </a:lnSpc>
              <a:buFontTx/>
              <a:buNone/>
            </a:pPr>
            <a:r>
              <a:rPr lang="en-US" altLang="ja-JP" sz="2000" dirty="0"/>
              <a:t>}</a:t>
            </a:r>
          </a:p>
        </p:txBody>
      </p:sp>
      <p:sp>
        <p:nvSpPr>
          <p:cNvPr id="28676" name="AutoShape 4"/>
          <p:cNvSpPr>
            <a:spLocks/>
          </p:cNvSpPr>
          <p:nvPr/>
        </p:nvSpPr>
        <p:spPr bwMode="auto">
          <a:xfrm>
            <a:off x="4174195" y="2300287"/>
            <a:ext cx="125412" cy="942975"/>
          </a:xfrm>
          <a:prstGeom prst="rightBrace">
            <a:avLst>
              <a:gd name="adj1" fmla="val 62658"/>
              <a:gd name="adj2" fmla="val 50000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800600" y="2513013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配列の宣言</a:t>
            </a:r>
          </a:p>
        </p:txBody>
      </p:sp>
      <p:sp>
        <p:nvSpPr>
          <p:cNvPr id="28678" name="AutoShape 6"/>
          <p:cNvSpPr>
            <a:spLocks/>
          </p:cNvSpPr>
          <p:nvPr/>
        </p:nvSpPr>
        <p:spPr bwMode="auto">
          <a:xfrm>
            <a:off x="3566073" y="4566444"/>
            <a:ext cx="136525" cy="649288"/>
          </a:xfrm>
          <a:prstGeom prst="rightBrace">
            <a:avLst>
              <a:gd name="adj1" fmla="val 39632"/>
              <a:gd name="adj2" fmla="val 50000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4016375" y="4443413"/>
            <a:ext cx="1723549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配列からの</a:t>
            </a:r>
          </a:p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読み出し</a:t>
            </a:r>
          </a:p>
        </p:txBody>
      </p:sp>
      <p:sp>
        <p:nvSpPr>
          <p:cNvPr id="2868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757CE80-5B11-4B5B-90BA-2AC21C82F1B8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9553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ベクトルの内積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1533525" y="2468563"/>
            <a:ext cx="6064250" cy="6699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3600" dirty="0">
                <a:latin typeface="CS Times" pitchFamily="18" charset="0"/>
                <a:cs typeface="Calibri" panose="020F0502020204030204" pitchFamily="34" charset="0"/>
              </a:rPr>
              <a:t>内積</a:t>
            </a:r>
            <a:r>
              <a:rPr lang="en-US" altLang="ja-JP" sz="3600" dirty="0">
                <a:latin typeface="CS Times" pitchFamily="18" charset="0"/>
                <a:cs typeface="Calibri" panose="020F0502020204030204" pitchFamily="34" charset="0"/>
              </a:rPr>
              <a:t>=47.820000</a:t>
            </a:r>
          </a:p>
        </p:txBody>
      </p:sp>
      <p:sp>
        <p:nvSpPr>
          <p:cNvPr id="3072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3AF5B3F-8A01-45FC-ADCB-7D4A7934F8C9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9296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3350"/>
            <a:ext cx="7772400" cy="712788"/>
          </a:xfrm>
        </p:spPr>
        <p:txBody>
          <a:bodyPr/>
          <a:lstStyle/>
          <a:p>
            <a:pPr eaLnBrk="1" hangingPunct="1"/>
            <a:r>
              <a:rPr lang="ja-JP" altLang="en-US" dirty="0"/>
              <a:t>プログラムとデータ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5580063" y="889000"/>
            <a:ext cx="1415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6167438" y="1631950"/>
            <a:ext cx="833437" cy="1184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H="1">
            <a:off x="4859338" y="2395538"/>
            <a:ext cx="1492250" cy="142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157913" y="20081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5345113" y="1604963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u[0]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846138" y="4819650"/>
            <a:ext cx="3034805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altLang="ja-JP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u[</a:t>
            </a:r>
            <a:r>
              <a:rPr lang="en-US" altLang="ja-JP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]*v[</a:t>
            </a:r>
            <a:r>
              <a:rPr lang="en-US" altLang="ja-JP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073150" y="5457825"/>
            <a:ext cx="2698175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配列からの値の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読み出し</a:t>
            </a:r>
          </a:p>
        </p:txBody>
      </p:sp>
      <p:cxnSp>
        <p:nvCxnSpPr>
          <p:cNvPr id="32778" name="AutoShape 10"/>
          <p:cNvCxnSpPr>
            <a:cxnSpLocks noChangeShapeType="1"/>
          </p:cNvCxnSpPr>
          <p:nvPr/>
        </p:nvCxnSpPr>
        <p:spPr bwMode="auto">
          <a:xfrm rot="5400000">
            <a:off x="2597150" y="1963738"/>
            <a:ext cx="2892425" cy="2632075"/>
          </a:xfrm>
          <a:prstGeom prst="bentConnector3">
            <a:avLst>
              <a:gd name="adj1" fmla="val 218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779" name="Line 12"/>
          <p:cNvSpPr>
            <a:spLocks noChangeShapeType="1"/>
          </p:cNvSpPr>
          <p:nvPr/>
        </p:nvSpPr>
        <p:spPr bwMode="auto">
          <a:xfrm>
            <a:off x="6170613" y="24145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0" name="Line 13"/>
          <p:cNvSpPr>
            <a:spLocks noChangeShapeType="1"/>
          </p:cNvSpPr>
          <p:nvPr/>
        </p:nvSpPr>
        <p:spPr bwMode="auto">
          <a:xfrm>
            <a:off x="6170613" y="28209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1" name="Text Box 22"/>
          <p:cNvSpPr txBox="1">
            <a:spLocks noChangeArrowheads="1"/>
          </p:cNvSpPr>
          <p:nvPr/>
        </p:nvSpPr>
        <p:spPr bwMode="auto">
          <a:xfrm>
            <a:off x="5345113" y="198755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u[1]</a:t>
            </a:r>
          </a:p>
        </p:txBody>
      </p:sp>
      <p:sp>
        <p:nvSpPr>
          <p:cNvPr id="32782" name="Text Box 23"/>
          <p:cNvSpPr txBox="1">
            <a:spLocks noChangeArrowheads="1"/>
          </p:cNvSpPr>
          <p:nvPr/>
        </p:nvSpPr>
        <p:spPr bwMode="auto">
          <a:xfrm>
            <a:off x="5357813" y="2408238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u[2]</a:t>
            </a:r>
          </a:p>
        </p:txBody>
      </p:sp>
      <p:sp>
        <p:nvSpPr>
          <p:cNvPr id="32783" name="Text Box 33"/>
          <p:cNvSpPr txBox="1">
            <a:spLocks noChangeArrowheads="1"/>
          </p:cNvSpPr>
          <p:nvPr/>
        </p:nvSpPr>
        <p:spPr bwMode="auto">
          <a:xfrm>
            <a:off x="6300788" y="1597025"/>
            <a:ext cx="5725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1.9</a:t>
            </a:r>
          </a:p>
        </p:txBody>
      </p:sp>
      <p:sp>
        <p:nvSpPr>
          <p:cNvPr id="32784" name="Text Box 34"/>
          <p:cNvSpPr txBox="1">
            <a:spLocks noChangeArrowheads="1"/>
          </p:cNvSpPr>
          <p:nvPr/>
        </p:nvSpPr>
        <p:spPr bwMode="auto">
          <a:xfrm>
            <a:off x="6313488" y="2003425"/>
            <a:ext cx="5725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2.8</a:t>
            </a:r>
          </a:p>
        </p:txBody>
      </p:sp>
      <p:sp>
        <p:nvSpPr>
          <p:cNvPr id="32785" name="Text Box 35"/>
          <p:cNvSpPr txBox="1">
            <a:spLocks noChangeArrowheads="1"/>
          </p:cNvSpPr>
          <p:nvPr/>
        </p:nvSpPr>
        <p:spPr bwMode="auto">
          <a:xfrm>
            <a:off x="6313488" y="2409825"/>
            <a:ext cx="5725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3.7</a:t>
            </a:r>
          </a:p>
        </p:txBody>
      </p:sp>
      <p:sp>
        <p:nvSpPr>
          <p:cNvPr id="32786" name="Rectangle 45"/>
          <p:cNvSpPr>
            <a:spLocks noChangeArrowheads="1"/>
          </p:cNvSpPr>
          <p:nvPr/>
        </p:nvSpPr>
        <p:spPr bwMode="auto">
          <a:xfrm>
            <a:off x="6173788" y="3206750"/>
            <a:ext cx="833437" cy="1184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7" name="Line 46"/>
          <p:cNvSpPr>
            <a:spLocks noChangeShapeType="1"/>
          </p:cNvSpPr>
          <p:nvPr/>
        </p:nvSpPr>
        <p:spPr bwMode="auto">
          <a:xfrm>
            <a:off x="6164263" y="35829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88" name="Text Box 47"/>
          <p:cNvSpPr txBox="1">
            <a:spLocks noChangeArrowheads="1"/>
          </p:cNvSpPr>
          <p:nvPr/>
        </p:nvSpPr>
        <p:spPr bwMode="auto">
          <a:xfrm>
            <a:off x="5351463" y="3179763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v[0]</a:t>
            </a:r>
          </a:p>
        </p:txBody>
      </p:sp>
      <p:sp>
        <p:nvSpPr>
          <p:cNvPr id="32789" name="Line 48"/>
          <p:cNvSpPr>
            <a:spLocks noChangeShapeType="1"/>
          </p:cNvSpPr>
          <p:nvPr/>
        </p:nvSpPr>
        <p:spPr bwMode="auto">
          <a:xfrm>
            <a:off x="6176963" y="39893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90" name="Line 49"/>
          <p:cNvSpPr>
            <a:spLocks noChangeShapeType="1"/>
          </p:cNvSpPr>
          <p:nvPr/>
        </p:nvSpPr>
        <p:spPr bwMode="auto">
          <a:xfrm>
            <a:off x="6176963" y="43957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2791" name="Text Box 50"/>
          <p:cNvSpPr txBox="1">
            <a:spLocks noChangeArrowheads="1"/>
          </p:cNvSpPr>
          <p:nvPr/>
        </p:nvSpPr>
        <p:spPr bwMode="auto">
          <a:xfrm>
            <a:off x="5351463" y="356235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v[1]</a:t>
            </a:r>
          </a:p>
        </p:txBody>
      </p:sp>
      <p:sp>
        <p:nvSpPr>
          <p:cNvPr id="32792" name="Text Box 51"/>
          <p:cNvSpPr txBox="1">
            <a:spLocks noChangeArrowheads="1"/>
          </p:cNvSpPr>
          <p:nvPr/>
        </p:nvSpPr>
        <p:spPr bwMode="auto">
          <a:xfrm>
            <a:off x="5364163" y="396875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v[2]</a:t>
            </a:r>
          </a:p>
        </p:txBody>
      </p:sp>
      <p:sp>
        <p:nvSpPr>
          <p:cNvPr id="32793" name="Text Box 52"/>
          <p:cNvSpPr txBox="1">
            <a:spLocks noChangeArrowheads="1"/>
          </p:cNvSpPr>
          <p:nvPr/>
        </p:nvSpPr>
        <p:spPr bwMode="auto">
          <a:xfrm>
            <a:off x="6307138" y="3171825"/>
            <a:ext cx="5725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4.6</a:t>
            </a:r>
          </a:p>
        </p:txBody>
      </p:sp>
      <p:sp>
        <p:nvSpPr>
          <p:cNvPr id="32794" name="Text Box 53"/>
          <p:cNvSpPr txBox="1">
            <a:spLocks noChangeArrowheads="1"/>
          </p:cNvSpPr>
          <p:nvPr/>
        </p:nvSpPr>
        <p:spPr bwMode="auto">
          <a:xfrm>
            <a:off x="6319838" y="3578225"/>
            <a:ext cx="5725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5.5</a:t>
            </a:r>
          </a:p>
        </p:txBody>
      </p:sp>
      <p:sp>
        <p:nvSpPr>
          <p:cNvPr id="32795" name="Text Box 54"/>
          <p:cNvSpPr txBox="1">
            <a:spLocks noChangeArrowheads="1"/>
          </p:cNvSpPr>
          <p:nvPr/>
        </p:nvSpPr>
        <p:spPr bwMode="auto">
          <a:xfrm>
            <a:off x="6319838" y="3984625"/>
            <a:ext cx="5725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6.4</a:t>
            </a:r>
          </a:p>
        </p:txBody>
      </p:sp>
      <p:cxnSp>
        <p:nvCxnSpPr>
          <p:cNvPr id="32796" name="AutoShape 55"/>
          <p:cNvCxnSpPr>
            <a:cxnSpLocks noChangeShapeType="1"/>
            <a:stCxn id="32781" idx="1"/>
          </p:cNvCxnSpPr>
          <p:nvPr/>
        </p:nvCxnSpPr>
        <p:spPr bwMode="auto">
          <a:xfrm rot="10800000" flipV="1">
            <a:off x="2719388" y="2216150"/>
            <a:ext cx="2625725" cy="158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97" name="AutoShape 57"/>
          <p:cNvCxnSpPr>
            <a:cxnSpLocks noChangeShapeType="1"/>
          </p:cNvCxnSpPr>
          <p:nvPr/>
        </p:nvCxnSpPr>
        <p:spPr bwMode="auto">
          <a:xfrm rot="10800000" flipV="1">
            <a:off x="2725738" y="2630488"/>
            <a:ext cx="2620962" cy="1587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98" name="AutoShape 58"/>
          <p:cNvCxnSpPr>
            <a:cxnSpLocks noChangeShapeType="1"/>
            <a:stCxn id="32788" idx="1"/>
          </p:cNvCxnSpPr>
          <p:nvPr/>
        </p:nvCxnSpPr>
        <p:spPr bwMode="auto">
          <a:xfrm rot="10800000" flipV="1">
            <a:off x="3517900" y="3408363"/>
            <a:ext cx="1833563" cy="1341437"/>
          </a:xfrm>
          <a:prstGeom prst="bentConnector3">
            <a:avLst>
              <a:gd name="adj1" fmla="val 99824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799" name="AutoShape 59"/>
          <p:cNvCxnSpPr>
            <a:cxnSpLocks noChangeShapeType="1"/>
            <a:stCxn id="32791" idx="1"/>
          </p:cNvCxnSpPr>
          <p:nvPr/>
        </p:nvCxnSpPr>
        <p:spPr bwMode="auto">
          <a:xfrm rot="10800000" flipV="1">
            <a:off x="3519488" y="3790950"/>
            <a:ext cx="1831975" cy="4763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800" name="AutoShape 60"/>
          <p:cNvCxnSpPr>
            <a:cxnSpLocks noChangeShapeType="1"/>
          </p:cNvCxnSpPr>
          <p:nvPr/>
        </p:nvCxnSpPr>
        <p:spPr bwMode="auto">
          <a:xfrm rot="10800000">
            <a:off x="3514725" y="4222750"/>
            <a:ext cx="1838325" cy="158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801" name="Rectangle 61"/>
          <p:cNvSpPr>
            <a:spLocks noChangeArrowheads="1"/>
          </p:cNvSpPr>
          <p:nvPr/>
        </p:nvSpPr>
        <p:spPr bwMode="auto">
          <a:xfrm>
            <a:off x="4814888" y="1508125"/>
            <a:ext cx="2700337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843F3B5-DB4E-4950-AED8-AB213CC8FEE5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3567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968375"/>
          </a:xfrm>
        </p:spPr>
        <p:txBody>
          <a:bodyPr/>
          <a:lstStyle/>
          <a:p>
            <a:pPr eaLnBrk="1" hangingPunct="1"/>
            <a:r>
              <a:rPr lang="ja-JP" altLang="en-US" dirty="0"/>
              <a:t>配列の宣言</a:t>
            </a:r>
          </a:p>
        </p:txBody>
      </p:sp>
      <p:sp>
        <p:nvSpPr>
          <p:cNvPr id="34819" name="Text Box 1028"/>
          <p:cNvSpPr txBox="1">
            <a:spLocks noChangeArrowheads="1"/>
          </p:cNvSpPr>
          <p:nvPr/>
        </p:nvSpPr>
        <p:spPr bwMode="auto">
          <a:xfrm>
            <a:off x="2278063" y="1566863"/>
            <a:ext cx="4589462" cy="1562100"/>
          </a:xfrm>
          <a:prstGeom prst="rect">
            <a:avLst/>
          </a:prstGeom>
          <a:noFill/>
          <a:ln w="9525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Aft>
                <a:spcPct val="20000"/>
              </a:spcAft>
              <a:buFontTx/>
              <a:buNone/>
            </a:pPr>
            <a:r>
              <a:rPr lang="en-US" altLang="ja-JP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double u[]={1.9, 2.8, 3.7};</a:t>
            </a:r>
          </a:p>
          <a:p>
            <a:pPr eaLnBrk="1" hangingPunct="1">
              <a:lnSpc>
                <a:spcPct val="130000"/>
              </a:lnSpc>
              <a:spcAft>
                <a:spcPct val="20000"/>
              </a:spcAft>
              <a:buFontTx/>
              <a:buNone/>
            </a:pPr>
            <a:r>
              <a:rPr lang="en-US" altLang="ja-JP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double v[]={4.6, 5.5, 6.4};</a:t>
            </a:r>
          </a:p>
        </p:txBody>
      </p:sp>
      <p:sp>
        <p:nvSpPr>
          <p:cNvPr id="34820" name="Rectangle 1029"/>
          <p:cNvSpPr>
            <a:spLocks noChangeArrowheads="1"/>
          </p:cNvSpPr>
          <p:nvPr/>
        </p:nvSpPr>
        <p:spPr bwMode="auto">
          <a:xfrm>
            <a:off x="1141413" y="527685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1" name="Text Box 1030"/>
          <p:cNvSpPr txBox="1">
            <a:spLocks noChangeArrowheads="1"/>
          </p:cNvSpPr>
          <p:nvPr/>
        </p:nvSpPr>
        <p:spPr bwMode="auto">
          <a:xfrm>
            <a:off x="1639035" y="3436938"/>
            <a:ext cx="1620957" cy="803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浮動小数</a:t>
            </a:r>
          </a:p>
          <a:p>
            <a:pPr algn="ctr" eaLnBrk="1" hangingPunct="1">
              <a:lnSpc>
                <a:spcPct val="80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データ</a:t>
            </a:r>
          </a:p>
        </p:txBody>
      </p:sp>
      <p:sp>
        <p:nvSpPr>
          <p:cNvPr id="34822" name="Text Box 1031"/>
          <p:cNvSpPr txBox="1">
            <a:spLocks noChangeArrowheads="1"/>
          </p:cNvSpPr>
          <p:nvPr/>
        </p:nvSpPr>
        <p:spPr bwMode="auto">
          <a:xfrm>
            <a:off x="3155950" y="3465513"/>
            <a:ext cx="1250950" cy="75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名前は</a:t>
            </a:r>
          </a:p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lang="en-US" altLang="ja-JP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</a:t>
            </a: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と </a:t>
            </a:r>
            <a:r>
              <a:rPr lang="en-US" altLang="ja-JP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</a:p>
        </p:txBody>
      </p:sp>
      <p:sp>
        <p:nvSpPr>
          <p:cNvPr id="34823" name="AutoShape 1032"/>
          <p:cNvSpPr>
            <a:spLocks/>
          </p:cNvSpPr>
          <p:nvPr/>
        </p:nvSpPr>
        <p:spPr bwMode="auto">
          <a:xfrm rot="5400000" flipV="1">
            <a:off x="5374482" y="2366168"/>
            <a:ext cx="152400" cy="1973263"/>
          </a:xfrm>
          <a:prstGeom prst="rightBrace">
            <a:avLst>
              <a:gd name="adj1" fmla="val 107899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ja-JP" altLang="ja-JP" sz="2800" dirty="0">
              <a:solidFill>
                <a:srgbClr val="00541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4" name="Text Box 1033"/>
          <p:cNvSpPr txBox="1">
            <a:spLocks noChangeArrowheads="1"/>
          </p:cNvSpPr>
          <p:nvPr/>
        </p:nvSpPr>
        <p:spPr bwMode="auto">
          <a:xfrm>
            <a:off x="4389080" y="3484563"/>
            <a:ext cx="2339103" cy="76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配列のサイズ</a:t>
            </a:r>
          </a:p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は３</a:t>
            </a:r>
          </a:p>
        </p:txBody>
      </p:sp>
      <p:sp>
        <p:nvSpPr>
          <p:cNvPr id="34825" name="AutoShape 1034"/>
          <p:cNvSpPr>
            <a:spLocks/>
          </p:cNvSpPr>
          <p:nvPr/>
        </p:nvSpPr>
        <p:spPr bwMode="auto">
          <a:xfrm rot="5400000" flipV="1">
            <a:off x="3708401" y="3113087"/>
            <a:ext cx="138112" cy="468313"/>
          </a:xfrm>
          <a:prstGeom prst="rightBrace">
            <a:avLst>
              <a:gd name="adj1" fmla="val 28257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ja-JP" altLang="ja-JP" sz="2800" dirty="0">
              <a:solidFill>
                <a:srgbClr val="00541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6" name="AutoShape 1035"/>
          <p:cNvSpPr>
            <a:spLocks/>
          </p:cNvSpPr>
          <p:nvPr/>
        </p:nvSpPr>
        <p:spPr bwMode="auto">
          <a:xfrm rot="5400000" flipV="1">
            <a:off x="2798763" y="2824162"/>
            <a:ext cx="171450" cy="1057275"/>
          </a:xfrm>
          <a:prstGeom prst="rightBrace">
            <a:avLst>
              <a:gd name="adj1" fmla="val 51389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ja-JP" altLang="ja-JP" sz="2800" dirty="0">
              <a:solidFill>
                <a:srgbClr val="00541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7C7272F-7C90-42BE-A197-11D7CEC21A36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493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-12700"/>
            <a:ext cx="7772400" cy="704850"/>
          </a:xfrm>
        </p:spPr>
        <p:txBody>
          <a:bodyPr/>
          <a:lstStyle/>
          <a:p>
            <a:pPr eaLnBrk="1" hangingPunct="1"/>
            <a:r>
              <a:rPr lang="ja-JP" altLang="en-US" sz="4000" dirty="0"/>
              <a:t>プログラム実行順</a:t>
            </a:r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246063" y="3270250"/>
            <a:ext cx="4278312" cy="1166813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68" name="Text Box 5"/>
          <p:cNvSpPr txBox="1">
            <a:spLocks noChangeArrowheads="1"/>
          </p:cNvSpPr>
          <p:nvPr/>
        </p:nvSpPr>
        <p:spPr bwMode="auto">
          <a:xfrm>
            <a:off x="1771650" y="769938"/>
            <a:ext cx="1209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= 0.0;</a:t>
            </a:r>
          </a:p>
        </p:txBody>
      </p:sp>
      <p:sp>
        <p:nvSpPr>
          <p:cNvPr id="36869" name="Text Box 6"/>
          <p:cNvSpPr txBox="1">
            <a:spLocks noChangeArrowheads="1"/>
          </p:cNvSpPr>
          <p:nvPr/>
        </p:nvSpPr>
        <p:spPr bwMode="auto">
          <a:xfrm>
            <a:off x="2006600" y="3625850"/>
            <a:ext cx="7024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&lt; 3</a:t>
            </a:r>
          </a:p>
        </p:txBody>
      </p:sp>
      <p:sp>
        <p:nvSpPr>
          <p:cNvPr id="36870" name="Text Box 7"/>
          <p:cNvSpPr txBox="1">
            <a:spLocks noChangeArrowheads="1"/>
          </p:cNvSpPr>
          <p:nvPr/>
        </p:nvSpPr>
        <p:spPr bwMode="auto">
          <a:xfrm>
            <a:off x="4338638" y="3343275"/>
            <a:ext cx="658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36871" name="Text Box 8"/>
          <p:cNvSpPr txBox="1">
            <a:spLocks noChangeArrowheads="1"/>
          </p:cNvSpPr>
          <p:nvPr/>
        </p:nvSpPr>
        <p:spPr bwMode="auto">
          <a:xfrm>
            <a:off x="1763713" y="4379913"/>
            <a:ext cx="55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36872" name="AutoShape 9"/>
          <p:cNvCxnSpPr>
            <a:cxnSpLocks noChangeShapeType="1"/>
            <a:stCxn id="36867" idx="3"/>
            <a:endCxn id="36880" idx="0"/>
          </p:cNvCxnSpPr>
          <p:nvPr/>
        </p:nvCxnSpPr>
        <p:spPr bwMode="auto">
          <a:xfrm>
            <a:off x="4533900" y="3854450"/>
            <a:ext cx="1246188" cy="4699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73" name="AutoShape 10"/>
          <p:cNvCxnSpPr>
            <a:cxnSpLocks noChangeShapeType="1"/>
            <a:endCxn id="36874" idx="0"/>
          </p:cNvCxnSpPr>
          <p:nvPr/>
        </p:nvCxnSpPr>
        <p:spPr bwMode="auto">
          <a:xfrm rot="16200000" flipH="1">
            <a:off x="2063750" y="1652588"/>
            <a:ext cx="623887" cy="1588"/>
          </a:xfrm>
          <a:prstGeom prst="bentConnector3">
            <a:avLst>
              <a:gd name="adj1" fmla="val 49875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74" name="Rectangle 11"/>
          <p:cNvSpPr>
            <a:spLocks noChangeArrowheads="1"/>
          </p:cNvSpPr>
          <p:nvPr/>
        </p:nvSpPr>
        <p:spPr bwMode="auto">
          <a:xfrm>
            <a:off x="1211263" y="1974850"/>
            <a:ext cx="2328862" cy="6635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5" name="Text Box 12"/>
          <p:cNvSpPr txBox="1">
            <a:spLocks noChangeArrowheads="1"/>
          </p:cNvSpPr>
          <p:nvPr/>
        </p:nvSpPr>
        <p:spPr bwMode="auto">
          <a:xfrm>
            <a:off x="2022475" y="2165350"/>
            <a:ext cx="784189" cy="395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= 0;</a:t>
            </a:r>
          </a:p>
        </p:txBody>
      </p:sp>
      <p:cxnSp>
        <p:nvCxnSpPr>
          <p:cNvPr id="36876" name="AutoShape 13"/>
          <p:cNvCxnSpPr>
            <a:cxnSpLocks noChangeShapeType="1"/>
            <a:stCxn id="36874" idx="2"/>
            <a:endCxn id="36867" idx="0"/>
          </p:cNvCxnSpPr>
          <p:nvPr/>
        </p:nvCxnSpPr>
        <p:spPr bwMode="auto">
          <a:xfrm rot="16200000" flipH="1">
            <a:off x="2074863" y="2949575"/>
            <a:ext cx="612775" cy="952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77" name="AutoShape 16"/>
          <p:cNvCxnSpPr>
            <a:cxnSpLocks noChangeShapeType="1"/>
            <a:stCxn id="36867" idx="2"/>
          </p:cNvCxnSpPr>
          <p:nvPr/>
        </p:nvCxnSpPr>
        <p:spPr bwMode="auto">
          <a:xfrm rot="5400000">
            <a:off x="2082006" y="4749007"/>
            <a:ext cx="606425" cy="1588"/>
          </a:xfrm>
          <a:prstGeom prst="bentConnector3">
            <a:avLst>
              <a:gd name="adj1" fmla="val 49213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78" name="Rectangle 28"/>
          <p:cNvSpPr>
            <a:spLocks noChangeArrowheads="1"/>
          </p:cNvSpPr>
          <p:nvPr/>
        </p:nvSpPr>
        <p:spPr bwMode="auto">
          <a:xfrm>
            <a:off x="679450" y="5056188"/>
            <a:ext cx="3406775" cy="6334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9" name="Text Box 29"/>
          <p:cNvSpPr txBox="1">
            <a:spLocks noChangeArrowheads="1"/>
          </p:cNvSpPr>
          <p:nvPr/>
        </p:nvSpPr>
        <p:spPr bwMode="auto">
          <a:xfrm>
            <a:off x="822325" y="5164138"/>
            <a:ext cx="31922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("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内積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=%f\n",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36880" name="Rectangle 30"/>
          <p:cNvSpPr>
            <a:spLocks noChangeArrowheads="1"/>
          </p:cNvSpPr>
          <p:nvPr/>
        </p:nvSpPr>
        <p:spPr bwMode="auto">
          <a:xfrm>
            <a:off x="4498975" y="4333875"/>
            <a:ext cx="2560638" cy="6635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1" name="Rectangle 31"/>
          <p:cNvSpPr>
            <a:spLocks noChangeArrowheads="1"/>
          </p:cNvSpPr>
          <p:nvPr/>
        </p:nvSpPr>
        <p:spPr bwMode="auto">
          <a:xfrm>
            <a:off x="1219200" y="676275"/>
            <a:ext cx="2328863" cy="6635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2" name="Text Box 32"/>
          <p:cNvSpPr txBox="1">
            <a:spLocks noChangeArrowheads="1"/>
          </p:cNvSpPr>
          <p:nvPr/>
        </p:nvSpPr>
        <p:spPr bwMode="auto">
          <a:xfrm>
            <a:off x="4581525" y="4421188"/>
            <a:ext cx="23150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altLang="ja-JP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u[</a:t>
            </a:r>
            <a:r>
              <a:rPr lang="en-US" altLang="ja-JP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]*v[</a:t>
            </a:r>
            <a:r>
              <a:rPr lang="en-US" altLang="ja-JP" sz="24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  <p:sp>
        <p:nvSpPr>
          <p:cNvPr id="36883" name="Rectangle 33"/>
          <p:cNvSpPr>
            <a:spLocks noChangeArrowheads="1"/>
          </p:cNvSpPr>
          <p:nvPr/>
        </p:nvSpPr>
        <p:spPr bwMode="auto">
          <a:xfrm>
            <a:off x="4614863" y="5392738"/>
            <a:ext cx="2328862" cy="6635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4" name="Text Box 34"/>
          <p:cNvSpPr txBox="1">
            <a:spLocks noChangeArrowheads="1"/>
          </p:cNvSpPr>
          <p:nvPr/>
        </p:nvSpPr>
        <p:spPr bwMode="auto">
          <a:xfrm>
            <a:off x="5440363" y="5554663"/>
            <a:ext cx="646972" cy="395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++;</a:t>
            </a:r>
          </a:p>
        </p:txBody>
      </p:sp>
      <p:cxnSp>
        <p:nvCxnSpPr>
          <p:cNvPr id="36885" name="AutoShape 35"/>
          <p:cNvCxnSpPr>
            <a:cxnSpLocks noChangeShapeType="1"/>
            <a:stCxn id="36880" idx="2"/>
            <a:endCxn id="36883" idx="0"/>
          </p:cNvCxnSpPr>
          <p:nvPr/>
        </p:nvCxnSpPr>
        <p:spPr bwMode="auto">
          <a:xfrm rot="5400000">
            <a:off x="5591969" y="5195094"/>
            <a:ext cx="37623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886" name="AutoShape 36"/>
          <p:cNvCxnSpPr>
            <a:cxnSpLocks noChangeShapeType="1"/>
            <a:stCxn id="36883" idx="2"/>
          </p:cNvCxnSpPr>
          <p:nvPr/>
        </p:nvCxnSpPr>
        <p:spPr bwMode="auto">
          <a:xfrm rot="16200000" flipV="1">
            <a:off x="2505869" y="2791619"/>
            <a:ext cx="3114675" cy="3433763"/>
          </a:xfrm>
          <a:prstGeom prst="bentConnector4">
            <a:avLst>
              <a:gd name="adj1" fmla="val -15394"/>
              <a:gd name="adj2" fmla="val -6325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88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4FC5D2C-31B9-4CF4-9DC4-2FA464D857CD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0296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17563"/>
          </a:xfrm>
        </p:spPr>
        <p:txBody>
          <a:bodyPr/>
          <a:lstStyle/>
          <a:p>
            <a:pPr eaLnBrk="1" hangingPunct="1"/>
            <a:r>
              <a:rPr lang="ja-JP" altLang="en-US" dirty="0"/>
              <a:t>ベクトルの内積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15443" y="1563688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１回目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630363" y="1670050"/>
            <a:ext cx="6370637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801813" y="1687513"/>
            <a:ext cx="5984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 3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が成り立つ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u[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 * v[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];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215443" y="2835275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２回目</a:t>
            </a:r>
          </a:p>
        </p:txBody>
      </p:sp>
      <p:sp>
        <p:nvSpPr>
          <p:cNvPr id="38919" name="Text Box 9"/>
          <p:cNvSpPr txBox="1">
            <a:spLocks noChangeArrowheads="1"/>
          </p:cNvSpPr>
          <p:nvPr/>
        </p:nvSpPr>
        <p:spPr bwMode="auto">
          <a:xfrm>
            <a:off x="215443" y="4049713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３回目</a:t>
            </a:r>
          </a:p>
        </p:txBody>
      </p:sp>
      <p:sp>
        <p:nvSpPr>
          <p:cNvPr id="38920" name="Text Box 12"/>
          <p:cNvSpPr txBox="1">
            <a:spLocks noChangeArrowheads="1"/>
          </p:cNvSpPr>
          <p:nvPr/>
        </p:nvSpPr>
        <p:spPr bwMode="auto">
          <a:xfrm>
            <a:off x="215443" y="5254625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４回目</a:t>
            </a:r>
          </a:p>
        </p:txBody>
      </p:sp>
      <p:sp>
        <p:nvSpPr>
          <p:cNvPr id="38921" name="Rectangle 18"/>
          <p:cNvSpPr>
            <a:spLocks noChangeArrowheads="1"/>
          </p:cNvSpPr>
          <p:nvPr/>
        </p:nvSpPr>
        <p:spPr bwMode="auto">
          <a:xfrm>
            <a:off x="1625600" y="2951163"/>
            <a:ext cx="637063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2" name="Text Box 19"/>
          <p:cNvSpPr txBox="1">
            <a:spLocks noChangeArrowheads="1"/>
          </p:cNvSpPr>
          <p:nvPr/>
        </p:nvSpPr>
        <p:spPr bwMode="auto">
          <a:xfrm>
            <a:off x="1797050" y="2968625"/>
            <a:ext cx="5984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 3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が成り立つ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u[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 * v[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];</a:t>
            </a:r>
          </a:p>
        </p:txBody>
      </p:sp>
      <p:sp>
        <p:nvSpPr>
          <p:cNvPr id="38923" name="Rectangle 20"/>
          <p:cNvSpPr>
            <a:spLocks noChangeArrowheads="1"/>
          </p:cNvSpPr>
          <p:nvPr/>
        </p:nvSpPr>
        <p:spPr bwMode="auto">
          <a:xfrm>
            <a:off x="1620838" y="4175125"/>
            <a:ext cx="6370637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4" name="Text Box 21"/>
          <p:cNvSpPr txBox="1">
            <a:spLocks noChangeArrowheads="1"/>
          </p:cNvSpPr>
          <p:nvPr/>
        </p:nvSpPr>
        <p:spPr bwMode="auto">
          <a:xfrm>
            <a:off x="1792288" y="4192588"/>
            <a:ext cx="5984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 3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が成り立つ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 u[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 * v[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];</a:t>
            </a:r>
          </a:p>
        </p:txBody>
      </p:sp>
      <p:sp>
        <p:nvSpPr>
          <p:cNvPr id="38925" name="Rectangle 22"/>
          <p:cNvSpPr>
            <a:spLocks noChangeArrowheads="1"/>
          </p:cNvSpPr>
          <p:nvPr/>
        </p:nvSpPr>
        <p:spPr bwMode="auto">
          <a:xfrm>
            <a:off x="1616075" y="5389563"/>
            <a:ext cx="6370638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926" name="Text Box 23"/>
          <p:cNvSpPr txBox="1">
            <a:spLocks noChangeArrowheads="1"/>
          </p:cNvSpPr>
          <p:nvPr/>
        </p:nvSpPr>
        <p:spPr bwMode="auto">
          <a:xfrm>
            <a:off x="1787525" y="5407025"/>
            <a:ext cx="40094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3     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 3 </a:t>
            </a: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が成り立たない</a:t>
            </a:r>
          </a:p>
        </p:txBody>
      </p:sp>
      <p:sp>
        <p:nvSpPr>
          <p:cNvPr id="38927" name="Text Box 24"/>
          <p:cNvSpPr txBox="1">
            <a:spLocks noChangeArrowheads="1"/>
          </p:cNvSpPr>
          <p:nvPr/>
        </p:nvSpPr>
        <p:spPr bwMode="auto">
          <a:xfrm>
            <a:off x="1709738" y="1193800"/>
            <a:ext cx="825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の値</a:t>
            </a:r>
          </a:p>
        </p:txBody>
      </p:sp>
      <p:sp>
        <p:nvSpPr>
          <p:cNvPr id="38928" name="Text Box 25"/>
          <p:cNvSpPr txBox="1">
            <a:spLocks noChangeArrowheads="1"/>
          </p:cNvSpPr>
          <p:nvPr/>
        </p:nvSpPr>
        <p:spPr bwMode="auto">
          <a:xfrm>
            <a:off x="2964448" y="1003300"/>
            <a:ext cx="198003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繰り返し条件式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が成り立つか</a:t>
            </a:r>
          </a:p>
        </p:txBody>
      </p:sp>
      <p:sp>
        <p:nvSpPr>
          <p:cNvPr id="38929" name="Text Box 26"/>
          <p:cNvSpPr txBox="1">
            <a:spLocks noChangeArrowheads="1"/>
          </p:cNvSpPr>
          <p:nvPr/>
        </p:nvSpPr>
        <p:spPr bwMode="auto">
          <a:xfrm>
            <a:off x="6076950" y="1223963"/>
            <a:ext cx="952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の値</a:t>
            </a:r>
          </a:p>
        </p:txBody>
      </p:sp>
      <p:sp>
        <p:nvSpPr>
          <p:cNvPr id="38930" name="Text Box 42"/>
          <p:cNvSpPr txBox="1">
            <a:spLocks noChangeArrowheads="1"/>
          </p:cNvSpPr>
          <p:nvPr/>
        </p:nvSpPr>
        <p:spPr bwMode="auto">
          <a:xfrm>
            <a:off x="4572747" y="2200275"/>
            <a:ext cx="30957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つまり </a:t>
            </a: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の値は 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u[0]*v[0]</a:t>
            </a:r>
          </a:p>
        </p:txBody>
      </p:sp>
      <p:sp>
        <p:nvSpPr>
          <p:cNvPr id="38931" name="Text Box 43"/>
          <p:cNvSpPr txBox="1">
            <a:spLocks noChangeArrowheads="1"/>
          </p:cNvSpPr>
          <p:nvPr/>
        </p:nvSpPr>
        <p:spPr bwMode="auto">
          <a:xfrm>
            <a:off x="4582560" y="3476625"/>
            <a:ext cx="434926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つまり </a:t>
            </a: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の値は 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u[0]*v[0] + u[1]*v[1]</a:t>
            </a:r>
          </a:p>
        </p:txBody>
      </p:sp>
      <p:sp>
        <p:nvSpPr>
          <p:cNvPr id="38932" name="Text Box 44"/>
          <p:cNvSpPr txBox="1">
            <a:spLocks noChangeArrowheads="1"/>
          </p:cNvSpPr>
          <p:nvPr/>
        </p:nvSpPr>
        <p:spPr bwMode="auto">
          <a:xfrm>
            <a:off x="4659313" y="4694238"/>
            <a:ext cx="434926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つまり </a:t>
            </a:r>
            <a:r>
              <a:rPr lang="en-US" altLang="ja-JP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ip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の値は </a:t>
            </a: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u[0]*v[0] + u[1]*v[1]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+u[2]*v[2]</a:t>
            </a:r>
          </a:p>
        </p:txBody>
      </p:sp>
      <p:sp>
        <p:nvSpPr>
          <p:cNvPr id="3893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5F3D81C-96C1-4A90-871E-949245607051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6567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63575" y="13176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例題３．合計点と平均点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897" y="945167"/>
            <a:ext cx="7700963" cy="545623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ja-JP" altLang="en-US" sz="2800" dirty="0"/>
              <a:t>点数を読み込んで，合計点と平均点を表示するプログラムを作る．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 dirty="0"/>
              <a:t>平均点の計算では，小数点以下切捨て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 dirty="0"/>
              <a:t>プログラムは，点数を読み込み続けるが，読み込んだ点数が「－１」のときには，合計点と平均点を表示して終了する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sz="2400" dirty="0"/>
              <a:t>読み込んだ点数は，いったん</a:t>
            </a:r>
            <a:r>
              <a:rPr lang="ja-JP" altLang="en-US" sz="2400" dirty="0">
                <a:solidFill>
                  <a:schemeClr val="tx2"/>
                </a:solidFill>
              </a:rPr>
              <a:t>サイズ１００の配列に格納する</a:t>
            </a:r>
            <a:r>
              <a:rPr lang="ja-JP" altLang="en-US" sz="2400" dirty="0"/>
              <a:t>（点数の数は１００を超えないものと仮定する）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</a:rPr>
              <a:t>		例） </a:t>
            </a:r>
            <a:r>
              <a:rPr lang="en-US" altLang="ja-JP" sz="2800" dirty="0">
                <a:solidFill>
                  <a:schemeClr val="accent2"/>
                </a:solidFill>
              </a:rPr>
              <a:t>50, 85, 30, 20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>
                <a:solidFill>
                  <a:schemeClr val="accent2"/>
                </a:solidFill>
              </a:rPr>
              <a:t>			</a:t>
            </a:r>
            <a:r>
              <a:rPr lang="ja-JP" altLang="en-US" sz="2800" dirty="0">
                <a:solidFill>
                  <a:schemeClr val="accent2"/>
                </a:solidFill>
              </a:rPr>
              <a:t>合計点  </a:t>
            </a:r>
            <a:r>
              <a:rPr lang="en-US" altLang="ja-JP" sz="2800" dirty="0">
                <a:solidFill>
                  <a:schemeClr val="accent2"/>
                </a:solidFill>
              </a:rPr>
              <a:t>185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ja-JP" sz="2800" dirty="0">
                <a:solidFill>
                  <a:schemeClr val="accent2"/>
                </a:solidFill>
              </a:rPr>
              <a:t>			</a:t>
            </a:r>
            <a:r>
              <a:rPr lang="ja-JP" altLang="en-US" sz="2800" dirty="0">
                <a:solidFill>
                  <a:schemeClr val="accent2"/>
                </a:solidFill>
              </a:rPr>
              <a:t>平均点  </a:t>
            </a:r>
            <a:r>
              <a:rPr lang="en-US" altLang="ja-JP" sz="2800" dirty="0">
                <a:solidFill>
                  <a:schemeClr val="accent2"/>
                </a:solidFill>
              </a:rPr>
              <a:t>46</a:t>
            </a:r>
          </a:p>
        </p:txBody>
      </p:sp>
      <p:sp>
        <p:nvSpPr>
          <p:cNvPr id="4096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AB5FDD8-9E60-4F51-8089-7961FB464BFC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5072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ja-JP" altLang="en-US" dirty="0"/>
              <a:t>内容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232775" cy="5029200"/>
          </a:xfrm>
        </p:spPr>
        <p:txBody>
          <a:bodyPr/>
          <a:lstStyle/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例題１．月の日数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 dirty="0"/>
              <a:t>　	配列とは．配列の宣言．配列の添え字．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例題２．ベクトルの内積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例題３．合計点と平均点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例題４．棒グラフを描く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 dirty="0"/>
              <a:t>	配列と繰り返し計算の関係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</a:rPr>
              <a:t>例題５． 行列の和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 dirty="0"/>
              <a:t>	２次元配列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 sz="2400" dirty="0"/>
              <a:t>   	</a:t>
            </a:r>
          </a:p>
          <a:p>
            <a:pPr marL="609600" indent="-609600" eaLnBrk="1" hangingPunct="1">
              <a:lnSpc>
                <a:spcPct val="115000"/>
              </a:lnSpc>
              <a:buFontTx/>
              <a:buNone/>
            </a:pPr>
            <a:endParaRPr lang="en-US" altLang="ja-JP" sz="2400" dirty="0"/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F46BEF3-5C62-469A-AA3D-B5EDA9D5290C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5474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163" y="357188"/>
            <a:ext cx="7772400" cy="44831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#include &lt;</a:t>
            </a:r>
            <a:r>
              <a:rPr lang="en-US" altLang="ja-JP" sz="2000" dirty="0" err="1">
                <a:latin typeface="メイリオ" panose="020B0604030504040204" pitchFamily="50" charset="-128"/>
              </a:rPr>
              <a:t>stdio.h</a:t>
            </a:r>
            <a:r>
              <a:rPr lang="en-US" altLang="ja-JP" sz="2000" dirty="0">
                <a:latin typeface="メイリオ" panose="020B0604030504040204" pitchFamily="50" charset="-128"/>
              </a:rPr>
              <a:t>&gt;</a:t>
            </a:r>
          </a:p>
          <a:p>
            <a:pPr>
              <a:lnSpc>
                <a:spcPct val="80000"/>
              </a:lnSpc>
              <a:spcBef>
                <a:spcPct val="10000"/>
              </a:spcBef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#pragma warning(</a:t>
            </a:r>
            <a:r>
              <a:rPr lang="en-US" altLang="ja-JP" sz="2000" dirty="0" err="1">
                <a:latin typeface="メイリオ" panose="020B0604030504040204" pitchFamily="50" charset="-128"/>
              </a:rPr>
              <a:t>disable:4996</a:t>
            </a:r>
            <a:r>
              <a:rPr lang="en-US" altLang="ja-JP" sz="2000" dirty="0">
                <a:latin typeface="メイリオ" panose="020B0604030504040204" pitchFamily="50" charset="-128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 err="1">
                <a:latin typeface="メイリオ" panose="020B0604030504040204" pitchFamily="50" charset="-128"/>
              </a:rPr>
              <a:t>int</a:t>
            </a:r>
            <a:r>
              <a:rPr lang="en-US" altLang="ja-JP" sz="2000" dirty="0">
                <a:latin typeface="メイリオ" panose="020B0604030504040204" pitchFamily="50" charset="-128"/>
              </a:rPr>
              <a:t> main()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</a:t>
            </a:r>
            <a:r>
              <a:rPr lang="en-US" altLang="ja-JP" sz="2000" dirty="0" err="1">
                <a:solidFill>
                  <a:srgbClr val="FF0000"/>
                </a:solidFill>
                <a:latin typeface="メイリオ" panose="020B0604030504040204" pitchFamily="50" charset="-128"/>
              </a:rPr>
              <a:t>int</a:t>
            </a:r>
            <a:r>
              <a:rPr lang="en-US" altLang="ja-JP" sz="2000" dirty="0">
                <a:solidFill>
                  <a:srgbClr val="FF0000"/>
                </a:solidFill>
                <a:latin typeface="メイリオ" panose="020B0604030504040204" pitchFamily="50" charset="-128"/>
              </a:rPr>
              <a:t> x[100];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solidFill>
                  <a:srgbClr val="FF0000"/>
                </a:solidFill>
                <a:latin typeface="メイリオ" panose="020B0604030504040204" pitchFamily="50" charset="-128"/>
              </a:rPr>
              <a:t>    </a:t>
            </a:r>
            <a:r>
              <a:rPr lang="en-US" altLang="ja-JP" sz="2000" dirty="0" err="1">
                <a:latin typeface="メイリオ" panose="020B0604030504040204" pitchFamily="50" charset="-128"/>
              </a:rPr>
              <a:t>int</a:t>
            </a:r>
            <a:r>
              <a:rPr lang="en-US" altLang="ja-JP" sz="2000" dirty="0">
                <a:latin typeface="メイリオ" panose="020B0604030504040204" pitchFamily="50" charset="-128"/>
              </a:rPr>
              <a:t> sum;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</a:t>
            </a:r>
            <a:r>
              <a:rPr lang="en-US" altLang="ja-JP" sz="2000" dirty="0" err="1">
                <a:latin typeface="メイリオ" panose="020B0604030504040204" pitchFamily="50" charset="-128"/>
              </a:rPr>
              <a:t>int</a:t>
            </a:r>
            <a:r>
              <a:rPr lang="en-US" altLang="ja-JP" sz="2000" dirty="0">
                <a:latin typeface="メイリオ" panose="020B0604030504040204" pitchFamily="50" charset="-128"/>
              </a:rPr>
              <a:t> </a:t>
            </a:r>
            <a:r>
              <a:rPr lang="en-US" altLang="ja-JP" sz="2000" dirty="0" err="1">
                <a:latin typeface="メイリオ" panose="020B0604030504040204" pitchFamily="50" charset="-128"/>
              </a:rPr>
              <a:t>i</a:t>
            </a:r>
            <a:r>
              <a:rPr lang="en-US" altLang="ja-JP" sz="2000" dirty="0">
                <a:latin typeface="メイリオ" panose="020B0604030504040204" pitchFamily="50" charset="-128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</a:t>
            </a:r>
            <a:r>
              <a:rPr lang="en-US" altLang="ja-JP" sz="2000" dirty="0" err="1">
                <a:latin typeface="メイリオ" panose="020B0604030504040204" pitchFamily="50" charset="-128"/>
              </a:rPr>
              <a:t>int</a:t>
            </a:r>
            <a:r>
              <a:rPr lang="en-US" altLang="ja-JP" sz="2000" dirty="0">
                <a:latin typeface="メイリオ" panose="020B0604030504040204" pitchFamily="50" charset="-128"/>
              </a:rPr>
              <a:t> n; 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n = 0;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do 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    </a:t>
            </a:r>
            <a:r>
              <a:rPr lang="en-US" altLang="ja-JP" sz="2000" dirty="0" err="1">
                <a:latin typeface="メイリオ" panose="020B0604030504040204" pitchFamily="50" charset="-128"/>
              </a:rPr>
              <a:t>printf</a:t>
            </a:r>
            <a:r>
              <a:rPr lang="en-US" altLang="ja-JP" sz="2000" dirty="0">
                <a:latin typeface="メイリオ" panose="020B0604030504040204" pitchFamily="50" charset="-128"/>
              </a:rPr>
              <a:t>( "x[%d]=", n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    </a:t>
            </a:r>
            <a:r>
              <a:rPr lang="en-US" altLang="ja-JP" sz="2000" dirty="0" err="1">
                <a:latin typeface="メイリオ" panose="020B0604030504040204" pitchFamily="50" charset="-128"/>
              </a:rPr>
              <a:t>scanf</a:t>
            </a:r>
            <a:r>
              <a:rPr lang="en-US" altLang="ja-JP" sz="2000" dirty="0">
                <a:latin typeface="メイリオ" panose="020B0604030504040204" pitchFamily="50" charset="-128"/>
              </a:rPr>
              <a:t>( "%d", &amp;</a:t>
            </a:r>
            <a:r>
              <a:rPr lang="en-US" altLang="ja-JP" sz="2000" dirty="0">
                <a:solidFill>
                  <a:srgbClr val="FF0000"/>
                </a:solidFill>
                <a:latin typeface="メイリオ" panose="020B0604030504040204" pitchFamily="50" charset="-128"/>
              </a:rPr>
              <a:t>x[n</a:t>
            </a:r>
            <a:r>
              <a:rPr lang="en-US" altLang="ja-JP" sz="2000" dirty="0">
                <a:solidFill>
                  <a:schemeClr val="tx2"/>
                </a:solidFill>
                <a:latin typeface="メイリオ" panose="020B0604030504040204" pitchFamily="50" charset="-128"/>
              </a:rPr>
              <a:t>]</a:t>
            </a:r>
            <a:r>
              <a:rPr lang="en-US" altLang="ja-JP" sz="2000" dirty="0">
                <a:latin typeface="メイリオ" panose="020B0604030504040204" pitchFamily="50" charset="-128"/>
              </a:rPr>
              <a:t>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    n++;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} while ( ( </a:t>
            </a:r>
            <a:r>
              <a:rPr lang="en-US" altLang="ja-JP" sz="2000" dirty="0">
                <a:solidFill>
                  <a:srgbClr val="FF0000"/>
                </a:solidFill>
                <a:latin typeface="メイリオ" panose="020B0604030504040204" pitchFamily="50" charset="-128"/>
              </a:rPr>
              <a:t>x[n-1] </a:t>
            </a:r>
            <a:r>
              <a:rPr lang="en-US" altLang="ja-JP" sz="2000" dirty="0">
                <a:latin typeface="メイリオ" panose="020B0604030504040204" pitchFamily="50" charset="-128"/>
              </a:rPr>
              <a:t>&gt;= 0 ) &amp;&amp; ( n &lt; 100 ) ); 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sum = 0;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for (</a:t>
            </a:r>
            <a:r>
              <a:rPr lang="en-US" altLang="ja-JP" sz="2000" dirty="0" err="1">
                <a:latin typeface="メイリオ" panose="020B0604030504040204" pitchFamily="50" charset="-128"/>
              </a:rPr>
              <a:t>i</a:t>
            </a:r>
            <a:r>
              <a:rPr lang="en-US" altLang="ja-JP" sz="2000" dirty="0">
                <a:latin typeface="メイリオ" panose="020B0604030504040204" pitchFamily="50" charset="-128"/>
              </a:rPr>
              <a:t>=0; </a:t>
            </a:r>
            <a:r>
              <a:rPr lang="en-US" altLang="ja-JP" sz="2000" dirty="0" err="1">
                <a:latin typeface="メイリオ" panose="020B0604030504040204" pitchFamily="50" charset="-128"/>
              </a:rPr>
              <a:t>i</a:t>
            </a:r>
            <a:r>
              <a:rPr lang="en-US" altLang="ja-JP" sz="2000" dirty="0">
                <a:latin typeface="メイリオ" panose="020B0604030504040204" pitchFamily="50" charset="-128"/>
              </a:rPr>
              <a:t>&lt;(n-1); </a:t>
            </a:r>
            <a:r>
              <a:rPr lang="en-US" altLang="ja-JP" sz="2000" dirty="0" err="1">
                <a:latin typeface="メイリオ" panose="020B0604030504040204" pitchFamily="50" charset="-128"/>
              </a:rPr>
              <a:t>i</a:t>
            </a:r>
            <a:r>
              <a:rPr lang="en-US" altLang="ja-JP" sz="2000" dirty="0">
                <a:latin typeface="メイリオ" panose="020B0604030504040204" pitchFamily="50" charset="-128"/>
              </a:rPr>
              <a:t>++) {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    sum = sum + </a:t>
            </a:r>
            <a:r>
              <a:rPr lang="en-US" altLang="ja-JP" sz="2000" dirty="0">
                <a:solidFill>
                  <a:srgbClr val="FF0000"/>
                </a:solidFill>
                <a:latin typeface="メイリオ" panose="020B0604030504040204" pitchFamily="50" charset="-128"/>
              </a:rPr>
              <a:t>x[</a:t>
            </a:r>
            <a:r>
              <a:rPr lang="en-US" altLang="ja-JP" sz="2000" dirty="0" err="1">
                <a:solidFill>
                  <a:srgbClr val="FF00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000" dirty="0">
                <a:solidFill>
                  <a:srgbClr val="FF0000"/>
                </a:solidFill>
                <a:latin typeface="メイリオ" panose="020B0604030504040204" pitchFamily="50" charset="-128"/>
              </a:rPr>
              <a:t>]</a:t>
            </a:r>
            <a:r>
              <a:rPr lang="en-US" altLang="ja-JP" sz="2000" dirty="0">
                <a:latin typeface="メイリオ" panose="020B0604030504040204" pitchFamily="50" charset="-128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}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</a:t>
            </a:r>
            <a:r>
              <a:rPr lang="en-US" altLang="ja-JP" sz="2000" dirty="0" err="1">
                <a:latin typeface="メイリオ" panose="020B0604030504040204" pitchFamily="50" charset="-128"/>
              </a:rPr>
              <a:t>printf</a:t>
            </a:r>
            <a:r>
              <a:rPr lang="en-US" altLang="ja-JP" sz="2000" dirty="0">
                <a:latin typeface="メイリオ" panose="020B0604030504040204" pitchFamily="50" charset="-128"/>
              </a:rPr>
              <a:t>("</a:t>
            </a:r>
            <a:r>
              <a:rPr lang="ja-JP" altLang="en-US" sz="2000" dirty="0">
                <a:latin typeface="メイリオ" panose="020B0604030504040204" pitchFamily="50" charset="-128"/>
              </a:rPr>
              <a:t>合計</a:t>
            </a:r>
            <a:r>
              <a:rPr lang="en-US" altLang="ja-JP" sz="2000" dirty="0">
                <a:latin typeface="メイリオ" panose="020B0604030504040204" pitchFamily="50" charset="-128"/>
              </a:rPr>
              <a:t>=%d, </a:t>
            </a:r>
            <a:r>
              <a:rPr lang="ja-JP" altLang="en-US" sz="2000" dirty="0">
                <a:latin typeface="メイリオ" panose="020B0604030504040204" pitchFamily="50" charset="-128"/>
              </a:rPr>
              <a:t>平均</a:t>
            </a:r>
            <a:r>
              <a:rPr lang="en-US" altLang="ja-JP" sz="2000" dirty="0">
                <a:latin typeface="メイリオ" panose="020B0604030504040204" pitchFamily="50" charset="-128"/>
              </a:rPr>
              <a:t>=%d\n", sum, sum/(n-1)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    return 0;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000" dirty="0">
                <a:latin typeface="メイリオ" panose="020B0604030504040204" pitchFamily="50" charset="-128"/>
              </a:rPr>
              <a:t>}</a:t>
            </a:r>
          </a:p>
        </p:txBody>
      </p:sp>
      <p:sp>
        <p:nvSpPr>
          <p:cNvPr id="43011" name="AutoShape 5"/>
          <p:cNvSpPr>
            <a:spLocks/>
          </p:cNvSpPr>
          <p:nvPr/>
        </p:nvSpPr>
        <p:spPr bwMode="auto">
          <a:xfrm>
            <a:off x="2647950" y="1308100"/>
            <a:ext cx="136525" cy="649288"/>
          </a:xfrm>
          <a:prstGeom prst="rightBrace">
            <a:avLst>
              <a:gd name="adj1" fmla="val 39632"/>
              <a:gd name="adj2" fmla="val 50000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2" name="Text Box 6"/>
          <p:cNvSpPr txBox="1">
            <a:spLocks noChangeArrowheads="1"/>
          </p:cNvSpPr>
          <p:nvPr/>
        </p:nvSpPr>
        <p:spPr bwMode="auto">
          <a:xfrm>
            <a:off x="2857500" y="1385888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配列の宣言</a:t>
            </a:r>
          </a:p>
        </p:txBody>
      </p:sp>
      <p:sp>
        <p:nvSpPr>
          <p:cNvPr id="4301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0A64197-5D93-4306-86E2-588FAEED81AE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43883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合計点と平均点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1533525" y="2468563"/>
            <a:ext cx="6064250" cy="375443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x[0]=50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x[1]=85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x[2]=30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x[3]=20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x[4]=-1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合計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=185, 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平均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=46</a:t>
            </a:r>
          </a:p>
        </p:txBody>
      </p:sp>
      <p:sp>
        <p:nvSpPr>
          <p:cNvPr id="4506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0955FFD-668A-47A0-A43A-3A4D690DCCED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33032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3350"/>
            <a:ext cx="7772400" cy="712788"/>
          </a:xfrm>
        </p:spPr>
        <p:txBody>
          <a:bodyPr/>
          <a:lstStyle/>
          <a:p>
            <a:pPr eaLnBrk="1" hangingPunct="1"/>
            <a:r>
              <a:rPr lang="ja-JP" altLang="en-US" dirty="0"/>
              <a:t>プログラムとデータ</a:t>
            </a:r>
          </a:p>
        </p:txBody>
      </p:sp>
      <p:sp>
        <p:nvSpPr>
          <p:cNvPr id="47107" name="Text Box 4"/>
          <p:cNvSpPr txBox="1">
            <a:spLocks noChangeArrowheads="1"/>
          </p:cNvSpPr>
          <p:nvPr/>
        </p:nvSpPr>
        <p:spPr bwMode="auto">
          <a:xfrm>
            <a:off x="3687763" y="1141413"/>
            <a:ext cx="1415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47108" name="Text Box 10"/>
          <p:cNvSpPr txBox="1">
            <a:spLocks noChangeArrowheads="1"/>
          </p:cNvSpPr>
          <p:nvPr/>
        </p:nvSpPr>
        <p:spPr bwMode="auto">
          <a:xfrm>
            <a:off x="5965825" y="1897063"/>
            <a:ext cx="2994025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("%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d",&amp;</a:t>
            </a:r>
            <a:r>
              <a:rPr lang="en-US" altLang="ja-JP" sz="28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x</a:t>
            </a:r>
            <a:r>
              <a:rPr lang="en-US" altLang="ja-JP" sz="28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[n]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47109" name="Rectangle 11"/>
          <p:cNvSpPr>
            <a:spLocks noChangeArrowheads="1"/>
          </p:cNvSpPr>
          <p:nvPr/>
        </p:nvSpPr>
        <p:spPr bwMode="auto">
          <a:xfrm>
            <a:off x="4090988" y="1917700"/>
            <a:ext cx="833437" cy="4724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10" name="Line 13"/>
          <p:cNvSpPr>
            <a:spLocks noChangeShapeType="1"/>
          </p:cNvSpPr>
          <p:nvPr/>
        </p:nvSpPr>
        <p:spPr bwMode="auto">
          <a:xfrm flipH="1">
            <a:off x="4618038" y="28098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11" name="Text Box 15"/>
          <p:cNvSpPr txBox="1">
            <a:spLocks noChangeArrowheads="1"/>
          </p:cNvSpPr>
          <p:nvPr/>
        </p:nvSpPr>
        <p:spPr bwMode="auto">
          <a:xfrm>
            <a:off x="5432425" y="1365250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</a:t>
            </a:r>
          </a:p>
        </p:txBody>
      </p:sp>
      <p:sp>
        <p:nvSpPr>
          <p:cNvPr id="47112" name="Text Box 16"/>
          <p:cNvSpPr txBox="1">
            <a:spLocks noChangeArrowheads="1"/>
          </p:cNvSpPr>
          <p:nvPr/>
        </p:nvSpPr>
        <p:spPr bwMode="auto">
          <a:xfrm>
            <a:off x="6307138" y="2503488"/>
            <a:ext cx="2339102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整数データを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読み込み</a:t>
            </a:r>
          </a:p>
        </p:txBody>
      </p:sp>
      <p:sp>
        <p:nvSpPr>
          <p:cNvPr id="47113" name="Line 28"/>
          <p:cNvSpPr>
            <a:spLocks noChangeShapeType="1"/>
          </p:cNvSpPr>
          <p:nvPr/>
        </p:nvSpPr>
        <p:spPr bwMode="auto">
          <a:xfrm>
            <a:off x="4081463" y="24590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14" name="Line 29"/>
          <p:cNvSpPr>
            <a:spLocks noChangeShapeType="1"/>
          </p:cNvSpPr>
          <p:nvPr/>
        </p:nvSpPr>
        <p:spPr bwMode="auto">
          <a:xfrm>
            <a:off x="4081463" y="30114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15" name="Line 30"/>
          <p:cNvSpPr>
            <a:spLocks noChangeShapeType="1"/>
          </p:cNvSpPr>
          <p:nvPr/>
        </p:nvSpPr>
        <p:spPr bwMode="auto">
          <a:xfrm>
            <a:off x="4081463" y="35639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16" name="Line 31"/>
          <p:cNvSpPr>
            <a:spLocks noChangeShapeType="1"/>
          </p:cNvSpPr>
          <p:nvPr/>
        </p:nvSpPr>
        <p:spPr bwMode="auto">
          <a:xfrm>
            <a:off x="4081463" y="41163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17" name="Line 32"/>
          <p:cNvSpPr>
            <a:spLocks noChangeShapeType="1"/>
          </p:cNvSpPr>
          <p:nvPr/>
        </p:nvSpPr>
        <p:spPr bwMode="auto">
          <a:xfrm>
            <a:off x="4081463" y="46688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18" name="Line 33"/>
          <p:cNvSpPr>
            <a:spLocks noChangeShapeType="1"/>
          </p:cNvSpPr>
          <p:nvPr/>
        </p:nvSpPr>
        <p:spPr bwMode="auto">
          <a:xfrm>
            <a:off x="4081463" y="52212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47119" name="Oval 35"/>
          <p:cNvSpPr>
            <a:spLocks noChangeArrowheads="1"/>
          </p:cNvSpPr>
          <p:nvPr/>
        </p:nvSpPr>
        <p:spPr bwMode="auto">
          <a:xfrm>
            <a:off x="4464050" y="55403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20" name="Oval 36"/>
          <p:cNvSpPr>
            <a:spLocks noChangeArrowheads="1"/>
          </p:cNvSpPr>
          <p:nvPr/>
        </p:nvSpPr>
        <p:spPr bwMode="auto">
          <a:xfrm>
            <a:off x="4464050" y="57308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21" name="Oval 37"/>
          <p:cNvSpPr>
            <a:spLocks noChangeArrowheads="1"/>
          </p:cNvSpPr>
          <p:nvPr/>
        </p:nvSpPr>
        <p:spPr bwMode="auto">
          <a:xfrm>
            <a:off x="4464050" y="5921375"/>
            <a:ext cx="88900" cy="88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7122" name="AutoShape 39"/>
          <p:cNvCxnSpPr>
            <a:cxnSpLocks noChangeShapeType="1"/>
            <a:stCxn id="47108" idx="1"/>
          </p:cNvCxnSpPr>
          <p:nvPr/>
        </p:nvCxnSpPr>
        <p:spPr bwMode="auto">
          <a:xfrm rot="10800000" flipV="1">
            <a:off x="4975225" y="2162175"/>
            <a:ext cx="990600" cy="6508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23" name="AutoShape 40"/>
          <p:cNvCxnSpPr>
            <a:cxnSpLocks noChangeShapeType="1"/>
            <a:stCxn id="47108" idx="1"/>
          </p:cNvCxnSpPr>
          <p:nvPr/>
        </p:nvCxnSpPr>
        <p:spPr bwMode="auto">
          <a:xfrm rot="10800000" flipV="1">
            <a:off x="4976813" y="2162175"/>
            <a:ext cx="989012" cy="585788"/>
          </a:xfrm>
          <a:prstGeom prst="bentConnector3">
            <a:avLst>
              <a:gd name="adj1" fmla="val 49921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24" name="AutoShape 41"/>
          <p:cNvCxnSpPr>
            <a:cxnSpLocks noChangeShapeType="1"/>
          </p:cNvCxnSpPr>
          <p:nvPr/>
        </p:nvCxnSpPr>
        <p:spPr bwMode="auto">
          <a:xfrm rot="5400000">
            <a:off x="4941888" y="2763838"/>
            <a:ext cx="549275" cy="504825"/>
          </a:xfrm>
          <a:prstGeom prst="bentConnector3">
            <a:avLst>
              <a:gd name="adj1" fmla="val 99708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25" name="AutoShape 42"/>
          <p:cNvCxnSpPr>
            <a:cxnSpLocks noChangeShapeType="1"/>
          </p:cNvCxnSpPr>
          <p:nvPr/>
        </p:nvCxnSpPr>
        <p:spPr bwMode="auto">
          <a:xfrm rot="5400000">
            <a:off x="4898232" y="3282156"/>
            <a:ext cx="636588" cy="504825"/>
          </a:xfrm>
          <a:prstGeom prst="bentConnector3">
            <a:avLst>
              <a:gd name="adj1" fmla="val 100745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26" name="AutoShape 43"/>
          <p:cNvCxnSpPr>
            <a:cxnSpLocks noChangeShapeType="1"/>
          </p:cNvCxnSpPr>
          <p:nvPr/>
        </p:nvCxnSpPr>
        <p:spPr bwMode="auto">
          <a:xfrm rot="5400000">
            <a:off x="4898232" y="3850481"/>
            <a:ext cx="636588" cy="504825"/>
          </a:xfrm>
          <a:prstGeom prst="bentConnector3">
            <a:avLst>
              <a:gd name="adj1" fmla="val 100745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127" name="Text Box 44"/>
          <p:cNvSpPr txBox="1">
            <a:spLocks noChangeArrowheads="1"/>
          </p:cNvSpPr>
          <p:nvPr/>
        </p:nvSpPr>
        <p:spPr bwMode="auto">
          <a:xfrm>
            <a:off x="3271838" y="1930400"/>
            <a:ext cx="7441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x[0]</a:t>
            </a:r>
          </a:p>
        </p:txBody>
      </p:sp>
      <p:sp>
        <p:nvSpPr>
          <p:cNvPr id="47128" name="Text Box 45"/>
          <p:cNvSpPr txBox="1">
            <a:spLocks noChangeArrowheads="1"/>
          </p:cNvSpPr>
          <p:nvPr/>
        </p:nvSpPr>
        <p:spPr bwMode="auto">
          <a:xfrm>
            <a:off x="3271838" y="2482850"/>
            <a:ext cx="7441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x[1]</a:t>
            </a:r>
          </a:p>
        </p:txBody>
      </p:sp>
      <p:sp>
        <p:nvSpPr>
          <p:cNvPr id="47129" name="Text Box 46"/>
          <p:cNvSpPr txBox="1">
            <a:spLocks noChangeArrowheads="1"/>
          </p:cNvSpPr>
          <p:nvPr/>
        </p:nvSpPr>
        <p:spPr bwMode="auto">
          <a:xfrm>
            <a:off x="3271838" y="3035300"/>
            <a:ext cx="7441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x[2]</a:t>
            </a:r>
          </a:p>
        </p:txBody>
      </p:sp>
      <p:sp>
        <p:nvSpPr>
          <p:cNvPr id="47130" name="Text Box 47"/>
          <p:cNvSpPr txBox="1">
            <a:spLocks noChangeArrowheads="1"/>
          </p:cNvSpPr>
          <p:nvPr/>
        </p:nvSpPr>
        <p:spPr bwMode="auto">
          <a:xfrm>
            <a:off x="3271838" y="3578225"/>
            <a:ext cx="7441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x[3]</a:t>
            </a:r>
          </a:p>
        </p:txBody>
      </p:sp>
      <p:sp>
        <p:nvSpPr>
          <p:cNvPr id="47131" name="Text Box 48"/>
          <p:cNvSpPr txBox="1">
            <a:spLocks noChangeArrowheads="1"/>
          </p:cNvSpPr>
          <p:nvPr/>
        </p:nvSpPr>
        <p:spPr bwMode="auto">
          <a:xfrm>
            <a:off x="3271838" y="4121150"/>
            <a:ext cx="7441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x[4]</a:t>
            </a:r>
          </a:p>
        </p:txBody>
      </p:sp>
      <p:sp>
        <p:nvSpPr>
          <p:cNvPr id="47132" name="Text Box 49"/>
          <p:cNvSpPr txBox="1">
            <a:spLocks noChangeArrowheads="1"/>
          </p:cNvSpPr>
          <p:nvPr/>
        </p:nvSpPr>
        <p:spPr bwMode="auto">
          <a:xfrm>
            <a:off x="274638" y="4765675"/>
            <a:ext cx="2740025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sum = sum + x[</a:t>
            </a:r>
            <a:r>
              <a:rPr lang="en-US" altLang="ja-JP" sz="2800" dirty="0" err="1">
                <a:latin typeface="CS Times" pitchFamily="18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S Times" pitchFamily="18" charset="0"/>
                <a:cs typeface="Calibri" panose="020F0502020204030204" pitchFamily="34" charset="0"/>
              </a:rPr>
              <a:t>];</a:t>
            </a:r>
          </a:p>
        </p:txBody>
      </p:sp>
      <p:sp>
        <p:nvSpPr>
          <p:cNvPr id="47133" name="Text Box 50"/>
          <p:cNvSpPr txBox="1">
            <a:spLocks noChangeArrowheads="1"/>
          </p:cNvSpPr>
          <p:nvPr/>
        </p:nvSpPr>
        <p:spPr bwMode="auto">
          <a:xfrm>
            <a:off x="142875" y="4159250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</a:p>
        </p:txBody>
      </p:sp>
      <p:sp>
        <p:nvSpPr>
          <p:cNvPr id="47134" name="Text Box 51"/>
          <p:cNvSpPr txBox="1">
            <a:spLocks noChangeArrowheads="1"/>
          </p:cNvSpPr>
          <p:nvPr/>
        </p:nvSpPr>
        <p:spPr bwMode="auto">
          <a:xfrm>
            <a:off x="501650" y="53546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合計値の計算</a:t>
            </a:r>
          </a:p>
        </p:txBody>
      </p:sp>
      <p:cxnSp>
        <p:nvCxnSpPr>
          <p:cNvPr id="47135" name="AutoShape 52"/>
          <p:cNvCxnSpPr>
            <a:cxnSpLocks noChangeShapeType="1"/>
            <a:stCxn id="47127" idx="1"/>
            <a:endCxn id="47132" idx="0"/>
          </p:cNvCxnSpPr>
          <p:nvPr/>
        </p:nvCxnSpPr>
        <p:spPr bwMode="auto">
          <a:xfrm rot="10800000" flipV="1">
            <a:off x="1644652" y="2192009"/>
            <a:ext cx="1627187" cy="2573665"/>
          </a:xfrm>
          <a:prstGeom prst="bentConnector2">
            <a:avLst/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36" name="AutoShape 53"/>
          <p:cNvCxnSpPr>
            <a:cxnSpLocks noChangeShapeType="1"/>
            <a:stCxn id="47128" idx="1"/>
            <a:endCxn id="47132" idx="0"/>
          </p:cNvCxnSpPr>
          <p:nvPr/>
        </p:nvCxnSpPr>
        <p:spPr bwMode="auto">
          <a:xfrm rot="10800000" flipV="1">
            <a:off x="1644652" y="2744459"/>
            <a:ext cx="1627187" cy="2021215"/>
          </a:xfrm>
          <a:prstGeom prst="bentConnector2">
            <a:avLst/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37" name="AutoShape 54"/>
          <p:cNvCxnSpPr>
            <a:cxnSpLocks noChangeShapeType="1"/>
            <a:stCxn id="47129" idx="1"/>
            <a:endCxn id="47132" idx="0"/>
          </p:cNvCxnSpPr>
          <p:nvPr/>
        </p:nvCxnSpPr>
        <p:spPr bwMode="auto">
          <a:xfrm rot="10800000" flipV="1">
            <a:off x="1644652" y="3296909"/>
            <a:ext cx="1627187" cy="1468765"/>
          </a:xfrm>
          <a:prstGeom prst="bentConnector2">
            <a:avLst/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38" name="AutoShape 55"/>
          <p:cNvCxnSpPr>
            <a:cxnSpLocks noChangeShapeType="1"/>
            <a:stCxn id="47130" idx="1"/>
            <a:endCxn id="47132" idx="0"/>
          </p:cNvCxnSpPr>
          <p:nvPr/>
        </p:nvCxnSpPr>
        <p:spPr bwMode="auto">
          <a:xfrm rot="10800000" flipV="1">
            <a:off x="1644652" y="3839835"/>
            <a:ext cx="1627187" cy="925840"/>
          </a:xfrm>
          <a:prstGeom prst="bentConnector2">
            <a:avLst/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139" name="AutoShape 56"/>
          <p:cNvCxnSpPr>
            <a:cxnSpLocks noChangeShapeType="1"/>
            <a:stCxn id="47131" idx="1"/>
            <a:endCxn id="47132" idx="0"/>
          </p:cNvCxnSpPr>
          <p:nvPr/>
        </p:nvCxnSpPr>
        <p:spPr bwMode="auto">
          <a:xfrm rot="10800000" flipV="1">
            <a:off x="1644652" y="4382759"/>
            <a:ext cx="1627187" cy="382915"/>
          </a:xfrm>
          <a:prstGeom prst="bentConnector2">
            <a:avLst/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140" name="Rectangle 57"/>
          <p:cNvSpPr>
            <a:spLocks noChangeArrowheads="1"/>
          </p:cNvSpPr>
          <p:nvPr/>
        </p:nvSpPr>
        <p:spPr bwMode="auto">
          <a:xfrm>
            <a:off x="3125788" y="1736725"/>
            <a:ext cx="2141537" cy="4892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4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35B036F-0D7F-4735-8603-8178DA90700D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54214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-12700"/>
            <a:ext cx="7772400" cy="704850"/>
          </a:xfrm>
        </p:spPr>
        <p:txBody>
          <a:bodyPr/>
          <a:lstStyle/>
          <a:p>
            <a:pPr eaLnBrk="1" hangingPunct="1"/>
            <a:r>
              <a:rPr lang="ja-JP" altLang="en-US" sz="4000" dirty="0"/>
              <a:t>プログラム実行順</a:t>
            </a:r>
          </a:p>
        </p:txBody>
      </p:sp>
      <p:sp>
        <p:nvSpPr>
          <p:cNvPr id="49155" name="AutoShape 4"/>
          <p:cNvSpPr>
            <a:spLocks noChangeArrowheads="1"/>
          </p:cNvSpPr>
          <p:nvPr/>
        </p:nvSpPr>
        <p:spPr bwMode="auto">
          <a:xfrm>
            <a:off x="246063" y="2851150"/>
            <a:ext cx="4278312" cy="1166813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56" name="Rectangle 7"/>
          <p:cNvSpPr>
            <a:spLocks noChangeArrowheads="1"/>
          </p:cNvSpPr>
          <p:nvPr/>
        </p:nvSpPr>
        <p:spPr bwMode="auto">
          <a:xfrm>
            <a:off x="1236663" y="687388"/>
            <a:ext cx="2303462" cy="4937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57" name="Text Box 8"/>
          <p:cNvSpPr txBox="1">
            <a:spLocks noChangeArrowheads="1"/>
          </p:cNvSpPr>
          <p:nvPr/>
        </p:nvSpPr>
        <p:spPr bwMode="auto">
          <a:xfrm>
            <a:off x="1800225" y="706438"/>
            <a:ext cx="896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 = 0;</a:t>
            </a:r>
          </a:p>
        </p:txBody>
      </p:sp>
      <p:sp>
        <p:nvSpPr>
          <p:cNvPr id="49158" name="Text Box 9"/>
          <p:cNvSpPr txBox="1">
            <a:spLocks noChangeArrowheads="1"/>
          </p:cNvSpPr>
          <p:nvPr/>
        </p:nvSpPr>
        <p:spPr bwMode="auto">
          <a:xfrm>
            <a:off x="525463" y="3176588"/>
            <a:ext cx="3645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x[n-1]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&gt;= 0 ) &amp;&amp; ( n &lt; 100 )</a:t>
            </a:r>
          </a:p>
        </p:txBody>
      </p:sp>
      <p:sp>
        <p:nvSpPr>
          <p:cNvPr id="49159" name="Text Box 11"/>
          <p:cNvSpPr txBox="1">
            <a:spLocks noChangeArrowheads="1"/>
          </p:cNvSpPr>
          <p:nvPr/>
        </p:nvSpPr>
        <p:spPr bwMode="auto">
          <a:xfrm>
            <a:off x="4281488" y="2895600"/>
            <a:ext cx="658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49160" name="Text Box 12"/>
          <p:cNvSpPr txBox="1">
            <a:spLocks noChangeArrowheads="1"/>
          </p:cNvSpPr>
          <p:nvPr/>
        </p:nvSpPr>
        <p:spPr bwMode="auto">
          <a:xfrm>
            <a:off x="1806575" y="38735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49161" name="AutoShape 13"/>
          <p:cNvCxnSpPr>
            <a:cxnSpLocks noChangeShapeType="1"/>
            <a:stCxn id="49155" idx="3"/>
          </p:cNvCxnSpPr>
          <p:nvPr/>
        </p:nvCxnSpPr>
        <p:spPr bwMode="auto">
          <a:xfrm flipV="1">
            <a:off x="4533900" y="1289050"/>
            <a:ext cx="685800" cy="214630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62" name="AutoShape 15"/>
          <p:cNvCxnSpPr>
            <a:cxnSpLocks noChangeShapeType="1"/>
            <a:stCxn id="49156" idx="2"/>
            <a:endCxn id="49163" idx="0"/>
          </p:cNvCxnSpPr>
          <p:nvPr/>
        </p:nvCxnSpPr>
        <p:spPr bwMode="auto">
          <a:xfrm rot="16200000" flipH="1">
            <a:off x="2234407" y="1345406"/>
            <a:ext cx="311150" cy="1587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163" name="Rectangle 16"/>
          <p:cNvSpPr>
            <a:spLocks noChangeArrowheads="1"/>
          </p:cNvSpPr>
          <p:nvPr/>
        </p:nvSpPr>
        <p:spPr bwMode="auto">
          <a:xfrm>
            <a:off x="703263" y="1511300"/>
            <a:ext cx="3373437" cy="1041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164" name="Text Box 17"/>
          <p:cNvSpPr txBox="1">
            <a:spLocks noChangeArrowheads="1"/>
          </p:cNvSpPr>
          <p:nvPr/>
        </p:nvSpPr>
        <p:spPr bwMode="auto">
          <a:xfrm>
            <a:off x="1006475" y="1512888"/>
            <a:ext cx="2729080" cy="105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"x[%d]=", n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scanf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( "%d", &amp;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x[n]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);</a:t>
            </a:r>
          </a:p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n++;</a:t>
            </a:r>
          </a:p>
        </p:txBody>
      </p:sp>
      <p:cxnSp>
        <p:nvCxnSpPr>
          <p:cNvPr id="49165" name="AutoShape 18"/>
          <p:cNvCxnSpPr>
            <a:cxnSpLocks noChangeShapeType="1"/>
            <a:stCxn id="49163" idx="2"/>
            <a:endCxn id="49155" idx="0"/>
          </p:cNvCxnSpPr>
          <p:nvPr/>
        </p:nvCxnSpPr>
        <p:spPr bwMode="auto">
          <a:xfrm rot="5400000">
            <a:off x="2248694" y="2699544"/>
            <a:ext cx="279400" cy="4762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166" name="AutoShape 19"/>
          <p:cNvCxnSpPr>
            <a:cxnSpLocks noChangeShapeType="1"/>
          </p:cNvCxnSpPr>
          <p:nvPr/>
        </p:nvCxnSpPr>
        <p:spPr bwMode="auto">
          <a:xfrm rot="10800000">
            <a:off x="2406650" y="1304925"/>
            <a:ext cx="2809875" cy="3175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167" name="Rectangle 20"/>
          <p:cNvSpPr>
            <a:spLocks noChangeArrowheads="1"/>
          </p:cNvSpPr>
          <p:nvPr/>
        </p:nvSpPr>
        <p:spPr bwMode="auto">
          <a:xfrm>
            <a:off x="1263650" y="4338638"/>
            <a:ext cx="2239963" cy="6683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9168" name="AutoShape 21"/>
          <p:cNvCxnSpPr>
            <a:cxnSpLocks noChangeShapeType="1"/>
            <a:stCxn id="49155" idx="2"/>
            <a:endCxn id="49167" idx="0"/>
          </p:cNvCxnSpPr>
          <p:nvPr/>
        </p:nvCxnSpPr>
        <p:spPr bwMode="auto">
          <a:xfrm rot="5400000">
            <a:off x="2234406" y="4177507"/>
            <a:ext cx="301625" cy="158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169" name="Text Box 22"/>
          <p:cNvSpPr txBox="1">
            <a:spLocks noChangeArrowheads="1"/>
          </p:cNvSpPr>
          <p:nvPr/>
        </p:nvSpPr>
        <p:spPr bwMode="auto">
          <a:xfrm>
            <a:off x="1787525" y="4243388"/>
            <a:ext cx="12634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sum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= 0;</a:t>
            </a:r>
          </a:p>
        </p:txBody>
      </p:sp>
      <p:cxnSp>
        <p:nvCxnSpPr>
          <p:cNvPr id="49170" name="AutoShape 23"/>
          <p:cNvCxnSpPr>
            <a:cxnSpLocks noChangeShapeType="1"/>
            <a:stCxn id="49167" idx="2"/>
            <a:endCxn id="49171" idx="0"/>
          </p:cNvCxnSpPr>
          <p:nvPr/>
        </p:nvCxnSpPr>
        <p:spPr bwMode="auto">
          <a:xfrm rot="5400000">
            <a:off x="2239962" y="5160963"/>
            <a:ext cx="2889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171" name="AutoShape 24"/>
          <p:cNvSpPr>
            <a:spLocks noChangeArrowheads="1"/>
          </p:cNvSpPr>
          <p:nvPr/>
        </p:nvSpPr>
        <p:spPr bwMode="auto">
          <a:xfrm>
            <a:off x="1169988" y="5314950"/>
            <a:ext cx="2428875" cy="4826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9172" name="AutoShape 25"/>
          <p:cNvCxnSpPr>
            <a:cxnSpLocks noChangeShapeType="1"/>
            <a:stCxn id="49171" idx="2"/>
          </p:cNvCxnSpPr>
          <p:nvPr/>
        </p:nvCxnSpPr>
        <p:spPr bwMode="auto">
          <a:xfrm rot="16200000" flipH="1">
            <a:off x="2037557" y="6153943"/>
            <a:ext cx="698500" cy="4763"/>
          </a:xfrm>
          <a:prstGeom prst="bentConnector3">
            <a:avLst>
              <a:gd name="adj1" fmla="val 49319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173" name="Text Box 26"/>
          <p:cNvSpPr txBox="1">
            <a:spLocks noChangeArrowheads="1"/>
          </p:cNvSpPr>
          <p:nvPr/>
        </p:nvSpPr>
        <p:spPr bwMode="auto">
          <a:xfrm>
            <a:off x="1858963" y="5708650"/>
            <a:ext cx="55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sp>
        <p:nvSpPr>
          <p:cNvPr id="49174" name="Text Box 27"/>
          <p:cNvSpPr txBox="1">
            <a:spLocks noChangeArrowheads="1"/>
          </p:cNvSpPr>
          <p:nvPr/>
        </p:nvSpPr>
        <p:spPr bwMode="auto">
          <a:xfrm>
            <a:off x="1803400" y="5332413"/>
            <a:ext cx="10967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 &lt; n - 1</a:t>
            </a:r>
          </a:p>
        </p:txBody>
      </p:sp>
      <p:sp>
        <p:nvSpPr>
          <p:cNvPr id="49175" name="Rectangle 28"/>
          <p:cNvSpPr>
            <a:spLocks noChangeArrowheads="1"/>
          </p:cNvSpPr>
          <p:nvPr/>
        </p:nvSpPr>
        <p:spPr bwMode="auto">
          <a:xfrm>
            <a:off x="3870325" y="5791200"/>
            <a:ext cx="2605088" cy="7318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9176" name="AutoShape 29"/>
          <p:cNvCxnSpPr>
            <a:cxnSpLocks noChangeShapeType="1"/>
            <a:stCxn id="49171" idx="3"/>
            <a:endCxn id="49175" idx="0"/>
          </p:cNvCxnSpPr>
          <p:nvPr/>
        </p:nvCxnSpPr>
        <p:spPr bwMode="auto">
          <a:xfrm>
            <a:off x="3608388" y="5556250"/>
            <a:ext cx="1565275" cy="225425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177" name="Text Box 30"/>
          <p:cNvSpPr txBox="1">
            <a:spLocks noChangeArrowheads="1"/>
          </p:cNvSpPr>
          <p:nvPr/>
        </p:nvSpPr>
        <p:spPr bwMode="auto">
          <a:xfrm>
            <a:off x="3995738" y="5711825"/>
            <a:ext cx="23006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sum = sum + 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x[</a:t>
            </a:r>
            <a:r>
              <a:rPr lang="en-US" altLang="ja-JP" sz="2400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++;</a:t>
            </a:r>
          </a:p>
        </p:txBody>
      </p:sp>
      <p:cxnSp>
        <p:nvCxnSpPr>
          <p:cNvPr id="49178" name="AutoShape 31"/>
          <p:cNvCxnSpPr>
            <a:cxnSpLocks noChangeShapeType="1"/>
            <a:stCxn id="49177" idx="2"/>
          </p:cNvCxnSpPr>
          <p:nvPr/>
        </p:nvCxnSpPr>
        <p:spPr bwMode="auto">
          <a:xfrm rot="5400000" flipH="1">
            <a:off x="3094154" y="4490923"/>
            <a:ext cx="1421546" cy="2682253"/>
          </a:xfrm>
          <a:prstGeom prst="bentConnector4">
            <a:avLst>
              <a:gd name="adj1" fmla="val -16081"/>
              <a:gd name="adj2" fmla="val 71443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179" name="Text Box 32"/>
          <p:cNvSpPr txBox="1">
            <a:spLocks noChangeArrowheads="1"/>
          </p:cNvSpPr>
          <p:nvPr/>
        </p:nvSpPr>
        <p:spPr bwMode="auto">
          <a:xfrm>
            <a:off x="3482975" y="5157788"/>
            <a:ext cx="5873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4918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1F5E73B-4F38-49BD-8015-5BC31A81BEAE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7637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0975"/>
            <a:ext cx="7772400" cy="817563"/>
          </a:xfrm>
        </p:spPr>
        <p:txBody>
          <a:bodyPr>
            <a:noAutofit/>
          </a:bodyPr>
          <a:lstStyle/>
          <a:p>
            <a:pPr eaLnBrk="1" hangingPunct="1"/>
            <a:r>
              <a:rPr lang="ja-JP" altLang="en-US" dirty="0"/>
              <a:t>合計点と平均点</a:t>
            </a:r>
            <a:br>
              <a:rPr lang="ja-JP" altLang="en-US" dirty="0"/>
            </a:br>
            <a:r>
              <a:rPr lang="ja-JP" altLang="en-US" dirty="0"/>
              <a:t>（５回目で「－１」を読み込んだとき）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215443" y="2058988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１回目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630363" y="2165350"/>
            <a:ext cx="7226300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05" name="Text Box 8"/>
          <p:cNvSpPr txBox="1">
            <a:spLocks noChangeArrowheads="1"/>
          </p:cNvSpPr>
          <p:nvPr/>
        </p:nvSpPr>
        <p:spPr bwMode="auto">
          <a:xfrm>
            <a:off x="1587500" y="2182813"/>
            <a:ext cx="65453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= 1      (x[0] &gt; 0 &amp;&amp; n &lt; 100)</a:t>
            </a:r>
            <a:r>
              <a:rPr lang="ja-JP" altLang="en-US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が成り立つ         </a:t>
            </a: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x[0] </a:t>
            </a:r>
          </a:p>
        </p:txBody>
      </p:sp>
      <p:sp>
        <p:nvSpPr>
          <p:cNvPr id="51206" name="Text Box 16"/>
          <p:cNvSpPr txBox="1">
            <a:spLocks noChangeArrowheads="1"/>
          </p:cNvSpPr>
          <p:nvPr/>
        </p:nvSpPr>
        <p:spPr bwMode="auto">
          <a:xfrm>
            <a:off x="215443" y="2887663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２回目</a:t>
            </a:r>
          </a:p>
        </p:txBody>
      </p:sp>
      <p:sp>
        <p:nvSpPr>
          <p:cNvPr id="51207" name="Rectangle 17"/>
          <p:cNvSpPr>
            <a:spLocks noChangeArrowheads="1"/>
          </p:cNvSpPr>
          <p:nvPr/>
        </p:nvSpPr>
        <p:spPr bwMode="auto">
          <a:xfrm>
            <a:off x="1630363" y="2994025"/>
            <a:ext cx="7226300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08" name="Text Box 18"/>
          <p:cNvSpPr txBox="1">
            <a:spLocks noChangeArrowheads="1"/>
          </p:cNvSpPr>
          <p:nvPr/>
        </p:nvSpPr>
        <p:spPr bwMode="auto">
          <a:xfrm>
            <a:off x="1587500" y="3011488"/>
            <a:ext cx="64684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= 2      (x[1] &gt; 0 &amp;&amp; n &lt; 100)</a:t>
            </a:r>
            <a:r>
              <a:rPr lang="ja-JP" altLang="en-US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が成り立つ         </a:t>
            </a: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x[1]</a:t>
            </a:r>
          </a:p>
        </p:txBody>
      </p:sp>
      <p:sp>
        <p:nvSpPr>
          <p:cNvPr id="51209" name="Text Box 19"/>
          <p:cNvSpPr txBox="1">
            <a:spLocks noChangeArrowheads="1"/>
          </p:cNvSpPr>
          <p:nvPr/>
        </p:nvSpPr>
        <p:spPr bwMode="auto">
          <a:xfrm>
            <a:off x="215443" y="3716338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３回目</a:t>
            </a:r>
          </a:p>
        </p:txBody>
      </p:sp>
      <p:sp>
        <p:nvSpPr>
          <p:cNvPr id="51210" name="Rectangle 20"/>
          <p:cNvSpPr>
            <a:spLocks noChangeArrowheads="1"/>
          </p:cNvSpPr>
          <p:nvPr/>
        </p:nvSpPr>
        <p:spPr bwMode="auto">
          <a:xfrm>
            <a:off x="1630363" y="3822700"/>
            <a:ext cx="7226300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1" name="Text Box 21"/>
          <p:cNvSpPr txBox="1">
            <a:spLocks noChangeArrowheads="1"/>
          </p:cNvSpPr>
          <p:nvPr/>
        </p:nvSpPr>
        <p:spPr bwMode="auto">
          <a:xfrm>
            <a:off x="1587500" y="3840163"/>
            <a:ext cx="64684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= 3      (x[2] &gt; 0 &amp;&amp; n &lt; 100)</a:t>
            </a:r>
            <a:r>
              <a:rPr lang="ja-JP" altLang="en-US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が成り立つ         </a:t>
            </a: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x[2]</a:t>
            </a:r>
          </a:p>
        </p:txBody>
      </p:sp>
      <p:sp>
        <p:nvSpPr>
          <p:cNvPr id="51212" name="Text Box 22"/>
          <p:cNvSpPr txBox="1">
            <a:spLocks noChangeArrowheads="1"/>
          </p:cNvSpPr>
          <p:nvPr/>
        </p:nvSpPr>
        <p:spPr bwMode="auto">
          <a:xfrm>
            <a:off x="215443" y="4545013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４回目</a:t>
            </a:r>
          </a:p>
        </p:txBody>
      </p:sp>
      <p:sp>
        <p:nvSpPr>
          <p:cNvPr id="51213" name="Rectangle 23"/>
          <p:cNvSpPr>
            <a:spLocks noChangeArrowheads="1"/>
          </p:cNvSpPr>
          <p:nvPr/>
        </p:nvSpPr>
        <p:spPr bwMode="auto">
          <a:xfrm>
            <a:off x="1630363" y="4651375"/>
            <a:ext cx="7226300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4" name="Text Box 24"/>
          <p:cNvSpPr txBox="1">
            <a:spLocks noChangeArrowheads="1"/>
          </p:cNvSpPr>
          <p:nvPr/>
        </p:nvSpPr>
        <p:spPr bwMode="auto">
          <a:xfrm>
            <a:off x="1587500" y="4668838"/>
            <a:ext cx="65453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= 4      (x[3] &gt; 0 &amp;&amp; n &lt; 100)</a:t>
            </a:r>
            <a:r>
              <a:rPr lang="ja-JP" altLang="en-US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が成り立つ         </a:t>
            </a: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x[3] </a:t>
            </a:r>
          </a:p>
        </p:txBody>
      </p:sp>
      <p:sp>
        <p:nvSpPr>
          <p:cNvPr id="51215" name="Text Box 25"/>
          <p:cNvSpPr txBox="1">
            <a:spLocks noChangeArrowheads="1"/>
          </p:cNvSpPr>
          <p:nvPr/>
        </p:nvSpPr>
        <p:spPr bwMode="auto">
          <a:xfrm>
            <a:off x="215443" y="5373688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繰り返し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５回目</a:t>
            </a:r>
          </a:p>
        </p:txBody>
      </p:sp>
      <p:sp>
        <p:nvSpPr>
          <p:cNvPr id="51216" name="Rectangle 26"/>
          <p:cNvSpPr>
            <a:spLocks noChangeArrowheads="1"/>
          </p:cNvSpPr>
          <p:nvPr/>
        </p:nvSpPr>
        <p:spPr bwMode="auto">
          <a:xfrm>
            <a:off x="1630363" y="5480050"/>
            <a:ext cx="7226300" cy="485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7" name="Text Box 27"/>
          <p:cNvSpPr txBox="1">
            <a:spLocks noChangeArrowheads="1"/>
          </p:cNvSpPr>
          <p:nvPr/>
        </p:nvSpPr>
        <p:spPr bwMode="auto">
          <a:xfrm>
            <a:off x="1587500" y="5497513"/>
            <a:ext cx="67473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= 5      (x[4] &gt; 0 &amp;&amp; n &lt; 100)</a:t>
            </a:r>
            <a:r>
              <a:rPr lang="ja-JP" altLang="en-US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が成り立たない   </a:t>
            </a: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x[4] </a:t>
            </a:r>
          </a:p>
        </p:txBody>
      </p:sp>
      <p:sp>
        <p:nvSpPr>
          <p:cNvPr id="51218" name="Text Box 28"/>
          <p:cNvSpPr txBox="1">
            <a:spLocks noChangeArrowheads="1"/>
          </p:cNvSpPr>
          <p:nvPr/>
        </p:nvSpPr>
        <p:spPr bwMode="auto">
          <a:xfrm>
            <a:off x="1579563" y="1620838"/>
            <a:ext cx="882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n </a:t>
            </a: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の値</a:t>
            </a:r>
          </a:p>
        </p:txBody>
      </p:sp>
      <p:sp>
        <p:nvSpPr>
          <p:cNvPr id="51219" name="Text Box 29"/>
          <p:cNvSpPr txBox="1">
            <a:spLocks noChangeArrowheads="1"/>
          </p:cNvSpPr>
          <p:nvPr/>
        </p:nvSpPr>
        <p:spPr bwMode="auto">
          <a:xfrm>
            <a:off x="2994611" y="1419225"/>
            <a:ext cx="198003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繰り返し条件式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が成り立つか</a:t>
            </a:r>
          </a:p>
        </p:txBody>
      </p:sp>
      <p:sp>
        <p:nvSpPr>
          <p:cNvPr id="51220" name="Text Box 30"/>
          <p:cNvSpPr txBox="1">
            <a:spLocks noChangeArrowheads="1"/>
          </p:cNvSpPr>
          <p:nvPr/>
        </p:nvSpPr>
        <p:spPr bwMode="auto">
          <a:xfrm>
            <a:off x="7089219" y="1419225"/>
            <a:ext cx="17235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読み込まれる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配列の要素</a:t>
            </a:r>
          </a:p>
        </p:txBody>
      </p:sp>
      <p:sp>
        <p:nvSpPr>
          <p:cNvPr id="51221" name="Rectangle 31"/>
          <p:cNvSpPr>
            <a:spLocks noChangeArrowheads="1"/>
          </p:cNvSpPr>
          <p:nvPr/>
        </p:nvSpPr>
        <p:spPr bwMode="auto">
          <a:xfrm>
            <a:off x="2844800" y="5435600"/>
            <a:ext cx="1066800" cy="6397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22" name="Text Box 33"/>
          <p:cNvSpPr txBox="1">
            <a:spLocks noChangeArrowheads="1"/>
          </p:cNvSpPr>
          <p:nvPr/>
        </p:nvSpPr>
        <p:spPr bwMode="auto">
          <a:xfrm>
            <a:off x="1868875" y="6099175"/>
            <a:ext cx="300595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「－１」を読み込んだら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この部分が成り立たない</a:t>
            </a:r>
          </a:p>
        </p:txBody>
      </p:sp>
      <p:sp>
        <p:nvSpPr>
          <p:cNvPr id="5122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540698F-5834-4D0B-A8D8-835EFDC71934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57246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74688" y="30797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配列の宣言</a:t>
            </a:r>
          </a:p>
        </p:txBody>
      </p:sp>
      <p:sp>
        <p:nvSpPr>
          <p:cNvPr id="532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541463"/>
            <a:ext cx="7772400" cy="4670425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ja-JP" altLang="en-US" sz="2800" dirty="0"/>
              <a:t>配列の宣言時に</a:t>
            </a:r>
            <a:r>
              <a:rPr lang="ja-JP" altLang="en-US" sz="2800" dirty="0">
                <a:solidFill>
                  <a:schemeClr val="tx2"/>
                </a:solidFill>
              </a:rPr>
              <a:t>サイズを指定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</a:rPr>
              <a:t>	例）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</a:rPr>
              <a:t> 		 </a:t>
            </a:r>
            <a:r>
              <a:rPr lang="en-US" altLang="ja-JP" sz="2800" dirty="0" err="1">
                <a:solidFill>
                  <a:schemeClr val="accent2"/>
                </a:solidFill>
              </a:rPr>
              <a:t>int</a:t>
            </a:r>
            <a:r>
              <a:rPr lang="en-US" altLang="ja-JP" sz="2800" dirty="0">
                <a:solidFill>
                  <a:schemeClr val="accent2"/>
                </a:solidFill>
              </a:rPr>
              <a:t> x[100];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en-US" altLang="ja-JP" sz="2800" dirty="0">
              <a:solidFill>
                <a:schemeClr val="tx2"/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2.   </a:t>
            </a:r>
            <a:r>
              <a:rPr lang="ja-JP" altLang="en-US" sz="2800" dirty="0"/>
              <a:t>配列の宣言時に</a:t>
            </a:r>
            <a:r>
              <a:rPr lang="ja-JP" altLang="en-US" sz="2800" dirty="0">
                <a:solidFill>
                  <a:srgbClr val="FF0000"/>
                </a:solidFill>
              </a:rPr>
              <a:t>初期値を設定</a:t>
            </a:r>
            <a:endParaRPr lang="ja-JP" altLang="en-US" sz="2800" dirty="0"/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</a:rPr>
              <a:t>	例）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</a:rPr>
              <a:t> 		</a:t>
            </a:r>
            <a:r>
              <a:rPr lang="en-US" altLang="ja-JP" sz="2800" dirty="0">
                <a:solidFill>
                  <a:schemeClr val="accent2"/>
                </a:solidFill>
              </a:rPr>
              <a:t>double u[]={1.9, 2.8, 3.7};</a:t>
            </a:r>
          </a:p>
          <a:p>
            <a:pPr marL="533400" indent="-533400" eaLnBrk="1" hangingPunct="1">
              <a:lnSpc>
                <a:spcPct val="130000"/>
              </a:lnSpc>
              <a:spcAft>
                <a:spcPct val="20000"/>
              </a:spcAft>
              <a:buFontTx/>
              <a:buNone/>
            </a:pPr>
            <a:r>
              <a:rPr lang="en-US" altLang="ja-JP" sz="2800" dirty="0">
                <a:solidFill>
                  <a:schemeClr val="accent2"/>
                </a:solidFill>
              </a:rPr>
              <a:t>		double v[]={4.6, 5.5, 6.4};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>
                <a:solidFill>
                  <a:schemeClr val="accent2"/>
                </a:solidFill>
              </a:rPr>
              <a:t>		</a:t>
            </a:r>
            <a:r>
              <a:rPr lang="en-US" altLang="ja-JP" sz="2800" dirty="0" err="1">
                <a:solidFill>
                  <a:schemeClr val="accent2"/>
                </a:solidFill>
              </a:rPr>
              <a:t>int</a:t>
            </a:r>
            <a:r>
              <a:rPr lang="en-US" altLang="ja-JP" sz="2800" dirty="0">
                <a:solidFill>
                  <a:schemeClr val="accent2"/>
                </a:solidFill>
              </a:rPr>
              <a:t> a[]={6,4,7,1,5,3,2};</a:t>
            </a:r>
          </a:p>
        </p:txBody>
      </p:sp>
      <p:sp>
        <p:nvSpPr>
          <p:cNvPr id="53252" name="Line 1028"/>
          <p:cNvSpPr>
            <a:spLocks noChangeShapeType="1"/>
          </p:cNvSpPr>
          <p:nvPr/>
        </p:nvSpPr>
        <p:spPr bwMode="auto">
          <a:xfrm flipH="1">
            <a:off x="3586163" y="2730500"/>
            <a:ext cx="741362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3" name="Text Box 1029"/>
          <p:cNvSpPr txBox="1">
            <a:spLocks noChangeArrowheads="1"/>
          </p:cNvSpPr>
          <p:nvPr/>
        </p:nvSpPr>
        <p:spPr bwMode="auto">
          <a:xfrm>
            <a:off x="4479925" y="2260600"/>
            <a:ext cx="4134465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サイズとして「１００」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を書いている</a:t>
            </a:r>
          </a:p>
        </p:txBody>
      </p:sp>
      <p:sp>
        <p:nvSpPr>
          <p:cNvPr id="53254" name="Text Box 1031"/>
          <p:cNvSpPr txBox="1">
            <a:spLocks noChangeArrowheads="1"/>
          </p:cNvSpPr>
          <p:nvPr/>
        </p:nvSpPr>
        <p:spPr bwMode="auto">
          <a:xfrm>
            <a:off x="6227763" y="4697413"/>
            <a:ext cx="2698175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初期値を並べて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書いている</a:t>
            </a:r>
          </a:p>
        </p:txBody>
      </p:sp>
      <p:sp>
        <p:nvSpPr>
          <p:cNvPr id="53255" name="AutoShape 1032"/>
          <p:cNvSpPr>
            <a:spLocks/>
          </p:cNvSpPr>
          <p:nvPr/>
        </p:nvSpPr>
        <p:spPr bwMode="auto">
          <a:xfrm>
            <a:off x="5894388" y="4449763"/>
            <a:ext cx="111125" cy="1535112"/>
          </a:xfrm>
          <a:prstGeom prst="rightBrace">
            <a:avLst>
              <a:gd name="adj1" fmla="val 115119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DA25160-7CF1-478B-84F1-38D99F42C9CC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51691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344488"/>
            <a:ext cx="8831262" cy="1143000"/>
          </a:xfrm>
        </p:spPr>
        <p:txBody>
          <a:bodyPr/>
          <a:lstStyle/>
          <a:p>
            <a:pPr eaLnBrk="1" hangingPunct="1"/>
            <a:r>
              <a:rPr lang="ja-JP" altLang="en-US" sz="4000" dirty="0"/>
              <a:t>例題４．棒グラフを描く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8825" y="1595438"/>
            <a:ext cx="7772400" cy="4933950"/>
          </a:xfrm>
        </p:spPr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ja-JP" altLang="en-US" dirty="0">
                <a:solidFill>
                  <a:schemeClr val="tx2"/>
                </a:solidFill>
              </a:rPr>
              <a:t>整数の配列</a:t>
            </a:r>
            <a:r>
              <a:rPr lang="ja-JP" altLang="en-US" dirty="0"/>
              <a:t>から，その棒グラフを表示するプログラムを作る．</a:t>
            </a:r>
          </a:p>
          <a:p>
            <a:pPr lvl="1" eaLnBrk="1" hangingPunct="1">
              <a:lnSpc>
                <a:spcPct val="125000"/>
              </a:lnSpc>
            </a:pPr>
            <a:r>
              <a:rPr lang="ja-JP" altLang="en-US" dirty="0"/>
              <a:t>ループの入れ子で，棒グラフの表示を行う</a:t>
            </a:r>
          </a:p>
          <a:p>
            <a:pPr lvl="1" eaLnBrk="1" hangingPunct="1">
              <a:lnSpc>
                <a:spcPct val="125000"/>
              </a:lnSpc>
              <a:buFontTx/>
              <a:buNone/>
            </a:pPr>
            <a:endParaRPr lang="ja-JP" altLang="en-US" dirty="0"/>
          </a:p>
          <a:p>
            <a:pPr eaLnBrk="1" hangingPunct="1"/>
            <a:endParaRPr lang="ja-JP" altLang="en-US" dirty="0"/>
          </a:p>
          <a:p>
            <a:pPr eaLnBrk="1" hangingPunct="1"/>
            <a:endParaRPr lang="ja-JP" altLang="en-US" dirty="0"/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/>
            <a:endParaRPr lang="ja-JP" altLang="en-US" dirty="0"/>
          </a:p>
          <a:p>
            <a:pPr eaLnBrk="1" hangingPunct="1"/>
            <a:endParaRPr lang="ja-JP" altLang="en-US" dirty="0"/>
          </a:p>
          <a:p>
            <a:pPr eaLnBrk="1" hangingPunct="1"/>
            <a:endParaRPr lang="en-US" altLang="ja-JP" dirty="0"/>
          </a:p>
        </p:txBody>
      </p:sp>
      <p:sp>
        <p:nvSpPr>
          <p:cNvPr id="5530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7A26B83-2B6A-4C2F-8374-75CE1459E96D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13042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76275" y="90488"/>
            <a:ext cx="7772400" cy="625475"/>
          </a:xfrm>
        </p:spPr>
        <p:txBody>
          <a:bodyPr/>
          <a:lstStyle/>
          <a:p>
            <a:pPr eaLnBrk="1" hangingPunct="1"/>
            <a:r>
              <a:rPr lang="ja-JP" altLang="en-US" dirty="0"/>
              <a:t>棒グラフを描く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0075" y="790575"/>
            <a:ext cx="7772400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main()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/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>
                <a:solidFill>
                  <a:srgbClr val="FF0000"/>
                </a:solidFill>
              </a:rPr>
              <a:t>int</a:t>
            </a:r>
            <a:r>
              <a:rPr lang="en-US" altLang="ja-JP" sz="2400" dirty="0">
                <a:solidFill>
                  <a:srgbClr val="FF0000"/>
                </a:solidFill>
              </a:rPr>
              <a:t> a[]={6,4,7,1,5,3,2};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j;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/>
              <a:t>    for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&lt;7;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/>
              <a:t>        for (j=0; j&lt;</a:t>
            </a:r>
            <a:r>
              <a:rPr lang="en-US" altLang="ja-JP" sz="2400" dirty="0">
                <a:solidFill>
                  <a:srgbClr val="FF0000"/>
                </a:solidFill>
              </a:rPr>
              <a:t>a[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>
                <a:solidFill>
                  <a:srgbClr val="FF0000"/>
                </a:solidFill>
              </a:rPr>
              <a:t>]</a:t>
            </a:r>
            <a:r>
              <a:rPr lang="en-US" altLang="ja-JP" sz="2400" dirty="0"/>
              <a:t>; </a:t>
            </a:r>
            <a:r>
              <a:rPr lang="en-US" altLang="ja-JP" sz="2400" dirty="0" err="1"/>
              <a:t>j++</a:t>
            </a:r>
            <a:r>
              <a:rPr lang="en-US" altLang="ja-JP" sz="2400" dirty="0"/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/>
              <a:t>    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("*");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/>
              <a:t>    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/>
              <a:t>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("\n");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/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/>
              <a:t>    return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/>
              <a:t>}</a:t>
            </a:r>
          </a:p>
        </p:txBody>
      </p:sp>
      <p:sp>
        <p:nvSpPr>
          <p:cNvPr id="57348" name="AutoShape 4"/>
          <p:cNvSpPr>
            <a:spLocks/>
          </p:cNvSpPr>
          <p:nvPr/>
        </p:nvSpPr>
        <p:spPr bwMode="auto">
          <a:xfrm>
            <a:off x="4221108" y="1758950"/>
            <a:ext cx="125413" cy="942975"/>
          </a:xfrm>
          <a:prstGeom prst="rightBrace">
            <a:avLst>
              <a:gd name="adj1" fmla="val 62658"/>
              <a:gd name="adj2" fmla="val 50000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4445931" y="2010897"/>
            <a:ext cx="145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配列の宣言</a:t>
            </a:r>
          </a:p>
        </p:txBody>
      </p:sp>
      <p:sp>
        <p:nvSpPr>
          <p:cNvPr id="57350" name="AutoShape 6"/>
          <p:cNvSpPr>
            <a:spLocks/>
          </p:cNvSpPr>
          <p:nvPr/>
        </p:nvSpPr>
        <p:spPr bwMode="auto">
          <a:xfrm>
            <a:off x="4835361" y="3613150"/>
            <a:ext cx="136525" cy="649288"/>
          </a:xfrm>
          <a:prstGeom prst="rightBrace">
            <a:avLst>
              <a:gd name="adj1" fmla="val 39632"/>
              <a:gd name="adj2" fmla="val 50000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5173006" y="3556794"/>
            <a:ext cx="146706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配列からの</a:t>
            </a:r>
          </a:p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読み出し</a:t>
            </a:r>
          </a:p>
        </p:txBody>
      </p:sp>
      <p:sp>
        <p:nvSpPr>
          <p:cNvPr id="5735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F87A6D4-BE6F-4419-88F0-43B84788341A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69112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棒グラフを書く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1533525" y="2468563"/>
            <a:ext cx="6064250" cy="4113212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******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****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*******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*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*****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***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**</a:t>
            </a:r>
          </a:p>
        </p:txBody>
      </p:sp>
      <p:sp>
        <p:nvSpPr>
          <p:cNvPr id="5939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7FAB409-FDD9-4E7D-B380-47AADE7CE43A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8223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3350"/>
            <a:ext cx="7772400" cy="712788"/>
          </a:xfrm>
        </p:spPr>
        <p:txBody>
          <a:bodyPr/>
          <a:lstStyle/>
          <a:p>
            <a:pPr eaLnBrk="1" hangingPunct="1"/>
            <a:r>
              <a:rPr lang="ja-JP" altLang="en-US" dirty="0"/>
              <a:t>プログラムとデータ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5580063" y="889000"/>
            <a:ext cx="1415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6167438" y="1631950"/>
            <a:ext cx="833437" cy="29432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 flipH="1">
            <a:off x="4859338" y="2395538"/>
            <a:ext cx="1492250" cy="14287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>
            <a:off x="6157913" y="20081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5345113" y="1604963"/>
            <a:ext cx="67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a[0]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846138" y="4819650"/>
            <a:ext cx="3281348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for (j=0; j&lt;</a:t>
            </a:r>
            <a:r>
              <a:rPr lang="en-US" altLang="ja-JP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a[</a:t>
            </a:r>
            <a:r>
              <a:rPr lang="en-US" altLang="ja-JP" sz="28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j++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1073150" y="5457825"/>
            <a:ext cx="2698175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配列からの値の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読み出し</a:t>
            </a:r>
          </a:p>
        </p:txBody>
      </p:sp>
      <p:cxnSp>
        <p:nvCxnSpPr>
          <p:cNvPr id="61450" name="AutoShape 10"/>
          <p:cNvCxnSpPr>
            <a:cxnSpLocks noChangeShapeType="1"/>
          </p:cNvCxnSpPr>
          <p:nvPr/>
        </p:nvCxnSpPr>
        <p:spPr bwMode="auto">
          <a:xfrm rot="5400000">
            <a:off x="2597150" y="1963738"/>
            <a:ext cx="2892425" cy="2632075"/>
          </a:xfrm>
          <a:prstGeom prst="bentConnector3">
            <a:avLst>
              <a:gd name="adj1" fmla="val 218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6170613" y="241458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5345113" y="1987550"/>
            <a:ext cx="67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a[1]</a:t>
            </a: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5348288" y="2398713"/>
            <a:ext cx="67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a[2]</a:t>
            </a:r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6396038" y="15875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cxnSp>
        <p:nvCxnSpPr>
          <p:cNvPr id="61455" name="AutoShape 15"/>
          <p:cNvCxnSpPr>
            <a:cxnSpLocks noChangeShapeType="1"/>
            <a:stCxn id="61452" idx="1"/>
          </p:cNvCxnSpPr>
          <p:nvPr/>
        </p:nvCxnSpPr>
        <p:spPr bwMode="auto">
          <a:xfrm rot="10800000" flipV="1">
            <a:off x="2719388" y="2216150"/>
            <a:ext cx="2625725" cy="1588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56" name="AutoShape 16"/>
          <p:cNvCxnSpPr>
            <a:cxnSpLocks noChangeShapeType="1"/>
          </p:cNvCxnSpPr>
          <p:nvPr/>
        </p:nvCxnSpPr>
        <p:spPr bwMode="auto">
          <a:xfrm rot="10800000" flipV="1">
            <a:off x="2725738" y="2630488"/>
            <a:ext cx="2620962" cy="1587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457" name="Rectangle 17"/>
          <p:cNvSpPr>
            <a:spLocks noChangeArrowheads="1"/>
          </p:cNvSpPr>
          <p:nvPr/>
        </p:nvSpPr>
        <p:spPr bwMode="auto">
          <a:xfrm>
            <a:off x="4814888" y="1508125"/>
            <a:ext cx="2700337" cy="3348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>
            <a:off x="6156325" y="2847975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459" name="Line 19"/>
          <p:cNvSpPr>
            <a:spLocks noChangeShapeType="1"/>
          </p:cNvSpPr>
          <p:nvPr/>
        </p:nvSpPr>
        <p:spPr bwMode="auto">
          <a:xfrm>
            <a:off x="6154738" y="3268663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460" name="Line 20"/>
          <p:cNvSpPr>
            <a:spLocks noChangeShapeType="1"/>
          </p:cNvSpPr>
          <p:nvPr/>
        </p:nvSpPr>
        <p:spPr bwMode="auto">
          <a:xfrm>
            <a:off x="6153150" y="3689350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461" name="Line 21"/>
          <p:cNvSpPr>
            <a:spLocks noChangeShapeType="1"/>
          </p:cNvSpPr>
          <p:nvPr/>
        </p:nvSpPr>
        <p:spPr bwMode="auto">
          <a:xfrm>
            <a:off x="6161088" y="41100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5338763" y="2827338"/>
            <a:ext cx="67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a[3]</a:t>
            </a:r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5348288" y="3275013"/>
            <a:ext cx="67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a[4]</a:t>
            </a:r>
          </a:p>
        </p:txBody>
      </p:sp>
      <p:sp>
        <p:nvSpPr>
          <p:cNvPr id="61464" name="Text Box 24"/>
          <p:cNvSpPr txBox="1">
            <a:spLocks noChangeArrowheads="1"/>
          </p:cNvSpPr>
          <p:nvPr/>
        </p:nvSpPr>
        <p:spPr bwMode="auto">
          <a:xfrm>
            <a:off x="5357813" y="3694113"/>
            <a:ext cx="67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a[5]</a:t>
            </a:r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5367338" y="4141788"/>
            <a:ext cx="67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a[6]</a:t>
            </a:r>
          </a:p>
        </p:txBody>
      </p:sp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6396038" y="198755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61467" name="Text Box 27"/>
          <p:cNvSpPr txBox="1">
            <a:spLocks noChangeArrowheads="1"/>
          </p:cNvSpPr>
          <p:nvPr/>
        </p:nvSpPr>
        <p:spPr bwMode="auto">
          <a:xfrm>
            <a:off x="6396038" y="23876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61468" name="Text Box 28"/>
          <p:cNvSpPr txBox="1">
            <a:spLocks noChangeArrowheads="1"/>
          </p:cNvSpPr>
          <p:nvPr/>
        </p:nvSpPr>
        <p:spPr bwMode="auto">
          <a:xfrm>
            <a:off x="6396038" y="2816225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61469" name="Text Box 29"/>
          <p:cNvSpPr txBox="1">
            <a:spLocks noChangeArrowheads="1"/>
          </p:cNvSpPr>
          <p:nvPr/>
        </p:nvSpPr>
        <p:spPr bwMode="auto">
          <a:xfrm>
            <a:off x="6396038" y="324485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61470" name="Text Box 30"/>
          <p:cNvSpPr txBox="1">
            <a:spLocks noChangeArrowheads="1"/>
          </p:cNvSpPr>
          <p:nvPr/>
        </p:nvSpPr>
        <p:spPr bwMode="auto">
          <a:xfrm>
            <a:off x="6396038" y="3673475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61471" name="Text Box 31"/>
          <p:cNvSpPr txBox="1">
            <a:spLocks noChangeArrowheads="1"/>
          </p:cNvSpPr>
          <p:nvPr/>
        </p:nvSpPr>
        <p:spPr bwMode="auto">
          <a:xfrm>
            <a:off x="6396038" y="41021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cxnSp>
        <p:nvCxnSpPr>
          <p:cNvPr id="61472" name="AutoShape 32"/>
          <p:cNvCxnSpPr>
            <a:cxnSpLocks noChangeShapeType="1"/>
          </p:cNvCxnSpPr>
          <p:nvPr/>
        </p:nvCxnSpPr>
        <p:spPr bwMode="auto">
          <a:xfrm rot="10800000" flipV="1">
            <a:off x="2716213" y="3057525"/>
            <a:ext cx="2620962" cy="1588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73" name="AutoShape 33"/>
          <p:cNvCxnSpPr>
            <a:cxnSpLocks noChangeShapeType="1"/>
          </p:cNvCxnSpPr>
          <p:nvPr/>
        </p:nvCxnSpPr>
        <p:spPr bwMode="auto">
          <a:xfrm rot="10800000" flipV="1">
            <a:off x="2706688" y="3494088"/>
            <a:ext cx="2620962" cy="1587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74" name="AutoShape 34"/>
          <p:cNvCxnSpPr>
            <a:cxnSpLocks noChangeShapeType="1"/>
          </p:cNvCxnSpPr>
          <p:nvPr/>
        </p:nvCxnSpPr>
        <p:spPr bwMode="auto">
          <a:xfrm rot="10800000" flipV="1">
            <a:off x="2716213" y="3921125"/>
            <a:ext cx="2620962" cy="1588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475" name="AutoShape 35"/>
          <p:cNvCxnSpPr>
            <a:cxnSpLocks noChangeShapeType="1"/>
          </p:cNvCxnSpPr>
          <p:nvPr/>
        </p:nvCxnSpPr>
        <p:spPr bwMode="auto">
          <a:xfrm rot="10800000" flipV="1">
            <a:off x="2725738" y="4376738"/>
            <a:ext cx="2620962" cy="1587"/>
          </a:xfrm>
          <a:prstGeom prst="bentConnector3">
            <a:avLst>
              <a:gd name="adj1" fmla="val 49968"/>
            </a:avLst>
          </a:prstGeom>
          <a:noFill/>
          <a:ln w="19050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47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69FFC07-A664-42E5-974E-1DDD2FD9E9F0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1807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目標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ja-JP" altLang="en-US" dirty="0"/>
              <a:t>配列とは何かを理解し，</a:t>
            </a:r>
            <a:r>
              <a:rPr lang="en-US" altLang="ja-JP" dirty="0" err="1">
                <a:solidFill>
                  <a:schemeClr val="tx2"/>
                </a:solidFill>
              </a:rPr>
              <a:t>int</a:t>
            </a:r>
            <a:r>
              <a:rPr lang="en-US" altLang="ja-JP" dirty="0">
                <a:solidFill>
                  <a:schemeClr val="tx2"/>
                </a:solidFill>
              </a:rPr>
              <a:t>, double </a:t>
            </a:r>
            <a:r>
              <a:rPr lang="ja-JP" altLang="en-US" dirty="0">
                <a:solidFill>
                  <a:schemeClr val="tx2"/>
                </a:solidFill>
              </a:rPr>
              <a:t>を使った配列の宣言と使用</a:t>
            </a:r>
            <a:r>
              <a:rPr lang="ja-JP" altLang="en-US" dirty="0"/>
              <a:t>ができるようになる</a:t>
            </a:r>
          </a:p>
          <a:p>
            <a:pPr eaLnBrk="1" hangingPunct="1">
              <a:lnSpc>
                <a:spcPct val="120000"/>
              </a:lnSpc>
            </a:pPr>
            <a:endParaRPr lang="ja-JP" altLang="en-US" dirty="0"/>
          </a:p>
          <a:p>
            <a:pPr eaLnBrk="1" hangingPunct="1">
              <a:lnSpc>
                <a:spcPct val="120000"/>
              </a:lnSpc>
            </a:pPr>
            <a:r>
              <a:rPr lang="ja-JP" altLang="en-US" dirty="0"/>
              <a:t>配列と繰り返し文を組み合わせて，</a:t>
            </a:r>
            <a:r>
              <a:rPr lang="ja-JP" altLang="en-US" dirty="0">
                <a:solidFill>
                  <a:schemeClr val="tx2"/>
                </a:solidFill>
              </a:rPr>
              <a:t>多量のデータを扱える</a:t>
            </a:r>
            <a:r>
              <a:rPr lang="ja-JP" altLang="en-US" dirty="0"/>
              <a:t>ようになる</a:t>
            </a:r>
          </a:p>
        </p:txBody>
      </p:sp>
      <p:sp>
        <p:nvSpPr>
          <p:cNvPr id="819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6C154FE-3162-4F9C-AD1E-C37F1771B9B7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74837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968375"/>
          </a:xfrm>
        </p:spPr>
        <p:txBody>
          <a:bodyPr/>
          <a:lstStyle/>
          <a:p>
            <a:pPr eaLnBrk="1" hangingPunct="1"/>
            <a:r>
              <a:rPr lang="ja-JP" altLang="en-US" dirty="0"/>
              <a:t>配列の宣言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2127250" y="2330450"/>
            <a:ext cx="4995863" cy="827919"/>
          </a:xfrm>
          <a:prstGeom prst="rect">
            <a:avLst/>
          </a:prstGeom>
          <a:noFill/>
          <a:ln w="9525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Aft>
                <a:spcPct val="20000"/>
              </a:spcAft>
              <a:buFontTx/>
              <a:buNone/>
            </a:pPr>
            <a:r>
              <a:rPr lang="en-US" altLang="ja-JP" sz="4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4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a[]={6,4,7,1,5,3,2};</a:t>
            </a:r>
            <a:r>
              <a:rPr lang="en-US" altLang="ja-JP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1141413" y="527685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472496" y="3438525"/>
            <a:ext cx="1261885" cy="803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</a:t>
            </a:r>
          </a:p>
          <a:p>
            <a:pPr algn="ctr" eaLnBrk="1" hangingPunct="1">
              <a:lnSpc>
                <a:spcPct val="80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データ</a:t>
            </a: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2517775" y="3484563"/>
            <a:ext cx="1250950" cy="75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名前は</a:t>
            </a:r>
          </a:p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lang="en-US" altLang="ja-JP" sz="28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63495" name="AutoShape 7"/>
          <p:cNvSpPr>
            <a:spLocks/>
          </p:cNvSpPr>
          <p:nvPr/>
        </p:nvSpPr>
        <p:spPr bwMode="auto">
          <a:xfrm rot="5400000" flipV="1">
            <a:off x="5222082" y="2112168"/>
            <a:ext cx="152400" cy="2481263"/>
          </a:xfrm>
          <a:prstGeom prst="rightBrace">
            <a:avLst>
              <a:gd name="adj1" fmla="val 135677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ja-JP" altLang="ja-JP" sz="2800" dirty="0">
              <a:solidFill>
                <a:srgbClr val="00801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4389080" y="3484563"/>
            <a:ext cx="2339103" cy="76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配列のサイズ</a:t>
            </a:r>
          </a:p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80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は７</a:t>
            </a:r>
          </a:p>
        </p:txBody>
      </p:sp>
      <p:sp>
        <p:nvSpPr>
          <p:cNvPr id="63497" name="AutoShape 9"/>
          <p:cNvSpPr>
            <a:spLocks/>
          </p:cNvSpPr>
          <p:nvPr/>
        </p:nvSpPr>
        <p:spPr bwMode="auto">
          <a:xfrm rot="5400000" flipV="1">
            <a:off x="3070226" y="3132137"/>
            <a:ext cx="138112" cy="468313"/>
          </a:xfrm>
          <a:prstGeom prst="rightBrace">
            <a:avLst>
              <a:gd name="adj1" fmla="val 28257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ja-JP" altLang="ja-JP" sz="2800" dirty="0">
              <a:solidFill>
                <a:srgbClr val="00801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498" name="AutoShape 10"/>
          <p:cNvSpPr>
            <a:spLocks/>
          </p:cNvSpPr>
          <p:nvPr/>
        </p:nvSpPr>
        <p:spPr bwMode="auto">
          <a:xfrm rot="5400000" flipV="1">
            <a:off x="2347119" y="2982119"/>
            <a:ext cx="161925" cy="731837"/>
          </a:xfrm>
          <a:prstGeom prst="rightBrace">
            <a:avLst>
              <a:gd name="adj1" fmla="val 37663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ja-JP" altLang="ja-JP" sz="2800" dirty="0">
              <a:solidFill>
                <a:srgbClr val="00801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49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82F25F9-E500-4E0D-8632-70EBBEFDAE63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30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35362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-12700"/>
            <a:ext cx="7772400" cy="704850"/>
          </a:xfrm>
        </p:spPr>
        <p:txBody>
          <a:bodyPr/>
          <a:lstStyle/>
          <a:p>
            <a:pPr eaLnBrk="1" hangingPunct="1"/>
            <a:r>
              <a:rPr lang="ja-JP" altLang="en-US" sz="4000" dirty="0"/>
              <a:t>プログラム実行順</a:t>
            </a:r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3189288" y="3487738"/>
            <a:ext cx="2835275" cy="912812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4114800" y="3673475"/>
            <a:ext cx="10983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j &lt; a[</a:t>
            </a: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5737225" y="3373438"/>
            <a:ext cx="8524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3963988" y="4349750"/>
            <a:ext cx="619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65543" name="AutoShape 7"/>
          <p:cNvCxnSpPr>
            <a:cxnSpLocks noChangeShapeType="1"/>
            <a:stCxn id="65539" idx="3"/>
            <a:endCxn id="65546" idx="0"/>
          </p:cNvCxnSpPr>
          <p:nvPr/>
        </p:nvCxnSpPr>
        <p:spPr bwMode="auto">
          <a:xfrm>
            <a:off x="6034088" y="3944938"/>
            <a:ext cx="646112" cy="511175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44" name="AutoShape 8"/>
          <p:cNvCxnSpPr>
            <a:cxnSpLocks noChangeShapeType="1"/>
            <a:stCxn id="65555" idx="3"/>
            <a:endCxn id="65564" idx="0"/>
          </p:cNvCxnSpPr>
          <p:nvPr/>
        </p:nvCxnSpPr>
        <p:spPr bwMode="auto">
          <a:xfrm>
            <a:off x="3341688" y="2112963"/>
            <a:ext cx="1266825" cy="357187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45" name="AutoShape 9"/>
          <p:cNvCxnSpPr>
            <a:cxnSpLocks noChangeShapeType="1"/>
            <a:stCxn id="65539" idx="2"/>
            <a:endCxn id="65553" idx="0"/>
          </p:cNvCxnSpPr>
          <p:nvPr/>
        </p:nvCxnSpPr>
        <p:spPr bwMode="auto">
          <a:xfrm rot="5400000">
            <a:off x="4260056" y="4750594"/>
            <a:ext cx="687388" cy="6350"/>
          </a:xfrm>
          <a:prstGeom prst="bentConnector3">
            <a:avLst>
              <a:gd name="adj1" fmla="val 49884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5592763" y="4465638"/>
            <a:ext cx="2174875" cy="5318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5776913" y="4454525"/>
            <a:ext cx="18067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("*");</a:t>
            </a:r>
          </a:p>
        </p:txBody>
      </p:sp>
      <p:sp>
        <p:nvSpPr>
          <p:cNvPr id="65548" name="Rectangle 12"/>
          <p:cNvSpPr>
            <a:spLocks noChangeArrowheads="1"/>
          </p:cNvSpPr>
          <p:nvPr/>
        </p:nvSpPr>
        <p:spPr bwMode="auto">
          <a:xfrm>
            <a:off x="5789613" y="5353050"/>
            <a:ext cx="1789112" cy="492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6230937" y="5354638"/>
            <a:ext cx="1382711" cy="51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ja-JP" alt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ｊ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++;</a:t>
            </a:r>
          </a:p>
        </p:txBody>
      </p:sp>
      <p:cxnSp>
        <p:nvCxnSpPr>
          <p:cNvPr id="65550" name="AutoShape 14"/>
          <p:cNvCxnSpPr>
            <a:cxnSpLocks noChangeShapeType="1"/>
            <a:stCxn id="65546" idx="2"/>
            <a:endCxn id="65548" idx="0"/>
          </p:cNvCxnSpPr>
          <p:nvPr/>
        </p:nvCxnSpPr>
        <p:spPr bwMode="auto">
          <a:xfrm rot="16200000" flipH="1">
            <a:off x="6514307" y="5172868"/>
            <a:ext cx="336550" cy="4763"/>
          </a:xfrm>
          <a:prstGeom prst="bentConnector3">
            <a:avLst>
              <a:gd name="adj1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1" name="AutoShape 15"/>
          <p:cNvCxnSpPr>
            <a:cxnSpLocks noChangeShapeType="1"/>
          </p:cNvCxnSpPr>
          <p:nvPr/>
        </p:nvCxnSpPr>
        <p:spPr bwMode="auto">
          <a:xfrm rot="10800000" flipV="1">
            <a:off x="4608513" y="3186113"/>
            <a:ext cx="3570287" cy="1587"/>
          </a:xfrm>
          <a:prstGeom prst="bentConnector3">
            <a:avLst>
              <a:gd name="adj1" fmla="val 49977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52" name="AutoShape 16"/>
          <p:cNvCxnSpPr>
            <a:cxnSpLocks noChangeShapeType="1"/>
            <a:stCxn id="65548" idx="2"/>
          </p:cNvCxnSpPr>
          <p:nvPr/>
        </p:nvCxnSpPr>
        <p:spPr bwMode="auto">
          <a:xfrm rot="5400000" flipH="1" flipV="1">
            <a:off x="6090444" y="3782219"/>
            <a:ext cx="2667000" cy="1477962"/>
          </a:xfrm>
          <a:prstGeom prst="bentConnector3">
            <a:avLst>
              <a:gd name="adj1" fmla="val -8213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3513138" y="5106988"/>
            <a:ext cx="2174875" cy="5318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3632200" y="5106988"/>
            <a:ext cx="19863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("\n");</a:t>
            </a:r>
          </a:p>
        </p:txBody>
      </p:sp>
      <p:sp>
        <p:nvSpPr>
          <p:cNvPr id="65555" name="AutoShape 19"/>
          <p:cNvSpPr>
            <a:spLocks noChangeArrowheads="1"/>
          </p:cNvSpPr>
          <p:nvPr/>
        </p:nvSpPr>
        <p:spPr bwMode="auto">
          <a:xfrm>
            <a:off x="496888" y="1655763"/>
            <a:ext cx="2835275" cy="912812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1489075" y="1841500"/>
            <a:ext cx="7922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&lt; 7</a:t>
            </a:r>
          </a:p>
        </p:txBody>
      </p:sp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3259138" y="1624013"/>
            <a:ext cx="8524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cxnSp>
        <p:nvCxnSpPr>
          <p:cNvPr id="65558" name="AutoShape 22"/>
          <p:cNvCxnSpPr>
            <a:cxnSpLocks noChangeShapeType="1"/>
            <a:stCxn id="65560" idx="2"/>
          </p:cNvCxnSpPr>
          <p:nvPr/>
        </p:nvCxnSpPr>
        <p:spPr bwMode="auto">
          <a:xfrm rot="5400000" flipH="1" flipV="1">
            <a:off x="4085794" y="1935593"/>
            <a:ext cx="5087211" cy="4022725"/>
          </a:xfrm>
          <a:prstGeom prst="bentConnector3">
            <a:avLst>
              <a:gd name="adj1" fmla="val -4494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559" name="Rectangle 23"/>
          <p:cNvSpPr>
            <a:spLocks noChangeArrowheads="1"/>
          </p:cNvSpPr>
          <p:nvPr/>
        </p:nvSpPr>
        <p:spPr bwMode="auto">
          <a:xfrm>
            <a:off x="3706813" y="5983288"/>
            <a:ext cx="1789112" cy="492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4167188" y="5994400"/>
            <a:ext cx="901700" cy="496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++;</a:t>
            </a:r>
          </a:p>
        </p:txBody>
      </p:sp>
      <p:cxnSp>
        <p:nvCxnSpPr>
          <p:cNvPr id="65561" name="AutoShape 25"/>
          <p:cNvCxnSpPr>
            <a:cxnSpLocks noChangeShapeType="1"/>
            <a:stCxn id="65553" idx="2"/>
            <a:endCxn id="65559" idx="0"/>
          </p:cNvCxnSpPr>
          <p:nvPr/>
        </p:nvCxnSpPr>
        <p:spPr bwMode="auto">
          <a:xfrm rot="16200000" flipH="1">
            <a:off x="4438650" y="5810250"/>
            <a:ext cx="325438" cy="1588"/>
          </a:xfrm>
          <a:prstGeom prst="bentConnector3">
            <a:avLst>
              <a:gd name="adj1" fmla="val 49755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62" name="AutoShape 26"/>
          <p:cNvCxnSpPr>
            <a:cxnSpLocks noChangeShapeType="1"/>
          </p:cNvCxnSpPr>
          <p:nvPr/>
        </p:nvCxnSpPr>
        <p:spPr bwMode="auto">
          <a:xfrm rot="10800000" flipV="1">
            <a:off x="1924050" y="1408113"/>
            <a:ext cx="6700838" cy="3175"/>
          </a:xfrm>
          <a:prstGeom prst="bentConnector3">
            <a:avLst>
              <a:gd name="adj1" fmla="val 49986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563" name="AutoShape 27"/>
          <p:cNvCxnSpPr>
            <a:cxnSpLocks noChangeShapeType="1"/>
            <a:stCxn id="65567" idx="2"/>
            <a:endCxn id="65555" idx="0"/>
          </p:cNvCxnSpPr>
          <p:nvPr/>
        </p:nvCxnSpPr>
        <p:spPr bwMode="auto">
          <a:xfrm rot="16200000" flipH="1">
            <a:off x="1702593" y="1434307"/>
            <a:ext cx="417513" cy="6350"/>
          </a:xfrm>
          <a:prstGeom prst="bentConnector3">
            <a:avLst>
              <a:gd name="adj1" fmla="val 49810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564" name="Rectangle 28"/>
          <p:cNvSpPr>
            <a:spLocks noChangeArrowheads="1"/>
          </p:cNvSpPr>
          <p:nvPr/>
        </p:nvSpPr>
        <p:spPr bwMode="auto">
          <a:xfrm>
            <a:off x="3713163" y="2479675"/>
            <a:ext cx="1789112" cy="492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65565" name="AutoShape 29"/>
          <p:cNvCxnSpPr>
            <a:cxnSpLocks noChangeShapeType="1"/>
            <a:stCxn id="65564" idx="2"/>
            <a:endCxn id="65539" idx="0"/>
          </p:cNvCxnSpPr>
          <p:nvPr/>
        </p:nvCxnSpPr>
        <p:spPr bwMode="auto">
          <a:xfrm rot="5400000">
            <a:off x="4359275" y="3228975"/>
            <a:ext cx="496888" cy="1588"/>
          </a:xfrm>
          <a:prstGeom prst="bentConnector3">
            <a:avLst>
              <a:gd name="adj1" fmla="val 49838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566" name="Text Box 30"/>
          <p:cNvSpPr txBox="1">
            <a:spLocks noChangeArrowheads="1"/>
          </p:cNvSpPr>
          <p:nvPr/>
        </p:nvSpPr>
        <p:spPr bwMode="auto">
          <a:xfrm>
            <a:off x="4127500" y="2498725"/>
            <a:ext cx="1581150" cy="51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ｊ 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= 0;</a:t>
            </a:r>
          </a:p>
        </p:txBody>
      </p:sp>
      <p:sp>
        <p:nvSpPr>
          <p:cNvPr id="65567" name="Rectangle 31"/>
          <p:cNvSpPr>
            <a:spLocks noChangeArrowheads="1"/>
          </p:cNvSpPr>
          <p:nvPr/>
        </p:nvSpPr>
        <p:spPr bwMode="auto">
          <a:xfrm>
            <a:off x="1012825" y="727075"/>
            <a:ext cx="1789113" cy="4921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68" name="Text Box 32"/>
          <p:cNvSpPr txBox="1">
            <a:spLocks noChangeArrowheads="1"/>
          </p:cNvSpPr>
          <p:nvPr/>
        </p:nvSpPr>
        <p:spPr bwMode="auto">
          <a:xfrm>
            <a:off x="1436688" y="738188"/>
            <a:ext cx="1003300" cy="496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= 0;</a:t>
            </a:r>
          </a:p>
        </p:txBody>
      </p:sp>
      <p:sp>
        <p:nvSpPr>
          <p:cNvPr id="65569" name="Text Box 33"/>
          <p:cNvSpPr txBox="1">
            <a:spLocks noChangeArrowheads="1"/>
          </p:cNvSpPr>
          <p:nvPr/>
        </p:nvSpPr>
        <p:spPr bwMode="auto">
          <a:xfrm>
            <a:off x="1281113" y="2506663"/>
            <a:ext cx="619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65570" name="AutoShape 34"/>
          <p:cNvCxnSpPr>
            <a:cxnSpLocks noChangeShapeType="1"/>
            <a:endCxn id="65571" idx="0"/>
          </p:cNvCxnSpPr>
          <p:nvPr/>
        </p:nvCxnSpPr>
        <p:spPr bwMode="auto">
          <a:xfrm rot="5400000">
            <a:off x="1577181" y="2907507"/>
            <a:ext cx="687387" cy="6350"/>
          </a:xfrm>
          <a:prstGeom prst="bentConnector3">
            <a:avLst>
              <a:gd name="adj1" fmla="val 49884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571" name="Rectangle 35"/>
          <p:cNvSpPr>
            <a:spLocks noChangeArrowheads="1"/>
          </p:cNvSpPr>
          <p:nvPr/>
        </p:nvSpPr>
        <p:spPr bwMode="auto">
          <a:xfrm>
            <a:off x="830263" y="3263900"/>
            <a:ext cx="2174875" cy="5318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572" name="Text Box 36"/>
          <p:cNvSpPr txBox="1">
            <a:spLocks noChangeArrowheads="1"/>
          </p:cNvSpPr>
          <p:nvPr/>
        </p:nvSpPr>
        <p:spPr bwMode="auto">
          <a:xfrm>
            <a:off x="1196975" y="3263900"/>
            <a:ext cx="14652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return 0;</a:t>
            </a:r>
          </a:p>
        </p:txBody>
      </p:sp>
      <p:sp>
        <p:nvSpPr>
          <p:cNvPr id="6557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78FA0D6-F3DC-4255-88E7-AE8D999316CB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31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92073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38" y="3794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ここまでのまとめ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0875" y="2547938"/>
            <a:ext cx="8066088" cy="4114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ja-JP" altLang="en-US" dirty="0"/>
              <a:t>配列の宣言</a:t>
            </a:r>
          </a:p>
          <a:p>
            <a:pPr lvl="1" eaLnBrk="1" hangingPunct="1"/>
            <a:r>
              <a:rPr lang="en-US" altLang="ja-JP" dirty="0"/>
              <a:t>[] </a:t>
            </a:r>
            <a:r>
              <a:rPr lang="ja-JP" altLang="en-US" dirty="0"/>
              <a:t>の中に，</a:t>
            </a:r>
            <a:r>
              <a:rPr lang="ja-JP" altLang="en-US" dirty="0">
                <a:solidFill>
                  <a:schemeClr val="tx2"/>
                </a:solidFill>
              </a:rPr>
              <a:t>配列のサイズ</a:t>
            </a:r>
            <a:r>
              <a:rPr lang="ja-JP" altLang="en-US" dirty="0"/>
              <a:t>を書く．但し，配列の初期値を設定するときには「空」にする．</a:t>
            </a:r>
          </a:p>
          <a:p>
            <a:pPr eaLnBrk="1" hangingPunct="1"/>
            <a:endParaRPr lang="ja-JP" altLang="en-US" dirty="0"/>
          </a:p>
          <a:p>
            <a:pPr eaLnBrk="1" hangingPunct="1"/>
            <a:r>
              <a:rPr lang="ja-JP" altLang="en-US" dirty="0"/>
              <a:t>配列の使用</a:t>
            </a:r>
          </a:p>
          <a:p>
            <a:pPr lvl="1" eaLnBrk="1" hangingPunct="1"/>
            <a:r>
              <a:rPr lang="en-US" altLang="ja-JP" dirty="0"/>
              <a:t>[]</a:t>
            </a:r>
            <a:r>
              <a:rPr lang="ja-JP" altLang="en-US" dirty="0"/>
              <a:t>の中に，使用したい配列の</a:t>
            </a:r>
            <a:r>
              <a:rPr lang="ja-JP" altLang="en-US" dirty="0">
                <a:solidFill>
                  <a:schemeClr val="tx2"/>
                </a:solidFill>
              </a:rPr>
              <a:t>添字</a:t>
            </a:r>
            <a:r>
              <a:rPr lang="ja-JP" altLang="en-US" dirty="0"/>
              <a:t>を書く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3473450" y="1663700"/>
            <a:ext cx="1974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[] </a:t>
            </a:r>
            <a:r>
              <a:rPr lang="ja-JP" altLang="en-US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の意味</a:t>
            </a:r>
          </a:p>
        </p:txBody>
      </p:sp>
      <p:sp>
        <p:nvSpPr>
          <p:cNvPr id="6758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3FEDD36-0A8D-407E-B0B9-0B81D54DD05F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32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99270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15900"/>
            <a:ext cx="7772400" cy="895350"/>
          </a:xfrm>
        </p:spPr>
        <p:txBody>
          <a:bodyPr/>
          <a:lstStyle/>
          <a:p>
            <a:pPr eaLnBrk="1" hangingPunct="1"/>
            <a:r>
              <a:rPr lang="ja-JP" altLang="en-US" dirty="0"/>
              <a:t>課題１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141413"/>
            <a:ext cx="8586788" cy="55499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altLang="ja-JP" sz="2800" dirty="0"/>
              <a:t>n</a:t>
            </a:r>
            <a:r>
              <a:rPr lang="ja-JP" altLang="en-US" sz="2800" dirty="0"/>
              <a:t>次の多項式</a:t>
            </a:r>
            <a:br>
              <a:rPr lang="ja-JP" altLang="en-US" sz="2800" dirty="0"/>
            </a:br>
            <a:r>
              <a:rPr lang="en-US" altLang="ja-JP" sz="2800" dirty="0">
                <a:solidFill>
                  <a:schemeClr val="accent2"/>
                </a:solidFill>
              </a:rPr>
              <a:t>f(x) = </a:t>
            </a:r>
            <a:r>
              <a:rPr lang="en-US" altLang="ja-JP" sz="2800" dirty="0" err="1">
                <a:solidFill>
                  <a:schemeClr val="accent2"/>
                </a:solidFill>
              </a:rPr>
              <a:t>a</a:t>
            </a:r>
            <a:r>
              <a:rPr lang="en-US" altLang="ja-JP" sz="2000" dirty="0" err="1">
                <a:solidFill>
                  <a:schemeClr val="accent2"/>
                </a:solidFill>
              </a:rPr>
              <a:t>0</a:t>
            </a:r>
            <a:r>
              <a:rPr lang="en-US" altLang="ja-JP" sz="2800" dirty="0">
                <a:solidFill>
                  <a:schemeClr val="accent2"/>
                </a:solidFill>
              </a:rPr>
              <a:t> + </a:t>
            </a:r>
            <a:r>
              <a:rPr lang="en-US" altLang="ja-JP" sz="2800" dirty="0" err="1">
                <a:solidFill>
                  <a:schemeClr val="accent2"/>
                </a:solidFill>
              </a:rPr>
              <a:t>a</a:t>
            </a:r>
            <a:r>
              <a:rPr lang="en-US" altLang="ja-JP" sz="2000" dirty="0" err="1">
                <a:solidFill>
                  <a:schemeClr val="accent2"/>
                </a:solidFill>
              </a:rPr>
              <a:t>1</a:t>
            </a:r>
            <a:r>
              <a:rPr lang="ja-JP" altLang="en-US" sz="2800" dirty="0">
                <a:solidFill>
                  <a:schemeClr val="accent2"/>
                </a:solidFill>
              </a:rPr>
              <a:t>・</a:t>
            </a:r>
            <a:r>
              <a:rPr lang="en-US" altLang="ja-JP" sz="2800" dirty="0">
                <a:solidFill>
                  <a:schemeClr val="accent2"/>
                </a:solidFill>
              </a:rPr>
              <a:t>x + </a:t>
            </a:r>
            <a:r>
              <a:rPr lang="en-US" altLang="ja-JP" sz="2800" dirty="0" err="1">
                <a:solidFill>
                  <a:schemeClr val="accent2"/>
                </a:solidFill>
              </a:rPr>
              <a:t>a</a:t>
            </a:r>
            <a:r>
              <a:rPr lang="en-US" altLang="ja-JP" sz="2000" dirty="0" err="1">
                <a:solidFill>
                  <a:schemeClr val="accent2"/>
                </a:solidFill>
              </a:rPr>
              <a:t>2</a:t>
            </a:r>
            <a:r>
              <a:rPr lang="ja-JP" altLang="en-US" sz="2800" dirty="0">
                <a:solidFill>
                  <a:schemeClr val="accent2"/>
                </a:solidFill>
              </a:rPr>
              <a:t>・</a:t>
            </a:r>
            <a:r>
              <a:rPr lang="en-US" altLang="ja-JP" sz="2800" dirty="0">
                <a:solidFill>
                  <a:schemeClr val="accent2"/>
                </a:solidFill>
              </a:rPr>
              <a:t>x + </a:t>
            </a:r>
            <a:r>
              <a:rPr lang="ja-JP" altLang="en-US" sz="2800" dirty="0">
                <a:solidFill>
                  <a:schemeClr val="accent2"/>
                </a:solidFill>
              </a:rPr>
              <a:t>・・・ </a:t>
            </a:r>
            <a:r>
              <a:rPr lang="en-US" altLang="ja-JP" sz="2800" dirty="0">
                <a:solidFill>
                  <a:schemeClr val="accent2"/>
                </a:solidFill>
              </a:rPr>
              <a:t>+a</a:t>
            </a:r>
            <a:r>
              <a:rPr lang="en-US" altLang="ja-JP" sz="2000" dirty="0">
                <a:solidFill>
                  <a:schemeClr val="accent2"/>
                </a:solidFill>
              </a:rPr>
              <a:t>n</a:t>
            </a:r>
            <a:r>
              <a:rPr lang="ja-JP" altLang="en-US" sz="2800" dirty="0">
                <a:solidFill>
                  <a:schemeClr val="accent2"/>
                </a:solidFill>
              </a:rPr>
              <a:t>・</a:t>
            </a:r>
            <a:r>
              <a:rPr lang="en-US" altLang="ja-JP" sz="2800" dirty="0">
                <a:solidFill>
                  <a:schemeClr val="accent2"/>
                </a:solidFill>
              </a:rPr>
              <a:t>x</a:t>
            </a:r>
            <a:br>
              <a:rPr lang="en-US" altLang="ja-JP" sz="2800" dirty="0">
                <a:solidFill>
                  <a:schemeClr val="accent2"/>
                </a:solidFill>
              </a:rPr>
            </a:br>
            <a:r>
              <a:rPr lang="ja-JP" altLang="en-US" sz="2800" dirty="0"/>
              <a:t>について，次数 </a:t>
            </a:r>
            <a:r>
              <a:rPr lang="en-US" altLang="ja-JP" sz="2800" dirty="0"/>
              <a:t>n </a:t>
            </a:r>
            <a:r>
              <a:rPr lang="ja-JP" altLang="en-US" sz="2800" dirty="0"/>
              <a:t>と，係数 </a:t>
            </a:r>
            <a:r>
              <a:rPr lang="en-US" altLang="ja-JP" sz="2800" dirty="0" err="1"/>
              <a:t>a</a:t>
            </a:r>
            <a:r>
              <a:rPr lang="en-US" altLang="ja-JP" sz="2000" dirty="0" err="1"/>
              <a:t>0</a:t>
            </a:r>
            <a:r>
              <a:rPr lang="en-US" altLang="ja-JP" sz="2800" dirty="0"/>
              <a:t> </a:t>
            </a:r>
            <a:r>
              <a:rPr lang="ja-JP" altLang="en-US" sz="2800" dirty="0"/>
              <a:t>から </a:t>
            </a:r>
            <a:r>
              <a:rPr lang="en-US" altLang="ja-JP" sz="2800" dirty="0"/>
              <a:t>a</a:t>
            </a:r>
            <a:r>
              <a:rPr lang="en-US" altLang="ja-JP" sz="2000" dirty="0"/>
              <a:t>n</a:t>
            </a:r>
            <a:r>
              <a:rPr lang="en-US" altLang="ja-JP" sz="2800" dirty="0"/>
              <a:t> </a:t>
            </a:r>
            <a:r>
              <a:rPr lang="ja-JP" altLang="en-US" sz="2800" dirty="0"/>
              <a:t>を読み込んで，</a:t>
            </a:r>
            <a:r>
              <a:rPr lang="en-US" altLang="ja-JP" sz="2800" dirty="0"/>
              <a:t>f(x) </a:t>
            </a:r>
            <a:r>
              <a:rPr lang="ja-JP" altLang="en-US" sz="2800" dirty="0"/>
              <a:t>を計算するプログラムを作りなさい</a:t>
            </a:r>
          </a:p>
          <a:p>
            <a:pPr lvl="1" eaLnBrk="1" hangingPunct="1">
              <a:lnSpc>
                <a:spcPct val="115000"/>
              </a:lnSpc>
            </a:pPr>
            <a:r>
              <a:rPr lang="en-US" altLang="ja-JP" sz="2400" dirty="0"/>
              <a:t>n </a:t>
            </a:r>
            <a:r>
              <a:rPr lang="ja-JP" altLang="en-US" sz="2400" dirty="0"/>
              <a:t>は高々２０までとする．（ユーザが２０以上の数を </a:t>
            </a:r>
            <a:r>
              <a:rPr lang="en-US" altLang="ja-JP" sz="2400" dirty="0"/>
              <a:t>n </a:t>
            </a:r>
            <a:r>
              <a:rPr lang="ja-JP" altLang="en-US" sz="2400" dirty="0"/>
              <a:t>として与えたら，メッセージを表示して止まること）．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 sz="2400" dirty="0"/>
              <a:t>次ページで説明する </a:t>
            </a:r>
            <a:r>
              <a:rPr lang="en-US" altLang="ja-JP" sz="2400" dirty="0"/>
              <a:t>Horner</a:t>
            </a:r>
            <a:r>
              <a:rPr lang="ja-JP" altLang="en-US" sz="2400" dirty="0"/>
              <a:t>法を使うこと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 sz="2400" dirty="0"/>
              <a:t>読み込んだ点数は，いったん</a:t>
            </a:r>
            <a:r>
              <a:rPr lang="ja-JP" altLang="en-US" sz="2400" dirty="0">
                <a:solidFill>
                  <a:schemeClr val="tx2"/>
                </a:solidFill>
              </a:rPr>
              <a:t>サイズ２１の配列に格納する</a:t>
            </a:r>
          </a:p>
          <a:p>
            <a:pPr lvl="1" eaLnBrk="1" hangingPunct="1">
              <a:lnSpc>
                <a:spcPct val="115000"/>
              </a:lnSpc>
            </a:pPr>
            <a:r>
              <a:rPr lang="en-US" altLang="ja-JP" sz="2400" dirty="0"/>
              <a:t>x </a:t>
            </a:r>
            <a:r>
              <a:rPr lang="ja-JP" altLang="en-US" sz="2400" dirty="0"/>
              <a:t>を繰り返し入力できるようなプログラムであること（つまり </a:t>
            </a:r>
            <a:r>
              <a:rPr lang="en-US" altLang="ja-JP" sz="2400" dirty="0"/>
              <a:t>f(x) </a:t>
            </a:r>
            <a:r>
              <a:rPr lang="ja-JP" altLang="en-US" sz="2400" dirty="0"/>
              <a:t>を何度も計算する）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3975100" y="1604963"/>
            <a:ext cx="4411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２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5799138" y="1568450"/>
            <a:ext cx="4411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ｎ</a:t>
            </a:r>
          </a:p>
        </p:txBody>
      </p:sp>
      <p:sp>
        <p:nvSpPr>
          <p:cNvPr id="6963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C1491DC-C06F-4A2F-9967-8F1F88AD9AE9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33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33210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254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dirty="0"/>
              <a:t>Horner</a:t>
            </a:r>
            <a:r>
              <a:rPr lang="ja-JP" altLang="en-US" dirty="0"/>
              <a:t>法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609725"/>
            <a:ext cx="8458200" cy="242252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f(x) 	= </a:t>
            </a:r>
            <a:r>
              <a:rPr lang="en-US" altLang="ja-JP" sz="2800" dirty="0" err="1"/>
              <a:t>a</a:t>
            </a:r>
            <a:r>
              <a:rPr lang="en-US" altLang="ja-JP" sz="2000" dirty="0" err="1"/>
              <a:t>0</a:t>
            </a:r>
            <a:r>
              <a:rPr lang="en-US" altLang="ja-JP" sz="2800" dirty="0"/>
              <a:t> + </a:t>
            </a:r>
            <a:r>
              <a:rPr lang="en-US" altLang="ja-JP" sz="2800" dirty="0" err="1"/>
              <a:t>a</a:t>
            </a:r>
            <a:r>
              <a:rPr lang="en-US" altLang="ja-JP" sz="2000" dirty="0" err="1"/>
              <a:t>1</a:t>
            </a:r>
            <a:r>
              <a:rPr lang="ja-JP" altLang="en-US" sz="2800" dirty="0"/>
              <a:t>・</a:t>
            </a:r>
            <a:r>
              <a:rPr lang="en-US" altLang="ja-JP" sz="2800" dirty="0"/>
              <a:t>x + </a:t>
            </a:r>
            <a:r>
              <a:rPr lang="en-US" altLang="ja-JP" sz="2800" dirty="0" err="1"/>
              <a:t>a</a:t>
            </a:r>
            <a:r>
              <a:rPr lang="en-US" altLang="ja-JP" sz="2000" dirty="0" err="1"/>
              <a:t>2</a:t>
            </a:r>
            <a:r>
              <a:rPr lang="ja-JP" altLang="en-US" sz="2800" dirty="0"/>
              <a:t>・</a:t>
            </a:r>
            <a:r>
              <a:rPr lang="en-US" altLang="ja-JP" sz="2800" dirty="0"/>
              <a:t>x + </a:t>
            </a:r>
            <a:r>
              <a:rPr lang="ja-JP" altLang="en-US" sz="2800" dirty="0"/>
              <a:t>・・・ </a:t>
            </a:r>
            <a:r>
              <a:rPr lang="en-US" altLang="ja-JP" sz="2800" dirty="0"/>
              <a:t>+a</a:t>
            </a:r>
            <a:r>
              <a:rPr lang="en-US" altLang="ja-JP" sz="2000" dirty="0"/>
              <a:t>n</a:t>
            </a:r>
            <a:r>
              <a:rPr lang="ja-JP" altLang="en-US" sz="2800" dirty="0"/>
              <a:t>・</a:t>
            </a:r>
            <a:r>
              <a:rPr lang="en-US" altLang="ja-JP" sz="2800" dirty="0"/>
              <a:t>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		= </a:t>
            </a:r>
            <a:r>
              <a:rPr lang="en-US" altLang="ja-JP" sz="2800" dirty="0" err="1"/>
              <a:t>a</a:t>
            </a:r>
            <a:r>
              <a:rPr lang="en-US" altLang="ja-JP" sz="2000" dirty="0" err="1"/>
              <a:t>0</a:t>
            </a:r>
            <a:r>
              <a:rPr lang="en-US" altLang="ja-JP" sz="2800" dirty="0"/>
              <a:t> + ( </a:t>
            </a:r>
            <a:r>
              <a:rPr lang="en-US" altLang="ja-JP" sz="2800" dirty="0" err="1"/>
              <a:t>a</a:t>
            </a:r>
            <a:r>
              <a:rPr lang="en-US" altLang="ja-JP" sz="2000" dirty="0" err="1"/>
              <a:t>1</a:t>
            </a:r>
            <a:r>
              <a:rPr lang="en-US" altLang="ja-JP" sz="2800" dirty="0"/>
              <a:t> + ( </a:t>
            </a:r>
            <a:r>
              <a:rPr lang="en-US" altLang="ja-JP" sz="2800" dirty="0" err="1"/>
              <a:t>a</a:t>
            </a:r>
            <a:r>
              <a:rPr lang="en-US" altLang="ja-JP" sz="2000" dirty="0" err="1"/>
              <a:t>2</a:t>
            </a:r>
            <a:r>
              <a:rPr lang="en-US" altLang="ja-JP" sz="2800" dirty="0"/>
              <a:t> + </a:t>
            </a:r>
            <a:r>
              <a:rPr lang="ja-JP" altLang="en-US" sz="2800" dirty="0"/>
              <a:t>・・・ </a:t>
            </a:r>
            <a:r>
              <a:rPr lang="en-US" altLang="ja-JP" sz="2800" dirty="0"/>
              <a:t>+ ( a</a:t>
            </a:r>
            <a:r>
              <a:rPr lang="en-US" altLang="ja-JP" sz="2000" dirty="0"/>
              <a:t>n-1</a:t>
            </a:r>
            <a:r>
              <a:rPr lang="en-US" altLang="ja-JP" sz="2800" dirty="0"/>
              <a:t> + a</a:t>
            </a:r>
            <a:r>
              <a:rPr lang="en-US" altLang="ja-JP" sz="2000" dirty="0"/>
              <a:t>n </a:t>
            </a:r>
            <a:r>
              <a:rPr lang="ja-JP" altLang="en-US" sz="2800" dirty="0"/>
              <a:t>・</a:t>
            </a:r>
            <a:r>
              <a:rPr lang="en-US" altLang="ja-JP" sz="2800" dirty="0"/>
              <a:t>x </a:t>
            </a:r>
            <a:r>
              <a:rPr lang="en-US" altLang="ja-JP" sz="2000" dirty="0"/>
              <a:t>)  </a:t>
            </a:r>
            <a:r>
              <a:rPr lang="en-US" altLang="ja-JP" sz="2800" dirty="0"/>
              <a:t>x </a:t>
            </a:r>
            <a:r>
              <a:rPr lang="ja-JP" altLang="en-US" sz="2800" dirty="0"/>
              <a:t>・・・</a:t>
            </a:r>
            <a:r>
              <a:rPr lang="en-US" altLang="ja-JP" sz="2000" dirty="0"/>
              <a:t>) </a:t>
            </a:r>
            <a:r>
              <a:rPr lang="en-US" altLang="ja-JP" sz="2800" dirty="0"/>
              <a:t>x </a:t>
            </a:r>
            <a:r>
              <a:rPr lang="en-US" altLang="ja-JP" sz="2000" dirty="0"/>
              <a:t>) </a:t>
            </a:r>
            <a:r>
              <a:rPr lang="en-US" altLang="ja-JP" sz="2800" dirty="0"/>
              <a:t>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          </a:t>
            </a:r>
            <a:r>
              <a:rPr lang="ja-JP" altLang="en-US" sz="2800" dirty="0">
                <a:solidFill>
                  <a:schemeClr val="accent2"/>
                </a:solidFill>
              </a:rPr>
              <a:t>例えば，    </a:t>
            </a:r>
            <a:r>
              <a:rPr lang="en-US" altLang="ja-JP" sz="2800" dirty="0">
                <a:solidFill>
                  <a:schemeClr val="accent2"/>
                </a:solidFill>
              </a:rPr>
              <a:t>5 + </a:t>
            </a:r>
            <a:r>
              <a:rPr lang="en-US" altLang="ja-JP" sz="2800" dirty="0" err="1">
                <a:solidFill>
                  <a:schemeClr val="accent2"/>
                </a:solidFill>
              </a:rPr>
              <a:t>6x</a:t>
            </a:r>
            <a:r>
              <a:rPr lang="en-US" altLang="ja-JP" sz="2800" dirty="0">
                <a:solidFill>
                  <a:schemeClr val="accent2"/>
                </a:solidFill>
              </a:rPr>
              <a:t> + </a:t>
            </a:r>
            <a:r>
              <a:rPr lang="en-US" altLang="ja-JP" sz="2800" dirty="0" err="1">
                <a:solidFill>
                  <a:schemeClr val="accent2"/>
                </a:solidFill>
              </a:rPr>
              <a:t>3x</a:t>
            </a:r>
            <a:endParaRPr lang="en-US" altLang="ja-JP" sz="28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>
                <a:solidFill>
                  <a:schemeClr val="accent2"/>
                </a:solidFill>
              </a:rPr>
              <a:t>                            = 5 + ( 6 + </a:t>
            </a:r>
            <a:r>
              <a:rPr lang="en-US" altLang="ja-JP" sz="2800" dirty="0" err="1">
                <a:solidFill>
                  <a:schemeClr val="accent2"/>
                </a:solidFill>
              </a:rPr>
              <a:t>3x</a:t>
            </a:r>
            <a:r>
              <a:rPr lang="en-US" altLang="ja-JP" sz="2800" dirty="0">
                <a:solidFill>
                  <a:schemeClr val="accent2"/>
                </a:solidFill>
              </a:rPr>
              <a:t> ) 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/>
              <a:t>    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1181100" y="4381500"/>
            <a:ext cx="447040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計算手順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①  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②  a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-1 + a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・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③  a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n-2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+ ( a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n-1 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+ a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・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x ) x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・・・  （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ja-JP" alt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まで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続ける）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3756912" y="1397000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5839711" y="1371570"/>
            <a:ext cx="319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4523822" y="2923474"/>
            <a:ext cx="3145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7168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F0AB5EF-F872-4A5E-AF01-08065D660A1A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34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38948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7538" y="250825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課題１のヒント</a:t>
            </a:r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5043488" y="4475163"/>
            <a:ext cx="2385138" cy="7159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5095875" y="4591050"/>
            <a:ext cx="23391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ここを考える</a:t>
            </a:r>
          </a:p>
        </p:txBody>
      </p:sp>
      <p:sp>
        <p:nvSpPr>
          <p:cNvPr id="73733" name="AutoShape 5"/>
          <p:cNvSpPr>
            <a:spLocks noChangeArrowheads="1"/>
          </p:cNvSpPr>
          <p:nvPr/>
        </p:nvSpPr>
        <p:spPr bwMode="auto">
          <a:xfrm>
            <a:off x="2916238" y="3576638"/>
            <a:ext cx="2568575" cy="708025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3734" name="AutoShape 6"/>
          <p:cNvCxnSpPr>
            <a:cxnSpLocks noChangeShapeType="1"/>
            <a:stCxn id="73733" idx="2"/>
          </p:cNvCxnSpPr>
          <p:nvPr/>
        </p:nvCxnSpPr>
        <p:spPr bwMode="auto">
          <a:xfrm rot="5400000">
            <a:off x="3659981" y="4828382"/>
            <a:ext cx="1074737" cy="6350"/>
          </a:xfrm>
          <a:prstGeom prst="bentConnector3">
            <a:avLst>
              <a:gd name="adj1" fmla="val 49481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3529013" y="4265613"/>
            <a:ext cx="6238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3689350" y="3654425"/>
            <a:ext cx="97174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&gt;= 0</a:t>
            </a:r>
          </a:p>
        </p:txBody>
      </p:sp>
      <p:cxnSp>
        <p:nvCxnSpPr>
          <p:cNvPr id="73737" name="AutoShape 9"/>
          <p:cNvCxnSpPr>
            <a:cxnSpLocks noChangeShapeType="1"/>
            <a:stCxn id="73733" idx="3"/>
          </p:cNvCxnSpPr>
          <p:nvPr/>
        </p:nvCxnSpPr>
        <p:spPr bwMode="auto">
          <a:xfrm>
            <a:off x="5494338" y="3930650"/>
            <a:ext cx="527050" cy="552450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5303838" y="2185988"/>
            <a:ext cx="6526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73739" name="Rectangle 11"/>
          <p:cNvSpPr>
            <a:spLocks noChangeArrowheads="1"/>
          </p:cNvSpPr>
          <p:nvPr/>
        </p:nvSpPr>
        <p:spPr bwMode="auto">
          <a:xfrm>
            <a:off x="3168650" y="1308100"/>
            <a:ext cx="2122488" cy="7159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3333750" y="1433513"/>
            <a:ext cx="18256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sum = a[n];</a:t>
            </a:r>
          </a:p>
        </p:txBody>
      </p:sp>
      <p:cxnSp>
        <p:nvCxnSpPr>
          <p:cNvPr id="73741" name="AutoShape 13"/>
          <p:cNvCxnSpPr>
            <a:cxnSpLocks noChangeShapeType="1"/>
          </p:cNvCxnSpPr>
          <p:nvPr/>
        </p:nvCxnSpPr>
        <p:spPr bwMode="auto">
          <a:xfrm rot="5400000">
            <a:off x="3974306" y="2243932"/>
            <a:ext cx="4238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742" name="AutoShape 14"/>
          <p:cNvCxnSpPr>
            <a:cxnSpLocks noChangeShapeType="1"/>
          </p:cNvCxnSpPr>
          <p:nvPr/>
        </p:nvCxnSpPr>
        <p:spPr bwMode="auto">
          <a:xfrm rot="5400000">
            <a:off x="5817394" y="5426869"/>
            <a:ext cx="4238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743" name="Rectangle 15"/>
          <p:cNvSpPr>
            <a:spLocks noChangeArrowheads="1"/>
          </p:cNvSpPr>
          <p:nvPr/>
        </p:nvSpPr>
        <p:spPr bwMode="auto">
          <a:xfrm>
            <a:off x="3122613" y="2452688"/>
            <a:ext cx="2122487" cy="7159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744" name="Text Box 16"/>
          <p:cNvSpPr txBox="1">
            <a:spLocks noChangeArrowheads="1"/>
          </p:cNvSpPr>
          <p:nvPr/>
        </p:nvSpPr>
        <p:spPr bwMode="auto">
          <a:xfrm>
            <a:off x="3487738" y="2566988"/>
            <a:ext cx="13516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= n - 1;</a:t>
            </a:r>
          </a:p>
        </p:txBody>
      </p:sp>
      <p:cxnSp>
        <p:nvCxnSpPr>
          <p:cNvPr id="73745" name="AutoShape 17"/>
          <p:cNvCxnSpPr>
            <a:cxnSpLocks noChangeShapeType="1"/>
          </p:cNvCxnSpPr>
          <p:nvPr/>
        </p:nvCxnSpPr>
        <p:spPr bwMode="auto">
          <a:xfrm rot="5400000">
            <a:off x="3985418" y="3371057"/>
            <a:ext cx="423863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746" name="Rectangle 18"/>
          <p:cNvSpPr>
            <a:spLocks noChangeArrowheads="1"/>
          </p:cNvSpPr>
          <p:nvPr/>
        </p:nvSpPr>
        <p:spPr bwMode="auto">
          <a:xfrm>
            <a:off x="4987925" y="5637213"/>
            <a:ext cx="2122488" cy="7159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747" name="Text Box 19"/>
          <p:cNvSpPr txBox="1">
            <a:spLocks noChangeArrowheads="1"/>
          </p:cNvSpPr>
          <p:nvPr/>
        </p:nvSpPr>
        <p:spPr bwMode="auto">
          <a:xfrm>
            <a:off x="5676900" y="5716588"/>
            <a:ext cx="6655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--;</a:t>
            </a:r>
          </a:p>
        </p:txBody>
      </p:sp>
      <p:cxnSp>
        <p:nvCxnSpPr>
          <p:cNvPr id="73748" name="AutoShape 20"/>
          <p:cNvCxnSpPr>
            <a:cxnSpLocks noChangeShapeType="1"/>
            <a:stCxn id="73746" idx="2"/>
          </p:cNvCxnSpPr>
          <p:nvPr/>
        </p:nvCxnSpPr>
        <p:spPr bwMode="auto">
          <a:xfrm rot="5400000" flipH="1" flipV="1">
            <a:off x="5899944" y="4394994"/>
            <a:ext cx="2117725" cy="1817687"/>
          </a:xfrm>
          <a:prstGeom prst="bentConnector3">
            <a:avLst>
              <a:gd name="adj1" fmla="val -10343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749" name="AutoShape 21"/>
          <p:cNvCxnSpPr>
            <a:cxnSpLocks noChangeShapeType="1"/>
          </p:cNvCxnSpPr>
          <p:nvPr/>
        </p:nvCxnSpPr>
        <p:spPr bwMode="auto">
          <a:xfrm rot="10800000">
            <a:off x="4178300" y="3333750"/>
            <a:ext cx="3667125" cy="901700"/>
          </a:xfrm>
          <a:prstGeom prst="bentConnector3">
            <a:avLst>
              <a:gd name="adj1" fmla="val -565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75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62524EE-A91C-40D2-A754-A605C079ECA7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35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623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1138" y="352425"/>
            <a:ext cx="8715375" cy="1050925"/>
          </a:xfrm>
        </p:spPr>
        <p:txBody>
          <a:bodyPr/>
          <a:lstStyle/>
          <a:p>
            <a:pPr eaLnBrk="1" hangingPunct="1"/>
            <a:r>
              <a:rPr lang="ja-JP" altLang="en-US" dirty="0"/>
              <a:t>課題２．エラトステネスのふるい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85925"/>
            <a:ext cx="7772400" cy="4500563"/>
          </a:xfrm>
        </p:spPr>
        <p:txBody>
          <a:bodyPr/>
          <a:lstStyle/>
          <a:p>
            <a:pPr marL="533400" indent="-533400" eaLnBrk="1" hangingPunct="1">
              <a:lnSpc>
                <a:spcPct val="120000"/>
              </a:lnSpc>
            </a:pPr>
            <a:r>
              <a:rPr lang="ja-JP" altLang="en-US" dirty="0"/>
              <a:t>「エラトステネスのふるい」の原理に基づいて</a:t>
            </a:r>
            <a:r>
              <a:rPr lang="en-US" altLang="ja-JP" dirty="0"/>
              <a:t>100</a:t>
            </a:r>
            <a:r>
              <a:rPr lang="ja-JP" altLang="en-US" dirty="0"/>
              <a:t>以下の素数を求め，結果を表示するプログラムを作成せよ．</a:t>
            </a:r>
          </a:p>
          <a:p>
            <a:pPr marL="914400" lvl="1" indent="-457200" eaLnBrk="1" hangingPunct="1">
              <a:lnSpc>
                <a:spcPct val="120000"/>
              </a:lnSpc>
            </a:pPr>
            <a:r>
              <a:rPr lang="ja-JP" altLang="en-US" dirty="0"/>
              <a:t>１００以下の素数を求めるために，</a:t>
            </a:r>
            <a:r>
              <a:rPr lang="ja-JP" altLang="en-US" dirty="0">
                <a:solidFill>
                  <a:schemeClr val="tx2"/>
                </a:solidFill>
              </a:rPr>
              <a:t>サイズ１００の配列</a:t>
            </a:r>
            <a:r>
              <a:rPr lang="ja-JP" altLang="en-US" dirty="0"/>
              <a:t>を使う</a:t>
            </a:r>
          </a:p>
          <a:p>
            <a:pPr marL="914400" lvl="1" indent="-457200" eaLnBrk="1" hangingPunct="1">
              <a:lnSpc>
                <a:spcPct val="120000"/>
              </a:lnSpc>
            </a:pPr>
            <a:r>
              <a:rPr lang="ja-JP" altLang="en-US" dirty="0"/>
              <a:t>添字が素数の要素に</a:t>
            </a:r>
            <a:r>
              <a:rPr lang="en-US" altLang="ja-JP" dirty="0"/>
              <a:t>1</a:t>
            </a:r>
            <a:r>
              <a:rPr lang="ja-JP" altLang="en-US" dirty="0" err="1"/>
              <a:t>，</a:t>
            </a:r>
            <a:r>
              <a:rPr lang="ja-JP" altLang="en-US" dirty="0"/>
              <a:t>そうでない要素に</a:t>
            </a:r>
            <a:r>
              <a:rPr lang="en-US" altLang="ja-JP" dirty="0"/>
              <a:t>0</a:t>
            </a:r>
            <a:r>
              <a:rPr lang="ja-JP" altLang="en-US" dirty="0"/>
              <a:t>を代入する</a:t>
            </a:r>
          </a:p>
        </p:txBody>
      </p:sp>
      <p:sp>
        <p:nvSpPr>
          <p:cNvPr id="7578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D320C06-0A85-48F2-965E-76D55173469D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36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68725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4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エラトステネスのふるい  </a:t>
            </a:r>
            <a:r>
              <a:rPr lang="en-US" altLang="ja-JP" dirty="0"/>
              <a:t>(1/4)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631825" y="2676525"/>
            <a:ext cx="898194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２    ３    ４    ５    ６    ７    ８    ９    １０    １１  ・・・</a:t>
            </a:r>
          </a:p>
        </p:txBody>
      </p:sp>
      <p:sp>
        <p:nvSpPr>
          <p:cNvPr id="77828" name="Oval 4"/>
          <p:cNvSpPr>
            <a:spLocks noChangeArrowheads="1"/>
          </p:cNvSpPr>
          <p:nvPr/>
        </p:nvSpPr>
        <p:spPr bwMode="auto">
          <a:xfrm>
            <a:off x="1940331" y="2564219"/>
            <a:ext cx="671512" cy="731838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829" name="Oval 5"/>
          <p:cNvSpPr>
            <a:spLocks noChangeArrowheads="1"/>
          </p:cNvSpPr>
          <p:nvPr/>
        </p:nvSpPr>
        <p:spPr bwMode="auto">
          <a:xfrm>
            <a:off x="3306119" y="2548921"/>
            <a:ext cx="671512" cy="731837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830" name="Oval 6"/>
          <p:cNvSpPr>
            <a:spLocks noChangeArrowheads="1"/>
          </p:cNvSpPr>
          <p:nvPr/>
        </p:nvSpPr>
        <p:spPr bwMode="auto">
          <a:xfrm>
            <a:off x="4671451" y="2558446"/>
            <a:ext cx="671512" cy="731838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831" name="Oval 7"/>
          <p:cNvSpPr>
            <a:spLocks noChangeArrowheads="1"/>
          </p:cNvSpPr>
          <p:nvPr/>
        </p:nvSpPr>
        <p:spPr bwMode="auto">
          <a:xfrm>
            <a:off x="6153570" y="2567774"/>
            <a:ext cx="671512" cy="731837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1764118" y="3419882"/>
            <a:ext cx="1191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２</a:t>
            </a:r>
            <a:r>
              <a:rPr lang="en-US" altLang="ja-JP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２</a:t>
            </a:r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3137844" y="3396646"/>
            <a:ext cx="1191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２</a:t>
            </a:r>
            <a:r>
              <a:rPr lang="en-US" altLang="ja-JP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３</a:t>
            </a: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4493651" y="3396646"/>
            <a:ext cx="1191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２</a:t>
            </a:r>
            <a:r>
              <a:rPr lang="en-US" altLang="ja-JP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４</a:t>
            </a:r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5994820" y="3413911"/>
            <a:ext cx="1191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２</a:t>
            </a:r>
            <a:r>
              <a:rPr lang="en-US" altLang="ja-JP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５</a:t>
            </a:r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2549525" y="5021263"/>
            <a:ext cx="42883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まず，２の倍数を消す</a:t>
            </a:r>
          </a:p>
        </p:txBody>
      </p:sp>
      <p:sp>
        <p:nvSpPr>
          <p:cNvPr id="7783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0B89B87-8C3B-45D5-902A-6361E6A653BF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37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6071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4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エラトステネスのふるい  </a:t>
            </a:r>
            <a:r>
              <a:rPr lang="en-US" altLang="ja-JP" dirty="0"/>
              <a:t>(2/4)</a:t>
            </a: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631825" y="2676525"/>
            <a:ext cx="898194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２    ３    ４    ５    ６    ７    ８    ９    １０    １１  ・・・</a:t>
            </a:r>
          </a:p>
        </p:txBody>
      </p:sp>
      <p:sp>
        <p:nvSpPr>
          <p:cNvPr id="79876" name="Oval 4"/>
          <p:cNvSpPr>
            <a:spLocks noChangeArrowheads="1"/>
          </p:cNvSpPr>
          <p:nvPr/>
        </p:nvSpPr>
        <p:spPr bwMode="auto">
          <a:xfrm>
            <a:off x="1950965" y="2548270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877" name="Oval 5"/>
          <p:cNvSpPr>
            <a:spLocks noChangeArrowheads="1"/>
          </p:cNvSpPr>
          <p:nvPr/>
        </p:nvSpPr>
        <p:spPr bwMode="auto">
          <a:xfrm>
            <a:off x="3267113" y="2548921"/>
            <a:ext cx="671512" cy="731837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878" name="Oval 6"/>
          <p:cNvSpPr>
            <a:spLocks noChangeArrowheads="1"/>
          </p:cNvSpPr>
          <p:nvPr/>
        </p:nvSpPr>
        <p:spPr bwMode="auto">
          <a:xfrm>
            <a:off x="4644842" y="2562627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879" name="Oval 7"/>
          <p:cNvSpPr>
            <a:spLocks noChangeArrowheads="1"/>
          </p:cNvSpPr>
          <p:nvPr/>
        </p:nvSpPr>
        <p:spPr bwMode="auto">
          <a:xfrm>
            <a:off x="6185769" y="2548270"/>
            <a:ext cx="671512" cy="73183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3089313" y="3396646"/>
            <a:ext cx="1191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３</a:t>
            </a:r>
            <a:r>
              <a:rPr lang="en-US" altLang="ja-JP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２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2549525" y="5021263"/>
            <a:ext cx="428835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次に，３の倍数を消す</a:t>
            </a:r>
          </a:p>
        </p:txBody>
      </p:sp>
      <p:sp>
        <p:nvSpPr>
          <p:cNvPr id="79882" name="Oval 10"/>
          <p:cNvSpPr>
            <a:spLocks noChangeArrowheads="1"/>
          </p:cNvSpPr>
          <p:nvPr/>
        </p:nvSpPr>
        <p:spPr bwMode="auto">
          <a:xfrm>
            <a:off x="5289146" y="2562557"/>
            <a:ext cx="671512" cy="731838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5120871" y="3415045"/>
            <a:ext cx="1191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３</a:t>
            </a:r>
            <a:r>
              <a:rPr lang="en-US" altLang="ja-JP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３</a:t>
            </a:r>
          </a:p>
        </p:txBody>
      </p:sp>
      <p:sp>
        <p:nvSpPr>
          <p:cNvPr id="7988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65A96D2-7DAF-401D-8879-5FBA98C3863C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38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03732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4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エラトステネスのふるい  </a:t>
            </a:r>
            <a:r>
              <a:rPr lang="en-US" altLang="ja-JP" dirty="0"/>
              <a:t>(3/4)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631825" y="2676525"/>
            <a:ext cx="898194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２    ３    ４    ５    ６    ７    ８    ９    １０    １１  ・・・</a:t>
            </a:r>
          </a:p>
        </p:txBody>
      </p:sp>
      <p:sp>
        <p:nvSpPr>
          <p:cNvPr id="81924" name="Oval 4"/>
          <p:cNvSpPr>
            <a:spLocks noChangeArrowheads="1"/>
          </p:cNvSpPr>
          <p:nvPr/>
        </p:nvSpPr>
        <p:spPr bwMode="auto">
          <a:xfrm>
            <a:off x="1946756" y="2572216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25" name="Oval 5"/>
          <p:cNvSpPr>
            <a:spLocks noChangeArrowheads="1"/>
          </p:cNvSpPr>
          <p:nvPr/>
        </p:nvSpPr>
        <p:spPr bwMode="auto">
          <a:xfrm>
            <a:off x="3321994" y="2572216"/>
            <a:ext cx="671512" cy="73183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ja-JP" altLang="ja-JP" sz="2800" dirty="0">
              <a:solidFill>
                <a:srgbClr val="00541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26" name="Oval 6"/>
          <p:cNvSpPr>
            <a:spLocks noChangeArrowheads="1"/>
          </p:cNvSpPr>
          <p:nvPr/>
        </p:nvSpPr>
        <p:spPr bwMode="auto">
          <a:xfrm>
            <a:off x="4614530" y="2535153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27" name="Oval 7"/>
          <p:cNvSpPr>
            <a:spLocks noChangeArrowheads="1"/>
          </p:cNvSpPr>
          <p:nvPr/>
        </p:nvSpPr>
        <p:spPr bwMode="auto">
          <a:xfrm>
            <a:off x="6178292" y="2555555"/>
            <a:ext cx="671512" cy="731837"/>
          </a:xfrm>
          <a:prstGeom prst="ellipse">
            <a:avLst/>
          </a:prstGeom>
          <a:noFill/>
          <a:ln w="19050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616090" y="5000625"/>
            <a:ext cx="7981672" cy="176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次に，５の倍数を消す</a:t>
            </a:r>
          </a:p>
          <a:p>
            <a:pPr algn="ctr" eaLnBrk="1" hangingPunct="1">
              <a:buFontTx/>
              <a:buNone/>
            </a:pPr>
            <a:r>
              <a:rPr lang="ja-JP" altLang="en-US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（「４の倍数」は考えない．</a:t>
            </a:r>
          </a:p>
          <a:p>
            <a:pPr algn="ctr" eaLnBrk="1" hangingPunct="1">
              <a:buFontTx/>
              <a:buNone/>
            </a:pPr>
            <a:r>
              <a:rPr lang="ja-JP" altLang="en-US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それは，「４」がすでに消えているから）</a:t>
            </a:r>
          </a:p>
        </p:txBody>
      </p:sp>
      <p:sp>
        <p:nvSpPr>
          <p:cNvPr id="81929" name="Oval 9"/>
          <p:cNvSpPr>
            <a:spLocks noChangeArrowheads="1"/>
          </p:cNvSpPr>
          <p:nvPr/>
        </p:nvSpPr>
        <p:spPr bwMode="auto">
          <a:xfrm>
            <a:off x="5318256" y="2535153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930" name="Text Box 10"/>
          <p:cNvSpPr txBox="1">
            <a:spLocks noChangeArrowheads="1"/>
          </p:cNvSpPr>
          <p:nvPr/>
        </p:nvSpPr>
        <p:spPr bwMode="auto">
          <a:xfrm>
            <a:off x="6022717" y="3362005"/>
            <a:ext cx="11913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５</a:t>
            </a:r>
            <a:r>
              <a:rPr lang="en-US" altLang="ja-JP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２</a:t>
            </a:r>
          </a:p>
        </p:txBody>
      </p:sp>
      <p:sp>
        <p:nvSpPr>
          <p:cNvPr id="8193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53DF387-2997-4BBD-9894-323F5CCCB091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39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227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38188" y="231775"/>
            <a:ext cx="7772400" cy="896938"/>
          </a:xfrm>
        </p:spPr>
        <p:txBody>
          <a:bodyPr/>
          <a:lstStyle/>
          <a:p>
            <a:pPr eaLnBrk="1" hangingPunct="1"/>
            <a:r>
              <a:rPr lang="ja-JP" altLang="en-US" dirty="0"/>
              <a:t>配列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0900" y="5346700"/>
            <a:ext cx="7772400" cy="1092200"/>
          </a:xfrm>
        </p:spPr>
        <p:txBody>
          <a:bodyPr/>
          <a:lstStyle/>
          <a:p>
            <a:pPr eaLnBrk="1" hangingPunct="1"/>
            <a:r>
              <a:rPr lang="ja-JP" altLang="en-US" dirty="0"/>
              <a:t>データの並びで，</a:t>
            </a:r>
            <a:r>
              <a:rPr lang="ja-JP" altLang="en-US" dirty="0">
                <a:solidFill>
                  <a:schemeClr val="tx2"/>
                </a:solidFill>
              </a:rPr>
              <a:t>０から始まる番号</a:t>
            </a:r>
            <a:r>
              <a:rPr lang="ja-JP" altLang="en-US" dirty="0"/>
              <a:t>（添字）が付いている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3597275" y="1893888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3597275" y="2605088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3597275" y="3316288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3597275" y="4027488"/>
            <a:ext cx="1041400" cy="939800"/>
          </a:xfrm>
          <a:prstGeom prst="cube">
            <a:avLst>
              <a:gd name="adj" fmla="val 25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3841750" y="1897063"/>
            <a:ext cx="0" cy="28400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H="1">
            <a:off x="3833813" y="4730750"/>
            <a:ext cx="8001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H="1">
            <a:off x="3598863" y="4732338"/>
            <a:ext cx="236537" cy="2365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818063" y="1187450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添字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868863" y="1978025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０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864100" y="2730500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１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4859338" y="3482975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２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854575" y="4235450"/>
            <a:ext cx="5437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３</a:t>
            </a:r>
          </a:p>
        </p:txBody>
      </p:sp>
      <p:sp>
        <p:nvSpPr>
          <p:cNvPr id="1025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2FA23AC-1383-4810-8314-864792DDC751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41619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4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エラトステネスのふるい  </a:t>
            </a:r>
            <a:r>
              <a:rPr lang="en-US" altLang="ja-JP" dirty="0"/>
              <a:t>(4/4)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631825" y="2676525"/>
            <a:ext cx="898194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２    ３    ４    ５    ６    ７    ８    ９    １０    １１  ・・・</a:t>
            </a:r>
          </a:p>
        </p:txBody>
      </p:sp>
      <p:sp>
        <p:nvSpPr>
          <p:cNvPr id="83972" name="Oval 4"/>
          <p:cNvSpPr>
            <a:spLocks noChangeArrowheads="1"/>
          </p:cNvSpPr>
          <p:nvPr/>
        </p:nvSpPr>
        <p:spPr bwMode="auto">
          <a:xfrm>
            <a:off x="1982862" y="2524592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73" name="Oval 5"/>
          <p:cNvSpPr>
            <a:spLocks noChangeArrowheads="1"/>
          </p:cNvSpPr>
          <p:nvPr/>
        </p:nvSpPr>
        <p:spPr bwMode="auto">
          <a:xfrm>
            <a:off x="3269429" y="2542854"/>
            <a:ext cx="671512" cy="73183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ja-JP" altLang="ja-JP" sz="2800" dirty="0">
              <a:solidFill>
                <a:srgbClr val="00541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74" name="Oval 6"/>
          <p:cNvSpPr>
            <a:spLocks noChangeArrowheads="1"/>
          </p:cNvSpPr>
          <p:nvPr/>
        </p:nvSpPr>
        <p:spPr bwMode="auto">
          <a:xfrm>
            <a:off x="4618906" y="2539198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75" name="Oval 7"/>
          <p:cNvSpPr>
            <a:spLocks noChangeArrowheads="1"/>
          </p:cNvSpPr>
          <p:nvPr/>
        </p:nvSpPr>
        <p:spPr bwMode="auto">
          <a:xfrm>
            <a:off x="6160129" y="2527358"/>
            <a:ext cx="671512" cy="731837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31194" y="4084638"/>
            <a:ext cx="9110186" cy="251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以上のように，２，３，５，７の倍数を消す．</a:t>
            </a:r>
          </a:p>
          <a:p>
            <a:pPr algn="ctr" eaLnBrk="1" hangingPunct="1">
              <a:buFontTx/>
              <a:buNone/>
            </a:pPr>
            <a:endParaRPr lang="ja-JP" altLang="en-US" sz="2800" dirty="0">
              <a:solidFill>
                <a:srgbClr val="00541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１０（これは１００の平方根）を超えたら，この操作を止める</a:t>
            </a:r>
          </a:p>
          <a:p>
            <a:pPr algn="ctr" eaLnBrk="1" hangingPunct="1"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（１００以下で，１１，１３・・・の倍数はすでに消えている）</a:t>
            </a:r>
            <a:endParaRPr lang="ja-JP" altLang="en-US" sz="2800" dirty="0">
              <a:solidFill>
                <a:srgbClr val="00541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buFontTx/>
              <a:buNone/>
            </a:pPr>
            <a:endParaRPr lang="en-US" altLang="ja-JP" sz="2800" dirty="0">
              <a:solidFill>
                <a:srgbClr val="00541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77" name="Oval 9"/>
          <p:cNvSpPr>
            <a:spLocks noChangeArrowheads="1"/>
          </p:cNvSpPr>
          <p:nvPr/>
        </p:nvSpPr>
        <p:spPr bwMode="auto">
          <a:xfrm>
            <a:off x="5327856" y="2524592"/>
            <a:ext cx="671512" cy="73183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97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5BC8D4D-513A-4623-9DE5-34969853496C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40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50638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2888"/>
            <a:ext cx="7772400" cy="876300"/>
          </a:xfrm>
        </p:spPr>
        <p:txBody>
          <a:bodyPr/>
          <a:lstStyle/>
          <a:p>
            <a:pPr eaLnBrk="1" hangingPunct="1"/>
            <a:r>
              <a:rPr lang="ja-JP" altLang="en-US" dirty="0"/>
              <a:t>例題５．行列の和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975" y="1366838"/>
            <a:ext cx="7772400" cy="41148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ja-JP" altLang="en-US" dirty="0"/>
              <a:t>２行３列の行列の和を計算して表示するプログラムを作る．</a:t>
            </a:r>
          </a:p>
          <a:p>
            <a:pPr lvl="1" eaLnBrk="1" hangingPunct="1">
              <a:lnSpc>
                <a:spcPct val="115000"/>
              </a:lnSpc>
            </a:pPr>
            <a:r>
              <a:rPr lang="ja-JP" altLang="en-US" dirty="0"/>
              <a:t>２つの行列を扱うために，</a:t>
            </a:r>
            <a:r>
              <a:rPr lang="ja-JP" altLang="en-US" dirty="0">
                <a:solidFill>
                  <a:schemeClr val="tx2"/>
                </a:solidFill>
              </a:rPr>
              <a:t>２行３列の２次元配列を２つ使う</a:t>
            </a:r>
            <a:endParaRPr lang="ja-JP" altLang="en-US" dirty="0"/>
          </a:p>
          <a:p>
            <a:pPr eaLnBrk="1" hangingPunct="1">
              <a:lnSpc>
                <a:spcPct val="115000"/>
              </a:lnSpc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</a:rPr>
              <a:t>	  	</a:t>
            </a:r>
            <a:r>
              <a:rPr lang="en-US" altLang="ja-JP" sz="2800" dirty="0">
                <a:solidFill>
                  <a:schemeClr val="accent2"/>
                </a:solidFill>
              </a:rPr>
              <a:t>a    </a:t>
            </a:r>
            <a:r>
              <a:rPr lang="ja-JP" altLang="en-US" sz="2800" dirty="0">
                <a:solidFill>
                  <a:schemeClr val="accent2"/>
                </a:solidFill>
              </a:rPr>
              <a:t>２行３列の２次元配列  浮動小数</a:t>
            </a:r>
            <a:br>
              <a:rPr lang="ja-JP" altLang="en-US" sz="2800" dirty="0">
                <a:solidFill>
                  <a:schemeClr val="accent2"/>
                </a:solidFill>
              </a:rPr>
            </a:br>
            <a:r>
              <a:rPr lang="ja-JP" altLang="en-US" sz="2800" dirty="0">
                <a:solidFill>
                  <a:schemeClr val="accent2"/>
                </a:solidFill>
              </a:rPr>
              <a:t>      </a:t>
            </a:r>
            <a:r>
              <a:rPr lang="en-US" altLang="ja-JP" sz="2800" dirty="0">
                <a:solidFill>
                  <a:schemeClr val="accent2"/>
                </a:solidFill>
              </a:rPr>
              <a:t>b    </a:t>
            </a:r>
            <a:r>
              <a:rPr lang="ja-JP" altLang="en-US" sz="2800" dirty="0">
                <a:solidFill>
                  <a:schemeClr val="accent2"/>
                </a:solidFill>
              </a:rPr>
              <a:t>２行３列の２次元配列  浮動小数</a:t>
            </a:r>
          </a:p>
        </p:txBody>
      </p:sp>
      <p:sp>
        <p:nvSpPr>
          <p:cNvPr id="8602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8D4284F-939E-4770-9BAF-4374D1B12823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41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99027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２次元配列とは</a:t>
            </a:r>
          </a:p>
        </p:txBody>
      </p:sp>
      <p:sp>
        <p:nvSpPr>
          <p:cNvPr id="88067" name="AutoShape 1029"/>
          <p:cNvSpPr>
            <a:spLocks noChangeArrowheads="1"/>
          </p:cNvSpPr>
          <p:nvPr/>
        </p:nvSpPr>
        <p:spPr bwMode="auto">
          <a:xfrm>
            <a:off x="3429000" y="32766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68" name="AutoShape 1031"/>
          <p:cNvSpPr>
            <a:spLocks noChangeArrowheads="1"/>
          </p:cNvSpPr>
          <p:nvPr/>
        </p:nvSpPr>
        <p:spPr bwMode="auto">
          <a:xfrm>
            <a:off x="3873500" y="32766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69" name="AutoShape 1032"/>
          <p:cNvSpPr>
            <a:spLocks noChangeArrowheads="1"/>
          </p:cNvSpPr>
          <p:nvPr/>
        </p:nvSpPr>
        <p:spPr bwMode="auto">
          <a:xfrm>
            <a:off x="4318000" y="32766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70" name="AutoShape 1033"/>
          <p:cNvSpPr>
            <a:spLocks noChangeArrowheads="1"/>
          </p:cNvSpPr>
          <p:nvPr/>
        </p:nvSpPr>
        <p:spPr bwMode="auto">
          <a:xfrm>
            <a:off x="4762500" y="32766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71" name="AutoShape 1034"/>
          <p:cNvSpPr>
            <a:spLocks noChangeArrowheads="1"/>
          </p:cNvSpPr>
          <p:nvPr/>
        </p:nvSpPr>
        <p:spPr bwMode="auto">
          <a:xfrm>
            <a:off x="5207000" y="32766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72" name="AutoShape 1035"/>
          <p:cNvSpPr>
            <a:spLocks noChangeArrowheads="1"/>
          </p:cNvSpPr>
          <p:nvPr/>
        </p:nvSpPr>
        <p:spPr bwMode="auto">
          <a:xfrm>
            <a:off x="5651500" y="32766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73" name="AutoShape 1036"/>
          <p:cNvSpPr>
            <a:spLocks noChangeArrowheads="1"/>
          </p:cNvSpPr>
          <p:nvPr/>
        </p:nvSpPr>
        <p:spPr bwMode="auto">
          <a:xfrm>
            <a:off x="6096000" y="32766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74" name="AutoShape 1037"/>
          <p:cNvSpPr>
            <a:spLocks noChangeArrowheads="1"/>
          </p:cNvSpPr>
          <p:nvPr/>
        </p:nvSpPr>
        <p:spPr bwMode="auto">
          <a:xfrm>
            <a:off x="6540500" y="32766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75" name="AutoShape 1038"/>
          <p:cNvSpPr>
            <a:spLocks noChangeArrowheads="1"/>
          </p:cNvSpPr>
          <p:nvPr/>
        </p:nvSpPr>
        <p:spPr bwMode="auto">
          <a:xfrm>
            <a:off x="6985000" y="32766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76" name="AutoShape 1039"/>
          <p:cNvSpPr>
            <a:spLocks noChangeArrowheads="1"/>
          </p:cNvSpPr>
          <p:nvPr/>
        </p:nvSpPr>
        <p:spPr bwMode="auto">
          <a:xfrm>
            <a:off x="7429500" y="32766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77" name="AutoShape 1040"/>
          <p:cNvSpPr>
            <a:spLocks noChangeArrowheads="1"/>
          </p:cNvSpPr>
          <p:nvPr/>
        </p:nvSpPr>
        <p:spPr bwMode="auto">
          <a:xfrm>
            <a:off x="3429000" y="38354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78" name="AutoShape 1041"/>
          <p:cNvSpPr>
            <a:spLocks noChangeArrowheads="1"/>
          </p:cNvSpPr>
          <p:nvPr/>
        </p:nvSpPr>
        <p:spPr bwMode="auto">
          <a:xfrm>
            <a:off x="3873500" y="38354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79" name="AutoShape 1042"/>
          <p:cNvSpPr>
            <a:spLocks noChangeArrowheads="1"/>
          </p:cNvSpPr>
          <p:nvPr/>
        </p:nvSpPr>
        <p:spPr bwMode="auto">
          <a:xfrm>
            <a:off x="4318000" y="38354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80" name="AutoShape 1043"/>
          <p:cNvSpPr>
            <a:spLocks noChangeArrowheads="1"/>
          </p:cNvSpPr>
          <p:nvPr/>
        </p:nvSpPr>
        <p:spPr bwMode="auto">
          <a:xfrm>
            <a:off x="4762500" y="38354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81" name="AutoShape 1044"/>
          <p:cNvSpPr>
            <a:spLocks noChangeArrowheads="1"/>
          </p:cNvSpPr>
          <p:nvPr/>
        </p:nvSpPr>
        <p:spPr bwMode="auto">
          <a:xfrm>
            <a:off x="5207000" y="38354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82" name="AutoShape 1045"/>
          <p:cNvSpPr>
            <a:spLocks noChangeArrowheads="1"/>
          </p:cNvSpPr>
          <p:nvPr/>
        </p:nvSpPr>
        <p:spPr bwMode="auto">
          <a:xfrm>
            <a:off x="5651500" y="38354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83" name="AutoShape 1046"/>
          <p:cNvSpPr>
            <a:spLocks noChangeArrowheads="1"/>
          </p:cNvSpPr>
          <p:nvPr/>
        </p:nvSpPr>
        <p:spPr bwMode="auto">
          <a:xfrm>
            <a:off x="6096000" y="38354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84" name="AutoShape 1047"/>
          <p:cNvSpPr>
            <a:spLocks noChangeArrowheads="1"/>
          </p:cNvSpPr>
          <p:nvPr/>
        </p:nvSpPr>
        <p:spPr bwMode="auto">
          <a:xfrm>
            <a:off x="6540500" y="38354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85" name="AutoShape 1048"/>
          <p:cNvSpPr>
            <a:spLocks noChangeArrowheads="1"/>
          </p:cNvSpPr>
          <p:nvPr/>
        </p:nvSpPr>
        <p:spPr bwMode="auto">
          <a:xfrm>
            <a:off x="6985000" y="38354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86" name="AutoShape 1049"/>
          <p:cNvSpPr>
            <a:spLocks noChangeArrowheads="1"/>
          </p:cNvSpPr>
          <p:nvPr/>
        </p:nvSpPr>
        <p:spPr bwMode="auto">
          <a:xfrm>
            <a:off x="7429500" y="38354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87" name="AutoShape 1050"/>
          <p:cNvSpPr>
            <a:spLocks noChangeArrowheads="1"/>
          </p:cNvSpPr>
          <p:nvPr/>
        </p:nvSpPr>
        <p:spPr bwMode="auto">
          <a:xfrm>
            <a:off x="3429000" y="43942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88" name="AutoShape 1051"/>
          <p:cNvSpPr>
            <a:spLocks noChangeArrowheads="1"/>
          </p:cNvSpPr>
          <p:nvPr/>
        </p:nvSpPr>
        <p:spPr bwMode="auto">
          <a:xfrm>
            <a:off x="3873500" y="43942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89" name="AutoShape 1052"/>
          <p:cNvSpPr>
            <a:spLocks noChangeArrowheads="1"/>
          </p:cNvSpPr>
          <p:nvPr/>
        </p:nvSpPr>
        <p:spPr bwMode="auto">
          <a:xfrm>
            <a:off x="4318000" y="43942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90" name="AutoShape 1053"/>
          <p:cNvSpPr>
            <a:spLocks noChangeArrowheads="1"/>
          </p:cNvSpPr>
          <p:nvPr/>
        </p:nvSpPr>
        <p:spPr bwMode="auto">
          <a:xfrm>
            <a:off x="4762500" y="43942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91" name="AutoShape 1054"/>
          <p:cNvSpPr>
            <a:spLocks noChangeArrowheads="1"/>
          </p:cNvSpPr>
          <p:nvPr/>
        </p:nvSpPr>
        <p:spPr bwMode="auto">
          <a:xfrm>
            <a:off x="5207000" y="43942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92" name="AutoShape 1055"/>
          <p:cNvSpPr>
            <a:spLocks noChangeArrowheads="1"/>
          </p:cNvSpPr>
          <p:nvPr/>
        </p:nvSpPr>
        <p:spPr bwMode="auto">
          <a:xfrm>
            <a:off x="5651500" y="43942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93" name="AutoShape 1056"/>
          <p:cNvSpPr>
            <a:spLocks noChangeArrowheads="1"/>
          </p:cNvSpPr>
          <p:nvPr/>
        </p:nvSpPr>
        <p:spPr bwMode="auto">
          <a:xfrm>
            <a:off x="6096000" y="43942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94" name="AutoShape 1057"/>
          <p:cNvSpPr>
            <a:spLocks noChangeArrowheads="1"/>
          </p:cNvSpPr>
          <p:nvPr/>
        </p:nvSpPr>
        <p:spPr bwMode="auto">
          <a:xfrm>
            <a:off x="6540500" y="43942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95" name="AutoShape 1058"/>
          <p:cNvSpPr>
            <a:spLocks noChangeArrowheads="1"/>
          </p:cNvSpPr>
          <p:nvPr/>
        </p:nvSpPr>
        <p:spPr bwMode="auto">
          <a:xfrm>
            <a:off x="6985000" y="43942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96" name="AutoShape 1059"/>
          <p:cNvSpPr>
            <a:spLocks noChangeArrowheads="1"/>
          </p:cNvSpPr>
          <p:nvPr/>
        </p:nvSpPr>
        <p:spPr bwMode="auto">
          <a:xfrm>
            <a:off x="7429500" y="4394200"/>
            <a:ext cx="592138" cy="706438"/>
          </a:xfrm>
          <a:prstGeom prst="cube">
            <a:avLst>
              <a:gd name="adj" fmla="val 2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097" name="Text Box 1060"/>
          <p:cNvSpPr txBox="1">
            <a:spLocks noChangeArrowheads="1"/>
          </p:cNvSpPr>
          <p:nvPr/>
        </p:nvSpPr>
        <p:spPr bwMode="auto">
          <a:xfrm>
            <a:off x="3130550" y="2249488"/>
            <a:ext cx="14848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ary</a:t>
            </a:r>
            <a:r>
              <a:rPr kumimoji="0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[0][0]</a:t>
            </a:r>
          </a:p>
        </p:txBody>
      </p:sp>
      <p:sp>
        <p:nvSpPr>
          <p:cNvPr id="88098" name="Text Box 1061"/>
          <p:cNvSpPr txBox="1">
            <a:spLocks noChangeArrowheads="1"/>
          </p:cNvSpPr>
          <p:nvPr/>
        </p:nvSpPr>
        <p:spPr bwMode="auto">
          <a:xfrm>
            <a:off x="4865688" y="2235200"/>
            <a:ext cx="14848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ary</a:t>
            </a:r>
            <a:r>
              <a:rPr kumimoji="0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[0][1]</a:t>
            </a:r>
          </a:p>
        </p:txBody>
      </p:sp>
      <p:sp>
        <p:nvSpPr>
          <p:cNvPr id="88099" name="Line 1062"/>
          <p:cNvSpPr>
            <a:spLocks noChangeShapeType="1"/>
          </p:cNvSpPr>
          <p:nvPr/>
        </p:nvSpPr>
        <p:spPr bwMode="auto">
          <a:xfrm flipH="1">
            <a:off x="3724275" y="2719388"/>
            <a:ext cx="411163" cy="6445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8100" name="Line 1063"/>
          <p:cNvSpPr>
            <a:spLocks noChangeShapeType="1"/>
          </p:cNvSpPr>
          <p:nvPr/>
        </p:nvSpPr>
        <p:spPr bwMode="auto">
          <a:xfrm flipH="1">
            <a:off x="4137025" y="2706688"/>
            <a:ext cx="1196975" cy="6953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8101" name="Text Box 1064"/>
          <p:cNvSpPr txBox="1">
            <a:spLocks noChangeArrowheads="1"/>
          </p:cNvSpPr>
          <p:nvPr/>
        </p:nvSpPr>
        <p:spPr bwMode="auto">
          <a:xfrm>
            <a:off x="822325" y="4129088"/>
            <a:ext cx="14848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ary</a:t>
            </a:r>
            <a:r>
              <a:rPr kumimoji="0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[1][0]</a:t>
            </a:r>
          </a:p>
        </p:txBody>
      </p:sp>
      <p:sp>
        <p:nvSpPr>
          <p:cNvPr id="88102" name="Line 1065"/>
          <p:cNvSpPr>
            <a:spLocks noChangeShapeType="1"/>
          </p:cNvSpPr>
          <p:nvPr/>
        </p:nvSpPr>
        <p:spPr bwMode="auto">
          <a:xfrm flipV="1">
            <a:off x="2255838" y="4276725"/>
            <a:ext cx="1120775" cy="2333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8103" name="Text Box 1066"/>
          <p:cNvSpPr txBox="1">
            <a:spLocks noChangeArrowheads="1"/>
          </p:cNvSpPr>
          <p:nvPr/>
        </p:nvSpPr>
        <p:spPr bwMode="auto">
          <a:xfrm>
            <a:off x="900113" y="4694238"/>
            <a:ext cx="14848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ary</a:t>
            </a:r>
            <a:r>
              <a:rPr kumimoji="0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[2][0]</a:t>
            </a:r>
          </a:p>
        </p:txBody>
      </p:sp>
      <p:sp>
        <p:nvSpPr>
          <p:cNvPr id="88104" name="Line 1067"/>
          <p:cNvSpPr>
            <a:spLocks noChangeShapeType="1"/>
          </p:cNvSpPr>
          <p:nvPr/>
        </p:nvSpPr>
        <p:spPr bwMode="auto">
          <a:xfrm flipV="1">
            <a:off x="2319338" y="4883150"/>
            <a:ext cx="1057275" cy="17938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88105" name="Text Box 1068"/>
          <p:cNvSpPr txBox="1">
            <a:spLocks noChangeArrowheads="1"/>
          </p:cNvSpPr>
          <p:nvPr/>
        </p:nvSpPr>
        <p:spPr bwMode="auto">
          <a:xfrm>
            <a:off x="6542088" y="2200275"/>
            <a:ext cx="4587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...</a:t>
            </a:r>
          </a:p>
        </p:txBody>
      </p:sp>
      <p:sp>
        <p:nvSpPr>
          <p:cNvPr id="8810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E41B46F-5A08-4C9C-90A2-E041F24A0560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42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99332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2888"/>
            <a:ext cx="7772400" cy="876300"/>
          </a:xfrm>
        </p:spPr>
        <p:txBody>
          <a:bodyPr/>
          <a:lstStyle/>
          <a:p>
            <a:pPr eaLnBrk="1" hangingPunct="1"/>
            <a:r>
              <a:rPr lang="ja-JP" altLang="en-US" dirty="0"/>
              <a:t>行列の和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013" y="1031875"/>
            <a:ext cx="7772400" cy="4114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ja-JP" sz="2400" dirty="0"/>
              <a:t>#include &lt;</a:t>
            </a:r>
            <a:r>
              <a:rPr lang="en-US" altLang="ja-JP" sz="2400" dirty="0" err="1"/>
              <a:t>stdio.h</a:t>
            </a:r>
            <a:r>
              <a:rPr lang="en-US" altLang="ja-JP" sz="2400" dirty="0"/>
              <a:t>&gt;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ja-JP" sz="2400" dirty="0" err="1"/>
              <a:t>int</a:t>
            </a:r>
            <a:r>
              <a:rPr lang="en-US" altLang="ja-JP" sz="2400" dirty="0"/>
              <a:t> main()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ja-JP" sz="2400" dirty="0"/>
              <a:t>{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>
                <a:solidFill>
                  <a:srgbClr val="FF0000"/>
                </a:solidFill>
              </a:rPr>
              <a:t>int</a:t>
            </a:r>
            <a:r>
              <a:rPr lang="en-US" altLang="ja-JP" sz="2400" dirty="0">
                <a:solidFill>
                  <a:srgbClr val="FF0000"/>
                </a:solidFill>
              </a:rPr>
              <a:t> a[2][3]={{1,2,3},{4,5,6}};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>
                <a:solidFill>
                  <a:srgbClr val="FF0000"/>
                </a:solidFill>
              </a:rPr>
              <a:t>int</a:t>
            </a:r>
            <a:r>
              <a:rPr lang="en-US" altLang="ja-JP" sz="2400" dirty="0">
                <a:solidFill>
                  <a:srgbClr val="FF0000"/>
                </a:solidFill>
              </a:rPr>
              <a:t> b[2][3]={{9,8,7},{6,5,4}};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;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int</a:t>
            </a:r>
            <a:r>
              <a:rPr lang="en-US" altLang="ja-JP" sz="2400" dirty="0"/>
              <a:t> j;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ja-JP" sz="2400" dirty="0"/>
              <a:t>    for (</a:t>
            </a:r>
            <a:r>
              <a:rPr lang="en-US" altLang="ja-JP" sz="2400" dirty="0" err="1"/>
              <a:t>i</a:t>
            </a:r>
            <a:r>
              <a:rPr lang="en-US" altLang="ja-JP" sz="2400" dirty="0"/>
              <a:t>=0;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&lt;2; </a:t>
            </a:r>
            <a:r>
              <a:rPr lang="en-US" altLang="ja-JP" sz="2400" dirty="0" err="1"/>
              <a:t>i</a:t>
            </a:r>
            <a:r>
              <a:rPr lang="en-US" altLang="ja-JP" sz="2400" dirty="0"/>
              <a:t>++) {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ja-JP" sz="2400" dirty="0"/>
              <a:t>        for (j=0; j&lt;3; </a:t>
            </a:r>
            <a:r>
              <a:rPr lang="en-US" altLang="ja-JP" sz="2400" dirty="0" err="1"/>
              <a:t>j++</a:t>
            </a:r>
            <a:r>
              <a:rPr lang="en-US" altLang="ja-JP" sz="2400" dirty="0"/>
              <a:t>) {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ja-JP" sz="2400" dirty="0"/>
              <a:t>    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("%d, ", </a:t>
            </a:r>
            <a:r>
              <a:rPr lang="en-US" altLang="ja-JP" sz="2400" dirty="0">
                <a:solidFill>
                  <a:srgbClr val="FF0000"/>
                </a:solidFill>
              </a:rPr>
              <a:t>a[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>
                <a:solidFill>
                  <a:srgbClr val="FF0000"/>
                </a:solidFill>
              </a:rPr>
              <a:t>][j]+b[</a:t>
            </a:r>
            <a:r>
              <a:rPr lang="en-US" altLang="ja-JP" sz="2400" dirty="0" err="1">
                <a:solidFill>
                  <a:srgbClr val="FF0000"/>
                </a:solidFill>
              </a:rPr>
              <a:t>i</a:t>
            </a:r>
            <a:r>
              <a:rPr lang="en-US" altLang="ja-JP" sz="2400" dirty="0">
                <a:solidFill>
                  <a:srgbClr val="FF0000"/>
                </a:solidFill>
              </a:rPr>
              <a:t>][j]</a:t>
            </a:r>
            <a:r>
              <a:rPr lang="en-US" altLang="ja-JP" sz="2400" dirty="0"/>
              <a:t>);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ja-JP" sz="2400" dirty="0"/>
              <a:t>        }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ja-JP" sz="2400" dirty="0"/>
              <a:t>        </a:t>
            </a:r>
            <a:r>
              <a:rPr lang="en-US" altLang="ja-JP" sz="2400" dirty="0" err="1"/>
              <a:t>printf</a:t>
            </a:r>
            <a:r>
              <a:rPr lang="en-US" altLang="ja-JP" sz="2400" dirty="0"/>
              <a:t>("\n");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ja-JP" sz="2400" dirty="0"/>
              <a:t>    }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ja-JP" sz="2400" dirty="0"/>
              <a:t>    return 0;</a:t>
            </a:r>
          </a:p>
          <a:p>
            <a:pPr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ja-JP" sz="2400" dirty="0"/>
              <a:t>}</a:t>
            </a:r>
          </a:p>
        </p:txBody>
      </p:sp>
      <p:sp>
        <p:nvSpPr>
          <p:cNvPr id="90116" name="AutoShape 4"/>
          <p:cNvSpPr>
            <a:spLocks/>
          </p:cNvSpPr>
          <p:nvPr/>
        </p:nvSpPr>
        <p:spPr bwMode="auto">
          <a:xfrm>
            <a:off x="4203737" y="1601793"/>
            <a:ext cx="125412" cy="942975"/>
          </a:xfrm>
          <a:prstGeom prst="rightBrace">
            <a:avLst>
              <a:gd name="adj1" fmla="val 62658"/>
              <a:gd name="adj2" fmla="val 50000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4430749" y="1835156"/>
            <a:ext cx="170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配列の宣言</a:t>
            </a:r>
          </a:p>
        </p:txBody>
      </p:sp>
      <p:sp>
        <p:nvSpPr>
          <p:cNvPr id="90118" name="AutoShape 6"/>
          <p:cNvSpPr>
            <a:spLocks/>
          </p:cNvSpPr>
          <p:nvPr/>
        </p:nvSpPr>
        <p:spPr bwMode="auto">
          <a:xfrm>
            <a:off x="4572000" y="3194055"/>
            <a:ext cx="136525" cy="649288"/>
          </a:xfrm>
          <a:prstGeom prst="rightBrace">
            <a:avLst>
              <a:gd name="adj1" fmla="val 39632"/>
              <a:gd name="adj2" fmla="val 50000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4791075" y="3081343"/>
            <a:ext cx="1723549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配列からの</a:t>
            </a:r>
          </a:p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読み出し</a:t>
            </a:r>
          </a:p>
        </p:txBody>
      </p:sp>
      <p:sp>
        <p:nvSpPr>
          <p:cNvPr id="9012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0CA9FE9-27F9-40A3-910A-E2B2461870C3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43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89372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行列の和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1533525" y="2468563"/>
            <a:ext cx="6064250" cy="1192212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10, 10, 10, </a:t>
            </a:r>
          </a:p>
          <a:p>
            <a:pPr eaLnBrk="1" hangingPunct="1"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10, 10, 10, </a:t>
            </a:r>
          </a:p>
        </p:txBody>
      </p:sp>
      <p:sp>
        <p:nvSpPr>
          <p:cNvPr id="9216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DF8C9AA-A30E-45DF-BBE5-035D326C05C4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44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48849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968375"/>
          </a:xfrm>
        </p:spPr>
        <p:txBody>
          <a:bodyPr/>
          <a:lstStyle/>
          <a:p>
            <a:pPr eaLnBrk="1" hangingPunct="1"/>
            <a:r>
              <a:rPr lang="ja-JP" altLang="en-US" dirty="0"/>
              <a:t>２次元配列の宣言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4363" y="1263650"/>
            <a:ext cx="8189912" cy="52197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２次元配列の宣言では，</a:t>
            </a:r>
            <a:r>
              <a:rPr lang="ja-JP" altLang="en-US" dirty="0">
                <a:solidFill>
                  <a:schemeClr val="tx2"/>
                </a:solidFill>
              </a:rPr>
              <a:t>名前</a:t>
            </a:r>
            <a:r>
              <a:rPr lang="ja-JP" altLang="en-US" dirty="0"/>
              <a:t>，</a:t>
            </a:r>
            <a:r>
              <a:rPr lang="ja-JP" altLang="en-US" dirty="0">
                <a:solidFill>
                  <a:schemeClr val="tx2"/>
                </a:solidFill>
              </a:rPr>
              <a:t>型，サイズを指定する</a:t>
            </a:r>
            <a:r>
              <a:rPr lang="ja-JP" altLang="en-US" dirty="0"/>
              <a:t>ことが必要</a:t>
            </a: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1625600" y="2827338"/>
            <a:ext cx="5827713" cy="8125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Aft>
                <a:spcPct val="20000"/>
              </a:spcAft>
              <a:buFontTx/>
              <a:buNone/>
            </a:pPr>
            <a:r>
              <a:rPr lang="en-US" altLang="ja-JP" sz="36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36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a[2][3]={{1,2,3},{4,5,6}};</a:t>
            </a:r>
            <a:endParaRPr lang="en-US" altLang="ja-JP" dirty="0">
              <a:solidFill>
                <a:schemeClr val="accent2"/>
              </a:solidFill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2308225" y="3171825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214" name="Text Box 7"/>
          <p:cNvSpPr txBox="1">
            <a:spLocks noChangeArrowheads="1"/>
          </p:cNvSpPr>
          <p:nvPr/>
        </p:nvSpPr>
        <p:spPr bwMode="auto">
          <a:xfrm>
            <a:off x="1385184" y="4494213"/>
            <a:ext cx="1261885" cy="803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</a:t>
            </a:r>
          </a:p>
          <a:p>
            <a:pPr algn="ctr" eaLnBrk="1" hangingPunct="1">
              <a:lnSpc>
                <a:spcPct val="80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データ</a:t>
            </a:r>
          </a:p>
        </p:txBody>
      </p:sp>
      <p:sp>
        <p:nvSpPr>
          <p:cNvPr id="94215" name="Text Box 9"/>
          <p:cNvSpPr txBox="1">
            <a:spLocks noChangeArrowheads="1"/>
          </p:cNvSpPr>
          <p:nvPr/>
        </p:nvSpPr>
        <p:spPr bwMode="auto">
          <a:xfrm>
            <a:off x="3046413" y="4511675"/>
            <a:ext cx="1250950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名前は</a:t>
            </a:r>
          </a:p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lang="en-US" altLang="ja-JP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94216" name="Text Box 11"/>
          <p:cNvSpPr txBox="1">
            <a:spLocks noChangeArrowheads="1"/>
          </p:cNvSpPr>
          <p:nvPr/>
        </p:nvSpPr>
        <p:spPr bwMode="auto">
          <a:xfrm>
            <a:off x="4747855" y="4535488"/>
            <a:ext cx="2339103" cy="76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配列のサイズ</a:t>
            </a:r>
          </a:p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は２</a:t>
            </a:r>
            <a:r>
              <a:rPr lang="en-US" altLang="ja-JP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３</a:t>
            </a:r>
          </a:p>
        </p:txBody>
      </p:sp>
      <p:sp>
        <p:nvSpPr>
          <p:cNvPr id="94217" name="Line 12"/>
          <p:cNvSpPr>
            <a:spLocks noChangeShapeType="1"/>
          </p:cNvSpPr>
          <p:nvPr/>
        </p:nvSpPr>
        <p:spPr bwMode="auto">
          <a:xfrm flipH="1" flipV="1">
            <a:off x="1936750" y="3525838"/>
            <a:ext cx="68263" cy="868362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4218" name="Line 13"/>
          <p:cNvSpPr>
            <a:spLocks noChangeShapeType="1"/>
          </p:cNvSpPr>
          <p:nvPr/>
        </p:nvSpPr>
        <p:spPr bwMode="auto">
          <a:xfrm flipH="1" flipV="1">
            <a:off x="2427288" y="3562350"/>
            <a:ext cx="922337" cy="833438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4219" name="Line 14"/>
          <p:cNvSpPr>
            <a:spLocks noChangeShapeType="1"/>
          </p:cNvSpPr>
          <p:nvPr/>
        </p:nvSpPr>
        <p:spPr bwMode="auto">
          <a:xfrm flipH="1" flipV="1">
            <a:off x="3181350" y="3587750"/>
            <a:ext cx="2532063" cy="844550"/>
          </a:xfrm>
          <a:prstGeom prst="line">
            <a:avLst/>
          </a:prstGeom>
          <a:noFill/>
          <a:ln w="9525">
            <a:solidFill>
              <a:srgbClr val="005414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94220" name="Text Box 15"/>
          <p:cNvSpPr txBox="1">
            <a:spLocks noChangeArrowheads="1"/>
          </p:cNvSpPr>
          <p:nvPr/>
        </p:nvSpPr>
        <p:spPr bwMode="auto">
          <a:xfrm>
            <a:off x="1397000" y="5611813"/>
            <a:ext cx="7186583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次元以上の配列の宣言では，サイズを書く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（省略できない）ことになっている</a:t>
            </a:r>
          </a:p>
        </p:txBody>
      </p:sp>
      <p:sp>
        <p:nvSpPr>
          <p:cNvPr id="9422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83364C6-E7E9-4C95-A0F6-66C538035C9E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45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86383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課題３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120000"/>
              </a:lnSpc>
            </a:pPr>
            <a:r>
              <a:rPr lang="en-US" altLang="ja-JP" dirty="0"/>
              <a:t>3×3</a:t>
            </a:r>
            <a:r>
              <a:rPr lang="ja-JP" altLang="en-US" dirty="0"/>
              <a:t>行列の積を計算して表示するプログラムを作成しなさい</a:t>
            </a:r>
          </a:p>
          <a:p>
            <a:pPr marL="914400" lvl="1" indent="-457200" eaLnBrk="1" hangingPunct="1">
              <a:lnSpc>
                <a:spcPct val="120000"/>
              </a:lnSpc>
            </a:pPr>
            <a:r>
              <a:rPr lang="ja-JP" altLang="en-US" dirty="0"/>
              <a:t>２つの行列を扱うために，</a:t>
            </a:r>
            <a:r>
              <a:rPr lang="ja-JP" altLang="en-US" dirty="0">
                <a:solidFill>
                  <a:schemeClr val="tx2"/>
                </a:solidFill>
              </a:rPr>
              <a:t>３行３列の２次元配列を２つ使う</a:t>
            </a:r>
            <a:endParaRPr lang="ja-JP" altLang="en-US" dirty="0"/>
          </a:p>
          <a:p>
            <a:pPr marL="533400" indent="-533400" eaLnBrk="1" hangingPunct="1">
              <a:lnSpc>
                <a:spcPct val="120000"/>
              </a:lnSpc>
            </a:pPr>
            <a:endParaRPr lang="en-US" altLang="ja-JP" dirty="0"/>
          </a:p>
        </p:txBody>
      </p:sp>
      <p:sp>
        <p:nvSpPr>
          <p:cNvPr id="9626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FCDC84D-1BDA-484D-A0A7-8ABA2FB84B61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46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155727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多次元配列についての補足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多次元配列は，普通，最大７次元まで（処理系により異なる）．</a:t>
            </a:r>
          </a:p>
          <a:p>
            <a:pPr eaLnBrk="1" hangingPunct="1">
              <a:buFontTx/>
              <a:buNone/>
            </a:pPr>
            <a:endParaRPr lang="ja-JP" altLang="en-US" dirty="0"/>
          </a:p>
          <a:p>
            <a:pPr eaLnBrk="1" hangingPunct="1">
              <a:buFontTx/>
              <a:buNone/>
            </a:pPr>
            <a:r>
              <a:rPr lang="ja-JP" altLang="en-US" dirty="0">
                <a:solidFill>
                  <a:schemeClr val="accent2"/>
                </a:solidFill>
              </a:rPr>
              <a:t>	例）  整数型の３次元配列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</a:rPr>
              <a:t>      </a:t>
            </a:r>
            <a:r>
              <a:rPr lang="en-US" altLang="ja-JP" sz="2800" b="1" dirty="0" err="1">
                <a:solidFill>
                  <a:schemeClr val="accent2"/>
                </a:solidFill>
                <a:latin typeface="Calibri" panose="020F0502020204030204" pitchFamily="34" charset="0"/>
              </a:rPr>
              <a:t>int</a:t>
            </a:r>
            <a:r>
              <a:rPr lang="en-US" altLang="ja-JP" sz="2800" b="1" dirty="0">
                <a:solidFill>
                  <a:schemeClr val="accent2"/>
                </a:solidFill>
                <a:latin typeface="Calibri" panose="020F0502020204030204" pitchFamily="34" charset="0"/>
              </a:rPr>
              <a:t> a[2][3][4];</a:t>
            </a:r>
          </a:p>
          <a:p>
            <a:pPr eaLnBrk="1" hangingPunct="1">
              <a:buFontTx/>
              <a:buNone/>
            </a:pPr>
            <a:r>
              <a:rPr lang="en-US" altLang="ja-JP" sz="3600" dirty="0">
                <a:latin typeface="Calibri" panose="020F0502020204030204" pitchFamily="34" charset="0"/>
              </a:rPr>
              <a:t>      </a:t>
            </a:r>
            <a:endParaRPr lang="en-US" altLang="ja-JP" dirty="0"/>
          </a:p>
        </p:txBody>
      </p:sp>
      <p:sp>
        <p:nvSpPr>
          <p:cNvPr id="9830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B8ACC94-7554-4DB8-B9AE-0EF2453654AD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47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63220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85800" y="412750"/>
            <a:ext cx="7772400" cy="806450"/>
          </a:xfrm>
        </p:spPr>
        <p:txBody>
          <a:bodyPr/>
          <a:lstStyle/>
          <a:p>
            <a:pPr eaLnBrk="1" hangingPunct="1"/>
            <a:r>
              <a:rPr lang="ja-JP" altLang="en-US" dirty="0"/>
              <a:t>変数の初期化</a:t>
            </a:r>
          </a:p>
        </p:txBody>
      </p:sp>
      <p:sp>
        <p:nvSpPr>
          <p:cNvPr id="100355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350838" y="1493838"/>
            <a:ext cx="8594725" cy="966787"/>
          </a:xfrm>
        </p:spPr>
        <p:txBody>
          <a:bodyPr/>
          <a:lstStyle/>
          <a:p>
            <a:pPr eaLnBrk="1" hangingPunct="1"/>
            <a:r>
              <a:rPr lang="ja-JP" altLang="en-US" dirty="0"/>
              <a:t>変数を宣言すると同時に，値の設定もできます．</a:t>
            </a:r>
          </a:p>
        </p:txBody>
      </p:sp>
      <p:sp>
        <p:nvSpPr>
          <p:cNvPr id="100356" name="Text Box 3076"/>
          <p:cNvSpPr txBox="1">
            <a:spLocks noChangeArrowheads="1"/>
          </p:cNvSpPr>
          <p:nvPr/>
        </p:nvSpPr>
        <p:spPr bwMode="auto">
          <a:xfrm>
            <a:off x="1552575" y="2524125"/>
            <a:ext cx="1643063" cy="1173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= 0;</a:t>
            </a:r>
          </a:p>
        </p:txBody>
      </p:sp>
      <p:sp>
        <p:nvSpPr>
          <p:cNvPr id="100357" name="Text Box 3077"/>
          <p:cNvSpPr txBox="1">
            <a:spLocks noChangeArrowheads="1"/>
          </p:cNvSpPr>
          <p:nvPr/>
        </p:nvSpPr>
        <p:spPr bwMode="auto">
          <a:xfrm>
            <a:off x="4794250" y="2781300"/>
            <a:ext cx="1643063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= 0;</a:t>
            </a:r>
          </a:p>
        </p:txBody>
      </p:sp>
      <p:sp>
        <p:nvSpPr>
          <p:cNvPr id="100358" name="AutoShape 3078"/>
          <p:cNvSpPr>
            <a:spLocks noChangeArrowheads="1"/>
          </p:cNvSpPr>
          <p:nvPr/>
        </p:nvSpPr>
        <p:spPr bwMode="auto">
          <a:xfrm>
            <a:off x="3633788" y="2857500"/>
            <a:ext cx="787400" cy="415925"/>
          </a:xfrm>
          <a:prstGeom prst="leftRightArrow">
            <a:avLst>
              <a:gd name="adj1" fmla="val 50000"/>
              <a:gd name="adj2" fmla="val 37863"/>
            </a:avLst>
          </a:prstGeom>
          <a:noFill/>
          <a:ln w="9525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359" name="Text Box 3079"/>
          <p:cNvSpPr txBox="1">
            <a:spLocks noChangeArrowheads="1"/>
          </p:cNvSpPr>
          <p:nvPr/>
        </p:nvSpPr>
        <p:spPr bwMode="auto">
          <a:xfrm>
            <a:off x="3322638" y="3544888"/>
            <a:ext cx="16209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同じ意味</a:t>
            </a:r>
          </a:p>
        </p:txBody>
      </p:sp>
      <p:sp>
        <p:nvSpPr>
          <p:cNvPr id="10036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823533B-5E83-483B-B66F-1C6D959506E0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48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98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63575" y="265113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例題１．月の日数</a:t>
            </a:r>
          </a:p>
        </p:txBody>
      </p:sp>
      <p:sp>
        <p:nvSpPr>
          <p:cNvPr id="12291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619125" y="1401763"/>
            <a:ext cx="7772400" cy="347027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年と月を読み込んで，日数を求めるプログラムを作る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dirty="0"/>
              <a:t>うるう年の２月ならば２９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dirty="0"/>
              <a:t>日数を求めるために，</a:t>
            </a:r>
            <a:r>
              <a:rPr lang="ja-JP" altLang="en-US" dirty="0">
                <a:solidFill>
                  <a:schemeClr val="tx2"/>
                </a:solidFill>
              </a:rPr>
              <a:t>サイズ１２の配列</a:t>
            </a:r>
            <a:r>
              <a:rPr lang="ja-JP" altLang="en-US" dirty="0"/>
              <a:t>を使う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ja-JP" altLang="en-US" dirty="0"/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ja-JP" altLang="en-US" dirty="0">
                <a:solidFill>
                  <a:schemeClr val="accent2"/>
                </a:solidFill>
              </a:rPr>
              <a:t>		例） </a:t>
            </a:r>
            <a:r>
              <a:rPr lang="en-US" altLang="ja-JP" dirty="0">
                <a:solidFill>
                  <a:schemeClr val="accent2"/>
                </a:solidFill>
              </a:rPr>
              <a:t>2001 </a:t>
            </a:r>
            <a:r>
              <a:rPr lang="ja-JP" altLang="en-US" dirty="0">
                <a:solidFill>
                  <a:schemeClr val="accent2"/>
                </a:solidFill>
              </a:rPr>
              <a:t>年 </a:t>
            </a:r>
            <a:r>
              <a:rPr lang="en-US" altLang="ja-JP" dirty="0">
                <a:solidFill>
                  <a:schemeClr val="accent2"/>
                </a:solidFill>
              </a:rPr>
              <a:t>11 </a:t>
            </a:r>
            <a:r>
              <a:rPr lang="ja-JP" altLang="en-US" dirty="0">
                <a:solidFill>
                  <a:schemeClr val="accent2"/>
                </a:solidFill>
              </a:rPr>
              <a:t>月  →  </a:t>
            </a:r>
            <a:r>
              <a:rPr lang="en-US" altLang="ja-JP" dirty="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1229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C8C15C9-E9FC-4499-849B-1C200D4BAD68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7821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ja-JP" altLang="en-US" dirty="0"/>
              <a:t>月の日数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" y="739775"/>
            <a:ext cx="9131300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#include &lt;</a:t>
            </a:r>
            <a:r>
              <a:rPr lang="en-US" altLang="ja-JP" sz="1600" dirty="0" err="1">
                <a:latin typeface="CS Times" pitchFamily="18" charset="0"/>
              </a:rPr>
              <a:t>stdio.h</a:t>
            </a:r>
            <a:r>
              <a:rPr lang="en-US" altLang="ja-JP" sz="1600" dirty="0">
                <a:latin typeface="CS Times" pitchFamily="18" charset="0"/>
              </a:rPr>
              <a:t>&gt;</a:t>
            </a:r>
          </a:p>
          <a:p>
            <a:pPr>
              <a:lnSpc>
                <a:spcPct val="80000"/>
              </a:lnSpc>
              <a:buNone/>
            </a:pPr>
            <a:r>
              <a:rPr lang="en-US" altLang="ja-JP" sz="1600" dirty="0">
                <a:latin typeface="CS Times" pitchFamily="18" charset="0"/>
              </a:rPr>
              <a:t>#pragma warning(</a:t>
            </a:r>
            <a:r>
              <a:rPr lang="en-US" altLang="ja-JP" sz="1600" dirty="0" err="1">
                <a:latin typeface="CS Times" pitchFamily="18" charset="0"/>
              </a:rPr>
              <a:t>disable:4996</a:t>
            </a:r>
            <a:r>
              <a:rPr lang="en-US" altLang="ja-JP" sz="1600" dirty="0">
                <a:latin typeface="CS Times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 err="1">
                <a:latin typeface="CS Times" pitchFamily="18" charset="0"/>
              </a:rPr>
              <a:t>int</a:t>
            </a:r>
            <a:r>
              <a:rPr lang="en-US" altLang="ja-JP" sz="1600" dirty="0">
                <a:latin typeface="CS Times" pitchFamily="18" charset="0"/>
              </a:rPr>
              <a:t> main()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    </a:t>
            </a:r>
            <a:r>
              <a:rPr lang="en-US" altLang="ja-JP" sz="1600" dirty="0" err="1">
                <a:latin typeface="CS Times" pitchFamily="18" charset="0"/>
              </a:rPr>
              <a:t>int</a:t>
            </a:r>
            <a:r>
              <a:rPr lang="en-US" altLang="ja-JP" sz="1600" dirty="0">
                <a:latin typeface="CS Times" pitchFamily="18" charset="0"/>
              </a:rPr>
              <a:t> </a:t>
            </a:r>
            <a:r>
              <a:rPr lang="en-US" altLang="ja-JP" sz="1600" dirty="0" err="1">
                <a:solidFill>
                  <a:schemeClr val="tx2"/>
                </a:solidFill>
                <a:latin typeface="CS Times" pitchFamily="18" charset="0"/>
              </a:rPr>
              <a:t>num_days</a:t>
            </a:r>
            <a:r>
              <a:rPr lang="en-US" altLang="ja-JP" sz="1600" dirty="0">
                <a:solidFill>
                  <a:schemeClr val="tx2"/>
                </a:solidFill>
                <a:latin typeface="CS Times" pitchFamily="18" charset="0"/>
              </a:rPr>
              <a:t>[] = {31, 28, 31, 30, 31, 30, 31, 31, 30, 31, 30, 31};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    </a:t>
            </a:r>
            <a:r>
              <a:rPr lang="en-US" altLang="ja-JP" sz="1600" dirty="0" err="1">
                <a:latin typeface="CS Times" pitchFamily="18" charset="0"/>
              </a:rPr>
              <a:t>int</a:t>
            </a:r>
            <a:r>
              <a:rPr lang="en-US" altLang="ja-JP" sz="1600" dirty="0">
                <a:latin typeface="CS Times" pitchFamily="18" charset="0"/>
              </a:rPr>
              <a:t> y;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    </a:t>
            </a:r>
            <a:r>
              <a:rPr lang="en-US" altLang="ja-JP" sz="1600" dirty="0" err="1">
                <a:latin typeface="CS Times" pitchFamily="18" charset="0"/>
              </a:rPr>
              <a:t>int</a:t>
            </a:r>
            <a:r>
              <a:rPr lang="en-US" altLang="ja-JP" sz="1600" dirty="0">
                <a:latin typeface="CS Times" pitchFamily="18" charset="0"/>
              </a:rPr>
              <a:t> m;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    </a:t>
            </a:r>
            <a:r>
              <a:rPr lang="en-US" altLang="ja-JP" sz="1600" dirty="0" err="1">
                <a:latin typeface="CS Times" pitchFamily="18" charset="0"/>
              </a:rPr>
              <a:t>printf</a:t>
            </a:r>
            <a:r>
              <a:rPr lang="en-US" altLang="ja-JP" sz="1600" dirty="0">
                <a:latin typeface="CS Times" pitchFamily="18" charset="0"/>
              </a:rPr>
              <a:t>( "y="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    </a:t>
            </a:r>
            <a:r>
              <a:rPr lang="en-US" altLang="ja-JP" sz="1600" dirty="0" err="1">
                <a:latin typeface="CS Times" pitchFamily="18" charset="0"/>
              </a:rPr>
              <a:t>scanf</a:t>
            </a:r>
            <a:r>
              <a:rPr lang="en-US" altLang="ja-JP" sz="1600" dirty="0">
                <a:latin typeface="CS Times" pitchFamily="18" charset="0"/>
              </a:rPr>
              <a:t>( "%d", &amp;y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    </a:t>
            </a:r>
            <a:r>
              <a:rPr lang="en-US" altLang="ja-JP" sz="1600" dirty="0" err="1">
                <a:latin typeface="CS Times" pitchFamily="18" charset="0"/>
              </a:rPr>
              <a:t>printf</a:t>
            </a:r>
            <a:r>
              <a:rPr lang="en-US" altLang="ja-JP" sz="1600" dirty="0">
                <a:latin typeface="CS Times" pitchFamily="18" charset="0"/>
              </a:rPr>
              <a:t>( "m="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    </a:t>
            </a:r>
            <a:r>
              <a:rPr lang="en-US" altLang="ja-JP" sz="1600" dirty="0" err="1">
                <a:latin typeface="CS Times" pitchFamily="18" charset="0"/>
              </a:rPr>
              <a:t>scanf</a:t>
            </a:r>
            <a:r>
              <a:rPr lang="en-US" altLang="ja-JP" sz="1600" dirty="0">
                <a:latin typeface="CS Times" pitchFamily="18" charset="0"/>
              </a:rPr>
              <a:t>( "%d", &amp;m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    if ( (m == 2) &amp;&amp; (((y % 400) == 0) || (((y % 100) != 0) &amp;&amp; ((y % 4) == 0)))){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        </a:t>
            </a:r>
            <a:r>
              <a:rPr lang="en-US" altLang="ja-JP" sz="1600" dirty="0" err="1">
                <a:latin typeface="CS Times" pitchFamily="18" charset="0"/>
              </a:rPr>
              <a:t>printf</a:t>
            </a:r>
            <a:r>
              <a:rPr lang="en-US" altLang="ja-JP" sz="1600" dirty="0">
                <a:latin typeface="CS Times" pitchFamily="18" charset="0"/>
              </a:rPr>
              <a:t>( "number of days(%d) = 29\n", m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    else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        </a:t>
            </a:r>
            <a:r>
              <a:rPr lang="en-US" altLang="ja-JP" sz="1600" dirty="0" err="1">
                <a:latin typeface="CS Times" pitchFamily="18" charset="0"/>
              </a:rPr>
              <a:t>printf</a:t>
            </a:r>
            <a:r>
              <a:rPr lang="en-US" altLang="ja-JP" sz="1600" dirty="0">
                <a:latin typeface="CS Times" pitchFamily="18" charset="0"/>
              </a:rPr>
              <a:t>( "number of days(%d) = %d\n", m, </a:t>
            </a:r>
            <a:r>
              <a:rPr lang="en-US" altLang="ja-JP" sz="1600" dirty="0" err="1">
                <a:solidFill>
                  <a:schemeClr val="tx2"/>
                </a:solidFill>
                <a:latin typeface="CS Times" pitchFamily="18" charset="0"/>
              </a:rPr>
              <a:t>num_days</a:t>
            </a:r>
            <a:r>
              <a:rPr lang="en-US" altLang="ja-JP" sz="1600" dirty="0">
                <a:solidFill>
                  <a:schemeClr val="tx2"/>
                </a:solidFill>
                <a:latin typeface="CS Times" pitchFamily="18" charset="0"/>
              </a:rPr>
              <a:t>[m-1]</a:t>
            </a:r>
            <a:r>
              <a:rPr lang="en-US" altLang="ja-JP" sz="1600" dirty="0">
                <a:latin typeface="CS Times" pitchFamily="18" charset="0"/>
              </a:rPr>
              <a:t> 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    return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1600" dirty="0">
                <a:latin typeface="CS Times" pitchFamily="18" charset="0"/>
              </a:rPr>
              <a:t>}</a:t>
            </a:r>
          </a:p>
        </p:txBody>
      </p:sp>
      <p:sp>
        <p:nvSpPr>
          <p:cNvPr id="14340" name="AutoShape 4"/>
          <p:cNvSpPr>
            <a:spLocks/>
          </p:cNvSpPr>
          <p:nvPr/>
        </p:nvSpPr>
        <p:spPr bwMode="auto">
          <a:xfrm>
            <a:off x="5880099" y="1843089"/>
            <a:ext cx="136525" cy="649287"/>
          </a:xfrm>
          <a:prstGeom prst="rightBrace">
            <a:avLst>
              <a:gd name="adj1" fmla="val 39632"/>
              <a:gd name="adj2" fmla="val 50000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029325" y="1969294"/>
            <a:ext cx="145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配列の宣言</a:t>
            </a:r>
          </a:p>
        </p:txBody>
      </p:sp>
      <p:sp>
        <p:nvSpPr>
          <p:cNvPr id="14342" name="AutoShape 6"/>
          <p:cNvSpPr>
            <a:spLocks/>
          </p:cNvSpPr>
          <p:nvPr/>
        </p:nvSpPr>
        <p:spPr bwMode="auto">
          <a:xfrm>
            <a:off x="5743574" y="5422106"/>
            <a:ext cx="136525" cy="649287"/>
          </a:xfrm>
          <a:prstGeom prst="rightBrace">
            <a:avLst>
              <a:gd name="adj1" fmla="val 39632"/>
              <a:gd name="adj2" fmla="val 50000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6090910" y="5365750"/>
            <a:ext cx="146706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配列からの</a:t>
            </a:r>
          </a:p>
          <a:p>
            <a:pPr eaLnBrk="1" hangingPunct="1">
              <a:buFontTx/>
              <a:buNone/>
            </a:pPr>
            <a:r>
              <a:rPr lang="ja-JP" altLang="en-US" sz="20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読み出し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703762" y="5522366"/>
            <a:ext cx="566738" cy="482600"/>
          </a:xfrm>
          <a:prstGeom prst="rect">
            <a:avLst/>
          </a:prstGeom>
          <a:noFill/>
          <a:ln w="9525">
            <a:solidFill>
              <a:srgbClr val="00801E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360737" y="6245692"/>
            <a:ext cx="35702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「ｍ－１」に意味がある</a:t>
            </a:r>
          </a:p>
        </p:txBody>
      </p:sp>
      <p:sp>
        <p:nvSpPr>
          <p:cNvPr id="1434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B848596-EA3E-4594-A29A-49C3CD6FCA78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5703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月の日数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533525" y="2468563"/>
            <a:ext cx="6064250" cy="1830387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y=2001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m=11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number of days(11) = 30</a:t>
            </a:r>
            <a:endParaRPr lang="en-US" altLang="ja-JP" sz="2000" dirty="0"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1638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0ED98EE-0AAA-4796-913B-9E4F731FF681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2079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33350"/>
            <a:ext cx="7772400" cy="712788"/>
          </a:xfrm>
        </p:spPr>
        <p:txBody>
          <a:bodyPr/>
          <a:lstStyle/>
          <a:p>
            <a:pPr eaLnBrk="1" hangingPunct="1"/>
            <a:r>
              <a:rPr lang="ja-JP" altLang="en-US" dirty="0"/>
              <a:t>プログラムとデータ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189663" y="874713"/>
            <a:ext cx="14157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メモリ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7215188" y="1701800"/>
            <a:ext cx="833437" cy="4826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 flipH="1">
            <a:off x="4630738" y="25812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38" name="Line 9"/>
          <p:cNvSpPr>
            <a:spLocks noChangeShapeType="1"/>
          </p:cNvSpPr>
          <p:nvPr/>
        </p:nvSpPr>
        <p:spPr bwMode="auto">
          <a:xfrm>
            <a:off x="7205663" y="20780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39" name="Text Box 23"/>
          <p:cNvSpPr txBox="1">
            <a:spLocks noChangeArrowheads="1"/>
          </p:cNvSpPr>
          <p:nvPr/>
        </p:nvSpPr>
        <p:spPr bwMode="auto">
          <a:xfrm>
            <a:off x="5278438" y="1689100"/>
            <a:ext cx="18271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[0]</a:t>
            </a:r>
          </a:p>
        </p:txBody>
      </p:sp>
      <p:sp>
        <p:nvSpPr>
          <p:cNvPr id="18440" name="Text Box 28"/>
          <p:cNvSpPr txBox="1">
            <a:spLocks noChangeArrowheads="1"/>
          </p:cNvSpPr>
          <p:nvPr/>
        </p:nvSpPr>
        <p:spPr bwMode="auto">
          <a:xfrm>
            <a:off x="846138" y="3776663"/>
            <a:ext cx="2901950" cy="588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num_days</a:t>
            </a:r>
            <a:r>
              <a:rPr lang="en-US" altLang="ja-JP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[m-1];</a:t>
            </a:r>
            <a:endParaRPr lang="en-US" altLang="ja-JP" dirty="0"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18441" name="Text Box 30"/>
          <p:cNvSpPr txBox="1">
            <a:spLocks noChangeArrowheads="1"/>
          </p:cNvSpPr>
          <p:nvPr/>
        </p:nvSpPr>
        <p:spPr bwMode="auto">
          <a:xfrm>
            <a:off x="1073150" y="4414838"/>
            <a:ext cx="2698175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配列からの値の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読み出し</a:t>
            </a:r>
          </a:p>
        </p:txBody>
      </p:sp>
      <p:cxnSp>
        <p:nvCxnSpPr>
          <p:cNvPr id="18442" name="AutoShape 31"/>
          <p:cNvCxnSpPr>
            <a:cxnSpLocks noChangeShapeType="1"/>
            <a:stCxn id="18463" idx="1"/>
            <a:endCxn id="18440" idx="0"/>
          </p:cNvCxnSpPr>
          <p:nvPr/>
        </p:nvCxnSpPr>
        <p:spPr bwMode="auto">
          <a:xfrm rot="10800000">
            <a:off x="2297113" y="3776663"/>
            <a:ext cx="3022600" cy="2169170"/>
          </a:xfrm>
          <a:prstGeom prst="bentConnector4">
            <a:avLst>
              <a:gd name="adj1" fmla="val 25998"/>
              <a:gd name="adj2" fmla="val 110539"/>
            </a:avLst>
          </a:prstGeom>
          <a:noFill/>
          <a:ln w="19050">
            <a:solidFill>
              <a:srgbClr val="00801E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3" name="Rectangle 36"/>
          <p:cNvSpPr>
            <a:spLocks noChangeArrowheads="1"/>
          </p:cNvSpPr>
          <p:nvPr/>
        </p:nvSpPr>
        <p:spPr bwMode="auto">
          <a:xfrm>
            <a:off x="4814888" y="1508125"/>
            <a:ext cx="3817937" cy="5172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444" name="Line 37"/>
          <p:cNvSpPr>
            <a:spLocks noChangeShapeType="1"/>
          </p:cNvSpPr>
          <p:nvPr/>
        </p:nvSpPr>
        <p:spPr bwMode="auto">
          <a:xfrm>
            <a:off x="7218363" y="24844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45" name="Line 38"/>
          <p:cNvSpPr>
            <a:spLocks noChangeShapeType="1"/>
          </p:cNvSpPr>
          <p:nvPr/>
        </p:nvSpPr>
        <p:spPr bwMode="auto">
          <a:xfrm>
            <a:off x="7218363" y="28908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46" name="Line 39"/>
          <p:cNvSpPr>
            <a:spLocks noChangeShapeType="1"/>
          </p:cNvSpPr>
          <p:nvPr/>
        </p:nvSpPr>
        <p:spPr bwMode="auto">
          <a:xfrm>
            <a:off x="7218363" y="32972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47" name="Line 40"/>
          <p:cNvSpPr>
            <a:spLocks noChangeShapeType="1"/>
          </p:cNvSpPr>
          <p:nvPr/>
        </p:nvSpPr>
        <p:spPr bwMode="auto">
          <a:xfrm>
            <a:off x="7218363" y="37036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48" name="Line 41"/>
          <p:cNvSpPr>
            <a:spLocks noChangeShapeType="1"/>
          </p:cNvSpPr>
          <p:nvPr/>
        </p:nvSpPr>
        <p:spPr bwMode="auto">
          <a:xfrm>
            <a:off x="7218363" y="41100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49" name="Line 42"/>
          <p:cNvSpPr>
            <a:spLocks noChangeShapeType="1"/>
          </p:cNvSpPr>
          <p:nvPr/>
        </p:nvSpPr>
        <p:spPr bwMode="auto">
          <a:xfrm>
            <a:off x="7218363" y="45164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50" name="Line 43"/>
          <p:cNvSpPr>
            <a:spLocks noChangeShapeType="1"/>
          </p:cNvSpPr>
          <p:nvPr/>
        </p:nvSpPr>
        <p:spPr bwMode="auto">
          <a:xfrm>
            <a:off x="7218363" y="49228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51" name="Line 44"/>
          <p:cNvSpPr>
            <a:spLocks noChangeShapeType="1"/>
          </p:cNvSpPr>
          <p:nvPr/>
        </p:nvSpPr>
        <p:spPr bwMode="auto">
          <a:xfrm>
            <a:off x="7218363" y="53292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52" name="Line 45"/>
          <p:cNvSpPr>
            <a:spLocks noChangeShapeType="1"/>
          </p:cNvSpPr>
          <p:nvPr/>
        </p:nvSpPr>
        <p:spPr bwMode="auto">
          <a:xfrm>
            <a:off x="7218363" y="57356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53" name="Line 46"/>
          <p:cNvSpPr>
            <a:spLocks noChangeShapeType="1"/>
          </p:cNvSpPr>
          <p:nvPr/>
        </p:nvSpPr>
        <p:spPr bwMode="auto">
          <a:xfrm>
            <a:off x="7218363" y="6142038"/>
            <a:ext cx="8413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18454" name="Text Box 47"/>
          <p:cNvSpPr txBox="1">
            <a:spLocks noChangeArrowheads="1"/>
          </p:cNvSpPr>
          <p:nvPr/>
        </p:nvSpPr>
        <p:spPr bwMode="auto">
          <a:xfrm>
            <a:off x="5278438" y="2057400"/>
            <a:ext cx="18271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[1]</a:t>
            </a:r>
          </a:p>
        </p:txBody>
      </p:sp>
      <p:sp>
        <p:nvSpPr>
          <p:cNvPr id="18455" name="Text Box 48"/>
          <p:cNvSpPr txBox="1">
            <a:spLocks noChangeArrowheads="1"/>
          </p:cNvSpPr>
          <p:nvPr/>
        </p:nvSpPr>
        <p:spPr bwMode="auto">
          <a:xfrm>
            <a:off x="5291138" y="2463800"/>
            <a:ext cx="18271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[2]</a:t>
            </a:r>
          </a:p>
        </p:txBody>
      </p:sp>
      <p:sp>
        <p:nvSpPr>
          <p:cNvPr id="18456" name="Text Box 49"/>
          <p:cNvSpPr txBox="1">
            <a:spLocks noChangeArrowheads="1"/>
          </p:cNvSpPr>
          <p:nvPr/>
        </p:nvSpPr>
        <p:spPr bwMode="auto">
          <a:xfrm>
            <a:off x="5303838" y="2870200"/>
            <a:ext cx="18271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[3]</a:t>
            </a:r>
          </a:p>
        </p:txBody>
      </p:sp>
      <p:sp>
        <p:nvSpPr>
          <p:cNvPr id="18457" name="Text Box 50"/>
          <p:cNvSpPr txBox="1">
            <a:spLocks noChangeArrowheads="1"/>
          </p:cNvSpPr>
          <p:nvPr/>
        </p:nvSpPr>
        <p:spPr bwMode="auto">
          <a:xfrm>
            <a:off x="5291138" y="3276600"/>
            <a:ext cx="18271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[4]</a:t>
            </a:r>
          </a:p>
        </p:txBody>
      </p:sp>
      <p:sp>
        <p:nvSpPr>
          <p:cNvPr id="18458" name="Text Box 51"/>
          <p:cNvSpPr txBox="1">
            <a:spLocks noChangeArrowheads="1"/>
          </p:cNvSpPr>
          <p:nvPr/>
        </p:nvSpPr>
        <p:spPr bwMode="auto">
          <a:xfrm>
            <a:off x="5303838" y="3683000"/>
            <a:ext cx="18271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[5]</a:t>
            </a:r>
          </a:p>
        </p:txBody>
      </p:sp>
      <p:sp>
        <p:nvSpPr>
          <p:cNvPr id="18459" name="Text Box 52"/>
          <p:cNvSpPr txBox="1">
            <a:spLocks noChangeArrowheads="1"/>
          </p:cNvSpPr>
          <p:nvPr/>
        </p:nvSpPr>
        <p:spPr bwMode="auto">
          <a:xfrm>
            <a:off x="5303838" y="4089400"/>
            <a:ext cx="18271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[6]</a:t>
            </a:r>
          </a:p>
        </p:txBody>
      </p:sp>
      <p:sp>
        <p:nvSpPr>
          <p:cNvPr id="18460" name="Text Box 53"/>
          <p:cNvSpPr txBox="1">
            <a:spLocks noChangeArrowheads="1"/>
          </p:cNvSpPr>
          <p:nvPr/>
        </p:nvSpPr>
        <p:spPr bwMode="auto">
          <a:xfrm>
            <a:off x="5316538" y="4495800"/>
            <a:ext cx="18271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[7]</a:t>
            </a:r>
          </a:p>
        </p:txBody>
      </p:sp>
      <p:sp>
        <p:nvSpPr>
          <p:cNvPr id="18461" name="Text Box 54"/>
          <p:cNvSpPr txBox="1">
            <a:spLocks noChangeArrowheads="1"/>
          </p:cNvSpPr>
          <p:nvPr/>
        </p:nvSpPr>
        <p:spPr bwMode="auto">
          <a:xfrm>
            <a:off x="5316538" y="4902200"/>
            <a:ext cx="18271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[8]</a:t>
            </a:r>
          </a:p>
        </p:txBody>
      </p:sp>
      <p:sp>
        <p:nvSpPr>
          <p:cNvPr id="18462" name="Text Box 55"/>
          <p:cNvSpPr txBox="1">
            <a:spLocks noChangeArrowheads="1"/>
          </p:cNvSpPr>
          <p:nvPr/>
        </p:nvSpPr>
        <p:spPr bwMode="auto">
          <a:xfrm>
            <a:off x="5341938" y="5308600"/>
            <a:ext cx="18271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[9]</a:t>
            </a:r>
          </a:p>
        </p:txBody>
      </p:sp>
      <p:sp>
        <p:nvSpPr>
          <p:cNvPr id="18463" name="Text Box 56"/>
          <p:cNvSpPr txBox="1">
            <a:spLocks noChangeArrowheads="1"/>
          </p:cNvSpPr>
          <p:nvPr/>
        </p:nvSpPr>
        <p:spPr bwMode="auto">
          <a:xfrm>
            <a:off x="5319713" y="5715000"/>
            <a:ext cx="19810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[10]</a:t>
            </a:r>
          </a:p>
        </p:txBody>
      </p:sp>
      <p:sp>
        <p:nvSpPr>
          <p:cNvPr id="18464" name="Text Box 57"/>
          <p:cNvSpPr txBox="1">
            <a:spLocks noChangeArrowheads="1"/>
          </p:cNvSpPr>
          <p:nvPr/>
        </p:nvSpPr>
        <p:spPr bwMode="auto">
          <a:xfrm>
            <a:off x="5335588" y="6121400"/>
            <a:ext cx="19696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[11]</a:t>
            </a:r>
          </a:p>
        </p:txBody>
      </p:sp>
      <p:sp>
        <p:nvSpPr>
          <p:cNvPr id="18465" name="Text Box 58"/>
          <p:cNvSpPr txBox="1">
            <a:spLocks noChangeArrowheads="1"/>
          </p:cNvSpPr>
          <p:nvPr/>
        </p:nvSpPr>
        <p:spPr bwMode="auto">
          <a:xfrm>
            <a:off x="7362825" y="1666875"/>
            <a:ext cx="495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</a:p>
        </p:txBody>
      </p:sp>
      <p:sp>
        <p:nvSpPr>
          <p:cNvPr id="18466" name="Text Box 59"/>
          <p:cNvSpPr txBox="1">
            <a:spLocks noChangeArrowheads="1"/>
          </p:cNvSpPr>
          <p:nvPr/>
        </p:nvSpPr>
        <p:spPr bwMode="auto">
          <a:xfrm>
            <a:off x="7375525" y="2073275"/>
            <a:ext cx="495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28</a:t>
            </a:r>
          </a:p>
        </p:txBody>
      </p:sp>
      <p:sp>
        <p:nvSpPr>
          <p:cNvPr id="18467" name="Text Box 60"/>
          <p:cNvSpPr txBox="1">
            <a:spLocks noChangeArrowheads="1"/>
          </p:cNvSpPr>
          <p:nvPr/>
        </p:nvSpPr>
        <p:spPr bwMode="auto">
          <a:xfrm>
            <a:off x="7375525" y="2479675"/>
            <a:ext cx="495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</a:p>
        </p:txBody>
      </p:sp>
      <p:sp>
        <p:nvSpPr>
          <p:cNvPr id="18468" name="Text Box 69"/>
          <p:cNvSpPr txBox="1">
            <a:spLocks noChangeArrowheads="1"/>
          </p:cNvSpPr>
          <p:nvPr/>
        </p:nvSpPr>
        <p:spPr bwMode="auto">
          <a:xfrm>
            <a:off x="7388225" y="2898775"/>
            <a:ext cx="495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</a:p>
        </p:txBody>
      </p:sp>
      <p:sp>
        <p:nvSpPr>
          <p:cNvPr id="18469" name="Text Box 84"/>
          <p:cNvSpPr txBox="1">
            <a:spLocks noChangeArrowheads="1"/>
          </p:cNvSpPr>
          <p:nvPr/>
        </p:nvSpPr>
        <p:spPr bwMode="auto">
          <a:xfrm>
            <a:off x="7400925" y="3279775"/>
            <a:ext cx="495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</a:p>
        </p:txBody>
      </p:sp>
      <p:sp>
        <p:nvSpPr>
          <p:cNvPr id="18470" name="Text Box 85"/>
          <p:cNvSpPr txBox="1">
            <a:spLocks noChangeArrowheads="1"/>
          </p:cNvSpPr>
          <p:nvPr/>
        </p:nvSpPr>
        <p:spPr bwMode="auto">
          <a:xfrm>
            <a:off x="7400925" y="3686175"/>
            <a:ext cx="495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</a:p>
        </p:txBody>
      </p:sp>
      <p:sp>
        <p:nvSpPr>
          <p:cNvPr id="18471" name="Text Box 86"/>
          <p:cNvSpPr txBox="1">
            <a:spLocks noChangeArrowheads="1"/>
          </p:cNvSpPr>
          <p:nvPr/>
        </p:nvSpPr>
        <p:spPr bwMode="auto">
          <a:xfrm>
            <a:off x="7388225" y="4092575"/>
            <a:ext cx="495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</a:p>
        </p:txBody>
      </p:sp>
      <p:sp>
        <p:nvSpPr>
          <p:cNvPr id="18472" name="Text Box 87"/>
          <p:cNvSpPr txBox="1">
            <a:spLocks noChangeArrowheads="1"/>
          </p:cNvSpPr>
          <p:nvPr/>
        </p:nvSpPr>
        <p:spPr bwMode="auto">
          <a:xfrm>
            <a:off x="7388225" y="4498975"/>
            <a:ext cx="495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</a:p>
        </p:txBody>
      </p:sp>
      <p:sp>
        <p:nvSpPr>
          <p:cNvPr id="18473" name="Text Box 88"/>
          <p:cNvSpPr txBox="1">
            <a:spLocks noChangeArrowheads="1"/>
          </p:cNvSpPr>
          <p:nvPr/>
        </p:nvSpPr>
        <p:spPr bwMode="auto">
          <a:xfrm>
            <a:off x="7400925" y="4905375"/>
            <a:ext cx="495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</a:p>
        </p:txBody>
      </p:sp>
      <p:sp>
        <p:nvSpPr>
          <p:cNvPr id="18474" name="Text Box 89"/>
          <p:cNvSpPr txBox="1">
            <a:spLocks noChangeArrowheads="1"/>
          </p:cNvSpPr>
          <p:nvPr/>
        </p:nvSpPr>
        <p:spPr bwMode="auto">
          <a:xfrm>
            <a:off x="7400925" y="5311775"/>
            <a:ext cx="495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</a:p>
        </p:txBody>
      </p:sp>
      <p:sp>
        <p:nvSpPr>
          <p:cNvPr id="18475" name="Text Box 90"/>
          <p:cNvSpPr txBox="1">
            <a:spLocks noChangeArrowheads="1"/>
          </p:cNvSpPr>
          <p:nvPr/>
        </p:nvSpPr>
        <p:spPr bwMode="auto">
          <a:xfrm>
            <a:off x="7388225" y="5705475"/>
            <a:ext cx="495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</a:p>
        </p:txBody>
      </p:sp>
      <p:sp>
        <p:nvSpPr>
          <p:cNvPr id="18476" name="Text Box 91"/>
          <p:cNvSpPr txBox="1">
            <a:spLocks noChangeArrowheads="1"/>
          </p:cNvSpPr>
          <p:nvPr/>
        </p:nvSpPr>
        <p:spPr bwMode="auto">
          <a:xfrm>
            <a:off x="7375525" y="6111875"/>
            <a:ext cx="4956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</a:p>
        </p:txBody>
      </p:sp>
      <p:sp>
        <p:nvSpPr>
          <p:cNvPr id="1847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9F17E0E-E41D-4429-846E-B0DBA7C005FF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7879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41300"/>
            <a:ext cx="7772400" cy="968375"/>
          </a:xfrm>
        </p:spPr>
        <p:txBody>
          <a:bodyPr/>
          <a:lstStyle/>
          <a:p>
            <a:pPr eaLnBrk="1" hangingPunct="1"/>
            <a:r>
              <a:rPr lang="ja-JP" altLang="en-US" dirty="0"/>
              <a:t>配列の宣言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4525" y="1201738"/>
            <a:ext cx="8189913" cy="43053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ja-JP" altLang="en-US" dirty="0"/>
              <a:t>配列には，</a:t>
            </a:r>
            <a:r>
              <a:rPr lang="ja-JP" altLang="en-US" dirty="0">
                <a:solidFill>
                  <a:schemeClr val="tx2"/>
                </a:solidFill>
              </a:rPr>
              <a:t>名前</a:t>
            </a:r>
            <a:r>
              <a:rPr lang="ja-JP" altLang="en-US" dirty="0"/>
              <a:t>と</a:t>
            </a:r>
            <a:r>
              <a:rPr lang="ja-JP" altLang="en-US" dirty="0">
                <a:solidFill>
                  <a:schemeClr val="tx2"/>
                </a:solidFill>
              </a:rPr>
              <a:t>型</a:t>
            </a:r>
            <a:r>
              <a:rPr lang="ja-JP" altLang="en-US" dirty="0"/>
              <a:t>（データの種類のこと）と</a:t>
            </a:r>
            <a:r>
              <a:rPr lang="ja-JP" altLang="en-US" dirty="0">
                <a:solidFill>
                  <a:schemeClr val="tx2"/>
                </a:solidFill>
              </a:rPr>
              <a:t>サイズ</a:t>
            </a:r>
            <a:r>
              <a:rPr lang="ja-JP" altLang="en-US" dirty="0"/>
              <a:t>がある</a:t>
            </a:r>
          </a:p>
          <a:p>
            <a:pPr lvl="1" eaLnBrk="1" hangingPunct="1">
              <a:lnSpc>
                <a:spcPct val="110000"/>
              </a:lnSpc>
            </a:pPr>
            <a:r>
              <a:rPr lang="ja-JP" altLang="en-US" dirty="0"/>
              <a:t>整数データ		</a:t>
            </a:r>
            <a:r>
              <a:rPr lang="en-US" altLang="ja-JP" dirty="0" err="1">
                <a:solidFill>
                  <a:schemeClr val="tx2"/>
                </a:solidFill>
              </a:rPr>
              <a:t>int</a:t>
            </a:r>
            <a:endParaRPr lang="en-US" altLang="ja-JP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ja-JP" altLang="en-US" dirty="0"/>
              <a:t>浮動小数データ 	</a:t>
            </a:r>
            <a:r>
              <a:rPr lang="en-US" altLang="ja-JP" dirty="0">
                <a:solidFill>
                  <a:schemeClr val="tx2"/>
                </a:solidFill>
              </a:rPr>
              <a:t>double</a:t>
            </a:r>
            <a:endParaRPr lang="en-US" altLang="ja-JP" sz="2400" dirty="0"/>
          </a:p>
          <a:p>
            <a:pPr eaLnBrk="1" hangingPunct="1">
              <a:lnSpc>
                <a:spcPct val="110000"/>
              </a:lnSpc>
            </a:pPr>
            <a:r>
              <a:rPr lang="ja-JP" altLang="en-US" dirty="0"/>
              <a:t>配列を使うには，</a:t>
            </a:r>
            <a:r>
              <a:rPr lang="ja-JP" altLang="en-US" dirty="0">
                <a:solidFill>
                  <a:schemeClr val="tx2"/>
                </a:solidFill>
              </a:rPr>
              <a:t>配列の使用をコンピュータに伝えること</a:t>
            </a:r>
            <a:r>
              <a:rPr lang="ja-JP" altLang="en-US" dirty="0"/>
              <a:t>（宣言）が必要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57250" y="5018088"/>
            <a:ext cx="7864475" cy="452496"/>
          </a:xfrm>
          <a:prstGeom prst="rect">
            <a:avLst/>
          </a:prstGeom>
          <a:noFill/>
          <a:ln w="9525">
            <a:solidFill>
              <a:srgbClr val="00541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Aft>
                <a:spcPct val="20000"/>
              </a:spcAft>
              <a:buFontTx/>
              <a:buNone/>
            </a:pPr>
            <a:r>
              <a:rPr lang="en-US" altLang="ja-JP" sz="2000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num_days</a:t>
            </a:r>
            <a:r>
              <a:rPr lang="en-US" altLang="ja-JP" sz="20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[] = {31, 28, 31, 30, 31, 30, 31, 31, 30, 31, 30, 31}</a:t>
            </a:r>
            <a:r>
              <a:rPr lang="en-US" altLang="ja-JP" sz="1800" dirty="0">
                <a:solidFill>
                  <a:schemeClr val="accent2"/>
                </a:solidFill>
                <a:latin typeface="CS Times" pitchFamily="18" charset="0"/>
                <a:cs typeface="Calibri" panose="020F0502020204030204" pitchFamily="34" charset="0"/>
              </a:rPr>
              <a:t>;</a:t>
            </a:r>
            <a:endParaRPr lang="en-US" altLang="ja-JP" sz="2400" dirty="0">
              <a:solidFill>
                <a:schemeClr val="accent2"/>
              </a:solidFill>
              <a:latin typeface="CS Times" pitchFamily="18" charset="0"/>
              <a:cs typeface="Calibri" panose="020F0502020204030204" pitchFamily="34" charset="0"/>
            </a:endParaRPr>
          </a:p>
        </p:txBody>
      </p:sp>
      <p:sp>
        <p:nvSpPr>
          <p:cNvPr id="20485" name="Rectangle 9"/>
          <p:cNvSpPr>
            <a:spLocks noChangeArrowheads="1"/>
          </p:cNvSpPr>
          <p:nvPr/>
        </p:nvSpPr>
        <p:spPr bwMode="auto">
          <a:xfrm>
            <a:off x="1141413" y="5276850"/>
            <a:ext cx="914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endParaRPr lang="ja-JP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6" name="Text Box 11"/>
          <p:cNvSpPr txBox="1">
            <a:spLocks noChangeArrowheads="1"/>
          </p:cNvSpPr>
          <p:nvPr/>
        </p:nvSpPr>
        <p:spPr bwMode="auto">
          <a:xfrm>
            <a:off x="197734" y="5824538"/>
            <a:ext cx="1261885" cy="803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整数</a:t>
            </a:r>
          </a:p>
          <a:p>
            <a:pPr algn="ctr" eaLnBrk="1" hangingPunct="1">
              <a:lnSpc>
                <a:spcPct val="80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データ</a:t>
            </a:r>
          </a:p>
        </p:txBody>
      </p:sp>
      <p:sp>
        <p:nvSpPr>
          <p:cNvPr id="20487" name="Text Box 13"/>
          <p:cNvSpPr txBox="1">
            <a:spLocks noChangeArrowheads="1"/>
          </p:cNvSpPr>
          <p:nvPr/>
        </p:nvSpPr>
        <p:spPr bwMode="auto">
          <a:xfrm>
            <a:off x="1252369" y="5861050"/>
            <a:ext cx="1683089" cy="76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名前は</a:t>
            </a:r>
          </a:p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lang="en-US" altLang="ja-JP" sz="2800" dirty="0" err="1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num_days</a:t>
            </a:r>
            <a:endParaRPr lang="en-US" altLang="ja-JP" sz="2800" dirty="0">
              <a:solidFill>
                <a:srgbClr val="00541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8" name="AutoShape 14"/>
          <p:cNvSpPr>
            <a:spLocks/>
          </p:cNvSpPr>
          <p:nvPr/>
        </p:nvSpPr>
        <p:spPr bwMode="auto">
          <a:xfrm rot="5400000" flipV="1">
            <a:off x="4964016" y="3420365"/>
            <a:ext cx="97633" cy="4583715"/>
          </a:xfrm>
          <a:prstGeom prst="rightBrace">
            <a:avLst>
              <a:gd name="adj1" fmla="val 261759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ja-JP" altLang="ja-JP" sz="2800" dirty="0">
              <a:solidFill>
                <a:srgbClr val="00541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9" name="Text Box 15"/>
          <p:cNvSpPr txBox="1">
            <a:spLocks noChangeArrowheads="1"/>
          </p:cNvSpPr>
          <p:nvPr/>
        </p:nvSpPr>
        <p:spPr bwMode="auto">
          <a:xfrm>
            <a:off x="4301549" y="5967413"/>
            <a:ext cx="2339103" cy="76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配列のサイズ</a:t>
            </a:r>
          </a:p>
          <a:p>
            <a:pPr algn="ctr" eaLnBrk="1" hangingPunct="1">
              <a:lnSpc>
                <a:spcPct val="75000"/>
              </a:lnSpc>
              <a:spcBef>
                <a:spcPct val="5000"/>
              </a:spcBef>
              <a:buFontTx/>
              <a:buNone/>
            </a:pPr>
            <a:r>
              <a:rPr lang="ja-JP" altLang="en-US" sz="2800" dirty="0">
                <a:solidFill>
                  <a:srgbClr val="005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は１２</a:t>
            </a:r>
          </a:p>
        </p:txBody>
      </p:sp>
      <p:sp>
        <p:nvSpPr>
          <p:cNvPr id="20490" name="AutoShape 16"/>
          <p:cNvSpPr>
            <a:spLocks/>
          </p:cNvSpPr>
          <p:nvPr/>
        </p:nvSpPr>
        <p:spPr bwMode="auto">
          <a:xfrm rot="5400000" flipV="1">
            <a:off x="893762" y="5457826"/>
            <a:ext cx="138113" cy="468312"/>
          </a:xfrm>
          <a:prstGeom prst="rightBrace">
            <a:avLst>
              <a:gd name="adj1" fmla="val 28257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ja-JP" altLang="ja-JP" sz="2800" dirty="0">
              <a:solidFill>
                <a:srgbClr val="00541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1" name="AutoShape 17"/>
          <p:cNvSpPr>
            <a:spLocks/>
          </p:cNvSpPr>
          <p:nvPr/>
        </p:nvSpPr>
        <p:spPr bwMode="auto">
          <a:xfrm rot="5400000" flipV="1">
            <a:off x="1828006" y="5091907"/>
            <a:ext cx="138113" cy="1219200"/>
          </a:xfrm>
          <a:prstGeom prst="rightBrace">
            <a:avLst>
              <a:gd name="adj1" fmla="val 73563"/>
              <a:gd name="adj2" fmla="val 49949"/>
            </a:avLst>
          </a:prstGeom>
          <a:noFill/>
          <a:ln w="9525">
            <a:solidFill>
              <a:srgbClr val="00541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buFontTx/>
              <a:buNone/>
            </a:pPr>
            <a:endParaRPr lang="ja-JP" altLang="ja-JP" sz="2800" dirty="0">
              <a:solidFill>
                <a:srgbClr val="00541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BFE7EC0-761F-4184-BA08-DF518ED2DB1A}" type="slidenum">
              <a:rPr lang="en-US" altLang="ja-JP" sz="240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sz="24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5823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2340</Words>
  <Application>Microsoft Office PowerPoint</Application>
  <PresentationFormat>画面に合わせる (4:3)</PresentationFormat>
  <Paragraphs>609</Paragraphs>
  <Slides>48</Slides>
  <Notes>48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48</vt:i4>
      </vt:variant>
    </vt:vector>
  </HeadingPairs>
  <TitlesOfParts>
    <vt:vector size="55" baseType="lpstr">
      <vt:lpstr>CS Times</vt:lpstr>
      <vt:lpstr>メイリオ</vt:lpstr>
      <vt:lpstr>游ゴシック</vt:lpstr>
      <vt:lpstr>Arial</vt:lpstr>
      <vt:lpstr>Calibri</vt:lpstr>
      <vt:lpstr>Segoe UI</vt:lpstr>
      <vt:lpstr>Office テーマ</vt:lpstr>
      <vt:lpstr>cp-7. 配列 </vt:lpstr>
      <vt:lpstr>内容</vt:lpstr>
      <vt:lpstr>目標</vt:lpstr>
      <vt:lpstr>配列</vt:lpstr>
      <vt:lpstr>例題１．月の日数</vt:lpstr>
      <vt:lpstr>月の日数</vt:lpstr>
      <vt:lpstr>月の日数</vt:lpstr>
      <vt:lpstr>プログラムとデータ</vt:lpstr>
      <vt:lpstr>配列の宣言</vt:lpstr>
      <vt:lpstr>配列の添字</vt:lpstr>
      <vt:lpstr>配列の読み書き</vt:lpstr>
      <vt:lpstr>例題２．ベクトルの内積</vt:lpstr>
      <vt:lpstr>例題２．ベクトルの内積</vt:lpstr>
      <vt:lpstr>ベクトルの内積</vt:lpstr>
      <vt:lpstr>プログラムとデータ</vt:lpstr>
      <vt:lpstr>配列の宣言</vt:lpstr>
      <vt:lpstr>プログラム実行順</vt:lpstr>
      <vt:lpstr>ベクトルの内積</vt:lpstr>
      <vt:lpstr>例題３．合計点と平均点</vt:lpstr>
      <vt:lpstr>PowerPoint プレゼンテーション</vt:lpstr>
      <vt:lpstr>合計点と平均点</vt:lpstr>
      <vt:lpstr>プログラムとデータ</vt:lpstr>
      <vt:lpstr>プログラム実行順</vt:lpstr>
      <vt:lpstr>合計点と平均点 （５回目で「－１」を読み込んだとき）</vt:lpstr>
      <vt:lpstr>配列の宣言</vt:lpstr>
      <vt:lpstr>例題４．棒グラフを描く</vt:lpstr>
      <vt:lpstr>棒グラフを描く</vt:lpstr>
      <vt:lpstr>棒グラフを書く</vt:lpstr>
      <vt:lpstr>プログラムとデータ</vt:lpstr>
      <vt:lpstr>配列の宣言</vt:lpstr>
      <vt:lpstr>プログラム実行順</vt:lpstr>
      <vt:lpstr>ここまでのまとめ</vt:lpstr>
      <vt:lpstr>課題１</vt:lpstr>
      <vt:lpstr>Horner法</vt:lpstr>
      <vt:lpstr>課題１のヒント</vt:lpstr>
      <vt:lpstr>課題２．エラトステネスのふるい</vt:lpstr>
      <vt:lpstr>エラトステネスのふるい  (1/4)</vt:lpstr>
      <vt:lpstr>エラトステネスのふるい  (2/4)</vt:lpstr>
      <vt:lpstr>エラトステネスのふるい  (3/4)</vt:lpstr>
      <vt:lpstr>エラトステネスのふるい  (4/4)</vt:lpstr>
      <vt:lpstr>例題５．行列の和</vt:lpstr>
      <vt:lpstr>２次元配列とは</vt:lpstr>
      <vt:lpstr>行列の和</vt:lpstr>
      <vt:lpstr>行列の和</vt:lpstr>
      <vt:lpstr>２次元配列の宣言</vt:lpstr>
      <vt:lpstr>課題３</vt:lpstr>
      <vt:lpstr>多次元配列についての補足</vt:lpstr>
      <vt:lpstr>変数の初期化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配列</dc:title>
  <dc:creator>kaneko kunihiko</dc:creator>
  <cp:lastModifiedBy>user</cp:lastModifiedBy>
  <cp:revision>36</cp:revision>
  <dcterms:created xsi:type="dcterms:W3CDTF">2019-11-02T00:06:04Z</dcterms:created>
  <dcterms:modified xsi:type="dcterms:W3CDTF">2023-01-20T15:44:32Z</dcterms:modified>
</cp:coreProperties>
</file>