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582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591" r:id="rId48"/>
    <p:sldId id="592" r:id="rId49"/>
    <p:sldId id="593" r:id="rId50"/>
    <p:sldId id="594" r:id="rId51"/>
    <p:sldId id="595" r:id="rId52"/>
    <p:sldId id="596" r:id="rId53"/>
    <p:sldId id="597" r:id="rId54"/>
    <p:sldId id="598" r:id="rId5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B57828-BEB0-426D-B7FE-07C516D1991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94068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2402EB-26CC-464D-951B-6357ACEA29B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48051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1EE121-0F97-4C15-B02B-FCA1417EB0B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81917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10DCAD0-FA75-4DA6-B363-E57DE031CD9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24056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6BAC7D-B8C1-49CC-9AAD-B1F0A5BB7DA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45737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DB1FF5-9599-45AE-B3FE-BD84DB5DD59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17058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C796B3-8165-4F5D-A416-656A5678E3E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94161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E8739FA-E25F-4EEE-B1F8-6051E86942B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437957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BA5602F-2C9D-4E08-84B6-2C00C547C4D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0990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39E562E-1A6C-482B-B7B8-78938BF6A2D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5391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602F05D-E089-4CF2-8690-48E7293C76D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69457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3E52913-80F6-4AB9-AD1C-78A954E9C7F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35588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7161E3-78E8-4D00-88F4-DAFDA90A00E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98702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1D27229-EADF-4CA1-8B5E-932677D1FF8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109118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0904E5A-0CC5-4F33-9EBE-C029A591A59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595180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626601-3911-46B8-B3E9-BB893F074C8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24452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AC0AA23-3392-4BCF-BD6B-BB39D1EE172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231516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E8A93C-7AFF-42C3-AF22-B799CAED8C0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755334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5EDD58-29EF-4E9D-B338-163D8428443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910097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24ED06-2A0A-4A06-9A76-AE9F603A25C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45760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D3164A3-F823-4C46-9FF5-6AA43285EE0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095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93E97B-0165-4B5D-9616-B4AD3BC8373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27391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FD02A2-C097-481A-A3CA-F73DD5401D9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463859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EA5B07-4BA0-4F55-93A3-5C7D2A7DFAF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046399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028044-E1E5-4290-818D-480E6CADD25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176728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38D2D02-1028-409D-AC3B-AEFCA55592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48706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59B230E-3F62-4A13-AE80-D3BD6EFA2F3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275334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2E5CC5-7F6B-4443-8CCD-033A66CF392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364789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058BA2-216D-459B-8120-43D5FDE4C4E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464835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BB2C94-7E34-4B1E-847A-B358A8CDC9C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36567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1A079D-7AE4-41D3-94BF-5F68FA5E7F4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802438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8B63F28-B737-4393-A7D2-A045FE20D49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158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B3C9B68-A779-4746-BFA5-0C2474ECBC1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16116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353A75-59DD-425E-8B67-1C5A88B4450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303042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D62CDA-2C5C-47DE-8B2E-98479218CA8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778308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9BAED60-9D35-4087-B218-AF7DC92BC77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206470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E974CA-E273-4A56-9464-F6E5D97DD34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092176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9A2F95-E686-4CDE-AB06-986352AF64E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4186871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33CDF58-A4D0-446D-9085-ABED0420E43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3293626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6AB0326-0265-479E-BAC4-AC2258F3F33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947194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11ED01-CECD-4742-9F4C-0ADA58EF8D1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6529135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49A135A-22B6-4EE0-AA1B-D200AC60EDE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54022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B7D6D61-0D94-43AD-8983-28F4BF2F95C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57083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F615B2F-D4A9-4C45-8672-12C6C4E1FC5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0871665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0C9637-F68A-45D4-A09F-0498907F8A0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007250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CBD4CC-7268-40F9-9BA8-A6CACE6A88E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498781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F0A139-4988-47A8-859A-B171D22E0DF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663173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7E4FA0-28B3-4B45-A46E-870F572B8AC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7266990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BE0CC85-AF7F-4742-A139-1174CAB2B68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6302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8143214-45A9-4B85-BB31-DA2A87461F7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0412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A07175-7C45-46A5-A0EC-5511ED9A2A8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22642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C3DD82-CDAA-4D21-9DBC-C2BD9F19374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78427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B137693-DFDD-4753-BAAD-D5889C367A3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7112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cp-5. </a:t>
            </a:r>
            <a:r>
              <a:rPr lang="ja-JP" altLang="en-US" dirty="0"/>
              <a:t>繰り返し計算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3957638" y="4038600"/>
            <a:ext cx="3144837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5" name="Rectangle 17"/>
          <p:cNvSpPr>
            <a:spLocks noChangeArrowheads="1"/>
          </p:cNvSpPr>
          <p:nvPr/>
        </p:nvSpPr>
        <p:spPr bwMode="auto">
          <a:xfrm>
            <a:off x="838200" y="1447800"/>
            <a:ext cx="3144838" cy="868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6" name="Text Box 18"/>
          <p:cNvSpPr txBox="1">
            <a:spLocks noChangeArrowheads="1"/>
          </p:cNvSpPr>
          <p:nvPr/>
        </p:nvSpPr>
        <p:spPr bwMode="auto">
          <a:xfrm>
            <a:off x="1447800" y="1577975"/>
            <a:ext cx="1924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r = m % n;</a:t>
            </a:r>
          </a:p>
        </p:txBody>
      </p:sp>
      <p:sp>
        <p:nvSpPr>
          <p:cNvPr id="22537" name="Text Box 19"/>
          <p:cNvSpPr txBox="1">
            <a:spLocks noChangeArrowheads="1"/>
          </p:cNvSpPr>
          <p:nvPr/>
        </p:nvSpPr>
        <p:spPr bwMode="auto">
          <a:xfrm>
            <a:off x="1752600" y="3200400"/>
            <a:ext cx="1089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r != 0</a:t>
            </a:r>
          </a:p>
        </p:txBody>
      </p:sp>
      <p:sp>
        <p:nvSpPr>
          <p:cNvPr id="22538" name="Text Box 20"/>
          <p:cNvSpPr txBox="1">
            <a:spLocks noChangeArrowheads="1"/>
          </p:cNvSpPr>
          <p:nvPr/>
        </p:nvSpPr>
        <p:spPr bwMode="auto">
          <a:xfrm>
            <a:off x="4414838" y="4051300"/>
            <a:ext cx="2439987" cy="154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m = n;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n = r;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r = m % n;</a:t>
            </a:r>
          </a:p>
        </p:txBody>
      </p:sp>
      <p:sp>
        <p:nvSpPr>
          <p:cNvPr id="22539" name="Text Box 22"/>
          <p:cNvSpPr txBox="1">
            <a:spLocks noChangeArrowheads="1"/>
          </p:cNvSpPr>
          <p:nvPr/>
        </p:nvSpPr>
        <p:spPr bwMode="auto">
          <a:xfrm>
            <a:off x="4181475" y="3043238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2540" name="Text Box 23"/>
          <p:cNvSpPr txBox="1">
            <a:spLocks noChangeArrowheads="1"/>
          </p:cNvSpPr>
          <p:nvPr/>
        </p:nvSpPr>
        <p:spPr bwMode="auto">
          <a:xfrm>
            <a:off x="1773238" y="399415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22541" name="AutoShape 24"/>
          <p:cNvCxnSpPr>
            <a:cxnSpLocks noChangeShapeType="1"/>
            <a:stCxn id="22532" idx="3"/>
            <a:endCxn id="22531" idx="0"/>
          </p:cNvCxnSpPr>
          <p:nvPr/>
        </p:nvCxnSpPr>
        <p:spPr bwMode="auto">
          <a:xfrm>
            <a:off x="4352925" y="3516313"/>
            <a:ext cx="117792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2" name="AutoShape 26"/>
          <p:cNvCxnSpPr>
            <a:cxnSpLocks noChangeShapeType="1"/>
            <a:stCxn id="22538" idx="2"/>
          </p:cNvCxnSpPr>
          <p:nvPr/>
        </p:nvCxnSpPr>
        <p:spPr bwMode="auto">
          <a:xfrm rot="5400000" flipH="1">
            <a:off x="2566194" y="2528094"/>
            <a:ext cx="3005138" cy="3130550"/>
          </a:xfrm>
          <a:prstGeom prst="bentConnector4">
            <a:avLst>
              <a:gd name="adj1" fmla="val -7606"/>
              <a:gd name="adj2" fmla="val -77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2E424EB-2E52-4594-BD4E-52857131AF6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09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17563"/>
          </a:xfrm>
        </p:spPr>
        <p:txBody>
          <a:bodyPr/>
          <a:lstStyle/>
          <a:p>
            <a:pPr eaLnBrk="1" hangingPunct="1"/>
            <a:r>
              <a:rPr lang="ja-JP" altLang="en-US"/>
              <a:t>ユークリッドの互助法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66713" y="1249363"/>
            <a:ext cx="603723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最初の「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r = m % n;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」で，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 = 80, n = 35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とすると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r = 10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になる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309938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941513" y="3271838"/>
            <a:ext cx="28712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!= 0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956175" y="3257550"/>
            <a:ext cx="119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= 35</a:t>
            </a:r>
          </a:p>
        </p:txBody>
      </p:sp>
      <p:sp>
        <p:nvSpPr>
          <p:cNvPr id="24583" name="Text Box 40"/>
          <p:cNvSpPr txBox="1">
            <a:spLocks noChangeArrowheads="1"/>
          </p:cNvSpPr>
          <p:nvPr/>
        </p:nvSpPr>
        <p:spPr bwMode="auto">
          <a:xfrm>
            <a:off x="6442075" y="3257550"/>
            <a:ext cx="1095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10</a:t>
            </a:r>
          </a:p>
        </p:txBody>
      </p:sp>
      <p:sp>
        <p:nvSpPr>
          <p:cNvPr id="24584" name="Text Box 41"/>
          <p:cNvSpPr txBox="1">
            <a:spLocks noChangeArrowheads="1"/>
          </p:cNvSpPr>
          <p:nvPr/>
        </p:nvSpPr>
        <p:spPr bwMode="auto">
          <a:xfrm>
            <a:off x="7851775" y="3257550"/>
            <a:ext cx="858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5</a:t>
            </a:r>
          </a:p>
        </p:txBody>
      </p:sp>
      <p:sp>
        <p:nvSpPr>
          <p:cNvPr id="24585" name="Rectangle 42"/>
          <p:cNvSpPr>
            <a:spLocks noChangeArrowheads="1"/>
          </p:cNvSpPr>
          <p:nvPr/>
        </p:nvSpPr>
        <p:spPr bwMode="auto">
          <a:xfrm>
            <a:off x="1752600" y="4148138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6" name="Text Box 43"/>
          <p:cNvSpPr txBox="1">
            <a:spLocks noChangeArrowheads="1"/>
          </p:cNvSpPr>
          <p:nvPr/>
        </p:nvSpPr>
        <p:spPr bwMode="auto">
          <a:xfrm>
            <a:off x="1941513" y="4110038"/>
            <a:ext cx="28712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!= 0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24587" name="Text Box 44"/>
          <p:cNvSpPr txBox="1">
            <a:spLocks noChangeArrowheads="1"/>
          </p:cNvSpPr>
          <p:nvPr/>
        </p:nvSpPr>
        <p:spPr bwMode="auto">
          <a:xfrm>
            <a:off x="4956175" y="4095750"/>
            <a:ext cx="119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= 10</a:t>
            </a:r>
          </a:p>
        </p:txBody>
      </p:sp>
      <p:sp>
        <p:nvSpPr>
          <p:cNvPr id="24588" name="Text Box 45"/>
          <p:cNvSpPr txBox="1">
            <a:spLocks noChangeArrowheads="1"/>
          </p:cNvSpPr>
          <p:nvPr/>
        </p:nvSpPr>
        <p:spPr bwMode="auto">
          <a:xfrm>
            <a:off x="6442075" y="4095750"/>
            <a:ext cx="917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5</a:t>
            </a:r>
          </a:p>
        </p:txBody>
      </p:sp>
      <p:sp>
        <p:nvSpPr>
          <p:cNvPr id="24589" name="Text Box 46"/>
          <p:cNvSpPr txBox="1">
            <a:spLocks noChangeArrowheads="1"/>
          </p:cNvSpPr>
          <p:nvPr/>
        </p:nvSpPr>
        <p:spPr bwMode="auto">
          <a:xfrm>
            <a:off x="7851775" y="4095750"/>
            <a:ext cx="858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</a:t>
            </a:r>
          </a:p>
        </p:txBody>
      </p:sp>
      <p:sp>
        <p:nvSpPr>
          <p:cNvPr id="24590" name="Rectangle 47"/>
          <p:cNvSpPr>
            <a:spLocks noChangeArrowheads="1"/>
          </p:cNvSpPr>
          <p:nvPr/>
        </p:nvSpPr>
        <p:spPr bwMode="auto">
          <a:xfrm>
            <a:off x="1747838" y="5072063"/>
            <a:ext cx="697388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1" name="Text Box 48"/>
          <p:cNvSpPr txBox="1">
            <a:spLocks noChangeArrowheads="1"/>
          </p:cNvSpPr>
          <p:nvPr/>
        </p:nvSpPr>
        <p:spPr bwMode="auto">
          <a:xfrm>
            <a:off x="1936750" y="5033963"/>
            <a:ext cx="32303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!= 0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が成立しない</a:t>
            </a:r>
          </a:p>
        </p:txBody>
      </p:sp>
      <p:sp>
        <p:nvSpPr>
          <p:cNvPr id="24592" name="Text Box 52"/>
          <p:cNvSpPr txBox="1">
            <a:spLocks noChangeArrowheads="1"/>
          </p:cNvSpPr>
          <p:nvPr/>
        </p:nvSpPr>
        <p:spPr bwMode="auto">
          <a:xfrm>
            <a:off x="222389" y="3146425"/>
            <a:ext cx="14157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１回目</a:t>
            </a:r>
          </a:p>
        </p:txBody>
      </p:sp>
      <p:sp>
        <p:nvSpPr>
          <p:cNvPr id="24593" name="Text Box 53"/>
          <p:cNvSpPr txBox="1">
            <a:spLocks noChangeArrowheads="1"/>
          </p:cNvSpPr>
          <p:nvPr/>
        </p:nvSpPr>
        <p:spPr bwMode="auto">
          <a:xfrm>
            <a:off x="222389" y="4010025"/>
            <a:ext cx="14157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２回目</a:t>
            </a:r>
          </a:p>
        </p:txBody>
      </p:sp>
      <p:sp>
        <p:nvSpPr>
          <p:cNvPr id="24594" name="Text Box 54"/>
          <p:cNvSpPr txBox="1">
            <a:spLocks noChangeArrowheads="1"/>
          </p:cNvSpPr>
          <p:nvPr/>
        </p:nvSpPr>
        <p:spPr bwMode="auto">
          <a:xfrm>
            <a:off x="222389" y="4924425"/>
            <a:ext cx="14157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３回目</a:t>
            </a:r>
          </a:p>
        </p:txBody>
      </p:sp>
      <p:sp>
        <p:nvSpPr>
          <p:cNvPr id="24595" name="Text Box 56"/>
          <p:cNvSpPr txBox="1">
            <a:spLocks noChangeArrowheads="1"/>
          </p:cNvSpPr>
          <p:nvPr/>
        </p:nvSpPr>
        <p:spPr bwMode="auto">
          <a:xfrm>
            <a:off x="4922838" y="2616200"/>
            <a:ext cx="110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24596" name="Text Box 57"/>
          <p:cNvSpPr txBox="1">
            <a:spLocks noChangeArrowheads="1"/>
          </p:cNvSpPr>
          <p:nvPr/>
        </p:nvSpPr>
        <p:spPr bwMode="auto">
          <a:xfrm>
            <a:off x="6446838" y="2600325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24597" name="Text Box 58"/>
          <p:cNvSpPr txBox="1">
            <a:spLocks noChangeArrowheads="1"/>
          </p:cNvSpPr>
          <p:nvPr/>
        </p:nvSpPr>
        <p:spPr bwMode="auto">
          <a:xfrm>
            <a:off x="7783513" y="2584450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2459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9C52F4-B4C8-41A1-A34C-4C1BC5DE5CD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251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/>
              <a:t>while </a:t>
            </a:r>
            <a:r>
              <a:rPr lang="ja-JP" altLang="en-US"/>
              <a:t>文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2209800"/>
          </a:xfrm>
        </p:spPr>
        <p:txBody>
          <a:bodyPr/>
          <a:lstStyle/>
          <a:p>
            <a:pPr eaLnBrk="1" hangingPunct="1"/>
            <a:r>
              <a:rPr lang="ja-JP" altLang="en-US"/>
              <a:t>何かの処理の繰り返し</a:t>
            </a:r>
          </a:p>
          <a:p>
            <a:pPr eaLnBrk="1" hangingPunct="1"/>
            <a:r>
              <a:rPr lang="ja-JP" altLang="en-US"/>
              <a:t>繰り返しのたびに </a:t>
            </a:r>
            <a:r>
              <a:rPr lang="en-US" altLang="ja-JP"/>
              <a:t>while </a:t>
            </a:r>
            <a:r>
              <a:rPr lang="ja-JP" altLang="en-US"/>
              <a:t>文で書かれた</a:t>
            </a:r>
            <a:r>
              <a:rPr lang="ja-JP" altLang="en-US">
                <a:solidFill>
                  <a:schemeClr val="tx2"/>
                </a:solidFill>
              </a:rPr>
              <a:t>条件式の真偽が判定</a:t>
            </a:r>
            <a:r>
              <a:rPr lang="ja-JP" altLang="en-US"/>
              <a:t>され， </a:t>
            </a:r>
            <a:r>
              <a:rPr lang="ja-JP" altLang="en-US">
                <a:solidFill>
                  <a:schemeClr val="tx2"/>
                </a:solidFill>
              </a:rPr>
              <a:t>真である限り</a:t>
            </a:r>
            <a:r>
              <a:rPr lang="ja-JP" altLang="en-US"/>
              <a:t>，</a:t>
            </a:r>
            <a:r>
              <a:rPr lang="en-US" altLang="ja-JP"/>
              <a:t>while </a:t>
            </a:r>
            <a:r>
              <a:rPr lang="ja-JP" altLang="en-US"/>
              <a:t>のあとに続く文が実行され続ける．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49263" y="1127125"/>
            <a:ext cx="3886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while (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条件式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1;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2;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 ..</a:t>
            </a:r>
            <a:r>
              <a:rPr lang="ja-JP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．</a:t>
            </a:r>
            <a:endParaRPr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6037263" y="2530475"/>
            <a:ext cx="1824037" cy="1003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4052888" y="1624013"/>
            <a:ext cx="2252662" cy="7477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5180013" y="2371725"/>
            <a:ext cx="0" cy="149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5180013" y="1090613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3" name="AutoShape 10"/>
          <p:cNvSpPr>
            <a:spLocks noChangeArrowheads="1"/>
          </p:cNvSpPr>
          <p:nvPr/>
        </p:nvSpPr>
        <p:spPr bwMode="auto">
          <a:xfrm>
            <a:off x="4964113" y="3865563"/>
            <a:ext cx="430212" cy="373062"/>
          </a:xfrm>
          <a:prstGeom prst="flowChartConnector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6305550" y="1997075"/>
            <a:ext cx="6429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>
            <a:off x="6948488" y="1997075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>
            <a:off x="6948488" y="3567113"/>
            <a:ext cx="0" cy="138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6948488" y="3705225"/>
            <a:ext cx="160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8558213" y="1411288"/>
            <a:ext cx="0" cy="2293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 flipH="1" flipV="1">
            <a:off x="5180013" y="1411288"/>
            <a:ext cx="337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0" name="Text Box 17"/>
          <p:cNvSpPr txBox="1">
            <a:spLocks noChangeArrowheads="1"/>
          </p:cNvSpPr>
          <p:nvPr/>
        </p:nvSpPr>
        <p:spPr bwMode="auto">
          <a:xfrm>
            <a:off x="4575175" y="17526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6586538" y="2643188"/>
            <a:ext cx="646331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</p:txBody>
      </p:sp>
      <p:sp>
        <p:nvSpPr>
          <p:cNvPr id="26642" name="Text Box 19"/>
          <p:cNvSpPr txBox="1">
            <a:spLocks noChangeArrowheads="1"/>
          </p:cNvSpPr>
          <p:nvPr/>
        </p:nvSpPr>
        <p:spPr bwMode="auto">
          <a:xfrm>
            <a:off x="6205538" y="1566863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4621213" y="2333625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266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F3A977-24CF-4FFF-B952-A44E791B831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277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例題２．自然数の和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整数データ（Ｎとする）を読み込んで，１からＮまでの和を求めるプログラムを作る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ここでは，練習のため，自然数の和の公式は使わずに，</a:t>
            </a:r>
            <a:r>
              <a:rPr lang="en-US" altLang="ja-JP">
                <a:solidFill>
                  <a:schemeClr val="tx2"/>
                </a:solidFill>
              </a:rPr>
              <a:t>while</a:t>
            </a:r>
            <a:r>
              <a:rPr lang="ja-JP" altLang="en-US">
                <a:solidFill>
                  <a:schemeClr val="tx2"/>
                </a:solidFill>
              </a:rPr>
              <a:t>文を用いる</a:t>
            </a:r>
          </a:p>
          <a:p>
            <a:pPr eaLnBrk="1" hangingPunct="1">
              <a:buFontTx/>
              <a:buNone/>
            </a:pPr>
            <a:endParaRPr lang="ja-JP" altLang="en-US">
              <a:solidFill>
                <a:schemeClr val="tx2"/>
              </a:solidFill>
            </a:endParaRPr>
          </a:p>
          <a:p>
            <a:pPr lvl="1"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	</a:t>
            </a:r>
            <a:r>
              <a:rPr lang="ja-JP" altLang="en-US" sz="3600">
                <a:solidFill>
                  <a:schemeClr val="accent2"/>
                </a:solidFill>
              </a:rPr>
              <a:t>例）  </a:t>
            </a:r>
            <a:r>
              <a:rPr lang="en-US" altLang="ja-JP" sz="3600">
                <a:solidFill>
                  <a:schemeClr val="accent2"/>
                </a:solidFill>
              </a:rPr>
              <a:t>100 → 5050</a:t>
            </a:r>
          </a:p>
        </p:txBody>
      </p:sp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1F5B7BA-E36D-459B-9AFD-F22B932D2A2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976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ja-JP" altLang="en-US"/>
              <a:t>自然数の和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5029200"/>
          </a:xfrm>
        </p:spPr>
        <p:txBody>
          <a:bodyPr>
            <a:noAutofit/>
          </a:bodyPr>
          <a:lstStyle/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72000"/>
              </a:lnSpc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 err="1"/>
              <a:t>int</a:t>
            </a:r>
            <a:r>
              <a:rPr lang="en-US" altLang="ja-JP" sz="2000" dirty="0"/>
              <a:t> main()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{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n;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sum; 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("n=");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&amp;n); 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sum = 0;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1; 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while( 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&lt;=n ) {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    sum = sum +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+ 1;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}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("n=%d, sum=%d\n", n, sum);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    return 0; </a:t>
            </a:r>
          </a:p>
          <a:p>
            <a:pPr eaLnBrk="1" hangingPunct="1">
              <a:lnSpc>
                <a:spcPct val="72000"/>
              </a:lnSpc>
              <a:buFontTx/>
              <a:buNone/>
            </a:pPr>
            <a:r>
              <a:rPr lang="en-US" altLang="ja-JP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1146066" y="4722812"/>
            <a:ext cx="1955800" cy="750887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378200" y="4618038"/>
            <a:ext cx="3262432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条件が成り立つ限り，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実行されつづける部分</a:t>
            </a:r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 flipV="1">
            <a:off x="2543175" y="3654425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1646238" y="4378325"/>
            <a:ext cx="695325" cy="344487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3879850" y="321310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3072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C885CA-8E77-4D2B-80F9-F291F0B05D0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20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自然数の和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11890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n=100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n=100, sum=5050</a:t>
            </a:r>
          </a:p>
        </p:txBody>
      </p:sp>
      <p:sp>
        <p:nvSpPr>
          <p:cNvPr id="3277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288433-963D-4EDF-88AC-FE88A5178CA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76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3881438" y="4235450"/>
            <a:ext cx="3144837" cy="11795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0" name="AutoShape 1028"/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Line 1029"/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2" name="Line 1030"/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3" name="Rectangle 1037"/>
          <p:cNvSpPr>
            <a:spLocks noChangeArrowheads="1"/>
          </p:cNvSpPr>
          <p:nvPr/>
        </p:nvSpPr>
        <p:spPr bwMode="auto">
          <a:xfrm>
            <a:off x="838200" y="1447800"/>
            <a:ext cx="3144838" cy="868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Text Box 1038"/>
          <p:cNvSpPr txBox="1">
            <a:spLocks noChangeArrowheads="1"/>
          </p:cNvSpPr>
          <p:nvPr/>
        </p:nvSpPr>
        <p:spPr bwMode="auto">
          <a:xfrm>
            <a:off x="1447800" y="1577975"/>
            <a:ext cx="9893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</p:txBody>
      </p:sp>
      <p:sp>
        <p:nvSpPr>
          <p:cNvPr id="34825" name="Text Box 1039"/>
          <p:cNvSpPr txBox="1">
            <a:spLocks noChangeArrowheads="1"/>
          </p:cNvSpPr>
          <p:nvPr/>
        </p:nvSpPr>
        <p:spPr bwMode="auto">
          <a:xfrm>
            <a:off x="1752600" y="3200400"/>
            <a:ext cx="10919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&lt;= n</a:t>
            </a:r>
          </a:p>
        </p:txBody>
      </p:sp>
      <p:sp>
        <p:nvSpPr>
          <p:cNvPr id="34826" name="Text Box 1040"/>
          <p:cNvSpPr txBox="1">
            <a:spLocks noChangeArrowheads="1"/>
          </p:cNvSpPr>
          <p:nvPr/>
        </p:nvSpPr>
        <p:spPr bwMode="auto">
          <a:xfrm>
            <a:off x="3879850" y="4381500"/>
            <a:ext cx="3149600" cy="102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sum = sum + 1;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+ 1;</a:t>
            </a:r>
          </a:p>
        </p:txBody>
      </p:sp>
      <p:sp>
        <p:nvSpPr>
          <p:cNvPr id="34827" name="Text Box 1041"/>
          <p:cNvSpPr txBox="1">
            <a:spLocks noChangeArrowheads="1"/>
          </p:cNvSpPr>
          <p:nvPr/>
        </p:nvSpPr>
        <p:spPr bwMode="auto">
          <a:xfrm>
            <a:off x="4324350" y="2979738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4828" name="Text Box 1042"/>
          <p:cNvSpPr txBox="1">
            <a:spLocks noChangeArrowheads="1"/>
          </p:cNvSpPr>
          <p:nvPr/>
        </p:nvSpPr>
        <p:spPr bwMode="auto">
          <a:xfrm>
            <a:off x="1773238" y="404495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34829" name="AutoShape 1044"/>
          <p:cNvCxnSpPr>
            <a:cxnSpLocks noChangeShapeType="1"/>
            <a:stCxn id="34820" idx="3"/>
            <a:endCxn id="34819" idx="0"/>
          </p:cNvCxnSpPr>
          <p:nvPr/>
        </p:nvCxnSpPr>
        <p:spPr bwMode="auto">
          <a:xfrm>
            <a:off x="4352925" y="3516313"/>
            <a:ext cx="1101725" cy="7096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0" name="AutoShape 1045"/>
          <p:cNvCxnSpPr>
            <a:cxnSpLocks noChangeShapeType="1"/>
            <a:stCxn id="34826" idx="2"/>
          </p:cNvCxnSpPr>
          <p:nvPr/>
        </p:nvCxnSpPr>
        <p:spPr bwMode="auto">
          <a:xfrm rot="5400000" flipH="1">
            <a:off x="2582432" y="2537256"/>
            <a:ext cx="2755174" cy="2989262"/>
          </a:xfrm>
          <a:prstGeom prst="bentConnector4">
            <a:avLst>
              <a:gd name="adj1" fmla="val -8297"/>
              <a:gd name="adj2" fmla="val 763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3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C33C1D0-7DF7-4E2B-8FBC-DB8FFA4067A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702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08025"/>
          </a:xfrm>
        </p:spPr>
        <p:txBody>
          <a:bodyPr/>
          <a:lstStyle/>
          <a:p>
            <a:pPr eaLnBrk="1" hangingPunct="1"/>
            <a:r>
              <a:rPr lang="ja-JP" altLang="en-US"/>
              <a:t>自然数の和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77825" y="687388"/>
            <a:ext cx="2127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 = 7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とすると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000250" y="12573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2189163" y="132080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5203825" y="1306513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0 + 1</a:t>
            </a:r>
          </a:p>
        </p:txBody>
      </p:sp>
      <p:sp>
        <p:nvSpPr>
          <p:cNvPr id="36871" name="Rectangle 9"/>
          <p:cNvSpPr>
            <a:spLocks noChangeArrowheads="1"/>
          </p:cNvSpPr>
          <p:nvPr/>
        </p:nvSpPr>
        <p:spPr bwMode="auto">
          <a:xfrm>
            <a:off x="2000250" y="18494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2189163" y="191135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73" name="Text Box 12"/>
          <p:cNvSpPr txBox="1">
            <a:spLocks noChangeArrowheads="1"/>
          </p:cNvSpPr>
          <p:nvPr/>
        </p:nvSpPr>
        <p:spPr bwMode="auto">
          <a:xfrm>
            <a:off x="5203825" y="1897063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 + 2</a:t>
            </a:r>
          </a:p>
        </p:txBody>
      </p:sp>
      <p:sp>
        <p:nvSpPr>
          <p:cNvPr id="36874" name="Rectangle 13"/>
          <p:cNvSpPr>
            <a:spLocks noChangeArrowheads="1"/>
          </p:cNvSpPr>
          <p:nvPr/>
        </p:nvSpPr>
        <p:spPr bwMode="auto">
          <a:xfrm>
            <a:off x="2000250" y="24415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Text Box 15"/>
          <p:cNvSpPr txBox="1">
            <a:spLocks noChangeArrowheads="1"/>
          </p:cNvSpPr>
          <p:nvPr/>
        </p:nvSpPr>
        <p:spPr bwMode="auto">
          <a:xfrm>
            <a:off x="2189163" y="2503488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76" name="Text Box 16"/>
          <p:cNvSpPr txBox="1">
            <a:spLocks noChangeArrowheads="1"/>
          </p:cNvSpPr>
          <p:nvPr/>
        </p:nvSpPr>
        <p:spPr bwMode="auto">
          <a:xfrm>
            <a:off x="5203825" y="2489200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3 + 3</a:t>
            </a:r>
          </a:p>
        </p:txBody>
      </p:sp>
      <p:sp>
        <p:nvSpPr>
          <p:cNvPr id="36877" name="Rectangle 17"/>
          <p:cNvSpPr>
            <a:spLocks noChangeArrowheads="1"/>
          </p:cNvSpPr>
          <p:nvPr/>
        </p:nvSpPr>
        <p:spPr bwMode="auto">
          <a:xfrm>
            <a:off x="2000250" y="3032125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Text Box 19"/>
          <p:cNvSpPr txBox="1">
            <a:spLocks noChangeArrowheads="1"/>
          </p:cNvSpPr>
          <p:nvPr/>
        </p:nvSpPr>
        <p:spPr bwMode="auto">
          <a:xfrm>
            <a:off x="2189163" y="3094038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79" name="Text Box 20"/>
          <p:cNvSpPr txBox="1">
            <a:spLocks noChangeArrowheads="1"/>
          </p:cNvSpPr>
          <p:nvPr/>
        </p:nvSpPr>
        <p:spPr bwMode="auto">
          <a:xfrm>
            <a:off x="5203825" y="3079750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6 + 4</a:t>
            </a:r>
          </a:p>
        </p:txBody>
      </p:sp>
      <p:sp>
        <p:nvSpPr>
          <p:cNvPr id="36880" name="Rectangle 21"/>
          <p:cNvSpPr>
            <a:spLocks noChangeArrowheads="1"/>
          </p:cNvSpPr>
          <p:nvPr/>
        </p:nvSpPr>
        <p:spPr bwMode="auto">
          <a:xfrm>
            <a:off x="2000250" y="3624263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Text Box 23"/>
          <p:cNvSpPr txBox="1">
            <a:spLocks noChangeArrowheads="1"/>
          </p:cNvSpPr>
          <p:nvPr/>
        </p:nvSpPr>
        <p:spPr bwMode="auto">
          <a:xfrm>
            <a:off x="2189163" y="3686175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82" name="Text Box 24"/>
          <p:cNvSpPr txBox="1">
            <a:spLocks noChangeArrowheads="1"/>
          </p:cNvSpPr>
          <p:nvPr/>
        </p:nvSpPr>
        <p:spPr bwMode="auto">
          <a:xfrm>
            <a:off x="5203825" y="3673475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10 + 5</a:t>
            </a:r>
          </a:p>
        </p:txBody>
      </p:sp>
      <p:sp>
        <p:nvSpPr>
          <p:cNvPr id="36883" name="Rectangle 25"/>
          <p:cNvSpPr>
            <a:spLocks noChangeArrowheads="1"/>
          </p:cNvSpPr>
          <p:nvPr/>
        </p:nvSpPr>
        <p:spPr bwMode="auto">
          <a:xfrm>
            <a:off x="2000250" y="42164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4" name="Text Box 27"/>
          <p:cNvSpPr txBox="1">
            <a:spLocks noChangeArrowheads="1"/>
          </p:cNvSpPr>
          <p:nvPr/>
        </p:nvSpPr>
        <p:spPr bwMode="auto">
          <a:xfrm>
            <a:off x="2189163" y="4276725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85" name="Text Box 28"/>
          <p:cNvSpPr txBox="1">
            <a:spLocks noChangeArrowheads="1"/>
          </p:cNvSpPr>
          <p:nvPr/>
        </p:nvSpPr>
        <p:spPr bwMode="auto">
          <a:xfrm>
            <a:off x="5203825" y="4265613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15 + 6</a:t>
            </a:r>
          </a:p>
        </p:txBody>
      </p:sp>
      <p:sp>
        <p:nvSpPr>
          <p:cNvPr id="36886" name="Rectangle 29"/>
          <p:cNvSpPr>
            <a:spLocks noChangeArrowheads="1"/>
          </p:cNvSpPr>
          <p:nvPr/>
        </p:nvSpPr>
        <p:spPr bwMode="auto">
          <a:xfrm>
            <a:off x="2000250" y="48085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7" name="Text Box 31"/>
          <p:cNvSpPr txBox="1">
            <a:spLocks noChangeArrowheads="1"/>
          </p:cNvSpPr>
          <p:nvPr/>
        </p:nvSpPr>
        <p:spPr bwMode="auto">
          <a:xfrm>
            <a:off x="2189163" y="487045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36888" name="Text Box 32"/>
          <p:cNvSpPr txBox="1">
            <a:spLocks noChangeArrowheads="1"/>
          </p:cNvSpPr>
          <p:nvPr/>
        </p:nvSpPr>
        <p:spPr bwMode="auto">
          <a:xfrm>
            <a:off x="5203825" y="4857750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21 + 7</a:t>
            </a:r>
          </a:p>
        </p:txBody>
      </p:sp>
      <p:sp>
        <p:nvSpPr>
          <p:cNvPr id="36889" name="Rectangle 33"/>
          <p:cNvSpPr>
            <a:spLocks noChangeArrowheads="1"/>
          </p:cNvSpPr>
          <p:nvPr/>
        </p:nvSpPr>
        <p:spPr bwMode="auto">
          <a:xfrm>
            <a:off x="2000250" y="54006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0" name="Text Box 35"/>
          <p:cNvSpPr txBox="1">
            <a:spLocks noChangeArrowheads="1"/>
          </p:cNvSpPr>
          <p:nvPr/>
        </p:nvSpPr>
        <p:spPr bwMode="auto">
          <a:xfrm>
            <a:off x="2189163" y="5462588"/>
            <a:ext cx="28472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が成立しない</a:t>
            </a:r>
          </a:p>
        </p:txBody>
      </p:sp>
      <p:sp>
        <p:nvSpPr>
          <p:cNvPr id="36891" name="Text Box 36"/>
          <p:cNvSpPr txBox="1">
            <a:spLocks noChangeArrowheads="1"/>
          </p:cNvSpPr>
          <p:nvPr/>
        </p:nvSpPr>
        <p:spPr bwMode="auto">
          <a:xfrm>
            <a:off x="5203825" y="542925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2" name="AutoShape 37"/>
          <p:cNvSpPr>
            <a:spLocks/>
          </p:cNvSpPr>
          <p:nvPr/>
        </p:nvSpPr>
        <p:spPr bwMode="auto">
          <a:xfrm rot="5400000">
            <a:off x="6003925" y="5337176"/>
            <a:ext cx="204787" cy="1554162"/>
          </a:xfrm>
          <a:prstGeom prst="rightBrace">
            <a:avLst>
              <a:gd name="adj1" fmla="val 63243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3" name="Text Box 38"/>
          <p:cNvSpPr txBox="1">
            <a:spLocks noChangeArrowheads="1"/>
          </p:cNvSpPr>
          <p:nvPr/>
        </p:nvSpPr>
        <p:spPr bwMode="auto">
          <a:xfrm>
            <a:off x="4311650" y="6319838"/>
            <a:ext cx="33265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１から 「繰り返し数」の和</a:t>
            </a:r>
          </a:p>
        </p:txBody>
      </p:sp>
      <p:sp>
        <p:nvSpPr>
          <p:cNvPr id="36894" name="Text Box 39"/>
          <p:cNvSpPr txBox="1">
            <a:spLocks noChangeArrowheads="1"/>
          </p:cNvSpPr>
          <p:nvPr/>
        </p:nvSpPr>
        <p:spPr bwMode="auto">
          <a:xfrm>
            <a:off x="7335838" y="1276350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</a:p>
        </p:txBody>
      </p:sp>
      <p:sp>
        <p:nvSpPr>
          <p:cNvPr id="36895" name="Text Box 40"/>
          <p:cNvSpPr txBox="1">
            <a:spLocks noChangeArrowheads="1"/>
          </p:cNvSpPr>
          <p:nvPr/>
        </p:nvSpPr>
        <p:spPr bwMode="auto">
          <a:xfrm>
            <a:off x="7335838" y="1866900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</a:p>
        </p:txBody>
      </p:sp>
      <p:sp>
        <p:nvSpPr>
          <p:cNvPr id="36896" name="Text Box 41"/>
          <p:cNvSpPr txBox="1">
            <a:spLocks noChangeArrowheads="1"/>
          </p:cNvSpPr>
          <p:nvPr/>
        </p:nvSpPr>
        <p:spPr bwMode="auto">
          <a:xfrm>
            <a:off x="7335838" y="2459038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4</a:t>
            </a:r>
          </a:p>
        </p:txBody>
      </p:sp>
      <p:sp>
        <p:nvSpPr>
          <p:cNvPr id="36897" name="Text Box 42"/>
          <p:cNvSpPr txBox="1">
            <a:spLocks noChangeArrowheads="1"/>
          </p:cNvSpPr>
          <p:nvPr/>
        </p:nvSpPr>
        <p:spPr bwMode="auto">
          <a:xfrm>
            <a:off x="7335838" y="3049588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5</a:t>
            </a:r>
          </a:p>
        </p:txBody>
      </p:sp>
      <p:sp>
        <p:nvSpPr>
          <p:cNvPr id="36898" name="Text Box 43"/>
          <p:cNvSpPr txBox="1">
            <a:spLocks noChangeArrowheads="1"/>
          </p:cNvSpPr>
          <p:nvPr/>
        </p:nvSpPr>
        <p:spPr bwMode="auto">
          <a:xfrm>
            <a:off x="7335838" y="3643313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6</a:t>
            </a:r>
          </a:p>
        </p:txBody>
      </p:sp>
      <p:sp>
        <p:nvSpPr>
          <p:cNvPr id="36899" name="Text Box 44"/>
          <p:cNvSpPr txBox="1">
            <a:spLocks noChangeArrowheads="1"/>
          </p:cNvSpPr>
          <p:nvPr/>
        </p:nvSpPr>
        <p:spPr bwMode="auto">
          <a:xfrm>
            <a:off x="7335838" y="4235450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</p:txBody>
      </p:sp>
      <p:sp>
        <p:nvSpPr>
          <p:cNvPr id="36900" name="Text Box 45"/>
          <p:cNvSpPr txBox="1">
            <a:spLocks noChangeArrowheads="1"/>
          </p:cNvSpPr>
          <p:nvPr/>
        </p:nvSpPr>
        <p:spPr bwMode="auto">
          <a:xfrm>
            <a:off x="7335838" y="4827588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8</a:t>
            </a:r>
          </a:p>
        </p:txBody>
      </p:sp>
      <p:sp>
        <p:nvSpPr>
          <p:cNvPr id="36901" name="Text Box 46"/>
          <p:cNvSpPr txBox="1">
            <a:spLocks noChangeArrowheads="1"/>
          </p:cNvSpPr>
          <p:nvPr/>
        </p:nvSpPr>
        <p:spPr bwMode="auto">
          <a:xfrm>
            <a:off x="7335838" y="539908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902" name="AutoShape 47"/>
          <p:cNvSpPr>
            <a:spLocks/>
          </p:cNvSpPr>
          <p:nvPr/>
        </p:nvSpPr>
        <p:spPr bwMode="auto">
          <a:xfrm rot="5400000">
            <a:off x="7821613" y="5468937"/>
            <a:ext cx="179388" cy="1306513"/>
          </a:xfrm>
          <a:prstGeom prst="rightBrace">
            <a:avLst>
              <a:gd name="adj1" fmla="val 60693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903" name="Text Box 48"/>
          <p:cNvSpPr txBox="1">
            <a:spLocks noChangeArrowheads="1"/>
          </p:cNvSpPr>
          <p:nvPr/>
        </p:nvSpPr>
        <p:spPr bwMode="auto">
          <a:xfrm>
            <a:off x="7021513" y="6297613"/>
            <a:ext cx="24929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「繰り返し数」＋１</a:t>
            </a:r>
          </a:p>
        </p:txBody>
      </p:sp>
      <p:sp>
        <p:nvSpPr>
          <p:cNvPr id="36904" name="Text Box 49"/>
          <p:cNvSpPr txBox="1">
            <a:spLocks noChangeArrowheads="1"/>
          </p:cNvSpPr>
          <p:nvPr/>
        </p:nvSpPr>
        <p:spPr bwMode="auto">
          <a:xfrm>
            <a:off x="978733" y="11842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１回目</a:t>
            </a:r>
          </a:p>
        </p:txBody>
      </p:sp>
      <p:sp>
        <p:nvSpPr>
          <p:cNvPr id="36905" name="Text Box 50"/>
          <p:cNvSpPr txBox="1">
            <a:spLocks noChangeArrowheads="1"/>
          </p:cNvSpPr>
          <p:nvPr/>
        </p:nvSpPr>
        <p:spPr bwMode="auto">
          <a:xfrm>
            <a:off x="978733" y="17557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２回目</a:t>
            </a:r>
          </a:p>
        </p:txBody>
      </p:sp>
      <p:sp>
        <p:nvSpPr>
          <p:cNvPr id="36906" name="Text Box 51"/>
          <p:cNvSpPr txBox="1">
            <a:spLocks noChangeArrowheads="1"/>
          </p:cNvSpPr>
          <p:nvPr/>
        </p:nvSpPr>
        <p:spPr bwMode="auto">
          <a:xfrm>
            <a:off x="978733" y="23399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３回目</a:t>
            </a:r>
          </a:p>
        </p:txBody>
      </p:sp>
      <p:sp>
        <p:nvSpPr>
          <p:cNvPr id="36907" name="Text Box 52"/>
          <p:cNvSpPr txBox="1">
            <a:spLocks noChangeArrowheads="1"/>
          </p:cNvSpPr>
          <p:nvPr/>
        </p:nvSpPr>
        <p:spPr bwMode="auto">
          <a:xfrm>
            <a:off x="978733" y="29368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４回目</a:t>
            </a:r>
          </a:p>
        </p:txBody>
      </p:sp>
      <p:sp>
        <p:nvSpPr>
          <p:cNvPr id="36908" name="Text Box 53"/>
          <p:cNvSpPr txBox="1">
            <a:spLocks noChangeArrowheads="1"/>
          </p:cNvSpPr>
          <p:nvPr/>
        </p:nvSpPr>
        <p:spPr bwMode="auto">
          <a:xfrm>
            <a:off x="978733" y="35337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５回目</a:t>
            </a:r>
          </a:p>
        </p:txBody>
      </p:sp>
      <p:sp>
        <p:nvSpPr>
          <p:cNvPr id="36909" name="Text Box 54"/>
          <p:cNvSpPr txBox="1">
            <a:spLocks noChangeArrowheads="1"/>
          </p:cNvSpPr>
          <p:nvPr/>
        </p:nvSpPr>
        <p:spPr bwMode="auto">
          <a:xfrm>
            <a:off x="978733" y="41306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６回目</a:t>
            </a:r>
          </a:p>
        </p:txBody>
      </p:sp>
      <p:sp>
        <p:nvSpPr>
          <p:cNvPr id="36910" name="Text Box 55"/>
          <p:cNvSpPr txBox="1">
            <a:spLocks noChangeArrowheads="1"/>
          </p:cNvSpPr>
          <p:nvPr/>
        </p:nvSpPr>
        <p:spPr bwMode="auto">
          <a:xfrm>
            <a:off x="978733" y="47275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７回目</a:t>
            </a:r>
          </a:p>
        </p:txBody>
      </p:sp>
      <p:sp>
        <p:nvSpPr>
          <p:cNvPr id="36911" name="Text Box 56"/>
          <p:cNvSpPr txBox="1">
            <a:spLocks noChangeArrowheads="1"/>
          </p:cNvSpPr>
          <p:nvPr/>
        </p:nvSpPr>
        <p:spPr bwMode="auto">
          <a:xfrm>
            <a:off x="978733" y="53244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８回目</a:t>
            </a:r>
          </a:p>
        </p:txBody>
      </p:sp>
      <p:sp>
        <p:nvSpPr>
          <p:cNvPr id="36912" name="Text Box 57"/>
          <p:cNvSpPr txBox="1">
            <a:spLocks noChangeArrowheads="1"/>
          </p:cNvSpPr>
          <p:nvPr/>
        </p:nvSpPr>
        <p:spPr bwMode="auto">
          <a:xfrm>
            <a:off x="5269145" y="757238"/>
            <a:ext cx="13965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36913" name="Text Box 58"/>
          <p:cNvSpPr txBox="1">
            <a:spLocks noChangeArrowheads="1"/>
          </p:cNvSpPr>
          <p:nvPr/>
        </p:nvSpPr>
        <p:spPr bwMode="auto">
          <a:xfrm>
            <a:off x="7289800" y="712788"/>
            <a:ext cx="954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3691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C1020BD-78FC-43FB-9F2D-3A2060A9371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817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772400" cy="4597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整数（Ｎとする）を読み込んで，１からＮまでのフィボナッチ数列を求めるプログラムを作る．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フィボナッチ数列</a:t>
            </a:r>
            <a:r>
              <a:rPr lang="en-US" altLang="ja-JP"/>
              <a:t>f(n) </a:t>
            </a:r>
            <a:r>
              <a:rPr lang="ja-JP" altLang="en-US"/>
              <a:t>とは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　　</a:t>
            </a:r>
            <a:r>
              <a:rPr lang="en-US" altLang="ja-JP"/>
              <a:t>f(0)=1, f(1)=1, f(n)=f(n-1)+f(n-2)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フィボナッチ数列を求めるために </a:t>
            </a:r>
            <a:r>
              <a:rPr lang="en-US" altLang="ja-JP"/>
              <a:t>for </a:t>
            </a:r>
            <a:r>
              <a:rPr lang="ja-JP" altLang="en-US"/>
              <a:t>文を使う</a:t>
            </a:r>
          </a:p>
          <a:p>
            <a:pPr lvl="1" eaLnBrk="1" hangingPunct="1">
              <a:lnSpc>
                <a:spcPct val="120000"/>
              </a:lnSpc>
            </a:pPr>
            <a:endParaRPr lang="ja-JP" altLang="en-US"/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例）  </a:t>
            </a:r>
            <a:r>
              <a:rPr lang="en-US" altLang="ja-JP">
                <a:solidFill>
                  <a:schemeClr val="accent2"/>
                </a:solidFill>
              </a:rPr>
              <a:t>1,1,2,3,5,8,13,21,34,55,89,144,...</a:t>
            </a:r>
            <a:r>
              <a:rPr lang="en-US" altLang="ja-JP"/>
              <a:t>.</a:t>
            </a:r>
            <a:endParaRPr lang="en-US" altLang="ja-JP" sz="2400"/>
          </a:p>
        </p:txBody>
      </p:sp>
      <p:sp>
        <p:nvSpPr>
          <p:cNvPr id="389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5A7495D-718D-441A-9D7E-D609F7DDDB4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例題３．フィボナッチ数列</a:t>
            </a:r>
          </a:p>
        </p:txBody>
      </p:sp>
    </p:spTree>
    <p:extLst>
      <p:ext uri="{BB962C8B-B14F-4D97-AF65-F5344CB8AC3E}">
        <p14:creationId xmlns:p14="http://schemas.microsoft.com/office/powerpoint/2010/main" val="537219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609600" y="0"/>
            <a:ext cx="48768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70000"/>
              </a:lnSpc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 err="1"/>
              <a:t>int</a:t>
            </a:r>
            <a:r>
              <a:rPr lang="en-US" altLang="ja-JP" sz="2000" dirty="0"/>
              <a:t> main()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n;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&amp;n);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 = 1;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 = 1;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for (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=2; 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&lt;=n; 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fn1+fn2</a:t>
            </a:r>
            <a:r>
              <a:rPr lang="en-US" altLang="ja-JP" sz="2000" dirty="0"/>
              <a:t>;   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("f(%d) = %d\n",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return 0;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40963" name="Line 1027"/>
          <p:cNvSpPr>
            <a:spLocks noChangeShapeType="1"/>
          </p:cNvSpPr>
          <p:nvPr/>
        </p:nvSpPr>
        <p:spPr bwMode="auto">
          <a:xfrm flipH="1" flipV="1">
            <a:off x="2573338" y="5089525"/>
            <a:ext cx="3346450" cy="94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4" name="Text Box 1028"/>
          <p:cNvSpPr txBox="1">
            <a:spLocks noChangeArrowheads="1"/>
          </p:cNvSpPr>
          <p:nvPr/>
        </p:nvSpPr>
        <p:spPr bwMode="auto">
          <a:xfrm>
            <a:off x="5708650" y="5268913"/>
            <a:ext cx="2954655" cy="160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順番に意味がある．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とはしないこと</a:t>
            </a:r>
          </a:p>
        </p:txBody>
      </p:sp>
      <p:sp>
        <p:nvSpPr>
          <p:cNvPr id="40965" name="Rectangle 1029"/>
          <p:cNvSpPr>
            <a:spLocks noChangeArrowheads="1"/>
          </p:cNvSpPr>
          <p:nvPr/>
        </p:nvSpPr>
        <p:spPr bwMode="auto">
          <a:xfrm>
            <a:off x="6078538" y="5684838"/>
            <a:ext cx="1447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6" name="Rectangle 1030"/>
          <p:cNvSpPr>
            <a:spLocks noChangeArrowheads="1"/>
          </p:cNvSpPr>
          <p:nvPr/>
        </p:nvSpPr>
        <p:spPr bwMode="auto">
          <a:xfrm>
            <a:off x="1111250" y="4302105"/>
            <a:ext cx="3873499" cy="127954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Text Box 1031"/>
          <p:cNvSpPr txBox="1">
            <a:spLocks noChangeArrowheads="1"/>
          </p:cNvSpPr>
          <p:nvPr/>
        </p:nvSpPr>
        <p:spPr bwMode="auto">
          <a:xfrm>
            <a:off x="5367338" y="4291013"/>
            <a:ext cx="3262432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条件が成り立つ限り，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実行されつづける部分</a:t>
            </a:r>
          </a:p>
        </p:txBody>
      </p:sp>
      <p:sp>
        <p:nvSpPr>
          <p:cNvPr id="40968" name="Line 1032"/>
          <p:cNvSpPr>
            <a:spLocks noChangeShapeType="1"/>
          </p:cNvSpPr>
          <p:nvPr/>
        </p:nvSpPr>
        <p:spPr bwMode="auto">
          <a:xfrm flipV="1">
            <a:off x="2578894" y="3246438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9" name="Rectangle 1033"/>
          <p:cNvSpPr>
            <a:spLocks noChangeArrowheads="1"/>
          </p:cNvSpPr>
          <p:nvPr/>
        </p:nvSpPr>
        <p:spPr bwMode="auto">
          <a:xfrm>
            <a:off x="1925638" y="4023397"/>
            <a:ext cx="647700" cy="344487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0" name="Text Box 1034"/>
          <p:cNvSpPr txBox="1">
            <a:spLocks noChangeArrowheads="1"/>
          </p:cNvSpPr>
          <p:nvPr/>
        </p:nvSpPr>
        <p:spPr bwMode="auto">
          <a:xfrm>
            <a:off x="4056063" y="271938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40971" name="Rectangle 1035"/>
          <p:cNvSpPr>
            <a:spLocks noChangeArrowheads="1"/>
          </p:cNvSpPr>
          <p:nvPr/>
        </p:nvSpPr>
        <p:spPr bwMode="auto">
          <a:xfrm>
            <a:off x="2578943" y="3982121"/>
            <a:ext cx="611188" cy="38576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2" name="AutoShape 1036"/>
          <p:cNvSpPr>
            <a:spLocks/>
          </p:cNvSpPr>
          <p:nvPr/>
        </p:nvSpPr>
        <p:spPr bwMode="auto">
          <a:xfrm>
            <a:off x="5116513" y="4175002"/>
            <a:ext cx="184150" cy="1705293"/>
          </a:xfrm>
          <a:prstGeom prst="rightBrace">
            <a:avLst>
              <a:gd name="adj1" fmla="val 49641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3" name="Rectangle 1037"/>
          <p:cNvSpPr>
            <a:spLocks noChangeArrowheads="1"/>
          </p:cNvSpPr>
          <p:nvPr/>
        </p:nvSpPr>
        <p:spPr bwMode="auto">
          <a:xfrm>
            <a:off x="1185863" y="4611688"/>
            <a:ext cx="1276350" cy="65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360CB41-F9F1-472C-80AF-10DE3A487FE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739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3381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417638"/>
            <a:ext cx="7772400" cy="462756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例題１．最大公約数の計算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例題２．自然数の和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while </a:t>
            </a:r>
            <a:r>
              <a:rPr lang="ja-JP" altLang="en-US" sz="2800"/>
              <a:t>文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例題３．フィボナッチ数列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例題４．自然数の和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for </a:t>
            </a:r>
            <a:r>
              <a:rPr lang="ja-JP" altLang="en-US" sz="2800"/>
              <a:t>文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例題５．九九の表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繰り返しの入れ子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C62BEF1-46D8-482F-B856-61098A7E610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26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37544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f(2) =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f(3) =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f(4) = 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f(5) =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f(6) = 13</a:t>
            </a:r>
          </a:p>
        </p:txBody>
      </p:sp>
      <p:sp>
        <p:nvSpPr>
          <p:cNvPr id="430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98ED27B-B17B-4249-80DB-F08D28A6174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425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00125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1600200" y="2946400"/>
            <a:ext cx="3200400" cy="10668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200400" y="40132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200400" y="2359025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4800600" y="3479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>
            <a:off x="5715000" y="3479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4" name="Line 9"/>
          <p:cNvSpPr>
            <a:spLocks noChangeShapeType="1"/>
          </p:cNvSpPr>
          <p:nvPr/>
        </p:nvSpPr>
        <p:spPr bwMode="auto">
          <a:xfrm>
            <a:off x="5715000" y="6424613"/>
            <a:ext cx="0" cy="2047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>
            <a:off x="5715000" y="6642100"/>
            <a:ext cx="3082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 flipH="1">
            <a:off x="8732838" y="2641600"/>
            <a:ext cx="12700" cy="4005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7" name="Line 12"/>
          <p:cNvSpPr>
            <a:spLocks noChangeShapeType="1"/>
          </p:cNvSpPr>
          <p:nvPr/>
        </p:nvSpPr>
        <p:spPr bwMode="auto">
          <a:xfrm flipH="1" flipV="1">
            <a:off x="3200400" y="2641600"/>
            <a:ext cx="5545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1905000" y="1665288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9" name="Line 14"/>
          <p:cNvSpPr>
            <a:spLocks noChangeShapeType="1"/>
          </p:cNvSpPr>
          <p:nvPr/>
        </p:nvSpPr>
        <p:spPr bwMode="auto">
          <a:xfrm>
            <a:off x="3189288" y="109855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4411663" y="5741988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1" name="Line 17"/>
          <p:cNvSpPr>
            <a:spLocks noChangeShapeType="1"/>
          </p:cNvSpPr>
          <p:nvPr/>
        </p:nvSpPr>
        <p:spPr bwMode="auto">
          <a:xfrm>
            <a:off x="5686425" y="5461000"/>
            <a:ext cx="0" cy="255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72" name="Text Box 18"/>
          <p:cNvSpPr txBox="1">
            <a:spLocks noChangeArrowheads="1"/>
          </p:cNvSpPr>
          <p:nvPr/>
        </p:nvSpPr>
        <p:spPr bwMode="auto">
          <a:xfrm>
            <a:off x="2716213" y="1730375"/>
            <a:ext cx="9717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 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2568575" y="3189288"/>
            <a:ext cx="10919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n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4" name="Rectangle 21"/>
          <p:cNvSpPr>
            <a:spLocks noChangeArrowheads="1"/>
          </p:cNvSpPr>
          <p:nvPr/>
        </p:nvSpPr>
        <p:spPr bwMode="auto">
          <a:xfrm>
            <a:off x="3879850" y="4010025"/>
            <a:ext cx="3879850" cy="1455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fn1+fn2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      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("f(%d) = %d\n",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45075" name="Text Box 22"/>
          <p:cNvSpPr txBox="1">
            <a:spLocks noChangeArrowheads="1"/>
          </p:cNvSpPr>
          <p:nvPr/>
        </p:nvSpPr>
        <p:spPr bwMode="auto">
          <a:xfrm>
            <a:off x="5073650" y="5797550"/>
            <a:ext cx="692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6" name="Text Box 23"/>
          <p:cNvSpPr txBox="1">
            <a:spLocks noChangeArrowheads="1"/>
          </p:cNvSpPr>
          <p:nvPr/>
        </p:nvSpPr>
        <p:spPr bwMode="auto">
          <a:xfrm>
            <a:off x="4705350" y="3028950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45077" name="Text Box 24"/>
          <p:cNvSpPr txBox="1">
            <a:spLocks noChangeArrowheads="1"/>
          </p:cNvSpPr>
          <p:nvPr/>
        </p:nvSpPr>
        <p:spPr bwMode="auto">
          <a:xfrm>
            <a:off x="2622550" y="395128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4507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F2A697-FAA2-4CCF-9F24-6155EA6D88F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666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00125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</a:p>
        </p:txBody>
      </p:sp>
      <p:sp>
        <p:nvSpPr>
          <p:cNvPr id="47107" name="Text Box 1046"/>
          <p:cNvSpPr txBox="1">
            <a:spLocks noChangeArrowheads="1"/>
          </p:cNvSpPr>
          <p:nvPr/>
        </p:nvSpPr>
        <p:spPr bwMode="auto">
          <a:xfrm>
            <a:off x="377825" y="858838"/>
            <a:ext cx="2451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 = 5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とすると</a:t>
            </a:r>
          </a:p>
        </p:txBody>
      </p:sp>
      <p:sp>
        <p:nvSpPr>
          <p:cNvPr id="47108" name="Rectangle 1047"/>
          <p:cNvSpPr>
            <a:spLocks noChangeArrowheads="1"/>
          </p:cNvSpPr>
          <p:nvPr/>
        </p:nvSpPr>
        <p:spPr bwMode="auto">
          <a:xfrm>
            <a:off x="1892300" y="1827213"/>
            <a:ext cx="6281738" cy="65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9" name="Text Box 1048"/>
          <p:cNvSpPr txBox="1">
            <a:spLocks noChangeArrowheads="1"/>
          </p:cNvSpPr>
          <p:nvPr/>
        </p:nvSpPr>
        <p:spPr bwMode="auto">
          <a:xfrm>
            <a:off x="871538" y="192405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</a:p>
        </p:txBody>
      </p:sp>
      <p:sp>
        <p:nvSpPr>
          <p:cNvPr id="47110" name="Text Box 1049"/>
          <p:cNvSpPr txBox="1">
            <a:spLocks noChangeArrowheads="1"/>
          </p:cNvSpPr>
          <p:nvPr/>
        </p:nvSpPr>
        <p:spPr bwMode="auto">
          <a:xfrm>
            <a:off x="2095500" y="2000250"/>
            <a:ext cx="21467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5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47111" name="Text Box 1050"/>
          <p:cNvSpPr txBox="1">
            <a:spLocks noChangeArrowheads="1"/>
          </p:cNvSpPr>
          <p:nvPr/>
        </p:nvSpPr>
        <p:spPr bwMode="auto">
          <a:xfrm>
            <a:off x="4246563" y="1946275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 + 1;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1;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</a:p>
        </p:txBody>
      </p:sp>
      <p:sp>
        <p:nvSpPr>
          <p:cNvPr id="47112" name="Rectangle 1051"/>
          <p:cNvSpPr>
            <a:spLocks noChangeArrowheads="1"/>
          </p:cNvSpPr>
          <p:nvPr/>
        </p:nvSpPr>
        <p:spPr bwMode="auto">
          <a:xfrm>
            <a:off x="1892300" y="2678113"/>
            <a:ext cx="6281738" cy="65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3" name="Text Box 1052"/>
          <p:cNvSpPr txBox="1">
            <a:spLocks noChangeArrowheads="1"/>
          </p:cNvSpPr>
          <p:nvPr/>
        </p:nvSpPr>
        <p:spPr bwMode="auto">
          <a:xfrm>
            <a:off x="871538" y="277495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</a:p>
        </p:txBody>
      </p:sp>
      <p:sp>
        <p:nvSpPr>
          <p:cNvPr id="47114" name="Text Box 1053"/>
          <p:cNvSpPr txBox="1">
            <a:spLocks noChangeArrowheads="1"/>
          </p:cNvSpPr>
          <p:nvPr/>
        </p:nvSpPr>
        <p:spPr bwMode="auto">
          <a:xfrm>
            <a:off x="2095500" y="2851150"/>
            <a:ext cx="21467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5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47115" name="Text Box 1054"/>
          <p:cNvSpPr txBox="1">
            <a:spLocks noChangeArrowheads="1"/>
          </p:cNvSpPr>
          <p:nvPr/>
        </p:nvSpPr>
        <p:spPr bwMode="auto">
          <a:xfrm>
            <a:off x="4246563" y="2797175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 + 1;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2;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</a:p>
        </p:txBody>
      </p:sp>
      <p:sp>
        <p:nvSpPr>
          <p:cNvPr id="47116" name="Rectangle 1055"/>
          <p:cNvSpPr>
            <a:spLocks noChangeArrowheads="1"/>
          </p:cNvSpPr>
          <p:nvPr/>
        </p:nvSpPr>
        <p:spPr bwMode="auto">
          <a:xfrm>
            <a:off x="1892300" y="3529013"/>
            <a:ext cx="6281738" cy="65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7" name="Text Box 1056"/>
          <p:cNvSpPr txBox="1">
            <a:spLocks noChangeArrowheads="1"/>
          </p:cNvSpPr>
          <p:nvPr/>
        </p:nvSpPr>
        <p:spPr bwMode="auto">
          <a:xfrm>
            <a:off x="871538" y="362585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4</a:t>
            </a:r>
          </a:p>
        </p:txBody>
      </p:sp>
      <p:sp>
        <p:nvSpPr>
          <p:cNvPr id="47118" name="Text Box 1057"/>
          <p:cNvSpPr txBox="1">
            <a:spLocks noChangeArrowheads="1"/>
          </p:cNvSpPr>
          <p:nvPr/>
        </p:nvSpPr>
        <p:spPr bwMode="auto">
          <a:xfrm>
            <a:off x="2095500" y="3702050"/>
            <a:ext cx="21467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5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47119" name="Text Box 1058"/>
          <p:cNvSpPr txBox="1">
            <a:spLocks noChangeArrowheads="1"/>
          </p:cNvSpPr>
          <p:nvPr/>
        </p:nvSpPr>
        <p:spPr bwMode="auto">
          <a:xfrm>
            <a:off x="4246563" y="3648075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3 + 2;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3;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5</a:t>
            </a:r>
          </a:p>
        </p:txBody>
      </p:sp>
      <p:sp>
        <p:nvSpPr>
          <p:cNvPr id="47120" name="Rectangle 1059"/>
          <p:cNvSpPr>
            <a:spLocks noChangeArrowheads="1"/>
          </p:cNvSpPr>
          <p:nvPr/>
        </p:nvSpPr>
        <p:spPr bwMode="auto">
          <a:xfrm>
            <a:off x="1892300" y="4379913"/>
            <a:ext cx="6281738" cy="65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21" name="Text Box 1060"/>
          <p:cNvSpPr txBox="1">
            <a:spLocks noChangeArrowheads="1"/>
          </p:cNvSpPr>
          <p:nvPr/>
        </p:nvSpPr>
        <p:spPr bwMode="auto">
          <a:xfrm>
            <a:off x="871538" y="447675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5</a:t>
            </a:r>
          </a:p>
        </p:txBody>
      </p:sp>
      <p:sp>
        <p:nvSpPr>
          <p:cNvPr id="47122" name="Text Box 1061"/>
          <p:cNvSpPr txBox="1">
            <a:spLocks noChangeArrowheads="1"/>
          </p:cNvSpPr>
          <p:nvPr/>
        </p:nvSpPr>
        <p:spPr bwMode="auto">
          <a:xfrm>
            <a:off x="2095500" y="4552950"/>
            <a:ext cx="21467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5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47123" name="Text Box 1062"/>
          <p:cNvSpPr txBox="1">
            <a:spLocks noChangeArrowheads="1"/>
          </p:cNvSpPr>
          <p:nvPr/>
        </p:nvSpPr>
        <p:spPr bwMode="auto">
          <a:xfrm>
            <a:off x="4246563" y="4498975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5 + 3;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5;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8</a:t>
            </a:r>
          </a:p>
        </p:txBody>
      </p:sp>
      <p:sp>
        <p:nvSpPr>
          <p:cNvPr id="47124" name="Rectangle 1063"/>
          <p:cNvSpPr>
            <a:spLocks noChangeArrowheads="1"/>
          </p:cNvSpPr>
          <p:nvPr/>
        </p:nvSpPr>
        <p:spPr bwMode="auto">
          <a:xfrm>
            <a:off x="1892300" y="5219700"/>
            <a:ext cx="6281738" cy="65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25" name="Text Box 1064"/>
          <p:cNvSpPr txBox="1">
            <a:spLocks noChangeArrowheads="1"/>
          </p:cNvSpPr>
          <p:nvPr/>
        </p:nvSpPr>
        <p:spPr bwMode="auto">
          <a:xfrm>
            <a:off x="871538" y="531653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6</a:t>
            </a:r>
          </a:p>
        </p:txBody>
      </p:sp>
      <p:sp>
        <p:nvSpPr>
          <p:cNvPr id="47126" name="Text Box 1065"/>
          <p:cNvSpPr txBox="1">
            <a:spLocks noChangeArrowheads="1"/>
          </p:cNvSpPr>
          <p:nvPr/>
        </p:nvSpPr>
        <p:spPr bwMode="auto">
          <a:xfrm>
            <a:off x="2095500" y="5392738"/>
            <a:ext cx="24032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5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が成立しない</a:t>
            </a:r>
          </a:p>
        </p:txBody>
      </p:sp>
      <p:sp>
        <p:nvSpPr>
          <p:cNvPr id="47127" name="AutoShape 1068"/>
          <p:cNvSpPr>
            <a:spLocks/>
          </p:cNvSpPr>
          <p:nvPr/>
        </p:nvSpPr>
        <p:spPr bwMode="auto">
          <a:xfrm rot="5400000">
            <a:off x="4838701" y="5416550"/>
            <a:ext cx="222250" cy="12668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28" name="Text Box 1069"/>
          <p:cNvSpPr txBox="1">
            <a:spLocks noChangeArrowheads="1"/>
          </p:cNvSpPr>
          <p:nvPr/>
        </p:nvSpPr>
        <p:spPr bwMode="auto">
          <a:xfrm>
            <a:off x="4367213" y="6153150"/>
            <a:ext cx="1268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が入る</a:t>
            </a:r>
          </a:p>
        </p:txBody>
      </p:sp>
      <p:sp>
        <p:nvSpPr>
          <p:cNvPr id="47129" name="AutoShape 1071"/>
          <p:cNvSpPr>
            <a:spLocks/>
          </p:cNvSpPr>
          <p:nvPr/>
        </p:nvSpPr>
        <p:spPr bwMode="auto">
          <a:xfrm rot="5400000">
            <a:off x="6119813" y="5481638"/>
            <a:ext cx="222250" cy="1136650"/>
          </a:xfrm>
          <a:prstGeom prst="rightBrace">
            <a:avLst>
              <a:gd name="adj1" fmla="val 42619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30" name="Text Box 1072"/>
          <p:cNvSpPr txBox="1">
            <a:spLocks noChangeArrowheads="1"/>
          </p:cNvSpPr>
          <p:nvPr/>
        </p:nvSpPr>
        <p:spPr bwMode="auto">
          <a:xfrm>
            <a:off x="5545138" y="6154738"/>
            <a:ext cx="1481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が入る</a:t>
            </a:r>
          </a:p>
        </p:txBody>
      </p:sp>
      <p:sp>
        <p:nvSpPr>
          <p:cNvPr id="47131" name="AutoShape 1073"/>
          <p:cNvSpPr>
            <a:spLocks/>
          </p:cNvSpPr>
          <p:nvPr/>
        </p:nvSpPr>
        <p:spPr bwMode="auto">
          <a:xfrm rot="5400000">
            <a:off x="7364413" y="5481638"/>
            <a:ext cx="222250" cy="1136650"/>
          </a:xfrm>
          <a:prstGeom prst="rightBrace">
            <a:avLst>
              <a:gd name="adj1" fmla="val 42619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32" name="Text Box 1074"/>
          <p:cNvSpPr txBox="1">
            <a:spLocks noChangeArrowheads="1"/>
          </p:cNvSpPr>
          <p:nvPr/>
        </p:nvSpPr>
        <p:spPr bwMode="auto">
          <a:xfrm>
            <a:off x="6891338" y="6154738"/>
            <a:ext cx="1268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が入る</a:t>
            </a:r>
          </a:p>
        </p:txBody>
      </p:sp>
      <p:sp>
        <p:nvSpPr>
          <p:cNvPr id="47133" name="Text Box 1075"/>
          <p:cNvSpPr txBox="1">
            <a:spLocks noChangeArrowheads="1"/>
          </p:cNvSpPr>
          <p:nvPr/>
        </p:nvSpPr>
        <p:spPr bwMode="auto">
          <a:xfrm>
            <a:off x="4279900" y="1303338"/>
            <a:ext cx="1123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47134" name="Text Box 1076"/>
          <p:cNvSpPr txBox="1">
            <a:spLocks noChangeArrowheads="1"/>
          </p:cNvSpPr>
          <p:nvPr/>
        </p:nvSpPr>
        <p:spPr bwMode="auto">
          <a:xfrm>
            <a:off x="5561013" y="1295400"/>
            <a:ext cx="1289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fn2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47135" name="Text Box 1077"/>
          <p:cNvSpPr txBox="1">
            <a:spLocks noChangeArrowheads="1"/>
          </p:cNvSpPr>
          <p:nvPr/>
        </p:nvSpPr>
        <p:spPr bwMode="auto">
          <a:xfrm>
            <a:off x="6727825" y="1287463"/>
            <a:ext cx="1289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fn1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4713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7F3A339-D57C-4B22-8B49-BC7F45A41BE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117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00088" y="33496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++, -- </a:t>
            </a:r>
            <a:r>
              <a:rPr lang="ja-JP" altLang="en-US"/>
              <a:t>の意味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＋＋ 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インクリメントを行う演算子． 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インクリメントとは１足すこと． オペランドに１を足して，オペランドに格納する．</a:t>
            </a:r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ja-JP" sz="2800"/>
              <a:t>-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ja-JP" altLang="en-US"/>
              <a:t>デクリメント演算子．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ja-JP" altLang="en-US"/>
              <a:t>デクリメントとは１引くこと． オペランドから１を引いて，オペランドに格納する．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491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E2EB25F-BF4C-4998-8A47-FA76CB8C6DB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600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ja-JP"/>
              <a:t>for </a:t>
            </a:r>
            <a:r>
              <a:rPr lang="ja-JP" altLang="en-US"/>
              <a:t>文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" y="3733800"/>
            <a:ext cx="8448675" cy="31242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/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初期式</a:t>
            </a:r>
            <a:r>
              <a:rPr lang="ja-JP" altLang="en-US"/>
              <a:t>：繰り返しの最初に１回だけ実行される． 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条件式</a:t>
            </a:r>
            <a:r>
              <a:rPr lang="ja-JP" altLang="en-US"/>
              <a:t>：繰り返しのたびに，真偽が判定される（偽ならば繰り返しが終わる）．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再設定式</a:t>
            </a:r>
            <a:r>
              <a:rPr lang="ja-JP" altLang="en-US"/>
              <a:t>： 繰り返しのたびに実行される．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03325" y="1084263"/>
            <a:ext cx="66579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for ( </a:t>
            </a:r>
            <a:r>
              <a:rPr lang="ja-JP" altLang="en-US" dirty="0">
                <a:latin typeface="Arial Unicode MS" pitchFamily="34" charset="-128"/>
                <a:cs typeface="Calibri" panose="020F0502020204030204" pitchFamily="34" charset="0"/>
              </a:rPr>
              <a:t>初期式</a:t>
            </a:r>
            <a:r>
              <a:rPr lang="en-US" altLang="ja-JP" dirty="0">
                <a:latin typeface="Arial Unicode MS" pitchFamily="34" charset="-128"/>
                <a:cs typeface="Calibri" panose="020F0502020204030204" pitchFamily="34" charset="0"/>
              </a:rPr>
              <a:t>; </a:t>
            </a:r>
            <a:r>
              <a:rPr lang="ja-JP" altLang="en-US" dirty="0">
                <a:latin typeface="Arial Unicode MS" pitchFamily="34" charset="-128"/>
                <a:cs typeface="Calibri" panose="020F0502020204030204" pitchFamily="34" charset="0"/>
              </a:rPr>
              <a:t>条件式</a:t>
            </a:r>
            <a:r>
              <a:rPr lang="en-US" altLang="ja-JP" dirty="0">
                <a:latin typeface="Arial Unicode MS" pitchFamily="34" charset="-128"/>
                <a:cs typeface="Calibri" panose="020F0502020204030204" pitchFamily="34" charset="0"/>
              </a:rPr>
              <a:t>; </a:t>
            </a:r>
            <a:r>
              <a:rPr lang="ja-JP" altLang="en-US" dirty="0">
                <a:latin typeface="Arial Unicode MS" pitchFamily="34" charset="-128"/>
                <a:cs typeface="Calibri" panose="020F0502020204030204" pitchFamily="34" charset="0"/>
              </a:rPr>
              <a:t>再設定式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1;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2;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    ...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B7EB47-2D76-4C4E-A9A7-709F8D9887E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7607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47738"/>
          </a:xfrm>
        </p:spPr>
        <p:txBody>
          <a:bodyPr/>
          <a:lstStyle/>
          <a:p>
            <a:pPr eaLnBrk="1" hangingPunct="1"/>
            <a:r>
              <a:rPr lang="en-US" altLang="ja-JP"/>
              <a:t>for </a:t>
            </a:r>
            <a:r>
              <a:rPr lang="ja-JP" altLang="en-US"/>
              <a:t>文による繰り返し</a:t>
            </a:r>
          </a:p>
        </p:txBody>
      </p:sp>
      <p:sp>
        <p:nvSpPr>
          <p:cNvPr id="53251" name="Line 14"/>
          <p:cNvSpPr>
            <a:spLocks noChangeShapeType="1"/>
          </p:cNvSpPr>
          <p:nvPr/>
        </p:nvSpPr>
        <p:spPr bwMode="auto">
          <a:xfrm>
            <a:off x="3189288" y="109855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2" name="AutoShape 3"/>
          <p:cNvSpPr>
            <a:spLocks noChangeArrowheads="1"/>
          </p:cNvSpPr>
          <p:nvPr/>
        </p:nvSpPr>
        <p:spPr bwMode="auto">
          <a:xfrm>
            <a:off x="1860550" y="2565400"/>
            <a:ext cx="2665413" cy="75088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>
            <a:off x="3194050" y="3316288"/>
            <a:ext cx="0" cy="150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3194050" y="2152650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5" name="AutoShape 6"/>
          <p:cNvSpPr>
            <a:spLocks noChangeArrowheads="1"/>
          </p:cNvSpPr>
          <p:nvPr/>
        </p:nvSpPr>
        <p:spPr bwMode="auto">
          <a:xfrm>
            <a:off x="2940050" y="4816475"/>
            <a:ext cx="506413" cy="374650"/>
          </a:xfrm>
          <a:prstGeom prst="flowChartConnector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6" name="Line 7"/>
          <p:cNvSpPr>
            <a:spLocks noChangeShapeType="1"/>
          </p:cNvSpPr>
          <p:nvPr/>
        </p:nvSpPr>
        <p:spPr bwMode="auto">
          <a:xfrm>
            <a:off x="4525963" y="294163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7" name="Line 8"/>
          <p:cNvSpPr>
            <a:spLocks noChangeShapeType="1"/>
          </p:cNvSpPr>
          <p:nvPr/>
        </p:nvSpPr>
        <p:spPr bwMode="auto">
          <a:xfrm>
            <a:off x="5287963" y="294163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5287963" y="4595813"/>
            <a:ext cx="0" cy="309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9" name="Line 10"/>
          <p:cNvSpPr>
            <a:spLocks noChangeShapeType="1"/>
          </p:cNvSpPr>
          <p:nvPr/>
        </p:nvSpPr>
        <p:spPr bwMode="auto">
          <a:xfrm>
            <a:off x="5287963" y="4914900"/>
            <a:ext cx="1903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0" name="Line 11"/>
          <p:cNvSpPr>
            <a:spLocks noChangeShapeType="1"/>
          </p:cNvSpPr>
          <p:nvPr/>
        </p:nvSpPr>
        <p:spPr bwMode="auto">
          <a:xfrm>
            <a:off x="7191375" y="2351088"/>
            <a:ext cx="0" cy="256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1" name="Line 12"/>
          <p:cNvSpPr>
            <a:spLocks noChangeShapeType="1"/>
          </p:cNvSpPr>
          <p:nvPr/>
        </p:nvSpPr>
        <p:spPr bwMode="auto">
          <a:xfrm flipH="1" flipV="1">
            <a:off x="3194050" y="2351088"/>
            <a:ext cx="3997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2" name="Rectangle 13"/>
          <p:cNvSpPr>
            <a:spLocks noChangeArrowheads="1"/>
          </p:cNvSpPr>
          <p:nvPr/>
        </p:nvSpPr>
        <p:spPr bwMode="auto">
          <a:xfrm>
            <a:off x="2114550" y="1665288"/>
            <a:ext cx="2157413" cy="4905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4206875" y="3302000"/>
            <a:ext cx="2157413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4213225" y="4108450"/>
            <a:ext cx="2159000" cy="4905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5297488" y="3792538"/>
            <a:ext cx="0" cy="309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6" name="Text Box 19"/>
          <p:cNvSpPr txBox="1">
            <a:spLocks noChangeArrowheads="1"/>
          </p:cNvSpPr>
          <p:nvPr/>
        </p:nvSpPr>
        <p:spPr bwMode="auto">
          <a:xfrm>
            <a:off x="2578100" y="165258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初期式</a:t>
            </a:r>
          </a:p>
        </p:txBody>
      </p:sp>
      <p:sp>
        <p:nvSpPr>
          <p:cNvPr id="53267" name="Text Box 20"/>
          <p:cNvSpPr txBox="1">
            <a:spLocks noChangeArrowheads="1"/>
          </p:cNvSpPr>
          <p:nvPr/>
        </p:nvSpPr>
        <p:spPr bwMode="auto">
          <a:xfrm>
            <a:off x="2565400" y="267811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53268" name="Text Box 21"/>
          <p:cNvSpPr txBox="1">
            <a:spLocks noChangeArrowheads="1"/>
          </p:cNvSpPr>
          <p:nvPr/>
        </p:nvSpPr>
        <p:spPr bwMode="auto">
          <a:xfrm>
            <a:off x="4518025" y="41021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再設定式</a:t>
            </a:r>
          </a:p>
        </p:txBody>
      </p:sp>
      <p:sp>
        <p:nvSpPr>
          <p:cNvPr id="53269" name="Text Box 22"/>
          <p:cNvSpPr txBox="1">
            <a:spLocks noChangeArrowheads="1"/>
          </p:cNvSpPr>
          <p:nvPr/>
        </p:nvSpPr>
        <p:spPr bwMode="auto">
          <a:xfrm>
            <a:off x="4405313" y="2498725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53270" name="Text Box 23"/>
          <p:cNvSpPr txBox="1">
            <a:spLocks noChangeArrowheads="1"/>
          </p:cNvSpPr>
          <p:nvPr/>
        </p:nvSpPr>
        <p:spPr bwMode="auto">
          <a:xfrm>
            <a:off x="2700338" y="3228975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53271" name="Text Box 25"/>
          <p:cNvSpPr txBox="1">
            <a:spLocks noChangeArrowheads="1"/>
          </p:cNvSpPr>
          <p:nvPr/>
        </p:nvSpPr>
        <p:spPr bwMode="auto">
          <a:xfrm>
            <a:off x="809625" y="5218113"/>
            <a:ext cx="75713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１．まず，「初期式」を実行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２．次に，「条件式」を実行．条件式が成立すれば，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　　式と「再設定式」を実行し，「条件式」に戻る</a:t>
            </a:r>
          </a:p>
        </p:txBody>
      </p:sp>
      <p:sp>
        <p:nvSpPr>
          <p:cNvPr id="53272" name="Text Box 26"/>
          <p:cNvSpPr txBox="1">
            <a:spLocks noChangeArrowheads="1"/>
          </p:cNvSpPr>
          <p:nvPr/>
        </p:nvSpPr>
        <p:spPr bwMode="auto">
          <a:xfrm>
            <a:off x="5016500" y="32861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</a:p>
        </p:txBody>
      </p:sp>
      <p:sp>
        <p:nvSpPr>
          <p:cNvPr id="5327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9505A0-ADC0-47C1-94EB-15ADD78611D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624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67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例題４．自然数の和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数（Ｎとする）を読み込んで，１からＮまでの和を求めるプログラムを作る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ここでは，練習のため，自然数の和の公式は使わずに，</a:t>
            </a:r>
            <a:r>
              <a:rPr lang="en-US" altLang="ja-JP">
                <a:solidFill>
                  <a:schemeClr val="tx2"/>
                </a:solidFill>
              </a:rPr>
              <a:t>for</a:t>
            </a:r>
            <a:r>
              <a:rPr lang="ja-JP" altLang="en-US">
                <a:solidFill>
                  <a:schemeClr val="tx2"/>
                </a:solidFill>
              </a:rPr>
              <a:t>文を用いる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>
              <a:solidFill>
                <a:schemeClr val="tx2"/>
              </a:solidFill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	</a:t>
            </a:r>
            <a:r>
              <a:rPr lang="ja-JP" altLang="en-US" sz="3600">
                <a:solidFill>
                  <a:schemeClr val="accent2"/>
                </a:solidFill>
              </a:rPr>
              <a:t>例）  </a:t>
            </a:r>
            <a:r>
              <a:rPr lang="en-US" altLang="ja-JP" sz="3600">
                <a:solidFill>
                  <a:schemeClr val="accent2"/>
                </a:solidFill>
              </a:rPr>
              <a:t>100 → 5050</a:t>
            </a:r>
          </a:p>
        </p:txBody>
      </p:sp>
      <p:sp>
        <p:nvSpPr>
          <p:cNvPr id="553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32E4459-079C-41DC-975A-45D56A9B016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319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自然数の和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11890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n=100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n=100, sum=5050</a:t>
            </a:r>
          </a:p>
        </p:txBody>
      </p:sp>
      <p:sp>
        <p:nvSpPr>
          <p:cNvPr id="5734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D3E8B1-34B4-44D5-B35E-0A1192CE6C4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220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 dirty="0"/>
              <a:t>自然数の和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0263"/>
            <a:ext cx="7772400" cy="5181600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85000"/>
              </a:lnSpc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 err="1"/>
              <a:t>int</a:t>
            </a:r>
            <a:r>
              <a:rPr lang="en-US" altLang="ja-JP" sz="2000" dirty="0"/>
              <a:t> main()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{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n;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sum;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("n=");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&amp;n);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sum = 0;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=1;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&lt;=n;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 {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    sum = sum +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("n=%d, sum=%d\n", n, sum);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return 0;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219994" y="5079939"/>
            <a:ext cx="2151063" cy="46355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026694" y="4768085"/>
            <a:ext cx="3262432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条件が成り立つ限り，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実行されつづける部分</a:t>
            </a: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 flipV="1">
            <a:off x="2836863" y="3981450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977231" y="4697900"/>
            <a:ext cx="670719" cy="344488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195763" y="350520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2647950" y="4670254"/>
            <a:ext cx="611188" cy="38576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3644901" y="4802980"/>
            <a:ext cx="269875" cy="825561"/>
          </a:xfrm>
          <a:prstGeom prst="rightBrace">
            <a:avLst>
              <a:gd name="adj1" fmla="val 38627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11867F7-56AC-4ABB-ADC3-3C8A54E34DE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48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61443" name="Rectangle 1027"/>
          <p:cNvSpPr>
            <a:spLocks noChangeArrowheads="1"/>
          </p:cNvSpPr>
          <p:nvPr/>
        </p:nvSpPr>
        <p:spPr bwMode="auto">
          <a:xfrm>
            <a:off x="3881438" y="4235450"/>
            <a:ext cx="3144837" cy="11795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4" name="AutoShape 1028"/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5" name="Line 1029"/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6" name="Line 1030"/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7" name="Rectangle 1031"/>
          <p:cNvSpPr>
            <a:spLocks noChangeArrowheads="1"/>
          </p:cNvSpPr>
          <p:nvPr/>
        </p:nvSpPr>
        <p:spPr bwMode="auto">
          <a:xfrm>
            <a:off x="838200" y="1447800"/>
            <a:ext cx="3144838" cy="868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8" name="Text Box 1032"/>
          <p:cNvSpPr txBox="1">
            <a:spLocks noChangeArrowheads="1"/>
          </p:cNvSpPr>
          <p:nvPr/>
        </p:nvSpPr>
        <p:spPr bwMode="auto">
          <a:xfrm>
            <a:off x="1447800" y="1577975"/>
            <a:ext cx="9893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</p:txBody>
      </p:sp>
      <p:sp>
        <p:nvSpPr>
          <p:cNvPr id="61449" name="Text Box 1033"/>
          <p:cNvSpPr txBox="1">
            <a:spLocks noChangeArrowheads="1"/>
          </p:cNvSpPr>
          <p:nvPr/>
        </p:nvSpPr>
        <p:spPr bwMode="auto">
          <a:xfrm>
            <a:off x="1752600" y="3200400"/>
            <a:ext cx="10919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&lt;= n</a:t>
            </a:r>
          </a:p>
        </p:txBody>
      </p:sp>
      <p:sp>
        <p:nvSpPr>
          <p:cNvPr id="61450" name="Text Box 1034"/>
          <p:cNvSpPr txBox="1">
            <a:spLocks noChangeArrowheads="1"/>
          </p:cNvSpPr>
          <p:nvPr/>
        </p:nvSpPr>
        <p:spPr bwMode="auto">
          <a:xfrm>
            <a:off x="3879850" y="4381500"/>
            <a:ext cx="3149600" cy="102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sum = sum + 1;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+ 1;</a:t>
            </a:r>
          </a:p>
        </p:txBody>
      </p:sp>
      <p:sp>
        <p:nvSpPr>
          <p:cNvPr id="61451" name="Text Box 1035"/>
          <p:cNvSpPr txBox="1">
            <a:spLocks noChangeArrowheads="1"/>
          </p:cNvSpPr>
          <p:nvPr/>
        </p:nvSpPr>
        <p:spPr bwMode="auto">
          <a:xfrm>
            <a:off x="4324350" y="2979738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61452" name="Text Box 1036"/>
          <p:cNvSpPr txBox="1">
            <a:spLocks noChangeArrowheads="1"/>
          </p:cNvSpPr>
          <p:nvPr/>
        </p:nvSpPr>
        <p:spPr bwMode="auto">
          <a:xfrm>
            <a:off x="1773238" y="404495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61453" name="AutoShape 1037"/>
          <p:cNvCxnSpPr>
            <a:cxnSpLocks noChangeShapeType="1"/>
            <a:stCxn id="61444" idx="3"/>
            <a:endCxn id="61443" idx="0"/>
          </p:cNvCxnSpPr>
          <p:nvPr/>
        </p:nvCxnSpPr>
        <p:spPr bwMode="auto">
          <a:xfrm>
            <a:off x="4352925" y="3516313"/>
            <a:ext cx="1101725" cy="7096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4" name="AutoShape 1038"/>
          <p:cNvCxnSpPr>
            <a:cxnSpLocks noChangeShapeType="1"/>
            <a:stCxn id="61450" idx="2"/>
          </p:cNvCxnSpPr>
          <p:nvPr/>
        </p:nvCxnSpPr>
        <p:spPr bwMode="auto">
          <a:xfrm rot="5400000" flipH="1">
            <a:off x="2582432" y="2537256"/>
            <a:ext cx="2755174" cy="2989262"/>
          </a:xfrm>
          <a:prstGeom prst="bentConnector4">
            <a:avLst>
              <a:gd name="adj1" fmla="val -8297"/>
              <a:gd name="adj2" fmla="val 763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5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5A46FF3-6A22-4A8F-9CAF-4BD44D37DE1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647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714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460500"/>
            <a:ext cx="7772400" cy="49831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>
                <a:solidFill>
                  <a:schemeClr val="tx2"/>
                </a:solidFill>
              </a:rPr>
              <a:t>繰り返し</a:t>
            </a:r>
            <a:r>
              <a:rPr lang="ja-JP" altLang="en-US"/>
              <a:t>（</a:t>
            </a:r>
            <a:r>
              <a:rPr lang="en-US" altLang="ja-JP"/>
              <a:t>while </a:t>
            </a:r>
            <a:r>
              <a:rPr lang="ja-JP" altLang="en-US"/>
              <a:t>文</a:t>
            </a:r>
            <a:r>
              <a:rPr lang="en-US" altLang="ja-JP"/>
              <a:t>, for </a:t>
            </a:r>
            <a:r>
              <a:rPr lang="ja-JP" altLang="en-US"/>
              <a:t>文）</a:t>
            </a:r>
            <a:r>
              <a:rPr lang="ja-JP" altLang="en-US">
                <a:solidFill>
                  <a:schemeClr val="tx2"/>
                </a:solidFill>
              </a:rPr>
              <a:t>を使って，繰り返し計算を行える</a:t>
            </a:r>
            <a:r>
              <a:rPr lang="ja-JP" altLang="en-US"/>
              <a:t>ようになること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/>
              <a:t>ループカウンタとして，整数の変数を使うこと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>
                <a:solidFill>
                  <a:schemeClr val="tx2"/>
                </a:solidFill>
              </a:rPr>
              <a:t>今回も，見やすいプログラムを書く</a:t>
            </a:r>
            <a:r>
              <a:rPr lang="ja-JP" altLang="en-US"/>
              <a:t>ために，ブロック単位での字下げを行う</a:t>
            </a:r>
          </a:p>
          <a:p>
            <a:pPr lvl="1" eaLnBrk="1" hangingPunct="1">
              <a:lnSpc>
                <a:spcPct val="120000"/>
              </a:lnSpc>
            </a:pPr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674F9BE-E6A4-4493-8525-4E3B980DDF3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0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06438"/>
          </a:xfrm>
        </p:spPr>
        <p:txBody>
          <a:bodyPr/>
          <a:lstStyle/>
          <a:p>
            <a:pPr eaLnBrk="1" hangingPunct="1"/>
            <a:r>
              <a:rPr lang="ja-JP" altLang="en-US"/>
              <a:t>自然数の和</a:t>
            </a:r>
          </a:p>
        </p:txBody>
      </p:sp>
      <p:sp>
        <p:nvSpPr>
          <p:cNvPr id="63491" name="Text Box 1027"/>
          <p:cNvSpPr txBox="1">
            <a:spLocks noChangeArrowheads="1"/>
          </p:cNvSpPr>
          <p:nvPr/>
        </p:nvSpPr>
        <p:spPr bwMode="auto">
          <a:xfrm>
            <a:off x="377825" y="712788"/>
            <a:ext cx="2451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 = 7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とすると</a:t>
            </a:r>
          </a:p>
        </p:txBody>
      </p:sp>
      <p:sp>
        <p:nvSpPr>
          <p:cNvPr id="63492" name="Rectangle 1028"/>
          <p:cNvSpPr>
            <a:spLocks noChangeArrowheads="1"/>
          </p:cNvSpPr>
          <p:nvPr/>
        </p:nvSpPr>
        <p:spPr bwMode="auto">
          <a:xfrm>
            <a:off x="2000250" y="1257300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3" name="Text Box 1029"/>
          <p:cNvSpPr txBox="1">
            <a:spLocks noChangeArrowheads="1"/>
          </p:cNvSpPr>
          <p:nvPr/>
        </p:nvSpPr>
        <p:spPr bwMode="auto">
          <a:xfrm>
            <a:off x="965200" y="1254125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</a:p>
        </p:txBody>
      </p:sp>
      <p:sp>
        <p:nvSpPr>
          <p:cNvPr id="63494" name="Text Box 1030"/>
          <p:cNvSpPr txBox="1">
            <a:spLocks noChangeArrowheads="1"/>
          </p:cNvSpPr>
          <p:nvPr/>
        </p:nvSpPr>
        <p:spPr bwMode="auto">
          <a:xfrm>
            <a:off x="2189163" y="132080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495" name="Text Box 1031"/>
          <p:cNvSpPr txBox="1">
            <a:spLocks noChangeArrowheads="1"/>
          </p:cNvSpPr>
          <p:nvPr/>
        </p:nvSpPr>
        <p:spPr bwMode="auto">
          <a:xfrm>
            <a:off x="4949825" y="1306513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0 + 1</a:t>
            </a:r>
          </a:p>
        </p:txBody>
      </p:sp>
      <p:sp>
        <p:nvSpPr>
          <p:cNvPr id="63496" name="Rectangle 1047"/>
          <p:cNvSpPr>
            <a:spLocks noChangeArrowheads="1"/>
          </p:cNvSpPr>
          <p:nvPr/>
        </p:nvSpPr>
        <p:spPr bwMode="auto">
          <a:xfrm>
            <a:off x="2000250" y="1849438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7" name="Text Box 1048"/>
          <p:cNvSpPr txBox="1">
            <a:spLocks noChangeArrowheads="1"/>
          </p:cNvSpPr>
          <p:nvPr/>
        </p:nvSpPr>
        <p:spPr bwMode="auto">
          <a:xfrm>
            <a:off x="965200" y="1846263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</a:p>
        </p:txBody>
      </p:sp>
      <p:sp>
        <p:nvSpPr>
          <p:cNvPr id="63498" name="Text Box 1049"/>
          <p:cNvSpPr txBox="1">
            <a:spLocks noChangeArrowheads="1"/>
          </p:cNvSpPr>
          <p:nvPr/>
        </p:nvSpPr>
        <p:spPr bwMode="auto">
          <a:xfrm>
            <a:off x="2189163" y="191135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499" name="Text Box 1050"/>
          <p:cNvSpPr txBox="1">
            <a:spLocks noChangeArrowheads="1"/>
          </p:cNvSpPr>
          <p:nvPr/>
        </p:nvSpPr>
        <p:spPr bwMode="auto">
          <a:xfrm>
            <a:off x="4949825" y="1897063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 + 2</a:t>
            </a:r>
          </a:p>
        </p:txBody>
      </p:sp>
      <p:sp>
        <p:nvSpPr>
          <p:cNvPr id="63500" name="Rectangle 1051"/>
          <p:cNvSpPr>
            <a:spLocks noChangeArrowheads="1"/>
          </p:cNvSpPr>
          <p:nvPr/>
        </p:nvSpPr>
        <p:spPr bwMode="auto">
          <a:xfrm>
            <a:off x="2000250" y="2441575"/>
            <a:ext cx="5811838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1" name="Text Box 1052"/>
          <p:cNvSpPr txBox="1">
            <a:spLocks noChangeArrowheads="1"/>
          </p:cNvSpPr>
          <p:nvPr/>
        </p:nvSpPr>
        <p:spPr bwMode="auto">
          <a:xfrm>
            <a:off x="965200" y="243840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</a:p>
        </p:txBody>
      </p:sp>
      <p:sp>
        <p:nvSpPr>
          <p:cNvPr id="63502" name="Text Box 1053"/>
          <p:cNvSpPr txBox="1">
            <a:spLocks noChangeArrowheads="1"/>
          </p:cNvSpPr>
          <p:nvPr/>
        </p:nvSpPr>
        <p:spPr bwMode="auto">
          <a:xfrm>
            <a:off x="2189163" y="2503488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503" name="Text Box 1054"/>
          <p:cNvSpPr txBox="1">
            <a:spLocks noChangeArrowheads="1"/>
          </p:cNvSpPr>
          <p:nvPr/>
        </p:nvSpPr>
        <p:spPr bwMode="auto">
          <a:xfrm>
            <a:off x="4949825" y="2489200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3 + 3</a:t>
            </a:r>
          </a:p>
        </p:txBody>
      </p:sp>
      <p:sp>
        <p:nvSpPr>
          <p:cNvPr id="63504" name="Rectangle 1055"/>
          <p:cNvSpPr>
            <a:spLocks noChangeArrowheads="1"/>
          </p:cNvSpPr>
          <p:nvPr/>
        </p:nvSpPr>
        <p:spPr bwMode="auto">
          <a:xfrm>
            <a:off x="2000250" y="3032125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5" name="Text Box 1056"/>
          <p:cNvSpPr txBox="1">
            <a:spLocks noChangeArrowheads="1"/>
          </p:cNvSpPr>
          <p:nvPr/>
        </p:nvSpPr>
        <p:spPr bwMode="auto">
          <a:xfrm>
            <a:off x="965200" y="303053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4</a:t>
            </a:r>
          </a:p>
        </p:txBody>
      </p:sp>
      <p:sp>
        <p:nvSpPr>
          <p:cNvPr id="63506" name="Text Box 1057"/>
          <p:cNvSpPr txBox="1">
            <a:spLocks noChangeArrowheads="1"/>
          </p:cNvSpPr>
          <p:nvPr/>
        </p:nvSpPr>
        <p:spPr bwMode="auto">
          <a:xfrm>
            <a:off x="2189163" y="3094038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507" name="Text Box 1058"/>
          <p:cNvSpPr txBox="1">
            <a:spLocks noChangeArrowheads="1"/>
          </p:cNvSpPr>
          <p:nvPr/>
        </p:nvSpPr>
        <p:spPr bwMode="auto">
          <a:xfrm>
            <a:off x="4949825" y="3079750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6 + 4</a:t>
            </a:r>
          </a:p>
        </p:txBody>
      </p:sp>
      <p:sp>
        <p:nvSpPr>
          <p:cNvPr id="63508" name="Rectangle 1059"/>
          <p:cNvSpPr>
            <a:spLocks noChangeArrowheads="1"/>
          </p:cNvSpPr>
          <p:nvPr/>
        </p:nvSpPr>
        <p:spPr bwMode="auto">
          <a:xfrm>
            <a:off x="2000250" y="3624263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9" name="Text Box 1060"/>
          <p:cNvSpPr txBox="1">
            <a:spLocks noChangeArrowheads="1"/>
          </p:cNvSpPr>
          <p:nvPr/>
        </p:nvSpPr>
        <p:spPr bwMode="auto">
          <a:xfrm>
            <a:off x="965200" y="3622675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5</a:t>
            </a:r>
          </a:p>
        </p:txBody>
      </p:sp>
      <p:sp>
        <p:nvSpPr>
          <p:cNvPr id="63510" name="Text Box 1061"/>
          <p:cNvSpPr txBox="1">
            <a:spLocks noChangeArrowheads="1"/>
          </p:cNvSpPr>
          <p:nvPr/>
        </p:nvSpPr>
        <p:spPr bwMode="auto">
          <a:xfrm>
            <a:off x="2189163" y="3686175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511" name="Text Box 1062"/>
          <p:cNvSpPr txBox="1">
            <a:spLocks noChangeArrowheads="1"/>
          </p:cNvSpPr>
          <p:nvPr/>
        </p:nvSpPr>
        <p:spPr bwMode="auto">
          <a:xfrm>
            <a:off x="4949825" y="3673475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10 + 5</a:t>
            </a:r>
          </a:p>
        </p:txBody>
      </p:sp>
      <p:sp>
        <p:nvSpPr>
          <p:cNvPr id="63512" name="Rectangle 1063"/>
          <p:cNvSpPr>
            <a:spLocks noChangeArrowheads="1"/>
          </p:cNvSpPr>
          <p:nvPr/>
        </p:nvSpPr>
        <p:spPr bwMode="auto">
          <a:xfrm>
            <a:off x="2000250" y="4216400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13" name="Text Box 1064"/>
          <p:cNvSpPr txBox="1">
            <a:spLocks noChangeArrowheads="1"/>
          </p:cNvSpPr>
          <p:nvPr/>
        </p:nvSpPr>
        <p:spPr bwMode="auto">
          <a:xfrm>
            <a:off x="965200" y="421163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6</a:t>
            </a:r>
          </a:p>
        </p:txBody>
      </p:sp>
      <p:sp>
        <p:nvSpPr>
          <p:cNvPr id="63514" name="Text Box 1065"/>
          <p:cNvSpPr txBox="1">
            <a:spLocks noChangeArrowheads="1"/>
          </p:cNvSpPr>
          <p:nvPr/>
        </p:nvSpPr>
        <p:spPr bwMode="auto">
          <a:xfrm>
            <a:off x="2189163" y="4276725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515" name="Text Box 1066"/>
          <p:cNvSpPr txBox="1">
            <a:spLocks noChangeArrowheads="1"/>
          </p:cNvSpPr>
          <p:nvPr/>
        </p:nvSpPr>
        <p:spPr bwMode="auto">
          <a:xfrm>
            <a:off x="4949825" y="4265613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15 + 6</a:t>
            </a:r>
          </a:p>
        </p:txBody>
      </p:sp>
      <p:sp>
        <p:nvSpPr>
          <p:cNvPr id="63516" name="Rectangle 1067"/>
          <p:cNvSpPr>
            <a:spLocks noChangeArrowheads="1"/>
          </p:cNvSpPr>
          <p:nvPr/>
        </p:nvSpPr>
        <p:spPr bwMode="auto">
          <a:xfrm>
            <a:off x="2000250" y="4808538"/>
            <a:ext cx="58118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17" name="Text Box 1068"/>
          <p:cNvSpPr txBox="1">
            <a:spLocks noChangeArrowheads="1"/>
          </p:cNvSpPr>
          <p:nvPr/>
        </p:nvSpPr>
        <p:spPr bwMode="auto">
          <a:xfrm>
            <a:off x="965200" y="4805363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</p:txBody>
      </p:sp>
      <p:sp>
        <p:nvSpPr>
          <p:cNvPr id="63518" name="Text Box 1069"/>
          <p:cNvSpPr txBox="1">
            <a:spLocks noChangeArrowheads="1"/>
          </p:cNvSpPr>
          <p:nvPr/>
        </p:nvSpPr>
        <p:spPr bwMode="auto">
          <a:xfrm>
            <a:off x="2189163" y="4870450"/>
            <a:ext cx="2539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が成立する</a:t>
            </a:r>
          </a:p>
        </p:txBody>
      </p:sp>
      <p:sp>
        <p:nvSpPr>
          <p:cNvPr id="63519" name="Text Box 1070"/>
          <p:cNvSpPr txBox="1">
            <a:spLocks noChangeArrowheads="1"/>
          </p:cNvSpPr>
          <p:nvPr/>
        </p:nvSpPr>
        <p:spPr bwMode="auto">
          <a:xfrm>
            <a:off x="4949825" y="4857750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= 21 + 7</a:t>
            </a:r>
          </a:p>
        </p:txBody>
      </p:sp>
      <p:sp>
        <p:nvSpPr>
          <p:cNvPr id="63520" name="Rectangle 1071"/>
          <p:cNvSpPr>
            <a:spLocks noChangeArrowheads="1"/>
          </p:cNvSpPr>
          <p:nvPr/>
        </p:nvSpPr>
        <p:spPr bwMode="auto">
          <a:xfrm>
            <a:off x="2000250" y="5400675"/>
            <a:ext cx="5811838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21" name="Text Box 1072"/>
          <p:cNvSpPr txBox="1">
            <a:spLocks noChangeArrowheads="1"/>
          </p:cNvSpPr>
          <p:nvPr/>
        </p:nvSpPr>
        <p:spPr bwMode="auto">
          <a:xfrm>
            <a:off x="965200" y="539750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8</a:t>
            </a:r>
          </a:p>
        </p:txBody>
      </p:sp>
      <p:sp>
        <p:nvSpPr>
          <p:cNvPr id="63522" name="Text Box 1073"/>
          <p:cNvSpPr txBox="1">
            <a:spLocks noChangeArrowheads="1"/>
          </p:cNvSpPr>
          <p:nvPr/>
        </p:nvSpPr>
        <p:spPr bwMode="auto">
          <a:xfrm>
            <a:off x="2189163" y="5462588"/>
            <a:ext cx="28472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7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が成立しない</a:t>
            </a:r>
          </a:p>
        </p:txBody>
      </p:sp>
      <p:sp>
        <p:nvSpPr>
          <p:cNvPr id="63523" name="Text Box 1074"/>
          <p:cNvSpPr txBox="1">
            <a:spLocks noChangeArrowheads="1"/>
          </p:cNvSpPr>
          <p:nvPr/>
        </p:nvSpPr>
        <p:spPr bwMode="auto">
          <a:xfrm>
            <a:off x="4949825" y="54292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24" name="AutoShape 1076"/>
          <p:cNvSpPr>
            <a:spLocks/>
          </p:cNvSpPr>
          <p:nvPr/>
        </p:nvSpPr>
        <p:spPr bwMode="auto">
          <a:xfrm rot="5400000">
            <a:off x="5734050" y="5200651"/>
            <a:ext cx="192087" cy="1814512"/>
          </a:xfrm>
          <a:prstGeom prst="rightBrace">
            <a:avLst>
              <a:gd name="adj1" fmla="val 78719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25" name="Text Box 1077"/>
          <p:cNvSpPr txBox="1">
            <a:spLocks noChangeArrowheads="1"/>
          </p:cNvSpPr>
          <p:nvPr/>
        </p:nvSpPr>
        <p:spPr bwMode="auto">
          <a:xfrm>
            <a:off x="3638550" y="6194425"/>
            <a:ext cx="4706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には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１から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までの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和が入る</a:t>
            </a:r>
          </a:p>
        </p:txBody>
      </p:sp>
      <p:sp>
        <p:nvSpPr>
          <p:cNvPr id="63526" name="Text Box 1078"/>
          <p:cNvSpPr txBox="1">
            <a:spLocks noChangeArrowheads="1"/>
          </p:cNvSpPr>
          <p:nvPr/>
        </p:nvSpPr>
        <p:spPr bwMode="auto">
          <a:xfrm>
            <a:off x="4895850" y="693738"/>
            <a:ext cx="1601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635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D4BC80-4DB4-49D7-B779-B347884B5C0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0306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ja-JP"/>
              <a:t>for </a:t>
            </a:r>
            <a:r>
              <a:rPr lang="ja-JP" altLang="en-US"/>
              <a:t>文と </a:t>
            </a:r>
            <a:r>
              <a:rPr lang="en-US" altLang="ja-JP"/>
              <a:t>while </a:t>
            </a:r>
            <a:r>
              <a:rPr lang="ja-JP" altLang="en-US"/>
              <a:t>文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898525" y="609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447800" y="1066800"/>
            <a:ext cx="6324600" cy="223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for ( </a:t>
            </a:r>
            <a:r>
              <a:rPr lang="ja-JP" altLang="en-US" sz="2400" dirty="0">
                <a:latin typeface="Arial Unicode MS" pitchFamily="34" charset="-128"/>
                <a:cs typeface="Calibri" panose="020F0502020204030204" pitchFamily="34" charset="0"/>
              </a:rPr>
              <a:t>初期式</a:t>
            </a:r>
            <a:r>
              <a:rPr lang="en-US" altLang="ja-JP" sz="2400" dirty="0">
                <a:latin typeface="Arial Unicode MS" pitchFamily="34" charset="-128"/>
                <a:cs typeface="Calibri" panose="020F0502020204030204" pitchFamily="34" charset="0"/>
              </a:rPr>
              <a:t>; </a:t>
            </a:r>
            <a:r>
              <a:rPr lang="ja-JP" altLang="en-US" sz="2400" dirty="0">
                <a:latin typeface="Arial Unicode MS" pitchFamily="34" charset="-128"/>
                <a:cs typeface="Calibri" panose="020F0502020204030204" pitchFamily="34" charset="0"/>
              </a:rPr>
              <a:t>条件式</a:t>
            </a:r>
            <a:r>
              <a:rPr lang="en-US" altLang="ja-JP" sz="2400" dirty="0">
                <a:latin typeface="Arial Unicode MS" pitchFamily="34" charset="-128"/>
                <a:cs typeface="Calibri" panose="020F0502020204030204" pitchFamily="34" charset="0"/>
              </a:rPr>
              <a:t>; </a:t>
            </a:r>
            <a:r>
              <a:rPr lang="ja-JP" altLang="en-US" sz="2400" dirty="0">
                <a:latin typeface="Arial Unicode MS" pitchFamily="34" charset="-128"/>
                <a:cs typeface="Calibri" panose="020F0502020204030204" pitchFamily="34" charset="0"/>
              </a:rPr>
              <a:t>再設定式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1;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2;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...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447800" y="3581400"/>
            <a:ext cx="63246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初期式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while ( </a:t>
            </a:r>
            <a:r>
              <a:rPr lang="ja-JP" altLang="en-US" sz="2400" dirty="0">
                <a:latin typeface="Arial Unicode MS" pitchFamily="34" charset="-128"/>
                <a:cs typeface="Calibri" panose="020F0502020204030204" pitchFamily="34" charset="0"/>
              </a:rPr>
              <a:t>条件式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1;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2;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...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Arial Unicode MS" pitchFamily="34" charset="-128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Arial Unicode MS" pitchFamily="34" charset="-128"/>
                <a:cs typeface="Calibri" panose="020F0502020204030204" pitchFamily="34" charset="0"/>
              </a:rPr>
              <a:t>再設定式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4800600" y="2819400"/>
            <a:ext cx="4493538" cy="1384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文と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文の能力は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同じ．自分にとって分かり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やすい方と使うべし</a:t>
            </a:r>
          </a:p>
        </p:txBody>
      </p:sp>
      <p:sp>
        <p:nvSpPr>
          <p:cNvPr id="6554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677C969-EBEE-48A5-A985-F054619D276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314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例題５．九九の表</a:t>
            </a:r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47675" y="1981200"/>
            <a:ext cx="8321675" cy="419576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/>
              <a:t>九九の表を表示するプログラムを作成する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/>
              <a:t>九九の表を表示するために，</a:t>
            </a:r>
            <a:r>
              <a:rPr lang="ja-JP" altLang="en-US">
                <a:solidFill>
                  <a:schemeClr val="tx2"/>
                </a:solidFill>
              </a:rPr>
              <a:t>繰り返しの入れ子</a:t>
            </a:r>
            <a:r>
              <a:rPr lang="ja-JP" altLang="en-US"/>
              <a:t>を使う</a:t>
            </a:r>
          </a:p>
        </p:txBody>
      </p:sp>
      <p:sp>
        <p:nvSpPr>
          <p:cNvPr id="675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A328974-CDEA-4BE4-99CF-821D77C328C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8334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九九の表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562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int 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int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int j;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for (i=1; i&lt;=9; i++)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   for(j=1; j&lt;=9; j++)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       printf("%d, ", i*j);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   printf("\n");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}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78731" y="3771899"/>
            <a:ext cx="2896394" cy="128543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175125" y="405923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内側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998538" y="3236118"/>
            <a:ext cx="4102100" cy="27918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5413375" y="383063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外側</a:t>
            </a:r>
          </a:p>
        </p:txBody>
      </p:sp>
      <p:sp>
        <p:nvSpPr>
          <p:cNvPr id="696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193B097-F3F4-4B81-AA0A-CD29826921B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298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繰り返しの入れ子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5211763" y="4549775"/>
            <a:ext cx="2468562" cy="893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684" name="AutoShape 5"/>
          <p:cNvSpPr>
            <a:spLocks noChangeArrowheads="1"/>
          </p:cNvSpPr>
          <p:nvPr/>
        </p:nvSpPr>
        <p:spPr bwMode="auto">
          <a:xfrm>
            <a:off x="136525" y="2039938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685" name="Line 6"/>
          <p:cNvSpPr>
            <a:spLocks noChangeShapeType="1"/>
          </p:cNvSpPr>
          <p:nvPr/>
        </p:nvSpPr>
        <p:spPr bwMode="auto">
          <a:xfrm>
            <a:off x="1649413" y="3084513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86" name="Line 7"/>
          <p:cNvSpPr>
            <a:spLocks noChangeShapeType="1"/>
          </p:cNvSpPr>
          <p:nvPr/>
        </p:nvSpPr>
        <p:spPr bwMode="auto">
          <a:xfrm>
            <a:off x="1662113" y="1295400"/>
            <a:ext cx="0" cy="7445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3186113" y="2562225"/>
            <a:ext cx="871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88" name="Line 10"/>
          <p:cNvSpPr>
            <a:spLocks noChangeShapeType="1"/>
          </p:cNvSpPr>
          <p:nvPr/>
        </p:nvSpPr>
        <p:spPr bwMode="auto">
          <a:xfrm>
            <a:off x="4057650" y="2562225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89" name="Line 12"/>
          <p:cNvSpPr>
            <a:spLocks noChangeShapeType="1"/>
          </p:cNvSpPr>
          <p:nvPr/>
        </p:nvSpPr>
        <p:spPr bwMode="auto">
          <a:xfrm>
            <a:off x="6442075" y="5888038"/>
            <a:ext cx="1681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0" name="Line 13"/>
          <p:cNvSpPr>
            <a:spLocks noChangeShapeType="1"/>
          </p:cNvSpPr>
          <p:nvPr/>
        </p:nvSpPr>
        <p:spPr bwMode="auto">
          <a:xfrm>
            <a:off x="8545513" y="1741488"/>
            <a:ext cx="0" cy="4524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1" name="Line 14"/>
          <p:cNvSpPr>
            <a:spLocks noChangeShapeType="1"/>
          </p:cNvSpPr>
          <p:nvPr/>
        </p:nvSpPr>
        <p:spPr bwMode="auto">
          <a:xfrm flipH="1" flipV="1">
            <a:off x="1635125" y="1743075"/>
            <a:ext cx="6911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2" name="AutoShape 17"/>
          <p:cNvSpPr>
            <a:spLocks noChangeArrowheads="1"/>
          </p:cNvSpPr>
          <p:nvPr/>
        </p:nvSpPr>
        <p:spPr bwMode="auto">
          <a:xfrm>
            <a:off x="2536825" y="3302000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693" name="Line 18"/>
          <p:cNvSpPr>
            <a:spLocks noChangeShapeType="1"/>
          </p:cNvSpPr>
          <p:nvPr/>
        </p:nvSpPr>
        <p:spPr bwMode="auto">
          <a:xfrm>
            <a:off x="5599113" y="3824288"/>
            <a:ext cx="871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4" name="Line 19"/>
          <p:cNvSpPr>
            <a:spLocks noChangeShapeType="1"/>
          </p:cNvSpPr>
          <p:nvPr/>
        </p:nvSpPr>
        <p:spPr bwMode="auto">
          <a:xfrm>
            <a:off x="6470650" y="3824288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5" name="Line 20"/>
          <p:cNvSpPr>
            <a:spLocks noChangeShapeType="1"/>
          </p:cNvSpPr>
          <p:nvPr/>
        </p:nvSpPr>
        <p:spPr bwMode="auto">
          <a:xfrm>
            <a:off x="6440488" y="5453063"/>
            <a:ext cx="0" cy="433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6" name="Line 21"/>
          <p:cNvSpPr>
            <a:spLocks noChangeShapeType="1"/>
          </p:cNvSpPr>
          <p:nvPr/>
        </p:nvSpPr>
        <p:spPr bwMode="auto">
          <a:xfrm>
            <a:off x="8108950" y="2901950"/>
            <a:ext cx="0" cy="299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7" name="Line 22"/>
          <p:cNvSpPr>
            <a:spLocks noChangeShapeType="1"/>
          </p:cNvSpPr>
          <p:nvPr/>
        </p:nvSpPr>
        <p:spPr bwMode="auto">
          <a:xfrm flipH="1" flipV="1">
            <a:off x="4035425" y="2927350"/>
            <a:ext cx="4103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8" name="Line 23"/>
          <p:cNvSpPr>
            <a:spLocks noChangeShapeType="1"/>
          </p:cNvSpPr>
          <p:nvPr/>
        </p:nvSpPr>
        <p:spPr bwMode="auto">
          <a:xfrm>
            <a:off x="4059238" y="4338638"/>
            <a:ext cx="0" cy="1962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9" name="Line 24"/>
          <p:cNvSpPr>
            <a:spLocks noChangeShapeType="1"/>
          </p:cNvSpPr>
          <p:nvPr/>
        </p:nvSpPr>
        <p:spPr bwMode="auto">
          <a:xfrm>
            <a:off x="4073525" y="6288088"/>
            <a:ext cx="4476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7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F41B6CC-A73F-4881-8A39-607B9D34D5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24848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88900"/>
            <a:ext cx="7772400" cy="595313"/>
          </a:xfrm>
        </p:spPr>
        <p:txBody>
          <a:bodyPr/>
          <a:lstStyle/>
          <a:p>
            <a:pPr eaLnBrk="1" hangingPunct="1"/>
            <a:r>
              <a:rPr lang="ja-JP" altLang="en-US"/>
              <a:t>九九の表</a:t>
            </a:r>
          </a:p>
        </p:txBody>
      </p:sp>
      <p:sp>
        <p:nvSpPr>
          <p:cNvPr id="73731" name="AutoShape 1028"/>
          <p:cNvSpPr>
            <a:spLocks noChangeArrowheads="1"/>
          </p:cNvSpPr>
          <p:nvPr/>
        </p:nvSpPr>
        <p:spPr bwMode="auto">
          <a:xfrm>
            <a:off x="136525" y="1481138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32" name="Line 1029"/>
          <p:cNvSpPr>
            <a:spLocks noChangeShapeType="1"/>
          </p:cNvSpPr>
          <p:nvPr/>
        </p:nvSpPr>
        <p:spPr bwMode="auto">
          <a:xfrm>
            <a:off x="1649413" y="2525713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3733" name="AutoShape 1036"/>
          <p:cNvSpPr>
            <a:spLocks noChangeArrowheads="1"/>
          </p:cNvSpPr>
          <p:nvPr/>
        </p:nvSpPr>
        <p:spPr bwMode="auto">
          <a:xfrm>
            <a:off x="2614613" y="3402013"/>
            <a:ext cx="3049587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34" name="Rectangle 1045"/>
          <p:cNvSpPr>
            <a:spLocks noChangeArrowheads="1"/>
          </p:cNvSpPr>
          <p:nvPr/>
        </p:nvSpPr>
        <p:spPr bwMode="auto">
          <a:xfrm>
            <a:off x="425450" y="444500"/>
            <a:ext cx="2468563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35" name="Text Box 1046"/>
          <p:cNvSpPr txBox="1">
            <a:spLocks noChangeArrowheads="1"/>
          </p:cNvSpPr>
          <p:nvPr/>
        </p:nvSpPr>
        <p:spPr bwMode="auto">
          <a:xfrm>
            <a:off x="1239838" y="52070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</a:p>
        </p:txBody>
      </p:sp>
      <p:cxnSp>
        <p:nvCxnSpPr>
          <p:cNvPr id="73736" name="AutoShape 1047"/>
          <p:cNvCxnSpPr>
            <a:cxnSpLocks noChangeShapeType="1"/>
            <a:stCxn id="73734" idx="2"/>
            <a:endCxn id="73731" idx="0"/>
          </p:cNvCxnSpPr>
          <p:nvPr/>
        </p:nvCxnSpPr>
        <p:spPr bwMode="auto">
          <a:xfrm rot="16200000" flipH="1">
            <a:off x="1475581" y="1285082"/>
            <a:ext cx="371475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37" name="Text Box 1048"/>
          <p:cNvSpPr txBox="1">
            <a:spLocks noChangeArrowheads="1"/>
          </p:cNvSpPr>
          <p:nvPr/>
        </p:nvSpPr>
        <p:spPr bwMode="auto">
          <a:xfrm>
            <a:off x="1133475" y="1722438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&lt;= 9</a:t>
            </a:r>
          </a:p>
        </p:txBody>
      </p:sp>
      <p:sp>
        <p:nvSpPr>
          <p:cNvPr id="73738" name="Text Box 1050"/>
          <p:cNvSpPr txBox="1">
            <a:spLocks noChangeArrowheads="1"/>
          </p:cNvSpPr>
          <p:nvPr/>
        </p:nvSpPr>
        <p:spPr bwMode="auto">
          <a:xfrm>
            <a:off x="2968625" y="1416050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73739" name="Text Box 1051"/>
          <p:cNvSpPr txBox="1">
            <a:spLocks noChangeArrowheads="1"/>
          </p:cNvSpPr>
          <p:nvPr/>
        </p:nvSpPr>
        <p:spPr bwMode="auto">
          <a:xfrm>
            <a:off x="992188" y="2441575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73740" name="AutoShape 1052"/>
          <p:cNvCxnSpPr>
            <a:cxnSpLocks noChangeShapeType="1"/>
            <a:stCxn id="73731" idx="3"/>
            <a:endCxn id="73741" idx="0"/>
          </p:cNvCxnSpPr>
          <p:nvPr/>
        </p:nvCxnSpPr>
        <p:spPr bwMode="auto">
          <a:xfrm>
            <a:off x="3195638" y="2003425"/>
            <a:ext cx="941387" cy="3540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1" name="Rectangle 1053"/>
          <p:cNvSpPr>
            <a:spLocks noChangeArrowheads="1"/>
          </p:cNvSpPr>
          <p:nvPr/>
        </p:nvSpPr>
        <p:spPr bwMode="auto">
          <a:xfrm>
            <a:off x="2901950" y="2366963"/>
            <a:ext cx="2468563" cy="646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42" name="Text Box 1054"/>
          <p:cNvSpPr txBox="1">
            <a:spLocks noChangeArrowheads="1"/>
          </p:cNvSpPr>
          <p:nvPr/>
        </p:nvSpPr>
        <p:spPr bwMode="auto">
          <a:xfrm>
            <a:off x="3705225" y="2430463"/>
            <a:ext cx="797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j = 1</a:t>
            </a:r>
          </a:p>
        </p:txBody>
      </p:sp>
      <p:cxnSp>
        <p:nvCxnSpPr>
          <p:cNvPr id="73743" name="AutoShape 1055"/>
          <p:cNvCxnSpPr>
            <a:cxnSpLocks noChangeShapeType="1"/>
            <a:stCxn id="73741" idx="2"/>
            <a:endCxn id="73733" idx="0"/>
          </p:cNvCxnSpPr>
          <p:nvPr/>
        </p:nvCxnSpPr>
        <p:spPr bwMode="auto">
          <a:xfrm rot="16200000" flipH="1">
            <a:off x="3953669" y="3205956"/>
            <a:ext cx="369888" cy="3175"/>
          </a:xfrm>
          <a:prstGeom prst="bentConnector3">
            <a:avLst>
              <a:gd name="adj1" fmla="val 49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4" name="Text Box 1056"/>
          <p:cNvSpPr txBox="1">
            <a:spLocks noChangeArrowheads="1"/>
          </p:cNvSpPr>
          <p:nvPr/>
        </p:nvSpPr>
        <p:spPr bwMode="auto">
          <a:xfrm>
            <a:off x="3605213" y="3662363"/>
            <a:ext cx="9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j &lt;= 9</a:t>
            </a:r>
          </a:p>
        </p:txBody>
      </p:sp>
      <p:sp>
        <p:nvSpPr>
          <p:cNvPr id="73745" name="Text Box 1057"/>
          <p:cNvSpPr txBox="1">
            <a:spLocks noChangeArrowheads="1"/>
          </p:cNvSpPr>
          <p:nvPr/>
        </p:nvSpPr>
        <p:spPr bwMode="auto">
          <a:xfrm>
            <a:off x="5459413" y="3344863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cxnSp>
        <p:nvCxnSpPr>
          <p:cNvPr id="73746" name="AutoShape 1058"/>
          <p:cNvCxnSpPr>
            <a:cxnSpLocks noChangeShapeType="1"/>
            <a:endCxn id="73747" idx="0"/>
          </p:cNvCxnSpPr>
          <p:nvPr/>
        </p:nvCxnSpPr>
        <p:spPr bwMode="auto">
          <a:xfrm>
            <a:off x="5686425" y="3932238"/>
            <a:ext cx="941388" cy="3540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7" name="Rectangle 1059"/>
          <p:cNvSpPr>
            <a:spLocks noChangeArrowheads="1"/>
          </p:cNvSpPr>
          <p:nvPr/>
        </p:nvSpPr>
        <p:spPr bwMode="auto">
          <a:xfrm>
            <a:off x="5392738" y="4295775"/>
            <a:ext cx="2468562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48" name="Text Box 1060"/>
          <p:cNvSpPr txBox="1">
            <a:spLocks noChangeArrowheads="1"/>
          </p:cNvSpPr>
          <p:nvPr/>
        </p:nvSpPr>
        <p:spPr bwMode="auto">
          <a:xfrm>
            <a:off x="5421313" y="4397375"/>
            <a:ext cx="2366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("%d, ",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*j);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3749" name="AutoShape 1061"/>
          <p:cNvCxnSpPr>
            <a:cxnSpLocks noChangeShapeType="1"/>
            <a:stCxn id="73747" idx="2"/>
            <a:endCxn id="73750" idx="0"/>
          </p:cNvCxnSpPr>
          <p:nvPr/>
        </p:nvCxnSpPr>
        <p:spPr bwMode="auto">
          <a:xfrm rot="5400000">
            <a:off x="6437313" y="5140325"/>
            <a:ext cx="379412" cy="1588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50" name="Rectangle 1062"/>
          <p:cNvSpPr>
            <a:spLocks noChangeArrowheads="1"/>
          </p:cNvSpPr>
          <p:nvPr/>
        </p:nvSpPr>
        <p:spPr bwMode="auto">
          <a:xfrm>
            <a:off x="5730875" y="5340350"/>
            <a:ext cx="1789113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51" name="Text Box 1063"/>
          <p:cNvSpPr txBox="1">
            <a:spLocks noChangeArrowheads="1"/>
          </p:cNvSpPr>
          <p:nvPr/>
        </p:nvSpPr>
        <p:spPr bwMode="auto">
          <a:xfrm>
            <a:off x="6284913" y="5403850"/>
            <a:ext cx="6329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3752" name="AutoShape 1064"/>
          <p:cNvCxnSpPr>
            <a:cxnSpLocks noChangeShapeType="1"/>
            <a:stCxn id="73750" idx="2"/>
          </p:cNvCxnSpPr>
          <p:nvPr/>
        </p:nvCxnSpPr>
        <p:spPr bwMode="auto">
          <a:xfrm rot="16200000" flipV="1">
            <a:off x="3978275" y="3348038"/>
            <a:ext cx="2816225" cy="2479675"/>
          </a:xfrm>
          <a:prstGeom prst="bentConnector4">
            <a:avLst>
              <a:gd name="adj1" fmla="val -10486"/>
              <a:gd name="adj2" fmla="val -7471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53" name="Text Box 1065"/>
          <p:cNvSpPr txBox="1">
            <a:spLocks noChangeArrowheads="1"/>
          </p:cNvSpPr>
          <p:nvPr/>
        </p:nvSpPr>
        <p:spPr bwMode="auto">
          <a:xfrm>
            <a:off x="3063875" y="4318000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73754" name="AutoShape 1066"/>
          <p:cNvCxnSpPr>
            <a:cxnSpLocks noChangeShapeType="1"/>
            <a:stCxn id="73733" idx="2"/>
            <a:endCxn id="73755" idx="0"/>
          </p:cNvCxnSpPr>
          <p:nvPr/>
        </p:nvCxnSpPr>
        <p:spPr bwMode="auto">
          <a:xfrm rot="5400000">
            <a:off x="3960019" y="4636294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55" name="Rectangle 1067"/>
          <p:cNvSpPr>
            <a:spLocks noChangeArrowheads="1"/>
          </p:cNvSpPr>
          <p:nvPr/>
        </p:nvSpPr>
        <p:spPr bwMode="auto">
          <a:xfrm>
            <a:off x="3298825" y="4826000"/>
            <a:ext cx="1682750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56" name="Text Box 1068"/>
          <p:cNvSpPr txBox="1">
            <a:spLocks noChangeArrowheads="1"/>
          </p:cNvSpPr>
          <p:nvPr/>
        </p:nvSpPr>
        <p:spPr bwMode="auto">
          <a:xfrm>
            <a:off x="3798888" y="4902200"/>
            <a:ext cx="6281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</a:p>
        </p:txBody>
      </p:sp>
      <p:cxnSp>
        <p:nvCxnSpPr>
          <p:cNvPr id="73757" name="AutoShape 1069"/>
          <p:cNvCxnSpPr>
            <a:cxnSpLocks noChangeShapeType="1"/>
          </p:cNvCxnSpPr>
          <p:nvPr/>
        </p:nvCxnSpPr>
        <p:spPr bwMode="auto">
          <a:xfrm rot="10800000">
            <a:off x="1649413" y="1281113"/>
            <a:ext cx="7205662" cy="5351462"/>
          </a:xfrm>
          <a:prstGeom prst="bentConnector3">
            <a:avLst>
              <a:gd name="adj1" fmla="val -2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58" name="AutoShape 1071"/>
          <p:cNvCxnSpPr>
            <a:cxnSpLocks noChangeShapeType="1"/>
            <a:stCxn id="73755" idx="2"/>
          </p:cNvCxnSpPr>
          <p:nvPr/>
        </p:nvCxnSpPr>
        <p:spPr bwMode="auto">
          <a:xfrm rot="16200000" flipH="1">
            <a:off x="5940426" y="3681412"/>
            <a:ext cx="1128712" cy="47291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5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694B9E-E50C-4A7F-8609-E8C27A6A410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73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22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課題１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81175"/>
            <a:ext cx="7848600" cy="2286000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</a:pPr>
            <a:r>
              <a:rPr lang="ja-JP" altLang="en-US"/>
              <a:t>「例題１．最大公約数の計算」のプログラムを書き換えて，</a:t>
            </a:r>
            <a:r>
              <a:rPr lang="en-US" altLang="ja-JP"/>
              <a:t>m,n</a:t>
            </a:r>
            <a:r>
              <a:rPr lang="ja-JP" altLang="en-US"/>
              <a:t>を何度も入力して計算できるようにせよ</a:t>
            </a:r>
          </a:p>
          <a:p>
            <a:pPr marL="609600" indent="-609600" eaLnBrk="1" hangingPunct="1"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buFontTx/>
              <a:buAutoNum type="arabicPeriod"/>
            </a:pPr>
            <a:endParaRPr lang="en-US" altLang="ja-JP"/>
          </a:p>
        </p:txBody>
      </p:sp>
      <p:sp>
        <p:nvSpPr>
          <p:cNvPr id="757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CDD3370-2EDD-4E17-87F5-E4DDF717F78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47337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8" y="406400"/>
            <a:ext cx="8842375" cy="817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課題１のヒント</a:t>
            </a:r>
            <a:br>
              <a:rPr lang="ja-JP" altLang="en-US"/>
            </a:br>
            <a:r>
              <a:rPr lang="ja-JP" altLang="en-US"/>
              <a:t>「</a:t>
            </a:r>
            <a:r>
              <a:rPr lang="en-US" altLang="ja-JP" sz="3600"/>
              <a:t>m,n</a:t>
            </a:r>
            <a:r>
              <a:rPr lang="ja-JP" altLang="en-US" sz="3600"/>
              <a:t>を何度も入力して計算できる」とは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8988"/>
            <a:ext cx="4649788" cy="4114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ja-JP" altLang="en-US" sz="2800" dirty="0"/>
              <a:t>繰り返し続けるプログラム</a:t>
            </a:r>
          </a:p>
          <a:p>
            <a:pPr eaLnBrk="1" hangingPunct="1">
              <a:buFontTx/>
              <a:buNone/>
              <a:defRPr/>
            </a:pPr>
            <a:r>
              <a:rPr lang="ja-JP" altLang="en-US" dirty="0"/>
              <a:t>    </a:t>
            </a:r>
            <a:r>
              <a:rPr lang="en-US" altLang="ja-JP" dirty="0">
                <a:solidFill>
                  <a:schemeClr val="tx2"/>
                </a:solidFill>
              </a:rPr>
              <a:t>while (1) {</a:t>
            </a:r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</a:t>
            </a:r>
            <a:r>
              <a:rPr lang="ja-JP" altLang="en-US" dirty="0"/>
              <a:t>式１</a:t>
            </a:r>
            <a:r>
              <a:rPr lang="en-US" altLang="ja-JP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</a:t>
            </a:r>
            <a:r>
              <a:rPr lang="ja-JP" altLang="en-US" dirty="0"/>
              <a:t>式２</a:t>
            </a:r>
            <a:r>
              <a:rPr lang="en-US" altLang="ja-JP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...</a:t>
            </a:r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</a:t>
            </a:r>
            <a:r>
              <a:rPr lang="en-US" altLang="ja-JP" dirty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454775" y="3863975"/>
            <a:ext cx="1824038" cy="1003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29" name="AutoShape 5"/>
          <p:cNvSpPr>
            <a:spLocks noChangeArrowheads="1"/>
          </p:cNvSpPr>
          <p:nvPr/>
        </p:nvSpPr>
        <p:spPr bwMode="auto">
          <a:xfrm>
            <a:off x="4470400" y="2957513"/>
            <a:ext cx="2252663" cy="7477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5597525" y="2424113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>
            <a:off x="6723063" y="3330575"/>
            <a:ext cx="6429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>
            <a:off x="7366000" y="3330575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3" name="Line 11"/>
          <p:cNvSpPr>
            <a:spLocks noChangeShapeType="1"/>
          </p:cNvSpPr>
          <p:nvPr/>
        </p:nvSpPr>
        <p:spPr bwMode="auto">
          <a:xfrm>
            <a:off x="7366000" y="4900613"/>
            <a:ext cx="0" cy="138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4" name="Line 12"/>
          <p:cNvSpPr>
            <a:spLocks noChangeShapeType="1"/>
          </p:cNvSpPr>
          <p:nvPr/>
        </p:nvSpPr>
        <p:spPr bwMode="auto">
          <a:xfrm>
            <a:off x="7366000" y="5038725"/>
            <a:ext cx="160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5" name="Line 13"/>
          <p:cNvSpPr>
            <a:spLocks noChangeShapeType="1"/>
          </p:cNvSpPr>
          <p:nvPr/>
        </p:nvSpPr>
        <p:spPr bwMode="auto">
          <a:xfrm>
            <a:off x="8975725" y="2744788"/>
            <a:ext cx="0" cy="2293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6" name="Line 14"/>
          <p:cNvSpPr>
            <a:spLocks noChangeShapeType="1"/>
          </p:cNvSpPr>
          <p:nvPr/>
        </p:nvSpPr>
        <p:spPr bwMode="auto">
          <a:xfrm flipH="1" flipV="1">
            <a:off x="5597525" y="2744788"/>
            <a:ext cx="337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7" name="Text Box 15"/>
          <p:cNvSpPr txBox="1">
            <a:spLocks noChangeArrowheads="1"/>
          </p:cNvSpPr>
          <p:nvPr/>
        </p:nvSpPr>
        <p:spPr bwMode="auto">
          <a:xfrm>
            <a:off x="5410200" y="31130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77838" name="Text Box 16"/>
          <p:cNvSpPr txBox="1">
            <a:spLocks noChangeArrowheads="1"/>
          </p:cNvSpPr>
          <p:nvPr/>
        </p:nvSpPr>
        <p:spPr bwMode="auto">
          <a:xfrm>
            <a:off x="7004050" y="3976688"/>
            <a:ext cx="646331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</p:txBody>
      </p:sp>
      <p:sp>
        <p:nvSpPr>
          <p:cNvPr id="77839" name="Rectangle 17"/>
          <p:cNvSpPr>
            <a:spLocks noChangeArrowheads="1"/>
          </p:cNvSpPr>
          <p:nvPr/>
        </p:nvSpPr>
        <p:spPr bwMode="auto">
          <a:xfrm>
            <a:off x="169863" y="2625725"/>
            <a:ext cx="3122612" cy="2990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40" name="Text Box 18"/>
          <p:cNvSpPr txBox="1">
            <a:spLocks noChangeArrowheads="1"/>
          </p:cNvSpPr>
          <p:nvPr/>
        </p:nvSpPr>
        <p:spPr bwMode="auto">
          <a:xfrm>
            <a:off x="6588125" y="2868613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77841" name="Line 19"/>
          <p:cNvSpPr>
            <a:spLocks noChangeShapeType="1"/>
          </p:cNvSpPr>
          <p:nvPr/>
        </p:nvSpPr>
        <p:spPr bwMode="auto">
          <a:xfrm flipH="1" flipV="1">
            <a:off x="2063750" y="3213100"/>
            <a:ext cx="1709738" cy="1868488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42" name="Text Box 20"/>
          <p:cNvSpPr txBox="1">
            <a:spLocks noChangeArrowheads="1"/>
          </p:cNvSpPr>
          <p:nvPr/>
        </p:nvSpPr>
        <p:spPr bwMode="auto">
          <a:xfrm>
            <a:off x="3473450" y="5124450"/>
            <a:ext cx="48013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この「１」は，「常に真である」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ことを示す特別な数</a:t>
            </a:r>
          </a:p>
        </p:txBody>
      </p:sp>
      <p:sp>
        <p:nvSpPr>
          <p:cNvPr id="77843" name="Text Box 21"/>
          <p:cNvSpPr txBox="1">
            <a:spLocks noChangeArrowheads="1"/>
          </p:cNvSpPr>
          <p:nvPr/>
        </p:nvSpPr>
        <p:spPr bwMode="auto">
          <a:xfrm>
            <a:off x="624983" y="6030913"/>
            <a:ext cx="91005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＊後述する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do while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文を使っても「繰り返し続ける」ことは可能</a:t>
            </a:r>
          </a:p>
        </p:txBody>
      </p:sp>
      <p:sp>
        <p:nvSpPr>
          <p:cNvPr id="778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4EB156-8F22-40EF-89EA-70A12FEDBFC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53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条件式での「１」の意味</a:t>
            </a:r>
          </a:p>
        </p:txBody>
      </p:sp>
      <p:graphicFrame>
        <p:nvGraphicFramePr>
          <p:cNvPr id="138266" name="Group 26"/>
          <p:cNvGraphicFramePr>
            <a:graphicFrameLocks noGrp="1"/>
          </p:cNvGraphicFramePr>
          <p:nvPr/>
        </p:nvGraphicFramePr>
        <p:xfrm>
          <a:off x="1524000" y="2133600"/>
          <a:ext cx="6096000" cy="4064001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35833780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78972127"/>
                    </a:ext>
                  </a:extLst>
                </a:gridCol>
              </a:tblGrid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意味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322952"/>
                  </a:ext>
                </a:extLst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真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(true)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945160"/>
                  </a:ext>
                </a:extLst>
              </a:tr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偽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117227"/>
                  </a:ext>
                </a:extLst>
              </a:tr>
            </a:tbl>
          </a:graphicData>
        </a:graphic>
      </p:graphicFrame>
      <p:sp>
        <p:nvSpPr>
          <p:cNvPr id="7988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6C1C93-F7E5-4B32-87A2-8D0FF8BF71C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84168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課題１のヒント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30225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ja-JP" altLang="en-US" sz="2800"/>
              <a:t>ｘ と ｙ　を入れ替えるプログラム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	    	</a:t>
            </a:r>
            <a:r>
              <a:rPr lang="en-US" altLang="ja-JP" sz="2800"/>
              <a:t>int x;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	    	int y;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	    	int z;	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	z = x;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	x = y;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	y = z;</a:t>
            </a:r>
          </a:p>
        </p:txBody>
      </p:sp>
      <p:sp>
        <p:nvSpPr>
          <p:cNvPr id="81924" name="Rectangle 1030"/>
          <p:cNvSpPr>
            <a:spLocks noChangeArrowheads="1"/>
          </p:cNvSpPr>
          <p:nvPr/>
        </p:nvSpPr>
        <p:spPr bwMode="auto">
          <a:xfrm>
            <a:off x="2095500" y="3951288"/>
            <a:ext cx="542925" cy="501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5" name="Line 1031"/>
          <p:cNvSpPr>
            <a:spLocks noChangeShapeType="1"/>
          </p:cNvSpPr>
          <p:nvPr/>
        </p:nvSpPr>
        <p:spPr bwMode="auto">
          <a:xfrm flipH="1" flipV="1">
            <a:off x="2738438" y="4202113"/>
            <a:ext cx="1998662" cy="13208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26" name="Text Box 1032"/>
          <p:cNvSpPr txBox="1">
            <a:spLocks noChangeArrowheads="1"/>
          </p:cNvSpPr>
          <p:nvPr/>
        </p:nvSpPr>
        <p:spPr bwMode="auto">
          <a:xfrm>
            <a:off x="4737100" y="5030788"/>
            <a:ext cx="43829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は入れ替えのためだけに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使う変数</a:t>
            </a:r>
          </a:p>
        </p:txBody>
      </p:sp>
      <p:sp>
        <p:nvSpPr>
          <p:cNvPr id="819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249854-E6F4-4C2B-89BD-F35BB9C3351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91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繰り返しとは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828800" y="1295400"/>
            <a:ext cx="5105400" cy="3352800"/>
            <a:chOff x="960" y="816"/>
            <a:chExt cx="4032" cy="2832"/>
          </a:xfrm>
        </p:grpSpPr>
        <p:sp>
          <p:nvSpPr>
            <p:cNvPr id="10247" name="Rectangle 4"/>
            <p:cNvSpPr>
              <a:spLocks noChangeArrowheads="1"/>
            </p:cNvSpPr>
            <p:nvPr/>
          </p:nvSpPr>
          <p:spPr bwMode="auto">
            <a:xfrm>
              <a:off x="2736" y="2112"/>
              <a:ext cx="1632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48" name="AutoShape 5"/>
            <p:cNvSpPr>
              <a:spLocks noChangeArrowheads="1"/>
            </p:cNvSpPr>
            <p:nvPr/>
          </p:nvSpPr>
          <p:spPr bwMode="auto">
            <a:xfrm>
              <a:off x="960" y="1296"/>
              <a:ext cx="2016" cy="672"/>
            </a:xfrm>
            <a:prstGeom prst="flowChartDecisi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49" name="Line 6"/>
            <p:cNvSpPr>
              <a:spLocks noChangeShapeType="1"/>
            </p:cNvSpPr>
            <p:nvPr/>
          </p:nvSpPr>
          <p:spPr bwMode="auto">
            <a:xfrm>
              <a:off x="196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0" name="Line 7"/>
            <p:cNvSpPr>
              <a:spLocks noChangeShapeType="1"/>
            </p:cNvSpPr>
            <p:nvPr/>
          </p:nvSpPr>
          <p:spPr bwMode="auto">
            <a:xfrm>
              <a:off x="1968" y="81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1776" y="3312"/>
              <a:ext cx="384" cy="336"/>
            </a:xfrm>
            <a:prstGeom prst="flowChartConnector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52" name="Line 9"/>
            <p:cNvSpPr>
              <a:spLocks noChangeShapeType="1"/>
            </p:cNvSpPr>
            <p:nvPr/>
          </p:nvSpPr>
          <p:spPr bwMode="auto">
            <a:xfrm>
              <a:off x="2976" y="1632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3" name="Line 10"/>
            <p:cNvSpPr>
              <a:spLocks noChangeShapeType="1"/>
            </p:cNvSpPr>
            <p:nvPr/>
          </p:nvSpPr>
          <p:spPr bwMode="auto">
            <a:xfrm>
              <a:off x="3552" y="163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4" name="Line 11"/>
            <p:cNvSpPr>
              <a:spLocks noChangeShapeType="1"/>
            </p:cNvSpPr>
            <p:nvPr/>
          </p:nvSpPr>
          <p:spPr bwMode="auto">
            <a:xfrm>
              <a:off x="3552" y="268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5" name="Line 12"/>
            <p:cNvSpPr>
              <a:spLocks noChangeShapeType="1"/>
            </p:cNvSpPr>
            <p:nvPr/>
          </p:nvSpPr>
          <p:spPr bwMode="auto">
            <a:xfrm>
              <a:off x="3552" y="316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6" name="Line 13"/>
            <p:cNvSpPr>
              <a:spLocks noChangeShapeType="1"/>
            </p:cNvSpPr>
            <p:nvPr/>
          </p:nvSpPr>
          <p:spPr bwMode="auto">
            <a:xfrm>
              <a:off x="4992" y="1104"/>
              <a:ext cx="0" cy="2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10257" name="Line 14"/>
            <p:cNvSpPr>
              <a:spLocks noChangeShapeType="1"/>
            </p:cNvSpPr>
            <p:nvPr/>
          </p:nvSpPr>
          <p:spPr bwMode="auto">
            <a:xfrm flipH="1" flipV="1">
              <a:off x="1968" y="1104"/>
              <a:ext cx="30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10244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762000" y="4648200"/>
            <a:ext cx="7772400" cy="2209800"/>
          </a:xfrm>
          <a:noFill/>
        </p:spPr>
        <p:txBody>
          <a:bodyPr/>
          <a:lstStyle/>
          <a:p>
            <a:pPr eaLnBrk="1" hangingPunct="1"/>
            <a:r>
              <a:rPr lang="ja-JP" altLang="en-US"/>
              <a:t>繰り返しとは，ある条件が満たされるまで，同じことを繰り返すこと．</a:t>
            </a:r>
          </a:p>
          <a:p>
            <a:pPr eaLnBrk="1" hangingPunct="1"/>
            <a:r>
              <a:rPr lang="ja-JP" altLang="en-US"/>
              <a:t>繰り返しを行うための文として</a:t>
            </a:r>
            <a:r>
              <a:rPr lang="en-US" altLang="ja-JP"/>
              <a:t>while</a:t>
            </a:r>
            <a:r>
              <a:rPr lang="ja-JP" altLang="en-US"/>
              <a:t>文</a:t>
            </a:r>
            <a:r>
              <a:rPr lang="en-US" altLang="ja-JP"/>
              <a:t>, for </a:t>
            </a:r>
            <a:r>
              <a:rPr lang="ja-JP" altLang="en-US"/>
              <a:t>文 などがある． 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0245" name="Text Box 17"/>
          <p:cNvSpPr txBox="1">
            <a:spLocks noChangeArrowheads="1"/>
          </p:cNvSpPr>
          <p:nvPr/>
        </p:nvSpPr>
        <p:spPr bwMode="auto">
          <a:xfrm>
            <a:off x="2592388" y="1978025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条件</a:t>
            </a:r>
          </a:p>
        </p:txBody>
      </p:sp>
      <p:sp>
        <p:nvSpPr>
          <p:cNvPr id="1024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E9AB704-21DF-4691-ADC7-774106F0F39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890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課題２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143000"/>
            <a:ext cx="8177212" cy="51054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/>
              <a:t>ベクトルの値 </a:t>
            </a:r>
            <a:r>
              <a:rPr lang="en-US" altLang="ja-JP"/>
              <a:t>(x</a:t>
            </a:r>
            <a:r>
              <a:rPr lang="en-US" altLang="ja-JP" baseline="-25000"/>
              <a:t>1</a:t>
            </a:r>
            <a:r>
              <a:rPr lang="en-US" altLang="ja-JP"/>
              <a:t>, x</a:t>
            </a:r>
            <a:r>
              <a:rPr lang="en-US" altLang="ja-JP" baseline="-25000"/>
              <a:t>2</a:t>
            </a:r>
            <a:r>
              <a:rPr lang="en-US" altLang="ja-JP"/>
              <a:t>, ... x</a:t>
            </a:r>
            <a:r>
              <a:rPr lang="en-US" altLang="ja-JP" baseline="-25000"/>
              <a:t>k</a:t>
            </a:r>
            <a:r>
              <a:rPr lang="ja-JP" altLang="en-US"/>
              <a:t>）を１つづつ読み込んで，１つ読み込むごとに，次の計算を行うプログラムを作成しなさい．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Char char="•"/>
            </a:pPr>
            <a:r>
              <a:rPr lang="ja-JP" altLang="en-US"/>
              <a:t>ベクトル</a:t>
            </a:r>
            <a:r>
              <a:rPr lang="en-US" altLang="ja-JP"/>
              <a:t>(x</a:t>
            </a:r>
            <a:r>
              <a:rPr lang="en-US" altLang="ja-JP" baseline="-25000"/>
              <a:t>1</a:t>
            </a:r>
            <a:r>
              <a:rPr lang="en-US" altLang="ja-JP"/>
              <a:t>, x</a:t>
            </a:r>
            <a:r>
              <a:rPr lang="en-US" altLang="ja-JP" baseline="-25000"/>
              <a:t>2</a:t>
            </a:r>
            <a:r>
              <a:rPr lang="en-US" altLang="ja-JP"/>
              <a:t>, ... x</a:t>
            </a:r>
            <a:r>
              <a:rPr lang="en-US" altLang="ja-JP" baseline="-25000"/>
              <a:t>k</a:t>
            </a:r>
            <a:r>
              <a:rPr lang="ja-JP" altLang="en-US"/>
              <a:t>）の長さ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/>
              <a:t>２つのベクトルの値</a:t>
            </a:r>
            <a:r>
              <a:rPr lang="en-US" altLang="ja-JP"/>
              <a:t>(x</a:t>
            </a:r>
            <a:r>
              <a:rPr lang="en-US" altLang="ja-JP" baseline="-25000"/>
              <a:t>1</a:t>
            </a:r>
            <a:r>
              <a:rPr lang="en-US" altLang="ja-JP"/>
              <a:t>, x</a:t>
            </a:r>
            <a:r>
              <a:rPr lang="en-US" altLang="ja-JP" baseline="-25000"/>
              <a:t>2</a:t>
            </a:r>
            <a:r>
              <a:rPr lang="en-US" altLang="ja-JP"/>
              <a:t>, ... </a:t>
            </a:r>
            <a:r>
              <a:rPr lang="ja-JP" altLang="en-US"/>
              <a:t>）</a:t>
            </a:r>
            <a:r>
              <a:rPr lang="en-US" altLang="ja-JP"/>
              <a:t>, (y</a:t>
            </a:r>
            <a:r>
              <a:rPr lang="en-US" altLang="ja-JP" baseline="-25000"/>
              <a:t>1</a:t>
            </a:r>
            <a:r>
              <a:rPr lang="en-US" altLang="ja-JP"/>
              <a:t>, y</a:t>
            </a:r>
            <a:r>
              <a:rPr lang="en-US" altLang="ja-JP" baseline="-25000"/>
              <a:t>2</a:t>
            </a:r>
            <a:r>
              <a:rPr lang="en-US" altLang="ja-JP"/>
              <a:t>, ...)</a:t>
            </a:r>
            <a:r>
              <a:rPr lang="ja-JP" altLang="en-US"/>
              <a:t>を交互に読み込んで，</a:t>
            </a:r>
            <a:r>
              <a:rPr lang="en-US" altLang="ja-JP"/>
              <a:t>1</a:t>
            </a:r>
            <a:r>
              <a:rPr lang="ja-JP" altLang="en-US"/>
              <a:t>組読み込むことに次の計算を行うプログラムを作成しなさい．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Char char="•"/>
            </a:pPr>
            <a:r>
              <a:rPr lang="ja-JP" altLang="en-US"/>
              <a:t>２つのベクトルの内積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ja-JP" altLang="en-US"/>
          </a:p>
          <a:p>
            <a:pPr marL="609600" indent="-609600" eaLnBrk="1" hangingPunct="1">
              <a:buFontTx/>
              <a:buNone/>
            </a:pPr>
            <a:endParaRPr lang="ja-JP" altLang="en-US"/>
          </a:p>
          <a:p>
            <a:pPr marL="609600" indent="-609600" eaLnBrk="1" hangingPunct="1"/>
            <a:endParaRPr lang="en-US" altLang="ja-JP"/>
          </a:p>
        </p:txBody>
      </p:sp>
      <p:sp>
        <p:nvSpPr>
          <p:cNvPr id="839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58484B-BA90-495F-BA36-6F20A4A5687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913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07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課題２のヒント</a:t>
            </a:r>
          </a:p>
        </p:txBody>
      </p:sp>
      <p:sp>
        <p:nvSpPr>
          <p:cNvPr id="86019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 err="1"/>
              <a:t>ｋ</a:t>
            </a:r>
            <a:r>
              <a:rPr lang="ja-JP" altLang="en-US" sz="2800" dirty="0"/>
              <a:t>回めの繰り返しにおいて，長さ</a:t>
            </a:r>
            <a:r>
              <a:rPr lang="en-US" altLang="ja-JP" sz="2800" dirty="0"/>
              <a:t>k</a:t>
            </a:r>
            <a:r>
              <a:rPr lang="ja-JP" altLang="en-US" sz="2800" dirty="0"/>
              <a:t>のベクトル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x1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x2</a:t>
            </a:r>
            <a:r>
              <a:rPr lang="en-US" altLang="ja-JP" sz="2800" dirty="0"/>
              <a:t>, ... </a:t>
            </a:r>
            <a:r>
              <a:rPr lang="en-US" altLang="ja-JP" sz="2800" dirty="0" err="1"/>
              <a:t>xk</a:t>
            </a:r>
            <a:r>
              <a:rPr lang="en-US" altLang="ja-JP" sz="2800" dirty="0"/>
              <a:t>) </a:t>
            </a:r>
            <a:r>
              <a:rPr lang="ja-JP" altLang="en-US" sz="2800" dirty="0"/>
              <a:t>の二乗和を求めるプログラム</a:t>
            </a:r>
          </a:p>
          <a:p>
            <a:pPr eaLnBrk="1" hangingPunct="1">
              <a:buFontTx/>
              <a:buNone/>
            </a:pPr>
            <a:r>
              <a:rPr lang="ja-JP" altLang="en-US" sz="2800" dirty="0"/>
              <a:t>			</a:t>
            </a:r>
            <a:r>
              <a:rPr lang="en-US" altLang="ja-JP" sz="2800" dirty="0"/>
              <a:t>sum = 0;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			while (1) {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			    </a:t>
            </a:r>
            <a:r>
              <a:rPr lang="en-US" altLang="ja-JP" sz="2800" dirty="0" err="1"/>
              <a:t>scanf</a:t>
            </a:r>
            <a:r>
              <a:rPr lang="en-US" altLang="ja-JP" sz="2800" dirty="0"/>
              <a:t>( "%lf", x );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			    sum = sum + ( x * x );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			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 "sum = %f\n", sum ); 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			}</a:t>
            </a:r>
          </a:p>
        </p:txBody>
      </p:sp>
      <p:sp>
        <p:nvSpPr>
          <p:cNvPr id="860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D63743-CF49-4A79-AB01-6335165E528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08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327025"/>
            <a:ext cx="8286750" cy="1143000"/>
          </a:xfrm>
        </p:spPr>
        <p:txBody>
          <a:bodyPr/>
          <a:lstStyle/>
          <a:p>
            <a:pPr eaLnBrk="1" hangingPunct="1"/>
            <a:r>
              <a:rPr lang="ja-JP" altLang="en-US" sz="4000"/>
              <a:t>課題３．三角関数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2055813"/>
            <a:ext cx="8288338" cy="4191000"/>
          </a:xfrm>
        </p:spPr>
        <p:txBody>
          <a:bodyPr/>
          <a:lstStyle/>
          <a:p>
            <a:pPr marL="609600" indent="-609600" eaLnBrk="1" hangingPunct="1"/>
            <a:r>
              <a:rPr lang="en-US" altLang="ja-JP" sz="3600"/>
              <a:t>θ</a:t>
            </a:r>
            <a:r>
              <a:rPr lang="ja-JP" altLang="en-US" sz="3600"/>
              <a:t>を読み込んで，</a:t>
            </a:r>
            <a:r>
              <a:rPr lang="en-US" altLang="ja-JP" sz="3600"/>
              <a:t>(cosθ+</a:t>
            </a:r>
            <a:r>
              <a:rPr lang="en-US" altLang="ja-JP" sz="3600" i="1"/>
              <a:t> i </a:t>
            </a:r>
            <a:r>
              <a:rPr lang="en-US" altLang="ja-JP" sz="3600"/>
              <a:t>sinθ)</a:t>
            </a:r>
            <a:r>
              <a:rPr lang="en-US" altLang="ja-JP" sz="3600" baseline="30000"/>
              <a:t>n</a:t>
            </a:r>
            <a:r>
              <a:rPr lang="en-US" altLang="ja-JP" sz="3600"/>
              <a:t>    </a:t>
            </a:r>
            <a:r>
              <a:rPr lang="ja-JP" altLang="en-US" sz="3600"/>
              <a:t>を計算するプログラムを作りなさい</a:t>
            </a:r>
          </a:p>
          <a:p>
            <a:pPr marL="990600" lvl="1" indent="-533400" eaLnBrk="1" hangingPunct="1"/>
            <a:r>
              <a:rPr lang="ja-JP" altLang="en-US" sz="3200"/>
              <a:t>なお，</a:t>
            </a:r>
            <a:r>
              <a:rPr lang="en-US" altLang="ja-JP" sz="3200" i="1"/>
              <a:t>i </a:t>
            </a:r>
            <a:r>
              <a:rPr lang="ja-JP" altLang="en-US" sz="3200"/>
              <a:t>は虚数単位</a:t>
            </a:r>
          </a:p>
          <a:p>
            <a:pPr marL="990600" lvl="1" indent="-533400" eaLnBrk="1" hangingPunct="1"/>
            <a:r>
              <a:rPr lang="en-US" altLang="ja-JP" sz="3200"/>
              <a:t>n </a:t>
            </a:r>
            <a:r>
              <a:rPr lang="ja-JP" altLang="en-US" sz="3200"/>
              <a:t>は </a:t>
            </a:r>
            <a:r>
              <a:rPr lang="en-US" altLang="ja-JP" sz="3200"/>
              <a:t>1</a:t>
            </a:r>
            <a:r>
              <a:rPr lang="ja-JP" altLang="en-US" sz="3200"/>
              <a:t>から</a:t>
            </a:r>
            <a:r>
              <a:rPr lang="en-US" altLang="ja-JP" sz="3200"/>
              <a:t>100 </a:t>
            </a:r>
            <a:r>
              <a:rPr lang="ja-JP" altLang="en-US" sz="3200"/>
              <a:t>まで繰り返すこと（つまり，計算は</a:t>
            </a:r>
            <a:r>
              <a:rPr lang="en-US" altLang="ja-JP" sz="3200"/>
              <a:t>100</a:t>
            </a:r>
            <a:r>
              <a:rPr lang="ja-JP" altLang="en-US" sz="3200"/>
              <a:t>回行う）</a:t>
            </a:r>
          </a:p>
        </p:txBody>
      </p:sp>
      <p:sp>
        <p:nvSpPr>
          <p:cNvPr id="880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1C56BE-1CC7-4043-A485-6FE085B01F3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941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複素数の積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endParaRPr lang="en-US" altLang="ja-JP" sz="3600" baseline="-25000" dirty="0"/>
          </a:p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>
                <a:latin typeface="Calibri" panose="020F0502020204030204" pitchFamily="34" charset="0"/>
              </a:rPr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</a:t>
            </a:r>
            <a:r>
              <a:rPr lang="ja-JP" altLang="en-US" sz="3600" dirty="0"/>
              <a:t>のとき</a:t>
            </a:r>
          </a:p>
          <a:p>
            <a:pPr eaLnBrk="1" hangingPunct="1">
              <a:buFontTx/>
              <a:buNone/>
            </a:pPr>
            <a:endParaRPr lang="ja-JP" altLang="en-US" sz="3600" dirty="0"/>
          </a:p>
          <a:p>
            <a:pPr eaLnBrk="1" hangingPunct="1">
              <a:buFontTx/>
              <a:buNone/>
            </a:pP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1</a:t>
            </a:r>
            <a:r>
              <a:rPr lang="en-US" altLang="ja-JP" sz="3600" baseline="-25000" dirty="0"/>
              <a:t> </a:t>
            </a:r>
            <a:r>
              <a:rPr lang="en-US" altLang="ja-JP" sz="3600" dirty="0" err="1"/>
              <a:t>z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	= 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 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/>
              <a:t>)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dirty="0"/>
              <a:t> 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>
                <a:latin typeface="Calibri" panose="020F0502020204030204" pitchFamily="34" charset="0"/>
              </a:rPr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		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>
                <a:latin typeface="Calibri" panose="020F0502020204030204" pitchFamily="34" charset="0"/>
              </a:rPr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/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3600" dirty="0">
                <a:latin typeface="Calibri" panose="020F0502020204030204" pitchFamily="34" charset="0"/>
              </a:rPr>
              <a:t>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endParaRPr lang="en-US" altLang="ja-JP" sz="3600" baseline="-25000" dirty="0"/>
          </a:p>
          <a:p>
            <a:pPr eaLnBrk="1" hangingPunct="1">
              <a:buFontTx/>
              <a:buNone/>
            </a:pPr>
            <a:r>
              <a:rPr lang="en-US" altLang="ja-JP" sz="3600" dirty="0"/>
              <a:t>		= 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-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4000" dirty="0" err="1">
                <a:latin typeface="Calibri" panose="020F0502020204030204" pitchFamily="34" charset="0"/>
              </a:rPr>
              <a:t>i</a:t>
            </a:r>
            <a:r>
              <a:rPr lang="en-US" altLang="ja-JP" sz="4000" dirty="0">
                <a:latin typeface="Calibri" panose="020F0502020204030204" pitchFamily="34" charset="0"/>
              </a:rPr>
              <a:t> </a:t>
            </a:r>
            <a:r>
              <a:rPr lang="en-US" altLang="ja-JP" sz="3600" dirty="0"/>
              <a:t>(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+ </a:t>
            </a:r>
            <a:r>
              <a:rPr lang="en-US" altLang="ja-JP" sz="3600" dirty="0" err="1"/>
              <a:t>y</a:t>
            </a:r>
            <a:r>
              <a:rPr lang="en-US" altLang="ja-JP" sz="3600" baseline="-25000" dirty="0" err="1"/>
              <a:t>1</a:t>
            </a:r>
            <a:r>
              <a:rPr lang="en-US" altLang="ja-JP" sz="3600" dirty="0" err="1"/>
              <a:t>x</a:t>
            </a:r>
            <a:r>
              <a:rPr lang="en-US" altLang="ja-JP" sz="3600" baseline="-25000" dirty="0" err="1"/>
              <a:t>2</a:t>
            </a:r>
            <a:r>
              <a:rPr lang="en-US" altLang="ja-JP" sz="3600" baseline="-25000" dirty="0"/>
              <a:t> </a:t>
            </a:r>
            <a:r>
              <a:rPr lang="en-US" altLang="ja-JP" sz="3600" dirty="0"/>
              <a:t>)</a:t>
            </a: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90116" name="AutoShape 4"/>
          <p:cNvSpPr>
            <a:spLocks/>
          </p:cNvSpPr>
          <p:nvPr/>
        </p:nvSpPr>
        <p:spPr bwMode="auto">
          <a:xfrm rot="5400000" flipV="1">
            <a:off x="2857500" y="48387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7" name="AutoShape 5"/>
          <p:cNvSpPr>
            <a:spLocks/>
          </p:cNvSpPr>
          <p:nvPr/>
        </p:nvSpPr>
        <p:spPr bwMode="auto">
          <a:xfrm rot="5400000" flipV="1">
            <a:off x="5835650" y="4572000"/>
            <a:ext cx="304800" cy="2438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2406650" y="596741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実数部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5334000" y="594360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虚数部</a:t>
            </a:r>
          </a:p>
        </p:txBody>
      </p:sp>
      <p:sp>
        <p:nvSpPr>
          <p:cNvPr id="901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728B17C-6251-4BFE-85E7-AAD0B142A86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8726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05800" cy="8382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(</a:t>
            </a:r>
            <a:r>
              <a:rPr lang="en-US" altLang="ja-JP" sz="4000" dirty="0" err="1"/>
              <a:t>cosθ</a:t>
            </a:r>
            <a:r>
              <a:rPr lang="en-US" altLang="ja-JP" sz="4000" dirty="0"/>
              <a:t>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 </a:t>
            </a:r>
            <a:r>
              <a:rPr lang="en-US" altLang="ja-JP" sz="4000" dirty="0" err="1"/>
              <a:t>sinθ</a:t>
            </a:r>
            <a:r>
              <a:rPr lang="en-US" altLang="ja-JP" sz="4000" dirty="0"/>
              <a:t>)</a:t>
            </a:r>
            <a:r>
              <a:rPr lang="en-US" altLang="ja-JP" sz="4000" baseline="30000" dirty="0"/>
              <a:t>n </a:t>
            </a:r>
            <a:r>
              <a:rPr lang="en-US" altLang="ja-JP" sz="4000" dirty="0"/>
              <a:t>= cos </a:t>
            </a:r>
            <a:r>
              <a:rPr lang="en-US" altLang="ja-JP" sz="4000" dirty="0" err="1">
                <a:latin typeface="Calibri" panose="020F0502020204030204" pitchFamily="34" charset="0"/>
              </a:rPr>
              <a:t>n</a:t>
            </a:r>
            <a:r>
              <a:rPr lang="en-US" altLang="ja-JP" sz="4000" dirty="0" err="1"/>
              <a:t>θ</a:t>
            </a:r>
            <a:r>
              <a:rPr lang="en-US" altLang="ja-JP" sz="4000" dirty="0"/>
              <a:t>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en-US" altLang="ja-JP" sz="4000" dirty="0"/>
              <a:t>sin </a:t>
            </a:r>
            <a:r>
              <a:rPr lang="en-US" altLang="ja-JP" sz="4000" dirty="0" err="1">
                <a:latin typeface="Calibri" panose="020F0502020204030204" pitchFamily="34" charset="0"/>
              </a:rPr>
              <a:t>n</a:t>
            </a:r>
            <a:r>
              <a:rPr lang="en-US" altLang="ja-JP" sz="4000" dirty="0" err="1"/>
              <a:t>θ</a:t>
            </a:r>
            <a:endParaRPr lang="en-US" altLang="ja-JP" sz="40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867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(</a:t>
            </a:r>
            <a:r>
              <a:rPr lang="en-US" altLang="ja-JP" sz="2800" dirty="0" err="1">
                <a:solidFill>
                  <a:schemeClr val="accent2"/>
                </a:solidFill>
              </a:rPr>
              <a:t>cosθ</a:t>
            </a:r>
            <a:r>
              <a:rPr lang="en-US" altLang="ja-JP" sz="2800" dirty="0">
                <a:solidFill>
                  <a:schemeClr val="accent2"/>
                </a:solidFill>
              </a:rPr>
              <a:t>+ </a:t>
            </a: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</a:rPr>
              <a:t>  </a:t>
            </a:r>
            <a:r>
              <a:rPr lang="en-US" altLang="ja-JP" sz="2800" dirty="0" err="1">
                <a:solidFill>
                  <a:schemeClr val="accent2"/>
                </a:solidFill>
              </a:rPr>
              <a:t>sinθ</a:t>
            </a:r>
            <a:r>
              <a:rPr lang="en-US" altLang="ja-JP" sz="2800" dirty="0">
                <a:solidFill>
                  <a:schemeClr val="accent2"/>
                </a:solidFill>
              </a:rPr>
              <a:t>)</a:t>
            </a:r>
            <a:r>
              <a:rPr lang="en-US" altLang="ja-JP" sz="2800" baseline="30000" dirty="0">
                <a:solidFill>
                  <a:schemeClr val="accent2"/>
                </a:solidFill>
              </a:rPr>
              <a:t>2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cos</a:t>
            </a:r>
            <a:r>
              <a:rPr lang="en-US" altLang="ja-JP" sz="2800" baseline="30000" dirty="0" err="1"/>
              <a:t>2</a:t>
            </a:r>
            <a:r>
              <a:rPr lang="en-US" altLang="ja-JP" sz="2800" dirty="0" err="1"/>
              <a:t>θ</a:t>
            </a:r>
            <a:r>
              <a:rPr lang="en-US" altLang="ja-JP" sz="2800" dirty="0"/>
              <a:t>- </a:t>
            </a:r>
            <a:r>
              <a:rPr lang="en-US" altLang="ja-JP" sz="2800" dirty="0" err="1"/>
              <a:t>sin</a:t>
            </a:r>
            <a:r>
              <a:rPr lang="en-US" altLang="ja-JP" sz="2800" baseline="30000" dirty="0" err="1"/>
              <a:t>2</a:t>
            </a:r>
            <a:r>
              <a:rPr lang="en-US" altLang="ja-JP" sz="2800" dirty="0" err="1"/>
              <a:t>θ</a:t>
            </a:r>
            <a:r>
              <a:rPr lang="en-US" altLang="ja-JP" sz="2800" dirty="0"/>
              <a:t>+ </a:t>
            </a:r>
            <a:r>
              <a:rPr lang="en-US" altLang="ja-JP" sz="2800" dirty="0" err="1"/>
              <a:t>2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en-US" altLang="ja-JP" sz="2800" dirty="0" err="1"/>
              <a:t>cosθsin</a:t>
            </a:r>
            <a:r>
              <a:rPr lang="en-US" altLang="ja-JP" sz="2800" dirty="0"/>
              <a:t> θ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endParaRPr lang="en-US" altLang="ja-JP" sz="2800" dirty="0"/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	  = </a:t>
            </a:r>
            <a:r>
              <a:rPr lang="en-US" altLang="ja-JP" sz="2800" dirty="0" err="1">
                <a:solidFill>
                  <a:schemeClr val="accent2"/>
                </a:solidFill>
              </a:rPr>
              <a:t>cos2θ</a:t>
            </a:r>
            <a:r>
              <a:rPr lang="en-US" altLang="ja-JP" sz="2800" dirty="0">
                <a:solidFill>
                  <a:schemeClr val="accent2"/>
                </a:solidFill>
              </a:rPr>
              <a:t>+ </a:t>
            </a: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chemeClr val="accent2"/>
                </a:solidFill>
              </a:rPr>
              <a:t>sin2θ</a:t>
            </a:r>
            <a:endParaRPr lang="en-US" altLang="ja-JP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(</a:t>
            </a:r>
            <a:r>
              <a:rPr lang="en-US" altLang="ja-JP" sz="2800" dirty="0" err="1">
                <a:solidFill>
                  <a:schemeClr val="accent2"/>
                </a:solidFill>
              </a:rPr>
              <a:t>cosθ</a:t>
            </a:r>
            <a:r>
              <a:rPr lang="en-US" altLang="ja-JP" sz="2800" dirty="0">
                <a:solidFill>
                  <a:schemeClr val="accent2"/>
                </a:solidFill>
              </a:rPr>
              <a:t>+ </a:t>
            </a: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</a:rPr>
              <a:t>  </a:t>
            </a:r>
            <a:r>
              <a:rPr lang="en-US" altLang="ja-JP" sz="2800" dirty="0" err="1">
                <a:solidFill>
                  <a:schemeClr val="accent2"/>
                </a:solidFill>
              </a:rPr>
              <a:t>sinθ</a:t>
            </a:r>
            <a:r>
              <a:rPr lang="en-US" altLang="ja-JP" sz="2800" dirty="0">
                <a:solidFill>
                  <a:schemeClr val="accent2"/>
                </a:solidFill>
              </a:rPr>
              <a:t>)</a:t>
            </a:r>
            <a:r>
              <a:rPr lang="en-US" altLang="ja-JP" sz="2800" baseline="30000" dirty="0">
                <a:solidFill>
                  <a:schemeClr val="accent2"/>
                </a:solidFill>
              </a:rPr>
              <a:t>3</a:t>
            </a:r>
            <a:r>
              <a:rPr lang="en-US" altLang="ja-JP" sz="2800" dirty="0"/>
              <a:t> = (</a:t>
            </a:r>
            <a:r>
              <a:rPr lang="en-US" altLang="ja-JP" sz="2800" dirty="0" err="1"/>
              <a:t>cosθ</a:t>
            </a:r>
            <a:r>
              <a:rPr lang="en-US" altLang="ja-JP" sz="2800" dirty="0"/>
              <a:t>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 </a:t>
            </a:r>
            <a:r>
              <a:rPr lang="en-US" altLang="ja-JP" sz="2800" dirty="0" err="1"/>
              <a:t>sinθ</a:t>
            </a:r>
            <a:r>
              <a:rPr lang="en-US" altLang="ja-JP" sz="2800" dirty="0"/>
              <a:t>)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cosθ</a:t>
            </a:r>
            <a:r>
              <a:rPr lang="en-US" altLang="ja-JP" sz="2800" dirty="0"/>
              <a:t>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 </a:t>
            </a:r>
            <a:r>
              <a:rPr lang="en-US" altLang="ja-JP" sz="2800" dirty="0" err="1"/>
              <a:t>sinθ</a:t>
            </a:r>
            <a:r>
              <a:rPr lang="en-US" altLang="ja-JP" sz="2800" dirty="0"/>
              <a:t>) 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         = (</a:t>
            </a:r>
            <a:r>
              <a:rPr lang="en-US" altLang="ja-JP" sz="2800" dirty="0" err="1"/>
              <a:t>cos2θ+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en-US" altLang="ja-JP" sz="2800" dirty="0" err="1"/>
              <a:t>sin2θ</a:t>
            </a:r>
            <a:r>
              <a:rPr lang="en-US" altLang="ja-JP" sz="2800" dirty="0"/>
              <a:t>) (</a:t>
            </a:r>
            <a:r>
              <a:rPr lang="en-US" altLang="ja-JP" sz="2800" dirty="0" err="1"/>
              <a:t>cosθ</a:t>
            </a:r>
            <a:r>
              <a:rPr lang="en-US" altLang="ja-JP" sz="2800" dirty="0"/>
              <a:t>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 </a:t>
            </a:r>
            <a:r>
              <a:rPr lang="en-US" altLang="ja-JP" sz="2800" dirty="0" err="1"/>
              <a:t>sinθ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         = </a:t>
            </a:r>
            <a:r>
              <a:rPr lang="en-US" altLang="ja-JP" sz="2800" dirty="0" err="1"/>
              <a:t>cos2θcosθ</a:t>
            </a:r>
            <a:r>
              <a:rPr lang="en-US" altLang="ja-JP" sz="2800" dirty="0"/>
              <a:t>- </a:t>
            </a:r>
            <a:r>
              <a:rPr lang="en-US" altLang="ja-JP" sz="2800" dirty="0" err="1"/>
              <a:t>sin2θsinθ</a:t>
            </a:r>
            <a:endParaRPr lang="en-US" altLang="ja-JP" sz="2800" dirty="0"/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	 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cos2θsinθ</a:t>
            </a:r>
            <a:r>
              <a:rPr lang="en-US" altLang="ja-JP" sz="2800" dirty="0"/>
              <a:t>- </a:t>
            </a:r>
            <a:r>
              <a:rPr lang="en-US" altLang="ja-JP" sz="2800" dirty="0" err="1"/>
              <a:t>sin2θcosθ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         = cos (</a:t>
            </a:r>
            <a:r>
              <a:rPr lang="en-US" altLang="ja-JP" sz="2800" dirty="0" err="1"/>
              <a:t>2θ+θ</a:t>
            </a:r>
            <a:r>
              <a:rPr lang="en-US" altLang="ja-JP" sz="2800" dirty="0"/>
              <a:t>) + </a:t>
            </a:r>
            <a:r>
              <a:rPr lang="en-US" altLang="ja-JP" dirty="0" err="1">
                <a:latin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</a:rPr>
              <a:t> </a:t>
            </a:r>
            <a:r>
              <a:rPr lang="en-US" altLang="ja-JP" sz="2800" dirty="0"/>
              <a:t>sin (</a:t>
            </a:r>
            <a:r>
              <a:rPr lang="en-US" altLang="ja-JP" sz="2800" dirty="0" err="1"/>
              <a:t>2θ+θ</a:t>
            </a:r>
            <a:r>
              <a:rPr lang="en-US" altLang="ja-JP" sz="2800" dirty="0"/>
              <a:t>) 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			         = </a:t>
            </a:r>
            <a:r>
              <a:rPr lang="en-US" altLang="ja-JP" sz="2800" dirty="0" err="1">
                <a:solidFill>
                  <a:schemeClr val="accent2"/>
                </a:solidFill>
              </a:rPr>
              <a:t>cos3θ</a:t>
            </a:r>
            <a:r>
              <a:rPr lang="en-US" altLang="ja-JP" sz="2800" dirty="0">
                <a:solidFill>
                  <a:schemeClr val="accent2"/>
                </a:solidFill>
              </a:rPr>
              <a:t>+ </a:t>
            </a: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chemeClr val="accent2"/>
                </a:solidFill>
              </a:rPr>
              <a:t>sin3θ</a:t>
            </a:r>
            <a:endParaRPr lang="en-US" altLang="ja-JP" sz="2800" dirty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800" dirty="0"/>
              <a:t>(</a:t>
            </a:r>
            <a:r>
              <a:rPr lang="ja-JP" altLang="en-US" sz="2800" dirty="0"/>
              <a:t>以下同様に考える．数学的帰納法で証明できる）</a:t>
            </a:r>
          </a:p>
        </p:txBody>
      </p:sp>
      <p:sp>
        <p:nvSpPr>
          <p:cNvPr id="9216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CBD0E9-6C0E-40A0-A3D5-A8BB69691B4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5085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56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課題４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525" y="1865313"/>
            <a:ext cx="7848600" cy="2482850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</a:pPr>
            <a:r>
              <a:rPr lang="ja-JP" altLang="en-US"/>
              <a:t>あるクラスの試験の点数から，その平均値と，標準偏差を計算するプログラムを作成しなさい．</a:t>
            </a:r>
          </a:p>
          <a:p>
            <a:pPr marL="609600" indent="-609600" eaLnBrk="1" hangingPunct="1">
              <a:buFontTx/>
              <a:buAutoNum type="arabicPeriod"/>
            </a:pPr>
            <a:endParaRPr lang="en-US" altLang="ja-JP"/>
          </a:p>
        </p:txBody>
      </p:sp>
      <p:sp>
        <p:nvSpPr>
          <p:cNvPr id="942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DBEB364-2532-4CB1-B56E-CC4935A89E7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52817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ja-JP" altLang="en-US" sz="4400"/>
              <a:t>より勉強したい人への付録</a:t>
            </a:r>
          </a:p>
        </p:txBody>
      </p:sp>
      <p:sp>
        <p:nvSpPr>
          <p:cNvPr id="9625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CC3EB5-D23D-43A6-AF58-EA5FE1ADE34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066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do while </a:t>
            </a:r>
            <a:r>
              <a:rPr lang="ja-JP" altLang="en-US"/>
              <a:t>文による繰り返し</a:t>
            </a:r>
          </a:p>
        </p:txBody>
      </p:sp>
      <p:grpSp>
        <p:nvGrpSpPr>
          <p:cNvPr id="98307" name="Group 12"/>
          <p:cNvGrpSpPr>
            <a:grpSpLocks/>
          </p:cNvGrpSpPr>
          <p:nvPr/>
        </p:nvGrpSpPr>
        <p:grpSpPr bwMode="auto">
          <a:xfrm>
            <a:off x="2598738" y="1295400"/>
            <a:ext cx="3435350" cy="4057650"/>
            <a:chOff x="1520" y="712"/>
            <a:chExt cx="2353" cy="2992"/>
          </a:xfrm>
        </p:grpSpPr>
        <p:sp>
          <p:nvSpPr>
            <p:cNvPr id="98310" name="Rectangle 3"/>
            <p:cNvSpPr>
              <a:spLocks noChangeArrowheads="1"/>
            </p:cNvSpPr>
            <p:nvPr/>
          </p:nvSpPr>
          <p:spPr bwMode="auto">
            <a:xfrm>
              <a:off x="1712" y="1192"/>
              <a:ext cx="1632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311" name="AutoShape 4"/>
            <p:cNvSpPr>
              <a:spLocks noChangeArrowheads="1"/>
            </p:cNvSpPr>
            <p:nvPr/>
          </p:nvSpPr>
          <p:spPr bwMode="auto">
            <a:xfrm>
              <a:off x="1520" y="2248"/>
              <a:ext cx="2016" cy="672"/>
            </a:xfrm>
            <a:prstGeom prst="flowChartDecisi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312" name="Line 5"/>
            <p:cNvSpPr>
              <a:spLocks noChangeShapeType="1"/>
            </p:cNvSpPr>
            <p:nvPr/>
          </p:nvSpPr>
          <p:spPr bwMode="auto">
            <a:xfrm>
              <a:off x="2528" y="2920"/>
              <a:ext cx="0" cy="4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98313" name="Line 6"/>
            <p:cNvSpPr>
              <a:spLocks noChangeShapeType="1"/>
            </p:cNvSpPr>
            <p:nvPr/>
          </p:nvSpPr>
          <p:spPr bwMode="auto">
            <a:xfrm>
              <a:off x="2528" y="176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98314" name="AutoShape 7"/>
            <p:cNvSpPr>
              <a:spLocks noChangeArrowheads="1"/>
            </p:cNvSpPr>
            <p:nvPr/>
          </p:nvSpPr>
          <p:spPr bwMode="auto">
            <a:xfrm>
              <a:off x="2336" y="3368"/>
              <a:ext cx="384" cy="336"/>
            </a:xfrm>
            <a:prstGeom prst="flowChartConnector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315" name="Line 8"/>
            <p:cNvSpPr>
              <a:spLocks noChangeShapeType="1"/>
            </p:cNvSpPr>
            <p:nvPr/>
          </p:nvSpPr>
          <p:spPr bwMode="auto">
            <a:xfrm flipV="1">
              <a:off x="3544" y="2581"/>
              <a:ext cx="321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98316" name="Line 9"/>
            <p:cNvSpPr>
              <a:spLocks noChangeShapeType="1"/>
            </p:cNvSpPr>
            <p:nvPr/>
          </p:nvSpPr>
          <p:spPr bwMode="auto">
            <a:xfrm>
              <a:off x="3864" y="936"/>
              <a:ext cx="0" cy="16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98317" name="Line 10"/>
            <p:cNvSpPr>
              <a:spLocks noChangeShapeType="1"/>
            </p:cNvSpPr>
            <p:nvPr/>
          </p:nvSpPr>
          <p:spPr bwMode="auto">
            <a:xfrm flipV="1">
              <a:off x="2528" y="933"/>
              <a:ext cx="1345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98318" name="Line 11"/>
            <p:cNvSpPr>
              <a:spLocks noChangeShapeType="1"/>
            </p:cNvSpPr>
            <p:nvPr/>
          </p:nvSpPr>
          <p:spPr bwMode="auto">
            <a:xfrm>
              <a:off x="2520" y="71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98308" name="Text Box 13"/>
          <p:cNvSpPr txBox="1">
            <a:spLocks noChangeArrowheads="1"/>
          </p:cNvSpPr>
          <p:nvPr/>
        </p:nvSpPr>
        <p:spPr bwMode="auto">
          <a:xfrm>
            <a:off x="1123950" y="5854700"/>
            <a:ext cx="79832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文との違い：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必ず最初に１回は実行される</a:t>
            </a:r>
          </a:p>
        </p:txBody>
      </p:sp>
      <p:sp>
        <p:nvSpPr>
          <p:cNvPr id="983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B880CE5-A91A-4A83-A088-617B0E3223A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784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do while</a:t>
            </a:r>
            <a:r>
              <a:rPr lang="ja-JP" altLang="en-US"/>
              <a:t>文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100" y="1993900"/>
            <a:ext cx="5029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/>
              <a:t>do {</a:t>
            </a:r>
          </a:p>
          <a:p>
            <a:pPr eaLnBrk="1" hangingPunct="1">
              <a:buFontTx/>
              <a:buNone/>
            </a:pPr>
            <a:r>
              <a:rPr lang="en-US" altLang="ja-JP"/>
              <a:t>   </a:t>
            </a:r>
            <a:r>
              <a:rPr lang="ja-JP" altLang="en-US"/>
              <a:t>式</a:t>
            </a:r>
            <a:r>
              <a:rPr lang="en-US" altLang="ja-JP"/>
              <a:t>1;</a:t>
            </a:r>
          </a:p>
          <a:p>
            <a:pPr eaLnBrk="1" hangingPunct="1">
              <a:buFontTx/>
              <a:buNone/>
            </a:pPr>
            <a:r>
              <a:rPr lang="en-US" altLang="ja-JP"/>
              <a:t>    ...</a:t>
            </a:r>
          </a:p>
          <a:p>
            <a:pPr eaLnBrk="1" hangingPunct="1">
              <a:buFontTx/>
              <a:buNone/>
            </a:pPr>
            <a:r>
              <a:rPr lang="en-US" altLang="ja-JP"/>
              <a:t>   </a:t>
            </a:r>
            <a:r>
              <a:rPr lang="ja-JP" altLang="en-US"/>
              <a:t>式</a:t>
            </a:r>
            <a:r>
              <a:rPr lang="en-US" altLang="ja-JP"/>
              <a:t>n;</a:t>
            </a:r>
          </a:p>
          <a:p>
            <a:pPr eaLnBrk="1" hangingPunct="1">
              <a:buFontTx/>
              <a:buNone/>
            </a:pPr>
            <a:r>
              <a:rPr lang="en-US" altLang="ja-JP"/>
              <a:t>} while (</a:t>
            </a:r>
            <a:r>
              <a:rPr lang="ja-JP" altLang="en-US"/>
              <a:t>条件式</a:t>
            </a:r>
            <a:r>
              <a:rPr lang="en-US" altLang="ja-JP"/>
              <a:t>);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003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2B9BEF-9CF3-4DC9-A79A-E2CBB57FFB2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8563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54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do while </a:t>
            </a:r>
            <a:r>
              <a:rPr lang="ja-JP" altLang="en-US"/>
              <a:t>文が役に立つ場合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865313"/>
            <a:ext cx="8216900" cy="20907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読み込み値のチェック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０点以上，１００点以下のデータの読み込み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間違いがあったら，読み込みを繰り返す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592263" y="4052888"/>
            <a:ext cx="595804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do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("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tensu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("%d", &amp;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tensu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} while( (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tensu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&lt; 0 ) || (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tensu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&gt; 100 ) );</a:t>
            </a:r>
          </a:p>
        </p:txBody>
      </p:sp>
      <p:sp>
        <p:nvSpPr>
          <p:cNvPr id="1024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224E06-68E7-4484-B158-B4D1E01D05A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42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繰り返しの例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1524000"/>
            <a:ext cx="7977187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ユークリッドの互助法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>
                <a:solidFill>
                  <a:srgbClr val="006600"/>
                </a:solidFill>
              </a:rPr>
              <a:t>m </a:t>
            </a:r>
            <a:r>
              <a:rPr lang="ja-JP" altLang="en-US" sz="2400">
                <a:solidFill>
                  <a:srgbClr val="006600"/>
                </a:solidFill>
              </a:rPr>
              <a:t>と </a:t>
            </a:r>
            <a:r>
              <a:rPr lang="en-US" altLang="ja-JP" sz="2400">
                <a:solidFill>
                  <a:srgbClr val="006600"/>
                </a:solidFill>
              </a:rPr>
              <a:t>n  </a:t>
            </a:r>
            <a:r>
              <a:rPr lang="ja-JP" altLang="en-US" sz="2400">
                <a:solidFill>
                  <a:srgbClr val="006600"/>
                </a:solidFill>
              </a:rPr>
              <a:t>の最大公約数を求めるために，「割った余りを求めること」を，余りが０になるまで繰り返す．</a:t>
            </a:r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九九の表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>
                <a:solidFill>
                  <a:srgbClr val="006600"/>
                </a:solidFill>
              </a:rPr>
              <a:t>九九の表を求めるために，掛け算を８１回繰り返す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 sz="2400"/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フィボナッチ数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>
                <a:solidFill>
                  <a:srgbClr val="006600"/>
                </a:solidFill>
              </a:rPr>
              <a:t>フィボナッチ数を求めるために， </a:t>
            </a:r>
            <a:r>
              <a:rPr lang="en-US" altLang="ja-JP" sz="2400">
                <a:solidFill>
                  <a:srgbClr val="006600"/>
                </a:solidFill>
              </a:rPr>
              <a:t>f(n)=f(n-1)+f(n-2)</a:t>
            </a:r>
            <a:r>
              <a:rPr lang="ja-JP" altLang="en-US" sz="2400">
                <a:solidFill>
                  <a:srgbClr val="006600"/>
                </a:solidFill>
              </a:rPr>
              <a:t>を，</a:t>
            </a:r>
            <a:r>
              <a:rPr lang="en-US" altLang="ja-JP" sz="2400">
                <a:solidFill>
                  <a:srgbClr val="006600"/>
                </a:solidFill>
              </a:rPr>
              <a:t>n</a:t>
            </a:r>
            <a:r>
              <a:rPr lang="ja-JP" altLang="en-US" sz="2400">
                <a:solidFill>
                  <a:srgbClr val="006600"/>
                </a:solidFill>
              </a:rPr>
              <a:t>に達するまで繰り返す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/>
              <a:t>など</a:t>
            </a:r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39EBB97-5AA2-469C-909C-73388877EAC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2056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break</a:t>
            </a:r>
            <a:r>
              <a:rPr lang="ja-JP" altLang="en-US"/>
              <a:t>文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繰り返しを中断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/>
              <a:t>break </a:t>
            </a:r>
            <a:r>
              <a:rPr lang="ja-JP" altLang="en-US"/>
              <a:t>を含む最も内側の </a:t>
            </a:r>
            <a:r>
              <a:rPr lang="en-US" altLang="ja-JP"/>
              <a:t>switch</a:t>
            </a:r>
            <a:r>
              <a:rPr lang="ja-JP" altLang="en-US"/>
              <a:t>文あるいは繰り返し文（</a:t>
            </a:r>
            <a:r>
              <a:rPr lang="en-US" altLang="ja-JP"/>
              <a:t>while, for </a:t>
            </a:r>
            <a:r>
              <a:rPr lang="ja-JP" altLang="en-US"/>
              <a:t>文など）から抜け出す． </a:t>
            </a:r>
          </a:p>
          <a:p>
            <a:pPr eaLnBrk="1" hangingPunct="1"/>
            <a:endParaRPr lang="en-US" altLang="ja-JP"/>
          </a:p>
        </p:txBody>
      </p:sp>
      <p:sp>
        <p:nvSpPr>
          <p:cNvPr id="1044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27C31E-812E-46E2-8023-15ED4B19BB8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1739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break</a:t>
            </a:r>
            <a:r>
              <a:rPr lang="ja-JP" altLang="en-US"/>
              <a:t>文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953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ja-JP" sz="2800"/>
              <a:t>while (</a:t>
            </a:r>
            <a:r>
              <a:rPr lang="ja-JP" altLang="en-US" sz="2800"/>
              <a:t>条件</a:t>
            </a:r>
            <a:r>
              <a:rPr lang="en-US" altLang="ja-JP" sz="2800"/>
              <a:t>1){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</a:t>
            </a:r>
            <a:r>
              <a:rPr lang="ja-JP" altLang="en-US" sz="2800"/>
              <a:t>式</a:t>
            </a:r>
            <a:r>
              <a:rPr lang="en-US" altLang="ja-JP" sz="2800"/>
              <a:t>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if (</a:t>
            </a:r>
            <a:r>
              <a:rPr lang="ja-JP" altLang="en-US" sz="2800"/>
              <a:t>条件</a:t>
            </a:r>
            <a:r>
              <a:rPr lang="en-US" altLang="ja-JP" sz="2800"/>
              <a:t>2){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</a:t>
            </a:r>
            <a:r>
              <a:rPr lang="ja-JP" altLang="en-US" sz="2800"/>
              <a:t>式</a:t>
            </a:r>
            <a:r>
              <a:rPr lang="en-US" altLang="ja-JP" sz="2800"/>
              <a:t>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break; /* while</a:t>
            </a:r>
            <a:r>
              <a:rPr lang="ja-JP" altLang="en-US" sz="2800"/>
              <a:t>の外へ*</a:t>
            </a:r>
            <a:r>
              <a:rPr lang="en-US" altLang="ja-JP" sz="2800"/>
              <a:t>/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}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printf("</a:t>
            </a:r>
            <a:r>
              <a:rPr lang="ja-JP" altLang="en-US" sz="2800"/>
              <a:t>条件２が成り立てば実行されない．</a:t>
            </a:r>
            <a:r>
              <a:rPr lang="en-US" altLang="ja-JP" sz="2800"/>
              <a:t>");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}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printf("while</a:t>
            </a:r>
            <a:r>
              <a:rPr lang="ja-JP" altLang="en-US" sz="2800"/>
              <a:t>の外</a:t>
            </a:r>
            <a:r>
              <a:rPr lang="en-US" altLang="ja-JP" sz="2800"/>
              <a:t>\n");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752600" y="3581400"/>
            <a:ext cx="1066800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501" name="Freeform 5"/>
          <p:cNvSpPr>
            <a:spLocks/>
          </p:cNvSpPr>
          <p:nvPr/>
        </p:nvSpPr>
        <p:spPr bwMode="auto">
          <a:xfrm>
            <a:off x="2819400" y="4038600"/>
            <a:ext cx="571500" cy="1524000"/>
          </a:xfrm>
          <a:custGeom>
            <a:avLst/>
            <a:gdLst>
              <a:gd name="T0" fmla="*/ 0 w 360"/>
              <a:gd name="T1" fmla="*/ 0 h 960"/>
              <a:gd name="T2" fmla="*/ 604837500 w 360"/>
              <a:gd name="T3" fmla="*/ 483870000 h 960"/>
              <a:gd name="T4" fmla="*/ 846772500 w 360"/>
              <a:gd name="T5" fmla="*/ 846772500 h 960"/>
              <a:gd name="T6" fmla="*/ 846772500 w 360"/>
              <a:gd name="T7" fmla="*/ 1935480000 h 960"/>
              <a:gd name="T8" fmla="*/ 483870000 w 360"/>
              <a:gd name="T9" fmla="*/ 2147483646 h 9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" h="960">
                <a:moveTo>
                  <a:pt x="0" y="0"/>
                </a:moveTo>
                <a:cubicBezTo>
                  <a:pt x="92" y="68"/>
                  <a:pt x="184" y="136"/>
                  <a:pt x="240" y="192"/>
                </a:cubicBezTo>
                <a:cubicBezTo>
                  <a:pt x="296" y="248"/>
                  <a:pt x="320" y="240"/>
                  <a:pt x="336" y="336"/>
                </a:cubicBezTo>
                <a:cubicBezTo>
                  <a:pt x="352" y="432"/>
                  <a:pt x="360" y="664"/>
                  <a:pt x="336" y="768"/>
                </a:cubicBezTo>
                <a:cubicBezTo>
                  <a:pt x="312" y="872"/>
                  <a:pt x="252" y="916"/>
                  <a:pt x="192" y="960"/>
                </a:cubicBezTo>
              </a:path>
            </a:pathLst>
          </a:custGeom>
          <a:noFill/>
          <a:ln w="3810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1752600" y="1447800"/>
            <a:ext cx="1041400" cy="4921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503" name="Freeform 7"/>
          <p:cNvSpPr>
            <a:spLocks/>
          </p:cNvSpPr>
          <p:nvPr/>
        </p:nvSpPr>
        <p:spPr bwMode="auto">
          <a:xfrm>
            <a:off x="2794000" y="1939925"/>
            <a:ext cx="1244600" cy="3546475"/>
          </a:xfrm>
          <a:custGeom>
            <a:avLst/>
            <a:gdLst>
              <a:gd name="T0" fmla="*/ 0 w 360"/>
              <a:gd name="T1" fmla="*/ 0 h 960"/>
              <a:gd name="T2" fmla="*/ 2147483646 w 360"/>
              <a:gd name="T3" fmla="*/ 2147483646 h 960"/>
              <a:gd name="T4" fmla="*/ 2147483646 w 360"/>
              <a:gd name="T5" fmla="*/ 2147483646 h 960"/>
              <a:gd name="T6" fmla="*/ 2147483646 w 360"/>
              <a:gd name="T7" fmla="*/ 2147483646 h 960"/>
              <a:gd name="T8" fmla="*/ 2147483646 w 360"/>
              <a:gd name="T9" fmla="*/ 2147483646 h 9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" h="960">
                <a:moveTo>
                  <a:pt x="0" y="0"/>
                </a:moveTo>
                <a:cubicBezTo>
                  <a:pt x="92" y="68"/>
                  <a:pt x="184" y="136"/>
                  <a:pt x="240" y="192"/>
                </a:cubicBezTo>
                <a:cubicBezTo>
                  <a:pt x="296" y="248"/>
                  <a:pt x="320" y="240"/>
                  <a:pt x="336" y="336"/>
                </a:cubicBezTo>
                <a:cubicBezTo>
                  <a:pt x="352" y="432"/>
                  <a:pt x="360" y="664"/>
                  <a:pt x="336" y="768"/>
                </a:cubicBezTo>
                <a:cubicBezTo>
                  <a:pt x="312" y="872"/>
                  <a:pt x="252" y="916"/>
                  <a:pt x="192" y="960"/>
                </a:cubicBezTo>
              </a:path>
            </a:pathLst>
          </a:custGeom>
          <a:noFill/>
          <a:ln w="3810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1676400" y="2514600"/>
            <a:ext cx="1066800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>
            <a:off x="2438400" y="2971800"/>
            <a:ext cx="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743200" y="1219200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条件１の結果が成り立たない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971800" y="2438400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条件２の結果が成り立つ</a:t>
            </a:r>
          </a:p>
        </p:txBody>
      </p:sp>
      <p:sp>
        <p:nvSpPr>
          <p:cNvPr id="1065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6D7829-3D90-4B3C-8077-E68FDDA5E00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62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autoUpdateAnimBg="0"/>
      <p:bldP spid="106507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continue</a:t>
            </a:r>
            <a:r>
              <a:rPr lang="ja-JP" altLang="en-US"/>
              <a:t>文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次の繰り返し実行を行うための文．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 </a:t>
            </a:r>
            <a:r>
              <a:rPr lang="en-US" altLang="ja-JP"/>
              <a:t>continue </a:t>
            </a:r>
            <a:r>
              <a:rPr lang="ja-JP" altLang="en-US"/>
              <a:t>を含む最も内側の繰り返し文（</a:t>
            </a:r>
            <a:r>
              <a:rPr lang="en-US" altLang="ja-JP"/>
              <a:t>while</a:t>
            </a:r>
            <a:r>
              <a:rPr lang="ja-JP" altLang="en-US"/>
              <a:t>文</a:t>
            </a:r>
            <a:r>
              <a:rPr lang="en-US" altLang="ja-JP"/>
              <a:t>, for </a:t>
            </a:r>
            <a:r>
              <a:rPr lang="ja-JP" altLang="en-US"/>
              <a:t>文など）について，繰り返しの本体の残りを飛ばして，次の繰り返しを始める． </a:t>
            </a:r>
          </a:p>
        </p:txBody>
      </p:sp>
      <p:sp>
        <p:nvSpPr>
          <p:cNvPr id="1085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897C29-EEC8-435A-B624-29FDC1663A6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1792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continue</a:t>
            </a:r>
            <a:r>
              <a:rPr lang="ja-JP" altLang="en-US"/>
              <a:t>文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9676" y="1150033"/>
            <a:ext cx="8458200" cy="41148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while (</a:t>
            </a:r>
            <a:r>
              <a:rPr lang="ja-JP" altLang="en-US" sz="2800" dirty="0"/>
              <a:t>条件</a:t>
            </a:r>
            <a:r>
              <a:rPr lang="en-US" altLang="ja-JP" sz="2800" dirty="0"/>
              <a:t>1){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</a:t>
            </a:r>
            <a:r>
              <a:rPr lang="ja-JP" altLang="en-US" sz="2800" dirty="0"/>
              <a:t>式</a:t>
            </a:r>
            <a:r>
              <a:rPr lang="en-US" altLang="ja-JP" sz="28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if (</a:t>
            </a:r>
            <a:r>
              <a:rPr lang="ja-JP" altLang="en-US" sz="2800" dirty="0"/>
              <a:t>条件</a:t>
            </a:r>
            <a:r>
              <a:rPr lang="en-US" altLang="ja-JP" sz="2800" dirty="0"/>
              <a:t>2){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     </a:t>
            </a:r>
            <a:r>
              <a:rPr lang="ja-JP" altLang="en-US" sz="2800" dirty="0"/>
              <a:t>式</a:t>
            </a:r>
            <a:r>
              <a:rPr lang="en-US" altLang="ja-JP" sz="28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      continue; /* while</a:t>
            </a:r>
            <a:r>
              <a:rPr lang="ja-JP" altLang="en-US" sz="2800" dirty="0"/>
              <a:t>の先頭へ*</a:t>
            </a:r>
            <a:r>
              <a:rPr lang="en-US" altLang="ja-JP" sz="2800" dirty="0"/>
              <a:t>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(“</a:t>
            </a:r>
            <a:r>
              <a:rPr lang="ja-JP" altLang="en-US" sz="2800" dirty="0"/>
              <a:t>条件２が成り立たなければ実行される．</a:t>
            </a:r>
            <a:r>
              <a:rPr lang="en-US" altLang="ja-JP" sz="2800" dirty="0"/>
              <a:t>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 err="1"/>
              <a:t>printf</a:t>
            </a:r>
            <a:r>
              <a:rPr lang="en-US" altLang="ja-JP" sz="2800" dirty="0"/>
              <a:t>("while</a:t>
            </a:r>
            <a:r>
              <a:rPr lang="ja-JP" altLang="en-US" sz="2800" dirty="0"/>
              <a:t>の外</a:t>
            </a:r>
            <a:r>
              <a:rPr lang="en-US" altLang="ja-JP" sz="2800" dirty="0"/>
              <a:t>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584960" y="1150033"/>
            <a:ext cx="1143000" cy="381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597" name="Freeform 5"/>
          <p:cNvSpPr>
            <a:spLocks/>
          </p:cNvSpPr>
          <p:nvPr/>
        </p:nvSpPr>
        <p:spPr bwMode="auto">
          <a:xfrm>
            <a:off x="2727960" y="1531033"/>
            <a:ext cx="444500" cy="3302000"/>
          </a:xfrm>
          <a:custGeom>
            <a:avLst/>
            <a:gdLst>
              <a:gd name="T0" fmla="*/ 0 w 280"/>
              <a:gd name="T1" fmla="*/ 0 h 2080"/>
              <a:gd name="T2" fmla="*/ 604837500 w 280"/>
              <a:gd name="T3" fmla="*/ 1330642500 h 2080"/>
              <a:gd name="T4" fmla="*/ 604837500 w 280"/>
              <a:gd name="T5" fmla="*/ 2147483646 h 2080"/>
              <a:gd name="T6" fmla="*/ 483870000 w 280"/>
              <a:gd name="T7" fmla="*/ 2147483646 h 20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2080">
                <a:moveTo>
                  <a:pt x="0" y="0"/>
                </a:moveTo>
                <a:cubicBezTo>
                  <a:pt x="100" y="112"/>
                  <a:pt x="200" y="224"/>
                  <a:pt x="240" y="528"/>
                </a:cubicBezTo>
                <a:cubicBezTo>
                  <a:pt x="280" y="832"/>
                  <a:pt x="248" y="1568"/>
                  <a:pt x="240" y="1824"/>
                </a:cubicBezTo>
                <a:cubicBezTo>
                  <a:pt x="232" y="2080"/>
                  <a:pt x="212" y="2072"/>
                  <a:pt x="192" y="2064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584960" y="2978833"/>
            <a:ext cx="1447800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599" name="Freeform 7"/>
          <p:cNvSpPr>
            <a:spLocks/>
          </p:cNvSpPr>
          <p:nvPr/>
        </p:nvSpPr>
        <p:spPr bwMode="auto">
          <a:xfrm>
            <a:off x="886460" y="1531033"/>
            <a:ext cx="698500" cy="1600200"/>
          </a:xfrm>
          <a:custGeom>
            <a:avLst/>
            <a:gdLst>
              <a:gd name="T0" fmla="*/ 1108868750 w 440"/>
              <a:gd name="T1" fmla="*/ 2147483646 h 1008"/>
              <a:gd name="T2" fmla="*/ 262096250 w 440"/>
              <a:gd name="T3" fmla="*/ 2147483646 h 1008"/>
              <a:gd name="T4" fmla="*/ 20161250 w 440"/>
              <a:gd name="T5" fmla="*/ 1209675000 h 1008"/>
              <a:gd name="T6" fmla="*/ 141128750 w 440"/>
              <a:gd name="T7" fmla="*/ 0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0" h="1008">
                <a:moveTo>
                  <a:pt x="440" y="1008"/>
                </a:moveTo>
                <a:cubicBezTo>
                  <a:pt x="308" y="980"/>
                  <a:pt x="176" y="952"/>
                  <a:pt x="104" y="864"/>
                </a:cubicBezTo>
                <a:cubicBezTo>
                  <a:pt x="32" y="776"/>
                  <a:pt x="16" y="624"/>
                  <a:pt x="8" y="480"/>
                </a:cubicBezTo>
                <a:cubicBezTo>
                  <a:pt x="0" y="336"/>
                  <a:pt x="48" y="80"/>
                  <a:pt x="56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6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2FEF4F0-62F0-43C3-B96E-9F7D06BC356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1974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break </a:t>
            </a:r>
            <a:r>
              <a:rPr lang="ja-JP" altLang="en-US"/>
              <a:t>文</a:t>
            </a:r>
            <a:r>
              <a:rPr lang="en-US" altLang="ja-JP"/>
              <a:t>, continue </a:t>
            </a:r>
            <a:r>
              <a:rPr lang="ja-JP" altLang="en-US"/>
              <a:t>文のまとめ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ja-JP"/>
              <a:t>break </a:t>
            </a:r>
            <a:r>
              <a:rPr lang="ja-JP" altLang="en-US"/>
              <a:t>文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/>
              <a:t>while </a:t>
            </a:r>
            <a:r>
              <a:rPr lang="ja-JP" altLang="en-US"/>
              <a:t>文</a:t>
            </a:r>
            <a:r>
              <a:rPr lang="en-US" altLang="ja-JP"/>
              <a:t>, for </a:t>
            </a:r>
            <a:r>
              <a:rPr lang="ja-JP" altLang="en-US"/>
              <a:t>文での繰り返しから抜け出す</a:t>
            </a:r>
          </a:p>
          <a:p>
            <a:pPr lvl="1" eaLnBrk="1" hangingPunct="1">
              <a:lnSpc>
                <a:spcPct val="120000"/>
              </a:lnSpc>
            </a:pPr>
            <a:endParaRPr lang="ja-JP" altLang="en-US" sz="3200"/>
          </a:p>
          <a:p>
            <a:pPr eaLnBrk="1" hangingPunct="1">
              <a:lnSpc>
                <a:spcPct val="120000"/>
              </a:lnSpc>
            </a:pPr>
            <a:r>
              <a:rPr lang="en-US" altLang="ja-JP"/>
              <a:t>continue </a:t>
            </a:r>
            <a:r>
              <a:rPr lang="ja-JP" altLang="en-US"/>
              <a:t>文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繰り返し途中で，残りの処理を飛ばす</a:t>
            </a:r>
          </a:p>
        </p:txBody>
      </p:sp>
      <p:sp>
        <p:nvSpPr>
          <p:cNvPr id="1126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489254-8CD1-44AD-AA52-EE695F4D77B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65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例題１．最大公約数の計算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２つの整数データを読み込んで，最大公約数を求めるプログラムを作る．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ユークリッドの互助法を用いること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ユークリッドの互助法を行うために </a:t>
            </a:r>
            <a:r>
              <a:rPr lang="en-US" altLang="ja-JP">
                <a:solidFill>
                  <a:schemeClr val="tx2"/>
                </a:solidFill>
              </a:rPr>
              <a:t>while </a:t>
            </a:r>
            <a:r>
              <a:rPr lang="ja-JP" altLang="en-US">
                <a:solidFill>
                  <a:schemeClr val="tx2"/>
                </a:solidFill>
              </a:rPr>
              <a:t>文を書く</a:t>
            </a:r>
            <a:endParaRPr lang="ja-JP" altLang="en-US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  </a:t>
            </a:r>
            <a:r>
              <a:rPr lang="ja-JP" altLang="en-US">
                <a:solidFill>
                  <a:srgbClr val="0012FC"/>
                </a:solidFill>
              </a:rPr>
              <a:t>    例）  </a:t>
            </a:r>
            <a:r>
              <a:rPr lang="en-US" altLang="ja-JP">
                <a:solidFill>
                  <a:srgbClr val="0012FC"/>
                </a:solidFill>
              </a:rPr>
              <a:t>20, 12 </a:t>
            </a:r>
            <a:r>
              <a:rPr lang="ja-JP" altLang="en-US">
                <a:solidFill>
                  <a:srgbClr val="0012FC"/>
                </a:solidFill>
              </a:rPr>
              <a:t>のとき：  </a:t>
            </a:r>
            <a:r>
              <a:rPr lang="en-US" altLang="ja-JP">
                <a:solidFill>
                  <a:srgbClr val="0012FC"/>
                </a:solidFill>
              </a:rPr>
              <a:t>4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6D1EA5-61C7-4FB4-9142-D5979B9D1CC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425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ユークリッドの互助法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376363"/>
            <a:ext cx="8235950" cy="49339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最大公約数を求めるための手続き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/>
              <a:t>m,n</a:t>
            </a:r>
            <a:r>
              <a:rPr lang="ja-JP" altLang="en-US"/>
              <a:t>の最大公約数は，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/>
              <a:t>m ≧ n </a:t>
            </a:r>
            <a:r>
              <a:rPr lang="ja-JP" altLang="en-US"/>
              <a:t>とすると，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rgbClr val="0012FC"/>
                </a:solidFill>
              </a:rPr>
              <a:t>「</a:t>
            </a:r>
            <a:r>
              <a:rPr lang="en-US" altLang="ja-JP">
                <a:solidFill>
                  <a:srgbClr val="0012FC"/>
                </a:solidFill>
              </a:rPr>
              <a:t>m </a:t>
            </a:r>
            <a:r>
              <a:rPr lang="ja-JP" altLang="en-US">
                <a:solidFill>
                  <a:srgbClr val="0012FC"/>
                </a:solidFill>
              </a:rPr>
              <a:t>を</a:t>
            </a:r>
            <a:r>
              <a:rPr lang="en-US" altLang="ja-JP">
                <a:solidFill>
                  <a:srgbClr val="0012FC"/>
                </a:solidFill>
              </a:rPr>
              <a:t>n </a:t>
            </a:r>
            <a:r>
              <a:rPr lang="ja-JP" altLang="en-US">
                <a:solidFill>
                  <a:srgbClr val="0012FC"/>
                </a:solidFill>
              </a:rPr>
              <a:t>で割った余り」 </a:t>
            </a:r>
            <a:r>
              <a:rPr lang="en-US" altLang="ja-JP">
                <a:solidFill>
                  <a:srgbClr val="0012FC"/>
                </a:solidFill>
              </a:rPr>
              <a:t>= 0 </a:t>
            </a:r>
            <a:r>
              <a:rPr lang="ja-JP" altLang="en-US">
                <a:solidFill>
                  <a:srgbClr val="0012FC"/>
                </a:solidFill>
              </a:rPr>
              <a:t>なら</a:t>
            </a:r>
            <a:r>
              <a:rPr lang="ja-JP" altLang="en-US"/>
              <a:t>，最大公約数は　</a:t>
            </a:r>
            <a:r>
              <a:rPr lang="en-US" altLang="ja-JP"/>
              <a:t>n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rgbClr val="0012FC"/>
                </a:solidFill>
              </a:rPr>
              <a:t>「</a:t>
            </a:r>
            <a:r>
              <a:rPr lang="en-US" altLang="ja-JP">
                <a:solidFill>
                  <a:srgbClr val="0012FC"/>
                </a:solidFill>
              </a:rPr>
              <a:t>m </a:t>
            </a:r>
            <a:r>
              <a:rPr lang="ja-JP" altLang="en-US">
                <a:solidFill>
                  <a:srgbClr val="0012FC"/>
                </a:solidFill>
              </a:rPr>
              <a:t>を</a:t>
            </a:r>
            <a:r>
              <a:rPr lang="en-US" altLang="ja-JP">
                <a:solidFill>
                  <a:srgbClr val="0012FC"/>
                </a:solidFill>
              </a:rPr>
              <a:t>n </a:t>
            </a:r>
            <a:r>
              <a:rPr lang="ja-JP" altLang="en-US">
                <a:solidFill>
                  <a:srgbClr val="0012FC"/>
                </a:solidFill>
              </a:rPr>
              <a:t>で割った余り」 ≠ </a:t>
            </a:r>
            <a:r>
              <a:rPr lang="en-US" altLang="ja-JP">
                <a:solidFill>
                  <a:srgbClr val="0012FC"/>
                </a:solidFill>
              </a:rPr>
              <a:t>0 </a:t>
            </a:r>
            <a:r>
              <a:rPr lang="ja-JP" altLang="en-US">
                <a:solidFill>
                  <a:srgbClr val="0012FC"/>
                </a:solidFill>
              </a:rPr>
              <a:t>なら</a:t>
            </a:r>
            <a:r>
              <a:rPr lang="ja-JP" altLang="en-US"/>
              <a:t>，</a:t>
            </a:r>
            <a:r>
              <a:rPr lang="en-US" altLang="ja-JP"/>
              <a:t>m </a:t>
            </a:r>
            <a:r>
              <a:rPr lang="ja-JP" altLang="en-US"/>
              <a:t>と </a:t>
            </a:r>
            <a:r>
              <a:rPr lang="en-US" altLang="ja-JP"/>
              <a:t>n </a:t>
            </a:r>
            <a:r>
              <a:rPr lang="ja-JP" altLang="en-US"/>
              <a:t>の最大公約数は， 「</a:t>
            </a:r>
            <a:r>
              <a:rPr lang="en-US" altLang="ja-JP"/>
              <a:t>m </a:t>
            </a:r>
            <a:r>
              <a:rPr lang="ja-JP" altLang="en-US"/>
              <a:t>を</a:t>
            </a:r>
            <a:r>
              <a:rPr lang="en-US" altLang="ja-JP"/>
              <a:t>n </a:t>
            </a:r>
            <a:r>
              <a:rPr lang="ja-JP" altLang="en-US"/>
              <a:t>で割った余り」 と </a:t>
            </a:r>
            <a:r>
              <a:rPr lang="en-US" altLang="ja-JP"/>
              <a:t>n </a:t>
            </a:r>
            <a:r>
              <a:rPr lang="ja-JP" altLang="en-US"/>
              <a:t>の最大公約数に等しい  （ なお，</a:t>
            </a:r>
            <a:r>
              <a:rPr lang="en-US" altLang="ja-JP"/>
              <a:t>n </a:t>
            </a:r>
            <a:r>
              <a:rPr lang="ja-JP" altLang="en-US"/>
              <a:t>＞ 「</a:t>
            </a:r>
            <a:r>
              <a:rPr lang="en-US" altLang="ja-JP"/>
              <a:t>m </a:t>
            </a:r>
            <a:r>
              <a:rPr lang="ja-JP" altLang="en-US"/>
              <a:t>を</a:t>
            </a:r>
            <a:r>
              <a:rPr lang="en-US" altLang="ja-JP"/>
              <a:t>n </a:t>
            </a:r>
            <a:r>
              <a:rPr lang="ja-JP" altLang="en-US"/>
              <a:t>で割った余り」 が成り立つ）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9C5A51C-A5C2-4436-BE4E-D4E2A52ECE5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998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5788" y="109538"/>
            <a:ext cx="7772400" cy="667988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85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m;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n;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("m=");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("%d", &amp;m);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("n=");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("%d", &amp;n); 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 = m % 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</a:t>
            </a:r>
            <a:r>
              <a:rPr lang="en-US" altLang="ja-JP" sz="2400" dirty="0">
                <a:solidFill>
                  <a:schemeClr val="tx2"/>
                </a:solidFill>
              </a:rPr>
              <a:t> while( r != 0 ){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m = 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n = r;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r = m % 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    }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</a:t>
            </a:r>
            <a:r>
              <a:rPr lang="en-US" altLang="ja-JP" sz="2400" dirty="0" err="1"/>
              <a:t>GCD</a:t>
            </a:r>
            <a:r>
              <a:rPr lang="en-US" altLang="ja-JP" sz="2400" dirty="0"/>
              <a:t>=%d\n",  n);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07770" y="4112260"/>
            <a:ext cx="1695450" cy="102393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79420" y="4175760"/>
            <a:ext cx="3262432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条件が成り立つ限り，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実行されつづける部分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2788920" y="2956560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836420" y="3728085"/>
            <a:ext cx="838200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143058" y="256762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184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902FC1-6587-44B1-A633-A35855BF490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306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ユークリッドの互助法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18303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m=12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n=8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GCD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=4</a:t>
            </a:r>
          </a:p>
        </p:txBody>
      </p:sp>
      <p:sp>
        <p:nvSpPr>
          <p:cNvPr id="204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CADCBE-1339-43C8-9393-FE814521DC0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35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2677</Words>
  <Application>Microsoft Office PowerPoint</Application>
  <PresentationFormat>画面に合わせる (4:3)</PresentationFormat>
  <Paragraphs>642</Paragraphs>
  <Slides>54</Slides>
  <Notes>54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61" baseType="lpstr">
      <vt:lpstr>Arial Unicode MS</vt:lpstr>
      <vt:lpstr>メイリオ</vt:lpstr>
      <vt:lpstr>游ゴシック</vt:lpstr>
      <vt:lpstr>Arial</vt:lpstr>
      <vt:lpstr>Calibri</vt:lpstr>
      <vt:lpstr>Segoe UI</vt:lpstr>
      <vt:lpstr>Office テーマ</vt:lpstr>
      <vt:lpstr>cp-5. 繰り返し計算 </vt:lpstr>
      <vt:lpstr>内容</vt:lpstr>
      <vt:lpstr>目標</vt:lpstr>
      <vt:lpstr>繰り返しとは</vt:lpstr>
      <vt:lpstr>繰り返しの例</vt:lpstr>
      <vt:lpstr>例題１．最大公約数の計算</vt:lpstr>
      <vt:lpstr>ユークリッドの互助法</vt:lpstr>
      <vt:lpstr>PowerPoint プレゼンテーション</vt:lpstr>
      <vt:lpstr>ユークリッドの互助法</vt:lpstr>
      <vt:lpstr>プログラム実行順</vt:lpstr>
      <vt:lpstr>ユークリッドの互助法</vt:lpstr>
      <vt:lpstr>while 文</vt:lpstr>
      <vt:lpstr>例題２．自然数の和</vt:lpstr>
      <vt:lpstr>自然数の和</vt:lpstr>
      <vt:lpstr>自然数の和</vt:lpstr>
      <vt:lpstr>プログラム実行順</vt:lpstr>
      <vt:lpstr>自然数の和</vt:lpstr>
      <vt:lpstr>例題３．フィボナッチ数列</vt:lpstr>
      <vt:lpstr>PowerPoint プレゼンテーション</vt:lpstr>
      <vt:lpstr>フィボナッチ数列</vt:lpstr>
      <vt:lpstr>フィボナッチ数列</vt:lpstr>
      <vt:lpstr>フィボナッチ数列</vt:lpstr>
      <vt:lpstr>++, -- の意味</vt:lpstr>
      <vt:lpstr>for 文</vt:lpstr>
      <vt:lpstr>for 文による繰り返し</vt:lpstr>
      <vt:lpstr>例題４．自然数の和</vt:lpstr>
      <vt:lpstr>自然数の和</vt:lpstr>
      <vt:lpstr>自然数の和</vt:lpstr>
      <vt:lpstr>プログラム実行順</vt:lpstr>
      <vt:lpstr>自然数の和</vt:lpstr>
      <vt:lpstr>for 文と while 文</vt:lpstr>
      <vt:lpstr>例題５．九九の表</vt:lpstr>
      <vt:lpstr>九九の表</vt:lpstr>
      <vt:lpstr>繰り返しの入れ子</vt:lpstr>
      <vt:lpstr>九九の表</vt:lpstr>
      <vt:lpstr>課題１</vt:lpstr>
      <vt:lpstr>課題１のヒント 「m,nを何度も入力して計算できる」とは</vt:lpstr>
      <vt:lpstr>条件式での「１」の意味</vt:lpstr>
      <vt:lpstr>課題１のヒント</vt:lpstr>
      <vt:lpstr>課題２</vt:lpstr>
      <vt:lpstr>課題２のヒント</vt:lpstr>
      <vt:lpstr>課題３．三角関数</vt:lpstr>
      <vt:lpstr>複素数の積</vt:lpstr>
      <vt:lpstr>(cosθ+ i  sinθ)n = cos nθ+ i sin nθ</vt:lpstr>
      <vt:lpstr>課題４</vt:lpstr>
      <vt:lpstr>より勉強したい人への付録</vt:lpstr>
      <vt:lpstr>do while 文による繰り返し</vt:lpstr>
      <vt:lpstr>do while文</vt:lpstr>
      <vt:lpstr>do while 文が役に立つ場合</vt:lpstr>
      <vt:lpstr>break文</vt:lpstr>
      <vt:lpstr>break文</vt:lpstr>
      <vt:lpstr>continue文</vt:lpstr>
      <vt:lpstr>continue文</vt:lpstr>
      <vt:lpstr>break 文, continue 文のまとめ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繰り返し計算</dc:title>
  <dc:creator>kaneko kunihiko</dc:creator>
  <cp:lastModifiedBy>user</cp:lastModifiedBy>
  <cp:revision>36</cp:revision>
  <dcterms:created xsi:type="dcterms:W3CDTF">2019-11-02T00:06:04Z</dcterms:created>
  <dcterms:modified xsi:type="dcterms:W3CDTF">2023-01-20T15:45:16Z</dcterms:modified>
</cp:coreProperties>
</file>