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5AE6EBE-330C-4194-B822-FDCF9703B73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32756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CC87343-6D63-4A8A-883F-628C551604C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98409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EA78526-879B-4C2F-AEC3-5FF3C45D3DF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42781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C74EE23-E513-4183-8204-313AC3AFE63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97804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BB366AB-6455-4D5F-B6E9-AD1665D73A0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784358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EB91194-12B5-4D4C-8DB7-9CABACA3AE8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5846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98574E-1718-4661-A11E-96C45C145F4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58717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7B19402-D99E-4012-B12F-9AC318FFC62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286280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1FC17A8-9AC3-4C43-BAE4-403062E0112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596710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3417C42-06FD-4E20-99D2-B26D8D8EBEC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480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B9CD19F-F3BC-452A-8E12-15B02996A50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975243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47E4348-6E47-4E1A-9796-9C6770A443E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687877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EA51897-9C14-491D-9D7F-3E8D682A84C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83141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A586EED-C5C4-4F1D-BBE6-BD070C1E7C9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360999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F689C92-BD10-4F6E-982E-AB63B039B4B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250083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47A9F8F-42BD-4C7A-99C7-45E72F0B3A9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147530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3D55090-0C6E-4AFD-A31F-CB558E8D316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361931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08D3F47-CE4C-4190-A0F0-0925AC48B31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67636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0C636EA-C380-413F-8B46-D0218D86183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653713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80A6278-08F7-4807-8242-6980EB5841E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666136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D3C65F4-D01B-4520-89FC-55157949F00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58606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A405333-24C5-4540-99BA-354D33B338A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276813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E94D462-3EBE-4EB5-9704-D1E31080FFD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589997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ED8A6DE-9E96-4636-BDCE-0A3CA6E8302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70712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22205A7-4C42-41E8-9534-9AB1D33DE13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62175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3D9370B-D784-4FBF-BC95-F2D83694787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84696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1E78536-3991-440C-9CE2-194F2E8657A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28908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14BFDD8-93DF-4011-868F-87F69B849F9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52519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B4925F8-9900-4DDE-AC11-90BD541A866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21453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B5CCE5C-3024-4686-85CA-77659695CB4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6579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790F90-E68E-4D7A-8F8A-5EE9CD2CE3E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5785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cp-4. </a:t>
            </a:r>
            <a:r>
              <a:rPr lang="ja-JP" altLang="en-US" dirty="0"/>
              <a:t>条件分岐と場合分け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133350"/>
            <a:ext cx="7772400" cy="866775"/>
          </a:xfrm>
        </p:spPr>
        <p:txBody>
          <a:bodyPr/>
          <a:lstStyle/>
          <a:p>
            <a:pPr eaLnBrk="1" hangingPunct="1"/>
            <a:r>
              <a:rPr lang="en-US" altLang="ja-JP"/>
              <a:t>if </a:t>
            </a:r>
            <a:r>
              <a:rPr lang="ja-JP" altLang="en-US"/>
              <a:t>文と </a:t>
            </a:r>
            <a:r>
              <a:rPr lang="en-US" altLang="ja-JP"/>
              <a:t>else </a:t>
            </a:r>
            <a:r>
              <a:rPr lang="ja-JP" altLang="en-US"/>
              <a:t>文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900" y="4813300"/>
            <a:ext cx="7480300" cy="990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 sz="2800">
                <a:solidFill>
                  <a:srgbClr val="003300"/>
                </a:solidFill>
              </a:rPr>
              <a:t>「条件式」が成り立てばＡを、成り立たなければＢを実行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5214938" y="1422400"/>
            <a:ext cx="1770062" cy="88265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5456238" y="2755900"/>
            <a:ext cx="1285875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7507288" y="2755900"/>
            <a:ext cx="1287462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535" name="AutoShape 7"/>
          <p:cNvCxnSpPr>
            <a:cxnSpLocks noChangeShapeType="1"/>
            <a:stCxn id="22532" idx="2"/>
            <a:endCxn id="22533" idx="0"/>
          </p:cNvCxnSpPr>
          <p:nvPr/>
        </p:nvCxnSpPr>
        <p:spPr bwMode="auto">
          <a:xfrm rot="5400000">
            <a:off x="5884069" y="2529681"/>
            <a:ext cx="431800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6" name="AutoShape 8"/>
          <p:cNvCxnSpPr>
            <a:cxnSpLocks noChangeShapeType="1"/>
            <a:stCxn id="22532" idx="3"/>
            <a:endCxn id="22534" idx="0"/>
          </p:cNvCxnSpPr>
          <p:nvPr/>
        </p:nvCxnSpPr>
        <p:spPr bwMode="auto">
          <a:xfrm>
            <a:off x="6992938" y="1863725"/>
            <a:ext cx="1158875" cy="8826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973888" y="1390650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249988" y="2306638"/>
            <a:ext cx="534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784850" y="2830513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801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843588" y="2749550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Ｂ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7891463" y="2738438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5419725" y="1524000"/>
            <a:ext cx="1414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cxnSp>
        <p:nvCxnSpPr>
          <p:cNvPr id="22543" name="AutoShape 15"/>
          <p:cNvCxnSpPr>
            <a:cxnSpLocks noChangeShapeType="1"/>
          </p:cNvCxnSpPr>
          <p:nvPr/>
        </p:nvCxnSpPr>
        <p:spPr bwMode="auto">
          <a:xfrm rot="5400000">
            <a:off x="5731669" y="3769519"/>
            <a:ext cx="711200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4" name="AutoShape 16"/>
          <p:cNvCxnSpPr>
            <a:cxnSpLocks noChangeShapeType="1"/>
            <a:stCxn id="22534" idx="2"/>
          </p:cNvCxnSpPr>
          <p:nvPr/>
        </p:nvCxnSpPr>
        <p:spPr bwMode="auto">
          <a:xfrm rot="5400000">
            <a:off x="6937375" y="2543175"/>
            <a:ext cx="344488" cy="20843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598488" y="1389063"/>
            <a:ext cx="4197350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if ( </a:t>
            </a:r>
            <a:r>
              <a:rPr lang="ja-JP" altLang="en-US" sz="2400" b="1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854075" y="1780273"/>
            <a:ext cx="1327150" cy="71437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850900" y="3237598"/>
            <a:ext cx="1327150" cy="71437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289175" y="3278873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Ｂ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284412" y="1807261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2255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62B6DED-8872-4E74-8676-0C8390000DC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9049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346075"/>
            <a:ext cx="7772400" cy="866775"/>
          </a:xfrm>
        </p:spPr>
        <p:txBody>
          <a:bodyPr/>
          <a:lstStyle/>
          <a:p>
            <a:pPr eaLnBrk="1" hangingPunct="1"/>
            <a:r>
              <a:rPr lang="en-US" altLang="ja-JP"/>
              <a:t>if </a:t>
            </a:r>
            <a:r>
              <a:rPr lang="ja-JP" altLang="en-US"/>
              <a:t>文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13" y="4797425"/>
            <a:ext cx="8101012" cy="154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ja-JP" sz="2800"/>
              <a:t>if </a:t>
            </a:r>
            <a:r>
              <a:rPr lang="ja-JP" altLang="en-US" sz="2800"/>
              <a:t>文のみを書いて，</a:t>
            </a:r>
            <a:r>
              <a:rPr lang="en-US" altLang="ja-JP" sz="2800"/>
              <a:t>else </a:t>
            </a:r>
            <a:r>
              <a:rPr lang="ja-JP" altLang="en-US" sz="2800"/>
              <a:t>文を書かないこともできる</a:t>
            </a:r>
          </a:p>
          <a:p>
            <a:pPr eaLnBrk="1" hangingPunct="1"/>
            <a:r>
              <a:rPr lang="ja-JP" altLang="en-US" sz="2800"/>
              <a:t>「ある条件」が成り立つときに限りＡを実行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214938" y="1811338"/>
            <a:ext cx="1770062" cy="88265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7507288" y="2767013"/>
            <a:ext cx="1287462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582" name="AutoShape 6"/>
          <p:cNvCxnSpPr>
            <a:cxnSpLocks noChangeShapeType="1"/>
            <a:stCxn id="24580" idx="2"/>
          </p:cNvCxnSpPr>
          <p:nvPr/>
        </p:nvCxnSpPr>
        <p:spPr bwMode="auto">
          <a:xfrm rot="5400000">
            <a:off x="5343525" y="3459163"/>
            <a:ext cx="1512887" cy="1588"/>
          </a:xfrm>
          <a:prstGeom prst="bentConnector3">
            <a:avLst>
              <a:gd name="adj1" fmla="val 49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83" name="AutoShape 7"/>
          <p:cNvCxnSpPr>
            <a:cxnSpLocks noChangeShapeType="1"/>
            <a:stCxn id="24580" idx="3"/>
            <a:endCxn id="24581" idx="0"/>
          </p:cNvCxnSpPr>
          <p:nvPr/>
        </p:nvCxnSpPr>
        <p:spPr bwMode="auto">
          <a:xfrm>
            <a:off x="6994525" y="2252663"/>
            <a:ext cx="1157288" cy="5048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6973888" y="1779588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227763" y="2695575"/>
            <a:ext cx="534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5784850" y="321945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801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891463" y="2736850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5419725" y="1912938"/>
            <a:ext cx="14144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cxnSp>
        <p:nvCxnSpPr>
          <p:cNvPr id="24589" name="AutoShape 13"/>
          <p:cNvCxnSpPr>
            <a:cxnSpLocks noChangeShapeType="1"/>
            <a:stCxn id="24581" idx="2"/>
          </p:cNvCxnSpPr>
          <p:nvPr/>
        </p:nvCxnSpPr>
        <p:spPr bwMode="auto">
          <a:xfrm rot="5400000">
            <a:off x="6937375" y="2554288"/>
            <a:ext cx="344487" cy="20843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598488" y="1778000"/>
            <a:ext cx="4197350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if ( </a:t>
            </a:r>
            <a:r>
              <a:rPr lang="ja-JP" altLang="en-US" sz="2400" b="1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849312" y="2182813"/>
            <a:ext cx="1327150" cy="71437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2279649" y="2209800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2459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7811F6F-3DF9-4454-BEA6-83CB1BAC963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1701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2746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比較演算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68438"/>
            <a:ext cx="7772400" cy="471805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ja-JP" altLang="en-US" sz="2800"/>
              <a:t>条件式の中には，ふつう，比較演算を書く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endParaRPr lang="ja-JP" altLang="en-US" sz="2800"/>
          </a:p>
          <a:p>
            <a:pPr eaLnBrk="1" hangingPunct="1">
              <a:lnSpc>
                <a:spcPct val="105000"/>
              </a:lnSpc>
            </a:pPr>
            <a:r>
              <a:rPr lang="ja-JP" altLang="en-US" sz="2800"/>
              <a:t>演算子                  意味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＜                  	左辺が右辺より小さい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＜＝                 	左辺が右辺以下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＞                    	左辺が右辺より大きい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＞＝             	左辺が右辺以上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＝＝                 	左辺が右辺と等しい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！＝                	左辺が右辺と等しくない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58800" y="1273175"/>
            <a:ext cx="7772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C80AC7C-5B56-4100-85FD-8C02EB2B2E0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2571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2746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比較演算の例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2347913"/>
            <a:ext cx="8704262" cy="39020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 dirty="0">
                <a:latin typeface="CS Times" pitchFamily="18" charset="0"/>
              </a:rPr>
              <a:t>if  (age </a:t>
            </a:r>
            <a:r>
              <a:rPr lang="en-US" altLang="ja-JP" sz="2800" dirty="0">
                <a:solidFill>
                  <a:srgbClr val="FF0000"/>
                </a:solidFill>
                <a:latin typeface="CS Times" pitchFamily="18" charset="0"/>
              </a:rPr>
              <a:t>&gt;=</a:t>
            </a:r>
            <a:r>
              <a:rPr lang="en-US" altLang="ja-JP" sz="2800" dirty="0">
                <a:latin typeface="CS Times" pitchFamily="18" charset="0"/>
              </a:rPr>
              <a:t> 20 ){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S Times" pitchFamily="18" charset="0"/>
              </a:rPr>
              <a:t>    </a:t>
            </a:r>
            <a:r>
              <a:rPr lang="en-US" altLang="ja-JP" sz="2800" dirty="0" err="1">
                <a:latin typeface="CS Times" pitchFamily="18" charset="0"/>
              </a:rPr>
              <a:t>printf</a:t>
            </a:r>
            <a:r>
              <a:rPr lang="en-US" altLang="ja-JP" sz="2800" dirty="0">
                <a:latin typeface="CS Times" pitchFamily="18" charset="0"/>
              </a:rPr>
              <a:t>(</a:t>
            </a:r>
            <a:r>
              <a:rPr lang="en-US" altLang="ja-JP" sz="2800" b="1" dirty="0">
                <a:latin typeface="Calibri" panose="020F0502020204030204" pitchFamily="34" charset="0"/>
              </a:rPr>
              <a:t>"</a:t>
            </a:r>
            <a:r>
              <a:rPr lang="en-US" altLang="ja-JP" sz="2800" dirty="0">
                <a:latin typeface="CS Times" pitchFamily="18" charset="0"/>
              </a:rPr>
              <a:t>You may drink alcoholic beverage. </a:t>
            </a:r>
            <a:r>
              <a:rPr lang="en-US" altLang="ja-JP" sz="2800" b="1" dirty="0">
                <a:latin typeface="Calibri" panose="020F0502020204030204" pitchFamily="34" charset="0"/>
              </a:rPr>
              <a:t>"</a:t>
            </a:r>
            <a:r>
              <a:rPr lang="en-US" altLang="ja-JP" sz="2800" dirty="0">
                <a:latin typeface="CS Times" pitchFamily="18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S Times" pitchFamily="18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S Times" pitchFamily="18" charset="0"/>
              </a:rPr>
              <a:t>else{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S Times" pitchFamily="18" charset="0"/>
              </a:rPr>
              <a:t>    </a:t>
            </a:r>
            <a:r>
              <a:rPr lang="en-US" altLang="ja-JP" sz="2800" dirty="0" err="1">
                <a:latin typeface="CS Times" pitchFamily="18" charset="0"/>
              </a:rPr>
              <a:t>printf</a:t>
            </a:r>
            <a:r>
              <a:rPr lang="en-US" altLang="ja-JP" sz="2800" dirty="0">
                <a:latin typeface="CS Times" pitchFamily="18" charset="0"/>
              </a:rPr>
              <a:t>(</a:t>
            </a:r>
            <a:r>
              <a:rPr lang="en-US" altLang="ja-JP" sz="2800" b="1" dirty="0">
                <a:latin typeface="Calibri" panose="020F0502020204030204" pitchFamily="34" charset="0"/>
              </a:rPr>
              <a:t>"</a:t>
            </a:r>
            <a:r>
              <a:rPr lang="en-US" altLang="ja-JP" sz="2800" dirty="0">
                <a:latin typeface="CS Times" pitchFamily="18" charset="0"/>
              </a:rPr>
              <a:t>You may not drink alcoholic beverage.</a:t>
            </a:r>
            <a:r>
              <a:rPr lang="en-US" altLang="ja-JP" sz="2800" b="1" dirty="0">
                <a:latin typeface="Calibri" panose="020F0502020204030204" pitchFamily="34" charset="0"/>
              </a:rPr>
              <a:t>"</a:t>
            </a:r>
            <a:r>
              <a:rPr lang="en-US" altLang="ja-JP" sz="2800" dirty="0">
                <a:latin typeface="CS Times" pitchFamily="18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S Times" pitchFamily="18" charset="0"/>
              </a:rPr>
              <a:t>}</a:t>
            </a:r>
          </a:p>
          <a:p>
            <a:pPr eaLnBrk="1" hangingPunct="1"/>
            <a:endParaRPr lang="en-US" altLang="ja-JP" sz="3600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389063" y="2444750"/>
            <a:ext cx="603250" cy="42227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946303" y="1343532"/>
            <a:ext cx="51090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「左辺が右辺以上」の意味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2116138" y="1854200"/>
            <a:ext cx="2106612" cy="59055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7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C47714E-0881-4D83-935B-C8813FDA6DB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803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0"/>
            <a:ext cx="7772400" cy="866775"/>
          </a:xfrm>
        </p:spPr>
        <p:txBody>
          <a:bodyPr/>
          <a:lstStyle/>
          <a:p>
            <a:pPr eaLnBrk="1" hangingPunct="1"/>
            <a:r>
              <a:rPr lang="ja-JP" altLang="en-US"/>
              <a:t>ここまでのまとめ</a:t>
            </a: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4776788" y="3730625"/>
            <a:ext cx="1770062" cy="85725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5018088" y="5026025"/>
            <a:ext cx="1285875" cy="627063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7069138" y="5026025"/>
            <a:ext cx="1287462" cy="627063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0726" name="AutoShape 6"/>
          <p:cNvCxnSpPr>
            <a:cxnSpLocks noChangeShapeType="1"/>
            <a:stCxn id="30723" idx="2"/>
            <a:endCxn id="30724" idx="0"/>
          </p:cNvCxnSpPr>
          <p:nvPr/>
        </p:nvCxnSpPr>
        <p:spPr bwMode="auto">
          <a:xfrm rot="5400000">
            <a:off x="5452269" y="4806156"/>
            <a:ext cx="419100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7" name="AutoShape 7"/>
          <p:cNvCxnSpPr>
            <a:cxnSpLocks noChangeShapeType="1"/>
            <a:stCxn id="30723" idx="3"/>
            <a:endCxn id="30725" idx="0"/>
          </p:cNvCxnSpPr>
          <p:nvPr/>
        </p:nvCxnSpPr>
        <p:spPr bwMode="auto">
          <a:xfrm>
            <a:off x="6554788" y="4159250"/>
            <a:ext cx="1158875" cy="8572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535738" y="3700463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811838" y="4589463"/>
            <a:ext cx="534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5326063" y="50974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801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5405438" y="5019675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Ｂ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7453313" y="5008563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4981575" y="3829050"/>
            <a:ext cx="1414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cxnSp>
        <p:nvCxnSpPr>
          <p:cNvPr id="30734" name="AutoShape 14"/>
          <p:cNvCxnSpPr>
            <a:cxnSpLocks noChangeShapeType="1"/>
          </p:cNvCxnSpPr>
          <p:nvPr/>
        </p:nvCxnSpPr>
        <p:spPr bwMode="auto">
          <a:xfrm rot="5400000">
            <a:off x="5303837" y="6008688"/>
            <a:ext cx="690563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5" name="AutoShape 15"/>
          <p:cNvCxnSpPr>
            <a:cxnSpLocks noChangeShapeType="1"/>
            <a:stCxn id="30725" idx="2"/>
          </p:cNvCxnSpPr>
          <p:nvPr/>
        </p:nvCxnSpPr>
        <p:spPr bwMode="auto">
          <a:xfrm rot="5400000">
            <a:off x="6503988" y="4787900"/>
            <a:ext cx="334962" cy="20843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1420813" y="3708400"/>
            <a:ext cx="3238500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(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条件式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06454" y="4110037"/>
            <a:ext cx="1327150" cy="77787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1703279" y="5587999"/>
            <a:ext cx="1327150" cy="79057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3141554" y="5565774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Ｂ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136791" y="4137024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30741" name="AutoShape 21"/>
          <p:cNvSpPr>
            <a:spLocks noChangeArrowheads="1"/>
          </p:cNvSpPr>
          <p:nvPr/>
        </p:nvSpPr>
        <p:spPr bwMode="auto">
          <a:xfrm>
            <a:off x="4822825" y="820738"/>
            <a:ext cx="1770063" cy="88265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2" name="AutoShape 22"/>
          <p:cNvSpPr>
            <a:spLocks noChangeArrowheads="1"/>
          </p:cNvSpPr>
          <p:nvPr/>
        </p:nvSpPr>
        <p:spPr bwMode="auto">
          <a:xfrm>
            <a:off x="7115175" y="1776413"/>
            <a:ext cx="1287463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0743" name="AutoShape 23"/>
          <p:cNvCxnSpPr>
            <a:cxnSpLocks noChangeShapeType="1"/>
            <a:stCxn id="30741" idx="2"/>
          </p:cNvCxnSpPr>
          <p:nvPr/>
        </p:nvCxnSpPr>
        <p:spPr bwMode="auto">
          <a:xfrm rot="5400000">
            <a:off x="4951413" y="2468563"/>
            <a:ext cx="1512887" cy="1587"/>
          </a:xfrm>
          <a:prstGeom prst="bentConnector3">
            <a:avLst>
              <a:gd name="adj1" fmla="val 49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4" name="AutoShape 24"/>
          <p:cNvCxnSpPr>
            <a:cxnSpLocks noChangeShapeType="1"/>
            <a:stCxn id="30741" idx="3"/>
            <a:endCxn id="30742" idx="0"/>
          </p:cNvCxnSpPr>
          <p:nvPr/>
        </p:nvCxnSpPr>
        <p:spPr bwMode="auto">
          <a:xfrm>
            <a:off x="6602413" y="1262063"/>
            <a:ext cx="1157287" cy="5048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6581775" y="788988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5835650" y="1704975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5392738" y="222885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801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7499350" y="1746250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5027613" y="922338"/>
            <a:ext cx="1414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cxnSp>
        <p:nvCxnSpPr>
          <p:cNvPr id="30750" name="AutoShape 30"/>
          <p:cNvCxnSpPr>
            <a:cxnSpLocks noChangeShapeType="1"/>
            <a:stCxn id="30742" idx="2"/>
          </p:cNvCxnSpPr>
          <p:nvPr/>
        </p:nvCxnSpPr>
        <p:spPr bwMode="auto">
          <a:xfrm rot="5400000">
            <a:off x="6545263" y="1563688"/>
            <a:ext cx="344487" cy="20843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1422400" y="974725"/>
            <a:ext cx="3249613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if (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条件式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1663591" y="1389062"/>
            <a:ext cx="1327150" cy="71437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3093929" y="1416049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3075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BC54BCB-8C0C-4204-887A-E992BADD559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1551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0"/>
            <a:ext cx="8307387" cy="866775"/>
          </a:xfrm>
        </p:spPr>
        <p:txBody>
          <a:bodyPr/>
          <a:lstStyle/>
          <a:p>
            <a:pPr eaLnBrk="1" hangingPunct="1"/>
            <a:r>
              <a:rPr lang="ja-JP" altLang="en-US"/>
              <a:t>字下げとセミコロンを忘れないこと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956175" y="3479800"/>
            <a:ext cx="3238500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if (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条件式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文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文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5053012" y="3865727"/>
            <a:ext cx="1327150" cy="693737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049837" y="5280189"/>
            <a:ext cx="1327150" cy="693738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946650" y="1101725"/>
            <a:ext cx="3249613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if (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条件式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文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5040312" y="1529090"/>
            <a:ext cx="1327150" cy="71437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5441950" y="1476702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651500" y="1886277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5405437" y="3862552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5624512" y="4238789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0" name="Oval 12"/>
          <p:cNvSpPr>
            <a:spLocks noChangeArrowheads="1"/>
          </p:cNvSpPr>
          <p:nvPr/>
        </p:nvSpPr>
        <p:spPr bwMode="auto">
          <a:xfrm>
            <a:off x="5397500" y="5296064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1" name="Oval 13"/>
          <p:cNvSpPr>
            <a:spLocks noChangeArrowheads="1"/>
          </p:cNvSpPr>
          <p:nvPr/>
        </p:nvSpPr>
        <p:spPr bwMode="auto">
          <a:xfrm>
            <a:off x="5627687" y="5727864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3789362" y="1760865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字下げ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372225" y="1478290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セミコロン</a:t>
            </a: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800475" y="4048289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字下げ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6372225" y="3799052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セミコロン</a:t>
            </a:r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381000" y="1122363"/>
            <a:ext cx="3857625" cy="31305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/>
          <a:p>
            <a:pPr eaLnBrk="1" hangingPunct="1"/>
            <a:r>
              <a:rPr lang="ja-JP" altLang="en-US" sz="2800" dirty="0"/>
              <a:t>セミコロンを忘れると</a:t>
            </a:r>
          </a:p>
          <a:p>
            <a:pPr lvl="1" eaLnBrk="1" hangingPunct="1"/>
            <a:r>
              <a:rPr lang="ja-JP" altLang="en-US" sz="2400" dirty="0"/>
              <a:t>プログラムは動かない</a:t>
            </a:r>
          </a:p>
          <a:p>
            <a:pPr lvl="1" eaLnBrk="1" hangingPunct="1"/>
            <a:endParaRPr lang="ja-JP" altLang="en-US" sz="2400" dirty="0"/>
          </a:p>
          <a:p>
            <a:pPr eaLnBrk="1" hangingPunct="1"/>
            <a:r>
              <a:rPr lang="ja-JP" altLang="en-US" sz="2800" dirty="0"/>
              <a:t>字下げを忘れると</a:t>
            </a:r>
          </a:p>
          <a:p>
            <a:pPr lvl="1" eaLnBrk="1" hangingPunct="1"/>
            <a:r>
              <a:rPr lang="ja-JP" altLang="en-US" sz="2400" dirty="0"/>
              <a:t>プログラムは動くが，読みづらい</a:t>
            </a:r>
          </a:p>
        </p:txBody>
      </p:sp>
      <p:sp>
        <p:nvSpPr>
          <p:cNvPr id="3278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B2C898E-A5A2-49BA-89B3-BC6B670212B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5F5ABCC9-6B92-4B1C-A38A-227BD5366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0585" y="5429642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字下げ</a:t>
            </a:r>
          </a:p>
        </p:txBody>
      </p:sp>
    </p:spTree>
    <p:extLst>
      <p:ext uri="{BB962C8B-B14F-4D97-AF65-F5344CB8AC3E}">
        <p14:creationId xmlns:p14="http://schemas.microsoft.com/office/powerpoint/2010/main" val="2897980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例題２．多分岐の例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/>
            <a:r>
              <a:rPr lang="ja-JP" altLang="en-US"/>
              <a:t>キーボードから数値を読み込んで，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　　	１３以上なら　　	「</a:t>
            </a:r>
            <a:r>
              <a:rPr lang="en-US" altLang="ja-JP">
                <a:solidFill>
                  <a:schemeClr val="accent2"/>
                </a:solidFill>
              </a:rPr>
              <a:t>100 Yen</a:t>
            </a:r>
            <a:r>
              <a:rPr lang="ja-JP" altLang="en-US">
                <a:solidFill>
                  <a:schemeClr val="accent2"/>
                </a:solidFill>
              </a:rPr>
              <a:t>」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	６以上なら　　　	「</a:t>
            </a:r>
            <a:r>
              <a:rPr lang="en-US" altLang="ja-JP">
                <a:solidFill>
                  <a:schemeClr val="accent2"/>
                </a:solidFill>
              </a:rPr>
              <a:t>50 Yen</a:t>
            </a:r>
            <a:r>
              <a:rPr lang="ja-JP" altLang="en-US">
                <a:solidFill>
                  <a:schemeClr val="accent2"/>
                </a:solidFill>
              </a:rPr>
              <a:t>」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　　それ以外なら　　	「</a:t>
            </a:r>
            <a:r>
              <a:rPr lang="en-US" altLang="ja-JP">
                <a:solidFill>
                  <a:schemeClr val="accent2"/>
                </a:solidFill>
              </a:rPr>
              <a:t>0 Yen</a:t>
            </a:r>
            <a:r>
              <a:rPr lang="ja-JP" altLang="en-US">
                <a:solidFill>
                  <a:schemeClr val="accent2"/>
                </a:solidFill>
              </a:rPr>
              <a:t>」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　　</a:t>
            </a:r>
            <a:r>
              <a:rPr lang="ja-JP" altLang="en-US"/>
              <a:t>と表示するプログラムを作る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r>
              <a:rPr lang="ja-JP" altLang="en-US">
                <a:solidFill>
                  <a:schemeClr val="tx2"/>
                </a:solidFill>
              </a:rPr>
              <a:t>多分岐を行うために，</a:t>
            </a:r>
            <a:r>
              <a:rPr lang="en-US" altLang="ja-JP">
                <a:solidFill>
                  <a:schemeClr val="tx2"/>
                </a:solidFill>
              </a:rPr>
              <a:t>else if </a:t>
            </a:r>
            <a:r>
              <a:rPr lang="ja-JP" altLang="en-US">
                <a:solidFill>
                  <a:schemeClr val="tx2"/>
                </a:solidFill>
              </a:rPr>
              <a:t>文を使う</a:t>
            </a:r>
            <a:endParaRPr lang="ja-JP" altLang="en-US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endParaRPr lang="en-US" altLang="ja-JP"/>
          </a:p>
        </p:txBody>
      </p:sp>
      <p:sp>
        <p:nvSpPr>
          <p:cNvPr id="348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6E0BD8D-1837-4161-9886-CBAD43442CF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6051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026"/>
          <p:cNvSpPr txBox="1">
            <a:spLocks noChangeArrowheads="1"/>
          </p:cNvSpPr>
          <p:nvPr/>
        </p:nvSpPr>
        <p:spPr bwMode="auto">
          <a:xfrm>
            <a:off x="322263" y="149225"/>
            <a:ext cx="6491287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("a=");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("%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d",&amp;a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if ( a &gt; 13 )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("100 Yen\n");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else if( a &gt; 6 )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("50 Yen\n");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("0 Yen\n");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return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36867" name="Rectangle 1027"/>
          <p:cNvSpPr>
            <a:spLocks noChangeArrowheads="1"/>
          </p:cNvSpPr>
          <p:nvPr/>
        </p:nvSpPr>
        <p:spPr bwMode="auto">
          <a:xfrm>
            <a:off x="603412" y="3118957"/>
            <a:ext cx="3948113" cy="439738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8" name="Rectangle 1028"/>
          <p:cNvSpPr>
            <a:spLocks noChangeArrowheads="1"/>
          </p:cNvSpPr>
          <p:nvPr/>
        </p:nvSpPr>
        <p:spPr bwMode="auto">
          <a:xfrm>
            <a:off x="601825" y="4211157"/>
            <a:ext cx="3948112" cy="439738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9" name="Rectangle 1029"/>
          <p:cNvSpPr>
            <a:spLocks noChangeArrowheads="1"/>
          </p:cNvSpPr>
          <p:nvPr/>
        </p:nvSpPr>
        <p:spPr bwMode="auto">
          <a:xfrm>
            <a:off x="600237" y="5303357"/>
            <a:ext cx="3948113" cy="439738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AutoShape 1030"/>
          <p:cNvSpPr>
            <a:spLocks/>
          </p:cNvSpPr>
          <p:nvPr/>
        </p:nvSpPr>
        <p:spPr bwMode="auto">
          <a:xfrm>
            <a:off x="4980150" y="2969732"/>
            <a:ext cx="146050" cy="3008313"/>
          </a:xfrm>
          <a:prstGeom prst="rightBrace">
            <a:avLst>
              <a:gd name="adj1" fmla="val 171649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Text Box 1031"/>
          <p:cNvSpPr txBox="1">
            <a:spLocks noChangeArrowheads="1"/>
          </p:cNvSpPr>
          <p:nvPr/>
        </p:nvSpPr>
        <p:spPr bwMode="auto">
          <a:xfrm>
            <a:off x="5226212" y="4058757"/>
            <a:ext cx="29546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このうちどれか１つ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が実行される</a:t>
            </a:r>
          </a:p>
        </p:txBody>
      </p:sp>
      <p:sp>
        <p:nvSpPr>
          <p:cNvPr id="3687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CE7DEED-1D70-4FE3-8D1D-BD73C90AE23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9358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3050"/>
            <a:ext cx="7772400" cy="4794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多分岐の例</a:t>
            </a:r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341313" y="3090863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793750" y="478155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4006850" y="4110038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918" name="AutoShape 6"/>
          <p:cNvCxnSpPr>
            <a:cxnSpLocks noChangeShapeType="1"/>
            <a:stCxn id="38915" idx="2"/>
            <a:endCxn id="38916" idx="0"/>
          </p:cNvCxnSpPr>
          <p:nvPr/>
        </p:nvCxnSpPr>
        <p:spPr bwMode="auto">
          <a:xfrm rot="5400000">
            <a:off x="1751013" y="4505325"/>
            <a:ext cx="528637" cy="4763"/>
          </a:xfrm>
          <a:prstGeom prst="bentConnector3">
            <a:avLst>
              <a:gd name="adj1" fmla="val 4985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19" name="AutoShape 7"/>
          <p:cNvCxnSpPr>
            <a:cxnSpLocks noChangeShapeType="1"/>
            <a:stCxn id="38915" idx="3"/>
            <a:endCxn id="38917" idx="0"/>
          </p:cNvCxnSpPr>
          <p:nvPr/>
        </p:nvCxnSpPr>
        <p:spPr bwMode="auto">
          <a:xfrm>
            <a:off x="3703638" y="3662363"/>
            <a:ext cx="1522412" cy="4381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729038" y="3143250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535113" y="4140200"/>
            <a:ext cx="534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2270125" y="43132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1743075" y="4887913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Ｃ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4972050" y="4232275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Ｂ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1208088" y="1639888"/>
            <a:ext cx="1589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333375" y="1414463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927" name="AutoShape 15"/>
          <p:cNvCxnSpPr>
            <a:cxnSpLocks noChangeShapeType="1"/>
          </p:cNvCxnSpPr>
          <p:nvPr/>
        </p:nvCxnSpPr>
        <p:spPr bwMode="auto">
          <a:xfrm rot="5400000">
            <a:off x="1755775" y="2828926"/>
            <a:ext cx="528637" cy="4762"/>
          </a:xfrm>
          <a:prstGeom prst="bentConnector3">
            <a:avLst>
              <a:gd name="adj1" fmla="val 4985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1198563" y="3352800"/>
            <a:ext cx="1589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38929" name="AutoShape 17"/>
          <p:cNvSpPr>
            <a:spLocks noChangeArrowheads="1"/>
          </p:cNvSpPr>
          <p:nvPr/>
        </p:nvSpPr>
        <p:spPr bwMode="auto">
          <a:xfrm>
            <a:off x="6053138" y="24257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6964363" y="2524125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cxnSp>
        <p:nvCxnSpPr>
          <p:cNvPr id="38931" name="AutoShape 19"/>
          <p:cNvCxnSpPr>
            <a:cxnSpLocks noChangeShapeType="1"/>
            <a:stCxn id="38926" idx="3"/>
            <a:endCxn id="38929" idx="0"/>
          </p:cNvCxnSpPr>
          <p:nvPr/>
        </p:nvCxnSpPr>
        <p:spPr bwMode="auto">
          <a:xfrm>
            <a:off x="3695700" y="1985963"/>
            <a:ext cx="3576638" cy="4302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3733800" y="1493838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1785938" y="746125"/>
            <a:ext cx="60564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A, B, C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のうちどれか１つを実行</a:t>
            </a:r>
          </a:p>
        </p:txBody>
      </p:sp>
      <p:cxnSp>
        <p:nvCxnSpPr>
          <p:cNvPr id="38934" name="AutoShape 22"/>
          <p:cNvCxnSpPr>
            <a:cxnSpLocks noChangeShapeType="1"/>
            <a:stCxn id="38916" idx="2"/>
          </p:cNvCxnSpPr>
          <p:nvPr/>
        </p:nvCxnSpPr>
        <p:spPr bwMode="auto">
          <a:xfrm rot="16200000" flipH="1">
            <a:off x="1528763" y="6113462"/>
            <a:ext cx="973138" cy="4763"/>
          </a:xfrm>
          <a:prstGeom prst="bentConnector3">
            <a:avLst>
              <a:gd name="adj1" fmla="val 494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5" name="AutoShape 23"/>
          <p:cNvCxnSpPr>
            <a:cxnSpLocks noChangeShapeType="1"/>
            <a:stCxn id="38917" idx="2"/>
          </p:cNvCxnSpPr>
          <p:nvPr/>
        </p:nvCxnSpPr>
        <p:spPr bwMode="auto">
          <a:xfrm rot="5400000">
            <a:off x="3080544" y="3909219"/>
            <a:ext cx="1096962" cy="31940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6" name="AutoShape 24"/>
          <p:cNvCxnSpPr>
            <a:cxnSpLocks noChangeShapeType="1"/>
            <a:stCxn id="38929" idx="2"/>
          </p:cNvCxnSpPr>
          <p:nvPr/>
        </p:nvCxnSpPr>
        <p:spPr bwMode="auto">
          <a:xfrm rot="5400000">
            <a:off x="3202782" y="2137568"/>
            <a:ext cx="2933700" cy="520541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1504950" y="2436813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3893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B2EB9C7-0C94-4CCD-8BE3-2378BBB0108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403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8" y="279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if </a:t>
            </a:r>
            <a:r>
              <a:rPr lang="ja-JP" altLang="en-US"/>
              <a:t>文の入れ子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6018213"/>
            <a:ext cx="7772400" cy="1022350"/>
          </a:xfrm>
        </p:spPr>
        <p:txBody>
          <a:bodyPr/>
          <a:lstStyle/>
          <a:p>
            <a:pPr eaLnBrk="1" hangingPunct="1"/>
            <a:r>
              <a:rPr lang="en-US" altLang="ja-JP" sz="2800"/>
              <a:t>if </a:t>
            </a:r>
            <a:r>
              <a:rPr lang="ja-JP" altLang="en-US" sz="2800"/>
              <a:t>文は，上のように，入れ子にすることもできる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363788" y="1260475"/>
            <a:ext cx="4197350" cy="4483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if ( </a:t>
            </a:r>
            <a:r>
              <a:rPr lang="ja-JP" altLang="en-US" sz="2400" b="1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if ( </a:t>
            </a:r>
            <a:r>
              <a:rPr lang="ja-JP" altLang="en-US" sz="2400" b="1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...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  <a:endParaRPr lang="ja-JP" altLang="en-US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en-US" altLang="ja-JP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式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...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4096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BA01F45-6228-4049-A4B9-0A7454267B9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39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例題１．平方根の計算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if</a:t>
            </a:r>
            <a:r>
              <a:rPr lang="ja-JP" altLang="en-US" sz="2800"/>
              <a:t>文，</a:t>
            </a:r>
            <a:r>
              <a:rPr lang="en-US" altLang="ja-JP" sz="2800"/>
              <a:t>else </a:t>
            </a:r>
            <a:r>
              <a:rPr lang="ja-JP" altLang="en-US" sz="2800"/>
              <a:t>文，条件分岐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25000"/>
              </a:spcBef>
              <a:buFontTx/>
              <a:buNone/>
            </a:pPr>
            <a:r>
              <a:rPr lang="ja-JP" altLang="en-US" sz="2800"/>
              <a:t>	比較演算</a:t>
            </a:r>
          </a:p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例題２．多分岐の例</a:t>
            </a:r>
          </a:p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else if </a:t>
            </a:r>
            <a:r>
              <a:rPr lang="ja-JP" altLang="en-US" sz="2800"/>
              <a:t>文</a:t>
            </a:r>
          </a:p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例題３．うるう年の判定</a:t>
            </a:r>
          </a:p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ja-JP" altLang="en-US" sz="2800"/>
              <a:t>	比較演算と論理演算の組み合わせ</a:t>
            </a:r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12535AD-0E6C-4DA2-BD37-710B51631E7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4097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305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ja-JP"/>
              <a:t>if </a:t>
            </a:r>
            <a:r>
              <a:rPr lang="ja-JP" altLang="en-US"/>
              <a:t>文の入れ子</a:t>
            </a:r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288925" y="1423988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739775" y="457835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3713163" y="4862513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3014" name="AutoShape 6"/>
          <p:cNvCxnSpPr>
            <a:cxnSpLocks noChangeShapeType="1"/>
            <a:stCxn id="43011" idx="2"/>
            <a:endCxn id="43012" idx="0"/>
          </p:cNvCxnSpPr>
          <p:nvPr/>
        </p:nvCxnSpPr>
        <p:spPr bwMode="auto">
          <a:xfrm rot="5400000">
            <a:off x="965994" y="3569494"/>
            <a:ext cx="1992312" cy="6350"/>
          </a:xfrm>
          <a:prstGeom prst="bentConnector3">
            <a:avLst>
              <a:gd name="adj1" fmla="val 4995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15" name="AutoShape 7"/>
          <p:cNvCxnSpPr>
            <a:cxnSpLocks noChangeShapeType="1"/>
            <a:stCxn id="43011" idx="3"/>
            <a:endCxn id="43022" idx="0"/>
          </p:cNvCxnSpPr>
          <p:nvPr/>
        </p:nvCxnSpPr>
        <p:spPr bwMode="auto">
          <a:xfrm>
            <a:off x="3651250" y="1995488"/>
            <a:ext cx="1266825" cy="4762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538913" y="2511425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082800" y="2568575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2270125" y="43132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1687513" y="4672013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Ｃ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4687888" y="4984750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Ｂ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4114800" y="2714625"/>
            <a:ext cx="1589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3241675" y="2481263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1104900" y="1684338"/>
            <a:ext cx="1589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6484938" y="3375025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7434263" y="3481388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3573463" y="1439863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cxnSp>
        <p:nvCxnSpPr>
          <p:cNvPr id="43027" name="AutoShape 19"/>
          <p:cNvCxnSpPr>
            <a:cxnSpLocks noChangeShapeType="1"/>
            <a:stCxn id="43012" idx="2"/>
          </p:cNvCxnSpPr>
          <p:nvPr/>
        </p:nvCxnSpPr>
        <p:spPr bwMode="auto">
          <a:xfrm rot="16200000" flipH="1">
            <a:off x="1345406" y="6039644"/>
            <a:ext cx="1228725" cy="1588"/>
          </a:xfrm>
          <a:prstGeom prst="bentConnector3">
            <a:avLst>
              <a:gd name="adj1" fmla="val 4961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8" name="AutoShape 20"/>
          <p:cNvCxnSpPr>
            <a:cxnSpLocks noChangeShapeType="1"/>
            <a:stCxn id="43022" idx="3"/>
            <a:endCxn id="43024" idx="0"/>
          </p:cNvCxnSpPr>
          <p:nvPr/>
        </p:nvCxnSpPr>
        <p:spPr bwMode="auto">
          <a:xfrm>
            <a:off x="6604000" y="3052763"/>
            <a:ext cx="1100138" cy="3127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9" name="AutoShape 21"/>
          <p:cNvCxnSpPr>
            <a:cxnSpLocks noChangeShapeType="1"/>
          </p:cNvCxnSpPr>
          <p:nvPr/>
        </p:nvCxnSpPr>
        <p:spPr bwMode="auto">
          <a:xfrm rot="16200000" flipH="1">
            <a:off x="4309269" y="4241007"/>
            <a:ext cx="1228725" cy="1587"/>
          </a:xfrm>
          <a:prstGeom prst="bentConnector3">
            <a:avLst>
              <a:gd name="adj1" fmla="val 4961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0" name="AutoShape 22"/>
          <p:cNvCxnSpPr>
            <a:cxnSpLocks noChangeShapeType="1"/>
            <a:stCxn id="43024" idx="2"/>
          </p:cNvCxnSpPr>
          <p:nvPr/>
        </p:nvCxnSpPr>
        <p:spPr bwMode="auto">
          <a:xfrm rot="5400000">
            <a:off x="6110288" y="3019425"/>
            <a:ext cx="390525" cy="27971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5059363" y="3743325"/>
            <a:ext cx="534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43032" name="AutoShape 24"/>
          <p:cNvCxnSpPr>
            <a:cxnSpLocks noChangeShapeType="1"/>
            <a:stCxn id="43013" idx="2"/>
          </p:cNvCxnSpPr>
          <p:nvPr/>
        </p:nvCxnSpPr>
        <p:spPr bwMode="auto">
          <a:xfrm rot="5400000">
            <a:off x="3256757" y="4409281"/>
            <a:ext cx="374650" cy="29765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329E378-6683-42FA-89C3-8D093CBF0B4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4330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327025"/>
            <a:ext cx="8286750" cy="739775"/>
          </a:xfrm>
        </p:spPr>
        <p:txBody>
          <a:bodyPr/>
          <a:lstStyle/>
          <a:p>
            <a:pPr eaLnBrk="1" hangingPunct="1"/>
            <a:r>
              <a:rPr lang="ja-JP" altLang="en-US" sz="4000"/>
              <a:t>課題１．２次方程式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ja-JP" altLang="en-US"/>
              <a:t>２次方程式 </a:t>
            </a:r>
            <a:r>
              <a:rPr lang="en-US" altLang="ja-JP"/>
              <a:t>ax</a:t>
            </a:r>
            <a:r>
              <a:rPr lang="en-US" altLang="ja-JP" baseline="30000"/>
              <a:t>2</a:t>
            </a:r>
            <a:r>
              <a:rPr lang="en-US" altLang="ja-JP"/>
              <a:t> + by + c = 0 </a:t>
            </a:r>
            <a:r>
              <a:rPr lang="ja-JP" altLang="en-US"/>
              <a:t>の解を求めるプログラムを作りなさい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ja-JP" altLang="en-US"/>
              <a:t>重解，虚数解も正しく求めなさい（</a:t>
            </a:r>
            <a:r>
              <a:rPr lang="ja-JP" altLang="en-US">
                <a:solidFill>
                  <a:schemeClr val="tx2"/>
                </a:solidFill>
              </a:rPr>
              <a:t>判別式　</a:t>
            </a:r>
            <a:r>
              <a:rPr lang="en-US" altLang="ja-JP">
                <a:solidFill>
                  <a:schemeClr val="tx2"/>
                </a:solidFill>
              </a:rPr>
              <a:t>b</a:t>
            </a:r>
            <a:r>
              <a:rPr lang="en-US" altLang="ja-JP" baseline="30000">
                <a:solidFill>
                  <a:schemeClr val="tx2"/>
                </a:solidFill>
              </a:rPr>
              <a:t>2</a:t>
            </a:r>
            <a:r>
              <a:rPr lang="en-US" altLang="ja-JP">
                <a:solidFill>
                  <a:schemeClr val="tx2"/>
                </a:solidFill>
              </a:rPr>
              <a:t> -4ac </a:t>
            </a:r>
            <a:r>
              <a:rPr lang="ja-JP" altLang="en-US">
                <a:solidFill>
                  <a:schemeClr val="tx2"/>
                </a:solidFill>
              </a:rPr>
              <a:t>の値で条件分岐する</a:t>
            </a:r>
            <a:r>
              <a:rPr lang="ja-JP" altLang="en-US"/>
              <a:t>）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ja-JP" altLang="en-US"/>
              <a:t>余裕があれば，</a:t>
            </a:r>
            <a:r>
              <a:rPr lang="en-US" altLang="ja-JP"/>
              <a:t>(1)a=0, (2)a=0 </a:t>
            </a:r>
            <a:r>
              <a:rPr lang="ja-JP" altLang="en-US"/>
              <a:t>かつ </a:t>
            </a:r>
            <a:r>
              <a:rPr lang="en-US" altLang="ja-JP"/>
              <a:t>b=0, (3) a=0 </a:t>
            </a:r>
            <a:r>
              <a:rPr lang="ja-JP" altLang="en-US"/>
              <a:t>かつ </a:t>
            </a:r>
            <a:r>
              <a:rPr lang="en-US" altLang="ja-JP"/>
              <a:t>b=0 </a:t>
            </a:r>
            <a:r>
              <a:rPr lang="ja-JP" altLang="en-US"/>
              <a:t>かつ </a:t>
            </a:r>
            <a:r>
              <a:rPr lang="en-US" altLang="ja-JP"/>
              <a:t>c=0 </a:t>
            </a:r>
            <a:r>
              <a:rPr lang="ja-JP" altLang="en-US"/>
              <a:t>の場合にも，正しく解を求めるようにしなさい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ja-JP" altLang="en-US"/>
              <a:t>「</a:t>
            </a:r>
            <a:r>
              <a:rPr lang="en-US" altLang="ja-JP"/>
              <a:t>#include &lt;math.h&gt;</a:t>
            </a:r>
            <a:r>
              <a:rPr lang="ja-JP" altLang="en-US"/>
              <a:t>」を忘れない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ja-JP" altLang="en-US"/>
              <a:t>複素数は，実数部と虚数部に分けて扱う（実数部用と虚数部用の変数を使う）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ja-JP" altLang="en-US"/>
              <a:t>解が２つあるので，そのための変数を使う</a:t>
            </a:r>
          </a:p>
        </p:txBody>
      </p:sp>
      <p:sp>
        <p:nvSpPr>
          <p:cNvPr id="450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8D08879-FF54-475A-9830-A53B90C4EA5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386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8" y="33655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課題２．</a:t>
            </a:r>
            <a:r>
              <a:rPr lang="en-US" altLang="ja-JP"/>
              <a:t>if </a:t>
            </a:r>
            <a:r>
              <a:rPr lang="ja-JP" altLang="en-US"/>
              <a:t>文の入れ子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775" y="1179513"/>
            <a:ext cx="8959850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/>
              <a:t>価格と重量（ともに浮動小数データ）を読み込んで，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solidFill>
                  <a:schemeClr val="accent2"/>
                </a:solidFill>
              </a:rPr>
              <a:t>　　</a:t>
            </a:r>
            <a:r>
              <a:rPr lang="ja-JP" altLang="en-US" sz="2400" dirty="0">
                <a:solidFill>
                  <a:schemeClr val="accent2"/>
                </a:solidFill>
              </a:rPr>
              <a:t>価格１０００以上で，重さ１００以上　→　</a:t>
            </a:r>
            <a:r>
              <a:rPr lang="en-US" altLang="ja-JP" sz="2400" dirty="0">
                <a:solidFill>
                  <a:schemeClr val="accent2"/>
                </a:solidFill>
              </a:rPr>
              <a:t>Unnecessary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solidFill>
                  <a:schemeClr val="accent2"/>
                </a:solidFill>
              </a:rPr>
              <a:t>　　</a:t>
            </a:r>
            <a:r>
              <a:rPr lang="ja-JP" altLang="en-US" sz="2400" dirty="0">
                <a:solidFill>
                  <a:schemeClr val="accent2"/>
                </a:solidFill>
              </a:rPr>
              <a:t>価格１０００以上で，重さ１００未満　→　</a:t>
            </a:r>
            <a:r>
              <a:rPr lang="en-US" altLang="ja-JP" sz="2400" dirty="0">
                <a:solidFill>
                  <a:schemeClr val="accent2"/>
                </a:solidFill>
              </a:rPr>
              <a:t>Expensive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solidFill>
                  <a:schemeClr val="accent2"/>
                </a:solidFill>
              </a:rPr>
              <a:t>　　</a:t>
            </a:r>
            <a:r>
              <a:rPr lang="ja-JP" altLang="en-US" sz="2400" dirty="0">
                <a:solidFill>
                  <a:schemeClr val="accent2"/>
                </a:solidFill>
              </a:rPr>
              <a:t>価格１０００未満で，重さ１００以上　→　</a:t>
            </a:r>
            <a:r>
              <a:rPr lang="en-US" altLang="ja-JP" sz="2400" dirty="0">
                <a:solidFill>
                  <a:schemeClr val="accent2"/>
                </a:solidFill>
              </a:rPr>
              <a:t>Reasonable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>
                <a:solidFill>
                  <a:schemeClr val="accent2"/>
                </a:solidFill>
              </a:rPr>
              <a:t>　　</a:t>
            </a:r>
            <a:r>
              <a:rPr lang="ja-JP" altLang="en-US" sz="2400" dirty="0">
                <a:solidFill>
                  <a:schemeClr val="accent2"/>
                </a:solidFill>
              </a:rPr>
              <a:t>価格１０００未満で，重さ１００未満　→　</a:t>
            </a:r>
            <a:r>
              <a:rPr lang="en-US" altLang="ja-JP" sz="2400" dirty="0">
                <a:solidFill>
                  <a:schemeClr val="accent2"/>
                </a:solidFill>
              </a:rPr>
              <a:t>Cheap</a:t>
            </a:r>
            <a:endParaRPr lang="en-US" altLang="ja-JP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/>
              <a:t>と表示するプログラムを作成せよ</a:t>
            </a:r>
          </a:p>
        </p:txBody>
      </p:sp>
      <p:sp>
        <p:nvSpPr>
          <p:cNvPr id="471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0EC18B2-B813-4003-B0FB-A64E88221B6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371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例題３．うるう年の判定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01479"/>
            <a:ext cx="8129588" cy="4651744"/>
          </a:xfrm>
        </p:spPr>
        <p:txBody>
          <a:bodyPr>
            <a:normAutofit/>
          </a:bodyPr>
          <a:lstStyle/>
          <a:p>
            <a:pPr eaLnBrk="1" hangingPunct="1">
              <a:lnSpc>
                <a:spcPct val="135000"/>
              </a:lnSpc>
            </a:pPr>
            <a:r>
              <a:rPr lang="ja-JP" altLang="en-US" sz="2800" dirty="0"/>
              <a:t>「西暦年」を読み込んで，うるう年かどうか表示するプログラムを作る．</a:t>
            </a:r>
          </a:p>
          <a:p>
            <a:pPr lvl="1" eaLnBrk="1" hangingPunct="1">
              <a:lnSpc>
                <a:spcPct val="135000"/>
              </a:lnSpc>
            </a:pPr>
            <a:r>
              <a:rPr lang="ja-JP" altLang="en-US" sz="2400" dirty="0"/>
              <a:t>うるう年の判定のために，</a:t>
            </a:r>
            <a:r>
              <a:rPr lang="ja-JP" altLang="en-US" sz="2400" dirty="0">
                <a:solidFill>
                  <a:schemeClr val="tx2"/>
                </a:solidFill>
              </a:rPr>
              <a:t>比較演算と論理演算を組み合わせる</a:t>
            </a:r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</a:rPr>
              <a:t>		例） 	２００１    →  </a:t>
            </a:r>
            <a:r>
              <a:rPr lang="en-US" altLang="ja-JP" sz="2800" dirty="0">
                <a:solidFill>
                  <a:schemeClr val="accent2"/>
                </a:solidFill>
                <a:latin typeface="CS Times" pitchFamily="18" charset="0"/>
              </a:rPr>
              <a:t>2001 </a:t>
            </a:r>
            <a:r>
              <a:rPr lang="en-US" altLang="ja-JP" sz="2800" dirty="0">
                <a:latin typeface="CS Times" pitchFamily="18" charset="0"/>
              </a:rPr>
              <a:t>is not a leap year.</a:t>
            </a:r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</a:rPr>
              <a:t>			</a:t>
            </a: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</a:rPr>
              <a:t>２００４    →  </a:t>
            </a:r>
            <a:r>
              <a:rPr lang="en-US" altLang="ja-JP" sz="2800" dirty="0">
                <a:solidFill>
                  <a:schemeClr val="accent2"/>
                </a:solidFill>
                <a:latin typeface="CS Times" pitchFamily="18" charset="0"/>
              </a:rPr>
              <a:t>2004 </a:t>
            </a:r>
            <a:r>
              <a:rPr lang="en-US" altLang="ja-JP" sz="2800" dirty="0">
                <a:latin typeface="CS Times" pitchFamily="18" charset="0"/>
              </a:rPr>
              <a:t>is a leap year.</a:t>
            </a:r>
            <a:r>
              <a:rPr lang="en-US" altLang="ja-JP" sz="2800" dirty="0"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dirty="0">
              <a:latin typeface="CS Times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/>
          </a:p>
        </p:txBody>
      </p:sp>
      <p:sp>
        <p:nvSpPr>
          <p:cNvPr id="491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7FFB3E4-9514-4671-838A-76485CAF9F4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65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3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グレゴリオ暦でのうるう年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221" y="834970"/>
            <a:ext cx="8731250" cy="588650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うるう年とは：   </a:t>
            </a:r>
            <a:r>
              <a:rPr lang="en-US" altLang="ja-JP" sz="2800" dirty="0">
                <a:solidFill>
                  <a:schemeClr val="tx2"/>
                </a:solidFill>
              </a:rPr>
              <a:t>2</a:t>
            </a:r>
            <a:r>
              <a:rPr lang="ja-JP" altLang="en-US" sz="2800" dirty="0">
                <a:solidFill>
                  <a:schemeClr val="tx2"/>
                </a:solidFill>
              </a:rPr>
              <a:t>月が</a:t>
            </a:r>
            <a:r>
              <a:rPr lang="en-US" altLang="ja-JP" sz="2800" dirty="0">
                <a:solidFill>
                  <a:schemeClr val="tx2"/>
                </a:solidFill>
              </a:rPr>
              <a:t>29</a:t>
            </a:r>
            <a:r>
              <a:rPr lang="ja-JP" altLang="en-US" sz="2800" dirty="0">
                <a:solidFill>
                  <a:schemeClr val="tx2"/>
                </a:solidFill>
              </a:rPr>
              <a:t>日まである年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うるう年は</a:t>
            </a:r>
            <a:r>
              <a:rPr lang="en-US" altLang="ja-JP" sz="2800" dirty="0"/>
              <a:t>400</a:t>
            </a:r>
            <a:r>
              <a:rPr lang="ja-JP" altLang="en-US" sz="2800" dirty="0"/>
              <a:t>年に</a:t>
            </a:r>
            <a:r>
              <a:rPr lang="en-US" altLang="ja-JP" sz="2800" dirty="0"/>
              <a:t>97</a:t>
            </a:r>
            <a:r>
              <a:rPr lang="ja-JP" altLang="en-US" sz="2800" dirty="0"/>
              <a:t>回で，</a:t>
            </a:r>
            <a:r>
              <a:rPr lang="en-US" altLang="ja-JP" sz="2800" dirty="0"/>
              <a:t>1</a:t>
            </a:r>
            <a:r>
              <a:rPr lang="ja-JP" altLang="en-US" sz="2800" dirty="0"/>
              <a:t>年の平均日数は</a:t>
            </a:r>
            <a:r>
              <a:rPr lang="en-US" altLang="ja-JP" sz="2800" dirty="0"/>
              <a:t>365.2422</a:t>
            </a:r>
            <a:r>
              <a:rPr lang="ja-JP" altLang="en-US" sz="2800" dirty="0"/>
              <a:t>日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うるう年の判定法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chemeClr val="tx2"/>
                </a:solidFill>
              </a:rPr>
              <a:t>年数が</a:t>
            </a:r>
            <a:r>
              <a:rPr lang="en-US" altLang="ja-JP" sz="2400" dirty="0">
                <a:solidFill>
                  <a:schemeClr val="tx2"/>
                </a:solidFill>
              </a:rPr>
              <a:t>4</a:t>
            </a:r>
            <a:r>
              <a:rPr lang="ja-JP" altLang="en-US" sz="2400" dirty="0">
                <a:solidFill>
                  <a:schemeClr val="tx2"/>
                </a:solidFill>
              </a:rPr>
              <a:t>の倍数の年	→  うるう年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但し， </a:t>
            </a:r>
            <a:r>
              <a:rPr lang="en-US" altLang="ja-JP" sz="2400" dirty="0">
                <a:solidFill>
                  <a:schemeClr val="tx2"/>
                </a:solidFill>
              </a:rPr>
              <a:t>100</a:t>
            </a:r>
            <a:r>
              <a:rPr lang="ja-JP" altLang="en-US" sz="2400" dirty="0">
                <a:solidFill>
                  <a:schemeClr val="tx2"/>
                </a:solidFill>
              </a:rPr>
              <a:t>の倍数の年で</a:t>
            </a:r>
            <a:r>
              <a:rPr lang="en-US" altLang="ja-JP" sz="2400" dirty="0">
                <a:solidFill>
                  <a:schemeClr val="tx2"/>
                </a:solidFill>
              </a:rPr>
              <a:t>400</a:t>
            </a:r>
            <a:r>
              <a:rPr lang="ja-JP" altLang="en-US" sz="2400" dirty="0">
                <a:solidFill>
                  <a:schemeClr val="tx2"/>
                </a:solidFill>
              </a:rPr>
              <a:t>の倍数でない年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				        </a:t>
            </a:r>
            <a:r>
              <a:rPr lang="ja-JP" altLang="en-US" sz="2400" dirty="0">
                <a:solidFill>
                  <a:schemeClr val="tx2"/>
                </a:solidFill>
              </a:rPr>
              <a:t>→  うるう年ではない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                                      （４の倍数なのだが例外とする）</a:t>
            </a:r>
            <a:endParaRPr lang="ja-JP" altLang="en-US" sz="28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  </a:t>
            </a:r>
            <a:r>
              <a:rPr lang="ja-JP" altLang="en-US" sz="2000" dirty="0">
                <a:solidFill>
                  <a:schemeClr val="accent2"/>
                </a:solidFill>
              </a:rPr>
              <a:t>  </a:t>
            </a:r>
            <a:r>
              <a:rPr lang="en-US" altLang="ja-JP" sz="2000" dirty="0">
                <a:solidFill>
                  <a:schemeClr val="accent2"/>
                </a:solidFill>
              </a:rPr>
              <a:t>(</a:t>
            </a:r>
            <a:r>
              <a:rPr lang="ja-JP" altLang="en-US" sz="2000" dirty="0">
                <a:solidFill>
                  <a:schemeClr val="accent2"/>
                </a:solidFill>
              </a:rPr>
              <a:t>例）  	２００８年：  うるう年（４の倍数）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  			２００４年：  うるう年（４の倍数）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２０００年：  うるう年（４の倍数）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１９００年：  うるう年ではない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	    （１００の倍数だが４００の倍数でない）			１８００年：  うるう年ではない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	    （１００の倍数だが４００の倍数でない）</a:t>
            </a:r>
          </a:p>
        </p:txBody>
      </p:sp>
      <p:sp>
        <p:nvSpPr>
          <p:cNvPr id="5120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FF05F8D-A7C5-47CF-82D4-300D7AF05BF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3206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うるう年の判定</a:t>
            </a:r>
          </a:p>
        </p:txBody>
      </p:sp>
      <p:sp>
        <p:nvSpPr>
          <p:cNvPr id="53251" name="Rectangle 1027"/>
          <p:cNvSpPr>
            <a:spLocks noChangeArrowheads="1"/>
          </p:cNvSpPr>
          <p:nvPr/>
        </p:nvSpPr>
        <p:spPr bwMode="auto">
          <a:xfrm>
            <a:off x="246063" y="1377950"/>
            <a:ext cx="8562975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#include &lt;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stdio.h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#pragma warning(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disable:4996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main()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y;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</a:t>
            </a:r>
            <a:r>
              <a:rPr lang="en-US" altLang="ja-JP" sz="2000" b="1" dirty="0">
                <a:latin typeface="CS Times" pitchFamily="18" charset="0"/>
                <a:cs typeface="Calibri" panose="020F0502020204030204" pitchFamily="34" charset="0"/>
              </a:rPr>
              <a:t>"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year=</a:t>
            </a:r>
            <a:r>
              <a:rPr lang="en-US" altLang="ja-JP" sz="2000" b="1" dirty="0">
                <a:latin typeface="CS Times" pitchFamily="18" charset="0"/>
                <a:cs typeface="Calibri" panose="020F0502020204030204" pitchFamily="34" charset="0"/>
              </a:rPr>
              <a:t>"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</a:t>
            </a:r>
            <a:r>
              <a:rPr lang="en-US" altLang="ja-JP" sz="2000" b="1" dirty="0">
                <a:latin typeface="CS Times" pitchFamily="18" charset="0"/>
                <a:cs typeface="Calibri" panose="020F0502020204030204" pitchFamily="34" charset="0"/>
              </a:rPr>
              <a:t>"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%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d</a:t>
            </a:r>
            <a:r>
              <a:rPr lang="en-US" altLang="ja-JP" sz="2000" b="1" dirty="0" err="1">
                <a:latin typeface="CS Times" pitchFamily="18" charset="0"/>
                <a:cs typeface="Calibri" panose="020F0502020204030204" pitchFamily="34" charset="0"/>
              </a:rPr>
              <a:t>"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,&amp;y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if (((y % 400) == 0) ||  (((y % 100) != 0) &amp;&amp; ((y %4) == 0)))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  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</a:t>
            </a:r>
            <a:r>
              <a:rPr lang="en-US" altLang="ja-JP" sz="1800" dirty="0">
                <a:latin typeface="Arial Unicode MS" pitchFamily="34" charset="-128"/>
                <a:cs typeface="Calibri" panose="020F0502020204030204" pitchFamily="34" charset="0"/>
              </a:rPr>
              <a:t>"</a:t>
            </a:r>
            <a:r>
              <a:rPr lang="en-US" altLang="ja-JP" sz="2000" b="1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%d is a leap year.\n </a:t>
            </a:r>
            <a:r>
              <a:rPr lang="en-US" altLang="ja-JP" sz="2000" b="1" dirty="0">
                <a:latin typeface="CS Times" pitchFamily="18" charset="0"/>
                <a:cs typeface="Calibri" panose="020F0502020204030204" pitchFamily="34" charset="0"/>
              </a:rPr>
              <a:t>"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,y);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     else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  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</a:t>
            </a:r>
            <a:r>
              <a:rPr lang="en-US" altLang="ja-JP" sz="2000" b="1" dirty="0">
                <a:latin typeface="CS Times" pitchFamily="18" charset="0"/>
                <a:cs typeface="Calibri" panose="020F0502020204030204" pitchFamily="34" charset="0"/>
              </a:rPr>
              <a:t>"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%d is not a leap year.\n </a:t>
            </a:r>
            <a:r>
              <a:rPr lang="en-US" altLang="ja-JP" sz="2000" b="1" dirty="0">
                <a:latin typeface="CS Times" pitchFamily="18" charset="0"/>
                <a:cs typeface="Calibri" panose="020F0502020204030204" pitchFamily="34" charset="0"/>
              </a:rPr>
              <a:t>"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,y);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 return 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53252" name="Rectangle 1028"/>
          <p:cNvSpPr>
            <a:spLocks noChangeArrowheads="1"/>
          </p:cNvSpPr>
          <p:nvPr/>
        </p:nvSpPr>
        <p:spPr bwMode="auto">
          <a:xfrm>
            <a:off x="965200" y="4101465"/>
            <a:ext cx="5832475" cy="33655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3" name="Line 1029"/>
          <p:cNvSpPr>
            <a:spLocks noChangeShapeType="1"/>
          </p:cNvSpPr>
          <p:nvPr/>
        </p:nvSpPr>
        <p:spPr bwMode="auto">
          <a:xfrm flipV="1">
            <a:off x="5551488" y="2493328"/>
            <a:ext cx="1963737" cy="1239837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4" name="Rectangle 1030"/>
          <p:cNvSpPr>
            <a:spLocks noChangeArrowheads="1"/>
          </p:cNvSpPr>
          <p:nvPr/>
        </p:nvSpPr>
        <p:spPr bwMode="auto">
          <a:xfrm>
            <a:off x="976313" y="3729990"/>
            <a:ext cx="6125527" cy="350838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5" name="Text Box 1031"/>
          <p:cNvSpPr txBox="1">
            <a:spLocks noChangeArrowheads="1"/>
          </p:cNvSpPr>
          <p:nvPr/>
        </p:nvSpPr>
        <p:spPr bwMode="auto">
          <a:xfrm>
            <a:off x="7558088" y="2193290"/>
            <a:ext cx="125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53256" name="Rectangle 1032"/>
          <p:cNvSpPr>
            <a:spLocks noChangeArrowheads="1"/>
          </p:cNvSpPr>
          <p:nvPr/>
        </p:nvSpPr>
        <p:spPr bwMode="auto">
          <a:xfrm>
            <a:off x="968375" y="5057140"/>
            <a:ext cx="5810250" cy="369888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7" name="Text Box 1033"/>
          <p:cNvSpPr txBox="1">
            <a:spLocks noChangeArrowheads="1"/>
          </p:cNvSpPr>
          <p:nvPr/>
        </p:nvSpPr>
        <p:spPr bwMode="auto">
          <a:xfrm>
            <a:off x="6710363" y="4182428"/>
            <a:ext cx="1980029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条件が成り立つ</a:t>
            </a:r>
          </a:p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場合に実行され</a:t>
            </a:r>
          </a:p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る部分</a:t>
            </a:r>
          </a:p>
        </p:txBody>
      </p:sp>
      <p:sp>
        <p:nvSpPr>
          <p:cNvPr id="53258" name="Text Box 1034"/>
          <p:cNvSpPr txBox="1">
            <a:spLocks noChangeArrowheads="1"/>
          </p:cNvSpPr>
          <p:nvPr/>
        </p:nvSpPr>
        <p:spPr bwMode="auto">
          <a:xfrm>
            <a:off x="6721475" y="5447665"/>
            <a:ext cx="1980029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条件が成り立</a:t>
            </a:r>
            <a:r>
              <a:rPr lang="ja-JP" altLang="en-US" sz="2000" dirty="0" err="1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た</a:t>
            </a:r>
            <a:endParaRPr lang="ja-JP" altLang="en-US" sz="2000" dirty="0">
              <a:solidFill>
                <a:srgbClr val="33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ない場合に実行</a:t>
            </a:r>
          </a:p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される部分</a:t>
            </a:r>
          </a:p>
        </p:txBody>
      </p:sp>
      <p:sp>
        <p:nvSpPr>
          <p:cNvPr id="5325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AE563D-00E1-4E35-858E-950B8A9B051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19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うるう年の判定式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336600"/>
                </a:solidFill>
              </a:rPr>
              <a:t>((y % 400) == 0)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rgbClr val="FF3300"/>
                </a:solidFill>
              </a:rPr>
              <a:t>|| </a:t>
            </a:r>
            <a:r>
              <a:rPr lang="en-US" altLang="ja-JP" sz="2800">
                <a:solidFill>
                  <a:srgbClr val="336600"/>
                </a:solidFill>
              </a:rPr>
              <a:t>((( y % 100) != 0)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rgbClr val="FF3300"/>
                </a:solidFill>
              </a:rPr>
              <a:t>&amp;&amp;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rgbClr val="336600"/>
                </a:solidFill>
              </a:rPr>
              <a:t>(( y % 4) ==0))</a:t>
            </a:r>
          </a:p>
        </p:txBody>
      </p:sp>
      <p:sp>
        <p:nvSpPr>
          <p:cNvPr id="55300" name="AutoShape 4"/>
          <p:cNvSpPr>
            <a:spLocks/>
          </p:cNvSpPr>
          <p:nvPr/>
        </p:nvSpPr>
        <p:spPr bwMode="auto">
          <a:xfrm rot="5402591">
            <a:off x="4189413" y="1597025"/>
            <a:ext cx="304800" cy="2289175"/>
          </a:xfrm>
          <a:prstGeom prst="rightBrace">
            <a:avLst>
              <a:gd name="adj1" fmla="val 62587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1" name="AutoShape 5"/>
          <p:cNvSpPr>
            <a:spLocks/>
          </p:cNvSpPr>
          <p:nvPr/>
        </p:nvSpPr>
        <p:spPr bwMode="auto">
          <a:xfrm rot="5402591">
            <a:off x="7162006" y="1751807"/>
            <a:ext cx="307975" cy="1982788"/>
          </a:xfrm>
          <a:prstGeom prst="rightBrace">
            <a:avLst>
              <a:gd name="adj1" fmla="val 53651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2" name="AutoShape 6"/>
          <p:cNvSpPr>
            <a:spLocks/>
          </p:cNvSpPr>
          <p:nvPr/>
        </p:nvSpPr>
        <p:spPr bwMode="auto">
          <a:xfrm rot="5402591">
            <a:off x="1370013" y="1598613"/>
            <a:ext cx="304800" cy="2286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81000" y="3124200"/>
            <a:ext cx="24929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400</a:t>
            </a: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の倍数である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200400" y="3124200"/>
            <a:ext cx="24929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の倍数でない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6324600" y="3124200"/>
            <a:ext cx="21852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の倍数である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4724400" y="3657600"/>
            <a:ext cx="83820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 flipH="1">
            <a:off x="6324600" y="3733800"/>
            <a:ext cx="91440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5562600" y="44958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かつ</a:t>
            </a:r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1676400" y="3733800"/>
            <a:ext cx="838200" cy="1905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 flipH="1">
            <a:off x="3657600" y="4953000"/>
            <a:ext cx="190500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2438400" y="5791200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または</a:t>
            </a:r>
          </a:p>
        </p:txBody>
      </p:sp>
      <p:sp>
        <p:nvSpPr>
          <p:cNvPr id="553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4487970-C61D-4FCF-BD26-D9D58656B9D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42216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論理演算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solidFill>
                  <a:srgbClr val="006600"/>
                </a:solidFill>
              </a:rPr>
              <a:t>A &amp;&amp;  B                A </a:t>
            </a:r>
            <a:r>
              <a:rPr lang="ja-JP" altLang="en-US">
                <a:solidFill>
                  <a:srgbClr val="006600"/>
                </a:solidFill>
              </a:rPr>
              <a:t>かつ </a:t>
            </a:r>
            <a:r>
              <a:rPr lang="en-US" altLang="ja-JP">
                <a:solidFill>
                  <a:srgbClr val="006600"/>
                </a:solidFill>
              </a:rPr>
              <a:t>B</a:t>
            </a:r>
          </a:p>
          <a:p>
            <a:pPr eaLnBrk="1" hangingPunct="1"/>
            <a:r>
              <a:rPr lang="en-US" altLang="ja-JP">
                <a:solidFill>
                  <a:srgbClr val="006600"/>
                </a:solidFill>
              </a:rPr>
              <a:t>A  ||  B                    A </a:t>
            </a:r>
            <a:r>
              <a:rPr lang="ja-JP" altLang="en-US">
                <a:solidFill>
                  <a:srgbClr val="006600"/>
                </a:solidFill>
              </a:rPr>
              <a:t>または </a:t>
            </a:r>
            <a:r>
              <a:rPr lang="en-US" altLang="ja-JP">
                <a:solidFill>
                  <a:srgbClr val="006600"/>
                </a:solidFill>
              </a:rPr>
              <a:t>B</a:t>
            </a:r>
          </a:p>
          <a:p>
            <a:pPr eaLnBrk="1" hangingPunct="1"/>
            <a:r>
              <a:rPr lang="en-US" altLang="ja-JP">
                <a:solidFill>
                  <a:srgbClr val="006600"/>
                </a:solidFill>
              </a:rPr>
              <a:t>!A                           A</a:t>
            </a:r>
            <a:r>
              <a:rPr lang="ja-JP" altLang="en-US">
                <a:solidFill>
                  <a:srgbClr val="006600"/>
                </a:solidFill>
              </a:rPr>
              <a:t>でない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r>
              <a:rPr lang="ja-JP" altLang="en-US"/>
              <a:t>真，偽に関する論理的な演算を行う．</a:t>
            </a:r>
          </a:p>
        </p:txBody>
      </p:sp>
      <p:sp>
        <p:nvSpPr>
          <p:cNvPr id="573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2B53466-63A5-4F7F-9C5A-F3A69B87435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456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68413" y="2676525"/>
            <a:ext cx="7772400" cy="20081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CS Times" pitchFamily="18" charset="0"/>
              </a:rPr>
              <a:t>if ( </a:t>
            </a:r>
            <a:r>
              <a:rPr lang="en-US" altLang="ja-JP" sz="2800">
                <a:solidFill>
                  <a:schemeClr val="tx2"/>
                </a:solidFill>
                <a:latin typeface="CS Times" pitchFamily="18" charset="0"/>
              </a:rPr>
              <a:t>( m == 1 ) || ( m == 2 )</a:t>
            </a:r>
            <a:r>
              <a:rPr lang="en-US" altLang="ja-JP" sz="2800">
                <a:latin typeface="CS Times" pitchFamily="18" charset="0"/>
              </a:rPr>
              <a:t> 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CS Times" pitchFamily="18" charset="0"/>
              </a:rPr>
              <a:t>    y = y – 1;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CS Times" pitchFamily="18" charset="0"/>
              </a:rPr>
              <a:t>    m = m + 12;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CS Times" pitchFamily="18" charset="0"/>
              </a:rPr>
              <a:t>}</a:t>
            </a:r>
            <a:r>
              <a:rPr lang="en-US" altLang="ja-JP" sz="2400"/>
              <a:t> </a:t>
            </a:r>
          </a:p>
        </p:txBody>
      </p:sp>
      <p:sp>
        <p:nvSpPr>
          <p:cNvPr id="59396" name="Text Box 1028"/>
          <p:cNvSpPr txBox="1">
            <a:spLocks noChangeArrowheads="1"/>
          </p:cNvSpPr>
          <p:nvPr/>
        </p:nvSpPr>
        <p:spPr bwMode="auto">
          <a:xfrm>
            <a:off x="766763" y="5397500"/>
            <a:ext cx="63979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が１，または 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が２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の時に限り実行</a:t>
            </a:r>
          </a:p>
        </p:txBody>
      </p:sp>
      <p:sp>
        <p:nvSpPr>
          <p:cNvPr id="59397" name="Oval 1029"/>
          <p:cNvSpPr>
            <a:spLocks noChangeArrowheads="1"/>
          </p:cNvSpPr>
          <p:nvPr/>
        </p:nvSpPr>
        <p:spPr bwMode="auto">
          <a:xfrm>
            <a:off x="3243262" y="2640715"/>
            <a:ext cx="446088" cy="523875"/>
          </a:xfrm>
          <a:prstGeom prst="ellipse">
            <a:avLst/>
          </a:prstGeom>
          <a:noFill/>
          <a:ln w="12700">
            <a:solidFill>
              <a:srgbClr val="008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8" name="Line 1030"/>
          <p:cNvSpPr>
            <a:spLocks noChangeShapeType="1"/>
          </p:cNvSpPr>
          <p:nvPr/>
        </p:nvSpPr>
        <p:spPr bwMode="auto">
          <a:xfrm flipH="1">
            <a:off x="3732213" y="1893888"/>
            <a:ext cx="3065462" cy="828675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399" name="Text Box 1031"/>
          <p:cNvSpPr txBox="1">
            <a:spLocks noChangeArrowheads="1"/>
          </p:cNvSpPr>
          <p:nvPr/>
        </p:nvSpPr>
        <p:spPr bwMode="auto">
          <a:xfrm>
            <a:off x="6865938" y="1546225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論理演算子</a:t>
            </a:r>
          </a:p>
        </p:txBody>
      </p:sp>
      <p:sp>
        <p:nvSpPr>
          <p:cNvPr id="59400" name="Text Box 1032"/>
          <p:cNvSpPr txBox="1">
            <a:spLocks noChangeArrowheads="1"/>
          </p:cNvSpPr>
          <p:nvPr/>
        </p:nvSpPr>
        <p:spPr bwMode="auto">
          <a:xfrm>
            <a:off x="6372225" y="3505200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比較演算子</a:t>
            </a:r>
          </a:p>
        </p:txBody>
      </p:sp>
      <p:sp>
        <p:nvSpPr>
          <p:cNvPr id="59401" name="Line 1033"/>
          <p:cNvSpPr>
            <a:spLocks noChangeShapeType="1"/>
          </p:cNvSpPr>
          <p:nvPr/>
        </p:nvSpPr>
        <p:spPr bwMode="auto">
          <a:xfrm flipH="1" flipV="1">
            <a:off x="4705350" y="3106738"/>
            <a:ext cx="1560513" cy="534987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2" name="Oval 1034"/>
          <p:cNvSpPr>
            <a:spLocks noChangeArrowheads="1"/>
          </p:cNvSpPr>
          <p:nvPr/>
        </p:nvSpPr>
        <p:spPr bwMode="auto">
          <a:xfrm>
            <a:off x="4092575" y="2576513"/>
            <a:ext cx="612775" cy="623887"/>
          </a:xfrm>
          <a:prstGeom prst="ellipse">
            <a:avLst/>
          </a:prstGeom>
          <a:noFill/>
          <a:ln w="12700">
            <a:solidFill>
              <a:srgbClr val="008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03" name="Oval 1035"/>
          <p:cNvSpPr>
            <a:spLocks noChangeArrowheads="1"/>
          </p:cNvSpPr>
          <p:nvPr/>
        </p:nvSpPr>
        <p:spPr bwMode="auto">
          <a:xfrm>
            <a:off x="2251868" y="2638611"/>
            <a:ext cx="612775" cy="623887"/>
          </a:xfrm>
          <a:prstGeom prst="ellipse">
            <a:avLst/>
          </a:prstGeom>
          <a:noFill/>
          <a:ln w="12700">
            <a:solidFill>
              <a:srgbClr val="008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04" name="Line 1036"/>
          <p:cNvSpPr>
            <a:spLocks noChangeShapeType="1"/>
          </p:cNvSpPr>
          <p:nvPr/>
        </p:nvSpPr>
        <p:spPr bwMode="auto">
          <a:xfrm flipH="1" flipV="1">
            <a:off x="2886075" y="3106738"/>
            <a:ext cx="3379788" cy="704850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5" name="Text Box 1037"/>
          <p:cNvSpPr txBox="1">
            <a:spLocks noChangeArrowheads="1"/>
          </p:cNvSpPr>
          <p:nvPr/>
        </p:nvSpPr>
        <p:spPr bwMode="auto">
          <a:xfrm>
            <a:off x="501650" y="1893888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例）</a:t>
            </a:r>
          </a:p>
        </p:txBody>
      </p:sp>
      <p:sp>
        <p:nvSpPr>
          <p:cNvPr id="5940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303CF7D-D605-46E5-B911-EC44AFE8E78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比較演算と論理演算の組み合わせ</a:t>
            </a:r>
          </a:p>
        </p:txBody>
      </p:sp>
    </p:spTree>
    <p:extLst>
      <p:ext uri="{BB962C8B-B14F-4D97-AF65-F5344CB8AC3E}">
        <p14:creationId xmlns:p14="http://schemas.microsoft.com/office/powerpoint/2010/main" val="4613050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19063" y="0"/>
            <a:ext cx="8920162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課題３．曜日を求めるプログラム</a:t>
            </a:r>
          </a:p>
        </p:txBody>
      </p:sp>
      <p:sp>
        <p:nvSpPr>
          <p:cNvPr id="6144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41313" y="622300"/>
            <a:ext cx="8193087" cy="60182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ja-JP" sz="2800"/>
          </a:p>
          <a:p>
            <a:pPr eaLnBrk="1" hangingPunct="1"/>
            <a:r>
              <a:rPr lang="ja-JP" altLang="en-US" sz="2800"/>
              <a:t>ツエラーの公式を使い，年，月，日を読み込んで，曜日を求めるプログラムを作成しなさい．</a:t>
            </a:r>
          </a:p>
          <a:p>
            <a:pPr lvl="1" eaLnBrk="1" hangingPunct="1"/>
            <a:r>
              <a:rPr lang="ja-JP" altLang="en-US" sz="2400"/>
              <a:t>ツエラーの公式については，次ページの解説を参照せよ</a:t>
            </a:r>
          </a:p>
          <a:p>
            <a:pPr lvl="1" eaLnBrk="1" hangingPunct="1"/>
            <a:r>
              <a:rPr lang="ja-JP" altLang="en-US" sz="2400"/>
              <a:t>計算された曜日は，数字として表示すること</a:t>
            </a:r>
          </a:p>
          <a:p>
            <a:pPr lvl="1" eaLnBrk="1" hangingPunct="1">
              <a:buFontTx/>
              <a:buNone/>
            </a:pPr>
            <a:r>
              <a:rPr lang="ja-JP" altLang="en-US" sz="2400"/>
              <a:t>	</a:t>
            </a:r>
            <a:r>
              <a:rPr lang="ja-JP" altLang="en-US" sz="2400">
                <a:solidFill>
                  <a:schemeClr val="accent2"/>
                </a:solidFill>
              </a:rPr>
              <a:t>		０：日曜日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  		１：月曜日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	２：火曜日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	３：水曜日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	４：木曜日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	５：金曜日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	６：土曜日</a:t>
            </a:r>
          </a:p>
        </p:txBody>
      </p:sp>
      <p:sp>
        <p:nvSpPr>
          <p:cNvPr id="614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3FEEDA2-2D8A-4023-A5F6-F24BC1DEE35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925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7146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460500"/>
            <a:ext cx="7772400" cy="49831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tx2"/>
                </a:solidFill>
              </a:rPr>
              <a:t>条件分岐</a:t>
            </a:r>
            <a:r>
              <a:rPr lang="ja-JP" altLang="en-US"/>
              <a:t>（</a:t>
            </a:r>
            <a:r>
              <a:rPr lang="en-US" altLang="ja-JP"/>
              <a:t>if </a:t>
            </a:r>
            <a:r>
              <a:rPr lang="ja-JP" altLang="en-US"/>
              <a:t>文）</a:t>
            </a:r>
            <a:r>
              <a:rPr lang="ja-JP" altLang="en-US">
                <a:solidFill>
                  <a:schemeClr val="tx2"/>
                </a:solidFill>
              </a:rPr>
              <a:t>を使って，より役に立つプログラムを作れる</a:t>
            </a:r>
            <a:r>
              <a:rPr lang="ja-JP" altLang="en-US"/>
              <a:t>ようになる．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比較演算（＜，＜＝，＞，＞＝，＝＝，！＝）の使い方を理解する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比較演算と論理演算（</a:t>
            </a:r>
            <a:r>
              <a:rPr lang="en-US" altLang="ja-JP"/>
              <a:t>&amp;&amp;</a:t>
            </a:r>
            <a:r>
              <a:rPr lang="ja-JP" altLang="en-US"/>
              <a:t>，</a:t>
            </a:r>
            <a:r>
              <a:rPr lang="en-US" altLang="ja-JP"/>
              <a:t>| |</a:t>
            </a:r>
            <a:r>
              <a:rPr lang="ja-JP" altLang="en-US"/>
              <a:t>，！）の組み合わせ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前回習った四則演算，ライブラリ関数（三角関数，指数・対数関数など）も使うこと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/>
          </a:p>
          <a:p>
            <a:pPr lvl="1" eaLnBrk="1" hangingPunct="1"/>
            <a:endParaRPr lang="en-US" altLang="ja-JP"/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9126955-6B74-47EE-92EB-528F4514475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9682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ツエラーの公式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232" y="947956"/>
            <a:ext cx="8469312" cy="577351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 dirty="0">
                <a:latin typeface="CS Times" pitchFamily="18" charset="0"/>
              </a:rPr>
              <a:t>	</a:t>
            </a:r>
            <a:r>
              <a:rPr lang="en-US" altLang="ja-JP" sz="2400" dirty="0">
                <a:solidFill>
                  <a:srgbClr val="336600"/>
                </a:solidFill>
                <a:latin typeface="CS Times" pitchFamily="18" charset="0"/>
              </a:rPr>
              <a:t>(y + (y/4) - (y/100) + (y/400) + ((13 * m + 8 ) / 5) + d) % 7</a:t>
            </a:r>
            <a:r>
              <a:rPr lang="en-US" altLang="ja-JP" sz="2400" dirty="0">
                <a:latin typeface="Arial Unicode MS" pitchFamily="34" charset="-128"/>
              </a:rPr>
              <a:t> 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en-US" altLang="ja-JP" sz="2400" dirty="0">
                <a:latin typeface="Arial Unicode MS" pitchFamily="34" charset="-128"/>
              </a:rPr>
              <a:t>	</a:t>
            </a:r>
            <a:r>
              <a:rPr lang="ja-JP" altLang="en-US" sz="2400" dirty="0">
                <a:latin typeface="Arial Unicode MS" pitchFamily="34" charset="-128"/>
              </a:rPr>
              <a:t>・</a:t>
            </a:r>
            <a:r>
              <a:rPr lang="ja-JP" altLang="en-US" sz="2400" dirty="0"/>
              <a:t>この値が</a:t>
            </a:r>
            <a:r>
              <a:rPr lang="en-US" altLang="ja-JP" sz="2400" dirty="0"/>
              <a:t>0</a:t>
            </a:r>
            <a:r>
              <a:rPr lang="ja-JP" altLang="en-US" sz="2400" dirty="0"/>
              <a:t>なら日曜，</a:t>
            </a:r>
            <a:r>
              <a:rPr lang="en-US" altLang="ja-JP" sz="2400" dirty="0"/>
              <a:t>1</a:t>
            </a:r>
            <a:r>
              <a:rPr lang="ja-JP" altLang="en-US" sz="2400" dirty="0"/>
              <a:t>なら月曜・・・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 dirty="0"/>
              <a:t>	・年，月，日を表す変数 </a:t>
            </a:r>
            <a:r>
              <a:rPr lang="en-US" altLang="ja-JP" sz="2400" dirty="0"/>
              <a:t>y, m, d </a:t>
            </a:r>
            <a:r>
              <a:rPr lang="ja-JP" altLang="en-US" sz="2400" dirty="0"/>
              <a:t>を，整数データとして宣言すること．つまり， 「 </a:t>
            </a:r>
            <a:r>
              <a:rPr lang="en-US" altLang="ja-JP" sz="2400" dirty="0">
                <a:solidFill>
                  <a:srgbClr val="336600"/>
                </a:solidFill>
                <a:latin typeface="CS Times" pitchFamily="18" charset="0"/>
              </a:rPr>
              <a:t>/4</a:t>
            </a:r>
            <a:r>
              <a:rPr lang="ja-JP" altLang="en-US" sz="2400" dirty="0"/>
              <a:t>」</a:t>
            </a:r>
            <a:r>
              <a:rPr lang="en-US" altLang="ja-JP" sz="2400" dirty="0"/>
              <a:t>, </a:t>
            </a:r>
            <a:r>
              <a:rPr lang="ja-JP" altLang="en-US" sz="2400" dirty="0"/>
              <a:t>「</a:t>
            </a:r>
            <a:r>
              <a:rPr lang="en-US" altLang="ja-JP" sz="2400" dirty="0">
                <a:solidFill>
                  <a:srgbClr val="336600"/>
                </a:solidFill>
                <a:latin typeface="CS Times" pitchFamily="18" charset="0"/>
              </a:rPr>
              <a:t>/ 5</a:t>
            </a:r>
            <a:r>
              <a:rPr lang="ja-JP" altLang="en-US" sz="2400" dirty="0">
                <a:latin typeface="CS Times" pitchFamily="18" charset="0"/>
              </a:rPr>
              <a:t>」などは，</a:t>
            </a:r>
            <a:r>
              <a:rPr lang="ja-JP" altLang="en-US" sz="2400" dirty="0">
                <a:solidFill>
                  <a:schemeClr val="tx2"/>
                </a:solidFill>
                <a:latin typeface="CS Times" pitchFamily="18" charset="0"/>
              </a:rPr>
              <a:t>割り算を行って小数点以下切り捨て</a:t>
            </a:r>
            <a:r>
              <a:rPr lang="ja-JP" altLang="en-US" sz="2400" dirty="0">
                <a:latin typeface="CS Times" pitchFamily="18" charset="0"/>
              </a:rPr>
              <a:t>と考えよ．</a:t>
            </a:r>
            <a:endParaRPr lang="ja-JP" altLang="en-US" sz="2400" dirty="0"/>
          </a:p>
          <a:p>
            <a:pPr eaLnBrk="1" hangingPunct="1">
              <a:lnSpc>
                <a:spcPct val="105000"/>
              </a:lnSpc>
            </a:pPr>
            <a:r>
              <a:rPr lang="ja-JP" altLang="en-US" sz="2800" dirty="0"/>
              <a:t>ツエラーの公式では，「</a:t>
            </a:r>
            <a:r>
              <a:rPr lang="en-US" altLang="ja-JP" sz="2800" dirty="0">
                <a:solidFill>
                  <a:schemeClr val="tx2"/>
                </a:solidFill>
              </a:rPr>
              <a:t>1</a:t>
            </a:r>
            <a:r>
              <a:rPr lang="ja-JP" altLang="en-US" sz="2800" dirty="0">
                <a:solidFill>
                  <a:schemeClr val="tx2"/>
                </a:solidFill>
              </a:rPr>
              <a:t>年の起点 を</a:t>
            </a:r>
            <a:r>
              <a:rPr lang="en-US" altLang="ja-JP" sz="2800" dirty="0">
                <a:solidFill>
                  <a:schemeClr val="tx2"/>
                </a:solidFill>
              </a:rPr>
              <a:t>3</a:t>
            </a:r>
            <a:r>
              <a:rPr lang="ja-JP" altLang="en-US" sz="2800" dirty="0">
                <a:solidFill>
                  <a:schemeClr val="tx2"/>
                </a:solidFill>
              </a:rPr>
              <a:t>月とし、月は</a:t>
            </a:r>
            <a:r>
              <a:rPr lang="en-US" altLang="ja-JP" sz="2800" dirty="0">
                <a:solidFill>
                  <a:schemeClr val="tx2"/>
                </a:solidFill>
              </a:rPr>
              <a:t>3</a:t>
            </a:r>
            <a:r>
              <a:rPr lang="ja-JP" altLang="en-US" sz="2800" dirty="0">
                <a:solidFill>
                  <a:schemeClr val="tx2"/>
                </a:solidFill>
              </a:rPr>
              <a:t>月から</a:t>
            </a:r>
            <a:r>
              <a:rPr lang="en-US" altLang="ja-JP" sz="2800" dirty="0">
                <a:solidFill>
                  <a:schemeClr val="tx2"/>
                </a:solidFill>
              </a:rPr>
              <a:t>14</a:t>
            </a:r>
            <a:r>
              <a:rPr lang="ja-JP" altLang="en-US" sz="2800" dirty="0">
                <a:solidFill>
                  <a:schemeClr val="tx2"/>
                </a:solidFill>
              </a:rPr>
              <a:t>月まである</a:t>
            </a:r>
            <a:r>
              <a:rPr lang="ja-JP" altLang="en-US" sz="2800" dirty="0"/>
              <a:t>」と考えている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ja-JP" sz="2000" dirty="0"/>
              <a:t>1</a:t>
            </a:r>
            <a:r>
              <a:rPr lang="ja-JP" altLang="en-US" sz="2000" dirty="0"/>
              <a:t>月，２月は，前年の</a:t>
            </a:r>
            <a:r>
              <a:rPr lang="en-US" altLang="ja-JP" sz="2000" dirty="0"/>
              <a:t>13</a:t>
            </a:r>
            <a:r>
              <a:rPr lang="ja-JP" altLang="en-US" sz="2000" dirty="0" err="1"/>
              <a:t>，</a:t>
            </a:r>
            <a:r>
              <a:rPr lang="en-US" altLang="ja-JP" sz="2000" dirty="0"/>
              <a:t>14</a:t>
            </a:r>
            <a:r>
              <a:rPr lang="ja-JP" altLang="en-US" sz="2000" dirty="0"/>
              <a:t>月と考えるということ</a:t>
            </a:r>
          </a:p>
          <a:p>
            <a:pPr lvl="1" eaLnBrk="1" hangingPunct="1">
              <a:lnSpc>
                <a:spcPct val="105000"/>
              </a:lnSpc>
            </a:pPr>
            <a:r>
              <a:rPr lang="ja-JP" altLang="en-US" sz="2000" dirty="0"/>
              <a:t>ヒント </a:t>
            </a:r>
            <a:r>
              <a:rPr lang="en-US" altLang="ja-JP" sz="2000" dirty="0"/>
              <a:t>(</a:t>
            </a:r>
            <a:r>
              <a:rPr lang="ja-JP" altLang="en-US" sz="2000" dirty="0"/>
              <a:t>意味を理解してから使うこと）</a:t>
            </a:r>
            <a:r>
              <a:rPr lang="en-US" altLang="ja-JP" sz="2000" dirty="0"/>
              <a:t>: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sz="2000" dirty="0">
                <a:solidFill>
                  <a:srgbClr val="336600"/>
                </a:solidFill>
                <a:latin typeface="CS Times" pitchFamily="18" charset="0"/>
              </a:rPr>
              <a:t>       if ( ( m == 1 ) || ( m == 2 ) ) {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sz="2000" dirty="0">
                <a:solidFill>
                  <a:srgbClr val="336600"/>
                </a:solidFill>
                <a:latin typeface="CS Times" pitchFamily="18" charset="0"/>
              </a:rPr>
              <a:t>           y = y – 1; 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sz="2000" dirty="0">
                <a:solidFill>
                  <a:srgbClr val="336600"/>
                </a:solidFill>
                <a:latin typeface="CS Times" pitchFamily="18" charset="0"/>
              </a:rPr>
              <a:t>           m = m + 12; 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sz="2000" dirty="0">
                <a:solidFill>
                  <a:srgbClr val="336600"/>
                </a:solidFill>
                <a:latin typeface="CS Times" pitchFamily="18" charset="0"/>
              </a:rPr>
              <a:t> 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000" dirty="0">
              <a:solidFill>
                <a:srgbClr val="006600"/>
              </a:solidFill>
              <a:latin typeface="CS Times" pitchFamily="18" charset="0"/>
            </a:endParaRPr>
          </a:p>
        </p:txBody>
      </p:sp>
      <p:sp>
        <p:nvSpPr>
          <p:cNvPr id="634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454112B-CD98-4577-B99A-0994BEF27D9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22338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ja-JP" altLang="en-US" sz="4400"/>
              <a:t>より勉強したい人への付録</a:t>
            </a:r>
          </a:p>
        </p:txBody>
      </p:sp>
      <p:sp>
        <p:nvSpPr>
          <p:cNvPr id="6553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E060233-38CD-48D8-86CB-D4DB3FE53AB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7706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17462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if </a:t>
            </a:r>
            <a:r>
              <a:rPr lang="ja-JP" altLang="en-US"/>
              <a:t>文での </a:t>
            </a:r>
            <a:r>
              <a:rPr lang="en-US" altLang="ja-JP"/>
              <a:t>{, } </a:t>
            </a:r>
            <a:r>
              <a:rPr lang="ja-JP" altLang="en-US"/>
              <a:t>の省略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11688"/>
            <a:ext cx="9051925" cy="1931987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ja-JP" sz="2800"/>
              <a:t>if</a:t>
            </a:r>
            <a:r>
              <a:rPr lang="ja-JP" altLang="en-US" sz="2800"/>
              <a:t>文での </a:t>
            </a:r>
            <a:r>
              <a:rPr lang="en-US" altLang="ja-JP" sz="2800"/>
              <a:t>{, } </a:t>
            </a:r>
            <a:r>
              <a:rPr lang="ja-JP" altLang="en-US" sz="2800"/>
              <a:t>を省略したプログラムが時々あるので慌てないこと</a:t>
            </a:r>
          </a:p>
          <a:p>
            <a:pPr lvl="1" eaLnBrk="1" hangingPunct="1"/>
            <a:r>
              <a:rPr lang="en-US" altLang="ja-JP" sz="2400"/>
              <a:t>{, }  </a:t>
            </a:r>
            <a:r>
              <a:rPr lang="ja-JP" altLang="en-US" sz="2400"/>
              <a:t>内に</a:t>
            </a:r>
            <a:r>
              <a:rPr lang="ja-JP" altLang="en-US" sz="2400">
                <a:solidFill>
                  <a:schemeClr val="tx2"/>
                </a:solidFill>
              </a:rPr>
              <a:t>１つの式あるいは文しか書かない場合</a:t>
            </a:r>
            <a:r>
              <a:rPr lang="ja-JP" altLang="en-US" sz="2400"/>
              <a:t>に限り省略可</a:t>
            </a:r>
          </a:p>
          <a:p>
            <a:pPr eaLnBrk="1" hangingPunct="1"/>
            <a:r>
              <a:rPr lang="en-US" altLang="ja-JP" sz="2800"/>
              <a:t>{, } </a:t>
            </a:r>
            <a:r>
              <a:rPr lang="ja-JP" altLang="en-US" sz="2800"/>
              <a:t>を省略すると，しばしば，プログラムが読みにくくなる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85750" y="1525588"/>
            <a:ext cx="4179888" cy="295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if  (age &gt;= 20 ) {</a:t>
            </a:r>
          </a:p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("You can smoke");</a:t>
            </a:r>
          </a:p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else {</a:t>
            </a:r>
          </a:p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("You can not smoke"); </a:t>
            </a:r>
          </a:p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964113" y="1522413"/>
            <a:ext cx="4179887" cy="295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if  (age &gt;= 20 )</a:t>
            </a:r>
          </a:p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("You can smoke");</a:t>
            </a:r>
          </a:p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else</a:t>
            </a:r>
          </a:p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("You can not smoke"); </a:t>
            </a:r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4203700" y="2854325"/>
            <a:ext cx="969963" cy="290513"/>
          </a:xfrm>
          <a:prstGeom prst="leftRightArrow">
            <a:avLst>
              <a:gd name="adj1" fmla="val 50000"/>
              <a:gd name="adj2" fmla="val 66776"/>
            </a:avLst>
          </a:prstGeom>
          <a:noFill/>
          <a:ln w="2857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4200525" y="3278188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同じ意味</a:t>
            </a:r>
          </a:p>
        </p:txBody>
      </p:sp>
      <p:sp>
        <p:nvSpPr>
          <p:cNvPr id="675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58193D7-1FD3-48EA-AD1E-AC590E050A7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94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ja-JP" altLang="en-US"/>
              <a:t>条件分岐とは</a:t>
            </a: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2895600" y="1600200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6002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54864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246" name="AutoShape 6"/>
          <p:cNvCxnSpPr>
            <a:cxnSpLocks noChangeShapeType="1"/>
            <a:stCxn id="10243" idx="2"/>
            <a:endCxn id="10244" idx="0"/>
          </p:cNvCxnSpPr>
          <p:nvPr/>
        </p:nvCxnSpPr>
        <p:spPr bwMode="auto">
          <a:xfrm rot="5400000">
            <a:off x="3209925" y="2362200"/>
            <a:ext cx="971550" cy="1752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7" name="AutoShape 7"/>
          <p:cNvCxnSpPr>
            <a:cxnSpLocks noChangeShapeType="1"/>
            <a:stCxn id="10243" idx="3"/>
            <a:endCxn id="10245" idx="0"/>
          </p:cNvCxnSpPr>
          <p:nvPr/>
        </p:nvCxnSpPr>
        <p:spPr bwMode="auto">
          <a:xfrm>
            <a:off x="6257925" y="2171700"/>
            <a:ext cx="447675" cy="15525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324600" y="1571625"/>
            <a:ext cx="814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886200" y="2638425"/>
            <a:ext cx="650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270125" y="38306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590800" y="3854450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Ｂ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477000" y="3854450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Ａ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749675" y="1828800"/>
            <a:ext cx="1589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949325" y="5329238"/>
            <a:ext cx="7772400" cy="990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「ある条件式」が成り立てばＡを、成り立たなければＢを実行</a:t>
            </a:r>
          </a:p>
        </p:txBody>
      </p:sp>
      <p:sp>
        <p:nvSpPr>
          <p:cNvPr id="1025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BF815B8-1FD9-4CD1-A6FB-6EA31A55B1A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922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計算における条件分岐の例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799"/>
            <a:ext cx="8915400" cy="4437321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sz="2800" dirty="0"/>
              <a:t>平方根の計算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2400" dirty="0">
                <a:solidFill>
                  <a:srgbClr val="336600"/>
                </a:solidFill>
              </a:rPr>
              <a:t>正または０ならば  →  </a:t>
            </a:r>
            <a:r>
              <a:rPr lang="en-US" altLang="ja-JP" sz="2400" dirty="0">
                <a:solidFill>
                  <a:srgbClr val="336600"/>
                </a:solidFill>
              </a:rPr>
              <a:t>sqrt() </a:t>
            </a:r>
            <a:r>
              <a:rPr lang="ja-JP" altLang="en-US" sz="2400" dirty="0">
                <a:solidFill>
                  <a:srgbClr val="336600"/>
                </a:solidFill>
              </a:rPr>
              <a:t>を使って計算できる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2400" dirty="0">
                <a:solidFill>
                  <a:srgbClr val="336600"/>
                </a:solidFill>
              </a:rPr>
              <a:t>負の数ならば  →  平方根は計算できない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2800" dirty="0"/>
              <a:t>対数の計算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2400" dirty="0">
                <a:solidFill>
                  <a:srgbClr val="336600"/>
                </a:solidFill>
              </a:rPr>
              <a:t>正ならば  →  </a:t>
            </a:r>
            <a:r>
              <a:rPr lang="en-US" altLang="ja-JP" sz="2400" dirty="0">
                <a:solidFill>
                  <a:srgbClr val="336600"/>
                </a:solidFill>
              </a:rPr>
              <a:t>log() </a:t>
            </a:r>
            <a:r>
              <a:rPr lang="ja-JP" altLang="en-US" sz="2400" dirty="0">
                <a:solidFill>
                  <a:srgbClr val="336600"/>
                </a:solidFill>
              </a:rPr>
              <a:t>を使って計算できる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2400" dirty="0">
                <a:solidFill>
                  <a:srgbClr val="336600"/>
                </a:solidFill>
              </a:rPr>
              <a:t>０または負の数ならば  →  対数は計算できない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sz="2400" dirty="0">
              <a:solidFill>
                <a:srgbClr val="007C0C"/>
              </a:solidFill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sz="2400" dirty="0"/>
              <a:t>など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/>
          </a:p>
        </p:txBody>
      </p:sp>
      <p:sp>
        <p:nvSpPr>
          <p:cNvPr id="122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85F76BD-6619-4244-B4F8-26E3EABC95A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728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例題１．平方根の計算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806575"/>
            <a:ext cx="8596313" cy="280035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30000"/>
              </a:lnSpc>
            </a:pPr>
            <a:r>
              <a:rPr lang="ja-JP" altLang="en-US"/>
              <a:t>浮動小数データを読み込んで，平方根の計算と表示を行うプログラムを作る．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/>
              <a:t>但し，負の数の場合には，メッセージを表示すること．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/>
              <a:t>負の数であるかどうかによって条件分岐を行うために </a:t>
            </a:r>
            <a:r>
              <a:rPr lang="en-US" altLang="ja-JP">
                <a:solidFill>
                  <a:schemeClr val="tx2"/>
                </a:solidFill>
              </a:rPr>
              <a:t>if </a:t>
            </a:r>
            <a:r>
              <a:rPr lang="ja-JP" altLang="en-US">
                <a:solidFill>
                  <a:schemeClr val="tx2"/>
                </a:solidFill>
              </a:rPr>
              <a:t>文を使う</a:t>
            </a:r>
            <a:r>
              <a:rPr lang="ja-JP" altLang="en-US"/>
              <a:t>．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	例） 	９のとき：      ３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          	          －１のとき：    メッセージを表示</a:t>
            </a:r>
          </a:p>
        </p:txBody>
      </p:sp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12B9E19-7B7E-46F1-87B9-25C9730A352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9746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00038" y="0"/>
            <a:ext cx="6491287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math.h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double 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double 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("x=");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("%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lf",&amp;x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if ( x &lt; 0 )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負なので計算できません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\n");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y =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sqrt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(x);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sqrt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(%f)=%f\n", x, y);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return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939800" y="3697923"/>
            <a:ext cx="5832475" cy="42227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807200" y="2969260"/>
            <a:ext cx="2339102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条件が成り立つ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場合に実行され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る部分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2813050" y="2258060"/>
            <a:ext cx="3702050" cy="11049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516063" y="3326448"/>
            <a:ext cx="1138237" cy="42227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557963" y="1935798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条件式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981075" y="4831398"/>
            <a:ext cx="5810250" cy="79057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840538" y="4693285"/>
            <a:ext cx="2339102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条件が成り立</a:t>
            </a:r>
            <a:r>
              <a:rPr lang="ja-JP" altLang="en-US" sz="2400" dirty="0" err="1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た</a:t>
            </a:r>
            <a:endParaRPr lang="ja-JP" altLang="en-US" sz="2400" dirty="0">
              <a:solidFill>
                <a:srgbClr val="00801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ない場合に実行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される部分</a:t>
            </a:r>
          </a:p>
        </p:txBody>
      </p:sp>
      <p:sp>
        <p:nvSpPr>
          <p:cNvPr id="1639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2B7B168-D9A2-4D4C-826D-EB04EAD4C7B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261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平方根の計算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533525" y="2581275"/>
            <a:ext cx="6064250" cy="11890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x=9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sqrt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(9.000000)=3.000000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541463" y="4429125"/>
            <a:ext cx="6064250" cy="10953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－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負なので計算できません</a:t>
            </a:r>
          </a:p>
        </p:txBody>
      </p:sp>
      <p:sp>
        <p:nvSpPr>
          <p:cNvPr id="1843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59F6BD9-DBE1-4D46-8719-A609D0C3D2B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0317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114300"/>
            <a:ext cx="7772400" cy="719138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316163" y="2490788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81275" y="1066800"/>
            <a:ext cx="17287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("x=");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247900" y="2003425"/>
            <a:ext cx="24114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%lf ",&amp;x);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60338" y="4283075"/>
            <a:ext cx="3787775" cy="904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y =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sqrt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(x); </a:t>
            </a:r>
          </a:p>
          <a:p>
            <a:pPr eaLnBrk="1" hangingPunct="1">
              <a:buFontTx/>
              <a:buNone/>
            </a:pP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sqrt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(%f)=%f\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n",x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, y);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406525" y="6262688"/>
            <a:ext cx="1233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return 0;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3433763" y="1555750"/>
            <a:ext cx="0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446463" y="2478088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2028825" y="5170488"/>
            <a:ext cx="0" cy="1089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075060" y="1066800"/>
            <a:ext cx="3589444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メッセージ「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x=</a:t>
            </a: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」を表示</a:t>
            </a: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4584839" y="2016125"/>
            <a:ext cx="3877986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浮動小数データを読み込み</a:t>
            </a: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054225" y="5173663"/>
            <a:ext cx="2697163" cy="73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平方根を計算し，計算結果を表示</a:t>
            </a: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1930400" y="6292850"/>
            <a:ext cx="2697163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終わり</a:t>
            </a: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1792288" y="2838450"/>
            <a:ext cx="3352800" cy="896938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496" name="AutoShape 16"/>
          <p:cNvCxnSpPr>
            <a:cxnSpLocks noChangeShapeType="1"/>
            <a:stCxn id="20495" idx="2"/>
            <a:endCxn id="20486" idx="0"/>
          </p:cNvCxnSpPr>
          <p:nvPr/>
        </p:nvCxnSpPr>
        <p:spPr bwMode="auto">
          <a:xfrm rot="5400000">
            <a:off x="2487613" y="3302000"/>
            <a:ext cx="547687" cy="1414463"/>
          </a:xfrm>
          <a:prstGeom prst="bentConnector3">
            <a:avLst>
              <a:gd name="adj1" fmla="val 49856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7" name="AutoShape 17"/>
          <p:cNvCxnSpPr>
            <a:cxnSpLocks noChangeShapeType="1"/>
            <a:stCxn id="20495" idx="3"/>
            <a:endCxn id="20504" idx="0"/>
          </p:cNvCxnSpPr>
          <p:nvPr/>
        </p:nvCxnSpPr>
        <p:spPr bwMode="auto">
          <a:xfrm>
            <a:off x="5145088" y="3286919"/>
            <a:ext cx="1258888" cy="1008856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995863" y="2792413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2044700" y="3490913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 Unicode MS" pitchFamily="34" charset="-128"/>
                <a:ea typeface="Arial Unicode MS" pitchFamily="34" charset="-128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009650" y="50688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6545402" y="3038475"/>
            <a:ext cx="1415772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条件分岐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2366963" y="3051175"/>
            <a:ext cx="195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   x &lt; 0        </a:t>
            </a:r>
          </a:p>
        </p:txBody>
      </p:sp>
      <p:cxnSp>
        <p:nvCxnSpPr>
          <p:cNvPr id="20503" name="AutoShape 23"/>
          <p:cNvCxnSpPr>
            <a:cxnSpLocks noChangeShapeType="1"/>
            <a:stCxn id="20504" idx="2"/>
          </p:cNvCxnSpPr>
          <p:nvPr/>
        </p:nvCxnSpPr>
        <p:spPr bwMode="auto">
          <a:xfrm rot="5400000">
            <a:off x="3790882" y="3303519"/>
            <a:ext cx="912952" cy="43132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4351338" y="4295775"/>
            <a:ext cx="4105275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ja-JP" altLang="en-US" sz="2000" dirty="0">
                <a:latin typeface="CS Times" pitchFamily="18" charset="0"/>
                <a:cs typeface="Calibri" panose="020F0502020204030204" pitchFamily="34" charset="0"/>
              </a:rPr>
              <a:t>負なので計算できません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\n");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6438642" y="4803775"/>
            <a:ext cx="2646879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メッセージを表示</a:t>
            </a: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2546BDE-93AC-4CBA-9BBE-62E0DE1449B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23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1524</Words>
  <Application>Microsoft Office PowerPoint</Application>
  <PresentationFormat>画面に合わせる (4:3)</PresentationFormat>
  <Paragraphs>427</Paragraphs>
  <Slides>32</Slides>
  <Notes>32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40" baseType="lpstr">
      <vt:lpstr>Arial Unicode MS</vt:lpstr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cp-4. 条件分岐と場合分け </vt:lpstr>
      <vt:lpstr>内容</vt:lpstr>
      <vt:lpstr>目標</vt:lpstr>
      <vt:lpstr>条件分岐とは</vt:lpstr>
      <vt:lpstr>計算における条件分岐の例</vt:lpstr>
      <vt:lpstr>例題１．平方根の計算</vt:lpstr>
      <vt:lpstr>PowerPoint プレゼンテーション</vt:lpstr>
      <vt:lpstr>平方根の計算</vt:lpstr>
      <vt:lpstr>プログラム実行順</vt:lpstr>
      <vt:lpstr>if 文と else 文</vt:lpstr>
      <vt:lpstr>if 文</vt:lpstr>
      <vt:lpstr>比較演算</vt:lpstr>
      <vt:lpstr>比較演算の例</vt:lpstr>
      <vt:lpstr>ここまでのまとめ</vt:lpstr>
      <vt:lpstr>字下げとセミコロンを忘れないこと</vt:lpstr>
      <vt:lpstr>例題２．多分岐の例</vt:lpstr>
      <vt:lpstr>PowerPoint プレゼンテーション</vt:lpstr>
      <vt:lpstr>多分岐の例</vt:lpstr>
      <vt:lpstr>if 文の入れ子</vt:lpstr>
      <vt:lpstr>if 文の入れ子</vt:lpstr>
      <vt:lpstr>課題１．２次方程式</vt:lpstr>
      <vt:lpstr>課題２．if 文の入れ子</vt:lpstr>
      <vt:lpstr>例題３．うるう年の判定</vt:lpstr>
      <vt:lpstr>グレゴリオ暦でのうるう年</vt:lpstr>
      <vt:lpstr>PowerPoint プレゼンテーション</vt:lpstr>
      <vt:lpstr>うるう年の判定式</vt:lpstr>
      <vt:lpstr>論理演算</vt:lpstr>
      <vt:lpstr>比較演算と論理演算の組み合わせ</vt:lpstr>
      <vt:lpstr>課題３．曜日を求めるプログラム</vt:lpstr>
      <vt:lpstr>ツエラーの公式</vt:lpstr>
      <vt:lpstr>より勉強したい人への付録</vt:lpstr>
      <vt:lpstr>if 文での {, } の省略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条件分岐と場合分け </dc:title>
  <dc:creator>kaneko kunihiko</dc:creator>
  <cp:lastModifiedBy>user</cp:lastModifiedBy>
  <cp:revision>36</cp:revision>
  <dcterms:created xsi:type="dcterms:W3CDTF">2019-11-02T00:06:04Z</dcterms:created>
  <dcterms:modified xsi:type="dcterms:W3CDTF">2023-01-20T15:46:39Z</dcterms:modified>
</cp:coreProperties>
</file>