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610" r:id="rId2"/>
    <p:sldId id="546" r:id="rId3"/>
    <p:sldId id="547" r:id="rId4"/>
    <p:sldId id="548" r:id="rId5"/>
    <p:sldId id="549" r:id="rId6"/>
    <p:sldId id="550" r:id="rId7"/>
    <p:sldId id="551" r:id="rId8"/>
    <p:sldId id="552" r:id="rId9"/>
    <p:sldId id="553" r:id="rId10"/>
    <p:sldId id="554" r:id="rId11"/>
    <p:sldId id="555" r:id="rId12"/>
    <p:sldId id="556" r:id="rId13"/>
    <p:sldId id="557" r:id="rId14"/>
    <p:sldId id="558" r:id="rId15"/>
    <p:sldId id="559" r:id="rId16"/>
    <p:sldId id="560" r:id="rId17"/>
    <p:sldId id="561" r:id="rId18"/>
    <p:sldId id="562" r:id="rId19"/>
    <p:sldId id="563" r:id="rId20"/>
    <p:sldId id="564" r:id="rId21"/>
    <p:sldId id="565" r:id="rId22"/>
    <p:sldId id="566" r:id="rId23"/>
    <p:sldId id="567" r:id="rId24"/>
    <p:sldId id="568" r:id="rId25"/>
    <p:sldId id="569" r:id="rId26"/>
    <p:sldId id="570" r:id="rId27"/>
    <p:sldId id="571" r:id="rId28"/>
    <p:sldId id="572" r:id="rId29"/>
    <p:sldId id="573" r:id="rId3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6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D939D6B-8148-464C-8544-0978C70B475F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2448861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8A93262-86E1-47A9-895F-1DFE6F747C0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00793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8D8BCBC-0C42-48C6-BCC5-856598841B1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978941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ACF940A-FFDC-48AE-9AF1-DE6B7752522C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469485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043094D-BC03-4958-8E4F-6BBE507746D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9003310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B778C9D-C7F6-499A-AA9B-A1DB16E4E022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510109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6245EA8-778C-49E8-97E7-69516065D103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043364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B139609-089F-449B-A117-B0D0C9BB2E36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246217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974BF73-DBAC-4139-B21B-A1679F5D27A0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8681491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252C03A-4F1A-4E97-80C8-2D5F59E684E2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87274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429B806-2DC3-4859-AEB6-5ED6A95673AA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074571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B86ED99-96AA-4F23-830D-F76F90760F5D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335549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46FC478-8BC5-48BC-9B4D-13B3F475F035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0957229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FCF46B7-EB5E-4D01-9090-AAFDC95BF646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556347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2CC9541-7939-4813-9976-B72ABD74DD56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9870708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DBA5EC8-9724-4727-A9D5-579D1A5855E4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985128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B2706EA-26BE-4FCE-9B61-FFEFAE3A910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0693492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C68B09A-B325-40A1-8DCD-60D26969713D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778712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02DDFD8-44D8-44EF-ACE7-1DB331306DF8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793119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AEB2558-BB55-45A8-9964-081BCA4176F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5333801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B7BEF4B-E829-4B47-89FD-CFEB14F1A453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29840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D39F88C-1FF6-4E3D-99FF-0E21DDB6D1A0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77612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BBE9736-8F3A-49B8-AE59-4907EC14DAC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9472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D8C00AF-5201-46F8-805E-F56A88028F86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037686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D7CBE96-32EB-4C0D-97C5-E3384BB9C20C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206777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2FE1A09-43F0-4315-9DEA-CFCF0D409845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726932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25C10BB-7A96-4B70-A9B5-401FB2CAD50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328780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C2250D6-03BA-4ACA-B4E4-7C740BA61A13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66778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pro/adp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cp-3. </a:t>
            </a:r>
            <a:r>
              <a:rPr lang="ja-JP" altLang="en-US" dirty="0"/>
              <a:t>計算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</a:t>
            </a:r>
            <a:r>
              <a:rPr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C 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プログラミング入門</a:t>
            </a:r>
            <a:r>
              <a:rPr lang="ja-JP" altLang="en-US" dirty="0"/>
              <a:t>）</a:t>
            </a:r>
            <a:endParaRPr lang="en-US" altLang="ja-JP" dirty="0"/>
          </a:p>
          <a:p>
            <a:r>
              <a:rPr lang="en-US" altLang="ja-JP" dirty="0"/>
              <a:t>URL</a:t>
            </a:r>
            <a:r>
              <a:rPr lang="en-US" altLang="ja-JP" dirty="0" smtClean="0"/>
              <a:t>: </a:t>
            </a:r>
            <a:r>
              <a:rPr lang="en-US" altLang="ja-JP" dirty="0">
                <a:hlinkClick r:id="rId3"/>
              </a:rPr>
              <a:t>https://www.kkaneko.jp/pro/adp/index.html</a:t>
            </a:r>
            <a:endParaRPr lang="ja-JP" altLang="en-US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00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実行結果例</a:t>
            </a:r>
            <a:endParaRPr lang="ja-JP" altLang="en-US" sz="3200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533525" y="2362200"/>
            <a:ext cx="6064250" cy="1830388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x=2.5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y=5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z = 6.250000</a:t>
            </a:r>
          </a:p>
        </p:txBody>
      </p:sp>
      <p:sp>
        <p:nvSpPr>
          <p:cNvPr id="2253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2AEB58-CB0F-466D-9ED6-805971BEA5F1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028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63500"/>
            <a:ext cx="7772400" cy="563563"/>
          </a:xfrm>
        </p:spPr>
        <p:txBody>
          <a:bodyPr/>
          <a:lstStyle/>
          <a:p>
            <a:pPr eaLnBrk="1" hangingPunct="1"/>
            <a:r>
              <a:rPr lang="ja-JP" altLang="en-US"/>
              <a:t>プログラム実行順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027238" y="2008188"/>
            <a:ext cx="457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solidFill>
                  <a:srgbClr val="00801E"/>
                </a:solidFill>
                <a:latin typeface="CS Times" pitchFamily="18" charset="0"/>
                <a:cs typeface="Calibri" panose="020F0502020204030204" pitchFamily="34" charset="0"/>
              </a:rPr>
              <a:t>   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52450" y="892175"/>
            <a:ext cx="2676525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("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teihen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=");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54038" y="1776413"/>
            <a:ext cx="3400425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scanf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("%lf", &amp;</a:t>
            </a:r>
            <a:r>
              <a:rPr lang="en-US" altLang="ja-JP" sz="28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teihen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);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554038" y="4471988"/>
            <a:ext cx="4910319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menseki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ja-JP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teihen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* </a:t>
            </a:r>
            <a:r>
              <a:rPr lang="en-US" altLang="ja-JP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takasa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* 0.5;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541338" y="5362575"/>
            <a:ext cx="5299075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("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menseki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= %f\n", </a:t>
            </a:r>
            <a:r>
              <a:rPr lang="en-US" altLang="ja-JP" sz="28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menseki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);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549275" y="6257925"/>
            <a:ext cx="1408113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return 0;</a:t>
            </a: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1260475" y="14192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1260475" y="23082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1247775" y="50006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1260475" y="58896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3176929" y="987240"/>
            <a:ext cx="4887235" cy="47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メッセージ「</a:t>
            </a:r>
            <a:r>
              <a:rPr lang="en-US" altLang="ja-JP" sz="28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teihen</a:t>
            </a:r>
            <a:r>
              <a:rPr lang="en-US" altLang="ja-JP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」を表示</a:t>
            </a: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4130220" y="1823852"/>
            <a:ext cx="4493539" cy="47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浮動小数データを読み込み</a:t>
            </a: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5816047" y="4536890"/>
            <a:ext cx="902811" cy="47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計算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895977" y="5451290"/>
            <a:ext cx="3200400" cy="47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計算結果を表示</a:t>
            </a: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1219200" y="6326188"/>
            <a:ext cx="2697163" cy="47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終わり</a:t>
            </a:r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2027238" y="3722688"/>
            <a:ext cx="457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solidFill>
                  <a:srgbClr val="00801E"/>
                </a:solidFill>
                <a:latin typeface="CS Times" pitchFamily="18" charset="0"/>
                <a:cs typeface="Calibri" panose="020F0502020204030204" pitchFamily="34" charset="0"/>
              </a:rPr>
              <a:t>   </a:t>
            </a: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552450" y="2682875"/>
            <a:ext cx="2695575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("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takasa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=");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554038" y="3579813"/>
            <a:ext cx="3419475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scanf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("%lf", &amp;</a:t>
            </a:r>
            <a:r>
              <a:rPr lang="en-US" altLang="ja-JP" sz="28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takasa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);</a:t>
            </a:r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1260475" y="32226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1260475" y="41116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3194148" y="2739840"/>
            <a:ext cx="4871847" cy="47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メッセージ「</a:t>
            </a:r>
            <a:r>
              <a:rPr lang="en-US" altLang="ja-JP" sz="28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takasa</a:t>
            </a:r>
            <a:r>
              <a:rPr lang="en-US" altLang="ja-JP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」を表示</a:t>
            </a: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4160383" y="3652652"/>
            <a:ext cx="4493539" cy="47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浮動小数データを読み込み</a:t>
            </a: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60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546C76B-D228-4FFB-9C33-39E9CF0DD800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608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プログラムとデータ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679700" y="2111375"/>
            <a:ext cx="2092325" cy="45307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071813" y="1390650"/>
            <a:ext cx="156966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メモリ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067050" y="3727450"/>
            <a:ext cx="1263650" cy="50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197225" y="3708400"/>
            <a:ext cx="11135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takasa</a:t>
            </a:r>
            <a:endParaRPr lang="en-US" altLang="ja-JP" sz="2800" dirty="0">
              <a:solidFill>
                <a:srgbClr val="00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3067050" y="4883150"/>
            <a:ext cx="1263650" cy="50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3048000" y="4864100"/>
            <a:ext cx="14029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menseki</a:t>
            </a:r>
            <a:endParaRPr lang="en-US" altLang="ja-JP" sz="2800" dirty="0">
              <a:solidFill>
                <a:srgbClr val="00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2814638" y="5824538"/>
            <a:ext cx="19800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３つの変数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591175" y="2595563"/>
            <a:ext cx="29432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scanf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("%lf", &amp;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teihen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);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3054350" y="2559050"/>
            <a:ext cx="1263650" cy="50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200400" y="2540000"/>
            <a:ext cx="11169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teihen</a:t>
            </a:r>
            <a:endParaRPr lang="en-US" altLang="ja-JP" sz="2800" dirty="0">
              <a:solidFill>
                <a:srgbClr val="00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 flipH="1">
            <a:off x="4075113" y="2809875"/>
            <a:ext cx="1492250" cy="142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 flipH="1">
            <a:off x="4344988" y="2808288"/>
            <a:ext cx="1249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5051425" y="23272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216525" y="3024188"/>
            <a:ext cx="38779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浮動小数データを読み込み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4319588" y="5137150"/>
            <a:ext cx="8048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5106988" y="4968875"/>
            <a:ext cx="38322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("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menseki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= %f\n", </a:t>
            </a:r>
            <a:r>
              <a:rPr lang="en-US" altLang="ja-JP" sz="20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menseki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);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4768850" y="45513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④</a:t>
            </a: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5489575" y="5397500"/>
            <a:ext cx="2339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計算結果を表示</a:t>
            </a: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165100" y="4392613"/>
            <a:ext cx="3557384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menseki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ja-JP" sz="20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tekhen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 * </a:t>
            </a:r>
            <a:r>
              <a:rPr lang="en-US" altLang="ja-JP" sz="20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takasa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 * 0.5;</a:t>
            </a:r>
          </a:p>
        </p:txBody>
      </p:sp>
      <p:cxnSp>
        <p:nvCxnSpPr>
          <p:cNvPr id="26646" name="AutoShape 22"/>
          <p:cNvCxnSpPr>
            <a:cxnSpLocks noChangeShapeType="1"/>
            <a:stCxn id="26635" idx="1"/>
            <a:endCxn id="26645" idx="0"/>
          </p:cNvCxnSpPr>
          <p:nvPr/>
        </p:nvCxnSpPr>
        <p:spPr bwMode="auto">
          <a:xfrm rot="10800000" flipV="1">
            <a:off x="1943792" y="2813843"/>
            <a:ext cx="1110558" cy="1578769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47" name="AutoShape 23"/>
          <p:cNvCxnSpPr>
            <a:cxnSpLocks noChangeShapeType="1"/>
            <a:stCxn id="26645" idx="2"/>
            <a:endCxn id="26631" idx="1"/>
          </p:cNvCxnSpPr>
          <p:nvPr/>
        </p:nvCxnSpPr>
        <p:spPr bwMode="auto">
          <a:xfrm rot="16200000" flipH="1">
            <a:off x="2332811" y="4403704"/>
            <a:ext cx="345221" cy="1123258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735013" y="3705225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③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911166" y="4953000"/>
            <a:ext cx="800219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計算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5578475" y="3763963"/>
            <a:ext cx="29606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scanf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("%lf", &amp;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takasa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);</a:t>
            </a:r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 flipH="1">
            <a:off x="4332288" y="3976688"/>
            <a:ext cx="1249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5043488" y="35194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5203825" y="4205288"/>
            <a:ext cx="38779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浮動小数データを読み込み</a:t>
            </a:r>
          </a:p>
        </p:txBody>
      </p:sp>
      <p:cxnSp>
        <p:nvCxnSpPr>
          <p:cNvPr id="26654" name="AutoShape 30"/>
          <p:cNvCxnSpPr>
            <a:cxnSpLocks noChangeShapeType="1"/>
            <a:stCxn id="26629" idx="1"/>
            <a:endCxn id="26645" idx="0"/>
          </p:cNvCxnSpPr>
          <p:nvPr/>
        </p:nvCxnSpPr>
        <p:spPr bwMode="auto">
          <a:xfrm rot="10800000" flipV="1">
            <a:off x="1943792" y="3982243"/>
            <a:ext cx="1123258" cy="410369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5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D2D40C-6D89-4787-818A-20C18117F3E7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091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変数宣言</a:t>
            </a:r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44525" y="1354138"/>
            <a:ext cx="8189913" cy="14652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ja-JP" altLang="en-US" sz="2800"/>
              <a:t>変数は，データを入れるための容器</a:t>
            </a:r>
          </a:p>
          <a:p>
            <a:pPr eaLnBrk="1" hangingPunct="1">
              <a:lnSpc>
                <a:spcPct val="125000"/>
              </a:lnSpc>
              <a:spcBef>
                <a:spcPct val="25000"/>
              </a:spcBef>
            </a:pPr>
            <a:r>
              <a:rPr lang="ja-JP" altLang="en-US" sz="2800"/>
              <a:t>変数宣言とは，変数を使うために，名前と型を書いて，</a:t>
            </a:r>
            <a:r>
              <a:rPr lang="ja-JP" altLang="en-US" sz="2800">
                <a:solidFill>
                  <a:schemeClr val="tx2"/>
                </a:solidFill>
              </a:rPr>
              <a:t>変数の使用をコンピュータに伝えること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ja-JP" altLang="en-US" sz="2800"/>
          </a:p>
          <a:p>
            <a:pPr eaLnBrk="1" hangingPunct="1">
              <a:lnSpc>
                <a:spcPct val="90000"/>
              </a:lnSpc>
            </a:pPr>
            <a:endParaRPr lang="ja-JP" altLang="en-US" sz="2800"/>
          </a:p>
          <a:p>
            <a:pPr eaLnBrk="1" hangingPunct="1">
              <a:lnSpc>
                <a:spcPct val="90000"/>
              </a:lnSpc>
            </a:pPr>
            <a:endParaRPr lang="ja-JP" altLang="en-US" sz="2800"/>
          </a:p>
          <a:p>
            <a:pPr eaLnBrk="1" hangingPunct="1">
              <a:lnSpc>
                <a:spcPct val="90000"/>
              </a:lnSpc>
            </a:pPr>
            <a:endParaRPr lang="ja-JP" altLang="en-US" sz="2800"/>
          </a:p>
          <a:p>
            <a:pPr eaLnBrk="1" hangingPunct="1">
              <a:lnSpc>
                <a:spcPct val="90000"/>
              </a:lnSpc>
            </a:pPr>
            <a:endParaRPr lang="en-US" altLang="ja-JP" sz="2800"/>
          </a:p>
        </p:txBody>
      </p:sp>
      <p:sp>
        <p:nvSpPr>
          <p:cNvPr id="28676" name="Text Box 1028"/>
          <p:cNvSpPr txBox="1">
            <a:spLocks noChangeArrowheads="1"/>
          </p:cNvSpPr>
          <p:nvPr/>
        </p:nvSpPr>
        <p:spPr bwMode="auto">
          <a:xfrm>
            <a:off x="0" y="3398837"/>
            <a:ext cx="3249612" cy="210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20000"/>
              </a:spcAft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double 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teihen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double 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takasa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double 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menseki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8677" name="AutoShape 1029"/>
          <p:cNvSpPr>
            <a:spLocks/>
          </p:cNvSpPr>
          <p:nvPr/>
        </p:nvSpPr>
        <p:spPr bwMode="auto">
          <a:xfrm>
            <a:off x="2709531" y="3429000"/>
            <a:ext cx="169863" cy="571500"/>
          </a:xfrm>
          <a:prstGeom prst="rightBrace">
            <a:avLst>
              <a:gd name="adj1" fmla="val 2803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1030"/>
          <p:cNvSpPr txBox="1">
            <a:spLocks noChangeArrowheads="1"/>
          </p:cNvSpPr>
          <p:nvPr/>
        </p:nvSpPr>
        <p:spPr bwMode="auto">
          <a:xfrm>
            <a:off x="2938131" y="3505200"/>
            <a:ext cx="55515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浮動小数データで，変数名は「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teihen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」</a:t>
            </a:r>
          </a:p>
        </p:txBody>
      </p:sp>
      <p:sp>
        <p:nvSpPr>
          <p:cNvPr id="28679" name="AutoShape 1031"/>
          <p:cNvSpPr>
            <a:spLocks/>
          </p:cNvSpPr>
          <p:nvPr/>
        </p:nvSpPr>
        <p:spPr bwMode="auto">
          <a:xfrm>
            <a:off x="2709531" y="4038600"/>
            <a:ext cx="169863" cy="571500"/>
          </a:xfrm>
          <a:prstGeom prst="rightBrace">
            <a:avLst>
              <a:gd name="adj1" fmla="val 2803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80" name="AutoShape 1032"/>
          <p:cNvSpPr>
            <a:spLocks/>
          </p:cNvSpPr>
          <p:nvPr/>
        </p:nvSpPr>
        <p:spPr bwMode="auto">
          <a:xfrm>
            <a:off x="2709531" y="4648200"/>
            <a:ext cx="169863" cy="571500"/>
          </a:xfrm>
          <a:prstGeom prst="rightBrace">
            <a:avLst>
              <a:gd name="adj1" fmla="val 2803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81" name="Text Box 1033"/>
          <p:cNvSpPr txBox="1">
            <a:spLocks noChangeArrowheads="1"/>
          </p:cNvSpPr>
          <p:nvPr/>
        </p:nvSpPr>
        <p:spPr bwMode="auto">
          <a:xfrm>
            <a:off x="2938131" y="4114800"/>
            <a:ext cx="55691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浮動小数データで，変数名は「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takasa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」</a:t>
            </a:r>
          </a:p>
        </p:txBody>
      </p:sp>
      <p:sp>
        <p:nvSpPr>
          <p:cNvPr id="28682" name="Text Box 1034"/>
          <p:cNvSpPr txBox="1">
            <a:spLocks noChangeArrowheads="1"/>
          </p:cNvSpPr>
          <p:nvPr/>
        </p:nvSpPr>
        <p:spPr bwMode="auto">
          <a:xfrm>
            <a:off x="2938131" y="4724400"/>
            <a:ext cx="58256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浮動小数データで，変数名は「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menseki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」</a:t>
            </a:r>
          </a:p>
        </p:txBody>
      </p:sp>
      <p:sp>
        <p:nvSpPr>
          <p:cNvPr id="28683" name="Text Box 1035"/>
          <p:cNvSpPr txBox="1">
            <a:spLocks noChangeArrowheads="1"/>
          </p:cNvSpPr>
          <p:nvPr/>
        </p:nvSpPr>
        <p:spPr bwMode="auto">
          <a:xfrm>
            <a:off x="2903666" y="5746751"/>
            <a:ext cx="563808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「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double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」とは，浮動小数データという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意味．</a:t>
            </a:r>
          </a:p>
        </p:txBody>
      </p:sp>
      <p:sp>
        <p:nvSpPr>
          <p:cNvPr id="2868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CEA1C5C-C09B-4B89-8247-69F21A56B9FE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961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代入文</a:t>
            </a:r>
          </a:p>
        </p:txBody>
      </p:sp>
      <p:sp>
        <p:nvSpPr>
          <p:cNvPr id="307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2743200"/>
            <a:ext cx="8077200" cy="320040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en-US" altLang="ja-JP" sz="28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</a:p>
          <a:p>
            <a:pPr eaLnBrk="1" hangingPunct="1">
              <a:lnSpc>
                <a:spcPct val="130000"/>
              </a:lnSpc>
              <a:spcBef>
                <a:spcPct val="25000"/>
              </a:spcBef>
            </a:pPr>
            <a:r>
              <a:rPr lang="ja-JP" altLang="en-US" sz="2800" dirty="0">
                <a:latin typeface="Calibri" panose="020F0502020204030204" pitchFamily="34" charset="0"/>
              </a:rPr>
              <a:t>計算結果（</a:t>
            </a:r>
            <a:r>
              <a:rPr lang="en-US" altLang="ja-JP" sz="2800" dirty="0" err="1">
                <a:latin typeface="CS Times" pitchFamily="18" charset="0"/>
              </a:rPr>
              <a:t>teihen</a:t>
            </a:r>
            <a:r>
              <a:rPr lang="en-US" altLang="ja-JP" sz="2800" dirty="0">
                <a:latin typeface="CS Times" pitchFamily="18" charset="0"/>
              </a:rPr>
              <a:t>*</a:t>
            </a:r>
            <a:r>
              <a:rPr lang="en-US" altLang="ja-JP" sz="2800" dirty="0" err="1">
                <a:latin typeface="CS Times" pitchFamily="18" charset="0"/>
              </a:rPr>
              <a:t>takasa</a:t>
            </a:r>
            <a:r>
              <a:rPr lang="en-US" altLang="ja-JP" sz="2800" dirty="0">
                <a:latin typeface="CS Times" pitchFamily="18" charset="0"/>
              </a:rPr>
              <a:t>*0.5</a:t>
            </a:r>
            <a:r>
              <a:rPr lang="ja-JP" altLang="en-US" sz="2800" dirty="0">
                <a:latin typeface="Calibri" panose="020F0502020204030204" pitchFamily="34" charset="0"/>
              </a:rPr>
              <a:t>）を，</a:t>
            </a:r>
            <a:r>
              <a:rPr lang="ja-JP" altLang="en-US" sz="2800" dirty="0">
                <a:latin typeface="CS Times" pitchFamily="18" charset="0"/>
              </a:rPr>
              <a:t>変数 </a:t>
            </a:r>
            <a:r>
              <a:rPr lang="en-US" altLang="ja-JP" sz="2800" dirty="0" err="1">
                <a:latin typeface="CS Times" pitchFamily="18" charset="0"/>
              </a:rPr>
              <a:t>menseki</a:t>
            </a:r>
            <a:r>
              <a:rPr lang="en-US" altLang="ja-JP" sz="2800" dirty="0">
                <a:latin typeface="Calibri" panose="020F0502020204030204" pitchFamily="34" charset="0"/>
              </a:rPr>
              <a:t> </a:t>
            </a:r>
            <a:r>
              <a:rPr lang="ja-JP" altLang="en-US" sz="2800" dirty="0">
                <a:latin typeface="Calibri" panose="020F0502020204030204" pitchFamily="34" charset="0"/>
              </a:rPr>
              <a:t>に格納する（このことを，代入という）</a:t>
            </a:r>
            <a:endParaRPr lang="ja-JP" altLang="en-US" sz="2800" dirty="0"/>
          </a:p>
          <a:p>
            <a:pPr eaLnBrk="1" hangingPunct="1">
              <a:lnSpc>
                <a:spcPct val="130000"/>
              </a:lnSpc>
              <a:spcBef>
                <a:spcPct val="25000"/>
              </a:spcBef>
            </a:pPr>
            <a:r>
              <a:rPr lang="ja-JP" altLang="en-US" sz="2800" dirty="0"/>
              <a:t>「</a:t>
            </a:r>
            <a:r>
              <a:rPr lang="en-US" altLang="ja-JP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=</a:t>
            </a:r>
            <a:r>
              <a:rPr lang="ja-JP" altLang="en-US" sz="2800" b="1" dirty="0">
                <a:latin typeface="Calibri" panose="020F0502020204030204" pitchFamily="34" charset="0"/>
              </a:rPr>
              <a:t>」</a:t>
            </a:r>
            <a:r>
              <a:rPr lang="ja-JP" altLang="en-US" sz="2800" dirty="0"/>
              <a:t>は，</a:t>
            </a:r>
            <a:r>
              <a:rPr lang="ja-JP" altLang="en-US" sz="2800" dirty="0">
                <a:solidFill>
                  <a:schemeClr val="tx2"/>
                </a:solidFill>
              </a:rPr>
              <a:t>変数に計算結果等を格納するという意味</a:t>
            </a:r>
            <a:r>
              <a:rPr lang="ja-JP" altLang="en-US" sz="2800" dirty="0"/>
              <a:t>．「両辺が等しい」という意味ではない</a:t>
            </a:r>
          </a:p>
          <a:p>
            <a:pPr eaLnBrk="1" hangingPunct="1">
              <a:buFontTx/>
              <a:buNone/>
            </a:pPr>
            <a:endParaRPr lang="en-US" altLang="ja-JP" sz="28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0724" name="Text Box 1028"/>
          <p:cNvSpPr txBox="1">
            <a:spLocks noChangeArrowheads="1"/>
          </p:cNvSpPr>
          <p:nvPr/>
        </p:nvSpPr>
        <p:spPr bwMode="auto">
          <a:xfrm>
            <a:off x="1981200" y="2154238"/>
            <a:ext cx="5453063" cy="5889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menseki</a:t>
            </a:r>
            <a:r>
              <a:rPr lang="en-US" altLang="ja-JP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 = </a:t>
            </a:r>
            <a:r>
              <a:rPr lang="en-US" altLang="ja-JP" dirty="0" err="1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teihen</a:t>
            </a:r>
            <a:r>
              <a:rPr lang="en-US" altLang="ja-JP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*</a:t>
            </a:r>
            <a:r>
              <a:rPr lang="en-US" altLang="ja-JP" dirty="0" err="1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takasa</a:t>
            </a:r>
            <a:r>
              <a:rPr lang="en-US" altLang="ja-JP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*0.5;</a:t>
            </a:r>
          </a:p>
        </p:txBody>
      </p:sp>
      <p:sp>
        <p:nvSpPr>
          <p:cNvPr id="3072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A9B7A9-A5D0-4C5B-8C6C-6209ACD5564A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96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2067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入力，出力とは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03363"/>
            <a:ext cx="7772400" cy="4645025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ja-JP" altLang="en-US"/>
              <a:t>入力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/>
              <a:t>データの読み込み</a:t>
            </a:r>
          </a:p>
          <a:p>
            <a:pPr lvl="1" eaLnBrk="1" hangingPunct="1">
              <a:lnSpc>
                <a:spcPct val="125000"/>
              </a:lnSpc>
              <a:buFontTx/>
              <a:buNone/>
            </a:pPr>
            <a:r>
              <a:rPr lang="ja-JP" altLang="en-US"/>
              <a:t>	（読み込まれたデータは変数に格納される）</a:t>
            </a:r>
          </a:p>
          <a:p>
            <a:pPr eaLnBrk="1" hangingPunct="1">
              <a:lnSpc>
                <a:spcPct val="125000"/>
              </a:lnSpc>
            </a:pPr>
            <a:r>
              <a:rPr lang="ja-JP" altLang="en-US"/>
              <a:t>出力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/>
              <a:t>メッセージの表示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/>
              <a:t>データの表示</a:t>
            </a:r>
          </a:p>
          <a:p>
            <a:pPr lvl="1" eaLnBrk="1" hangingPunct="1">
              <a:lnSpc>
                <a:spcPct val="125000"/>
              </a:lnSpc>
              <a:buFontTx/>
              <a:buNone/>
            </a:pPr>
            <a:r>
              <a:rPr lang="ja-JP" altLang="en-US"/>
              <a:t>	（変数に格納されたデータが表示される）</a:t>
            </a:r>
          </a:p>
        </p:txBody>
      </p:sp>
      <p:sp>
        <p:nvSpPr>
          <p:cNvPr id="3277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90CF460-4744-47E7-BF86-6E2893E9B18D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459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179388"/>
            <a:ext cx="7772400" cy="752475"/>
          </a:xfrm>
        </p:spPr>
        <p:txBody>
          <a:bodyPr/>
          <a:lstStyle/>
          <a:p>
            <a:pPr eaLnBrk="1" hangingPunct="1"/>
            <a:r>
              <a:rPr lang="ja-JP" altLang="en-US"/>
              <a:t>入力文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" y="3016250"/>
            <a:ext cx="8420100" cy="328295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/>
              <a:t>入力文とは，データを読み込むための文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/>
              <a:t>書式と読み込むべき変数名を書く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書式：　</a:t>
            </a:r>
            <a:r>
              <a:rPr lang="ja-JP" altLang="en-US">
                <a:solidFill>
                  <a:schemeClr val="tx2"/>
                </a:solidFill>
              </a:rPr>
              <a:t>浮動小数データを読み込む場合，書式は「</a:t>
            </a:r>
            <a:r>
              <a:rPr lang="en-US" altLang="ja-JP">
                <a:solidFill>
                  <a:schemeClr val="tx2"/>
                </a:solidFill>
              </a:rPr>
              <a:t>%lf</a:t>
            </a:r>
            <a:r>
              <a:rPr lang="ja-JP" altLang="en-US">
                <a:solidFill>
                  <a:schemeClr val="tx2"/>
                </a:solidFill>
              </a:rPr>
              <a:t>」 と書く</a:t>
            </a:r>
            <a:r>
              <a:rPr lang="ja-JP" altLang="en-US"/>
              <a:t>ことになっている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変数名：　</a:t>
            </a:r>
            <a:r>
              <a:rPr lang="ja-JP" altLang="en-US">
                <a:solidFill>
                  <a:schemeClr val="tx2"/>
                </a:solidFill>
              </a:rPr>
              <a:t>変数名の前には「＆」を付ける</a:t>
            </a:r>
            <a:r>
              <a:rPr lang="ja-JP" altLang="en-US"/>
              <a:t>こと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952625" y="1262063"/>
            <a:ext cx="4789488" cy="711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4000" dirty="0" err="1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scanf</a:t>
            </a:r>
            <a:r>
              <a:rPr lang="en-US" altLang="ja-JP" sz="4000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("%lf", &amp;</a:t>
            </a:r>
            <a:r>
              <a:rPr lang="en-US" altLang="ja-JP" sz="4000" dirty="0" err="1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teihen</a:t>
            </a:r>
            <a:r>
              <a:rPr lang="en-US" altLang="ja-JP" sz="4000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);</a:t>
            </a:r>
            <a:endParaRPr lang="en-US" altLang="ja-JP" sz="4800" b="1" dirty="0">
              <a:solidFill>
                <a:schemeClr val="accent2"/>
              </a:solidFill>
              <a:latin typeface="CS Times" pitchFamily="18" charset="0"/>
              <a:cs typeface="Calibri" panose="020F0502020204030204" pitchFamily="34" charset="0"/>
            </a:endParaRPr>
          </a:p>
        </p:txBody>
      </p:sp>
      <p:sp>
        <p:nvSpPr>
          <p:cNvPr id="34821" name="AutoShape 5"/>
          <p:cNvSpPr>
            <a:spLocks/>
          </p:cNvSpPr>
          <p:nvPr/>
        </p:nvSpPr>
        <p:spPr bwMode="auto">
          <a:xfrm rot="5400000">
            <a:off x="3732212" y="1654176"/>
            <a:ext cx="161925" cy="793750"/>
          </a:xfrm>
          <a:prstGeom prst="rightBrace">
            <a:avLst>
              <a:gd name="adj1" fmla="val 4085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3355975" y="2112963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書式</a:t>
            </a:r>
          </a:p>
        </p:txBody>
      </p:sp>
      <p:sp>
        <p:nvSpPr>
          <p:cNvPr id="34823" name="AutoShape 7"/>
          <p:cNvSpPr>
            <a:spLocks/>
          </p:cNvSpPr>
          <p:nvPr/>
        </p:nvSpPr>
        <p:spPr bwMode="auto">
          <a:xfrm rot="5400000">
            <a:off x="5622279" y="1333829"/>
            <a:ext cx="161925" cy="1506538"/>
          </a:xfrm>
          <a:prstGeom prst="rightBrace">
            <a:avLst>
              <a:gd name="adj1" fmla="val 775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4838848" y="2149010"/>
            <a:ext cx="34163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読み込むべき変数名</a:t>
            </a:r>
          </a:p>
        </p:txBody>
      </p:sp>
      <p:sp>
        <p:nvSpPr>
          <p:cNvPr id="34825" name="AutoShape 9"/>
          <p:cNvSpPr>
            <a:spLocks/>
          </p:cNvSpPr>
          <p:nvPr/>
        </p:nvSpPr>
        <p:spPr bwMode="auto">
          <a:xfrm rot="5400000">
            <a:off x="4586435" y="1915648"/>
            <a:ext cx="161925" cy="349250"/>
          </a:xfrm>
          <a:prstGeom prst="rightBrace">
            <a:avLst>
              <a:gd name="adj1" fmla="val 17974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4451498" y="2174410"/>
            <a:ext cx="4299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&amp;</a:t>
            </a:r>
          </a:p>
        </p:txBody>
      </p:sp>
      <p:sp>
        <p:nvSpPr>
          <p:cNvPr id="3482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41356A-5C14-48F9-A027-F2C8FEF8B441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347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ja-JP" altLang="en-US"/>
              <a:t>いろいろな入力</a:t>
            </a:r>
          </a:p>
        </p:txBody>
      </p:sp>
      <p:sp>
        <p:nvSpPr>
          <p:cNvPr id="36867" name="Text Box 2051"/>
          <p:cNvSpPr txBox="1">
            <a:spLocks noChangeArrowheads="1"/>
          </p:cNvSpPr>
          <p:nvPr/>
        </p:nvSpPr>
        <p:spPr bwMode="auto">
          <a:xfrm>
            <a:off x="793750" y="1741488"/>
            <a:ext cx="5092700" cy="1146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CS Times" pitchFamily="18" charset="0"/>
                <a:cs typeface="Calibri" panose="020F0502020204030204" pitchFamily="34" charset="0"/>
              </a:rPr>
              <a:t>  </a:t>
            </a:r>
            <a:r>
              <a:rPr lang="en-US" altLang="ja-JP" sz="3600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double x;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  </a:t>
            </a:r>
            <a:r>
              <a:rPr lang="en-US" altLang="ja-JP" sz="3600" dirty="0" err="1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scanf</a:t>
            </a:r>
            <a:r>
              <a:rPr lang="en-US" altLang="ja-JP" sz="3600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( "%lf\n", &amp;x );</a:t>
            </a:r>
          </a:p>
        </p:txBody>
      </p:sp>
      <p:sp>
        <p:nvSpPr>
          <p:cNvPr id="36868" name="Text Box 2052"/>
          <p:cNvSpPr txBox="1">
            <a:spLocks noChangeArrowheads="1"/>
          </p:cNvSpPr>
          <p:nvPr/>
        </p:nvSpPr>
        <p:spPr bwMode="auto">
          <a:xfrm>
            <a:off x="698500" y="3787775"/>
            <a:ext cx="5068888" cy="2190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  double a;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  double b;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  </a:t>
            </a:r>
            <a:r>
              <a:rPr lang="en-US" altLang="ja-JP" sz="3600" dirty="0" err="1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scanf</a:t>
            </a:r>
            <a:r>
              <a:rPr lang="en-US" altLang="ja-JP" sz="3600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( "%lf\n", &amp;a 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  </a:t>
            </a:r>
            <a:r>
              <a:rPr lang="en-US" altLang="ja-JP" sz="3600" dirty="0" err="1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scanf</a:t>
            </a:r>
            <a:r>
              <a:rPr lang="en-US" altLang="ja-JP" sz="3600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( "%lf\n", &amp;b );</a:t>
            </a:r>
          </a:p>
        </p:txBody>
      </p:sp>
      <p:sp>
        <p:nvSpPr>
          <p:cNvPr id="36869" name="Text Box 2053"/>
          <p:cNvSpPr txBox="1">
            <a:spLocks noChangeArrowheads="1"/>
          </p:cNvSpPr>
          <p:nvPr/>
        </p:nvSpPr>
        <p:spPr bwMode="auto">
          <a:xfrm>
            <a:off x="5943600" y="1816100"/>
            <a:ext cx="3200400" cy="1348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浮動小数の変数 </a:t>
            </a:r>
            <a:r>
              <a:rPr lang="en-US" altLang="ja-JP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</a:t>
            </a:r>
            <a:r>
              <a:rPr lang="ja-JP" altLang="en-US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への</a:t>
            </a:r>
            <a:r>
              <a:rPr lang="ja-JP" altLang="en-US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入力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0" name="Text Box 2057"/>
          <p:cNvSpPr txBox="1">
            <a:spLocks noChangeArrowheads="1"/>
          </p:cNvSpPr>
          <p:nvPr/>
        </p:nvSpPr>
        <p:spPr bwMode="auto">
          <a:xfrm>
            <a:off x="5783263" y="4205288"/>
            <a:ext cx="3200400" cy="1348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浮動小数の変数 </a:t>
            </a:r>
            <a:r>
              <a:rPr lang="en-US" altLang="ja-JP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ja-JP" altLang="en-US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と </a:t>
            </a:r>
            <a:r>
              <a:rPr lang="en-US" altLang="ja-JP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 </a:t>
            </a:r>
            <a:r>
              <a:rPr lang="ja-JP" altLang="en-US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への</a:t>
            </a:r>
            <a:r>
              <a:rPr lang="ja-JP" altLang="en-US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入力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9266EFA-E3D5-4935-B726-27B221580A0B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7545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179388"/>
            <a:ext cx="7772400" cy="752475"/>
          </a:xfrm>
        </p:spPr>
        <p:txBody>
          <a:bodyPr/>
          <a:lstStyle/>
          <a:p>
            <a:pPr eaLnBrk="1" hangingPunct="1"/>
            <a:r>
              <a:rPr lang="ja-JP" altLang="en-US"/>
              <a:t>出力文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2995613"/>
            <a:ext cx="8316913" cy="3757612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 sz="2800"/>
              <a:t>出力文とは，データとメッセージを表示するための文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 sz="2800"/>
              <a:t>書式と表示すべき変数名を書く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 sz="2400"/>
              <a:t>書式：　</a:t>
            </a:r>
            <a:r>
              <a:rPr lang="ja-JP" altLang="en-US" sz="2400">
                <a:solidFill>
                  <a:schemeClr val="tx2"/>
                </a:solidFill>
              </a:rPr>
              <a:t>浮動小数データを表示する場合，書式は「</a:t>
            </a:r>
            <a:r>
              <a:rPr lang="en-US" altLang="ja-JP" sz="2400">
                <a:solidFill>
                  <a:schemeClr val="tx2"/>
                </a:solidFill>
              </a:rPr>
              <a:t>%f</a:t>
            </a:r>
            <a:r>
              <a:rPr lang="ja-JP" altLang="en-US" sz="2400">
                <a:solidFill>
                  <a:schemeClr val="tx2"/>
                </a:solidFill>
              </a:rPr>
              <a:t>」 と書く</a:t>
            </a:r>
            <a:r>
              <a:rPr lang="ja-JP" altLang="en-US" sz="2400"/>
              <a:t>ことになっている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 sz="2400"/>
              <a:t>変数名：　</a:t>
            </a:r>
            <a:r>
              <a:rPr lang="ja-JP" altLang="en-US" sz="2400">
                <a:solidFill>
                  <a:schemeClr val="tx2"/>
                </a:solidFill>
              </a:rPr>
              <a:t>変数名の前には「＆」を付けない </a:t>
            </a:r>
            <a:r>
              <a:rPr lang="en-US" altLang="ja-JP" sz="2400"/>
              <a:t>(scanf </a:t>
            </a:r>
            <a:r>
              <a:rPr lang="ja-JP" altLang="en-US" sz="2400"/>
              <a:t>とは違う）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984250" y="1293813"/>
            <a:ext cx="6540500" cy="6508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3600" dirty="0" err="1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3600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("</a:t>
            </a:r>
            <a:r>
              <a:rPr lang="en-US" altLang="ja-JP" sz="3600" dirty="0" err="1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menseki</a:t>
            </a:r>
            <a:r>
              <a:rPr lang="en-US" altLang="ja-JP" sz="3600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=%f\n", </a:t>
            </a:r>
            <a:r>
              <a:rPr lang="en-US" altLang="ja-JP" sz="3600" dirty="0" err="1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menseki</a:t>
            </a:r>
            <a:r>
              <a:rPr lang="en-US" altLang="ja-JP" sz="3600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);</a:t>
            </a:r>
            <a:endParaRPr lang="en-US" altLang="ja-JP" sz="4400" b="1" dirty="0">
              <a:solidFill>
                <a:schemeClr val="accent2"/>
              </a:solidFill>
              <a:latin typeface="CS Times" pitchFamily="18" charset="0"/>
              <a:cs typeface="Calibri" panose="020F0502020204030204" pitchFamily="34" charset="0"/>
            </a:endParaRPr>
          </a:p>
        </p:txBody>
      </p:sp>
      <p:sp>
        <p:nvSpPr>
          <p:cNvPr id="38917" name="AutoShape 5"/>
          <p:cNvSpPr>
            <a:spLocks/>
          </p:cNvSpPr>
          <p:nvPr/>
        </p:nvSpPr>
        <p:spPr bwMode="auto">
          <a:xfrm rot="5400000">
            <a:off x="3707606" y="824707"/>
            <a:ext cx="212725" cy="2662238"/>
          </a:xfrm>
          <a:prstGeom prst="rightBrace">
            <a:avLst>
              <a:gd name="adj1" fmla="val 104291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3370263" y="2219325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書式</a:t>
            </a:r>
          </a:p>
        </p:txBody>
      </p:sp>
      <p:sp>
        <p:nvSpPr>
          <p:cNvPr id="38919" name="AutoShape 7"/>
          <p:cNvSpPr>
            <a:spLocks/>
          </p:cNvSpPr>
          <p:nvPr/>
        </p:nvSpPr>
        <p:spPr bwMode="auto">
          <a:xfrm rot="5400000">
            <a:off x="6280944" y="1399381"/>
            <a:ext cx="117475" cy="1389063"/>
          </a:xfrm>
          <a:prstGeom prst="rightBrace">
            <a:avLst>
              <a:gd name="adj1" fmla="val 98536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5167313" y="2205038"/>
            <a:ext cx="30572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表示すべき変数名</a:t>
            </a:r>
          </a:p>
        </p:txBody>
      </p:sp>
      <p:sp>
        <p:nvSpPr>
          <p:cNvPr id="3892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27544A-9657-4BBF-9867-B01C719EF5B7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919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7147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いろいろな出力</a:t>
            </a:r>
          </a:p>
        </p:txBody>
      </p:sp>
      <p:sp>
        <p:nvSpPr>
          <p:cNvPr id="40963" name="Text Box 5"/>
          <p:cNvSpPr txBox="1">
            <a:spLocks noChangeArrowheads="1"/>
          </p:cNvSpPr>
          <p:nvPr/>
        </p:nvSpPr>
        <p:spPr bwMode="auto">
          <a:xfrm>
            <a:off x="790575" y="1990725"/>
            <a:ext cx="3857625" cy="623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CS Times" pitchFamily="18" charset="0"/>
                <a:cs typeface="Calibri" panose="020F0502020204030204" pitchFamily="34" charset="0"/>
              </a:rPr>
              <a:t>  </a:t>
            </a:r>
            <a:r>
              <a:rPr lang="en-US" altLang="ja-JP" sz="36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3600" dirty="0">
                <a:latin typeface="CS Times" pitchFamily="18" charset="0"/>
                <a:cs typeface="Calibri" panose="020F0502020204030204" pitchFamily="34" charset="0"/>
              </a:rPr>
              <a:t>( "x= ?" );</a:t>
            </a:r>
          </a:p>
        </p:txBody>
      </p:sp>
      <p:sp>
        <p:nvSpPr>
          <p:cNvPr id="40964" name="Text Box 7"/>
          <p:cNvSpPr txBox="1">
            <a:spLocks noChangeArrowheads="1"/>
          </p:cNvSpPr>
          <p:nvPr/>
        </p:nvSpPr>
        <p:spPr bwMode="auto">
          <a:xfrm>
            <a:off x="4832350" y="2068513"/>
            <a:ext cx="4021138" cy="1298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メッセージ　「</a:t>
            </a:r>
            <a:r>
              <a:rPr lang="en-US" altLang="ja-JP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x= ?</a:t>
            </a: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」の表示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5" name="Text Box 9"/>
          <p:cNvSpPr txBox="1">
            <a:spLocks noChangeArrowheads="1"/>
          </p:cNvSpPr>
          <p:nvPr/>
        </p:nvSpPr>
        <p:spPr bwMode="auto">
          <a:xfrm>
            <a:off x="762000" y="3744913"/>
            <a:ext cx="4237038" cy="1146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CS Times" pitchFamily="18" charset="0"/>
                <a:cs typeface="Calibri" panose="020F0502020204030204" pitchFamily="34" charset="0"/>
              </a:rPr>
              <a:t>  </a:t>
            </a:r>
            <a:r>
              <a:rPr lang="en-US" altLang="ja-JP" sz="36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3600" dirty="0">
                <a:latin typeface="CS Times" pitchFamily="18" charset="0"/>
                <a:cs typeface="Calibri" panose="020F0502020204030204" pitchFamily="34" charset="0"/>
              </a:rPr>
              <a:t>( "x= %f" 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CS Times" pitchFamily="18" charset="0"/>
                <a:cs typeface="Calibri" panose="020F0502020204030204" pitchFamily="34" charset="0"/>
              </a:rPr>
              <a:t>  </a:t>
            </a:r>
            <a:r>
              <a:rPr lang="en-US" altLang="ja-JP" sz="36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3600" dirty="0">
                <a:latin typeface="CS Times" pitchFamily="18" charset="0"/>
                <a:cs typeface="Calibri" panose="020F0502020204030204" pitchFamily="34" charset="0"/>
              </a:rPr>
              <a:t>( "y= %f" );</a:t>
            </a:r>
          </a:p>
        </p:txBody>
      </p:sp>
      <p:sp>
        <p:nvSpPr>
          <p:cNvPr id="40966" name="Text Box 10"/>
          <p:cNvSpPr txBox="1">
            <a:spLocks noChangeArrowheads="1"/>
          </p:cNvSpPr>
          <p:nvPr/>
        </p:nvSpPr>
        <p:spPr bwMode="auto">
          <a:xfrm>
            <a:off x="5024438" y="3349625"/>
            <a:ext cx="3929062" cy="2634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</a:t>
            </a:r>
            <a:r>
              <a:rPr lang="en-US" altLang="ja-JP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x= 10.0000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y= 20.0000</a:t>
            </a: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のように，メッセージと変数の中身を並べて表示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53A53B-04E3-4C02-85A1-E8EC3593BA07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407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ja-JP" altLang="en-US" dirty="0"/>
              <a:t>内容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7050" y="1219200"/>
            <a:ext cx="8570913" cy="5029200"/>
          </a:xfrm>
        </p:spPr>
        <p:txBody>
          <a:bodyPr/>
          <a:lstStyle/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例題１．自由落下距離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　	</a:t>
            </a:r>
            <a:r>
              <a:rPr lang="ja-JP" altLang="en-US"/>
              <a:t>四則演算</a:t>
            </a:r>
            <a:endParaRPr lang="ja-JP" altLang="en-US">
              <a:solidFill>
                <a:schemeClr val="tx2"/>
              </a:solidFill>
            </a:endParaRP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例題２．三角形の面積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/>
              <a:t>   	浮動小数の変数，入力文，出力文，代入文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例題３． </a:t>
            </a:r>
            <a:r>
              <a:rPr lang="en-US" altLang="ja-JP">
                <a:solidFill>
                  <a:schemeClr val="tx2"/>
                </a:solidFill>
              </a:rPr>
              <a:t>sin </a:t>
            </a:r>
            <a:r>
              <a:rPr lang="ja-JP" altLang="en-US">
                <a:solidFill>
                  <a:schemeClr val="tx2"/>
                </a:solidFill>
              </a:rPr>
              <a:t>関数による三角形の面積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/>
              <a:t>   	ライブラリ関数</a:t>
            </a:r>
          </a:p>
          <a:p>
            <a:pPr marL="609600" indent="-609600" eaLnBrk="1" hangingPunct="1">
              <a:lnSpc>
                <a:spcPct val="115000"/>
              </a:lnSpc>
              <a:buFontTx/>
              <a:buNone/>
            </a:pPr>
            <a:endParaRPr lang="en-US" altLang="ja-JP"/>
          </a:p>
        </p:txBody>
      </p:sp>
      <p:sp>
        <p:nvSpPr>
          <p:cNvPr id="614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F8F2709-A8F8-43EF-8B7A-F2F597721325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495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￥</a:t>
            </a:r>
            <a:r>
              <a:rPr lang="en-US" altLang="ja-JP"/>
              <a:t>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ja-JP" sz="3600" dirty="0">
                <a:solidFill>
                  <a:srgbClr val="FF0000"/>
                </a:solidFill>
                <a:latin typeface="CS Times" pitchFamily="18" charset="0"/>
              </a:rPr>
              <a:t>    </a:t>
            </a:r>
            <a:r>
              <a:rPr lang="ja-JP" altLang="en-US" sz="3600" dirty="0">
                <a:latin typeface="Calibri" panose="020F0502020204030204" pitchFamily="34" charset="0"/>
              </a:rPr>
              <a:t>次の行に進め（</a:t>
            </a:r>
            <a:r>
              <a:rPr lang="ja-JP" altLang="en-US" sz="3600" dirty="0">
                <a:solidFill>
                  <a:srgbClr val="FF0000"/>
                </a:solidFill>
                <a:latin typeface="Calibri" panose="020F0502020204030204" pitchFamily="34" charset="0"/>
              </a:rPr>
              <a:t>改行</a:t>
            </a:r>
            <a:r>
              <a:rPr lang="ja-JP" altLang="en-US" sz="3600" dirty="0">
                <a:latin typeface="Calibri" panose="020F0502020204030204" pitchFamily="34" charset="0"/>
              </a:rPr>
              <a:t>）という指示</a:t>
            </a:r>
          </a:p>
          <a:p>
            <a:pPr eaLnBrk="1" hangingPunct="1">
              <a:buFontTx/>
              <a:buNone/>
            </a:pPr>
            <a:r>
              <a:rPr lang="ja-JP" altLang="en-US" b="1" dirty="0">
                <a:latin typeface="Calibri" panose="020F0502020204030204" pitchFamily="34" charset="0"/>
              </a:rPr>
              <a:t>    </a:t>
            </a:r>
          </a:p>
          <a:p>
            <a:pPr eaLnBrk="1" hangingPunct="1">
              <a:buFontTx/>
              <a:buNone/>
            </a:pPr>
            <a:endParaRPr lang="ja-JP" altLang="en-US" b="1" dirty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ja-JP" altLang="en-US" sz="2800" b="1" dirty="0">
                <a:latin typeface="Calibri" panose="020F0502020204030204" pitchFamily="34" charset="0"/>
              </a:rPr>
              <a:t>  </a:t>
            </a:r>
            <a:r>
              <a:rPr lang="en-US" altLang="ja-JP" sz="2800" b="1" dirty="0" err="1">
                <a:latin typeface="Calibri" panose="020F0502020204030204" pitchFamily="34" charset="0"/>
              </a:rPr>
              <a:t>printf</a:t>
            </a:r>
            <a:r>
              <a:rPr lang="en-US" altLang="ja-JP" sz="2800" dirty="0">
                <a:latin typeface="Calibri" panose="020F0502020204030204" pitchFamily="34" charset="0"/>
              </a:rPr>
              <a:t> </a:t>
            </a:r>
            <a:r>
              <a:rPr lang="ja-JP" altLang="en-US" sz="2800" dirty="0">
                <a:latin typeface="Calibri" panose="020F0502020204030204" pitchFamily="34" charset="0"/>
              </a:rPr>
              <a:t>文などの中で用いる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</a:rPr>
              <a:t>  （例）</a:t>
            </a:r>
            <a:r>
              <a:rPr lang="ja-JP" altLang="en-US" b="1" dirty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2103438" y="4548188"/>
            <a:ext cx="6181725" cy="5889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 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("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menseki</a:t>
            </a: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=%f</a:t>
            </a:r>
            <a:r>
              <a:rPr lang="en-US" altLang="ja-JP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\n</a:t>
            </a: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", 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menseki</a:t>
            </a: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);</a:t>
            </a:r>
          </a:p>
        </p:txBody>
      </p:sp>
      <p:sp>
        <p:nvSpPr>
          <p:cNvPr id="4301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92D9AD-BE64-4B64-80C8-C9E112D074ED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6159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浮動小数データの使い方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5000"/>
              </a:lnSpc>
            </a:pPr>
            <a:endParaRPr lang="en-US" altLang="ja-JP" sz="2400" dirty="0">
              <a:solidFill>
                <a:schemeClr val="tx2"/>
              </a:solidFill>
            </a:endParaRPr>
          </a:p>
          <a:p>
            <a:pPr eaLnBrk="1" hangingPunct="1">
              <a:lnSpc>
                <a:spcPct val="115000"/>
              </a:lnSpc>
            </a:pPr>
            <a:r>
              <a:rPr lang="ja-JP" altLang="en-US" sz="2800" dirty="0"/>
              <a:t>変数宣言：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ja-JP" altLang="en-US" sz="2400" b="1" dirty="0">
                <a:latin typeface="Calibri" panose="020F0502020204030204" pitchFamily="34" charset="0"/>
              </a:rPr>
              <a:t>   	</a:t>
            </a:r>
            <a:r>
              <a:rPr lang="en-US" altLang="ja-JP" sz="2800" dirty="0">
                <a:solidFill>
                  <a:schemeClr val="tx2"/>
                </a:solidFill>
                <a:latin typeface="CS Times" pitchFamily="18" charset="0"/>
              </a:rPr>
              <a:t>double</a:t>
            </a:r>
            <a:r>
              <a:rPr lang="en-US" altLang="ja-JP" sz="2800" dirty="0">
                <a:latin typeface="CS Times" pitchFamily="18" charset="0"/>
              </a:rPr>
              <a:t> </a:t>
            </a:r>
            <a:r>
              <a:rPr lang="en-US" altLang="ja-JP" sz="2800" dirty="0" err="1">
                <a:latin typeface="CS Times" pitchFamily="18" charset="0"/>
              </a:rPr>
              <a:t>teihen</a:t>
            </a:r>
            <a:r>
              <a:rPr lang="en-US" altLang="ja-JP" sz="2800" dirty="0">
                <a:latin typeface="CS Times" pitchFamily="18" charset="0"/>
              </a:rPr>
              <a:t>; 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 dirty="0">
                <a:latin typeface="CS Times" pitchFamily="18" charset="0"/>
              </a:rPr>
              <a:t>		</a:t>
            </a:r>
            <a:r>
              <a:rPr lang="en-US" altLang="ja-JP" sz="2800" dirty="0">
                <a:solidFill>
                  <a:schemeClr val="tx2"/>
                </a:solidFill>
                <a:latin typeface="CS Times" pitchFamily="18" charset="0"/>
              </a:rPr>
              <a:t>double</a:t>
            </a:r>
            <a:r>
              <a:rPr lang="en-US" altLang="ja-JP" sz="2800" dirty="0">
                <a:latin typeface="CS Times" pitchFamily="18" charset="0"/>
              </a:rPr>
              <a:t> </a:t>
            </a:r>
            <a:r>
              <a:rPr lang="en-US" altLang="ja-JP" sz="2800" dirty="0" err="1">
                <a:latin typeface="CS Times" pitchFamily="18" charset="0"/>
              </a:rPr>
              <a:t>takasa</a:t>
            </a:r>
            <a:r>
              <a:rPr lang="en-US" altLang="ja-JP" sz="2800" dirty="0">
                <a:latin typeface="CS Times" pitchFamily="18" charset="0"/>
              </a:rPr>
              <a:t>; 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en-US" altLang="ja-JP" sz="2800" dirty="0">
                <a:latin typeface="CS Times" pitchFamily="18" charset="0"/>
              </a:rPr>
              <a:t>		</a:t>
            </a:r>
            <a:r>
              <a:rPr lang="en-US" altLang="ja-JP" sz="2800" dirty="0">
                <a:solidFill>
                  <a:schemeClr val="tx2"/>
                </a:solidFill>
                <a:latin typeface="CS Times" pitchFamily="18" charset="0"/>
              </a:rPr>
              <a:t>double</a:t>
            </a:r>
            <a:r>
              <a:rPr lang="en-US" altLang="ja-JP" sz="2800" dirty="0">
                <a:latin typeface="CS Times" pitchFamily="18" charset="0"/>
              </a:rPr>
              <a:t> </a:t>
            </a:r>
            <a:r>
              <a:rPr lang="en-US" altLang="ja-JP" sz="2800" dirty="0" err="1">
                <a:latin typeface="CS Times" pitchFamily="18" charset="0"/>
              </a:rPr>
              <a:t>menseki</a:t>
            </a:r>
            <a:r>
              <a:rPr lang="en-US" altLang="ja-JP" sz="2800" dirty="0">
                <a:latin typeface="CS Times" pitchFamily="18" charset="0"/>
              </a:rPr>
              <a:t>;</a:t>
            </a:r>
          </a:p>
          <a:p>
            <a:pPr eaLnBrk="1" hangingPunct="1">
              <a:lnSpc>
                <a:spcPct val="115000"/>
              </a:lnSpc>
            </a:pPr>
            <a:r>
              <a:rPr lang="ja-JP" altLang="en-US" sz="2800" dirty="0">
                <a:latin typeface="Calibri" panose="020F0502020204030204" pitchFamily="34" charset="0"/>
              </a:rPr>
              <a:t>書式： </a:t>
            </a:r>
            <a:br>
              <a:rPr lang="ja-JP" altLang="en-US" sz="2800" dirty="0">
                <a:latin typeface="Calibri" panose="020F0502020204030204" pitchFamily="34" charset="0"/>
              </a:rPr>
            </a:br>
            <a:r>
              <a:rPr lang="ja-JP" altLang="en-US" sz="2800" dirty="0">
                <a:latin typeface="Calibri" panose="020F0502020204030204" pitchFamily="34" charset="0"/>
              </a:rPr>
              <a:t>	</a:t>
            </a:r>
            <a:r>
              <a:rPr lang="en-US" altLang="ja-JP" sz="2800" dirty="0">
                <a:solidFill>
                  <a:srgbClr val="FF0000"/>
                </a:solidFill>
                <a:latin typeface="CS Times" pitchFamily="18" charset="0"/>
              </a:rPr>
              <a:t>%lf   </a:t>
            </a:r>
            <a:r>
              <a:rPr lang="ja-JP" altLang="en-US" sz="2800" dirty="0">
                <a:latin typeface="メイリオ" panose="020B0604030504040204" pitchFamily="50" charset="-128"/>
              </a:rPr>
              <a:t>－ </a:t>
            </a:r>
            <a:r>
              <a:rPr lang="en-US" altLang="ja-JP" sz="2800" dirty="0" err="1">
                <a:latin typeface="メイリオ" panose="020B0604030504040204" pitchFamily="50" charset="-128"/>
              </a:rPr>
              <a:t>scanf</a:t>
            </a:r>
            <a:r>
              <a:rPr lang="ja-JP" altLang="en-US" sz="2800" dirty="0">
                <a:latin typeface="メイリオ" panose="020B0604030504040204" pitchFamily="50" charset="-128"/>
              </a:rPr>
              <a:t>（入力）での書式</a:t>
            </a:r>
            <a:r>
              <a:rPr lang="ja-JP" altLang="en-US" sz="2800" dirty="0">
                <a:latin typeface="CS Times" pitchFamily="18" charset="0"/>
              </a:rPr>
              <a:t/>
            </a:r>
            <a:br>
              <a:rPr lang="ja-JP" altLang="en-US" sz="2800" dirty="0">
                <a:latin typeface="CS Times" pitchFamily="18" charset="0"/>
              </a:rPr>
            </a:br>
            <a:r>
              <a:rPr lang="ja-JP" altLang="en-US" sz="2800" dirty="0">
                <a:solidFill>
                  <a:srgbClr val="FF0000"/>
                </a:solidFill>
                <a:latin typeface="CS Times" pitchFamily="18" charset="0"/>
              </a:rPr>
              <a:t>	</a:t>
            </a:r>
            <a:r>
              <a:rPr lang="en-US" altLang="ja-JP" sz="2800" dirty="0">
                <a:solidFill>
                  <a:srgbClr val="FF0000"/>
                </a:solidFill>
                <a:latin typeface="CS Times" pitchFamily="18" charset="0"/>
              </a:rPr>
              <a:t>%f 	</a:t>
            </a:r>
            <a:r>
              <a:rPr lang="ja-JP" altLang="en-US" sz="2800" dirty="0">
                <a:latin typeface="メイリオ" panose="020B0604030504040204" pitchFamily="50" charset="-128"/>
              </a:rPr>
              <a:t>－ </a:t>
            </a:r>
            <a:r>
              <a:rPr lang="en-US" altLang="ja-JP" sz="2800" dirty="0" err="1">
                <a:latin typeface="メイリオ" panose="020B0604030504040204" pitchFamily="50" charset="-128"/>
              </a:rPr>
              <a:t>printf</a:t>
            </a:r>
            <a:r>
              <a:rPr lang="en-US" altLang="ja-JP" sz="2800" dirty="0">
                <a:latin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メイリオ" panose="020B0604030504040204" pitchFamily="50" charset="-128"/>
              </a:rPr>
              <a:t>（出力）での書式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400" dirty="0"/>
          </a:p>
        </p:txBody>
      </p:sp>
      <p:sp>
        <p:nvSpPr>
          <p:cNvPr id="4506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D4F8369-E134-458F-88D4-C43288BBE7C2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1934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例題３．</a:t>
            </a:r>
            <a:r>
              <a:rPr lang="en-US" altLang="ja-JP"/>
              <a:t>sin </a:t>
            </a:r>
            <a:r>
              <a:rPr lang="ja-JP" altLang="en-US"/>
              <a:t>関数による三角形の面積</a:t>
            </a:r>
          </a:p>
        </p:txBody>
      </p:sp>
      <p:sp>
        <p:nvSpPr>
          <p:cNvPr id="471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/>
              <a:t>三角形の２辺の長さ </a:t>
            </a:r>
            <a:r>
              <a:rPr lang="en-US" altLang="ja-JP">
                <a:solidFill>
                  <a:schemeClr val="accent2"/>
                </a:solidFill>
              </a:rPr>
              <a:t>a, b </a:t>
            </a:r>
            <a:r>
              <a:rPr lang="ja-JP" altLang="en-US"/>
              <a:t>とその挟角 </a:t>
            </a:r>
            <a:r>
              <a:rPr lang="en-US" altLang="ja-JP">
                <a:solidFill>
                  <a:schemeClr val="accent2"/>
                </a:solidFill>
              </a:rPr>
              <a:t>theta</a:t>
            </a:r>
            <a:r>
              <a:rPr lang="ja-JP" altLang="en-US"/>
              <a:t>を読み込んで，面積 </a:t>
            </a:r>
            <a:r>
              <a:rPr lang="en-US" altLang="ja-JP">
                <a:solidFill>
                  <a:schemeClr val="accent2"/>
                </a:solidFill>
              </a:rPr>
              <a:t>S </a:t>
            </a:r>
            <a:r>
              <a:rPr lang="ja-JP" altLang="en-US"/>
              <a:t>を計算するプログラムを作る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面積を求めるために，</a:t>
            </a:r>
            <a:r>
              <a:rPr lang="en-US" altLang="ja-JP">
                <a:solidFill>
                  <a:schemeClr val="tx2"/>
                </a:solidFill>
              </a:rPr>
              <a:t>sin</a:t>
            </a:r>
            <a:r>
              <a:rPr lang="ja-JP" altLang="en-US">
                <a:solidFill>
                  <a:schemeClr val="tx2"/>
                </a:solidFill>
              </a:rPr>
              <a:t>関数を使う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円周率</a:t>
            </a:r>
            <a:r>
              <a:rPr lang="en-US" altLang="ja-JP"/>
              <a:t>π=3.14159 </a:t>
            </a:r>
            <a:r>
              <a:rPr lang="ja-JP" altLang="en-US"/>
              <a:t>とする</a:t>
            </a:r>
          </a:p>
        </p:txBody>
      </p:sp>
      <p:graphicFrame>
        <p:nvGraphicFramePr>
          <p:cNvPr id="47108" name="Object 1028"/>
          <p:cNvGraphicFramePr>
            <a:graphicFrameLocks noChangeAspect="1"/>
          </p:cNvGraphicFramePr>
          <p:nvPr/>
        </p:nvGraphicFramePr>
        <p:xfrm>
          <a:off x="2416175" y="5303838"/>
          <a:ext cx="3998913" cy="118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数式" r:id="rId4" imgW="875920" imgH="393529" progId="Equation.3">
                  <p:embed/>
                </p:oleObj>
              </mc:Choice>
              <mc:Fallback>
                <p:oleObj name="数式" r:id="rId4" imgW="875920" imgH="393529" progId="Equation.3">
                  <p:embed/>
                  <p:pic>
                    <p:nvPicPr>
                      <p:cNvPr id="47108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6175" y="5303838"/>
                        <a:ext cx="3998913" cy="1182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F308503-3668-4C03-9B64-CD2CA0793C41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0686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580140" y="-87720"/>
            <a:ext cx="6304931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#include &lt;</a:t>
            </a: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stdio.h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#include &lt;</a:t>
            </a: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math.h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&gt;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#pragma warning(</a:t>
            </a: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disable:4996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main()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double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double 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double theta;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double 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("a=");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scanf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("%lf", &amp;a);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("b=");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scanf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("%lf", &amp;b);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("theta=");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scanf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("%lf", &amp;theta);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S = </a:t>
            </a:r>
            <a:r>
              <a:rPr lang="en-US" altLang="ja-JP" sz="24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0.5 *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</a:t>
            </a:r>
            <a:r>
              <a:rPr lang="en-US" altLang="ja-JP" sz="24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a * b * sin( theta * 3.14159 / 180.0 )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("S = %f\n ", S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return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49155" name="Text Box 11"/>
          <p:cNvSpPr txBox="1">
            <a:spLocks noChangeArrowheads="1"/>
          </p:cNvSpPr>
          <p:nvPr/>
        </p:nvSpPr>
        <p:spPr bwMode="auto">
          <a:xfrm>
            <a:off x="5837238" y="3858809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入力部分</a:t>
            </a:r>
          </a:p>
        </p:txBody>
      </p:sp>
      <p:sp>
        <p:nvSpPr>
          <p:cNvPr id="49156" name="Rectangle 12"/>
          <p:cNvSpPr>
            <a:spLocks noChangeArrowheads="1"/>
          </p:cNvSpPr>
          <p:nvPr/>
        </p:nvSpPr>
        <p:spPr bwMode="auto">
          <a:xfrm>
            <a:off x="790575" y="3573059"/>
            <a:ext cx="3657600" cy="1828800"/>
          </a:xfrm>
          <a:prstGeom prst="rect">
            <a:avLst/>
          </a:prstGeom>
          <a:noFill/>
          <a:ln w="1270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57" name="Rectangle 13"/>
          <p:cNvSpPr>
            <a:spLocks noChangeArrowheads="1"/>
          </p:cNvSpPr>
          <p:nvPr/>
        </p:nvSpPr>
        <p:spPr bwMode="auto">
          <a:xfrm>
            <a:off x="790575" y="5478059"/>
            <a:ext cx="7419975" cy="304800"/>
          </a:xfrm>
          <a:prstGeom prst="rect">
            <a:avLst/>
          </a:prstGeom>
          <a:noFill/>
          <a:ln w="1270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58" name="Rectangle 14"/>
          <p:cNvSpPr>
            <a:spLocks noChangeArrowheads="1"/>
          </p:cNvSpPr>
          <p:nvPr/>
        </p:nvSpPr>
        <p:spPr bwMode="auto">
          <a:xfrm>
            <a:off x="790575" y="5859059"/>
            <a:ext cx="3810000" cy="304800"/>
          </a:xfrm>
          <a:prstGeom prst="rect">
            <a:avLst/>
          </a:prstGeom>
          <a:noFill/>
          <a:ln w="1270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59" name="Text Box 16"/>
          <p:cNvSpPr txBox="1">
            <a:spLocks noChangeArrowheads="1"/>
          </p:cNvSpPr>
          <p:nvPr/>
        </p:nvSpPr>
        <p:spPr bwMode="auto">
          <a:xfrm>
            <a:off x="7145338" y="4584297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計算部分</a:t>
            </a:r>
          </a:p>
        </p:txBody>
      </p:sp>
      <p:sp>
        <p:nvSpPr>
          <p:cNvPr id="49160" name="Text Box 17"/>
          <p:cNvSpPr txBox="1">
            <a:spLocks noChangeArrowheads="1"/>
          </p:cNvSpPr>
          <p:nvPr/>
        </p:nvSpPr>
        <p:spPr bwMode="auto">
          <a:xfrm>
            <a:off x="5951538" y="6152747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出力部分</a:t>
            </a:r>
          </a:p>
        </p:txBody>
      </p:sp>
      <p:sp>
        <p:nvSpPr>
          <p:cNvPr id="49161" name="Line 18"/>
          <p:cNvSpPr>
            <a:spLocks noChangeShapeType="1"/>
          </p:cNvSpPr>
          <p:nvPr/>
        </p:nvSpPr>
        <p:spPr bwMode="auto">
          <a:xfrm flipH="1">
            <a:off x="4445000" y="4136622"/>
            <a:ext cx="1368425" cy="360362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62" name="Line 19"/>
          <p:cNvSpPr>
            <a:spLocks noChangeShapeType="1"/>
          </p:cNvSpPr>
          <p:nvPr/>
        </p:nvSpPr>
        <p:spPr bwMode="auto">
          <a:xfrm flipH="1">
            <a:off x="6186488" y="4993872"/>
            <a:ext cx="858837" cy="4064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63" name="Line 20"/>
          <p:cNvSpPr>
            <a:spLocks noChangeShapeType="1"/>
          </p:cNvSpPr>
          <p:nvPr/>
        </p:nvSpPr>
        <p:spPr bwMode="auto">
          <a:xfrm flipH="1" flipV="1">
            <a:off x="4600575" y="6054322"/>
            <a:ext cx="1368425" cy="34925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6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6F4C2D-EE27-496F-957B-058B29F8CE9E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9488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11213"/>
          </a:xfrm>
        </p:spPr>
        <p:txBody>
          <a:bodyPr/>
          <a:lstStyle/>
          <a:p>
            <a:pPr eaLnBrk="1" hangingPunct="1"/>
            <a:r>
              <a:rPr lang="ja-JP" altLang="en-US"/>
              <a:t>ライブラリ関数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1988" y="1169988"/>
            <a:ext cx="7772400" cy="4114800"/>
          </a:xfrm>
        </p:spPr>
        <p:txBody>
          <a:bodyPr>
            <a:normAutofit fontScale="85000" lnSpcReduction="20000"/>
          </a:bodyPr>
          <a:lstStyle/>
          <a:p>
            <a:pPr marL="609600" indent="-609600" eaLnBrk="1" hangingPunct="1">
              <a:lnSpc>
                <a:spcPct val="90000"/>
              </a:lnSpc>
            </a:pPr>
            <a:r>
              <a:rPr lang="ja-JP" altLang="en-US" sz="2400">
                <a:solidFill>
                  <a:schemeClr val="tx2"/>
                </a:solidFill>
              </a:rPr>
              <a:t>指数，対数，平方根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altLang="ja-JP" sz="2000"/>
              <a:t>exp	</a:t>
            </a:r>
            <a:r>
              <a:rPr lang="ja-JP" altLang="en-US" sz="2000"/>
              <a:t>指数関数（</a:t>
            </a:r>
            <a:r>
              <a:rPr lang="en-US" altLang="ja-JP" sz="2000"/>
              <a:t>e</a:t>
            </a:r>
            <a:r>
              <a:rPr lang="ja-JP" altLang="en-US" sz="2000"/>
              <a:t>を底とする指数ｚの累乗，</a:t>
            </a:r>
            <a:r>
              <a:rPr lang="en-US" altLang="ja-JP" sz="2000"/>
              <a:t>e</a:t>
            </a:r>
            <a:r>
              <a:rPr lang="ja-JP" altLang="en-US" sz="2000"/>
              <a:t>の</a:t>
            </a:r>
            <a:r>
              <a:rPr lang="en-US" altLang="ja-JP" sz="2000"/>
              <a:t>z</a:t>
            </a:r>
            <a:r>
              <a:rPr lang="ja-JP" altLang="en-US" sz="2000"/>
              <a:t>乗）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altLang="ja-JP" sz="2000"/>
              <a:t>log	</a:t>
            </a:r>
            <a:r>
              <a:rPr lang="ja-JP" altLang="en-US" sz="2000"/>
              <a:t>対数関数（底を</a:t>
            </a:r>
            <a:r>
              <a:rPr lang="en-US" altLang="ja-JP" sz="2000"/>
              <a:t>e</a:t>
            </a:r>
            <a:r>
              <a:rPr lang="ja-JP" altLang="en-US" sz="2000"/>
              <a:t>とする自然対数の計算）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altLang="ja-JP" sz="2000"/>
              <a:t>sqrt	</a:t>
            </a:r>
            <a:r>
              <a:rPr lang="ja-JP" altLang="en-US" sz="2000"/>
              <a:t>平方根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ja-JP" altLang="en-US" sz="2400">
                <a:solidFill>
                  <a:schemeClr val="tx2"/>
                </a:solidFill>
              </a:rPr>
              <a:t>三角関数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altLang="ja-JP" sz="2000"/>
              <a:t>acos 	</a:t>
            </a:r>
            <a:r>
              <a:rPr lang="ja-JP" altLang="en-US" sz="2000"/>
              <a:t>逆コサイン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altLang="ja-JP" sz="2000"/>
              <a:t>asin 	</a:t>
            </a:r>
            <a:r>
              <a:rPr lang="ja-JP" altLang="en-US" sz="2000"/>
              <a:t>逆サイン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altLang="ja-JP" sz="2000"/>
              <a:t>atan 	</a:t>
            </a:r>
            <a:r>
              <a:rPr lang="ja-JP" altLang="en-US" sz="2000"/>
              <a:t>逆タンジェント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altLang="ja-JP" sz="2000"/>
              <a:t>cos 	</a:t>
            </a:r>
            <a:r>
              <a:rPr lang="ja-JP" altLang="en-US" sz="2000"/>
              <a:t>コサイン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altLang="ja-JP" sz="2000"/>
              <a:t>sin 	</a:t>
            </a:r>
            <a:r>
              <a:rPr lang="ja-JP" altLang="en-US" sz="2000"/>
              <a:t>サイン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altLang="ja-JP" sz="2000"/>
              <a:t>tan 	</a:t>
            </a:r>
            <a:r>
              <a:rPr lang="ja-JP" altLang="en-US" sz="2000"/>
              <a:t>タンジェント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ja-JP" altLang="en-US" sz="2400">
                <a:solidFill>
                  <a:schemeClr val="tx2"/>
                </a:solidFill>
              </a:rPr>
              <a:t>その他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altLang="ja-JP" sz="2000"/>
              <a:t>fabs 		</a:t>
            </a:r>
            <a:r>
              <a:rPr lang="ja-JP" altLang="en-US" sz="2000"/>
              <a:t>絶対値 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altLang="ja-JP" sz="2000"/>
              <a:t>fmod(x,y)	</a:t>
            </a:r>
            <a:r>
              <a:rPr lang="ja-JP" altLang="en-US" sz="2000"/>
              <a:t>浮動小数データの剰余</a:t>
            </a:r>
            <a:endParaRPr lang="ja-JP" altLang="en-US" sz="2000" b="1">
              <a:solidFill>
                <a:srgbClr val="2246CA"/>
              </a:solidFill>
            </a:endParaRP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altLang="ja-JP" sz="2000"/>
              <a:t>pow(x,y)	</a:t>
            </a:r>
            <a:r>
              <a:rPr lang="ja-JP" altLang="en-US" sz="2000"/>
              <a:t>べき乗（</a:t>
            </a:r>
            <a:r>
              <a:rPr lang="en-US" altLang="ja-JP" sz="2000"/>
              <a:t>x</a:t>
            </a:r>
            <a:r>
              <a:rPr lang="ja-JP" altLang="en-US" sz="2000"/>
              <a:t>の</a:t>
            </a:r>
            <a:r>
              <a:rPr lang="en-US" altLang="ja-JP" sz="2000"/>
              <a:t>y</a:t>
            </a:r>
            <a:r>
              <a:rPr lang="ja-JP" altLang="en-US" sz="2000"/>
              <a:t>乗）</a:t>
            </a:r>
          </a:p>
        </p:txBody>
      </p:sp>
      <p:sp>
        <p:nvSpPr>
          <p:cNvPr id="5120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DAB1E1D-3CF0-446A-87E1-E4176F5E96FD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562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いろいろな計算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3251200" cy="6096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y = sin( x );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931863" y="1349375"/>
            <a:ext cx="184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3" name="Text Box 9"/>
          <p:cNvSpPr txBox="1">
            <a:spLocks noChangeArrowheads="1"/>
          </p:cNvSpPr>
          <p:nvPr/>
        </p:nvSpPr>
        <p:spPr bwMode="auto">
          <a:xfrm>
            <a:off x="914400" y="3144838"/>
            <a:ext cx="2857898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  <a:cs typeface="Calibri" panose="020F0502020204030204" pitchFamily="34" charset="0"/>
              </a:rPr>
              <a:t>y = </a:t>
            </a:r>
            <a:r>
              <a:rPr lang="en-US" altLang="ja-JP" dirty="0" err="1">
                <a:latin typeface="メイリオ" panose="020B0604030504040204" pitchFamily="50" charset="-128"/>
                <a:cs typeface="Calibri" panose="020F0502020204030204" pitchFamily="34" charset="0"/>
              </a:rPr>
              <a:t>sqrt</a:t>
            </a:r>
            <a:r>
              <a:rPr lang="en-US" altLang="ja-JP" dirty="0">
                <a:latin typeface="メイリオ" panose="020B0604030504040204" pitchFamily="50" charset="-128"/>
                <a:cs typeface="Calibri" panose="020F0502020204030204" pitchFamily="34" charset="0"/>
              </a:rPr>
              <a:t>( x );</a:t>
            </a:r>
          </a:p>
        </p:txBody>
      </p:sp>
      <p:sp>
        <p:nvSpPr>
          <p:cNvPr id="53254" name="Text Box 10"/>
          <p:cNvSpPr txBox="1">
            <a:spLocks noChangeArrowheads="1"/>
          </p:cNvSpPr>
          <p:nvPr/>
        </p:nvSpPr>
        <p:spPr bwMode="auto">
          <a:xfrm>
            <a:off x="914400" y="5049838"/>
            <a:ext cx="6527171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  <a:cs typeface="Calibri" panose="020F0502020204030204" pitchFamily="34" charset="0"/>
              </a:rPr>
              <a:t>d = </a:t>
            </a:r>
            <a:r>
              <a:rPr lang="en-US" altLang="ja-JP" dirty="0" err="1">
                <a:latin typeface="メイリオ" panose="020B0604030504040204" pitchFamily="50" charset="-128"/>
                <a:cs typeface="Calibri" panose="020F0502020204030204" pitchFamily="34" charset="0"/>
              </a:rPr>
              <a:t>sqrt</a:t>
            </a:r>
            <a:r>
              <a:rPr lang="en-US" altLang="ja-JP" dirty="0">
                <a:latin typeface="メイリオ" panose="020B0604030504040204" pitchFamily="50" charset="-128"/>
                <a:cs typeface="Calibri" panose="020F0502020204030204" pitchFamily="34" charset="0"/>
              </a:rPr>
              <a:t>( ( x * x ) + ( y * y ) );</a:t>
            </a:r>
          </a:p>
        </p:txBody>
      </p:sp>
      <p:sp>
        <p:nvSpPr>
          <p:cNvPr id="53255" name="Text Box 11"/>
          <p:cNvSpPr txBox="1">
            <a:spLocks noChangeArrowheads="1"/>
          </p:cNvSpPr>
          <p:nvPr/>
        </p:nvSpPr>
        <p:spPr bwMode="auto">
          <a:xfrm>
            <a:off x="1736725" y="1971675"/>
            <a:ext cx="40831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 x </a:t>
            </a: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を計算し，</a:t>
            </a:r>
            <a:r>
              <a:rPr lang="en-US" altLang="ja-JP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に格納</a:t>
            </a:r>
          </a:p>
        </p:txBody>
      </p:sp>
      <p:grpSp>
        <p:nvGrpSpPr>
          <p:cNvPr id="53256" name="Group 14"/>
          <p:cNvGrpSpPr>
            <a:grpSpLocks/>
          </p:cNvGrpSpPr>
          <p:nvPr/>
        </p:nvGrpSpPr>
        <p:grpSpPr bwMode="auto">
          <a:xfrm>
            <a:off x="1543050" y="3886203"/>
            <a:ext cx="3860800" cy="584201"/>
            <a:chOff x="972" y="2448"/>
            <a:chExt cx="2432" cy="368"/>
          </a:xfrm>
        </p:grpSpPr>
        <p:sp>
          <p:nvSpPr>
            <p:cNvPr id="53262" name="Text Box 12"/>
            <p:cNvSpPr txBox="1">
              <a:spLocks noChangeArrowheads="1"/>
            </p:cNvSpPr>
            <p:nvPr/>
          </p:nvSpPr>
          <p:spPr bwMode="auto">
            <a:xfrm>
              <a:off x="1152" y="2448"/>
              <a:ext cx="225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 dirty="0">
                  <a:solidFill>
                    <a:srgbClr val="0033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x </a:t>
              </a:r>
              <a:r>
                <a:rPr lang="ja-JP" altLang="en-US" sz="2800" dirty="0">
                  <a:solidFill>
                    <a:srgbClr val="0033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を計算し，</a:t>
              </a:r>
              <a:r>
                <a:rPr lang="en-US" altLang="ja-JP" sz="2800" dirty="0">
                  <a:solidFill>
                    <a:srgbClr val="0033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 </a:t>
              </a:r>
              <a:r>
                <a:rPr lang="ja-JP" altLang="en-US" sz="2800" dirty="0">
                  <a:solidFill>
                    <a:srgbClr val="0033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に格納</a:t>
              </a:r>
            </a:p>
          </p:txBody>
        </p:sp>
        <p:sp>
          <p:nvSpPr>
            <p:cNvPr id="53263" name="Text Box 13"/>
            <p:cNvSpPr txBox="1">
              <a:spLocks noChangeArrowheads="1"/>
            </p:cNvSpPr>
            <p:nvPr/>
          </p:nvSpPr>
          <p:spPr bwMode="auto">
            <a:xfrm>
              <a:off x="972" y="2448"/>
              <a:ext cx="24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dirty="0">
                  <a:solidFill>
                    <a:srgbClr val="0033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√</a:t>
              </a:r>
            </a:p>
          </p:txBody>
        </p:sp>
      </p:grpSp>
      <p:grpSp>
        <p:nvGrpSpPr>
          <p:cNvPr id="53257" name="Group 15"/>
          <p:cNvGrpSpPr>
            <a:grpSpLocks/>
          </p:cNvGrpSpPr>
          <p:nvPr/>
        </p:nvGrpSpPr>
        <p:grpSpPr bwMode="auto">
          <a:xfrm>
            <a:off x="1524000" y="5791203"/>
            <a:ext cx="4662488" cy="584201"/>
            <a:chOff x="972" y="2448"/>
            <a:chExt cx="2937" cy="368"/>
          </a:xfrm>
        </p:grpSpPr>
        <p:sp>
          <p:nvSpPr>
            <p:cNvPr id="53260" name="Text Box 16"/>
            <p:cNvSpPr txBox="1">
              <a:spLocks noChangeArrowheads="1"/>
            </p:cNvSpPr>
            <p:nvPr/>
          </p:nvSpPr>
          <p:spPr bwMode="auto">
            <a:xfrm>
              <a:off x="1152" y="2448"/>
              <a:ext cx="275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 dirty="0" err="1">
                  <a:solidFill>
                    <a:srgbClr val="0033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x</a:t>
              </a:r>
              <a:r>
                <a:rPr lang="en-US" altLang="ja-JP" sz="2800" baseline="30000" dirty="0" err="1">
                  <a:solidFill>
                    <a:srgbClr val="0033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altLang="ja-JP" sz="2800" dirty="0">
                  <a:solidFill>
                    <a:srgbClr val="0033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+ </a:t>
              </a:r>
              <a:r>
                <a:rPr lang="en-US" altLang="ja-JP" sz="2800" dirty="0" err="1">
                  <a:solidFill>
                    <a:srgbClr val="0033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</a:t>
              </a:r>
              <a:r>
                <a:rPr lang="en-US" altLang="ja-JP" sz="2800" baseline="30000" dirty="0" err="1">
                  <a:solidFill>
                    <a:srgbClr val="0033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altLang="ja-JP" sz="2800" dirty="0">
                  <a:solidFill>
                    <a:srgbClr val="0033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ja-JP" altLang="en-US" sz="2800" dirty="0">
                  <a:solidFill>
                    <a:srgbClr val="0033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を計算し，</a:t>
              </a:r>
              <a:r>
                <a:rPr lang="en-US" altLang="ja-JP" sz="2800" dirty="0">
                  <a:solidFill>
                    <a:srgbClr val="0033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 </a:t>
              </a:r>
              <a:r>
                <a:rPr lang="ja-JP" altLang="en-US" sz="2800" dirty="0">
                  <a:solidFill>
                    <a:srgbClr val="0033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に格納</a:t>
              </a:r>
            </a:p>
          </p:txBody>
        </p:sp>
        <p:sp>
          <p:nvSpPr>
            <p:cNvPr id="53261" name="Text Box 17"/>
            <p:cNvSpPr txBox="1">
              <a:spLocks noChangeArrowheads="1"/>
            </p:cNvSpPr>
            <p:nvPr/>
          </p:nvSpPr>
          <p:spPr bwMode="auto">
            <a:xfrm>
              <a:off x="972" y="2448"/>
              <a:ext cx="24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dirty="0">
                  <a:solidFill>
                    <a:srgbClr val="0033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√</a:t>
              </a:r>
            </a:p>
          </p:txBody>
        </p:sp>
      </p:grpSp>
      <p:sp>
        <p:nvSpPr>
          <p:cNvPr id="53258" name="Line 18"/>
          <p:cNvSpPr>
            <a:spLocks noChangeShapeType="1"/>
          </p:cNvSpPr>
          <p:nvPr/>
        </p:nvSpPr>
        <p:spPr bwMode="auto">
          <a:xfrm>
            <a:off x="1981200" y="5934075"/>
            <a:ext cx="838200" cy="0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5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E71E69-5F6C-4315-BF3C-236719EB8F2D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3002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ライブラリ関数の利用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計算に関するライブラリ関数を利用するには，</a:t>
            </a:r>
          </a:p>
          <a:p>
            <a:pPr eaLnBrk="1" hangingPunct="1"/>
            <a:endParaRPr lang="ja-JP" altLang="en-US"/>
          </a:p>
          <a:p>
            <a:pPr eaLnBrk="1" hangingPunct="1"/>
            <a:endParaRPr lang="ja-JP" altLang="en-US"/>
          </a:p>
          <a:p>
            <a:pPr eaLnBrk="1" hangingPunct="1">
              <a:buFontTx/>
              <a:buNone/>
            </a:pPr>
            <a:r>
              <a:rPr lang="ja-JP" altLang="en-US"/>
              <a:t>    を，プログラムの先頭部分に書くこと</a:t>
            </a:r>
          </a:p>
          <a:p>
            <a:pPr eaLnBrk="1" hangingPunct="1">
              <a:buFontTx/>
              <a:buNone/>
            </a:pPr>
            <a:endParaRPr lang="en-US" altLang="ja-JP"/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2401888" y="3200400"/>
            <a:ext cx="33965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b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math.h</a:t>
            </a:r>
            <a:r>
              <a:rPr lang="en-US" altLang="ja-JP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</p:txBody>
      </p:sp>
      <p:sp>
        <p:nvSpPr>
          <p:cNvPr id="5530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DDA68A-F527-4338-BD6C-1C0F0E7A0A3B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8170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>
                <a:latin typeface="Calibri" panose="020F0502020204030204" pitchFamily="34" charset="0"/>
              </a:rPr>
              <a:t>三角関数では「ラジアン」を使う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534400" cy="4114800"/>
          </a:xfrm>
        </p:spPr>
        <p:txBody>
          <a:bodyPr/>
          <a:lstStyle/>
          <a:p>
            <a:pPr lvl="1" eaLnBrk="1" hangingPunct="1">
              <a:buFontTx/>
              <a:buNone/>
            </a:pPr>
            <a:endParaRPr lang="en-US" altLang="ja-JP"/>
          </a:p>
          <a:p>
            <a:pPr lvl="1" eaLnBrk="1" hangingPunct="1"/>
            <a:endParaRPr lang="en-US" altLang="ja-JP"/>
          </a:p>
          <a:p>
            <a:pPr lvl="1" eaLnBrk="1" hangingPunct="1"/>
            <a:endParaRPr lang="en-US" altLang="ja-JP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781050" y="995978"/>
            <a:ext cx="7581900" cy="48936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#include &lt;</a:t>
            </a: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stdio.h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#include &lt;</a:t>
            </a: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math.h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&gt;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#pragma warning(</a:t>
            </a: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disable:4996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main()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double degree;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double 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("degree=");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scanf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("%lf", &amp;degree);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s = </a:t>
            </a:r>
            <a:r>
              <a:rPr lang="en-US" altLang="ja-JP" sz="24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sin( degree * </a:t>
            </a:r>
            <a:r>
              <a:rPr lang="en-US" altLang="ja-JP" sz="2400" dirty="0">
                <a:solidFill>
                  <a:srgbClr val="FF0000"/>
                </a:solidFill>
                <a:latin typeface="CS Times" pitchFamily="18" charset="0"/>
                <a:cs typeface="Calibri" panose="020F0502020204030204" pitchFamily="34" charset="0"/>
              </a:rPr>
              <a:t>3.14159</a:t>
            </a:r>
            <a:r>
              <a:rPr lang="en-US" altLang="ja-JP" sz="24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 / 180.0 )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("sin(%f) = %f\n ", degree, s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return 0;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421286" y="5897495"/>
            <a:ext cx="875592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180.0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の「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.0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」には意味がある（浮動小数での計算を行うべき</a:t>
            </a:r>
            <a:b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　であることをコンピュータに教えている）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4298950" y="2430463"/>
            <a:ext cx="48782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4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「度」から「ラジアン」への変換</a:t>
            </a:r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 flipH="1">
            <a:off x="4229100" y="2887663"/>
            <a:ext cx="758825" cy="1362075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5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D9A23F-E92D-4D19-B3D2-FA8CB3CFC7EF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1762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課題１．</a:t>
            </a:r>
            <a:r>
              <a:rPr lang="en-US" altLang="ja-JP"/>
              <a:t>Heron </a:t>
            </a:r>
            <a:r>
              <a:rPr lang="ja-JP" altLang="en-US"/>
              <a:t>の公式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4648200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ja-JP" altLang="en-US"/>
              <a:t>三角形の３辺の長さ </a:t>
            </a:r>
            <a:r>
              <a:rPr lang="en-US" altLang="ja-JP">
                <a:solidFill>
                  <a:schemeClr val="accent2"/>
                </a:solidFill>
              </a:rPr>
              <a:t>a, b, c </a:t>
            </a:r>
            <a:r>
              <a:rPr lang="ja-JP" altLang="en-US"/>
              <a:t>を読み込んで，面積 </a:t>
            </a:r>
            <a:r>
              <a:rPr lang="en-US" altLang="ja-JP">
                <a:solidFill>
                  <a:schemeClr val="accent2"/>
                </a:solidFill>
              </a:rPr>
              <a:t>S </a:t>
            </a:r>
            <a:r>
              <a:rPr lang="ja-JP" altLang="en-US"/>
              <a:t>を計算するプログラムを作りなさい．</a:t>
            </a:r>
          </a:p>
          <a:p>
            <a:pPr lvl="1" eaLnBrk="1" hangingPunct="1">
              <a:lnSpc>
                <a:spcPct val="125000"/>
              </a:lnSpc>
            </a:pPr>
            <a:r>
              <a:rPr lang="en-US" altLang="ja-JP">
                <a:solidFill>
                  <a:srgbClr val="FF0000"/>
                </a:solidFill>
              </a:rPr>
              <a:t>Heron</a:t>
            </a:r>
            <a:r>
              <a:rPr lang="ja-JP" altLang="en-US">
                <a:solidFill>
                  <a:srgbClr val="FF0000"/>
                </a:solidFill>
              </a:rPr>
              <a:t>の公式</a:t>
            </a:r>
            <a:r>
              <a:rPr lang="ja-JP" altLang="en-US"/>
              <a:t>を用いること</a:t>
            </a:r>
          </a:p>
          <a:p>
            <a:pPr eaLnBrk="1" hangingPunct="1">
              <a:buFontTx/>
              <a:buNone/>
            </a:pPr>
            <a:endParaRPr lang="ja-JP" altLang="en-US"/>
          </a:p>
          <a:p>
            <a:pPr eaLnBrk="1" hangingPunct="1">
              <a:buFontTx/>
              <a:buNone/>
            </a:pPr>
            <a:endParaRPr lang="ja-JP" altLang="en-US"/>
          </a:p>
          <a:p>
            <a:pPr eaLnBrk="1" hangingPunct="1">
              <a:buFontTx/>
              <a:buNone/>
            </a:pPr>
            <a:endParaRPr lang="ja-JP" altLang="en-US"/>
          </a:p>
          <a:p>
            <a:pPr eaLnBrk="1" hangingPunct="1">
              <a:buFontTx/>
              <a:buNone/>
            </a:pPr>
            <a:r>
              <a:rPr lang="ja-JP" altLang="en-US"/>
              <a:t>   　　但し</a:t>
            </a:r>
          </a:p>
        </p:txBody>
      </p:sp>
      <p:graphicFrame>
        <p:nvGraphicFramePr>
          <p:cNvPr id="59396" name="Object 4"/>
          <p:cNvGraphicFramePr>
            <a:graphicFrameLocks noChangeAspect="1"/>
          </p:cNvGraphicFramePr>
          <p:nvPr/>
        </p:nvGraphicFramePr>
        <p:xfrm>
          <a:off x="2089150" y="3629025"/>
          <a:ext cx="4368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数式" r:id="rId4" imgW="4368800" imgH="685800" progId="Equation.3">
                  <p:embed/>
                </p:oleObj>
              </mc:Choice>
              <mc:Fallback>
                <p:oleObj name="数式" r:id="rId4" imgW="4368800" imgH="685800" progId="Equation.3">
                  <p:embed/>
                  <p:pic>
                    <p:nvPicPr>
                      <p:cNvPr id="593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9150" y="3629025"/>
                        <a:ext cx="43688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397" name="Object 5"/>
          <p:cNvGraphicFramePr>
            <a:graphicFrameLocks noChangeAspect="1"/>
          </p:cNvGraphicFramePr>
          <p:nvPr/>
        </p:nvGraphicFramePr>
        <p:xfrm>
          <a:off x="2790825" y="4886325"/>
          <a:ext cx="2641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数式" r:id="rId6" imgW="2641600" imgH="533400" progId="Equation.3">
                  <p:embed/>
                </p:oleObj>
              </mc:Choice>
              <mc:Fallback>
                <p:oleObj name="数式" r:id="rId6" imgW="2641600" imgH="533400" progId="Equation.3">
                  <p:embed/>
                  <p:pic>
                    <p:nvPicPr>
                      <p:cNvPr id="593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0825" y="4886325"/>
                        <a:ext cx="2641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FBAD8D-66BB-4540-834E-F42D1333C5A2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7310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課題２．四則演算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276600"/>
          </a:xfrm>
        </p:spPr>
        <p:txBody>
          <a:bodyPr/>
          <a:lstStyle/>
          <a:p>
            <a:pPr marL="609600" indent="-609600" eaLnBrk="1" hangingPunct="1">
              <a:lnSpc>
                <a:spcPct val="125000"/>
              </a:lnSpc>
              <a:spcBef>
                <a:spcPct val="30000"/>
              </a:spcBef>
            </a:pPr>
            <a:r>
              <a:rPr lang="ja-JP" altLang="en-US"/>
              <a:t>２つの数を読み込んで，和，差，積，商，剰余を計算するプログラムを作りなさい</a:t>
            </a:r>
          </a:p>
        </p:txBody>
      </p:sp>
      <p:sp>
        <p:nvSpPr>
          <p:cNvPr id="6144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C90C40-F97C-4A61-8DCC-937389FB5F54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25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目標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0688" y="1981200"/>
            <a:ext cx="8342312" cy="411480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spcBef>
                <a:spcPct val="30000"/>
              </a:spcBef>
            </a:pPr>
            <a:r>
              <a:rPr lang="ja-JP" altLang="en-US"/>
              <a:t>プログラムを使って，</a:t>
            </a:r>
            <a:r>
              <a:rPr lang="ja-JP" altLang="en-US">
                <a:solidFill>
                  <a:schemeClr val="tx2"/>
                </a:solidFill>
              </a:rPr>
              <a:t>自分の思い通りの計算ができる</a:t>
            </a:r>
            <a:r>
              <a:rPr lang="ja-JP" altLang="en-US"/>
              <a:t>ようになる</a:t>
            </a:r>
          </a:p>
          <a:p>
            <a:pPr lvl="1" eaLnBrk="1" hangingPunct="1">
              <a:lnSpc>
                <a:spcPct val="125000"/>
              </a:lnSpc>
              <a:spcBef>
                <a:spcPct val="30000"/>
              </a:spcBef>
            </a:pPr>
            <a:r>
              <a:rPr lang="ja-JP" altLang="en-US"/>
              <a:t>四則演算</a:t>
            </a:r>
          </a:p>
          <a:p>
            <a:pPr lvl="1" eaLnBrk="1" hangingPunct="1">
              <a:lnSpc>
                <a:spcPct val="125000"/>
              </a:lnSpc>
              <a:spcBef>
                <a:spcPct val="30000"/>
              </a:spcBef>
            </a:pPr>
            <a:r>
              <a:rPr lang="ja-JP" altLang="en-US"/>
              <a:t>ライブラリ関数（三角関数，対数・指数関数など）</a:t>
            </a:r>
          </a:p>
          <a:p>
            <a:pPr eaLnBrk="1" hangingPunct="1">
              <a:lnSpc>
                <a:spcPct val="125000"/>
              </a:lnSpc>
              <a:spcBef>
                <a:spcPct val="30000"/>
              </a:spcBef>
            </a:pPr>
            <a:r>
              <a:rPr lang="ja-JP" altLang="en-US">
                <a:solidFill>
                  <a:schemeClr val="tx2"/>
                </a:solidFill>
              </a:rPr>
              <a:t>見やすいプログラムを書く</a:t>
            </a:r>
            <a:r>
              <a:rPr lang="ja-JP" altLang="en-US"/>
              <a:t>ために，ブロック単位での字下げを行う</a:t>
            </a:r>
          </a:p>
          <a:p>
            <a:pPr lvl="1" eaLnBrk="1" hangingPunct="1">
              <a:lnSpc>
                <a:spcPct val="115000"/>
              </a:lnSpc>
            </a:pPr>
            <a:endParaRPr lang="en-US" altLang="ja-JP"/>
          </a:p>
        </p:txBody>
      </p:sp>
      <p:sp>
        <p:nvSpPr>
          <p:cNvPr id="819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916931-C6BF-4793-A898-CD9D1AE8676A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91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例題１．自由落下距離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/>
              <a:t>自由落下距離を求めるプログラムを作る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地上で物を落とし始めた後の自由落下距離を求める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重力加速度 </a:t>
            </a:r>
            <a:r>
              <a:rPr lang="en-US" altLang="ja-JP">
                <a:solidFill>
                  <a:schemeClr val="accent2"/>
                </a:solidFill>
              </a:rPr>
              <a:t>g </a:t>
            </a:r>
            <a:r>
              <a:rPr lang="ja-JP" altLang="en-US"/>
              <a:t>は</a:t>
            </a:r>
            <a:r>
              <a:rPr lang="ja-JP" altLang="en-US">
                <a:solidFill>
                  <a:srgbClr val="FF0000"/>
                </a:solidFill>
              </a:rPr>
              <a:t> </a:t>
            </a:r>
            <a:r>
              <a:rPr lang="en-US" altLang="ja-JP">
                <a:solidFill>
                  <a:schemeClr val="accent2"/>
                </a:solidFill>
              </a:rPr>
              <a:t>9.8 </a:t>
            </a:r>
            <a:r>
              <a:rPr lang="ja-JP" altLang="en-US"/>
              <a:t>とする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自由落下距離を求めるために，</a:t>
            </a:r>
            <a:r>
              <a:rPr lang="ja-JP" altLang="en-US">
                <a:solidFill>
                  <a:schemeClr val="tx2"/>
                </a:solidFill>
              </a:rPr>
              <a:t>プログラム中に，計算式　</a:t>
            </a:r>
            <a:r>
              <a:rPr lang="en-US" altLang="ja-JP">
                <a:solidFill>
                  <a:schemeClr val="tx2"/>
                </a:solidFill>
              </a:rPr>
              <a:t>y = ( 9.8 / 2.0 ) * x * x </a:t>
            </a:r>
            <a:r>
              <a:rPr lang="ja-JP" altLang="en-US">
                <a:solidFill>
                  <a:schemeClr val="tx2"/>
                </a:solidFill>
              </a:rPr>
              <a:t>を書く</a:t>
            </a:r>
          </a:p>
        </p:txBody>
      </p:sp>
      <p:sp>
        <p:nvSpPr>
          <p:cNvPr id="1024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E993C50-B547-44BC-8A07-0F0AC47EC93A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878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533400" y="73024"/>
            <a:ext cx="7772400" cy="67849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#include &lt;</a:t>
            </a:r>
            <a:r>
              <a:rPr lang="en-US" altLang="ja-JP" sz="1100" dirty="0" err="1"/>
              <a:t>stdio.h</a:t>
            </a:r>
            <a:r>
              <a:rPr lang="en-US" altLang="ja-JP" sz="1100" dirty="0"/>
              <a:t>&gt;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#include &lt;</a:t>
            </a:r>
            <a:r>
              <a:rPr lang="en-US" altLang="ja-JP" sz="1100" dirty="0" err="1"/>
              <a:t>math.h</a:t>
            </a:r>
            <a:r>
              <a:rPr lang="en-US" altLang="ja-JP" sz="1100" dirty="0"/>
              <a:t>&gt;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#pragma warning(</a:t>
            </a:r>
            <a:r>
              <a:rPr lang="en-US" altLang="ja-JP" sz="1100" dirty="0" err="1"/>
              <a:t>disable:4996</a:t>
            </a:r>
            <a:r>
              <a:rPr lang="en-US" altLang="ja-JP" sz="1100" dirty="0"/>
              <a:t>)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 err="1"/>
              <a:t>int</a:t>
            </a:r>
            <a:r>
              <a:rPr lang="en-US" altLang="ja-JP" sz="1100" dirty="0"/>
              <a:t> main()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    double x;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    double y;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    char </a:t>
            </a:r>
            <a:r>
              <a:rPr lang="en-US" altLang="ja-JP" sz="1100" dirty="0" err="1"/>
              <a:t>buf</a:t>
            </a:r>
            <a:r>
              <a:rPr lang="en-US" altLang="ja-JP" sz="1100" dirty="0"/>
              <a:t>[256];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    </a:t>
            </a:r>
            <a:r>
              <a:rPr lang="en-US" altLang="ja-JP" sz="1100" dirty="0" err="1"/>
              <a:t>int</a:t>
            </a:r>
            <a:r>
              <a:rPr lang="en-US" altLang="ja-JP" sz="1100" dirty="0"/>
              <a:t> </a:t>
            </a:r>
            <a:r>
              <a:rPr lang="en-US" altLang="ja-JP" sz="1100" dirty="0" err="1"/>
              <a:t>i</a:t>
            </a:r>
            <a:r>
              <a:rPr lang="en-US" altLang="ja-JP" sz="1100" dirty="0"/>
              <a:t>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    double </a:t>
            </a:r>
            <a:r>
              <a:rPr lang="en-US" altLang="ja-JP" sz="1100" dirty="0" err="1"/>
              <a:t>start_x</a:t>
            </a:r>
            <a:r>
              <a:rPr lang="en-US" altLang="ja-JP" sz="1100" dirty="0"/>
              <a:t>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    double </a:t>
            </a:r>
            <a:r>
              <a:rPr lang="en-US" altLang="ja-JP" sz="1100" dirty="0" err="1"/>
              <a:t>step_x</a:t>
            </a:r>
            <a:r>
              <a:rPr lang="en-US" altLang="ja-JP" sz="1100" dirty="0"/>
              <a:t>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    FILE* </a:t>
            </a:r>
            <a:r>
              <a:rPr lang="en-US" altLang="ja-JP" sz="1100" dirty="0" err="1"/>
              <a:t>fp</a:t>
            </a:r>
            <a:r>
              <a:rPr lang="en-US" altLang="ja-JP" sz="1100" dirty="0"/>
              <a:t>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    </a:t>
            </a:r>
            <a:r>
              <a:rPr lang="en-US" altLang="ja-JP" sz="1100" dirty="0" err="1"/>
              <a:t>printf</a:t>
            </a:r>
            <a:r>
              <a:rPr lang="en-US" altLang="ja-JP" sz="1100" dirty="0"/>
              <a:t>( "</a:t>
            </a:r>
            <a:r>
              <a:rPr lang="en-US" altLang="ja-JP" sz="1100" dirty="0" err="1"/>
              <a:t>start_x</a:t>
            </a:r>
            <a:r>
              <a:rPr lang="en-US" altLang="ja-JP" sz="1100" dirty="0"/>
              <a:t> =" 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    </a:t>
            </a:r>
            <a:r>
              <a:rPr lang="en-US" altLang="ja-JP" sz="1100" dirty="0" err="1"/>
              <a:t>fgets</a:t>
            </a:r>
            <a:r>
              <a:rPr lang="en-US" altLang="ja-JP" sz="1100" dirty="0"/>
              <a:t>( </a:t>
            </a:r>
            <a:r>
              <a:rPr lang="en-US" altLang="ja-JP" sz="1100" dirty="0" err="1"/>
              <a:t>buf</a:t>
            </a:r>
            <a:r>
              <a:rPr lang="en-US" altLang="ja-JP" sz="1100" dirty="0"/>
              <a:t>, 256, </a:t>
            </a:r>
            <a:r>
              <a:rPr lang="en-US" altLang="ja-JP" sz="1100" dirty="0" err="1"/>
              <a:t>stdin</a:t>
            </a:r>
            <a:r>
              <a:rPr lang="en-US" altLang="ja-JP" sz="1100" dirty="0"/>
              <a:t> 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    </a:t>
            </a:r>
            <a:r>
              <a:rPr lang="en-US" altLang="ja-JP" sz="1100" dirty="0" err="1"/>
              <a:t>sscanf_s</a:t>
            </a:r>
            <a:r>
              <a:rPr lang="en-US" altLang="ja-JP" sz="1100" dirty="0"/>
              <a:t>( </a:t>
            </a:r>
            <a:r>
              <a:rPr lang="en-US" altLang="ja-JP" sz="1100" dirty="0" err="1"/>
              <a:t>buf</a:t>
            </a:r>
            <a:r>
              <a:rPr lang="en-US" altLang="ja-JP" sz="1100" dirty="0"/>
              <a:t>, "%lf\n", &amp;</a:t>
            </a:r>
            <a:r>
              <a:rPr lang="en-US" altLang="ja-JP" sz="1100" dirty="0" err="1"/>
              <a:t>start_x</a:t>
            </a:r>
            <a:r>
              <a:rPr lang="en-US" altLang="ja-JP" sz="1100" dirty="0"/>
              <a:t> 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    </a:t>
            </a:r>
            <a:r>
              <a:rPr lang="en-US" altLang="ja-JP" sz="1100" dirty="0" err="1"/>
              <a:t>printf</a:t>
            </a:r>
            <a:r>
              <a:rPr lang="en-US" altLang="ja-JP" sz="1100" dirty="0"/>
              <a:t>( "</a:t>
            </a:r>
            <a:r>
              <a:rPr lang="en-US" altLang="ja-JP" sz="1100" dirty="0" err="1"/>
              <a:t>step_x</a:t>
            </a:r>
            <a:r>
              <a:rPr lang="en-US" altLang="ja-JP" sz="1100" dirty="0"/>
              <a:t> =" 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    </a:t>
            </a:r>
            <a:r>
              <a:rPr lang="en-US" altLang="ja-JP" sz="1100" dirty="0" err="1"/>
              <a:t>fgets</a:t>
            </a:r>
            <a:r>
              <a:rPr lang="en-US" altLang="ja-JP" sz="1100" dirty="0"/>
              <a:t>( </a:t>
            </a:r>
            <a:r>
              <a:rPr lang="en-US" altLang="ja-JP" sz="1100" dirty="0" err="1"/>
              <a:t>buf</a:t>
            </a:r>
            <a:r>
              <a:rPr lang="en-US" altLang="ja-JP" sz="1100" dirty="0"/>
              <a:t>, 256, </a:t>
            </a:r>
            <a:r>
              <a:rPr lang="en-US" altLang="ja-JP" sz="1100" dirty="0" err="1"/>
              <a:t>stdin</a:t>
            </a:r>
            <a:r>
              <a:rPr lang="en-US" altLang="ja-JP" sz="1100" dirty="0"/>
              <a:t> 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    </a:t>
            </a:r>
            <a:r>
              <a:rPr lang="en-US" altLang="ja-JP" sz="1100" dirty="0" err="1"/>
              <a:t>sscanf_s</a:t>
            </a:r>
            <a:r>
              <a:rPr lang="en-US" altLang="ja-JP" sz="1100" dirty="0"/>
              <a:t>( </a:t>
            </a:r>
            <a:r>
              <a:rPr lang="en-US" altLang="ja-JP" sz="1100" dirty="0" err="1"/>
              <a:t>buf</a:t>
            </a:r>
            <a:r>
              <a:rPr lang="en-US" altLang="ja-JP" sz="1100" dirty="0"/>
              <a:t>, "%lf\n", &amp;</a:t>
            </a:r>
            <a:r>
              <a:rPr lang="en-US" altLang="ja-JP" sz="1100" dirty="0" err="1"/>
              <a:t>step_x</a:t>
            </a:r>
            <a:r>
              <a:rPr lang="en-US" altLang="ja-JP" sz="1100" dirty="0"/>
              <a:t> 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    </a:t>
            </a:r>
            <a:r>
              <a:rPr lang="en-US" altLang="ja-JP" sz="1100" dirty="0" err="1"/>
              <a:t>fp</a:t>
            </a:r>
            <a:r>
              <a:rPr lang="en-US" altLang="ja-JP" sz="1100" dirty="0"/>
              <a:t> = </a:t>
            </a:r>
            <a:r>
              <a:rPr lang="en-US" altLang="ja-JP" sz="1100" dirty="0" err="1"/>
              <a:t>fopen</a:t>
            </a:r>
            <a:r>
              <a:rPr lang="en-US" altLang="ja-JP" sz="1100" dirty="0"/>
              <a:t>( "z:\\</a:t>
            </a:r>
            <a:r>
              <a:rPr lang="en-US" altLang="ja-JP" sz="1100" dirty="0" err="1"/>
              <a:t>data.csv</a:t>
            </a:r>
            <a:r>
              <a:rPr lang="en-US" altLang="ja-JP" sz="1100" dirty="0"/>
              <a:t>", "w" 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    for( </a:t>
            </a:r>
            <a:r>
              <a:rPr lang="en-US" altLang="ja-JP" sz="1100" dirty="0" err="1"/>
              <a:t>i</a:t>
            </a:r>
            <a:r>
              <a:rPr lang="en-US" altLang="ja-JP" sz="1100" dirty="0"/>
              <a:t> = 0; </a:t>
            </a:r>
            <a:r>
              <a:rPr lang="en-US" altLang="ja-JP" sz="1100" dirty="0" err="1"/>
              <a:t>i</a:t>
            </a:r>
            <a:r>
              <a:rPr lang="en-US" altLang="ja-JP" sz="1100" dirty="0"/>
              <a:t> &lt; 20; </a:t>
            </a:r>
            <a:r>
              <a:rPr lang="en-US" altLang="ja-JP" sz="1100" dirty="0" err="1"/>
              <a:t>i</a:t>
            </a:r>
            <a:r>
              <a:rPr lang="en-US" altLang="ja-JP" sz="1100" dirty="0"/>
              <a:t>++ )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        x = </a:t>
            </a:r>
            <a:r>
              <a:rPr lang="en-US" altLang="ja-JP" sz="1100" dirty="0" err="1"/>
              <a:t>start_x</a:t>
            </a:r>
            <a:r>
              <a:rPr lang="en-US" altLang="ja-JP" sz="1100" dirty="0"/>
              <a:t> + ( </a:t>
            </a:r>
            <a:r>
              <a:rPr lang="en-US" altLang="ja-JP" sz="1100" dirty="0" err="1"/>
              <a:t>i</a:t>
            </a:r>
            <a:r>
              <a:rPr lang="en-US" altLang="ja-JP" sz="1100" dirty="0"/>
              <a:t> * </a:t>
            </a:r>
            <a:r>
              <a:rPr lang="en-US" altLang="ja-JP" sz="1100" dirty="0" err="1"/>
              <a:t>step_x</a:t>
            </a:r>
            <a:r>
              <a:rPr lang="en-US" altLang="ja-JP" sz="1100" dirty="0"/>
              <a:t> ); 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>
                <a:solidFill>
                  <a:schemeClr val="tx2"/>
                </a:solidFill>
              </a:rPr>
              <a:t>        y = ( 9.8 / 2.0 ) * x * x;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        </a:t>
            </a:r>
            <a:r>
              <a:rPr lang="en-US" altLang="ja-JP" sz="1100" dirty="0" err="1"/>
              <a:t>printf</a:t>
            </a:r>
            <a:r>
              <a:rPr lang="en-US" altLang="ja-JP" sz="1100" dirty="0"/>
              <a:t>( "x= %f, y= %f\n", x, y 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        </a:t>
            </a:r>
            <a:r>
              <a:rPr lang="en-US" altLang="ja-JP" sz="1100" dirty="0" err="1"/>
              <a:t>fprintf</a:t>
            </a:r>
            <a:r>
              <a:rPr lang="en-US" altLang="ja-JP" sz="1100" dirty="0"/>
              <a:t>( </a:t>
            </a:r>
            <a:r>
              <a:rPr lang="en-US" altLang="ja-JP" sz="1100" dirty="0" err="1"/>
              <a:t>fp</a:t>
            </a:r>
            <a:r>
              <a:rPr lang="en-US" altLang="ja-JP" sz="1100" dirty="0"/>
              <a:t>, "x=, %f, y=, %f\n", x, y ); 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    }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    </a:t>
            </a:r>
            <a:r>
              <a:rPr lang="en-US" altLang="ja-JP" sz="1100" dirty="0" err="1"/>
              <a:t>fprintf</a:t>
            </a:r>
            <a:r>
              <a:rPr lang="en-US" altLang="ja-JP" sz="1100" dirty="0"/>
              <a:t>( </a:t>
            </a:r>
            <a:r>
              <a:rPr lang="en-US" altLang="ja-JP" sz="1100" dirty="0" err="1"/>
              <a:t>stderr</a:t>
            </a:r>
            <a:r>
              <a:rPr lang="en-US" altLang="ja-JP" sz="1100" dirty="0"/>
              <a:t>, "file created\n" ); 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    </a:t>
            </a:r>
            <a:r>
              <a:rPr lang="en-US" altLang="ja-JP" sz="1100" dirty="0" err="1"/>
              <a:t>fclose</a:t>
            </a:r>
            <a:r>
              <a:rPr lang="en-US" altLang="ja-JP" sz="1100" dirty="0"/>
              <a:t>( </a:t>
            </a:r>
            <a:r>
              <a:rPr lang="en-US" altLang="ja-JP" sz="1100" dirty="0" err="1"/>
              <a:t>fp</a:t>
            </a:r>
            <a:r>
              <a:rPr lang="en-US" altLang="ja-JP" sz="1100" dirty="0"/>
              <a:t> 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    return 0;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sz="1100" dirty="0"/>
              <a:t>}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endParaRPr lang="en-US" altLang="ja-JP" dirty="0"/>
          </a:p>
        </p:txBody>
      </p:sp>
      <p:sp>
        <p:nvSpPr>
          <p:cNvPr id="12291" name="Rectangle 1027"/>
          <p:cNvSpPr>
            <a:spLocks noChangeArrowheads="1"/>
          </p:cNvSpPr>
          <p:nvPr/>
        </p:nvSpPr>
        <p:spPr bwMode="auto">
          <a:xfrm>
            <a:off x="761207" y="4393297"/>
            <a:ext cx="2312193" cy="412066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2" name="Line 1028"/>
          <p:cNvSpPr>
            <a:spLocks noChangeShapeType="1"/>
          </p:cNvSpPr>
          <p:nvPr/>
        </p:nvSpPr>
        <p:spPr bwMode="auto">
          <a:xfrm flipH="1">
            <a:off x="3073400" y="4235450"/>
            <a:ext cx="1816100" cy="363880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2293" name="Text Box 1029"/>
          <p:cNvSpPr txBox="1">
            <a:spLocks noChangeArrowheads="1"/>
          </p:cNvSpPr>
          <p:nvPr/>
        </p:nvSpPr>
        <p:spPr bwMode="auto">
          <a:xfrm>
            <a:off x="5002213" y="3859213"/>
            <a:ext cx="377539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自由落下距離の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計算を行っている部分</a:t>
            </a:r>
          </a:p>
        </p:txBody>
      </p:sp>
      <p:sp>
        <p:nvSpPr>
          <p:cNvPr id="1229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8EE9FE-993E-4842-9723-59AF31578E8A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712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27063"/>
          </a:xfrm>
        </p:spPr>
        <p:txBody>
          <a:bodyPr/>
          <a:lstStyle/>
          <a:p>
            <a:pPr eaLnBrk="1" hangingPunct="1"/>
            <a:r>
              <a:rPr lang="ja-JP" altLang="en-US"/>
              <a:t>実行結果例</a:t>
            </a:r>
            <a:endParaRPr lang="ja-JP" altLang="en-US" sz="3200"/>
          </a:p>
        </p:txBody>
      </p:sp>
      <p:sp>
        <p:nvSpPr>
          <p:cNvPr id="14339" name="Text Box 1027"/>
          <p:cNvSpPr txBox="1">
            <a:spLocks noChangeArrowheads="1"/>
          </p:cNvSpPr>
          <p:nvPr/>
        </p:nvSpPr>
        <p:spPr bwMode="auto">
          <a:xfrm>
            <a:off x="1524000" y="838200"/>
            <a:ext cx="6064250" cy="60452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start_x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=0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step_x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= 0.1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x= 0.000000, y= 0.000000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x= 0.100000, y= 0.049000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x= 0.200000, y= 0.196000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x= 0.300000, y= 0.441000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x= 0.400000, y= 0.784000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x= 0.500000, y= 1.225000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x= 0.600000, y= 1.764000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x= 0.700000, y= 2.401000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x= 0.800000, y= 3.136000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x= 0.900000, y= 3.969000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x= 1.000000, y= 4.900000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x= 1.100000, y= 5.929000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x= 1.200000, y= 7.056000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x= 1.300000, y= 8.281000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x= 1.400000, y= 9.604000</a:t>
            </a: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（以下続く）</a:t>
            </a:r>
          </a:p>
        </p:txBody>
      </p:sp>
      <p:sp>
        <p:nvSpPr>
          <p:cNvPr id="1434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C2FDFE-EBDC-4A2C-A629-E608946F226A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341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>
                <a:latin typeface="Arial Unicode MS" pitchFamily="34" charset="-128"/>
              </a:rPr>
              <a:t>四則演算のための演算子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133600" y="1981200"/>
            <a:ext cx="6850063" cy="42672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>
                <a:latin typeface="Arial Unicode MS" pitchFamily="34" charset="-128"/>
              </a:rPr>
              <a:t>＋	和</a:t>
            </a:r>
          </a:p>
          <a:p>
            <a:pPr eaLnBrk="1" hangingPunct="1">
              <a:lnSpc>
                <a:spcPct val="110000"/>
              </a:lnSpc>
            </a:pPr>
            <a:r>
              <a:rPr lang="ja-JP" altLang="en-US">
                <a:latin typeface="Arial Unicode MS" pitchFamily="34" charset="-128"/>
              </a:rPr>
              <a:t>－ 差 </a:t>
            </a:r>
          </a:p>
          <a:p>
            <a:pPr eaLnBrk="1" hangingPunct="1">
              <a:lnSpc>
                <a:spcPct val="110000"/>
              </a:lnSpc>
            </a:pPr>
            <a:r>
              <a:rPr lang="ja-JP" altLang="en-US">
                <a:latin typeface="Arial Unicode MS" pitchFamily="34" charset="-128"/>
              </a:rPr>
              <a:t> * 	積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ja-JP">
                <a:latin typeface="Arial Unicode MS" pitchFamily="34" charset="-128"/>
              </a:rPr>
              <a:t>/ 	</a:t>
            </a:r>
            <a:r>
              <a:rPr lang="ja-JP" altLang="en-US">
                <a:latin typeface="Arial Unicode MS" pitchFamily="34" charset="-128"/>
              </a:rPr>
              <a:t>商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ja-JP" altLang="en-US">
              <a:latin typeface="Arial Unicode MS" pitchFamily="34" charset="-128"/>
            </a:endParaRPr>
          </a:p>
          <a:p>
            <a:pPr eaLnBrk="1" hangingPunct="1"/>
            <a:endParaRPr lang="ja-JP" altLang="en-US" sz="2800">
              <a:latin typeface="Arial Unicode MS" pitchFamily="34" charset="-128"/>
            </a:endParaRPr>
          </a:p>
          <a:p>
            <a:pPr eaLnBrk="1" hangingPunct="1"/>
            <a:endParaRPr lang="ja-JP" altLang="en-US" sz="2800">
              <a:latin typeface="Arial Unicode MS" pitchFamily="34" charset="-128"/>
            </a:endParaRPr>
          </a:p>
          <a:p>
            <a:pPr eaLnBrk="1" hangingPunct="1"/>
            <a:endParaRPr lang="ja-JP" altLang="en-US" sz="2800">
              <a:latin typeface="Arial Unicode MS" pitchFamily="34" charset="-128"/>
            </a:endParaRPr>
          </a:p>
          <a:p>
            <a:pPr eaLnBrk="1" hangingPunct="1"/>
            <a:endParaRPr lang="en-US" altLang="ja-JP" sz="2800">
              <a:latin typeface="Arial Unicode MS" pitchFamily="34" charset="-128"/>
            </a:endParaRPr>
          </a:p>
        </p:txBody>
      </p:sp>
      <p:sp>
        <p:nvSpPr>
          <p:cNvPr id="1638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46711D-0CDA-462C-A69C-778137F6F08B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130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例題２．三角形の面積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752600"/>
            <a:ext cx="8458200" cy="4114800"/>
          </a:xfrm>
        </p:spPr>
        <p:txBody>
          <a:bodyPr/>
          <a:lstStyle/>
          <a:p>
            <a:pPr eaLnBrk="1" hangingPunct="1"/>
            <a:r>
              <a:rPr lang="ja-JP" altLang="en-US"/>
              <a:t>底辺と高さを読み込んで，面積を計算するプログラムを作る</a:t>
            </a:r>
          </a:p>
          <a:p>
            <a:pPr eaLnBrk="1" hangingPunct="1"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		例） 底辺が２．５，高さが５のとき，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     		面積： ６．２５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ja-JP" altLang="en-US"/>
          </a:p>
          <a:p>
            <a:pPr eaLnBrk="1" hangingPunct="1"/>
            <a:r>
              <a:rPr lang="ja-JP" altLang="en-US"/>
              <a:t>底辺，高さ，面積を扱うために，</a:t>
            </a:r>
            <a:r>
              <a:rPr lang="ja-JP" altLang="en-US">
                <a:solidFill>
                  <a:schemeClr val="tx2"/>
                </a:solidFill>
              </a:rPr>
              <a:t>浮動小数の変数を３つ使う</a:t>
            </a:r>
          </a:p>
        </p:txBody>
      </p:sp>
      <p:sp>
        <p:nvSpPr>
          <p:cNvPr id="1843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EDEB73-0236-403D-BBD6-9E4CA625F1C5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084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68276"/>
            <a:ext cx="8458200" cy="6553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#include &lt;</a:t>
            </a:r>
            <a:r>
              <a:rPr lang="en-US" altLang="ja-JP" sz="2400" dirty="0" err="1">
                <a:latin typeface="CS Times" pitchFamily="18" charset="0"/>
              </a:rPr>
              <a:t>stdio.h</a:t>
            </a:r>
            <a:r>
              <a:rPr lang="en-US" altLang="ja-JP" sz="2400" dirty="0">
                <a:latin typeface="CS Times" pitchFamily="18" charset="0"/>
              </a:rPr>
              <a:t>&gt;</a:t>
            </a:r>
          </a:p>
          <a:p>
            <a:pPr>
              <a:lnSpc>
                <a:spcPct val="90000"/>
              </a:lnSpc>
              <a:buNone/>
            </a:pPr>
            <a:r>
              <a:rPr lang="en-US" altLang="ja-JP" sz="2400" dirty="0">
                <a:latin typeface="CS Times" pitchFamily="18" charset="0"/>
              </a:rPr>
              <a:t>#pragma warning(</a:t>
            </a:r>
            <a:r>
              <a:rPr lang="en-US" altLang="ja-JP" sz="2400" dirty="0" err="1">
                <a:latin typeface="CS Times" pitchFamily="18" charset="0"/>
              </a:rPr>
              <a:t>disable:4996</a:t>
            </a:r>
            <a:r>
              <a:rPr lang="en-US" altLang="ja-JP" sz="2400" dirty="0">
                <a:latin typeface="CS Times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 err="1">
                <a:latin typeface="CS Times" pitchFamily="18" charset="0"/>
              </a:rPr>
              <a:t>int</a:t>
            </a:r>
            <a:r>
              <a:rPr lang="en-US" altLang="ja-JP" sz="2400" dirty="0">
                <a:latin typeface="CS Times" pitchFamily="18" charset="0"/>
              </a:rPr>
              <a:t> main()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solidFill>
                  <a:srgbClr val="FF0000"/>
                </a:solidFill>
                <a:latin typeface="CS Times" pitchFamily="18" charset="0"/>
              </a:rPr>
              <a:t>    </a:t>
            </a:r>
            <a:r>
              <a:rPr lang="en-US" altLang="ja-JP" sz="2400" dirty="0">
                <a:latin typeface="CS Times" pitchFamily="18" charset="0"/>
              </a:rPr>
              <a:t>double 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</a:rPr>
              <a:t>teihen</a:t>
            </a:r>
            <a:r>
              <a:rPr lang="en-US" altLang="ja-JP" sz="2400" dirty="0">
                <a:latin typeface="CS Times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double 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</a:rPr>
              <a:t>takasa</a:t>
            </a:r>
            <a:r>
              <a:rPr lang="en-US" altLang="ja-JP" sz="2400" dirty="0">
                <a:latin typeface="CS Times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double 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</a:rPr>
              <a:t>menseki</a:t>
            </a:r>
            <a:r>
              <a:rPr lang="en-US" altLang="ja-JP" sz="2400" dirty="0">
                <a:latin typeface="CS Times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</a:t>
            </a:r>
            <a:r>
              <a:rPr lang="en-US" altLang="ja-JP" sz="2400" dirty="0" err="1">
                <a:latin typeface="CS Times" pitchFamily="18" charset="0"/>
              </a:rPr>
              <a:t>printf</a:t>
            </a:r>
            <a:r>
              <a:rPr lang="en-US" altLang="ja-JP" sz="2400" dirty="0">
                <a:latin typeface="CS Times" pitchFamily="18" charset="0"/>
              </a:rPr>
              <a:t>("</a:t>
            </a:r>
            <a:r>
              <a:rPr lang="en-US" altLang="ja-JP" sz="2400" dirty="0" err="1">
                <a:latin typeface="CS Times" pitchFamily="18" charset="0"/>
              </a:rPr>
              <a:t>teihen</a:t>
            </a:r>
            <a:r>
              <a:rPr lang="en-US" altLang="ja-JP" sz="2400" dirty="0">
                <a:latin typeface="CS Times" pitchFamily="18" charset="0"/>
              </a:rPr>
              <a:t>=");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</a:t>
            </a:r>
            <a:r>
              <a:rPr lang="en-US" altLang="ja-JP" sz="2400" dirty="0" err="1">
                <a:latin typeface="CS Times" pitchFamily="18" charset="0"/>
              </a:rPr>
              <a:t>scanf</a:t>
            </a:r>
            <a:r>
              <a:rPr lang="en-US" altLang="ja-JP" sz="2400" dirty="0">
                <a:latin typeface="CS Times" pitchFamily="18" charset="0"/>
              </a:rPr>
              <a:t>("%lf", &amp;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</a:rPr>
              <a:t>teihen</a:t>
            </a:r>
            <a:r>
              <a:rPr lang="en-US" altLang="ja-JP" sz="2400" dirty="0">
                <a:latin typeface="CS Times" pitchFamily="18" charset="0"/>
              </a:rPr>
              <a:t>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</a:t>
            </a:r>
            <a:r>
              <a:rPr lang="en-US" altLang="ja-JP" sz="2400" dirty="0" err="1">
                <a:latin typeface="CS Times" pitchFamily="18" charset="0"/>
              </a:rPr>
              <a:t>printf</a:t>
            </a:r>
            <a:r>
              <a:rPr lang="en-US" altLang="ja-JP" sz="2400" dirty="0">
                <a:latin typeface="CS Times" pitchFamily="18" charset="0"/>
              </a:rPr>
              <a:t>("</a:t>
            </a:r>
            <a:r>
              <a:rPr lang="en-US" altLang="ja-JP" sz="2400" dirty="0" err="1">
                <a:latin typeface="CS Times" pitchFamily="18" charset="0"/>
              </a:rPr>
              <a:t>takasa</a:t>
            </a:r>
            <a:r>
              <a:rPr lang="en-US" altLang="ja-JP" sz="2400" dirty="0">
                <a:latin typeface="CS Times" pitchFamily="18" charset="0"/>
              </a:rPr>
              <a:t>=");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</a:t>
            </a:r>
            <a:r>
              <a:rPr lang="en-US" altLang="ja-JP" sz="2400" dirty="0" err="1">
                <a:latin typeface="CS Times" pitchFamily="18" charset="0"/>
              </a:rPr>
              <a:t>scanf</a:t>
            </a:r>
            <a:r>
              <a:rPr lang="en-US" altLang="ja-JP" sz="2400" dirty="0">
                <a:latin typeface="CS Times" pitchFamily="18" charset="0"/>
              </a:rPr>
              <a:t>("%lf", &amp;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</a:rPr>
              <a:t>takasa</a:t>
            </a:r>
            <a:r>
              <a:rPr lang="en-US" altLang="ja-JP" sz="2400" dirty="0">
                <a:latin typeface="CS Times" pitchFamily="18" charset="0"/>
              </a:rPr>
              <a:t>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S Times" pitchFamily="18" charset="0"/>
              </a:rPr>
              <a:t>    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</a:rPr>
              <a:t>menseki</a:t>
            </a:r>
            <a:r>
              <a:rPr lang="en-US" altLang="ja-JP" sz="2400" dirty="0">
                <a:latin typeface="CS Times" pitchFamily="18" charset="0"/>
              </a:rPr>
              <a:t> = 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</a:rPr>
              <a:t>teihen</a:t>
            </a:r>
            <a:r>
              <a:rPr lang="en-US" altLang="ja-JP" sz="2400" dirty="0">
                <a:latin typeface="CS Times" pitchFamily="18" charset="0"/>
              </a:rPr>
              <a:t>*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</a:rPr>
              <a:t>takasa</a:t>
            </a:r>
            <a:r>
              <a:rPr lang="en-US" altLang="ja-JP" sz="2400" dirty="0">
                <a:latin typeface="CS Times" pitchFamily="18" charset="0"/>
              </a:rPr>
              <a:t>*0.5;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</a:t>
            </a:r>
            <a:r>
              <a:rPr lang="en-US" altLang="ja-JP" sz="2400" dirty="0" err="1">
                <a:latin typeface="CS Times" pitchFamily="18" charset="0"/>
              </a:rPr>
              <a:t>printf</a:t>
            </a:r>
            <a:r>
              <a:rPr lang="en-US" altLang="ja-JP" sz="2400" dirty="0">
                <a:latin typeface="CS Times" pitchFamily="18" charset="0"/>
              </a:rPr>
              <a:t>("</a:t>
            </a:r>
            <a:r>
              <a:rPr lang="en-US" altLang="ja-JP" sz="2400" dirty="0" err="1">
                <a:latin typeface="CS Times" pitchFamily="18" charset="0"/>
              </a:rPr>
              <a:t>menseki</a:t>
            </a:r>
            <a:r>
              <a:rPr lang="en-US" altLang="ja-JP" sz="2400" dirty="0">
                <a:latin typeface="CS Times" pitchFamily="18" charset="0"/>
              </a:rPr>
              <a:t>=%f\n", 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</a:rPr>
              <a:t>menseki</a:t>
            </a:r>
            <a:r>
              <a:rPr lang="en-US" altLang="ja-JP" sz="2400" dirty="0">
                <a:latin typeface="CS Times" pitchFamily="18" charset="0"/>
              </a:rPr>
              <a:t>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    return 0;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latin typeface="CS Times" pitchFamily="18" charset="0"/>
              </a:rPr>
              <a:t>}</a:t>
            </a:r>
          </a:p>
        </p:txBody>
      </p:sp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5984875" y="3341688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入力部分</a:t>
            </a:r>
          </a:p>
        </p:txBody>
      </p:sp>
      <p:sp>
        <p:nvSpPr>
          <p:cNvPr id="20484" name="Text Box 7"/>
          <p:cNvSpPr txBox="1">
            <a:spLocks noChangeArrowheads="1"/>
          </p:cNvSpPr>
          <p:nvPr/>
        </p:nvSpPr>
        <p:spPr bwMode="auto">
          <a:xfrm>
            <a:off x="7537450" y="4943475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出力部分</a:t>
            </a:r>
          </a:p>
        </p:txBody>
      </p:sp>
      <p:sp>
        <p:nvSpPr>
          <p:cNvPr id="20485" name="Text Box 9"/>
          <p:cNvSpPr txBox="1">
            <a:spLocks noChangeArrowheads="1"/>
          </p:cNvSpPr>
          <p:nvPr/>
        </p:nvSpPr>
        <p:spPr bwMode="auto">
          <a:xfrm>
            <a:off x="6826250" y="4476750"/>
            <a:ext cx="160655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計算部分</a:t>
            </a:r>
          </a:p>
        </p:txBody>
      </p:sp>
      <p:sp>
        <p:nvSpPr>
          <p:cNvPr id="20486" name="Rectangle 12"/>
          <p:cNvSpPr>
            <a:spLocks noChangeArrowheads="1"/>
          </p:cNvSpPr>
          <p:nvPr/>
        </p:nvSpPr>
        <p:spPr bwMode="auto">
          <a:xfrm>
            <a:off x="523082" y="3063240"/>
            <a:ext cx="3990975" cy="1717040"/>
          </a:xfrm>
          <a:prstGeom prst="rect">
            <a:avLst/>
          </a:prstGeom>
          <a:noFill/>
          <a:ln w="1270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7" name="Rectangle 13"/>
          <p:cNvSpPr>
            <a:spLocks noChangeArrowheads="1"/>
          </p:cNvSpPr>
          <p:nvPr/>
        </p:nvSpPr>
        <p:spPr bwMode="auto">
          <a:xfrm>
            <a:off x="545307" y="4764032"/>
            <a:ext cx="5016500" cy="430213"/>
          </a:xfrm>
          <a:prstGeom prst="rect">
            <a:avLst/>
          </a:prstGeom>
          <a:noFill/>
          <a:ln w="1270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8" name="Rectangle 14"/>
          <p:cNvSpPr>
            <a:spLocks noChangeArrowheads="1"/>
          </p:cNvSpPr>
          <p:nvPr/>
        </p:nvSpPr>
        <p:spPr bwMode="auto">
          <a:xfrm>
            <a:off x="523082" y="5289811"/>
            <a:ext cx="5620543" cy="413069"/>
          </a:xfrm>
          <a:prstGeom prst="rect">
            <a:avLst/>
          </a:prstGeom>
          <a:noFill/>
          <a:ln w="1270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9" name="Line 15"/>
          <p:cNvSpPr>
            <a:spLocks noChangeShapeType="1"/>
          </p:cNvSpPr>
          <p:nvPr/>
        </p:nvSpPr>
        <p:spPr bwMode="auto">
          <a:xfrm flipH="1">
            <a:off x="4548188" y="3641725"/>
            <a:ext cx="1368425" cy="360363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90" name="Line 16"/>
          <p:cNvSpPr>
            <a:spLocks noChangeShapeType="1"/>
          </p:cNvSpPr>
          <p:nvPr/>
        </p:nvSpPr>
        <p:spPr bwMode="auto">
          <a:xfrm flipH="1">
            <a:off x="5561807" y="4808538"/>
            <a:ext cx="1259681" cy="188912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91" name="Line 17"/>
          <p:cNvSpPr>
            <a:spLocks noChangeShapeType="1"/>
          </p:cNvSpPr>
          <p:nvPr/>
        </p:nvSpPr>
        <p:spPr bwMode="auto">
          <a:xfrm flipH="1">
            <a:off x="6143624" y="5294313"/>
            <a:ext cx="1368425" cy="168275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9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37ED584-B1BE-4B95-A796-AE366EFEA2AA}" type="slidenum">
              <a:rPr lang="en-US" altLang="ja-JP" sz="2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492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1577</Words>
  <Application>Microsoft Office PowerPoint</Application>
  <PresentationFormat>画面に合わせる (4:3)</PresentationFormat>
  <Paragraphs>359</Paragraphs>
  <Slides>29</Slides>
  <Notes>29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8" baseType="lpstr">
      <vt:lpstr>Arial Unicode MS</vt:lpstr>
      <vt:lpstr>CS Times</vt:lpstr>
      <vt:lpstr>メイリオ</vt:lpstr>
      <vt:lpstr>游ゴシック</vt:lpstr>
      <vt:lpstr>Arial</vt:lpstr>
      <vt:lpstr>Calibri</vt:lpstr>
      <vt:lpstr>Segoe UI</vt:lpstr>
      <vt:lpstr>Office テーマ</vt:lpstr>
      <vt:lpstr>数式</vt:lpstr>
      <vt:lpstr>cp-3. 計算 </vt:lpstr>
      <vt:lpstr>内容</vt:lpstr>
      <vt:lpstr>目標</vt:lpstr>
      <vt:lpstr>例題１．自由落下距離</vt:lpstr>
      <vt:lpstr>PowerPoint プレゼンテーション</vt:lpstr>
      <vt:lpstr>実行結果例</vt:lpstr>
      <vt:lpstr>四則演算のための演算子</vt:lpstr>
      <vt:lpstr>例題２．三角形の面積</vt:lpstr>
      <vt:lpstr>PowerPoint プレゼンテーション</vt:lpstr>
      <vt:lpstr>実行結果例</vt:lpstr>
      <vt:lpstr>プログラム実行順</vt:lpstr>
      <vt:lpstr>プログラムとデータ</vt:lpstr>
      <vt:lpstr>変数宣言</vt:lpstr>
      <vt:lpstr>代入文</vt:lpstr>
      <vt:lpstr>入力，出力とは</vt:lpstr>
      <vt:lpstr>入力文</vt:lpstr>
      <vt:lpstr>いろいろな入力</vt:lpstr>
      <vt:lpstr>出力文</vt:lpstr>
      <vt:lpstr>いろいろな出力</vt:lpstr>
      <vt:lpstr>￥n</vt:lpstr>
      <vt:lpstr>浮動小数データの使い方</vt:lpstr>
      <vt:lpstr>例題３．sin 関数による三角形の面積</vt:lpstr>
      <vt:lpstr>PowerPoint プレゼンテーション</vt:lpstr>
      <vt:lpstr>ライブラリ関数</vt:lpstr>
      <vt:lpstr>いろいろな計算</vt:lpstr>
      <vt:lpstr>ライブラリ関数の利用</vt:lpstr>
      <vt:lpstr>三角関数では「ラジアン」を使う</vt:lpstr>
      <vt:lpstr>課題１．Heron の公式</vt:lpstr>
      <vt:lpstr>課題２．四則演算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計算</dc:title>
  <dc:creator>kaneko kunihiko</dc:creator>
  <cp:lastModifiedBy>user</cp:lastModifiedBy>
  <cp:revision>36</cp:revision>
  <dcterms:created xsi:type="dcterms:W3CDTF">2019-11-02T00:06:04Z</dcterms:created>
  <dcterms:modified xsi:type="dcterms:W3CDTF">2023-01-20T15:47:17Z</dcterms:modified>
</cp:coreProperties>
</file>