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610" r:id="rId2"/>
    <p:sldId id="546" r:id="rId3"/>
    <p:sldId id="547" r:id="rId4"/>
    <p:sldId id="548" r:id="rId5"/>
    <p:sldId id="549" r:id="rId6"/>
    <p:sldId id="550" r:id="rId7"/>
    <p:sldId id="551" r:id="rId8"/>
    <p:sldId id="552" r:id="rId9"/>
    <p:sldId id="553" r:id="rId10"/>
    <p:sldId id="554" r:id="rId11"/>
    <p:sldId id="555" r:id="rId12"/>
    <p:sldId id="556" r:id="rId13"/>
    <p:sldId id="557" r:id="rId14"/>
    <p:sldId id="558" r:id="rId15"/>
    <p:sldId id="559" r:id="rId16"/>
    <p:sldId id="560" r:id="rId17"/>
    <p:sldId id="561" r:id="rId18"/>
    <p:sldId id="562" r:id="rId19"/>
    <p:sldId id="563" r:id="rId20"/>
    <p:sldId id="564" r:id="rId21"/>
    <p:sldId id="565" r:id="rId22"/>
    <p:sldId id="566" r:id="rId23"/>
    <p:sldId id="567" r:id="rId24"/>
    <p:sldId id="568" r:id="rId25"/>
    <p:sldId id="569" r:id="rId26"/>
    <p:sldId id="570" r:id="rId27"/>
    <p:sldId id="571" r:id="rId28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3" d="100"/>
          <a:sy n="63" d="100"/>
        </p:scale>
        <p:origin x="136" y="1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56716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1176BA7-55C0-484D-9F1E-3CAB9EBE0797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10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8668839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CB037E0-493E-4186-B49A-F84877D46B19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11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4349167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08192E6-BD61-4291-A10D-D0E4179376DF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12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2156060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16A6D2D-22B6-40B3-B482-FBD119674DB9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13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8050474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81B191E-FE60-4CA8-8E62-603F090B007C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14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798801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78FDDDE-3954-4455-A671-DB8154464F3E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15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059620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AFDCA9E-0363-4CD8-9293-BC627858F76D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16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1589042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ECEC30A-65FD-408E-8C82-A620B7AA7DCF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17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9772234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6BE2C72-F25C-4271-8615-EEACE46BF5D9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18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1601701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C27625E-C5F1-45B1-AAA2-B8A8B9F89DC1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19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815688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E4E0BB5-C677-4F4D-91EA-DB93FCECE136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8823519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112325A-BC3C-49CC-865F-8083E4178A75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20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7377476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7C433C6-D20A-4426-9397-3D229C70F8A3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21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0740852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768C54F-E85E-4CEF-92AE-9BB5316D42AF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22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6353537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35B1FC7-D9C5-4A63-880B-03D5D08F137E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23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5836886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AAE4207-8E35-4FEF-8FED-0E5D7E912351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24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6481625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E34D7B6-9ACD-4467-8E23-3AE85F1ADC55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25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0053165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FF5D25A-4089-43F5-80FB-4AC4116B95EF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26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5185648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9872A70-5E76-4610-AFFE-C2EC251167BE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27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6509073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70908EC-3CE5-4571-8803-CCC30AC1A5F8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9186835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61B3E67-2D8D-4ACD-99A6-B5E2FD38F1C5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481748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AF53E41-8759-4AB1-B378-D696E967E3FE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881272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2CB40FA-DE52-425F-A431-7A74C74565C4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6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0174773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4D9AB0C-C48A-4D8A-9609-1886683DF8AA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7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5334192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1F0035F-23F7-480A-A724-89793E971BDA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8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062216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EF61954-431E-479A-B5CA-5049C9F19D7A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9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205606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pro/adp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cp-15. </a:t>
            </a:r>
            <a:r>
              <a:rPr lang="ja-JP" altLang="en-US" dirty="0"/>
              <a:t>疑似乱数と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シミュレーション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954620"/>
            <a:ext cx="6858000" cy="1655762"/>
          </a:xfrm>
        </p:spPr>
        <p:txBody>
          <a:bodyPr>
            <a:noAutofit/>
          </a:bodyPr>
          <a:lstStyle/>
          <a:p>
            <a:r>
              <a:rPr lang="ja-JP" altLang="en-US" dirty="0"/>
              <a:t>（</a:t>
            </a:r>
            <a:r>
              <a:rPr lang="en-US" altLang="ja-JP" sz="2400" dirty="0">
                <a:solidFill>
                  <a:schemeClr val="tx1"/>
                </a:solidFill>
                <a:latin typeface="メイリオ" panose="020B0604030504040204" pitchFamily="50" charset="-128"/>
              </a:rPr>
              <a:t>C </a:t>
            </a: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</a:rPr>
              <a:t>プログラミング入門</a:t>
            </a:r>
            <a:r>
              <a:rPr lang="ja-JP" altLang="en-US" dirty="0"/>
              <a:t>）</a:t>
            </a:r>
            <a:endParaRPr lang="en-US" altLang="ja-JP" dirty="0"/>
          </a:p>
          <a:p>
            <a:r>
              <a:rPr lang="en-US" altLang="ja-JP" dirty="0"/>
              <a:t>URL</a:t>
            </a:r>
            <a:r>
              <a:rPr lang="en-US" altLang="ja-JP" dirty="0" smtClean="0"/>
              <a:t>: </a:t>
            </a:r>
            <a:r>
              <a:rPr lang="en-US" altLang="ja-JP" dirty="0">
                <a:hlinkClick r:id="rId3"/>
              </a:rPr>
              <a:t>https://www.kkaneko.jp/pro/adp/index.html</a:t>
            </a:r>
            <a:endParaRPr lang="ja-JP" altLang="en-US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000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疑似乱数のシード（</a:t>
            </a:r>
            <a:r>
              <a:rPr lang="en-US" altLang="ja-JP"/>
              <a:t>seed</a:t>
            </a:r>
            <a:r>
              <a:rPr lang="ja-JP" altLang="en-US"/>
              <a:t>）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/>
              <a:t>srand </a:t>
            </a:r>
            <a:r>
              <a:rPr lang="ja-JP" altLang="en-US"/>
              <a:t>関数は，</a:t>
            </a:r>
            <a:r>
              <a:rPr lang="en-US" altLang="ja-JP"/>
              <a:t>rand </a:t>
            </a:r>
            <a:r>
              <a:rPr lang="ja-JP" altLang="en-US"/>
              <a:t>関数で発生させる疑似乱数（</a:t>
            </a:r>
            <a:r>
              <a:rPr lang="en-US" altLang="ja-JP"/>
              <a:t>pseudo-random number</a:t>
            </a:r>
            <a:r>
              <a:rPr lang="ja-JP" altLang="en-US"/>
              <a:t>）の系列を設定するためのライブラリ関数． </a:t>
            </a:r>
          </a:p>
          <a:p>
            <a:pPr eaLnBrk="1" hangingPunct="1">
              <a:lnSpc>
                <a:spcPct val="90000"/>
              </a:lnSpc>
            </a:pPr>
            <a:endParaRPr lang="ja-JP" altLang="en-US"/>
          </a:p>
          <a:p>
            <a:pPr eaLnBrk="1" hangingPunct="1">
              <a:lnSpc>
                <a:spcPct val="90000"/>
              </a:lnSpc>
            </a:pPr>
            <a:r>
              <a:rPr lang="ja-JP" altLang="en-US"/>
              <a:t>疑似乱数の系列は，</a:t>
            </a:r>
            <a:r>
              <a:rPr lang="en-US" altLang="ja-JP"/>
              <a:t>srand </a:t>
            </a:r>
            <a:r>
              <a:rPr lang="ja-JP" altLang="en-US"/>
              <a:t>関数の引数 </a:t>
            </a:r>
            <a:r>
              <a:rPr lang="en-US" altLang="ja-JP"/>
              <a:t>seed </a:t>
            </a:r>
            <a:r>
              <a:rPr lang="ja-JP" altLang="en-US"/>
              <a:t>によって変化する． </a:t>
            </a:r>
          </a:p>
          <a:p>
            <a:pPr eaLnBrk="1" hangingPunct="1">
              <a:lnSpc>
                <a:spcPct val="90000"/>
              </a:lnSpc>
            </a:pPr>
            <a:endParaRPr lang="ja-JP" altLang="en-US"/>
          </a:p>
          <a:p>
            <a:pPr eaLnBrk="1" hangingPunct="1">
              <a:lnSpc>
                <a:spcPct val="90000"/>
              </a:lnSpc>
            </a:pPr>
            <a:r>
              <a:rPr lang="en-US" altLang="ja-JP"/>
              <a:t>rand </a:t>
            </a:r>
            <a:r>
              <a:rPr lang="ja-JP" altLang="en-US"/>
              <a:t>関数は，シードの設定を行わないと，同じ系列の疑似乱数を返す．</a:t>
            </a:r>
            <a:r>
              <a:rPr lang="ja-JP" altLang="en-US" sz="2800"/>
              <a:t> </a:t>
            </a:r>
          </a:p>
          <a:p>
            <a:pPr eaLnBrk="1" hangingPunct="1">
              <a:lnSpc>
                <a:spcPct val="90000"/>
              </a:lnSpc>
            </a:pPr>
            <a:endParaRPr lang="en-US" altLang="ja-JP" sz="2800"/>
          </a:p>
        </p:txBody>
      </p:sp>
      <p:sp>
        <p:nvSpPr>
          <p:cNvPr id="2253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496D23D-D8AA-4E13-986C-FA60F13595F0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10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2018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疑似乱数のまとめ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12875"/>
            <a:ext cx="8640763" cy="4114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  <a:spcBef>
                <a:spcPct val="0"/>
              </a:spcBef>
            </a:pPr>
            <a:r>
              <a:rPr lang="en-US" altLang="ja-JP" sz="2800">
                <a:latin typeface="Arial Unicode MS" pitchFamily="34" charset="-128"/>
              </a:rPr>
              <a:t>srand </a:t>
            </a:r>
            <a:r>
              <a:rPr lang="ja-JP" altLang="en-US" sz="2800">
                <a:latin typeface="Arial Unicode MS" pitchFamily="34" charset="-128"/>
              </a:rPr>
              <a:t>関数，</a:t>
            </a:r>
            <a:r>
              <a:rPr lang="en-US" altLang="ja-JP" sz="2800">
                <a:latin typeface="Arial Unicode MS" pitchFamily="34" charset="-128"/>
              </a:rPr>
              <a:t>rand </a:t>
            </a:r>
            <a:r>
              <a:rPr lang="ja-JP" altLang="en-US" sz="2800">
                <a:latin typeface="Arial Unicode MS" pitchFamily="34" charset="-128"/>
              </a:rPr>
              <a:t>関数の使用では，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ja-JP" altLang="en-US" sz="2800">
                <a:latin typeface="Arial Unicode MS" pitchFamily="34" charset="-128"/>
              </a:rPr>
              <a:t>	</a:t>
            </a:r>
            <a:r>
              <a:rPr lang="en-US" altLang="ja-JP" sz="2800">
                <a:solidFill>
                  <a:schemeClr val="tx2"/>
                </a:solidFill>
                <a:latin typeface="Arial Unicode MS" pitchFamily="34" charset="-128"/>
              </a:rPr>
              <a:t>#include &lt;stdlib.h&gt; </a:t>
            </a:r>
            <a:r>
              <a:rPr lang="ja-JP" altLang="en-US" sz="2800">
                <a:solidFill>
                  <a:schemeClr val="tx2"/>
                </a:solidFill>
                <a:latin typeface="Arial Unicode MS" pitchFamily="34" charset="-128"/>
              </a:rPr>
              <a:t>が必要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</a:pPr>
            <a:r>
              <a:rPr lang="en-US" altLang="ja-JP" sz="2800">
                <a:solidFill>
                  <a:schemeClr val="accent2"/>
                </a:solidFill>
                <a:latin typeface="Arial Unicode MS" pitchFamily="34" charset="-128"/>
              </a:rPr>
              <a:t>rand </a:t>
            </a:r>
            <a:r>
              <a:rPr lang="ja-JP" altLang="en-US" sz="2800">
                <a:latin typeface="Arial Unicode MS" pitchFamily="34" charset="-128"/>
              </a:rPr>
              <a:t>関数：　疑似乱数の発生</a:t>
            </a:r>
          </a:p>
          <a:p>
            <a:pPr lvl="1" eaLnBrk="1" hangingPunct="1">
              <a:lnSpc>
                <a:spcPct val="110000"/>
              </a:lnSpc>
              <a:spcBef>
                <a:spcPct val="0"/>
              </a:spcBef>
            </a:pPr>
            <a:r>
              <a:rPr lang="ja-JP" altLang="en-US" sz="2400">
                <a:latin typeface="Arial Unicode MS" pitchFamily="34" charset="-128"/>
              </a:rPr>
              <a:t>疑似乱数の範囲：　</a:t>
            </a:r>
            <a:r>
              <a:rPr lang="en-US" altLang="ja-JP" sz="2400">
                <a:latin typeface="Arial Unicode MS" pitchFamily="34" charset="-128"/>
              </a:rPr>
              <a:t>0</a:t>
            </a:r>
            <a:r>
              <a:rPr lang="ja-JP" altLang="en-US" sz="2400">
                <a:latin typeface="Arial Unicode MS" pitchFamily="34" charset="-128"/>
              </a:rPr>
              <a:t>から</a:t>
            </a:r>
            <a:r>
              <a:rPr lang="en-US" altLang="ja-JP" sz="2400">
                <a:latin typeface="Arial Unicode MS" pitchFamily="34" charset="-128"/>
              </a:rPr>
              <a:t>RAND_MAX</a:t>
            </a:r>
          </a:p>
          <a:p>
            <a:pPr lvl="1" eaLnBrk="1" hangingPunct="1">
              <a:lnSpc>
                <a:spcPct val="110000"/>
              </a:lnSpc>
              <a:spcBef>
                <a:spcPct val="0"/>
              </a:spcBef>
            </a:pPr>
            <a:r>
              <a:rPr lang="ja-JP" altLang="en-US" sz="2400">
                <a:latin typeface="Arial Unicode MS" pitchFamily="34" charset="-128"/>
              </a:rPr>
              <a:t>疑似乱数の型：　　整数データ</a:t>
            </a:r>
          </a:p>
          <a:p>
            <a:pPr lvl="1" eaLnBrk="1" hangingPunct="1">
              <a:lnSpc>
                <a:spcPct val="110000"/>
              </a:lnSpc>
              <a:spcBef>
                <a:spcPct val="0"/>
              </a:spcBef>
            </a:pPr>
            <a:r>
              <a:rPr lang="ja-JP" altLang="en-US" sz="2400">
                <a:latin typeface="Arial Unicode MS" pitchFamily="34" charset="-128"/>
              </a:rPr>
              <a:t> </a:t>
            </a:r>
            <a:r>
              <a:rPr lang="en-US" altLang="ja-JP" sz="2400">
                <a:latin typeface="Arial Unicode MS" pitchFamily="34" charset="-128"/>
              </a:rPr>
              <a:t>rand</a:t>
            </a:r>
            <a:r>
              <a:rPr lang="ja-JP" altLang="en-US" sz="2400">
                <a:latin typeface="Arial Unicode MS" pitchFamily="34" charset="-128"/>
              </a:rPr>
              <a:t>関数を実行するたびに，新しい疑似乱数が返される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</a:pPr>
            <a:r>
              <a:rPr lang="en-US" altLang="ja-JP" sz="2800">
                <a:solidFill>
                  <a:schemeClr val="accent2"/>
                </a:solidFill>
                <a:latin typeface="Arial Unicode MS" pitchFamily="34" charset="-128"/>
              </a:rPr>
              <a:t>srand</a:t>
            </a:r>
            <a:r>
              <a:rPr lang="en-US" altLang="ja-JP" sz="2800">
                <a:latin typeface="Arial Unicode MS" pitchFamily="34" charset="-128"/>
              </a:rPr>
              <a:t> </a:t>
            </a:r>
            <a:r>
              <a:rPr lang="ja-JP" altLang="en-US" sz="2800">
                <a:latin typeface="Arial Unicode MS" pitchFamily="34" charset="-128"/>
              </a:rPr>
              <a:t>関数</a:t>
            </a:r>
          </a:p>
          <a:p>
            <a:pPr lvl="1" eaLnBrk="1" hangingPunct="1">
              <a:lnSpc>
                <a:spcPct val="110000"/>
              </a:lnSpc>
              <a:spcBef>
                <a:spcPct val="0"/>
              </a:spcBef>
            </a:pPr>
            <a:r>
              <a:rPr lang="en-US" altLang="ja-JP" sz="2400">
                <a:latin typeface="Arial Unicode MS" pitchFamily="34" charset="-128"/>
              </a:rPr>
              <a:t>rand </a:t>
            </a:r>
            <a:r>
              <a:rPr lang="ja-JP" altLang="en-US" sz="2400">
                <a:latin typeface="Arial Unicode MS" pitchFamily="34" charset="-128"/>
              </a:rPr>
              <a:t>関数は，ある決められた初期値</a:t>
            </a:r>
            <a:r>
              <a:rPr lang="en-US" altLang="ja-JP" sz="2400">
                <a:latin typeface="Arial Unicode MS" pitchFamily="34" charset="-128"/>
              </a:rPr>
              <a:t>(</a:t>
            </a:r>
            <a:r>
              <a:rPr lang="ja-JP" altLang="en-US" sz="2400">
                <a:latin typeface="Arial Unicode MS" pitchFamily="34" charset="-128"/>
              </a:rPr>
              <a:t>「シード」という</a:t>
            </a:r>
            <a:r>
              <a:rPr lang="en-US" altLang="ja-JP" sz="2400">
                <a:latin typeface="Arial Unicode MS" pitchFamily="34" charset="-128"/>
              </a:rPr>
              <a:t>)</a:t>
            </a:r>
            <a:r>
              <a:rPr lang="ja-JP" altLang="en-US" sz="2400">
                <a:latin typeface="Arial Unicode MS" pitchFamily="34" charset="-128"/>
              </a:rPr>
              <a:t>から，疑似乱数を計算する</a:t>
            </a:r>
          </a:p>
          <a:p>
            <a:pPr lvl="1" eaLnBrk="1" hangingPunct="1">
              <a:lnSpc>
                <a:spcPct val="110000"/>
              </a:lnSpc>
              <a:spcBef>
                <a:spcPct val="0"/>
              </a:spcBef>
            </a:pPr>
            <a:r>
              <a:rPr lang="ja-JP" altLang="en-US" sz="2400">
                <a:latin typeface="Arial Unicode MS" pitchFamily="34" charset="-128"/>
              </a:rPr>
              <a:t>プログラムの実行のたびに，シードを変えて，違う疑似乱数を発生させるために，</a:t>
            </a:r>
            <a:r>
              <a:rPr lang="en-US" altLang="ja-JP" sz="2400">
                <a:latin typeface="Arial Unicode MS" pitchFamily="34" charset="-128"/>
              </a:rPr>
              <a:t>srand </a:t>
            </a:r>
            <a:r>
              <a:rPr lang="ja-JP" altLang="en-US" sz="2400">
                <a:latin typeface="Arial Unicode MS" pitchFamily="34" charset="-128"/>
              </a:rPr>
              <a:t>関数を用いる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endParaRPr lang="ja-JP" altLang="en-US" sz="2000">
              <a:latin typeface="Arial Unicode MS" pitchFamily="34" charset="-128"/>
            </a:endParaRPr>
          </a:p>
          <a:p>
            <a:pPr eaLnBrk="1" hangingPunct="1"/>
            <a:endParaRPr lang="en-US" altLang="ja-JP"/>
          </a:p>
        </p:txBody>
      </p:sp>
      <p:sp>
        <p:nvSpPr>
          <p:cNvPr id="2458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7E5FCEE-1168-4A75-BB5B-5AC7220371EF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11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68749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例題２．ランダムウオーク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6566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ja-JP" altLang="en-US"/>
              <a:t>ランダムウオークのプログラムを作る．</a:t>
            </a:r>
            <a:endParaRPr lang="ja-JP" altLang="en-US">
              <a:solidFill>
                <a:schemeClr val="accent2"/>
              </a:solidFill>
            </a:endParaRPr>
          </a:p>
          <a:p>
            <a:pPr lvl="1" eaLnBrk="1" hangingPunct="1">
              <a:lnSpc>
                <a:spcPct val="110000"/>
              </a:lnSpc>
            </a:pPr>
            <a:r>
              <a:rPr lang="ja-JP" altLang="en-US"/>
              <a:t>「酔っ払い」が歩いている</a:t>
            </a:r>
          </a:p>
          <a:p>
            <a:pPr lvl="2" eaLnBrk="1" hangingPunct="1">
              <a:lnSpc>
                <a:spcPct val="110000"/>
              </a:lnSpc>
            </a:pPr>
            <a:r>
              <a:rPr lang="ja-JP" altLang="en-US"/>
              <a:t>「酔っ払い」には記憶がない</a:t>
            </a:r>
          </a:p>
          <a:p>
            <a:pPr lvl="2" eaLnBrk="1" hangingPunct="1">
              <a:lnSpc>
                <a:spcPct val="110000"/>
              </a:lnSpc>
            </a:pPr>
            <a:r>
              <a:rPr lang="ja-JP" altLang="en-US"/>
              <a:t>「酔っ払い」は確率０．５で右に，確率０．５で左に歩く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/>
              <a:t>道の幅は１１メートル，１歩は１メートルとし，最初，酔っ払いは道の中央にいる．道幅を超えたら終わり</a:t>
            </a:r>
          </a:p>
          <a:p>
            <a:pPr lvl="1" eaLnBrk="1" hangingPunct="1">
              <a:lnSpc>
                <a:spcPct val="110000"/>
              </a:lnSpc>
            </a:pPr>
            <a:endParaRPr lang="ja-JP" altLang="en-US"/>
          </a:p>
          <a:p>
            <a:pPr lvl="1" eaLnBrk="1" hangingPunct="1">
              <a:lnSpc>
                <a:spcPct val="110000"/>
              </a:lnSpc>
            </a:pPr>
            <a:endParaRPr lang="en-US" altLang="ja-JP"/>
          </a:p>
        </p:txBody>
      </p:sp>
      <p:sp>
        <p:nvSpPr>
          <p:cNvPr id="2662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789D5EA-037F-4E29-92E9-237A05766E05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12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9807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4625" y="0"/>
            <a:ext cx="5791200" cy="6400800"/>
          </a:xfrm>
        </p:spPr>
        <p:txBody>
          <a:bodyPr>
            <a:noAutofit/>
          </a:bodyPr>
          <a:lstStyle/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400" dirty="0">
                <a:latin typeface="CS Times" pitchFamily="18" charset="0"/>
              </a:rPr>
              <a:t>#include &lt;</a:t>
            </a:r>
            <a:r>
              <a:rPr lang="en-US" altLang="ja-JP" sz="1400" dirty="0" err="1">
                <a:latin typeface="CS Times" pitchFamily="18" charset="0"/>
              </a:rPr>
              <a:t>stdio.h</a:t>
            </a:r>
            <a:r>
              <a:rPr lang="en-US" altLang="ja-JP" sz="1400" dirty="0">
                <a:latin typeface="CS Times" pitchFamily="18" charset="0"/>
              </a:rPr>
              <a:t>&gt;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400" dirty="0">
                <a:latin typeface="CS Times" pitchFamily="18" charset="0"/>
              </a:rPr>
              <a:t>#include &lt;</a:t>
            </a:r>
            <a:r>
              <a:rPr lang="en-US" altLang="ja-JP" sz="1400" dirty="0" err="1">
                <a:latin typeface="CS Times" pitchFamily="18" charset="0"/>
              </a:rPr>
              <a:t>stdlib.h</a:t>
            </a:r>
            <a:r>
              <a:rPr lang="en-US" altLang="ja-JP" sz="1400" dirty="0">
                <a:latin typeface="CS Times" pitchFamily="18" charset="0"/>
              </a:rPr>
              <a:t>&gt;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400" dirty="0">
                <a:latin typeface="CS Times" pitchFamily="18" charset="0"/>
              </a:rPr>
              <a:t>#include &lt;</a:t>
            </a:r>
            <a:r>
              <a:rPr lang="en-US" altLang="ja-JP" sz="1400" dirty="0" err="1">
                <a:latin typeface="CS Times" pitchFamily="18" charset="0"/>
              </a:rPr>
              <a:t>time.h</a:t>
            </a:r>
            <a:r>
              <a:rPr lang="en-US" altLang="ja-JP" sz="1400" dirty="0">
                <a:latin typeface="CS Times" pitchFamily="18" charset="0"/>
              </a:rPr>
              <a:t>&gt;</a:t>
            </a:r>
          </a:p>
          <a:p>
            <a:pPr>
              <a:lnSpc>
                <a:spcPct val="65000"/>
              </a:lnSpc>
              <a:buNone/>
            </a:pPr>
            <a:r>
              <a:rPr lang="en-US" altLang="ja-JP" sz="1400" dirty="0">
                <a:latin typeface="CS Times" pitchFamily="18" charset="0"/>
              </a:rPr>
              <a:t>#pragma warning(</a:t>
            </a:r>
            <a:r>
              <a:rPr lang="en-US" altLang="ja-JP" sz="1400" dirty="0" err="1">
                <a:latin typeface="CS Times" pitchFamily="18" charset="0"/>
              </a:rPr>
              <a:t>disable:4996</a:t>
            </a:r>
            <a:r>
              <a:rPr lang="en-US" altLang="ja-JP" sz="1400" dirty="0">
                <a:latin typeface="CS Times" pitchFamily="18" charset="0"/>
              </a:rPr>
              <a:t>)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400" dirty="0">
                <a:latin typeface="CS Times" pitchFamily="18" charset="0"/>
              </a:rPr>
              <a:t>void print( </a:t>
            </a:r>
            <a:r>
              <a:rPr lang="en-US" altLang="ja-JP" sz="1400" dirty="0" err="1">
                <a:latin typeface="CS Times" pitchFamily="18" charset="0"/>
              </a:rPr>
              <a:t>int</a:t>
            </a:r>
            <a:r>
              <a:rPr lang="en-US" altLang="ja-JP" sz="1400" dirty="0">
                <a:latin typeface="CS Times" pitchFamily="18" charset="0"/>
              </a:rPr>
              <a:t> n )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400" dirty="0">
                <a:latin typeface="CS Times" pitchFamily="18" charset="0"/>
              </a:rPr>
              <a:t>{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400" dirty="0">
                <a:latin typeface="CS Times" pitchFamily="18" charset="0"/>
              </a:rPr>
              <a:t>    </a:t>
            </a:r>
            <a:r>
              <a:rPr lang="en-US" altLang="ja-JP" sz="1400" dirty="0" err="1">
                <a:latin typeface="CS Times" pitchFamily="18" charset="0"/>
              </a:rPr>
              <a:t>int</a:t>
            </a:r>
            <a:r>
              <a:rPr lang="en-US" altLang="ja-JP" sz="1400" dirty="0">
                <a:latin typeface="CS Times" pitchFamily="18" charset="0"/>
              </a:rPr>
              <a:t> </a:t>
            </a:r>
            <a:r>
              <a:rPr lang="en-US" altLang="ja-JP" sz="1400" dirty="0" err="1">
                <a:latin typeface="CS Times" pitchFamily="18" charset="0"/>
              </a:rPr>
              <a:t>i</a:t>
            </a:r>
            <a:r>
              <a:rPr lang="en-US" altLang="ja-JP" sz="1400" dirty="0">
                <a:latin typeface="CS Times" pitchFamily="18" charset="0"/>
              </a:rPr>
              <a:t>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400" dirty="0">
                <a:latin typeface="CS Times" pitchFamily="18" charset="0"/>
              </a:rPr>
              <a:t>    for ( </a:t>
            </a:r>
            <a:r>
              <a:rPr lang="en-US" altLang="ja-JP" sz="1400" dirty="0" err="1">
                <a:latin typeface="CS Times" pitchFamily="18" charset="0"/>
              </a:rPr>
              <a:t>i</a:t>
            </a:r>
            <a:r>
              <a:rPr lang="en-US" altLang="ja-JP" sz="1400" dirty="0">
                <a:latin typeface="CS Times" pitchFamily="18" charset="0"/>
              </a:rPr>
              <a:t> = 0; </a:t>
            </a:r>
            <a:r>
              <a:rPr lang="en-US" altLang="ja-JP" sz="1400" dirty="0" err="1">
                <a:latin typeface="CS Times" pitchFamily="18" charset="0"/>
              </a:rPr>
              <a:t>i</a:t>
            </a:r>
            <a:r>
              <a:rPr lang="en-US" altLang="ja-JP" sz="1400" dirty="0">
                <a:latin typeface="CS Times" pitchFamily="18" charset="0"/>
              </a:rPr>
              <a:t> &lt; n; </a:t>
            </a:r>
            <a:r>
              <a:rPr lang="en-US" altLang="ja-JP" sz="1400" dirty="0" err="1">
                <a:latin typeface="CS Times" pitchFamily="18" charset="0"/>
              </a:rPr>
              <a:t>i</a:t>
            </a:r>
            <a:r>
              <a:rPr lang="en-US" altLang="ja-JP" sz="1400" dirty="0">
                <a:latin typeface="CS Times" pitchFamily="18" charset="0"/>
              </a:rPr>
              <a:t>++ ) {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400" dirty="0">
                <a:latin typeface="CS Times" pitchFamily="18" charset="0"/>
              </a:rPr>
              <a:t>        </a:t>
            </a:r>
            <a:r>
              <a:rPr lang="en-US" altLang="ja-JP" sz="1400" dirty="0" err="1">
                <a:latin typeface="CS Times" pitchFamily="18" charset="0"/>
              </a:rPr>
              <a:t>printf</a:t>
            </a:r>
            <a:r>
              <a:rPr lang="en-US" altLang="ja-JP" sz="1400" dirty="0">
                <a:latin typeface="CS Times" pitchFamily="18" charset="0"/>
              </a:rPr>
              <a:t>( " " 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400" dirty="0">
                <a:latin typeface="CS Times" pitchFamily="18" charset="0"/>
              </a:rPr>
              <a:t>    }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400" dirty="0">
                <a:latin typeface="CS Times" pitchFamily="18" charset="0"/>
              </a:rPr>
              <a:t>    </a:t>
            </a:r>
            <a:r>
              <a:rPr lang="en-US" altLang="ja-JP" sz="1400" dirty="0" err="1">
                <a:latin typeface="CS Times" pitchFamily="18" charset="0"/>
              </a:rPr>
              <a:t>printf</a:t>
            </a:r>
            <a:r>
              <a:rPr lang="en-US" altLang="ja-JP" sz="1400" dirty="0">
                <a:latin typeface="CS Times" pitchFamily="18" charset="0"/>
              </a:rPr>
              <a:t>( "*\n" 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400" dirty="0">
                <a:latin typeface="CS Times" pitchFamily="18" charset="0"/>
              </a:rPr>
              <a:t>}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400" dirty="0" err="1">
                <a:latin typeface="CS Times" pitchFamily="18" charset="0"/>
              </a:rPr>
              <a:t>int</a:t>
            </a:r>
            <a:r>
              <a:rPr lang="en-US" altLang="ja-JP" sz="1400" dirty="0">
                <a:latin typeface="CS Times" pitchFamily="18" charset="0"/>
              </a:rPr>
              <a:t> main()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400" dirty="0">
                <a:latin typeface="CS Times" pitchFamily="18" charset="0"/>
              </a:rPr>
              <a:t>{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400" dirty="0">
                <a:latin typeface="CS Times" pitchFamily="18" charset="0"/>
              </a:rPr>
              <a:t>    </a:t>
            </a:r>
            <a:r>
              <a:rPr lang="en-US" altLang="ja-JP" sz="1400" dirty="0" err="1">
                <a:latin typeface="CS Times" pitchFamily="18" charset="0"/>
              </a:rPr>
              <a:t>int</a:t>
            </a:r>
            <a:r>
              <a:rPr lang="en-US" altLang="ja-JP" sz="1400" dirty="0">
                <a:latin typeface="CS Times" pitchFamily="18" charset="0"/>
              </a:rPr>
              <a:t> n = 5;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400" dirty="0">
                <a:latin typeface="CS Times" pitchFamily="18" charset="0"/>
              </a:rPr>
              <a:t>    </a:t>
            </a:r>
            <a:r>
              <a:rPr lang="en-US" altLang="ja-JP" sz="1400" dirty="0" err="1">
                <a:solidFill>
                  <a:schemeClr val="tx2"/>
                </a:solidFill>
                <a:latin typeface="CS Times" pitchFamily="18" charset="0"/>
              </a:rPr>
              <a:t>srand</a:t>
            </a:r>
            <a:r>
              <a:rPr lang="en-US" altLang="ja-JP" sz="1400" dirty="0">
                <a:solidFill>
                  <a:schemeClr val="tx2"/>
                </a:solidFill>
                <a:latin typeface="CS Times" pitchFamily="18" charset="0"/>
              </a:rPr>
              <a:t>( (unsigned </a:t>
            </a:r>
            <a:r>
              <a:rPr lang="en-US" altLang="ja-JP" sz="1400" dirty="0" err="1">
                <a:solidFill>
                  <a:schemeClr val="tx2"/>
                </a:solidFill>
                <a:latin typeface="CS Times" pitchFamily="18" charset="0"/>
              </a:rPr>
              <a:t>int</a:t>
            </a:r>
            <a:r>
              <a:rPr lang="en-US" altLang="ja-JP" sz="1400" dirty="0">
                <a:solidFill>
                  <a:schemeClr val="tx2"/>
                </a:solidFill>
                <a:latin typeface="CS Times" pitchFamily="18" charset="0"/>
              </a:rPr>
              <a:t>) time(NULL) )</a:t>
            </a:r>
            <a:r>
              <a:rPr lang="en-US" altLang="ja-JP" sz="1400" dirty="0">
                <a:latin typeface="CS Times" pitchFamily="18" charset="0"/>
              </a:rPr>
              <a:t>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400" dirty="0">
                <a:latin typeface="CS Times" pitchFamily="18" charset="0"/>
              </a:rPr>
              <a:t>    while ( ( n &gt;= 0 ) &amp;&amp; ( n &lt;= 10 ) ) {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400" dirty="0">
                <a:latin typeface="CS Times" pitchFamily="18" charset="0"/>
              </a:rPr>
              <a:t>        print( n 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400" dirty="0">
                <a:latin typeface="CS Times" pitchFamily="18" charset="0"/>
              </a:rPr>
              <a:t>        if (</a:t>
            </a:r>
            <a:r>
              <a:rPr lang="en-US" altLang="ja-JP" sz="1400" dirty="0"/>
              <a:t> ( (double)</a:t>
            </a:r>
            <a:r>
              <a:rPr lang="en-US" altLang="ja-JP" sz="1400" dirty="0">
                <a:solidFill>
                  <a:schemeClr val="tx2"/>
                </a:solidFill>
              </a:rPr>
              <a:t>rand()</a:t>
            </a:r>
            <a:r>
              <a:rPr lang="en-US" altLang="ja-JP" sz="1400" dirty="0"/>
              <a:t> / (</a:t>
            </a:r>
            <a:r>
              <a:rPr lang="en-US" altLang="ja-JP" sz="1400" dirty="0" err="1"/>
              <a:t>RAND_MAX+1</a:t>
            </a:r>
            <a:r>
              <a:rPr lang="en-US" altLang="ja-JP" sz="1400" dirty="0"/>
              <a:t>)  ) &lt; 0.5 ) {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400" dirty="0"/>
              <a:t>            n++;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400" dirty="0"/>
              <a:t>        } else {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400" dirty="0"/>
              <a:t>            n--;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400" dirty="0"/>
              <a:t>        }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400" dirty="0">
                <a:latin typeface="CS Times" pitchFamily="18" charset="0"/>
              </a:rPr>
              <a:t>    }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400" dirty="0">
                <a:latin typeface="CS Times" pitchFamily="18" charset="0"/>
              </a:rPr>
              <a:t>    return 0;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400" dirty="0">
                <a:latin typeface="CS Times" pitchFamily="18" charset="0"/>
              </a:rPr>
              <a:t>}</a:t>
            </a:r>
            <a:endParaRPr lang="en-US" altLang="ja-JP" sz="1400" dirty="0"/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2980284" y="2102952"/>
            <a:ext cx="305724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疑似乱数のシード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の設定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2688184" y="5645786"/>
            <a:ext cx="2673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疑似乱数の発生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291059" y="3931861"/>
            <a:ext cx="3022052" cy="304800"/>
          </a:xfrm>
          <a:prstGeom prst="rect">
            <a:avLst/>
          </a:prstGeom>
          <a:noFill/>
          <a:ln w="952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1350277" y="4632930"/>
            <a:ext cx="852652" cy="457200"/>
          </a:xfrm>
          <a:prstGeom prst="rect">
            <a:avLst/>
          </a:prstGeom>
          <a:noFill/>
          <a:ln w="952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 flipH="1">
            <a:off x="2551111" y="3096330"/>
            <a:ext cx="762000" cy="685800"/>
          </a:xfrm>
          <a:prstGeom prst="line">
            <a:avLst/>
          </a:prstGeom>
          <a:noFill/>
          <a:ln w="1905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 flipH="1" flipV="1">
            <a:off x="2259778" y="5230039"/>
            <a:ext cx="582667" cy="415528"/>
          </a:xfrm>
          <a:prstGeom prst="line">
            <a:avLst/>
          </a:prstGeom>
          <a:noFill/>
          <a:ln w="1905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8681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3163322-2C29-4A2C-8745-7AE148D7DAC2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13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39833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3538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実行結果例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371600" y="1524000"/>
            <a:ext cx="6064250" cy="516255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    *</a:t>
            </a:r>
          </a:p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     *</a:t>
            </a:r>
          </a:p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      *</a:t>
            </a:r>
          </a:p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     *</a:t>
            </a:r>
          </a:p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    *</a:t>
            </a:r>
          </a:p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   *</a:t>
            </a:r>
          </a:p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  *</a:t>
            </a:r>
          </a:p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 *</a:t>
            </a:r>
          </a:p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*</a:t>
            </a:r>
          </a:p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 *</a:t>
            </a:r>
          </a:p>
        </p:txBody>
      </p:sp>
      <p:sp>
        <p:nvSpPr>
          <p:cNvPr id="3072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C762196-0A05-4776-9006-879EB066BD44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14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50427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2286000" y="1066800"/>
            <a:ext cx="3352800" cy="403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1" name="AutoShape 3"/>
          <p:cNvSpPr>
            <a:spLocks noChangeArrowheads="1"/>
          </p:cNvSpPr>
          <p:nvPr/>
        </p:nvSpPr>
        <p:spPr bwMode="auto">
          <a:xfrm>
            <a:off x="2286000" y="5334000"/>
            <a:ext cx="3429000" cy="304800"/>
          </a:xfrm>
          <a:prstGeom prst="leftRightArrow">
            <a:avLst>
              <a:gd name="adj1" fmla="val 50000"/>
              <a:gd name="adj2" fmla="val 2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2895600" y="5791200"/>
            <a:ext cx="26468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道幅１１メートル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2270125" y="498475"/>
            <a:ext cx="3460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0  1  2  3  4  5  6  7  8  9 10</a:t>
            </a:r>
          </a:p>
        </p:txBody>
      </p:sp>
      <p:sp>
        <p:nvSpPr>
          <p:cNvPr id="3277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487796A-6755-4E8C-8FC6-C2E44DA2C3D2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15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65023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-39688" y="620713"/>
            <a:ext cx="9217026" cy="1143000"/>
          </a:xfrm>
        </p:spPr>
        <p:txBody>
          <a:bodyPr/>
          <a:lstStyle/>
          <a:p>
            <a:pPr eaLnBrk="1" hangingPunct="1"/>
            <a:r>
              <a:rPr lang="ja-JP" altLang="en-US"/>
              <a:t>課題１．ランダムウオーク結果集計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62913" cy="4114800"/>
          </a:xfrm>
        </p:spPr>
        <p:txBody>
          <a:bodyPr/>
          <a:lstStyle/>
          <a:p>
            <a:pPr eaLnBrk="1" hangingPunct="1"/>
            <a:r>
              <a:rPr lang="ja-JP" altLang="en-US"/>
              <a:t>例題２の「ランダムウオーク」を１０００回繰り返して，「平均で何歩歩いたかを求めるプログラム」を作りなさい</a:t>
            </a:r>
          </a:p>
          <a:p>
            <a:pPr lvl="1" eaLnBrk="1" hangingPunct="1"/>
            <a:r>
              <a:rPr lang="ja-JP" altLang="en-US"/>
              <a:t>「小数付きのデータ」を扱うために</a:t>
            </a:r>
            <a:r>
              <a:rPr lang="en-US" altLang="ja-JP"/>
              <a:t>､</a:t>
            </a:r>
            <a:r>
              <a:rPr lang="ja-JP" altLang="en-US"/>
              <a:t>浮動小数</a:t>
            </a:r>
            <a:r>
              <a:rPr lang="en-US" altLang="ja-JP"/>
              <a:t>(double)</a:t>
            </a:r>
            <a:r>
              <a:rPr lang="ja-JP" altLang="en-US"/>
              <a:t>を使うこと</a:t>
            </a:r>
          </a:p>
          <a:p>
            <a:pPr lvl="1" eaLnBrk="1" hangingPunct="1"/>
            <a:r>
              <a:rPr lang="ja-JP" altLang="en-US"/>
              <a:t>各繰り返しにおいて　「</a:t>
            </a:r>
            <a:r>
              <a:rPr lang="en-US" altLang="ja-JP"/>
              <a:t>n = 5;</a:t>
            </a:r>
            <a:r>
              <a:rPr lang="ja-JP" altLang="en-US"/>
              <a:t>」を実行すること</a:t>
            </a:r>
          </a:p>
        </p:txBody>
      </p:sp>
      <p:sp>
        <p:nvSpPr>
          <p:cNvPr id="3482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82F9099-85D8-4644-A17D-9EC4B14E4307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16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9922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例題３．じゃんけんゲーム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z="2800"/>
              <a:t>じゃんけんを行うプログラム</a:t>
            </a:r>
          </a:p>
          <a:p>
            <a:pPr eaLnBrk="1" hangingPunct="1"/>
            <a:endParaRPr lang="ja-JP" altLang="en-US" sz="2800"/>
          </a:p>
          <a:p>
            <a:pPr eaLnBrk="1" hangingPunct="1">
              <a:buFontTx/>
              <a:buNone/>
            </a:pPr>
            <a:r>
              <a:rPr lang="ja-JP" altLang="en-US" sz="2800"/>
              <a:t>        ０：　パー</a:t>
            </a:r>
          </a:p>
          <a:p>
            <a:pPr eaLnBrk="1" hangingPunct="1">
              <a:buFontTx/>
              <a:buNone/>
            </a:pPr>
            <a:r>
              <a:rPr lang="ja-JP" altLang="en-US" sz="2800"/>
              <a:t>        １：　グー</a:t>
            </a:r>
          </a:p>
          <a:p>
            <a:pPr eaLnBrk="1" hangingPunct="1">
              <a:buFontTx/>
              <a:buNone/>
            </a:pPr>
            <a:r>
              <a:rPr lang="ja-JP" altLang="en-US" sz="2800"/>
              <a:t>        ２：　チョキ</a:t>
            </a:r>
          </a:p>
          <a:p>
            <a:pPr eaLnBrk="1" hangingPunct="1">
              <a:buFontTx/>
              <a:buNone/>
            </a:pPr>
            <a:endParaRPr lang="ja-JP" altLang="en-US" sz="2800"/>
          </a:p>
          <a:p>
            <a:pPr eaLnBrk="1" hangingPunct="1">
              <a:buFontTx/>
              <a:buNone/>
            </a:pPr>
            <a:r>
              <a:rPr lang="ja-JP" altLang="en-US" sz="2800"/>
              <a:t>じゃんけんの勝負の判定のために，２次元配列を用いる</a:t>
            </a:r>
          </a:p>
        </p:txBody>
      </p:sp>
      <p:sp>
        <p:nvSpPr>
          <p:cNvPr id="3686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02368A7-10B3-456B-A165-44E25516910C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17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32550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57150"/>
            <a:ext cx="8420895" cy="7310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62000"/>
              </a:lnSpc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#include &lt;</a:t>
            </a:r>
            <a:r>
              <a:rPr lang="en-US" altLang="ja-JP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stdio.h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  <a:p>
            <a:pPr eaLnBrk="1" hangingPunct="1">
              <a:lnSpc>
                <a:spcPct val="62000"/>
              </a:lnSpc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#include &lt;</a:t>
            </a:r>
            <a:r>
              <a:rPr lang="en-US" altLang="ja-JP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stdlib.h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  <a:p>
            <a:pPr eaLnBrk="1" hangingPunct="1">
              <a:lnSpc>
                <a:spcPct val="62000"/>
              </a:lnSpc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#include &lt;</a:t>
            </a:r>
            <a:r>
              <a:rPr lang="en-US" altLang="ja-JP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time.h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  <a:p>
            <a:pPr>
              <a:lnSpc>
                <a:spcPct val="62000"/>
              </a:lnSpc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#pragma warning(</a:t>
            </a:r>
            <a:r>
              <a:rPr lang="en-US" altLang="ja-JP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disable:4996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lnSpc>
                <a:spcPct val="62000"/>
              </a:lnSpc>
              <a:buFontTx/>
              <a:buNone/>
            </a:pPr>
            <a:r>
              <a:rPr lang="en-US" altLang="ja-JP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 main()</a:t>
            </a:r>
          </a:p>
          <a:p>
            <a:pPr eaLnBrk="1" hangingPunct="1">
              <a:lnSpc>
                <a:spcPct val="62000"/>
              </a:lnSpc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62000"/>
              </a:lnSpc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 x;</a:t>
            </a:r>
          </a:p>
          <a:p>
            <a:pPr eaLnBrk="1" hangingPunct="1">
              <a:lnSpc>
                <a:spcPct val="62000"/>
              </a:lnSpc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 y;</a:t>
            </a:r>
          </a:p>
          <a:p>
            <a:pPr eaLnBrk="1" hangingPunct="1">
              <a:lnSpc>
                <a:spcPct val="62000"/>
              </a:lnSpc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hantei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[3][3] = { {0, 1, -1}, {-1, 0, 1}, {1, -1, 0}};</a:t>
            </a:r>
          </a:p>
          <a:p>
            <a:pPr eaLnBrk="1" hangingPunct="1">
              <a:lnSpc>
                <a:spcPct val="62000"/>
              </a:lnSpc>
              <a:buFontTx/>
              <a:buNone/>
            </a:pPr>
            <a:r>
              <a:rPr lang="en-US" altLang="ja-JP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char </a:t>
            </a:r>
            <a:r>
              <a:rPr lang="en-US" altLang="ja-JP" sz="18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jk</a:t>
            </a:r>
            <a:r>
              <a:rPr lang="en-US" altLang="ja-JP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[3][20] ={ "</a:t>
            </a:r>
            <a:r>
              <a:rPr lang="ja-JP" altLang="en-US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パー</a:t>
            </a:r>
            <a:r>
              <a:rPr lang="en-US" altLang="ja-JP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", "</a:t>
            </a:r>
            <a:r>
              <a:rPr lang="ja-JP" altLang="en-US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グー</a:t>
            </a:r>
            <a:r>
              <a:rPr lang="en-US" altLang="ja-JP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", "</a:t>
            </a:r>
            <a:r>
              <a:rPr lang="ja-JP" altLang="en-US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チョキ</a:t>
            </a:r>
            <a:r>
              <a:rPr lang="en-US" altLang="ja-JP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 };</a:t>
            </a:r>
          </a:p>
          <a:p>
            <a:pPr eaLnBrk="1" hangingPunct="1">
              <a:lnSpc>
                <a:spcPct val="62000"/>
              </a:lnSpc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1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srand</a:t>
            </a:r>
            <a:r>
              <a:rPr lang="en-US" altLang="ja-JP" sz="1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 (unsigned </a:t>
            </a:r>
            <a:r>
              <a:rPr lang="en-US" altLang="ja-JP" sz="1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1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time(NULL) );</a:t>
            </a:r>
          </a:p>
          <a:p>
            <a:pPr eaLnBrk="1" hangingPunct="1">
              <a:lnSpc>
                <a:spcPct val="62000"/>
              </a:lnSpc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    do {</a:t>
            </a:r>
          </a:p>
          <a:p>
            <a:pPr eaLnBrk="1" hangingPunct="1">
              <a:lnSpc>
                <a:spcPct val="62000"/>
              </a:lnSpc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y =  ( (double) </a:t>
            </a:r>
            <a:r>
              <a:rPr lang="en-US" altLang="ja-JP" sz="1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rand()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 / (</a:t>
            </a:r>
            <a:r>
              <a:rPr lang="en-US" altLang="ja-JP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RAND_MAX+1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) ) * 3;</a:t>
            </a:r>
          </a:p>
          <a:p>
            <a:pPr eaLnBrk="1" hangingPunct="1">
              <a:lnSpc>
                <a:spcPct val="62000"/>
              </a:lnSpc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ja-JP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( "\n" ); </a:t>
            </a:r>
          </a:p>
          <a:p>
            <a:pPr eaLnBrk="1" hangingPunct="1">
              <a:lnSpc>
                <a:spcPct val="62000"/>
              </a:lnSpc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ja-JP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( "</a:t>
            </a:r>
            <a:r>
              <a:rPr lang="ja-JP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じゃんけん 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(0:%s</a:t>
            </a:r>
            <a:r>
              <a:rPr lang="ja-JP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，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ja-JP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：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%s</a:t>
            </a:r>
            <a:r>
              <a:rPr lang="ja-JP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，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ja-JP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：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%s</a:t>
            </a:r>
            <a:r>
              <a:rPr lang="ja-JP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，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ja-JP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：やめる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)\n", </a:t>
            </a:r>
            <a:r>
              <a:rPr lang="en-US" altLang="ja-JP" sz="18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jk</a:t>
            </a:r>
            <a:r>
              <a:rPr lang="en-US" altLang="ja-JP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[0], </a:t>
            </a:r>
            <a:r>
              <a:rPr lang="en-US" altLang="ja-JP" sz="18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jk</a:t>
            </a:r>
            <a:r>
              <a:rPr lang="en-US" altLang="ja-JP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[1], </a:t>
            </a:r>
            <a:r>
              <a:rPr lang="en-US" altLang="ja-JP" sz="18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jk</a:t>
            </a:r>
            <a:r>
              <a:rPr lang="en-US" altLang="ja-JP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[2]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 );</a:t>
            </a:r>
          </a:p>
          <a:p>
            <a:pPr eaLnBrk="1" hangingPunct="1">
              <a:lnSpc>
                <a:spcPct val="62000"/>
              </a:lnSpc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ja-JP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scanf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( "%d", &amp;x );</a:t>
            </a:r>
          </a:p>
          <a:p>
            <a:pPr eaLnBrk="1" hangingPunct="1">
              <a:lnSpc>
                <a:spcPct val="62000"/>
              </a:lnSpc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switch ( </a:t>
            </a:r>
            <a:r>
              <a:rPr lang="en-US" altLang="ja-JP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hantei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[x][y] ) {</a:t>
            </a:r>
          </a:p>
          <a:p>
            <a:pPr eaLnBrk="1" hangingPunct="1">
              <a:lnSpc>
                <a:spcPct val="62000"/>
              </a:lnSpc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case 1:</a:t>
            </a:r>
          </a:p>
          <a:p>
            <a:pPr eaLnBrk="1" hangingPunct="1">
              <a:lnSpc>
                <a:spcPct val="62000"/>
              </a:lnSpc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altLang="ja-JP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( "</a:t>
            </a:r>
            <a:r>
              <a:rPr lang="ja-JP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あなた： 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%s, </a:t>
            </a:r>
            <a:r>
              <a:rPr lang="ja-JP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私： 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%s,  </a:t>
            </a:r>
            <a:r>
              <a:rPr lang="ja-JP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あなたの勝ち！</a:t>
            </a:r>
            <a:r>
              <a:rPr lang="ja-JP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うう</a:t>
            </a:r>
            <a:r>
              <a:rPr lang="ja-JP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悔しい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\n", </a:t>
            </a:r>
            <a:r>
              <a:rPr lang="en-US" altLang="ja-JP" sz="18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jk</a:t>
            </a:r>
            <a:r>
              <a:rPr lang="en-US" altLang="ja-JP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[x], </a:t>
            </a:r>
            <a:r>
              <a:rPr lang="en-US" altLang="ja-JP" sz="18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jk</a:t>
            </a:r>
            <a:r>
              <a:rPr lang="en-US" altLang="ja-JP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[y]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 );</a:t>
            </a:r>
          </a:p>
          <a:p>
            <a:pPr eaLnBrk="1" hangingPunct="1">
              <a:lnSpc>
                <a:spcPct val="62000"/>
              </a:lnSpc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break;</a:t>
            </a:r>
          </a:p>
          <a:p>
            <a:pPr eaLnBrk="1" hangingPunct="1">
              <a:lnSpc>
                <a:spcPct val="62000"/>
              </a:lnSpc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case 0:</a:t>
            </a:r>
          </a:p>
          <a:p>
            <a:pPr eaLnBrk="1" hangingPunct="1">
              <a:lnSpc>
                <a:spcPct val="62000"/>
              </a:lnSpc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altLang="ja-JP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( "</a:t>
            </a:r>
            <a:r>
              <a:rPr lang="ja-JP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あなた： 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%s, </a:t>
            </a:r>
            <a:r>
              <a:rPr lang="ja-JP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私： 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%s,  </a:t>
            </a:r>
            <a:r>
              <a:rPr lang="ja-JP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ひきわけ．もう１度勝負！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\n", </a:t>
            </a:r>
            <a:r>
              <a:rPr lang="en-US" altLang="ja-JP" sz="18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jk</a:t>
            </a:r>
            <a:r>
              <a:rPr lang="en-US" altLang="ja-JP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[x], </a:t>
            </a:r>
            <a:r>
              <a:rPr lang="en-US" altLang="ja-JP" sz="18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jk</a:t>
            </a:r>
            <a:r>
              <a:rPr lang="en-US" altLang="ja-JP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[y]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 );</a:t>
            </a:r>
          </a:p>
          <a:p>
            <a:pPr eaLnBrk="1" hangingPunct="1">
              <a:lnSpc>
                <a:spcPct val="62000"/>
              </a:lnSpc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break;</a:t>
            </a:r>
          </a:p>
          <a:p>
            <a:pPr eaLnBrk="1" hangingPunct="1">
              <a:lnSpc>
                <a:spcPct val="62000"/>
              </a:lnSpc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case -1:</a:t>
            </a:r>
          </a:p>
          <a:p>
            <a:pPr eaLnBrk="1" hangingPunct="1">
              <a:lnSpc>
                <a:spcPct val="62000"/>
              </a:lnSpc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altLang="ja-JP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( "</a:t>
            </a:r>
            <a:r>
              <a:rPr lang="ja-JP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あなた： 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%s, </a:t>
            </a:r>
            <a:r>
              <a:rPr lang="ja-JP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私： 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%s,  </a:t>
            </a:r>
            <a:r>
              <a:rPr lang="ja-JP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私の勝ち！</a:t>
            </a:r>
            <a:r>
              <a:rPr lang="ja-JP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やったあ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\n", </a:t>
            </a:r>
            <a:r>
              <a:rPr lang="en-US" altLang="ja-JP" sz="18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jk</a:t>
            </a:r>
            <a:r>
              <a:rPr lang="en-US" altLang="ja-JP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[x], </a:t>
            </a:r>
            <a:r>
              <a:rPr lang="en-US" altLang="ja-JP" sz="18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jk</a:t>
            </a:r>
            <a:r>
              <a:rPr lang="en-US" altLang="ja-JP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[y]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 );</a:t>
            </a:r>
          </a:p>
          <a:p>
            <a:pPr eaLnBrk="1" hangingPunct="1">
              <a:lnSpc>
                <a:spcPct val="62000"/>
              </a:lnSpc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break;</a:t>
            </a:r>
          </a:p>
          <a:p>
            <a:pPr eaLnBrk="1" hangingPunct="1">
              <a:lnSpc>
                <a:spcPct val="62000"/>
              </a:lnSpc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}</a:t>
            </a:r>
          </a:p>
          <a:p>
            <a:pPr eaLnBrk="1" hangingPunct="1">
              <a:lnSpc>
                <a:spcPct val="62000"/>
              </a:lnSpc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    } while ( x!= 3 );</a:t>
            </a:r>
          </a:p>
          <a:p>
            <a:pPr eaLnBrk="1" hangingPunct="1">
              <a:lnSpc>
                <a:spcPct val="62000"/>
              </a:lnSpc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    return 0;</a:t>
            </a:r>
          </a:p>
          <a:p>
            <a:pPr eaLnBrk="1" hangingPunct="1">
              <a:lnSpc>
                <a:spcPct val="62000"/>
              </a:lnSpc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endParaRPr lang="en-US" altLang="ja-JP" sz="1800" dirty="0">
              <a:latin typeface="CS Times" pitchFamily="18" charset="0"/>
              <a:cs typeface="Calibri" panose="020F0502020204030204" pitchFamily="34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4724400" y="762000"/>
            <a:ext cx="305724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疑似乱数のシード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の設定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5148263" y="2514600"/>
            <a:ext cx="2673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疑似乱数の発生</a:t>
            </a: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282575" y="2044700"/>
            <a:ext cx="4114800" cy="304800"/>
          </a:xfrm>
          <a:prstGeom prst="rect">
            <a:avLst/>
          </a:prstGeom>
          <a:noFill/>
          <a:ln w="952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1835150" y="2540000"/>
            <a:ext cx="695325" cy="457200"/>
          </a:xfrm>
          <a:prstGeom prst="rect">
            <a:avLst/>
          </a:prstGeom>
          <a:noFill/>
          <a:ln w="952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19" name="Line 7"/>
          <p:cNvSpPr>
            <a:spLocks noChangeShapeType="1"/>
          </p:cNvSpPr>
          <p:nvPr/>
        </p:nvSpPr>
        <p:spPr bwMode="auto">
          <a:xfrm flipH="1">
            <a:off x="4016375" y="1447800"/>
            <a:ext cx="762000" cy="685800"/>
          </a:xfrm>
          <a:prstGeom prst="line">
            <a:avLst/>
          </a:prstGeom>
          <a:noFill/>
          <a:ln w="1905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8920" name="Line 8"/>
          <p:cNvSpPr>
            <a:spLocks noChangeShapeType="1"/>
          </p:cNvSpPr>
          <p:nvPr/>
        </p:nvSpPr>
        <p:spPr bwMode="auto">
          <a:xfrm flipH="1" flipV="1">
            <a:off x="2555875" y="2895600"/>
            <a:ext cx="2590800" cy="0"/>
          </a:xfrm>
          <a:prstGeom prst="line">
            <a:avLst/>
          </a:prstGeom>
          <a:noFill/>
          <a:ln w="1905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8921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EDB4D6D-08AC-4F74-8FA9-58F71F7CEF5C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18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46347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610600" cy="762000"/>
          </a:xfrm>
        </p:spPr>
        <p:txBody>
          <a:bodyPr/>
          <a:lstStyle/>
          <a:p>
            <a:pPr eaLnBrk="1" hangingPunct="1"/>
            <a:r>
              <a:rPr lang="ja-JP" altLang="en-US"/>
              <a:t>課題２．じゃんけん結果集計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4102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 eaLnBrk="1" hangingPunct="1"/>
            <a:r>
              <a:rPr lang="ja-JP" altLang="en-US" sz="2800"/>
              <a:t>例題３の「じゃんけんプログラム」について，入力されたパー，グー，チョキの回数に関する情報を表示するプログラムを作りなさい</a:t>
            </a:r>
          </a:p>
          <a:p>
            <a:pPr marL="1371600" lvl="2" indent="-457200" eaLnBrk="1" hangingPunct="1">
              <a:buFontTx/>
              <a:buAutoNum type="arabicPeriod"/>
            </a:pPr>
            <a:r>
              <a:rPr lang="ja-JP" altLang="en-US" sz="2000">
                <a:solidFill>
                  <a:schemeClr val="accent2"/>
                </a:solidFill>
              </a:rPr>
              <a:t>パーの次にパー</a:t>
            </a:r>
          </a:p>
          <a:p>
            <a:pPr marL="1371600" lvl="2" indent="-457200" eaLnBrk="1" hangingPunct="1">
              <a:buFontTx/>
              <a:buAutoNum type="arabicPeriod"/>
            </a:pPr>
            <a:r>
              <a:rPr lang="ja-JP" altLang="en-US" sz="2000">
                <a:solidFill>
                  <a:schemeClr val="accent2"/>
                </a:solidFill>
              </a:rPr>
              <a:t>パーの次にグー</a:t>
            </a:r>
          </a:p>
          <a:p>
            <a:pPr marL="1371600" lvl="2" indent="-457200" eaLnBrk="1" hangingPunct="1">
              <a:buFontTx/>
              <a:buAutoNum type="arabicPeriod"/>
            </a:pPr>
            <a:r>
              <a:rPr lang="ja-JP" altLang="en-US" sz="2000">
                <a:solidFill>
                  <a:schemeClr val="accent2"/>
                </a:solidFill>
              </a:rPr>
              <a:t>パーの次にチョキ</a:t>
            </a:r>
          </a:p>
          <a:p>
            <a:pPr marL="1371600" lvl="2" indent="-457200" eaLnBrk="1" hangingPunct="1">
              <a:buFontTx/>
              <a:buAutoNum type="arabicPeriod"/>
            </a:pPr>
            <a:r>
              <a:rPr lang="ja-JP" altLang="en-US" sz="2000">
                <a:solidFill>
                  <a:schemeClr val="accent2"/>
                </a:solidFill>
              </a:rPr>
              <a:t>グーの次にパー</a:t>
            </a:r>
          </a:p>
          <a:p>
            <a:pPr marL="1371600" lvl="2" indent="-457200" eaLnBrk="1" hangingPunct="1">
              <a:buFontTx/>
              <a:buAutoNum type="arabicPeriod"/>
            </a:pPr>
            <a:r>
              <a:rPr lang="ja-JP" altLang="en-US" sz="2000">
                <a:solidFill>
                  <a:schemeClr val="accent2"/>
                </a:solidFill>
              </a:rPr>
              <a:t>グーの次にグー</a:t>
            </a:r>
          </a:p>
          <a:p>
            <a:pPr marL="1371600" lvl="2" indent="-457200" eaLnBrk="1" hangingPunct="1">
              <a:buFontTx/>
              <a:buAutoNum type="arabicPeriod"/>
            </a:pPr>
            <a:r>
              <a:rPr lang="ja-JP" altLang="en-US" sz="2000">
                <a:solidFill>
                  <a:schemeClr val="accent2"/>
                </a:solidFill>
              </a:rPr>
              <a:t>グーの次にチョキ</a:t>
            </a:r>
          </a:p>
          <a:p>
            <a:pPr marL="1371600" lvl="2" indent="-457200" eaLnBrk="1" hangingPunct="1">
              <a:buFontTx/>
              <a:buAutoNum type="arabicPeriod"/>
            </a:pPr>
            <a:r>
              <a:rPr lang="ja-JP" altLang="en-US" sz="2000">
                <a:solidFill>
                  <a:schemeClr val="accent2"/>
                </a:solidFill>
              </a:rPr>
              <a:t>チョキの次にパー</a:t>
            </a:r>
          </a:p>
          <a:p>
            <a:pPr marL="1371600" lvl="2" indent="-457200" eaLnBrk="1" hangingPunct="1">
              <a:buFontTx/>
              <a:buAutoNum type="arabicPeriod"/>
            </a:pPr>
            <a:r>
              <a:rPr lang="ja-JP" altLang="en-US" sz="2000">
                <a:solidFill>
                  <a:schemeClr val="accent2"/>
                </a:solidFill>
              </a:rPr>
              <a:t>チョキの次にグー</a:t>
            </a:r>
          </a:p>
          <a:p>
            <a:pPr marL="1371600" lvl="2" indent="-457200" eaLnBrk="1" hangingPunct="1">
              <a:buFontTx/>
              <a:buAutoNum type="arabicPeriod"/>
            </a:pPr>
            <a:r>
              <a:rPr lang="ja-JP" altLang="en-US" sz="2000">
                <a:solidFill>
                  <a:schemeClr val="accent2"/>
                </a:solidFill>
              </a:rPr>
              <a:t>チョキの次にチョキ</a:t>
            </a:r>
          </a:p>
          <a:p>
            <a:pPr marL="1371600" lvl="2" indent="-457200" eaLnBrk="1" hangingPunct="1">
              <a:buFontTx/>
              <a:buAutoNum type="arabicPeriod"/>
            </a:pPr>
            <a:endParaRPr lang="en-US" altLang="ja-JP" sz="2000">
              <a:solidFill>
                <a:schemeClr val="accent2"/>
              </a:solidFill>
            </a:endParaRPr>
          </a:p>
        </p:txBody>
      </p:sp>
      <p:sp>
        <p:nvSpPr>
          <p:cNvPr id="4096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270FCB4-6FE3-4535-ADF8-E83E64944D0A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19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0314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dirty="0"/>
              <a:t>内容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029200"/>
          </a:xfrm>
        </p:spPr>
        <p:txBody>
          <a:bodyPr/>
          <a:lstStyle/>
          <a:p>
            <a:pPr marL="609600" indent="-609600" eaLnBrk="1" hangingPunct="1">
              <a:lnSpc>
                <a:spcPct val="115000"/>
              </a:lnSpc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例題１．疑似乱数</a:t>
            </a:r>
          </a:p>
          <a:p>
            <a:pPr marL="609600" indent="-609600" eaLnBrk="1" hangingPunct="1">
              <a:lnSpc>
                <a:spcPct val="115000"/>
              </a:lnSpc>
              <a:buFontTx/>
              <a:buNone/>
            </a:pPr>
            <a:endParaRPr lang="ja-JP" altLang="en-US" sz="2800"/>
          </a:p>
          <a:p>
            <a:pPr marL="609600" indent="-609600" eaLnBrk="1" hangingPunct="1">
              <a:lnSpc>
                <a:spcPct val="115000"/>
              </a:lnSpc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例題２．ランダムウオーク</a:t>
            </a:r>
          </a:p>
          <a:p>
            <a:pPr marL="609600" indent="-609600" eaLnBrk="1" hangingPunct="1">
              <a:lnSpc>
                <a:spcPct val="115000"/>
              </a:lnSpc>
              <a:buFontTx/>
              <a:buNone/>
            </a:pPr>
            <a:endParaRPr lang="ja-JP" altLang="en-US" sz="2800">
              <a:solidFill>
                <a:schemeClr val="tx2"/>
              </a:solidFill>
            </a:endParaRPr>
          </a:p>
          <a:p>
            <a:pPr marL="609600" indent="-609600" eaLnBrk="1" hangingPunct="1">
              <a:lnSpc>
                <a:spcPct val="115000"/>
              </a:lnSpc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例題３．じゃんけんゲーム</a:t>
            </a:r>
          </a:p>
          <a:p>
            <a:pPr marL="609600" indent="-609600" eaLnBrk="1" hangingPunct="1">
              <a:lnSpc>
                <a:spcPct val="115000"/>
              </a:lnSpc>
              <a:buFontTx/>
              <a:buNone/>
            </a:pPr>
            <a:r>
              <a:rPr lang="ja-JP" altLang="en-US" sz="2800"/>
              <a:t>   </a:t>
            </a:r>
          </a:p>
          <a:p>
            <a:pPr marL="609600" indent="-609600" eaLnBrk="1" hangingPunct="1">
              <a:lnSpc>
                <a:spcPct val="115000"/>
              </a:lnSpc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例題４．モンテカルロ法による数値積分</a:t>
            </a:r>
          </a:p>
          <a:p>
            <a:pPr marL="609600" indent="-609600" eaLnBrk="1" hangingPunct="1">
              <a:lnSpc>
                <a:spcPct val="115000"/>
              </a:lnSpc>
              <a:buFontTx/>
              <a:buNone/>
            </a:pPr>
            <a:r>
              <a:rPr lang="ja-JP" altLang="en-US" sz="2800"/>
              <a:t>   </a:t>
            </a:r>
          </a:p>
        </p:txBody>
      </p:sp>
      <p:sp>
        <p:nvSpPr>
          <p:cNvPr id="614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1584B3C-41DE-40D7-BE80-13DD57B065DC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66506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例題４．モンテカルロ法による</a:t>
            </a:r>
            <a:br>
              <a:rPr lang="ja-JP" altLang="en-US"/>
            </a:br>
            <a:r>
              <a:rPr lang="ja-JP" altLang="en-US"/>
              <a:t>数値積分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pPr eaLnBrk="1" hangingPunct="1"/>
            <a:r>
              <a:rPr lang="ja-JP" altLang="en-US"/>
              <a:t>モンテカルロ法による数値積分を行うプログラムを書く</a:t>
            </a:r>
          </a:p>
          <a:p>
            <a:pPr eaLnBrk="1" hangingPunct="1"/>
            <a:r>
              <a:rPr lang="ja-JP" altLang="en-US"/>
              <a:t>次の値を読み込むこと</a:t>
            </a:r>
          </a:p>
          <a:p>
            <a:pPr lvl="1" eaLnBrk="1" hangingPunct="1"/>
            <a:r>
              <a:rPr lang="ja-JP" altLang="en-US">
                <a:latin typeface="Arial Unicode MS" pitchFamily="34" charset="-128"/>
              </a:rPr>
              <a:t>積分区間</a:t>
            </a:r>
            <a:r>
              <a:rPr lang="en-US" altLang="ja-JP">
                <a:latin typeface="Arial Unicode MS" pitchFamily="34" charset="-128"/>
              </a:rPr>
              <a:t>[a,b]</a:t>
            </a:r>
          </a:p>
          <a:p>
            <a:pPr lvl="1" eaLnBrk="1" hangingPunct="1"/>
            <a:r>
              <a:rPr lang="ja-JP" altLang="en-US">
                <a:latin typeface="Arial Unicode MS" pitchFamily="34" charset="-128"/>
              </a:rPr>
              <a:t>疑似乱数の発生回数</a:t>
            </a:r>
          </a:p>
          <a:p>
            <a:pPr eaLnBrk="1" hangingPunct="1"/>
            <a:r>
              <a:rPr lang="ja-JP" altLang="en-US"/>
              <a:t>数値積分を行うべき </a:t>
            </a:r>
            <a:r>
              <a:rPr lang="en-US" altLang="ja-JP"/>
              <a:t>f(x) </a:t>
            </a:r>
            <a:r>
              <a:rPr lang="ja-JP" altLang="en-US"/>
              <a:t>は，指数関数 </a:t>
            </a:r>
            <a:r>
              <a:rPr lang="en-US" altLang="ja-JP"/>
              <a:t>exp(-x)</a:t>
            </a:r>
            <a:r>
              <a:rPr lang="ja-JP" altLang="en-US"/>
              <a:t>　とする　（プログラム中に書く</a:t>
            </a:r>
            <a:r>
              <a:rPr lang="ja-JP" altLang="en-US" sz="2400"/>
              <a:t>）</a:t>
            </a:r>
          </a:p>
          <a:p>
            <a:pPr lvl="1" eaLnBrk="1" hangingPunct="1">
              <a:buFontTx/>
              <a:buNone/>
            </a:pPr>
            <a:endParaRPr lang="ja-JP" altLang="en-US" sz="2000"/>
          </a:p>
          <a:p>
            <a:pPr lvl="1" eaLnBrk="1" hangingPunct="1"/>
            <a:endParaRPr lang="en-US" altLang="ja-JP" sz="2000"/>
          </a:p>
        </p:txBody>
      </p:sp>
      <p:sp>
        <p:nvSpPr>
          <p:cNvPr id="4301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EF5BD2C-7332-428C-B4F2-3A6C364489C4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20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45931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pPr eaLnBrk="1" hangingPunct="1"/>
            <a:r>
              <a:rPr lang="ja-JP" altLang="en-US"/>
              <a:t>モンテカルロ法とは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762000"/>
            <a:ext cx="8153400" cy="33528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ja-JP" altLang="en-US" sz="2400">
                <a:latin typeface="Arial Unicode MS" pitchFamily="34" charset="-128"/>
              </a:rPr>
              <a:t>モンテカルロ法は，疑似乱数を用いて積分近似値を求める</a:t>
            </a:r>
          </a:p>
          <a:p>
            <a:pPr eaLnBrk="1" hangingPunct="1"/>
            <a:r>
              <a:rPr lang="ja-JP" altLang="en-US" sz="2400">
                <a:latin typeface="Arial Unicode MS" pitchFamily="34" charset="-128"/>
              </a:rPr>
              <a:t>積分区間</a:t>
            </a:r>
            <a:r>
              <a:rPr lang="en-US" altLang="ja-JP" sz="2400">
                <a:latin typeface="Arial Unicode MS" pitchFamily="34" charset="-128"/>
              </a:rPr>
              <a:t>[a,b]</a:t>
            </a:r>
            <a:r>
              <a:rPr lang="ja-JP" altLang="en-US" sz="2400">
                <a:latin typeface="Arial Unicode MS" pitchFamily="34" charset="-128"/>
              </a:rPr>
              <a:t>で </a:t>
            </a:r>
            <a:r>
              <a:rPr lang="en-US" altLang="ja-JP" sz="2400">
                <a:latin typeface="Arial Unicode MS" pitchFamily="34" charset="-128"/>
              </a:rPr>
              <a:t>f(x) </a:t>
            </a:r>
            <a:r>
              <a:rPr lang="ja-JP" altLang="en-US" sz="2400">
                <a:latin typeface="Arial Unicode MS" pitchFamily="34" charset="-128"/>
              </a:rPr>
              <a:t>の値が</a:t>
            </a:r>
            <a:r>
              <a:rPr lang="en-US" altLang="ja-JP" sz="2400">
                <a:latin typeface="Arial Unicode MS" pitchFamily="34" charset="-128"/>
              </a:rPr>
              <a:t>0</a:t>
            </a:r>
            <a:r>
              <a:rPr lang="ja-JP" altLang="en-US" sz="2400">
                <a:latin typeface="Arial Unicode MS" pitchFamily="34" charset="-128"/>
              </a:rPr>
              <a:t>以上で，かつある値</a:t>
            </a:r>
            <a:r>
              <a:rPr lang="en-US" altLang="ja-JP" sz="2400">
                <a:latin typeface="Arial Unicode MS" pitchFamily="34" charset="-128"/>
              </a:rPr>
              <a:t>Ymax</a:t>
            </a:r>
            <a:r>
              <a:rPr lang="ja-JP" altLang="en-US" sz="2400">
                <a:latin typeface="Arial Unicode MS" pitchFamily="34" charset="-128"/>
              </a:rPr>
              <a:t>以下であることが分かっているとき</a:t>
            </a:r>
            <a:r>
              <a:rPr lang="en-US" altLang="ja-JP" sz="2400">
                <a:latin typeface="Arial Unicode MS" pitchFamily="34" charset="-128"/>
              </a:rPr>
              <a:t>(</a:t>
            </a:r>
            <a:r>
              <a:rPr lang="ja-JP" altLang="en-US" sz="2400">
                <a:latin typeface="Arial Unicode MS" pitchFamily="34" charset="-128"/>
              </a:rPr>
              <a:t>下図</a:t>
            </a:r>
            <a:r>
              <a:rPr lang="en-US" altLang="ja-JP" sz="2400">
                <a:latin typeface="Arial Unicode MS" pitchFamily="34" charset="-128"/>
              </a:rPr>
              <a:t>),</a:t>
            </a:r>
          </a:p>
          <a:p>
            <a:pPr lvl="1" eaLnBrk="1" hangingPunct="1">
              <a:buFontTx/>
              <a:buNone/>
            </a:pPr>
            <a:r>
              <a:rPr lang="ja-JP" altLang="en-US" sz="2000">
                <a:latin typeface="Arial Unicode MS" pitchFamily="34" charset="-128"/>
              </a:rPr>
              <a:t>１．</a:t>
            </a:r>
            <a:r>
              <a:rPr lang="ja-JP" altLang="en-US" sz="2000">
                <a:solidFill>
                  <a:schemeClr val="accent2"/>
                </a:solidFill>
                <a:latin typeface="Arial Unicode MS" pitchFamily="34" charset="-128"/>
              </a:rPr>
              <a:t>ランダムな座標の発生（疑似乱数を利用）</a:t>
            </a:r>
          </a:p>
          <a:p>
            <a:pPr lvl="1" eaLnBrk="1" hangingPunct="1">
              <a:buFontTx/>
              <a:buNone/>
            </a:pPr>
            <a:r>
              <a:rPr lang="ja-JP" altLang="en-US" sz="2000">
                <a:latin typeface="Arial Unicode MS" pitchFamily="34" charset="-128"/>
              </a:rPr>
              <a:t>　　</a:t>
            </a:r>
            <a:r>
              <a:rPr lang="en-US" altLang="ja-JP" sz="2000">
                <a:latin typeface="Arial Unicode MS" pitchFamily="34" charset="-128"/>
              </a:rPr>
              <a:t>a≦x≦b,0≦y≦Ymax</a:t>
            </a:r>
            <a:r>
              <a:rPr lang="ja-JP" altLang="en-US" sz="2000">
                <a:latin typeface="Arial Unicode MS" pitchFamily="34" charset="-128"/>
              </a:rPr>
              <a:t>の範囲内でランダムな座標</a:t>
            </a:r>
            <a:r>
              <a:rPr lang="en-US" altLang="ja-JP" sz="2000">
                <a:latin typeface="Arial Unicode MS" pitchFamily="34" charset="-128"/>
              </a:rPr>
              <a:t>(x,y)</a:t>
            </a:r>
            <a:r>
              <a:rPr lang="ja-JP" altLang="en-US" sz="2000">
                <a:latin typeface="Arial Unicode MS" pitchFamily="34" charset="-128"/>
              </a:rPr>
              <a:t>を発生</a:t>
            </a:r>
          </a:p>
          <a:p>
            <a:pPr lvl="1" eaLnBrk="1" hangingPunct="1">
              <a:buFontTx/>
              <a:buNone/>
            </a:pPr>
            <a:r>
              <a:rPr lang="ja-JP" altLang="en-US" sz="2000">
                <a:latin typeface="Arial Unicode MS" pitchFamily="34" charset="-128"/>
              </a:rPr>
              <a:t>２．</a:t>
            </a:r>
            <a:r>
              <a:rPr lang="ja-JP" altLang="en-US" sz="2000">
                <a:solidFill>
                  <a:schemeClr val="accent2"/>
                </a:solidFill>
                <a:latin typeface="Arial Unicode MS" pitchFamily="34" charset="-128"/>
              </a:rPr>
              <a:t>関数 </a:t>
            </a:r>
            <a:r>
              <a:rPr lang="en-US" altLang="ja-JP" sz="2000">
                <a:solidFill>
                  <a:schemeClr val="accent2"/>
                </a:solidFill>
                <a:latin typeface="Arial Unicode MS" pitchFamily="34" charset="-128"/>
              </a:rPr>
              <a:t>f(x) </a:t>
            </a:r>
            <a:r>
              <a:rPr lang="ja-JP" altLang="en-US" sz="2000">
                <a:solidFill>
                  <a:schemeClr val="accent2"/>
                </a:solidFill>
                <a:latin typeface="Arial Unicode MS" pitchFamily="34" charset="-128"/>
              </a:rPr>
              <a:t>以下であるのかの判定</a:t>
            </a:r>
            <a:r>
              <a:rPr lang="ja-JP" altLang="en-US" sz="2000">
                <a:latin typeface="Arial Unicode MS" pitchFamily="34" charset="-128"/>
              </a:rPr>
              <a:t/>
            </a:r>
            <a:br>
              <a:rPr lang="ja-JP" altLang="en-US" sz="2000">
                <a:latin typeface="Arial Unicode MS" pitchFamily="34" charset="-128"/>
              </a:rPr>
            </a:br>
            <a:r>
              <a:rPr lang="ja-JP" altLang="en-US" sz="2000">
                <a:latin typeface="Arial Unicode MS" pitchFamily="34" charset="-128"/>
              </a:rPr>
              <a:t>関数</a:t>
            </a:r>
            <a:r>
              <a:rPr lang="en-US" altLang="ja-JP" sz="2000">
                <a:latin typeface="Arial Unicode MS" pitchFamily="34" charset="-128"/>
              </a:rPr>
              <a:t>f(x)</a:t>
            </a:r>
            <a:r>
              <a:rPr lang="ja-JP" altLang="en-US" sz="2000">
                <a:latin typeface="Arial Unicode MS" pitchFamily="34" charset="-128"/>
              </a:rPr>
              <a:t>以下である座標が総数に占める割合を求める</a:t>
            </a:r>
          </a:p>
          <a:p>
            <a:pPr lvl="1" eaLnBrk="1" hangingPunct="1">
              <a:buFontTx/>
              <a:buNone/>
            </a:pPr>
            <a:r>
              <a:rPr lang="ja-JP" altLang="en-US" sz="2000">
                <a:latin typeface="Arial Unicode MS" pitchFamily="34" charset="-128"/>
              </a:rPr>
              <a:t>以上で，</a:t>
            </a:r>
            <a:r>
              <a:rPr lang="ja-JP" altLang="en-US" sz="2000">
                <a:solidFill>
                  <a:schemeClr val="accent2"/>
                </a:solidFill>
                <a:latin typeface="Arial Unicode MS" pitchFamily="34" charset="-128"/>
              </a:rPr>
              <a:t>矩形の面積</a:t>
            </a:r>
            <a:r>
              <a:rPr lang="en-US" altLang="ja-JP" sz="2000">
                <a:solidFill>
                  <a:schemeClr val="accent2"/>
                </a:solidFill>
                <a:latin typeface="Arial Unicode MS" pitchFamily="34" charset="-128"/>
              </a:rPr>
              <a:t>(b-a)*Ymax</a:t>
            </a:r>
            <a:r>
              <a:rPr lang="ja-JP" altLang="en-US" sz="2000">
                <a:solidFill>
                  <a:schemeClr val="accent2"/>
                </a:solidFill>
                <a:latin typeface="Arial Unicode MS" pitchFamily="34" charset="-128"/>
              </a:rPr>
              <a:t>に乗じることで積分近似値を求める</a:t>
            </a:r>
          </a:p>
          <a:p>
            <a:pPr lvl="1" eaLnBrk="1" hangingPunct="1">
              <a:buFontTx/>
              <a:buNone/>
            </a:pPr>
            <a:endParaRPr lang="ja-JP" altLang="en-US" sz="2000">
              <a:latin typeface="Arial Unicode MS" pitchFamily="34" charset="-128"/>
            </a:endParaRPr>
          </a:p>
          <a:p>
            <a:pPr lvl="1" eaLnBrk="1" hangingPunct="1">
              <a:buFontTx/>
              <a:buNone/>
            </a:pPr>
            <a:endParaRPr lang="en-US" altLang="ja-JP" sz="2000">
              <a:latin typeface="Arial Unicode MS" pitchFamily="34" charset="-128"/>
            </a:endParaRPr>
          </a:p>
        </p:txBody>
      </p:sp>
      <p:grpSp>
        <p:nvGrpSpPr>
          <p:cNvPr id="45060" name="Group 32"/>
          <p:cNvGrpSpPr>
            <a:grpSpLocks/>
          </p:cNvGrpSpPr>
          <p:nvPr/>
        </p:nvGrpSpPr>
        <p:grpSpPr bwMode="auto">
          <a:xfrm>
            <a:off x="1981200" y="3776663"/>
            <a:ext cx="4660900" cy="3086090"/>
            <a:chOff x="624" y="1820"/>
            <a:chExt cx="2936" cy="2597"/>
          </a:xfrm>
        </p:grpSpPr>
        <p:sp>
          <p:nvSpPr>
            <p:cNvPr id="45062" name="Line 4"/>
            <p:cNvSpPr>
              <a:spLocks noChangeShapeType="1"/>
            </p:cNvSpPr>
            <p:nvPr/>
          </p:nvSpPr>
          <p:spPr bwMode="auto">
            <a:xfrm>
              <a:off x="1200" y="4028"/>
              <a:ext cx="2112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45063" name="Line 5"/>
            <p:cNvSpPr>
              <a:spLocks noChangeShapeType="1"/>
            </p:cNvSpPr>
            <p:nvPr/>
          </p:nvSpPr>
          <p:spPr bwMode="auto">
            <a:xfrm flipV="1">
              <a:off x="1200" y="2060"/>
              <a:ext cx="1" cy="19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45064" name="Rectangle 6"/>
            <p:cNvSpPr>
              <a:spLocks noChangeArrowheads="1"/>
            </p:cNvSpPr>
            <p:nvPr/>
          </p:nvSpPr>
          <p:spPr bwMode="auto">
            <a:xfrm>
              <a:off x="1200" y="2300"/>
              <a:ext cx="1728" cy="172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5065" name="Freeform 7"/>
            <p:cNvSpPr>
              <a:spLocks/>
            </p:cNvSpPr>
            <p:nvPr/>
          </p:nvSpPr>
          <p:spPr bwMode="auto">
            <a:xfrm>
              <a:off x="1104" y="2724"/>
              <a:ext cx="1968" cy="488"/>
            </a:xfrm>
            <a:custGeom>
              <a:avLst/>
              <a:gdLst>
                <a:gd name="T0" fmla="*/ 0 w 1968"/>
                <a:gd name="T1" fmla="*/ 440 h 488"/>
                <a:gd name="T2" fmla="*/ 960 w 1968"/>
                <a:gd name="T3" fmla="*/ 8 h 488"/>
                <a:gd name="T4" fmla="*/ 1968 w 1968"/>
                <a:gd name="T5" fmla="*/ 488 h 4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68" h="488">
                  <a:moveTo>
                    <a:pt x="0" y="440"/>
                  </a:moveTo>
                  <a:cubicBezTo>
                    <a:pt x="316" y="220"/>
                    <a:pt x="632" y="0"/>
                    <a:pt x="960" y="8"/>
                  </a:cubicBezTo>
                  <a:cubicBezTo>
                    <a:pt x="1288" y="16"/>
                    <a:pt x="1816" y="400"/>
                    <a:pt x="1968" y="48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45066" name="Oval 8"/>
            <p:cNvSpPr>
              <a:spLocks noChangeArrowheads="1"/>
            </p:cNvSpPr>
            <p:nvPr/>
          </p:nvSpPr>
          <p:spPr bwMode="auto">
            <a:xfrm>
              <a:off x="1296" y="3020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5067" name="Oval 9"/>
            <p:cNvSpPr>
              <a:spLocks noChangeArrowheads="1"/>
            </p:cNvSpPr>
            <p:nvPr/>
          </p:nvSpPr>
          <p:spPr bwMode="auto">
            <a:xfrm>
              <a:off x="1344" y="3356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5068" name="Oval 10"/>
            <p:cNvSpPr>
              <a:spLocks noChangeArrowheads="1"/>
            </p:cNvSpPr>
            <p:nvPr/>
          </p:nvSpPr>
          <p:spPr bwMode="auto">
            <a:xfrm>
              <a:off x="1536" y="2636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5069" name="Oval 11"/>
            <p:cNvSpPr>
              <a:spLocks noChangeArrowheads="1"/>
            </p:cNvSpPr>
            <p:nvPr/>
          </p:nvSpPr>
          <p:spPr bwMode="auto">
            <a:xfrm>
              <a:off x="2640" y="2732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5070" name="Oval 12"/>
            <p:cNvSpPr>
              <a:spLocks noChangeArrowheads="1"/>
            </p:cNvSpPr>
            <p:nvPr/>
          </p:nvSpPr>
          <p:spPr bwMode="auto">
            <a:xfrm>
              <a:off x="1248" y="2492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5071" name="Oval 13"/>
            <p:cNvSpPr>
              <a:spLocks noChangeArrowheads="1"/>
            </p:cNvSpPr>
            <p:nvPr/>
          </p:nvSpPr>
          <p:spPr bwMode="auto">
            <a:xfrm>
              <a:off x="1776" y="2396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5072" name="Oval 14"/>
            <p:cNvSpPr>
              <a:spLocks noChangeArrowheads="1"/>
            </p:cNvSpPr>
            <p:nvPr/>
          </p:nvSpPr>
          <p:spPr bwMode="auto">
            <a:xfrm>
              <a:off x="2160" y="2636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5073" name="Oval 15"/>
            <p:cNvSpPr>
              <a:spLocks noChangeArrowheads="1"/>
            </p:cNvSpPr>
            <p:nvPr/>
          </p:nvSpPr>
          <p:spPr bwMode="auto">
            <a:xfrm>
              <a:off x="2688" y="3068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5074" name="Oval 16"/>
            <p:cNvSpPr>
              <a:spLocks noChangeArrowheads="1"/>
            </p:cNvSpPr>
            <p:nvPr/>
          </p:nvSpPr>
          <p:spPr bwMode="auto">
            <a:xfrm>
              <a:off x="2208" y="3500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5075" name="Oval 17"/>
            <p:cNvSpPr>
              <a:spLocks noChangeArrowheads="1"/>
            </p:cNvSpPr>
            <p:nvPr/>
          </p:nvSpPr>
          <p:spPr bwMode="auto">
            <a:xfrm>
              <a:off x="2640" y="3596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5076" name="Oval 18"/>
            <p:cNvSpPr>
              <a:spLocks noChangeArrowheads="1"/>
            </p:cNvSpPr>
            <p:nvPr/>
          </p:nvSpPr>
          <p:spPr bwMode="auto">
            <a:xfrm>
              <a:off x="2496" y="2444"/>
              <a:ext cx="96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5077" name="Oval 19"/>
            <p:cNvSpPr>
              <a:spLocks noChangeArrowheads="1"/>
            </p:cNvSpPr>
            <p:nvPr/>
          </p:nvSpPr>
          <p:spPr bwMode="auto">
            <a:xfrm>
              <a:off x="1968" y="2972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5078" name="Oval 20"/>
            <p:cNvSpPr>
              <a:spLocks noChangeArrowheads="1"/>
            </p:cNvSpPr>
            <p:nvPr/>
          </p:nvSpPr>
          <p:spPr bwMode="auto">
            <a:xfrm>
              <a:off x="2448" y="3788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5079" name="Oval 21"/>
            <p:cNvSpPr>
              <a:spLocks noChangeArrowheads="1"/>
            </p:cNvSpPr>
            <p:nvPr/>
          </p:nvSpPr>
          <p:spPr bwMode="auto">
            <a:xfrm>
              <a:off x="1776" y="3356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5080" name="Oval 22"/>
            <p:cNvSpPr>
              <a:spLocks noChangeArrowheads="1"/>
            </p:cNvSpPr>
            <p:nvPr/>
          </p:nvSpPr>
          <p:spPr bwMode="auto">
            <a:xfrm>
              <a:off x="1920" y="3836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5081" name="Oval 23"/>
            <p:cNvSpPr>
              <a:spLocks noChangeArrowheads="1"/>
            </p:cNvSpPr>
            <p:nvPr/>
          </p:nvSpPr>
          <p:spPr bwMode="auto">
            <a:xfrm>
              <a:off x="1392" y="3836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5082" name="Oval 24"/>
            <p:cNvSpPr>
              <a:spLocks noChangeArrowheads="1"/>
            </p:cNvSpPr>
            <p:nvPr/>
          </p:nvSpPr>
          <p:spPr bwMode="auto">
            <a:xfrm>
              <a:off x="2448" y="3260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5083" name="Text Box 25"/>
            <p:cNvSpPr txBox="1">
              <a:spLocks noChangeArrowheads="1"/>
            </p:cNvSpPr>
            <p:nvPr/>
          </p:nvSpPr>
          <p:spPr bwMode="auto">
            <a:xfrm>
              <a:off x="1104" y="4029"/>
              <a:ext cx="209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 dirty="0">
                  <a:latin typeface="Calibri" panose="020F0502020204030204" pitchFamily="34" charset="0"/>
                  <a:cs typeface="Calibri" panose="020F0502020204030204" pitchFamily="34" charset="0"/>
                </a:rPr>
                <a:t>a</a:t>
              </a:r>
            </a:p>
          </p:txBody>
        </p:sp>
        <p:sp>
          <p:nvSpPr>
            <p:cNvPr id="45084" name="Text Box 26"/>
            <p:cNvSpPr txBox="1">
              <a:spLocks noChangeArrowheads="1"/>
            </p:cNvSpPr>
            <p:nvPr/>
          </p:nvSpPr>
          <p:spPr bwMode="auto">
            <a:xfrm>
              <a:off x="2832" y="4027"/>
              <a:ext cx="218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 dirty="0">
                  <a:latin typeface="Calibri" panose="020F0502020204030204" pitchFamily="34" charset="0"/>
                  <a:cs typeface="Calibri" panose="020F0502020204030204" pitchFamily="34" charset="0"/>
                </a:rPr>
                <a:t>b</a:t>
              </a:r>
            </a:p>
          </p:txBody>
        </p:sp>
        <p:sp>
          <p:nvSpPr>
            <p:cNvPr id="45085" name="Text Box 27"/>
            <p:cNvSpPr txBox="1">
              <a:spLocks noChangeArrowheads="1"/>
            </p:cNvSpPr>
            <p:nvPr/>
          </p:nvSpPr>
          <p:spPr bwMode="auto">
            <a:xfrm>
              <a:off x="3360" y="3884"/>
              <a:ext cx="200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 dirty="0">
                  <a:latin typeface="Calibri" panose="020F0502020204030204" pitchFamily="34" charset="0"/>
                  <a:cs typeface="Calibri" panose="020F0502020204030204" pitchFamily="34" charset="0"/>
                </a:rPr>
                <a:t>x</a:t>
              </a:r>
            </a:p>
          </p:txBody>
        </p:sp>
        <p:sp>
          <p:nvSpPr>
            <p:cNvPr id="45086" name="Text Box 28"/>
            <p:cNvSpPr txBox="1">
              <a:spLocks noChangeArrowheads="1"/>
            </p:cNvSpPr>
            <p:nvPr/>
          </p:nvSpPr>
          <p:spPr bwMode="auto">
            <a:xfrm>
              <a:off x="1008" y="1820"/>
              <a:ext cx="212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 dirty="0">
                  <a:latin typeface="Calibri" panose="020F0502020204030204" pitchFamily="34" charset="0"/>
                  <a:cs typeface="Calibri" panose="020F0502020204030204" pitchFamily="34" charset="0"/>
                </a:rPr>
                <a:t>y</a:t>
              </a:r>
            </a:p>
          </p:txBody>
        </p:sp>
        <p:sp>
          <p:nvSpPr>
            <p:cNvPr id="45087" name="Text Box 29"/>
            <p:cNvSpPr txBox="1">
              <a:spLocks noChangeArrowheads="1"/>
            </p:cNvSpPr>
            <p:nvPr/>
          </p:nvSpPr>
          <p:spPr bwMode="auto">
            <a:xfrm>
              <a:off x="624" y="2155"/>
              <a:ext cx="532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Ymax</a:t>
              </a:r>
              <a:endParaRPr lang="en-US" altLang="ja-JP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5088" name="Text Box 30"/>
            <p:cNvSpPr txBox="1">
              <a:spLocks noChangeArrowheads="1"/>
            </p:cNvSpPr>
            <p:nvPr/>
          </p:nvSpPr>
          <p:spPr bwMode="auto">
            <a:xfrm>
              <a:off x="3062" y="2950"/>
              <a:ext cx="377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 dirty="0">
                  <a:latin typeface="Calibri" panose="020F0502020204030204" pitchFamily="34" charset="0"/>
                  <a:cs typeface="Calibri" panose="020F0502020204030204" pitchFamily="34" charset="0"/>
                </a:rPr>
                <a:t>f(x)</a:t>
              </a:r>
            </a:p>
          </p:txBody>
        </p:sp>
        <p:sp>
          <p:nvSpPr>
            <p:cNvPr id="45089" name="Text Box 31"/>
            <p:cNvSpPr txBox="1">
              <a:spLocks noChangeArrowheads="1"/>
            </p:cNvSpPr>
            <p:nvPr/>
          </p:nvSpPr>
          <p:spPr bwMode="auto">
            <a:xfrm>
              <a:off x="950" y="3814"/>
              <a:ext cx="21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 dirty="0"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</p:grpSp>
      <p:sp>
        <p:nvSpPr>
          <p:cNvPr id="45061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D2C5D2C-A3B5-4019-99B9-18A5A2E9ECBC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21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20816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28600"/>
            <a:ext cx="7772400" cy="64008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#include &lt;stdio.h&gt;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#include &lt;stdlib.h&gt;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#include &lt;math.h&gt;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#include &lt;time.h&gt;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double f(double x)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return exp(-x*x);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800"/>
          </a:p>
        </p:txBody>
      </p:sp>
      <p:sp>
        <p:nvSpPr>
          <p:cNvPr id="4710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4BC3566-4E75-4827-8B50-CB2823B408DC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22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67146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0"/>
            <a:ext cx="7772400" cy="62484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en-US" altLang="ja-JP" sz="2400" dirty="0"/>
              <a:t>main()</a:t>
            </a:r>
          </a:p>
          <a:p>
            <a:pPr eaLnBrk="1" hangingPunct="1">
              <a:buFontTx/>
              <a:buNone/>
            </a:pPr>
            <a:r>
              <a:rPr lang="en-US" altLang="ja-JP" sz="2400" dirty="0"/>
              <a:t>{</a:t>
            </a:r>
          </a:p>
          <a:p>
            <a:pPr eaLnBrk="1" hangingPunct="1">
              <a:buFontTx/>
              <a:buNone/>
            </a:pPr>
            <a:r>
              <a:rPr lang="en-US" altLang="ja-JP" sz="2400" dirty="0"/>
              <a:t>    double </a:t>
            </a:r>
            <a:r>
              <a:rPr lang="en-US" altLang="ja-JP" sz="2400" dirty="0" err="1"/>
              <a:t>Ymax</a:t>
            </a:r>
            <a:r>
              <a:rPr lang="en-US" altLang="ja-JP" sz="2400" dirty="0"/>
              <a:t> = 1.0;</a:t>
            </a:r>
          </a:p>
          <a:p>
            <a:pPr eaLnBrk="1" hangingPunct="1">
              <a:buFontTx/>
              <a:buNone/>
            </a:pPr>
            <a:r>
              <a:rPr lang="en-US" altLang="ja-JP" sz="2400" dirty="0"/>
              <a:t>    double a, b, x, y, S;</a:t>
            </a:r>
          </a:p>
          <a:p>
            <a:pPr eaLnBrk="1" hangingPunct="1"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, N, seed, count;</a:t>
            </a:r>
          </a:p>
          <a:p>
            <a:pPr eaLnBrk="1" hangingPunct="1">
              <a:buFontTx/>
              <a:buNone/>
            </a:pPr>
            <a:r>
              <a:rPr lang="en-US" altLang="ja-JP" sz="2400" dirty="0"/>
              <a:t>   </a:t>
            </a:r>
          </a:p>
          <a:p>
            <a:pPr eaLnBrk="1" hangingPunct="1"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("</a:t>
            </a:r>
            <a:r>
              <a:rPr lang="ja-JP" altLang="en-US" sz="2400" dirty="0"/>
              <a:t>積分区間</a:t>
            </a:r>
            <a:r>
              <a:rPr lang="en-US" altLang="ja-JP" sz="2400" dirty="0"/>
              <a:t>(a</a:t>
            </a:r>
            <a:r>
              <a:rPr lang="ja-JP" altLang="en-US" sz="2400" dirty="0"/>
              <a:t>～</a:t>
            </a:r>
            <a:r>
              <a:rPr lang="en-US" altLang="ja-JP" sz="2400" dirty="0"/>
              <a:t>b) : ");</a:t>
            </a:r>
          </a:p>
          <a:p>
            <a:pPr eaLnBrk="1" hangingPunct="1"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("a= ? ");</a:t>
            </a:r>
          </a:p>
          <a:p>
            <a:pPr eaLnBrk="1" hangingPunct="1"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scanf</a:t>
            </a:r>
            <a:r>
              <a:rPr lang="en-US" altLang="ja-JP" sz="2400" dirty="0"/>
              <a:t>("%lf", &amp;a);</a:t>
            </a:r>
          </a:p>
          <a:p>
            <a:pPr eaLnBrk="1" hangingPunct="1"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("b= ? ");</a:t>
            </a:r>
          </a:p>
          <a:p>
            <a:pPr eaLnBrk="1" hangingPunct="1"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scanf</a:t>
            </a:r>
            <a:r>
              <a:rPr lang="en-US" altLang="ja-JP" sz="2400" dirty="0"/>
              <a:t>("%lf", &amp;b);    </a:t>
            </a:r>
          </a:p>
          <a:p>
            <a:pPr eaLnBrk="1" hangingPunct="1"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("</a:t>
            </a:r>
            <a:r>
              <a:rPr lang="ja-JP" altLang="en-US" sz="2400" dirty="0"/>
              <a:t>疑似乱数の発生回数 </a:t>
            </a:r>
            <a:r>
              <a:rPr lang="en-US" altLang="ja-JP" sz="2400" dirty="0"/>
              <a:t>N : ");</a:t>
            </a:r>
          </a:p>
          <a:p>
            <a:pPr eaLnBrk="1" hangingPunct="1"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("N= ? ");</a:t>
            </a:r>
          </a:p>
          <a:p>
            <a:pPr eaLnBrk="1" hangingPunct="1"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scanf</a:t>
            </a:r>
            <a:r>
              <a:rPr lang="en-US" altLang="ja-JP" sz="2400" dirty="0"/>
              <a:t>("%d", &amp;N);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ja-JP" sz="2400" dirty="0"/>
          </a:p>
          <a:p>
            <a:pPr eaLnBrk="1" hangingPunct="1">
              <a:lnSpc>
                <a:spcPct val="90000"/>
              </a:lnSpc>
            </a:pPr>
            <a:endParaRPr lang="en-US" altLang="ja-JP" sz="2800" dirty="0"/>
          </a:p>
        </p:txBody>
      </p:sp>
      <p:sp>
        <p:nvSpPr>
          <p:cNvPr id="49155" name="Rectangle 4"/>
          <p:cNvSpPr>
            <a:spLocks noChangeArrowheads="1"/>
          </p:cNvSpPr>
          <p:nvPr/>
        </p:nvSpPr>
        <p:spPr bwMode="auto">
          <a:xfrm>
            <a:off x="685800" y="2565400"/>
            <a:ext cx="3814763" cy="2232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156" name="Text Box 5"/>
          <p:cNvSpPr txBox="1">
            <a:spLocks noChangeArrowheads="1"/>
          </p:cNvSpPr>
          <p:nvPr/>
        </p:nvSpPr>
        <p:spPr bwMode="auto">
          <a:xfrm>
            <a:off x="4572000" y="3429000"/>
            <a:ext cx="438934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積分区間　</a:t>
            </a:r>
            <a:r>
              <a:rPr lang="en-US" altLang="ja-JP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a, b </a:t>
            </a: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の読み込み</a:t>
            </a:r>
          </a:p>
        </p:txBody>
      </p:sp>
      <p:sp>
        <p:nvSpPr>
          <p:cNvPr id="49157" name="Rectangle 6"/>
          <p:cNvSpPr>
            <a:spLocks noChangeArrowheads="1"/>
          </p:cNvSpPr>
          <p:nvPr/>
        </p:nvSpPr>
        <p:spPr bwMode="auto">
          <a:xfrm>
            <a:off x="685800" y="4868863"/>
            <a:ext cx="4894263" cy="12969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158" name="Text Box 7"/>
          <p:cNvSpPr txBox="1">
            <a:spLocks noChangeArrowheads="1"/>
          </p:cNvSpPr>
          <p:nvPr/>
        </p:nvSpPr>
        <p:spPr bwMode="auto">
          <a:xfrm>
            <a:off x="5580063" y="5003800"/>
            <a:ext cx="33845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疑似乱数の発生回数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の読み込み</a:t>
            </a:r>
          </a:p>
        </p:txBody>
      </p:sp>
      <p:sp>
        <p:nvSpPr>
          <p:cNvPr id="4915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59DFE77-B2E6-4585-A2FC-6112081A6575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23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43054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04800"/>
            <a:ext cx="7772400" cy="60198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solidFill>
                  <a:schemeClr val="tx2"/>
                </a:solidFill>
                <a:latin typeface="CS Times" pitchFamily="18" charset="0"/>
              </a:rPr>
              <a:t>   </a:t>
            </a:r>
            <a:r>
              <a:rPr lang="en-US" altLang="ja-JP" sz="2400" dirty="0" err="1">
                <a:solidFill>
                  <a:schemeClr val="tx2"/>
                </a:solidFill>
                <a:latin typeface="CS Times" pitchFamily="18" charset="0"/>
              </a:rPr>
              <a:t>srand</a:t>
            </a:r>
            <a:r>
              <a:rPr lang="en-US" altLang="ja-JP" sz="2400" dirty="0">
                <a:solidFill>
                  <a:schemeClr val="tx2"/>
                </a:solidFill>
                <a:latin typeface="CS Times" pitchFamily="18" charset="0"/>
              </a:rPr>
              <a:t>( (unsigned </a:t>
            </a:r>
            <a:r>
              <a:rPr lang="en-US" altLang="ja-JP" sz="2400" dirty="0" err="1">
                <a:solidFill>
                  <a:schemeClr val="tx2"/>
                </a:solidFill>
                <a:latin typeface="CS Times" pitchFamily="18" charset="0"/>
              </a:rPr>
              <a:t>int</a:t>
            </a:r>
            <a:r>
              <a:rPr lang="en-US" altLang="ja-JP" sz="2400" dirty="0">
                <a:solidFill>
                  <a:schemeClr val="tx2"/>
                </a:solidFill>
                <a:latin typeface="CS Times" pitchFamily="18" charset="0"/>
              </a:rPr>
              <a:t>) time(NULL) )</a:t>
            </a:r>
            <a:r>
              <a:rPr lang="en-US" altLang="ja-JP" sz="2400" dirty="0">
                <a:latin typeface="CS Times" pitchFamily="18" charset="0"/>
              </a:rPr>
              <a:t>;</a:t>
            </a:r>
            <a:r>
              <a:rPr lang="en-US" altLang="ja-JP" sz="2400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/>
              <a:t>    count = 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/>
              <a:t>    for(</a:t>
            </a:r>
            <a:r>
              <a:rPr lang="en-US" altLang="ja-JP" sz="2400" dirty="0" err="1"/>
              <a:t>i</a:t>
            </a:r>
            <a:r>
              <a:rPr lang="en-US" altLang="ja-JP" sz="2400" dirty="0"/>
              <a:t> = 0 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 &lt; N 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++){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/>
              <a:t>        x = (double)</a:t>
            </a:r>
            <a:r>
              <a:rPr lang="en-US" altLang="ja-JP" sz="2400" dirty="0">
                <a:solidFill>
                  <a:schemeClr val="tx2"/>
                </a:solidFill>
              </a:rPr>
              <a:t>rand()</a:t>
            </a:r>
            <a:r>
              <a:rPr lang="en-US" altLang="ja-JP" sz="2400" dirty="0"/>
              <a:t> / (</a:t>
            </a:r>
            <a:r>
              <a:rPr lang="en-US" altLang="ja-JP" sz="2400" dirty="0" err="1"/>
              <a:t>RAND_MAX+1</a:t>
            </a:r>
            <a:r>
              <a:rPr lang="en-US" altLang="ja-JP" sz="2400" dirty="0"/>
              <a:t>) * (b - a) + 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/>
              <a:t>        y = (double)</a:t>
            </a:r>
            <a:r>
              <a:rPr lang="en-US" altLang="ja-JP" sz="2400" dirty="0">
                <a:solidFill>
                  <a:schemeClr val="tx2"/>
                </a:solidFill>
              </a:rPr>
              <a:t>rand()</a:t>
            </a:r>
            <a:r>
              <a:rPr lang="en-US" altLang="ja-JP" sz="2400" dirty="0"/>
              <a:t> / (</a:t>
            </a:r>
            <a:r>
              <a:rPr lang="en-US" altLang="ja-JP" sz="2400" dirty="0" err="1"/>
              <a:t>RAND_MAX+1</a:t>
            </a:r>
            <a:r>
              <a:rPr lang="en-US" altLang="ja-JP" sz="2400" dirty="0"/>
              <a:t>) * </a:t>
            </a:r>
            <a:r>
              <a:rPr lang="en-US" altLang="ja-JP" sz="2400" dirty="0" err="1"/>
              <a:t>Ymax</a:t>
            </a:r>
            <a:r>
              <a:rPr lang="en-US" altLang="ja-JP" sz="2400" dirty="0"/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/>
              <a:t>        if(y &lt; f(x))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/>
              <a:t>            count++;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/>
              <a:t>  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/>
              <a:t>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</a:rPr>
              <a:t>    S = (b - a) * </a:t>
            </a:r>
            <a:r>
              <a:rPr lang="en-US" altLang="ja-JP" sz="2400" dirty="0" err="1">
                <a:solidFill>
                  <a:schemeClr val="tx2"/>
                </a:solidFill>
              </a:rPr>
              <a:t>Ymax</a:t>
            </a:r>
            <a:r>
              <a:rPr lang="en-US" altLang="ja-JP" sz="2400" dirty="0">
                <a:solidFill>
                  <a:schemeClr val="tx2"/>
                </a:solidFill>
              </a:rPr>
              <a:t> * count / N;</a:t>
            </a:r>
            <a:r>
              <a:rPr lang="en-US" altLang="ja-JP" sz="2400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("</a:t>
            </a:r>
            <a:r>
              <a:rPr lang="ja-JP" altLang="en-US" sz="2400" dirty="0"/>
              <a:t>面積 </a:t>
            </a:r>
            <a:r>
              <a:rPr lang="en-US" altLang="ja-JP" sz="2400" dirty="0"/>
              <a:t>= %lf\</a:t>
            </a:r>
            <a:r>
              <a:rPr lang="en-US" altLang="ja-JP" sz="2400" dirty="0" err="1"/>
              <a:t>n",S</a:t>
            </a:r>
            <a:r>
              <a:rPr lang="en-US" altLang="ja-JP" sz="2400" dirty="0"/>
              <a:t>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/>
              <a:t>}</a:t>
            </a:r>
          </a:p>
        </p:txBody>
      </p:sp>
      <p:sp>
        <p:nvSpPr>
          <p:cNvPr id="51203" name="Text Box 10"/>
          <p:cNvSpPr txBox="1">
            <a:spLocks noChangeArrowheads="1"/>
          </p:cNvSpPr>
          <p:nvPr/>
        </p:nvSpPr>
        <p:spPr bwMode="auto">
          <a:xfrm>
            <a:off x="4956769" y="4555630"/>
            <a:ext cx="2317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積分値の計算</a:t>
            </a:r>
          </a:p>
        </p:txBody>
      </p:sp>
      <p:sp>
        <p:nvSpPr>
          <p:cNvPr id="51205" name="Rectangle 12"/>
          <p:cNvSpPr>
            <a:spLocks noChangeArrowheads="1"/>
          </p:cNvSpPr>
          <p:nvPr/>
        </p:nvSpPr>
        <p:spPr bwMode="auto">
          <a:xfrm>
            <a:off x="827087" y="4005262"/>
            <a:ext cx="4358445" cy="383857"/>
          </a:xfrm>
          <a:prstGeom prst="rect">
            <a:avLst/>
          </a:prstGeom>
          <a:noFill/>
          <a:ln w="952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06" name="Text Box 14"/>
          <p:cNvSpPr txBox="1">
            <a:spLocks noChangeArrowheads="1"/>
          </p:cNvSpPr>
          <p:nvPr/>
        </p:nvSpPr>
        <p:spPr bwMode="auto">
          <a:xfrm>
            <a:off x="5445525" y="748199"/>
            <a:ext cx="305724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ランダムな座標値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(x, y) </a:t>
            </a: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の発生</a:t>
            </a:r>
          </a:p>
        </p:txBody>
      </p:sp>
      <p:sp>
        <p:nvSpPr>
          <p:cNvPr id="51207" name="Text Box 15"/>
          <p:cNvSpPr txBox="1">
            <a:spLocks noChangeArrowheads="1"/>
          </p:cNvSpPr>
          <p:nvPr/>
        </p:nvSpPr>
        <p:spPr bwMode="auto">
          <a:xfrm>
            <a:off x="3924300" y="2924175"/>
            <a:ext cx="44935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  <a:latin typeface="Arial Unicode MS" pitchFamily="34" charset="-128"/>
                <a:cs typeface="Calibri" panose="020F0502020204030204" pitchFamily="34" charset="0"/>
              </a:rPr>
              <a:t>関数 </a:t>
            </a:r>
            <a:r>
              <a:rPr lang="en-US" altLang="ja-JP" sz="2400" dirty="0">
                <a:solidFill>
                  <a:schemeClr val="accent2"/>
                </a:solidFill>
                <a:latin typeface="Arial Unicode MS" pitchFamily="34" charset="-128"/>
                <a:cs typeface="Calibri" panose="020F0502020204030204" pitchFamily="34" charset="0"/>
              </a:rPr>
              <a:t>f(x) </a:t>
            </a:r>
            <a:r>
              <a:rPr lang="ja-JP" altLang="en-US" sz="2400" dirty="0">
                <a:solidFill>
                  <a:schemeClr val="accent2"/>
                </a:solidFill>
                <a:latin typeface="Arial Unicode MS" pitchFamily="34" charset="-128"/>
                <a:cs typeface="Calibri" panose="020F0502020204030204" pitchFamily="34" charset="0"/>
              </a:rPr>
              <a:t>以下であるのかの判定</a:t>
            </a:r>
          </a:p>
        </p:txBody>
      </p:sp>
      <p:sp>
        <p:nvSpPr>
          <p:cNvPr id="51208" name="AutoShape 16"/>
          <p:cNvSpPr>
            <a:spLocks/>
          </p:cNvSpPr>
          <p:nvPr/>
        </p:nvSpPr>
        <p:spPr bwMode="auto">
          <a:xfrm>
            <a:off x="3619500" y="2695575"/>
            <a:ext cx="152400" cy="685800"/>
          </a:xfrm>
          <a:prstGeom prst="rightBrace">
            <a:avLst>
              <a:gd name="adj1" fmla="val 37500"/>
              <a:gd name="adj2" fmla="val 50000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09" name="Rectangle 17"/>
          <p:cNvSpPr>
            <a:spLocks noChangeArrowheads="1"/>
          </p:cNvSpPr>
          <p:nvPr/>
        </p:nvSpPr>
        <p:spPr bwMode="auto">
          <a:xfrm>
            <a:off x="1116013" y="1844675"/>
            <a:ext cx="6859915" cy="720725"/>
          </a:xfrm>
          <a:prstGeom prst="rect">
            <a:avLst/>
          </a:prstGeom>
          <a:noFill/>
          <a:ln w="952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11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6A33D5C-9A46-4280-B7FE-F03436DCFCC9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24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11330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2317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実行結果の例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1127125" y="1641475"/>
            <a:ext cx="19545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f(x) =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exp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(-x  )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2653179" y="1570703"/>
            <a:ext cx="3016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1143000" y="2286000"/>
            <a:ext cx="3039615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積分範囲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(a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～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b) : 0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乱数の個数 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: 1000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乱数の種 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: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面積 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= 0.761000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積分範囲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(a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～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b) : 0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乱数の個数 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: 1000000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乱数の種 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: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面積 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= 0.747537</a:t>
            </a: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5105400" y="2286000"/>
            <a:ext cx="350128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積分範囲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(a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～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b) : 0 1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乱数の個数 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: 1000000000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乱数の種 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: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面積 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= 0.746825</a:t>
            </a:r>
          </a:p>
        </p:txBody>
      </p:sp>
      <p:sp>
        <p:nvSpPr>
          <p:cNvPr id="5325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EB5F9D1-FA3A-4289-8DFE-064A053453FE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25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14088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610600" cy="762000"/>
          </a:xfrm>
        </p:spPr>
        <p:txBody>
          <a:bodyPr/>
          <a:lstStyle/>
          <a:p>
            <a:pPr eaLnBrk="1" hangingPunct="1"/>
            <a:r>
              <a:rPr lang="ja-JP" altLang="en-US"/>
              <a:t>課題３．円周率の計算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4102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buNone/>
            </a:pPr>
            <a:r>
              <a:rPr lang="ja-JP" altLang="en-US" dirty="0"/>
              <a:t>モンテカルロ法を用いて，円周率を求めなさい</a:t>
            </a:r>
          </a:p>
          <a:p>
            <a:pPr marL="1371600" lvl="2" indent="-457200" eaLnBrk="1" hangingPunct="1">
              <a:buFontTx/>
              <a:buAutoNum type="arabicPeriod"/>
            </a:pPr>
            <a:endParaRPr lang="en-US" altLang="ja-JP" dirty="0">
              <a:solidFill>
                <a:schemeClr val="accent2"/>
              </a:solidFill>
            </a:endParaRPr>
          </a:p>
        </p:txBody>
      </p:sp>
      <p:sp>
        <p:nvSpPr>
          <p:cNvPr id="5530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EE19641-9458-48FE-8A3F-0BC331E7C46C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26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663074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課題３のヒント</a:t>
            </a:r>
          </a:p>
        </p:txBody>
      </p:sp>
      <p:sp>
        <p:nvSpPr>
          <p:cNvPr id="57347" name="Line 4"/>
          <p:cNvSpPr>
            <a:spLocks noChangeShapeType="1"/>
          </p:cNvSpPr>
          <p:nvPr/>
        </p:nvSpPr>
        <p:spPr bwMode="auto">
          <a:xfrm>
            <a:off x="1752600" y="5334000"/>
            <a:ext cx="5410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348" name="Line 5"/>
          <p:cNvSpPr>
            <a:spLocks noChangeShapeType="1"/>
          </p:cNvSpPr>
          <p:nvPr/>
        </p:nvSpPr>
        <p:spPr bwMode="auto">
          <a:xfrm flipV="1">
            <a:off x="2057400" y="2057400"/>
            <a:ext cx="0" cy="3581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349" name="Text Box 6"/>
          <p:cNvSpPr txBox="1">
            <a:spLocks noChangeArrowheads="1"/>
          </p:cNvSpPr>
          <p:nvPr/>
        </p:nvSpPr>
        <p:spPr bwMode="auto">
          <a:xfrm>
            <a:off x="1752600" y="53340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57350" name="Rectangle 7"/>
          <p:cNvSpPr>
            <a:spLocks noChangeArrowheads="1"/>
          </p:cNvSpPr>
          <p:nvPr/>
        </p:nvSpPr>
        <p:spPr bwMode="auto">
          <a:xfrm>
            <a:off x="2057400" y="2819400"/>
            <a:ext cx="2438400" cy="2514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351" name="Line 8"/>
          <p:cNvSpPr>
            <a:spLocks noChangeShapeType="1"/>
          </p:cNvSpPr>
          <p:nvPr/>
        </p:nvSpPr>
        <p:spPr bwMode="auto">
          <a:xfrm>
            <a:off x="4495800" y="51816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352" name="Line 9"/>
          <p:cNvSpPr>
            <a:spLocks noChangeShapeType="1"/>
          </p:cNvSpPr>
          <p:nvPr/>
        </p:nvSpPr>
        <p:spPr bwMode="auto">
          <a:xfrm>
            <a:off x="1905000" y="28194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353" name="Text Box 10"/>
          <p:cNvSpPr txBox="1">
            <a:spLocks noChangeArrowheads="1"/>
          </p:cNvSpPr>
          <p:nvPr/>
        </p:nvSpPr>
        <p:spPr bwMode="auto">
          <a:xfrm>
            <a:off x="4495800" y="53340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57354" name="Text Box 11"/>
          <p:cNvSpPr txBox="1">
            <a:spLocks noChangeArrowheads="1"/>
          </p:cNvSpPr>
          <p:nvPr/>
        </p:nvSpPr>
        <p:spPr bwMode="auto">
          <a:xfrm>
            <a:off x="1676400" y="23622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57355" name="Oval 12"/>
          <p:cNvSpPr>
            <a:spLocks noChangeArrowheads="1"/>
          </p:cNvSpPr>
          <p:nvPr/>
        </p:nvSpPr>
        <p:spPr bwMode="auto">
          <a:xfrm>
            <a:off x="2057400" y="2819400"/>
            <a:ext cx="2438400" cy="2514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356" name="Text Box 13"/>
          <p:cNvSpPr txBox="1">
            <a:spLocks noChangeArrowheads="1"/>
          </p:cNvSpPr>
          <p:nvPr/>
        </p:nvSpPr>
        <p:spPr bwMode="auto">
          <a:xfrm>
            <a:off x="5105400" y="2057400"/>
            <a:ext cx="3775393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①</a:t>
            </a: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　ランダムな座標値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(x, y) </a:t>
            </a: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をこの正方形内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で発生させる</a:t>
            </a:r>
          </a:p>
        </p:txBody>
      </p:sp>
      <p:sp>
        <p:nvSpPr>
          <p:cNvPr id="57357" name="Line 14"/>
          <p:cNvSpPr>
            <a:spLocks noChangeShapeType="1"/>
          </p:cNvSpPr>
          <p:nvPr/>
        </p:nvSpPr>
        <p:spPr bwMode="auto">
          <a:xfrm flipH="1">
            <a:off x="4495800" y="2667000"/>
            <a:ext cx="533400" cy="381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358" name="Line 15"/>
          <p:cNvSpPr>
            <a:spLocks noChangeShapeType="1"/>
          </p:cNvSpPr>
          <p:nvPr/>
        </p:nvSpPr>
        <p:spPr bwMode="auto">
          <a:xfrm flipH="1">
            <a:off x="4191000" y="4648200"/>
            <a:ext cx="1066800" cy="228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359" name="Text Box 16"/>
          <p:cNvSpPr txBox="1">
            <a:spLocks noChangeArrowheads="1"/>
          </p:cNvSpPr>
          <p:nvPr/>
        </p:nvSpPr>
        <p:spPr bwMode="auto">
          <a:xfrm>
            <a:off x="5257800" y="3886200"/>
            <a:ext cx="3775393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②</a:t>
            </a: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　発生させた座標値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がこの円内かどうかを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判定する</a:t>
            </a:r>
          </a:p>
        </p:txBody>
      </p:sp>
      <p:sp>
        <p:nvSpPr>
          <p:cNvPr id="57360" name="Text Box 17"/>
          <p:cNvSpPr txBox="1">
            <a:spLocks noChangeArrowheads="1"/>
          </p:cNvSpPr>
          <p:nvPr/>
        </p:nvSpPr>
        <p:spPr bwMode="auto">
          <a:xfrm>
            <a:off x="5334000" y="5257800"/>
            <a:ext cx="377539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（円内である確率は，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　</a:t>
            </a:r>
            <a:r>
              <a:rPr lang="en-US" altLang="ja-JP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</a:t>
            </a:r>
            <a:r>
              <a:rPr lang="ja-JP" altLang="en-US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／４）</a:t>
            </a:r>
          </a:p>
        </p:txBody>
      </p:sp>
      <p:sp>
        <p:nvSpPr>
          <p:cNvPr id="57361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19BFD27-9EE8-467A-86AA-9FE0833F429F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27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0796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目標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pPr eaLnBrk="1" hangingPunct="1">
              <a:lnSpc>
                <a:spcPct val="115000"/>
              </a:lnSpc>
            </a:pPr>
            <a:r>
              <a:rPr lang="ja-JP" altLang="en-US"/>
              <a:t>疑似乱数を使ったプログラムを理解する</a:t>
            </a:r>
          </a:p>
          <a:p>
            <a:pPr eaLnBrk="1" hangingPunct="1">
              <a:lnSpc>
                <a:spcPct val="115000"/>
              </a:lnSpc>
            </a:pPr>
            <a:endParaRPr lang="ja-JP" altLang="en-US"/>
          </a:p>
          <a:p>
            <a:pPr eaLnBrk="1" hangingPunct="1">
              <a:lnSpc>
                <a:spcPct val="115000"/>
              </a:lnSpc>
            </a:pPr>
            <a:r>
              <a:rPr lang="ja-JP" altLang="en-US"/>
              <a:t>疑似乱数を使ったシミュレーションを理解する</a:t>
            </a:r>
          </a:p>
          <a:p>
            <a:pPr eaLnBrk="1" hangingPunct="1">
              <a:lnSpc>
                <a:spcPct val="115000"/>
              </a:lnSpc>
              <a:buFontTx/>
              <a:buNone/>
            </a:pPr>
            <a:endParaRPr lang="en-US" altLang="ja-JP"/>
          </a:p>
        </p:txBody>
      </p:sp>
      <p:sp>
        <p:nvSpPr>
          <p:cNvPr id="819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0CC2D59-C79C-427B-BC16-0A360A9A2614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3473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例題１．疑似乱数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6566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ja-JP" altLang="en-US">
                <a:solidFill>
                  <a:schemeClr val="tx2"/>
                </a:solidFill>
              </a:rPr>
              <a:t>疑似乱数を表示するプログラム</a:t>
            </a:r>
            <a:r>
              <a:rPr lang="ja-JP" altLang="en-US"/>
              <a:t>を作る．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ja-JP" altLang="en-US">
              <a:solidFill>
                <a:schemeClr val="accent2"/>
              </a:solidFill>
            </a:endParaRPr>
          </a:p>
          <a:p>
            <a:pPr lvl="1" eaLnBrk="1" hangingPunct="1">
              <a:lnSpc>
                <a:spcPct val="110000"/>
              </a:lnSpc>
            </a:pPr>
            <a:r>
              <a:rPr lang="ja-JP" altLang="en-US"/>
              <a:t>疑似乱数の表示を，１０回繰り返すこと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>
                <a:solidFill>
                  <a:schemeClr val="tx2"/>
                </a:solidFill>
              </a:rPr>
              <a:t>疑似乱数を発生させるために，</a:t>
            </a:r>
            <a:r>
              <a:rPr lang="en-US" altLang="ja-JP">
                <a:solidFill>
                  <a:schemeClr val="tx2"/>
                </a:solidFill>
              </a:rPr>
              <a:t>srand </a:t>
            </a:r>
            <a:r>
              <a:rPr lang="ja-JP" altLang="en-US">
                <a:solidFill>
                  <a:schemeClr val="tx2"/>
                </a:solidFill>
              </a:rPr>
              <a:t>関数と </a:t>
            </a:r>
            <a:r>
              <a:rPr lang="en-US" altLang="ja-JP">
                <a:solidFill>
                  <a:schemeClr val="tx2"/>
                </a:solidFill>
              </a:rPr>
              <a:t>rand </a:t>
            </a:r>
            <a:r>
              <a:rPr lang="ja-JP" altLang="en-US">
                <a:solidFill>
                  <a:schemeClr val="tx2"/>
                </a:solidFill>
              </a:rPr>
              <a:t>関数を使う</a:t>
            </a:r>
            <a:r>
              <a:rPr lang="ja-JP" altLang="en-US"/>
              <a:t>こと．</a:t>
            </a:r>
          </a:p>
          <a:p>
            <a:pPr lvl="1" eaLnBrk="1" hangingPunct="1">
              <a:lnSpc>
                <a:spcPct val="110000"/>
              </a:lnSpc>
            </a:pPr>
            <a:endParaRPr lang="en-US" altLang="ja-JP"/>
          </a:p>
        </p:txBody>
      </p:sp>
      <p:sp>
        <p:nvSpPr>
          <p:cNvPr id="1024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D02DC78-30B6-47BF-897C-F58783532602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5982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0258" y="152400"/>
            <a:ext cx="8812213" cy="6705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>
                <a:latin typeface="CS Times" pitchFamily="18" charset="0"/>
              </a:rPr>
              <a:t>#include &lt;</a:t>
            </a:r>
            <a:r>
              <a:rPr lang="en-US" altLang="ja-JP" sz="2400" dirty="0" err="1">
                <a:latin typeface="CS Times" pitchFamily="18" charset="0"/>
              </a:rPr>
              <a:t>stdio.h</a:t>
            </a:r>
            <a:r>
              <a:rPr lang="en-US" altLang="ja-JP" sz="2400" dirty="0">
                <a:latin typeface="CS Times" pitchFamily="18" charset="0"/>
              </a:rPr>
              <a:t>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>
                <a:latin typeface="CS Times" pitchFamily="18" charset="0"/>
              </a:rPr>
              <a:t>#include &lt;</a:t>
            </a:r>
            <a:r>
              <a:rPr lang="en-US" altLang="ja-JP" sz="2400" dirty="0" err="1">
                <a:latin typeface="CS Times" pitchFamily="18" charset="0"/>
              </a:rPr>
              <a:t>stdlib.h</a:t>
            </a:r>
            <a:r>
              <a:rPr lang="en-US" altLang="ja-JP" sz="2400" dirty="0">
                <a:latin typeface="CS Times" pitchFamily="18" charset="0"/>
              </a:rPr>
              <a:t>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>
                <a:latin typeface="CS Times" pitchFamily="18" charset="0"/>
              </a:rPr>
              <a:t>#include &lt;</a:t>
            </a:r>
            <a:r>
              <a:rPr lang="en-US" altLang="ja-JP" sz="2400" dirty="0" err="1">
                <a:latin typeface="CS Times" pitchFamily="18" charset="0"/>
              </a:rPr>
              <a:t>time.h</a:t>
            </a:r>
            <a:r>
              <a:rPr lang="en-US" altLang="ja-JP" sz="2400" dirty="0">
                <a:latin typeface="CS Times" pitchFamily="18" charset="0"/>
              </a:rPr>
              <a:t>&gt;</a:t>
            </a:r>
          </a:p>
          <a:p>
            <a:pPr>
              <a:lnSpc>
                <a:spcPct val="90000"/>
              </a:lnSpc>
              <a:buNone/>
            </a:pPr>
            <a:r>
              <a:rPr lang="en-US" altLang="ja-JP" sz="2400" dirty="0">
                <a:latin typeface="CS Times" pitchFamily="18" charset="0"/>
              </a:rPr>
              <a:t>#pragma warning(</a:t>
            </a:r>
            <a:r>
              <a:rPr lang="en-US" altLang="ja-JP" sz="2400" dirty="0" err="1">
                <a:latin typeface="CS Times" pitchFamily="18" charset="0"/>
              </a:rPr>
              <a:t>disable:4996</a:t>
            </a:r>
            <a:r>
              <a:rPr lang="en-US" altLang="ja-JP" sz="2400" dirty="0">
                <a:latin typeface="CS Times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 err="1">
                <a:latin typeface="CS Times" pitchFamily="18" charset="0"/>
              </a:rPr>
              <a:t>int</a:t>
            </a:r>
            <a:r>
              <a:rPr lang="en-US" altLang="ja-JP" sz="2400" dirty="0">
                <a:latin typeface="CS Times" pitchFamily="18" charset="0"/>
              </a:rPr>
              <a:t> main()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>
                <a:latin typeface="CS Times" pitchFamily="18" charset="0"/>
              </a:rPr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>
                <a:latin typeface="CS Times" pitchFamily="18" charset="0"/>
              </a:rPr>
              <a:t>    </a:t>
            </a:r>
            <a:r>
              <a:rPr lang="en-US" altLang="ja-JP" sz="2400" dirty="0" err="1">
                <a:latin typeface="CS Times" pitchFamily="18" charset="0"/>
              </a:rPr>
              <a:t>int</a:t>
            </a:r>
            <a:r>
              <a:rPr lang="en-US" altLang="ja-JP" sz="2400" dirty="0">
                <a:latin typeface="CS Times" pitchFamily="18" charset="0"/>
              </a:rPr>
              <a:t> </a:t>
            </a:r>
            <a:r>
              <a:rPr lang="en-US" altLang="ja-JP" sz="2400" dirty="0" err="1">
                <a:latin typeface="CS Times" pitchFamily="18" charset="0"/>
              </a:rPr>
              <a:t>i</a:t>
            </a:r>
            <a:r>
              <a:rPr lang="en-US" altLang="ja-JP" sz="2400" dirty="0">
                <a:latin typeface="CS Times" pitchFamily="18" charset="0"/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>
                <a:latin typeface="CS Times" pitchFamily="18" charset="0"/>
              </a:rPr>
              <a:t>    </a:t>
            </a:r>
            <a:r>
              <a:rPr lang="en-US" altLang="ja-JP" sz="2400" dirty="0" err="1">
                <a:latin typeface="CS Times" pitchFamily="18" charset="0"/>
              </a:rPr>
              <a:t>int</a:t>
            </a:r>
            <a:r>
              <a:rPr lang="en-US" altLang="ja-JP" sz="2400" dirty="0">
                <a:latin typeface="CS Times" pitchFamily="18" charset="0"/>
              </a:rPr>
              <a:t> x;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>
                <a:latin typeface="CS Times" pitchFamily="18" charset="0"/>
              </a:rPr>
              <a:t>    </a:t>
            </a:r>
            <a:r>
              <a:rPr lang="en-US" altLang="ja-JP" sz="2400" dirty="0" err="1">
                <a:solidFill>
                  <a:schemeClr val="tx2"/>
                </a:solidFill>
                <a:latin typeface="CS Times" pitchFamily="18" charset="0"/>
              </a:rPr>
              <a:t>srand</a:t>
            </a:r>
            <a:r>
              <a:rPr lang="en-US" altLang="ja-JP" sz="2400" dirty="0">
                <a:solidFill>
                  <a:schemeClr val="tx2"/>
                </a:solidFill>
                <a:latin typeface="CS Times" pitchFamily="18" charset="0"/>
              </a:rPr>
              <a:t>( (unsigned </a:t>
            </a:r>
            <a:r>
              <a:rPr lang="en-US" altLang="ja-JP" sz="2400" dirty="0" err="1">
                <a:solidFill>
                  <a:schemeClr val="tx2"/>
                </a:solidFill>
                <a:latin typeface="CS Times" pitchFamily="18" charset="0"/>
              </a:rPr>
              <a:t>int</a:t>
            </a:r>
            <a:r>
              <a:rPr lang="en-US" altLang="ja-JP" sz="2400" dirty="0">
                <a:solidFill>
                  <a:schemeClr val="tx2"/>
                </a:solidFill>
                <a:latin typeface="CS Times" pitchFamily="18" charset="0"/>
              </a:rPr>
              <a:t>) time(NULL) )</a:t>
            </a:r>
            <a:r>
              <a:rPr lang="en-US" altLang="ja-JP" sz="2400" dirty="0">
                <a:latin typeface="CS Times" pitchFamily="18" charset="0"/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>
                <a:latin typeface="CS Times" pitchFamily="18" charset="0"/>
              </a:rPr>
              <a:t>    for ( </a:t>
            </a:r>
            <a:r>
              <a:rPr lang="en-US" altLang="ja-JP" sz="2400" dirty="0" err="1">
                <a:latin typeface="CS Times" pitchFamily="18" charset="0"/>
              </a:rPr>
              <a:t>i</a:t>
            </a:r>
            <a:r>
              <a:rPr lang="en-US" altLang="ja-JP" sz="2400" dirty="0">
                <a:latin typeface="CS Times" pitchFamily="18" charset="0"/>
              </a:rPr>
              <a:t> = 0; </a:t>
            </a:r>
            <a:r>
              <a:rPr lang="en-US" altLang="ja-JP" sz="2400" dirty="0" err="1">
                <a:latin typeface="CS Times" pitchFamily="18" charset="0"/>
              </a:rPr>
              <a:t>i</a:t>
            </a:r>
            <a:r>
              <a:rPr lang="en-US" altLang="ja-JP" sz="2400" dirty="0">
                <a:latin typeface="CS Times" pitchFamily="18" charset="0"/>
              </a:rPr>
              <a:t> &lt; 10; </a:t>
            </a:r>
            <a:r>
              <a:rPr lang="en-US" altLang="ja-JP" sz="2400" dirty="0" err="1">
                <a:latin typeface="CS Times" pitchFamily="18" charset="0"/>
              </a:rPr>
              <a:t>i</a:t>
            </a:r>
            <a:r>
              <a:rPr lang="en-US" altLang="ja-JP" sz="2400" dirty="0">
                <a:latin typeface="CS Times" pitchFamily="18" charset="0"/>
              </a:rPr>
              <a:t>++ 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>
                <a:latin typeface="CS Times" pitchFamily="18" charset="0"/>
              </a:rPr>
              <a:t>        x = ( (double)</a:t>
            </a:r>
            <a:r>
              <a:rPr lang="en-US" altLang="ja-JP" sz="2400" dirty="0">
                <a:solidFill>
                  <a:schemeClr val="tx2"/>
                </a:solidFill>
                <a:latin typeface="CS Times" pitchFamily="18" charset="0"/>
              </a:rPr>
              <a:t>rand() / (</a:t>
            </a:r>
            <a:r>
              <a:rPr lang="en-US" altLang="ja-JP" sz="2400" dirty="0" err="1">
                <a:solidFill>
                  <a:schemeClr val="tx2"/>
                </a:solidFill>
                <a:latin typeface="CS Times" pitchFamily="18" charset="0"/>
              </a:rPr>
              <a:t>RAND_MAX+1</a:t>
            </a:r>
            <a:r>
              <a:rPr lang="en-US" altLang="ja-JP" sz="2400" dirty="0">
                <a:solidFill>
                  <a:schemeClr val="tx2"/>
                </a:solidFill>
                <a:latin typeface="CS Times" pitchFamily="18" charset="0"/>
              </a:rPr>
              <a:t>)</a:t>
            </a:r>
            <a:r>
              <a:rPr lang="en-US" altLang="ja-JP" sz="2400" dirty="0">
                <a:latin typeface="CS Times" pitchFamily="18" charset="0"/>
              </a:rPr>
              <a:t> ) * 10;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>
                <a:latin typeface="CS Times" pitchFamily="18" charset="0"/>
              </a:rPr>
              <a:t>        </a:t>
            </a:r>
            <a:r>
              <a:rPr lang="en-US" altLang="ja-JP" sz="2400" dirty="0" err="1">
                <a:latin typeface="CS Times" pitchFamily="18" charset="0"/>
              </a:rPr>
              <a:t>printf</a:t>
            </a:r>
            <a:r>
              <a:rPr lang="en-US" altLang="ja-JP" sz="2400" dirty="0">
                <a:latin typeface="CS Times" pitchFamily="18" charset="0"/>
              </a:rPr>
              <a:t>( "x=%d\n", x 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>
                <a:latin typeface="CS Times" pitchFamily="18" charset="0"/>
              </a:rPr>
              <a:t>   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>
                <a:latin typeface="CS Times" pitchFamily="18" charset="0"/>
              </a:rPr>
              <a:t>    return 0;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>
                <a:latin typeface="CS Times" pitchFamily="18" charset="0"/>
              </a:rPr>
              <a:t>}</a:t>
            </a:r>
          </a:p>
          <a:p>
            <a:pPr eaLnBrk="1" hangingPunct="1">
              <a:lnSpc>
                <a:spcPct val="90000"/>
              </a:lnSpc>
            </a:pPr>
            <a:endParaRPr lang="en-US" altLang="ja-JP" sz="2800" dirty="0"/>
          </a:p>
        </p:txBody>
      </p:sp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5889625" y="1873250"/>
            <a:ext cx="305724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疑似乱数のシード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の設定</a:t>
            </a:r>
          </a:p>
        </p:txBody>
      </p:sp>
      <p:sp>
        <p:nvSpPr>
          <p:cNvPr id="12292" name="Text Box 6"/>
          <p:cNvSpPr txBox="1">
            <a:spLocks noChangeArrowheads="1"/>
          </p:cNvSpPr>
          <p:nvPr/>
        </p:nvSpPr>
        <p:spPr bwMode="auto">
          <a:xfrm>
            <a:off x="6096000" y="5334000"/>
            <a:ext cx="2673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疑似乱数の発生</a:t>
            </a:r>
          </a:p>
        </p:txBody>
      </p:sp>
      <p:sp>
        <p:nvSpPr>
          <p:cNvPr id="12293" name="Rectangle 8"/>
          <p:cNvSpPr>
            <a:spLocks noChangeArrowheads="1"/>
          </p:cNvSpPr>
          <p:nvPr/>
        </p:nvSpPr>
        <p:spPr bwMode="auto">
          <a:xfrm>
            <a:off x="457200" y="3429000"/>
            <a:ext cx="5334000" cy="431800"/>
          </a:xfrm>
          <a:prstGeom prst="rect">
            <a:avLst/>
          </a:prstGeom>
          <a:noFill/>
          <a:ln w="952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4" name="Rectangle 9"/>
          <p:cNvSpPr>
            <a:spLocks noChangeArrowheads="1"/>
          </p:cNvSpPr>
          <p:nvPr/>
        </p:nvSpPr>
        <p:spPr bwMode="auto">
          <a:xfrm>
            <a:off x="600075" y="4237038"/>
            <a:ext cx="6832600" cy="465137"/>
          </a:xfrm>
          <a:prstGeom prst="rect">
            <a:avLst/>
          </a:prstGeom>
          <a:noFill/>
          <a:ln w="952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5" name="Line 10"/>
          <p:cNvSpPr>
            <a:spLocks noChangeShapeType="1"/>
          </p:cNvSpPr>
          <p:nvPr/>
        </p:nvSpPr>
        <p:spPr bwMode="auto">
          <a:xfrm flipH="1">
            <a:off x="5105400" y="2743200"/>
            <a:ext cx="762000" cy="685800"/>
          </a:xfrm>
          <a:prstGeom prst="line">
            <a:avLst/>
          </a:prstGeom>
          <a:noFill/>
          <a:ln w="1905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2296" name="Line 11"/>
          <p:cNvSpPr>
            <a:spLocks noChangeShapeType="1"/>
          </p:cNvSpPr>
          <p:nvPr/>
        </p:nvSpPr>
        <p:spPr bwMode="auto">
          <a:xfrm flipH="1" flipV="1">
            <a:off x="5580063" y="4724400"/>
            <a:ext cx="592137" cy="762000"/>
          </a:xfrm>
          <a:prstGeom prst="line">
            <a:avLst/>
          </a:prstGeom>
          <a:noFill/>
          <a:ln w="1905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229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7FFE321-B5F6-4021-8A4F-5A067CBDC448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2527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3538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実行結果例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371600" y="1524000"/>
            <a:ext cx="6064250" cy="516255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x=3</a:t>
            </a:r>
          </a:p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x=1</a:t>
            </a:r>
          </a:p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x=8</a:t>
            </a:r>
          </a:p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x=8</a:t>
            </a:r>
          </a:p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x=4</a:t>
            </a:r>
          </a:p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x=3</a:t>
            </a:r>
          </a:p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x=4</a:t>
            </a:r>
          </a:p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x=1</a:t>
            </a:r>
          </a:p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x=6</a:t>
            </a:r>
          </a:p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x=1</a:t>
            </a:r>
          </a:p>
        </p:txBody>
      </p:sp>
      <p:sp>
        <p:nvSpPr>
          <p:cNvPr id="1434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AC55C66-2477-4425-9F85-C56584626E1A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6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9138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pPr eaLnBrk="1" hangingPunct="1"/>
            <a:r>
              <a:rPr lang="ja-JP" altLang="en-US"/>
              <a:t>疑似乱数</a:t>
            </a:r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1600200" y="3470275"/>
            <a:ext cx="3200400" cy="1066800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>
            <a:off x="3200400" y="4559300"/>
            <a:ext cx="0" cy="213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3200400" y="2882900"/>
            <a:ext cx="0" cy="5873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4800600" y="4003675"/>
            <a:ext cx="914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5715000" y="4003675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5715000" y="6640513"/>
            <a:ext cx="0" cy="2047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5715000" y="6858000"/>
            <a:ext cx="30829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8763000" y="3111500"/>
            <a:ext cx="0" cy="3733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H="1" flipV="1">
            <a:off x="3200400" y="3111500"/>
            <a:ext cx="55451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1905000" y="2238375"/>
            <a:ext cx="2590800" cy="6985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3189288" y="1663700"/>
            <a:ext cx="0" cy="5873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4411663" y="5957888"/>
            <a:ext cx="2590800" cy="6985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5715000" y="54737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2716213" y="2281238"/>
            <a:ext cx="98135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 = 0</a:t>
            </a:r>
            <a:r>
              <a:rPr lang="en-US" altLang="ja-JP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ja-JP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2590800" y="3713163"/>
            <a:ext cx="108715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 &lt; 10</a:t>
            </a:r>
            <a:endParaRPr lang="en-US" altLang="ja-JP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3575050" y="4572000"/>
            <a:ext cx="5100638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x = ( (double)</a:t>
            </a:r>
            <a:r>
              <a:rPr lang="en-US" altLang="ja-JP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rand() / (</a:t>
            </a:r>
            <a:r>
              <a:rPr lang="en-US" altLang="ja-JP" sz="20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RAND_MAX+1</a:t>
            </a:r>
            <a:r>
              <a:rPr lang="en-US" altLang="ja-JP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 ) * 10; </a:t>
            </a:r>
            <a:r>
              <a:rPr lang="en-US" altLang="ja-JP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( "x=%d\n", x );</a:t>
            </a:r>
          </a:p>
        </p:txBody>
      </p:sp>
      <p:sp>
        <p:nvSpPr>
          <p:cNvPr id="16403" name="Text Box 19"/>
          <p:cNvSpPr txBox="1">
            <a:spLocks noChangeArrowheads="1"/>
          </p:cNvSpPr>
          <p:nvPr/>
        </p:nvSpPr>
        <p:spPr bwMode="auto">
          <a:xfrm>
            <a:off x="5073650" y="6013450"/>
            <a:ext cx="6926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++</a:t>
            </a:r>
            <a:endParaRPr lang="en-US" altLang="ja-JP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4705350" y="3552825"/>
            <a:ext cx="5873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Yes</a:t>
            </a:r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2622550" y="4475163"/>
            <a:ext cx="55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</a:p>
        </p:txBody>
      </p:sp>
      <p:sp>
        <p:nvSpPr>
          <p:cNvPr id="16406" name="Rectangle 22"/>
          <p:cNvSpPr>
            <a:spLocks noChangeArrowheads="1"/>
          </p:cNvSpPr>
          <p:nvPr/>
        </p:nvSpPr>
        <p:spPr bwMode="auto">
          <a:xfrm>
            <a:off x="381000" y="977900"/>
            <a:ext cx="5715000" cy="6985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508000" y="1066800"/>
            <a:ext cx="5359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srand</a:t>
            </a:r>
            <a:r>
              <a:rPr lang="en-US" altLang="ja-JP" sz="2800" dirty="0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( (unsigned </a:t>
            </a:r>
            <a:r>
              <a:rPr lang="en-US" altLang="ja-JP" sz="28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int</a:t>
            </a:r>
            <a:r>
              <a:rPr lang="en-US" altLang="ja-JP" sz="2800" dirty="0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) time(NULL) )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;</a:t>
            </a:r>
          </a:p>
        </p:txBody>
      </p:sp>
      <p:sp>
        <p:nvSpPr>
          <p:cNvPr id="1640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7E3674F-5DBF-44FB-9247-C2C74CE08F5D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7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595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プログラムとデータ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2987675" y="2184400"/>
            <a:ext cx="2092325" cy="39084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3379788" y="1463675"/>
            <a:ext cx="156966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メモリ</a:t>
            </a:r>
          </a:p>
        </p:txBody>
      </p:sp>
      <p:sp>
        <p:nvSpPr>
          <p:cNvPr id="18437" name="Text Box 10"/>
          <p:cNvSpPr txBox="1">
            <a:spLocks noChangeArrowheads="1"/>
          </p:cNvSpPr>
          <p:nvPr/>
        </p:nvSpPr>
        <p:spPr bwMode="auto">
          <a:xfrm>
            <a:off x="5353050" y="3481388"/>
            <a:ext cx="3497624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400" dirty="0">
                <a:latin typeface="Calibri" panose="020F0502020204030204" pitchFamily="34" charset="0"/>
                <a:cs typeface="Calibri" panose="020F0502020204030204" pitchFamily="34" charset="0"/>
              </a:rPr>
              <a:t>X = ( (double)</a:t>
            </a:r>
            <a:r>
              <a:rPr lang="en-US" altLang="ja-JP" sz="1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rand() / (</a:t>
            </a:r>
            <a:r>
              <a:rPr lang="en-US" altLang="ja-JP" sz="14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RAND_MAX+1</a:t>
            </a:r>
            <a:r>
              <a:rPr lang="en-US" altLang="ja-JP" sz="1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US" altLang="ja-JP" sz="1400" dirty="0">
                <a:latin typeface="Calibri" panose="020F0502020204030204" pitchFamily="34" charset="0"/>
                <a:cs typeface="Calibri" panose="020F0502020204030204" pitchFamily="34" charset="0"/>
              </a:rPr>
              <a:t> ) * 10</a:t>
            </a:r>
            <a:r>
              <a:rPr lang="en-US" altLang="ja-JP" sz="16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18438" name="Rectangle 11"/>
          <p:cNvSpPr>
            <a:spLocks noChangeArrowheads="1"/>
          </p:cNvSpPr>
          <p:nvPr/>
        </p:nvSpPr>
        <p:spPr bwMode="auto">
          <a:xfrm>
            <a:off x="3362325" y="3481388"/>
            <a:ext cx="1263650" cy="5095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39" name="Text Box 12"/>
          <p:cNvSpPr txBox="1">
            <a:spLocks noChangeArrowheads="1"/>
          </p:cNvSpPr>
          <p:nvPr/>
        </p:nvSpPr>
        <p:spPr bwMode="auto">
          <a:xfrm>
            <a:off x="3824288" y="3462338"/>
            <a:ext cx="3401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</a:p>
        </p:txBody>
      </p:sp>
      <p:sp>
        <p:nvSpPr>
          <p:cNvPr id="18440" name="Line 13"/>
          <p:cNvSpPr>
            <a:spLocks noChangeShapeType="1"/>
          </p:cNvSpPr>
          <p:nvPr/>
        </p:nvSpPr>
        <p:spPr bwMode="auto">
          <a:xfrm flipH="1">
            <a:off x="4616450" y="3659188"/>
            <a:ext cx="1492250" cy="1428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8441" name="Line 14"/>
          <p:cNvSpPr>
            <a:spLocks noChangeShapeType="1"/>
          </p:cNvSpPr>
          <p:nvPr/>
        </p:nvSpPr>
        <p:spPr bwMode="auto">
          <a:xfrm flipH="1">
            <a:off x="4554538" y="3717925"/>
            <a:ext cx="7921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8442" name="Text Box 15"/>
          <p:cNvSpPr txBox="1">
            <a:spLocks noChangeArrowheads="1"/>
          </p:cNvSpPr>
          <p:nvPr/>
        </p:nvSpPr>
        <p:spPr bwMode="auto">
          <a:xfrm>
            <a:off x="5265738" y="3073400"/>
            <a:ext cx="539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①</a:t>
            </a:r>
          </a:p>
        </p:txBody>
      </p:sp>
      <p:sp>
        <p:nvSpPr>
          <p:cNvPr id="18443" name="Text Box 16"/>
          <p:cNvSpPr txBox="1">
            <a:spLocks noChangeArrowheads="1"/>
          </p:cNvSpPr>
          <p:nvPr/>
        </p:nvSpPr>
        <p:spPr bwMode="auto">
          <a:xfrm>
            <a:off x="6103938" y="3973513"/>
            <a:ext cx="2673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疑似乱数の発生</a:t>
            </a:r>
          </a:p>
        </p:txBody>
      </p:sp>
      <p:sp>
        <p:nvSpPr>
          <p:cNvPr id="18444" name="Text Box 22"/>
          <p:cNvSpPr txBox="1">
            <a:spLocks noChangeArrowheads="1"/>
          </p:cNvSpPr>
          <p:nvPr/>
        </p:nvSpPr>
        <p:spPr bwMode="auto">
          <a:xfrm>
            <a:off x="231775" y="4413250"/>
            <a:ext cx="3373039" cy="5232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printf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( "x=%d\n", x );</a:t>
            </a:r>
            <a:endParaRPr lang="en-US" altLang="ja-JP" sz="2000" dirty="0">
              <a:latin typeface="CS Times" pitchFamily="18" charset="0"/>
              <a:cs typeface="Calibri" panose="020F0502020204030204" pitchFamily="34" charset="0"/>
            </a:endParaRPr>
          </a:p>
        </p:txBody>
      </p:sp>
      <p:cxnSp>
        <p:nvCxnSpPr>
          <p:cNvPr id="18445" name="AutoShape 23"/>
          <p:cNvCxnSpPr>
            <a:cxnSpLocks noChangeShapeType="1"/>
            <a:stCxn id="18438" idx="1"/>
            <a:endCxn id="18444" idx="0"/>
          </p:cNvCxnSpPr>
          <p:nvPr/>
        </p:nvCxnSpPr>
        <p:spPr bwMode="auto">
          <a:xfrm rot="10800000" flipV="1">
            <a:off x="1918295" y="3736182"/>
            <a:ext cx="1444030" cy="677068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46" name="Text Box 26"/>
          <p:cNvSpPr txBox="1">
            <a:spLocks noChangeArrowheads="1"/>
          </p:cNvSpPr>
          <p:nvPr/>
        </p:nvSpPr>
        <p:spPr bwMode="auto">
          <a:xfrm>
            <a:off x="2001838" y="3049588"/>
            <a:ext cx="539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②</a:t>
            </a:r>
          </a:p>
        </p:txBody>
      </p:sp>
      <p:sp>
        <p:nvSpPr>
          <p:cNvPr id="18447" name="Text Box 27"/>
          <p:cNvSpPr txBox="1">
            <a:spLocks noChangeArrowheads="1"/>
          </p:cNvSpPr>
          <p:nvPr/>
        </p:nvSpPr>
        <p:spPr bwMode="auto">
          <a:xfrm>
            <a:off x="1444070" y="5060950"/>
            <a:ext cx="902811" cy="474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表示</a:t>
            </a:r>
          </a:p>
        </p:txBody>
      </p:sp>
      <p:sp>
        <p:nvSpPr>
          <p:cNvPr id="1844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FA98136-7838-4D01-A26C-70EAE5CBDFC6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8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9402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疑似乱数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rand </a:t>
            </a:r>
            <a:r>
              <a:rPr lang="ja-JP" altLang="en-US"/>
              <a:t>関数は疑似乱数（</a:t>
            </a:r>
            <a:r>
              <a:rPr lang="en-US" altLang="ja-JP"/>
              <a:t>pseudo-random number</a:t>
            </a:r>
            <a:r>
              <a:rPr lang="ja-JP" altLang="en-US"/>
              <a:t>）を発生させるためのライブラリ関数． </a:t>
            </a:r>
          </a:p>
          <a:p>
            <a:pPr eaLnBrk="1" hangingPunct="1"/>
            <a:endParaRPr lang="ja-JP" altLang="en-US"/>
          </a:p>
          <a:p>
            <a:pPr eaLnBrk="1" hangingPunct="1"/>
            <a:r>
              <a:rPr lang="ja-JP" altLang="en-US"/>
              <a:t>発生される数は，０から</a:t>
            </a:r>
            <a:r>
              <a:rPr lang="en-US" altLang="ja-JP"/>
              <a:t>RAND_MAX</a:t>
            </a:r>
            <a:r>
              <a:rPr lang="ja-JP" altLang="en-US"/>
              <a:t>の間の値をとる．</a:t>
            </a:r>
          </a:p>
          <a:p>
            <a:pPr lvl="1" eaLnBrk="1" hangingPunct="1"/>
            <a:r>
              <a:rPr lang="en-US" altLang="ja-JP"/>
              <a:t>RAND_MAX </a:t>
            </a:r>
            <a:r>
              <a:rPr lang="ja-JP" altLang="en-US"/>
              <a:t>は，</a:t>
            </a:r>
            <a:r>
              <a:rPr lang="en-US" altLang="ja-JP"/>
              <a:t>rand </a:t>
            </a:r>
            <a:r>
              <a:rPr lang="ja-JP" altLang="en-US"/>
              <a:t>関数で発生する疑似乱数（</a:t>
            </a:r>
            <a:r>
              <a:rPr lang="en-US" altLang="ja-JP"/>
              <a:t>pseudo-random number</a:t>
            </a:r>
            <a:r>
              <a:rPr lang="ja-JP" altLang="en-US"/>
              <a:t>）の最大値を表す</a:t>
            </a:r>
          </a:p>
          <a:p>
            <a:pPr eaLnBrk="1" hangingPunct="1"/>
            <a:endParaRPr lang="ja-JP" altLang="en-US" sz="2800"/>
          </a:p>
          <a:p>
            <a:pPr eaLnBrk="1" hangingPunct="1"/>
            <a:endParaRPr lang="en-US" altLang="ja-JP" sz="2800"/>
          </a:p>
        </p:txBody>
      </p:sp>
      <p:sp>
        <p:nvSpPr>
          <p:cNvPr id="2048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B5B744D-40C0-4851-996C-528CCBB84262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9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9173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729</TotalTime>
  <Words>1645</Words>
  <Application>Microsoft Office PowerPoint</Application>
  <PresentationFormat>画面に合わせる (4:3)</PresentationFormat>
  <Paragraphs>340</Paragraphs>
  <Slides>27</Slides>
  <Notes>27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27</vt:i4>
      </vt:variant>
    </vt:vector>
  </HeadingPairs>
  <TitlesOfParts>
    <vt:vector size="35" baseType="lpstr">
      <vt:lpstr>Arial Unicode MS</vt:lpstr>
      <vt:lpstr>CS Times</vt:lpstr>
      <vt:lpstr>メイリオ</vt:lpstr>
      <vt:lpstr>游ゴシック</vt:lpstr>
      <vt:lpstr>Arial</vt:lpstr>
      <vt:lpstr>Calibri</vt:lpstr>
      <vt:lpstr>Segoe UI</vt:lpstr>
      <vt:lpstr>Office テーマ</vt:lpstr>
      <vt:lpstr>cp-15. 疑似乱数と シミュレーション </vt:lpstr>
      <vt:lpstr>内容</vt:lpstr>
      <vt:lpstr>目標</vt:lpstr>
      <vt:lpstr>例題１．疑似乱数</vt:lpstr>
      <vt:lpstr>PowerPoint プレゼンテーション</vt:lpstr>
      <vt:lpstr>実行結果例</vt:lpstr>
      <vt:lpstr>疑似乱数</vt:lpstr>
      <vt:lpstr>プログラムとデータ</vt:lpstr>
      <vt:lpstr>疑似乱数</vt:lpstr>
      <vt:lpstr>疑似乱数のシード（seed）</vt:lpstr>
      <vt:lpstr>疑似乱数のまとめ</vt:lpstr>
      <vt:lpstr>例題２．ランダムウオーク</vt:lpstr>
      <vt:lpstr>PowerPoint プレゼンテーション</vt:lpstr>
      <vt:lpstr>実行結果例</vt:lpstr>
      <vt:lpstr>PowerPoint プレゼンテーション</vt:lpstr>
      <vt:lpstr>課題１．ランダムウオーク結果集計</vt:lpstr>
      <vt:lpstr>例題３．じゃんけんゲーム</vt:lpstr>
      <vt:lpstr>PowerPoint プレゼンテーション</vt:lpstr>
      <vt:lpstr>課題２．じゃんけん結果集計</vt:lpstr>
      <vt:lpstr>例題４．モンテカルロ法による 数値積分</vt:lpstr>
      <vt:lpstr>モンテカルロ法とは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課題３．円周率の計算</vt:lpstr>
      <vt:lpstr>課題３のヒント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疑似乱数とシミュレーション</dc:title>
  <dc:creator>kaneko kunihiko</dc:creator>
  <cp:lastModifiedBy>user</cp:lastModifiedBy>
  <cp:revision>37</cp:revision>
  <dcterms:created xsi:type="dcterms:W3CDTF">2019-11-02T00:06:04Z</dcterms:created>
  <dcterms:modified xsi:type="dcterms:W3CDTF">2023-01-20T15:48:26Z</dcterms:modified>
</cp:coreProperties>
</file>