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38366D4-AB63-4701-9584-6D8F9CB7C6F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45665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3C2E99-B6CE-4B23-826E-488F2C949F9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62053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3C5208-3ABD-46F2-AF42-239A012E85A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70921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A59A61A-AD4F-4FD9-AC54-66160758F6A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98312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C5D6942-970C-44DF-A86F-89D1D09222C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19862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7EA9F6-3610-4F8E-ABFA-8758B841A85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6824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205FD3-EA0A-4824-836F-685C89FDAEB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78876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1EA0605-38BE-4484-9F9C-E908BF04E22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42604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A86942D-0F6C-4099-8DBC-C49161C0662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896927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831EE2-C52A-4AF6-B8FD-FD8DDEE9146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43008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1552B3D-88FE-4807-BB8A-751AF33C660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18696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F24BE70-E2D9-4D28-AFF4-5914A82DA25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67724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4738B4-3499-4A70-BDBA-D177DBE2BF1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9699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AD6852-879B-4A46-93D5-0991ABA5277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81217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1EE177F-64D9-4B1F-BBED-2793C4565B3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225609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EB3D3D-944D-4CFC-80A8-CBC25E13101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461413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B88274-DFB1-4F89-8B92-DDCCAFD3B4C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383563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5294B35-58BC-4EA0-A327-085DA5873CA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853688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CE5EA9-05B6-4B6F-92B6-61F92046220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89313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746468-1160-4948-9C66-382085A207D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292868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72ADEE3-91E6-4C7D-B14A-8E1BE91F416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7137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93470E9-D907-42B0-BA64-207D74DA32E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58335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2BADECE-58E1-4756-A31C-15A4275BE82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980786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DF823B7-9EB6-4814-BF51-8FE1DD10B9D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5655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6706AB4-7E69-440A-992A-286E241F51D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19428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02EA72C-175D-4CED-AD9A-A00A9522F1B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9302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FC8B7E-86A0-4616-A161-DF93C666F7E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9586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B31F91-ACC8-4911-9139-AE55E0CFE81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48534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219F1D-FBC2-453F-B146-9F3D6A53859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71471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AAA2C1-A36C-42D5-A758-51179DA220A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5909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cp-14.</a:t>
            </a:r>
            <a:r>
              <a:rPr lang="ja-JP" altLang="en-US" dirty="0"/>
              <a:t> ファイル処理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2700"/>
            <a:ext cx="7772400" cy="704850"/>
          </a:xfrm>
        </p:spPr>
        <p:txBody>
          <a:bodyPr/>
          <a:lstStyle/>
          <a:p>
            <a:pPr eaLnBrk="1" hangingPunct="1"/>
            <a:r>
              <a:rPr lang="ja-JP" altLang="en-US" sz="4000"/>
              <a:t>プログラム実行順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1193800" y="2954338"/>
            <a:ext cx="4894263" cy="1166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65250" y="979488"/>
            <a:ext cx="46384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altLang="ja-JP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d:\\</a:t>
            </a:r>
            <a:r>
              <a:rPr lang="en-US" altLang="ja-JP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input.txt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", "r");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847850" y="3348038"/>
            <a:ext cx="34951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) != NULL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102350" y="3076575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881313" y="4321175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22536" name="AutoShape 9"/>
          <p:cNvCxnSpPr>
            <a:cxnSpLocks noChangeShapeType="1"/>
          </p:cNvCxnSpPr>
          <p:nvPr/>
        </p:nvCxnSpPr>
        <p:spPr bwMode="auto">
          <a:xfrm rot="16200000" flipH="1">
            <a:off x="3405188" y="1774825"/>
            <a:ext cx="465138" cy="1587"/>
          </a:xfrm>
          <a:prstGeom prst="bentConnector3">
            <a:avLst>
              <a:gd name="adj1" fmla="val 4982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7" name="AutoShape 13"/>
          <p:cNvCxnSpPr>
            <a:cxnSpLocks noChangeShapeType="1"/>
            <a:stCxn id="22531" idx="2"/>
            <a:endCxn id="22538" idx="0"/>
          </p:cNvCxnSpPr>
          <p:nvPr/>
        </p:nvCxnSpPr>
        <p:spPr bwMode="auto">
          <a:xfrm rot="5400000">
            <a:off x="2733675" y="5030788"/>
            <a:ext cx="1808163" cy="7937"/>
          </a:xfrm>
          <a:prstGeom prst="bentConnector3">
            <a:avLst>
              <a:gd name="adj1" fmla="val 49958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8" name="Rectangle 14"/>
          <p:cNvSpPr>
            <a:spLocks noChangeArrowheads="1"/>
          </p:cNvSpPr>
          <p:nvPr/>
        </p:nvSpPr>
        <p:spPr bwMode="auto">
          <a:xfrm>
            <a:off x="2481263" y="5948363"/>
            <a:ext cx="2305050" cy="6334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2636838" y="6035675"/>
            <a:ext cx="1992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2540" name="Rectangle 16"/>
          <p:cNvSpPr>
            <a:spLocks noChangeArrowheads="1"/>
          </p:cNvSpPr>
          <p:nvPr/>
        </p:nvSpPr>
        <p:spPr bwMode="auto">
          <a:xfrm>
            <a:off x="5010150" y="4167188"/>
            <a:ext cx="3444875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1" name="Rectangle 17"/>
          <p:cNvSpPr>
            <a:spLocks noChangeArrowheads="1"/>
          </p:cNvSpPr>
          <p:nvPr/>
        </p:nvSpPr>
        <p:spPr bwMode="auto">
          <a:xfrm>
            <a:off x="1219200" y="876300"/>
            <a:ext cx="4843463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2" name="Text Box 18"/>
          <p:cNvSpPr txBox="1">
            <a:spLocks noChangeArrowheads="1"/>
          </p:cNvSpPr>
          <p:nvPr/>
        </p:nvSpPr>
        <p:spPr bwMode="auto">
          <a:xfrm>
            <a:off x="5043488" y="4273550"/>
            <a:ext cx="3331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"[%d]%s",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, line ); </a:t>
            </a:r>
          </a:p>
        </p:txBody>
      </p:sp>
      <p:cxnSp>
        <p:nvCxnSpPr>
          <p:cNvPr id="22543" name="AutoShape 22"/>
          <p:cNvCxnSpPr>
            <a:cxnSpLocks noChangeShapeType="1"/>
            <a:stCxn id="22531" idx="3"/>
            <a:endCxn id="22540" idx="0"/>
          </p:cNvCxnSpPr>
          <p:nvPr/>
        </p:nvCxnSpPr>
        <p:spPr bwMode="auto">
          <a:xfrm>
            <a:off x="6097588" y="3538538"/>
            <a:ext cx="635000" cy="6191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4" name="AutoShape 23"/>
          <p:cNvCxnSpPr>
            <a:cxnSpLocks noChangeShapeType="1"/>
          </p:cNvCxnSpPr>
          <p:nvPr/>
        </p:nvCxnSpPr>
        <p:spPr bwMode="auto">
          <a:xfrm rot="16200000" flipH="1">
            <a:off x="3405188" y="2717800"/>
            <a:ext cx="465138" cy="1587"/>
          </a:xfrm>
          <a:prstGeom prst="bentConnector3">
            <a:avLst>
              <a:gd name="adj1" fmla="val 4982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545" name="Group 27"/>
          <p:cNvGrpSpPr>
            <a:grpSpLocks/>
          </p:cNvGrpSpPr>
          <p:nvPr/>
        </p:nvGrpSpPr>
        <p:grpSpPr bwMode="auto">
          <a:xfrm>
            <a:off x="3600450" y="2082800"/>
            <a:ext cx="68263" cy="280988"/>
            <a:chOff x="2268" y="1186"/>
            <a:chExt cx="56" cy="296"/>
          </a:xfrm>
        </p:grpSpPr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2268" y="118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2268" y="13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2268" y="14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22546" name="AutoShape 28"/>
          <p:cNvCxnSpPr>
            <a:cxnSpLocks noChangeShapeType="1"/>
            <a:stCxn id="22540" idx="2"/>
            <a:endCxn id="22547" idx="0"/>
          </p:cNvCxnSpPr>
          <p:nvPr/>
        </p:nvCxnSpPr>
        <p:spPr bwMode="auto">
          <a:xfrm rot="5400000">
            <a:off x="6509544" y="5061744"/>
            <a:ext cx="444500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7" name="Rectangle 29"/>
          <p:cNvSpPr>
            <a:spLocks noChangeArrowheads="1"/>
          </p:cNvSpPr>
          <p:nvPr/>
        </p:nvSpPr>
        <p:spPr bwMode="auto">
          <a:xfrm>
            <a:off x="6008688" y="5294313"/>
            <a:ext cx="1444625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8" name="Text Box 30"/>
          <p:cNvSpPr txBox="1">
            <a:spLocks noChangeArrowheads="1"/>
          </p:cNvSpPr>
          <p:nvPr/>
        </p:nvSpPr>
        <p:spPr bwMode="auto">
          <a:xfrm>
            <a:off x="6388100" y="5395913"/>
            <a:ext cx="6469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</p:txBody>
      </p:sp>
      <p:cxnSp>
        <p:nvCxnSpPr>
          <p:cNvPr id="22549" name="AutoShape 31"/>
          <p:cNvCxnSpPr>
            <a:cxnSpLocks noChangeShapeType="1"/>
            <a:stCxn id="22547" idx="2"/>
          </p:cNvCxnSpPr>
          <p:nvPr/>
        </p:nvCxnSpPr>
        <p:spPr bwMode="auto">
          <a:xfrm rot="16200000" flipH="1">
            <a:off x="7715250" y="4983163"/>
            <a:ext cx="211137" cy="2179638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0" name="AutoShape 32"/>
          <p:cNvCxnSpPr>
            <a:cxnSpLocks noChangeShapeType="1"/>
          </p:cNvCxnSpPr>
          <p:nvPr/>
        </p:nvCxnSpPr>
        <p:spPr bwMode="auto">
          <a:xfrm rot="10800000">
            <a:off x="3625850" y="2690813"/>
            <a:ext cx="5257800" cy="3505200"/>
          </a:xfrm>
          <a:prstGeom prst="bentConnector3">
            <a:avLst>
              <a:gd name="adj1" fmla="val -6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5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9630B-D1BC-47FB-AFA4-A53E880A336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65125"/>
            <a:ext cx="7772400" cy="1027113"/>
          </a:xfrm>
        </p:spPr>
        <p:txBody>
          <a:bodyPr/>
          <a:lstStyle/>
          <a:p>
            <a:pPr eaLnBrk="1" hangingPunct="1"/>
            <a:r>
              <a:rPr lang="ja-JP" altLang="en-US"/>
              <a:t>ファイルのオープンとクローズ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608138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003300"/>
                </a:solidFill>
              </a:rPr>
              <a:t>ファイルのオープン</a:t>
            </a:r>
          </a:p>
          <a:p>
            <a:pPr lvl="1" eaLnBrk="1" hangingPunct="1"/>
            <a:r>
              <a:rPr lang="ja-JP" altLang="en-US"/>
              <a:t>ファイルの読み書きを行う前に、ファイルはオープンされねばらならい</a:t>
            </a:r>
          </a:p>
          <a:p>
            <a:pPr lvl="1" eaLnBrk="1" hangingPunct="1"/>
            <a:endParaRPr lang="ja-JP" altLang="en-US"/>
          </a:p>
          <a:p>
            <a:pPr lvl="1"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ja-JP" altLang="en-US">
                <a:solidFill>
                  <a:srgbClr val="003300"/>
                </a:solidFill>
              </a:rPr>
              <a:t>ファイルのクローズ</a:t>
            </a:r>
          </a:p>
          <a:p>
            <a:pPr lvl="1" eaLnBrk="1" hangingPunct="1"/>
            <a:r>
              <a:rPr lang="ja-JP" altLang="en-US"/>
              <a:t>ファイルの読み書きが終わったら，ファイルはクローズされねばならない</a:t>
            </a:r>
          </a:p>
          <a:p>
            <a:pPr lvl="1" eaLnBrk="1" hangingPunct="1"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en-US" altLang="ja-JP"/>
          </a:p>
        </p:txBody>
      </p:sp>
      <p:sp>
        <p:nvSpPr>
          <p:cNvPr id="2458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A9F50C-7425-41EB-914F-EDE783885F2C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3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6688"/>
            <a:ext cx="7772400" cy="719137"/>
          </a:xfrm>
        </p:spPr>
        <p:txBody>
          <a:bodyPr/>
          <a:lstStyle/>
          <a:p>
            <a:pPr eaLnBrk="1" hangingPunct="1"/>
            <a:r>
              <a:rPr lang="ja-JP" altLang="en-US"/>
              <a:t>ファイルポインタ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766762"/>
            <a:ext cx="9064625" cy="5772261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400" dirty="0"/>
              <a:t>ファイルポインタ変数の宣言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　　　例）</a:t>
            </a:r>
            <a:r>
              <a:rPr lang="en-US" altLang="ja-JP" sz="2000" dirty="0">
                <a:solidFill>
                  <a:schemeClr val="accent2"/>
                </a:solidFill>
              </a:rPr>
              <a:t>FILE *</a:t>
            </a:r>
            <a:r>
              <a:rPr lang="en-US" altLang="ja-JP" sz="2000" dirty="0" err="1">
                <a:solidFill>
                  <a:schemeClr val="accent2"/>
                </a:solidFill>
              </a:rPr>
              <a:t>in_file</a:t>
            </a:r>
            <a:r>
              <a:rPr lang="en-US" altLang="ja-JP" sz="2000" dirty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ja-JP" altLang="en-US" sz="2000" dirty="0"/>
              <a:t>「</a:t>
            </a:r>
            <a:r>
              <a:rPr lang="en-US" altLang="ja-JP" sz="2000" dirty="0" err="1"/>
              <a:t>in_file</a:t>
            </a:r>
            <a:r>
              <a:rPr lang="ja-JP" altLang="en-US" sz="2000" dirty="0"/>
              <a:t>」という名前の付いたファイルポインタ変数を宣言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400" dirty="0"/>
              <a:t>ファイルのオープン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　　　例）</a:t>
            </a:r>
            <a:r>
              <a:rPr lang="en-US" altLang="ja-JP" sz="2000" dirty="0" err="1">
                <a:solidFill>
                  <a:schemeClr val="accent2"/>
                </a:solidFill>
              </a:rPr>
              <a:t>in_file</a:t>
            </a:r>
            <a:r>
              <a:rPr lang="en-US" altLang="ja-JP" sz="2000" dirty="0">
                <a:solidFill>
                  <a:schemeClr val="accent2"/>
                </a:solidFill>
              </a:rPr>
              <a:t> = </a:t>
            </a:r>
            <a:r>
              <a:rPr lang="en-US" altLang="ja-JP" sz="2000" dirty="0" err="1">
                <a:solidFill>
                  <a:schemeClr val="accent2"/>
                </a:solidFill>
              </a:rPr>
              <a:t>fopen</a:t>
            </a:r>
            <a:r>
              <a:rPr lang="en-US" altLang="ja-JP" sz="2000" dirty="0">
                <a:solidFill>
                  <a:schemeClr val="accent2"/>
                </a:solidFill>
              </a:rPr>
              <a:t>("</a:t>
            </a:r>
            <a:r>
              <a:rPr lang="en-US" altLang="ja-JP" sz="2000" dirty="0">
                <a:solidFill>
                  <a:srgbClr val="C00000"/>
                </a:solidFill>
              </a:rPr>
              <a:t>d:\\</a:t>
            </a:r>
            <a:r>
              <a:rPr lang="en-US" altLang="ja-JP" sz="2000" dirty="0" err="1">
                <a:solidFill>
                  <a:srgbClr val="C00000"/>
                </a:solidFill>
              </a:rPr>
              <a:t>input.txt</a:t>
            </a:r>
            <a:r>
              <a:rPr lang="en-US" altLang="ja-JP" sz="2000" dirty="0">
                <a:solidFill>
                  <a:schemeClr val="accent2"/>
                </a:solidFill>
              </a:rPr>
              <a:t>", "r");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/>
              <a:t>　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1800" dirty="0"/>
              <a:t>　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1800" dirty="0"/>
              <a:t>　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1800" dirty="0"/>
              <a:t>　　</a:t>
            </a:r>
            <a:r>
              <a:rPr lang="ja-JP" altLang="en-US" sz="2000" dirty="0"/>
              <a:t>ファイルのオープンを行うと，ファイルポインタが得られる</a:t>
            </a:r>
            <a:endParaRPr lang="ja-JP" altLang="en-US" sz="1800" dirty="0"/>
          </a:p>
          <a:p>
            <a:pPr eaLnBrk="1" hangingPunct="1">
              <a:lnSpc>
                <a:spcPct val="110000"/>
              </a:lnSpc>
            </a:pPr>
            <a:r>
              <a:rPr lang="ja-JP" altLang="en-US" sz="2400" dirty="0"/>
              <a:t>ファイルのクローズ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　　　</a:t>
            </a:r>
            <a:r>
              <a:rPr lang="en-US" altLang="ja-JP" sz="2000" dirty="0" err="1">
                <a:solidFill>
                  <a:schemeClr val="accent2"/>
                </a:solidFill>
              </a:rPr>
              <a:t>fclose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dirty="0" err="1">
                <a:solidFill>
                  <a:schemeClr val="accent2"/>
                </a:solidFill>
              </a:rPr>
              <a:t>in_file</a:t>
            </a:r>
            <a:r>
              <a:rPr lang="en-US" altLang="ja-JP" sz="2000" dirty="0">
                <a:solidFill>
                  <a:schemeClr val="accent2"/>
                </a:solidFill>
              </a:rPr>
              <a:t>);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　</a:t>
            </a:r>
            <a:r>
              <a:rPr lang="ja-JP" altLang="en-US" sz="2000" dirty="0"/>
              <a:t>　ファイルポインタを使って，ファイルのクローズを行う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111062" y="2753519"/>
            <a:ext cx="1624450" cy="4667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V="1">
            <a:off x="3296444" y="3220244"/>
            <a:ext cx="312737" cy="3730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2074575" y="3593307"/>
            <a:ext cx="233910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オープンすべき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ファイル名</a:t>
            </a: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4844446" y="2721776"/>
            <a:ext cx="212725" cy="4667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H="1" flipV="1">
            <a:off x="5209311" y="3188501"/>
            <a:ext cx="206375" cy="27463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5502329" y="3320070"/>
            <a:ext cx="31341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オープンモード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：　読み込みの意味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w:   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書き出しの意味</a:t>
            </a:r>
          </a:p>
        </p:txBody>
      </p:sp>
      <p:sp>
        <p:nvSpPr>
          <p:cNvPr id="2663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FA5855-4BAB-4376-9139-A73BA15ADD3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5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ファイルポインタ変数の働き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1676400" y="2209800"/>
            <a:ext cx="5715000" cy="3810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42956" y="2790419"/>
            <a:ext cx="572464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・現在のファイルのファイル位置指示子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　（ファイルの読み書き位置）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・ファイルのオープンモード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など</a:t>
            </a:r>
          </a:p>
        </p:txBody>
      </p:sp>
      <p:sp>
        <p:nvSpPr>
          <p:cNvPr id="2867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9CD64E-E63F-4210-8340-646716DCBAC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3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30175"/>
            <a:ext cx="7772400" cy="700088"/>
          </a:xfrm>
        </p:spPr>
        <p:txBody>
          <a:bodyPr/>
          <a:lstStyle/>
          <a:p>
            <a:pPr eaLnBrk="1" hangingPunct="1"/>
            <a:r>
              <a:rPr lang="en-US" altLang="ja-JP"/>
              <a:t>fgets </a:t>
            </a:r>
            <a:r>
              <a:rPr lang="ja-JP" altLang="en-US"/>
              <a:t>の意味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801687"/>
            <a:ext cx="8229600" cy="247015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ファイルの１行読み込み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ファイルの一行分を読み込んで，末端の</a:t>
            </a:r>
            <a:r>
              <a:rPr lang="en-US" altLang="ja-JP" sz="2400" dirty="0"/>
              <a:t>\0</a:t>
            </a:r>
            <a:r>
              <a:rPr lang="ja-JP" altLang="en-US" sz="2400" dirty="0"/>
              <a:t>を付ける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ファイルには，行の終わりに，改行記号（</a:t>
            </a:r>
            <a:r>
              <a:rPr lang="en-US" altLang="ja-JP" sz="2400" dirty="0"/>
              <a:t>\n)</a:t>
            </a:r>
            <a:r>
              <a:rPr lang="ja-JP" altLang="en-US" sz="2400" dirty="0"/>
              <a:t>が付いている（目には見えない）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読み込み先（文字の配列）のサイズが，ファイルの１行の長さより長いときは，「残りの部分」は変化しない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lvl="1" eaLnBrk="1" hangingPunct="1">
              <a:lnSpc>
                <a:spcPct val="90000"/>
              </a:lnSpc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30724" name="AutoShape 6"/>
          <p:cNvSpPr>
            <a:spLocks noChangeArrowheads="1"/>
          </p:cNvSpPr>
          <p:nvPr/>
        </p:nvSpPr>
        <p:spPr bwMode="auto">
          <a:xfrm rot="5390411" flipH="1">
            <a:off x="4485482" y="4350544"/>
            <a:ext cx="512762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AutoShape 8"/>
          <p:cNvSpPr>
            <a:spLocks noChangeArrowheads="1"/>
          </p:cNvSpPr>
          <p:nvPr/>
        </p:nvSpPr>
        <p:spPr bwMode="auto">
          <a:xfrm>
            <a:off x="26638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AutoShape 9"/>
          <p:cNvSpPr>
            <a:spLocks noChangeArrowheads="1"/>
          </p:cNvSpPr>
          <p:nvPr/>
        </p:nvSpPr>
        <p:spPr bwMode="auto">
          <a:xfrm>
            <a:off x="33496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7" name="AutoShape 10"/>
          <p:cNvSpPr>
            <a:spLocks noChangeArrowheads="1"/>
          </p:cNvSpPr>
          <p:nvPr/>
        </p:nvSpPr>
        <p:spPr bwMode="auto">
          <a:xfrm>
            <a:off x="40354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8" name="AutoShape 11"/>
          <p:cNvSpPr>
            <a:spLocks noChangeArrowheads="1"/>
          </p:cNvSpPr>
          <p:nvPr/>
        </p:nvSpPr>
        <p:spPr bwMode="auto">
          <a:xfrm>
            <a:off x="47212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9" name="AutoShape 12"/>
          <p:cNvSpPr>
            <a:spLocks noChangeArrowheads="1"/>
          </p:cNvSpPr>
          <p:nvPr/>
        </p:nvSpPr>
        <p:spPr bwMode="auto">
          <a:xfrm>
            <a:off x="54070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0" name="AutoShape 13"/>
          <p:cNvSpPr>
            <a:spLocks noChangeArrowheads="1"/>
          </p:cNvSpPr>
          <p:nvPr/>
        </p:nvSpPr>
        <p:spPr bwMode="auto">
          <a:xfrm>
            <a:off x="60928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1" name="Text Box 14"/>
          <p:cNvSpPr txBox="1">
            <a:spLocks noChangeArrowheads="1"/>
          </p:cNvSpPr>
          <p:nvPr/>
        </p:nvSpPr>
        <p:spPr bwMode="auto">
          <a:xfrm>
            <a:off x="169863" y="528637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文字の配列</a:t>
            </a:r>
          </a:p>
        </p:txBody>
      </p:sp>
      <p:sp>
        <p:nvSpPr>
          <p:cNvPr id="30732" name="Text Box 15"/>
          <p:cNvSpPr txBox="1">
            <a:spLocks noChangeArrowheads="1"/>
          </p:cNvSpPr>
          <p:nvPr/>
        </p:nvSpPr>
        <p:spPr bwMode="auto">
          <a:xfrm>
            <a:off x="2192338" y="3313113"/>
            <a:ext cx="2031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ファイル</a:t>
            </a:r>
          </a:p>
        </p:txBody>
      </p:sp>
      <p:sp>
        <p:nvSpPr>
          <p:cNvPr id="30733" name="Text Box 16"/>
          <p:cNvSpPr txBox="1">
            <a:spLocks noChangeArrowheads="1"/>
          </p:cNvSpPr>
          <p:nvPr/>
        </p:nvSpPr>
        <p:spPr bwMode="auto">
          <a:xfrm>
            <a:off x="2735263" y="5289550"/>
            <a:ext cx="5357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p:sp>
        <p:nvSpPr>
          <p:cNvPr id="30734" name="Text Box 17"/>
          <p:cNvSpPr txBox="1">
            <a:spLocks noChangeArrowheads="1"/>
          </p:cNvSpPr>
          <p:nvPr/>
        </p:nvSpPr>
        <p:spPr bwMode="auto">
          <a:xfrm>
            <a:off x="3508375" y="5289550"/>
            <a:ext cx="3818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30735" name="Text Box 18"/>
          <p:cNvSpPr txBox="1">
            <a:spLocks noChangeArrowheads="1"/>
          </p:cNvSpPr>
          <p:nvPr/>
        </p:nvSpPr>
        <p:spPr bwMode="auto">
          <a:xfrm>
            <a:off x="4259263" y="5289550"/>
            <a:ext cx="3273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</a:p>
        </p:txBody>
      </p:sp>
      <p:sp>
        <p:nvSpPr>
          <p:cNvPr id="30736" name="Text Box 19"/>
          <p:cNvSpPr txBox="1">
            <a:spLocks noChangeArrowheads="1"/>
          </p:cNvSpPr>
          <p:nvPr/>
        </p:nvSpPr>
        <p:spPr bwMode="auto">
          <a:xfrm>
            <a:off x="4945063" y="5289550"/>
            <a:ext cx="3706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30737" name="Text Box 20"/>
          <p:cNvSpPr txBox="1">
            <a:spLocks noChangeArrowheads="1"/>
          </p:cNvSpPr>
          <p:nvPr/>
        </p:nvSpPr>
        <p:spPr bwMode="auto">
          <a:xfrm>
            <a:off x="5554663" y="5289550"/>
            <a:ext cx="6094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\n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6175375" y="5289550"/>
            <a:ext cx="601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\0</a:t>
            </a:r>
          </a:p>
        </p:txBody>
      </p:sp>
      <p:sp>
        <p:nvSpPr>
          <p:cNvPr id="30739" name="AutoShape 22"/>
          <p:cNvSpPr>
            <a:spLocks/>
          </p:cNvSpPr>
          <p:nvPr/>
        </p:nvSpPr>
        <p:spPr bwMode="auto">
          <a:xfrm rot="5405116">
            <a:off x="6383338" y="5938838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0" name="AutoShape 23"/>
          <p:cNvSpPr>
            <a:spLocks noChangeArrowheads="1"/>
          </p:cNvSpPr>
          <p:nvPr/>
        </p:nvSpPr>
        <p:spPr bwMode="auto">
          <a:xfrm>
            <a:off x="4024313" y="3268663"/>
            <a:ext cx="1447800" cy="969962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1" name="AutoShape 24"/>
          <p:cNvSpPr>
            <a:spLocks noChangeArrowheads="1"/>
          </p:cNvSpPr>
          <p:nvPr/>
        </p:nvSpPr>
        <p:spPr bwMode="auto">
          <a:xfrm>
            <a:off x="67786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74644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3" name="AutoShape 26"/>
          <p:cNvSpPr>
            <a:spLocks noChangeArrowheads="1"/>
          </p:cNvSpPr>
          <p:nvPr/>
        </p:nvSpPr>
        <p:spPr bwMode="auto">
          <a:xfrm>
            <a:off x="81502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5405116">
            <a:off x="5707063" y="5948363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4781550" y="63087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改行記号</a:t>
            </a:r>
          </a:p>
        </p:txBody>
      </p:sp>
      <p:sp>
        <p:nvSpPr>
          <p:cNvPr id="30746" name="Text Box 29"/>
          <p:cNvSpPr txBox="1">
            <a:spLocks noChangeArrowheads="1"/>
          </p:cNvSpPr>
          <p:nvPr/>
        </p:nvSpPr>
        <p:spPr bwMode="auto">
          <a:xfrm>
            <a:off x="6130925" y="63055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文字列の末端</a:t>
            </a:r>
          </a:p>
        </p:txBody>
      </p:sp>
      <p:sp>
        <p:nvSpPr>
          <p:cNvPr id="30747" name="AutoShape 30"/>
          <p:cNvSpPr>
            <a:spLocks/>
          </p:cNvSpPr>
          <p:nvPr/>
        </p:nvSpPr>
        <p:spPr bwMode="auto">
          <a:xfrm rot="16194884" flipV="1">
            <a:off x="7965281" y="3785394"/>
            <a:ext cx="163513" cy="1863725"/>
          </a:xfrm>
          <a:prstGeom prst="rightBrace">
            <a:avLst>
              <a:gd name="adj1" fmla="val 9498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8" name="Text Box 31"/>
          <p:cNvSpPr txBox="1">
            <a:spLocks noChangeArrowheads="1"/>
          </p:cNvSpPr>
          <p:nvPr/>
        </p:nvSpPr>
        <p:spPr bwMode="auto">
          <a:xfrm>
            <a:off x="6973888" y="4075113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変化しない部分</a:t>
            </a:r>
          </a:p>
        </p:txBody>
      </p:sp>
      <p:sp>
        <p:nvSpPr>
          <p:cNvPr id="30749" name="Text Box 33"/>
          <p:cNvSpPr txBox="1">
            <a:spLocks noChangeArrowheads="1"/>
          </p:cNvSpPr>
          <p:nvPr/>
        </p:nvSpPr>
        <p:spPr bwMode="auto">
          <a:xfrm>
            <a:off x="4149725" y="3311525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Mark\n</a:t>
            </a:r>
          </a:p>
        </p:txBody>
      </p:sp>
      <p:sp>
        <p:nvSpPr>
          <p:cNvPr id="3075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748FB4-84A0-4F1C-867E-D9CC7181EF50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3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30175"/>
            <a:ext cx="7772400" cy="700088"/>
          </a:xfrm>
        </p:spPr>
        <p:txBody>
          <a:bodyPr/>
          <a:lstStyle/>
          <a:p>
            <a:pPr eaLnBrk="1" hangingPunct="1"/>
            <a:r>
              <a:rPr lang="en-US" altLang="ja-JP"/>
              <a:t>fgets </a:t>
            </a:r>
            <a:r>
              <a:rPr lang="ja-JP" altLang="en-US"/>
              <a:t>で「</a:t>
            </a:r>
            <a:r>
              <a:rPr lang="en-US" altLang="ja-JP"/>
              <a:t>100</a:t>
            </a:r>
            <a:r>
              <a:rPr lang="ja-JP" altLang="en-US"/>
              <a:t>」を書く理由</a:t>
            </a:r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auto">
          <a:xfrm rot="5390411" flipH="1">
            <a:off x="4847432" y="4002881"/>
            <a:ext cx="427038" cy="4286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AutoShape 5"/>
          <p:cNvSpPr>
            <a:spLocks noChangeArrowheads="1"/>
          </p:cNvSpPr>
          <p:nvPr/>
        </p:nvSpPr>
        <p:spPr bwMode="auto">
          <a:xfrm>
            <a:off x="3390900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AutoShape 6"/>
          <p:cNvSpPr>
            <a:spLocks noChangeArrowheads="1"/>
          </p:cNvSpPr>
          <p:nvPr/>
        </p:nvSpPr>
        <p:spPr bwMode="auto">
          <a:xfrm>
            <a:off x="3943350" y="4476750"/>
            <a:ext cx="733425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AutoShape 7"/>
          <p:cNvSpPr>
            <a:spLocks noChangeArrowheads="1"/>
          </p:cNvSpPr>
          <p:nvPr/>
        </p:nvSpPr>
        <p:spPr bwMode="auto">
          <a:xfrm>
            <a:off x="4494213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AutoShape 8"/>
          <p:cNvSpPr>
            <a:spLocks noChangeArrowheads="1"/>
          </p:cNvSpPr>
          <p:nvPr/>
        </p:nvSpPr>
        <p:spPr bwMode="auto">
          <a:xfrm>
            <a:off x="5045075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AutoShape 9"/>
          <p:cNvSpPr>
            <a:spLocks noChangeArrowheads="1"/>
          </p:cNvSpPr>
          <p:nvPr/>
        </p:nvSpPr>
        <p:spPr bwMode="auto">
          <a:xfrm>
            <a:off x="5595938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AutoShape 10"/>
          <p:cNvSpPr>
            <a:spLocks noChangeArrowheads="1"/>
          </p:cNvSpPr>
          <p:nvPr/>
        </p:nvSpPr>
        <p:spPr bwMode="auto">
          <a:xfrm>
            <a:off x="6146800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727075" y="47259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文字の配列</a:t>
            </a: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2487613" y="3122613"/>
            <a:ext cx="2031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ファイル</a:t>
            </a:r>
          </a:p>
        </p:txBody>
      </p:sp>
      <p:sp>
        <p:nvSpPr>
          <p:cNvPr id="32780" name="Text Box 18"/>
          <p:cNvSpPr txBox="1">
            <a:spLocks noChangeArrowheads="1"/>
          </p:cNvSpPr>
          <p:nvPr/>
        </p:nvSpPr>
        <p:spPr bwMode="auto">
          <a:xfrm>
            <a:off x="7839075" y="4848225"/>
            <a:ext cx="601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\0</a:t>
            </a:r>
          </a:p>
        </p:txBody>
      </p:sp>
      <p:sp>
        <p:nvSpPr>
          <p:cNvPr id="32781" name="AutoShape 19"/>
          <p:cNvSpPr>
            <a:spLocks/>
          </p:cNvSpPr>
          <p:nvPr/>
        </p:nvSpPr>
        <p:spPr bwMode="auto">
          <a:xfrm rot="5405116">
            <a:off x="8027987" y="5316538"/>
            <a:ext cx="125413" cy="490538"/>
          </a:xfrm>
          <a:prstGeom prst="rightBrace">
            <a:avLst>
              <a:gd name="adj1" fmla="val 3259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AutoShape 20"/>
          <p:cNvSpPr>
            <a:spLocks noChangeArrowheads="1"/>
          </p:cNvSpPr>
          <p:nvPr/>
        </p:nvSpPr>
        <p:spPr bwMode="auto">
          <a:xfrm>
            <a:off x="4484688" y="3095625"/>
            <a:ext cx="1163637" cy="806450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AutoShape 21"/>
          <p:cNvSpPr>
            <a:spLocks noChangeArrowheads="1"/>
          </p:cNvSpPr>
          <p:nvPr/>
        </p:nvSpPr>
        <p:spPr bwMode="auto">
          <a:xfrm>
            <a:off x="6697663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AutoShape 22"/>
          <p:cNvSpPr>
            <a:spLocks noChangeArrowheads="1"/>
          </p:cNvSpPr>
          <p:nvPr/>
        </p:nvSpPr>
        <p:spPr bwMode="auto">
          <a:xfrm>
            <a:off x="7248525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AutoShape 23"/>
          <p:cNvSpPr>
            <a:spLocks noChangeArrowheads="1"/>
          </p:cNvSpPr>
          <p:nvPr/>
        </p:nvSpPr>
        <p:spPr bwMode="auto">
          <a:xfrm>
            <a:off x="7799388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Text Box 26"/>
          <p:cNvSpPr txBox="1">
            <a:spLocks noChangeArrowheads="1"/>
          </p:cNvSpPr>
          <p:nvPr/>
        </p:nvSpPr>
        <p:spPr bwMode="auto">
          <a:xfrm>
            <a:off x="7131050" y="5561013"/>
            <a:ext cx="20129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文字列の末端</a:t>
            </a:r>
          </a:p>
        </p:txBody>
      </p:sp>
      <p:sp>
        <p:nvSpPr>
          <p:cNvPr id="32787" name="Text Box 31"/>
          <p:cNvSpPr txBox="1">
            <a:spLocks noChangeArrowheads="1"/>
          </p:cNvSpPr>
          <p:nvPr/>
        </p:nvSpPr>
        <p:spPr bwMode="auto">
          <a:xfrm>
            <a:off x="2239963" y="1206500"/>
            <a:ext cx="4638675" cy="65087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32788" name="Text Box 35"/>
          <p:cNvSpPr txBox="1">
            <a:spLocks noChangeArrowheads="1"/>
          </p:cNvSpPr>
          <p:nvPr/>
        </p:nvSpPr>
        <p:spPr bwMode="auto">
          <a:xfrm>
            <a:off x="1037372" y="5991225"/>
            <a:ext cx="81868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配列のサイズが１００ならば，読み込める文字は９９まで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（最後に必ず「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\0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」が付く）</a:t>
            </a:r>
          </a:p>
        </p:txBody>
      </p:sp>
      <p:sp>
        <p:nvSpPr>
          <p:cNvPr id="32789" name="Text Box 36"/>
          <p:cNvSpPr txBox="1">
            <a:spLocks noChangeArrowheads="1"/>
          </p:cNvSpPr>
          <p:nvPr/>
        </p:nvSpPr>
        <p:spPr bwMode="auto">
          <a:xfrm>
            <a:off x="6005513" y="2062163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ファイルポインタ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変数名</a:t>
            </a:r>
          </a:p>
        </p:txBody>
      </p:sp>
      <p:sp>
        <p:nvSpPr>
          <p:cNvPr id="32790" name="Text Box 37"/>
          <p:cNvSpPr txBox="1">
            <a:spLocks noChangeArrowheads="1"/>
          </p:cNvSpPr>
          <p:nvPr/>
        </p:nvSpPr>
        <p:spPr bwMode="auto">
          <a:xfrm>
            <a:off x="3692525" y="207803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読み込み先の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配列のサイズ</a:t>
            </a:r>
          </a:p>
        </p:txBody>
      </p:sp>
      <p:sp>
        <p:nvSpPr>
          <p:cNvPr id="32791" name="Text Box 38"/>
          <p:cNvSpPr txBox="1">
            <a:spLocks noChangeArrowheads="1"/>
          </p:cNvSpPr>
          <p:nvPr/>
        </p:nvSpPr>
        <p:spPr bwMode="auto">
          <a:xfrm>
            <a:off x="1398588" y="206375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読み込み先の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配列の変数名</a:t>
            </a:r>
          </a:p>
        </p:txBody>
      </p:sp>
      <p:sp>
        <p:nvSpPr>
          <p:cNvPr id="32792" name="Line 39"/>
          <p:cNvSpPr>
            <a:spLocks noChangeShapeType="1"/>
          </p:cNvSpPr>
          <p:nvPr/>
        </p:nvSpPr>
        <p:spPr bwMode="auto">
          <a:xfrm flipV="1">
            <a:off x="3268663" y="1800225"/>
            <a:ext cx="360362" cy="3302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3" name="Line 40"/>
          <p:cNvSpPr>
            <a:spLocks noChangeShapeType="1"/>
          </p:cNvSpPr>
          <p:nvPr/>
        </p:nvSpPr>
        <p:spPr bwMode="auto">
          <a:xfrm flipH="1" flipV="1">
            <a:off x="4751388" y="1787525"/>
            <a:ext cx="28575" cy="377825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4" name="Line 41"/>
          <p:cNvSpPr>
            <a:spLocks noChangeShapeType="1"/>
          </p:cNvSpPr>
          <p:nvPr/>
        </p:nvSpPr>
        <p:spPr bwMode="auto">
          <a:xfrm flipH="1" flipV="1">
            <a:off x="6118225" y="1774825"/>
            <a:ext cx="455613" cy="4064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A4008-0674-4B71-BA82-038CF1F660BF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10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NULL</a:t>
            </a:r>
            <a:r>
              <a:rPr lang="ja-JP" altLang="en-US"/>
              <a:t>の意味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fopen </a:t>
            </a:r>
            <a:r>
              <a:rPr lang="ja-JP" altLang="en-US"/>
              <a:t>関数では「ファイルオープンの失敗」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例） </a:t>
            </a:r>
            <a:r>
              <a:rPr lang="en-US" altLang="ja-JP">
                <a:solidFill>
                  <a:schemeClr val="accent2"/>
                </a:solidFill>
              </a:rPr>
              <a:t>fopen(“d:\\input.txt", "r") 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		       if ( in_file == NULL ) {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en-US" altLang="ja-JP" sz="4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ja-JP"/>
              <a:t>fgets </a:t>
            </a:r>
            <a:r>
              <a:rPr lang="ja-JP" altLang="en-US"/>
              <a:t>関数では「ファイルの終わり」</a:t>
            </a:r>
          </a:p>
          <a:p>
            <a:pPr eaLnBrk="1" hangingPunct="1">
              <a:buFontTx/>
              <a:buNone/>
            </a:pPr>
            <a:r>
              <a:rPr lang="ja-JP" altLang="en-US"/>
              <a:t>	</a:t>
            </a:r>
            <a:r>
              <a:rPr lang="ja-JP" altLang="en-US">
                <a:solidFill>
                  <a:schemeClr val="accent2"/>
                </a:solidFill>
              </a:rPr>
              <a:t>	例） </a:t>
            </a:r>
            <a:r>
              <a:rPr lang="en-US" altLang="ja-JP">
                <a:solidFill>
                  <a:schemeClr val="accent2"/>
                </a:solidFill>
              </a:rPr>
              <a:t>fgets( line, 100, in_file ) != NULL</a:t>
            </a:r>
            <a:r>
              <a:rPr lang="en-US" altLang="ja-JP" sz="2400"/>
              <a:t> </a:t>
            </a:r>
          </a:p>
        </p:txBody>
      </p:sp>
      <p:sp>
        <p:nvSpPr>
          <p:cNvPr id="3482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FF904-8F73-4DCC-AACE-6AE4056AE073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35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655763"/>
            <a:ext cx="8085137" cy="46656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次のような名簿ファイルを読み込んで，１列目の氏名と，３列目の住所だけを表示するプログラムを作る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各データは，空白文字で区切られる．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１列目の氏名と，３列目の住所を取り出すために</a:t>
            </a: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sscanf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sz="2000" dirty="0">
              <a:solidFill>
                <a:srgbClr val="003300"/>
              </a:solidFill>
              <a:latin typeface="メイリオ" panose="020B0604030504040204" pitchFamily="50" charset="-128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金子邦彦 </a:t>
            </a: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1200/01/01 </a:t>
            </a:r>
            <a:r>
              <a:rPr lang="ja-JP" altLang="en-US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福岡市東区箱崎 </a:t>
            </a: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092-642-4068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○○×× 1300/12/31 </a:t>
            </a:r>
            <a:r>
              <a:rPr lang="ja-JP" altLang="en-US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福岡市東区貝塚 </a:t>
            </a: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092-642-3883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●●■■ 800/05/31 </a:t>
            </a:r>
            <a:r>
              <a:rPr lang="ja-JP" altLang="en-US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福岡市東区香椎 </a:t>
            </a: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092-642-3884</a:t>
            </a:r>
          </a:p>
        </p:txBody>
      </p:sp>
      <p:sp>
        <p:nvSpPr>
          <p:cNvPr id="3686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92DEC5-CDDE-44C0-BD02-5EF55B22F044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例題２．ファイルからのデータ読み込み</a:t>
            </a:r>
          </a:p>
        </p:txBody>
      </p:sp>
    </p:spTree>
    <p:extLst>
      <p:ext uri="{BB962C8B-B14F-4D97-AF65-F5344CB8AC3E}">
        <p14:creationId xmlns:p14="http://schemas.microsoft.com/office/powerpoint/2010/main" val="920412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82575" y="5697538"/>
            <a:ext cx="7772400" cy="1057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2800"/>
          </a:p>
          <a:p>
            <a:pPr eaLnBrk="1" hangingPunct="1"/>
            <a:endParaRPr lang="en-US" altLang="ja-JP" sz="2800"/>
          </a:p>
        </p:txBody>
      </p:sp>
      <p:sp>
        <p:nvSpPr>
          <p:cNvPr id="38915" name="Rectangle 1027"/>
          <p:cNvSpPr>
            <a:spLocks noChangeArrowheads="1"/>
          </p:cNvSpPr>
          <p:nvPr/>
        </p:nvSpPr>
        <p:spPr bwMode="auto">
          <a:xfrm>
            <a:off x="266700" y="0"/>
            <a:ext cx="77724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 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 line[100];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 name[100];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 birth[100];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 address[100];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 *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("a=d:\\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Book1.csv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", "r")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if 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== NULL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() error" );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return 0; 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while(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 != NULL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sscanf_s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line, "%s %s %s", name, birth, address 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"name=%s, address=%s\n", name, address );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8916" name="Text Box 1028"/>
          <p:cNvSpPr txBox="1">
            <a:spLocks noChangeArrowheads="1"/>
          </p:cNvSpPr>
          <p:nvPr/>
        </p:nvSpPr>
        <p:spPr bwMode="auto">
          <a:xfrm>
            <a:off x="3260725" y="1739900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ファイルポインタ変数の宣言</a:t>
            </a:r>
          </a:p>
        </p:txBody>
      </p:sp>
      <p:sp>
        <p:nvSpPr>
          <p:cNvPr id="38917" name="Text Box 1029"/>
          <p:cNvSpPr txBox="1">
            <a:spLocks noChangeArrowheads="1"/>
          </p:cNvSpPr>
          <p:nvPr/>
        </p:nvSpPr>
        <p:spPr bwMode="auto">
          <a:xfrm>
            <a:off x="5403850" y="2173288"/>
            <a:ext cx="36401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ファイルのオープン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（ファイルポインタが得られる）</a:t>
            </a:r>
          </a:p>
        </p:txBody>
      </p:sp>
      <p:sp>
        <p:nvSpPr>
          <p:cNvPr id="38918" name="Text Box 1030"/>
          <p:cNvSpPr txBox="1">
            <a:spLocks noChangeArrowheads="1"/>
          </p:cNvSpPr>
          <p:nvPr/>
        </p:nvSpPr>
        <p:spPr bwMode="auto">
          <a:xfrm>
            <a:off x="2678113" y="6103938"/>
            <a:ext cx="63401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ファイルのクローズ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（ファイルポインタを使ってクローズする）</a:t>
            </a:r>
          </a:p>
        </p:txBody>
      </p:sp>
      <p:sp>
        <p:nvSpPr>
          <p:cNvPr id="38919" name="Rectangle 1031"/>
          <p:cNvSpPr>
            <a:spLocks noChangeArrowheads="1"/>
          </p:cNvSpPr>
          <p:nvPr/>
        </p:nvSpPr>
        <p:spPr bwMode="auto">
          <a:xfrm>
            <a:off x="565150" y="2555875"/>
            <a:ext cx="2133600" cy="3238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Line 1032"/>
          <p:cNvSpPr>
            <a:spLocks noChangeShapeType="1"/>
          </p:cNvSpPr>
          <p:nvPr/>
        </p:nvSpPr>
        <p:spPr bwMode="auto">
          <a:xfrm flipH="1">
            <a:off x="2641600" y="2132013"/>
            <a:ext cx="685800" cy="457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1" name="Rectangle 1033"/>
          <p:cNvSpPr>
            <a:spLocks noChangeArrowheads="1"/>
          </p:cNvSpPr>
          <p:nvPr/>
        </p:nvSpPr>
        <p:spPr bwMode="auto">
          <a:xfrm>
            <a:off x="576263" y="2901950"/>
            <a:ext cx="4846637" cy="3333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1034"/>
          <p:cNvSpPr>
            <a:spLocks noChangeShapeType="1"/>
          </p:cNvSpPr>
          <p:nvPr/>
        </p:nvSpPr>
        <p:spPr bwMode="auto">
          <a:xfrm flipH="1">
            <a:off x="5089525" y="2406650"/>
            <a:ext cx="423863" cy="44291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3" name="Line 1035"/>
          <p:cNvSpPr>
            <a:spLocks noChangeShapeType="1"/>
          </p:cNvSpPr>
          <p:nvPr/>
        </p:nvSpPr>
        <p:spPr bwMode="auto">
          <a:xfrm flipH="1" flipV="1">
            <a:off x="3235325" y="3462338"/>
            <a:ext cx="1127125" cy="1238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4" name="Rectangle 1036"/>
          <p:cNvSpPr>
            <a:spLocks noChangeArrowheads="1"/>
          </p:cNvSpPr>
          <p:nvPr/>
        </p:nvSpPr>
        <p:spPr bwMode="auto">
          <a:xfrm>
            <a:off x="1065213" y="3263900"/>
            <a:ext cx="2149475" cy="3206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5" name="Text Box 1037"/>
          <p:cNvSpPr txBox="1">
            <a:spLocks noChangeArrowheads="1"/>
          </p:cNvSpPr>
          <p:nvPr/>
        </p:nvSpPr>
        <p:spPr bwMode="auto">
          <a:xfrm>
            <a:off x="4313238" y="3387725"/>
            <a:ext cx="300595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ファイルのオープンに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失敗したかを調べている</a:t>
            </a:r>
          </a:p>
        </p:txBody>
      </p:sp>
      <p:sp>
        <p:nvSpPr>
          <p:cNvPr id="38926" name="Rectangle 1038"/>
          <p:cNvSpPr>
            <a:spLocks noChangeArrowheads="1"/>
          </p:cNvSpPr>
          <p:nvPr/>
        </p:nvSpPr>
        <p:spPr bwMode="auto">
          <a:xfrm>
            <a:off x="1455738" y="4419600"/>
            <a:ext cx="3040062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7" name="Rectangle 1040"/>
          <p:cNvSpPr>
            <a:spLocks noChangeArrowheads="1"/>
          </p:cNvSpPr>
          <p:nvPr/>
        </p:nvSpPr>
        <p:spPr bwMode="auto">
          <a:xfrm>
            <a:off x="4521200" y="4416425"/>
            <a:ext cx="1185863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8" name="Text Box 1041"/>
          <p:cNvSpPr txBox="1">
            <a:spLocks noChangeArrowheads="1"/>
          </p:cNvSpPr>
          <p:nvPr/>
        </p:nvSpPr>
        <p:spPr bwMode="auto">
          <a:xfrm>
            <a:off x="6072188" y="3822700"/>
            <a:ext cx="300595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ファイルの終わりに達し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ていないかを調べている</a:t>
            </a:r>
          </a:p>
        </p:txBody>
      </p:sp>
      <p:sp>
        <p:nvSpPr>
          <p:cNvPr id="38929" name="Line 1042"/>
          <p:cNvSpPr>
            <a:spLocks noChangeShapeType="1"/>
          </p:cNvSpPr>
          <p:nvPr/>
        </p:nvSpPr>
        <p:spPr bwMode="auto">
          <a:xfrm flipH="1">
            <a:off x="5654675" y="4371975"/>
            <a:ext cx="404813" cy="1873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30" name="Text Box 1043"/>
          <p:cNvSpPr txBox="1">
            <a:spLocks noChangeArrowheads="1"/>
          </p:cNvSpPr>
          <p:nvPr/>
        </p:nvSpPr>
        <p:spPr bwMode="auto">
          <a:xfrm>
            <a:off x="2249488" y="3802063"/>
            <a:ext cx="17235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１行読み込み</a:t>
            </a:r>
          </a:p>
        </p:txBody>
      </p:sp>
      <p:sp>
        <p:nvSpPr>
          <p:cNvPr id="38931" name="Rectangle 1044"/>
          <p:cNvSpPr>
            <a:spLocks noChangeArrowheads="1"/>
          </p:cNvSpPr>
          <p:nvPr/>
        </p:nvSpPr>
        <p:spPr bwMode="auto">
          <a:xfrm>
            <a:off x="606425" y="5751513"/>
            <a:ext cx="1928813" cy="37306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2" name="Line 1045"/>
          <p:cNvSpPr>
            <a:spLocks noChangeShapeType="1"/>
          </p:cNvSpPr>
          <p:nvPr/>
        </p:nvSpPr>
        <p:spPr bwMode="auto">
          <a:xfrm flipH="1" flipV="1">
            <a:off x="2481263" y="6096000"/>
            <a:ext cx="285750" cy="2667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33" name="Rectangle 1046"/>
          <p:cNvSpPr>
            <a:spLocks noChangeArrowheads="1"/>
          </p:cNvSpPr>
          <p:nvPr/>
        </p:nvSpPr>
        <p:spPr bwMode="auto">
          <a:xfrm>
            <a:off x="909638" y="4800600"/>
            <a:ext cx="6305550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4" name="Text Box 1047"/>
          <p:cNvSpPr txBox="1">
            <a:spLocks noChangeArrowheads="1"/>
          </p:cNvSpPr>
          <p:nvPr/>
        </p:nvSpPr>
        <p:spPr bwMode="auto">
          <a:xfrm>
            <a:off x="4022725" y="5595938"/>
            <a:ext cx="51090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１列目，２列目，３列目の取り出し</a:t>
            </a:r>
          </a:p>
        </p:txBody>
      </p:sp>
      <p:sp>
        <p:nvSpPr>
          <p:cNvPr id="38935" name="Line 1048"/>
          <p:cNvSpPr>
            <a:spLocks noChangeShapeType="1"/>
          </p:cNvSpPr>
          <p:nvPr/>
        </p:nvSpPr>
        <p:spPr bwMode="auto">
          <a:xfrm flipH="1" flipV="1">
            <a:off x="5710238" y="5156200"/>
            <a:ext cx="212725" cy="487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3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37642B-4E1F-4C93-80BE-6EF7BE465952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41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40963" name="Text Box 1027"/>
          <p:cNvSpPr txBox="1">
            <a:spLocks noChangeArrowheads="1"/>
          </p:cNvSpPr>
          <p:nvPr/>
        </p:nvSpPr>
        <p:spPr bwMode="auto">
          <a:xfrm>
            <a:off x="1173163" y="1768475"/>
            <a:ext cx="7016750" cy="14716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name=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金子邦彦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, address=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福岡市東区箱崎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name=○○××, address=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福岡市東区貝塚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name=●●■■, address=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福岡市東区香椎</a:t>
            </a:r>
            <a:endParaRPr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C438DA-E1CF-4FAB-80C2-B5AC9EC8942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9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アウトライン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372" y="1166649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例題１． １行単位のファイル読み込み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	ファイルからの読み込み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	ファイルの終わり（</a:t>
            </a:r>
            <a:r>
              <a:rPr lang="en-US" altLang="ja-JP" sz="2800"/>
              <a:t>EOF</a:t>
            </a:r>
            <a:r>
              <a:rPr lang="ja-JP" altLang="en-US" sz="2800"/>
              <a:t>　ともいう）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例題２．ファイルからのデータ読み込み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	</a:t>
            </a:r>
            <a:r>
              <a:rPr lang="ja-JP" altLang="en-US" sz="2800"/>
              <a:t>ファイル中のデータの取り出し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例題３． １行単位のファイル書き出し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 	ファイルへの書き出し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例題４． ３行目を２回読み込む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r>
              <a:rPr lang="ja-JP" altLang="en-US" sz="2800"/>
              <a:t>	ファイルのランダムアクセス</a:t>
            </a:r>
          </a:p>
        </p:txBody>
      </p:sp>
      <p:sp>
        <p:nvSpPr>
          <p:cNvPr id="614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973C31-93B1-4B78-A427-8D6A010914E4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57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プログラムとデータ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667125" y="742950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384925" y="1784350"/>
            <a:ext cx="26558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endParaRPr lang="en-US" altLang="ja-JP" sz="24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948238" y="1365250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5475288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416675" y="122555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765925" y="2214563"/>
            <a:ext cx="2339102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１行読み込み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4938713" y="1716088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4938713" y="2070100"/>
            <a:ext cx="5540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9" name="Oval 15"/>
          <p:cNvSpPr>
            <a:spLocks noChangeArrowheads="1"/>
          </p:cNvSpPr>
          <p:nvPr/>
        </p:nvSpPr>
        <p:spPr bwMode="auto">
          <a:xfrm>
            <a:off x="5197475" y="2301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0" name="Oval 16"/>
          <p:cNvSpPr>
            <a:spLocks noChangeArrowheads="1"/>
          </p:cNvSpPr>
          <p:nvPr/>
        </p:nvSpPr>
        <p:spPr bwMode="auto">
          <a:xfrm>
            <a:off x="5197475" y="2492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21" name="Oval 17"/>
          <p:cNvSpPr>
            <a:spLocks noChangeArrowheads="1"/>
          </p:cNvSpPr>
          <p:nvPr/>
        </p:nvSpPr>
        <p:spPr bwMode="auto">
          <a:xfrm>
            <a:off x="5197475" y="2682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3022" name="AutoShape 18"/>
          <p:cNvCxnSpPr>
            <a:cxnSpLocks noChangeShapeType="1"/>
          </p:cNvCxnSpPr>
          <p:nvPr/>
        </p:nvCxnSpPr>
        <p:spPr bwMode="auto">
          <a:xfrm rot="10800000">
            <a:off x="5545138" y="1955800"/>
            <a:ext cx="839787" cy="6350"/>
          </a:xfrm>
          <a:prstGeom prst="bentConnector3">
            <a:avLst>
              <a:gd name="adj1" fmla="val 49907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3" name="Text Box 23"/>
          <p:cNvSpPr txBox="1">
            <a:spLocks noChangeArrowheads="1"/>
          </p:cNvSpPr>
          <p:nvPr/>
        </p:nvSpPr>
        <p:spPr bwMode="auto">
          <a:xfrm>
            <a:off x="3954463" y="1319213"/>
            <a:ext cx="995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line[0]</a:t>
            </a:r>
          </a:p>
        </p:txBody>
      </p:sp>
      <p:sp>
        <p:nvSpPr>
          <p:cNvPr id="43024" name="Text Box 24"/>
          <p:cNvSpPr txBox="1">
            <a:spLocks noChangeArrowheads="1"/>
          </p:cNvSpPr>
          <p:nvPr/>
        </p:nvSpPr>
        <p:spPr bwMode="auto">
          <a:xfrm>
            <a:off x="3935413" y="1733550"/>
            <a:ext cx="995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line[1]</a:t>
            </a:r>
          </a:p>
        </p:txBody>
      </p:sp>
      <p:sp>
        <p:nvSpPr>
          <p:cNvPr id="43025" name="Text Box 27"/>
          <p:cNvSpPr txBox="1">
            <a:spLocks noChangeArrowheads="1"/>
          </p:cNvSpPr>
          <p:nvPr/>
        </p:nvSpPr>
        <p:spPr bwMode="auto">
          <a:xfrm>
            <a:off x="3844925" y="2805113"/>
            <a:ext cx="1147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line[99]</a:t>
            </a:r>
          </a:p>
        </p:txBody>
      </p:sp>
      <p:sp>
        <p:nvSpPr>
          <p:cNvPr id="43026" name="Text Box 28"/>
          <p:cNvSpPr txBox="1">
            <a:spLocks noChangeArrowheads="1"/>
          </p:cNvSpPr>
          <p:nvPr/>
        </p:nvSpPr>
        <p:spPr bwMode="auto">
          <a:xfrm>
            <a:off x="127000" y="3521075"/>
            <a:ext cx="4668838" cy="430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sscanf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line, "%s %s %s", name, birth, address 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altLang="ja-JP" sz="24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43027" name="Text Box 29"/>
          <p:cNvSpPr txBox="1">
            <a:spLocks noChangeArrowheads="1"/>
          </p:cNvSpPr>
          <p:nvPr/>
        </p:nvSpPr>
        <p:spPr bwMode="auto">
          <a:xfrm>
            <a:off x="171450" y="296227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43028" name="Text Box 30"/>
          <p:cNvSpPr txBox="1">
            <a:spLocks noChangeArrowheads="1"/>
          </p:cNvSpPr>
          <p:nvPr/>
        </p:nvSpPr>
        <p:spPr bwMode="auto">
          <a:xfrm>
            <a:off x="6804025" y="542925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１行分の表示</a:t>
            </a:r>
          </a:p>
        </p:txBody>
      </p:sp>
      <p:cxnSp>
        <p:nvCxnSpPr>
          <p:cNvPr id="43029" name="AutoShape 32"/>
          <p:cNvCxnSpPr>
            <a:cxnSpLocks noChangeShapeType="1"/>
            <a:stCxn id="43024" idx="1"/>
            <a:endCxn id="43026" idx="0"/>
          </p:cNvCxnSpPr>
          <p:nvPr/>
        </p:nvCxnSpPr>
        <p:spPr bwMode="auto">
          <a:xfrm rot="10800000" flipV="1">
            <a:off x="2462213" y="1962150"/>
            <a:ext cx="1473200" cy="1558925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0" name="Rectangle 36"/>
          <p:cNvSpPr>
            <a:spLocks noChangeArrowheads="1"/>
          </p:cNvSpPr>
          <p:nvPr/>
        </p:nvSpPr>
        <p:spPr bwMode="auto">
          <a:xfrm>
            <a:off x="3765550" y="1230313"/>
            <a:ext cx="2460625" cy="537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1" name="Line 44"/>
          <p:cNvSpPr>
            <a:spLocks noChangeShapeType="1"/>
          </p:cNvSpPr>
          <p:nvPr/>
        </p:nvSpPr>
        <p:spPr bwMode="auto">
          <a:xfrm>
            <a:off x="4943475" y="287813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32" name="Text Box 45"/>
          <p:cNvSpPr txBox="1">
            <a:spLocks noChangeArrowheads="1"/>
          </p:cNvSpPr>
          <p:nvPr/>
        </p:nvSpPr>
        <p:spPr bwMode="auto">
          <a:xfrm>
            <a:off x="1003300" y="3956050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データの取り出し</a:t>
            </a:r>
          </a:p>
        </p:txBody>
      </p:sp>
      <p:cxnSp>
        <p:nvCxnSpPr>
          <p:cNvPr id="43033" name="AutoShape 46"/>
          <p:cNvCxnSpPr>
            <a:cxnSpLocks noChangeShapeType="1"/>
            <a:stCxn id="43032" idx="2"/>
          </p:cNvCxnSpPr>
          <p:nvPr/>
        </p:nvCxnSpPr>
        <p:spPr bwMode="auto">
          <a:xfrm rot="16200000" flipH="1">
            <a:off x="2933303" y="4077890"/>
            <a:ext cx="656293" cy="145905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4" name="Rectangle 47"/>
          <p:cNvSpPr>
            <a:spLocks noChangeArrowheads="1"/>
          </p:cNvSpPr>
          <p:nvPr/>
        </p:nvSpPr>
        <p:spPr bwMode="auto">
          <a:xfrm>
            <a:off x="4095750" y="4549775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5" name="Line 48"/>
          <p:cNvSpPr>
            <a:spLocks noChangeShapeType="1"/>
          </p:cNvSpPr>
          <p:nvPr/>
        </p:nvSpPr>
        <p:spPr bwMode="auto">
          <a:xfrm>
            <a:off x="4086225" y="4900613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36" name="Line 49"/>
          <p:cNvSpPr>
            <a:spLocks noChangeShapeType="1"/>
          </p:cNvSpPr>
          <p:nvPr/>
        </p:nvSpPr>
        <p:spPr bwMode="auto">
          <a:xfrm>
            <a:off x="4086225" y="5254625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37" name="Oval 50"/>
          <p:cNvSpPr>
            <a:spLocks noChangeArrowheads="1"/>
          </p:cNvSpPr>
          <p:nvPr/>
        </p:nvSpPr>
        <p:spPr bwMode="auto">
          <a:xfrm>
            <a:off x="4344988" y="54864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8" name="Oval 51"/>
          <p:cNvSpPr>
            <a:spLocks noChangeArrowheads="1"/>
          </p:cNvSpPr>
          <p:nvPr/>
        </p:nvSpPr>
        <p:spPr bwMode="auto">
          <a:xfrm>
            <a:off x="4344988" y="56769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9" name="Oval 52"/>
          <p:cNvSpPr>
            <a:spLocks noChangeArrowheads="1"/>
          </p:cNvSpPr>
          <p:nvPr/>
        </p:nvSpPr>
        <p:spPr bwMode="auto">
          <a:xfrm>
            <a:off x="4344988" y="58674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0" name="Line 53"/>
          <p:cNvSpPr>
            <a:spLocks noChangeShapeType="1"/>
          </p:cNvSpPr>
          <p:nvPr/>
        </p:nvSpPr>
        <p:spPr bwMode="auto">
          <a:xfrm>
            <a:off x="4090988" y="6062663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41" name="Rectangle 54"/>
          <p:cNvSpPr>
            <a:spLocks noChangeArrowheads="1"/>
          </p:cNvSpPr>
          <p:nvPr/>
        </p:nvSpPr>
        <p:spPr bwMode="auto">
          <a:xfrm>
            <a:off x="4794250" y="4554538"/>
            <a:ext cx="546100" cy="1820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2" name="Line 55"/>
          <p:cNvSpPr>
            <a:spLocks noChangeShapeType="1"/>
          </p:cNvSpPr>
          <p:nvPr/>
        </p:nvSpPr>
        <p:spPr bwMode="auto">
          <a:xfrm>
            <a:off x="4784725" y="4905375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43" name="Line 56"/>
          <p:cNvSpPr>
            <a:spLocks noChangeShapeType="1"/>
          </p:cNvSpPr>
          <p:nvPr/>
        </p:nvSpPr>
        <p:spPr bwMode="auto">
          <a:xfrm>
            <a:off x="4784725" y="525938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44" name="Oval 57"/>
          <p:cNvSpPr>
            <a:spLocks noChangeArrowheads="1"/>
          </p:cNvSpPr>
          <p:nvPr/>
        </p:nvSpPr>
        <p:spPr bwMode="auto">
          <a:xfrm>
            <a:off x="5043488" y="54911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5" name="Oval 58"/>
          <p:cNvSpPr>
            <a:spLocks noChangeArrowheads="1"/>
          </p:cNvSpPr>
          <p:nvPr/>
        </p:nvSpPr>
        <p:spPr bwMode="auto">
          <a:xfrm>
            <a:off x="5043488" y="5681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6" name="Oval 59"/>
          <p:cNvSpPr>
            <a:spLocks noChangeArrowheads="1"/>
          </p:cNvSpPr>
          <p:nvPr/>
        </p:nvSpPr>
        <p:spPr bwMode="auto">
          <a:xfrm>
            <a:off x="5043488" y="58721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7" name="Line 60"/>
          <p:cNvSpPr>
            <a:spLocks noChangeShapeType="1"/>
          </p:cNvSpPr>
          <p:nvPr/>
        </p:nvSpPr>
        <p:spPr bwMode="auto">
          <a:xfrm>
            <a:off x="4789488" y="6067425"/>
            <a:ext cx="5540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48" name="Rectangle 61"/>
          <p:cNvSpPr>
            <a:spLocks noChangeArrowheads="1"/>
          </p:cNvSpPr>
          <p:nvPr/>
        </p:nvSpPr>
        <p:spPr bwMode="auto">
          <a:xfrm>
            <a:off x="5492750" y="4559300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49" name="Line 62"/>
          <p:cNvSpPr>
            <a:spLocks noChangeShapeType="1"/>
          </p:cNvSpPr>
          <p:nvPr/>
        </p:nvSpPr>
        <p:spPr bwMode="auto">
          <a:xfrm>
            <a:off x="5483225" y="491013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50" name="Line 63"/>
          <p:cNvSpPr>
            <a:spLocks noChangeShapeType="1"/>
          </p:cNvSpPr>
          <p:nvPr/>
        </p:nvSpPr>
        <p:spPr bwMode="auto">
          <a:xfrm>
            <a:off x="5483225" y="5264150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51" name="Oval 64"/>
          <p:cNvSpPr>
            <a:spLocks noChangeArrowheads="1"/>
          </p:cNvSpPr>
          <p:nvPr/>
        </p:nvSpPr>
        <p:spPr bwMode="auto">
          <a:xfrm>
            <a:off x="5741988" y="54959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52" name="Oval 65"/>
          <p:cNvSpPr>
            <a:spLocks noChangeArrowheads="1"/>
          </p:cNvSpPr>
          <p:nvPr/>
        </p:nvSpPr>
        <p:spPr bwMode="auto">
          <a:xfrm>
            <a:off x="5741988" y="56864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53" name="Oval 66"/>
          <p:cNvSpPr>
            <a:spLocks noChangeArrowheads="1"/>
          </p:cNvSpPr>
          <p:nvPr/>
        </p:nvSpPr>
        <p:spPr bwMode="auto">
          <a:xfrm>
            <a:off x="5741988" y="58769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54" name="Line 67"/>
          <p:cNvSpPr>
            <a:spLocks noChangeShapeType="1"/>
          </p:cNvSpPr>
          <p:nvPr/>
        </p:nvSpPr>
        <p:spPr bwMode="auto">
          <a:xfrm>
            <a:off x="5487988" y="6072188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55" name="Text Box 68"/>
          <p:cNvSpPr txBox="1">
            <a:spLocks noChangeArrowheads="1"/>
          </p:cNvSpPr>
          <p:nvPr/>
        </p:nvSpPr>
        <p:spPr bwMode="auto">
          <a:xfrm>
            <a:off x="3998913" y="4141788"/>
            <a:ext cx="7761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  <p:sp>
        <p:nvSpPr>
          <p:cNvPr id="43056" name="Text Box 69"/>
          <p:cNvSpPr txBox="1">
            <a:spLocks noChangeArrowheads="1"/>
          </p:cNvSpPr>
          <p:nvPr/>
        </p:nvSpPr>
        <p:spPr bwMode="auto">
          <a:xfrm>
            <a:off x="4722813" y="4141788"/>
            <a:ext cx="689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birth</a:t>
            </a:r>
          </a:p>
        </p:txBody>
      </p:sp>
      <p:sp>
        <p:nvSpPr>
          <p:cNvPr id="43057" name="Text Box 70"/>
          <p:cNvSpPr txBox="1">
            <a:spLocks noChangeArrowheads="1"/>
          </p:cNvSpPr>
          <p:nvPr/>
        </p:nvSpPr>
        <p:spPr bwMode="auto">
          <a:xfrm>
            <a:off x="5332413" y="4141788"/>
            <a:ext cx="9939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</a:p>
        </p:txBody>
      </p:sp>
      <p:cxnSp>
        <p:nvCxnSpPr>
          <p:cNvPr id="43058" name="AutoShape 71"/>
          <p:cNvCxnSpPr>
            <a:cxnSpLocks noChangeShapeType="1"/>
          </p:cNvCxnSpPr>
          <p:nvPr/>
        </p:nvCxnSpPr>
        <p:spPr bwMode="auto">
          <a:xfrm>
            <a:off x="6110288" y="5145088"/>
            <a:ext cx="650875" cy="476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59" name="Text Box 72"/>
          <p:cNvSpPr txBox="1">
            <a:spLocks noChangeArrowheads="1"/>
          </p:cNvSpPr>
          <p:nvPr/>
        </p:nvSpPr>
        <p:spPr bwMode="auto">
          <a:xfrm>
            <a:off x="6538913" y="42799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</a:p>
        </p:txBody>
      </p:sp>
      <p:sp>
        <p:nvSpPr>
          <p:cNvPr id="43060" name="Text Box 73"/>
          <p:cNvSpPr txBox="1">
            <a:spLocks noChangeArrowheads="1"/>
          </p:cNvSpPr>
          <p:nvPr/>
        </p:nvSpPr>
        <p:spPr bwMode="auto">
          <a:xfrm>
            <a:off x="6765925" y="4946650"/>
            <a:ext cx="2351156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"name=%s, ...</a:t>
            </a:r>
          </a:p>
        </p:txBody>
      </p:sp>
      <p:sp>
        <p:nvSpPr>
          <p:cNvPr id="4306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847CE1-BEE6-498B-9921-B6890548C729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98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2700"/>
            <a:ext cx="7772400" cy="704850"/>
          </a:xfrm>
        </p:spPr>
        <p:txBody>
          <a:bodyPr/>
          <a:lstStyle/>
          <a:p>
            <a:pPr eaLnBrk="1" hangingPunct="1"/>
            <a:r>
              <a:rPr lang="ja-JP" altLang="en-US" sz="4000"/>
              <a:t>プログラム実行順</a:t>
            </a: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1193800" y="2954338"/>
            <a:ext cx="4894263" cy="1166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84275" y="979488"/>
            <a:ext cx="48943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altLang="ja-JP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d:\\</a:t>
            </a:r>
            <a:r>
              <a:rPr lang="en-US" altLang="ja-JP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Book1.csv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", "r");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847850" y="3348038"/>
            <a:ext cx="34951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) != NULL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6102350" y="3076575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881313" y="4321175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45064" name="AutoShape 8"/>
          <p:cNvCxnSpPr>
            <a:cxnSpLocks noChangeShapeType="1"/>
          </p:cNvCxnSpPr>
          <p:nvPr/>
        </p:nvCxnSpPr>
        <p:spPr bwMode="auto">
          <a:xfrm rot="16200000" flipH="1">
            <a:off x="3405188" y="1774825"/>
            <a:ext cx="465138" cy="1587"/>
          </a:xfrm>
          <a:prstGeom prst="bentConnector3">
            <a:avLst>
              <a:gd name="adj1" fmla="val 4982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65" name="AutoShape 9"/>
          <p:cNvCxnSpPr>
            <a:cxnSpLocks noChangeShapeType="1"/>
            <a:stCxn id="45059" idx="2"/>
            <a:endCxn id="45066" idx="0"/>
          </p:cNvCxnSpPr>
          <p:nvPr/>
        </p:nvCxnSpPr>
        <p:spPr bwMode="auto">
          <a:xfrm rot="5400000">
            <a:off x="2733675" y="5030788"/>
            <a:ext cx="1808163" cy="7937"/>
          </a:xfrm>
          <a:prstGeom prst="bentConnector3">
            <a:avLst>
              <a:gd name="adj1" fmla="val 49958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2481263" y="5948363"/>
            <a:ext cx="2305050" cy="6334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636838" y="6035675"/>
            <a:ext cx="1992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103688" y="4167188"/>
            <a:ext cx="4546600" cy="523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1119188" y="876300"/>
            <a:ext cx="5013325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62413" y="4148138"/>
            <a:ext cx="471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sscanf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line, "%s %s %s", name, birth, address );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45071" name="AutoShape 15"/>
          <p:cNvCxnSpPr>
            <a:cxnSpLocks noChangeShapeType="1"/>
            <a:stCxn id="45059" idx="3"/>
            <a:endCxn id="45068" idx="0"/>
          </p:cNvCxnSpPr>
          <p:nvPr/>
        </p:nvCxnSpPr>
        <p:spPr bwMode="auto">
          <a:xfrm>
            <a:off x="6097588" y="3538538"/>
            <a:ext cx="279400" cy="6191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2" name="AutoShape 16"/>
          <p:cNvCxnSpPr>
            <a:cxnSpLocks noChangeShapeType="1"/>
          </p:cNvCxnSpPr>
          <p:nvPr/>
        </p:nvCxnSpPr>
        <p:spPr bwMode="auto">
          <a:xfrm rot="16200000" flipH="1">
            <a:off x="3405188" y="2717800"/>
            <a:ext cx="465138" cy="1587"/>
          </a:xfrm>
          <a:prstGeom prst="bentConnector3">
            <a:avLst>
              <a:gd name="adj1" fmla="val 4982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073" name="Group 17"/>
          <p:cNvGrpSpPr>
            <a:grpSpLocks/>
          </p:cNvGrpSpPr>
          <p:nvPr/>
        </p:nvGrpSpPr>
        <p:grpSpPr bwMode="auto">
          <a:xfrm>
            <a:off x="3600450" y="2082800"/>
            <a:ext cx="68263" cy="280988"/>
            <a:chOff x="2268" y="1186"/>
            <a:chExt cx="56" cy="296"/>
          </a:xfrm>
        </p:grpSpPr>
        <p:sp>
          <p:nvSpPr>
            <p:cNvPr id="45080" name="Oval 18"/>
            <p:cNvSpPr>
              <a:spLocks noChangeArrowheads="1"/>
            </p:cNvSpPr>
            <p:nvPr/>
          </p:nvSpPr>
          <p:spPr bwMode="auto">
            <a:xfrm>
              <a:off x="2268" y="118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1" name="Oval 19"/>
            <p:cNvSpPr>
              <a:spLocks noChangeArrowheads="1"/>
            </p:cNvSpPr>
            <p:nvPr/>
          </p:nvSpPr>
          <p:spPr bwMode="auto">
            <a:xfrm>
              <a:off x="2268" y="13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082" name="Oval 20"/>
            <p:cNvSpPr>
              <a:spLocks noChangeArrowheads="1"/>
            </p:cNvSpPr>
            <p:nvPr/>
          </p:nvSpPr>
          <p:spPr bwMode="auto">
            <a:xfrm>
              <a:off x="2268" y="14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45074" name="AutoShape 21"/>
          <p:cNvCxnSpPr>
            <a:cxnSpLocks noChangeShapeType="1"/>
            <a:stCxn id="45068" idx="2"/>
            <a:endCxn id="45075" idx="0"/>
          </p:cNvCxnSpPr>
          <p:nvPr/>
        </p:nvCxnSpPr>
        <p:spPr bwMode="auto">
          <a:xfrm rot="16200000" flipH="1">
            <a:off x="6196807" y="4880769"/>
            <a:ext cx="366712" cy="6350"/>
          </a:xfrm>
          <a:prstGeom prst="bentConnector3">
            <a:avLst>
              <a:gd name="adj1" fmla="val 49782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5" name="Rectangle 22"/>
          <p:cNvSpPr>
            <a:spLocks noChangeArrowheads="1"/>
          </p:cNvSpPr>
          <p:nvPr/>
        </p:nvSpPr>
        <p:spPr bwMode="auto">
          <a:xfrm>
            <a:off x="3951288" y="5076825"/>
            <a:ext cx="4864100" cy="533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6" name="Text Box 23"/>
          <p:cNvSpPr txBox="1">
            <a:spLocks noChangeArrowheads="1"/>
          </p:cNvSpPr>
          <p:nvPr/>
        </p:nvSpPr>
        <p:spPr bwMode="auto">
          <a:xfrm>
            <a:off x="3892550" y="5148263"/>
            <a:ext cx="5015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 "name=%s, address=%s\n", name, address );</a:t>
            </a:r>
          </a:p>
        </p:txBody>
      </p:sp>
      <p:cxnSp>
        <p:nvCxnSpPr>
          <p:cNvPr id="45077" name="AutoShape 24"/>
          <p:cNvCxnSpPr>
            <a:cxnSpLocks noChangeShapeType="1"/>
            <a:stCxn id="45075" idx="2"/>
          </p:cNvCxnSpPr>
          <p:nvPr/>
        </p:nvCxnSpPr>
        <p:spPr bwMode="auto">
          <a:xfrm rot="16200000" flipH="1">
            <a:off x="7551737" y="4451351"/>
            <a:ext cx="201613" cy="2538412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8" name="AutoShape 25"/>
          <p:cNvCxnSpPr>
            <a:cxnSpLocks noChangeShapeType="1"/>
          </p:cNvCxnSpPr>
          <p:nvPr/>
        </p:nvCxnSpPr>
        <p:spPr bwMode="auto">
          <a:xfrm rot="10800000">
            <a:off x="3625850" y="2690813"/>
            <a:ext cx="5287963" cy="3117850"/>
          </a:xfrm>
          <a:prstGeom prst="bentConnector3">
            <a:avLst>
              <a:gd name="adj1" fmla="val 17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C06597-BF3E-4759-9E6B-C1345EFE0FC9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82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830263"/>
          </a:xfrm>
        </p:spPr>
        <p:txBody>
          <a:bodyPr/>
          <a:lstStyle/>
          <a:p>
            <a:pPr eaLnBrk="1" hangingPunct="1"/>
            <a:r>
              <a:rPr lang="en-US" altLang="ja-JP"/>
              <a:t>sscanf </a:t>
            </a:r>
            <a:r>
              <a:rPr lang="ja-JP" altLang="en-US"/>
              <a:t>関数</a:t>
            </a:r>
          </a:p>
        </p:txBody>
      </p:sp>
      <p:sp>
        <p:nvSpPr>
          <p:cNvPr id="47107" name="Rectangle 1028"/>
          <p:cNvSpPr>
            <a:spLocks noChangeArrowheads="1"/>
          </p:cNvSpPr>
          <p:nvPr/>
        </p:nvSpPr>
        <p:spPr bwMode="auto">
          <a:xfrm>
            <a:off x="428625" y="1911350"/>
            <a:ext cx="6629400" cy="198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8" name="Rectangle 1030"/>
          <p:cNvSpPr>
            <a:spLocks noChangeArrowheads="1"/>
          </p:cNvSpPr>
          <p:nvPr/>
        </p:nvSpPr>
        <p:spPr bwMode="auto">
          <a:xfrm>
            <a:off x="2452688" y="2135188"/>
            <a:ext cx="5703887" cy="115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の中身を調べて，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列目，２列目，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３列目のデータを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name, birth, address 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に格納する</a:t>
            </a:r>
          </a:p>
        </p:txBody>
      </p:sp>
      <p:sp>
        <p:nvSpPr>
          <p:cNvPr id="47109" name="Text Box 1031"/>
          <p:cNvSpPr txBox="1">
            <a:spLocks noChangeArrowheads="1"/>
          </p:cNvSpPr>
          <p:nvPr/>
        </p:nvSpPr>
        <p:spPr bwMode="auto">
          <a:xfrm>
            <a:off x="473075" y="1306513"/>
            <a:ext cx="8115300" cy="588962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sscanf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line, "%s %s %s", name, birth, address );</a:t>
            </a:r>
          </a:p>
        </p:txBody>
      </p:sp>
      <p:sp>
        <p:nvSpPr>
          <p:cNvPr id="47110" name="Text Box 1033"/>
          <p:cNvSpPr txBox="1">
            <a:spLocks noChangeArrowheads="1"/>
          </p:cNvSpPr>
          <p:nvPr/>
        </p:nvSpPr>
        <p:spPr bwMode="auto">
          <a:xfrm>
            <a:off x="257175" y="4548188"/>
            <a:ext cx="7743979" cy="46166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○○×× 1300/12/31 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福岡市東区貝塚 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  <a:cs typeface="Calibri" panose="020F0502020204030204" pitchFamily="34" charset="0"/>
              </a:rPr>
              <a:t>092-642-3883</a:t>
            </a:r>
          </a:p>
        </p:txBody>
      </p:sp>
      <p:sp>
        <p:nvSpPr>
          <p:cNvPr id="47111" name="AutoShape 1034"/>
          <p:cNvSpPr>
            <a:spLocks/>
          </p:cNvSpPr>
          <p:nvPr/>
        </p:nvSpPr>
        <p:spPr bwMode="auto">
          <a:xfrm>
            <a:off x="7710488" y="4246563"/>
            <a:ext cx="277812" cy="1177925"/>
          </a:xfrm>
          <a:prstGeom prst="rightBrace">
            <a:avLst>
              <a:gd name="adj1" fmla="val 35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2" name="Text Box 1035"/>
          <p:cNvSpPr txBox="1">
            <a:spLocks noChangeArrowheads="1"/>
          </p:cNvSpPr>
          <p:nvPr/>
        </p:nvSpPr>
        <p:spPr bwMode="auto">
          <a:xfrm>
            <a:off x="7980363" y="460851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１行分</a:t>
            </a:r>
          </a:p>
        </p:txBody>
      </p:sp>
      <p:sp>
        <p:nvSpPr>
          <p:cNvPr id="47113" name="AutoShape 1036"/>
          <p:cNvSpPr>
            <a:spLocks/>
          </p:cNvSpPr>
          <p:nvPr/>
        </p:nvSpPr>
        <p:spPr bwMode="auto">
          <a:xfrm rot="5400000" flipV="1">
            <a:off x="806450" y="4811713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4" name="AutoShape 1037"/>
          <p:cNvSpPr>
            <a:spLocks/>
          </p:cNvSpPr>
          <p:nvPr/>
        </p:nvSpPr>
        <p:spPr bwMode="auto">
          <a:xfrm rot="5400000" flipV="1">
            <a:off x="2401888" y="4554537"/>
            <a:ext cx="139700" cy="1406525"/>
          </a:xfrm>
          <a:prstGeom prst="rightBrace">
            <a:avLst>
              <a:gd name="adj1" fmla="val 8390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5" name="AutoShape 1038"/>
          <p:cNvSpPr>
            <a:spLocks/>
          </p:cNvSpPr>
          <p:nvPr/>
        </p:nvSpPr>
        <p:spPr bwMode="auto">
          <a:xfrm rot="5400000" flipV="1">
            <a:off x="4367213" y="4291013"/>
            <a:ext cx="152400" cy="1936750"/>
          </a:xfrm>
          <a:prstGeom prst="rightBrace">
            <a:avLst>
              <a:gd name="adj1" fmla="val 1059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6" name="AutoShape 1039"/>
          <p:cNvSpPr>
            <a:spLocks/>
          </p:cNvSpPr>
          <p:nvPr/>
        </p:nvSpPr>
        <p:spPr bwMode="auto">
          <a:xfrm rot="5400000" flipV="1">
            <a:off x="6538913" y="4332287"/>
            <a:ext cx="152400" cy="1793875"/>
          </a:xfrm>
          <a:prstGeom prst="rightBrace">
            <a:avLst>
              <a:gd name="adj1" fmla="val 980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7" name="Text Box 1040"/>
          <p:cNvSpPr txBox="1">
            <a:spLocks noChangeArrowheads="1"/>
          </p:cNvSpPr>
          <p:nvPr/>
        </p:nvSpPr>
        <p:spPr bwMode="auto">
          <a:xfrm>
            <a:off x="371475" y="543401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１列目</a:t>
            </a:r>
          </a:p>
        </p:txBody>
      </p:sp>
      <p:sp>
        <p:nvSpPr>
          <p:cNvPr id="47118" name="Text Box 1041"/>
          <p:cNvSpPr txBox="1">
            <a:spLocks noChangeArrowheads="1"/>
          </p:cNvSpPr>
          <p:nvPr/>
        </p:nvSpPr>
        <p:spPr bwMode="auto">
          <a:xfrm>
            <a:off x="1966913" y="5419725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２列目</a:t>
            </a:r>
          </a:p>
        </p:txBody>
      </p:sp>
      <p:sp>
        <p:nvSpPr>
          <p:cNvPr id="47119" name="Text Box 1042"/>
          <p:cNvSpPr txBox="1">
            <a:spLocks noChangeArrowheads="1"/>
          </p:cNvSpPr>
          <p:nvPr/>
        </p:nvSpPr>
        <p:spPr bwMode="auto">
          <a:xfrm>
            <a:off x="3943350" y="54054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３列目</a:t>
            </a:r>
          </a:p>
        </p:txBody>
      </p:sp>
      <p:sp>
        <p:nvSpPr>
          <p:cNvPr id="47120" name="Text Box 1043"/>
          <p:cNvSpPr txBox="1">
            <a:spLocks noChangeArrowheads="1"/>
          </p:cNvSpPr>
          <p:nvPr/>
        </p:nvSpPr>
        <p:spPr bwMode="auto">
          <a:xfrm>
            <a:off x="6110288" y="539115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４列目</a:t>
            </a:r>
          </a:p>
        </p:txBody>
      </p:sp>
      <p:sp>
        <p:nvSpPr>
          <p:cNvPr id="4712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530536-FE9C-49F7-8821-42BFBDECBD06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72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609600"/>
            <a:ext cx="8818563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例題３．１行単位のファイル書き出し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656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sz="2800"/>
              <a:t>２つの浮動小数データを読み込んで，</a:t>
            </a:r>
            <a:r>
              <a:rPr lang="en-US" altLang="ja-JP" sz="2800"/>
              <a:t>sin </a:t>
            </a:r>
            <a:r>
              <a:rPr lang="ja-JP" altLang="en-US" sz="2800"/>
              <a:t>関数を使った計算を行い，計算結果をファイルに書き出すプログラムを作る．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「０」と「０．１」を読み込むと，</a:t>
            </a:r>
            <a:r>
              <a:rPr lang="en-US" altLang="ja-JP" sz="2400"/>
              <a:t>0, 0.1, … 1.9 </a:t>
            </a:r>
            <a:r>
              <a:rPr lang="ja-JP" altLang="en-US" sz="2400"/>
              <a:t>について，</a:t>
            </a:r>
            <a:r>
              <a:rPr lang="en-US" altLang="ja-JP" sz="2400"/>
              <a:t>sin</a:t>
            </a:r>
            <a:r>
              <a:rPr lang="ja-JP" altLang="en-US" sz="2400"/>
              <a:t>関数を使った計算を繰り返す（繰り返し回数は２０回とする）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ファイルの書き出すでは，</a:t>
            </a:r>
            <a:r>
              <a:rPr lang="ja-JP" altLang="en-US" sz="2400">
                <a:solidFill>
                  <a:schemeClr val="tx2"/>
                </a:solidFill>
              </a:rPr>
              <a:t>１行単位の書き出しを行うために </a:t>
            </a:r>
            <a:r>
              <a:rPr lang="en-US" altLang="ja-JP" sz="2400">
                <a:solidFill>
                  <a:schemeClr val="tx2"/>
                </a:solidFill>
              </a:rPr>
              <a:t>fprintf </a:t>
            </a:r>
            <a:r>
              <a:rPr lang="ja-JP" altLang="en-US" sz="2400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書き出されたファイルは，</a:t>
            </a:r>
            <a:r>
              <a:rPr lang="en-US" altLang="ja-JP" sz="2400"/>
              <a:t>Microsoft Excel</a:t>
            </a:r>
            <a:r>
              <a:rPr lang="ja-JP" altLang="en-US" sz="2400"/>
              <a:t>　で読み込み可能な形式であること</a:t>
            </a:r>
          </a:p>
        </p:txBody>
      </p:sp>
      <p:sp>
        <p:nvSpPr>
          <p:cNvPr id="4915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1F18C1-47B9-4E0A-8EE5-9EC1C1686902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11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22263" y="177800"/>
            <a:ext cx="5266826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compute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double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double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input_data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compute *data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="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 "%lf", &amp;(data-&gt;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="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 "%lf", &amp;(data-&gt;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337050" y="1066800"/>
            <a:ext cx="48275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sz="28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キーボードから読み込む関数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4559300" y="2179638"/>
            <a:ext cx="676275" cy="914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63525" y="3105150"/>
            <a:ext cx="7505700" cy="29321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44A269-24A6-4384-9081-B998082E8392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73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1408113"/>
            <a:ext cx="655519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output_result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compute *data, char *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file_name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double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double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FILE* 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file_name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"w"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for(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= 0;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&lt; 20;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++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	x = data-&gt;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+ (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* data-&gt;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	y = sin( x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( "x= %lf, y= %lf\n", x,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"x=, %lf, y=, %lf\n", x, y );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ja-JP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322387" y="227287"/>
            <a:ext cx="57534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sz="24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を使って計算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を行い，結果をファイルに書き込む関数</a:t>
            </a: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H="1">
            <a:off x="2311619" y="1000126"/>
            <a:ext cx="187325" cy="37623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1376363"/>
            <a:ext cx="8993188" cy="46101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FFA2DF-3B3F-41F2-8CE1-57E806B89806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735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80963" y="617538"/>
            <a:ext cx="620689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compute data;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input_data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&amp;data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output_result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&amp;data, "z:\\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data.csv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"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529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C65BDF-2D06-4798-99B8-018AA6BE11F4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84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関数呼び出しの流れ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878565" y="1001713"/>
            <a:ext cx="515083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input_data</a:t>
            </a: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input_data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compute *data )</a:t>
            </a:r>
          </a:p>
        </p:txBody>
      </p:sp>
      <p:sp>
        <p:nvSpPr>
          <p:cNvPr id="57348" name="AutoShape 4" descr="25%"/>
          <p:cNvSpPr>
            <a:spLocks noChangeArrowheads="1"/>
          </p:cNvSpPr>
          <p:nvPr/>
        </p:nvSpPr>
        <p:spPr bwMode="auto">
          <a:xfrm rot="-2437867">
            <a:off x="3316288" y="2260600"/>
            <a:ext cx="1481137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877378" y="1163638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906463" y="2973388"/>
            <a:ext cx="2457450" cy="83099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input_data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(&amp;data);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168400" y="2466975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H="1">
            <a:off x="3397250" y="3349625"/>
            <a:ext cx="23637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5213350" y="1857375"/>
            <a:ext cx="2344738" cy="1863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5773738" y="3068638"/>
            <a:ext cx="1247775" cy="5381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963385" y="2566988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173038" y="2163763"/>
            <a:ext cx="3914775" cy="325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377825" y="4391025"/>
            <a:ext cx="3521075" cy="646331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output_result</a:t>
            </a:r>
            <a:r>
              <a:rPr lang="en-US" altLang="ja-JP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</a:t>
            </a:r>
            <a:r>
              <a:rPr lang="en-US" altLang="ja-JP" sz="1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data,"z</a:t>
            </a:r>
            <a:r>
              <a:rPr lang="en-US" altLang="ja-JP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:\\</a:t>
            </a:r>
            <a:r>
              <a:rPr lang="en-US" altLang="ja-JP" sz="1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data.csv</a:t>
            </a:r>
            <a:r>
              <a:rPr lang="en-US" altLang="ja-JP" sz="1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173163" y="38846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953471" y="3976688"/>
            <a:ext cx="51819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output_result</a:t>
            </a: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output_result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compute *data, char *</a:t>
            </a:r>
            <a:r>
              <a:rPr lang="en-US" altLang="ja-JP" sz="1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file_name</a:t>
            </a:r>
            <a:r>
              <a:rPr lang="en-US" altLang="ja-JP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5295900" y="4832350"/>
            <a:ext cx="2344738" cy="1863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5856288" y="6043613"/>
            <a:ext cx="1247775" cy="5381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6045935" y="554196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7363" name="AutoShape 19" descr="25%"/>
          <p:cNvSpPr>
            <a:spLocks noChangeArrowheads="1"/>
          </p:cNvSpPr>
          <p:nvPr/>
        </p:nvSpPr>
        <p:spPr bwMode="auto">
          <a:xfrm rot="478001">
            <a:off x="3905250" y="4673600"/>
            <a:ext cx="1414463" cy="330200"/>
          </a:xfrm>
          <a:prstGeom prst="rightArrow">
            <a:avLst>
              <a:gd name="adj1" fmla="val 50000"/>
              <a:gd name="adj2" fmla="val 107091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 flipV="1">
            <a:off x="3808413" y="5024438"/>
            <a:ext cx="2025650" cy="129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3AF718-463B-4FA6-A8A9-155575EB33A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02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28663" y="4238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１行単位のファイル読み込み</a:t>
            </a:r>
            <a:br>
              <a:rPr lang="ja-JP" altLang="en-US"/>
            </a:br>
            <a:r>
              <a:rPr lang="ja-JP" altLang="en-US"/>
              <a:t>の手順</a:t>
            </a:r>
          </a:p>
        </p:txBody>
      </p:sp>
      <p:grpSp>
        <p:nvGrpSpPr>
          <p:cNvPr id="59395" name="Group 1027"/>
          <p:cNvGrpSpPr>
            <a:grpSpLocks/>
          </p:cNvGrpSpPr>
          <p:nvPr/>
        </p:nvGrpSpPr>
        <p:grpSpPr bwMode="auto">
          <a:xfrm>
            <a:off x="1919288" y="1885950"/>
            <a:ext cx="4259263" cy="762000"/>
            <a:chOff x="576" y="1296"/>
            <a:chExt cx="2683" cy="480"/>
          </a:xfrm>
        </p:grpSpPr>
        <p:sp>
          <p:nvSpPr>
            <p:cNvPr id="59414" name="Rectangle 1028"/>
            <p:cNvSpPr>
              <a:spLocks noChangeArrowheads="1"/>
            </p:cNvSpPr>
            <p:nvPr/>
          </p:nvSpPr>
          <p:spPr bwMode="auto">
            <a:xfrm>
              <a:off x="576" y="1296"/>
              <a:ext cx="264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415" name="Text Box 1029"/>
            <p:cNvSpPr txBox="1">
              <a:spLocks noChangeArrowheads="1"/>
            </p:cNvSpPr>
            <p:nvPr/>
          </p:nvSpPr>
          <p:spPr bwMode="auto">
            <a:xfrm>
              <a:off x="720" y="139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ja-JP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416" name="Text Box 1030"/>
            <p:cNvSpPr txBox="1">
              <a:spLocks noChangeArrowheads="1"/>
            </p:cNvSpPr>
            <p:nvPr/>
          </p:nvSpPr>
          <p:spPr bwMode="auto">
            <a:xfrm>
              <a:off x="816" y="1344"/>
              <a:ext cx="244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ファイルのオープン</a:t>
              </a:r>
            </a:p>
          </p:txBody>
        </p:sp>
      </p:grpSp>
      <p:grpSp>
        <p:nvGrpSpPr>
          <p:cNvPr id="59396" name="Group 1031"/>
          <p:cNvGrpSpPr>
            <a:grpSpLocks/>
          </p:cNvGrpSpPr>
          <p:nvPr/>
        </p:nvGrpSpPr>
        <p:grpSpPr bwMode="auto">
          <a:xfrm>
            <a:off x="1919288" y="5776913"/>
            <a:ext cx="4259263" cy="762000"/>
            <a:chOff x="576" y="1296"/>
            <a:chExt cx="2683" cy="480"/>
          </a:xfrm>
        </p:grpSpPr>
        <p:sp>
          <p:nvSpPr>
            <p:cNvPr id="59411" name="Rectangle 1032"/>
            <p:cNvSpPr>
              <a:spLocks noChangeArrowheads="1"/>
            </p:cNvSpPr>
            <p:nvPr/>
          </p:nvSpPr>
          <p:spPr bwMode="auto">
            <a:xfrm>
              <a:off x="576" y="1296"/>
              <a:ext cx="264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412" name="Text Box 1033"/>
            <p:cNvSpPr txBox="1">
              <a:spLocks noChangeArrowheads="1"/>
            </p:cNvSpPr>
            <p:nvPr/>
          </p:nvSpPr>
          <p:spPr bwMode="auto">
            <a:xfrm>
              <a:off x="720" y="139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ja-JP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413" name="Text Box 1034"/>
            <p:cNvSpPr txBox="1">
              <a:spLocks noChangeArrowheads="1"/>
            </p:cNvSpPr>
            <p:nvPr/>
          </p:nvSpPr>
          <p:spPr bwMode="auto">
            <a:xfrm>
              <a:off x="816" y="1344"/>
              <a:ext cx="244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ファイルのクローズ</a:t>
              </a:r>
            </a:p>
          </p:txBody>
        </p:sp>
      </p:grpSp>
      <p:sp>
        <p:nvSpPr>
          <p:cNvPr id="59397" name="Rectangle 1035"/>
          <p:cNvSpPr>
            <a:spLocks noChangeArrowheads="1"/>
          </p:cNvSpPr>
          <p:nvPr/>
        </p:nvSpPr>
        <p:spPr bwMode="auto">
          <a:xfrm>
            <a:off x="1919288" y="3181350"/>
            <a:ext cx="4191000" cy="919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8" name="Text Box 1036"/>
          <p:cNvSpPr txBox="1">
            <a:spLocks noChangeArrowheads="1"/>
          </p:cNvSpPr>
          <p:nvPr/>
        </p:nvSpPr>
        <p:spPr bwMode="auto">
          <a:xfrm>
            <a:off x="2147888" y="33337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9" name="Text Box 1037"/>
          <p:cNvSpPr txBox="1">
            <a:spLocks noChangeArrowheads="1"/>
          </p:cNvSpPr>
          <p:nvPr/>
        </p:nvSpPr>
        <p:spPr bwMode="auto">
          <a:xfrm>
            <a:off x="1767026" y="3205163"/>
            <a:ext cx="4698723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等を使って，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ファイルの１行書き出し</a:t>
            </a:r>
          </a:p>
        </p:txBody>
      </p:sp>
      <p:sp>
        <p:nvSpPr>
          <p:cNvPr id="59400" name="Line 1038"/>
          <p:cNvSpPr>
            <a:spLocks noChangeShapeType="1"/>
          </p:cNvSpPr>
          <p:nvPr/>
        </p:nvSpPr>
        <p:spPr bwMode="auto">
          <a:xfrm>
            <a:off x="3976688" y="26479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1" name="Line 1039"/>
          <p:cNvSpPr>
            <a:spLocks noChangeShapeType="1"/>
          </p:cNvSpPr>
          <p:nvPr/>
        </p:nvSpPr>
        <p:spPr bwMode="auto">
          <a:xfrm>
            <a:off x="3976688" y="53197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2" name="Line 1040"/>
          <p:cNvSpPr>
            <a:spLocks noChangeShapeType="1"/>
          </p:cNvSpPr>
          <p:nvPr/>
        </p:nvSpPr>
        <p:spPr bwMode="auto">
          <a:xfrm>
            <a:off x="6796088" y="4895850"/>
            <a:ext cx="461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3" name="AutoShape 1041"/>
          <p:cNvSpPr>
            <a:spLocks noChangeArrowheads="1"/>
          </p:cNvSpPr>
          <p:nvPr/>
        </p:nvSpPr>
        <p:spPr bwMode="auto">
          <a:xfrm>
            <a:off x="1081088" y="4481513"/>
            <a:ext cx="5791200" cy="8382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4" name="Line 1042"/>
          <p:cNvSpPr>
            <a:spLocks noChangeShapeType="1"/>
          </p:cNvSpPr>
          <p:nvPr/>
        </p:nvSpPr>
        <p:spPr bwMode="auto">
          <a:xfrm>
            <a:off x="3976688" y="4100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5" name="Line 1043"/>
          <p:cNvSpPr>
            <a:spLocks noChangeShapeType="1"/>
          </p:cNvSpPr>
          <p:nvPr/>
        </p:nvSpPr>
        <p:spPr bwMode="auto">
          <a:xfrm flipH="1">
            <a:off x="3986213" y="2895600"/>
            <a:ext cx="32575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6" name="Line 1044"/>
          <p:cNvSpPr>
            <a:spLocks noChangeShapeType="1"/>
          </p:cNvSpPr>
          <p:nvPr/>
        </p:nvSpPr>
        <p:spPr bwMode="auto">
          <a:xfrm flipH="1" flipV="1">
            <a:off x="7258050" y="2900363"/>
            <a:ext cx="0" cy="200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7" name="Text Box 1045"/>
          <p:cNvSpPr txBox="1">
            <a:spLocks noChangeArrowheads="1"/>
          </p:cNvSpPr>
          <p:nvPr/>
        </p:nvSpPr>
        <p:spPr bwMode="auto">
          <a:xfrm>
            <a:off x="3028950" y="463708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終わりか？</a:t>
            </a:r>
          </a:p>
        </p:txBody>
      </p:sp>
      <p:sp>
        <p:nvSpPr>
          <p:cNvPr id="59408" name="Text Box 1046"/>
          <p:cNvSpPr txBox="1">
            <a:spLocks noChangeArrowheads="1"/>
          </p:cNvSpPr>
          <p:nvPr/>
        </p:nvSpPr>
        <p:spPr bwMode="auto">
          <a:xfrm>
            <a:off x="4090988" y="5162550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Ｙｅｓ</a:t>
            </a:r>
          </a:p>
        </p:txBody>
      </p:sp>
      <p:sp>
        <p:nvSpPr>
          <p:cNvPr id="59409" name="Text Box 1047"/>
          <p:cNvSpPr txBox="1">
            <a:spLocks noChangeArrowheads="1"/>
          </p:cNvSpPr>
          <p:nvPr/>
        </p:nvSpPr>
        <p:spPr bwMode="auto">
          <a:xfrm>
            <a:off x="6672263" y="4814888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Ｎｏ</a:t>
            </a:r>
          </a:p>
        </p:txBody>
      </p:sp>
      <p:sp>
        <p:nvSpPr>
          <p:cNvPr id="5941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A8283E-45D1-4A0E-9671-6BB3D340BBD3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03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テキストファイルの読み書き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8163" cy="4114800"/>
          </a:xfrm>
        </p:spPr>
        <p:txBody>
          <a:bodyPr/>
          <a:lstStyle/>
          <a:p>
            <a:pPr eaLnBrk="1" hangingPunct="1"/>
            <a:r>
              <a:rPr lang="ja-JP" altLang="en-US"/>
              <a:t>読み込み</a:t>
            </a:r>
          </a:p>
          <a:p>
            <a:pPr lvl="1" eaLnBrk="1" hangingPunct="1"/>
            <a:r>
              <a:rPr lang="en-US" altLang="ja-JP"/>
              <a:t>fgets </a:t>
            </a:r>
            <a:r>
              <a:rPr lang="ja-JP" altLang="en-US"/>
              <a:t>と　</a:t>
            </a:r>
            <a:r>
              <a:rPr lang="en-US" altLang="ja-JP"/>
              <a:t>sscanf </a:t>
            </a:r>
            <a:r>
              <a:rPr lang="ja-JP" altLang="en-US"/>
              <a:t>を使って，１行単位で読み込み</a:t>
            </a:r>
          </a:p>
          <a:p>
            <a:pPr lvl="1"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ja-JP" altLang="en-US"/>
              <a:t>書き出し</a:t>
            </a:r>
          </a:p>
          <a:p>
            <a:pPr lvl="1" eaLnBrk="1" hangingPunct="1"/>
            <a:r>
              <a:rPr lang="en-US" altLang="ja-JP"/>
              <a:t>fprintf </a:t>
            </a:r>
            <a:r>
              <a:rPr lang="ja-JP" altLang="en-US"/>
              <a:t>を使って，１行単位で書き出し</a:t>
            </a:r>
          </a:p>
        </p:txBody>
      </p:sp>
      <p:sp>
        <p:nvSpPr>
          <p:cNvPr id="6144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D0745B-9633-48CF-A186-195BB51CF876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68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ファイル読み込み</a:t>
            </a:r>
          </a:p>
        </p:txBody>
      </p:sp>
      <p:sp>
        <p:nvSpPr>
          <p:cNvPr id="8195" name="AutoShape 1028"/>
          <p:cNvSpPr>
            <a:spLocks noChangeArrowheads="1"/>
          </p:cNvSpPr>
          <p:nvPr/>
        </p:nvSpPr>
        <p:spPr bwMode="auto">
          <a:xfrm>
            <a:off x="2232025" y="3978275"/>
            <a:ext cx="1447800" cy="9699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6" name="Text Box 1029"/>
          <p:cNvSpPr txBox="1">
            <a:spLocks noChangeArrowheads="1"/>
          </p:cNvSpPr>
          <p:nvPr/>
        </p:nvSpPr>
        <p:spPr bwMode="auto">
          <a:xfrm>
            <a:off x="2282825" y="3382963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ファイル</a:t>
            </a:r>
          </a:p>
        </p:txBody>
      </p:sp>
      <p:sp>
        <p:nvSpPr>
          <p:cNvPr id="8197" name="AutoShape 1030"/>
          <p:cNvSpPr>
            <a:spLocks noChangeArrowheads="1"/>
          </p:cNvSpPr>
          <p:nvPr/>
        </p:nvSpPr>
        <p:spPr bwMode="auto">
          <a:xfrm>
            <a:off x="1839913" y="2462213"/>
            <a:ext cx="2170112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8" name="AutoShape 1031" descr="50%"/>
          <p:cNvSpPr>
            <a:spLocks noChangeArrowheads="1"/>
          </p:cNvSpPr>
          <p:nvPr/>
        </p:nvSpPr>
        <p:spPr bwMode="auto">
          <a:xfrm>
            <a:off x="4316413" y="4057650"/>
            <a:ext cx="925512" cy="585788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9" name="Rectangle 1032"/>
          <p:cNvSpPr>
            <a:spLocks noChangeArrowheads="1"/>
          </p:cNvSpPr>
          <p:nvPr/>
        </p:nvSpPr>
        <p:spPr bwMode="auto">
          <a:xfrm>
            <a:off x="5502275" y="3413125"/>
            <a:ext cx="2193925" cy="19018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0" name="Text Box 1033"/>
          <p:cNvSpPr txBox="1">
            <a:spLocks noChangeArrowheads="1"/>
          </p:cNvSpPr>
          <p:nvPr/>
        </p:nvSpPr>
        <p:spPr bwMode="auto">
          <a:xfrm>
            <a:off x="5751513" y="26828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8201" name="Text Box 1034"/>
          <p:cNvSpPr txBox="1">
            <a:spLocks noChangeArrowheads="1"/>
          </p:cNvSpPr>
          <p:nvPr/>
        </p:nvSpPr>
        <p:spPr bwMode="auto">
          <a:xfrm>
            <a:off x="577850" y="5761038"/>
            <a:ext cx="47704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ファイルの中身は書き換わらない</a:t>
            </a:r>
          </a:p>
        </p:txBody>
      </p:sp>
      <p:sp>
        <p:nvSpPr>
          <p:cNvPr id="820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9CACDE-B2B7-4A5C-9879-F32ABF0C608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558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25425"/>
            <a:ext cx="7772400" cy="692150"/>
          </a:xfrm>
        </p:spPr>
        <p:txBody>
          <a:bodyPr/>
          <a:lstStyle/>
          <a:p>
            <a:pPr eaLnBrk="1" hangingPunct="1"/>
            <a:r>
              <a:rPr lang="ja-JP" altLang="en-US"/>
              <a:t>オープンモード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2339975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ja-JP" sz="2800">
                <a:solidFill>
                  <a:srgbClr val="003300"/>
                </a:solidFill>
              </a:rPr>
              <a:t>“r” </a:t>
            </a:r>
            <a:r>
              <a:rPr lang="ja-JP" altLang="en-US" sz="2800">
                <a:solidFill>
                  <a:srgbClr val="003300"/>
                </a:solidFill>
              </a:rPr>
              <a:t>モード</a:t>
            </a:r>
            <a:r>
              <a:rPr lang="ja-JP" altLang="en-US" sz="28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tx2"/>
                </a:solidFill>
              </a:rPr>
              <a:t>読み込みモード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/>
              <a:t>引数</a:t>
            </a:r>
            <a:r>
              <a:rPr lang="en-US" altLang="ja-JP" sz="2400"/>
              <a:t>file</a:t>
            </a:r>
            <a:r>
              <a:rPr lang="ja-JP" altLang="en-US" sz="2400"/>
              <a:t>で指定したファイルが存在しないか，読み込み不可能な場合には，オープンすることができない． 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rgbClr val="003300"/>
                </a:solidFill>
              </a:rPr>
              <a:t>“</a:t>
            </a:r>
            <a:r>
              <a:rPr lang="en-US" altLang="ja-JP" sz="2800">
                <a:solidFill>
                  <a:srgbClr val="003300"/>
                </a:solidFill>
              </a:rPr>
              <a:t>w” </a:t>
            </a:r>
            <a:r>
              <a:rPr lang="ja-JP" altLang="en-US" sz="2800">
                <a:solidFill>
                  <a:srgbClr val="003300"/>
                </a:solidFill>
              </a:rPr>
              <a:t>モード 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tx2"/>
                </a:solidFill>
              </a:rPr>
              <a:t>書き出しモード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/>
              <a:t>引数</a:t>
            </a:r>
            <a:r>
              <a:rPr lang="en-US" altLang="ja-JP" sz="2400"/>
              <a:t>file</a:t>
            </a:r>
            <a:r>
              <a:rPr lang="ja-JP" altLang="en-US" sz="2400"/>
              <a:t>で指定したファイルが存在しない場合には，ファイルが新たに作成される．ファイルがすでに存在した場合，ファイル中のデータはすべて捨てられる（ファイルの長さは０になる）．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068513" y="1081088"/>
            <a:ext cx="3789179" cy="52322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file_name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"w" );</a:t>
            </a:r>
          </a:p>
        </p:txBody>
      </p:sp>
      <p:sp>
        <p:nvSpPr>
          <p:cNvPr id="63493" name="AutoShape 5"/>
          <p:cNvSpPr>
            <a:spLocks/>
          </p:cNvSpPr>
          <p:nvPr/>
        </p:nvSpPr>
        <p:spPr bwMode="auto">
          <a:xfrm rot="5400000" flipV="1">
            <a:off x="4506118" y="834232"/>
            <a:ext cx="138113" cy="1987550"/>
          </a:xfrm>
          <a:prstGeom prst="rightBrace">
            <a:avLst>
              <a:gd name="adj1" fmla="val 1199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4" name="AutoShape 6"/>
          <p:cNvSpPr>
            <a:spLocks/>
          </p:cNvSpPr>
          <p:nvPr/>
        </p:nvSpPr>
        <p:spPr bwMode="auto">
          <a:xfrm rot="5400000" flipV="1">
            <a:off x="6375401" y="1470025"/>
            <a:ext cx="125412" cy="795337"/>
          </a:xfrm>
          <a:prstGeom prst="rightBrace">
            <a:avLst>
              <a:gd name="adj1" fmla="val 528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720545" y="1854200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（文字列）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285224" y="1865313"/>
            <a:ext cx="23391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オープンモード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（文字列）</a:t>
            </a:r>
          </a:p>
        </p:txBody>
      </p:sp>
      <p:sp>
        <p:nvSpPr>
          <p:cNvPr id="6349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837B6E-B374-4C40-B529-2EBB8075BE33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51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課題３．ファイルのコピー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60513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/>
              <a:t>ファイルをコピーするプログラムを作りなさい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ファイルを</a:t>
            </a:r>
            <a:r>
              <a:rPr lang="en-US" altLang="ja-JP" sz="2400"/>
              <a:t>1</a:t>
            </a:r>
            <a:r>
              <a:rPr lang="ja-JP" altLang="en-US" sz="2400"/>
              <a:t>行単位で読み込んで，別のファイルに１行単位で書き出すことを繰り返す．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ファイルの読み込みでは，</a:t>
            </a:r>
            <a:r>
              <a:rPr lang="ja-JP" altLang="en-US" sz="2400">
                <a:solidFill>
                  <a:schemeClr val="tx2"/>
                </a:solidFill>
              </a:rPr>
              <a:t>１行単位の読み込みを行うために </a:t>
            </a:r>
            <a:r>
              <a:rPr lang="en-US" altLang="ja-JP" sz="2400">
                <a:solidFill>
                  <a:schemeClr val="tx2"/>
                </a:solidFill>
              </a:rPr>
              <a:t>fgets </a:t>
            </a:r>
            <a:r>
              <a:rPr lang="ja-JP" altLang="en-US" sz="2400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ファイルの書き出しでは，</a:t>
            </a:r>
            <a:r>
              <a:rPr lang="ja-JP" altLang="en-US" sz="2400">
                <a:solidFill>
                  <a:schemeClr val="tx2"/>
                </a:solidFill>
              </a:rPr>
              <a:t>１行単位での書き出しを行うために </a:t>
            </a:r>
            <a:r>
              <a:rPr lang="en-US" altLang="ja-JP" sz="2400">
                <a:solidFill>
                  <a:schemeClr val="tx2"/>
                </a:solidFill>
              </a:rPr>
              <a:t>fprintf</a:t>
            </a:r>
            <a:r>
              <a:rPr lang="ja-JP" altLang="en-US" sz="2400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２つのファイルを扱うために，２つのファイルポインタ変数の宣言を行うこと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/>
              <a:t>読み込むべきファイルは，</a:t>
            </a:r>
            <a:r>
              <a:rPr lang="en-US" altLang="ja-JP" sz="2400"/>
              <a:t>Z</a:t>
            </a:r>
            <a:r>
              <a:rPr lang="ja-JP" altLang="en-US" sz="2400"/>
              <a:t>ドライブに事前に作成しておくこと</a:t>
            </a:r>
          </a:p>
        </p:txBody>
      </p:sp>
      <p:sp>
        <p:nvSpPr>
          <p:cNvPr id="6554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7DF50-0624-4B80-8246-B0586A65195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0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ファイル書き出し</a:t>
            </a:r>
          </a:p>
        </p:txBody>
      </p:sp>
      <p:sp>
        <p:nvSpPr>
          <p:cNvPr id="10243" name="AutoShape 1027"/>
          <p:cNvSpPr>
            <a:spLocks noChangeArrowheads="1"/>
          </p:cNvSpPr>
          <p:nvPr/>
        </p:nvSpPr>
        <p:spPr bwMode="auto">
          <a:xfrm>
            <a:off x="2232025" y="3978275"/>
            <a:ext cx="1447800" cy="9699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4" name="Text Box 1028"/>
          <p:cNvSpPr txBox="1">
            <a:spLocks noChangeArrowheads="1"/>
          </p:cNvSpPr>
          <p:nvPr/>
        </p:nvSpPr>
        <p:spPr bwMode="auto">
          <a:xfrm>
            <a:off x="2282825" y="3382963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ファイル</a:t>
            </a:r>
          </a:p>
        </p:txBody>
      </p:sp>
      <p:sp>
        <p:nvSpPr>
          <p:cNvPr id="10245" name="AutoShape 1029"/>
          <p:cNvSpPr>
            <a:spLocks noChangeArrowheads="1"/>
          </p:cNvSpPr>
          <p:nvPr/>
        </p:nvSpPr>
        <p:spPr bwMode="auto">
          <a:xfrm>
            <a:off x="1839913" y="2462213"/>
            <a:ext cx="2170112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6" name="AutoShape 1030" descr="50%"/>
          <p:cNvSpPr>
            <a:spLocks noChangeArrowheads="1"/>
          </p:cNvSpPr>
          <p:nvPr/>
        </p:nvSpPr>
        <p:spPr bwMode="auto">
          <a:xfrm flipH="1">
            <a:off x="4316413" y="4057650"/>
            <a:ext cx="925512" cy="585788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Rectangle 1031"/>
          <p:cNvSpPr>
            <a:spLocks noChangeArrowheads="1"/>
          </p:cNvSpPr>
          <p:nvPr/>
        </p:nvSpPr>
        <p:spPr bwMode="auto">
          <a:xfrm>
            <a:off x="5502275" y="3413125"/>
            <a:ext cx="2193925" cy="19018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8" name="Text Box 1032"/>
          <p:cNvSpPr txBox="1">
            <a:spLocks noChangeArrowheads="1"/>
          </p:cNvSpPr>
          <p:nvPr/>
        </p:nvSpPr>
        <p:spPr bwMode="auto">
          <a:xfrm>
            <a:off x="5751513" y="26828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10249" name="Text Box 1033"/>
          <p:cNvSpPr txBox="1">
            <a:spLocks noChangeArrowheads="1"/>
          </p:cNvSpPr>
          <p:nvPr/>
        </p:nvSpPr>
        <p:spPr bwMode="auto">
          <a:xfrm>
            <a:off x="577850" y="5761038"/>
            <a:ext cx="47704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ファイルの中身が書き換わる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ファイルは伸び縮みすることがある</a:t>
            </a:r>
          </a:p>
        </p:txBody>
      </p:sp>
      <p:sp>
        <p:nvSpPr>
          <p:cNvPr id="1025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16415C-DF71-4D3B-936A-FBD25C5615D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2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ファイルの読み書きを行うような</a:t>
            </a:r>
            <a:r>
              <a:rPr lang="en-US" altLang="ja-JP"/>
              <a:t>､</a:t>
            </a:r>
            <a:r>
              <a:rPr lang="ja-JP" altLang="en-US"/>
              <a:t>簡単なプログラムを書けるようになる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/>
              <a:t>ファイルを扱う手順（オープン，読み込み，書き出し，クローズ）を理解する</a:t>
            </a:r>
          </a:p>
          <a:p>
            <a:pPr eaLnBrk="1" hangingPunct="1">
              <a:lnSpc>
                <a:spcPct val="115000"/>
              </a:lnSpc>
            </a:pPr>
            <a:endParaRPr lang="en-US" altLang="ja-JP"/>
          </a:p>
        </p:txBody>
      </p:sp>
      <p:sp>
        <p:nvSpPr>
          <p:cNvPr id="12292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76F45C-8033-40E3-AE22-BEFE98DCC289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96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609600"/>
            <a:ext cx="8818563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例題１．１行単位のファイル読み込み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656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ファイルを読み込んで，ファイルの中身に行番号を付けて表示するプログラムを作る．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ファイルの読み込みでは，</a:t>
            </a:r>
            <a:r>
              <a:rPr lang="ja-JP" altLang="en-US">
                <a:solidFill>
                  <a:schemeClr val="tx2"/>
                </a:solidFill>
              </a:rPr>
              <a:t>１行単位の読み込みを行うために </a:t>
            </a:r>
            <a:r>
              <a:rPr lang="en-US" altLang="ja-JP">
                <a:solidFill>
                  <a:schemeClr val="tx2"/>
                </a:solidFill>
              </a:rPr>
              <a:t>fgets </a:t>
            </a:r>
            <a:r>
              <a:rPr lang="ja-JP" altLang="en-US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/>
              <a:t>ファイルのオープンを行うために </a:t>
            </a:r>
            <a:r>
              <a:rPr lang="en-US" altLang="ja-JP"/>
              <a:t>fopen </a:t>
            </a:r>
            <a:r>
              <a:rPr lang="ja-JP" altLang="en-US"/>
              <a:t>関数を使い，ファイルのクローズを行うために </a:t>
            </a:r>
            <a:r>
              <a:rPr lang="en-US" altLang="ja-JP"/>
              <a:t>fclose </a:t>
            </a:r>
            <a:r>
              <a:rPr lang="ja-JP" altLang="en-US"/>
              <a:t>関数を使う</a:t>
            </a:r>
          </a:p>
        </p:txBody>
      </p:sp>
      <p:sp>
        <p:nvSpPr>
          <p:cNvPr id="1434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ADAAA4-B215-464F-98AF-1B75369FD051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4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0038" y="5553075"/>
            <a:ext cx="7772400" cy="1057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2800"/>
          </a:p>
          <a:p>
            <a:pPr eaLnBrk="1" hangingPunct="1"/>
            <a:endParaRPr lang="en-US" altLang="ja-JP" sz="2800"/>
          </a:p>
        </p:txBody>
      </p:sp>
      <p:sp>
        <p:nvSpPr>
          <p:cNvPr id="16387" name="Rectangle 1028"/>
          <p:cNvSpPr>
            <a:spLocks noChangeArrowheads="1"/>
          </p:cNvSpPr>
          <p:nvPr/>
        </p:nvSpPr>
        <p:spPr bwMode="auto">
          <a:xfrm>
            <a:off x="266700" y="0"/>
            <a:ext cx="77724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 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 line[100];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1;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 *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("d:\\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input.txt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", "r");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if 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== NULL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fopen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() error" );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return 0; 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while(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!= NULL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 {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"[%d]%s",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, line );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fclose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79000"/>
              </a:lnSpc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6388" name="Text Box 1030"/>
          <p:cNvSpPr txBox="1">
            <a:spLocks noChangeArrowheads="1"/>
          </p:cNvSpPr>
          <p:nvPr/>
        </p:nvSpPr>
        <p:spPr bwMode="auto">
          <a:xfrm>
            <a:off x="3311525" y="1265238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ファイルポインタ変数の宣言</a:t>
            </a:r>
          </a:p>
        </p:txBody>
      </p:sp>
      <p:sp>
        <p:nvSpPr>
          <p:cNvPr id="16389" name="Text Box 1031"/>
          <p:cNvSpPr txBox="1">
            <a:spLocks noChangeArrowheads="1"/>
          </p:cNvSpPr>
          <p:nvPr/>
        </p:nvSpPr>
        <p:spPr bwMode="auto">
          <a:xfrm>
            <a:off x="5543550" y="2133600"/>
            <a:ext cx="36401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ファイルのオープン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（ファイルポインタが得られる）</a:t>
            </a:r>
          </a:p>
        </p:txBody>
      </p:sp>
      <p:sp>
        <p:nvSpPr>
          <p:cNvPr id="16390" name="Text Box 1032"/>
          <p:cNvSpPr txBox="1">
            <a:spLocks noChangeArrowheads="1"/>
          </p:cNvSpPr>
          <p:nvPr/>
        </p:nvSpPr>
        <p:spPr bwMode="auto">
          <a:xfrm>
            <a:off x="2695575" y="5959475"/>
            <a:ext cx="63401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ファイルのクローズ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（ファイルポインタを使ってクローズする）</a:t>
            </a:r>
          </a:p>
        </p:txBody>
      </p:sp>
      <p:sp>
        <p:nvSpPr>
          <p:cNvPr id="16391" name="Rectangle 1034"/>
          <p:cNvSpPr>
            <a:spLocks noChangeArrowheads="1"/>
          </p:cNvSpPr>
          <p:nvPr/>
        </p:nvSpPr>
        <p:spPr bwMode="auto">
          <a:xfrm>
            <a:off x="568325" y="2124075"/>
            <a:ext cx="2133600" cy="3730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2" name="Line 1035"/>
          <p:cNvSpPr>
            <a:spLocks noChangeShapeType="1"/>
          </p:cNvSpPr>
          <p:nvPr/>
        </p:nvSpPr>
        <p:spPr bwMode="auto">
          <a:xfrm flipH="1">
            <a:off x="2654300" y="1693863"/>
            <a:ext cx="685800" cy="457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3" name="Rectangle 1036"/>
          <p:cNvSpPr>
            <a:spLocks noChangeArrowheads="1"/>
          </p:cNvSpPr>
          <p:nvPr/>
        </p:nvSpPr>
        <p:spPr bwMode="auto">
          <a:xfrm>
            <a:off x="579438" y="2525713"/>
            <a:ext cx="4610100" cy="35718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4" name="Line 1037"/>
          <p:cNvSpPr>
            <a:spLocks noChangeShapeType="1"/>
          </p:cNvSpPr>
          <p:nvPr/>
        </p:nvSpPr>
        <p:spPr bwMode="auto">
          <a:xfrm flipH="1">
            <a:off x="5189538" y="2492375"/>
            <a:ext cx="484187" cy="2159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5" name="Line 1038"/>
          <p:cNvSpPr>
            <a:spLocks noChangeShapeType="1"/>
          </p:cNvSpPr>
          <p:nvPr/>
        </p:nvSpPr>
        <p:spPr bwMode="auto">
          <a:xfrm flipH="1" flipV="1">
            <a:off x="3252788" y="3176588"/>
            <a:ext cx="1657350" cy="533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6" name="Rectangle 1039"/>
          <p:cNvSpPr>
            <a:spLocks noChangeArrowheads="1"/>
          </p:cNvSpPr>
          <p:nvPr/>
        </p:nvSpPr>
        <p:spPr bwMode="auto">
          <a:xfrm>
            <a:off x="1095375" y="2889250"/>
            <a:ext cx="2149475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7" name="Text Box 1040"/>
          <p:cNvSpPr txBox="1">
            <a:spLocks noChangeArrowheads="1"/>
          </p:cNvSpPr>
          <p:nvPr/>
        </p:nvSpPr>
        <p:spPr bwMode="auto">
          <a:xfrm>
            <a:off x="4922838" y="3481388"/>
            <a:ext cx="3570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ファイルのオープンに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失敗したかを調べている</a:t>
            </a:r>
          </a:p>
        </p:txBody>
      </p:sp>
      <p:sp>
        <p:nvSpPr>
          <p:cNvPr id="16398" name="Rectangle 1041"/>
          <p:cNvSpPr>
            <a:spLocks noChangeArrowheads="1"/>
          </p:cNvSpPr>
          <p:nvPr/>
        </p:nvSpPr>
        <p:spPr bwMode="auto">
          <a:xfrm>
            <a:off x="1484313" y="4324350"/>
            <a:ext cx="3040062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9" name="Line 1042"/>
          <p:cNvSpPr>
            <a:spLocks noChangeShapeType="1"/>
          </p:cNvSpPr>
          <p:nvPr/>
        </p:nvSpPr>
        <p:spPr bwMode="auto">
          <a:xfrm flipH="1" flipV="1">
            <a:off x="4270375" y="4684713"/>
            <a:ext cx="57150" cy="4000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400" name="Rectangle 1043"/>
          <p:cNvSpPr>
            <a:spLocks noChangeArrowheads="1"/>
          </p:cNvSpPr>
          <p:nvPr/>
        </p:nvSpPr>
        <p:spPr bwMode="auto">
          <a:xfrm>
            <a:off x="4573588" y="4321175"/>
            <a:ext cx="1185862" cy="357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1" name="Text Box 1044"/>
          <p:cNvSpPr txBox="1">
            <a:spLocks noChangeArrowheads="1"/>
          </p:cNvSpPr>
          <p:nvPr/>
        </p:nvSpPr>
        <p:spPr bwMode="auto">
          <a:xfrm>
            <a:off x="5830888" y="4819650"/>
            <a:ext cx="3570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ファイルの終わりに達し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ていないかを調べている</a:t>
            </a:r>
          </a:p>
        </p:txBody>
      </p:sp>
      <p:sp>
        <p:nvSpPr>
          <p:cNvPr id="16402" name="Line 1045"/>
          <p:cNvSpPr>
            <a:spLocks noChangeShapeType="1"/>
          </p:cNvSpPr>
          <p:nvPr/>
        </p:nvSpPr>
        <p:spPr bwMode="auto">
          <a:xfrm flipH="1" flipV="1">
            <a:off x="5238750" y="4645025"/>
            <a:ext cx="585788" cy="401638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403" name="Text Box 1046"/>
          <p:cNvSpPr txBox="1">
            <a:spLocks noChangeArrowheads="1"/>
          </p:cNvSpPr>
          <p:nvPr/>
        </p:nvSpPr>
        <p:spPr bwMode="auto">
          <a:xfrm>
            <a:off x="3433763" y="49418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１行読み込み</a:t>
            </a:r>
          </a:p>
        </p:txBody>
      </p:sp>
      <p:sp>
        <p:nvSpPr>
          <p:cNvPr id="16404" name="Rectangle 1047"/>
          <p:cNvSpPr>
            <a:spLocks noChangeArrowheads="1"/>
          </p:cNvSpPr>
          <p:nvPr/>
        </p:nvSpPr>
        <p:spPr bwMode="auto">
          <a:xfrm>
            <a:off x="623888" y="5775325"/>
            <a:ext cx="1928812" cy="3730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05" name="Line 1048"/>
          <p:cNvSpPr>
            <a:spLocks noChangeShapeType="1"/>
          </p:cNvSpPr>
          <p:nvPr/>
        </p:nvSpPr>
        <p:spPr bwMode="auto">
          <a:xfrm flipH="1" flipV="1">
            <a:off x="2438400" y="6096000"/>
            <a:ext cx="285750" cy="2667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40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46E55E-A746-4208-8F38-67BF8386C851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88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66713" y="1635125"/>
            <a:ext cx="8543925" cy="3600986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[1]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アレンジメントの特質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・空間を分割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[3]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・分割された部分（フェイス）は，凸性を有する（従って有界）</a:t>
            </a:r>
            <a:r>
              <a:rPr lang="ja-JP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か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，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[4]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　非有界な半空間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[5]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・ボロノイ図を容易に導ける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[6]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・単体に容易に分解できる</a:t>
            </a:r>
          </a:p>
        </p:txBody>
      </p:sp>
      <p:sp>
        <p:nvSpPr>
          <p:cNvPr id="1843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EE262A-0AC2-4C28-82FB-C5F1C100C1E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69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3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プログラムとデータ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687763" y="1141413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965825" y="1944688"/>
            <a:ext cx="31527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fgets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line, 100,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in_file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endParaRPr lang="en-US" altLang="ja-JP" sz="28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91013" y="1917700"/>
            <a:ext cx="833437" cy="472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481806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632450" y="136525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307138" y="2503488"/>
            <a:ext cx="2339102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ファイルの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１行読み込み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281488" y="2459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4281488" y="30114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4281488" y="35639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4281488" y="41163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4281488" y="4668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4281488" y="52212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4664075" y="5540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4664075" y="5730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664075" y="5921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498" name="AutoShape 18"/>
          <p:cNvCxnSpPr>
            <a:cxnSpLocks noChangeShapeType="1"/>
          </p:cNvCxnSpPr>
          <p:nvPr/>
        </p:nvCxnSpPr>
        <p:spPr bwMode="auto">
          <a:xfrm rot="10800000">
            <a:off x="5146675" y="2225675"/>
            <a:ext cx="520700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9" name="AutoShape 19"/>
          <p:cNvCxnSpPr>
            <a:cxnSpLocks noChangeShapeType="1"/>
            <a:stCxn id="20484" idx="1"/>
          </p:cNvCxnSpPr>
          <p:nvPr/>
        </p:nvCxnSpPr>
        <p:spPr bwMode="auto">
          <a:xfrm rot="10800000" flipV="1">
            <a:off x="5176838" y="2178050"/>
            <a:ext cx="788987" cy="585788"/>
          </a:xfrm>
          <a:prstGeom prst="bentConnector3">
            <a:avLst>
              <a:gd name="adj1" fmla="val 38431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0" name="AutoShape 20"/>
          <p:cNvCxnSpPr>
            <a:cxnSpLocks noChangeShapeType="1"/>
          </p:cNvCxnSpPr>
          <p:nvPr/>
        </p:nvCxnSpPr>
        <p:spPr bwMode="auto">
          <a:xfrm rot="5400000">
            <a:off x="5141913" y="2763838"/>
            <a:ext cx="549275" cy="504825"/>
          </a:xfrm>
          <a:prstGeom prst="bentConnector3">
            <a:avLst>
              <a:gd name="adj1" fmla="val 9970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1" name="AutoShape 21"/>
          <p:cNvCxnSpPr>
            <a:cxnSpLocks noChangeShapeType="1"/>
          </p:cNvCxnSpPr>
          <p:nvPr/>
        </p:nvCxnSpPr>
        <p:spPr bwMode="auto">
          <a:xfrm rot="5400000">
            <a:off x="5098257" y="3282156"/>
            <a:ext cx="636588" cy="504825"/>
          </a:xfrm>
          <a:prstGeom prst="bentConnector3">
            <a:avLst>
              <a:gd name="adj1" fmla="val 100745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2" name="AutoShape 22"/>
          <p:cNvCxnSpPr>
            <a:cxnSpLocks noChangeShapeType="1"/>
          </p:cNvCxnSpPr>
          <p:nvPr/>
        </p:nvCxnSpPr>
        <p:spPr bwMode="auto">
          <a:xfrm rot="5400000">
            <a:off x="5098257" y="3850481"/>
            <a:ext cx="636588" cy="504825"/>
          </a:xfrm>
          <a:prstGeom prst="bentConnector3">
            <a:avLst>
              <a:gd name="adj1" fmla="val 100745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148013" y="1930400"/>
            <a:ext cx="113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line[0]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148013" y="2482850"/>
            <a:ext cx="113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line[1]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3148013" y="3035300"/>
            <a:ext cx="113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line[2]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3148013" y="3578225"/>
            <a:ext cx="113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line[3]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3148013" y="4121150"/>
            <a:ext cx="113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line[4]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127000" y="5246688"/>
            <a:ext cx="277114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 "[%d]%s",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, line )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61925" y="47339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403225" y="5783263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１行分の表示</a:t>
            </a:r>
          </a:p>
        </p:txBody>
      </p:sp>
      <p:cxnSp>
        <p:nvCxnSpPr>
          <p:cNvPr id="20511" name="AutoShape 31"/>
          <p:cNvCxnSpPr>
            <a:cxnSpLocks noChangeShapeType="1"/>
            <a:stCxn id="20503" idx="1"/>
            <a:endCxn id="20508" idx="0"/>
          </p:cNvCxnSpPr>
          <p:nvPr/>
        </p:nvCxnSpPr>
        <p:spPr bwMode="auto">
          <a:xfrm rot="10800000" flipV="1">
            <a:off x="1512573" y="2189956"/>
            <a:ext cx="1635441" cy="305673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2" name="AutoShape 32"/>
          <p:cNvCxnSpPr>
            <a:cxnSpLocks noChangeShapeType="1"/>
            <a:stCxn id="20504" idx="1"/>
            <a:endCxn id="20508" idx="0"/>
          </p:cNvCxnSpPr>
          <p:nvPr/>
        </p:nvCxnSpPr>
        <p:spPr bwMode="auto">
          <a:xfrm rot="10800000" flipV="1">
            <a:off x="1512573" y="2742406"/>
            <a:ext cx="1635441" cy="250428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3" name="AutoShape 33"/>
          <p:cNvCxnSpPr>
            <a:cxnSpLocks noChangeShapeType="1"/>
            <a:stCxn id="20505" idx="1"/>
            <a:endCxn id="20508" idx="0"/>
          </p:cNvCxnSpPr>
          <p:nvPr/>
        </p:nvCxnSpPr>
        <p:spPr bwMode="auto">
          <a:xfrm rot="10800000" flipV="1">
            <a:off x="1512573" y="3294856"/>
            <a:ext cx="1635441" cy="195183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4" name="AutoShape 34"/>
          <p:cNvCxnSpPr>
            <a:cxnSpLocks noChangeShapeType="1"/>
            <a:stCxn id="20506" idx="1"/>
            <a:endCxn id="20508" idx="0"/>
          </p:cNvCxnSpPr>
          <p:nvPr/>
        </p:nvCxnSpPr>
        <p:spPr bwMode="auto">
          <a:xfrm rot="10800000" flipV="1">
            <a:off x="1512573" y="3837782"/>
            <a:ext cx="1635441" cy="1408906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5" name="AutoShape 35"/>
          <p:cNvCxnSpPr>
            <a:cxnSpLocks noChangeShapeType="1"/>
            <a:stCxn id="20507" idx="1"/>
            <a:endCxn id="20508" idx="0"/>
          </p:cNvCxnSpPr>
          <p:nvPr/>
        </p:nvCxnSpPr>
        <p:spPr bwMode="auto">
          <a:xfrm rot="10800000" flipV="1">
            <a:off x="1512573" y="4380706"/>
            <a:ext cx="1635441" cy="86598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3176588" y="1736725"/>
            <a:ext cx="2290762" cy="4892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7" name="Oval 37"/>
          <p:cNvSpPr>
            <a:spLocks noChangeArrowheads="1"/>
          </p:cNvSpPr>
          <p:nvPr/>
        </p:nvSpPr>
        <p:spPr bwMode="auto">
          <a:xfrm>
            <a:off x="5224463" y="46196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5224463" y="48101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9" name="Oval 39"/>
          <p:cNvSpPr>
            <a:spLocks noChangeArrowheads="1"/>
          </p:cNvSpPr>
          <p:nvPr/>
        </p:nvSpPr>
        <p:spPr bwMode="auto">
          <a:xfrm>
            <a:off x="5224463" y="50006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0" name="Oval 40"/>
          <p:cNvSpPr>
            <a:spLocks noChangeArrowheads="1"/>
          </p:cNvSpPr>
          <p:nvPr/>
        </p:nvSpPr>
        <p:spPr bwMode="auto">
          <a:xfrm>
            <a:off x="2359025" y="45434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1" name="Oval 41"/>
          <p:cNvSpPr>
            <a:spLocks noChangeArrowheads="1"/>
          </p:cNvSpPr>
          <p:nvPr/>
        </p:nvSpPr>
        <p:spPr bwMode="auto">
          <a:xfrm>
            <a:off x="2359025" y="47339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2" name="Oval 42"/>
          <p:cNvSpPr>
            <a:spLocks noChangeArrowheads="1"/>
          </p:cNvSpPr>
          <p:nvPr/>
        </p:nvSpPr>
        <p:spPr bwMode="auto">
          <a:xfrm>
            <a:off x="2359025" y="4924425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2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E9105B-A0A1-4DFB-9DAE-DCCC477E49B9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1613</Words>
  <Application>Microsoft Office PowerPoint</Application>
  <PresentationFormat>画面に合わせる (4:3)</PresentationFormat>
  <Paragraphs>402</Paragraphs>
  <Slides>31</Slides>
  <Notes>31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8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cp-14. ファイル処理  </vt:lpstr>
      <vt:lpstr>アウトライン</vt:lpstr>
      <vt:lpstr>ファイル読み込み</vt:lpstr>
      <vt:lpstr>ファイル書き出し</vt:lpstr>
      <vt:lpstr>目標</vt:lpstr>
      <vt:lpstr>例題１．１行単位のファイル読み込み</vt:lpstr>
      <vt:lpstr>PowerPoint プレゼンテーション</vt:lpstr>
      <vt:lpstr>実行結果例</vt:lpstr>
      <vt:lpstr>プログラムとデータ</vt:lpstr>
      <vt:lpstr>プログラム実行順</vt:lpstr>
      <vt:lpstr>ファイルのオープンとクローズ</vt:lpstr>
      <vt:lpstr>ファイルポインタ</vt:lpstr>
      <vt:lpstr>ファイルポインタ変数の働き</vt:lpstr>
      <vt:lpstr>fgets の意味</vt:lpstr>
      <vt:lpstr>fgets で「100」を書く理由</vt:lpstr>
      <vt:lpstr>NULLの意味</vt:lpstr>
      <vt:lpstr>例題２．ファイルからのデータ読み込み</vt:lpstr>
      <vt:lpstr>PowerPoint プレゼンテーション</vt:lpstr>
      <vt:lpstr>実行結果例</vt:lpstr>
      <vt:lpstr>プログラムとデータ</vt:lpstr>
      <vt:lpstr>プログラム実行順</vt:lpstr>
      <vt:lpstr>sscanf 関数</vt:lpstr>
      <vt:lpstr>例題３．１行単位のファイル書き出し</vt:lpstr>
      <vt:lpstr>PowerPoint プレゼンテーション</vt:lpstr>
      <vt:lpstr>PowerPoint プレゼンテーション</vt:lpstr>
      <vt:lpstr>PowerPoint プレゼンテーション</vt:lpstr>
      <vt:lpstr>関数呼び出しの流れ</vt:lpstr>
      <vt:lpstr>１行単位のファイル読み込み の手順</vt:lpstr>
      <vt:lpstr>テキストファイルの読み書き</vt:lpstr>
      <vt:lpstr>オープンモード</vt:lpstr>
      <vt:lpstr>課題３．ファイルのコピー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ファイル処理 </dc:title>
  <dc:creator>kaneko kunihiko</dc:creator>
  <cp:lastModifiedBy>user</cp:lastModifiedBy>
  <cp:revision>36</cp:revision>
  <dcterms:created xsi:type="dcterms:W3CDTF">2019-11-02T00:06:04Z</dcterms:created>
  <dcterms:modified xsi:type="dcterms:W3CDTF">2023-01-20T15:48:35Z</dcterms:modified>
</cp:coreProperties>
</file>