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77" r:id="rId34"/>
    <p:sldId id="578" r:id="rId3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221ABF5-964D-44DA-8B7D-8EC07FE944B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09339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0AABBEC-887B-4D52-BFE3-F15950F9CD1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546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391E5E8-01E6-43E6-BFB7-64BC943AEDF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54354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F141A74-8501-405D-AA79-118FDF4C4C5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226843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2D09E2-F7C2-4B0E-8E92-B8688732863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01080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5DA655E-928A-4072-AF67-36BB9C35B79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81773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0910C62-0EE1-409D-B210-6D606F81350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16758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6514A42-1BBE-43D6-8349-B3200D559EC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042666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504188E-F6B9-4B46-A734-4740A3577BA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510133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0B1CD6E-454D-46C1-A0C9-BE54C4CEB68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3456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349CF40-5F34-4026-9A88-00DA67156F2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166626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172DA62-2907-4DB3-868E-B7858143D64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803757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4D63122-992C-4DC1-A8F5-86967C94BFE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628014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58D9A29-0988-4796-B116-FD7FB55C7FA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709968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A31683B-4FC9-44AE-AF88-2A12F1F70FE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194636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40F38FC-3706-4ADD-B5E6-F77D4ADA36C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215703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FAAF68C-48DB-4CFA-851C-CB116126C04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640931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DEED006-AF4E-41F8-B027-D4E09379B24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06249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715CFB1-BC3A-4D2C-AD50-BCAA6BC17AC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857549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337E55-E54D-49E5-BE9C-84E0CFED918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401793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82B4CE2-34CF-4522-83DF-B2B0AA5CE19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9595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0A9D879-9518-4D03-A45F-42A8811820F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648720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FFB36F0-A151-4D3A-962E-B9C814289E9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756371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C0ECE11-754B-4CC3-88AA-6569D6A38D5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829743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8E1855C-068E-4E3C-AF97-71706FDC607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653942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339A9E2-6405-4587-A26B-9ED3CC394A8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895300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D1189D2-A3CC-489F-A9AF-ADBA42F6E7D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1785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D1F47E0-72C7-4702-B1DB-86B6E081E5E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05570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89F4580-84AB-47C2-8026-096AF5B3D11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04121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DE23258-7A8A-4189-B72F-5F3CDF83AF9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3262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DBD81EE-9CBE-48F2-9693-27894A1DF5F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7332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FA55860-5BA1-48DB-A354-0797A060EA4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81066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AAFA9A6-5647-4A44-B7E4-27A6EE5AF4A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4673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38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cp-6. </a:t>
            </a:r>
            <a:r>
              <a:rPr lang="ja-JP" altLang="en-US" dirty="0"/>
              <a:t>整数データと浮動小数データ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28600"/>
            <a:ext cx="81740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整数データと浮動小数データの精度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>
                <a:solidFill>
                  <a:srgbClr val="006600"/>
                </a:solidFill>
              </a:rPr>
              <a:t>整数データ</a:t>
            </a:r>
            <a:r>
              <a:rPr lang="en-US" altLang="ja-JP">
                <a:solidFill>
                  <a:srgbClr val="006600"/>
                </a:solidFill>
              </a:rPr>
              <a:t>(int)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－３２７６７から＋３２７６７までの範囲の数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数学での「整数」では無い</a:t>
            </a:r>
          </a:p>
          <a:p>
            <a:pPr eaLnBrk="1" hangingPunct="1">
              <a:lnSpc>
                <a:spcPct val="110000"/>
              </a:lnSpc>
            </a:pPr>
            <a:endParaRPr lang="ja-JP" altLang="en-US"/>
          </a:p>
          <a:p>
            <a:pPr eaLnBrk="1" hangingPunct="1">
              <a:lnSpc>
                <a:spcPct val="110000"/>
              </a:lnSpc>
            </a:pPr>
            <a:r>
              <a:rPr lang="ja-JP" altLang="en-US">
                <a:solidFill>
                  <a:srgbClr val="006600"/>
                </a:solidFill>
              </a:rPr>
              <a:t>浮動小数データ</a:t>
            </a:r>
            <a:r>
              <a:rPr lang="en-US" altLang="ja-JP">
                <a:solidFill>
                  <a:srgbClr val="006600"/>
                </a:solidFill>
              </a:rPr>
              <a:t>(double)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精度が１０桁で，１０の－３７乗から１０の＋３７乗までの正と負の範囲数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数学での「実数」とは違う</a:t>
            </a:r>
          </a:p>
        </p:txBody>
      </p:sp>
      <p:sp>
        <p:nvSpPr>
          <p:cNvPr id="225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69A7FBD-6712-4C01-B082-F25E1579553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910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66688"/>
            <a:ext cx="8458200" cy="941387"/>
          </a:xfrm>
        </p:spPr>
        <p:txBody>
          <a:bodyPr/>
          <a:lstStyle/>
          <a:p>
            <a:pPr eaLnBrk="1" hangingPunct="1"/>
            <a:r>
              <a:rPr lang="ja-JP" altLang="en-US" sz="3600"/>
              <a:t>整数データと浮動小数データの違い</a:t>
            </a:r>
          </a:p>
        </p:txBody>
      </p:sp>
      <p:graphicFrame>
        <p:nvGraphicFramePr>
          <p:cNvPr id="98341" name="Group 37"/>
          <p:cNvGraphicFramePr>
            <a:graphicFrameLocks noGrp="1"/>
          </p:cNvGraphicFramePr>
          <p:nvPr/>
        </p:nvGraphicFramePr>
        <p:xfrm>
          <a:off x="257175" y="1290638"/>
          <a:ext cx="8734425" cy="5184775"/>
        </p:xfrm>
        <a:graphic>
          <a:graphicData uri="http://schemas.openxmlformats.org/drawingml/2006/table">
            <a:tbl>
              <a:tblPr/>
              <a:tblGrid>
                <a:gridCol w="935038">
                  <a:extLst>
                    <a:ext uri="{9D8B030D-6E8A-4147-A177-3AD203B41FA5}">
                      <a16:colId xmlns:a16="http://schemas.microsoft.com/office/drawing/2014/main" val="2925532527"/>
                    </a:ext>
                  </a:extLst>
                </a:gridCol>
                <a:gridCol w="3836987">
                  <a:extLst>
                    <a:ext uri="{9D8B030D-6E8A-4147-A177-3AD203B41FA5}">
                      <a16:colId xmlns:a16="http://schemas.microsoft.com/office/drawing/2014/main" val="273415759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866057632"/>
                    </a:ext>
                  </a:extLst>
                </a:gridCol>
              </a:tblGrid>
              <a:tr h="9589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整数データ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浮動小数データ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553721"/>
                  </a:ext>
                </a:extLst>
              </a:tr>
              <a:tr h="944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変数宣言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int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kingaku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int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en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double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teihen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double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takasa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125367"/>
                  </a:ext>
                </a:extLst>
              </a:tr>
              <a:tr h="7572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入力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scanf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("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%d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", &amp;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kingaku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);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1E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scanf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("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%lf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", &amp;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takasa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);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095928"/>
                  </a:ext>
                </a:extLst>
              </a:tr>
              <a:tr h="8230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出力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printf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("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kozeni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: 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%d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en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\n",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en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);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printf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("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takasa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: 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%f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\n",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takasa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);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395974"/>
                  </a:ext>
                </a:extLst>
              </a:tr>
              <a:tr h="944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四則演算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四則演算には，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+, -, *, / 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を使う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四則演算には，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+, -, *, / 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を使う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539326"/>
                  </a:ext>
                </a:extLst>
              </a:tr>
              <a:tr h="75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剰余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en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=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kingaku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%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1000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z =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fmod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x,y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S Times" pitchFamily="18" charset="0"/>
                          <a:ea typeface="メイリオ" panose="020B0604030504040204" pitchFamily="50" charset="-128"/>
                        </a:rPr>
                        <a:t>);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680421"/>
                  </a:ext>
                </a:extLst>
              </a:tr>
            </a:tbl>
          </a:graphicData>
        </a:graphic>
      </p:graphicFrame>
      <p:sp>
        <p:nvSpPr>
          <p:cNvPr id="2460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302FD24-29F4-4A44-9C00-C91E9B1E35B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2340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変数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525" y="1600200"/>
            <a:ext cx="7966075" cy="4572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sz="3600"/>
              <a:t>変数には，</a:t>
            </a:r>
            <a:r>
              <a:rPr lang="ja-JP" altLang="en-US" sz="3600">
                <a:solidFill>
                  <a:schemeClr val="tx2"/>
                </a:solidFill>
              </a:rPr>
              <a:t>名前</a:t>
            </a:r>
            <a:r>
              <a:rPr lang="ja-JP" altLang="en-US" sz="3600"/>
              <a:t>と</a:t>
            </a:r>
            <a:r>
              <a:rPr lang="ja-JP" altLang="en-US" sz="3600">
                <a:solidFill>
                  <a:schemeClr val="tx2"/>
                </a:solidFill>
              </a:rPr>
              <a:t>型</a:t>
            </a:r>
            <a:r>
              <a:rPr lang="ja-JP" altLang="en-US" sz="3600"/>
              <a:t>（型とはデータの種類のこと）がある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3600"/>
              <a:t>変数宣言では，名前と型を書く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3600">
                <a:solidFill>
                  <a:srgbClr val="006600"/>
                </a:solidFill>
              </a:rPr>
              <a:t>	「型」の例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3200">
                <a:solidFill>
                  <a:srgbClr val="006600"/>
                </a:solidFill>
                <a:latin typeface="CS Times" pitchFamily="18" charset="0"/>
              </a:rPr>
              <a:t>整数データ		</a:t>
            </a:r>
            <a:r>
              <a:rPr lang="en-US" altLang="ja-JP" sz="3200">
                <a:solidFill>
                  <a:srgbClr val="006600"/>
                </a:solidFill>
                <a:latin typeface="CS Times" pitchFamily="18" charset="0"/>
              </a:rPr>
              <a:t>int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3200">
                <a:solidFill>
                  <a:srgbClr val="006600"/>
                </a:solidFill>
                <a:latin typeface="CS Times" pitchFamily="18" charset="0"/>
              </a:rPr>
              <a:t>浮動小数データ 	</a:t>
            </a:r>
            <a:r>
              <a:rPr lang="en-US" altLang="ja-JP" sz="3200">
                <a:solidFill>
                  <a:srgbClr val="006600"/>
                </a:solidFill>
                <a:latin typeface="CS Times" pitchFamily="18" charset="0"/>
              </a:rPr>
              <a:t>double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/>
          </a:p>
          <a:p>
            <a:pPr eaLnBrk="1" hangingPunct="1"/>
            <a:endParaRPr lang="en-US" altLang="ja-JP"/>
          </a:p>
          <a:p>
            <a:pPr eaLnBrk="1" hangingPunct="1"/>
            <a:endParaRPr lang="en-US" altLang="ja-JP"/>
          </a:p>
          <a:p>
            <a:pPr eaLnBrk="1" hangingPunct="1"/>
            <a:endParaRPr lang="en-US" altLang="ja-JP"/>
          </a:p>
          <a:p>
            <a:pPr eaLnBrk="1" hangingPunct="1"/>
            <a:endParaRPr lang="en-US" altLang="ja-JP"/>
          </a:p>
        </p:txBody>
      </p:sp>
      <p:sp>
        <p:nvSpPr>
          <p:cNvPr id="266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1F00B13-22BA-483C-9D3D-7D676ACD1A2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8818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>
                <a:latin typeface="Arial Unicode MS" pitchFamily="34" charset="-128"/>
              </a:rPr>
              <a:t>整数データの算術演算子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1288" y="1797050"/>
            <a:ext cx="6850062" cy="48704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latin typeface="CS Times" pitchFamily="18" charset="0"/>
              </a:rPr>
              <a:t>＋　　</a:t>
            </a:r>
            <a:r>
              <a:rPr lang="ja-JP" altLang="en-US">
                <a:solidFill>
                  <a:srgbClr val="006600"/>
                </a:solidFill>
                <a:latin typeface="CS Times" pitchFamily="18" charset="0"/>
              </a:rPr>
              <a:t>和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latin typeface="CS Times" pitchFamily="18" charset="0"/>
              </a:rPr>
              <a:t>－　　</a:t>
            </a:r>
            <a:r>
              <a:rPr lang="ja-JP" altLang="en-US">
                <a:solidFill>
                  <a:srgbClr val="006600"/>
                </a:solidFill>
                <a:latin typeface="CS Times" pitchFamily="18" charset="0"/>
              </a:rPr>
              <a:t>差</a:t>
            </a:r>
            <a:r>
              <a:rPr lang="ja-JP" altLang="en-US">
                <a:latin typeface="CS Times" pitchFamily="18" charset="0"/>
              </a:rPr>
              <a:t>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latin typeface="CS Times" pitchFamily="18" charset="0"/>
              </a:rPr>
              <a:t>* 　　</a:t>
            </a:r>
            <a:r>
              <a:rPr lang="ja-JP" altLang="en-US">
                <a:solidFill>
                  <a:srgbClr val="006600"/>
                </a:solidFill>
                <a:latin typeface="CS Times" pitchFamily="18" charset="0"/>
              </a:rPr>
              <a:t>積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>
                <a:latin typeface="CS Times" pitchFamily="18" charset="0"/>
              </a:rPr>
              <a:t>/ 	</a:t>
            </a:r>
            <a:r>
              <a:rPr lang="ja-JP" altLang="en-US">
                <a:latin typeface="CS Times" pitchFamily="18" charset="0"/>
              </a:rPr>
              <a:t>　　</a:t>
            </a:r>
            <a:r>
              <a:rPr lang="ja-JP" altLang="en-US">
                <a:solidFill>
                  <a:srgbClr val="006600"/>
                </a:solidFill>
                <a:latin typeface="CS Times" pitchFamily="18" charset="0"/>
              </a:rPr>
              <a:t>商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>
                <a:latin typeface="CS Times" pitchFamily="18" charset="0"/>
              </a:rPr>
              <a:t>% 	</a:t>
            </a:r>
            <a:r>
              <a:rPr lang="ja-JP" altLang="en-US">
                <a:latin typeface="CS Times" pitchFamily="18" charset="0"/>
              </a:rPr>
              <a:t>　　</a:t>
            </a:r>
            <a:r>
              <a:rPr lang="ja-JP" altLang="en-US">
                <a:solidFill>
                  <a:srgbClr val="006600"/>
                </a:solidFill>
                <a:latin typeface="CS Times" pitchFamily="18" charset="0"/>
              </a:rPr>
              <a:t>剰余（整数データの場合）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3200">
                <a:solidFill>
                  <a:srgbClr val="006600"/>
                </a:solidFill>
                <a:latin typeface="CS Times" pitchFamily="18" charset="0"/>
              </a:rPr>
              <a:t>		　→ 浮動小数データの剰余は 		       　　　</a:t>
            </a:r>
            <a:r>
              <a:rPr lang="en-US" altLang="ja-JP" sz="3200">
                <a:solidFill>
                  <a:srgbClr val="006600"/>
                </a:solidFill>
                <a:latin typeface="CS Times" pitchFamily="18" charset="0"/>
              </a:rPr>
              <a:t>fmod(x,y)</a:t>
            </a:r>
            <a:r>
              <a:rPr lang="ja-JP" altLang="en-US" sz="3200">
                <a:solidFill>
                  <a:srgbClr val="006600"/>
                </a:solidFill>
                <a:latin typeface="CS Times" pitchFamily="18" charset="0"/>
              </a:rPr>
              <a:t>を使うこと</a:t>
            </a:r>
          </a:p>
          <a:p>
            <a:pPr eaLnBrk="1" hangingPunct="1"/>
            <a:endParaRPr lang="ja-JP" altLang="en-US">
              <a:latin typeface="Arial Unicode MS" pitchFamily="34" charset="-128"/>
            </a:endParaRPr>
          </a:p>
          <a:p>
            <a:pPr eaLnBrk="1" hangingPunct="1"/>
            <a:endParaRPr lang="ja-JP" altLang="en-US" sz="2800">
              <a:latin typeface="Arial Unicode MS" pitchFamily="34" charset="-128"/>
            </a:endParaRPr>
          </a:p>
          <a:p>
            <a:pPr eaLnBrk="1" hangingPunct="1"/>
            <a:endParaRPr lang="ja-JP" altLang="en-US" sz="2800">
              <a:latin typeface="Arial Unicode MS" pitchFamily="34" charset="-128"/>
            </a:endParaRPr>
          </a:p>
          <a:p>
            <a:pPr eaLnBrk="1" hangingPunct="1"/>
            <a:endParaRPr lang="en-US" altLang="ja-JP" sz="2800">
              <a:latin typeface="Arial Unicode MS" pitchFamily="34" charset="-128"/>
            </a:endParaRPr>
          </a:p>
        </p:txBody>
      </p:sp>
      <p:sp>
        <p:nvSpPr>
          <p:cNvPr id="2867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21B0FC2-21A0-459C-A1A8-3C2FDFD4D53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678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入力文と出力文の機能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ja-JP" dirty="0" err="1">
                <a:solidFill>
                  <a:schemeClr val="accent2"/>
                </a:solidFill>
              </a:rPr>
              <a:t>printf</a:t>
            </a:r>
            <a:r>
              <a:rPr lang="en-US" altLang="ja-JP" dirty="0">
                <a:solidFill>
                  <a:schemeClr val="accent2"/>
                </a:solidFill>
              </a:rPr>
              <a:t> </a:t>
            </a:r>
            <a:r>
              <a:rPr lang="ja-JP" altLang="en-US" dirty="0">
                <a:solidFill>
                  <a:schemeClr val="accent2"/>
                </a:solidFill>
              </a:rPr>
              <a:t>の機能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メッセージの表示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整数データの表示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浮動小数データの表示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ja-JP" dirty="0" err="1">
                <a:solidFill>
                  <a:schemeClr val="accent2"/>
                </a:solidFill>
              </a:rPr>
              <a:t>scanf</a:t>
            </a:r>
            <a:r>
              <a:rPr lang="en-US" altLang="ja-JP" dirty="0">
                <a:solidFill>
                  <a:schemeClr val="accent2"/>
                </a:solidFill>
              </a:rPr>
              <a:t> </a:t>
            </a:r>
            <a:r>
              <a:rPr lang="ja-JP" altLang="en-US" dirty="0">
                <a:solidFill>
                  <a:schemeClr val="accent2"/>
                </a:solidFill>
              </a:rPr>
              <a:t>の機能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整数データの読み込み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浮動小数データの読み込み</a:t>
            </a:r>
          </a:p>
        </p:txBody>
      </p:sp>
      <p:sp>
        <p:nvSpPr>
          <p:cNvPr id="3072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517C977-6744-4FD4-ADF7-88B7A09289F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4221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179388"/>
            <a:ext cx="7772400" cy="752475"/>
          </a:xfrm>
        </p:spPr>
        <p:txBody>
          <a:bodyPr/>
          <a:lstStyle/>
          <a:p>
            <a:pPr eaLnBrk="1" hangingPunct="1"/>
            <a:r>
              <a:rPr lang="ja-JP" altLang="en-US"/>
              <a:t>入力文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2506663"/>
            <a:ext cx="879475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5000"/>
              </a:lnSpc>
            </a:pPr>
            <a:r>
              <a:rPr lang="ja-JP" altLang="en-US" sz="2800" dirty="0"/>
              <a:t>入力文とは，データを読み込むための文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800" dirty="0"/>
              <a:t>「書式」と読み込むべき変数名を書く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書式の書き方</a:t>
            </a:r>
            <a:br>
              <a:rPr lang="ja-JP" altLang="en-US" sz="2400" dirty="0">
                <a:solidFill>
                  <a:schemeClr val="accent2"/>
                </a:solidFill>
              </a:rPr>
            </a:br>
            <a:r>
              <a:rPr lang="en-US" altLang="ja-JP" sz="2400" dirty="0">
                <a:solidFill>
                  <a:schemeClr val="accent2"/>
                </a:solidFill>
              </a:rPr>
              <a:t>%d: </a:t>
            </a:r>
            <a:r>
              <a:rPr lang="ja-JP" altLang="en-US" sz="2400" dirty="0">
                <a:solidFill>
                  <a:schemeClr val="accent2"/>
                </a:solidFill>
              </a:rPr>
              <a:t>整数データ</a:t>
            </a:r>
            <a:r>
              <a:rPr lang="ja-JP" altLang="en-US" sz="2400" dirty="0"/>
              <a:t>	</a:t>
            </a:r>
            <a:br>
              <a:rPr lang="ja-JP" altLang="en-US" sz="2400" dirty="0"/>
            </a:br>
            <a:r>
              <a:rPr lang="ja-JP" altLang="en-US" sz="2400" dirty="0"/>
              <a:t>	</a:t>
            </a:r>
            <a:r>
              <a:rPr lang="ja-JP" altLang="en-US" sz="2400" dirty="0">
                <a:latin typeface="Calibri" panose="020F0502020204030204" pitchFamily="34" charset="0"/>
              </a:rPr>
              <a:t>キーボードから読み込まれる数字を１０進の整数データとし	</a:t>
            </a:r>
            <a:r>
              <a:rPr lang="ja-JP" altLang="en-US" sz="2400" dirty="0" err="1">
                <a:latin typeface="Calibri" panose="020F0502020204030204" pitchFamily="34" charset="0"/>
              </a:rPr>
              <a:t>て</a:t>
            </a:r>
            <a:r>
              <a:rPr lang="ja-JP" altLang="en-US" sz="2400" dirty="0">
                <a:latin typeface="Calibri" panose="020F0502020204030204" pitchFamily="34" charset="0"/>
              </a:rPr>
              <a:t>解釈</a:t>
            </a:r>
            <a:br>
              <a:rPr lang="ja-JP" altLang="en-US" sz="2400" dirty="0">
                <a:latin typeface="Calibri" panose="020F0502020204030204" pitchFamily="34" charset="0"/>
              </a:rPr>
            </a:br>
            <a:r>
              <a:rPr lang="en-US" altLang="ja-JP" sz="2400" dirty="0">
                <a:solidFill>
                  <a:schemeClr val="accent2"/>
                </a:solidFill>
              </a:rPr>
              <a:t>%lf : </a:t>
            </a:r>
            <a:r>
              <a:rPr lang="ja-JP" altLang="en-US" sz="2400" dirty="0">
                <a:solidFill>
                  <a:schemeClr val="accent2"/>
                </a:solidFill>
              </a:rPr>
              <a:t>浮動小数データ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ja-JP" altLang="en-US" sz="2400" dirty="0"/>
              <a:t>	</a:t>
            </a:r>
            <a:r>
              <a:rPr lang="ja-JP" altLang="en-US" sz="2400" dirty="0">
                <a:latin typeface="Calibri" panose="020F0502020204030204" pitchFamily="34" charset="0"/>
              </a:rPr>
              <a:t>キーボードから読み込まれる数字，小数点などを１０進の浮	動小数データとして解釈</a:t>
            </a:r>
            <a:endParaRPr lang="ja-JP" altLang="en-US" sz="2400" dirty="0"/>
          </a:p>
          <a:p>
            <a:pPr lvl="1" eaLnBrk="1" hangingPunct="1">
              <a:lnSpc>
                <a:spcPct val="105000"/>
              </a:lnSpc>
            </a:pPr>
            <a:r>
              <a:rPr lang="ja-JP" altLang="en-US" sz="2400" dirty="0">
                <a:solidFill>
                  <a:schemeClr val="tx2"/>
                </a:solidFill>
              </a:rPr>
              <a:t>変数名の前には「＆」を付けること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952625" y="928688"/>
            <a:ext cx="5467350" cy="711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40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40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("%d", &amp;</a:t>
            </a:r>
            <a:r>
              <a:rPr lang="en-US" altLang="ja-JP" sz="40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40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);</a:t>
            </a:r>
            <a:endParaRPr lang="en-US" altLang="ja-JP" sz="4800" b="1" dirty="0">
              <a:solidFill>
                <a:schemeClr val="accent2"/>
              </a:solidFill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32773" name="AutoShape 5"/>
          <p:cNvSpPr>
            <a:spLocks/>
          </p:cNvSpPr>
          <p:nvPr/>
        </p:nvSpPr>
        <p:spPr bwMode="auto">
          <a:xfrm rot="5400000">
            <a:off x="3732212" y="1320801"/>
            <a:ext cx="161925" cy="793750"/>
          </a:xfrm>
          <a:prstGeom prst="rightBrace">
            <a:avLst>
              <a:gd name="adj1" fmla="val 4085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355975" y="17795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書式</a:t>
            </a:r>
          </a:p>
        </p:txBody>
      </p:sp>
      <p:sp>
        <p:nvSpPr>
          <p:cNvPr id="32775" name="AutoShape 7"/>
          <p:cNvSpPr>
            <a:spLocks/>
          </p:cNvSpPr>
          <p:nvPr/>
        </p:nvSpPr>
        <p:spPr bwMode="auto">
          <a:xfrm rot="5400000">
            <a:off x="5818981" y="977107"/>
            <a:ext cx="161925" cy="1506538"/>
          </a:xfrm>
          <a:prstGeom prst="rightBrace">
            <a:avLst>
              <a:gd name="adj1" fmla="val 775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5035550" y="1792288"/>
            <a:ext cx="34163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読み込むべき変数名</a:t>
            </a:r>
          </a:p>
        </p:txBody>
      </p:sp>
      <p:sp>
        <p:nvSpPr>
          <p:cNvPr id="32777" name="AutoShape 9"/>
          <p:cNvSpPr>
            <a:spLocks/>
          </p:cNvSpPr>
          <p:nvPr/>
        </p:nvSpPr>
        <p:spPr bwMode="auto">
          <a:xfrm rot="5400000">
            <a:off x="4783137" y="1558926"/>
            <a:ext cx="161925" cy="349250"/>
          </a:xfrm>
          <a:prstGeom prst="rightBrace">
            <a:avLst>
              <a:gd name="adj1" fmla="val 1797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648200" y="1817688"/>
            <a:ext cx="4299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</a:p>
        </p:txBody>
      </p:sp>
      <p:sp>
        <p:nvSpPr>
          <p:cNvPr id="3277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E65F87E-656D-4946-B37C-E7EEDB4F5D6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2544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179388"/>
            <a:ext cx="7772400" cy="752475"/>
          </a:xfrm>
        </p:spPr>
        <p:txBody>
          <a:bodyPr/>
          <a:lstStyle/>
          <a:p>
            <a:pPr eaLnBrk="1" hangingPunct="1"/>
            <a:r>
              <a:rPr lang="ja-JP" altLang="en-US"/>
              <a:t>出力文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514600"/>
            <a:ext cx="8794750" cy="33623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05000"/>
              </a:lnSpc>
            </a:pPr>
            <a:r>
              <a:rPr lang="ja-JP" altLang="en-US" sz="2800" dirty="0"/>
              <a:t>データとメッセージを表示するための文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800" dirty="0"/>
              <a:t>「書式」と読み込むべき変数名を書く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書式の書き方</a:t>
            </a:r>
            <a:br>
              <a:rPr lang="ja-JP" altLang="en-US" sz="2400" dirty="0">
                <a:solidFill>
                  <a:schemeClr val="accent2"/>
                </a:solidFill>
              </a:rPr>
            </a:b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%d: </a:t>
            </a:r>
            <a:r>
              <a:rPr lang="ja-JP" altLang="en-US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整数データ</a:t>
            </a:r>
            <a:r>
              <a:rPr lang="ja-JP" altLang="en-US" sz="2400" dirty="0">
                <a:latin typeface="メイリオ" panose="020B0604030504040204" pitchFamily="50" charset="-128"/>
              </a:rPr>
              <a:t/>
            </a:r>
            <a:br>
              <a:rPr lang="ja-JP" altLang="en-US" sz="2400" dirty="0">
                <a:latin typeface="メイリオ" panose="020B0604030504040204" pitchFamily="50" charset="-128"/>
              </a:rPr>
            </a:br>
            <a:r>
              <a:rPr lang="ja-JP" altLang="en-US" sz="2400" dirty="0">
                <a:latin typeface="メイリオ" panose="020B0604030504040204" pitchFamily="50" charset="-128"/>
              </a:rPr>
              <a:t>	１０進数の数字に直してこの位置（表示文字列の一部）に置	け，という指示</a:t>
            </a:r>
            <a:br>
              <a:rPr lang="ja-JP" altLang="en-US" sz="2400" dirty="0">
                <a:latin typeface="メイリオ" panose="020B0604030504040204" pitchFamily="50" charset="-128"/>
              </a:rPr>
            </a:b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%f : </a:t>
            </a:r>
            <a:r>
              <a:rPr lang="ja-JP" altLang="en-US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浮動小数データ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br>
              <a:rPr lang="ja-JP" altLang="en-US" sz="2400" dirty="0">
                <a:latin typeface="メイリオ" panose="020B0604030504040204" pitchFamily="50" charset="-128"/>
              </a:rPr>
            </a:br>
            <a:r>
              <a:rPr lang="ja-JP" altLang="en-US" sz="2400" dirty="0">
                <a:latin typeface="メイリオ" panose="020B0604030504040204" pitchFamily="50" charset="-128"/>
              </a:rPr>
              <a:t>	１０進数の数字に直してこの位置（表示文字列の一部）に置	け，という指示</a:t>
            </a:r>
          </a:p>
          <a:p>
            <a:pPr lvl="1" eaLnBrk="1" hangingPunct="1">
              <a:lnSpc>
                <a:spcPct val="105000"/>
              </a:lnSpc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変数名の前には「＆」は付けない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406525" y="990600"/>
            <a:ext cx="5459413" cy="5889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kozeni</a:t>
            </a:r>
            <a:r>
              <a:rPr lang="en-US" altLang="ja-JP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: %d </a:t>
            </a:r>
            <a:r>
              <a:rPr lang="en-US" altLang="ja-JP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);</a:t>
            </a:r>
            <a:endParaRPr lang="en-US" altLang="ja-JP" sz="4000" b="1" dirty="0">
              <a:solidFill>
                <a:schemeClr val="accent2"/>
              </a:solidFill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34821" name="AutoShape 5"/>
          <p:cNvSpPr>
            <a:spLocks/>
          </p:cNvSpPr>
          <p:nvPr/>
        </p:nvSpPr>
        <p:spPr bwMode="auto">
          <a:xfrm rot="5400000">
            <a:off x="3860007" y="511968"/>
            <a:ext cx="203200" cy="2589213"/>
          </a:xfrm>
          <a:prstGeom prst="rightBrace">
            <a:avLst>
              <a:gd name="adj1" fmla="val 106185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481388" y="187483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書式</a:t>
            </a:r>
          </a:p>
        </p:txBody>
      </p:sp>
      <p:sp>
        <p:nvSpPr>
          <p:cNvPr id="34823" name="AutoShape 7"/>
          <p:cNvSpPr>
            <a:spLocks/>
          </p:cNvSpPr>
          <p:nvPr/>
        </p:nvSpPr>
        <p:spPr bwMode="auto">
          <a:xfrm rot="5400000">
            <a:off x="5951538" y="1503363"/>
            <a:ext cx="169862" cy="601662"/>
          </a:xfrm>
          <a:prstGeom prst="rightBrace">
            <a:avLst>
              <a:gd name="adj1" fmla="val 2951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257800" y="1898650"/>
            <a:ext cx="30572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表示すべき変数名</a:t>
            </a:r>
          </a:p>
        </p:txBody>
      </p:sp>
      <p:sp>
        <p:nvSpPr>
          <p:cNvPr id="3482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2A027C6-4275-4B13-8B8D-53580B2BBC3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115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581400"/>
            <a:ext cx="411480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419600" y="3733800"/>
            <a:ext cx="990600" cy="4572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905000" y="4035425"/>
            <a:ext cx="1752600" cy="9652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n=?100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n=100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3657600" y="3962400"/>
            <a:ext cx="762000" cy="38100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905000" y="892175"/>
            <a:ext cx="4816475" cy="2536825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"n=?"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"%d", &amp;n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"n=%d\n", n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60325" y="1674813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52400" y="42672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実行結果例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ja-JP" altLang="en-US" sz="3200"/>
              <a:t>整数データの読み込みと表示 </a:t>
            </a:r>
            <a:r>
              <a:rPr lang="en-US" altLang="ja-JP" sz="3200"/>
              <a:t>(1/3)</a:t>
            </a:r>
          </a:p>
        </p:txBody>
      </p:sp>
      <p:sp>
        <p:nvSpPr>
          <p:cNvPr id="3687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20F8885-EFC2-4E21-B602-338702CBAE1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650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905000" y="4035425"/>
            <a:ext cx="1752600" cy="9652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n=?100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905000" y="892175"/>
            <a:ext cx="4816475" cy="2837508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65000"/>
              </a:lnSpc>
              <a:spcBef>
                <a:spcPct val="1000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"n=?"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%lf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", &amp;n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"n=%d\n", n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60325" y="1674813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52400" y="42672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実行結果例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ja-JP" altLang="en-US" sz="3200"/>
              <a:t>整数データの読み込みと表示 </a:t>
            </a:r>
            <a:r>
              <a:rPr lang="en-US" altLang="ja-JP" sz="3200"/>
              <a:t>(2/3)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3200400" y="2459355"/>
            <a:ext cx="685800" cy="3810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 flipH="1">
            <a:off x="3886200" y="2057400"/>
            <a:ext cx="701040" cy="52578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678680" y="1470819"/>
            <a:ext cx="432201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正しくは「</a:t>
            </a:r>
            <a:r>
              <a:rPr lang="en-US" altLang="ja-JP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%d</a:t>
            </a:r>
            <a:r>
              <a:rPr lang="ja-JP" altLang="en-US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</a:t>
            </a:r>
          </a:p>
        </p:txBody>
      </p:sp>
      <p:pic>
        <p:nvPicPr>
          <p:cNvPr id="38922" name="Picture 10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573463"/>
            <a:ext cx="4089400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4419600" y="3733800"/>
            <a:ext cx="990600" cy="4572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3657600" y="3962400"/>
            <a:ext cx="762000" cy="38100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6629400" y="5410200"/>
            <a:ext cx="2057400" cy="12954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4191000" y="5638800"/>
            <a:ext cx="236220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1524000" y="5181600"/>
            <a:ext cx="32624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読み込もうとすると，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エラーが現れて，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結局読み込めない</a:t>
            </a:r>
          </a:p>
        </p:txBody>
      </p:sp>
      <p:sp>
        <p:nvSpPr>
          <p:cNvPr id="389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15006C-B318-4BCF-AA2D-4D8585A34C4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7760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560763"/>
            <a:ext cx="4089400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419600" y="3733800"/>
            <a:ext cx="990600" cy="4572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905000" y="4035425"/>
            <a:ext cx="1752600" cy="9652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n=?100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 flipV="1">
            <a:off x="3657600" y="3962400"/>
            <a:ext cx="762000" cy="38100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905000" y="892175"/>
            <a:ext cx="4816475" cy="2825389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65000"/>
              </a:lnSpc>
              <a:spcBef>
                <a:spcPct val="1000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"n=?"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"%d", &amp;n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"n=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\n", n );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0325" y="1674813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152400" y="42672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実行結果例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ja-JP" altLang="en-US" sz="3200"/>
              <a:t>整数データの読み込みと表示 </a:t>
            </a:r>
            <a:r>
              <a:rPr lang="en-US" altLang="ja-JP" sz="3200"/>
              <a:t>(3/3)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3505200" y="2720340"/>
            <a:ext cx="685800" cy="3810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4038600" y="2281599"/>
            <a:ext cx="99060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5029200" y="1632131"/>
            <a:ext cx="35702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正しくは「</a:t>
            </a:r>
            <a:r>
              <a:rPr lang="en-US" altLang="ja-JP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%d</a:t>
            </a:r>
            <a:r>
              <a:rPr lang="ja-JP" altLang="en-US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5562600" y="4495800"/>
            <a:ext cx="2057400" cy="12954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4191000" y="5181600"/>
            <a:ext cx="137160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524000" y="5181600"/>
            <a:ext cx="32624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表示しようとすると，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エラーが現れて，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結局表示されない</a:t>
            </a:r>
          </a:p>
        </p:txBody>
      </p:sp>
      <p:sp>
        <p:nvSpPr>
          <p:cNvPr id="4097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BF43C6-2B5C-4F7A-94ED-C317472E2C1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211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本日の内容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例題１．単純な金種計算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例題２．硬貨の金種計算</a:t>
            </a:r>
            <a:endParaRPr lang="ja-JP" altLang="en-US" sz="2800"/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800"/>
              <a:t>	整数の変数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800"/>
              <a:t>	浮動小数と整数の違い</a:t>
            </a:r>
            <a:endParaRPr lang="ja-JP" altLang="en-US" sz="2800">
              <a:solidFill>
                <a:schemeClr val="tx2"/>
              </a:solidFill>
            </a:endParaRP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例題３．複利計算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800"/>
              <a:t>	整数の変数と，浮動小数の変数を混在させるときに気を付けねばならないこと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endParaRPr lang="ja-JP" altLang="en-US" sz="2800"/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endParaRPr lang="ja-JP" altLang="en-US" sz="2800"/>
          </a:p>
          <a:p>
            <a:pPr marL="609600" indent="-609600" eaLnBrk="1" hangingPunct="1">
              <a:lnSpc>
                <a:spcPct val="125000"/>
              </a:lnSpc>
              <a:buFontTx/>
              <a:buNone/>
            </a:pPr>
            <a:endParaRPr lang="ja-JP" altLang="en-US" sz="2800"/>
          </a:p>
          <a:p>
            <a:pPr marL="609600" indent="-609600" eaLnBrk="1" hangingPunct="1">
              <a:lnSpc>
                <a:spcPct val="125000"/>
              </a:lnSpc>
              <a:buFontTx/>
              <a:buNone/>
            </a:pPr>
            <a:endParaRPr lang="ja-JP" altLang="en-US" sz="280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8C92E48-670A-402E-A89B-A26498FEAED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5697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/>
              <a:t>例題２．硬貨の金種計算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4988" cy="53736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000" dirty="0"/>
              <a:t>金額を読み込んで，適切な小銭の枚数を求め，表示するプログラムを作る．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例） 金額が７６８円のとき，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     		５００円玉： １枚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１００円玉： ２枚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　５０円玉： １枚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　１０円玉： １枚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　　５円玉： １枚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　　１円玉： ３枚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000" dirty="0"/>
              <a:t>例題では，簡単のため，紙幣は考えない（硬貨のみ）ということにする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000" dirty="0"/>
              <a:t>各硬貨の枚数を扱うために，整数データの変数を使う</a:t>
            </a:r>
          </a:p>
        </p:txBody>
      </p:sp>
      <p:sp>
        <p:nvSpPr>
          <p:cNvPr id="430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E300946-4EBC-4E89-8B3F-738AF40C963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3647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71768" y="25360"/>
            <a:ext cx="4610558" cy="683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#include &lt;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stdio.h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altLang="ja-JP" sz="2000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gohyaku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hyaku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gojyu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jyu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, go,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ichi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=");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", &amp;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gohyaku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= (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1000 ) / 500;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hyaku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= (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500 ) / 100;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gojyu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= (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% 100 ) / 50;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jyu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= (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50 ) / 10;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go = (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10 ) / 5;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ichi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=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5;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</a:t>
            </a:r>
            <a:r>
              <a:rPr lang="ja-JP" altLang="en-US" sz="2000" dirty="0">
                <a:latin typeface="CS Times" pitchFamily="18" charset="0"/>
                <a:cs typeface="Calibri" panose="020F0502020204030204" pitchFamily="34" charset="0"/>
              </a:rPr>
              <a:t>五百円 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gohyaku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</a:t>
            </a:r>
            <a:r>
              <a:rPr lang="ja-JP" altLang="en-US" sz="2000" dirty="0">
                <a:latin typeface="CS Times" pitchFamily="18" charset="0"/>
                <a:cs typeface="Calibri" panose="020F0502020204030204" pitchFamily="34" charset="0"/>
              </a:rPr>
              <a:t>百円 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hyaku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</a:t>
            </a:r>
            <a:r>
              <a:rPr lang="ja-JP" altLang="en-US" sz="2000" dirty="0">
                <a:latin typeface="CS Times" pitchFamily="18" charset="0"/>
                <a:cs typeface="Calibri" panose="020F0502020204030204" pitchFamily="34" charset="0"/>
              </a:rPr>
              <a:t>五十円 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gojyu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</a:t>
            </a:r>
            <a:r>
              <a:rPr lang="ja-JP" altLang="en-US" sz="2000" dirty="0">
                <a:latin typeface="CS Times" pitchFamily="18" charset="0"/>
                <a:cs typeface="Calibri" panose="020F0502020204030204" pitchFamily="34" charset="0"/>
              </a:rPr>
              <a:t>十円 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jyu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</a:t>
            </a:r>
            <a:r>
              <a:rPr lang="ja-JP" altLang="en-US" sz="2000" dirty="0">
                <a:latin typeface="CS Times" pitchFamily="18" charset="0"/>
                <a:cs typeface="Calibri" panose="020F0502020204030204" pitchFamily="34" charset="0"/>
              </a:rPr>
              <a:t>五円 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\n", go 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</a:t>
            </a:r>
            <a:r>
              <a:rPr lang="ja-JP" altLang="en-US" sz="2000" dirty="0">
                <a:latin typeface="CS Times" pitchFamily="18" charset="0"/>
                <a:cs typeface="Calibri" panose="020F0502020204030204" pitchFamily="34" charset="0"/>
              </a:rPr>
              <a:t>一円 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ichi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}</a:t>
            </a:r>
            <a:endParaRPr lang="en-US" altLang="ja-JP" sz="4000" b="1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186045" y="171831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入力部分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7000558" y="4702810"/>
            <a:ext cx="1655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出力部分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073583" y="2773998"/>
            <a:ext cx="16065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計算部分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02908" y="2197735"/>
            <a:ext cx="3384550" cy="2889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H="1">
            <a:off x="3787458" y="1981835"/>
            <a:ext cx="1368425" cy="36036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402908" y="2556510"/>
            <a:ext cx="5214937" cy="17303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5632133" y="3061335"/>
            <a:ext cx="1368425" cy="36036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402908" y="4358323"/>
            <a:ext cx="5214937" cy="18002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5632133" y="5006023"/>
            <a:ext cx="1368425" cy="360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0C3CEFE-3D27-41BA-9BB8-5FC46C0C33C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4896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実行結果例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547813" y="1989138"/>
            <a:ext cx="6064250" cy="439578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=768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五百円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百円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五十円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十円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五円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一円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 3</a:t>
            </a:r>
          </a:p>
        </p:txBody>
      </p:sp>
      <p:sp>
        <p:nvSpPr>
          <p:cNvPr id="471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CEE2FC0-3CB1-4AC5-AB17-73AB620EF39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08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3363"/>
            <a:ext cx="7772400" cy="833437"/>
          </a:xfrm>
        </p:spPr>
        <p:txBody>
          <a:bodyPr/>
          <a:lstStyle/>
          <a:p>
            <a:pPr eaLnBrk="1" hangingPunct="1"/>
            <a:r>
              <a:rPr lang="ja-JP" altLang="en-US"/>
              <a:t>課題１．金種計算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746" y="923926"/>
            <a:ext cx="8848725" cy="54324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金額を読み込んで，適切な紙幣と小銭の枚数を求め，表示するプログラム（金種計算）を作りなさい．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但し，すべての種類の紙幣と硬貨を考えること．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latin typeface="CS Times" pitchFamily="18" charset="0"/>
              </a:rPr>
              <a:t>  </a:t>
            </a:r>
            <a:r>
              <a:rPr lang="ja-JP" altLang="en-US" sz="2800" dirty="0">
                <a:latin typeface="CS Times" pitchFamily="18" charset="0"/>
              </a:rPr>
              <a:t>紙幣：</a:t>
            </a:r>
            <a:r>
              <a:rPr lang="ja-JP" altLang="en-US" sz="2800" b="1" dirty="0">
                <a:solidFill>
                  <a:schemeClr val="accent2"/>
                </a:solidFill>
                <a:latin typeface="CS Times" pitchFamily="18" charset="0"/>
              </a:rPr>
              <a:t>１万円札，５千円札，千円札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latin typeface="CS Times" pitchFamily="18" charset="0"/>
              </a:rPr>
              <a:t>  </a:t>
            </a:r>
            <a:r>
              <a:rPr lang="ja-JP" altLang="en-US" sz="2800" dirty="0">
                <a:latin typeface="CS Times" pitchFamily="18" charset="0"/>
              </a:rPr>
              <a:t>硬貨：</a:t>
            </a:r>
            <a:r>
              <a:rPr lang="ja-JP" altLang="en-US" sz="2400" b="1" dirty="0">
                <a:solidFill>
                  <a:schemeClr val="accent2"/>
                </a:solidFill>
                <a:latin typeface="CS Times" pitchFamily="18" charset="0"/>
              </a:rPr>
              <a:t>５００円，１００円，５０円，１０円，５円，１円</a:t>
            </a:r>
            <a:r>
              <a:rPr lang="ja-JP" altLang="en-US" dirty="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	例） 金額が１３，４８６円のとき，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     	  	 １万円札： １		５００円： ０</a:t>
            </a:r>
            <a:br>
              <a:rPr lang="ja-JP" altLang="en-US" sz="2400" dirty="0">
                <a:solidFill>
                  <a:schemeClr val="accent2"/>
                </a:solidFill>
              </a:rPr>
            </a:br>
            <a:r>
              <a:rPr lang="ja-JP" altLang="en-US" sz="2400" dirty="0">
                <a:solidFill>
                  <a:schemeClr val="accent2"/>
                </a:solidFill>
              </a:rPr>
              <a:t>		 ５千円札： ０		１００円： ４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		    千円札：  ３	 	   ５０円： １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					  　　　 １０円： ３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					  　　　    ５円： １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					    　　　  １円： １</a:t>
            </a:r>
          </a:p>
        </p:txBody>
      </p:sp>
      <p:sp>
        <p:nvSpPr>
          <p:cNvPr id="491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A760F32-CCC4-462D-9F81-D1FB7699700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0094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31863"/>
          </a:xfrm>
        </p:spPr>
        <p:txBody>
          <a:bodyPr/>
          <a:lstStyle/>
          <a:p>
            <a:pPr eaLnBrk="1" hangingPunct="1"/>
            <a:r>
              <a:rPr lang="ja-JP" altLang="en-US"/>
              <a:t>課題１の実行結果例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905000" y="1447800"/>
            <a:ext cx="5257800" cy="51625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メイリオ" panose="020B0604030504040204" pitchFamily="50" charset="-128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=13486</a:t>
            </a:r>
          </a:p>
          <a:p>
            <a:pPr algn="just"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一万円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 1</a:t>
            </a:r>
          </a:p>
          <a:p>
            <a:pPr algn="just"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五千円 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 0</a:t>
            </a:r>
          </a:p>
          <a:p>
            <a:pPr algn="just"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千円 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 3</a:t>
            </a:r>
          </a:p>
          <a:p>
            <a:pPr algn="just"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五百円 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 0</a:t>
            </a:r>
          </a:p>
          <a:p>
            <a:pPr algn="just"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百円 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 4</a:t>
            </a:r>
          </a:p>
          <a:p>
            <a:pPr algn="just"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五十円 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 1</a:t>
            </a:r>
          </a:p>
          <a:p>
            <a:pPr algn="just"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十円 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 3</a:t>
            </a:r>
          </a:p>
          <a:p>
            <a:pPr algn="just"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五円 </a:t>
            </a:r>
            <a:r>
              <a:rPr lang="en-US" altLang="ja-JP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= 1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cs typeface="Calibri" panose="020F0502020204030204" pitchFamily="34" charset="0"/>
              </a:rPr>
              <a:t>一円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 1 </a:t>
            </a:r>
          </a:p>
        </p:txBody>
      </p:sp>
      <p:sp>
        <p:nvSpPr>
          <p:cNvPr id="5120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30EDB3E-0984-4BC8-A05D-FFEE2D7A31F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8745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2849" y="787769"/>
            <a:ext cx="8916558" cy="54324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ja-JP" altLang="en-US" sz="2800" dirty="0"/>
              <a:t>１０００円札の枚数は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800" dirty="0"/>
              <a:t>「（金額）  を５０００円で割った余り」  ／１０００</a:t>
            </a:r>
          </a:p>
          <a:p>
            <a:pPr eaLnBrk="1" hangingPunct="1">
              <a:defRPr/>
            </a:pPr>
            <a:endParaRPr lang="ja-JP" altLang="en-US" sz="2800" dirty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800" dirty="0"/>
              <a:t>例えば，１７，６００円のとき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	</a:t>
            </a:r>
            <a:r>
              <a:rPr lang="ja-JP" altLang="en-US" sz="2000" dirty="0">
                <a:solidFill>
                  <a:srgbClr val="006600"/>
                </a:solidFill>
              </a:rPr>
              <a:t>１万円札：  １７，６００／１０，０００  ＝  １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000" dirty="0">
                <a:solidFill>
                  <a:srgbClr val="006600"/>
                </a:solidFill>
              </a:rPr>
              <a:t>	５千円札：  （１７，６００  ％  １０，０００）／５０００  ＝  １</a:t>
            </a:r>
          </a:p>
          <a:p>
            <a:pPr eaLnBrk="1" hangingPunct="1">
              <a:buFontTx/>
              <a:buNone/>
              <a:defRPr/>
            </a:pPr>
            <a:endParaRPr lang="en-US" altLang="ja-JP" sz="2800" dirty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800" dirty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000" dirty="0">
                <a:solidFill>
                  <a:srgbClr val="006600"/>
                </a:solidFill>
              </a:rPr>
              <a:t>	１千円札：  （１７，６００  ％  ５，０００）／１０００  ＝  ２</a:t>
            </a:r>
            <a:endParaRPr lang="ja-JP" altLang="en-US" sz="2000" dirty="0"/>
          </a:p>
          <a:p>
            <a:pPr eaLnBrk="1" hangingPunct="1">
              <a:defRPr/>
            </a:pPr>
            <a:endParaRPr lang="en-US" altLang="ja-JP" sz="2800" dirty="0"/>
          </a:p>
        </p:txBody>
      </p:sp>
      <p:sp>
        <p:nvSpPr>
          <p:cNvPr id="53252" name="AutoShape 1028"/>
          <p:cNvSpPr>
            <a:spLocks/>
          </p:cNvSpPr>
          <p:nvPr/>
        </p:nvSpPr>
        <p:spPr bwMode="auto">
          <a:xfrm rot="5400000">
            <a:off x="3809124" y="2112963"/>
            <a:ext cx="152400" cy="3657600"/>
          </a:xfrm>
          <a:prstGeom prst="rightBrace">
            <a:avLst>
              <a:gd name="adj1" fmla="val 2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3" name="Text Box 1029"/>
          <p:cNvSpPr txBox="1">
            <a:spLocks noChangeArrowheads="1"/>
          </p:cNvSpPr>
          <p:nvPr/>
        </p:nvSpPr>
        <p:spPr bwMode="auto">
          <a:xfrm>
            <a:off x="1643146" y="4160839"/>
            <a:ext cx="73404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１７，６００を１０，０００で割った余りのこと（値は７，６００）</a:t>
            </a:r>
          </a:p>
        </p:txBody>
      </p:sp>
      <p:sp>
        <p:nvSpPr>
          <p:cNvPr id="53254" name="AutoShape 1030"/>
          <p:cNvSpPr>
            <a:spLocks/>
          </p:cNvSpPr>
          <p:nvPr/>
        </p:nvSpPr>
        <p:spPr bwMode="auto">
          <a:xfrm rot="5400000">
            <a:off x="3637236" y="3784599"/>
            <a:ext cx="152400" cy="3505200"/>
          </a:xfrm>
          <a:prstGeom prst="rightBrace">
            <a:avLst>
              <a:gd name="adj1" fmla="val 19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5" name="Text Box 1031"/>
          <p:cNvSpPr txBox="1">
            <a:spLocks noChangeArrowheads="1"/>
          </p:cNvSpPr>
          <p:nvPr/>
        </p:nvSpPr>
        <p:spPr bwMode="auto">
          <a:xfrm>
            <a:off x="1643146" y="5807473"/>
            <a:ext cx="71096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１７，６００を５，０００で割った余りのこと（値は２，６００）</a:t>
            </a:r>
          </a:p>
        </p:txBody>
      </p:sp>
      <p:sp>
        <p:nvSpPr>
          <p:cNvPr id="532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7A2FAB0-739F-4280-8E07-80F6199C28A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課題１のヒント</a:t>
            </a:r>
          </a:p>
        </p:txBody>
      </p:sp>
    </p:spTree>
    <p:extLst>
      <p:ext uri="{BB962C8B-B14F-4D97-AF65-F5344CB8AC3E}">
        <p14:creationId xmlns:p14="http://schemas.microsoft.com/office/powerpoint/2010/main" val="3863081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課題２．時間の換算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/>
              <a:t>秒数 </a:t>
            </a:r>
            <a:r>
              <a:rPr lang="en-US" altLang="ja-JP">
                <a:solidFill>
                  <a:schemeClr val="accent2"/>
                </a:solidFill>
              </a:rPr>
              <a:t>x </a:t>
            </a:r>
            <a:r>
              <a:rPr lang="ja-JP" altLang="en-US"/>
              <a:t>を読み込んで，</a:t>
            </a:r>
            <a:r>
              <a:rPr lang="en-US" altLang="ja-JP">
                <a:solidFill>
                  <a:schemeClr val="accent2"/>
                </a:solidFill>
              </a:rPr>
              <a:t>h </a:t>
            </a:r>
            <a:r>
              <a:rPr lang="ja-JP" altLang="en-US"/>
              <a:t>時，</a:t>
            </a:r>
            <a:r>
              <a:rPr lang="en-US" altLang="ja-JP">
                <a:solidFill>
                  <a:schemeClr val="accent2"/>
                </a:solidFill>
              </a:rPr>
              <a:t>m </a:t>
            </a:r>
            <a:r>
              <a:rPr lang="ja-JP" altLang="en-US"/>
              <a:t>分，</a:t>
            </a:r>
            <a:r>
              <a:rPr lang="en-US" altLang="ja-JP">
                <a:solidFill>
                  <a:schemeClr val="accent2"/>
                </a:solidFill>
              </a:rPr>
              <a:t>s </a:t>
            </a:r>
            <a:r>
              <a:rPr lang="ja-JP" altLang="en-US"/>
              <a:t>秒を計算するプログラムを作りなさい．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ja-JP" altLang="en-US"/>
              <a:t>		</a:t>
            </a:r>
            <a:r>
              <a:rPr lang="ja-JP" altLang="en-US">
                <a:solidFill>
                  <a:schemeClr val="accent2"/>
                </a:solidFill>
              </a:rPr>
              <a:t>例）</a:t>
            </a:r>
            <a:r>
              <a:rPr lang="ja-JP" altLang="en-US"/>
              <a:t> </a:t>
            </a:r>
            <a:r>
              <a:rPr lang="en-US" altLang="ja-JP">
                <a:solidFill>
                  <a:schemeClr val="accent2"/>
                </a:solidFill>
              </a:rPr>
              <a:t>x=3723 </a:t>
            </a:r>
            <a:r>
              <a:rPr lang="ja-JP" altLang="en-US">
                <a:solidFill>
                  <a:schemeClr val="accent2"/>
                </a:solidFill>
              </a:rPr>
              <a:t>のとき，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   			</a:t>
            </a:r>
            <a:r>
              <a:rPr lang="en-US" altLang="ja-JP">
                <a:solidFill>
                  <a:schemeClr val="accent2"/>
                </a:solidFill>
              </a:rPr>
              <a:t>1 h,  2 m,  3 s</a:t>
            </a:r>
          </a:p>
        </p:txBody>
      </p:sp>
      <p:sp>
        <p:nvSpPr>
          <p:cNvPr id="5530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153AA61-6AF5-4418-990F-EEFAF953C83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8147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19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例題３．複利計算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2275"/>
            <a:ext cx="7772400" cy="5029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latin typeface="CS Times" pitchFamily="18" charset="0"/>
              </a:rPr>
              <a:t>元金 </a:t>
            </a:r>
            <a:r>
              <a:rPr lang="en-US" altLang="ja-JP">
                <a:latin typeface="CS Times" pitchFamily="18" charset="0"/>
              </a:rPr>
              <a:t>gankin </a:t>
            </a:r>
            <a:r>
              <a:rPr lang="ja-JP" altLang="en-US">
                <a:latin typeface="CS Times" pitchFamily="18" charset="0"/>
              </a:rPr>
              <a:t>円を年利 </a:t>
            </a:r>
            <a:r>
              <a:rPr lang="en-US" altLang="ja-JP">
                <a:latin typeface="CS Times" pitchFamily="18" charset="0"/>
              </a:rPr>
              <a:t>nenri </a:t>
            </a:r>
            <a:r>
              <a:rPr lang="ja-JP" altLang="en-US">
                <a:latin typeface="CS Times" pitchFamily="18" charset="0"/>
              </a:rPr>
              <a:t>（パーセント）で </a:t>
            </a:r>
            <a:r>
              <a:rPr lang="en-US" altLang="ja-JP">
                <a:latin typeface="CS Times" pitchFamily="18" charset="0"/>
              </a:rPr>
              <a:t>nensu </a:t>
            </a:r>
            <a:r>
              <a:rPr lang="ja-JP" altLang="en-US">
                <a:latin typeface="CS Times" pitchFamily="18" charset="0"/>
              </a:rPr>
              <a:t>年運用したときの利息を求めるプログラムを作る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latin typeface="CS Times" pitchFamily="18" charset="0"/>
              </a:rPr>
              <a:t>単利計算では，年数に比例．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latin typeface="CS Times" pitchFamily="18" charset="0"/>
              </a:rPr>
              <a:t>複利計算では，利息が利息を生む．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latin typeface="CS Times" pitchFamily="18" charset="0"/>
              </a:rPr>
              <a:t>複利計算を行うために，</a:t>
            </a:r>
            <a:r>
              <a:rPr lang="en-US" altLang="ja-JP">
                <a:solidFill>
                  <a:schemeClr val="tx2"/>
                </a:solidFill>
                <a:latin typeface="CS Times" pitchFamily="18" charset="0"/>
              </a:rPr>
              <a:t>pow</a:t>
            </a:r>
            <a:r>
              <a:rPr lang="ja-JP" altLang="en-US">
                <a:solidFill>
                  <a:schemeClr val="tx2"/>
                </a:solidFill>
                <a:latin typeface="CS Times" pitchFamily="18" charset="0"/>
              </a:rPr>
              <a:t>関数を使う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solidFill>
                  <a:schemeClr val="tx2"/>
                </a:solidFill>
                <a:latin typeface="CS Times" pitchFamily="18" charset="0"/>
              </a:rPr>
              <a:t>年数は整数データ，利息は浮動小数データ</a:t>
            </a:r>
            <a:endParaRPr lang="ja-JP" altLang="en-US">
              <a:latin typeface="CS Times" pitchFamily="18" charset="0"/>
            </a:endParaRPr>
          </a:p>
        </p:txBody>
      </p:sp>
      <p:sp>
        <p:nvSpPr>
          <p:cNvPr id="573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DD34AF1-5584-4690-A07A-200986B5A9D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882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698" y="319723"/>
            <a:ext cx="8051800" cy="59118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</a:rPr>
              <a:t>stdio.h</a:t>
            </a:r>
            <a:r>
              <a:rPr lang="en-US" altLang="ja-JP" sz="2400" dirty="0">
                <a:latin typeface="CS Times" pitchFamily="18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</a:rPr>
              <a:t>math.h</a:t>
            </a:r>
            <a:r>
              <a:rPr lang="en-US" altLang="ja-JP" sz="2400" dirty="0">
                <a:latin typeface="CS Times" pitchFamily="18" charset="0"/>
              </a:rPr>
              <a:t>&gt;</a:t>
            </a: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  <a:endParaRPr lang="en-US" altLang="ja-JP" sz="2400" dirty="0">
              <a:latin typeface="CS Times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 err="1">
                <a:latin typeface="CS Times" pitchFamily="18" charset="0"/>
              </a:rPr>
              <a:t>int</a:t>
            </a:r>
            <a:r>
              <a:rPr lang="en-US" altLang="ja-JP" sz="2400" dirty="0">
                <a:latin typeface="CS Times" pitchFamily="18" charset="0"/>
              </a:rPr>
              <a:t> main()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int</a:t>
            </a:r>
            <a:r>
              <a:rPr lang="en-US" altLang="ja-JP" sz="2400" dirty="0">
                <a:latin typeface="CS Times" pitchFamily="18" charset="0"/>
              </a:rPr>
              <a:t> </a:t>
            </a:r>
            <a:r>
              <a:rPr lang="en-US" altLang="ja-JP" sz="2400" dirty="0" err="1">
                <a:latin typeface="CS Times" pitchFamily="18" charset="0"/>
              </a:rPr>
              <a:t>gankin</a:t>
            </a:r>
            <a:r>
              <a:rPr lang="en-US" altLang="ja-JP" sz="2400" dirty="0">
                <a:latin typeface="CS Times" pitchFamily="18" charset="0"/>
              </a:rPr>
              <a:t>, </a:t>
            </a:r>
            <a:r>
              <a:rPr lang="en-US" altLang="ja-JP" sz="2400" dirty="0" err="1">
                <a:latin typeface="CS Times" pitchFamily="18" charset="0"/>
              </a:rPr>
              <a:t>nensu</a:t>
            </a:r>
            <a:r>
              <a:rPr lang="en-US" altLang="ja-JP" sz="2400" dirty="0">
                <a:latin typeface="CS Times" pitchFamily="18" charset="0"/>
              </a:rPr>
              <a:t>, </a:t>
            </a:r>
            <a:r>
              <a:rPr lang="en-US" altLang="ja-JP" sz="2400" dirty="0" err="1">
                <a:latin typeface="CS Times" pitchFamily="18" charset="0"/>
              </a:rPr>
              <a:t>ganri</a:t>
            </a:r>
            <a:r>
              <a:rPr lang="en-US" altLang="ja-JP" sz="24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double </a:t>
            </a:r>
            <a:r>
              <a:rPr lang="en-US" altLang="ja-JP" sz="2400" dirty="0" err="1">
                <a:latin typeface="CS Times" pitchFamily="18" charset="0"/>
              </a:rPr>
              <a:t>nenri</a:t>
            </a:r>
            <a:r>
              <a:rPr lang="en-US" altLang="ja-JP" sz="2400" dirty="0">
                <a:latin typeface="CS Times" pitchFamily="18" charset="0"/>
              </a:rPr>
              <a:t>, r;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printf</a:t>
            </a:r>
            <a:r>
              <a:rPr lang="en-US" altLang="ja-JP" sz="2400" dirty="0">
                <a:latin typeface="CS Times" pitchFamily="18" charset="0"/>
              </a:rPr>
              <a:t>("</a:t>
            </a:r>
            <a:r>
              <a:rPr lang="en-US" altLang="ja-JP" sz="2400" dirty="0" err="1">
                <a:latin typeface="CS Times" pitchFamily="18" charset="0"/>
              </a:rPr>
              <a:t>gankin</a:t>
            </a:r>
            <a:r>
              <a:rPr lang="en-US" altLang="ja-JP" sz="2400" dirty="0">
                <a:latin typeface="CS Times" pitchFamily="18" charset="0"/>
              </a:rPr>
              <a:t>=");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scanf</a:t>
            </a:r>
            <a:r>
              <a:rPr lang="en-US" altLang="ja-JP" sz="2400" dirty="0">
                <a:latin typeface="CS Times" pitchFamily="18" charset="0"/>
              </a:rPr>
              <a:t>("%d", &amp;</a:t>
            </a:r>
            <a:r>
              <a:rPr lang="en-US" altLang="ja-JP" sz="2400" dirty="0" err="1">
                <a:latin typeface="CS Times" pitchFamily="18" charset="0"/>
              </a:rPr>
              <a:t>gankin</a:t>
            </a:r>
            <a:r>
              <a:rPr lang="en-US" altLang="ja-JP" sz="2400" dirty="0">
                <a:latin typeface="CS Times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printf</a:t>
            </a:r>
            <a:r>
              <a:rPr lang="en-US" altLang="ja-JP" sz="2400" dirty="0">
                <a:latin typeface="CS Times" pitchFamily="18" charset="0"/>
              </a:rPr>
              <a:t>("</a:t>
            </a:r>
            <a:r>
              <a:rPr lang="en-US" altLang="ja-JP" sz="2400" dirty="0" err="1">
                <a:latin typeface="CS Times" pitchFamily="18" charset="0"/>
              </a:rPr>
              <a:t>nenri</a:t>
            </a:r>
            <a:r>
              <a:rPr lang="en-US" altLang="ja-JP" sz="2400" dirty="0">
                <a:latin typeface="CS Times" pitchFamily="18" charset="0"/>
              </a:rPr>
              <a:t>=");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scanf</a:t>
            </a:r>
            <a:r>
              <a:rPr lang="en-US" altLang="ja-JP" sz="2400" dirty="0">
                <a:latin typeface="CS Times" pitchFamily="18" charset="0"/>
              </a:rPr>
              <a:t>("%lf", &amp;</a:t>
            </a:r>
            <a:r>
              <a:rPr lang="en-US" altLang="ja-JP" sz="2400" dirty="0" err="1">
                <a:latin typeface="CS Times" pitchFamily="18" charset="0"/>
              </a:rPr>
              <a:t>nenri</a:t>
            </a:r>
            <a:r>
              <a:rPr lang="en-US" altLang="ja-JP" sz="2400" dirty="0">
                <a:latin typeface="CS Times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printf</a:t>
            </a:r>
            <a:r>
              <a:rPr lang="en-US" altLang="ja-JP" sz="2400" dirty="0">
                <a:latin typeface="CS Times" pitchFamily="18" charset="0"/>
              </a:rPr>
              <a:t>("</a:t>
            </a:r>
            <a:r>
              <a:rPr lang="en-US" altLang="ja-JP" sz="2400" dirty="0" err="1">
                <a:latin typeface="CS Times" pitchFamily="18" charset="0"/>
              </a:rPr>
              <a:t>nensu</a:t>
            </a:r>
            <a:r>
              <a:rPr lang="en-US" altLang="ja-JP" sz="2400" dirty="0">
                <a:latin typeface="CS Times" pitchFamily="18" charset="0"/>
              </a:rPr>
              <a:t>=");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scanf</a:t>
            </a:r>
            <a:r>
              <a:rPr lang="en-US" altLang="ja-JP" sz="2400" dirty="0">
                <a:latin typeface="CS Times" pitchFamily="18" charset="0"/>
              </a:rPr>
              <a:t>("%d", &amp;</a:t>
            </a:r>
            <a:r>
              <a:rPr lang="en-US" altLang="ja-JP" sz="2400" dirty="0" err="1">
                <a:latin typeface="CS Times" pitchFamily="18" charset="0"/>
              </a:rPr>
              <a:t>nensu</a:t>
            </a:r>
            <a:r>
              <a:rPr lang="en-US" altLang="ja-JP" sz="2400" dirty="0">
                <a:latin typeface="CS Times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r = 1 + </a:t>
            </a:r>
            <a:r>
              <a:rPr lang="en-US" altLang="ja-JP" sz="2400" dirty="0" err="1">
                <a:latin typeface="CS Times" pitchFamily="18" charset="0"/>
              </a:rPr>
              <a:t>nenri</a:t>
            </a:r>
            <a:r>
              <a:rPr lang="en-US" altLang="ja-JP" sz="2400" dirty="0">
                <a:latin typeface="CS Times" pitchFamily="18" charset="0"/>
              </a:rPr>
              <a:t> * 0.01;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   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ganri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 = (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)(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gankin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*pow(r,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nensu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));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printf</a:t>
            </a:r>
            <a:r>
              <a:rPr lang="en-US" altLang="ja-JP" sz="2400" dirty="0">
                <a:latin typeface="CS Times" pitchFamily="18" charset="0"/>
              </a:rPr>
              <a:t>("</a:t>
            </a:r>
            <a:r>
              <a:rPr lang="en-US" altLang="ja-JP" sz="2400" dirty="0" err="1">
                <a:latin typeface="CS Times" pitchFamily="18" charset="0"/>
              </a:rPr>
              <a:t>risoku</a:t>
            </a:r>
            <a:r>
              <a:rPr lang="en-US" altLang="ja-JP" sz="2400" dirty="0">
                <a:latin typeface="CS Times" pitchFamily="18" charset="0"/>
              </a:rPr>
              <a:t> = %d\n", </a:t>
            </a:r>
            <a:r>
              <a:rPr lang="en-US" altLang="ja-JP" sz="2400" dirty="0" err="1">
                <a:latin typeface="CS Times" pitchFamily="18" charset="0"/>
              </a:rPr>
              <a:t>ganri</a:t>
            </a:r>
            <a:r>
              <a:rPr lang="en-US" altLang="ja-JP" sz="2400" dirty="0">
                <a:latin typeface="CS Times" pitchFamily="18" charset="0"/>
              </a:rPr>
              <a:t> - </a:t>
            </a:r>
            <a:r>
              <a:rPr lang="en-US" altLang="ja-JP" sz="2400" dirty="0" err="1">
                <a:latin typeface="CS Times" pitchFamily="18" charset="0"/>
              </a:rPr>
              <a:t>gankin</a:t>
            </a:r>
            <a:r>
              <a:rPr lang="en-US" altLang="ja-JP" sz="2400" dirty="0">
                <a:latin typeface="CS Times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return 0;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ja-JP" dirty="0">
              <a:latin typeface="CS Times" pitchFamily="18" charset="0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7168994" y="4200843"/>
            <a:ext cx="16065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計算部分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921862" y="4721543"/>
            <a:ext cx="4776787" cy="37623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5749609" y="4541362"/>
            <a:ext cx="1368425" cy="360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39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3ADF93-2853-49DC-82B6-E549075C604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861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36195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複利の計算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547813"/>
            <a:ext cx="7772400" cy="4114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/>
              <a:t>複利の公式：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115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115000"/>
              </a:lnSpc>
            </a:pPr>
            <a:r>
              <a:rPr lang="ja-JP" altLang="en-US"/>
              <a:t>べき乗 </a:t>
            </a:r>
            <a:r>
              <a:rPr lang="en-US" altLang="ja-JP" sz="3600"/>
              <a:t>x</a:t>
            </a:r>
            <a:r>
              <a:rPr lang="en-US" altLang="ja-JP" sz="3600" baseline="30000"/>
              <a:t>y</a:t>
            </a:r>
            <a:r>
              <a:rPr lang="en-US" altLang="ja-JP"/>
              <a:t> </a:t>
            </a:r>
            <a:r>
              <a:rPr lang="ja-JP" altLang="en-US"/>
              <a:t>の計算のために，ライブラリ関数 </a:t>
            </a:r>
            <a:r>
              <a:rPr lang="en-US" altLang="ja-JP">
                <a:solidFill>
                  <a:srgbClr val="FF0000"/>
                </a:solidFill>
                <a:latin typeface="CS Times" pitchFamily="18" charset="0"/>
              </a:rPr>
              <a:t>pow(x,y) </a:t>
            </a:r>
            <a:r>
              <a:rPr lang="ja-JP" altLang="en-US"/>
              <a:t>を使用する</a:t>
            </a:r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1524000" y="2455863"/>
            <a:ext cx="6076950" cy="533400"/>
            <a:chOff x="1236" y="2544"/>
            <a:chExt cx="3828" cy="336"/>
          </a:xfrm>
        </p:grpSpPr>
        <p:graphicFrame>
          <p:nvGraphicFramePr>
            <p:cNvPr id="61447" name="Object 5"/>
            <p:cNvGraphicFramePr>
              <a:graphicFrameLocks noChangeAspect="1"/>
            </p:cNvGraphicFramePr>
            <p:nvPr/>
          </p:nvGraphicFramePr>
          <p:xfrm>
            <a:off x="1236" y="2544"/>
            <a:ext cx="3248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数式" r:id="rId4" imgW="5156200" imgH="533400" progId="Equation.3">
                    <p:embed/>
                  </p:oleObj>
                </mc:Choice>
                <mc:Fallback>
                  <p:oleObj name="数式" r:id="rId4" imgW="5156200" imgH="533400" progId="Equation.3">
                    <p:embed/>
                    <p:pic>
                      <p:nvPicPr>
                        <p:cNvPr id="61447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6" y="2544"/>
                          <a:ext cx="3248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48" name="Object 6"/>
            <p:cNvGraphicFramePr>
              <a:graphicFrameLocks noChangeAspect="1"/>
            </p:cNvGraphicFramePr>
            <p:nvPr/>
          </p:nvGraphicFramePr>
          <p:xfrm>
            <a:off x="4512" y="2544"/>
            <a:ext cx="552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数式" r:id="rId6" imgW="876300" imgH="228600" progId="Equation.3">
                    <p:embed/>
                  </p:oleObj>
                </mc:Choice>
                <mc:Fallback>
                  <p:oleObj name="数式" r:id="rId6" imgW="876300" imgH="228600" progId="Equation.3">
                    <p:embed/>
                    <p:pic>
                      <p:nvPicPr>
                        <p:cNvPr id="61448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2" y="2544"/>
                          <a:ext cx="552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445" name="Text Box 7"/>
          <p:cNvSpPr txBox="1">
            <a:spLocks noChangeArrowheads="1"/>
          </p:cNvSpPr>
          <p:nvPr/>
        </p:nvSpPr>
        <p:spPr bwMode="auto">
          <a:xfrm>
            <a:off x="1535113" y="5043488"/>
            <a:ext cx="684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rgbClr val="336600"/>
                </a:solidFill>
                <a:latin typeface="CS Times" pitchFamily="18" charset="0"/>
                <a:cs typeface="Calibri" panose="020F0502020204030204" pitchFamily="34" charset="0"/>
              </a:rPr>
              <a:t>ganri</a:t>
            </a:r>
            <a:r>
              <a:rPr lang="en-US" altLang="ja-JP" sz="3600" dirty="0">
                <a:solidFill>
                  <a:srgbClr val="336600"/>
                </a:solidFill>
                <a:latin typeface="CS Times" pitchFamily="18" charset="0"/>
                <a:cs typeface="Calibri" panose="020F0502020204030204" pitchFamily="34" charset="0"/>
              </a:rPr>
              <a:t> = (</a:t>
            </a:r>
            <a:r>
              <a:rPr lang="en-US" altLang="ja-JP" sz="3600" dirty="0" err="1">
                <a:solidFill>
                  <a:srgbClr val="33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3600" dirty="0">
                <a:solidFill>
                  <a:srgbClr val="336600"/>
                </a:solidFill>
                <a:latin typeface="CS Times" pitchFamily="18" charset="0"/>
                <a:cs typeface="Calibri" panose="020F0502020204030204" pitchFamily="34" charset="0"/>
              </a:rPr>
              <a:t>)(</a:t>
            </a:r>
            <a:r>
              <a:rPr lang="en-US" altLang="ja-JP" sz="3600" dirty="0" err="1">
                <a:solidFill>
                  <a:srgbClr val="336600"/>
                </a:solidFill>
                <a:latin typeface="CS Times" pitchFamily="18" charset="0"/>
                <a:cs typeface="Calibri" panose="020F0502020204030204" pitchFamily="34" charset="0"/>
              </a:rPr>
              <a:t>gankin</a:t>
            </a:r>
            <a:r>
              <a:rPr lang="en-US" altLang="ja-JP" sz="3600" dirty="0">
                <a:solidFill>
                  <a:srgbClr val="336600"/>
                </a:solidFill>
                <a:latin typeface="CS Times" pitchFamily="18" charset="0"/>
                <a:cs typeface="Calibri" panose="020F0502020204030204" pitchFamily="34" charset="0"/>
              </a:rPr>
              <a:t>*pow(r, </a:t>
            </a:r>
            <a:r>
              <a:rPr lang="en-US" altLang="ja-JP" sz="3600" dirty="0" err="1">
                <a:solidFill>
                  <a:srgbClr val="336600"/>
                </a:solidFill>
                <a:latin typeface="CS Times" pitchFamily="18" charset="0"/>
                <a:cs typeface="Calibri" panose="020F0502020204030204" pitchFamily="34" charset="0"/>
              </a:rPr>
              <a:t>nensu</a:t>
            </a:r>
            <a:r>
              <a:rPr lang="en-US" altLang="ja-JP" sz="3600" dirty="0">
                <a:solidFill>
                  <a:srgbClr val="336600"/>
                </a:solidFill>
                <a:latin typeface="CS Times" pitchFamily="18" charset="0"/>
                <a:cs typeface="Calibri" panose="020F0502020204030204" pitchFamily="34" charset="0"/>
              </a:rPr>
              <a:t>));</a:t>
            </a:r>
          </a:p>
        </p:txBody>
      </p:sp>
      <p:sp>
        <p:nvSpPr>
          <p:cNvPr id="6144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BB9CACF-C569-4A36-8A3A-30BC516FA88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422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7146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460500"/>
            <a:ext cx="7772400" cy="49831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/>
              <a:t>プログラムでの</a:t>
            </a:r>
            <a:r>
              <a:rPr lang="ja-JP" altLang="en-US">
                <a:solidFill>
                  <a:schemeClr val="tx2"/>
                </a:solidFill>
              </a:rPr>
              <a:t>「整数データ」と「浮動小数データ」の違い</a:t>
            </a:r>
            <a:r>
              <a:rPr lang="ja-JP" altLang="en-US"/>
              <a:t>について理解する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/>
              <a:t>目的に応じて，</a:t>
            </a:r>
            <a:r>
              <a:rPr lang="ja-JP" altLang="en-US">
                <a:solidFill>
                  <a:schemeClr val="tx2"/>
                </a:solidFill>
              </a:rPr>
              <a:t>整数の変数，浮動小数の変数を正しく使い分ける</a:t>
            </a:r>
            <a:r>
              <a:rPr lang="ja-JP" altLang="en-US"/>
              <a:t>ことができるようになる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ja-JP" altLang="en-US"/>
          </a:p>
          <a:p>
            <a:pPr lvl="1" eaLnBrk="1" hangingPunct="1">
              <a:lnSpc>
                <a:spcPct val="110000"/>
              </a:lnSpc>
            </a:pPr>
            <a:endParaRPr lang="ja-JP" altLang="en-US"/>
          </a:p>
          <a:p>
            <a:pPr lvl="1" eaLnBrk="1" hangingPunct="1">
              <a:lnSpc>
                <a:spcPct val="110000"/>
              </a:lnSpc>
            </a:pPr>
            <a:endParaRPr lang="ja-JP" altLang="en-US"/>
          </a:p>
          <a:p>
            <a:pPr lvl="1" eaLnBrk="1" hangingPunct="1"/>
            <a:endParaRPr lang="en-US" altLang="ja-JP"/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9DEBCA1-B14C-4FAD-A7F8-ECC1564C49F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53932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0050"/>
            <a:ext cx="7772400" cy="950913"/>
          </a:xfrm>
        </p:spPr>
        <p:txBody>
          <a:bodyPr/>
          <a:lstStyle/>
          <a:p>
            <a:pPr eaLnBrk="1" hangingPunct="1"/>
            <a:r>
              <a:rPr lang="en-US" altLang="ja-JP" dirty="0"/>
              <a:t>(int) </a:t>
            </a:r>
            <a:r>
              <a:rPr lang="ja-JP" altLang="en-US" dirty="0"/>
              <a:t>の意味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3252788"/>
            <a:ext cx="7772400" cy="32464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5000"/>
              </a:lnSpc>
            </a:pPr>
            <a:r>
              <a:rPr lang="ja-JP" altLang="en-US" sz="2800" dirty="0">
                <a:latin typeface="Calibri" panose="020F0502020204030204" pitchFamily="34" charset="0"/>
              </a:rPr>
              <a:t>右辺は浮動小数の精度で計算される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ja-JP" sz="2800" dirty="0">
                <a:latin typeface="Calibri" panose="020F0502020204030204" pitchFamily="34" charset="0"/>
              </a:rPr>
              <a:t>(</a:t>
            </a:r>
            <a:r>
              <a:rPr lang="en-US" altLang="ja-JP" sz="2800" dirty="0" err="1">
                <a:latin typeface="Calibri" panose="020F0502020204030204" pitchFamily="34" charset="0"/>
              </a:rPr>
              <a:t>int</a:t>
            </a:r>
            <a:r>
              <a:rPr lang="en-US" altLang="ja-JP" sz="2800" dirty="0">
                <a:latin typeface="Calibri" panose="020F0502020204030204" pitchFamily="34" charset="0"/>
              </a:rPr>
              <a:t>) </a:t>
            </a:r>
            <a:r>
              <a:rPr lang="ja-JP" altLang="en-US" sz="2800" dirty="0">
                <a:latin typeface="Calibri" panose="020F0502020204030204" pitchFamily="34" charset="0"/>
              </a:rPr>
              <a:t>の意味：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sz="2400" dirty="0">
                <a:latin typeface="Calibri" panose="020F0502020204030204" pitchFamily="34" charset="0"/>
              </a:rPr>
              <a:t>結果の</a:t>
            </a: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小数点以下を切り捨てて，</a:t>
            </a:r>
            <a:r>
              <a:rPr lang="ja-JP" altLang="en-US" sz="2400" dirty="0">
                <a:latin typeface="Calibri" panose="020F0502020204030204" pitchFamily="34" charset="0"/>
              </a:rPr>
              <a:t>整数部だけを </a:t>
            </a:r>
            <a:r>
              <a:rPr lang="en-US" altLang="ja-JP" sz="2400" dirty="0" err="1">
                <a:latin typeface="Calibri" panose="020F0502020204030204" pitchFamily="34" charset="0"/>
              </a:rPr>
              <a:t>ganri</a:t>
            </a:r>
            <a:r>
              <a:rPr lang="en-US" altLang="ja-JP" sz="2400" dirty="0">
                <a:latin typeface="Calibri" panose="020F0502020204030204" pitchFamily="34" charset="0"/>
              </a:rPr>
              <a:t> </a:t>
            </a:r>
            <a:r>
              <a:rPr lang="ja-JP" altLang="en-US" sz="2400" dirty="0">
                <a:latin typeface="Calibri" panose="020F0502020204030204" pitchFamily="34" charset="0"/>
              </a:rPr>
              <a:t>に代入．</a:t>
            </a:r>
          </a:p>
          <a:p>
            <a:pPr lvl="1" eaLnBrk="1" hangingPunct="1">
              <a:lnSpc>
                <a:spcPct val="115000"/>
              </a:lnSpc>
            </a:pP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) </a:t>
            </a:r>
            <a:r>
              <a:rPr lang="ja-JP" altLang="en-US" sz="2400" dirty="0"/>
              <a:t>は，変数 </a:t>
            </a:r>
            <a:r>
              <a:rPr lang="en-US" altLang="ja-JP" sz="2400" dirty="0" err="1"/>
              <a:t>ganri</a:t>
            </a:r>
            <a:r>
              <a:rPr lang="en-US" altLang="ja-JP" sz="2400" dirty="0"/>
              <a:t> </a:t>
            </a:r>
            <a:r>
              <a:rPr lang="ja-JP" altLang="en-US" sz="2400" dirty="0" err="1"/>
              <a:t>への</a:t>
            </a:r>
            <a:r>
              <a:rPr lang="ja-JP" altLang="en-US" sz="2400" dirty="0"/>
              <a:t>代入時に，「データの精度が落ちてもかまわない」ことをコンピュータに教える	</a:t>
            </a:r>
            <a:endParaRPr lang="ja-JP" altLang="en-US" sz="24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en-US" altLang="ja-JP" sz="2400" dirty="0">
              <a:latin typeface="Calibri" panose="020F0502020204030204" pitchFamily="34" charset="0"/>
            </a:endParaRPr>
          </a:p>
        </p:txBody>
      </p:sp>
      <p:sp>
        <p:nvSpPr>
          <p:cNvPr id="63492" name="Text Box 12"/>
          <p:cNvSpPr txBox="1">
            <a:spLocks noChangeArrowheads="1"/>
          </p:cNvSpPr>
          <p:nvPr/>
        </p:nvSpPr>
        <p:spPr bwMode="auto">
          <a:xfrm>
            <a:off x="1087438" y="1695450"/>
            <a:ext cx="684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ganri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 = (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)(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gankin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*pow(r, 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nensu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));</a:t>
            </a:r>
          </a:p>
        </p:txBody>
      </p:sp>
      <p:sp>
        <p:nvSpPr>
          <p:cNvPr id="63493" name="Rectangle 13"/>
          <p:cNvSpPr>
            <a:spLocks noChangeArrowheads="1"/>
          </p:cNvSpPr>
          <p:nvPr/>
        </p:nvSpPr>
        <p:spPr bwMode="auto">
          <a:xfrm>
            <a:off x="5736430" y="1731963"/>
            <a:ext cx="374650" cy="649288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4" name="Text Box 14"/>
          <p:cNvSpPr txBox="1">
            <a:spLocks noChangeArrowheads="1"/>
          </p:cNvSpPr>
          <p:nvPr/>
        </p:nvSpPr>
        <p:spPr bwMode="auto">
          <a:xfrm>
            <a:off x="5233193" y="23574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</a:t>
            </a:r>
          </a:p>
        </p:txBody>
      </p:sp>
      <p:sp>
        <p:nvSpPr>
          <p:cNvPr id="63495" name="Text Box 15"/>
          <p:cNvSpPr txBox="1">
            <a:spLocks noChangeArrowheads="1"/>
          </p:cNvSpPr>
          <p:nvPr/>
        </p:nvSpPr>
        <p:spPr bwMode="auto">
          <a:xfrm>
            <a:off x="3959225" y="2401888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</p:txBody>
      </p:sp>
      <p:sp>
        <p:nvSpPr>
          <p:cNvPr id="63496" name="Text Box 16"/>
          <p:cNvSpPr txBox="1">
            <a:spLocks noChangeArrowheads="1"/>
          </p:cNvSpPr>
          <p:nvPr/>
        </p:nvSpPr>
        <p:spPr bwMode="auto">
          <a:xfrm>
            <a:off x="6698455" y="2365376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</p:txBody>
      </p:sp>
      <p:sp>
        <p:nvSpPr>
          <p:cNvPr id="63497" name="Rectangle 17"/>
          <p:cNvSpPr>
            <a:spLocks noChangeArrowheads="1"/>
          </p:cNvSpPr>
          <p:nvPr/>
        </p:nvSpPr>
        <p:spPr bwMode="auto">
          <a:xfrm>
            <a:off x="6172993" y="1728788"/>
            <a:ext cx="1125537" cy="649288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8" name="Rectangle 18"/>
          <p:cNvSpPr>
            <a:spLocks noChangeArrowheads="1"/>
          </p:cNvSpPr>
          <p:nvPr/>
        </p:nvSpPr>
        <p:spPr bwMode="auto">
          <a:xfrm>
            <a:off x="3399632" y="1798638"/>
            <a:ext cx="1298575" cy="649287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9" name="Text Box 19"/>
          <p:cNvSpPr txBox="1">
            <a:spLocks noChangeArrowheads="1"/>
          </p:cNvSpPr>
          <p:nvPr/>
        </p:nvSpPr>
        <p:spPr bwMode="auto">
          <a:xfrm>
            <a:off x="1182688" y="241776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</p:txBody>
      </p:sp>
      <p:sp>
        <p:nvSpPr>
          <p:cNvPr id="63500" name="Rectangle 20"/>
          <p:cNvSpPr>
            <a:spLocks noChangeArrowheads="1"/>
          </p:cNvSpPr>
          <p:nvPr/>
        </p:nvSpPr>
        <p:spPr bwMode="auto">
          <a:xfrm>
            <a:off x="950913" y="1773238"/>
            <a:ext cx="1298575" cy="649287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0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B2B07C2-E249-479C-B04A-281867D00D9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5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05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(int) </a:t>
            </a:r>
            <a:r>
              <a:rPr lang="ja-JP" altLang="en-US"/>
              <a:t>が必要な場合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3590925"/>
            <a:ext cx="7772400" cy="2789238"/>
          </a:xfrm>
        </p:spPr>
        <p:txBody>
          <a:bodyPr/>
          <a:lstStyle/>
          <a:p>
            <a:pPr eaLnBrk="1" hangingPunct="1"/>
            <a:r>
              <a:rPr lang="ja-JP" altLang="en-US"/>
              <a:t>左辺が整数の変数，右辺が浮動小数を含む式</a:t>
            </a:r>
          </a:p>
          <a:p>
            <a:pPr lvl="1" eaLnBrk="1" hangingPunct="1"/>
            <a:r>
              <a:rPr lang="ja-JP" altLang="en-US"/>
              <a:t>このとき、右辺は、浮動小数の精度で計算され，最後に，左辺の変数の代入される</a:t>
            </a:r>
          </a:p>
          <a:p>
            <a:pPr lvl="1" eaLnBrk="1" hangingPunct="1">
              <a:buFontTx/>
              <a:buNone/>
            </a:pPr>
            <a:endParaRPr lang="en-US" altLang="ja-JP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712788" y="1851025"/>
            <a:ext cx="684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ganri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 = (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)(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gankin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*pow(r, 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nensu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));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5368925" y="1889125"/>
            <a:ext cx="374650" cy="649288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240338" y="25273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3600450" y="255746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6705600" y="2535238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5834063" y="1878013"/>
            <a:ext cx="1222375" cy="649287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2995612" y="1929607"/>
            <a:ext cx="1298575" cy="649287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854075" y="254476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622300" y="1900238"/>
            <a:ext cx="1298575" cy="649287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BC15493-A2FA-48DC-9F09-95B721FCFF8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332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b="1" dirty="0">
                <a:latin typeface="Calibri" panose="020F0502020204030204" pitchFamily="34" charset="0"/>
              </a:rPr>
              <a:t>1/2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</a:rPr>
              <a:t>の値は </a:t>
            </a:r>
            <a:r>
              <a:rPr lang="en-US" altLang="ja-JP" b="1" dirty="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 lvl="1" eaLnBrk="1" hangingPunct="1">
              <a:buFontTx/>
              <a:buNone/>
            </a:pPr>
            <a:endParaRPr lang="en-US" altLang="ja-JP"/>
          </a:p>
          <a:p>
            <a:pPr lvl="1" eaLnBrk="1" hangingPunct="1"/>
            <a:endParaRPr lang="en-US" altLang="ja-JP"/>
          </a:p>
          <a:p>
            <a:pPr lvl="1" eaLnBrk="1" hangingPunct="1"/>
            <a:endParaRPr lang="en-US" altLang="ja-JP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905000" y="1447800"/>
            <a:ext cx="53721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double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r =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/ 2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("r = %f\n ", r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184275" y="4376738"/>
            <a:ext cx="72635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このプログラムの実行結果は，直感とは一致しない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かも知れない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230563" y="5291138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r =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0.000000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1244600" y="5900738"/>
            <a:ext cx="72635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右辺に</a:t>
            </a: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整数の変数しか登場しない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ので，右辺は整数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の精度で計算される</a:t>
            </a:r>
          </a:p>
        </p:txBody>
      </p:sp>
      <p:sp>
        <p:nvSpPr>
          <p:cNvPr id="675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96A094-00D1-4C1B-B6FB-9666D841992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84700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b="1" dirty="0">
                <a:latin typeface="Calibri" panose="020F0502020204030204" pitchFamily="34" charset="0"/>
              </a:rPr>
              <a:t>1.0/2.0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</a:rPr>
              <a:t>の値は </a:t>
            </a:r>
            <a:r>
              <a:rPr lang="en-US" altLang="ja-JP" b="1" dirty="0">
                <a:latin typeface="Calibri" panose="020F0502020204030204" pitchFamily="34" charset="0"/>
              </a:rPr>
              <a:t>0.5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 lvl="1" eaLnBrk="1" hangingPunct="1">
              <a:buFontTx/>
              <a:buNone/>
            </a:pPr>
            <a:endParaRPr lang="en-US" altLang="ja-JP"/>
          </a:p>
          <a:p>
            <a:pPr lvl="1" eaLnBrk="1" hangingPunct="1"/>
            <a:endParaRPr lang="en-US" altLang="ja-JP"/>
          </a:p>
          <a:p>
            <a:pPr lvl="1" eaLnBrk="1" hangingPunct="1"/>
            <a:endParaRPr lang="en-US" altLang="ja-JP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905000" y="1447800"/>
            <a:ext cx="53721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double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r =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1.0 / 2.0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("r = %f\n ", r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049463" y="4486275"/>
            <a:ext cx="59715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/ 2 </a:t>
            </a: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 と 「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1.0 / 2.0 </a:t>
            </a: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 は，意味が違う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3195638" y="5108575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r =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0.500000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922338" y="5891213"/>
            <a:ext cx="78790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右辺に</a:t>
            </a: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浮動小数の変数が登場する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ので，右辺は浮動小数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の精度で計算される</a:t>
            </a:r>
          </a:p>
        </p:txBody>
      </p:sp>
      <p:sp>
        <p:nvSpPr>
          <p:cNvPr id="696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2D671FC-FE19-4DE6-987A-B1389C8159E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9085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b="1" dirty="0">
                <a:latin typeface="Calibri" panose="020F0502020204030204" pitchFamily="34" charset="0"/>
              </a:rPr>
              <a:t> 1/2 </a:t>
            </a:r>
            <a:r>
              <a:rPr lang="ja-JP" altLang="en-US" b="1" dirty="0">
                <a:latin typeface="Calibri" panose="020F0502020204030204" pitchFamily="34" charset="0"/>
              </a:rPr>
              <a:t>と </a:t>
            </a:r>
            <a:r>
              <a:rPr lang="en-US" altLang="ja-JP" b="1" dirty="0">
                <a:latin typeface="Calibri" panose="020F0502020204030204" pitchFamily="34" charset="0"/>
              </a:rPr>
              <a:t>1.0/2.0 </a:t>
            </a:r>
            <a:r>
              <a:rPr lang="ja-JP" altLang="en-US" b="1" dirty="0">
                <a:latin typeface="Calibri" panose="020F0502020204030204" pitchFamily="34" charset="0"/>
              </a:rPr>
              <a:t>の違い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 eaLnBrk="1" hangingPunct="1"/>
            <a:r>
              <a:rPr lang="en-US" altLang="ja-JP" b="1" dirty="0">
                <a:latin typeface="Calibri" panose="020F0502020204030204" pitchFamily="34" charset="0"/>
              </a:rPr>
              <a:t>1/2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</a:rPr>
              <a:t>は，整数と整数の割り算</a:t>
            </a:r>
          </a:p>
          <a:p>
            <a:pPr lvl="1" eaLnBrk="1" hangingPunct="1"/>
            <a:r>
              <a:rPr lang="ja-JP" altLang="en-US" dirty="0">
                <a:latin typeface="Calibri" panose="020F0502020204030204" pitchFamily="34" charset="0"/>
              </a:rPr>
              <a:t>文法的には 「</a:t>
            </a:r>
            <a:r>
              <a:rPr lang="en-US" altLang="ja-JP" b="1" dirty="0">
                <a:latin typeface="Calibri" panose="020F0502020204030204" pitchFamily="34" charset="0"/>
              </a:rPr>
              <a:t>2000/30</a:t>
            </a:r>
            <a:r>
              <a:rPr lang="en-US" altLang="ja-JP" dirty="0">
                <a:latin typeface="Calibri" panose="020F0502020204030204" pitchFamily="34" charset="0"/>
              </a:rPr>
              <a:t> (</a:t>
            </a:r>
            <a:r>
              <a:rPr lang="ja-JP" altLang="en-US" dirty="0">
                <a:latin typeface="Calibri" panose="020F0502020204030204" pitchFamily="34" charset="0"/>
              </a:rPr>
              <a:t>値は</a:t>
            </a:r>
            <a:r>
              <a:rPr lang="en-US" altLang="ja-JP" b="1" dirty="0">
                <a:latin typeface="Calibri" panose="020F0502020204030204" pitchFamily="34" charset="0"/>
              </a:rPr>
              <a:t>66</a:t>
            </a:r>
            <a:r>
              <a:rPr lang="ja-JP" altLang="en-US" dirty="0">
                <a:latin typeface="Calibri" panose="020F0502020204030204" pitchFamily="34" charset="0"/>
              </a:rPr>
              <a:t>） 」と書くのと同じ</a:t>
            </a:r>
          </a:p>
          <a:p>
            <a:pPr lvl="1" eaLnBrk="1" hangingPunct="1"/>
            <a:r>
              <a:rPr lang="en-US" altLang="ja-JP" b="1" dirty="0">
                <a:solidFill>
                  <a:schemeClr val="tx2"/>
                </a:solidFill>
                <a:latin typeface="Calibri" panose="020F0502020204030204" pitchFamily="34" charset="0"/>
              </a:rPr>
              <a:t>1/2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の値は  </a:t>
            </a:r>
            <a:r>
              <a:rPr lang="en-US" altLang="ja-JP" b="1" dirty="0">
                <a:solidFill>
                  <a:schemeClr val="tx2"/>
                </a:solidFill>
                <a:latin typeface="Calibri" panose="020F0502020204030204" pitchFamily="34" charset="0"/>
              </a:rPr>
              <a:t>0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</a:rPr>
              <a:t>（やはり整数）</a:t>
            </a:r>
          </a:p>
          <a:p>
            <a:pPr lvl="1" eaLnBrk="1" hangingPunct="1">
              <a:buFontTx/>
              <a:buNone/>
            </a:pPr>
            <a:endParaRPr lang="ja-JP" altLang="en-US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ja-JP" b="1" dirty="0">
                <a:latin typeface="Calibri" panose="020F0502020204030204" pitchFamily="34" charset="0"/>
              </a:rPr>
              <a:t>1.0/2.0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</a:rPr>
              <a:t>は，浮動小数と浮動小数の割り算</a:t>
            </a:r>
          </a:p>
          <a:p>
            <a:pPr lvl="1" eaLnBrk="1" hangingPunct="1"/>
            <a:r>
              <a:rPr lang="en-US" altLang="ja-JP" b="1" dirty="0">
                <a:solidFill>
                  <a:schemeClr val="tx2"/>
                </a:solidFill>
                <a:latin typeface="Calibri" panose="020F0502020204030204" pitchFamily="34" charset="0"/>
              </a:rPr>
              <a:t>1.0/2.0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の値は </a:t>
            </a:r>
            <a:r>
              <a:rPr lang="en-US" altLang="ja-JP" b="1" dirty="0">
                <a:solidFill>
                  <a:schemeClr val="tx2"/>
                </a:solidFill>
                <a:latin typeface="Calibri" panose="020F0502020204030204" pitchFamily="34" charset="0"/>
              </a:rPr>
              <a:t>0.5</a:t>
            </a:r>
            <a:r>
              <a:rPr lang="en-US" altLang="ja-JP" b="1" dirty="0">
                <a:latin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</a:rPr>
              <a:t>（浮動小数）</a:t>
            </a:r>
          </a:p>
          <a:p>
            <a:pPr lvl="1" eaLnBrk="1" hangingPunct="1"/>
            <a:endParaRPr lang="ja-JP" altLang="en-US" dirty="0"/>
          </a:p>
          <a:p>
            <a:pPr lvl="1" eaLnBrk="1" hangingPunct="1"/>
            <a:endParaRPr lang="ja-JP" altLang="en-US" dirty="0"/>
          </a:p>
          <a:p>
            <a:pPr lvl="1" eaLnBrk="1" hangingPunct="1"/>
            <a:endParaRPr lang="en-US" altLang="ja-JP" dirty="0"/>
          </a:p>
        </p:txBody>
      </p:sp>
      <p:sp>
        <p:nvSpPr>
          <p:cNvPr id="716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A00DABE-C268-4891-9C98-BDC97908675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1239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例題１．単純な金種計算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6656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/>
              <a:t>金額を読み込んで，適切な紙幣と小銭の枚数を求め，表示するプログラムを作る．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例） 金額が１０５０円のとき，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   		千円札： １枚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	１円玉： ５０枚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800"/>
              <a:t>例題では，簡単のため，紙幣は千円札のみ，小銭の種別は考えない（１円玉のみ）ということにする．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800"/>
              <a:t>金額，千円札の枚数，１円玉の枚数を扱うために，</a:t>
            </a:r>
            <a:r>
              <a:rPr lang="ja-JP" altLang="en-US" sz="2800">
                <a:solidFill>
                  <a:schemeClr val="tx2"/>
                </a:solidFill>
              </a:rPr>
              <a:t>整数の変数を使う</a:t>
            </a:r>
          </a:p>
        </p:txBody>
      </p:sp>
      <p:sp>
        <p:nvSpPr>
          <p:cNvPr id="102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9DCCB6E-2622-4387-A06D-452411C2EFA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48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68845" y="140863"/>
            <a:ext cx="5817618" cy="68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#include &lt;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stdio.h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ct val="5000"/>
              </a:spcBef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#pragma warning(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disable:4996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solidFill>
                  <a:srgbClr val="FF00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=");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>
                <a:solidFill>
                  <a:srgbClr val="FF0000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", &amp;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=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/1000;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=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kingaku%1000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senensatsu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: </a:t>
            </a:r>
            <a:r>
              <a:rPr lang="en-US" altLang="ja-JP" sz="2800" dirty="0">
                <a:solidFill>
                  <a:srgbClr val="FF0000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mai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kozeni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: </a:t>
            </a:r>
            <a:r>
              <a:rPr lang="en-US" altLang="ja-JP" sz="2800" dirty="0">
                <a:solidFill>
                  <a:srgbClr val="FF0000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2291" name="Text Box 10"/>
          <p:cNvSpPr txBox="1">
            <a:spLocks noChangeArrowheads="1"/>
          </p:cNvSpPr>
          <p:nvPr/>
        </p:nvSpPr>
        <p:spPr bwMode="auto">
          <a:xfrm>
            <a:off x="5883275" y="330993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入力部分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7324725" y="4621213"/>
            <a:ext cx="16557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出力部分</a:t>
            </a:r>
          </a:p>
        </p:txBody>
      </p:sp>
      <p:sp>
        <p:nvSpPr>
          <p:cNvPr id="12293" name="Text Box 12"/>
          <p:cNvSpPr txBox="1">
            <a:spLocks noChangeArrowheads="1"/>
          </p:cNvSpPr>
          <p:nvPr/>
        </p:nvSpPr>
        <p:spPr bwMode="auto">
          <a:xfrm>
            <a:off x="5724525" y="3981450"/>
            <a:ext cx="16065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計算部分</a:t>
            </a:r>
          </a:p>
        </p:txBody>
      </p:sp>
      <p:sp>
        <p:nvSpPr>
          <p:cNvPr id="12294" name="Rectangle 13"/>
          <p:cNvSpPr>
            <a:spLocks noChangeArrowheads="1"/>
          </p:cNvSpPr>
          <p:nvPr/>
        </p:nvSpPr>
        <p:spPr bwMode="auto">
          <a:xfrm>
            <a:off x="395288" y="3725863"/>
            <a:ext cx="4089400" cy="4254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5" name="Rectangle 15"/>
          <p:cNvSpPr>
            <a:spLocks noChangeArrowheads="1"/>
          </p:cNvSpPr>
          <p:nvPr/>
        </p:nvSpPr>
        <p:spPr bwMode="auto">
          <a:xfrm>
            <a:off x="395288" y="4192588"/>
            <a:ext cx="3889375" cy="871537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6" name="Line 16"/>
          <p:cNvSpPr>
            <a:spLocks noChangeShapeType="1"/>
          </p:cNvSpPr>
          <p:nvPr/>
        </p:nvSpPr>
        <p:spPr bwMode="auto">
          <a:xfrm flipH="1">
            <a:off x="4283075" y="4268788"/>
            <a:ext cx="1368425" cy="360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97" name="Rectangle 17"/>
          <p:cNvSpPr>
            <a:spLocks noChangeArrowheads="1"/>
          </p:cNvSpPr>
          <p:nvPr/>
        </p:nvSpPr>
        <p:spPr bwMode="auto">
          <a:xfrm>
            <a:off x="395288" y="5108575"/>
            <a:ext cx="6048375" cy="89376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8" name="Line 18"/>
          <p:cNvSpPr>
            <a:spLocks noChangeShapeType="1"/>
          </p:cNvSpPr>
          <p:nvPr/>
        </p:nvSpPr>
        <p:spPr bwMode="auto">
          <a:xfrm flipH="1">
            <a:off x="6432550" y="4924425"/>
            <a:ext cx="892175" cy="2984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99" name="Line 19"/>
          <p:cNvSpPr>
            <a:spLocks noChangeShapeType="1"/>
          </p:cNvSpPr>
          <p:nvPr/>
        </p:nvSpPr>
        <p:spPr bwMode="auto">
          <a:xfrm flipH="1">
            <a:off x="4484688" y="3573463"/>
            <a:ext cx="1368425" cy="360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30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8AB1A76-0055-4011-A830-363209B4135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1731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実行結果例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533525" y="2514600"/>
            <a:ext cx="6064250" cy="183038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=13500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senensatsu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: 13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kozeni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: 500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75FAD84-B926-4618-9507-1D8B4C6DF36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144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114300"/>
            <a:ext cx="7772400" cy="876300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316163" y="249078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41375" y="1412875"/>
            <a:ext cx="2954338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=");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42963" y="2297113"/>
            <a:ext cx="373062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", &amp;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42963" y="3201988"/>
            <a:ext cx="3548062" cy="116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=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/1000;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=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kingaku%1000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;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855663" y="4716463"/>
            <a:ext cx="5707062" cy="116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senensatsu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: 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mai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kozeni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: 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838200" y="6257925"/>
            <a:ext cx="1408113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return 0;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549400" y="19399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1549400" y="28289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549400" y="4365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1549400" y="5889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470695" y="1219200"/>
            <a:ext cx="5133136" cy="91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メッセージ「</a:t>
            </a:r>
            <a:r>
              <a:rPr lang="en-US" altLang="ja-JP" sz="2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」を表示</a:t>
            </a:r>
          </a:p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（出力文）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522629" y="2178050"/>
            <a:ext cx="3775394" cy="91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整数データを読み込み</a:t>
            </a:r>
          </a:p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（入力文）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331484" y="3341688"/>
            <a:ext cx="3416321" cy="91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千円札と１円玉の数</a:t>
            </a:r>
          </a:p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を計算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446838" y="4851400"/>
            <a:ext cx="2697162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計算結果を表示</a:t>
            </a:r>
          </a:p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（出力文）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1597025" y="6303963"/>
            <a:ext cx="2697163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終わり</a:t>
            </a:r>
          </a:p>
        </p:txBody>
      </p:sp>
      <p:sp>
        <p:nvSpPr>
          <p:cNvPr id="1640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54A32B9-2BD8-4D08-BA2D-0C8E90243F8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594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プログラムとデータ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844800" y="2111375"/>
            <a:ext cx="2092325" cy="45307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236913" y="1390650"/>
            <a:ext cx="15696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2150" y="37274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616325" y="3708400"/>
            <a:ext cx="5517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232150" y="48831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565525" y="4864100"/>
            <a:ext cx="692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sen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827338" y="5876925"/>
            <a:ext cx="2339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データの集まり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410200" y="2514600"/>
            <a:ext cx="3640138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", &amp;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3219450" y="25590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222625" y="2540000"/>
            <a:ext cx="1328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kingaku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4075113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 flipV="1">
            <a:off x="4433888" y="2819400"/>
            <a:ext cx="1141412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889500" y="222408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016500" y="3136900"/>
            <a:ext cx="3775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整数データを読み込み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 flipV="1">
            <a:off x="4467225" y="3990975"/>
            <a:ext cx="565150" cy="350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4484688" y="4951413"/>
            <a:ext cx="522287" cy="185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005388" y="4168775"/>
            <a:ext cx="3945311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senensatsu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: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mai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sen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kozeni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: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%d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4905375" y="3598863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5654675" y="5027613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計算結果を表示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165100" y="2994025"/>
            <a:ext cx="2563813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sen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=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/1000;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en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=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kingaku%1000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;</a:t>
            </a:r>
            <a:endParaRPr lang="en-US" altLang="ja-JP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8455" name="AutoShape 23"/>
          <p:cNvCxnSpPr>
            <a:cxnSpLocks noChangeShapeType="1"/>
            <a:stCxn id="18444" idx="1"/>
            <a:endCxn id="18454" idx="0"/>
          </p:cNvCxnSpPr>
          <p:nvPr/>
        </p:nvCxnSpPr>
        <p:spPr bwMode="auto">
          <a:xfrm rot="10800000" flipV="1">
            <a:off x="1447800" y="2800350"/>
            <a:ext cx="1774825" cy="1936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6" name="AutoShape 24"/>
          <p:cNvCxnSpPr>
            <a:cxnSpLocks noChangeShapeType="1"/>
            <a:stCxn id="18454" idx="2"/>
            <a:endCxn id="18437" idx="1"/>
          </p:cNvCxnSpPr>
          <p:nvPr/>
        </p:nvCxnSpPr>
        <p:spPr bwMode="auto">
          <a:xfrm rot="16200000" flipH="1">
            <a:off x="2277268" y="3028157"/>
            <a:ext cx="125413" cy="17843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7" name="AutoShape 25"/>
          <p:cNvCxnSpPr>
            <a:cxnSpLocks noChangeShapeType="1"/>
            <a:stCxn id="18454" idx="2"/>
          </p:cNvCxnSpPr>
          <p:nvPr/>
        </p:nvCxnSpPr>
        <p:spPr bwMode="auto">
          <a:xfrm rot="16200000" flipH="1">
            <a:off x="1678781" y="3626644"/>
            <a:ext cx="1284288" cy="17462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1460500" y="220027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185430" y="4195763"/>
            <a:ext cx="249299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千円札と１円玉の数</a:t>
            </a:r>
          </a:p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を計算</a:t>
            </a:r>
          </a:p>
        </p:txBody>
      </p:sp>
      <p:sp>
        <p:nvSpPr>
          <p:cNvPr id="184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0449F8D-02B9-4547-BA24-D148B7BF9E3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7889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7772400" cy="923925"/>
          </a:xfrm>
        </p:spPr>
        <p:txBody>
          <a:bodyPr/>
          <a:lstStyle/>
          <a:p>
            <a:pPr eaLnBrk="1" hangingPunct="1"/>
            <a:r>
              <a:rPr lang="ja-JP" altLang="en-US" sz="4000"/>
              <a:t>整数データと浮動小数データ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50938"/>
            <a:ext cx="3810000" cy="5448300"/>
          </a:xfrm>
        </p:spPr>
        <p:txBody>
          <a:bodyPr/>
          <a:lstStyle/>
          <a:p>
            <a:pPr eaLnBrk="1" hangingPunct="1"/>
            <a:r>
              <a:rPr lang="ja-JP" altLang="en-US" sz="2800">
                <a:solidFill>
                  <a:schemeClr val="accent2"/>
                </a:solidFill>
              </a:rPr>
              <a:t>整数データ</a:t>
            </a:r>
          </a:p>
          <a:p>
            <a:pPr lvl="1" eaLnBrk="1" hangingPunct="1"/>
            <a:r>
              <a:rPr lang="ja-JP" altLang="en-US" sz="2400"/>
              <a:t>整数</a:t>
            </a:r>
          </a:p>
          <a:p>
            <a:pPr lvl="1" eaLnBrk="1" hangingPunct="1"/>
            <a:r>
              <a:rPr lang="ja-JP" altLang="en-US" sz="2400"/>
              <a:t>およそ４桁まで</a:t>
            </a:r>
          </a:p>
          <a:p>
            <a:pPr lvl="1" eaLnBrk="1" hangingPunct="1"/>
            <a:r>
              <a:rPr lang="ja-JP" altLang="en-US" sz="2400"/>
              <a:t>割り算では小数点以下切り捨て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例）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０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３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２８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４７７８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－１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－１０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－１２５０</a:t>
            </a:r>
            <a:endParaRPr lang="ja-JP" altLang="en-US" sz="240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22800" y="1122363"/>
            <a:ext cx="4267200" cy="5589587"/>
          </a:xfrm>
        </p:spPr>
        <p:txBody>
          <a:bodyPr/>
          <a:lstStyle/>
          <a:p>
            <a:pPr eaLnBrk="1" hangingPunct="1"/>
            <a:r>
              <a:rPr lang="ja-JP" altLang="en-US" sz="2800">
                <a:solidFill>
                  <a:schemeClr val="accent2"/>
                </a:solidFill>
              </a:rPr>
              <a:t>浮動小数データ</a:t>
            </a:r>
          </a:p>
          <a:p>
            <a:pPr lvl="1" eaLnBrk="1" hangingPunct="1"/>
            <a:r>
              <a:rPr lang="ja-JP" altLang="en-US" sz="2400"/>
              <a:t>小数付きの数も可</a:t>
            </a:r>
          </a:p>
          <a:p>
            <a:pPr lvl="1" eaLnBrk="1" hangingPunct="1"/>
            <a:r>
              <a:rPr lang="ja-JP" altLang="en-US" sz="2400"/>
              <a:t>およそ１０桁まで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例）</a:t>
            </a:r>
            <a:r>
              <a:rPr lang="ja-JP" altLang="en-US" sz="2400">
                <a:solidFill>
                  <a:srgbClr val="00801E"/>
                </a:solidFill>
              </a:rPr>
              <a:t> 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０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３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２８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４７７８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－１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－１０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－１２５０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１２７８７４８６２３　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ー４５６３７５９３９８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２</a:t>
            </a:r>
            <a:r>
              <a:rPr lang="ja-JP" altLang="en-US" sz="2400" b="1">
                <a:solidFill>
                  <a:schemeClr val="tx2"/>
                </a:solidFill>
              </a:rPr>
              <a:t>．</a:t>
            </a:r>
            <a:r>
              <a:rPr lang="ja-JP" altLang="en-US" sz="2400">
                <a:solidFill>
                  <a:srgbClr val="00801E"/>
                </a:solidFill>
              </a:rPr>
              <a:t>１９０８７２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０</a:t>
            </a:r>
            <a:r>
              <a:rPr lang="ja-JP" altLang="en-US" sz="2400" b="1">
                <a:solidFill>
                  <a:schemeClr val="tx2"/>
                </a:solidFill>
              </a:rPr>
              <a:t>．</a:t>
            </a:r>
            <a:r>
              <a:rPr lang="ja-JP" altLang="en-US" sz="2400">
                <a:solidFill>
                  <a:srgbClr val="00801E"/>
                </a:solidFill>
              </a:rPr>
              <a:t>０００１７８</a:t>
            </a:r>
          </a:p>
        </p:txBody>
      </p:sp>
      <p:sp>
        <p:nvSpPr>
          <p:cNvPr id="2048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AF4FF92-5628-4621-A9AE-287C3C5FEE5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6859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1950</Words>
  <Application>Microsoft Office PowerPoint</Application>
  <PresentationFormat>画面に合わせる (4:3)</PresentationFormat>
  <Paragraphs>468</Paragraphs>
  <Slides>34</Slides>
  <Notes>34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3" baseType="lpstr">
      <vt:lpstr>Arial Unicode MS</vt:lpstr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cp-6. 整数データと浮動小数データ </vt:lpstr>
      <vt:lpstr>本日の内容</vt:lpstr>
      <vt:lpstr>目標</vt:lpstr>
      <vt:lpstr>例題１．単純な金種計算</vt:lpstr>
      <vt:lpstr>PowerPoint プレゼンテーション</vt:lpstr>
      <vt:lpstr>実行結果例</vt:lpstr>
      <vt:lpstr>プログラム実行順</vt:lpstr>
      <vt:lpstr>プログラムとデータ</vt:lpstr>
      <vt:lpstr>整数データと浮動小数データ</vt:lpstr>
      <vt:lpstr>整数データと浮動小数データの精度</vt:lpstr>
      <vt:lpstr>整数データと浮動小数データの違い</vt:lpstr>
      <vt:lpstr>変数</vt:lpstr>
      <vt:lpstr>整数データの算術演算子</vt:lpstr>
      <vt:lpstr>入力文と出力文の機能</vt:lpstr>
      <vt:lpstr>入力文</vt:lpstr>
      <vt:lpstr>出力文</vt:lpstr>
      <vt:lpstr>整数データの読み込みと表示 (1/3)</vt:lpstr>
      <vt:lpstr>整数データの読み込みと表示 (2/3)</vt:lpstr>
      <vt:lpstr>整数データの読み込みと表示 (3/3)</vt:lpstr>
      <vt:lpstr>例題２．硬貨の金種計算</vt:lpstr>
      <vt:lpstr>PowerPoint プレゼンテーション</vt:lpstr>
      <vt:lpstr>実行結果例</vt:lpstr>
      <vt:lpstr>課題１．金種計算</vt:lpstr>
      <vt:lpstr>課題１の実行結果例</vt:lpstr>
      <vt:lpstr>課題１のヒント</vt:lpstr>
      <vt:lpstr>課題２．時間の換算</vt:lpstr>
      <vt:lpstr>例題３．複利計算</vt:lpstr>
      <vt:lpstr>PowerPoint プレゼンテーション</vt:lpstr>
      <vt:lpstr>複利の計算</vt:lpstr>
      <vt:lpstr>(int) の意味</vt:lpstr>
      <vt:lpstr>(int) が必要な場合</vt:lpstr>
      <vt:lpstr>1/2 の値は 0</vt:lpstr>
      <vt:lpstr>1.0/2.0 の値は 0.5</vt:lpstr>
      <vt:lpstr> 1/2 と 1.0/2.0 の違い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整数データと浮動小数データ</dc:title>
  <dc:creator>kaneko kunihiko</dc:creator>
  <cp:lastModifiedBy>user</cp:lastModifiedBy>
  <cp:revision>39</cp:revision>
  <dcterms:created xsi:type="dcterms:W3CDTF">2019-11-02T00:06:04Z</dcterms:created>
  <dcterms:modified xsi:type="dcterms:W3CDTF">2023-01-20T15:50:05Z</dcterms:modified>
</cp:coreProperties>
</file>