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627" r:id="rId2"/>
    <p:sldId id="546" r:id="rId3"/>
    <p:sldId id="547" r:id="rId4"/>
    <p:sldId id="548" r:id="rId5"/>
    <p:sldId id="549" r:id="rId6"/>
    <p:sldId id="550" r:id="rId7"/>
    <p:sldId id="609" r:id="rId8"/>
    <p:sldId id="608" r:id="rId9"/>
    <p:sldId id="554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563" r:id="rId20"/>
    <p:sldId id="619" r:id="rId21"/>
    <p:sldId id="564" r:id="rId22"/>
    <p:sldId id="565" r:id="rId23"/>
    <p:sldId id="566" r:id="rId24"/>
    <p:sldId id="567" r:id="rId25"/>
    <p:sldId id="571" r:id="rId26"/>
    <p:sldId id="620" r:id="rId27"/>
    <p:sldId id="621" r:id="rId28"/>
    <p:sldId id="607" r:id="rId29"/>
    <p:sldId id="573" r:id="rId30"/>
    <p:sldId id="622" r:id="rId31"/>
    <p:sldId id="623" r:id="rId32"/>
    <p:sldId id="578" r:id="rId33"/>
    <p:sldId id="579" r:id="rId34"/>
    <p:sldId id="580" r:id="rId35"/>
    <p:sldId id="581" r:id="rId36"/>
    <p:sldId id="624" r:id="rId37"/>
    <p:sldId id="626" r:id="rId38"/>
    <p:sldId id="582" r:id="rId39"/>
    <p:sldId id="583" r:id="rId40"/>
    <p:sldId id="584" r:id="rId41"/>
    <p:sldId id="585" r:id="rId42"/>
    <p:sldId id="590" r:id="rId43"/>
    <p:sldId id="591" r:id="rId44"/>
    <p:sldId id="592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2B57A2E-9707-4B83-BD8A-1BD06712A58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280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AE74AE0-A17A-403A-A379-977D6844F0C5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7771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2FE54C5-6472-40AA-8274-93CF73844D58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102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14E2196-8666-49F3-B8D2-E0D9699802B2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546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9BD546B-3F54-4202-8B5C-A15ECA66D1E4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79444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7F2C8BA-A22F-4F03-981A-4FD41C7D7D4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16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4069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8DE0CA7-687C-4E26-BBB3-2FD49CBEE0E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17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24143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587337E-69CA-443B-9F56-F9BD3170F6EB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18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8729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9B710C0-35EB-463E-AA95-8F5B220A5216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19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8940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8D2A37F-6D45-47FF-8DE7-BC7E507425B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288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EB579E0-ACE3-4593-807A-00A61C6E35B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18957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A7633CB-306E-43E0-B38F-0128DA84C100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1799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9A01DFA-4B44-4819-854F-4F175E003032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5521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2A6577E-B555-4801-AB64-A13657D0A711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11523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2BCF870-F41C-4426-BDE2-1DD355DEEAC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4404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32BEE50-9436-477C-B625-DE39BE168B2D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26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35768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32BEE50-9436-477C-B625-DE39BE168B2D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27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1959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F12426F-55F1-4F96-946B-178418D7A64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28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2424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C491B8-0507-4966-922F-C11929112EF9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29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4565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C263767-D15A-4BB4-A7BC-12206B4E88A6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30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2653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C8B8707-ACF7-4F9B-AE7B-CA1AE12AA1B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6337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E6657C2-D8DC-45DE-A948-9A7C6C62A850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6096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B7AD2D8-09EA-4028-8FFC-7A07CE907546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2761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2841EF0-6FA6-4719-8D93-4F203F9057C3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9322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87ABD36-8C89-4812-AE1F-A992258D948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045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16E38BE-CC17-4086-9150-F289CB7C6A85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12951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61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AB346AD-A460-496D-8CD0-BA7CD69EE9DA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38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2901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4CA4BA3-E6A0-4DF1-A4AD-67AC167EC8B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39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5678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E503598-8347-456F-9172-C5C77E262AB8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40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90452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6844A69-D6A8-4BF3-8F62-11A3BCEF25D4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34281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D26C1C3-CA2A-4EB1-8709-0E1EB9AAB325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6892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8584549-4240-4346-9245-FCB5681C985D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3387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E65D95F-0043-4902-AEB2-7A635277574E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18876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4A622A6-E4FE-4047-8D8C-23D472163A0D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137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F12426F-55F1-4F96-946B-178418D7A64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135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D99D7D0-D0F0-4DDD-965D-4C1B96CCE01E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6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7499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9D75D96-24B8-4E2D-BFB6-3CAA3963CA2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7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5868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E119C17-960A-4362-A7FF-7AF650175459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9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696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553E683-BBC7-482C-836E-891481C59F79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10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944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adp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cp-1.</a:t>
            </a:r>
            <a:r>
              <a:rPr lang="ja-JP" altLang="en-US" dirty="0"/>
              <a:t> </a:t>
            </a:r>
            <a:r>
              <a:rPr lang="en-US" altLang="ja-JP" dirty="0"/>
              <a:t>Microsoft Visual Studio 2019 C++ </a:t>
            </a:r>
            <a:r>
              <a:rPr lang="ja-JP" altLang="en-US" dirty="0"/>
              <a:t>の使い方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</a:rPr>
              <a:t>C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</a:rPr>
              <a:t>プログラミング入門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URL</a:t>
            </a:r>
            <a:r>
              <a:rPr lang="en-US" altLang="ja-JP" dirty="0" smtClean="0"/>
              <a:t>: </a:t>
            </a:r>
            <a:r>
              <a:rPr lang="en-US" altLang="ja-JP" dirty="0">
                <a:hlinkClick r:id="rId3"/>
              </a:rPr>
              <a:t>https://www.kkaneko.jp/pro/adp/index.html</a:t>
            </a:r>
            <a:endParaRPr lang="ja-JP" altLang="en-US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14" y="985144"/>
            <a:ext cx="7901886" cy="5391150"/>
          </a:xfrm>
          <a:prstGeom prst="rect">
            <a:avLst/>
          </a:prstGeom>
        </p:spPr>
      </p:pic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5162550" y="4169568"/>
            <a:ext cx="2819400" cy="82153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1" name="Text Box 1029" descr="25%"/>
          <p:cNvSpPr txBox="1">
            <a:spLocks noChangeArrowheads="1"/>
          </p:cNvSpPr>
          <p:nvPr/>
        </p:nvSpPr>
        <p:spPr bwMode="auto">
          <a:xfrm>
            <a:off x="1527175" y="5519738"/>
            <a:ext cx="39782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新しいプロジェクトの作成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24582" name="Line 1030"/>
          <p:cNvSpPr>
            <a:spLocks noChangeShapeType="1"/>
          </p:cNvSpPr>
          <p:nvPr/>
        </p:nvSpPr>
        <p:spPr bwMode="auto">
          <a:xfrm flipV="1">
            <a:off x="5162550" y="4914900"/>
            <a:ext cx="266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99E75-92DB-433C-83B7-9261F161AE15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(1/7)</a:t>
            </a:r>
          </a:p>
        </p:txBody>
      </p:sp>
    </p:spTree>
    <p:extLst>
      <p:ext uri="{BB962C8B-B14F-4D97-AF65-F5344CB8AC3E}">
        <p14:creationId xmlns:p14="http://schemas.microsoft.com/office/powerpoint/2010/main" val="324014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065314"/>
            <a:ext cx="6705600" cy="4574971"/>
          </a:xfrm>
          <a:prstGeom prst="rect">
            <a:avLst/>
          </a:prstGeom>
        </p:spPr>
      </p:pic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761999" y="989115"/>
            <a:ext cx="6810375" cy="439251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629" name="Text Box 1029" descr="20%"/>
          <p:cNvSpPr txBox="1">
            <a:spLocks noChangeArrowheads="1"/>
          </p:cNvSpPr>
          <p:nvPr/>
        </p:nvSpPr>
        <p:spPr bwMode="auto">
          <a:xfrm>
            <a:off x="3457573" y="5714999"/>
            <a:ext cx="4438651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プロジェクトの種類を選べる画面</a:t>
            </a: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が現れる</a:t>
            </a:r>
          </a:p>
        </p:txBody>
      </p:sp>
      <p:sp>
        <p:nvSpPr>
          <p:cNvPr id="26630" name="Line 1030"/>
          <p:cNvSpPr>
            <a:spLocks noChangeShapeType="1"/>
          </p:cNvSpPr>
          <p:nvPr/>
        </p:nvSpPr>
        <p:spPr bwMode="auto">
          <a:xfrm flipH="1" flipV="1">
            <a:off x="5124450" y="5381624"/>
            <a:ext cx="133350" cy="33337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63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77FE5F-6618-4D28-B3D2-408F857F4EB2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(2/7)</a:t>
            </a:r>
          </a:p>
        </p:txBody>
      </p:sp>
    </p:spTree>
    <p:extLst>
      <p:ext uri="{BB962C8B-B14F-4D97-AF65-F5344CB8AC3E}">
        <p14:creationId xmlns:p14="http://schemas.microsoft.com/office/powerpoint/2010/main" val="15133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54620"/>
            <a:ext cx="8077200" cy="5510760"/>
          </a:xfrm>
          <a:prstGeom prst="rect">
            <a:avLst/>
          </a:prstGeom>
        </p:spPr>
      </p:pic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3667125" y="2427982"/>
            <a:ext cx="3714750" cy="7533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7" name="Text Box 1029" descr="25%"/>
          <p:cNvSpPr txBox="1">
            <a:spLocks noChangeArrowheads="1"/>
          </p:cNvSpPr>
          <p:nvPr/>
        </p:nvSpPr>
        <p:spPr bwMode="auto">
          <a:xfrm>
            <a:off x="1154112" y="3719500"/>
            <a:ext cx="39782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コンソールアプリ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28678" name="Line 1030"/>
          <p:cNvSpPr>
            <a:spLocks noChangeShapeType="1"/>
          </p:cNvSpPr>
          <p:nvPr/>
        </p:nvSpPr>
        <p:spPr bwMode="auto">
          <a:xfrm flipV="1">
            <a:off x="3438525" y="3181350"/>
            <a:ext cx="619125" cy="538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670FED-6311-4587-8848-D94019C248D7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7105650" y="5886450"/>
            <a:ext cx="1089860" cy="32968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Text Box 1029" descr="25%"/>
          <p:cNvSpPr txBox="1">
            <a:spLocks noChangeArrowheads="1"/>
          </p:cNvSpPr>
          <p:nvPr/>
        </p:nvSpPr>
        <p:spPr bwMode="auto">
          <a:xfrm>
            <a:off x="2068512" y="5411515"/>
            <a:ext cx="3978275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11" name="Line 1030"/>
          <p:cNvSpPr>
            <a:spLocks noChangeShapeType="1"/>
          </p:cNvSpPr>
          <p:nvPr/>
        </p:nvSpPr>
        <p:spPr bwMode="auto">
          <a:xfrm>
            <a:off x="6046787" y="5950124"/>
            <a:ext cx="1058863" cy="12682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(3/7)</a:t>
            </a:r>
          </a:p>
        </p:txBody>
      </p:sp>
    </p:spTree>
    <p:extLst>
      <p:ext uri="{BB962C8B-B14F-4D97-AF65-F5344CB8AC3E}">
        <p14:creationId xmlns:p14="http://schemas.microsoft.com/office/powerpoint/2010/main" val="3568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" y="1028659"/>
            <a:ext cx="7634288" cy="5327692"/>
          </a:xfrm>
          <a:prstGeom prst="rect">
            <a:avLst/>
          </a:prstGeom>
        </p:spPr>
      </p:pic>
      <p:sp>
        <p:nvSpPr>
          <p:cNvPr id="30724" name="Rectangle 1028"/>
          <p:cNvSpPr>
            <a:spLocks noChangeArrowheads="1"/>
          </p:cNvSpPr>
          <p:nvPr/>
        </p:nvSpPr>
        <p:spPr bwMode="auto">
          <a:xfrm>
            <a:off x="933450" y="2171700"/>
            <a:ext cx="1981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725" name="Text Box 1029" descr="25%"/>
          <p:cNvSpPr txBox="1">
            <a:spLocks noChangeArrowheads="1"/>
          </p:cNvSpPr>
          <p:nvPr/>
        </p:nvSpPr>
        <p:spPr bwMode="auto">
          <a:xfrm>
            <a:off x="3305175" y="4200525"/>
            <a:ext cx="41148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」が自動設定される．確認．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726" name="Line 1030"/>
          <p:cNvSpPr>
            <a:spLocks noChangeShapeType="1"/>
          </p:cNvSpPr>
          <p:nvPr/>
        </p:nvSpPr>
        <p:spPr bwMode="auto">
          <a:xfrm flipH="1" flipV="1">
            <a:off x="2790825" y="2781300"/>
            <a:ext cx="1028700" cy="1419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72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D9FCB-B3A7-44A6-A496-7E7815F66F6F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(4/7)</a:t>
            </a:r>
          </a:p>
        </p:txBody>
      </p:sp>
    </p:spTree>
    <p:extLst>
      <p:ext uri="{BB962C8B-B14F-4D97-AF65-F5344CB8AC3E}">
        <p14:creationId xmlns:p14="http://schemas.microsoft.com/office/powerpoint/2010/main" val="413189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" y="1028659"/>
            <a:ext cx="7634288" cy="5327692"/>
          </a:xfrm>
          <a:prstGeom prst="rect">
            <a:avLst/>
          </a:prstGeo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31056" y="2834461"/>
            <a:ext cx="1981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773" name="Text Box 5" descr="25%"/>
          <p:cNvSpPr txBox="1">
            <a:spLocks noChangeArrowheads="1"/>
          </p:cNvSpPr>
          <p:nvPr/>
        </p:nvSpPr>
        <p:spPr bwMode="auto">
          <a:xfrm>
            <a:off x="3543299" y="3763962"/>
            <a:ext cx="5324475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」も自動設定される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ネットワークドライブなどを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使いたいときは，ここを書き換える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2812256" y="3352394"/>
            <a:ext cx="731044" cy="58143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77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351F57-71EA-4EBD-BAEF-C217764ACC79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(5/7)</a:t>
            </a:r>
          </a:p>
        </p:txBody>
      </p:sp>
    </p:spTree>
    <p:extLst>
      <p:ext uri="{BB962C8B-B14F-4D97-AF65-F5344CB8AC3E}">
        <p14:creationId xmlns:p14="http://schemas.microsoft.com/office/powerpoint/2010/main" val="412349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71575"/>
            <a:ext cx="7556060" cy="5273100"/>
          </a:xfrm>
          <a:prstGeom prst="rect">
            <a:avLst/>
          </a:prstGeom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191374" y="5825550"/>
            <a:ext cx="1202885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821" name="Text Box 5" descr="25%"/>
          <p:cNvSpPr txBox="1">
            <a:spLocks noChangeArrowheads="1"/>
          </p:cNvSpPr>
          <p:nvPr/>
        </p:nvSpPr>
        <p:spPr bwMode="auto">
          <a:xfrm>
            <a:off x="2664879" y="5641687"/>
            <a:ext cx="320040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895974" y="5934075"/>
            <a:ext cx="1295399" cy="1476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8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DE747B-EC33-4A93-80F7-E5C59F67A3D2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(6/7)</a:t>
            </a:r>
          </a:p>
        </p:txBody>
      </p:sp>
    </p:spTree>
    <p:extLst>
      <p:ext uri="{BB962C8B-B14F-4D97-AF65-F5344CB8AC3E}">
        <p14:creationId xmlns:p14="http://schemas.microsoft.com/office/powerpoint/2010/main" val="157825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2" y="1131887"/>
            <a:ext cx="8162975" cy="5204620"/>
          </a:xfrm>
          <a:prstGeom prst="rect">
            <a:avLst/>
          </a:prstGeom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596087" y="1962150"/>
            <a:ext cx="1757338" cy="2381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5876925" y="2200275"/>
            <a:ext cx="912031" cy="132397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918" name="Text Box 7" descr="20%"/>
          <p:cNvSpPr txBox="1">
            <a:spLocks noChangeArrowheads="1"/>
          </p:cNvSpPr>
          <p:nvPr/>
        </p:nvSpPr>
        <p:spPr bwMode="auto">
          <a:xfrm>
            <a:off x="3359956" y="3524250"/>
            <a:ext cx="4114800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先ほど確認した「プロジェクト名」が現れるので，</a:t>
            </a:r>
            <a:r>
              <a:rPr lang="ja-JP" altLang="en-US" sz="2400" b="1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</a:t>
            </a: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</a:p>
        </p:txBody>
      </p:sp>
      <p:sp>
        <p:nvSpPr>
          <p:cNvPr id="3891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204C3-7B38-4FC9-8C54-BEBE0092EA49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  <a:r>
              <a:rPr lang="en-US" altLang="ja-JP" dirty="0">
                <a:latin typeface="メイリオ" panose="020B0604030504040204" pitchFamily="50" charset="-128"/>
              </a:rPr>
              <a:t>(7/7)</a:t>
            </a:r>
          </a:p>
        </p:txBody>
      </p:sp>
    </p:spTree>
    <p:extLst>
      <p:ext uri="{BB962C8B-B14F-4D97-AF65-F5344CB8AC3E}">
        <p14:creationId xmlns:p14="http://schemas.microsoft.com/office/powerpoint/2010/main" val="256404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610600" cy="5490021"/>
          </a:xfrm>
          <a:prstGeom prst="rect">
            <a:avLst/>
          </a:prstGeom>
        </p:spPr>
      </p:pic>
      <p:sp>
        <p:nvSpPr>
          <p:cNvPr id="18436" name="Rectangle 1029"/>
          <p:cNvSpPr>
            <a:spLocks noChangeArrowheads="1"/>
          </p:cNvSpPr>
          <p:nvPr/>
        </p:nvSpPr>
        <p:spPr bwMode="auto">
          <a:xfrm>
            <a:off x="6618370" y="1684115"/>
            <a:ext cx="2011279" cy="973359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37" name="Rectangle 1035"/>
          <p:cNvSpPr>
            <a:spLocks noChangeArrowheads="1"/>
          </p:cNvSpPr>
          <p:nvPr/>
        </p:nvSpPr>
        <p:spPr bwMode="auto">
          <a:xfrm>
            <a:off x="152400" y="5257800"/>
            <a:ext cx="6332618" cy="1026716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38" name="Text Box 1030" descr="20%"/>
          <p:cNvSpPr txBox="1">
            <a:spLocks noChangeArrowheads="1"/>
          </p:cNvSpPr>
          <p:nvPr/>
        </p:nvSpPr>
        <p:spPr bwMode="auto">
          <a:xfrm>
            <a:off x="5867400" y="3785395"/>
            <a:ext cx="2895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ファイル一覧など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が表示される</a:t>
            </a:r>
          </a:p>
        </p:txBody>
      </p:sp>
      <p:sp>
        <p:nvSpPr>
          <p:cNvPr id="18439" name="Line 1031"/>
          <p:cNvSpPr>
            <a:spLocks noChangeShapeType="1"/>
          </p:cNvSpPr>
          <p:nvPr/>
        </p:nvSpPr>
        <p:spPr bwMode="auto">
          <a:xfrm flipV="1">
            <a:off x="7324724" y="2635473"/>
            <a:ext cx="371475" cy="109277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0" name="Rectangle 1032"/>
          <p:cNvSpPr>
            <a:spLocks noChangeArrowheads="1"/>
          </p:cNvSpPr>
          <p:nvPr/>
        </p:nvSpPr>
        <p:spPr bwMode="auto">
          <a:xfrm>
            <a:off x="304799" y="1434305"/>
            <a:ext cx="6180219" cy="196237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1" name="Text Box 1033" descr="20%"/>
          <p:cNvSpPr txBox="1">
            <a:spLocks noChangeArrowheads="1"/>
          </p:cNvSpPr>
          <p:nvPr/>
        </p:nvSpPr>
        <p:spPr bwMode="auto">
          <a:xfrm>
            <a:off x="2476500" y="3940175"/>
            <a:ext cx="29718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ソースファイルの編集はここで行う</a:t>
            </a:r>
          </a:p>
        </p:txBody>
      </p:sp>
      <p:sp>
        <p:nvSpPr>
          <p:cNvPr id="18442" name="Line 1034"/>
          <p:cNvSpPr>
            <a:spLocks noChangeShapeType="1"/>
          </p:cNvSpPr>
          <p:nvPr/>
        </p:nvSpPr>
        <p:spPr bwMode="auto">
          <a:xfrm flipH="1" flipV="1">
            <a:off x="3394908" y="3372073"/>
            <a:ext cx="62667" cy="56175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3" name="Text Box 1036" descr="20%"/>
          <p:cNvSpPr txBox="1">
            <a:spLocks noChangeArrowheads="1"/>
          </p:cNvSpPr>
          <p:nvPr/>
        </p:nvSpPr>
        <p:spPr bwMode="auto">
          <a:xfrm>
            <a:off x="5981700" y="5609233"/>
            <a:ext cx="28956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ビルド結果が現れる</a:t>
            </a:r>
          </a:p>
        </p:txBody>
      </p:sp>
      <p:sp>
        <p:nvSpPr>
          <p:cNvPr id="18445" name="Rectangle 1038"/>
          <p:cNvSpPr>
            <a:spLocks noChangeArrowheads="1"/>
          </p:cNvSpPr>
          <p:nvPr/>
        </p:nvSpPr>
        <p:spPr bwMode="auto">
          <a:xfrm>
            <a:off x="152400" y="790575"/>
            <a:ext cx="5029200" cy="29845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6" name="Line 1039"/>
          <p:cNvSpPr>
            <a:spLocks noChangeShapeType="1"/>
          </p:cNvSpPr>
          <p:nvPr/>
        </p:nvSpPr>
        <p:spPr bwMode="auto">
          <a:xfrm flipV="1">
            <a:off x="838200" y="1089025"/>
            <a:ext cx="304800" cy="86201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7" name="Text Box 1040" descr="20%"/>
          <p:cNvSpPr txBox="1">
            <a:spLocks noChangeArrowheads="1"/>
          </p:cNvSpPr>
          <p:nvPr/>
        </p:nvSpPr>
        <p:spPr bwMode="auto">
          <a:xfrm>
            <a:off x="38100" y="2008187"/>
            <a:ext cx="1752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各種の操作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</a:t>
            </a:r>
          </a:p>
        </p:txBody>
      </p:sp>
      <p:sp>
        <p:nvSpPr>
          <p:cNvPr id="18448" name="Rectangle 1041"/>
          <p:cNvSpPr>
            <a:spLocks noChangeArrowheads="1"/>
          </p:cNvSpPr>
          <p:nvPr/>
        </p:nvSpPr>
        <p:spPr bwMode="auto">
          <a:xfrm>
            <a:off x="228600" y="1125538"/>
            <a:ext cx="5410200" cy="169862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49" name="Text Box 1042" descr="20%"/>
          <p:cNvSpPr txBox="1">
            <a:spLocks noChangeArrowheads="1"/>
          </p:cNvSpPr>
          <p:nvPr/>
        </p:nvSpPr>
        <p:spPr bwMode="auto">
          <a:xfrm>
            <a:off x="6553200" y="779464"/>
            <a:ext cx="1752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操作の１ボタン実行</a:t>
            </a:r>
          </a:p>
        </p:txBody>
      </p:sp>
      <p:sp>
        <p:nvSpPr>
          <p:cNvPr id="18450" name="Line 1043"/>
          <p:cNvSpPr>
            <a:spLocks noChangeShapeType="1"/>
          </p:cNvSpPr>
          <p:nvPr/>
        </p:nvSpPr>
        <p:spPr bwMode="auto">
          <a:xfrm flipH="1">
            <a:off x="5600700" y="1200150"/>
            <a:ext cx="952500" cy="10319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5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1BFDA-4AAE-405E-9ECB-F2D784B6649B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</a:rPr>
              <a:t>の画面構成</a:t>
            </a:r>
          </a:p>
        </p:txBody>
      </p:sp>
    </p:spTree>
    <p:extLst>
      <p:ext uri="{BB962C8B-B14F-4D97-AF65-F5344CB8AC3E}">
        <p14:creationId xmlns:p14="http://schemas.microsoft.com/office/powerpoint/2010/main" val="358960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4" y="990916"/>
            <a:ext cx="8424947" cy="5347684"/>
          </a:xfrm>
          <a:prstGeom prst="rect">
            <a:avLst/>
          </a:prstGeom>
        </p:spPr>
      </p:pic>
      <p:sp>
        <p:nvSpPr>
          <p:cNvPr id="20484" name="Rectangle 2052"/>
          <p:cNvSpPr>
            <a:spLocks noChangeArrowheads="1"/>
          </p:cNvSpPr>
          <p:nvPr/>
        </p:nvSpPr>
        <p:spPr bwMode="auto">
          <a:xfrm>
            <a:off x="636671" y="914400"/>
            <a:ext cx="744454" cy="238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485" name="Text Box 2053" descr="25%"/>
          <p:cNvSpPr txBox="1">
            <a:spLocks noChangeArrowheads="1"/>
          </p:cNvSpPr>
          <p:nvPr/>
        </p:nvSpPr>
        <p:spPr bwMode="auto">
          <a:xfrm>
            <a:off x="4327525" y="4000500"/>
            <a:ext cx="46640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終了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20486" name="Line 2054"/>
          <p:cNvSpPr>
            <a:spLocks noChangeShapeType="1"/>
          </p:cNvSpPr>
          <p:nvPr/>
        </p:nvSpPr>
        <p:spPr bwMode="auto">
          <a:xfrm flipH="1" flipV="1">
            <a:off x="2828924" y="4000500"/>
            <a:ext cx="1449472" cy="466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48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7617A8-151B-45D3-93BE-C021F12E7D3E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2052"/>
          <p:cNvSpPr>
            <a:spLocks noChangeArrowheads="1"/>
          </p:cNvSpPr>
          <p:nvPr/>
        </p:nvSpPr>
        <p:spPr bwMode="auto">
          <a:xfrm>
            <a:off x="685799" y="3881437"/>
            <a:ext cx="2143125" cy="3095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 flipV="1">
            <a:off x="1379452" y="990915"/>
            <a:ext cx="2898944" cy="327628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</a:rPr>
              <a:t>の終了</a:t>
            </a:r>
          </a:p>
        </p:txBody>
      </p:sp>
    </p:spTree>
    <p:extLst>
      <p:ext uri="{BB962C8B-B14F-4D97-AF65-F5344CB8AC3E}">
        <p14:creationId xmlns:p14="http://schemas.microsoft.com/office/powerpoint/2010/main" val="345996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プロジェクトの新規作成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2999"/>
            <a:ext cx="7551737" cy="4524375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① </a:t>
            </a: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</a:rPr>
              <a:t>プロジェクトの種類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	「コンソールアプリ」</a:t>
            </a:r>
            <a:r>
              <a:rPr lang="ja-JP" altLang="en-US" dirty="0">
                <a:latin typeface="メイリオ" panose="020B0604030504040204" pitchFamily="50" charset="-128"/>
              </a:rPr>
              <a:t>を選ぶ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② </a:t>
            </a: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</a:rPr>
              <a:t>プロジェクト名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	確認する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③ </a:t>
            </a: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</a:rPr>
              <a:t>場所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	確認する 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  </a:t>
            </a:r>
            <a:r>
              <a:rPr lang="en-US" altLang="ja-JP" dirty="0">
                <a:latin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</a:rPr>
              <a:t> ネットワークドライブなどを使うときは，各自で設定する</a:t>
            </a:r>
          </a:p>
        </p:txBody>
      </p:sp>
      <p:sp>
        <p:nvSpPr>
          <p:cNvPr id="4096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57BD63-C559-4046-B269-C32F4C691C3D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6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474" y="1176522"/>
            <a:ext cx="7772400" cy="4648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</a:pPr>
            <a:r>
              <a:rPr lang="ja-JP" altLang="en-US" dirty="0"/>
              <a:t>コンピュータを役に立つ道具として実感</a:t>
            </a:r>
            <a:endParaRPr lang="en-US" altLang="ja-JP" dirty="0"/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</a:pPr>
            <a:r>
              <a:rPr lang="ja-JP" altLang="en-US" dirty="0"/>
              <a:t>「例題」プログラムを使用</a:t>
            </a:r>
            <a:endParaRPr lang="en-US" altLang="ja-JP" dirty="0"/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</a:pPr>
            <a:r>
              <a:rPr lang="ja-JP" altLang="en-US" dirty="0"/>
              <a:t> </a:t>
            </a:r>
            <a:r>
              <a:rPr lang="en-US" altLang="ja-JP" dirty="0"/>
              <a:t>Microsoft Visual Studio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プログラム実行までの手順を体験	</a:t>
            </a:r>
            <a:endParaRPr lang="ja-JP" altLang="en-US" u="sng" dirty="0"/>
          </a:p>
          <a:p>
            <a:pPr marL="990600" lvl="1" indent="-533400" eaLnBrk="1" hangingPunct="1">
              <a:lnSpc>
                <a:spcPct val="115000"/>
              </a:lnSpc>
            </a:pPr>
            <a:endParaRPr lang="en-US" altLang="ja-JP" sz="2800" dirty="0"/>
          </a:p>
        </p:txBody>
      </p:sp>
      <p:sp>
        <p:nvSpPr>
          <p:cNvPr id="614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FFE27-25B0-4206-AF50-36B725948103}" type="slidenum">
              <a:rPr lang="en-US" altLang="ja-JP" sz="2400" smtClean="0">
                <a:latin typeface="Calibri" panose="020F0502020204030204" pitchFamily="34" charset="0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24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38200" indent="-838200" eaLnBrk="1" hangingPunct="1"/>
            <a:r>
              <a:rPr lang="ja-JP" altLang="en-US" dirty="0"/>
              <a:t>プログラム実行の体験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6851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Visual Studio</a:t>
            </a:r>
            <a:r>
              <a:rPr lang="ja-JP" altLang="en-US" dirty="0">
                <a:latin typeface="メイリオ" panose="020B0604030504040204" pitchFamily="50" charset="-128"/>
              </a:rPr>
              <a:t> のプロジェクト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61792"/>
            <a:ext cx="8373747" cy="2312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プロジェクト</a:t>
            </a:r>
            <a:r>
              <a:rPr lang="ja-JP" altLang="en-US" sz="2400" dirty="0">
                <a:latin typeface="メイリオ" panose="020B0604030504040204" pitchFamily="50" charset="-128"/>
              </a:rPr>
              <a:t>は，１つのソフトウエアに関する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ファイルの集まり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</a:rPr>
              <a:t>プログラムが格納されたファイル（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ソースファイル</a:t>
            </a:r>
            <a:r>
              <a:rPr lang="ja-JP" altLang="en-US" dirty="0">
                <a:latin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</a:rPr>
              <a:t>設定ファイル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342900" lvl="1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など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300" dirty="0"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1845" y="5938532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のファイルとフォルダ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31173" y="1127395"/>
            <a:ext cx="8425146" cy="2647288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4075129"/>
            <a:ext cx="2423885" cy="103290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5" y="5040229"/>
            <a:ext cx="2121707" cy="8983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16" y="4109080"/>
            <a:ext cx="3353027" cy="103919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316" y="5075278"/>
            <a:ext cx="2941541" cy="91166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504" y="4109081"/>
            <a:ext cx="2317496" cy="8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1027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43012" name="AutoShape 1028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013" name="AutoShape 1029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43014" name="AutoShape 1030" descr="25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</a:t>
            </a:r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43015" name="AutoShape 1031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016" name="AutoShape 1032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017" name="AutoShape 1033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533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2819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5105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43021" name="Text Box 1037"/>
          <p:cNvSpPr txBox="1">
            <a:spLocks noChangeArrowheads="1"/>
          </p:cNvSpPr>
          <p:nvPr/>
        </p:nvSpPr>
        <p:spPr bwMode="auto">
          <a:xfrm>
            <a:off x="7391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43022" name="Text Box 1038"/>
          <p:cNvSpPr txBox="1">
            <a:spLocks noChangeArrowheads="1"/>
          </p:cNvSpPr>
          <p:nvPr/>
        </p:nvSpPr>
        <p:spPr bwMode="auto">
          <a:xfrm>
            <a:off x="2422525" y="6116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02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6488B-A68B-4086-9BC4-B0B91D981FE1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1845" y="27027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メイリオ" panose="020B0604030504040204" pitchFamily="50" charset="-128"/>
                <a:cs typeface="Calibri" panose="020F0502020204030204" pitchFamily="34" charset="0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での</a:t>
            </a:r>
            <a:b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</a:b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プログラム実行までの手順</a:t>
            </a:r>
          </a:p>
        </p:txBody>
      </p:sp>
    </p:spTree>
    <p:extLst>
      <p:ext uri="{BB962C8B-B14F-4D97-AF65-F5344CB8AC3E}">
        <p14:creationId xmlns:p14="http://schemas.microsoft.com/office/powerpoint/2010/main" val="228146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31455"/>
            <a:ext cx="8610600" cy="5490021"/>
          </a:xfrm>
          <a:prstGeom prst="rect">
            <a:avLst/>
          </a:prstGeom>
        </p:spPr>
      </p:pic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409574" y="1676399"/>
            <a:ext cx="6134101" cy="389731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061" name="Text Box 1029" descr="25%"/>
          <p:cNvSpPr txBox="1">
            <a:spLocks noChangeArrowheads="1"/>
          </p:cNvSpPr>
          <p:nvPr/>
        </p:nvSpPr>
        <p:spPr bwMode="auto">
          <a:xfrm>
            <a:off x="1491498" y="5679529"/>
            <a:ext cx="4518777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ソースファイルの編集は，この画面を使う</a:t>
            </a:r>
          </a:p>
        </p:txBody>
      </p:sp>
      <p:sp>
        <p:nvSpPr>
          <p:cNvPr id="4506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690D6-D748-4C95-AAA6-4C5CF205DC8C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ソースファイルの編集と保存</a:t>
            </a:r>
            <a:r>
              <a:rPr lang="en-US" altLang="ja-JP" dirty="0">
                <a:latin typeface="メイリオ" panose="020B0604030504040204" pitchFamily="50" charset="-128"/>
              </a:rPr>
              <a:t>(1/3)</a:t>
            </a:r>
          </a:p>
        </p:txBody>
      </p:sp>
    </p:spTree>
    <p:extLst>
      <p:ext uri="{BB962C8B-B14F-4D97-AF65-F5344CB8AC3E}">
        <p14:creationId xmlns:p14="http://schemas.microsoft.com/office/powerpoint/2010/main" val="354269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266824"/>
            <a:ext cx="6867525" cy="4495469"/>
          </a:xfrm>
          <a:prstGeom prst="rect">
            <a:avLst/>
          </a:prstGeom>
        </p:spPr>
      </p:pic>
      <p:sp>
        <p:nvSpPr>
          <p:cNvPr id="47108" name="Text Box 6" descr="25%"/>
          <p:cNvSpPr txBox="1">
            <a:spLocks noChangeArrowheads="1"/>
          </p:cNvSpPr>
          <p:nvPr/>
        </p:nvSpPr>
        <p:spPr bwMode="auto">
          <a:xfrm>
            <a:off x="4268705" y="3686175"/>
            <a:ext cx="335280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編集する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 flipH="1" flipV="1">
            <a:off x="3325729" y="3208338"/>
            <a:ext cx="912896" cy="668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1038224" y="1743075"/>
            <a:ext cx="2257425" cy="2133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1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03E30-8FCF-47FC-AB3C-B262FF4C0B3C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ソースファイルの編集と保存</a:t>
            </a:r>
            <a:r>
              <a:rPr lang="en-US" altLang="ja-JP" dirty="0">
                <a:latin typeface="メイリオ" panose="020B0604030504040204" pitchFamily="50" charset="-128"/>
              </a:rPr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347139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71612"/>
            <a:ext cx="3648075" cy="1247775"/>
          </a:xfrm>
          <a:prstGeom prst="rect">
            <a:avLst/>
          </a:prstGeom>
        </p:spPr>
      </p:pic>
      <p:sp>
        <p:nvSpPr>
          <p:cNvPr id="49156" name="Text Box 4" descr="25%"/>
          <p:cNvSpPr txBox="1">
            <a:spLocks noChangeArrowheads="1"/>
          </p:cNvSpPr>
          <p:nvPr/>
        </p:nvSpPr>
        <p:spPr bwMode="auto">
          <a:xfrm>
            <a:off x="4991100" y="1480691"/>
            <a:ext cx="33528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保存のボタンをクリックして保存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143124" y="1685032"/>
            <a:ext cx="323851" cy="3342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15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860DD5-1835-4BFE-B55D-650A1D9310EA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3576638"/>
            <a:ext cx="3518990" cy="2962275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28698" y="3505199"/>
            <a:ext cx="619127" cy="257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28698" y="5325367"/>
            <a:ext cx="2324102" cy="25628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Text Box 4" descr="25%"/>
          <p:cNvSpPr txBox="1">
            <a:spLocks noChangeArrowheads="1"/>
          </p:cNvSpPr>
          <p:nvPr/>
        </p:nvSpPr>
        <p:spPr bwMode="auto">
          <a:xfrm>
            <a:off x="4991099" y="4376291"/>
            <a:ext cx="38004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メニューを使って保存することもできる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ソースファイルの編集と保存</a:t>
            </a:r>
            <a:r>
              <a:rPr lang="en-US" altLang="ja-JP" dirty="0">
                <a:latin typeface="メイリオ" panose="020B0604030504040204" pitchFamily="50" charset="-128"/>
              </a:rPr>
              <a:t>(3/3)</a:t>
            </a:r>
          </a:p>
        </p:txBody>
      </p:sp>
    </p:spTree>
    <p:extLst>
      <p:ext uri="{BB962C8B-B14F-4D97-AF65-F5344CB8AC3E}">
        <p14:creationId xmlns:p14="http://schemas.microsoft.com/office/powerpoint/2010/main" val="396335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57348" name="AutoShape 4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349" name="AutoShape 5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57350" name="AutoShape 6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57351" name="AutoShape 7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352" name="AutoShape 8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353" name="AutoShape 9" descr="25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819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105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391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5735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404F8E-0972-4BE2-88ED-B26DBA87B283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1845" y="27027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メイリオ" panose="020B0604030504040204" pitchFamily="50" charset="-128"/>
                <a:cs typeface="Calibri" panose="020F0502020204030204" pitchFamily="34" charset="0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での</a:t>
            </a:r>
            <a:b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</a:b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プログラム実行までの手順</a:t>
            </a:r>
          </a:p>
        </p:txBody>
      </p:sp>
    </p:spTree>
    <p:extLst>
      <p:ext uri="{BB962C8B-B14F-4D97-AF65-F5344CB8AC3E}">
        <p14:creationId xmlns:p14="http://schemas.microsoft.com/office/powerpoint/2010/main" val="7931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" y="1437382"/>
            <a:ext cx="8370385" cy="2848868"/>
          </a:xfrm>
          <a:prstGeom prst="rect">
            <a:avLst/>
          </a:prstGeom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903871" y="1437382"/>
            <a:ext cx="1163554" cy="4104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493" name="Text Box 5" descr="25%"/>
          <p:cNvSpPr txBox="1">
            <a:spLocks noChangeArrowheads="1"/>
          </p:cNvSpPr>
          <p:nvPr/>
        </p:nvSpPr>
        <p:spPr bwMode="auto">
          <a:xfrm>
            <a:off x="676275" y="4792216"/>
            <a:ext cx="675322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ソリューションのビルド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3527508" y="2028825"/>
            <a:ext cx="1524000" cy="274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49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F84E1E-864B-45ED-AFDC-BBCD221CFAAB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ビルド</a:t>
            </a:r>
            <a:r>
              <a:rPr lang="en-US" altLang="ja-JP" dirty="0">
                <a:latin typeface="メイリオ" panose="020B0604030504040204" pitchFamily="50" charset="-128"/>
              </a:rPr>
              <a:t>(1/2)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99145" y="1847850"/>
            <a:ext cx="2449429" cy="3619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36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737112"/>
            <a:ext cx="4467225" cy="4034913"/>
          </a:xfrm>
          <a:prstGeom prst="rect">
            <a:avLst/>
          </a:prstGeom>
        </p:spPr>
      </p:pic>
      <p:sp>
        <p:nvSpPr>
          <p:cNvPr id="63493" name="Text Box 5" descr="25%"/>
          <p:cNvSpPr txBox="1">
            <a:spLocks noChangeArrowheads="1"/>
          </p:cNvSpPr>
          <p:nvPr/>
        </p:nvSpPr>
        <p:spPr bwMode="auto">
          <a:xfrm>
            <a:off x="452437" y="5027921"/>
            <a:ext cx="675322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ビルド：１　正常終了，０　失敗・・・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のように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表示されるので確認する</a:t>
            </a:r>
          </a:p>
        </p:txBody>
      </p:sp>
      <p:sp>
        <p:nvSpPr>
          <p:cNvPr id="6349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F84E1E-864B-45ED-AFDC-BBCD221CFAAB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メイリオ" panose="020B0604030504040204" pitchFamily="50" charset="-128"/>
              </a:rPr>
              <a:t>ビルド</a:t>
            </a:r>
            <a:r>
              <a:rPr lang="en-US" altLang="ja-JP" dirty="0">
                <a:latin typeface="メイリオ" panose="020B0604030504040204" pitchFamily="50" charset="-128"/>
              </a:rPr>
              <a:t>(2/2)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10187" y="4486275"/>
            <a:ext cx="2518863" cy="190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1845" y="6334780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表示が違う場合は，ソースコードにミスがある</a:t>
            </a:r>
          </a:p>
        </p:txBody>
      </p:sp>
    </p:spTree>
    <p:extLst>
      <p:ext uri="{BB962C8B-B14F-4D97-AF65-F5344CB8AC3E}">
        <p14:creationId xmlns:p14="http://schemas.microsoft.com/office/powerpoint/2010/main" val="352314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1028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12292" name="AutoShape 1030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3" name="AutoShape 1031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12294" name="AutoShape 1033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12295" name="AutoShape 1034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6" name="AutoShape 1035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7" name="AutoShape 1036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12298" name="Text Box 1037"/>
          <p:cNvSpPr txBox="1">
            <a:spLocks noChangeArrowheads="1"/>
          </p:cNvSpPr>
          <p:nvPr/>
        </p:nvSpPr>
        <p:spPr bwMode="auto">
          <a:xfrm>
            <a:off x="533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12299" name="Text Box 1038"/>
          <p:cNvSpPr txBox="1">
            <a:spLocks noChangeArrowheads="1"/>
          </p:cNvSpPr>
          <p:nvPr/>
        </p:nvSpPr>
        <p:spPr bwMode="auto">
          <a:xfrm>
            <a:off x="2819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12300" name="Text Box 1039"/>
          <p:cNvSpPr txBox="1">
            <a:spLocks noChangeArrowheads="1"/>
          </p:cNvSpPr>
          <p:nvPr/>
        </p:nvSpPr>
        <p:spPr bwMode="auto">
          <a:xfrm>
            <a:off x="5105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12301" name="Text Box 1040"/>
          <p:cNvSpPr txBox="1">
            <a:spLocks noChangeArrowheads="1"/>
          </p:cNvSpPr>
          <p:nvPr/>
        </p:nvSpPr>
        <p:spPr bwMode="auto">
          <a:xfrm>
            <a:off x="7391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1230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4867E-34A7-43E5-9300-69F92865A2F1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手戻り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3059111" y="4930492"/>
            <a:ext cx="5141913" cy="630238"/>
          </a:xfrm>
          <a:custGeom>
            <a:avLst/>
            <a:gdLst>
              <a:gd name="T0" fmla="*/ 2147483646 w 1452"/>
              <a:gd name="T1" fmla="*/ 0 h 724"/>
              <a:gd name="T2" fmla="*/ 2147483646 w 1452"/>
              <a:gd name="T3" fmla="*/ 2147483646 h 724"/>
              <a:gd name="T4" fmla="*/ 2147483646 w 1452"/>
              <a:gd name="T5" fmla="*/ 2147483646 h 724"/>
              <a:gd name="T6" fmla="*/ 2147483646 w 1452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4">
                <a:moveTo>
                  <a:pt x="1403" y="0"/>
                </a:moveTo>
                <a:cubicBezTo>
                  <a:pt x="1378" y="104"/>
                  <a:pt x="1452" y="520"/>
                  <a:pt x="1251" y="622"/>
                </a:cubicBezTo>
                <a:cubicBezTo>
                  <a:pt x="1050" y="724"/>
                  <a:pt x="398" y="718"/>
                  <a:pt x="199" y="614"/>
                </a:cubicBezTo>
                <a:cubicBezTo>
                  <a:pt x="0" y="510"/>
                  <a:pt x="88" y="128"/>
                  <a:pt x="59" y="0"/>
                </a:cubicBezTo>
              </a:path>
            </a:pathLst>
          </a:custGeom>
          <a:noFill/>
          <a:ln w="76200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876800" y="5892235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やり直す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3463875" y="4796348"/>
            <a:ext cx="2403526" cy="567021"/>
          </a:xfrm>
          <a:custGeom>
            <a:avLst/>
            <a:gdLst>
              <a:gd name="T0" fmla="*/ 2147483646 w 1452"/>
              <a:gd name="T1" fmla="*/ 0 h 724"/>
              <a:gd name="T2" fmla="*/ 2147483646 w 1452"/>
              <a:gd name="T3" fmla="*/ 2147483646 h 724"/>
              <a:gd name="T4" fmla="*/ 2147483646 w 1452"/>
              <a:gd name="T5" fmla="*/ 2147483646 h 724"/>
              <a:gd name="T6" fmla="*/ 2147483646 w 1452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4">
                <a:moveTo>
                  <a:pt x="1403" y="0"/>
                </a:moveTo>
                <a:cubicBezTo>
                  <a:pt x="1378" y="104"/>
                  <a:pt x="1452" y="520"/>
                  <a:pt x="1251" y="622"/>
                </a:cubicBezTo>
                <a:cubicBezTo>
                  <a:pt x="1050" y="724"/>
                  <a:pt x="398" y="718"/>
                  <a:pt x="199" y="614"/>
                </a:cubicBezTo>
                <a:cubicBezTo>
                  <a:pt x="0" y="510"/>
                  <a:pt x="88" y="128"/>
                  <a:pt x="59" y="0"/>
                </a:cubicBezTo>
              </a:path>
            </a:pathLst>
          </a:custGeom>
          <a:noFill/>
          <a:ln w="76200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8459" y="931184"/>
            <a:ext cx="6288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ビルドや実行の段階で問題が分かった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ときは，編集からやり直す</a:t>
            </a:r>
          </a:p>
        </p:txBody>
      </p:sp>
    </p:spTree>
    <p:extLst>
      <p:ext uri="{BB962C8B-B14F-4D97-AF65-F5344CB8AC3E}">
        <p14:creationId xmlns:p14="http://schemas.microsoft.com/office/powerpoint/2010/main" val="2013732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 descr="25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61444" name="AutoShape 4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445" name="AutoShape 5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61446" name="AutoShape 6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61447" name="AutoShape 7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448" name="AutoShape 8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449" name="AutoShape 9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819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105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391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6145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DCED79-F7E9-4BE7-9FF1-27082DFFBC0C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1845" y="27027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メイリオ" panose="020B0604030504040204" pitchFamily="50" charset="-128"/>
                <a:cs typeface="Calibri" panose="020F0502020204030204" pitchFamily="34" charset="0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での</a:t>
            </a:r>
            <a:b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</a:b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プログラム実行までの手順</a:t>
            </a:r>
          </a:p>
        </p:txBody>
      </p:sp>
    </p:spTree>
    <p:extLst>
      <p:ext uri="{BB962C8B-B14F-4D97-AF65-F5344CB8AC3E}">
        <p14:creationId xmlns:p14="http://schemas.microsoft.com/office/powerpoint/2010/main" val="17410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/>
              <a:t>例題．プログラムの機能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92" y="1205747"/>
            <a:ext cx="8461208" cy="5333166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ja-JP" altLang="en-US" dirty="0"/>
              <a:t>計算の繰り返し</a:t>
            </a:r>
          </a:p>
          <a:p>
            <a:pPr eaLnBrk="1" hangingPunct="1">
              <a:lnSpc>
                <a:spcPct val="125000"/>
              </a:lnSpc>
            </a:pPr>
            <a:r>
              <a:rPr lang="ja-JP" altLang="en-US" dirty="0"/>
              <a:t>キーボードからのデータ読み込み</a:t>
            </a:r>
          </a:p>
          <a:p>
            <a:pPr eaLnBrk="1" hangingPunct="1">
              <a:lnSpc>
                <a:spcPct val="125000"/>
              </a:lnSpc>
            </a:pPr>
            <a:r>
              <a:rPr lang="ja-JP" altLang="en-US" dirty="0"/>
              <a:t>ファイルへの書き出し</a:t>
            </a:r>
          </a:p>
        </p:txBody>
      </p:sp>
      <p:sp>
        <p:nvSpPr>
          <p:cNvPr id="819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35BB1C-6230-434E-BB64-A60A9AE51F2C}" type="slidenum">
              <a:rPr lang="en-US" altLang="ja-JP" sz="2400" smtClean="0">
                <a:latin typeface="Calibri" panose="020F0502020204030204" pitchFamily="34" charset="0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24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2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7BA29-6BF7-470E-9521-FB564750747E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093787"/>
            <a:ext cx="7267575" cy="435588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29175" y="1062939"/>
            <a:ext cx="1057275" cy="27056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3876675" y="2618689"/>
            <a:ext cx="1176337" cy="301037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5" descr="25%"/>
          <p:cNvSpPr txBox="1">
            <a:spLocks noChangeArrowheads="1"/>
          </p:cNvSpPr>
          <p:nvPr/>
        </p:nvSpPr>
        <p:spPr bwMode="auto">
          <a:xfrm>
            <a:off x="2095500" y="5767369"/>
            <a:ext cx="40386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デバッグ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デバッグなしで開始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」と操作する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29175" y="2139264"/>
            <a:ext cx="3190875" cy="32771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3590926" y="1333499"/>
            <a:ext cx="1250154" cy="443386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>
                <a:latin typeface="メイリオ" panose="020B0604030504040204" pitchFamily="50" charset="-128"/>
              </a:rPr>
              <a:t>実行</a:t>
            </a:r>
            <a:r>
              <a:rPr lang="en-US" altLang="ja-JP" sz="4000" dirty="0">
                <a:latin typeface="メイリオ" panose="020B0604030504040204" pitchFamily="50" charset="-128"/>
              </a:rPr>
              <a:t>(1/4)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6507" y="2480380"/>
            <a:ext cx="3877985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ビルドが正常終了したら、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</a:p>
        </p:txBody>
      </p:sp>
    </p:spTree>
    <p:extLst>
      <p:ext uri="{BB962C8B-B14F-4D97-AF65-F5344CB8AC3E}">
        <p14:creationId xmlns:p14="http://schemas.microsoft.com/office/powerpoint/2010/main" val="163733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8" y="1250951"/>
            <a:ext cx="6729627" cy="4395435"/>
          </a:xfrm>
          <a:prstGeom prst="rect">
            <a:avLst/>
          </a:prstGeom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80848" y="1333500"/>
            <a:ext cx="4596027" cy="241935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637" name="Text Box 5" descr="20%"/>
          <p:cNvSpPr txBox="1">
            <a:spLocks noChangeArrowheads="1"/>
          </p:cNvSpPr>
          <p:nvPr/>
        </p:nvSpPr>
        <p:spPr bwMode="auto">
          <a:xfrm>
            <a:off x="2733675" y="4407165"/>
            <a:ext cx="4151396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実行画面が現れる</a:t>
            </a:r>
            <a:endParaRPr lang="en-US" altLang="ja-JP" sz="24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 flipV="1">
            <a:off x="3343275" y="3773311"/>
            <a:ext cx="457200" cy="6096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63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E5345-8D2C-4C98-BC95-BA3C2E2887C6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>
                <a:latin typeface="メイリオ" panose="020B0604030504040204" pitchFamily="50" charset="-128"/>
              </a:rPr>
              <a:t>実行</a:t>
            </a:r>
            <a:r>
              <a:rPr lang="en-US" altLang="ja-JP" sz="4000" dirty="0">
                <a:latin typeface="メイリオ" panose="020B0604030504040204" pitchFamily="50" charset="-128"/>
              </a:rPr>
              <a:t>(2/4)</a:t>
            </a:r>
          </a:p>
        </p:txBody>
      </p:sp>
    </p:spTree>
    <p:extLst>
      <p:ext uri="{BB962C8B-B14F-4D97-AF65-F5344CB8AC3E}">
        <p14:creationId xmlns:p14="http://schemas.microsoft.com/office/powerpoint/2010/main" val="2507548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74446"/>
            <a:ext cx="6677025" cy="3175658"/>
          </a:xfrm>
          <a:prstGeom prst="rect">
            <a:avLst/>
          </a:prstGeom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57525" y="2352675"/>
            <a:ext cx="1143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685" name="Text Box 5" descr="25%"/>
          <p:cNvSpPr txBox="1">
            <a:spLocks noChangeArrowheads="1"/>
          </p:cNvSpPr>
          <p:nvPr/>
        </p:nvSpPr>
        <p:spPr bwMode="auto">
          <a:xfrm>
            <a:off x="2247900" y="4780921"/>
            <a:ext cx="4038600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数値を入れる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（プログラムに数値データを与える）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H="1" flipV="1">
            <a:off x="3676650" y="2962275"/>
            <a:ext cx="285750" cy="1800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68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94596" y="6384926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B2C57-75D2-40B1-A295-A83902ACCE66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>
                <a:latin typeface="メイリオ" panose="020B0604030504040204" pitchFamily="50" charset="-128"/>
              </a:rPr>
              <a:t>実行</a:t>
            </a:r>
            <a:r>
              <a:rPr lang="en-US" altLang="ja-JP" sz="4000" dirty="0">
                <a:latin typeface="メイリオ" panose="020B0604030504040204" pitchFamily="50" charset="-128"/>
              </a:rPr>
              <a:t>(3/4)</a:t>
            </a:r>
          </a:p>
        </p:txBody>
      </p:sp>
    </p:spTree>
    <p:extLst>
      <p:ext uri="{BB962C8B-B14F-4D97-AF65-F5344CB8AC3E}">
        <p14:creationId xmlns:p14="http://schemas.microsoft.com/office/powerpoint/2010/main" val="245148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109663"/>
            <a:ext cx="4557713" cy="4245184"/>
          </a:xfrm>
          <a:prstGeom prst="rect">
            <a:avLst/>
          </a:prstGeom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066800" y="1335297"/>
            <a:ext cx="2447925" cy="317955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733" name="Text Box 5" descr="25%"/>
          <p:cNvSpPr txBox="1">
            <a:spLocks noChangeArrowheads="1"/>
          </p:cNvSpPr>
          <p:nvPr/>
        </p:nvSpPr>
        <p:spPr bwMode="auto">
          <a:xfrm>
            <a:off x="2209800" y="5619750"/>
            <a:ext cx="4114800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さらに数値を入れると，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計算結果が現れる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（何かキーを押して終了）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 flipV="1">
            <a:off x="3200400" y="4600575"/>
            <a:ext cx="3810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73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95AC8-2748-43B8-AE9C-DF84088B1169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>
                <a:latin typeface="メイリオ" panose="020B0604030504040204" pitchFamily="50" charset="-128"/>
              </a:rPr>
              <a:t>実行</a:t>
            </a:r>
            <a:r>
              <a:rPr lang="en-US" altLang="ja-JP" sz="4000" dirty="0">
                <a:latin typeface="メイリオ" panose="020B0604030504040204" pitchFamily="50" charset="-128"/>
              </a:rPr>
              <a:t>(4/4)</a:t>
            </a:r>
          </a:p>
        </p:txBody>
      </p:sp>
    </p:spTree>
    <p:extLst>
      <p:ext uri="{BB962C8B-B14F-4D97-AF65-F5344CB8AC3E}">
        <p14:creationId xmlns:p14="http://schemas.microsoft.com/office/powerpoint/2010/main" val="4209270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109663"/>
            <a:ext cx="4557713" cy="42451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1028700" y="1209675"/>
            <a:ext cx="1295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1" name="Text Box 6" descr="20%"/>
          <p:cNvSpPr txBox="1">
            <a:spLocks noChangeArrowheads="1"/>
          </p:cNvSpPr>
          <p:nvPr/>
        </p:nvSpPr>
        <p:spPr bwMode="auto">
          <a:xfrm>
            <a:off x="5029200" y="1143000"/>
            <a:ext cx="3810000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キーボードから，データ「０」，「０．１」を読み込んでいる</a:t>
            </a:r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 flipH="1" flipV="1">
            <a:off x="2376487" y="1371600"/>
            <a:ext cx="2652713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3" name="Text Box 8" descr="20%"/>
          <p:cNvSpPr txBox="1">
            <a:spLocks noChangeArrowheads="1"/>
          </p:cNvSpPr>
          <p:nvPr/>
        </p:nvSpPr>
        <p:spPr bwMode="auto">
          <a:xfrm>
            <a:off x="4848224" y="3165474"/>
            <a:ext cx="39624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計算を２０回繰り返して，計算結果を表示している</a:t>
            </a:r>
          </a:p>
        </p:txBody>
      </p:sp>
      <p:sp>
        <p:nvSpPr>
          <p:cNvPr id="75784" name="Line 11"/>
          <p:cNvSpPr>
            <a:spLocks noChangeShapeType="1"/>
          </p:cNvSpPr>
          <p:nvPr/>
        </p:nvSpPr>
        <p:spPr bwMode="auto">
          <a:xfrm flipH="1" flipV="1">
            <a:off x="3219449" y="3248922"/>
            <a:ext cx="1628775" cy="4086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5" name="Rectangle 12"/>
          <p:cNvSpPr>
            <a:spLocks noChangeArrowheads="1"/>
          </p:cNvSpPr>
          <p:nvPr/>
        </p:nvSpPr>
        <p:spPr bwMode="auto">
          <a:xfrm>
            <a:off x="1028700" y="1649622"/>
            <a:ext cx="2190750" cy="2884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E6F625-6F0E-47ED-9A35-3D63F4B0CB7A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eaLnBrk="1" hangingPunct="1"/>
            <a:r>
              <a:rPr lang="ja-JP" altLang="en-US" sz="4000" dirty="0">
                <a:latin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797154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447799"/>
            <a:ext cx="8704345" cy="4908551"/>
          </a:xfrm>
        </p:spPr>
        <p:txBody>
          <a:bodyPr>
            <a:normAutofit/>
          </a:bodyPr>
          <a:lstStyle/>
          <a:p>
            <a:pPr eaLnBrk="1" hangingPunct="1">
              <a:lnSpc>
                <a:spcPct val="135000"/>
              </a:lnSpc>
              <a:spcBef>
                <a:spcPct val="25000"/>
              </a:spcBef>
              <a:buFontTx/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① </a:t>
            </a: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ja-JP" altLang="en-US" b="1" dirty="0">
                <a:latin typeface="メイリオ" panose="020B0604030504040204" pitchFamily="50" charset="-128"/>
              </a:rPr>
              <a:t>ビルド</a:t>
            </a:r>
            <a:r>
              <a:rPr lang="ja-JP" altLang="en-US" dirty="0">
                <a:latin typeface="メイリオ" panose="020B0604030504040204" pitchFamily="50" charset="-128"/>
              </a:rPr>
              <a:t>」→「</a:t>
            </a:r>
            <a:r>
              <a:rPr lang="ja-JP" altLang="en-US" b="1" dirty="0">
                <a:latin typeface="メイリオ" panose="020B0604030504040204" pitchFamily="50" charset="-128"/>
              </a:rPr>
              <a:t>ソリューションのビルド</a:t>
            </a:r>
            <a:r>
              <a:rPr lang="ja-JP" altLang="en-US" dirty="0">
                <a:latin typeface="メイリオ" panose="020B0604030504040204" pitchFamily="50" charset="-128"/>
              </a:rPr>
              <a:t>」を選ぶ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　ビルド結果が現れる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② 「</a:t>
            </a:r>
            <a:r>
              <a:rPr lang="ja-JP" altLang="en-US" b="1" dirty="0">
                <a:latin typeface="メイリオ" panose="020B0604030504040204" pitchFamily="50" charset="-128"/>
              </a:rPr>
              <a:t>デバッグ</a:t>
            </a:r>
            <a:r>
              <a:rPr lang="ja-JP" altLang="en-US" dirty="0">
                <a:latin typeface="メイリオ" panose="020B0604030504040204" pitchFamily="50" charset="-128"/>
              </a:rPr>
              <a:t>」→「</a:t>
            </a:r>
            <a:r>
              <a:rPr lang="ja-JP" altLang="en-US" b="1" dirty="0">
                <a:latin typeface="メイリオ" panose="020B0604030504040204" pitchFamily="50" charset="-128"/>
              </a:rPr>
              <a:t>デバッグなしで開始</a:t>
            </a:r>
            <a:r>
              <a:rPr lang="ja-JP" altLang="en-US" dirty="0">
                <a:latin typeface="メイリオ" panose="020B0604030504040204" pitchFamily="50" charset="-128"/>
              </a:rPr>
              <a:t>」を選ぶ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　実行画面が現れる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③ 実行画面で，数値を入れる</a:t>
            </a:r>
          </a:p>
          <a:p>
            <a:pPr eaLnBrk="1" hangingPunct="1">
              <a:lnSpc>
                <a:spcPct val="135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　順次，計算結果が現れる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endParaRPr lang="ja-JP" altLang="en-US" sz="2800" dirty="0">
              <a:latin typeface="メイリオ" panose="020B0604030504040204" pitchFamily="50" charset="-128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endParaRPr lang="en-US" altLang="ja-JP" sz="2800" dirty="0">
              <a:latin typeface="メイリオ" panose="020B0604030504040204" pitchFamily="50" charset="-128"/>
            </a:endParaRPr>
          </a:p>
        </p:txBody>
      </p:sp>
      <p:sp>
        <p:nvSpPr>
          <p:cNvPr id="7782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EDB83-FE45-4BC4-BA90-2B636B9451BF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>
                <a:latin typeface="メイリオ" panose="020B0604030504040204" pitchFamily="50" charset="-128"/>
              </a:rPr>
              <a:t>ビルドと実行</a:t>
            </a:r>
          </a:p>
        </p:txBody>
      </p:sp>
    </p:spTree>
    <p:extLst>
      <p:ext uri="{BB962C8B-B14F-4D97-AF65-F5344CB8AC3E}">
        <p14:creationId xmlns:p14="http://schemas.microsoft.com/office/powerpoint/2010/main" val="1749486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9903" y="150627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実行型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</a:t>
            </a:r>
            <a:endParaRPr kumimoji="1" lang="ja-JP" altLang="en-US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屈折矢印 9"/>
          <p:cNvSpPr/>
          <p:nvPr/>
        </p:nvSpPr>
        <p:spPr>
          <a:xfrm flipV="1">
            <a:off x="6683398" y="2133157"/>
            <a:ext cx="504305" cy="7835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59503" y="1340119"/>
            <a:ext cx="1723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その中身は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マシン語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（機械語）</a:t>
            </a:r>
            <a:endParaRPr kumimoji="1" lang="ja-JP" altLang="en-US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90518" y="4552448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マシン語（機械語）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コンピュータに指令を与える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命令言語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102" y="113694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プログラムが格納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されたファイル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屈折矢印 15"/>
          <p:cNvSpPr/>
          <p:nvPr/>
        </p:nvSpPr>
        <p:spPr>
          <a:xfrm flipV="1">
            <a:off x="3086687" y="1814537"/>
            <a:ext cx="504305" cy="7835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149" y="4636936"/>
            <a:ext cx="3972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テキストファイル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一種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文字が格納されたファイルで、各文字が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コード化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さている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4102" y="1081406"/>
            <a:ext cx="3002585" cy="1371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104272" y="1494758"/>
            <a:ext cx="1579125" cy="1054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プログラムに関する２種類のファイル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95" y="2683694"/>
            <a:ext cx="3276892" cy="158724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72" y="3070789"/>
            <a:ext cx="4449160" cy="10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05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458" y="541043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3028" y="541043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実行型ファイル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976687" y="3658947"/>
            <a:ext cx="1025618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92190" y="4600514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（コンパイルともいう）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35927" y="1216393"/>
            <a:ext cx="7422173" cy="14796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コンパイル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ともいう）とは、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実行型ファイル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を生成すること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ビルド（コンパイル）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0" y="2881087"/>
            <a:ext cx="3885150" cy="188187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76" y="3481971"/>
            <a:ext cx="3846786" cy="9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9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35000"/>
              </a:lnSpc>
              <a:spcBef>
                <a:spcPct val="2500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例題のプログラムによって書き出されたファイルを使い， </a:t>
            </a:r>
            <a:r>
              <a:rPr lang="en-US" altLang="ja-JP" dirty="0">
                <a:latin typeface="メイリオ" panose="020B0604030504040204" pitchFamily="50" charset="-128"/>
              </a:rPr>
              <a:t>Microsoft Excel </a:t>
            </a:r>
            <a:r>
              <a:rPr lang="ja-JP" altLang="en-US" dirty="0">
                <a:latin typeface="メイリオ" panose="020B0604030504040204" pitchFamily="50" charset="-128"/>
              </a:rPr>
              <a:t>を使って折れ線グラフを作成する</a:t>
            </a:r>
          </a:p>
          <a:p>
            <a:pPr marL="457200" lvl="1" indent="0" eaLnBrk="1" hangingPunct="1">
              <a:lnSpc>
                <a:spcPct val="135000"/>
              </a:lnSpc>
              <a:spcBef>
                <a:spcPct val="2500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ファイル名：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d:\</a:t>
            </a:r>
            <a:r>
              <a:rPr lang="en-US" altLang="ja-JP" sz="2800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data.csv</a:t>
            </a:r>
            <a:endParaRPr lang="en-US" altLang="ja-JP" sz="2800" b="1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</a:pPr>
            <a:endParaRPr lang="en-US" altLang="ja-JP" sz="2800" dirty="0">
              <a:solidFill>
                <a:schemeClr val="tx2"/>
              </a:solidFill>
              <a:latin typeface="メイリオ" panose="020B0604030504040204" pitchFamily="50" charset="-128"/>
            </a:endParaRPr>
          </a:p>
          <a:p>
            <a:pPr marL="609600" indent="-609600" eaLnBrk="1" hangingPunct="1">
              <a:lnSpc>
                <a:spcPct val="115000"/>
              </a:lnSpc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  <a:latin typeface="メイリオ" panose="020B0604030504040204" pitchFamily="50" charset="-128"/>
              </a:rPr>
              <a:t>	</a:t>
            </a:r>
            <a:endParaRPr lang="en-US" altLang="ja-JP" sz="2800" u="sng" dirty="0">
              <a:solidFill>
                <a:schemeClr val="accent2"/>
              </a:solidFill>
              <a:latin typeface="メイリオ" panose="020B0604030504040204" pitchFamily="50" charset="-128"/>
            </a:endParaRPr>
          </a:p>
          <a:p>
            <a:pPr marL="990600" lvl="1" indent="-533400" eaLnBrk="1" hangingPunct="1">
              <a:lnSpc>
                <a:spcPct val="115000"/>
              </a:lnSpc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7987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82BB0-B36D-4B7B-94B0-7D1BA50AE290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38200" indent="-838200" eaLnBrk="1" hangingPunct="1"/>
            <a:r>
              <a:rPr lang="ja-JP" altLang="en-US" dirty="0">
                <a:latin typeface="メイリオ" panose="020B0604030504040204" pitchFamily="50" charset="-128"/>
              </a:rPr>
              <a:t>例題２．他のソフトとのデータ連携</a:t>
            </a:r>
            <a:endParaRPr lang="ja-JP" altLang="en-US" sz="40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85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4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457450"/>
            <a:ext cx="2835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3810000" y="2819400"/>
            <a:ext cx="1219200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925" name="Text Box 9" descr="25%"/>
          <p:cNvSpPr txBox="1">
            <a:spLocks noChangeArrowheads="1"/>
          </p:cNvSpPr>
          <p:nvPr/>
        </p:nvSpPr>
        <p:spPr bwMode="auto">
          <a:xfrm>
            <a:off x="4800600" y="5257800"/>
            <a:ext cx="32766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data.csv </a:t>
            </a:r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をダブルクリックする</a:t>
            </a:r>
          </a:p>
        </p:txBody>
      </p:sp>
      <p:sp>
        <p:nvSpPr>
          <p:cNvPr id="81926" name="Line 10"/>
          <p:cNvSpPr>
            <a:spLocks noChangeShapeType="1"/>
          </p:cNvSpPr>
          <p:nvPr/>
        </p:nvSpPr>
        <p:spPr bwMode="auto">
          <a:xfrm flipH="1" flipV="1">
            <a:off x="4495800" y="3962400"/>
            <a:ext cx="9906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92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7470E-D2BF-4DFA-898E-32F8A85B01D2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Excel </a:t>
            </a:r>
            <a:r>
              <a:rPr lang="ja-JP" altLang="en-US" dirty="0">
                <a:latin typeface="メイリオ" panose="020B0604030504040204" pitchFamily="50" charset="-128"/>
              </a:rPr>
              <a:t>でグラフ作成 </a:t>
            </a:r>
            <a:r>
              <a:rPr lang="en-US" altLang="ja-JP" dirty="0">
                <a:latin typeface="メイリオ" panose="020B0604030504040204" pitchFamily="50" charset="-128"/>
              </a:rPr>
              <a:t>(1/4)</a:t>
            </a:r>
          </a:p>
        </p:txBody>
      </p:sp>
    </p:spTree>
    <p:extLst>
      <p:ext uri="{BB962C8B-B14F-4D97-AF65-F5344CB8AC3E}">
        <p14:creationId xmlns:p14="http://schemas.microsoft.com/office/powerpoint/2010/main" val="305090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4044" y="67993"/>
            <a:ext cx="7772400" cy="674796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#include &lt;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stdio.h</a:t>
            </a:r>
            <a:r>
              <a:rPr lang="en-US" altLang="ja-JP" sz="1100" dirty="0">
                <a:latin typeface="メイリオ" panose="020B0604030504040204" pitchFamily="50" charset="-128"/>
              </a:rPr>
              <a:t>&gt;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#include &lt;</a:t>
            </a:r>
            <a:r>
              <a:rPr lang="en-US" altLang="ja-JP" sz="1100" dirty="0" err="1">
                <a:latin typeface="メイリオ" panose="020B0604030504040204" pitchFamily="50" charset="-128"/>
              </a:rPr>
              <a:t>math.h</a:t>
            </a:r>
            <a:r>
              <a:rPr lang="en-US" altLang="ja-JP" sz="1100" dirty="0">
                <a:latin typeface="メイリオ" panose="020B0604030504040204" pitchFamily="50" charset="-128"/>
              </a:rPr>
              <a:t>&gt;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#pragma warning(</a:t>
            </a:r>
            <a:r>
              <a:rPr lang="en-US" altLang="ja-JP" sz="1100" dirty="0" err="1">
                <a:latin typeface="メイリオ" panose="020B0604030504040204" pitchFamily="50" charset="-128"/>
              </a:rPr>
              <a:t>disable:4996</a:t>
            </a:r>
            <a:r>
              <a:rPr lang="en-US" altLang="ja-JP" sz="1100" dirty="0">
                <a:latin typeface="メイリオ" panose="020B0604030504040204" pitchFamily="50" charset="-128"/>
              </a:rPr>
              <a:t>)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 err="1">
                <a:latin typeface="メイリオ" panose="020B0604030504040204" pitchFamily="50" charset="-128"/>
              </a:rPr>
              <a:t>int</a:t>
            </a:r>
            <a:r>
              <a:rPr lang="en-US" altLang="ja-JP" sz="1100" dirty="0">
                <a:latin typeface="メイリオ" panose="020B0604030504040204" pitchFamily="50" charset="-128"/>
              </a:rPr>
              <a:t> main()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{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double x;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double y;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char </a:t>
            </a:r>
            <a:r>
              <a:rPr lang="en-US" altLang="ja-JP" sz="1100" dirty="0" err="1">
                <a:latin typeface="メイリオ" panose="020B0604030504040204" pitchFamily="50" charset="-128"/>
              </a:rPr>
              <a:t>buf</a:t>
            </a:r>
            <a:r>
              <a:rPr lang="en-US" altLang="ja-JP" sz="1100" dirty="0">
                <a:latin typeface="メイリオ" panose="020B0604030504040204" pitchFamily="50" charset="-128"/>
              </a:rPr>
              <a:t>[256];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int</a:t>
            </a:r>
            <a:r>
              <a:rPr lang="en-US" altLang="ja-JP" sz="1100" dirty="0">
                <a:latin typeface="メイリオ" panose="020B0604030504040204" pitchFamily="50" charset="-128"/>
              </a:rPr>
              <a:t> </a:t>
            </a:r>
            <a:r>
              <a:rPr lang="en-US" altLang="ja-JP" sz="1100" dirty="0" err="1">
                <a:latin typeface="メイリオ" panose="020B0604030504040204" pitchFamily="50" charset="-128"/>
              </a:rPr>
              <a:t>i</a:t>
            </a:r>
            <a:r>
              <a:rPr lang="en-US" altLang="ja-JP" sz="1100" dirty="0">
                <a:latin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double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start_x</a:t>
            </a:r>
            <a:r>
              <a:rPr lang="en-US" altLang="ja-JP" sz="1100" dirty="0">
                <a:latin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double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step_x</a:t>
            </a:r>
            <a:r>
              <a:rPr lang="en-US" altLang="ja-JP" sz="1100" dirty="0">
                <a:latin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FILE*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fp</a:t>
            </a:r>
            <a:r>
              <a:rPr lang="en-US" altLang="ja-JP" sz="1100" dirty="0">
                <a:latin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printf</a:t>
            </a:r>
            <a:r>
              <a:rPr lang="en-US" altLang="ja-JP" sz="1100" dirty="0">
                <a:latin typeface="メイリオ" panose="020B0604030504040204" pitchFamily="50" charset="-128"/>
              </a:rPr>
              <a:t>( "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start_x</a:t>
            </a:r>
            <a:r>
              <a:rPr lang="en-US" altLang="ja-JP" sz="1100" dirty="0">
                <a:latin typeface="メイリオ" panose="020B0604030504040204" pitchFamily="50" charset="-128"/>
              </a:rPr>
              <a:t> ="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fgets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buf</a:t>
            </a:r>
            <a:r>
              <a:rPr lang="en-US" altLang="ja-JP" sz="1100" dirty="0">
                <a:latin typeface="メイリオ" panose="020B0604030504040204" pitchFamily="50" charset="-128"/>
              </a:rPr>
              <a:t>, 256,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stdin</a:t>
            </a:r>
            <a:r>
              <a:rPr lang="en-US" altLang="ja-JP" sz="1100" dirty="0">
                <a:latin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sscanf_s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buf</a:t>
            </a:r>
            <a:r>
              <a:rPr lang="en-US" altLang="ja-JP" sz="1100" dirty="0">
                <a:latin typeface="メイリオ" panose="020B0604030504040204" pitchFamily="50" charset="-128"/>
              </a:rPr>
              <a:t>, "%lf\n", &amp;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start_x</a:t>
            </a:r>
            <a:r>
              <a:rPr lang="en-US" altLang="ja-JP" sz="1100" dirty="0">
                <a:latin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printf</a:t>
            </a:r>
            <a:r>
              <a:rPr lang="en-US" altLang="ja-JP" sz="1100" dirty="0">
                <a:latin typeface="メイリオ" panose="020B0604030504040204" pitchFamily="50" charset="-128"/>
              </a:rPr>
              <a:t>( "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step_x</a:t>
            </a:r>
            <a:r>
              <a:rPr lang="en-US" altLang="ja-JP" sz="1100" dirty="0">
                <a:latin typeface="メイリオ" panose="020B0604030504040204" pitchFamily="50" charset="-128"/>
              </a:rPr>
              <a:t> ="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fgets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buf</a:t>
            </a:r>
            <a:r>
              <a:rPr lang="en-US" altLang="ja-JP" sz="1100" dirty="0">
                <a:latin typeface="メイリオ" panose="020B0604030504040204" pitchFamily="50" charset="-128"/>
              </a:rPr>
              <a:t>, 256,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stdin</a:t>
            </a:r>
            <a:r>
              <a:rPr lang="en-US" altLang="ja-JP" sz="1100" dirty="0">
                <a:latin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sscanf_s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buf</a:t>
            </a:r>
            <a:r>
              <a:rPr lang="en-US" altLang="ja-JP" sz="1100" dirty="0">
                <a:latin typeface="メイリオ" panose="020B0604030504040204" pitchFamily="50" charset="-128"/>
              </a:rPr>
              <a:t>, "%lf\n", &amp;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step_x</a:t>
            </a:r>
            <a:r>
              <a:rPr lang="en-US" altLang="ja-JP" sz="1100" dirty="0">
                <a:latin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fp</a:t>
            </a:r>
            <a:r>
              <a:rPr lang="en-US" altLang="ja-JP" sz="1100" dirty="0">
                <a:latin typeface="メイリオ" panose="020B0604030504040204" pitchFamily="50" charset="-128"/>
              </a:rPr>
              <a:t> =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fopen</a:t>
            </a:r>
            <a:r>
              <a:rPr lang="en-US" altLang="ja-JP" sz="1100" dirty="0">
                <a:latin typeface="メイリオ" panose="020B0604030504040204" pitchFamily="50" charset="-128"/>
              </a:rPr>
              <a:t>( "</a:t>
            </a:r>
            <a:r>
              <a:rPr lang="en-US" altLang="ja-JP" sz="11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d:\\</a:t>
            </a:r>
            <a:r>
              <a:rPr lang="en-US" altLang="ja-JP" sz="1100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data.csv</a:t>
            </a:r>
            <a:r>
              <a:rPr lang="en-US" altLang="ja-JP" sz="1100" dirty="0">
                <a:latin typeface="メイリオ" panose="020B0604030504040204" pitchFamily="50" charset="-128"/>
              </a:rPr>
              <a:t>", "w"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for(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i</a:t>
            </a:r>
            <a:r>
              <a:rPr lang="en-US" altLang="ja-JP" sz="1100" dirty="0">
                <a:latin typeface="メイリオ" panose="020B0604030504040204" pitchFamily="50" charset="-128"/>
              </a:rPr>
              <a:t> = 0; </a:t>
            </a:r>
            <a:r>
              <a:rPr lang="en-US" altLang="ja-JP" sz="1100" dirty="0" err="1">
                <a:latin typeface="メイリオ" panose="020B0604030504040204" pitchFamily="50" charset="-128"/>
              </a:rPr>
              <a:t>i</a:t>
            </a:r>
            <a:r>
              <a:rPr lang="en-US" altLang="ja-JP" sz="1100" dirty="0">
                <a:latin typeface="メイリオ" panose="020B0604030504040204" pitchFamily="50" charset="-128"/>
              </a:rPr>
              <a:t> &lt; 20; </a:t>
            </a:r>
            <a:r>
              <a:rPr lang="en-US" altLang="ja-JP" sz="1100" dirty="0" err="1">
                <a:latin typeface="メイリオ" panose="020B0604030504040204" pitchFamily="50" charset="-128"/>
              </a:rPr>
              <a:t>i</a:t>
            </a:r>
            <a:r>
              <a:rPr lang="en-US" altLang="ja-JP" sz="1100" dirty="0">
                <a:latin typeface="メイリオ" panose="020B0604030504040204" pitchFamily="50" charset="-128"/>
              </a:rPr>
              <a:t>++ ) {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    x =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start_x</a:t>
            </a:r>
            <a:r>
              <a:rPr lang="en-US" altLang="ja-JP" sz="1100" dirty="0">
                <a:latin typeface="メイリオ" panose="020B0604030504040204" pitchFamily="50" charset="-128"/>
              </a:rPr>
              <a:t> + 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i</a:t>
            </a:r>
            <a:r>
              <a:rPr lang="en-US" altLang="ja-JP" sz="1100" dirty="0">
                <a:latin typeface="メイリオ" panose="020B0604030504040204" pitchFamily="50" charset="-128"/>
              </a:rPr>
              <a:t> *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step_x</a:t>
            </a:r>
            <a:r>
              <a:rPr lang="en-US" altLang="ja-JP" sz="1100" dirty="0">
                <a:latin typeface="メイリオ" panose="020B0604030504040204" pitchFamily="50" charset="-128"/>
              </a:rPr>
              <a:t> );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    y = sin( x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printf</a:t>
            </a:r>
            <a:r>
              <a:rPr lang="en-US" altLang="ja-JP" sz="1100" dirty="0">
                <a:latin typeface="メイリオ" panose="020B0604030504040204" pitchFamily="50" charset="-128"/>
              </a:rPr>
              <a:t>( "x= %f, y= %f\n", x, y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fprintf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fp</a:t>
            </a:r>
            <a:r>
              <a:rPr lang="en-US" altLang="ja-JP" sz="1100" dirty="0">
                <a:latin typeface="メイリオ" panose="020B0604030504040204" pitchFamily="50" charset="-128"/>
              </a:rPr>
              <a:t>, "x=, %f, y=, %f\n", x, y );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}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fprintf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stderr</a:t>
            </a:r>
            <a:r>
              <a:rPr lang="en-US" altLang="ja-JP" sz="1100" dirty="0">
                <a:latin typeface="メイリオ" panose="020B0604030504040204" pitchFamily="50" charset="-128"/>
              </a:rPr>
              <a:t>, “file</a:t>
            </a:r>
            <a:r>
              <a:rPr lang="ja-JP" altLang="en-US" sz="1100" dirty="0">
                <a:latin typeface="メイリオ" panose="020B0604030504040204" pitchFamily="50" charset="-128"/>
              </a:rPr>
              <a:t> </a:t>
            </a:r>
            <a:r>
              <a:rPr lang="en-US" altLang="ja-JP" sz="1100" dirty="0">
                <a:latin typeface="メイリオ" panose="020B0604030504040204" pitchFamily="50" charset="-128"/>
              </a:rPr>
              <a:t>created\n" );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fclose</a:t>
            </a:r>
            <a:r>
              <a:rPr lang="en-US" altLang="ja-JP" sz="1100" dirty="0">
                <a:latin typeface="メイリオ" panose="020B0604030504040204" pitchFamily="50" charset="-128"/>
              </a:rPr>
              <a:t>( </a:t>
            </a:r>
            <a:r>
              <a:rPr lang="en-US" altLang="ja-JP" sz="1100" dirty="0" err="1">
                <a:latin typeface="メイリオ" panose="020B0604030504040204" pitchFamily="50" charset="-128"/>
              </a:rPr>
              <a:t>fp</a:t>
            </a:r>
            <a:r>
              <a:rPr lang="en-US" altLang="ja-JP" sz="1100" dirty="0">
                <a:latin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    return 0;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altLang="ja-JP" sz="1100" dirty="0">
                <a:latin typeface="メイリオ" panose="020B0604030504040204" pitchFamily="50" charset="-128"/>
              </a:rPr>
              <a:t>}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933785" y="4868862"/>
            <a:ext cx="2806363" cy="394632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3743324" y="4251325"/>
            <a:ext cx="1359729" cy="661332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941888" y="3900488"/>
            <a:ext cx="3775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計算</a:t>
            </a:r>
            <a:r>
              <a:rPr lang="ja-JP" altLang="en-US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を行っている部分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23900" y="2652727"/>
            <a:ext cx="3276600" cy="1336001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4038600" y="2819400"/>
            <a:ext cx="1219200" cy="3048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34000" y="2286000"/>
            <a:ext cx="30572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キーボードからの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データ読み込み</a:t>
            </a:r>
            <a:r>
              <a:rPr lang="ja-JP" altLang="en-US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行っている部分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756444" y="5486228"/>
            <a:ext cx="2699520" cy="302455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3608363" y="5181599"/>
            <a:ext cx="1801837" cy="36512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5413375" y="4692650"/>
            <a:ext cx="37753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ファイルへの書き出し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を行っている部分</a:t>
            </a:r>
          </a:p>
        </p:txBody>
      </p:sp>
      <p:sp>
        <p:nvSpPr>
          <p:cNvPr id="1025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FA9299-3BF7-4113-9BCF-1760CAF4655D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816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903371" y="1222377"/>
            <a:ext cx="4391025" cy="53340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973" name="Text Box 6" descr="20%"/>
          <p:cNvSpPr txBox="1">
            <a:spLocks noChangeArrowheads="1"/>
          </p:cNvSpPr>
          <p:nvPr/>
        </p:nvSpPr>
        <p:spPr bwMode="auto">
          <a:xfrm>
            <a:off x="5972175" y="3851275"/>
            <a:ext cx="2743200" cy="83099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Excel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が現れる</a:t>
            </a:r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 flipH="1" flipV="1">
            <a:off x="5294396" y="4067175"/>
            <a:ext cx="677779" cy="2762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97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7EC67D-7874-4582-B4EC-A2B740FC8FDA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2" y="1267826"/>
            <a:ext cx="4324350" cy="5243102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Excel </a:t>
            </a:r>
            <a:r>
              <a:rPr lang="ja-JP" altLang="en-US" dirty="0">
                <a:latin typeface="メイリオ" panose="020B0604030504040204" pitchFamily="50" charset="-128"/>
              </a:rPr>
              <a:t>でグラフ作成 </a:t>
            </a:r>
            <a:r>
              <a:rPr lang="en-US" altLang="ja-JP" dirty="0">
                <a:latin typeface="メイリオ" panose="020B0604030504040204" pitchFamily="50" charset="-128"/>
              </a:rPr>
              <a:t>(2/4)</a:t>
            </a:r>
          </a:p>
        </p:txBody>
      </p:sp>
    </p:spTree>
    <p:extLst>
      <p:ext uri="{BB962C8B-B14F-4D97-AF65-F5344CB8AC3E}">
        <p14:creationId xmlns:p14="http://schemas.microsoft.com/office/powerpoint/2010/main" val="633826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9" y="1247354"/>
            <a:ext cx="6414881" cy="5468191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784225" y="3257550"/>
            <a:ext cx="2286000" cy="32908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021" name="Text Box 6" descr="25%"/>
          <p:cNvSpPr txBox="1">
            <a:spLocks noChangeArrowheads="1"/>
          </p:cNvSpPr>
          <p:nvPr/>
        </p:nvSpPr>
        <p:spPr bwMode="auto">
          <a:xfrm>
            <a:off x="3775075" y="5162550"/>
            <a:ext cx="39782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グラフを書きたい範囲を選ぶ</a:t>
            </a:r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 flipH="1" flipV="1">
            <a:off x="3097212" y="5334000"/>
            <a:ext cx="579438" cy="266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5415755" y="2121187"/>
            <a:ext cx="575469" cy="5743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024" name="Text Box 9" descr="25%"/>
          <p:cNvSpPr txBox="1">
            <a:spLocks noChangeArrowheads="1"/>
          </p:cNvSpPr>
          <p:nvPr/>
        </p:nvSpPr>
        <p:spPr bwMode="auto">
          <a:xfrm>
            <a:off x="5105400" y="3429000"/>
            <a:ext cx="3444874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③「マーカー付き折れ線」を選ぶ</a:t>
            </a:r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 flipH="1" flipV="1">
            <a:off x="5699915" y="2721262"/>
            <a:ext cx="43659" cy="70180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0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84F03-208E-4658-9EFB-8E5A240138EA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52575" y="1409700"/>
            <a:ext cx="628650" cy="342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9" descr="25%"/>
          <p:cNvSpPr txBox="1">
            <a:spLocks noChangeArrowheads="1"/>
          </p:cNvSpPr>
          <p:nvPr/>
        </p:nvSpPr>
        <p:spPr bwMode="auto">
          <a:xfrm>
            <a:off x="354013" y="1828800"/>
            <a:ext cx="388620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②「挿入」をクリック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259263" y="1787103"/>
            <a:ext cx="4572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 flipV="1">
            <a:off x="4571999" y="2183555"/>
            <a:ext cx="981075" cy="12395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Excel </a:t>
            </a:r>
            <a:r>
              <a:rPr lang="ja-JP" altLang="en-US" dirty="0">
                <a:latin typeface="メイリオ" panose="020B0604030504040204" pitchFamily="50" charset="-128"/>
              </a:rPr>
              <a:t>でグラフ作成 </a:t>
            </a:r>
            <a:r>
              <a:rPr lang="en-US" altLang="ja-JP" dirty="0">
                <a:latin typeface="メイリオ" panose="020B0604030504040204" pitchFamily="50" charset="-128"/>
              </a:rPr>
              <a:t>(3/4)</a:t>
            </a:r>
          </a:p>
        </p:txBody>
      </p:sp>
    </p:spTree>
    <p:extLst>
      <p:ext uri="{BB962C8B-B14F-4D97-AF65-F5344CB8AC3E}">
        <p14:creationId xmlns:p14="http://schemas.microsoft.com/office/powerpoint/2010/main" val="821689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" y="1238250"/>
            <a:ext cx="8093210" cy="5137151"/>
          </a:xfrm>
          <a:prstGeom prst="rect">
            <a:avLst/>
          </a:prstGeom>
        </p:spPr>
      </p:pic>
      <p:sp>
        <p:nvSpPr>
          <p:cNvPr id="96260" name="Rectangle 1029"/>
          <p:cNvSpPr>
            <a:spLocks noChangeArrowheads="1"/>
          </p:cNvSpPr>
          <p:nvPr/>
        </p:nvSpPr>
        <p:spPr bwMode="auto">
          <a:xfrm>
            <a:off x="4141870" y="3462339"/>
            <a:ext cx="4163929" cy="241299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261" name="Text Box 1030" descr="20%"/>
          <p:cNvSpPr txBox="1">
            <a:spLocks noChangeArrowheads="1"/>
          </p:cNvSpPr>
          <p:nvPr/>
        </p:nvSpPr>
        <p:spPr bwMode="auto">
          <a:xfrm>
            <a:off x="4924425" y="6077744"/>
            <a:ext cx="259080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グラフが現れる</a:t>
            </a:r>
          </a:p>
        </p:txBody>
      </p:sp>
      <p:sp>
        <p:nvSpPr>
          <p:cNvPr id="9626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3C8098-FDCE-4686-B341-7FB0E453044F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Excel </a:t>
            </a:r>
            <a:r>
              <a:rPr lang="ja-JP" altLang="en-US" dirty="0">
                <a:latin typeface="メイリオ" panose="020B0604030504040204" pitchFamily="50" charset="-128"/>
              </a:rPr>
              <a:t>でグラフ作成 </a:t>
            </a:r>
            <a:r>
              <a:rPr lang="en-US" altLang="ja-JP" dirty="0">
                <a:latin typeface="メイリオ" panose="020B0604030504040204" pitchFamily="50" charset="-128"/>
              </a:rPr>
              <a:t>(4/4)</a:t>
            </a:r>
          </a:p>
        </p:txBody>
      </p:sp>
    </p:spTree>
    <p:extLst>
      <p:ext uri="{BB962C8B-B14F-4D97-AF65-F5344CB8AC3E}">
        <p14:creationId xmlns:p14="http://schemas.microsoft.com/office/powerpoint/2010/main" val="1380062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ja-JP" altLang="en-US" u="sng" dirty="0">
                <a:solidFill>
                  <a:schemeClr val="accent2"/>
                </a:solidFill>
                <a:latin typeface="メイリオ" panose="020B0604030504040204" pitchFamily="50" charset="-128"/>
              </a:rPr>
              <a:t>計算等の実行手順を記述したもの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25000"/>
              </a:spcBef>
            </a:pP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</a:rPr>
              <a:t>多量の計算の繰り返し</a:t>
            </a:r>
          </a:p>
          <a:p>
            <a:pPr marL="990600" lvl="1" indent="-533400" eaLnBrk="1" hangingPunct="1">
              <a:lnSpc>
                <a:spcPct val="130000"/>
              </a:lnSpc>
              <a:spcBef>
                <a:spcPct val="25000"/>
              </a:spcBef>
            </a:pPr>
            <a:r>
              <a:rPr lang="ja-JP" altLang="en-US" sz="2800" dirty="0">
                <a:latin typeface="メイリオ" panose="020B0604030504040204" pitchFamily="50" charset="-128"/>
              </a:rPr>
              <a:t>計算は自動で繰り返し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25000"/>
              </a:spcBef>
            </a:pP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</a:rPr>
              <a:t>キーボードからの読み込み</a:t>
            </a:r>
          </a:p>
          <a:p>
            <a:pPr marL="990600" lvl="1" indent="-533400" eaLnBrk="1" hangingPunct="1">
              <a:lnSpc>
                <a:spcPct val="130000"/>
              </a:lnSpc>
              <a:spcBef>
                <a:spcPct val="25000"/>
              </a:spcBef>
            </a:pPr>
            <a:r>
              <a:rPr lang="ja-JP" altLang="en-US" sz="2800" dirty="0">
                <a:latin typeface="メイリオ" panose="020B0604030504040204" pitchFamily="50" charset="-128"/>
              </a:rPr>
              <a:t>自動で読み込み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25000"/>
              </a:spcBef>
            </a:pP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</a:rPr>
              <a:t>ファイルへの書き出し</a:t>
            </a:r>
          </a:p>
          <a:p>
            <a:pPr marL="990600" lvl="1" indent="-533400" eaLnBrk="1" hangingPunct="1">
              <a:lnSpc>
                <a:spcPct val="130000"/>
              </a:lnSpc>
              <a:spcBef>
                <a:spcPct val="25000"/>
              </a:spcBef>
            </a:pPr>
            <a:r>
              <a:rPr lang="ja-JP" altLang="en-US" sz="2800" dirty="0">
                <a:latin typeface="メイリオ" panose="020B0604030504040204" pitchFamily="50" charset="-128"/>
              </a:rPr>
              <a:t>ファイルを介して，他のソフトと連携</a:t>
            </a:r>
          </a:p>
          <a:p>
            <a:pPr marL="990600" lvl="1" indent="-533400"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ja-JP" altLang="en-US" sz="2800" dirty="0">
                <a:solidFill>
                  <a:schemeClr val="accent2"/>
                </a:solidFill>
                <a:latin typeface="メイリオ" panose="020B0604030504040204" pitchFamily="50" charset="-128"/>
              </a:rPr>
              <a:t>など</a:t>
            </a:r>
          </a:p>
        </p:txBody>
      </p:sp>
      <p:sp>
        <p:nvSpPr>
          <p:cNvPr id="9830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832CA-A696-4045-8CA4-A2B020A7F4EA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eaLnBrk="1" hangingPunct="1"/>
            <a:r>
              <a:rPr lang="ja-JP" altLang="en-US" sz="4000" dirty="0">
                <a:latin typeface="メイリオ" panose="020B0604030504040204" pitchFamily="50" charset="-128"/>
              </a:rPr>
              <a:t>プログラムの機能</a:t>
            </a:r>
          </a:p>
        </p:txBody>
      </p:sp>
    </p:spTree>
    <p:extLst>
      <p:ext uri="{BB962C8B-B14F-4D97-AF65-F5344CB8AC3E}">
        <p14:creationId xmlns:p14="http://schemas.microsoft.com/office/powerpoint/2010/main" val="2884024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424863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200" dirty="0">
                <a:latin typeface="メイリオ" panose="020B0604030504040204" pitchFamily="50" charset="-128"/>
              </a:rPr>
              <a:t>課題１．</a:t>
            </a:r>
            <a:r>
              <a:rPr lang="en-US" altLang="ja-JP" sz="3200" dirty="0">
                <a:latin typeface="メイリオ" panose="020B0604030504040204" pitchFamily="50" charset="-128"/>
              </a:rPr>
              <a:t>Microsoft Visual Studio  </a:t>
            </a:r>
            <a:r>
              <a:rPr lang="ja-JP" altLang="en-US" sz="3200" dirty="0">
                <a:latin typeface="メイリオ" panose="020B0604030504040204" pitchFamily="50" charset="-128"/>
              </a:rPr>
              <a:t>での</a:t>
            </a:r>
            <a:br>
              <a:rPr lang="ja-JP" altLang="en-US" sz="3200" dirty="0">
                <a:latin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</a:rPr>
              <a:t>プログラム作成と実行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83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</a:rPr>
              <a:t>次のプログラム（例題のプログラム）について，</a:t>
            </a:r>
            <a:r>
              <a:rPr lang="en-US" altLang="ja-JP" sz="2000" dirty="0">
                <a:latin typeface="メイリオ" panose="020B0604030504040204" pitchFamily="50" charset="-128"/>
              </a:rPr>
              <a:t>Visual Studio </a:t>
            </a:r>
            <a:r>
              <a:rPr lang="ja-JP" altLang="en-US" sz="2000" dirty="0" err="1">
                <a:latin typeface="メイリオ" panose="020B0604030504040204" pitchFamily="50" charset="-128"/>
              </a:rPr>
              <a:t>での</a:t>
            </a:r>
            <a:r>
              <a:rPr lang="ja-JP" altLang="en-US" sz="2000" dirty="0">
                <a:latin typeface="メイリオ" panose="020B0604030504040204" pitchFamily="50" charset="-128"/>
              </a:rPr>
              <a:t>実行までを行いなさい</a:t>
            </a:r>
            <a:endParaRPr lang="en-US" altLang="ja-JP" sz="2000" dirty="0">
              <a:latin typeface="メイリオ" panose="020B0604030504040204" pitchFamily="50" charset="-128"/>
            </a:endParaRPr>
          </a:p>
        </p:txBody>
      </p:sp>
      <p:sp>
        <p:nvSpPr>
          <p:cNvPr id="100356" name="Rectangle 1028"/>
          <p:cNvSpPr>
            <a:spLocks noChangeArrowheads="1"/>
          </p:cNvSpPr>
          <p:nvPr/>
        </p:nvSpPr>
        <p:spPr bwMode="auto">
          <a:xfrm>
            <a:off x="539750" y="1546225"/>
            <a:ext cx="7772400" cy="53117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#include &lt;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stdio.h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#include &lt;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math.h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#pragma warning(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disable:4996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int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main()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{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double x;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double y;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char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[256];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int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double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start_x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double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step_x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FILE*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printf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"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start_x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="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fgets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256,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stdin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sscanf_s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"%lf\n", &amp;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start_x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printf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"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step_x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="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fgets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256,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stdin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sscanf_s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"%lf\n", &amp;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step_x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fopen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"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d:\\</a:t>
            </a:r>
            <a:r>
              <a:rPr lang="en-US" altLang="ja-JP" sz="16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data.csv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", "w"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for(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0;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&lt; 20;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++ ) {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x =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start_x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+ 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*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step_x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); 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y = sin( x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printf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"x= %f, y= %f\n", x, y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fprintf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"x=, %f, y=, %f\n", x, y ); 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}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fprintf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stderr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"file created\n" ); 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fclose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);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return 0;</a:t>
            </a:r>
          </a:p>
          <a:p>
            <a:pPr eaLnBrk="1" hangingPunct="1"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}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035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0127C0-55C1-4D8D-BFCB-034F97338D79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23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1028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12292" name="AutoShape 1030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3" name="AutoShape 1031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12294" name="AutoShape 1033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12295" name="AutoShape 1034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6" name="AutoShape 1035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7" name="AutoShape 1036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12298" name="Text Box 1037"/>
          <p:cNvSpPr txBox="1">
            <a:spLocks noChangeArrowheads="1"/>
          </p:cNvSpPr>
          <p:nvPr/>
        </p:nvSpPr>
        <p:spPr bwMode="auto">
          <a:xfrm>
            <a:off x="533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12299" name="Text Box 1038"/>
          <p:cNvSpPr txBox="1">
            <a:spLocks noChangeArrowheads="1"/>
          </p:cNvSpPr>
          <p:nvPr/>
        </p:nvSpPr>
        <p:spPr bwMode="auto">
          <a:xfrm>
            <a:off x="2819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12300" name="Text Box 1039"/>
          <p:cNvSpPr txBox="1">
            <a:spLocks noChangeArrowheads="1"/>
          </p:cNvSpPr>
          <p:nvPr/>
        </p:nvSpPr>
        <p:spPr bwMode="auto">
          <a:xfrm>
            <a:off x="5105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12301" name="Text Box 1040"/>
          <p:cNvSpPr txBox="1">
            <a:spLocks noChangeArrowheads="1"/>
          </p:cNvSpPr>
          <p:nvPr/>
        </p:nvSpPr>
        <p:spPr bwMode="auto">
          <a:xfrm>
            <a:off x="7391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1230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4867E-34A7-43E5-9300-69F92865A2F1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1845" y="27027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メイリオ" panose="020B0604030504040204" pitchFamily="50" charset="-128"/>
                <a:cs typeface="Calibri" panose="020F0502020204030204" pitchFamily="34" charset="0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での</a:t>
            </a:r>
            <a:b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</a:b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プログラム実行までの手順</a:t>
            </a:r>
          </a:p>
        </p:txBody>
      </p:sp>
    </p:spTree>
    <p:extLst>
      <p:ext uri="{BB962C8B-B14F-4D97-AF65-F5344CB8AC3E}">
        <p14:creationId xmlns:p14="http://schemas.microsoft.com/office/powerpoint/2010/main" val="339250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1143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25000"/>
              </a:spcBef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Windows </a:t>
            </a:r>
            <a:r>
              <a:rPr lang="ja-JP" altLang="en-US" dirty="0">
                <a:latin typeface="メイリオ" panose="020B0604030504040204" pitchFamily="50" charset="-128"/>
              </a:rPr>
              <a:t>のスタートメニューで，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</a:rPr>
              <a:t>Visual Studio 2019</a:t>
            </a:r>
            <a:r>
              <a:rPr lang="ja-JP" altLang="en-US" b="1" dirty="0"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latin typeface="メイリオ" panose="020B0604030504040204" pitchFamily="50" charset="-128"/>
              </a:rPr>
              <a:t>を選ぶ</a:t>
            </a:r>
            <a:r>
              <a:rPr lang="en-US" altLang="ja-JP" dirty="0">
                <a:latin typeface="メイリオ" panose="020B0604030504040204" pitchFamily="50" charset="-128"/>
              </a:rPr>
              <a:t> </a:t>
            </a:r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143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2685E4-C77B-4506-ACC9-132377859834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Visual Studio  </a:t>
            </a:r>
            <a:r>
              <a:rPr lang="ja-JP" altLang="en-US" dirty="0">
                <a:latin typeface="メイリオ" panose="020B0604030504040204" pitchFamily="50" charset="-128"/>
              </a:rPr>
              <a:t>の起動</a:t>
            </a:r>
            <a:r>
              <a:rPr lang="en-US" altLang="ja-JP" dirty="0">
                <a:latin typeface="メイリオ" panose="020B0604030504040204" pitchFamily="50" charset="-128"/>
              </a:rPr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274806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28625" y="6260805"/>
            <a:ext cx="7819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Visual Studio  </a:t>
            </a:r>
            <a:r>
              <a:rPr lang="ja-JP" altLang="en-US" sz="20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を起動すると，上のような画面が現れる</a:t>
            </a:r>
          </a:p>
        </p:txBody>
      </p:sp>
      <p:sp>
        <p:nvSpPr>
          <p:cNvPr id="1638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52693C-BC2C-4A86-AD6B-FF610515453A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Microsoft Visual Studio  </a:t>
            </a:r>
            <a:r>
              <a:rPr lang="ja-JP" altLang="en-US" dirty="0">
                <a:latin typeface="メイリオ" panose="020B0604030504040204" pitchFamily="50" charset="-128"/>
              </a:rPr>
              <a:t>の起動</a:t>
            </a:r>
            <a:r>
              <a:rPr lang="en-US" altLang="ja-JP" dirty="0">
                <a:latin typeface="メイリオ" panose="020B0604030504040204" pitchFamily="50" charset="-128"/>
              </a:rPr>
              <a:t>(2/2)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93" y="833474"/>
            <a:ext cx="7678511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Visual Studio 2019 </a:t>
            </a:r>
            <a:r>
              <a:rPr lang="ja-JP" altLang="en-US" sz="2700" dirty="0">
                <a:latin typeface="メイリオ" panose="020B0604030504040204" pitchFamily="50" charset="-128"/>
              </a:rPr>
              <a:t>の初回起動設定（初回起動時のみ）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09550" y="4710990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sz="20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後で行う。</a:t>
            </a:r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を選んでおく</a:t>
            </a:r>
            <a:endParaRPr kumimoji="1" lang="ja-JP" altLang="en-US" sz="20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168780" y="4710990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en-US" altLang="ja-JP" sz="20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Studio </a:t>
            </a:r>
            <a:r>
              <a:rPr lang="ja-JP" altLang="en-US" sz="20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の開始</a:t>
            </a:r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0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847974" y="285424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877333" y="285424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128010" y="4681143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ja-JP" altLang="en-US" sz="20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作業の種類を選ぶ画面</a:t>
            </a:r>
            <a:r>
              <a:rPr lang="ja-JP" altLang="en-US" sz="20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sz="20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9" y="1463401"/>
            <a:ext cx="2643668" cy="321646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135163" y="4060267"/>
            <a:ext cx="574368" cy="295557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pic>
        <p:nvPicPr>
          <p:cNvPr id="1026" name="Picture 2" descr="https://www.kkaneko.jp/dblab/toolchain/21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47" y="1424910"/>
            <a:ext cx="2702981" cy="32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kkaneko.jp/dblab/toolchain/2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15" y="2194204"/>
            <a:ext cx="2929808" cy="1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中かっこ 2"/>
          <p:cNvSpPr/>
          <p:nvPr/>
        </p:nvSpPr>
        <p:spPr>
          <a:xfrm rot="5400000">
            <a:off x="2775019" y="2908821"/>
            <a:ext cx="422968" cy="5704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9771" y="612551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初回起動時設定</a:t>
            </a:r>
          </a:p>
        </p:txBody>
      </p:sp>
    </p:spTree>
    <p:extLst>
      <p:ext uri="{BB962C8B-B14F-4D97-AF65-F5344CB8AC3E}">
        <p14:creationId xmlns:p14="http://schemas.microsoft.com/office/powerpoint/2010/main" val="364351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027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22532" name="AutoShape 1028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533" name="AutoShape 1029" descr="25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22534" name="AutoShape 1030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22535" name="AutoShape 1031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536" name="AutoShape 1032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537" name="AutoShape 1033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22538" name="Text Box 1034"/>
          <p:cNvSpPr txBox="1">
            <a:spLocks noChangeArrowheads="1"/>
          </p:cNvSpPr>
          <p:nvPr/>
        </p:nvSpPr>
        <p:spPr bwMode="auto">
          <a:xfrm>
            <a:off x="533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2819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5105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7391400" y="2209800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2254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35EF4-8264-4E52-87CB-CC8ACB18D735}" type="slidenum"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1845" y="27027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メイリオ" panose="020B0604030504040204" pitchFamily="50" charset="-128"/>
                <a:cs typeface="Calibri" panose="020F0502020204030204" pitchFamily="34" charset="0"/>
              </a:rPr>
              <a:t>Microsoft Visual Studio </a:t>
            </a: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での</a:t>
            </a:r>
            <a:b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</a:br>
            <a:r>
              <a:rPr lang="ja-JP" altLang="en-US" dirty="0">
                <a:latin typeface="メイリオ" panose="020B0604030504040204" pitchFamily="50" charset="-128"/>
                <a:cs typeface="Calibri" panose="020F0502020204030204" pitchFamily="34" charset="0"/>
              </a:rPr>
              <a:t>プログラム実行までの手順</a:t>
            </a:r>
          </a:p>
        </p:txBody>
      </p:sp>
    </p:spTree>
    <p:extLst>
      <p:ext uri="{BB962C8B-B14F-4D97-AF65-F5344CB8AC3E}">
        <p14:creationId xmlns:p14="http://schemas.microsoft.com/office/powerpoint/2010/main" val="200047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1493</Words>
  <Application>Microsoft Office PowerPoint</Application>
  <PresentationFormat>画面に合わせる (4:3)</PresentationFormat>
  <Paragraphs>375</Paragraphs>
  <Slides>44</Slides>
  <Notes>41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0" baseType="lpstr">
      <vt:lpstr>メイリオ</vt:lpstr>
      <vt:lpstr>游ゴシック</vt:lpstr>
      <vt:lpstr>Arial</vt:lpstr>
      <vt:lpstr>Calibri</vt:lpstr>
      <vt:lpstr>Segoe UI</vt:lpstr>
      <vt:lpstr>Office テーマ</vt:lpstr>
      <vt:lpstr>cp-1. Microsoft Visual Studio 2019 C++ の使い方 </vt:lpstr>
      <vt:lpstr>プログラム実行の体験</vt:lpstr>
      <vt:lpstr>例題．プログラムの機能</vt:lpstr>
      <vt:lpstr>PowerPoint プレゼンテーション</vt:lpstr>
      <vt:lpstr>Microsoft Visual Studio での プログラム実行までの手順</vt:lpstr>
      <vt:lpstr>Microsoft Visual Studio  の起動(1/2)</vt:lpstr>
      <vt:lpstr>Microsoft Visual Studio  の起動(2/2)</vt:lpstr>
      <vt:lpstr>Visual Studio 2019 の初回起動設定（初回起動時のみ）</vt:lpstr>
      <vt:lpstr>Microsoft Visual Studio での プログラム実行までの手順</vt:lpstr>
      <vt:lpstr>プロジェクトの新規作成(1/7)</vt:lpstr>
      <vt:lpstr>プロジェクトの新規作成(2/7)</vt:lpstr>
      <vt:lpstr>プロジェクトの新規作成(3/7)</vt:lpstr>
      <vt:lpstr>プロジェクトの新規作成(4/7)</vt:lpstr>
      <vt:lpstr>プロジェクトの新規作成(5/7)</vt:lpstr>
      <vt:lpstr>プロジェクトの新規作成(6/7)</vt:lpstr>
      <vt:lpstr>プロジェクトの新規作成(7/7)</vt:lpstr>
      <vt:lpstr>Microsoft Visual Studio の画面構成</vt:lpstr>
      <vt:lpstr>Microsoft Visual Studio の終了</vt:lpstr>
      <vt:lpstr>プロジェクトの新規作成</vt:lpstr>
      <vt:lpstr>Visual Studio のプロジェクト</vt:lpstr>
      <vt:lpstr>Microsoft Visual Studio での プログラム実行までの手順</vt:lpstr>
      <vt:lpstr>ソースファイルの編集と保存(1/3)</vt:lpstr>
      <vt:lpstr>ソースファイルの編集と保存(2/3)</vt:lpstr>
      <vt:lpstr>ソースファイルの編集と保存(3/3)</vt:lpstr>
      <vt:lpstr>Microsoft Visual Studio での プログラム実行までの手順</vt:lpstr>
      <vt:lpstr>ビルド(1/2)</vt:lpstr>
      <vt:lpstr>ビルド(2/2)</vt:lpstr>
      <vt:lpstr>手戻り</vt:lpstr>
      <vt:lpstr>Microsoft Visual Studio での プログラム実行までの手順</vt:lpstr>
      <vt:lpstr>実行(1/4)</vt:lpstr>
      <vt:lpstr>実行(2/4)</vt:lpstr>
      <vt:lpstr>実行(3/4)</vt:lpstr>
      <vt:lpstr>実行(4/4)</vt:lpstr>
      <vt:lpstr>実行結果</vt:lpstr>
      <vt:lpstr>ビルドと実行</vt:lpstr>
      <vt:lpstr>PowerPoint プレゼンテーション</vt:lpstr>
      <vt:lpstr>PowerPoint プレゼンテーション</vt:lpstr>
      <vt:lpstr>例題２．他のソフトとのデータ連携</vt:lpstr>
      <vt:lpstr>Microsoft Excel でグラフ作成 (1/4)</vt:lpstr>
      <vt:lpstr>Microsoft Excel でグラフ作成 (2/4)</vt:lpstr>
      <vt:lpstr>Microsoft Excel でグラフ作成 (3/4)</vt:lpstr>
      <vt:lpstr>Microsoft Excel でグラフ作成 (4/4)</vt:lpstr>
      <vt:lpstr>プログラムの機能</vt:lpstr>
      <vt:lpstr>課題１．Microsoft Visual Studio  での プログラム作成と実行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Visual Studio 2019 C++ の使い方</dc:title>
  <dc:creator>kaneko kunihiko</dc:creator>
  <cp:lastModifiedBy>user</cp:lastModifiedBy>
  <cp:revision>35</cp:revision>
  <dcterms:created xsi:type="dcterms:W3CDTF">2019-11-02T00:06:04Z</dcterms:created>
  <dcterms:modified xsi:type="dcterms:W3CDTF">2023-01-20T15:51:41Z</dcterms:modified>
</cp:coreProperties>
</file>