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610" r:id="rId2"/>
    <p:sldId id="546" r:id="rId3"/>
    <p:sldId id="547" r:id="rId4"/>
    <p:sldId id="548" r:id="rId5"/>
    <p:sldId id="549" r:id="rId6"/>
    <p:sldId id="550" r:id="rId7"/>
    <p:sldId id="551" r:id="rId8"/>
    <p:sldId id="552" r:id="rId9"/>
    <p:sldId id="553" r:id="rId10"/>
    <p:sldId id="554" r:id="rId11"/>
    <p:sldId id="555" r:id="rId12"/>
    <p:sldId id="556" r:id="rId13"/>
    <p:sldId id="557" r:id="rId14"/>
    <p:sldId id="558" r:id="rId15"/>
    <p:sldId id="559" r:id="rId16"/>
    <p:sldId id="560" r:id="rId17"/>
    <p:sldId id="561" r:id="rId18"/>
    <p:sldId id="562" r:id="rId19"/>
    <p:sldId id="563" r:id="rId20"/>
    <p:sldId id="564" r:id="rId2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6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1024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F171010D-A240-420B-9B34-D1BE4320AE4E}" type="slidenum">
              <a:rPr lang="ja-JP" altLang="en-US" sz="120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5</a:t>
            </a:fld>
            <a:endParaRPr lang="ja-JP" altLang="en-US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6850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1638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CBB1DD97-E43B-449D-AA5B-52B34782DA39}" type="slidenum">
              <a:rPr lang="ja-JP" altLang="en-US" sz="1200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10</a:t>
            </a:fld>
            <a:endParaRPr lang="ja-JP" altLang="en-US" sz="1200" dirty="0">
              <a:solidFill>
                <a:srgbClr val="000000"/>
              </a:solidFill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8142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2048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425DC750-3E1B-4861-B296-0ACFDDF38AAB}" type="slidenum">
              <a:rPr lang="ja-JP" altLang="en-US" sz="120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13</a:t>
            </a:fld>
            <a:endParaRPr lang="ja-JP" altLang="en-US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1169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266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F89ADC9E-7598-43E8-925E-AF3C6202D14B}" type="slidenum">
              <a:rPr lang="ja-JP" altLang="en-US" sz="120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18</a:t>
            </a:fld>
            <a:endParaRPr lang="ja-JP" altLang="en-US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84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adp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 Studio 2013 </a:t>
            </a:r>
            <a:r>
              <a:rPr lang="ja-JP" altLang="en-US" dirty="0"/>
              <a:t>の起動と</a:t>
            </a:r>
            <a:br>
              <a:rPr lang="ja-JP" altLang="en-US" dirty="0"/>
            </a:br>
            <a:r>
              <a:rPr lang="ja-JP" altLang="en-US" dirty="0"/>
              <a:t>プロジェクトの新規作成</a:t>
            </a: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</a:rPr>
              <a:t>C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</a:rPr>
              <a:t>プログラミング入門</a:t>
            </a:r>
            <a:r>
              <a:rPr lang="ja-JP" altLang="en-US" dirty="0"/>
              <a:t>）</a:t>
            </a:r>
            <a:endParaRPr lang="en-US" altLang="ja-JP" dirty="0"/>
          </a:p>
          <a:p>
            <a:r>
              <a:rPr lang="en-US" altLang="ja-JP" dirty="0"/>
              <a:t>URL</a:t>
            </a:r>
            <a:r>
              <a:rPr lang="en-US" altLang="ja-JP" dirty="0" smtClean="0"/>
              <a:t>: </a:t>
            </a:r>
            <a:r>
              <a:rPr lang="en-US" altLang="ja-JP" dirty="0">
                <a:hlinkClick r:id="rId3"/>
              </a:rPr>
              <a:t>https://www.kkaneko.jp/pro/adp/index.html</a:t>
            </a:r>
            <a:endParaRPr lang="ja-JP" altLang="en-US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0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8125" y="2473325"/>
            <a:ext cx="8724900" cy="10858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ja-JP" sz="3975" dirty="0">
                <a:latin typeface="メイリオ" panose="020B0604030504040204" pitchFamily="50" charset="-128"/>
              </a:rPr>
              <a:t>Visual Studio 2013 </a:t>
            </a:r>
            <a:r>
              <a:rPr lang="ja-JP" altLang="en-US" sz="3975" dirty="0">
                <a:latin typeface="メイリオ" panose="020B0604030504040204" pitchFamily="50" charset="-128"/>
              </a:rPr>
              <a:t>でビルドと実行</a:t>
            </a:r>
          </a:p>
        </p:txBody>
      </p:sp>
      <p:sp>
        <p:nvSpPr>
          <p:cNvPr id="1536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6F0A572B-EEF6-4747-937E-40C98E2EBCD5}" type="slidenum">
              <a:rPr lang="ja-JP" altLang="en-US" smtClean="0">
                <a:solidFill>
                  <a:srgbClr val="89898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10</a:t>
            </a:fld>
            <a:endParaRPr lang="ja-JP" altLang="en-US">
              <a:solidFill>
                <a:srgbClr val="89898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364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0109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2092325"/>
            <a:ext cx="59880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タイトル 1"/>
          <p:cNvSpPr>
            <a:spLocks noGrp="1"/>
          </p:cNvSpPr>
          <p:nvPr>
            <p:ph type="title"/>
          </p:nvPr>
        </p:nvSpPr>
        <p:spPr>
          <a:xfrm>
            <a:off x="87313" y="709613"/>
            <a:ext cx="8753475" cy="688975"/>
          </a:xfrm>
        </p:spPr>
        <p:txBody>
          <a:bodyPr>
            <a:normAutofit fontScale="90000"/>
          </a:bodyPr>
          <a:lstStyle/>
          <a:p>
            <a:r>
              <a:rPr lang="en-US" altLang="ja-JP" sz="3600">
                <a:latin typeface="メイリオ" panose="020B0604030504040204" pitchFamily="50" charset="-128"/>
              </a:rPr>
              <a:t>Visual Studio 2013 </a:t>
            </a:r>
            <a:r>
              <a:rPr lang="ja-JP" altLang="en-US" sz="3600">
                <a:latin typeface="メイリオ" panose="020B0604030504040204" pitchFamily="50" charset="-128"/>
              </a:rPr>
              <a:t>の </a:t>
            </a:r>
            <a:r>
              <a:rPr lang="en-US" altLang="ja-JP" sz="3600">
                <a:latin typeface="メイリオ" panose="020B0604030504040204" pitchFamily="50" charset="-128"/>
              </a:rPr>
              <a:t>Win 32 </a:t>
            </a:r>
            <a:r>
              <a:rPr lang="ja-JP" altLang="en-US" sz="3600">
                <a:latin typeface="メイリオ" panose="020B0604030504040204" pitchFamily="50" charset="-128"/>
              </a:rPr>
              <a:t>コンソールアプリケーション用</a:t>
            </a:r>
            <a:r>
              <a:rPr lang="en-US" altLang="ja-JP" sz="3600">
                <a:latin typeface="メイリオ" panose="020B0604030504040204" pitchFamily="50" charset="-128"/>
              </a:rPr>
              <a:t/>
            </a:r>
            <a:br>
              <a:rPr lang="en-US" altLang="ja-JP" sz="3600">
                <a:latin typeface="メイリオ" panose="020B0604030504040204" pitchFamily="50" charset="-128"/>
              </a:rPr>
            </a:br>
            <a:r>
              <a:rPr lang="ja-JP" altLang="en-US" sz="3600">
                <a:latin typeface="メイリオ" panose="020B0604030504040204" pitchFamily="50" charset="-128"/>
              </a:rPr>
              <a:t>プロジェクト</a:t>
            </a:r>
          </a:p>
        </p:txBody>
      </p:sp>
      <p:sp>
        <p:nvSpPr>
          <p:cNvPr id="1741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E11052F3-87A4-4C0D-8AA6-464FE1A66D2A}" type="slidenum"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11</a:t>
            </a:fld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346575" y="3386138"/>
            <a:ext cx="2374900" cy="385762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5334000" y="1911350"/>
            <a:ext cx="3629025" cy="1260475"/>
          </a:xfrm>
          <a:prstGeom prst="wedgeRoundRectCallout">
            <a:avLst>
              <a:gd name="adj1" fmla="val -47916"/>
              <a:gd name="adj2" fmla="val 6590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38775" y="2138363"/>
            <a:ext cx="3570288" cy="8302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２つの</a:t>
            </a: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ソースファイル</a:t>
            </a: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endParaRPr lang="en-US" altLang="ja-JP" dirty="0"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自動で作成されている</a:t>
            </a:r>
          </a:p>
        </p:txBody>
      </p:sp>
    </p:spTree>
    <p:extLst>
      <p:ext uri="{BB962C8B-B14F-4D97-AF65-F5344CB8AC3E}">
        <p14:creationId xmlns:p14="http://schemas.microsoft.com/office/powerpoint/2010/main" val="4294574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2408238"/>
            <a:ext cx="59880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タイトル 1"/>
          <p:cNvSpPr>
            <a:spLocks noGrp="1"/>
          </p:cNvSpPr>
          <p:nvPr>
            <p:ph type="title"/>
          </p:nvPr>
        </p:nvSpPr>
        <p:spPr>
          <a:xfrm>
            <a:off x="231775" y="546100"/>
            <a:ext cx="8753475" cy="688975"/>
          </a:xfrm>
        </p:spPr>
        <p:txBody>
          <a:bodyPr>
            <a:normAutofit fontScale="90000"/>
          </a:bodyPr>
          <a:lstStyle/>
          <a:p>
            <a:r>
              <a:rPr lang="en-US" altLang="ja-JP" sz="3600">
                <a:latin typeface="メイリオ" panose="020B0604030504040204" pitchFamily="50" charset="-128"/>
              </a:rPr>
              <a:t>Visual Studio 2013 </a:t>
            </a:r>
            <a:r>
              <a:rPr lang="ja-JP" altLang="en-US" sz="3600">
                <a:latin typeface="メイリオ" panose="020B0604030504040204" pitchFamily="50" charset="-128"/>
              </a:rPr>
              <a:t>の </a:t>
            </a:r>
            <a:r>
              <a:rPr lang="en-US" altLang="ja-JP" sz="3600">
                <a:latin typeface="メイリオ" panose="020B0604030504040204" pitchFamily="50" charset="-128"/>
              </a:rPr>
              <a:t>Win 32 </a:t>
            </a:r>
            <a:r>
              <a:rPr lang="ja-JP" altLang="en-US" sz="3600">
                <a:latin typeface="メイリオ" panose="020B0604030504040204" pitchFamily="50" charset="-128"/>
              </a:rPr>
              <a:t>コンソールアプリケーション用</a:t>
            </a:r>
            <a:r>
              <a:rPr lang="en-US" altLang="ja-JP" sz="3600">
                <a:latin typeface="メイリオ" panose="020B0604030504040204" pitchFamily="50" charset="-128"/>
              </a:rPr>
              <a:t/>
            </a:r>
            <a:br>
              <a:rPr lang="en-US" altLang="ja-JP" sz="3600">
                <a:latin typeface="メイリオ" panose="020B0604030504040204" pitchFamily="50" charset="-128"/>
              </a:rPr>
            </a:br>
            <a:r>
              <a:rPr lang="ja-JP" altLang="en-US" sz="3600">
                <a:latin typeface="メイリオ" panose="020B0604030504040204" pitchFamily="50" charset="-128"/>
              </a:rPr>
              <a:t>プロジェクト</a:t>
            </a:r>
          </a:p>
        </p:txBody>
      </p:sp>
      <p:sp>
        <p:nvSpPr>
          <p:cNvPr id="1843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48A1500E-C644-4A0E-88D8-9BE96256D16A}" type="slidenum"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12</a:t>
            </a:fld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311650" y="3797300"/>
            <a:ext cx="2374900" cy="20478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438" name="テキスト ボックス 14"/>
          <p:cNvSpPr txBox="1">
            <a:spLocks noChangeArrowheads="1"/>
          </p:cNvSpPr>
          <p:nvPr/>
        </p:nvSpPr>
        <p:spPr bwMode="auto">
          <a:xfrm>
            <a:off x="5235575" y="4252913"/>
            <a:ext cx="4032250" cy="101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3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ソースファイルを</a:t>
            </a:r>
            <a:endParaRPr lang="en-US" altLang="ja-JP" sz="30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クリックすると・・・</a:t>
            </a:r>
          </a:p>
        </p:txBody>
      </p:sp>
      <p:sp>
        <p:nvSpPr>
          <p:cNvPr id="18439" name="テキスト ボックス 8"/>
          <p:cNvSpPr txBox="1">
            <a:spLocks noChangeArrowheads="1"/>
          </p:cNvSpPr>
          <p:nvPr/>
        </p:nvSpPr>
        <p:spPr bwMode="auto">
          <a:xfrm>
            <a:off x="1630363" y="4381500"/>
            <a:ext cx="2108200" cy="101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3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エディタが</a:t>
            </a:r>
            <a:endParaRPr lang="en-US" altLang="ja-JP" sz="30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自動で開く</a:t>
            </a:r>
          </a:p>
        </p:txBody>
      </p:sp>
      <p:sp>
        <p:nvSpPr>
          <p:cNvPr id="6" name="左矢印 5"/>
          <p:cNvSpPr/>
          <p:nvPr/>
        </p:nvSpPr>
        <p:spPr>
          <a:xfrm>
            <a:off x="4268788" y="4546600"/>
            <a:ext cx="566737" cy="431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139825" y="2933700"/>
            <a:ext cx="2876550" cy="14478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2306638" y="2198688"/>
            <a:ext cx="771525" cy="684212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1173163" y="2922588"/>
            <a:ext cx="1133475" cy="19685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444" name="テキスト ボックス 16"/>
          <p:cNvSpPr txBox="1">
            <a:spLocks noChangeArrowheads="1"/>
          </p:cNvSpPr>
          <p:nvPr/>
        </p:nvSpPr>
        <p:spPr bwMode="auto">
          <a:xfrm>
            <a:off x="3078163" y="1858963"/>
            <a:ext cx="4800600" cy="552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3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編集中のファイル名が表示</a:t>
            </a:r>
          </a:p>
        </p:txBody>
      </p:sp>
      <p:sp>
        <p:nvSpPr>
          <p:cNvPr id="18445" name="テキスト ボックス 17"/>
          <p:cNvSpPr txBox="1">
            <a:spLocks noChangeArrowheads="1"/>
          </p:cNvSpPr>
          <p:nvPr/>
        </p:nvSpPr>
        <p:spPr bwMode="auto">
          <a:xfrm>
            <a:off x="196850" y="5661025"/>
            <a:ext cx="8229600" cy="738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 Win32 </a:t>
            </a:r>
            <a:r>
              <a:rPr lang="ja-JP" altLang="en-US" sz="2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コンソールアプリケーション用プロジェクトを新規作成したとき、</a:t>
            </a:r>
            <a:r>
              <a:rPr lang="ja-JP" altLang="en-US" sz="2100" b="1" u="sng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エディタが自動で開く</a:t>
            </a:r>
            <a:r>
              <a:rPr lang="ja-JP" altLang="en-US" sz="2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ので、</a:t>
            </a:r>
            <a:r>
              <a:rPr lang="ja-JP" altLang="en-US" sz="2100" b="1" u="sng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そのまま使ってよい</a:t>
            </a:r>
            <a:r>
              <a:rPr lang="en-US" altLang="ja-JP" sz="2100" b="1" u="sng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lang="ja-JP" altLang="en-US" sz="2100" b="1" u="sng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5266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dirty="0">
                <a:latin typeface="メイリオ" panose="020B0604030504040204" pitchFamily="50" charset="-128"/>
              </a:rPr>
              <a:t>Visual C++ </a:t>
            </a:r>
            <a:r>
              <a:rPr lang="ja-JP" altLang="en-US" dirty="0">
                <a:latin typeface="メイリオ" panose="020B0604030504040204" pitchFamily="50" charset="-128"/>
              </a:rPr>
              <a:t>のソースファイル例</a:t>
            </a:r>
          </a:p>
        </p:txBody>
      </p:sp>
      <p:sp>
        <p:nvSpPr>
          <p:cNvPr id="1945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E8E7E7AE-7D84-4FB6-9192-BCA4C7A20943}" type="slidenum"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13</a:t>
            </a:fld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9460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033588"/>
            <a:ext cx="8669338" cy="28082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209550" y="2947988"/>
            <a:ext cx="5059363" cy="293687"/>
          </a:xfrm>
          <a:prstGeom prst="rect">
            <a:avLst/>
          </a:prstGeom>
          <a:solidFill>
            <a:srgbClr val="0066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09550" y="3910013"/>
            <a:ext cx="5059363" cy="488950"/>
          </a:xfrm>
          <a:prstGeom prst="rect">
            <a:avLst/>
          </a:prstGeom>
          <a:solidFill>
            <a:srgbClr val="0066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463" name="テキスト ボックス 7"/>
          <p:cNvSpPr txBox="1">
            <a:spLocks noChangeArrowheads="1"/>
          </p:cNvSpPr>
          <p:nvPr/>
        </p:nvSpPr>
        <p:spPr bwMode="auto">
          <a:xfrm>
            <a:off x="87313" y="5116513"/>
            <a:ext cx="537845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700">
                <a:latin typeface="メイリオ" panose="020B0604030504040204" pitchFamily="50" charset="-128"/>
                <a:ea typeface="メイリオ" panose="020B0604030504040204" pitchFamily="50" charset="-128"/>
              </a:rPr>
              <a:t>自動生成されたプログラムを活用</a:t>
            </a:r>
            <a:endParaRPr lang="en-US" altLang="ja-JP" sz="27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700">
                <a:latin typeface="メイリオ" panose="020B0604030504040204" pitchFamily="50" charset="-128"/>
                <a:ea typeface="メイリオ" panose="020B0604030504040204" pitchFamily="50" charset="-128"/>
              </a:rPr>
              <a:t>（必要な分を追加）</a:t>
            </a:r>
            <a:endParaRPr lang="en-US" altLang="ja-JP" sz="27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70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ja-JP" altLang="en-US" sz="21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464" name="テキスト ボックス 8"/>
          <p:cNvSpPr txBox="1">
            <a:spLocks noChangeArrowheads="1"/>
          </p:cNvSpPr>
          <p:nvPr/>
        </p:nvSpPr>
        <p:spPr bwMode="auto">
          <a:xfrm>
            <a:off x="5391150" y="2924175"/>
            <a:ext cx="19018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700">
                <a:latin typeface="メイリオ" panose="020B0604030504040204" pitchFamily="50" charset="-128"/>
                <a:ea typeface="メイリオ" panose="020B0604030504040204" pitchFamily="50" charset="-128"/>
              </a:rPr>
              <a:t>← </a:t>
            </a:r>
            <a:r>
              <a:rPr lang="en-US" altLang="ja-JP" sz="270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700">
                <a:latin typeface="メイリオ" panose="020B0604030504040204" pitchFamily="50" charset="-128"/>
                <a:ea typeface="メイリオ" panose="020B0604030504040204" pitchFamily="50" charset="-128"/>
              </a:rPr>
              <a:t>行追加</a:t>
            </a:r>
          </a:p>
        </p:txBody>
      </p:sp>
      <p:sp>
        <p:nvSpPr>
          <p:cNvPr id="19465" name="テキスト ボックス 9"/>
          <p:cNvSpPr txBox="1">
            <a:spLocks noChangeArrowheads="1"/>
          </p:cNvSpPr>
          <p:nvPr/>
        </p:nvSpPr>
        <p:spPr bwMode="auto">
          <a:xfrm>
            <a:off x="5418138" y="3921125"/>
            <a:ext cx="2033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700">
                <a:latin typeface="メイリオ" panose="020B0604030504040204" pitchFamily="50" charset="-128"/>
                <a:ea typeface="メイリオ" panose="020B0604030504040204" pitchFamily="50" charset="-128"/>
              </a:rPr>
              <a:t>← ２行追加</a:t>
            </a:r>
          </a:p>
        </p:txBody>
      </p:sp>
    </p:spTree>
    <p:extLst>
      <p:ext uri="{BB962C8B-B14F-4D97-AF65-F5344CB8AC3E}">
        <p14:creationId xmlns:p14="http://schemas.microsoft.com/office/powerpoint/2010/main" val="3887279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dirty="0">
                <a:latin typeface="メイリオ" panose="020B0604030504040204" pitchFamily="50" charset="-128"/>
              </a:rPr>
              <a:t>Visual C++ </a:t>
            </a:r>
            <a:r>
              <a:rPr lang="ja-JP" altLang="en-US" dirty="0">
                <a:latin typeface="メイリオ" panose="020B0604030504040204" pitchFamily="50" charset="-128"/>
              </a:rPr>
              <a:t>のソースファイル例</a:t>
            </a:r>
          </a:p>
        </p:txBody>
      </p:sp>
      <p:sp>
        <p:nvSpPr>
          <p:cNvPr id="2150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345F3B94-27DD-4F0A-BBA8-B3868D21C5E7}" type="slidenum"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14</a:t>
            </a:fld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033588"/>
            <a:ext cx="8669338" cy="280828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正方形/長方形 6"/>
          <p:cNvSpPr/>
          <p:nvPr/>
        </p:nvSpPr>
        <p:spPr>
          <a:xfrm>
            <a:off x="576263" y="3883025"/>
            <a:ext cx="2178050" cy="271463"/>
          </a:xfrm>
          <a:prstGeom prst="rect">
            <a:avLst/>
          </a:prstGeom>
          <a:solidFill>
            <a:srgbClr val="00B0F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角丸四角形吹き出し 2"/>
          <p:cNvSpPr/>
          <p:nvPr/>
        </p:nvSpPr>
        <p:spPr>
          <a:xfrm>
            <a:off x="5114925" y="2490788"/>
            <a:ext cx="2819400" cy="1089025"/>
          </a:xfrm>
          <a:prstGeom prst="wedgeRoundRectCallout">
            <a:avLst>
              <a:gd name="adj1" fmla="val -131644"/>
              <a:gd name="adj2" fmla="val 845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0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変数 </a:t>
            </a:r>
            <a:r>
              <a:rPr lang="en-US" altLang="ja-JP" sz="30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 </a:t>
            </a:r>
            <a:r>
              <a:rPr lang="ja-JP" altLang="en-US" sz="30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に、値 </a:t>
            </a:r>
            <a:r>
              <a:rPr lang="en-US" altLang="ja-JP" sz="30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2.0 </a:t>
            </a:r>
            <a:r>
              <a:rPr lang="ja-JP" altLang="en-US" sz="30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をセット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5719763" y="3746500"/>
            <a:ext cx="3348037" cy="1228725"/>
          </a:xfrm>
          <a:prstGeom prst="wedgeRoundRectCallout">
            <a:avLst>
              <a:gd name="adj1" fmla="val -64174"/>
              <a:gd name="adj2" fmla="val -227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7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変数 </a:t>
            </a:r>
            <a:r>
              <a:rPr lang="en-US" altLang="ja-JP" sz="27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 </a:t>
            </a:r>
            <a:r>
              <a:rPr lang="ja-JP" altLang="en-US" sz="27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の平方根の計算。結果の表示</a:t>
            </a:r>
          </a:p>
        </p:txBody>
      </p:sp>
      <p:sp>
        <p:nvSpPr>
          <p:cNvPr id="21512" name="テキスト ボックス 11"/>
          <p:cNvSpPr txBox="1">
            <a:spLocks noChangeArrowheads="1"/>
          </p:cNvSpPr>
          <p:nvPr/>
        </p:nvSpPr>
        <p:spPr bwMode="auto">
          <a:xfrm>
            <a:off x="41275" y="5235575"/>
            <a:ext cx="8997950" cy="738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1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lang="ja-JP" altLang="en-US" sz="21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1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 = </a:t>
            </a:r>
            <a:r>
              <a:rPr lang="en-US" altLang="ja-JP" sz="2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21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」と書かずに「</a:t>
            </a:r>
            <a:r>
              <a:rPr lang="en-US" altLang="ja-JP" sz="21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 = </a:t>
            </a:r>
            <a:r>
              <a:rPr lang="en-US" altLang="ja-JP" sz="2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2.0</a:t>
            </a:r>
            <a:r>
              <a:rPr lang="ja-JP" altLang="en-US" sz="21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」と書く理由は、</a:t>
            </a:r>
            <a:r>
              <a:rPr lang="ja-JP" altLang="en-US" sz="2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小数付きの数</a:t>
            </a:r>
            <a:r>
              <a:rPr lang="ja-JP" altLang="en-US" sz="21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として</a:t>
            </a:r>
            <a:endParaRPr lang="en-US" altLang="ja-JP" sz="210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計算</a:t>
            </a:r>
            <a:r>
              <a:rPr lang="ja-JP" altLang="en-US" sz="21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したい（整数ではない）ときの </a:t>
            </a:r>
            <a:r>
              <a:rPr lang="en-US" altLang="ja-JP" sz="21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 </a:t>
            </a:r>
            <a:r>
              <a:rPr lang="ja-JP" altLang="en-US" sz="21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言語からの習慣</a:t>
            </a:r>
            <a:endParaRPr lang="en-US" altLang="ja-JP" sz="210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58813" y="4164013"/>
            <a:ext cx="4621212" cy="271462"/>
          </a:xfrm>
          <a:prstGeom prst="rect">
            <a:avLst/>
          </a:prstGeom>
          <a:solidFill>
            <a:srgbClr val="00B0F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5435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179388" y="598488"/>
            <a:ext cx="8677275" cy="506412"/>
          </a:xfrm>
        </p:spPr>
        <p:txBody>
          <a:bodyPr>
            <a:normAutofit fontScale="90000"/>
          </a:bodyPr>
          <a:lstStyle/>
          <a:p>
            <a:r>
              <a:rPr lang="ja-JP" altLang="en-US" sz="3600">
                <a:latin typeface="メイリオ" panose="020B0604030504040204" pitchFamily="50" charset="-128"/>
              </a:rPr>
              <a:t>（参考）</a:t>
            </a:r>
            <a:r>
              <a:rPr lang="en-US" altLang="ja-JP" sz="3600">
                <a:latin typeface="メイリオ" panose="020B0604030504040204" pitchFamily="50" charset="-128"/>
              </a:rPr>
              <a:t>Linux </a:t>
            </a:r>
            <a:r>
              <a:rPr lang="ja-JP" altLang="en-US" sz="3600">
                <a:latin typeface="メイリオ" panose="020B0604030504040204" pitchFamily="50" charset="-128"/>
              </a:rPr>
              <a:t>での </a:t>
            </a:r>
            <a:r>
              <a:rPr lang="en-US" altLang="ja-JP" sz="3600">
                <a:latin typeface="メイリオ" panose="020B0604030504040204" pitchFamily="50" charset="-128"/>
              </a:rPr>
              <a:t>C </a:t>
            </a:r>
            <a:r>
              <a:rPr lang="ja-JP" altLang="en-US" sz="3600">
                <a:latin typeface="メイリオ" panose="020B0604030504040204" pitchFamily="50" charset="-128"/>
              </a:rPr>
              <a:t>言語と </a:t>
            </a:r>
            <a:r>
              <a:rPr lang="en-US" altLang="ja-JP" sz="3600">
                <a:latin typeface="メイリオ" panose="020B0604030504040204" pitchFamily="50" charset="-128"/>
              </a:rPr>
              <a:t>Visual Studio </a:t>
            </a:r>
            <a:r>
              <a:rPr lang="ja-JP" altLang="en-US" sz="3600">
                <a:latin typeface="メイリオ" panose="020B0604030504040204" pitchFamily="50" charset="-128"/>
              </a:rPr>
              <a:t>の </a:t>
            </a:r>
            <a:r>
              <a:rPr lang="en-US" altLang="ja-JP" sz="3600">
                <a:latin typeface="メイリオ" panose="020B0604030504040204" pitchFamily="50" charset="-128"/>
              </a:rPr>
              <a:t>C++ </a:t>
            </a:r>
            <a:r>
              <a:rPr lang="ja-JP" altLang="en-US" sz="3600">
                <a:latin typeface="メイリオ" panose="020B0604030504040204" pitchFamily="50" charset="-128"/>
              </a:rPr>
              <a:t>言語の違い</a:t>
            </a:r>
          </a:p>
        </p:txBody>
      </p:sp>
      <p:sp>
        <p:nvSpPr>
          <p:cNvPr id="22531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05625" y="5624513"/>
            <a:ext cx="2039938" cy="274637"/>
          </a:xfrm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48C2FA1D-822A-4594-8D1D-6347FF3895CF}" type="slidenum"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15</a:t>
            </a:fld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2532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643063"/>
            <a:ext cx="4775200" cy="2076450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928688" y="3889375"/>
          <a:ext cx="7583487" cy="1166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938"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ea typeface="メイリオ" panose="020B0604030504040204" pitchFamily="50" charset="-128"/>
                        </a:rPr>
                        <a:t>CentOS</a:t>
                      </a:r>
                      <a:r>
                        <a:rPr kumimoji="1" lang="ja-JP" altLang="en-US" sz="2100" dirty="0">
                          <a:ea typeface="メイリオ" panose="020B0604030504040204" pitchFamily="50" charset="-128"/>
                        </a:rPr>
                        <a:t> での </a:t>
                      </a:r>
                      <a:r>
                        <a:rPr kumimoji="1" lang="en-US" altLang="ja-JP" sz="2100" dirty="0">
                          <a:ea typeface="メイリオ" panose="020B0604030504040204" pitchFamily="50" charset="-128"/>
                        </a:rPr>
                        <a:t>C </a:t>
                      </a:r>
                      <a:r>
                        <a:rPr kumimoji="1" lang="ja-JP" altLang="en-US" sz="2100" dirty="0">
                          <a:ea typeface="メイリオ" panose="020B0604030504040204" pitchFamily="50" charset="-128"/>
                        </a:rPr>
                        <a:t>言語</a:t>
                      </a:r>
                      <a:endParaRPr kumimoji="1" lang="en-US" altLang="ja-JP" sz="2100" baseline="0" dirty="0">
                        <a:ea typeface="メイリオ" panose="020B0604030504040204" pitchFamily="50" charset="-128"/>
                      </a:endParaRPr>
                    </a:p>
                  </a:txBody>
                  <a:tcPr marL="68582" marR="68582" marT="34318" marB="343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ea typeface="メイリオ" panose="020B0604030504040204" pitchFamily="50" charset="-128"/>
                        </a:rPr>
                        <a:t>Visual Studio </a:t>
                      </a:r>
                      <a:r>
                        <a:rPr kumimoji="1" lang="ja-JP" altLang="en-US" sz="2100" dirty="0">
                          <a:ea typeface="メイリオ" panose="020B0604030504040204" pitchFamily="50" charset="-128"/>
                        </a:rPr>
                        <a:t>の </a:t>
                      </a:r>
                      <a:r>
                        <a:rPr kumimoji="1" lang="en-US" altLang="ja-JP" sz="2100" dirty="0">
                          <a:ea typeface="メイリオ" panose="020B0604030504040204" pitchFamily="50" charset="-128"/>
                        </a:rPr>
                        <a:t>C++ </a:t>
                      </a:r>
                      <a:r>
                        <a:rPr kumimoji="1" lang="ja-JP" altLang="en-US" sz="2100" dirty="0">
                          <a:ea typeface="メイリオ" panose="020B0604030504040204" pitchFamily="50" charset="-128"/>
                        </a:rPr>
                        <a:t>言語</a:t>
                      </a:r>
                    </a:p>
                  </a:txBody>
                  <a:tcPr marL="68582" marR="68582" marT="34318" marB="343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ea typeface="メイリオ" panose="020B0604030504040204" pitchFamily="50" charset="-128"/>
                        </a:rPr>
                        <a:t>#include</a:t>
                      </a:r>
                      <a:r>
                        <a:rPr kumimoji="1" lang="en-US" altLang="ja-JP" sz="2100" baseline="0" dirty="0"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2100" baseline="0" dirty="0">
                          <a:solidFill>
                            <a:srgbClr val="FF0000"/>
                          </a:solidFill>
                          <a:ea typeface="メイリオ" panose="020B0604030504040204" pitchFamily="50" charset="-128"/>
                        </a:rPr>
                        <a:t>&lt;</a:t>
                      </a:r>
                      <a:r>
                        <a:rPr kumimoji="1" lang="en-US" altLang="ja-JP" sz="2100" baseline="0" dirty="0" err="1">
                          <a:solidFill>
                            <a:srgbClr val="FF0000"/>
                          </a:solidFill>
                          <a:ea typeface="メイリオ" panose="020B0604030504040204" pitchFamily="50" charset="-128"/>
                        </a:rPr>
                        <a:t>stdio.h</a:t>
                      </a:r>
                      <a:r>
                        <a:rPr kumimoji="1" lang="en-US" altLang="ja-JP" sz="2100" baseline="0" dirty="0">
                          <a:solidFill>
                            <a:srgbClr val="FF0000"/>
                          </a:solidFill>
                          <a:ea typeface="メイリオ" panose="020B0604030504040204" pitchFamily="50" charset="-128"/>
                        </a:rPr>
                        <a:t>&gt;</a:t>
                      </a:r>
                      <a:endParaRPr kumimoji="1" lang="ja-JP" altLang="en-US" sz="2100" dirty="0">
                        <a:solidFill>
                          <a:srgbClr val="FF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2" marR="68582" marT="34318" marB="343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ea typeface="メイリオ" panose="020B0604030504040204" pitchFamily="50" charset="-128"/>
                        </a:rPr>
                        <a:t>#include </a:t>
                      </a:r>
                      <a:r>
                        <a:rPr kumimoji="1" lang="en-US" altLang="ja-JP" sz="2100" dirty="0">
                          <a:solidFill>
                            <a:srgbClr val="FF0000"/>
                          </a:solidFill>
                          <a:ea typeface="メイリオ" panose="020B0604030504040204" pitchFamily="50" charset="-128"/>
                        </a:rPr>
                        <a:t>“</a:t>
                      </a:r>
                      <a:r>
                        <a:rPr kumimoji="1" lang="en-US" altLang="ja-JP" sz="2100" dirty="0" err="1">
                          <a:solidFill>
                            <a:srgbClr val="FF0000"/>
                          </a:solidFill>
                          <a:ea typeface="メイリオ" panose="020B0604030504040204" pitchFamily="50" charset="-128"/>
                        </a:rPr>
                        <a:t>stdafx.h</a:t>
                      </a:r>
                      <a:r>
                        <a:rPr kumimoji="1" lang="en-US" altLang="ja-JP" sz="2100" dirty="0">
                          <a:solidFill>
                            <a:srgbClr val="FF0000"/>
                          </a:solidFill>
                          <a:ea typeface="メイリオ" panose="020B0604030504040204" pitchFamily="50" charset="-128"/>
                        </a:rPr>
                        <a:t>”</a:t>
                      </a:r>
                      <a:endParaRPr kumimoji="1" lang="ja-JP" altLang="en-US" sz="2100" dirty="0">
                        <a:solidFill>
                          <a:srgbClr val="FF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2" marR="68582" marT="34318" marB="343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r>
                        <a:rPr kumimoji="1" lang="en-US" altLang="ja-JP" sz="2100" dirty="0" err="1">
                          <a:ea typeface="メイリオ" panose="020B0604030504040204" pitchFamily="50" charset="-128"/>
                        </a:rPr>
                        <a:t>int</a:t>
                      </a:r>
                      <a:r>
                        <a:rPr kumimoji="1" lang="en-US" altLang="ja-JP" sz="2100" baseline="0" dirty="0">
                          <a:ea typeface="メイリオ" panose="020B0604030504040204" pitchFamily="50" charset="-128"/>
                        </a:rPr>
                        <a:t> main </a:t>
                      </a:r>
                      <a:r>
                        <a:rPr kumimoji="1" lang="ja-JP" altLang="en-US" sz="2100" baseline="0" dirty="0">
                          <a:solidFill>
                            <a:srgbClr val="0000FF"/>
                          </a:solidFill>
                          <a:ea typeface="メイリオ" panose="020B0604030504040204" pitchFamily="50" charset="-128"/>
                        </a:rPr>
                        <a:t>・・・</a:t>
                      </a:r>
                      <a:endParaRPr kumimoji="1" lang="ja-JP" altLang="en-US" sz="2100" dirty="0">
                        <a:solidFill>
                          <a:srgbClr val="0000FF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2" marR="68582" marT="34318" marB="343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 err="1">
                          <a:ea typeface="メイリオ" panose="020B0604030504040204" pitchFamily="50" charset="-128"/>
                        </a:rPr>
                        <a:t>int</a:t>
                      </a:r>
                      <a:r>
                        <a:rPr kumimoji="1" lang="en-US" altLang="ja-JP" sz="2100" dirty="0"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2100" dirty="0">
                          <a:solidFill>
                            <a:srgbClr val="FF0000"/>
                          </a:solidFill>
                          <a:ea typeface="メイリオ" panose="020B0604030504040204" pitchFamily="50" charset="-128"/>
                        </a:rPr>
                        <a:t>_</a:t>
                      </a:r>
                      <a:r>
                        <a:rPr kumimoji="1" lang="en-US" altLang="ja-JP" sz="2100" dirty="0" err="1">
                          <a:solidFill>
                            <a:srgbClr val="FF0000"/>
                          </a:solidFill>
                          <a:ea typeface="メイリオ" panose="020B0604030504040204" pitchFamily="50" charset="-128"/>
                        </a:rPr>
                        <a:t>t</a:t>
                      </a:r>
                      <a:r>
                        <a:rPr kumimoji="1" lang="en-US" altLang="ja-JP" sz="2100" dirty="0" err="1">
                          <a:ea typeface="メイリオ" panose="020B0604030504040204" pitchFamily="50" charset="-128"/>
                        </a:rPr>
                        <a:t>main</a:t>
                      </a:r>
                      <a:r>
                        <a:rPr kumimoji="1" lang="en-US" altLang="ja-JP" sz="2100" dirty="0"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en-US" altLang="ja-JP" sz="2100" dirty="0" err="1">
                          <a:ea typeface="メイリオ" panose="020B0604030504040204" pitchFamily="50" charset="-128"/>
                        </a:rPr>
                        <a:t>int</a:t>
                      </a:r>
                      <a:r>
                        <a:rPr kumimoji="1" lang="en-US" altLang="ja-JP" sz="2100" baseline="0" dirty="0"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2100" baseline="0" dirty="0" err="1">
                          <a:ea typeface="メイリオ" panose="020B0604030504040204" pitchFamily="50" charset="-128"/>
                        </a:rPr>
                        <a:t>argc</a:t>
                      </a:r>
                      <a:r>
                        <a:rPr kumimoji="1" lang="en-US" altLang="ja-JP" sz="2100" baseline="0" dirty="0">
                          <a:ea typeface="メイリオ" panose="020B0604030504040204" pitchFamily="50" charset="-128"/>
                        </a:rPr>
                        <a:t>, _TCHAR* </a:t>
                      </a:r>
                      <a:r>
                        <a:rPr kumimoji="1" lang="en-US" altLang="ja-JP" sz="2100" baseline="0" dirty="0" err="1">
                          <a:ea typeface="メイリオ" panose="020B0604030504040204" pitchFamily="50" charset="-128"/>
                        </a:rPr>
                        <a:t>argv</a:t>
                      </a:r>
                      <a:r>
                        <a:rPr kumimoji="1" lang="en-US" altLang="ja-JP" sz="2100" baseline="0" dirty="0">
                          <a:ea typeface="メイリオ" panose="020B0604030504040204" pitchFamily="50" charset="-128"/>
                        </a:rPr>
                        <a:t>[])</a:t>
                      </a:r>
                      <a:endParaRPr kumimoji="1" lang="ja-JP" altLang="en-US" sz="2100" dirty="0">
                        <a:ea typeface="メイリオ" panose="020B0604030504040204" pitchFamily="50" charset="-128"/>
                      </a:endParaRPr>
                    </a:p>
                  </a:txBody>
                  <a:tcPr marL="68582" marR="68582" marT="34318" marB="343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47" name="テキスト ボックス 6"/>
          <p:cNvSpPr txBox="1">
            <a:spLocks noChangeArrowheads="1"/>
          </p:cNvSpPr>
          <p:nvPr/>
        </p:nvSpPr>
        <p:spPr bwMode="auto">
          <a:xfrm>
            <a:off x="3579813" y="5230813"/>
            <a:ext cx="4818062" cy="5540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5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なぜ？ </a:t>
            </a:r>
            <a:r>
              <a:rPr lang="en-US" altLang="ja-JP" sz="15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Windows </a:t>
            </a:r>
            <a:r>
              <a:rPr lang="ja-JP" altLang="en-US" sz="15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固有の機能も使いたいが、なるべく</a:t>
            </a:r>
            <a:endParaRPr lang="en-US" altLang="ja-JP" sz="150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5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C </a:t>
            </a:r>
            <a:r>
              <a:rPr lang="ja-JP" altLang="en-US" sz="15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言語との違いを少なくしたいという工夫</a:t>
            </a:r>
            <a:endParaRPr lang="en-US" altLang="ja-JP" sz="150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789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>
          <a:xfrm>
            <a:off x="200025" y="400050"/>
            <a:ext cx="8753475" cy="508000"/>
          </a:xfrm>
        </p:spPr>
        <p:txBody>
          <a:bodyPr>
            <a:normAutofit fontScale="90000"/>
          </a:bodyPr>
          <a:lstStyle/>
          <a:p>
            <a:r>
              <a:rPr lang="ja-JP" altLang="en-US" sz="3600">
                <a:latin typeface="メイリオ" panose="020B0604030504040204" pitchFamily="50" charset="-128"/>
              </a:rPr>
              <a:t>プログラムに関する２種類のファイル</a:t>
            </a:r>
          </a:p>
        </p:txBody>
      </p:sp>
      <p:sp>
        <p:nvSpPr>
          <p:cNvPr id="2355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C113DC08-858E-41F7-A99D-0478B9935CA7}" type="slidenum"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16</a:t>
            </a:fld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3556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25800"/>
            <a:ext cx="3348038" cy="14557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149600"/>
            <a:ext cx="339883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テキスト ボックス 7"/>
          <p:cNvSpPr txBox="1">
            <a:spLocks noChangeArrowheads="1"/>
          </p:cNvSpPr>
          <p:nvPr/>
        </p:nvSpPr>
        <p:spPr bwMode="auto">
          <a:xfrm>
            <a:off x="4737100" y="1622425"/>
            <a:ext cx="15700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7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実行型</a:t>
            </a:r>
            <a:endParaRPr lang="en-US" altLang="ja-JP" sz="270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7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ファイル</a:t>
            </a:r>
          </a:p>
        </p:txBody>
      </p:sp>
      <p:sp>
        <p:nvSpPr>
          <p:cNvPr id="10" name="屈折矢印 9"/>
          <p:cNvSpPr/>
          <p:nvPr/>
        </p:nvSpPr>
        <p:spPr>
          <a:xfrm flipV="1">
            <a:off x="6261100" y="2247900"/>
            <a:ext cx="504825" cy="78422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dirty="0">
              <a:ea typeface="メイリオ" panose="020B0604030504040204" pitchFamily="50" charset="-128"/>
            </a:endParaRPr>
          </a:p>
        </p:txBody>
      </p:sp>
      <p:sp>
        <p:nvSpPr>
          <p:cNvPr id="23560" name="テキスト ボックス 10"/>
          <p:cNvSpPr txBox="1">
            <a:spLocks noChangeArrowheads="1"/>
          </p:cNvSpPr>
          <p:nvPr/>
        </p:nvSpPr>
        <p:spPr bwMode="auto">
          <a:xfrm>
            <a:off x="6734175" y="1455738"/>
            <a:ext cx="15303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ja-JP" altLang="en-US" sz="2100">
                <a:latin typeface="メイリオ" panose="020B0604030504040204" pitchFamily="50" charset="-128"/>
                <a:ea typeface="メイリオ" panose="020B0604030504040204" pitchFamily="50" charset="-128"/>
              </a:rPr>
              <a:t>その中身は</a:t>
            </a:r>
            <a:endParaRPr lang="en-US" altLang="ja-JP" sz="21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1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マシン語</a:t>
            </a:r>
            <a:endParaRPr lang="en-US" altLang="ja-JP" sz="210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1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（機械語）</a:t>
            </a:r>
          </a:p>
        </p:txBody>
      </p:sp>
      <p:sp>
        <p:nvSpPr>
          <p:cNvPr id="23561" name="テキスト ボックス 11"/>
          <p:cNvSpPr txBox="1">
            <a:spLocks noChangeArrowheads="1"/>
          </p:cNvSpPr>
          <p:nvPr/>
        </p:nvSpPr>
        <p:spPr bwMode="auto">
          <a:xfrm>
            <a:off x="4668838" y="4667250"/>
            <a:ext cx="3184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ja-JP" altLang="en-US" sz="18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マシン語（機械語）</a:t>
            </a:r>
            <a:r>
              <a:rPr lang="ja-JP" altLang="en-US" sz="180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とは</a:t>
            </a:r>
            <a:endParaRPr lang="en-US" altLang="ja-JP" sz="180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80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コンピュータに指令を与える</a:t>
            </a:r>
            <a:endParaRPr lang="en-US" altLang="ja-JP" sz="180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80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命令言語</a:t>
            </a:r>
            <a:endParaRPr lang="en-US" altLang="ja-JP" sz="180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3562" name="Picture 2" descr="http://www.able.across.or.jp/catalog/images/c/intel/corei3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4519613"/>
            <a:ext cx="120808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テキスト ボックス 14"/>
          <p:cNvSpPr txBox="1">
            <a:spLocks noChangeArrowheads="1"/>
          </p:cNvSpPr>
          <p:nvPr/>
        </p:nvSpPr>
        <p:spPr bwMode="auto">
          <a:xfrm>
            <a:off x="50800" y="1677988"/>
            <a:ext cx="330041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700"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プログラムが格納</a:t>
            </a:r>
            <a:endParaRPr lang="en-US" altLang="ja-JP" sz="27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700">
                <a:latin typeface="メイリオ" panose="020B0604030504040204" pitchFamily="50" charset="-128"/>
                <a:ea typeface="メイリオ" panose="020B0604030504040204" pitchFamily="50" charset="-128"/>
              </a:rPr>
              <a:t>されたファイル</a:t>
            </a:r>
            <a:endParaRPr lang="en-US" altLang="ja-JP" sz="27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70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sz="27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ソースファイル</a:t>
            </a:r>
            <a:r>
              <a:rPr lang="ja-JP" altLang="en-US" sz="270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16" name="屈折矢印 15"/>
          <p:cNvSpPr/>
          <p:nvPr/>
        </p:nvSpPr>
        <p:spPr>
          <a:xfrm flipV="1">
            <a:off x="3052763" y="2354263"/>
            <a:ext cx="504825" cy="78422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dirty="0">
              <a:ea typeface="メイリオ" panose="020B0604030504040204" pitchFamily="50" charset="-128"/>
            </a:endParaRPr>
          </a:p>
        </p:txBody>
      </p:sp>
      <p:sp>
        <p:nvSpPr>
          <p:cNvPr id="23565" name="テキスト ボックス 16"/>
          <p:cNvSpPr txBox="1">
            <a:spLocks noChangeArrowheads="1"/>
          </p:cNvSpPr>
          <p:nvPr/>
        </p:nvSpPr>
        <p:spPr bwMode="auto">
          <a:xfrm>
            <a:off x="2987675" y="1455738"/>
            <a:ext cx="15319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ja-JP" altLang="en-US" sz="2100">
                <a:latin typeface="メイリオ" panose="020B0604030504040204" pitchFamily="50" charset="-128"/>
                <a:ea typeface="メイリオ" panose="020B0604030504040204" pitchFamily="50" charset="-128"/>
              </a:rPr>
              <a:t>その中身は</a:t>
            </a:r>
            <a:endParaRPr lang="en-US" altLang="ja-JP" sz="21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1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23566" name="テキスト ボックス 17"/>
          <p:cNvSpPr txBox="1">
            <a:spLocks noChangeArrowheads="1"/>
          </p:cNvSpPr>
          <p:nvPr/>
        </p:nvSpPr>
        <p:spPr bwMode="auto">
          <a:xfrm>
            <a:off x="369888" y="4770438"/>
            <a:ext cx="3595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ja-JP" altLang="en-US" sz="18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ソースファイル</a:t>
            </a:r>
            <a:r>
              <a:rPr lang="ja-JP" altLang="en-US" sz="1800"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endParaRPr lang="en-US" altLang="ja-JP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8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テキストファイル</a:t>
            </a:r>
            <a:r>
              <a:rPr lang="ja-JP" altLang="en-US" sz="180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1800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一種</a:t>
            </a:r>
            <a:r>
              <a:rPr lang="ja-JP" altLang="en-US" sz="1800">
                <a:latin typeface="メイリオ" panose="020B0604030504040204" pitchFamily="50" charset="-128"/>
                <a:ea typeface="メイリオ" panose="020B0604030504040204" pitchFamily="50" charset="-128"/>
              </a:rPr>
              <a:t>．</a:t>
            </a:r>
            <a:endParaRPr lang="en-US" altLang="ja-JP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800">
                <a:latin typeface="メイリオ" panose="020B0604030504040204" pitchFamily="50" charset="-128"/>
                <a:ea typeface="メイリオ" panose="020B0604030504040204" pitchFamily="50" charset="-128"/>
              </a:rPr>
              <a:t>文字が格納されたファイルで、各文字が</a:t>
            </a:r>
            <a:r>
              <a:rPr lang="ja-JP" altLang="en-US" sz="18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コード化</a:t>
            </a:r>
            <a:r>
              <a:rPr lang="ja-JP" altLang="en-US" sz="1800">
                <a:latin typeface="メイリオ" panose="020B0604030504040204" pitchFamily="50" charset="-128"/>
                <a:ea typeface="メイリオ" panose="020B0604030504040204" pitchFamily="50" charset="-128"/>
              </a:rPr>
              <a:t>さている</a:t>
            </a:r>
            <a:endParaRPr lang="en-US" altLang="ja-JP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50800" y="1622425"/>
            <a:ext cx="3001963" cy="13700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dirty="0">
              <a:ea typeface="メイリオ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4681538" y="1609725"/>
            <a:ext cx="1579562" cy="1054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4176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>
          <a:xfrm>
            <a:off x="209550" y="455613"/>
            <a:ext cx="8753475" cy="508000"/>
          </a:xfrm>
        </p:spPr>
        <p:txBody>
          <a:bodyPr>
            <a:normAutofit fontScale="90000"/>
          </a:bodyPr>
          <a:lstStyle/>
          <a:p>
            <a:r>
              <a:rPr lang="ja-JP" altLang="en-US" sz="3600">
                <a:latin typeface="メイリオ" panose="020B0604030504040204" pitchFamily="50" charset="-128"/>
              </a:rPr>
              <a:t>ビルド（コンパイル）</a:t>
            </a:r>
          </a:p>
        </p:txBody>
      </p:sp>
      <p:sp>
        <p:nvSpPr>
          <p:cNvPr id="2457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6007226F-B032-498A-8995-FE7B1ADD7E7A}" type="slidenum"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17</a:t>
            </a:fld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580" name="テキスト ボックス 6"/>
          <p:cNvSpPr txBox="1">
            <a:spLocks noChangeArrowheads="1"/>
          </p:cNvSpPr>
          <p:nvPr/>
        </p:nvSpPr>
        <p:spPr bwMode="auto">
          <a:xfrm>
            <a:off x="601663" y="5176838"/>
            <a:ext cx="26098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700">
                <a:latin typeface="メイリオ" panose="020B0604030504040204" pitchFamily="50" charset="-128"/>
                <a:ea typeface="メイリオ" panose="020B0604030504040204" pitchFamily="50" charset="-128"/>
              </a:rPr>
              <a:t>ソースファイル</a:t>
            </a:r>
          </a:p>
        </p:txBody>
      </p:sp>
      <p:sp>
        <p:nvSpPr>
          <p:cNvPr id="24581" name="テキスト ボックス 7"/>
          <p:cNvSpPr txBox="1">
            <a:spLocks noChangeArrowheads="1"/>
          </p:cNvSpPr>
          <p:nvPr/>
        </p:nvSpPr>
        <p:spPr bwMode="auto">
          <a:xfrm>
            <a:off x="5789613" y="5140325"/>
            <a:ext cx="26082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700">
                <a:latin typeface="メイリオ" panose="020B0604030504040204" pitchFamily="50" charset="-128"/>
                <a:ea typeface="メイリオ" panose="020B0604030504040204" pitchFamily="50" charset="-128"/>
              </a:rPr>
              <a:t>実行型ファイル</a:t>
            </a:r>
          </a:p>
        </p:txBody>
      </p:sp>
      <p:pic>
        <p:nvPicPr>
          <p:cNvPr id="24582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271838"/>
            <a:ext cx="3348038" cy="1457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186113"/>
            <a:ext cx="3398838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右矢印 10"/>
          <p:cNvSpPr/>
          <p:nvPr/>
        </p:nvSpPr>
        <p:spPr>
          <a:xfrm>
            <a:off x="3976688" y="3659188"/>
            <a:ext cx="1025525" cy="587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dirty="0">
              <a:ea typeface="メイリオ" panose="020B0604030504040204" pitchFamily="50" charset="-128"/>
            </a:endParaRPr>
          </a:p>
        </p:txBody>
      </p:sp>
      <p:sp>
        <p:nvSpPr>
          <p:cNvPr id="24585" name="テキスト ボックス 11"/>
          <p:cNvSpPr txBox="1">
            <a:spLocks noChangeArrowheads="1"/>
          </p:cNvSpPr>
          <p:nvPr/>
        </p:nvSpPr>
        <p:spPr bwMode="auto">
          <a:xfrm>
            <a:off x="2832100" y="4462463"/>
            <a:ext cx="31464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ja-JP" altLang="en-US" sz="2100">
                <a:latin typeface="メイリオ" panose="020B0604030504040204" pitchFamily="50" charset="-128"/>
                <a:ea typeface="メイリオ" panose="020B0604030504040204" pitchFamily="50" charset="-128"/>
              </a:rPr>
              <a:t>ビルド</a:t>
            </a:r>
            <a:endParaRPr lang="en-US" altLang="ja-JP" sz="21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100">
                <a:latin typeface="メイリオ" panose="020B0604030504040204" pitchFamily="50" charset="-128"/>
                <a:ea typeface="メイリオ" panose="020B0604030504040204" pitchFamily="50" charset="-128"/>
              </a:rPr>
              <a:t>（コンパイルともいう）</a:t>
            </a:r>
          </a:p>
        </p:txBody>
      </p:sp>
      <p:sp>
        <p:nvSpPr>
          <p:cNvPr id="24586" name="コンテンツ プレースホルダー 2"/>
          <p:cNvSpPr txBox="1">
            <a:spLocks/>
          </p:cNvSpPr>
          <p:nvPr/>
        </p:nvSpPr>
        <p:spPr bwMode="auto">
          <a:xfrm>
            <a:off x="209550" y="1804988"/>
            <a:ext cx="653097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ja-JP" altLang="en-US" sz="3300">
                <a:solidFill>
                  <a:srgbClr val="C00000"/>
                </a:solidFill>
                <a:latin typeface="メイリオ" panose="020B0604030504040204" pitchFamily="50" charset="-128"/>
              </a:rPr>
              <a:t>ビルド</a:t>
            </a:r>
            <a:r>
              <a:rPr lang="ja-JP" altLang="en-US" sz="3300">
                <a:solidFill>
                  <a:srgbClr val="003366"/>
                </a:solidFill>
                <a:latin typeface="メイリオ" panose="020B0604030504040204" pitchFamily="50" charset="-128"/>
              </a:rPr>
              <a:t>（</a:t>
            </a:r>
            <a:r>
              <a:rPr lang="ja-JP" altLang="en-US" sz="3300">
                <a:solidFill>
                  <a:srgbClr val="C00000"/>
                </a:solidFill>
                <a:latin typeface="メイリオ" panose="020B0604030504040204" pitchFamily="50" charset="-128"/>
              </a:rPr>
              <a:t>コンパイル</a:t>
            </a:r>
            <a:r>
              <a:rPr lang="ja-JP" altLang="en-US" sz="3300">
                <a:solidFill>
                  <a:srgbClr val="003366"/>
                </a:solidFill>
                <a:latin typeface="メイリオ" panose="020B0604030504040204" pitchFamily="50" charset="-128"/>
              </a:rPr>
              <a:t>ともいう）とは、</a:t>
            </a:r>
            <a:r>
              <a:rPr lang="ja-JP" altLang="en-US" sz="3300">
                <a:solidFill>
                  <a:srgbClr val="C00000"/>
                </a:solidFill>
                <a:latin typeface="メイリオ" panose="020B0604030504040204" pitchFamily="50" charset="-128"/>
              </a:rPr>
              <a:t>ソースファイル</a:t>
            </a:r>
            <a:r>
              <a:rPr lang="ja-JP" altLang="en-US" sz="3300">
                <a:solidFill>
                  <a:srgbClr val="003366"/>
                </a:solidFill>
                <a:latin typeface="メイリオ" panose="020B0604030504040204" pitchFamily="50" charset="-128"/>
              </a:rPr>
              <a:t>から、</a:t>
            </a:r>
            <a:r>
              <a:rPr lang="ja-JP" altLang="en-US" sz="3300">
                <a:solidFill>
                  <a:srgbClr val="C00000"/>
                </a:solidFill>
                <a:latin typeface="メイリオ" panose="020B0604030504040204" pitchFamily="50" charset="-128"/>
              </a:rPr>
              <a:t>実行型ファイル</a:t>
            </a:r>
            <a:r>
              <a:rPr lang="ja-JP" altLang="en-US" sz="3300">
                <a:solidFill>
                  <a:srgbClr val="003366"/>
                </a:solidFill>
                <a:latin typeface="メイリオ" panose="020B0604030504040204" pitchFamily="50" charset="-128"/>
              </a:rPr>
              <a:t>を生成すること</a:t>
            </a:r>
            <a:endParaRPr lang="en-US" altLang="ja-JP" sz="3300">
              <a:solidFill>
                <a:srgbClr val="003366"/>
              </a:solidFill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3711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dirty="0">
                <a:latin typeface="メイリオ" panose="020B0604030504040204" pitchFamily="50" charset="-128"/>
              </a:rPr>
              <a:t>Visual Studio 2013 </a:t>
            </a:r>
            <a:r>
              <a:rPr lang="ja-JP" altLang="en-US" dirty="0" err="1">
                <a:latin typeface="メイリオ" panose="020B0604030504040204" pitchFamily="50" charset="-128"/>
              </a:rPr>
              <a:t>での</a:t>
            </a:r>
            <a:r>
              <a:rPr lang="ja-JP" altLang="en-US" dirty="0">
                <a:latin typeface="メイリオ" panose="020B0604030504040204" pitchFamily="50" charset="-128"/>
              </a:rPr>
              <a:t>ビルド手順</a:t>
            </a:r>
          </a:p>
        </p:txBody>
      </p:sp>
      <p:sp>
        <p:nvSpPr>
          <p:cNvPr id="2560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6932CD98-59C5-4168-B582-ADF860930472}" type="slidenum"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18</a:t>
            </a:fld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760413" y="3627438"/>
            <a:ext cx="3213100" cy="6858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5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「ビルド」</a:t>
            </a:r>
            <a:endParaRPr lang="en-US" altLang="ja-JP" sz="165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defRPr/>
            </a:pPr>
            <a:r>
              <a:rPr lang="ja-JP" altLang="en-US" sz="165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→ 「ソリューションのビルド」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5689600" y="4965700"/>
            <a:ext cx="2913063" cy="6858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8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</a:t>
            </a:r>
            <a:r>
              <a:rPr lang="ja-JP" altLang="en-US" sz="1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必ず</a:t>
            </a:r>
            <a:r>
              <a:rPr lang="ja-JP" altLang="en-US" sz="18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1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　正常終了、０　失敗</a:t>
            </a:r>
            <a:r>
              <a:rPr lang="ja-JP" altLang="en-US" sz="18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」の表示を</a:t>
            </a:r>
            <a:r>
              <a:rPr lang="ja-JP" altLang="en-US" sz="1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確認</a:t>
            </a:r>
            <a:endParaRPr lang="en-US" altLang="ja-JP" sz="1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4460875" y="2411413"/>
            <a:ext cx="250825" cy="69532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5607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1712913"/>
            <a:ext cx="4237037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1685925"/>
            <a:ext cx="394652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図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4859338"/>
            <a:ext cx="46609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雲形吹き出し 14"/>
          <p:cNvSpPr/>
          <p:nvPr/>
        </p:nvSpPr>
        <p:spPr>
          <a:xfrm flipV="1">
            <a:off x="49213" y="4376738"/>
            <a:ext cx="4903787" cy="1177925"/>
          </a:xfrm>
          <a:prstGeom prst="cloudCallout">
            <a:avLst>
              <a:gd name="adj1" fmla="val 53521"/>
              <a:gd name="adj2" fmla="val 532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dirty="0">
              <a:ea typeface="メイリオ" panose="020B0604030504040204" pitchFamily="50" charset="-128"/>
            </a:endParaRPr>
          </a:p>
        </p:txBody>
      </p:sp>
      <p:sp>
        <p:nvSpPr>
          <p:cNvPr id="25611" name="テキスト ボックス 15"/>
          <p:cNvSpPr txBox="1">
            <a:spLocks noChangeArrowheads="1"/>
          </p:cNvSpPr>
          <p:nvPr/>
        </p:nvSpPr>
        <p:spPr bwMode="auto">
          <a:xfrm>
            <a:off x="33338" y="5683250"/>
            <a:ext cx="5378450" cy="50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7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ビルド：１　正常終了、０　失敗</a:t>
            </a:r>
          </a:p>
        </p:txBody>
      </p:sp>
    </p:spTree>
    <p:extLst>
      <p:ext uri="{BB962C8B-B14F-4D97-AF65-F5344CB8AC3E}">
        <p14:creationId xmlns:p14="http://schemas.microsoft.com/office/powerpoint/2010/main" val="2374178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>
          <a:xfrm>
            <a:off x="198438" y="368300"/>
            <a:ext cx="8753475" cy="688975"/>
          </a:xfrm>
        </p:spPr>
        <p:txBody>
          <a:bodyPr/>
          <a:lstStyle/>
          <a:p>
            <a:r>
              <a:rPr lang="en-US" altLang="ja-JP" sz="3600">
                <a:latin typeface="メイリオ" panose="020B0604030504040204" pitchFamily="50" charset="-128"/>
              </a:rPr>
              <a:t>Visual Studio 2013 </a:t>
            </a:r>
            <a:r>
              <a:rPr lang="ja-JP" altLang="en-US" sz="3600">
                <a:latin typeface="メイリオ" panose="020B0604030504040204" pitchFamily="50" charset="-128"/>
              </a:rPr>
              <a:t>での実行手順</a:t>
            </a:r>
          </a:p>
        </p:txBody>
      </p:sp>
      <p:sp>
        <p:nvSpPr>
          <p:cNvPr id="27651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7E679BB9-3E10-4817-87CC-25D79D8251BF}" type="slidenum"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19</a:t>
            </a:fld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652" name="テキスト ボックス 4"/>
          <p:cNvSpPr txBox="1">
            <a:spLocks noChangeArrowheads="1"/>
          </p:cNvSpPr>
          <p:nvPr/>
        </p:nvSpPr>
        <p:spPr bwMode="auto">
          <a:xfrm>
            <a:off x="236538" y="4449763"/>
            <a:ext cx="4338637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70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ビルドが正常終了したら、</a:t>
            </a:r>
            <a:endParaRPr lang="en-US" altLang="ja-JP" sz="270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700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実行</a:t>
            </a:r>
            <a:r>
              <a:rPr lang="ja-JP" altLang="en-US" sz="270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できる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760413" y="3627438"/>
            <a:ext cx="3213100" cy="6858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5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「デバッグ」</a:t>
            </a:r>
            <a:endParaRPr lang="en-US" altLang="ja-JP" sz="165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defRPr/>
            </a:pPr>
            <a:r>
              <a:rPr lang="ja-JP" altLang="en-US" sz="165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→ 「デバッグなしで開始」</a:t>
            </a:r>
          </a:p>
        </p:txBody>
      </p:sp>
      <p:sp>
        <p:nvSpPr>
          <p:cNvPr id="7" name="右矢印 6"/>
          <p:cNvSpPr/>
          <p:nvPr/>
        </p:nvSpPr>
        <p:spPr>
          <a:xfrm>
            <a:off x="4403725" y="2417763"/>
            <a:ext cx="250825" cy="69532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7655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1150"/>
            <a:ext cx="42100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439863"/>
            <a:ext cx="44323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角丸四角形 11"/>
          <p:cNvSpPr/>
          <p:nvPr/>
        </p:nvSpPr>
        <p:spPr>
          <a:xfrm>
            <a:off x="5121275" y="4833938"/>
            <a:ext cx="3211513" cy="485775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5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</a:t>
            </a:r>
            <a:r>
              <a:rPr lang="en-US" altLang="ja-JP" sz="165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Win32 </a:t>
            </a:r>
            <a:r>
              <a:rPr lang="ja-JP" altLang="en-US" sz="165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コンソールが開く</a:t>
            </a:r>
          </a:p>
        </p:txBody>
      </p:sp>
    </p:spTree>
    <p:extLst>
      <p:ext uri="{BB962C8B-B14F-4D97-AF65-F5344CB8AC3E}">
        <p14:creationId xmlns:p14="http://schemas.microsoft.com/office/powerpoint/2010/main" val="139483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323850" y="609600"/>
            <a:ext cx="8456613" cy="1143000"/>
          </a:xfrm>
        </p:spPr>
        <p:txBody>
          <a:bodyPr/>
          <a:lstStyle/>
          <a:p>
            <a:r>
              <a:rPr lang="en-US" altLang="ja-JP" sz="3600">
                <a:latin typeface="メイリオ" panose="020B0604030504040204" pitchFamily="50" charset="-128"/>
              </a:rPr>
              <a:t>Visual Studio 2013 </a:t>
            </a:r>
            <a:r>
              <a:rPr lang="ja-JP" altLang="en-US" sz="3600">
                <a:latin typeface="メイリオ" panose="020B0604030504040204" pitchFamily="50" charset="-128"/>
              </a:rPr>
              <a:t>の起動手順（例）</a:t>
            </a:r>
          </a:p>
        </p:txBody>
      </p:sp>
      <p:sp>
        <p:nvSpPr>
          <p:cNvPr id="614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60335C66-39CD-45CD-8434-89F5F85C5341}" type="slidenum"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2</a:t>
            </a:fld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148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760538"/>
            <a:ext cx="2625725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209550" y="4711700"/>
            <a:ext cx="2849563" cy="6858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5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「スタートボタン」</a:t>
            </a:r>
            <a:endParaRPr lang="en-US" altLang="ja-JP" sz="165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defRPr/>
            </a:pPr>
            <a:r>
              <a:rPr lang="ja-JP" altLang="en-US" sz="165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→ 「すべてのプログラム」</a:t>
            </a:r>
          </a:p>
        </p:txBody>
      </p:sp>
      <p:pic>
        <p:nvPicPr>
          <p:cNvPr id="6150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1760538"/>
            <a:ext cx="2562225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3168650" y="4711700"/>
            <a:ext cx="2670175" cy="6858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8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「</a:t>
            </a:r>
            <a:r>
              <a:rPr lang="en-US" altLang="ja-JP" sz="18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Visual Studio 2013</a:t>
            </a:r>
            <a:r>
              <a:rPr lang="ja-JP" altLang="en-US" sz="18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」を展開</a:t>
            </a:r>
            <a:endParaRPr lang="en-US" altLang="ja-JP" sz="18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2900363" y="2924175"/>
            <a:ext cx="250825" cy="69532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5849938" y="2924175"/>
            <a:ext cx="250825" cy="69532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154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1760538"/>
            <a:ext cx="2562225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角丸四角形 11"/>
          <p:cNvSpPr/>
          <p:nvPr/>
        </p:nvSpPr>
        <p:spPr>
          <a:xfrm>
            <a:off x="6127750" y="4681538"/>
            <a:ext cx="2670175" cy="6858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8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 「</a:t>
            </a:r>
            <a:r>
              <a:rPr lang="en-US" altLang="ja-JP" sz="18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Visual Studio 2013</a:t>
            </a:r>
            <a:r>
              <a:rPr lang="ja-JP" altLang="en-US" sz="18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sz="18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6006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95275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/>
              <a:t>プログラムのビルドと実行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474913" y="1876425"/>
            <a:ext cx="30572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Calibri" panose="020F0502020204030204" pitchFamily="34" charset="0"/>
              </a:rPr>
              <a:t>ソースファイル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3568700" y="2687638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latin typeface="Calibri" panose="020F0502020204030204" pitchFamily="34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622550" y="3738563"/>
            <a:ext cx="30572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Calibri" panose="020F0502020204030204" pitchFamily="34" charset="0"/>
              </a:rPr>
              <a:t>実行型ファイル</a:t>
            </a:r>
          </a:p>
        </p:txBody>
      </p:sp>
      <p:sp>
        <p:nvSpPr>
          <p:cNvPr id="28678" name="AutoShape 6"/>
          <p:cNvSpPr>
            <a:spLocks/>
          </p:cNvSpPr>
          <p:nvPr/>
        </p:nvSpPr>
        <p:spPr bwMode="auto">
          <a:xfrm>
            <a:off x="6011863" y="2133600"/>
            <a:ext cx="76200" cy="1905000"/>
          </a:xfrm>
          <a:prstGeom prst="rightBrace">
            <a:avLst>
              <a:gd name="adj1" fmla="val 20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latin typeface="Calibri" panose="020F0502020204030204" pitchFamily="34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372225" y="2674938"/>
            <a:ext cx="11079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ビルド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Calibri" panose="020F0502020204030204" pitchFamily="34" charset="0"/>
              </a:rPr>
              <a:t>(build)</a:t>
            </a:r>
          </a:p>
        </p:txBody>
      </p:sp>
      <p:sp>
        <p:nvSpPr>
          <p:cNvPr id="28680" name="Text Box 12"/>
          <p:cNvSpPr txBox="1">
            <a:spLocks noChangeArrowheads="1"/>
          </p:cNvSpPr>
          <p:nvPr/>
        </p:nvSpPr>
        <p:spPr bwMode="auto">
          <a:xfrm>
            <a:off x="3292475" y="4486275"/>
            <a:ext cx="13435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実行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Calibri" panose="020F0502020204030204" pitchFamily="34" charset="0"/>
              </a:rPr>
              <a:t>(execute)</a:t>
            </a:r>
          </a:p>
        </p:txBody>
      </p:sp>
    </p:spTree>
    <p:extLst>
      <p:ext uri="{BB962C8B-B14F-4D97-AF65-F5344CB8AC3E}">
        <p14:creationId xmlns:p14="http://schemas.microsoft.com/office/powerpoint/2010/main" val="220330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227013" y="311150"/>
            <a:ext cx="8755062" cy="1143000"/>
          </a:xfrm>
        </p:spPr>
        <p:txBody>
          <a:bodyPr/>
          <a:lstStyle/>
          <a:p>
            <a:r>
              <a:rPr lang="en-US" altLang="ja-JP" sz="3600">
                <a:latin typeface="メイリオ" panose="020B0604030504040204" pitchFamily="50" charset="-128"/>
              </a:rPr>
              <a:t>Visual Studio 2013 </a:t>
            </a:r>
            <a:r>
              <a:rPr lang="ja-JP" altLang="en-US" sz="3600">
                <a:latin typeface="メイリオ" panose="020B0604030504040204" pitchFamily="50" charset="-128"/>
              </a:rPr>
              <a:t>の初回起動設定</a:t>
            </a:r>
            <a:r>
              <a:rPr lang="en-US" altLang="ja-JP" sz="3600">
                <a:latin typeface="メイリオ" panose="020B0604030504040204" pitchFamily="50" charset="-128"/>
              </a:rPr>
              <a:t/>
            </a:r>
            <a:br>
              <a:rPr lang="en-US" altLang="ja-JP" sz="3600">
                <a:latin typeface="メイリオ" panose="020B0604030504040204" pitchFamily="50" charset="-128"/>
              </a:rPr>
            </a:br>
            <a:r>
              <a:rPr lang="ja-JP" altLang="en-US" sz="3600">
                <a:latin typeface="メイリオ" panose="020B0604030504040204" pitchFamily="50" charset="-128"/>
              </a:rPr>
              <a:t>（初回起動時のみ）</a:t>
            </a:r>
          </a:p>
        </p:txBody>
      </p:sp>
      <p:sp>
        <p:nvSpPr>
          <p:cNvPr id="7171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EA3060E0-D85A-4FF6-BFF8-7FF32D303070}" type="slidenum"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3</a:t>
            </a:fld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209550" y="4711700"/>
            <a:ext cx="2670175" cy="6858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8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「後で行う。」</a:t>
            </a:r>
            <a:endParaRPr lang="en-US" altLang="ja-JP" sz="18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defRPr/>
            </a:pPr>
            <a:r>
              <a:rPr lang="ja-JP" altLang="en-US" sz="18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を選んでおく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3168650" y="4711700"/>
            <a:ext cx="2670175" cy="6858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8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「</a:t>
            </a:r>
            <a:r>
              <a:rPr lang="en-US" altLang="ja-JP" sz="18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Visual Studio </a:t>
            </a:r>
            <a:r>
              <a:rPr lang="ja-JP" altLang="en-US" sz="18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の開始」をクリック</a:t>
            </a:r>
            <a:endParaRPr lang="en-US" altLang="ja-JP" sz="18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2900363" y="2924175"/>
            <a:ext cx="250825" cy="69532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5826125" y="2924175"/>
            <a:ext cx="250825" cy="69532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6127750" y="4681538"/>
            <a:ext cx="2670175" cy="6858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8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 </a:t>
            </a:r>
            <a:r>
              <a:rPr lang="en-US" altLang="ja-JP" sz="18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Visual Studio 2013</a:t>
            </a:r>
            <a:r>
              <a:rPr lang="ja-JP" altLang="en-US" sz="18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の画面が開く</a:t>
            </a:r>
            <a:endParaRPr lang="en-US" altLang="ja-JP" sz="18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177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393825"/>
            <a:ext cx="2609850" cy="31400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533525"/>
            <a:ext cx="2430463" cy="3000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図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1973263"/>
            <a:ext cx="3052762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18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250825" y="398463"/>
            <a:ext cx="8753475" cy="506412"/>
          </a:xfrm>
        </p:spPr>
        <p:txBody>
          <a:bodyPr>
            <a:normAutofit fontScale="90000"/>
          </a:bodyPr>
          <a:lstStyle/>
          <a:p>
            <a:r>
              <a:rPr lang="en-US" altLang="ja-JP" sz="3600">
                <a:latin typeface="メイリオ" panose="020B0604030504040204" pitchFamily="50" charset="-128"/>
              </a:rPr>
              <a:t>Visual Studio</a:t>
            </a:r>
            <a:r>
              <a:rPr lang="ja-JP" altLang="en-US" sz="3600">
                <a:latin typeface="メイリオ" panose="020B0604030504040204" pitchFamily="50" charset="-128"/>
              </a:rPr>
              <a:t> のプロジェクト</a:t>
            </a:r>
          </a:p>
        </p:txBody>
      </p:sp>
      <p:sp>
        <p:nvSpPr>
          <p:cNvPr id="819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FFF06070-41FD-49DD-A431-639EEE6EEE14}" type="slidenum">
              <a:rPr lang="ja-JP" altLang="en-US" smtClean="0">
                <a:solidFill>
                  <a:srgbClr val="89898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4</a:t>
            </a:fld>
            <a:endParaRPr lang="ja-JP" altLang="en-US">
              <a:solidFill>
                <a:srgbClr val="89898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1363" y="1246188"/>
            <a:ext cx="7645400" cy="2312987"/>
          </a:xfrm>
        </p:spPr>
        <p:txBody>
          <a:bodyPr>
            <a:normAutofit fontScale="92500"/>
          </a:bodyPr>
          <a:lstStyle/>
          <a:p>
            <a:pPr marL="0" indent="0">
              <a:buFontTx/>
              <a:buNone/>
              <a:defRPr/>
            </a:pPr>
            <a:r>
              <a:rPr lang="ja-JP" altLang="en-US" sz="2700" u="sng" dirty="0">
                <a:latin typeface="メイリオ" panose="020B0604030504040204" pitchFamily="50" charset="-128"/>
              </a:rPr>
              <a:t>１つのソフトウエアに関するたくさんのファイルの集まり</a:t>
            </a:r>
            <a:endParaRPr lang="en-US" altLang="ja-JP" sz="2700" u="sng" dirty="0">
              <a:latin typeface="メイリオ" panose="020B0604030504040204" pitchFamily="50" charset="-128"/>
            </a:endParaRPr>
          </a:p>
          <a:p>
            <a:pPr lvl="1">
              <a:defRPr/>
            </a:pPr>
            <a:r>
              <a:rPr lang="ja-JP" altLang="en-US" sz="2400" dirty="0">
                <a:latin typeface="メイリオ" panose="020B0604030504040204" pitchFamily="50" charset="-128"/>
              </a:rPr>
              <a:t>プログラムが格納されたファイル（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</a:rPr>
              <a:t>ソースファイル</a:t>
            </a:r>
            <a:r>
              <a:rPr lang="ja-JP" altLang="en-US" sz="2400" dirty="0">
                <a:latin typeface="メイリオ" panose="020B0604030504040204" pitchFamily="50" charset="-128"/>
              </a:rPr>
              <a:t>）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lvl="1">
              <a:defRPr/>
            </a:pPr>
            <a:r>
              <a:rPr lang="ja-JP" altLang="en-US" sz="2400" dirty="0">
                <a:latin typeface="メイリオ" panose="020B0604030504040204" pitchFamily="50" charset="-128"/>
              </a:rPr>
              <a:t>設定ファイル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342900" lvl="1" indent="0">
              <a:buFontTx/>
              <a:buNone/>
              <a:defRPr/>
            </a:pPr>
            <a:r>
              <a:rPr lang="ja-JP" altLang="en-US" sz="2400" dirty="0">
                <a:latin typeface="メイリオ" panose="020B0604030504040204" pitchFamily="50" charset="-128"/>
              </a:rPr>
              <a:t>など</a:t>
            </a:r>
            <a:endParaRPr lang="en-US" altLang="ja-JP" sz="3300" dirty="0">
              <a:latin typeface="メイリオ" panose="020B0604030504040204" pitchFamily="50" charset="-128"/>
            </a:endParaRPr>
          </a:p>
          <a:p>
            <a:pPr marL="0" indent="0">
              <a:buFontTx/>
              <a:buNone/>
              <a:defRPr/>
            </a:pPr>
            <a:endParaRPr lang="en-US" altLang="ja-JP" sz="3300" dirty="0">
              <a:latin typeface="メイリオ" panose="020B0604030504040204" pitchFamily="50" charset="-128"/>
            </a:endParaRPr>
          </a:p>
        </p:txBody>
      </p:sp>
      <p:sp>
        <p:nvSpPr>
          <p:cNvPr id="8197" name="テキスト ボックス 9"/>
          <p:cNvSpPr txBox="1">
            <a:spLocks noChangeArrowheads="1"/>
          </p:cNvSpPr>
          <p:nvPr/>
        </p:nvSpPr>
        <p:spPr bwMode="auto">
          <a:xfrm>
            <a:off x="285750" y="5786438"/>
            <a:ext cx="8494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↑ある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Visual Studio 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のプロジェクトのファイルとフォルダ</a:t>
            </a:r>
          </a:p>
        </p:txBody>
      </p:sp>
      <p:pic>
        <p:nvPicPr>
          <p:cNvPr id="8198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165600"/>
            <a:ext cx="273208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4105275"/>
            <a:ext cx="23971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4121150"/>
            <a:ext cx="23145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5000625"/>
            <a:ext cx="27527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図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5153025"/>
            <a:ext cx="8699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角丸四角形 14"/>
          <p:cNvSpPr/>
          <p:nvPr/>
        </p:nvSpPr>
        <p:spPr>
          <a:xfrm>
            <a:off x="452438" y="1146175"/>
            <a:ext cx="8223250" cy="2647950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4801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>
          <a:xfrm>
            <a:off x="209550" y="520700"/>
            <a:ext cx="8753475" cy="688975"/>
          </a:xfrm>
        </p:spPr>
        <p:txBody>
          <a:bodyPr>
            <a:normAutofit fontScale="90000"/>
          </a:bodyPr>
          <a:lstStyle/>
          <a:p>
            <a:r>
              <a:rPr lang="en-US" altLang="ja-JP" sz="3600">
                <a:latin typeface="メイリオ" panose="020B0604030504040204" pitchFamily="50" charset="-128"/>
              </a:rPr>
              <a:t>Visual Studio 2013 </a:t>
            </a:r>
            <a:r>
              <a:rPr lang="ja-JP" altLang="en-US" sz="3600">
                <a:latin typeface="メイリオ" panose="020B0604030504040204" pitchFamily="50" charset="-128"/>
              </a:rPr>
              <a:t>で </a:t>
            </a:r>
            <a:r>
              <a:rPr lang="en-US" altLang="ja-JP" sz="3600">
                <a:latin typeface="メイリオ" panose="020B0604030504040204" pitchFamily="50" charset="-128"/>
              </a:rPr>
              <a:t>Win 32 </a:t>
            </a:r>
            <a:r>
              <a:rPr lang="ja-JP" altLang="en-US" sz="3600">
                <a:latin typeface="メイリオ" panose="020B0604030504040204" pitchFamily="50" charset="-128"/>
              </a:rPr>
              <a:t>コンソールアプリケーション用</a:t>
            </a:r>
            <a:r>
              <a:rPr lang="en-US" altLang="ja-JP" sz="3600">
                <a:latin typeface="メイリオ" panose="020B0604030504040204" pitchFamily="50" charset="-128"/>
              </a:rPr>
              <a:t/>
            </a:r>
            <a:br>
              <a:rPr lang="en-US" altLang="ja-JP" sz="3600">
                <a:latin typeface="メイリオ" panose="020B0604030504040204" pitchFamily="50" charset="-128"/>
              </a:rPr>
            </a:br>
            <a:r>
              <a:rPr lang="ja-JP" altLang="en-US" sz="3600">
                <a:latin typeface="メイリオ" panose="020B0604030504040204" pitchFamily="50" charset="-128"/>
              </a:rPr>
              <a:t>プロジェクトの新規作成 </a:t>
            </a:r>
            <a:r>
              <a:rPr lang="en-US" altLang="ja-JP" sz="3600">
                <a:latin typeface="メイリオ" panose="020B0604030504040204" pitchFamily="50" charset="-128"/>
              </a:rPr>
              <a:t>(1/2) </a:t>
            </a:r>
            <a:endParaRPr lang="ja-JP" altLang="en-US" sz="3600">
              <a:latin typeface="メイリオ" panose="020B0604030504040204" pitchFamily="50" charset="-128"/>
            </a:endParaRPr>
          </a:p>
        </p:txBody>
      </p:sp>
      <p:sp>
        <p:nvSpPr>
          <p:cNvPr id="921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2BF1D017-7C7D-4186-8E94-4E20CF78B7F1}" type="slidenum"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5</a:t>
            </a:fld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77788" y="3546475"/>
            <a:ext cx="2970212" cy="6858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5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「ファイル」→「新規作成」</a:t>
            </a:r>
            <a:endParaRPr lang="en-US" altLang="ja-JP" sz="15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defRPr/>
            </a:pPr>
            <a:r>
              <a:rPr lang="ja-JP" altLang="en-US" sz="15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→「プロジェクト」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3238500" y="3676650"/>
            <a:ext cx="2695575" cy="766763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5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「</a:t>
            </a:r>
            <a:r>
              <a:rPr lang="en-US" altLang="ja-JP" sz="15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Visual C++</a:t>
            </a:r>
            <a:r>
              <a:rPr lang="ja-JP" altLang="en-US" sz="15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」→</a:t>
            </a:r>
            <a:endParaRPr lang="en-US" altLang="ja-JP" sz="15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defRPr/>
            </a:pPr>
            <a:r>
              <a:rPr lang="ja-JP" altLang="en-US" sz="15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15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Win32</a:t>
            </a:r>
            <a:r>
              <a:rPr lang="ja-JP" altLang="en-US" sz="15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コンソールアプリケーション」→「</a:t>
            </a:r>
            <a:r>
              <a:rPr lang="en-US" altLang="ja-JP" sz="15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OK</a:t>
            </a:r>
            <a:r>
              <a:rPr lang="ja-JP" altLang="en-US" sz="15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sz="15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2930525" y="2209800"/>
            <a:ext cx="250825" cy="69532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5984875" y="2209800"/>
            <a:ext cx="250825" cy="69532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6292850" y="3611563"/>
            <a:ext cx="2670175" cy="36195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8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 「次へ」</a:t>
            </a:r>
            <a:endParaRPr lang="en-US" altLang="ja-JP" sz="18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22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735138"/>
            <a:ext cx="276225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1706563"/>
            <a:ext cx="27320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1714500"/>
            <a:ext cx="28702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テキスト ボックス 15"/>
          <p:cNvSpPr txBox="1">
            <a:spLocks noChangeArrowheads="1"/>
          </p:cNvSpPr>
          <p:nvPr/>
        </p:nvSpPr>
        <p:spPr bwMode="auto">
          <a:xfrm>
            <a:off x="6759575" y="4081463"/>
            <a:ext cx="24304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10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lang="ja-JP" altLang="en-US" sz="210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次ページに続く</a:t>
            </a:r>
          </a:p>
        </p:txBody>
      </p:sp>
      <p:sp>
        <p:nvSpPr>
          <p:cNvPr id="9229" name="テキスト ボックス 16"/>
          <p:cNvSpPr txBox="1">
            <a:spLocks noChangeArrowheads="1"/>
          </p:cNvSpPr>
          <p:nvPr/>
        </p:nvSpPr>
        <p:spPr bwMode="auto">
          <a:xfrm>
            <a:off x="93663" y="4906963"/>
            <a:ext cx="4110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Win32</a:t>
            </a:r>
            <a:r>
              <a:rPr lang="ja-JP" altLang="en-US" sz="180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コンソールアプリケーション</a:t>
            </a:r>
            <a:endParaRPr lang="en-US" altLang="ja-JP" sz="180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80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とは，起動すると，</a:t>
            </a:r>
            <a:r>
              <a:rPr lang="en-US" altLang="ja-JP" sz="18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Win32</a:t>
            </a:r>
            <a:r>
              <a:rPr lang="ja-JP" altLang="en-US" sz="18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コンソー</a:t>
            </a:r>
            <a:endParaRPr lang="en-US" altLang="ja-JP" sz="180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8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ル</a:t>
            </a:r>
            <a:r>
              <a:rPr lang="ja-JP" altLang="en-US" sz="180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（例えば右図）が開くアプリのこと</a:t>
            </a:r>
          </a:p>
        </p:txBody>
      </p:sp>
      <p:pic>
        <p:nvPicPr>
          <p:cNvPr id="9230" name="図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840288"/>
            <a:ext cx="1350962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テキスト ボックス 20"/>
          <p:cNvSpPr txBox="1">
            <a:spLocks noChangeArrowheads="1"/>
          </p:cNvSpPr>
          <p:nvPr/>
        </p:nvSpPr>
        <p:spPr bwMode="auto">
          <a:xfrm>
            <a:off x="5745163" y="4924425"/>
            <a:ext cx="2955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C++</a:t>
            </a:r>
            <a:r>
              <a:rPr lang="ja-JP" altLang="en-US" sz="180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とは、</a:t>
            </a:r>
            <a:r>
              <a:rPr lang="en-US" altLang="ja-JP" sz="18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lang="ja-JP" altLang="en-US" sz="180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言語を機能</a:t>
            </a:r>
            <a:endParaRPr lang="en-US" altLang="ja-JP" sz="180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80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アップした</a:t>
            </a:r>
            <a:r>
              <a:rPr lang="ja-JP" altLang="en-US" sz="18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プログラミング</a:t>
            </a:r>
            <a:endParaRPr lang="en-US" altLang="ja-JP" sz="180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8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言語</a:t>
            </a:r>
            <a:r>
              <a:rPr lang="ja-JP" altLang="en-US" sz="180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のこと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3238500" y="3105150"/>
            <a:ext cx="979488" cy="1174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H="1">
            <a:off x="4117975" y="2797175"/>
            <a:ext cx="334963" cy="2746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4" name="テキスト ボックス 24"/>
          <p:cNvSpPr txBox="1">
            <a:spLocks noChangeArrowheads="1"/>
          </p:cNvSpPr>
          <p:nvPr/>
        </p:nvSpPr>
        <p:spPr bwMode="auto">
          <a:xfrm>
            <a:off x="3432175" y="2482850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名前は変えなくてもよい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3233738" y="2095500"/>
            <a:ext cx="442912" cy="16986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77788" y="4840288"/>
            <a:ext cx="5602287" cy="1057275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dirty="0">
              <a:ea typeface="メイリオ" panose="020B0604030504040204" pitchFamily="50" charset="-128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5719763" y="4814888"/>
            <a:ext cx="2894012" cy="1057275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881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>
          <a:xfrm>
            <a:off x="150813" y="684213"/>
            <a:ext cx="8753475" cy="687387"/>
          </a:xfrm>
        </p:spPr>
        <p:txBody>
          <a:bodyPr>
            <a:normAutofit fontScale="90000"/>
          </a:bodyPr>
          <a:lstStyle/>
          <a:p>
            <a:r>
              <a:rPr lang="en-US" altLang="ja-JP" sz="3600">
                <a:latin typeface="メイリオ" panose="020B0604030504040204" pitchFamily="50" charset="-128"/>
              </a:rPr>
              <a:t>Visual Studio 2013 </a:t>
            </a:r>
            <a:r>
              <a:rPr lang="ja-JP" altLang="en-US" sz="3600">
                <a:latin typeface="メイリオ" panose="020B0604030504040204" pitchFamily="50" charset="-128"/>
              </a:rPr>
              <a:t>で </a:t>
            </a:r>
            <a:r>
              <a:rPr lang="en-US" altLang="ja-JP" sz="3600">
                <a:latin typeface="メイリオ" panose="020B0604030504040204" pitchFamily="50" charset="-128"/>
              </a:rPr>
              <a:t>Win 32 </a:t>
            </a:r>
            <a:r>
              <a:rPr lang="ja-JP" altLang="en-US" sz="3600">
                <a:latin typeface="メイリオ" panose="020B0604030504040204" pitchFamily="50" charset="-128"/>
              </a:rPr>
              <a:t>コンソールアプリケーション用</a:t>
            </a:r>
            <a:r>
              <a:rPr lang="en-US" altLang="ja-JP" sz="3600">
                <a:latin typeface="メイリオ" panose="020B0604030504040204" pitchFamily="50" charset="-128"/>
              </a:rPr>
              <a:t/>
            </a:r>
            <a:br>
              <a:rPr lang="en-US" altLang="ja-JP" sz="3600">
                <a:latin typeface="メイリオ" panose="020B0604030504040204" pitchFamily="50" charset="-128"/>
              </a:rPr>
            </a:br>
            <a:r>
              <a:rPr lang="ja-JP" altLang="en-US" sz="3600">
                <a:latin typeface="メイリオ" panose="020B0604030504040204" pitchFamily="50" charset="-128"/>
              </a:rPr>
              <a:t>プロジェクトの新規作成 </a:t>
            </a:r>
            <a:r>
              <a:rPr lang="en-US" altLang="ja-JP" sz="3600">
                <a:latin typeface="メイリオ" panose="020B0604030504040204" pitchFamily="50" charset="-128"/>
              </a:rPr>
              <a:t>(2/2) </a:t>
            </a:r>
            <a:endParaRPr lang="ja-JP" altLang="en-US" sz="3600">
              <a:latin typeface="メイリオ" panose="020B0604030504040204" pitchFamily="50" charset="-128"/>
            </a:endParaRPr>
          </a:p>
        </p:txBody>
      </p:sp>
      <p:sp>
        <p:nvSpPr>
          <p:cNvPr id="1126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7DC6B2C1-3469-4E60-A3D0-9A438E0D4473}" type="slidenum"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6</a:t>
            </a:fld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58750" y="3862388"/>
            <a:ext cx="2771775" cy="5080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8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 「完了」をクリック</a:t>
            </a:r>
          </a:p>
        </p:txBody>
      </p:sp>
      <p:sp>
        <p:nvSpPr>
          <p:cNvPr id="9" name="右矢印 8"/>
          <p:cNvSpPr/>
          <p:nvPr/>
        </p:nvSpPr>
        <p:spPr>
          <a:xfrm>
            <a:off x="2930525" y="2525713"/>
            <a:ext cx="250825" cy="69532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222750" y="4384675"/>
            <a:ext cx="3136900" cy="900113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8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 プロジェクトが新規作成されるので確認</a:t>
            </a:r>
            <a:endParaRPr lang="en-US" altLang="ja-JP" sz="18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077075" y="3540125"/>
            <a:ext cx="979488" cy="1174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H="1">
            <a:off x="7292975" y="2979738"/>
            <a:ext cx="334963" cy="2746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30413"/>
            <a:ext cx="2820987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2030413"/>
            <a:ext cx="4902200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762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2092325"/>
            <a:ext cx="59880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タイトル 1"/>
          <p:cNvSpPr>
            <a:spLocks noGrp="1"/>
          </p:cNvSpPr>
          <p:nvPr>
            <p:ph type="title"/>
          </p:nvPr>
        </p:nvSpPr>
        <p:spPr>
          <a:xfrm>
            <a:off x="153988" y="784225"/>
            <a:ext cx="8753475" cy="688975"/>
          </a:xfrm>
        </p:spPr>
        <p:txBody>
          <a:bodyPr>
            <a:normAutofit fontScale="90000"/>
          </a:bodyPr>
          <a:lstStyle/>
          <a:p>
            <a:r>
              <a:rPr lang="en-US" altLang="ja-JP" sz="3600">
                <a:latin typeface="メイリオ" panose="020B0604030504040204" pitchFamily="50" charset="-128"/>
              </a:rPr>
              <a:t>Visual Studio 2013 </a:t>
            </a:r>
            <a:r>
              <a:rPr lang="ja-JP" altLang="en-US" sz="3600">
                <a:latin typeface="メイリオ" panose="020B0604030504040204" pitchFamily="50" charset="-128"/>
              </a:rPr>
              <a:t>の </a:t>
            </a:r>
            <a:r>
              <a:rPr lang="en-US" altLang="ja-JP" sz="3600">
                <a:latin typeface="メイリオ" panose="020B0604030504040204" pitchFamily="50" charset="-128"/>
              </a:rPr>
              <a:t>Win 32 </a:t>
            </a:r>
            <a:r>
              <a:rPr lang="ja-JP" altLang="en-US" sz="3600">
                <a:latin typeface="メイリオ" panose="020B0604030504040204" pitchFamily="50" charset="-128"/>
              </a:rPr>
              <a:t>コンソールアプリケーション用</a:t>
            </a:r>
            <a:r>
              <a:rPr lang="en-US" altLang="ja-JP" sz="3600">
                <a:latin typeface="メイリオ" panose="020B0604030504040204" pitchFamily="50" charset="-128"/>
              </a:rPr>
              <a:t/>
            </a:r>
            <a:br>
              <a:rPr lang="en-US" altLang="ja-JP" sz="3600">
                <a:latin typeface="メイリオ" panose="020B0604030504040204" pitchFamily="50" charset="-128"/>
              </a:rPr>
            </a:br>
            <a:r>
              <a:rPr lang="ja-JP" altLang="en-US" sz="3600">
                <a:latin typeface="メイリオ" panose="020B0604030504040204" pitchFamily="50" charset="-128"/>
              </a:rPr>
              <a:t>プロジェクト</a:t>
            </a:r>
          </a:p>
        </p:txBody>
      </p:sp>
      <p:sp>
        <p:nvSpPr>
          <p:cNvPr id="1229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BB61E617-0ECB-416E-BD9D-75FD3C3517E4}" type="slidenum"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7</a:t>
            </a:fld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908550" y="3122613"/>
            <a:ext cx="979488" cy="1174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H="1">
            <a:off x="5888038" y="2820988"/>
            <a:ext cx="1244600" cy="3603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テキスト ボックス 12"/>
          <p:cNvSpPr txBox="1">
            <a:spLocks noChangeArrowheads="1"/>
          </p:cNvSpPr>
          <p:nvPr/>
        </p:nvSpPr>
        <p:spPr bwMode="auto">
          <a:xfrm>
            <a:off x="7132638" y="2500313"/>
            <a:ext cx="1800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</a:t>
            </a:r>
            <a:endParaRPr lang="en-US" altLang="ja-JP" sz="21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の名前</a:t>
            </a:r>
          </a:p>
        </p:txBody>
      </p:sp>
      <p:sp>
        <p:nvSpPr>
          <p:cNvPr id="10" name="円/楕円 9"/>
          <p:cNvSpPr/>
          <p:nvPr/>
        </p:nvSpPr>
        <p:spPr>
          <a:xfrm>
            <a:off x="4175125" y="3368675"/>
            <a:ext cx="1860550" cy="1295400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497138" y="4787900"/>
            <a:ext cx="6340475" cy="11080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u="sng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プロジェクトを構成するたくさんのファイル</a:t>
            </a:r>
            <a:endParaRPr lang="en-US" altLang="ja-JP" u="sng" dirty="0"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defRPr/>
            </a:pPr>
            <a:r>
              <a:rPr lang="en-US" altLang="ja-JP" sz="2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2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表示されていないだけで、本当は、</a:t>
            </a:r>
            <a:endParaRPr lang="en-US" altLang="ja-JP" sz="21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2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もっとたくさんのファイルがある</a:t>
            </a:r>
          </a:p>
        </p:txBody>
      </p:sp>
    </p:spTree>
    <p:extLst>
      <p:ext uri="{BB962C8B-B14F-4D97-AF65-F5344CB8AC3E}">
        <p14:creationId xmlns:p14="http://schemas.microsoft.com/office/powerpoint/2010/main" val="2076271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1300" y="620713"/>
            <a:ext cx="8934450" cy="1470025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altLang="ja-JP" dirty="0">
                <a:latin typeface="メイリオ" panose="020B0604030504040204" pitchFamily="50" charset="-128"/>
              </a:rPr>
              <a:t>Visual Studio 2013 </a:t>
            </a:r>
            <a:r>
              <a:rPr lang="ja-JP" altLang="en-US" dirty="0">
                <a:latin typeface="メイリオ" panose="020B0604030504040204" pitchFamily="50" charset="-128"/>
              </a:rPr>
              <a:t>を</a:t>
            </a:r>
            <a:r>
              <a:rPr lang="ja-JP" altLang="en-US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終了</a:t>
            </a:r>
            <a:r>
              <a:rPr lang="ja-JP" altLang="en-US" dirty="0">
                <a:latin typeface="メイリオ" panose="020B0604030504040204" pitchFamily="50" charset="-128"/>
              </a:rPr>
              <a:t>して、</a:t>
            </a:r>
            <a:r>
              <a:rPr lang="ja-JP" altLang="en-US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もう</a:t>
            </a:r>
            <a:r>
              <a:rPr lang="en-US" altLang="ja-JP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1</a:t>
            </a:r>
            <a:r>
              <a:rPr lang="ja-JP" altLang="en-US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度起動</a:t>
            </a:r>
            <a:r>
              <a:rPr lang="ja-JP" altLang="en-US" dirty="0">
                <a:latin typeface="メイリオ" panose="020B0604030504040204" pitchFamily="50" charset="-128"/>
              </a:rPr>
              <a:t>すると、</a:t>
            </a:r>
            <a:r>
              <a:rPr lang="ja-JP" altLang="en-US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画面がもとに戻る</a:t>
            </a:r>
            <a:r>
              <a:rPr lang="ja-JP" altLang="en-US" dirty="0">
                <a:latin typeface="メイリオ" panose="020B0604030504040204" pitchFamily="50" charset="-128"/>
              </a:rPr>
              <a:t>。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FontTx/>
              <a:buNone/>
              <a:defRPr/>
            </a:pPr>
            <a:r>
              <a:rPr lang="ja-JP" altLang="en-US" dirty="0">
                <a:latin typeface="メイリオ" panose="020B0604030504040204" pitchFamily="50" charset="-128"/>
              </a:rPr>
              <a:t>　　</a:t>
            </a:r>
          </a:p>
        </p:txBody>
      </p:sp>
      <p:sp>
        <p:nvSpPr>
          <p:cNvPr id="1331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3750410F-6B89-4F1A-9EE1-8D886B097750}" type="slidenum"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8</a:t>
            </a:fld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3316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2090738"/>
            <a:ext cx="5646737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テキスト ボックス 14"/>
          <p:cNvSpPr txBox="1">
            <a:spLocks noChangeArrowheads="1"/>
          </p:cNvSpPr>
          <p:nvPr/>
        </p:nvSpPr>
        <p:spPr bwMode="auto">
          <a:xfrm>
            <a:off x="61913" y="5562600"/>
            <a:ext cx="8629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↑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Visual Studio 2013 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を終了して、もう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度起動したところ</a:t>
            </a:r>
          </a:p>
        </p:txBody>
      </p:sp>
    </p:spTree>
    <p:extLst>
      <p:ext uri="{BB962C8B-B14F-4D97-AF65-F5344CB8AC3E}">
        <p14:creationId xmlns:p14="http://schemas.microsoft.com/office/powerpoint/2010/main" val="383996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9375" y="333374"/>
            <a:ext cx="9101138" cy="2452355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altLang="ja-JP" dirty="0">
                <a:latin typeface="メイリオ" panose="020B0604030504040204" pitchFamily="50" charset="-128"/>
              </a:rPr>
              <a:t>Visual Studio 2013 </a:t>
            </a:r>
            <a:r>
              <a:rPr lang="ja-JP" altLang="en-US" dirty="0">
                <a:latin typeface="メイリオ" panose="020B0604030504040204" pitchFamily="50" charset="-128"/>
              </a:rPr>
              <a:t>を</a:t>
            </a:r>
            <a:r>
              <a:rPr lang="ja-JP" altLang="en-US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終了</a:t>
            </a:r>
            <a:r>
              <a:rPr lang="ja-JP" altLang="en-US" dirty="0">
                <a:latin typeface="メイリオ" panose="020B0604030504040204" pitchFamily="50" charset="-128"/>
              </a:rPr>
              <a:t>して、</a:t>
            </a:r>
            <a:r>
              <a:rPr lang="ja-JP" altLang="en-US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もう</a:t>
            </a:r>
            <a:r>
              <a:rPr lang="en-US" altLang="ja-JP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1</a:t>
            </a:r>
            <a:r>
              <a:rPr lang="ja-JP" altLang="en-US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度起動</a:t>
            </a:r>
            <a:r>
              <a:rPr lang="ja-JP" altLang="en-US" dirty="0">
                <a:latin typeface="メイリオ" panose="020B0604030504040204" pitchFamily="50" charset="-128"/>
              </a:rPr>
              <a:t>すると、</a:t>
            </a:r>
            <a:r>
              <a:rPr lang="ja-JP" altLang="en-US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画面がもとに戻る</a:t>
            </a:r>
            <a:r>
              <a:rPr lang="ja-JP" altLang="en-US" dirty="0">
                <a:latin typeface="メイリオ" panose="020B0604030504040204" pitchFamily="50" charset="-128"/>
              </a:rPr>
              <a:t>。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FontTx/>
              <a:buNone/>
              <a:defRPr/>
            </a:pPr>
            <a:r>
              <a:rPr lang="ja-JP" altLang="en-US" dirty="0">
                <a:latin typeface="メイリオ" panose="020B0604030504040204" pitchFamily="50" charset="-128"/>
              </a:rPr>
              <a:t>　　⇒　プロジェクトの中身は</a:t>
            </a:r>
            <a:r>
              <a:rPr lang="ja-JP" altLang="en-US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消えていない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FontTx/>
              <a:buNone/>
              <a:defRPr/>
            </a:pPr>
            <a:r>
              <a:rPr lang="ja-JP" altLang="en-US" dirty="0">
                <a:latin typeface="メイリオ" panose="020B0604030504040204" pitchFamily="50" charset="-128"/>
              </a:rPr>
              <a:t>　　　　次の手順で作成済みのプロジェクトを</a:t>
            </a:r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</a:rPr>
              <a:t>開く</a:t>
            </a:r>
            <a:r>
              <a:rPr lang="ja-JP" altLang="en-US" dirty="0">
                <a:latin typeface="メイリオ" panose="020B0604030504040204" pitchFamily="50" charset="-128"/>
              </a:rPr>
              <a:t>ことができる！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FontTx/>
              <a:buNone/>
              <a:defRPr/>
            </a:pPr>
            <a:endParaRPr lang="en-US" altLang="ja-JP" sz="1800" dirty="0">
              <a:latin typeface="メイリオ" panose="020B0604030504040204" pitchFamily="50" charset="-128"/>
            </a:endParaRPr>
          </a:p>
          <a:p>
            <a:pPr>
              <a:defRPr/>
            </a:pPr>
            <a:endParaRPr lang="en-US" altLang="ja-JP" sz="1800" dirty="0">
              <a:latin typeface="メイリオ" panose="020B0604030504040204" pitchFamily="50" charset="-128"/>
            </a:endParaRPr>
          </a:p>
          <a:p>
            <a:pPr>
              <a:defRPr/>
            </a:pPr>
            <a:endParaRPr lang="en-US" altLang="ja-JP" sz="1800" dirty="0">
              <a:latin typeface="メイリオ" panose="020B0604030504040204" pitchFamily="50" charset="-128"/>
            </a:endParaRPr>
          </a:p>
          <a:p>
            <a:pPr>
              <a:defRPr/>
            </a:pPr>
            <a:endParaRPr lang="ja-JP" altLang="en-US" sz="1800" dirty="0">
              <a:latin typeface="メイリオ" panose="020B0604030504040204" pitchFamily="50" charset="-128"/>
            </a:endParaRPr>
          </a:p>
        </p:txBody>
      </p:sp>
      <p:sp>
        <p:nvSpPr>
          <p:cNvPr id="1433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429C04DB-AC0E-4698-91ED-5DA425854F83}" type="slidenum"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9</a:t>
            </a:fld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66675" y="5080000"/>
            <a:ext cx="2782888" cy="9271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5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「ファイル」→「開く」</a:t>
            </a:r>
            <a:endParaRPr lang="en-US" altLang="ja-JP" sz="15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defRPr/>
            </a:pPr>
            <a:r>
              <a:rPr lang="ja-JP" altLang="en-US" sz="15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→</a:t>
            </a:r>
            <a:r>
              <a:rPr lang="ja-JP" altLang="en-US" sz="18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「プロジェクト／ソリューション」</a:t>
            </a:r>
          </a:p>
        </p:txBody>
      </p:sp>
      <p:sp>
        <p:nvSpPr>
          <p:cNvPr id="7" name="右矢印 6"/>
          <p:cNvSpPr/>
          <p:nvPr/>
        </p:nvSpPr>
        <p:spPr>
          <a:xfrm>
            <a:off x="2886075" y="4025900"/>
            <a:ext cx="250825" cy="69532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342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3348038"/>
            <a:ext cx="2693988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角丸四角形 9"/>
          <p:cNvSpPr/>
          <p:nvPr/>
        </p:nvSpPr>
        <p:spPr>
          <a:xfrm>
            <a:off x="3194050" y="5092700"/>
            <a:ext cx="2892425" cy="6858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5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②プロジェクト名と同じフォルダ名のフォルダを開く</a:t>
            </a:r>
          </a:p>
        </p:txBody>
      </p:sp>
      <p:sp>
        <p:nvSpPr>
          <p:cNvPr id="11" name="右矢印 10"/>
          <p:cNvSpPr/>
          <p:nvPr/>
        </p:nvSpPr>
        <p:spPr>
          <a:xfrm>
            <a:off x="5961063" y="4027488"/>
            <a:ext cx="250825" cy="69532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345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348038"/>
            <a:ext cx="2930525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6229350" y="5084763"/>
            <a:ext cx="2892425" cy="922337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5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 </a:t>
            </a:r>
            <a:r>
              <a:rPr lang="en-US" altLang="ja-JP" sz="15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Microsoft Visual Studio Solution </a:t>
            </a:r>
            <a:r>
              <a:rPr lang="ja-JP" altLang="en-US" sz="15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ファイルを選び、「開く」をクリック</a:t>
            </a:r>
          </a:p>
        </p:txBody>
      </p:sp>
      <p:pic>
        <p:nvPicPr>
          <p:cNvPr id="14347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348038"/>
            <a:ext cx="2801938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564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754</Words>
  <Application>Microsoft Office PowerPoint</Application>
  <PresentationFormat>画面に合わせる (4:3)</PresentationFormat>
  <Paragraphs>151</Paragraphs>
  <Slides>20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メイリオ</vt:lpstr>
      <vt:lpstr>游ゴシック</vt:lpstr>
      <vt:lpstr>Arial</vt:lpstr>
      <vt:lpstr>Calibri</vt:lpstr>
      <vt:lpstr>Segoe UI</vt:lpstr>
      <vt:lpstr>Office テーマ</vt:lpstr>
      <vt:lpstr>Visual Studio 2013 の起動と プロジェクトの新規作成 </vt:lpstr>
      <vt:lpstr>Visual Studio 2013 の起動手順（例）</vt:lpstr>
      <vt:lpstr>Visual Studio 2013 の初回起動設定 （初回起動時のみ）</vt:lpstr>
      <vt:lpstr>Visual Studio のプロジェクト</vt:lpstr>
      <vt:lpstr>Visual Studio 2013 で Win 32 コンソールアプリケーション用 プロジェクトの新規作成 (1/2) </vt:lpstr>
      <vt:lpstr>Visual Studio 2013 で Win 32 コンソールアプリケーション用 プロジェクトの新規作成 (2/2) </vt:lpstr>
      <vt:lpstr>Visual Studio 2013 の Win 32 コンソールアプリケーション用 プロジェクト</vt:lpstr>
      <vt:lpstr>PowerPoint プレゼンテーション</vt:lpstr>
      <vt:lpstr>PowerPoint プレゼンテーション</vt:lpstr>
      <vt:lpstr>Visual Studio 2013 でビルドと実行</vt:lpstr>
      <vt:lpstr>Visual Studio 2013 の Win 32 コンソールアプリケーション用 プロジェクト</vt:lpstr>
      <vt:lpstr>Visual Studio 2013 の Win 32 コンソールアプリケーション用 プロジェクト</vt:lpstr>
      <vt:lpstr>Visual C++ のソースファイル例</vt:lpstr>
      <vt:lpstr>Visual C++ のソースファイル例</vt:lpstr>
      <vt:lpstr>（参考）Linux での C 言語と Visual Studio の C++ 言語の違い</vt:lpstr>
      <vt:lpstr>プログラムに関する２種類のファイル</vt:lpstr>
      <vt:lpstr>ビルド（コンパイル）</vt:lpstr>
      <vt:lpstr>Visual Studio 2013 でのビルド手順</vt:lpstr>
      <vt:lpstr>Visual Studio 2013 での実行手順</vt:lpstr>
      <vt:lpstr>プログラムのビルドと実行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Studio 2013 の起動とプロジェクトの新規作成</dc:title>
  <dc:creator>kaneko kunihiko</dc:creator>
  <cp:lastModifiedBy>user</cp:lastModifiedBy>
  <cp:revision>36</cp:revision>
  <dcterms:created xsi:type="dcterms:W3CDTF">2019-11-02T00:06:04Z</dcterms:created>
  <dcterms:modified xsi:type="dcterms:W3CDTF">2023-01-20T15:53:18Z</dcterms:modified>
</cp:coreProperties>
</file>