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7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56" d="100"/>
          <a:sy n="56" d="100"/>
        </p:scale>
        <p:origin x="704" y="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2024/9/22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5856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2024/9/22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2024/9/22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2024/9/22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2024/9/22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2024/9/22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ad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visualgo.net/ja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visualgo.net/ja" TargetMode="Externa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157" y="1122363"/>
            <a:ext cx="8243685" cy="2387600"/>
          </a:xfrm>
        </p:spPr>
        <p:txBody>
          <a:bodyPr>
            <a:noAutofit/>
          </a:bodyPr>
          <a:lstStyle/>
          <a:p>
            <a:r>
              <a:rPr lang="en-US" altLang="ja-JP" sz="4400" dirty="0">
                <a:latin typeface="メイリオ" panose="020B0604030504040204" pitchFamily="50" charset="-128"/>
              </a:rPr>
              <a:t>ad-7. </a:t>
            </a:r>
            <a:r>
              <a:rPr lang="ja-JP" altLang="en-US" sz="4400">
                <a:latin typeface="メイリオ" panose="020B0604030504040204" pitchFamily="50" charset="-128"/>
              </a:rPr>
              <a:t>グラフ，ソート，連結リスト</a:t>
            </a:r>
            <a:r>
              <a:rPr lang="en-US" altLang="ja-JP" sz="4400" dirty="0">
                <a:latin typeface="メイリオ" panose="020B0604030504040204" pitchFamily="50" charset="-128"/>
              </a:rPr>
              <a:t> 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281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/>
              <a:t>（</a:t>
            </a:r>
            <a:r>
              <a:rPr lang="en-US" altLang="ja-JP" dirty="0"/>
              <a:t>C </a:t>
            </a:r>
            <a:r>
              <a:rPr lang="ja-JP" altLang="en-US" dirty="0"/>
              <a:t>言語によるアルゴリズムとデータ構造）（全６回）</a:t>
            </a:r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https://www.kkaneko.jp/pro/ad/index.html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24232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8548" y="3073445"/>
            <a:ext cx="5664612" cy="3648031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b="1" dirty="0"/>
              <a:t>パソコン演習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8461208" cy="2522177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① </a:t>
            </a:r>
            <a:r>
              <a:rPr kumimoji="1" lang="en-US" altLang="ja-JP" b="1" dirty="0"/>
              <a:t>Chrome</a:t>
            </a:r>
            <a:r>
              <a:rPr kumimoji="1" lang="en-US" altLang="ja-JP" dirty="0"/>
              <a:t> </a:t>
            </a:r>
            <a:r>
              <a:rPr kumimoji="1" lang="ja-JP" altLang="en-US" dirty="0"/>
              <a:t>ウェブブラウザを起動する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② 次の </a:t>
            </a:r>
            <a:r>
              <a:rPr lang="en-US" altLang="ja-JP" dirty="0"/>
              <a:t>URL </a:t>
            </a:r>
            <a:r>
              <a:rPr lang="ja-JP" altLang="en-US" dirty="0"/>
              <a:t>を開く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sz="2400" b="1" dirty="0"/>
              <a:t>	</a:t>
            </a:r>
            <a:r>
              <a:rPr lang="en-US" altLang="ja-JP" sz="2400" b="1" dirty="0">
                <a:hlinkClick r:id="rId3"/>
              </a:rPr>
              <a:t>https://</a:t>
            </a:r>
            <a:r>
              <a:rPr lang="en-US" altLang="ja-JP" sz="2400" b="1" dirty="0" err="1">
                <a:hlinkClick r:id="rId3"/>
              </a:rPr>
              <a:t>visualgo.net</a:t>
            </a:r>
            <a:r>
              <a:rPr lang="en-US" altLang="ja-JP" sz="2400" b="1" dirty="0">
                <a:hlinkClick r:id="rId3"/>
              </a:rPr>
              <a:t>/ja</a:t>
            </a:r>
            <a:endParaRPr lang="en-US" altLang="ja-JP" sz="2400" b="1" dirty="0"/>
          </a:p>
          <a:p>
            <a:pPr marL="0" indent="0">
              <a:buNone/>
            </a:pPr>
            <a:r>
              <a:rPr lang="ja-JP" altLang="en-US" dirty="0"/>
              <a:t>③ 「</a:t>
            </a:r>
            <a:r>
              <a:rPr lang="ja-JP" altLang="en-US" b="1" dirty="0"/>
              <a:t>ソート</a:t>
            </a:r>
            <a:r>
              <a:rPr lang="ja-JP" altLang="en-US" dirty="0"/>
              <a:t>」をクリック</a:t>
            </a:r>
            <a:endParaRPr kumimoji="1" lang="en-US" altLang="ja-JP" dirty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1791053" y="4657725"/>
            <a:ext cx="1764947" cy="169862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0584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7919044" cy="5333166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ja-JP" altLang="en-US" dirty="0"/>
              <a:t>④ 説明が出る．</a:t>
            </a:r>
            <a:r>
              <a:rPr lang="en-US" altLang="ja-JP" b="1" dirty="0"/>
              <a:t>ESC </a:t>
            </a:r>
            <a:r>
              <a:rPr lang="ja-JP" altLang="en-US" b="1" dirty="0"/>
              <a:t>キー</a:t>
            </a:r>
            <a:r>
              <a:rPr lang="ja-JP" altLang="en-US" dirty="0"/>
              <a:t>を押して，説明を消す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⑤「</a:t>
            </a:r>
            <a:r>
              <a:rPr lang="en-US" altLang="ja-JP" b="1" dirty="0"/>
              <a:t>INS</a:t>
            </a:r>
            <a:r>
              <a:rPr lang="ja-JP" altLang="en-US" dirty="0"/>
              <a:t>」をクリック．</a:t>
            </a:r>
            <a:r>
              <a:rPr lang="en-US" altLang="ja-JP" sz="2400" b="1" dirty="0"/>
              <a:t>	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600" y="2178997"/>
            <a:ext cx="8343705" cy="2342555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b="1" dirty="0"/>
              <a:t>パソコン演習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3391939" y="2377267"/>
            <a:ext cx="492850" cy="42378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/>
              <a:t>11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51949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/>
              <a:t>⑥ 左下にメニューが出る．「</a:t>
            </a:r>
            <a:r>
              <a:rPr lang="ja-JP" altLang="en-US" b="1" dirty="0"/>
              <a:t>行く</a:t>
            </a:r>
            <a:r>
              <a:rPr lang="ja-JP" altLang="en-US" dirty="0"/>
              <a:t>」をクリック．</a:t>
            </a:r>
            <a:endParaRPr lang="en-US" altLang="ja-JP" dirty="0"/>
          </a:p>
          <a:p>
            <a:pPr marL="0" indent="0">
              <a:buNone/>
            </a:pPr>
            <a:endParaRPr lang="en-US" altLang="ja-JP" b="1" dirty="0"/>
          </a:p>
          <a:p>
            <a:pPr marL="0" indent="0">
              <a:buNone/>
            </a:pPr>
            <a:endParaRPr lang="en-US" altLang="ja-JP" b="1" dirty="0"/>
          </a:p>
          <a:p>
            <a:pPr marL="0" indent="0">
              <a:buNone/>
            </a:pPr>
            <a:endParaRPr lang="en-US" altLang="ja-JP" b="1" dirty="0"/>
          </a:p>
          <a:p>
            <a:pPr marL="0" indent="0">
              <a:buNone/>
            </a:pPr>
            <a:endParaRPr lang="en-US" altLang="ja-JP" b="1" dirty="0"/>
          </a:p>
          <a:p>
            <a:pPr marL="0" indent="0">
              <a:buNone/>
            </a:pPr>
            <a:endParaRPr lang="en-US" altLang="ja-JP" b="1" dirty="0"/>
          </a:p>
          <a:p>
            <a:pPr marL="0" indent="0">
              <a:buNone/>
            </a:pPr>
            <a:r>
              <a:rPr lang="ja-JP" altLang="en-US" b="1" dirty="0"/>
              <a:t>⑦ 並べ替え（ソート）が始まる</a:t>
            </a:r>
            <a:r>
              <a:rPr lang="en-US" altLang="ja-JP" sz="2400" b="1" dirty="0"/>
              <a:t>	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959" y="1607244"/>
            <a:ext cx="4147020" cy="2039067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b="1" dirty="0"/>
              <a:t>パソコン演習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3142173" y="2114095"/>
            <a:ext cx="826225" cy="52856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/>
              <a:t>12</a:t>
            </a:fld>
            <a:endParaRPr kumimoji="1"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5959" y="4772424"/>
            <a:ext cx="3149180" cy="1913846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8384" y="3331846"/>
            <a:ext cx="3064669" cy="1950244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5619502" y="5352819"/>
            <a:ext cx="32624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並べ替え（ソート）の</a:t>
            </a:r>
            <a:endParaRPr kumimoji="1" lang="en-US" altLang="ja-JP" sz="2400" dirty="0"/>
          </a:p>
          <a:p>
            <a:r>
              <a:rPr kumimoji="1" lang="ja-JP" altLang="en-US" sz="2400" dirty="0"/>
              <a:t>アルゴリズム</a:t>
            </a:r>
          </a:p>
        </p:txBody>
      </p:sp>
    </p:spTree>
    <p:extLst>
      <p:ext uri="{BB962C8B-B14F-4D97-AF65-F5344CB8AC3E}">
        <p14:creationId xmlns:p14="http://schemas.microsoft.com/office/powerpoint/2010/main" val="30978369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sz="3600" dirty="0"/>
              <a:t>7-3</a:t>
            </a:r>
            <a:r>
              <a:rPr lang="ja-JP" altLang="en-US" sz="3600" dirty="0"/>
              <a:t> リスト</a:t>
            </a:r>
            <a:r>
              <a:rPr lang="en-US" altLang="ja-JP" sz="3600" dirty="0"/>
              <a:t> </a:t>
            </a:r>
            <a:br>
              <a:rPr lang="en-US" altLang="ja-JP" sz="3600" dirty="0"/>
            </a:b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6935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リスト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/>
              <a:t>14</a:t>
            </a:fld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964" y="2047107"/>
            <a:ext cx="8536507" cy="1576626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1340072" y="3853701"/>
            <a:ext cx="6863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リストとは，順序の付いたデータの並び</a:t>
            </a:r>
          </a:p>
        </p:txBody>
      </p:sp>
    </p:spTree>
    <p:extLst>
      <p:ext uri="{BB962C8B-B14F-4D97-AF65-F5344CB8AC3E}">
        <p14:creationId xmlns:p14="http://schemas.microsoft.com/office/powerpoint/2010/main" val="27649015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8035" y="3016779"/>
            <a:ext cx="5530098" cy="3551392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b="1" dirty="0"/>
              <a:t>パソコン演習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① </a:t>
            </a:r>
            <a:r>
              <a:rPr kumimoji="1" lang="en-US" altLang="ja-JP" b="1" dirty="0"/>
              <a:t>Chrome</a:t>
            </a:r>
            <a:r>
              <a:rPr kumimoji="1" lang="en-US" altLang="ja-JP" dirty="0"/>
              <a:t> </a:t>
            </a:r>
            <a:r>
              <a:rPr kumimoji="1" lang="ja-JP" altLang="en-US" dirty="0"/>
              <a:t>ウェブブラウザを起動する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② 次の </a:t>
            </a:r>
            <a:r>
              <a:rPr lang="en-US" altLang="ja-JP" dirty="0"/>
              <a:t>URL </a:t>
            </a:r>
            <a:r>
              <a:rPr lang="ja-JP" altLang="en-US" dirty="0"/>
              <a:t>を開く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sz="2400" b="1" dirty="0"/>
              <a:t>	</a:t>
            </a:r>
            <a:r>
              <a:rPr lang="en-US" altLang="ja-JP" sz="2400" b="1" dirty="0">
                <a:hlinkClick r:id="rId3"/>
              </a:rPr>
              <a:t>https://</a:t>
            </a:r>
            <a:r>
              <a:rPr lang="en-US" altLang="ja-JP" sz="2400" b="1" dirty="0" err="1">
                <a:hlinkClick r:id="rId3"/>
              </a:rPr>
              <a:t>visualgo.net</a:t>
            </a:r>
            <a:r>
              <a:rPr lang="en-US" altLang="ja-JP" sz="2400" b="1" dirty="0">
                <a:hlinkClick r:id="rId3"/>
              </a:rPr>
              <a:t>/ja</a:t>
            </a:r>
            <a:endParaRPr lang="en-US" altLang="ja-JP" sz="2400" b="1" dirty="0"/>
          </a:p>
          <a:p>
            <a:pPr marL="0" indent="0">
              <a:buNone/>
            </a:pPr>
            <a:r>
              <a:rPr lang="ja-JP" altLang="en-US" dirty="0"/>
              <a:t>③ 「</a:t>
            </a:r>
            <a:r>
              <a:rPr lang="ja-JP" altLang="en-US" b="1" dirty="0"/>
              <a:t>連結リスト</a:t>
            </a:r>
            <a:r>
              <a:rPr lang="ja-JP" altLang="en-US" dirty="0"/>
              <a:t>」をクリック</a:t>
            </a:r>
            <a:endParaRPr kumimoji="1" lang="en-US" altLang="ja-JP" dirty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5220916" y="4585754"/>
            <a:ext cx="1664155" cy="161729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0533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913" y="3376613"/>
            <a:ext cx="3397807" cy="1947788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b="1" dirty="0"/>
              <a:t>パソコン演習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/>
              <a:t>④ 説明が出る．</a:t>
            </a:r>
            <a:r>
              <a:rPr lang="en-US" altLang="ja-JP" b="1" dirty="0"/>
              <a:t>ESC </a:t>
            </a:r>
            <a:r>
              <a:rPr lang="ja-JP" altLang="en-US" b="1" dirty="0"/>
              <a:t>キー</a:t>
            </a:r>
            <a:r>
              <a:rPr lang="ja-JP" altLang="en-US" dirty="0"/>
              <a:t>を押して，説明を消す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⑤　左下のメニューで「</a:t>
            </a:r>
            <a:r>
              <a:rPr lang="ja-JP" altLang="en-US" b="1" dirty="0"/>
              <a:t>入れる</a:t>
            </a:r>
            <a:r>
              <a:rPr lang="ja-JP" altLang="en-US" dirty="0"/>
              <a:t>」をクリックし，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sz="2400" b="1" dirty="0"/>
              <a:t>　</a:t>
            </a:r>
            <a:r>
              <a:rPr lang="ja-JP" altLang="en-US" sz="2400" dirty="0"/>
              <a:t>「</a:t>
            </a:r>
            <a:r>
              <a:rPr lang="en-US" altLang="ja-JP" sz="2400" b="1" dirty="0" err="1"/>
              <a:t>i</a:t>
            </a:r>
            <a:r>
              <a:rPr lang="en-US" altLang="ja-JP" sz="2400" b="1" dirty="0"/>
              <a:t> = 0 (Head), specify v =</a:t>
            </a:r>
            <a:r>
              <a:rPr lang="ja-JP" altLang="en-US" sz="2400" dirty="0"/>
              <a:t>」を選ぶ</a:t>
            </a:r>
            <a:r>
              <a:rPr lang="en-US" altLang="ja-JP" sz="2400" dirty="0"/>
              <a:t>	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926291" y="4424438"/>
            <a:ext cx="940525" cy="42378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/>
              <a:t>16</a:t>
            </a:fld>
            <a:endParaRPr kumimoji="1"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5225" y="3688632"/>
            <a:ext cx="5257800" cy="1471613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>
            <a:off x="5031565" y="4350507"/>
            <a:ext cx="1302560" cy="42378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41315385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327" y="4269841"/>
            <a:ext cx="7658694" cy="1333338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b="1" dirty="0"/>
              <a:t>パソコン演習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09550" y="984646"/>
            <a:ext cx="7749117" cy="3879057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/>
              <a:t>⑥ </a:t>
            </a:r>
            <a:r>
              <a:rPr lang="ja-JP" altLang="en-US" b="1" dirty="0"/>
              <a:t>値が</a:t>
            </a:r>
            <a:r>
              <a:rPr lang="ja-JP" altLang="en-US" dirty="0"/>
              <a:t>「</a:t>
            </a:r>
            <a:r>
              <a:rPr lang="en-US" altLang="ja-JP" dirty="0"/>
              <a:t>85</a:t>
            </a:r>
            <a:r>
              <a:rPr lang="ja-JP" altLang="en-US" dirty="0"/>
              <a:t>」のように</a:t>
            </a:r>
            <a:r>
              <a:rPr lang="ja-JP" altLang="en-US" b="1" dirty="0"/>
              <a:t>表示される</a:t>
            </a:r>
            <a:r>
              <a:rPr lang="ja-JP" altLang="en-US" dirty="0"/>
              <a:t>ので，確認したら「行く」をクリック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⑦ 先頭にデータが増えるので，確認する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6" name="正方形/長方形 5"/>
          <p:cNvSpPr/>
          <p:nvPr/>
        </p:nvSpPr>
        <p:spPr>
          <a:xfrm>
            <a:off x="1359149" y="4577877"/>
            <a:ext cx="945958" cy="7832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/>
              <a:t>17</a:t>
            </a:fld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5327" y="2023565"/>
            <a:ext cx="3497294" cy="1317946"/>
          </a:xfrm>
          <a:prstGeom prst="rect">
            <a:avLst/>
          </a:prstGeom>
        </p:spPr>
      </p:pic>
      <p:sp>
        <p:nvSpPr>
          <p:cNvPr id="12" name="正方形/長方形 11"/>
          <p:cNvSpPr/>
          <p:nvPr/>
        </p:nvSpPr>
        <p:spPr>
          <a:xfrm>
            <a:off x="3453062" y="2763041"/>
            <a:ext cx="881872" cy="30654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5701451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パソコン演習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ja-JP" altLang="en-US" dirty="0"/>
              <a:t>⑧　左下のメニューで「</a:t>
            </a:r>
            <a:r>
              <a:rPr lang="ja-JP" altLang="en-US" b="1" dirty="0"/>
              <a:t>入れる</a:t>
            </a:r>
            <a:r>
              <a:rPr lang="ja-JP" altLang="en-US" dirty="0"/>
              <a:t>」をクリックし，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b="1" dirty="0"/>
              <a:t>　今度は，</a:t>
            </a:r>
            <a:r>
              <a:rPr lang="ja-JP" altLang="en-US" dirty="0"/>
              <a:t>「</a:t>
            </a:r>
            <a:r>
              <a:rPr lang="en-US" altLang="ja-JP" b="1" dirty="0" err="1"/>
              <a:t>i</a:t>
            </a:r>
            <a:r>
              <a:rPr lang="en-US" altLang="ja-JP" b="1" dirty="0"/>
              <a:t> = N (After tail), specify v =</a:t>
            </a:r>
            <a:r>
              <a:rPr lang="ja-JP" altLang="en-US" dirty="0"/>
              <a:t>」を選ぶ</a:t>
            </a:r>
            <a:r>
              <a:rPr lang="en-US" altLang="ja-JP" sz="2400" dirty="0"/>
              <a:t>	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/>
              <a:t>18</a:t>
            </a:fld>
            <a:endParaRPr kumimoji="1" lang="ja-JP" altLang="en-US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9028" y="2995614"/>
            <a:ext cx="3119006" cy="1787966"/>
          </a:xfrm>
          <a:prstGeom prst="rect">
            <a:avLst/>
          </a:prstGeom>
        </p:spPr>
      </p:pic>
      <p:sp>
        <p:nvSpPr>
          <p:cNvPr id="12" name="正方形/長方形 11"/>
          <p:cNvSpPr/>
          <p:nvPr/>
        </p:nvSpPr>
        <p:spPr>
          <a:xfrm>
            <a:off x="2259431" y="3887178"/>
            <a:ext cx="940525" cy="42378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4786" y="3233702"/>
            <a:ext cx="4143014" cy="1159594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6688915" y="3759956"/>
            <a:ext cx="1302560" cy="42378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565" y="3019201"/>
            <a:ext cx="1192410" cy="1764379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>
            <a:off x="158155" y="3601604"/>
            <a:ext cx="583198" cy="58214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1089460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415" y="4895925"/>
            <a:ext cx="7337186" cy="1107318"/>
          </a:xfrm>
          <a:prstGeom prst="rect">
            <a:avLst/>
          </a:prstGeom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2881" y="1016868"/>
            <a:ext cx="7900275" cy="3879057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ja-JP" altLang="en-US" dirty="0"/>
              <a:t>⑨ </a:t>
            </a:r>
            <a:r>
              <a:rPr lang="ja-JP" altLang="en-US" b="1" dirty="0"/>
              <a:t>値が</a:t>
            </a:r>
            <a:r>
              <a:rPr lang="ja-JP" altLang="en-US" dirty="0"/>
              <a:t>「</a:t>
            </a:r>
            <a:r>
              <a:rPr lang="en-US" altLang="ja-JP" dirty="0"/>
              <a:t>80</a:t>
            </a:r>
            <a:r>
              <a:rPr lang="ja-JP" altLang="en-US" dirty="0"/>
              <a:t>」のように</a:t>
            </a:r>
            <a:r>
              <a:rPr lang="ja-JP" altLang="en-US" b="1" dirty="0"/>
              <a:t>表示される</a:t>
            </a:r>
            <a:r>
              <a:rPr lang="ja-JP" altLang="en-US" dirty="0"/>
              <a:t>ので，確認したら「</a:t>
            </a:r>
            <a:r>
              <a:rPr lang="ja-JP" altLang="en-US" b="1" dirty="0"/>
              <a:t>行く</a:t>
            </a:r>
            <a:r>
              <a:rPr lang="ja-JP" altLang="en-US" dirty="0"/>
              <a:t>」をクリック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⑩</a:t>
            </a:r>
            <a:r>
              <a:rPr kumimoji="1" lang="ja-JP" altLang="en-US" dirty="0"/>
              <a:t> 今度は，末尾にデータが増えるので，確認する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4193" y="2063353"/>
            <a:ext cx="4587365" cy="1194197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b="1" dirty="0"/>
              <a:t>パソコン演習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7503091" y="5172150"/>
            <a:ext cx="902510" cy="69774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/>
              <a:t>19</a:t>
            </a:fld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5064903" y="2826694"/>
            <a:ext cx="583422" cy="25940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2370586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dirty="0"/>
              <a:t>アウトライン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7-1 </a:t>
            </a:r>
            <a:r>
              <a:rPr kumimoji="1" lang="ja-JP" altLang="en-US" dirty="0"/>
              <a:t>経路探索</a:t>
            </a:r>
            <a:r>
              <a:rPr kumimoji="1" lang="en-US" altLang="ja-JP" dirty="0"/>
              <a:t> </a:t>
            </a:r>
          </a:p>
          <a:p>
            <a:pPr marL="0" indent="0">
              <a:buNone/>
            </a:pPr>
            <a:r>
              <a:rPr lang="en-US" altLang="ja-JP" dirty="0"/>
              <a:t>7-2 </a:t>
            </a:r>
            <a:r>
              <a:rPr lang="ja-JP" altLang="en-US" dirty="0"/>
              <a:t>ソート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7-3 </a:t>
            </a:r>
            <a:r>
              <a:rPr lang="ja-JP" altLang="en-US" dirty="0"/>
              <a:t>リスト</a:t>
            </a: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4688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sz="3600" dirty="0"/>
              <a:t>7-1</a:t>
            </a:r>
            <a:r>
              <a:rPr lang="ja-JP" altLang="en-US" sz="3600" dirty="0"/>
              <a:t> 経路探索</a:t>
            </a:r>
            <a:r>
              <a:rPr lang="en-US" altLang="ja-JP" sz="3600" dirty="0"/>
              <a:t> </a:t>
            </a:r>
            <a:br>
              <a:rPr lang="en-US" altLang="ja-JP" sz="3600" dirty="0"/>
            </a:b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5499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経路探索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328931" y="2400300"/>
            <a:ext cx="4454121" cy="78581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ja-JP" b="1" dirty="0">
                <a:solidFill>
                  <a:srgbClr val="C00000"/>
                </a:solidFill>
              </a:rPr>
              <a:t>1</a:t>
            </a:r>
            <a:r>
              <a:rPr lang="en-US" altLang="ja-JP" dirty="0"/>
              <a:t> </a:t>
            </a:r>
            <a:r>
              <a:rPr kumimoji="1" lang="ja-JP" altLang="en-US" dirty="0"/>
              <a:t>から</a:t>
            </a:r>
            <a:r>
              <a:rPr lang="ja-JP" altLang="en-US" dirty="0"/>
              <a:t> </a:t>
            </a:r>
            <a:r>
              <a:rPr lang="en-US" altLang="ja-JP" b="1" dirty="0">
                <a:solidFill>
                  <a:srgbClr val="C00000"/>
                </a:solidFill>
              </a:rPr>
              <a:t>0</a:t>
            </a:r>
            <a:r>
              <a:rPr lang="en-US" altLang="ja-JP" dirty="0"/>
              <a:t> </a:t>
            </a:r>
            <a:r>
              <a:rPr kumimoji="1" lang="ja-JP" altLang="en-US" dirty="0" err="1"/>
              <a:t>への</a:t>
            </a:r>
            <a:r>
              <a:rPr kumimoji="1" lang="ja-JP" altLang="en-US" b="1" dirty="0">
                <a:solidFill>
                  <a:srgbClr val="C00000"/>
                </a:solidFill>
              </a:rPr>
              <a:t>最短経路</a:t>
            </a:r>
            <a:r>
              <a:rPr kumimoji="1" lang="ja-JP" altLang="en-US" dirty="0"/>
              <a:t>は：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b="1" dirty="0">
                <a:solidFill>
                  <a:srgbClr val="C00000"/>
                </a:solidFill>
              </a:rPr>
              <a:t>　　</a:t>
            </a:r>
            <a:r>
              <a:rPr lang="en-US" altLang="ja-JP" b="1" dirty="0">
                <a:solidFill>
                  <a:srgbClr val="C00000"/>
                </a:solidFill>
              </a:rPr>
              <a:t>1 6 5 3 1</a:t>
            </a:r>
            <a:endParaRPr kumimoji="1" lang="ja-JP" altLang="en-US" b="1" dirty="0">
              <a:solidFill>
                <a:srgbClr val="C0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/>
              <a:t>4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56" y="1696641"/>
            <a:ext cx="3971925" cy="3764756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2207419" y="5036344"/>
            <a:ext cx="335756" cy="425053"/>
          </a:xfrm>
          <a:prstGeom prst="rect">
            <a:avLst/>
          </a:prstGeom>
          <a:solidFill>
            <a:schemeClr val="accent1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7" name="正方形/長方形 6"/>
          <p:cNvSpPr/>
          <p:nvPr/>
        </p:nvSpPr>
        <p:spPr>
          <a:xfrm>
            <a:off x="921544" y="4421982"/>
            <a:ext cx="335756" cy="425053"/>
          </a:xfrm>
          <a:prstGeom prst="rect">
            <a:avLst/>
          </a:prstGeom>
          <a:solidFill>
            <a:schemeClr val="accent1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8" name="正方形/長方形 7"/>
          <p:cNvSpPr/>
          <p:nvPr/>
        </p:nvSpPr>
        <p:spPr>
          <a:xfrm>
            <a:off x="857251" y="2421732"/>
            <a:ext cx="335756" cy="425053"/>
          </a:xfrm>
          <a:prstGeom prst="rect">
            <a:avLst/>
          </a:prstGeom>
          <a:solidFill>
            <a:schemeClr val="accent1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9" name="正方形/長方形 8"/>
          <p:cNvSpPr/>
          <p:nvPr/>
        </p:nvSpPr>
        <p:spPr>
          <a:xfrm>
            <a:off x="921544" y="3264696"/>
            <a:ext cx="335756" cy="425053"/>
          </a:xfrm>
          <a:prstGeom prst="rect">
            <a:avLst/>
          </a:prstGeom>
          <a:solidFill>
            <a:schemeClr val="accent1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0" name="正方形/長方形 9"/>
          <p:cNvSpPr/>
          <p:nvPr/>
        </p:nvSpPr>
        <p:spPr>
          <a:xfrm>
            <a:off x="1957388" y="3689748"/>
            <a:ext cx="335756" cy="425053"/>
          </a:xfrm>
          <a:prstGeom prst="rect">
            <a:avLst/>
          </a:prstGeom>
          <a:solidFill>
            <a:schemeClr val="accent1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1" name="正方形/長方形 10"/>
          <p:cNvSpPr/>
          <p:nvPr/>
        </p:nvSpPr>
        <p:spPr>
          <a:xfrm>
            <a:off x="2436019" y="3614737"/>
            <a:ext cx="335756" cy="425053"/>
          </a:xfrm>
          <a:prstGeom prst="rect">
            <a:avLst/>
          </a:prstGeom>
          <a:solidFill>
            <a:schemeClr val="accent1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2" name="正方形/長方形 11"/>
          <p:cNvSpPr/>
          <p:nvPr/>
        </p:nvSpPr>
        <p:spPr>
          <a:xfrm>
            <a:off x="3114676" y="3827263"/>
            <a:ext cx="335756" cy="425053"/>
          </a:xfrm>
          <a:prstGeom prst="rect">
            <a:avLst/>
          </a:prstGeom>
          <a:solidFill>
            <a:schemeClr val="accent1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3" name="正方形/長方形 12"/>
          <p:cNvSpPr/>
          <p:nvPr/>
        </p:nvSpPr>
        <p:spPr>
          <a:xfrm>
            <a:off x="3450432" y="4431803"/>
            <a:ext cx="335756" cy="425053"/>
          </a:xfrm>
          <a:prstGeom prst="rect">
            <a:avLst/>
          </a:prstGeom>
          <a:solidFill>
            <a:schemeClr val="accent1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4" name="正方形/長方形 13"/>
          <p:cNvSpPr/>
          <p:nvPr/>
        </p:nvSpPr>
        <p:spPr>
          <a:xfrm>
            <a:off x="4976356" y="4421981"/>
            <a:ext cx="335756" cy="425053"/>
          </a:xfrm>
          <a:prstGeom prst="rect">
            <a:avLst/>
          </a:prstGeom>
          <a:solidFill>
            <a:schemeClr val="accent1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5312112" y="4378325"/>
            <a:ext cx="4083844" cy="78581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/>
              <a:t>の中の数値は距離</a:t>
            </a:r>
            <a:r>
              <a:rPr lang="en-US" altLang="ja-JP" b="1" dirty="0">
                <a:solidFill>
                  <a:srgbClr val="C00000"/>
                </a:solidFill>
              </a:rPr>
              <a:t>1</a:t>
            </a:r>
            <a:endParaRPr lang="ja-JP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212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5400" y="3567282"/>
            <a:ext cx="4869253" cy="2936368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b="1" dirty="0"/>
              <a:t>パソコン演習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① </a:t>
            </a:r>
            <a:r>
              <a:rPr kumimoji="1" lang="en-US" altLang="ja-JP" b="1" dirty="0"/>
              <a:t>Chrome</a:t>
            </a:r>
            <a:r>
              <a:rPr kumimoji="1" lang="en-US" altLang="ja-JP" dirty="0"/>
              <a:t> </a:t>
            </a:r>
            <a:r>
              <a:rPr kumimoji="1" lang="ja-JP" altLang="en-US" dirty="0"/>
              <a:t>ウェブブラウザを起動する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② 次の </a:t>
            </a:r>
            <a:r>
              <a:rPr lang="en-US" altLang="ja-JP" dirty="0"/>
              <a:t>URL </a:t>
            </a:r>
            <a:r>
              <a:rPr lang="ja-JP" altLang="en-US" dirty="0"/>
              <a:t>を開く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sz="2400" b="1" dirty="0"/>
              <a:t>	http://</a:t>
            </a:r>
            <a:r>
              <a:rPr lang="en-US" altLang="ja-JP" sz="2400" b="1" dirty="0" err="1"/>
              <a:t>www.algoanim.ide.sk</a:t>
            </a:r>
            <a:r>
              <a:rPr lang="en-US" altLang="ja-JP" sz="2400" b="1" dirty="0"/>
              <a:t>/</a:t>
            </a:r>
          </a:p>
          <a:p>
            <a:pPr marL="0" indent="0">
              <a:buNone/>
            </a:pPr>
            <a:r>
              <a:rPr lang="ja-JP" altLang="en-US" dirty="0"/>
              <a:t>③ </a:t>
            </a:r>
            <a:r>
              <a:rPr lang="en-US" altLang="ja-JP" dirty="0"/>
              <a:t>PATHS IN GRAPH </a:t>
            </a:r>
            <a:r>
              <a:rPr lang="ja-JP" altLang="en-US" dirty="0"/>
              <a:t>の「</a:t>
            </a:r>
            <a:r>
              <a:rPr lang="en-US" altLang="ja-JP" dirty="0" err="1"/>
              <a:t>Dijkstra</a:t>
            </a:r>
            <a:r>
              <a:rPr lang="en-US" altLang="ja-JP" dirty="0"/>
              <a:t> shortest path</a:t>
            </a:r>
            <a:r>
              <a:rPr lang="ja-JP" altLang="en-US" dirty="0"/>
              <a:t>」をクリック</a:t>
            </a:r>
            <a:endParaRPr kumimoji="1" lang="en-US" altLang="ja-JP" dirty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610026" y="4074289"/>
            <a:ext cx="2321878" cy="242936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6969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396" y="1820933"/>
            <a:ext cx="6906986" cy="4158145"/>
          </a:xfrm>
          <a:prstGeom prst="rect">
            <a:avLst/>
          </a:prstGeom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2464" y="779857"/>
            <a:ext cx="7562850" cy="66380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kumimoji="1" lang="ja-JP" altLang="en-US" dirty="0"/>
              <a:t>④ </a:t>
            </a:r>
            <a:r>
              <a:rPr kumimoji="1" lang="en-US" altLang="ja-JP" dirty="0"/>
              <a:t>Start Vertex </a:t>
            </a:r>
            <a:r>
              <a:rPr kumimoji="1" lang="ja-JP" altLang="en-US" dirty="0"/>
              <a:t>のところに</a:t>
            </a:r>
            <a:r>
              <a:rPr kumimoji="1" lang="ja-JP" altLang="en-US" b="1" i="1" dirty="0"/>
              <a:t>節番号 （数値）を半角</a:t>
            </a:r>
            <a:r>
              <a:rPr kumimoji="1" lang="ja-JP" altLang="en-US" dirty="0"/>
              <a:t>で入れ、「</a:t>
            </a:r>
            <a:r>
              <a:rPr kumimoji="1" lang="en-US" altLang="ja-JP" b="1" dirty="0"/>
              <a:t>Run </a:t>
            </a:r>
            <a:r>
              <a:rPr kumimoji="1" lang="en-US" altLang="ja-JP" b="1" dirty="0" err="1"/>
              <a:t>Dijkstra</a:t>
            </a:r>
            <a:r>
              <a:rPr kumimoji="1" lang="ja-JP" altLang="en-US" dirty="0"/>
              <a:t>」をクリック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144320" y="2161976"/>
            <a:ext cx="507587" cy="41664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8" name="正方形/長方形 7"/>
          <p:cNvSpPr/>
          <p:nvPr/>
        </p:nvSpPr>
        <p:spPr>
          <a:xfrm>
            <a:off x="1651907" y="2161976"/>
            <a:ext cx="581025" cy="41664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1231832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5016" y="885404"/>
            <a:ext cx="7653090" cy="4080135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⑤ 結果として、</a:t>
            </a:r>
            <a:r>
              <a:rPr kumimoji="1" lang="ja-JP" altLang="en-US" b="1" dirty="0"/>
              <a:t>他の節への最短経路が表示</a:t>
            </a:r>
            <a:r>
              <a:rPr kumimoji="1" lang="ja-JP" altLang="en-US" dirty="0"/>
              <a:t>されるので、</a:t>
            </a:r>
            <a:r>
              <a:rPr lang="ja-JP" altLang="en-US" dirty="0"/>
              <a:t>確認する。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Start Vertex </a:t>
            </a:r>
            <a:r>
              <a:rPr lang="ja-JP" altLang="en-US" dirty="0"/>
              <a:t>のところを</a:t>
            </a:r>
            <a:r>
              <a:rPr lang="ja-JP" altLang="en-US" b="1" u="sng" dirty="0"/>
              <a:t>他の数値にしていろいろ</a:t>
            </a:r>
            <a:r>
              <a:rPr lang="ja-JP" altLang="en-US" b="1" dirty="0"/>
              <a:t>試してみる</a:t>
            </a:r>
            <a:endParaRPr kumimoji="1" lang="ja-JP" altLang="en-US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/>
              <a:t>7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9091" y="2921539"/>
            <a:ext cx="5525980" cy="3936461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5026704" y="3456215"/>
            <a:ext cx="1582440" cy="326526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1717492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sz="3600" dirty="0"/>
              <a:t>7-2</a:t>
            </a:r>
            <a:r>
              <a:rPr lang="ja-JP" altLang="en-US" sz="3600" dirty="0"/>
              <a:t> ソート</a:t>
            </a:r>
            <a:r>
              <a:rPr lang="en-US" altLang="ja-JP" sz="3600" dirty="0"/>
              <a:t> </a:t>
            </a:r>
            <a:br>
              <a:rPr lang="en-US" altLang="ja-JP" sz="3600" dirty="0"/>
            </a:b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483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データのソート（並べ替え）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/>
              <a:t>9</a:t>
            </a:fld>
            <a:endParaRPr kumimoji="1" lang="ja-JP" altLang="en-US"/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170" y="1158419"/>
            <a:ext cx="6876601" cy="2250825"/>
          </a:xfrm>
          <a:prstGeom prst="rect">
            <a:avLst/>
          </a:prstGeom>
        </p:spPr>
      </p:pic>
      <p:sp>
        <p:nvSpPr>
          <p:cNvPr id="18" name="下矢印 17"/>
          <p:cNvSpPr/>
          <p:nvPr/>
        </p:nvSpPr>
        <p:spPr>
          <a:xfrm>
            <a:off x="3956364" y="3656255"/>
            <a:ext cx="766763" cy="3143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7170" y="3970580"/>
            <a:ext cx="6910753" cy="220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433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</TotalTime>
  <Words>462</Words>
  <Application>Microsoft Office PowerPoint</Application>
  <PresentationFormat>画面に合わせる (4:3)</PresentationFormat>
  <Paragraphs>88</Paragraphs>
  <Slides>19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4" baseType="lpstr">
      <vt:lpstr>メイリオ</vt:lpstr>
      <vt:lpstr>游ゴシック</vt:lpstr>
      <vt:lpstr>Arial</vt:lpstr>
      <vt:lpstr>Calibri</vt:lpstr>
      <vt:lpstr>Office テーマ</vt:lpstr>
      <vt:lpstr>ad-7. グラフ，ソート，連結リスト  </vt:lpstr>
      <vt:lpstr>アウトライン</vt:lpstr>
      <vt:lpstr>7-1 経路探索  </vt:lpstr>
      <vt:lpstr>経路探索</vt:lpstr>
      <vt:lpstr>パソコン演習</vt:lpstr>
      <vt:lpstr>PowerPoint プレゼンテーション</vt:lpstr>
      <vt:lpstr>PowerPoint プレゼンテーション</vt:lpstr>
      <vt:lpstr>7-2 ソート  </vt:lpstr>
      <vt:lpstr>データのソート（並べ替え）</vt:lpstr>
      <vt:lpstr>パソコン演習</vt:lpstr>
      <vt:lpstr>パソコン演習</vt:lpstr>
      <vt:lpstr>パソコン演習</vt:lpstr>
      <vt:lpstr>7-3 リスト  </vt:lpstr>
      <vt:lpstr>リスト</vt:lpstr>
      <vt:lpstr>パソコン演習</vt:lpstr>
      <vt:lpstr>パソコン演習</vt:lpstr>
      <vt:lpstr>パソコン演習</vt:lpstr>
      <vt:lpstr>パソコン演習</vt:lpstr>
      <vt:lpstr>パソコン演習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グラフ，ソート，連結リスト</dc:title>
  <dc:creator>kaneko kunihiko</dc:creator>
  <cp:lastModifiedBy>金子　邦彦</cp:lastModifiedBy>
  <cp:revision>36</cp:revision>
  <dcterms:created xsi:type="dcterms:W3CDTF">2019-11-02T00:06:04Z</dcterms:created>
  <dcterms:modified xsi:type="dcterms:W3CDTF">2024-09-22T13:15:12Z</dcterms:modified>
</cp:coreProperties>
</file>