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961" r:id="rId2"/>
    <p:sldId id="960" r:id="rId3"/>
    <p:sldId id="956" r:id="rId4"/>
    <p:sldId id="957" r:id="rId5"/>
    <p:sldId id="260" r:id="rId6"/>
    <p:sldId id="958" r:id="rId7"/>
    <p:sldId id="261" r:id="rId8"/>
    <p:sldId id="959" r:id="rId9"/>
    <p:sldId id="841" r:id="rId10"/>
    <p:sldId id="797" r:id="rId11"/>
    <p:sldId id="798" r:id="rId12"/>
    <p:sldId id="799" r:id="rId13"/>
    <p:sldId id="800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99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473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214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B2AF73-649C-4793-B0F7-3EC0C0CD81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7AE3D-6B1C-4FC3-B701-3FCFC2747E9F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A97D213-DA3C-4EF3-9A54-154C9F367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40178F-AAFD-4BCE-A2B3-77FF26673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B2AF73-649C-4793-B0F7-3EC0C0CD81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7AE3D-6B1C-4FC3-B701-3FCFC2747E9F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A97D213-DA3C-4EF3-9A54-154C9F367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40178F-AAFD-4BCE-A2B3-77FF26673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4503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DBD40C-5016-4233-8C04-00DCA2369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4DA61F-3252-4DB3-A968-5EACEDF329F8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E7FE0F54-8A62-41AF-AA7E-06E7507D26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F660BD7-8111-4121-8969-7EEC1317C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121F00-6D20-427E-AC33-2924D0805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84B32-46CC-4E17-AF2C-97EFEE46BE7F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1DE6EF3-55A2-4FE7-8063-1B05D2C8BF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50EC49F-A8AF-4B92-9063-8170CCE8F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78497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121F00-6D20-427E-AC33-2924D0805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84B32-46CC-4E17-AF2C-97EFEE46BE7F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1DE6EF3-55A2-4FE7-8063-1B05D2C8BF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50EC49F-A8AF-4B92-9063-8170CCE8F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121F00-6D20-427E-AC33-2924D0805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084B32-46CC-4E17-AF2C-97EFEE46BE7F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1DE6EF3-55A2-4FE7-8063-1B05D2C8BF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50EC49F-A8AF-4B92-9063-8170CCE8F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38387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8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72104-B2B2-4BAA-ADCA-D4E72273D4A1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91298-8B31-482B-AE79-916379A356F9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C91D-6DE4-44A1-9D61-67E63F4876E9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4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91E0-CD08-4B0F-BD8A-9809EF32285E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4D932-B7E6-4D01-803C-EB6E18329AB3}" type="datetime1">
              <a:rPr kumimoji="1" lang="ja-JP" altLang="en-US" smtClean="0"/>
              <a:t>2023/2/4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425BE12-C5BF-4229-BDF8-B434CE6C0DD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ad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isualgo.net/ja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sz="4400" dirty="0" smtClean="0">
                <a:latin typeface="メイリオ" panose="020B0604030504040204" pitchFamily="50" charset="-128"/>
              </a:rPr>
              <a:t>ad-4. </a:t>
            </a:r>
            <a:r>
              <a:rPr lang="ja-JP" altLang="en-US" sz="4400" smtClean="0">
                <a:latin typeface="メイリオ" panose="020B0604030504040204" pitchFamily="50" charset="-128"/>
              </a:rPr>
              <a:t>二分探索木</a:t>
            </a:r>
            <a:r>
              <a:rPr lang="en-US" altLang="ja-JP" sz="440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言語によるアルゴリズムとデータ構造）（全６回）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</a:t>
            </a:r>
            <a:r>
              <a:rPr lang="en-US" altLang="ja-JP">
                <a:hlinkClick r:id="rId5"/>
              </a:rPr>
              <a:t>://</a:t>
            </a:r>
            <a:r>
              <a:rPr lang="en-US" altLang="ja-JP" smtClean="0">
                <a:hlinkClick r:id="rId5"/>
              </a:rPr>
              <a:t>www.kkaneko.jp/pro/ad/index.html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50723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1850572" y="44677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3600" dirty="0">
                <a:latin typeface="Arial" panose="020B0604020202020204" pitchFamily="34" charset="0"/>
              </a:rPr>
              <a:t>「二分探索木」を実習できる</a:t>
            </a:r>
            <a:r>
              <a:rPr lang="en-US" altLang="ja-JP" sz="3600" dirty="0">
                <a:latin typeface="Arial" panose="020B0604020202020204" pitchFamily="34" charset="0"/>
              </a:rPr>
              <a:t/>
            </a:r>
            <a:br>
              <a:rPr lang="en-US" altLang="ja-JP" sz="3600" dirty="0">
                <a:latin typeface="Arial" panose="020B0604020202020204" pitchFamily="34" charset="0"/>
              </a:rPr>
            </a:br>
            <a:r>
              <a:rPr lang="ja-JP" altLang="en-US" sz="3600" dirty="0">
                <a:latin typeface="Arial" panose="020B0604020202020204" pitchFamily="34" charset="0"/>
              </a:rPr>
              <a:t>オンラインサイトの紹介</a:t>
            </a:r>
            <a:r>
              <a:rPr lang="en-US" altLang="ja-JP" sz="3600" dirty="0">
                <a:latin typeface="Arial" panose="020B0604020202020204" pitchFamily="34" charset="0"/>
              </a:rPr>
              <a:t/>
            </a:r>
            <a:br>
              <a:rPr lang="en-US" altLang="ja-JP" sz="3600" dirty="0">
                <a:latin typeface="Arial" panose="020B0604020202020204" pitchFamily="34" charset="0"/>
              </a:rPr>
            </a:br>
            <a:endParaRPr lang="ja-JP" altLang="en-US" sz="3600" dirty="0">
              <a:latin typeface="Arial" panose="020B0604020202020204" pitchFamily="34" charset="0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D6D3C41-0D1F-4B79-B53C-3B7D42D22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049" y="1809674"/>
            <a:ext cx="7049997" cy="445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56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A0F52216-17F1-46A0-909C-FBC9D0C9C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950" y="3062405"/>
            <a:ext cx="5162347" cy="3732161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</a:t>
            </a:r>
            <a:r>
              <a:rPr lang="en-US" altLang="ja-JP" dirty="0"/>
              <a:t>Chrome </a:t>
            </a:r>
            <a:r>
              <a:rPr lang="ja-JP" altLang="en-US" dirty="0"/>
              <a:t>ウェブブラウザを起動する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err="1">
                <a:hlinkClick r:id="rId3"/>
              </a:rPr>
              <a:t>visualgo.net</a:t>
            </a:r>
            <a:r>
              <a:rPr lang="en-US" altLang="ja-JP" dirty="0">
                <a:hlinkClick r:id="rId3"/>
              </a:rPr>
              <a:t>/ja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ja-JP" altLang="en-US" b="1" dirty="0"/>
              <a:t>二分探索木</a:t>
            </a:r>
            <a:r>
              <a:rPr lang="ja-JP" altLang="en-US" dirty="0"/>
              <a:t>」をクリック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660685" y="5065681"/>
            <a:ext cx="1664155" cy="16172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1620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DAC003D-3CF8-478C-B95A-E8945265D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55" y="2740040"/>
            <a:ext cx="8664000" cy="330201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説明が出る．</a:t>
            </a:r>
            <a:r>
              <a:rPr lang="en-US" altLang="ja-JP" b="1" dirty="0"/>
              <a:t>ESC </a:t>
            </a:r>
            <a:r>
              <a:rPr lang="ja-JP" altLang="en-US" b="1" dirty="0"/>
              <a:t>キー</a:t>
            </a:r>
            <a:r>
              <a:rPr lang="ja-JP" altLang="en-US" dirty="0"/>
              <a:t>を押して，説明を消す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 左下のメニューで「</a:t>
            </a:r>
            <a:r>
              <a:rPr lang="ja-JP" altLang="en-US" b="1" dirty="0"/>
              <a:t>検索</a:t>
            </a:r>
            <a:r>
              <a:rPr lang="ja-JP" altLang="en-US" dirty="0"/>
              <a:t>」を選び，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「</a:t>
            </a:r>
            <a:r>
              <a:rPr lang="ja-JP" altLang="en-US" b="1" dirty="0"/>
              <a:t>行く</a:t>
            </a:r>
            <a:r>
              <a:rPr lang="ja-JP" altLang="en-US" dirty="0"/>
              <a:t>」を選ぶ．表示を確認する．</a:t>
            </a:r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7823915" y="3389708"/>
            <a:ext cx="959138" cy="62849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44143" y="3601603"/>
            <a:ext cx="1052459" cy="7128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585E5D9-DEA5-43C3-B8EC-066DDB2FCEB9}"/>
              </a:ext>
            </a:extLst>
          </p:cNvPr>
          <p:cNvSpPr/>
          <p:nvPr/>
        </p:nvSpPr>
        <p:spPr>
          <a:xfrm>
            <a:off x="178811" y="4109010"/>
            <a:ext cx="458693" cy="61109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9981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F482BB1-429B-45EB-9C2A-D311F169B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979" y="1896623"/>
            <a:ext cx="4259196" cy="204319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パソコン演習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⑥　今度は，左下のメニューで「</a:t>
            </a:r>
            <a:r>
              <a:rPr lang="ja-JP" altLang="en-US" b="1" dirty="0"/>
              <a:t>入れる</a:t>
            </a:r>
            <a:r>
              <a:rPr lang="ja-JP" altLang="en-US" dirty="0"/>
              <a:t>」を選び，「</a:t>
            </a:r>
            <a:r>
              <a:rPr lang="ja-JP" altLang="en-US" b="1" dirty="0"/>
              <a:t>行く</a:t>
            </a:r>
            <a:r>
              <a:rPr lang="ja-JP" altLang="en-US" dirty="0"/>
              <a:t>」をクリックする．表示を確認する．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⑦ </a:t>
            </a:r>
            <a:r>
              <a:rPr lang="ja-JP" altLang="en-US" b="1" u="sng" dirty="0"/>
              <a:t>データが増える</a:t>
            </a:r>
            <a:r>
              <a:rPr lang="ja-JP" altLang="en-US" dirty="0"/>
              <a:t>ので，確認する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032705" y="2556237"/>
            <a:ext cx="691953" cy="47029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6A94ED6-B88F-4A3C-9A2E-9DFE033D17DF}"/>
              </a:ext>
            </a:extLst>
          </p:cNvPr>
          <p:cNvSpPr/>
          <p:nvPr/>
        </p:nvSpPr>
        <p:spPr>
          <a:xfrm>
            <a:off x="1946068" y="2918220"/>
            <a:ext cx="893724" cy="3530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17B66C2-DAB2-4D20-A395-52034D314140}"/>
              </a:ext>
            </a:extLst>
          </p:cNvPr>
          <p:cNvSpPr/>
          <p:nvPr/>
        </p:nvSpPr>
        <p:spPr>
          <a:xfrm>
            <a:off x="1397357" y="2791386"/>
            <a:ext cx="497193" cy="35301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09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4-1. </a:t>
            </a:r>
            <a:r>
              <a:rPr lang="ja-JP" altLang="en-US" dirty="0"/>
              <a:t>二分探索木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D2A7F548-3044-49A8-B6BD-47575B8D7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263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DAF9A3-CB57-4D08-9F22-2C6DD33FF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二分木とは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FD930-0243-4C3D-8DC4-78B2A9859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を次の３つで構成</a:t>
            </a:r>
          </a:p>
          <a:p>
            <a:r>
              <a:rPr lang="ja-JP" altLang="en-US" dirty="0"/>
              <a:t>要素を格納する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左部分木</a:t>
            </a:r>
            <a:r>
              <a:rPr lang="ja-JP" altLang="en-US" dirty="0"/>
              <a:t>を指す</a:t>
            </a:r>
            <a:r>
              <a:rPr lang="ja-JP" altLang="en-US" b="1" dirty="0">
                <a:solidFill>
                  <a:srgbClr val="C00000"/>
                </a:solidFill>
              </a:rPr>
              <a:t>ポインタ</a:t>
            </a:r>
            <a:r>
              <a:rPr lang="ja-JP" altLang="en-US" dirty="0"/>
              <a:t>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右部分木</a:t>
            </a:r>
            <a:r>
              <a:rPr lang="ja-JP" altLang="en-US" dirty="0"/>
              <a:t>を指す</a:t>
            </a:r>
            <a:r>
              <a:rPr lang="ja-JP" altLang="en-US" b="1" dirty="0">
                <a:solidFill>
                  <a:srgbClr val="C00000"/>
                </a:solidFill>
              </a:rPr>
              <a:t>ポインタ</a:t>
            </a:r>
            <a:r>
              <a:rPr lang="ja-JP" altLang="en-US" dirty="0"/>
              <a:t>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</a:p>
          <a:p>
            <a:endParaRPr lang="ja-JP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	</a:t>
            </a:r>
          </a:p>
          <a:p>
            <a:endParaRPr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F61118-95E2-481D-8DEB-F34CBAB0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1FC52198-A3C3-413F-88DD-9191F444731C}"/>
              </a:ext>
            </a:extLst>
          </p:cNvPr>
          <p:cNvSpPr/>
          <p:nvPr/>
        </p:nvSpPr>
        <p:spPr>
          <a:xfrm>
            <a:off x="4135088" y="3949245"/>
            <a:ext cx="1526147" cy="1873876"/>
          </a:xfrm>
          <a:custGeom>
            <a:avLst/>
            <a:gdLst>
              <a:gd name="connsiteX0" fmla="*/ 186744 w 1526147"/>
              <a:gd name="connsiteY0" fmla="*/ 148107 h 1873876"/>
              <a:gd name="connsiteX1" fmla="*/ 0 w 1526147"/>
              <a:gd name="connsiteY1" fmla="*/ 895082 h 1873876"/>
              <a:gd name="connsiteX2" fmla="*/ 12879 w 1526147"/>
              <a:gd name="connsiteY2" fmla="*/ 1068946 h 1873876"/>
              <a:gd name="connsiteX3" fmla="*/ 418564 w 1526147"/>
              <a:gd name="connsiteY3" fmla="*/ 1545465 h 1873876"/>
              <a:gd name="connsiteX4" fmla="*/ 528034 w 1526147"/>
              <a:gd name="connsiteY4" fmla="*/ 1873876 h 1873876"/>
              <a:gd name="connsiteX5" fmla="*/ 1526147 w 1526147"/>
              <a:gd name="connsiteY5" fmla="*/ 1848118 h 1873876"/>
              <a:gd name="connsiteX6" fmla="*/ 1429555 w 1526147"/>
              <a:gd name="connsiteY6" fmla="*/ 1056068 h 1873876"/>
              <a:gd name="connsiteX7" fmla="*/ 759854 w 1526147"/>
              <a:gd name="connsiteY7" fmla="*/ 264017 h 1873876"/>
              <a:gd name="connsiteX8" fmla="*/ 489397 w 1526147"/>
              <a:gd name="connsiteY8" fmla="*/ 0 h 1873876"/>
              <a:gd name="connsiteX9" fmla="*/ 186744 w 1526147"/>
              <a:gd name="connsiteY9" fmla="*/ 148107 h 187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26147" h="1873876">
                <a:moveTo>
                  <a:pt x="186744" y="148107"/>
                </a:moveTo>
                <a:lnTo>
                  <a:pt x="0" y="895082"/>
                </a:lnTo>
                <a:lnTo>
                  <a:pt x="12879" y="1068946"/>
                </a:lnTo>
                <a:lnTo>
                  <a:pt x="418564" y="1545465"/>
                </a:lnTo>
                <a:lnTo>
                  <a:pt x="528034" y="1873876"/>
                </a:lnTo>
                <a:lnTo>
                  <a:pt x="1526147" y="1848118"/>
                </a:lnTo>
                <a:lnTo>
                  <a:pt x="1429555" y="1056068"/>
                </a:lnTo>
                <a:lnTo>
                  <a:pt x="759854" y="264017"/>
                </a:lnTo>
                <a:lnTo>
                  <a:pt x="489397" y="0"/>
                </a:lnTo>
                <a:lnTo>
                  <a:pt x="186744" y="148107"/>
                </a:lnTo>
                <a:close/>
              </a:path>
            </a:pathLst>
          </a:custGeom>
          <a:solidFill>
            <a:srgbClr val="CEE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3F3299BD-7E09-4EF0-8D4D-615D901CE08B}"/>
              </a:ext>
            </a:extLst>
          </p:cNvPr>
          <p:cNvSpPr/>
          <p:nvPr/>
        </p:nvSpPr>
        <p:spPr>
          <a:xfrm>
            <a:off x="2596063" y="4007200"/>
            <a:ext cx="1873876" cy="1822360"/>
          </a:xfrm>
          <a:custGeom>
            <a:avLst/>
            <a:gdLst>
              <a:gd name="connsiteX0" fmla="*/ 811369 w 1873876"/>
              <a:gd name="connsiteY0" fmla="*/ 0 h 1822360"/>
              <a:gd name="connsiteX1" fmla="*/ 64394 w 1873876"/>
              <a:gd name="connsiteY1" fmla="*/ 991673 h 1822360"/>
              <a:gd name="connsiteX2" fmla="*/ 0 w 1873876"/>
              <a:gd name="connsiteY2" fmla="*/ 1822360 h 1822360"/>
              <a:gd name="connsiteX3" fmla="*/ 882203 w 1873876"/>
              <a:gd name="connsiteY3" fmla="*/ 1822360 h 1822360"/>
              <a:gd name="connsiteX4" fmla="*/ 1873876 w 1873876"/>
              <a:gd name="connsiteY4" fmla="*/ 1796603 h 1822360"/>
              <a:gd name="connsiteX5" fmla="*/ 1848118 w 1873876"/>
              <a:gd name="connsiteY5" fmla="*/ 1435994 h 1822360"/>
              <a:gd name="connsiteX6" fmla="*/ 1384479 w 1873876"/>
              <a:gd name="connsiteY6" fmla="*/ 779172 h 1822360"/>
              <a:gd name="connsiteX7" fmla="*/ 1358721 w 1873876"/>
              <a:gd name="connsiteY7" fmla="*/ 128789 h 1822360"/>
              <a:gd name="connsiteX8" fmla="*/ 811369 w 1873876"/>
              <a:gd name="connsiteY8" fmla="*/ 0 h 1822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3876" h="1822360">
                <a:moveTo>
                  <a:pt x="811369" y="0"/>
                </a:moveTo>
                <a:lnTo>
                  <a:pt x="64394" y="991673"/>
                </a:lnTo>
                <a:lnTo>
                  <a:pt x="0" y="1822360"/>
                </a:lnTo>
                <a:lnTo>
                  <a:pt x="882203" y="1822360"/>
                </a:lnTo>
                <a:lnTo>
                  <a:pt x="1873876" y="1796603"/>
                </a:lnTo>
                <a:lnTo>
                  <a:pt x="1848118" y="1435994"/>
                </a:lnTo>
                <a:lnTo>
                  <a:pt x="1384479" y="779172"/>
                </a:lnTo>
                <a:lnTo>
                  <a:pt x="1358721" y="128789"/>
                </a:lnTo>
                <a:lnTo>
                  <a:pt x="811369" y="0"/>
                </a:lnTo>
                <a:close/>
              </a:path>
            </a:pathLst>
          </a:custGeom>
          <a:solidFill>
            <a:srgbClr val="CEE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DD68D0C5-658A-4209-8814-515335EA6A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4753" y="4935865"/>
            <a:ext cx="1444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C5E710C0-F1F5-46F0-BE5B-A83F809F3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215" y="4935865"/>
            <a:ext cx="3603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FEA2DDC8-36C7-4EA2-B4C0-56EE326F02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3315" y="4215140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A375CF27-0424-4EF8-92BC-A770ADE493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1515" y="4215140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D8C37C72-C76F-4E48-AB29-7E84805284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2590" y="4935865"/>
            <a:ext cx="2889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9E9AC741-1E82-4741-B3F2-71393AE134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13315" y="3638878"/>
            <a:ext cx="5032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75D638BC-A2FD-48F1-ACF8-50FEB90C1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6553" y="3638878"/>
            <a:ext cx="4333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25D49530-A64E-4DC4-A6F7-2D55B5188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4040" y="4143703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6F91E718-4E7D-4DD4-BD88-C789C5493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9940" y="4143703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19E7B2A-09F5-408A-8710-AF0DDD1F7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1740" y="4935865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4BCD8078-2355-48AC-8BB0-6C1A3F097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3678" y="356744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217D9216-E6BA-46C0-A40A-1CEAFCFA9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878" y="414370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" name="Oval 18">
            <a:extLst>
              <a:ext uri="{FF2B5EF4-FFF2-40B4-BE49-F238E27FC236}">
                <a16:creationId xmlns:a16="http://schemas.microsoft.com/office/drawing/2014/main" id="{CE21C527-C903-4260-AFEA-111194FD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7053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" name="Oval 19">
            <a:extLst>
              <a:ext uri="{FF2B5EF4-FFF2-40B4-BE49-F238E27FC236}">
                <a16:creationId xmlns:a16="http://schemas.microsoft.com/office/drawing/2014/main" id="{99AA4F6D-9889-491C-8DAC-D0B7E8954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4753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C6417CC6-FA0B-44AA-9C95-5331C9ACF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578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id="{C9612065-C631-4563-8E45-5E28DADF3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915" y="407226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4" name="Oval 22">
            <a:extLst>
              <a:ext uri="{FF2B5EF4-FFF2-40B4-BE49-F238E27FC236}">
                <a16:creationId xmlns:a16="http://schemas.microsoft.com/office/drawing/2014/main" id="{F9ED7045-F361-40A5-969E-801ACC8B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715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" name="Oval 23">
            <a:extLst>
              <a:ext uri="{FF2B5EF4-FFF2-40B4-BE49-F238E27FC236}">
                <a16:creationId xmlns:a16="http://schemas.microsoft.com/office/drawing/2014/main" id="{1876B4EF-367A-4532-AF5B-DB4BB312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715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6" name="Oval 24">
            <a:extLst>
              <a:ext uri="{FF2B5EF4-FFF2-40B4-BE49-F238E27FC236}">
                <a16:creationId xmlns:a16="http://schemas.microsoft.com/office/drawing/2014/main" id="{1249F237-EAAB-4073-8A8E-297771BBF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878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" name="Oval 25">
            <a:extLst>
              <a:ext uri="{FF2B5EF4-FFF2-40B4-BE49-F238E27FC236}">
                <a16:creationId xmlns:a16="http://schemas.microsoft.com/office/drawing/2014/main" id="{90C8055E-C97F-4A1C-9D67-C3BE2BCD1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5115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8" name="Oval 26">
            <a:extLst>
              <a:ext uri="{FF2B5EF4-FFF2-40B4-BE49-F238E27FC236}">
                <a16:creationId xmlns:a16="http://schemas.microsoft.com/office/drawing/2014/main" id="{7AEBDA8E-13D3-4AC3-A369-808C1177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178" y="5512128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8C032F71-E998-4296-8EFF-08952ED11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71" y="583313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/>
              <a:t>左部分木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65234F65-D09C-455F-8D24-FB7FB4045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578" y="3105478"/>
            <a:ext cx="13509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/>
              <a:t>根</a:t>
            </a:r>
            <a:r>
              <a:rPr lang="en-US" altLang="ja-JP" sz="2800"/>
              <a:t>(root)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75FB37E4-7276-4776-A75C-0283DA0F0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709" y="583313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/>
              <a:t>右部分木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DAF9A3-CB57-4D08-9F22-2C6DD33FF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二分探索木とは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FD930-0243-4C3D-8DC4-78B2A9859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二分探索木</a:t>
            </a:r>
            <a:r>
              <a:rPr lang="ja-JP" altLang="en-US" dirty="0"/>
              <a:t>では，小さい要素を左部分木に，大きい要素を右部分木に格納する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二分探索木</a:t>
            </a:r>
            <a:r>
              <a:rPr lang="ja-JP" altLang="en-US" dirty="0"/>
              <a:t>を，中間順 </a:t>
            </a:r>
            <a:r>
              <a:rPr lang="en-US" altLang="ja-JP" dirty="0"/>
              <a:t>(in-order) </a:t>
            </a:r>
            <a:r>
              <a:rPr lang="ja-JP" altLang="en-US" dirty="0"/>
              <a:t>で走査すると，要素は整列（ソート）された順になる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</a:p>
          <a:p>
            <a:endParaRPr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F61118-95E2-481D-8DEB-F34CBAB0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1FC52198-A3C3-413F-88DD-9191F444731C}"/>
              </a:ext>
            </a:extLst>
          </p:cNvPr>
          <p:cNvSpPr/>
          <p:nvPr/>
        </p:nvSpPr>
        <p:spPr>
          <a:xfrm>
            <a:off x="4135088" y="3949245"/>
            <a:ext cx="1526147" cy="1873876"/>
          </a:xfrm>
          <a:custGeom>
            <a:avLst/>
            <a:gdLst>
              <a:gd name="connsiteX0" fmla="*/ 186744 w 1526147"/>
              <a:gd name="connsiteY0" fmla="*/ 148107 h 1873876"/>
              <a:gd name="connsiteX1" fmla="*/ 0 w 1526147"/>
              <a:gd name="connsiteY1" fmla="*/ 895082 h 1873876"/>
              <a:gd name="connsiteX2" fmla="*/ 12879 w 1526147"/>
              <a:gd name="connsiteY2" fmla="*/ 1068946 h 1873876"/>
              <a:gd name="connsiteX3" fmla="*/ 418564 w 1526147"/>
              <a:gd name="connsiteY3" fmla="*/ 1545465 h 1873876"/>
              <a:gd name="connsiteX4" fmla="*/ 528034 w 1526147"/>
              <a:gd name="connsiteY4" fmla="*/ 1873876 h 1873876"/>
              <a:gd name="connsiteX5" fmla="*/ 1526147 w 1526147"/>
              <a:gd name="connsiteY5" fmla="*/ 1848118 h 1873876"/>
              <a:gd name="connsiteX6" fmla="*/ 1429555 w 1526147"/>
              <a:gd name="connsiteY6" fmla="*/ 1056068 h 1873876"/>
              <a:gd name="connsiteX7" fmla="*/ 759854 w 1526147"/>
              <a:gd name="connsiteY7" fmla="*/ 264017 h 1873876"/>
              <a:gd name="connsiteX8" fmla="*/ 489397 w 1526147"/>
              <a:gd name="connsiteY8" fmla="*/ 0 h 1873876"/>
              <a:gd name="connsiteX9" fmla="*/ 186744 w 1526147"/>
              <a:gd name="connsiteY9" fmla="*/ 148107 h 187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26147" h="1873876">
                <a:moveTo>
                  <a:pt x="186744" y="148107"/>
                </a:moveTo>
                <a:lnTo>
                  <a:pt x="0" y="895082"/>
                </a:lnTo>
                <a:lnTo>
                  <a:pt x="12879" y="1068946"/>
                </a:lnTo>
                <a:lnTo>
                  <a:pt x="418564" y="1545465"/>
                </a:lnTo>
                <a:lnTo>
                  <a:pt x="528034" y="1873876"/>
                </a:lnTo>
                <a:lnTo>
                  <a:pt x="1526147" y="1848118"/>
                </a:lnTo>
                <a:lnTo>
                  <a:pt x="1429555" y="1056068"/>
                </a:lnTo>
                <a:lnTo>
                  <a:pt x="759854" y="264017"/>
                </a:lnTo>
                <a:lnTo>
                  <a:pt x="489397" y="0"/>
                </a:lnTo>
                <a:lnTo>
                  <a:pt x="186744" y="148107"/>
                </a:lnTo>
                <a:close/>
              </a:path>
            </a:pathLst>
          </a:custGeom>
          <a:solidFill>
            <a:srgbClr val="CEE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3F3299BD-7E09-4EF0-8D4D-615D901CE08B}"/>
              </a:ext>
            </a:extLst>
          </p:cNvPr>
          <p:cNvSpPr/>
          <p:nvPr/>
        </p:nvSpPr>
        <p:spPr>
          <a:xfrm>
            <a:off x="2596063" y="4007200"/>
            <a:ext cx="1873876" cy="1822360"/>
          </a:xfrm>
          <a:custGeom>
            <a:avLst/>
            <a:gdLst>
              <a:gd name="connsiteX0" fmla="*/ 811369 w 1873876"/>
              <a:gd name="connsiteY0" fmla="*/ 0 h 1822360"/>
              <a:gd name="connsiteX1" fmla="*/ 64394 w 1873876"/>
              <a:gd name="connsiteY1" fmla="*/ 991673 h 1822360"/>
              <a:gd name="connsiteX2" fmla="*/ 0 w 1873876"/>
              <a:gd name="connsiteY2" fmla="*/ 1822360 h 1822360"/>
              <a:gd name="connsiteX3" fmla="*/ 882203 w 1873876"/>
              <a:gd name="connsiteY3" fmla="*/ 1822360 h 1822360"/>
              <a:gd name="connsiteX4" fmla="*/ 1873876 w 1873876"/>
              <a:gd name="connsiteY4" fmla="*/ 1796603 h 1822360"/>
              <a:gd name="connsiteX5" fmla="*/ 1848118 w 1873876"/>
              <a:gd name="connsiteY5" fmla="*/ 1435994 h 1822360"/>
              <a:gd name="connsiteX6" fmla="*/ 1384479 w 1873876"/>
              <a:gd name="connsiteY6" fmla="*/ 779172 h 1822360"/>
              <a:gd name="connsiteX7" fmla="*/ 1358721 w 1873876"/>
              <a:gd name="connsiteY7" fmla="*/ 128789 h 1822360"/>
              <a:gd name="connsiteX8" fmla="*/ 811369 w 1873876"/>
              <a:gd name="connsiteY8" fmla="*/ 0 h 1822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3876" h="1822360">
                <a:moveTo>
                  <a:pt x="811369" y="0"/>
                </a:moveTo>
                <a:lnTo>
                  <a:pt x="64394" y="991673"/>
                </a:lnTo>
                <a:lnTo>
                  <a:pt x="0" y="1822360"/>
                </a:lnTo>
                <a:lnTo>
                  <a:pt x="882203" y="1822360"/>
                </a:lnTo>
                <a:lnTo>
                  <a:pt x="1873876" y="1796603"/>
                </a:lnTo>
                <a:lnTo>
                  <a:pt x="1848118" y="1435994"/>
                </a:lnTo>
                <a:lnTo>
                  <a:pt x="1384479" y="779172"/>
                </a:lnTo>
                <a:lnTo>
                  <a:pt x="1358721" y="128789"/>
                </a:lnTo>
                <a:lnTo>
                  <a:pt x="811369" y="0"/>
                </a:lnTo>
                <a:close/>
              </a:path>
            </a:pathLst>
          </a:custGeom>
          <a:solidFill>
            <a:srgbClr val="CEE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DD68D0C5-658A-4209-8814-515335EA6A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4753" y="4935865"/>
            <a:ext cx="1444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C5E710C0-F1F5-46F0-BE5B-A83F809F3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215" y="4935865"/>
            <a:ext cx="3603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FEA2DDC8-36C7-4EA2-B4C0-56EE326F02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3315" y="4215140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A375CF27-0424-4EF8-92BC-A770ADE493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1515" y="4215140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D8C37C72-C76F-4E48-AB29-7E84805284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2590" y="4935865"/>
            <a:ext cx="2889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9E9AC741-1E82-4741-B3F2-71393AE134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13315" y="3638878"/>
            <a:ext cx="5032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75D638BC-A2FD-48F1-ACF8-50FEB90C1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6553" y="3638878"/>
            <a:ext cx="4333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25D49530-A64E-4DC4-A6F7-2D55B5188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4040" y="4143703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6F91E718-4E7D-4DD4-BD88-C789C5493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9940" y="4143703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19E7B2A-09F5-408A-8710-AF0DDD1F7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1740" y="4935865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4BCD8078-2355-48AC-8BB0-6C1A3F097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3678" y="356744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217D9216-E6BA-46C0-A40A-1CEAFCFA9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878" y="414370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" name="Oval 18">
            <a:extLst>
              <a:ext uri="{FF2B5EF4-FFF2-40B4-BE49-F238E27FC236}">
                <a16:creationId xmlns:a16="http://schemas.microsoft.com/office/drawing/2014/main" id="{CE21C527-C903-4260-AFEA-111194FD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7053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" name="Oval 19">
            <a:extLst>
              <a:ext uri="{FF2B5EF4-FFF2-40B4-BE49-F238E27FC236}">
                <a16:creationId xmlns:a16="http://schemas.microsoft.com/office/drawing/2014/main" id="{99AA4F6D-9889-491C-8DAC-D0B7E8954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4753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C6417CC6-FA0B-44AA-9C95-5331C9ACF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578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id="{C9612065-C631-4563-8E45-5E28DADF3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915" y="407226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4" name="Oval 22">
            <a:extLst>
              <a:ext uri="{FF2B5EF4-FFF2-40B4-BE49-F238E27FC236}">
                <a16:creationId xmlns:a16="http://schemas.microsoft.com/office/drawing/2014/main" id="{F9ED7045-F361-40A5-969E-801ACC8B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715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" name="Oval 23">
            <a:extLst>
              <a:ext uri="{FF2B5EF4-FFF2-40B4-BE49-F238E27FC236}">
                <a16:creationId xmlns:a16="http://schemas.microsoft.com/office/drawing/2014/main" id="{1876B4EF-367A-4532-AF5B-DB4BB312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715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6" name="Oval 24">
            <a:extLst>
              <a:ext uri="{FF2B5EF4-FFF2-40B4-BE49-F238E27FC236}">
                <a16:creationId xmlns:a16="http://schemas.microsoft.com/office/drawing/2014/main" id="{1249F237-EAAB-4073-8A8E-297771BBF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878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" name="Oval 25">
            <a:extLst>
              <a:ext uri="{FF2B5EF4-FFF2-40B4-BE49-F238E27FC236}">
                <a16:creationId xmlns:a16="http://schemas.microsoft.com/office/drawing/2014/main" id="{90C8055E-C97F-4A1C-9D67-C3BE2BCD1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5115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8" name="Oval 26">
            <a:extLst>
              <a:ext uri="{FF2B5EF4-FFF2-40B4-BE49-F238E27FC236}">
                <a16:creationId xmlns:a16="http://schemas.microsoft.com/office/drawing/2014/main" id="{7AEBDA8E-13D3-4AC3-A369-808C1177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178" y="5512128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8C032F71-E998-4296-8EFF-08952ED11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71" y="583313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/>
              <a:t>左部分木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65234F65-D09C-455F-8D24-FB7FB4045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578" y="3105478"/>
            <a:ext cx="13509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/>
              <a:t>根</a:t>
            </a:r>
            <a:r>
              <a:rPr lang="en-US" altLang="ja-JP" sz="2800"/>
              <a:t>(root)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75FB37E4-7276-4776-A75C-0283DA0F0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709" y="583313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/>
              <a:t>右部分木</a:t>
            </a:r>
          </a:p>
        </p:txBody>
      </p:sp>
    </p:spTree>
    <p:extLst>
      <p:ext uri="{BB962C8B-B14F-4D97-AF65-F5344CB8AC3E}">
        <p14:creationId xmlns:p14="http://schemas.microsoft.com/office/powerpoint/2010/main" val="174624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ED04C2D-92B9-43C7-92F9-D4D68A7162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要素の削除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BC89FA3-76F5-4E84-9F3C-5E6E9C8290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要素の削除は，場合分けで行う</a:t>
            </a:r>
            <a:endParaRPr lang="en-US" altLang="ja-JP" dirty="0"/>
          </a:p>
          <a:p>
            <a:pPr lvl="1"/>
            <a:r>
              <a:rPr lang="ja-JP" altLang="en-US" dirty="0"/>
              <a:t>削除する要素に子がない場合</a:t>
            </a:r>
          </a:p>
          <a:p>
            <a:pPr lvl="1"/>
            <a:r>
              <a:rPr lang="ja-JP" altLang="en-US" dirty="0"/>
              <a:t>削除する要素に子が１つある場合</a:t>
            </a:r>
          </a:p>
          <a:p>
            <a:pPr lvl="1"/>
            <a:r>
              <a:rPr lang="ja-JP" altLang="en-US" dirty="0"/>
              <a:t>削除する要素に子が２つある場合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758DBE5-C5A5-4D81-AE05-B9CD76B62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5A727A3-95D9-470F-A71F-051FB4ACE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削除する要素に子がない場合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1DBE076-8322-414D-B991-7BEDC05E8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単純に要素を削除する</a:t>
            </a:r>
          </a:p>
        </p:txBody>
      </p:sp>
      <p:sp>
        <p:nvSpPr>
          <p:cNvPr id="12312" name="AutoShape 24">
            <a:extLst>
              <a:ext uri="{FF2B5EF4-FFF2-40B4-BE49-F238E27FC236}">
                <a16:creationId xmlns:a16="http://schemas.microsoft.com/office/drawing/2014/main" id="{0F2CFAEF-6FDD-49B5-A9ED-CB8540DD7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449" y="3526359"/>
            <a:ext cx="1524000" cy="228600"/>
          </a:xfrm>
          <a:prstGeom prst="rightArrow">
            <a:avLst>
              <a:gd name="adj1" fmla="val 50000"/>
              <a:gd name="adj2" fmla="val 1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AD47615E-3E0C-4504-9DE6-2E58535C0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691" y="4065593"/>
            <a:ext cx="11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４を削除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071CA44-54F7-4135-ABC1-48E714F52E7D}"/>
              </a:ext>
            </a:extLst>
          </p:cNvPr>
          <p:cNvGrpSpPr/>
          <p:nvPr/>
        </p:nvGrpSpPr>
        <p:grpSpPr>
          <a:xfrm>
            <a:off x="634921" y="2467497"/>
            <a:ext cx="2574002" cy="2166739"/>
            <a:chOff x="3551699" y="1495681"/>
            <a:chExt cx="2574002" cy="2166739"/>
          </a:xfrm>
        </p:grpSpPr>
        <p:sp>
          <p:nvSpPr>
            <p:cNvPr id="26" name="Text Box 4">
              <a:extLst>
                <a:ext uri="{FF2B5EF4-FFF2-40B4-BE49-F238E27FC236}">
                  <a16:creationId xmlns:a16="http://schemas.microsoft.com/office/drawing/2014/main" id="{0F8C289B-039B-4CD7-8FB8-820D83F59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9499" y="1495681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７</a:t>
              </a:r>
            </a:p>
          </p:txBody>
        </p:sp>
        <p:sp>
          <p:nvSpPr>
            <p:cNvPr id="27" name="Text Box 5">
              <a:extLst>
                <a:ext uri="{FF2B5EF4-FFF2-40B4-BE49-F238E27FC236}">
                  <a16:creationId xmlns:a16="http://schemas.microsoft.com/office/drawing/2014/main" id="{2F4FF375-B087-4FA4-BD7E-1179B4EB1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9899" y="21354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 dirty="0">
                  <a:latin typeface="Arial" panose="020B0604020202020204" pitchFamily="34" charset="0"/>
                  <a:ea typeface="メイリオ" panose="020B0604030504040204" pitchFamily="50" charset="-128"/>
                </a:rPr>
                <a:t>５</a:t>
              </a:r>
            </a:p>
          </p:txBody>
        </p:sp>
        <p:sp>
          <p:nvSpPr>
            <p:cNvPr id="28" name="Text Box 6">
              <a:extLst>
                <a:ext uri="{FF2B5EF4-FFF2-40B4-BE49-F238E27FC236}">
                  <a16:creationId xmlns:a16="http://schemas.microsoft.com/office/drawing/2014/main" id="{B532065C-1010-4FF2-B6E9-015DFEF4C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1499" y="2191006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９</a:t>
              </a:r>
            </a:p>
          </p:txBody>
        </p:sp>
        <p:sp>
          <p:nvSpPr>
            <p:cNvPr id="29" name="Text Box 7">
              <a:extLst>
                <a:ext uri="{FF2B5EF4-FFF2-40B4-BE49-F238E27FC236}">
                  <a16:creationId xmlns:a16="http://schemas.microsoft.com/office/drawing/2014/main" id="{611661B0-C936-417A-9E5B-F2466B3A9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899" y="26688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３</a:t>
              </a:r>
            </a:p>
          </p:txBody>
        </p:sp>
        <p:sp>
          <p:nvSpPr>
            <p:cNvPr id="30" name="Text Box 8">
              <a:extLst>
                <a:ext uri="{FF2B5EF4-FFF2-40B4-BE49-F238E27FC236}">
                  <a16:creationId xmlns:a16="http://schemas.microsoft.com/office/drawing/2014/main" id="{E979B948-DFDF-4439-9B3C-D963DAD7E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1699" y="32784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１</a:t>
              </a:r>
            </a:p>
          </p:txBody>
        </p:sp>
        <p:sp>
          <p:nvSpPr>
            <p:cNvPr id="31" name="Text Box 9">
              <a:extLst>
                <a:ext uri="{FF2B5EF4-FFF2-40B4-BE49-F238E27FC236}">
                  <a16:creationId xmlns:a16="http://schemas.microsoft.com/office/drawing/2014/main" id="{B6BB2159-5D28-4EC4-9B1F-5F9162943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2299" y="33546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４</a:t>
              </a:r>
            </a:p>
          </p:txBody>
        </p:sp>
        <p:sp>
          <p:nvSpPr>
            <p:cNvPr id="32" name="Line 10">
              <a:extLst>
                <a:ext uri="{FF2B5EF4-FFF2-40B4-BE49-F238E27FC236}">
                  <a16:creationId xmlns:a16="http://schemas.microsoft.com/office/drawing/2014/main" id="{17E83412-5E79-4281-9A2F-EE26FB9F0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42299" y="1821118"/>
              <a:ext cx="685800" cy="31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3" name="Line 11">
              <a:extLst>
                <a:ext uri="{FF2B5EF4-FFF2-40B4-BE49-F238E27FC236}">
                  <a16:creationId xmlns:a16="http://schemas.microsoft.com/office/drawing/2014/main" id="{FEECB648-DF86-46F8-AE0E-7DEB34B767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61299" y="2506918"/>
              <a:ext cx="304800" cy="161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4" name="Line 12">
              <a:extLst>
                <a:ext uri="{FF2B5EF4-FFF2-40B4-BE49-F238E27FC236}">
                  <a16:creationId xmlns:a16="http://schemas.microsoft.com/office/drawing/2014/main" id="{F5D7033E-5367-406A-8BFA-E4F445081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8099" y="1830643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5" name="Line 13">
              <a:extLst>
                <a:ext uri="{FF2B5EF4-FFF2-40B4-BE49-F238E27FC236}">
                  <a16:creationId xmlns:a16="http://schemas.microsoft.com/office/drawing/2014/main" id="{148FFC24-356D-4704-83A7-AAC81CBE7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27899" y="2973643"/>
              <a:ext cx="533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" name="Line 16">
              <a:extLst>
                <a:ext uri="{FF2B5EF4-FFF2-40B4-BE49-F238E27FC236}">
                  <a16:creationId xmlns:a16="http://schemas.microsoft.com/office/drawing/2014/main" id="{FCBFEEDE-71EF-4BA2-98C2-0770439DD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1299" y="2973643"/>
              <a:ext cx="533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39" name="Text Box 4">
            <a:extLst>
              <a:ext uri="{FF2B5EF4-FFF2-40B4-BE49-F238E27FC236}">
                <a16:creationId xmlns:a16="http://schemas.microsoft.com/office/drawing/2014/main" id="{CF1DC7DD-7BD4-45E7-92E5-430CDE46B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677" y="2387229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７</a:t>
            </a:r>
          </a:p>
        </p:txBody>
      </p:sp>
      <p:sp>
        <p:nvSpPr>
          <p:cNvPr id="40" name="Text Box 5">
            <a:extLst>
              <a:ext uri="{FF2B5EF4-FFF2-40B4-BE49-F238E27FC236}">
                <a16:creationId xmlns:a16="http://schemas.microsoft.com/office/drawing/2014/main" id="{F0C9D3F3-80C7-4D1C-87DF-7BC92ECFFA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077" y="3026991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</a:p>
        </p:txBody>
      </p:sp>
      <p:sp>
        <p:nvSpPr>
          <p:cNvPr id="41" name="Text Box 6">
            <a:extLst>
              <a:ext uri="{FF2B5EF4-FFF2-40B4-BE49-F238E27FC236}">
                <a16:creationId xmlns:a16="http://schemas.microsoft.com/office/drawing/2014/main" id="{7043D85C-8DC4-49D9-88F2-C0A3966B9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677" y="3082554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９</a:t>
            </a: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56EB39DF-D609-4962-8AFD-997C6F968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6077" y="3560391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</a:p>
        </p:txBody>
      </p:sp>
      <p:sp>
        <p:nvSpPr>
          <p:cNvPr id="43" name="Text Box 8">
            <a:extLst>
              <a:ext uri="{FF2B5EF4-FFF2-40B4-BE49-F238E27FC236}">
                <a16:creationId xmlns:a16="http://schemas.microsoft.com/office/drawing/2014/main" id="{8C52221B-D196-4606-A9A6-53981F1AD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8877" y="4169991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45" name="Line 10">
            <a:extLst>
              <a:ext uri="{FF2B5EF4-FFF2-40B4-BE49-F238E27FC236}">
                <a16:creationId xmlns:a16="http://schemas.microsoft.com/office/drawing/2014/main" id="{70A456C1-1300-44D2-BDFA-4D3F191DA0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9477" y="2712666"/>
            <a:ext cx="685800" cy="3143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" name="Line 11">
            <a:extLst>
              <a:ext uri="{FF2B5EF4-FFF2-40B4-BE49-F238E27FC236}">
                <a16:creationId xmlns:a16="http://schemas.microsoft.com/office/drawing/2014/main" id="{88ABA59D-6E7A-4B8C-85E8-A1266486A8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68477" y="3398466"/>
            <a:ext cx="304800" cy="1619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7" name="Line 12">
            <a:extLst>
              <a:ext uri="{FF2B5EF4-FFF2-40B4-BE49-F238E27FC236}">
                <a16:creationId xmlns:a16="http://schemas.microsoft.com/office/drawing/2014/main" id="{9244A2F9-E647-4633-B482-66797BFF2F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277" y="2722191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Line 13">
            <a:extLst>
              <a:ext uri="{FF2B5EF4-FFF2-40B4-BE49-F238E27FC236}">
                <a16:creationId xmlns:a16="http://schemas.microsoft.com/office/drawing/2014/main" id="{83EE26F5-F628-490D-BAE2-3743E2E53E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35077" y="3865191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D59D82-0A9E-44C7-8384-FAF5989B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1" name="Text Box 25">
            <a:extLst>
              <a:ext uri="{FF2B5EF4-FFF2-40B4-BE49-F238E27FC236}">
                <a16:creationId xmlns:a16="http://schemas.microsoft.com/office/drawing/2014/main" id="{1148FF22-CF86-4209-8A5E-7F4AF2A53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691" y="5228985"/>
            <a:ext cx="11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１，９の削除のときも，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単純に要素を削除する</a:t>
            </a:r>
          </a:p>
        </p:txBody>
      </p:sp>
    </p:spTree>
    <p:extLst>
      <p:ext uri="{BB962C8B-B14F-4D97-AF65-F5344CB8AC3E}">
        <p14:creationId xmlns:p14="http://schemas.microsoft.com/office/powerpoint/2010/main" val="382766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5A727A3-95D9-470F-A71F-051FB4ACE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削除する要素に子が１つある場合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1DBE076-8322-414D-B991-7BEDC05E8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要素を削除する．直下の子要素が置き換わる</a:t>
            </a:r>
          </a:p>
        </p:txBody>
      </p:sp>
      <p:sp>
        <p:nvSpPr>
          <p:cNvPr id="12312" name="AutoShape 24">
            <a:extLst>
              <a:ext uri="{FF2B5EF4-FFF2-40B4-BE49-F238E27FC236}">
                <a16:creationId xmlns:a16="http://schemas.microsoft.com/office/drawing/2014/main" id="{0F2CFAEF-6FDD-49B5-A9ED-CB8540DD7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449" y="3526359"/>
            <a:ext cx="1524000" cy="228600"/>
          </a:xfrm>
          <a:prstGeom prst="rightArrow">
            <a:avLst>
              <a:gd name="adj1" fmla="val 50000"/>
              <a:gd name="adj2" fmla="val 1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AD47615E-3E0C-4504-9DE6-2E58535C0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691" y="4065593"/>
            <a:ext cx="11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５を削除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071CA44-54F7-4135-ABC1-48E714F52E7D}"/>
              </a:ext>
            </a:extLst>
          </p:cNvPr>
          <p:cNvGrpSpPr/>
          <p:nvPr/>
        </p:nvGrpSpPr>
        <p:grpSpPr>
          <a:xfrm>
            <a:off x="634921" y="2467497"/>
            <a:ext cx="2574002" cy="2166739"/>
            <a:chOff x="3551699" y="1495681"/>
            <a:chExt cx="2574002" cy="2166739"/>
          </a:xfrm>
        </p:grpSpPr>
        <p:sp>
          <p:nvSpPr>
            <p:cNvPr id="26" name="Text Box 4">
              <a:extLst>
                <a:ext uri="{FF2B5EF4-FFF2-40B4-BE49-F238E27FC236}">
                  <a16:creationId xmlns:a16="http://schemas.microsoft.com/office/drawing/2014/main" id="{0F8C289B-039B-4CD7-8FB8-820D83F59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9499" y="1495681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７</a:t>
              </a:r>
            </a:p>
          </p:txBody>
        </p:sp>
        <p:sp>
          <p:nvSpPr>
            <p:cNvPr id="27" name="Text Box 5">
              <a:extLst>
                <a:ext uri="{FF2B5EF4-FFF2-40B4-BE49-F238E27FC236}">
                  <a16:creationId xmlns:a16="http://schemas.microsoft.com/office/drawing/2014/main" id="{2F4FF375-B087-4FA4-BD7E-1179B4EB1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9899" y="21354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 dirty="0">
                  <a:latin typeface="Arial" panose="020B0604020202020204" pitchFamily="34" charset="0"/>
                  <a:ea typeface="メイリオ" panose="020B0604030504040204" pitchFamily="50" charset="-128"/>
                </a:rPr>
                <a:t>５</a:t>
              </a:r>
            </a:p>
          </p:txBody>
        </p:sp>
        <p:sp>
          <p:nvSpPr>
            <p:cNvPr id="28" name="Text Box 6">
              <a:extLst>
                <a:ext uri="{FF2B5EF4-FFF2-40B4-BE49-F238E27FC236}">
                  <a16:creationId xmlns:a16="http://schemas.microsoft.com/office/drawing/2014/main" id="{B532065C-1010-4FF2-B6E9-015DFEF4C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1499" y="2191006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９</a:t>
              </a:r>
            </a:p>
          </p:txBody>
        </p:sp>
        <p:sp>
          <p:nvSpPr>
            <p:cNvPr id="29" name="Text Box 7">
              <a:extLst>
                <a:ext uri="{FF2B5EF4-FFF2-40B4-BE49-F238E27FC236}">
                  <a16:creationId xmlns:a16="http://schemas.microsoft.com/office/drawing/2014/main" id="{611661B0-C936-417A-9E5B-F2466B3A9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899" y="26688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３</a:t>
              </a:r>
            </a:p>
          </p:txBody>
        </p:sp>
        <p:sp>
          <p:nvSpPr>
            <p:cNvPr id="30" name="Text Box 8">
              <a:extLst>
                <a:ext uri="{FF2B5EF4-FFF2-40B4-BE49-F238E27FC236}">
                  <a16:creationId xmlns:a16="http://schemas.microsoft.com/office/drawing/2014/main" id="{E979B948-DFDF-4439-9B3C-D963DAD7E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1699" y="32784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１</a:t>
              </a:r>
            </a:p>
          </p:txBody>
        </p:sp>
        <p:sp>
          <p:nvSpPr>
            <p:cNvPr id="31" name="Text Box 9">
              <a:extLst>
                <a:ext uri="{FF2B5EF4-FFF2-40B4-BE49-F238E27FC236}">
                  <a16:creationId xmlns:a16="http://schemas.microsoft.com/office/drawing/2014/main" id="{B6BB2159-5D28-4EC4-9B1F-5F9162943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2299" y="33546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４</a:t>
              </a:r>
            </a:p>
          </p:txBody>
        </p:sp>
        <p:sp>
          <p:nvSpPr>
            <p:cNvPr id="32" name="Line 10">
              <a:extLst>
                <a:ext uri="{FF2B5EF4-FFF2-40B4-BE49-F238E27FC236}">
                  <a16:creationId xmlns:a16="http://schemas.microsoft.com/office/drawing/2014/main" id="{17E83412-5E79-4281-9A2F-EE26FB9F0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42299" y="1821118"/>
              <a:ext cx="685800" cy="31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3" name="Line 11">
              <a:extLst>
                <a:ext uri="{FF2B5EF4-FFF2-40B4-BE49-F238E27FC236}">
                  <a16:creationId xmlns:a16="http://schemas.microsoft.com/office/drawing/2014/main" id="{FEECB648-DF86-46F8-AE0E-7DEB34B767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61299" y="2506918"/>
              <a:ext cx="304800" cy="161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4" name="Line 12">
              <a:extLst>
                <a:ext uri="{FF2B5EF4-FFF2-40B4-BE49-F238E27FC236}">
                  <a16:creationId xmlns:a16="http://schemas.microsoft.com/office/drawing/2014/main" id="{F5D7033E-5367-406A-8BFA-E4F445081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8099" y="1830643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5" name="Line 13">
              <a:extLst>
                <a:ext uri="{FF2B5EF4-FFF2-40B4-BE49-F238E27FC236}">
                  <a16:creationId xmlns:a16="http://schemas.microsoft.com/office/drawing/2014/main" id="{148FFC24-356D-4704-83A7-AAC81CBE7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27899" y="2973643"/>
              <a:ext cx="533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" name="Line 16">
              <a:extLst>
                <a:ext uri="{FF2B5EF4-FFF2-40B4-BE49-F238E27FC236}">
                  <a16:creationId xmlns:a16="http://schemas.microsoft.com/office/drawing/2014/main" id="{FCBFEEDE-71EF-4BA2-98C2-0770439DD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1299" y="2973643"/>
              <a:ext cx="533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39" name="Text Box 4">
            <a:extLst>
              <a:ext uri="{FF2B5EF4-FFF2-40B4-BE49-F238E27FC236}">
                <a16:creationId xmlns:a16="http://schemas.microsoft.com/office/drawing/2014/main" id="{CF1DC7DD-7BD4-45E7-92E5-430CDE46B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677" y="2387229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７</a:t>
            </a:r>
          </a:p>
        </p:txBody>
      </p:sp>
      <p:sp>
        <p:nvSpPr>
          <p:cNvPr id="41" name="Text Box 6">
            <a:extLst>
              <a:ext uri="{FF2B5EF4-FFF2-40B4-BE49-F238E27FC236}">
                <a16:creationId xmlns:a16="http://schemas.microsoft.com/office/drawing/2014/main" id="{7043D85C-8DC4-49D9-88F2-C0A3966B9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677" y="3082554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９</a:t>
            </a:r>
          </a:p>
        </p:txBody>
      </p:sp>
      <p:sp>
        <p:nvSpPr>
          <p:cNvPr id="42" name="Text Box 7">
            <a:extLst>
              <a:ext uri="{FF2B5EF4-FFF2-40B4-BE49-F238E27FC236}">
                <a16:creationId xmlns:a16="http://schemas.microsoft.com/office/drawing/2014/main" id="{56EB39DF-D609-4962-8AFD-997C6F968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9575" y="3041934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</a:p>
        </p:txBody>
      </p:sp>
      <p:sp>
        <p:nvSpPr>
          <p:cNvPr id="43" name="Text Box 8">
            <a:extLst>
              <a:ext uri="{FF2B5EF4-FFF2-40B4-BE49-F238E27FC236}">
                <a16:creationId xmlns:a16="http://schemas.microsoft.com/office/drawing/2014/main" id="{8C52221B-D196-4606-A9A6-53981F1AD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2375" y="3651534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45" name="Line 10">
            <a:extLst>
              <a:ext uri="{FF2B5EF4-FFF2-40B4-BE49-F238E27FC236}">
                <a16:creationId xmlns:a16="http://schemas.microsoft.com/office/drawing/2014/main" id="{70A456C1-1300-44D2-BDFA-4D3F191DA0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49477" y="2712666"/>
            <a:ext cx="685800" cy="3143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7" name="Line 12">
            <a:extLst>
              <a:ext uri="{FF2B5EF4-FFF2-40B4-BE49-F238E27FC236}">
                <a16:creationId xmlns:a16="http://schemas.microsoft.com/office/drawing/2014/main" id="{9244A2F9-E647-4633-B482-66797BFF2F6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277" y="2722191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" name="Line 13">
            <a:extLst>
              <a:ext uri="{FF2B5EF4-FFF2-40B4-BE49-F238E27FC236}">
                <a16:creationId xmlns:a16="http://schemas.microsoft.com/office/drawing/2014/main" id="{83EE26F5-F628-490D-BAE2-3743E2E53E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18575" y="3346734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D59D82-0A9E-44C7-8384-FAF5989B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5A727A3-95D9-470F-A71F-051FB4ACE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削除する要素に子が２つある場合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1DBE076-8322-414D-B991-7BEDC05E84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要素を削除する．左部分木の中にある「最大の要素」を削除の上で，それが置き換わる</a:t>
            </a:r>
          </a:p>
        </p:txBody>
      </p:sp>
      <p:sp>
        <p:nvSpPr>
          <p:cNvPr id="12312" name="AutoShape 24">
            <a:extLst>
              <a:ext uri="{FF2B5EF4-FFF2-40B4-BE49-F238E27FC236}">
                <a16:creationId xmlns:a16="http://schemas.microsoft.com/office/drawing/2014/main" id="{0F2CFAEF-6FDD-49B5-A9ED-CB8540DD7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449" y="3526359"/>
            <a:ext cx="1524000" cy="228600"/>
          </a:xfrm>
          <a:prstGeom prst="rightArrow">
            <a:avLst>
              <a:gd name="adj1" fmla="val 50000"/>
              <a:gd name="adj2" fmla="val 16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AD47615E-3E0C-4504-9DE6-2E58535C0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691" y="4065593"/>
            <a:ext cx="11079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７を削除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D071CA44-54F7-4135-ABC1-48E714F52E7D}"/>
              </a:ext>
            </a:extLst>
          </p:cNvPr>
          <p:cNvGrpSpPr/>
          <p:nvPr/>
        </p:nvGrpSpPr>
        <p:grpSpPr>
          <a:xfrm>
            <a:off x="634921" y="2467497"/>
            <a:ext cx="2574002" cy="2166739"/>
            <a:chOff x="3551699" y="1495681"/>
            <a:chExt cx="2574002" cy="2166739"/>
          </a:xfrm>
        </p:grpSpPr>
        <p:sp>
          <p:nvSpPr>
            <p:cNvPr id="26" name="Text Box 4">
              <a:extLst>
                <a:ext uri="{FF2B5EF4-FFF2-40B4-BE49-F238E27FC236}">
                  <a16:creationId xmlns:a16="http://schemas.microsoft.com/office/drawing/2014/main" id="{0F8C289B-039B-4CD7-8FB8-820D83F59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9499" y="1495681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７</a:t>
              </a:r>
            </a:p>
          </p:txBody>
        </p:sp>
        <p:sp>
          <p:nvSpPr>
            <p:cNvPr id="27" name="Text Box 5">
              <a:extLst>
                <a:ext uri="{FF2B5EF4-FFF2-40B4-BE49-F238E27FC236}">
                  <a16:creationId xmlns:a16="http://schemas.microsoft.com/office/drawing/2014/main" id="{2F4FF375-B087-4FA4-BD7E-1179B4EB1C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9899" y="21354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 dirty="0">
                  <a:latin typeface="Arial" panose="020B0604020202020204" pitchFamily="34" charset="0"/>
                  <a:ea typeface="メイリオ" panose="020B0604030504040204" pitchFamily="50" charset="-128"/>
                </a:rPr>
                <a:t>５</a:t>
              </a:r>
            </a:p>
          </p:txBody>
        </p:sp>
        <p:sp>
          <p:nvSpPr>
            <p:cNvPr id="28" name="Text Box 6">
              <a:extLst>
                <a:ext uri="{FF2B5EF4-FFF2-40B4-BE49-F238E27FC236}">
                  <a16:creationId xmlns:a16="http://schemas.microsoft.com/office/drawing/2014/main" id="{B532065C-1010-4FF2-B6E9-015DFEF4C4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1499" y="2191006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９</a:t>
              </a:r>
            </a:p>
          </p:txBody>
        </p:sp>
        <p:sp>
          <p:nvSpPr>
            <p:cNvPr id="29" name="Text Box 7">
              <a:extLst>
                <a:ext uri="{FF2B5EF4-FFF2-40B4-BE49-F238E27FC236}">
                  <a16:creationId xmlns:a16="http://schemas.microsoft.com/office/drawing/2014/main" id="{611661B0-C936-417A-9E5B-F2466B3A9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08899" y="26688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３</a:t>
              </a:r>
            </a:p>
          </p:txBody>
        </p:sp>
        <p:sp>
          <p:nvSpPr>
            <p:cNvPr id="30" name="Text Box 8">
              <a:extLst>
                <a:ext uri="{FF2B5EF4-FFF2-40B4-BE49-F238E27FC236}">
                  <a16:creationId xmlns:a16="http://schemas.microsoft.com/office/drawing/2014/main" id="{E979B948-DFDF-4439-9B3C-D963DAD7E4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1699" y="32784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１</a:t>
              </a:r>
            </a:p>
          </p:txBody>
        </p:sp>
        <p:sp>
          <p:nvSpPr>
            <p:cNvPr id="31" name="Text Box 9">
              <a:extLst>
                <a:ext uri="{FF2B5EF4-FFF2-40B4-BE49-F238E27FC236}">
                  <a16:creationId xmlns:a16="http://schemas.microsoft.com/office/drawing/2014/main" id="{B6BB2159-5D28-4EC4-9B1F-5F91629439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2299" y="3354643"/>
              <a:ext cx="364202" cy="30777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no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2000">
                  <a:latin typeface="Arial" panose="020B0604020202020204" pitchFamily="34" charset="0"/>
                  <a:ea typeface="メイリオ" panose="020B0604030504040204" pitchFamily="50" charset="-128"/>
                </a:rPr>
                <a:t>４</a:t>
              </a:r>
            </a:p>
          </p:txBody>
        </p:sp>
        <p:sp>
          <p:nvSpPr>
            <p:cNvPr id="32" name="Line 10">
              <a:extLst>
                <a:ext uri="{FF2B5EF4-FFF2-40B4-BE49-F238E27FC236}">
                  <a16:creationId xmlns:a16="http://schemas.microsoft.com/office/drawing/2014/main" id="{17E83412-5E79-4281-9A2F-EE26FB9F0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42299" y="1821118"/>
              <a:ext cx="685800" cy="31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3" name="Line 11">
              <a:extLst>
                <a:ext uri="{FF2B5EF4-FFF2-40B4-BE49-F238E27FC236}">
                  <a16:creationId xmlns:a16="http://schemas.microsoft.com/office/drawing/2014/main" id="{FEECB648-DF86-46F8-AE0E-7DEB34B767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61299" y="2506918"/>
              <a:ext cx="304800" cy="161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4" name="Line 12">
              <a:extLst>
                <a:ext uri="{FF2B5EF4-FFF2-40B4-BE49-F238E27FC236}">
                  <a16:creationId xmlns:a16="http://schemas.microsoft.com/office/drawing/2014/main" id="{F5D7033E-5367-406A-8BFA-E4F445081D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8099" y="1830643"/>
              <a:ext cx="685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5" name="Line 13">
              <a:extLst>
                <a:ext uri="{FF2B5EF4-FFF2-40B4-BE49-F238E27FC236}">
                  <a16:creationId xmlns:a16="http://schemas.microsoft.com/office/drawing/2014/main" id="{148FFC24-356D-4704-83A7-AAC81CBE7D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27899" y="2973643"/>
              <a:ext cx="5334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" name="Line 16">
              <a:extLst>
                <a:ext uri="{FF2B5EF4-FFF2-40B4-BE49-F238E27FC236}">
                  <a16:creationId xmlns:a16="http://schemas.microsoft.com/office/drawing/2014/main" id="{FCBFEEDE-71EF-4BA2-98C2-0770439DD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1299" y="2973643"/>
              <a:ext cx="5334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noAutofit/>
            </a:bodyPr>
            <a:lstStyle/>
            <a:p>
              <a:endParaRPr lang="ja-JP" altLang="en-US" sz="2000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D59D82-0A9E-44C7-8384-FAF5989B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93C2FA8F-7746-4AD3-B225-3578E9327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2078" y="2557289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５</a:t>
            </a:r>
          </a:p>
        </p:txBody>
      </p:sp>
      <p:sp>
        <p:nvSpPr>
          <p:cNvPr id="44" name="Text Box 6">
            <a:extLst>
              <a:ext uri="{FF2B5EF4-FFF2-40B4-BE49-F238E27FC236}">
                <a16:creationId xmlns:a16="http://schemas.microsoft.com/office/drawing/2014/main" id="{8CACF0E3-79E6-49F8-BF2E-EA768BD8C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4078" y="3252614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９</a:t>
            </a:r>
          </a:p>
        </p:txBody>
      </p:sp>
      <p:sp>
        <p:nvSpPr>
          <p:cNvPr id="46" name="Text Box 7">
            <a:extLst>
              <a:ext uri="{FF2B5EF4-FFF2-40B4-BE49-F238E27FC236}">
                <a16:creationId xmlns:a16="http://schemas.microsoft.com/office/drawing/2014/main" id="{1721E7A2-AAEF-4B0E-969D-2076A6DA9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0869" y="3261147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３</a:t>
            </a:r>
          </a:p>
        </p:txBody>
      </p:sp>
      <p:sp>
        <p:nvSpPr>
          <p:cNvPr id="49" name="Text Box 8">
            <a:extLst>
              <a:ext uri="{FF2B5EF4-FFF2-40B4-BE49-F238E27FC236}">
                <a16:creationId xmlns:a16="http://schemas.microsoft.com/office/drawing/2014/main" id="{61AB9E07-0D68-4CBB-87F4-18A4F6627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3669" y="3870747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50" name="Text Box 9">
            <a:extLst>
              <a:ext uri="{FF2B5EF4-FFF2-40B4-BE49-F238E27FC236}">
                <a16:creationId xmlns:a16="http://schemas.microsoft.com/office/drawing/2014/main" id="{693227F7-654C-4577-8B9A-E20C2AD90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4269" y="3946947"/>
            <a:ext cx="36420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</a:p>
        </p:txBody>
      </p:sp>
      <p:sp>
        <p:nvSpPr>
          <p:cNvPr id="51" name="Line 10">
            <a:extLst>
              <a:ext uri="{FF2B5EF4-FFF2-40B4-BE49-F238E27FC236}">
                <a16:creationId xmlns:a16="http://schemas.microsoft.com/office/drawing/2014/main" id="{ADFDE6BB-74C6-49E3-95EA-848E6E4AAB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64878" y="2882726"/>
            <a:ext cx="685800" cy="3143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3" name="Line 12">
            <a:extLst>
              <a:ext uri="{FF2B5EF4-FFF2-40B4-BE49-F238E27FC236}">
                <a16:creationId xmlns:a16="http://schemas.microsoft.com/office/drawing/2014/main" id="{92BF80C5-3EF1-4884-8F75-B99C73D3AB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0678" y="2892251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" name="Line 13">
            <a:extLst>
              <a:ext uri="{FF2B5EF4-FFF2-40B4-BE49-F238E27FC236}">
                <a16:creationId xmlns:a16="http://schemas.microsoft.com/office/drawing/2014/main" id="{5294C4EC-7FEA-46B8-AB80-9D861286D3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39869" y="3565947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5" name="Line 16">
            <a:extLst>
              <a:ext uri="{FF2B5EF4-FFF2-40B4-BE49-F238E27FC236}">
                <a16:creationId xmlns:a16="http://schemas.microsoft.com/office/drawing/2014/main" id="{6919D264-2DF2-4B06-BFDD-F8D79B285EFB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3269" y="3565947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3399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4-2. </a:t>
            </a:r>
            <a:r>
              <a:rPr lang="ja-JP" altLang="en-US" dirty="0"/>
              <a:t>「二分探索木」を実習できる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オンラインサイトの紹介</a:t>
            </a: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D2A7F548-3044-49A8-B6BD-47575B8D7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038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1658</TotalTime>
  <Words>382</Words>
  <Application>Microsoft Office PowerPoint</Application>
  <PresentationFormat>画面に合わせる (4:3)</PresentationFormat>
  <Paragraphs>110</Paragraphs>
  <Slides>13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ad-4. 二分探索木  </vt:lpstr>
      <vt:lpstr>4-1. 二分探索木</vt:lpstr>
      <vt:lpstr>二分木とは</vt:lpstr>
      <vt:lpstr>二分探索木とは</vt:lpstr>
      <vt:lpstr>要素の削除</vt:lpstr>
      <vt:lpstr>削除する要素に子がない場合</vt:lpstr>
      <vt:lpstr>削除する要素に子が１つある場合</vt:lpstr>
      <vt:lpstr>削除する要素に子が２つある場合</vt:lpstr>
      <vt:lpstr>4-2. 「二分探索木」を実習できる オンラインサイトの紹介</vt:lpstr>
      <vt:lpstr>PowerPoint プレゼンテーション</vt:lpstr>
      <vt:lpstr>パソコン演習</vt:lpstr>
      <vt:lpstr>パソコン演習</vt:lpstr>
      <vt:lpstr>パソコン演習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二分探索木</dc:title>
  <dc:creator>金子　邦彦</dc:creator>
  <cp:lastModifiedBy>user</cp:lastModifiedBy>
  <cp:revision>221</cp:revision>
  <cp:lastPrinted>2019-10-10T02:44:39Z</cp:lastPrinted>
  <dcterms:created xsi:type="dcterms:W3CDTF">2018-05-08T02:37:35Z</dcterms:created>
  <dcterms:modified xsi:type="dcterms:W3CDTF">2023-02-03T16:22:14Z</dcterms:modified>
</cp:coreProperties>
</file>