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952" r:id="rId2"/>
    <p:sldId id="948" r:id="rId3"/>
    <p:sldId id="949" r:id="rId4"/>
    <p:sldId id="950" r:id="rId5"/>
    <p:sldId id="807" r:id="rId6"/>
    <p:sldId id="740" r:id="rId7"/>
    <p:sldId id="719" r:id="rId8"/>
    <p:sldId id="659" r:id="rId9"/>
    <p:sldId id="720" r:id="rId10"/>
    <p:sldId id="660" r:id="rId11"/>
    <p:sldId id="661" r:id="rId12"/>
    <p:sldId id="951" r:id="rId1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99" autoAdjust="0"/>
    <p:restoredTop sz="94660"/>
  </p:normalViewPr>
  <p:slideViewPr>
    <p:cSldViewPr snapToGrid="0">
      <p:cViewPr varScale="1">
        <p:scale>
          <a:sx n="63" d="100"/>
          <a:sy n="63" d="100"/>
        </p:scale>
        <p:origin x="384" y="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35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0891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B2AF73-649C-4793-B0F7-3EC0C0CD81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67AE3D-6B1C-4FC3-B701-3FCFC2747E9F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8A97D213-DA3C-4EF3-9A54-154C9F3672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8D40178F-AAFD-4BCE-A2B3-77FF266730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F5179BD1-FB32-4F7A-B5EF-5878B624EC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37E234A7-A85F-4A0A-9F4E-25175DBB42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231542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852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1441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3425BE12-C5BF-4229-BDF8-B434CE6C0DD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ad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 sz="4400" dirty="0" smtClean="0">
                <a:latin typeface="メイリオ" panose="020B0604030504040204" pitchFamily="50" charset="-128"/>
              </a:rPr>
              <a:t>ad-2. </a:t>
            </a:r>
            <a:r>
              <a:rPr lang="ja-JP" altLang="en-US" sz="4400" smtClean="0">
                <a:latin typeface="メイリオ" panose="020B0604030504040204" pitchFamily="50" charset="-128"/>
              </a:rPr>
              <a:t>双方向リスト</a:t>
            </a:r>
            <a:r>
              <a:rPr lang="en-US" altLang="ja-JP" sz="4400" smtClean="0">
                <a:latin typeface="メイリオ" panose="020B0604030504040204" pitchFamily="50" charset="-128"/>
              </a:rPr>
              <a:t> 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（</a:t>
            </a:r>
            <a:r>
              <a:rPr lang="en-US" altLang="ja-JP" dirty="0" smtClean="0"/>
              <a:t>C </a:t>
            </a:r>
            <a:r>
              <a:rPr lang="ja-JP" altLang="en-US" dirty="0" smtClean="0"/>
              <a:t>言語によるアルゴリズムとデータ構造）（全６回）</a:t>
            </a:r>
            <a:endParaRPr lang="ja-JP" altLang="en-US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</a:t>
            </a:r>
            <a:r>
              <a:rPr lang="en-US" altLang="ja-JP">
                <a:hlinkClick r:id="rId5"/>
              </a:rPr>
              <a:t>://</a:t>
            </a:r>
            <a:r>
              <a:rPr lang="en-US" altLang="ja-JP" smtClean="0">
                <a:hlinkClick r:id="rId5"/>
              </a:rPr>
              <a:t>www.kkaneko.jp/pro/ad/index.html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57046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86B028D7-4CA8-4F6B-86B8-6AA082F2EF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9767" y="5191603"/>
            <a:ext cx="2554888" cy="1529873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CDED22CE-2D4C-4849-BA0D-12F8A4C520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3132" y="2624250"/>
            <a:ext cx="2337058" cy="3471716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200EB7D8-9495-49CD-9206-3E8C785024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584831"/>
            <a:ext cx="3044102" cy="3281195"/>
          </a:xfrm>
          <a:prstGeom prst="rect">
            <a:avLst/>
          </a:prstGeom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7489" y="221527"/>
            <a:ext cx="8348108" cy="25571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②「</a:t>
            </a:r>
            <a:r>
              <a:rPr lang="en-US" altLang="ja-JP" b="1" dirty="0"/>
              <a:t>Visualize Execution</a:t>
            </a:r>
            <a:r>
              <a:rPr lang="ja-JP" altLang="en-US" dirty="0"/>
              <a:t>」をクリック．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「</a:t>
            </a:r>
            <a:r>
              <a:rPr lang="en-US" altLang="ja-JP" b="1" dirty="0"/>
              <a:t>Last</a:t>
            </a:r>
            <a:r>
              <a:rPr lang="ja-JP" altLang="en-US" dirty="0"/>
              <a:t>」をクリック．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結果を確認する．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「</a:t>
            </a:r>
            <a:r>
              <a:rPr lang="en-US" altLang="ja-JP" b="1" dirty="0"/>
              <a:t>Edit this code</a:t>
            </a:r>
            <a:r>
              <a:rPr lang="ja-JP" altLang="en-US" dirty="0"/>
              <a:t>」をクリックして戻る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0" y="5672095"/>
            <a:ext cx="1105557" cy="33485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右矢印 12"/>
          <p:cNvSpPr/>
          <p:nvPr/>
        </p:nvSpPr>
        <p:spPr>
          <a:xfrm>
            <a:off x="3034039" y="3360542"/>
            <a:ext cx="379640" cy="864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162244" y="5839521"/>
            <a:ext cx="621823" cy="25289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右矢印 20"/>
          <p:cNvSpPr/>
          <p:nvPr/>
        </p:nvSpPr>
        <p:spPr>
          <a:xfrm>
            <a:off x="6279767" y="2922738"/>
            <a:ext cx="379640" cy="864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右矢印 23"/>
          <p:cNvSpPr/>
          <p:nvPr/>
        </p:nvSpPr>
        <p:spPr>
          <a:xfrm rot="5400000">
            <a:off x="7291507" y="4434232"/>
            <a:ext cx="379640" cy="864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7048883" y="6271907"/>
            <a:ext cx="948681" cy="30083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9772FB8D-8EE4-4D10-91D0-D8CCA94C65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65090" y="2102102"/>
            <a:ext cx="1033400" cy="2439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574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1396" y="197142"/>
            <a:ext cx="7442293" cy="5027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実行結果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5" name="右中かっこ 4">
            <a:extLst>
              <a:ext uri="{FF2B5EF4-FFF2-40B4-BE49-F238E27FC236}">
                <a16:creationId xmlns:a16="http://schemas.microsoft.com/office/drawing/2014/main" id="{5AD9F6ED-1DD9-4901-A708-B96CA2DA7539}"/>
              </a:ext>
            </a:extLst>
          </p:cNvPr>
          <p:cNvSpPr/>
          <p:nvPr/>
        </p:nvSpPr>
        <p:spPr>
          <a:xfrm>
            <a:off x="5452533" y="1416756"/>
            <a:ext cx="361245" cy="141675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右中かっこ 7">
            <a:extLst>
              <a:ext uri="{FF2B5EF4-FFF2-40B4-BE49-F238E27FC236}">
                <a16:creationId xmlns:a16="http://schemas.microsoft.com/office/drawing/2014/main" id="{0531F563-6951-4688-8DC1-4219A41C081C}"/>
              </a:ext>
            </a:extLst>
          </p:cNvPr>
          <p:cNvSpPr/>
          <p:nvPr/>
        </p:nvSpPr>
        <p:spPr>
          <a:xfrm>
            <a:off x="5480179" y="3316112"/>
            <a:ext cx="361245" cy="141675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中かっこ 8">
            <a:extLst>
              <a:ext uri="{FF2B5EF4-FFF2-40B4-BE49-F238E27FC236}">
                <a16:creationId xmlns:a16="http://schemas.microsoft.com/office/drawing/2014/main" id="{C78CA13B-0D12-4D05-BDF0-56FFC8E20912}"/>
              </a:ext>
            </a:extLst>
          </p:cNvPr>
          <p:cNvSpPr/>
          <p:nvPr/>
        </p:nvSpPr>
        <p:spPr>
          <a:xfrm>
            <a:off x="5507825" y="5215468"/>
            <a:ext cx="361245" cy="141675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ACA68D-EA96-4585-B7D6-79BB4C89E076}"/>
              </a:ext>
            </a:extLst>
          </p:cNvPr>
          <p:cNvSpPr txBox="1"/>
          <p:nvPr/>
        </p:nvSpPr>
        <p:spPr>
          <a:xfrm>
            <a:off x="5972188" y="1894300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レコード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749469D-5F38-4CB0-9C15-1B85A152CC7F}"/>
              </a:ext>
            </a:extLst>
          </p:cNvPr>
          <p:cNvSpPr txBox="1"/>
          <p:nvPr/>
        </p:nvSpPr>
        <p:spPr>
          <a:xfrm>
            <a:off x="5972188" y="3835989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レコード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F4093C3-7E66-496F-839E-51336E0CD2B0}"/>
              </a:ext>
            </a:extLst>
          </p:cNvPr>
          <p:cNvSpPr txBox="1"/>
          <p:nvPr/>
        </p:nvSpPr>
        <p:spPr>
          <a:xfrm>
            <a:off x="5972188" y="5732523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レコード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A73A57C1-EA00-49DE-92D5-A48E72096D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3293" y="792068"/>
            <a:ext cx="2640829" cy="594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194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5CDB7-4D62-4C81-9125-9CAC36892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実習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10E0E11-AA6D-4D91-8700-496CE5A10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いまのプログラムで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en-US" altLang="ja-JP" dirty="0"/>
              <a:t>	</a:t>
            </a:r>
            <a:r>
              <a:rPr kumimoji="1" lang="ja-JP" altLang="en-US" dirty="0"/>
              <a:t>末尾の要素（値は</a:t>
            </a:r>
            <a:r>
              <a:rPr kumimoji="1" lang="en-US" altLang="ja-JP" dirty="0"/>
              <a:t>16</a:t>
            </a:r>
            <a:r>
              <a:rPr kumimoji="1" lang="ja-JP" altLang="en-US" dirty="0"/>
              <a:t>）を削除するプログラム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  を書き加えなさい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・いまのプログラムで，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末尾に新しい要素（値は </a:t>
            </a:r>
            <a:r>
              <a:rPr lang="en-US" altLang="ja-JP" dirty="0"/>
              <a:t>24</a:t>
            </a:r>
            <a:r>
              <a:rPr lang="ja-JP" altLang="en-US" dirty="0"/>
              <a:t>）を挿入する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プログラムを書き加えなさい</a:t>
            </a: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05BC468-85E3-46D9-846C-5FFDEB83C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2150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7DAF9A3-CB57-4D08-9F22-2C6DD33FFB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双方向リストとは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21FD930-0243-4C3D-8DC4-78B2A98593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>
                <a:solidFill>
                  <a:srgbClr val="C00000"/>
                </a:solidFill>
              </a:rPr>
              <a:t>レコード</a:t>
            </a:r>
            <a:r>
              <a:rPr lang="ja-JP" altLang="en-US" dirty="0"/>
              <a:t>を次の２つで構成</a:t>
            </a:r>
          </a:p>
          <a:p>
            <a:r>
              <a:rPr lang="ja-JP" altLang="en-US" dirty="0"/>
              <a:t>要素を格納する</a:t>
            </a:r>
            <a:r>
              <a:rPr lang="ja-JP" altLang="en-US" b="1" dirty="0">
                <a:solidFill>
                  <a:srgbClr val="C00000"/>
                </a:solidFill>
              </a:rPr>
              <a:t>セル</a:t>
            </a:r>
            <a:endParaRPr lang="en-US" altLang="ja-JP" b="1" dirty="0">
              <a:solidFill>
                <a:srgbClr val="C00000"/>
              </a:solidFill>
            </a:endParaRPr>
          </a:p>
          <a:p>
            <a:r>
              <a:rPr lang="ja-JP" altLang="en-US" b="1" dirty="0">
                <a:solidFill>
                  <a:srgbClr val="C00000"/>
                </a:solidFill>
              </a:rPr>
              <a:t>リスト</a:t>
            </a:r>
            <a:r>
              <a:rPr lang="ja-JP" altLang="en-US" dirty="0"/>
              <a:t>中の</a:t>
            </a:r>
            <a:r>
              <a:rPr lang="ja-JP" altLang="en-US" b="1" u="sng" dirty="0">
                <a:solidFill>
                  <a:srgbClr val="FF0000"/>
                </a:solidFill>
              </a:rPr>
              <a:t>次</a:t>
            </a:r>
            <a:r>
              <a:rPr lang="ja-JP" altLang="en-US" dirty="0"/>
              <a:t>の</a:t>
            </a:r>
            <a:r>
              <a:rPr lang="ja-JP" altLang="en-US" b="1" dirty="0">
                <a:solidFill>
                  <a:srgbClr val="C00000"/>
                </a:solidFill>
              </a:rPr>
              <a:t>レコード</a:t>
            </a:r>
            <a:r>
              <a:rPr lang="ja-JP" altLang="en-US" dirty="0"/>
              <a:t>を指す</a:t>
            </a:r>
            <a:r>
              <a:rPr lang="ja-JP" altLang="en-US" b="1" dirty="0">
                <a:solidFill>
                  <a:srgbClr val="C00000"/>
                </a:solidFill>
              </a:rPr>
              <a:t>ポインタ</a:t>
            </a:r>
            <a:r>
              <a:rPr lang="ja-JP" altLang="en-US" dirty="0"/>
              <a:t>を格納する</a:t>
            </a:r>
            <a:r>
              <a:rPr lang="ja-JP" altLang="en-US" b="1" dirty="0">
                <a:solidFill>
                  <a:srgbClr val="C00000"/>
                </a:solidFill>
              </a:rPr>
              <a:t>セル</a:t>
            </a:r>
            <a:endParaRPr lang="en-US" altLang="ja-JP" b="1" dirty="0">
              <a:solidFill>
                <a:srgbClr val="C00000"/>
              </a:solidFill>
            </a:endParaRPr>
          </a:p>
          <a:p>
            <a:r>
              <a:rPr lang="ja-JP" altLang="en-US" b="1" dirty="0">
                <a:solidFill>
                  <a:srgbClr val="C00000"/>
                </a:solidFill>
              </a:rPr>
              <a:t>リスト</a:t>
            </a:r>
            <a:r>
              <a:rPr lang="ja-JP" altLang="en-US" dirty="0"/>
              <a:t>中の</a:t>
            </a:r>
            <a:r>
              <a:rPr lang="ja-JP" altLang="en-US" b="1" u="sng" dirty="0">
                <a:solidFill>
                  <a:srgbClr val="FF0000"/>
                </a:solidFill>
              </a:rPr>
              <a:t>前</a:t>
            </a:r>
            <a:r>
              <a:rPr lang="ja-JP" altLang="en-US" dirty="0"/>
              <a:t>の</a:t>
            </a:r>
            <a:r>
              <a:rPr lang="ja-JP" altLang="en-US" b="1" dirty="0">
                <a:solidFill>
                  <a:srgbClr val="C00000"/>
                </a:solidFill>
              </a:rPr>
              <a:t>レコード</a:t>
            </a:r>
            <a:r>
              <a:rPr lang="ja-JP" altLang="en-US" dirty="0"/>
              <a:t>を指す</a:t>
            </a:r>
            <a:r>
              <a:rPr lang="ja-JP" altLang="en-US" b="1" dirty="0">
                <a:solidFill>
                  <a:srgbClr val="C00000"/>
                </a:solidFill>
              </a:rPr>
              <a:t>ポインタ</a:t>
            </a:r>
            <a:r>
              <a:rPr lang="ja-JP" altLang="en-US" dirty="0"/>
              <a:t>を格納する</a:t>
            </a:r>
            <a:r>
              <a:rPr lang="ja-JP" altLang="en-US" b="1" dirty="0">
                <a:solidFill>
                  <a:srgbClr val="C00000"/>
                </a:solidFill>
              </a:rPr>
              <a:t>セル</a:t>
            </a:r>
          </a:p>
          <a:p>
            <a:endParaRPr lang="ja-JP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	</a:t>
            </a:r>
          </a:p>
          <a:p>
            <a:endParaRPr lang="en-US" altLang="ja-JP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F61118-95E2-481D-8DEB-F34CBAB0A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54C0773-CF58-4DD7-92AB-69861AE939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双方向リストと連結リストの違い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8791D74-F393-4EC2-84A3-5ACF5EEBB0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>
                <a:solidFill>
                  <a:srgbClr val="C00000"/>
                </a:solidFill>
              </a:rPr>
              <a:t>リスト</a:t>
            </a:r>
            <a:r>
              <a:rPr lang="ja-JP" altLang="en-US" dirty="0"/>
              <a:t>内のある</a:t>
            </a:r>
            <a:r>
              <a:rPr lang="ja-JP" altLang="en-US" b="1" dirty="0">
                <a:solidFill>
                  <a:srgbClr val="C00000"/>
                </a:solidFill>
              </a:rPr>
              <a:t>レコード</a:t>
            </a:r>
            <a:r>
              <a:rPr lang="ja-JP" altLang="en-US" dirty="0"/>
              <a:t>のアドレス </a:t>
            </a:r>
            <a:r>
              <a:rPr lang="en-US" altLang="ja-JP" dirty="0"/>
              <a:t>A </a:t>
            </a:r>
            <a:r>
              <a:rPr lang="ja-JP" altLang="en-US" dirty="0"/>
              <a:t>が分かっているとする．</a:t>
            </a:r>
            <a:endParaRPr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連結リスト</a:t>
            </a:r>
            <a:endParaRPr lang="en-US" altLang="ja-JP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ja-JP" dirty="0"/>
              <a:t>A </a:t>
            </a:r>
            <a:r>
              <a:rPr lang="ja-JP" altLang="en-US" dirty="0"/>
              <a:t>の</a:t>
            </a:r>
            <a:r>
              <a:rPr lang="ja-JP" altLang="en-US" b="1" u="sng" dirty="0">
                <a:solidFill>
                  <a:srgbClr val="FF0000"/>
                </a:solidFill>
              </a:rPr>
              <a:t>次</a:t>
            </a:r>
            <a:r>
              <a:rPr lang="ja-JP" altLang="en-US" dirty="0"/>
              <a:t>に要素を挿入することは簡単．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A </a:t>
            </a:r>
            <a:r>
              <a:rPr lang="ja-JP" altLang="en-US" dirty="0"/>
              <a:t>の</a:t>
            </a:r>
            <a:r>
              <a:rPr lang="ja-JP" altLang="en-US" b="1" u="sng" dirty="0">
                <a:solidFill>
                  <a:srgbClr val="FF0000"/>
                </a:solidFill>
              </a:rPr>
              <a:t>前</a:t>
            </a:r>
            <a:r>
              <a:rPr lang="ja-JP" altLang="en-US" dirty="0"/>
              <a:t>に要素を挿入することはできない．</a:t>
            </a:r>
          </a:p>
          <a:p>
            <a:pPr marL="0" indent="0">
              <a:buNone/>
            </a:pPr>
            <a:endParaRPr lang="ja-JP" altLang="en-US" dirty="0"/>
          </a:p>
          <a:p>
            <a:r>
              <a:rPr lang="ja-JP" altLang="en-US" b="1" dirty="0">
                <a:solidFill>
                  <a:srgbClr val="C00000"/>
                </a:solidFill>
              </a:rPr>
              <a:t>双方向リスト</a:t>
            </a:r>
            <a:endParaRPr lang="en-US" altLang="ja-JP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ja-JP" dirty="0"/>
              <a:t>A </a:t>
            </a:r>
            <a:r>
              <a:rPr lang="ja-JP" altLang="en-US" dirty="0"/>
              <a:t>の</a:t>
            </a:r>
            <a:r>
              <a:rPr lang="ja-JP" altLang="en-US" b="1" u="sng" dirty="0">
                <a:solidFill>
                  <a:srgbClr val="FF0000"/>
                </a:solidFill>
              </a:rPr>
              <a:t>次</a:t>
            </a:r>
            <a:r>
              <a:rPr lang="ja-JP" altLang="en-US" dirty="0"/>
              <a:t>に要素を挿入することは簡単．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A </a:t>
            </a:r>
            <a:r>
              <a:rPr lang="ja-JP" altLang="en-US" dirty="0"/>
              <a:t>の</a:t>
            </a:r>
            <a:r>
              <a:rPr lang="ja-JP" altLang="en-US" b="1" u="sng" dirty="0">
                <a:solidFill>
                  <a:srgbClr val="FF0000"/>
                </a:solidFill>
              </a:rPr>
              <a:t>前</a:t>
            </a:r>
            <a:r>
              <a:rPr lang="ja-JP" altLang="en-US" dirty="0"/>
              <a:t>に要素を挿入することも簡単．</a:t>
            </a:r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FCA7F448-B9A6-4BB0-9AD1-A92C55E37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0F2F18A4-1AC8-4C92-B5FA-C77348E6F522}" type="slidenum">
              <a:rPr lang="en-US" altLang="ja-JP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81552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1-2. </a:t>
            </a:r>
            <a:r>
              <a:rPr lang="ja-JP" altLang="en-US" dirty="0"/>
              <a:t>実習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D2A7F548-3044-49A8-B6BD-47575B8D7B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6066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実習の指示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資料：</a:t>
            </a:r>
            <a:r>
              <a:rPr lang="ja-JP" altLang="en-US" b="1" dirty="0"/>
              <a:t>６</a:t>
            </a:r>
            <a:r>
              <a:rPr lang="ja-JP" altLang="en-US" dirty="0"/>
              <a:t>～</a:t>
            </a:r>
            <a:r>
              <a:rPr lang="ja-JP" altLang="en-US" b="1" dirty="0"/>
              <a:t>１２</a:t>
            </a:r>
            <a:endParaRPr lang="en-US" altLang="ja-JP" b="1" dirty="0"/>
          </a:p>
          <a:p>
            <a:r>
              <a:rPr lang="ja-JP" altLang="en-US" dirty="0"/>
              <a:t>次のことを理解しマスターする</a:t>
            </a:r>
            <a:endParaRPr lang="en-US" altLang="ja-JP" dirty="0"/>
          </a:p>
          <a:p>
            <a:pPr lvl="1"/>
            <a:r>
              <a:rPr lang="ja-JP" altLang="en-US" dirty="0"/>
              <a:t>双方向リスト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16F77370-7F48-49C1-8603-DB37AE8840E1}" type="slidenum">
              <a:rPr lang="ja-JP" altLang="en-US" smtClean="0"/>
              <a:pPr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1345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実習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1395" y="644893"/>
            <a:ext cx="8678719" cy="5333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① </a:t>
            </a:r>
            <a:r>
              <a:rPr lang="ja-JP" altLang="en-US" sz="2400" b="1" dirty="0"/>
              <a:t>ウェブブラウザ</a:t>
            </a:r>
            <a:r>
              <a:rPr lang="ja-JP" altLang="en-US" sz="2400" dirty="0"/>
              <a:t>を起動する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② </a:t>
            </a:r>
            <a:r>
              <a:rPr lang="en-US" altLang="ja-JP" sz="2400" b="1" dirty="0"/>
              <a:t>C Tutor </a:t>
            </a:r>
            <a:r>
              <a:rPr lang="ja-JP" altLang="en-US" sz="2400" dirty="0"/>
              <a:t>を使いたいので，次の </a:t>
            </a:r>
            <a:r>
              <a:rPr lang="en-US" altLang="ja-JP" sz="2400" dirty="0"/>
              <a:t>URL </a:t>
            </a:r>
            <a:r>
              <a:rPr lang="ja-JP" altLang="en-US" sz="2400" dirty="0"/>
              <a:t>を開く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	</a:t>
            </a:r>
            <a:r>
              <a:rPr lang="en-US" altLang="ja-JP" sz="2400" b="1" dirty="0"/>
              <a:t>http://</a:t>
            </a:r>
            <a:r>
              <a:rPr lang="en-US" altLang="ja-JP" sz="2400" b="1" dirty="0" err="1"/>
              <a:t>www.pythontutor.com</a:t>
            </a:r>
            <a:r>
              <a:rPr lang="en-US" altLang="ja-JP" sz="2400" b="1" dirty="0"/>
              <a:t>/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※ </a:t>
            </a:r>
            <a:r>
              <a:rPr lang="en-US" altLang="ja-JP" sz="2400" b="1" u="sng" dirty="0"/>
              <a:t>Internet Explorer </a:t>
            </a:r>
            <a:r>
              <a:rPr lang="ja-JP" altLang="en-US" sz="2400" b="1" u="sng" dirty="0"/>
              <a:t>でうまく動かない</a:t>
            </a:r>
            <a:r>
              <a:rPr lang="ja-JP" altLang="en-US" sz="2400" dirty="0"/>
              <a:t>場合がある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→ うまく動かないときは </a:t>
            </a:r>
            <a:r>
              <a:rPr lang="en-US" altLang="ja-JP" sz="2400" b="1" u="sng" dirty="0"/>
              <a:t>Google Chrome </a:t>
            </a:r>
            <a:r>
              <a:rPr lang="ja-JP" altLang="en-US" sz="2400" dirty="0"/>
              <a:t>を試してください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※ </a:t>
            </a:r>
            <a:r>
              <a:rPr lang="ja-JP" altLang="en-US" sz="2400" dirty="0"/>
              <a:t>途中で</a:t>
            </a:r>
            <a:r>
              <a:rPr lang="ja-JP" altLang="en-US" sz="2400" b="1" u="sng" dirty="0"/>
              <a:t>「</a:t>
            </a:r>
            <a:r>
              <a:rPr lang="en-US" altLang="ja-JP" sz="2400" b="1" u="sng" dirty="0"/>
              <a:t>Server Busy</a:t>
            </a:r>
            <a:r>
              <a:rPr lang="ja-JP" altLang="en-US" sz="2400" b="1" u="sng" dirty="0"/>
              <a:t>・・・」というメッセージが出る</a:t>
            </a:r>
            <a:r>
              <a:rPr lang="ja-JP" altLang="en-US" sz="2400" dirty="0"/>
              <a:t>ことがある．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→ 混雑している．</a:t>
            </a:r>
            <a:r>
              <a:rPr lang="ja-JP" altLang="en-US" sz="2400" b="1" u="sng" dirty="0"/>
              <a:t>少し（数秒から数十秒）待つ</a:t>
            </a:r>
            <a:r>
              <a:rPr lang="ja-JP" altLang="en-US" sz="2400" dirty="0"/>
              <a:t>と自動で表示が変わる（変わらない場合には，操作をもう一度行ってみる）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※ </a:t>
            </a:r>
            <a:r>
              <a:rPr lang="ja-JP" altLang="en-US" sz="2400" dirty="0"/>
              <a:t>日本語モードはない．英語で使う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000" dirty="0"/>
              <a:t>　　　</a:t>
            </a:r>
            <a:endParaRPr lang="en-US" altLang="ja-JP" dirty="0"/>
          </a:p>
        </p:txBody>
      </p:sp>
      <p:sp>
        <p:nvSpPr>
          <p:cNvPr id="10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6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262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752" y="1684257"/>
            <a:ext cx="7391454" cy="4224368"/>
          </a:xfrm>
          <a:prstGeom prst="rect">
            <a:avLst/>
          </a:prstGeom>
        </p:spPr>
      </p:pic>
      <p:sp>
        <p:nvSpPr>
          <p:cNvPr id="7" name="タイトル 6">
            <a:extLst>
              <a:ext uri="{FF2B5EF4-FFF2-40B4-BE49-F238E27FC236}">
                <a16:creationId xmlns:a16="http://schemas.microsoft.com/office/drawing/2014/main" id="{83142ACC-D282-4765-BB9B-351980FF1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③ 「</a:t>
            </a:r>
            <a:r>
              <a:rPr lang="en-US" altLang="ja-JP" b="1" dirty="0"/>
              <a:t>C</a:t>
            </a:r>
            <a:r>
              <a:rPr lang="ja-JP" altLang="en-US" b="1" dirty="0"/>
              <a:t> </a:t>
            </a:r>
            <a:r>
              <a:rPr lang="en-US" altLang="ja-JP" b="1" dirty="0"/>
              <a:t>Tutor</a:t>
            </a:r>
            <a:r>
              <a:rPr lang="ja-JP" altLang="en-US" dirty="0"/>
              <a:t>」をクリック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11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2786008" y="4383368"/>
            <a:ext cx="1258909" cy="48971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41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5D1B6437-2FC7-4C9B-BA44-F9D3173C3F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962" y="1360311"/>
            <a:ext cx="4677241" cy="5243660"/>
          </a:xfrm>
          <a:prstGeom prst="rect">
            <a:avLst/>
          </a:prstGeo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044138" y="1800430"/>
            <a:ext cx="5956912" cy="428060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809962" y="6087072"/>
            <a:ext cx="2034216" cy="51568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861672" y="1412535"/>
            <a:ext cx="1716906" cy="33772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677730" y="1036683"/>
            <a:ext cx="3130985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endParaRPr kumimoji="1" lang="en-US" altLang="ja-JP" sz="21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en-US" altLang="ja-JP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 (gcc4.8, C11)</a:t>
            </a:r>
            <a:r>
              <a:rPr kumimoji="1"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」になっている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906180" y="5185081"/>
            <a:ext cx="1261884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エディタ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096958" y="6248794"/>
            <a:ext cx="2608406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実行のためのボタン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493349" y="2409157"/>
            <a:ext cx="3340979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最初から </a:t>
            </a:r>
            <a:r>
              <a:rPr kumimoji="1" lang="en-US" altLang="ja-JP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main </a:t>
            </a:r>
            <a:r>
              <a:rPr kumimoji="1"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メソッドの</a:t>
            </a:r>
            <a:endParaRPr kumimoji="1" lang="en-US" altLang="ja-JP" sz="21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ひな形が入っている</a:t>
            </a:r>
          </a:p>
        </p:txBody>
      </p:sp>
    </p:spTree>
    <p:extLst>
      <p:ext uri="{BB962C8B-B14F-4D97-AF65-F5344CB8AC3E}">
        <p14:creationId xmlns:p14="http://schemas.microsoft.com/office/powerpoint/2010/main" val="2880844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1396" y="136524"/>
            <a:ext cx="8461208" cy="9872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/>
              <a:t>双方向リストの作成</a:t>
            </a:r>
            <a:endParaRPr lang="en-US" altLang="ja-JP" b="1" dirty="0"/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ja-JP" altLang="en-US" dirty="0"/>
              <a:t>④</a:t>
            </a:r>
            <a:r>
              <a:rPr lang="ja-JP" altLang="en-US" b="1" dirty="0"/>
              <a:t> </a:t>
            </a:r>
            <a:r>
              <a:rPr lang="ja-JP" altLang="en-US" dirty="0"/>
              <a:t>次のプログラムを使う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5B0B0B1F-D6F0-43EB-AFD0-FFEDA4F1B6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339" y="1073426"/>
            <a:ext cx="6716318" cy="5784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731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1700</TotalTime>
  <Words>271</Words>
  <Application>Microsoft Office PowerPoint</Application>
  <PresentationFormat>画面に合わせる (4:3)</PresentationFormat>
  <Paragraphs>83</Paragraphs>
  <Slides>12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8" baseType="lpstr">
      <vt:lpstr>メイリオ</vt:lpstr>
      <vt:lpstr>游ゴシック</vt:lpstr>
      <vt:lpstr>Arial</vt:lpstr>
      <vt:lpstr>Calibri</vt:lpstr>
      <vt:lpstr>Segoe UI</vt:lpstr>
      <vt:lpstr>Office テーマ</vt:lpstr>
      <vt:lpstr>ad-2. 双方向リスト  </vt:lpstr>
      <vt:lpstr>双方向リストとは</vt:lpstr>
      <vt:lpstr>双方向リストと連結リストの違い</vt:lpstr>
      <vt:lpstr>1-2. 実習</vt:lpstr>
      <vt:lpstr>実習の指示</vt:lpstr>
      <vt:lpstr>実習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実習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双方向リスト</dc:title>
  <dc:creator>金子　邦彦</dc:creator>
  <cp:lastModifiedBy>user</cp:lastModifiedBy>
  <cp:revision>222</cp:revision>
  <cp:lastPrinted>2019-10-10T02:44:39Z</cp:lastPrinted>
  <dcterms:created xsi:type="dcterms:W3CDTF">2018-05-08T02:37:35Z</dcterms:created>
  <dcterms:modified xsi:type="dcterms:W3CDTF">2023-02-03T16:23:19Z</dcterms:modified>
</cp:coreProperties>
</file>