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952" r:id="rId2"/>
    <p:sldId id="948" r:id="rId3"/>
    <p:sldId id="779" r:id="rId4"/>
    <p:sldId id="781" r:id="rId5"/>
    <p:sldId id="265" r:id="rId6"/>
    <p:sldId id="267" r:id="rId7"/>
    <p:sldId id="257" r:id="rId8"/>
    <p:sldId id="841" r:id="rId9"/>
    <p:sldId id="797" r:id="rId10"/>
    <p:sldId id="798" r:id="rId11"/>
    <p:sldId id="799" r:id="rId12"/>
    <p:sldId id="800" r:id="rId13"/>
    <p:sldId id="949" r:id="rId14"/>
    <p:sldId id="806" r:id="rId15"/>
    <p:sldId id="740" r:id="rId16"/>
    <p:sldId id="719" r:id="rId17"/>
    <p:sldId id="659" r:id="rId18"/>
    <p:sldId id="807" r:id="rId19"/>
    <p:sldId id="720" r:id="rId20"/>
    <p:sldId id="660" r:id="rId21"/>
    <p:sldId id="661" r:id="rId22"/>
    <p:sldId id="662" r:id="rId23"/>
    <p:sldId id="950" r:id="rId24"/>
    <p:sldId id="951" r:id="rId2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99" autoAdjust="0"/>
    <p:restoredTop sz="94660"/>
  </p:normalViewPr>
  <p:slideViewPr>
    <p:cSldViewPr snapToGrid="0">
      <p:cViewPr varScale="1">
        <p:scale>
          <a:sx n="63" d="100"/>
          <a:sy n="63" d="100"/>
        </p:scale>
        <p:origin x="384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830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5697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195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B0C142C-3CBD-45AF-B1BC-D2C0D207AD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A459B8-65AD-4C7C-BD81-3299DD17156D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024347B5-9FF7-4BA1-BD1C-7CCFBE8234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7ED796C2-6C85-4288-9817-8C9B47A08F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53519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96EA3C-9AEC-4FA7-A66A-8AFAFB91C9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B8A2C2-68D1-4C24-9485-350DD0FB1258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404DCF7D-6083-433A-968A-E206463061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A5A84BB7-31FF-4D20-AEBB-73498468F9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42882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B2AF73-649C-4793-B0F7-3EC0C0CD81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67AE3D-6B1C-4FC3-B701-3FCFC2747E9F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8A97D213-DA3C-4EF3-9A54-154C9F3672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D40178F-AAFD-4BCE-A2B3-77FF26673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084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852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44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2F5C49-E8D9-41A1-95C6-4C60CAC38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>
            <a:extLst>
              <a:ext uri="{FF2B5EF4-FFF2-40B4-BE49-F238E27FC236}">
                <a16:creationId xmlns:a16="http://schemas.microsoft.com/office/drawing/2014/main" id="{3C607E4C-06CF-460E-90B0-4F4C71BE0667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1066800" y="2101850"/>
            <a:ext cx="7772400" cy="411480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1E2082-79C0-4814-AC7E-22B20DA8BF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6800" y="6413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FDC8C0-F070-4539-836E-D8F922DF3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6413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BA78A2-F915-450C-91C1-3D275EA53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13500"/>
            <a:ext cx="914400" cy="457200"/>
          </a:xfrm>
        </p:spPr>
        <p:txBody>
          <a:bodyPr/>
          <a:lstStyle>
            <a:lvl1pPr>
              <a:defRPr/>
            </a:lvl1pPr>
          </a:lstStyle>
          <a:p>
            <a:fld id="{6E9B5EA6-E2AC-4028-9997-F9F736305703}" type="slidenum">
              <a:rPr lang="en-US" altLang="ja-JP"/>
              <a:pPr/>
              <a:t>‹#›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291532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425BE12-C5BF-4229-BDF8-B434CE6C0DD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7" r:id="rId4"/>
    <p:sldLayoutId id="2147483671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ad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isualgo.net/ja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sz="4400" dirty="0" smtClean="0">
                <a:latin typeface="メイリオ" panose="020B0604030504040204" pitchFamily="50" charset="-128"/>
              </a:rPr>
              <a:t>ad-1. </a:t>
            </a:r>
            <a:r>
              <a:rPr lang="ja-JP" altLang="en-US" sz="4400" smtClean="0">
                <a:latin typeface="メイリオ" panose="020B0604030504040204" pitchFamily="50" charset="-128"/>
              </a:rPr>
              <a:t>連結リスト</a:t>
            </a:r>
            <a:r>
              <a:rPr lang="en-US" altLang="ja-JP" sz="4400" smtClean="0">
                <a:latin typeface="メイリオ" panose="020B0604030504040204" pitchFamily="50" charset="-128"/>
              </a:rPr>
              <a:t> 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C </a:t>
            </a:r>
            <a:r>
              <a:rPr lang="ja-JP" altLang="en-US" dirty="0" smtClean="0"/>
              <a:t>言語によるアルゴリズムとデータ構造）（全６回）</a:t>
            </a:r>
            <a:endParaRPr lang="ja-JP" altLang="en-US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</a:t>
            </a:r>
            <a:r>
              <a:rPr lang="en-US" altLang="ja-JP">
                <a:hlinkClick r:id="rId5"/>
              </a:rPr>
              <a:t>://</a:t>
            </a:r>
            <a:r>
              <a:rPr lang="en-US" altLang="ja-JP" smtClean="0">
                <a:hlinkClick r:id="rId5"/>
              </a:rPr>
              <a:t>www.kkaneko.jp/pro/ad/index.html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94068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8035" y="3016779"/>
            <a:ext cx="5530098" cy="355139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パソコン演習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</a:t>
            </a:r>
            <a:r>
              <a:rPr lang="en-US" altLang="ja-JP" dirty="0"/>
              <a:t>Chrome </a:t>
            </a:r>
            <a:r>
              <a:rPr lang="ja-JP" altLang="en-US" dirty="0"/>
              <a:t>ウェブブラウザを起動する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>
                <a:hlinkClick r:id="rId3"/>
              </a:rPr>
              <a:t>https://</a:t>
            </a:r>
            <a:r>
              <a:rPr lang="en-US" altLang="ja-JP" dirty="0" err="1">
                <a:hlinkClick r:id="rId3"/>
              </a:rPr>
              <a:t>visualgo.net</a:t>
            </a:r>
            <a:r>
              <a:rPr lang="en-US" altLang="ja-JP" dirty="0">
                <a:hlinkClick r:id="rId3"/>
              </a:rPr>
              <a:t>/ja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ja-JP" altLang="en-US" b="1" dirty="0"/>
              <a:t>連結リスト</a:t>
            </a:r>
            <a:r>
              <a:rPr lang="ja-JP" altLang="en-US" dirty="0"/>
              <a:t>」をクリック</a:t>
            </a:r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220916" y="4585754"/>
            <a:ext cx="1664155" cy="161729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1620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パソコン演習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④ 説明が出る．</a:t>
            </a:r>
            <a:r>
              <a:rPr lang="en-US" altLang="ja-JP" b="1" dirty="0"/>
              <a:t>ESC </a:t>
            </a:r>
            <a:r>
              <a:rPr lang="ja-JP" altLang="en-US" b="1" dirty="0"/>
              <a:t>キー</a:t>
            </a:r>
            <a:r>
              <a:rPr lang="ja-JP" altLang="en-US" dirty="0"/>
              <a:t>を押して，説明を消す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⑤　左下のメニューで「</a:t>
            </a:r>
            <a:r>
              <a:rPr lang="ja-JP" altLang="en-US" b="1" dirty="0"/>
              <a:t>入れる</a:t>
            </a:r>
            <a:r>
              <a:rPr lang="ja-JP" altLang="en-US" dirty="0"/>
              <a:t>」をクリックし，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	</a:t>
            </a:r>
            <a:r>
              <a:rPr lang="ja-JP" altLang="en-US" dirty="0"/>
              <a:t> 「</a:t>
            </a:r>
            <a:r>
              <a:rPr lang="en-US" altLang="ja-JP" b="1" dirty="0" err="1"/>
              <a:t>i</a:t>
            </a:r>
            <a:r>
              <a:rPr lang="en-US" altLang="ja-JP" b="1" dirty="0"/>
              <a:t> = N (After tail), specify v =</a:t>
            </a:r>
            <a:r>
              <a:rPr lang="ja-JP" altLang="en-US" dirty="0"/>
              <a:t>」を選ぶ</a:t>
            </a:r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028" y="2995614"/>
            <a:ext cx="3119006" cy="1787966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2259431" y="3887178"/>
            <a:ext cx="940525" cy="4237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4786" y="3233702"/>
            <a:ext cx="4143014" cy="1159594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6688915" y="3759956"/>
            <a:ext cx="1302560" cy="4237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65" y="3019201"/>
            <a:ext cx="1192410" cy="1764379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158155" y="3601604"/>
            <a:ext cx="583198" cy="5821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9981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111" y="4226318"/>
            <a:ext cx="7602945" cy="132539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パソコン演習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⑥　値が「</a:t>
            </a:r>
            <a:r>
              <a:rPr lang="en-US" altLang="ja-JP" dirty="0"/>
              <a:t>80</a:t>
            </a:r>
            <a:r>
              <a:rPr lang="ja-JP" altLang="en-US" dirty="0"/>
              <a:t>」のように表示されるので，確認したら「</a:t>
            </a:r>
            <a:r>
              <a:rPr lang="ja-JP" altLang="en-US" b="1" dirty="0"/>
              <a:t>行く</a:t>
            </a:r>
            <a:r>
              <a:rPr lang="ja-JP" altLang="en-US" dirty="0"/>
              <a:t>」をクリック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⑦ </a:t>
            </a:r>
            <a:r>
              <a:rPr lang="ja-JP" altLang="en-US" b="1" u="sng" dirty="0"/>
              <a:t>末尾にデータが増える</a:t>
            </a:r>
            <a:r>
              <a:rPr lang="ja-JP" altLang="en-US" dirty="0"/>
              <a:t>ので，確認する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585777" y="4497372"/>
            <a:ext cx="945958" cy="7832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193" y="2063353"/>
            <a:ext cx="4587365" cy="1194197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5064903" y="2826694"/>
            <a:ext cx="583422" cy="25940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309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1-3. </a:t>
            </a:r>
            <a:r>
              <a:rPr lang="ja-JP" altLang="en-US" dirty="0"/>
              <a:t>実習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D2A7F548-3044-49A8-B6BD-47575B8D7B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6066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実習の指示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資料：</a:t>
            </a:r>
            <a:r>
              <a:rPr lang="ja-JP" altLang="en-US" b="1"/>
              <a:t>１５</a:t>
            </a:r>
            <a:r>
              <a:rPr lang="ja-JP" altLang="en-US"/>
              <a:t>～</a:t>
            </a:r>
            <a:r>
              <a:rPr lang="ja-JP" altLang="en-US" b="1"/>
              <a:t>２４</a:t>
            </a:r>
            <a:endParaRPr lang="en-US" altLang="ja-JP" b="1" dirty="0"/>
          </a:p>
          <a:p>
            <a:r>
              <a:rPr lang="en-US" altLang="ja-JP" dirty="0"/>
              <a:t>C</a:t>
            </a:r>
            <a:r>
              <a:rPr lang="ja-JP" altLang="en-US" dirty="0"/>
              <a:t> </a:t>
            </a:r>
            <a:r>
              <a:rPr lang="en-US" altLang="ja-JP" dirty="0"/>
              <a:t>Tutor</a:t>
            </a:r>
            <a:r>
              <a:rPr lang="ja-JP" altLang="en-US" dirty="0"/>
              <a:t> に関する次のことを理解しマスターする</a:t>
            </a:r>
            <a:endParaRPr lang="en-US" altLang="ja-JP" dirty="0"/>
          </a:p>
          <a:p>
            <a:pPr lvl="1"/>
            <a:r>
              <a:rPr lang="en-US" altLang="ja-JP" dirty="0"/>
              <a:t>C Tutor </a:t>
            </a:r>
            <a:r>
              <a:rPr lang="ja-JP" altLang="en-US" dirty="0"/>
              <a:t>の起動手順</a:t>
            </a:r>
            <a:endParaRPr lang="en-US" altLang="ja-JP" dirty="0"/>
          </a:p>
          <a:p>
            <a:pPr lvl="1"/>
            <a:r>
              <a:rPr lang="en-US" altLang="ja-JP" dirty="0"/>
              <a:t>C</a:t>
            </a:r>
            <a:r>
              <a:rPr lang="ja-JP" altLang="en-US" dirty="0"/>
              <a:t> </a:t>
            </a:r>
            <a:r>
              <a:rPr lang="en-US" altLang="ja-JP" dirty="0"/>
              <a:t>Tutor</a:t>
            </a:r>
            <a:r>
              <a:rPr lang="ja-JP" altLang="en-US" dirty="0"/>
              <a:t> の画面構成</a:t>
            </a:r>
            <a:endParaRPr lang="en-US" altLang="ja-JP" dirty="0"/>
          </a:p>
          <a:p>
            <a:pPr lvl="1"/>
            <a:r>
              <a:rPr lang="en-US" altLang="ja-JP" dirty="0"/>
              <a:t>C</a:t>
            </a:r>
            <a:r>
              <a:rPr lang="ja-JP" altLang="en-US" dirty="0"/>
              <a:t> </a:t>
            </a:r>
            <a:r>
              <a:rPr lang="en-US" altLang="ja-JP" dirty="0"/>
              <a:t>Tutor</a:t>
            </a:r>
            <a:r>
              <a:rPr lang="ja-JP" altLang="en-US" dirty="0"/>
              <a:t> は，オンラインのプログラム開発環境であること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16F77370-7F48-49C1-8603-DB37AE8840E1}" type="slidenum">
              <a:rPr lang="ja-JP" altLang="en-US" smtClean="0"/>
              <a:pPr/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7833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実習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1395" y="644893"/>
            <a:ext cx="8678719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① </a:t>
            </a:r>
            <a:r>
              <a:rPr lang="ja-JP" altLang="en-US" sz="2400" b="1" dirty="0"/>
              <a:t>ウェブブラウザ</a:t>
            </a:r>
            <a:r>
              <a:rPr lang="ja-JP" altLang="en-US" sz="2400" dirty="0"/>
              <a:t>を起動する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② </a:t>
            </a:r>
            <a:r>
              <a:rPr lang="en-US" altLang="ja-JP" sz="2400" b="1" dirty="0"/>
              <a:t>C Tutor </a:t>
            </a:r>
            <a:r>
              <a:rPr lang="ja-JP" altLang="en-US" sz="2400" dirty="0"/>
              <a:t>を使いたいので，次の </a:t>
            </a:r>
            <a:r>
              <a:rPr lang="en-US" altLang="ja-JP" sz="2400" dirty="0"/>
              <a:t>URL </a:t>
            </a:r>
            <a:r>
              <a:rPr lang="ja-JP" altLang="en-US" sz="2400" dirty="0"/>
              <a:t>を開く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	</a:t>
            </a:r>
            <a:r>
              <a:rPr lang="en-US" altLang="ja-JP" sz="2400" b="1" dirty="0"/>
              <a:t>http://</a:t>
            </a:r>
            <a:r>
              <a:rPr lang="en-US" altLang="ja-JP" sz="2400" b="1" dirty="0" err="1"/>
              <a:t>www.pythontutor.com</a:t>
            </a:r>
            <a:r>
              <a:rPr lang="en-US" altLang="ja-JP" sz="2400" b="1" dirty="0"/>
              <a:t>/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※ </a:t>
            </a:r>
            <a:r>
              <a:rPr lang="en-US" altLang="ja-JP" sz="2400" b="1" u="sng" dirty="0"/>
              <a:t>Internet Explorer </a:t>
            </a:r>
            <a:r>
              <a:rPr lang="ja-JP" altLang="en-US" sz="2400" b="1" u="sng" dirty="0"/>
              <a:t>でうまく動かない</a:t>
            </a:r>
            <a:r>
              <a:rPr lang="ja-JP" altLang="en-US" sz="2400" dirty="0"/>
              <a:t>場合がある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→ うまく動かないときは </a:t>
            </a:r>
            <a:r>
              <a:rPr lang="en-US" altLang="ja-JP" sz="2400" b="1" u="sng" dirty="0"/>
              <a:t>Google Chrome </a:t>
            </a:r>
            <a:r>
              <a:rPr lang="ja-JP" altLang="en-US" sz="2400" dirty="0"/>
              <a:t>を試してください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※ </a:t>
            </a:r>
            <a:r>
              <a:rPr lang="ja-JP" altLang="en-US" sz="2400" dirty="0"/>
              <a:t>途中で</a:t>
            </a:r>
            <a:r>
              <a:rPr lang="ja-JP" altLang="en-US" sz="2400" b="1" u="sng" dirty="0"/>
              <a:t>「</a:t>
            </a:r>
            <a:r>
              <a:rPr lang="en-US" altLang="ja-JP" sz="2400" b="1" u="sng" dirty="0"/>
              <a:t>Server Busy</a:t>
            </a:r>
            <a:r>
              <a:rPr lang="ja-JP" altLang="en-US" sz="2400" b="1" u="sng" dirty="0"/>
              <a:t>・・・」というメッセージが出る</a:t>
            </a:r>
            <a:r>
              <a:rPr lang="ja-JP" altLang="en-US" sz="2400" dirty="0"/>
              <a:t>ことがある．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→ 混雑している．</a:t>
            </a:r>
            <a:r>
              <a:rPr lang="ja-JP" altLang="en-US" sz="2400" b="1" u="sng" dirty="0"/>
              <a:t>少し（数秒から数十秒）待つ</a:t>
            </a:r>
            <a:r>
              <a:rPr lang="ja-JP" altLang="en-US" sz="2400" dirty="0"/>
              <a:t>と自動で表示が変わる（変わらない場合には，操作をもう一度行ってみる）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※ </a:t>
            </a:r>
            <a:r>
              <a:rPr lang="ja-JP" altLang="en-US" sz="2400" dirty="0"/>
              <a:t>日本語モードはない．英語で使う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000" dirty="0"/>
              <a:t>　　　</a:t>
            </a:r>
            <a:endParaRPr lang="en-US" altLang="ja-JP" dirty="0"/>
          </a:p>
        </p:txBody>
      </p:sp>
      <p:sp>
        <p:nvSpPr>
          <p:cNvPr id="10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262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752" y="1684257"/>
            <a:ext cx="7391454" cy="4224368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83142ACC-D282-4765-BB9B-351980FF1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en-US" altLang="ja-JP" b="1" dirty="0"/>
              <a:t>C</a:t>
            </a:r>
            <a:r>
              <a:rPr lang="ja-JP" altLang="en-US" b="1" dirty="0"/>
              <a:t> </a:t>
            </a:r>
            <a:r>
              <a:rPr lang="en-US" altLang="ja-JP" b="1" dirty="0"/>
              <a:t>Tutor</a:t>
            </a:r>
            <a:r>
              <a:rPr lang="ja-JP" altLang="en-US" dirty="0"/>
              <a:t>」をクリック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1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786008" y="4383368"/>
            <a:ext cx="1258909" cy="48971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41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D1B6437-2FC7-4C9B-BA44-F9D3173C3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962" y="1360311"/>
            <a:ext cx="4677241" cy="5243660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044138" y="1800430"/>
            <a:ext cx="5956912" cy="428060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09962" y="6087072"/>
            <a:ext cx="2034216" cy="51568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861672" y="1412535"/>
            <a:ext cx="1716906" cy="33772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77730" y="1036683"/>
            <a:ext cx="3130985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endParaRPr kumimoji="1" lang="en-US" altLang="ja-JP" sz="21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 (gcc4.8, C11)</a:t>
            </a:r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」になっている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06180" y="5185081"/>
            <a:ext cx="126188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エディタ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96958" y="6248794"/>
            <a:ext cx="2608406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実行のためのボタン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493349" y="2409157"/>
            <a:ext cx="3340979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最初から </a:t>
            </a:r>
            <a:r>
              <a:rPr kumimoji="1"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main </a:t>
            </a:r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メソッドの</a:t>
            </a:r>
            <a:endParaRPr kumimoji="1" lang="en-US" altLang="ja-JP" sz="21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ひな形が入っている</a:t>
            </a:r>
          </a:p>
        </p:txBody>
      </p:sp>
    </p:spTree>
    <p:extLst>
      <p:ext uri="{BB962C8B-B14F-4D97-AF65-F5344CB8AC3E}">
        <p14:creationId xmlns:p14="http://schemas.microsoft.com/office/powerpoint/2010/main" val="2880844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実習の指示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資料：</a:t>
            </a:r>
            <a:r>
              <a:rPr lang="ja-JP" altLang="en-US" b="1" dirty="0"/>
              <a:t>１９</a:t>
            </a:r>
            <a:r>
              <a:rPr lang="ja-JP" altLang="en-US" dirty="0"/>
              <a:t>～</a:t>
            </a:r>
            <a:r>
              <a:rPr lang="ja-JP" altLang="en-US" b="1" dirty="0"/>
              <a:t>２４</a:t>
            </a:r>
            <a:endParaRPr lang="en-US" altLang="ja-JP" b="1" dirty="0"/>
          </a:p>
          <a:p>
            <a:r>
              <a:rPr lang="ja-JP" altLang="en-US" dirty="0"/>
              <a:t>次のことを理解しマスターする</a:t>
            </a:r>
            <a:endParaRPr lang="en-US" altLang="ja-JP" dirty="0"/>
          </a:p>
          <a:p>
            <a:pPr lvl="1"/>
            <a:r>
              <a:rPr lang="ja-JP" altLang="en-US" dirty="0"/>
              <a:t>連結リストの作成</a:t>
            </a:r>
            <a:endParaRPr lang="en-US" altLang="ja-JP" dirty="0"/>
          </a:p>
          <a:p>
            <a:pPr lvl="1"/>
            <a:r>
              <a:rPr lang="ja-JP" altLang="en-US" dirty="0"/>
              <a:t>要素の末尾への追加</a:t>
            </a:r>
            <a:endParaRPr lang="en-US" altLang="ja-JP" dirty="0"/>
          </a:p>
          <a:p>
            <a:pPr lvl="1"/>
            <a:r>
              <a:rPr lang="ja-JP" altLang="en-US"/>
              <a:t>要素の末尾からの削除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16F77370-7F48-49C1-8603-DB37AE8840E1}" type="slidenum">
              <a:rPr lang="ja-JP" altLang="en-US" smtClean="0"/>
              <a:pPr/>
              <a:t>18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1345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1396" y="136524"/>
            <a:ext cx="8461208" cy="9872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連結リストの作成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ja-JP" altLang="en-US" dirty="0"/>
              <a:t>①</a:t>
            </a:r>
            <a:r>
              <a:rPr lang="ja-JP" altLang="en-US" b="1" dirty="0"/>
              <a:t> </a:t>
            </a:r>
            <a:r>
              <a:rPr lang="ja-JP" altLang="en-US" dirty="0"/>
              <a:t>次のプログラムを使う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1BD5260-D88B-4B82-B90A-C06537710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428" y="1123820"/>
            <a:ext cx="7744964" cy="5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73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1-1. </a:t>
            </a:r>
            <a:r>
              <a:rPr lang="ja-JP" altLang="en-US" dirty="0"/>
              <a:t>連結リスト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D2A7F548-3044-49A8-B6BD-47575B8D7B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5374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C8551DAD-8CCA-49F3-91A7-9EA1D163C6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9962" y="5145901"/>
            <a:ext cx="2339771" cy="1710682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77003D0-E2D5-496B-931D-CABD377743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3078" y="2577964"/>
            <a:ext cx="2957110" cy="2638842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4C26247A-05F3-4858-837A-A3506395CB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408" y="2550964"/>
            <a:ext cx="2789932" cy="2594937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7489" y="221527"/>
            <a:ext cx="8348108" cy="25571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②「</a:t>
            </a:r>
            <a:r>
              <a:rPr lang="en-US" altLang="ja-JP" b="1" dirty="0"/>
              <a:t>Visualize Execution</a:t>
            </a:r>
            <a:r>
              <a:rPr lang="ja-JP" altLang="en-US" dirty="0"/>
              <a:t>」をクリック．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「</a:t>
            </a:r>
            <a:r>
              <a:rPr lang="en-US" altLang="ja-JP" b="1" dirty="0"/>
              <a:t>Last</a:t>
            </a:r>
            <a:r>
              <a:rPr lang="ja-JP" altLang="en-US" dirty="0"/>
              <a:t>」をクリック．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結果を確認する．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「</a:t>
            </a:r>
            <a:r>
              <a:rPr lang="en-US" altLang="ja-JP" b="1" dirty="0"/>
              <a:t>Edit this code</a:t>
            </a:r>
            <a:r>
              <a:rPr lang="ja-JP" altLang="en-US" dirty="0"/>
              <a:t>」をクリックして戻る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41488" y="4933869"/>
            <a:ext cx="1105557" cy="33485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3034039" y="3360542"/>
            <a:ext cx="379640" cy="864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630721" y="4974848"/>
            <a:ext cx="621823" cy="25289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右矢印 20"/>
          <p:cNvSpPr/>
          <p:nvPr/>
        </p:nvSpPr>
        <p:spPr>
          <a:xfrm>
            <a:off x="6279767" y="2922738"/>
            <a:ext cx="379640" cy="864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右矢印 23"/>
          <p:cNvSpPr/>
          <p:nvPr/>
        </p:nvSpPr>
        <p:spPr>
          <a:xfrm rot="5400000">
            <a:off x="7291507" y="4434232"/>
            <a:ext cx="379640" cy="864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965090" y="6134007"/>
            <a:ext cx="948681" cy="30083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FADBAC4-2739-4C05-ABA9-8AEE135EE6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1518" y="2412352"/>
            <a:ext cx="1175823" cy="216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574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1396" y="197142"/>
            <a:ext cx="7442293" cy="5027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実行結果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D59B6D7-D7E5-4B04-82BA-563393FEEC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6040" y="725354"/>
            <a:ext cx="3402982" cy="6039611"/>
          </a:xfrm>
          <a:prstGeom prst="rect">
            <a:avLst/>
          </a:prstGeom>
        </p:spPr>
      </p:pic>
      <p:sp>
        <p:nvSpPr>
          <p:cNvPr id="5" name="右中かっこ 4">
            <a:extLst>
              <a:ext uri="{FF2B5EF4-FFF2-40B4-BE49-F238E27FC236}">
                <a16:creationId xmlns:a16="http://schemas.microsoft.com/office/drawing/2014/main" id="{5AD9F6ED-1DD9-4901-A708-B96CA2DA7539}"/>
              </a:ext>
            </a:extLst>
          </p:cNvPr>
          <p:cNvSpPr/>
          <p:nvPr/>
        </p:nvSpPr>
        <p:spPr>
          <a:xfrm>
            <a:off x="5452533" y="1416756"/>
            <a:ext cx="361245" cy="14167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中かっこ 7">
            <a:extLst>
              <a:ext uri="{FF2B5EF4-FFF2-40B4-BE49-F238E27FC236}">
                <a16:creationId xmlns:a16="http://schemas.microsoft.com/office/drawing/2014/main" id="{0531F563-6951-4688-8DC1-4219A41C081C}"/>
              </a:ext>
            </a:extLst>
          </p:cNvPr>
          <p:cNvSpPr/>
          <p:nvPr/>
        </p:nvSpPr>
        <p:spPr>
          <a:xfrm>
            <a:off x="5480179" y="3316112"/>
            <a:ext cx="361245" cy="14167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中かっこ 8">
            <a:extLst>
              <a:ext uri="{FF2B5EF4-FFF2-40B4-BE49-F238E27FC236}">
                <a16:creationId xmlns:a16="http://schemas.microsoft.com/office/drawing/2014/main" id="{C78CA13B-0D12-4D05-BDF0-56FFC8E20912}"/>
              </a:ext>
            </a:extLst>
          </p:cNvPr>
          <p:cNvSpPr/>
          <p:nvPr/>
        </p:nvSpPr>
        <p:spPr>
          <a:xfrm>
            <a:off x="5507825" y="5215468"/>
            <a:ext cx="361245" cy="14167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ACA68D-EA96-4585-B7D6-79BB4C89E076}"/>
              </a:ext>
            </a:extLst>
          </p:cNvPr>
          <p:cNvSpPr txBox="1"/>
          <p:nvPr/>
        </p:nvSpPr>
        <p:spPr>
          <a:xfrm>
            <a:off x="5972188" y="189430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レコード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749469D-5F38-4CB0-9C15-1B85A152CC7F}"/>
              </a:ext>
            </a:extLst>
          </p:cNvPr>
          <p:cNvSpPr txBox="1"/>
          <p:nvPr/>
        </p:nvSpPr>
        <p:spPr>
          <a:xfrm>
            <a:off x="5972188" y="3835989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レコード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4093C3-7E66-496F-839E-51336E0CD2B0}"/>
              </a:ext>
            </a:extLst>
          </p:cNvPr>
          <p:cNvSpPr txBox="1"/>
          <p:nvPr/>
        </p:nvSpPr>
        <p:spPr>
          <a:xfrm>
            <a:off x="5972188" y="5732523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レコード</a:t>
            </a:r>
          </a:p>
        </p:txBody>
      </p:sp>
    </p:spTree>
    <p:extLst>
      <p:ext uri="{BB962C8B-B14F-4D97-AF65-F5344CB8AC3E}">
        <p14:creationId xmlns:p14="http://schemas.microsoft.com/office/powerpoint/2010/main" val="4022194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167" y="93994"/>
            <a:ext cx="8461208" cy="16557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</a:t>
            </a:r>
            <a:r>
              <a:rPr lang="ja-JP" altLang="en-US" b="1" dirty="0"/>
              <a:t>次のようにプログラムを書き換えて</a:t>
            </a:r>
            <a:r>
              <a:rPr lang="ja-JP" altLang="en-US" dirty="0"/>
              <a:t>，実行し，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結果を確認しなさい．</a:t>
            </a:r>
            <a:r>
              <a:rPr lang="ja-JP" altLang="en-US" b="1" u="sng" dirty="0"/>
              <a:t>要素を末尾に挿入</a:t>
            </a:r>
            <a:r>
              <a:rPr lang="ja-JP" altLang="en-US" dirty="0"/>
              <a:t>している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BCC61FDD-A93A-4617-B6F5-C29C2211A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6427" y="1734652"/>
            <a:ext cx="1936044" cy="4621699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10E53C09-32BB-4710-86B8-7D59AACE15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529" y="1132611"/>
            <a:ext cx="6493199" cy="5725389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CD7D91-CDA6-4872-87DE-ED64C9A342B8}"/>
              </a:ext>
            </a:extLst>
          </p:cNvPr>
          <p:cNvSpPr/>
          <p:nvPr/>
        </p:nvSpPr>
        <p:spPr>
          <a:xfrm>
            <a:off x="792051" y="3071611"/>
            <a:ext cx="3837904" cy="2318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1ABCD1D-91E4-473E-9CAA-73C3AF0412D8}"/>
              </a:ext>
            </a:extLst>
          </p:cNvPr>
          <p:cNvSpPr/>
          <p:nvPr/>
        </p:nvSpPr>
        <p:spPr>
          <a:xfrm>
            <a:off x="792050" y="5432737"/>
            <a:ext cx="5902677" cy="9745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424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0A37F103-0B20-48C8-865F-189A8733F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49" y="1213279"/>
            <a:ext cx="6895752" cy="5550727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167" y="93994"/>
            <a:ext cx="8461208" cy="16557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④ </a:t>
            </a:r>
            <a:r>
              <a:rPr lang="ja-JP" altLang="en-US" b="1" dirty="0"/>
              <a:t>次のようにプログラムを書き換えて</a:t>
            </a:r>
            <a:r>
              <a:rPr lang="ja-JP" altLang="en-US" dirty="0"/>
              <a:t>，実行し，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結果を確認しなさい．</a:t>
            </a:r>
            <a:r>
              <a:rPr lang="ja-JP" altLang="en-US" b="1" u="sng" dirty="0"/>
              <a:t>要素を末尾に挿入</a:t>
            </a:r>
            <a:r>
              <a:rPr lang="ja-JP" altLang="en-US" dirty="0"/>
              <a:t>している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CD7D91-CDA6-4872-87DE-ED64C9A342B8}"/>
              </a:ext>
            </a:extLst>
          </p:cNvPr>
          <p:cNvSpPr/>
          <p:nvPr/>
        </p:nvSpPr>
        <p:spPr>
          <a:xfrm>
            <a:off x="734096" y="3264794"/>
            <a:ext cx="3837904" cy="2318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1ABCD1D-91E4-473E-9CAA-73C3AF0412D8}"/>
              </a:ext>
            </a:extLst>
          </p:cNvPr>
          <p:cNvSpPr/>
          <p:nvPr/>
        </p:nvSpPr>
        <p:spPr>
          <a:xfrm>
            <a:off x="663261" y="5789505"/>
            <a:ext cx="3837905" cy="4760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678FC21-E2F2-4EFE-8A9A-53ABBD76C0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1465" y="1508228"/>
            <a:ext cx="2230823" cy="315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151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7D42DF-D142-4318-A22C-49B98285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課題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52B252-3C84-47DB-89AB-852E38889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次のリストを作成しなさい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60647A9-EF9C-4281-B75A-C98BEACD7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24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27B0E29-A7D1-4FAF-9823-8B6D4B587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1674" y="1913268"/>
            <a:ext cx="4649131" cy="1634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08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81263" y="1301047"/>
            <a:ext cx="855875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marL="571500" indent="-571500">
              <a:spcBef>
                <a:spcPct val="0"/>
              </a:spcBef>
            </a:pP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</a:rPr>
              <a:t>順序のあるデータ</a:t>
            </a:r>
            <a:endParaRPr lang="en-US" altLang="ja-JP" b="1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571500" indent="-571500">
              <a:spcBef>
                <a:spcPct val="0"/>
              </a:spcBef>
            </a:pPr>
            <a:endParaRPr lang="en-US" altLang="ja-JP" b="1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571500" indent="-571500">
              <a:spcBef>
                <a:spcPct val="0"/>
              </a:spcBef>
            </a:pPr>
            <a:r>
              <a:rPr lang="ja-JP" altLang="en-US" dirty="0">
                <a:latin typeface="Arial" panose="020B0604020202020204" pitchFamily="34" charset="0"/>
              </a:rPr>
              <a:t>要素の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削除</a:t>
            </a:r>
            <a:r>
              <a:rPr lang="ja-JP" altLang="en-US" dirty="0">
                <a:latin typeface="Arial" panose="020B0604020202020204" pitchFamily="34" charset="0"/>
              </a:rPr>
              <a:t>，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挿入</a:t>
            </a:r>
            <a:r>
              <a:rPr lang="ja-JP" altLang="en-US" dirty="0">
                <a:latin typeface="Arial" panose="020B0604020202020204" pitchFamily="34" charset="0"/>
              </a:rPr>
              <a:t>により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</a:rPr>
              <a:t>サイズが増減</a:t>
            </a:r>
            <a:r>
              <a:rPr lang="ja-JP" altLang="en-US" dirty="0">
                <a:latin typeface="Arial" panose="020B0604020202020204" pitchFamily="34" charset="0"/>
              </a:rPr>
              <a:t>する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>
          <a:xfrm>
            <a:off x="481263" y="2474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リストの性質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</a:t>
            </a:fld>
            <a:endParaRPr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478AD3B-71F4-4838-B9A9-8147845B8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8033" y="3429000"/>
            <a:ext cx="3073824" cy="108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070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リストの組み立て，要素の挿入，要素の削除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21845" y="2654726"/>
            <a:ext cx="2929355" cy="58157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リストの組み立て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9272F64-4F57-4403-BE05-BB302C5E9A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7286" y="937808"/>
            <a:ext cx="3541247" cy="124527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38429E38-AFB0-4D4C-A196-EF03F7E778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7400" y="2634048"/>
            <a:ext cx="4317538" cy="504819"/>
          </a:xfrm>
          <a:prstGeom prst="rect">
            <a:avLst/>
          </a:prstGeom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2D827C5-033F-46DC-8E71-6654078FBFAF}"/>
              </a:ext>
            </a:extLst>
          </p:cNvPr>
          <p:cNvSpPr txBox="1"/>
          <p:nvPr/>
        </p:nvSpPr>
        <p:spPr>
          <a:xfrm>
            <a:off x="398045" y="3837770"/>
            <a:ext cx="2929355" cy="58157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要素の挿入</a:t>
            </a:r>
            <a:endParaRPr kumimoji="1"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４を挿入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8BEF1F6-0E92-4EF3-8EF6-83A679354F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7400" y="3672353"/>
            <a:ext cx="3651325" cy="1082726"/>
          </a:xfrm>
          <a:prstGeom prst="rect">
            <a:avLst/>
          </a:prstGeom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CA1BD27-A949-4003-8EC6-A903E7C3C1C7}"/>
              </a:ext>
            </a:extLst>
          </p:cNvPr>
          <p:cNvSpPr txBox="1"/>
          <p:nvPr/>
        </p:nvSpPr>
        <p:spPr>
          <a:xfrm>
            <a:off x="398045" y="5524517"/>
            <a:ext cx="2929355" cy="58157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要素の削除</a:t>
            </a:r>
            <a:endParaRPr kumimoji="1"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８を削除</a:t>
            </a:r>
          </a:p>
        </p:txBody>
      </p:sp>
      <p:sp>
        <p:nvSpPr>
          <p:cNvPr id="8" name="矢印: 下 7">
            <a:extLst>
              <a:ext uri="{FF2B5EF4-FFF2-40B4-BE49-F238E27FC236}">
                <a16:creationId xmlns:a16="http://schemas.microsoft.com/office/drawing/2014/main" id="{7A1BB341-4EE0-4ABA-A836-FA804E43B54A}"/>
              </a:ext>
            </a:extLst>
          </p:cNvPr>
          <p:cNvSpPr/>
          <p:nvPr/>
        </p:nvSpPr>
        <p:spPr>
          <a:xfrm>
            <a:off x="3640667" y="3317287"/>
            <a:ext cx="719666" cy="2725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矢印: 下 40">
            <a:extLst>
              <a:ext uri="{FF2B5EF4-FFF2-40B4-BE49-F238E27FC236}">
                <a16:creationId xmlns:a16="http://schemas.microsoft.com/office/drawing/2014/main" id="{E7984320-2171-4DFC-8239-F1954A279E80}"/>
              </a:ext>
            </a:extLst>
          </p:cNvPr>
          <p:cNvSpPr/>
          <p:nvPr/>
        </p:nvSpPr>
        <p:spPr>
          <a:xfrm>
            <a:off x="3640667" y="5128022"/>
            <a:ext cx="719666" cy="2725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4352E55-47D5-493C-BEC8-10CD5807FA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67033" y="5400567"/>
            <a:ext cx="2861751" cy="99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398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FFD0EEE-9775-4F46-8B28-E477B87CC8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7348" y="228907"/>
            <a:ext cx="7772400" cy="650966"/>
          </a:xfrm>
        </p:spPr>
        <p:txBody>
          <a:bodyPr>
            <a:noAutofit/>
          </a:bodyPr>
          <a:lstStyle/>
          <a:p>
            <a:r>
              <a:rPr lang="ja-JP" altLang="en-US" dirty="0"/>
              <a:t>リストの種類</a:t>
            </a:r>
          </a:p>
        </p:txBody>
      </p:sp>
      <p:graphicFrame>
        <p:nvGraphicFramePr>
          <p:cNvPr id="18487" name="Group 55">
            <a:extLst>
              <a:ext uri="{FF2B5EF4-FFF2-40B4-BE49-F238E27FC236}">
                <a16:creationId xmlns:a16="http://schemas.microsoft.com/office/drawing/2014/main" id="{E23EEA6E-ACBB-468D-8F2F-37D0F48DE7ED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174174697"/>
              </p:ext>
            </p:extLst>
          </p:nvPr>
        </p:nvGraphicFramePr>
        <p:xfrm>
          <a:off x="557348" y="970506"/>
          <a:ext cx="8279835" cy="4660392"/>
        </p:xfrm>
        <a:graphic>
          <a:graphicData uri="http://schemas.openxmlformats.org/drawingml/2006/table">
            <a:tbl>
              <a:tblPr/>
              <a:tblGrid>
                <a:gridCol w="3531485">
                  <a:extLst>
                    <a:ext uri="{9D8B030D-6E8A-4147-A177-3AD203B41FA5}">
                      <a16:colId xmlns:a16="http://schemas.microsoft.com/office/drawing/2014/main" val="2084799351"/>
                    </a:ext>
                  </a:extLst>
                </a:gridCol>
                <a:gridCol w="2338252">
                  <a:extLst>
                    <a:ext uri="{9D8B030D-6E8A-4147-A177-3AD203B41FA5}">
                      <a16:colId xmlns:a16="http://schemas.microsoft.com/office/drawing/2014/main" val="2256583460"/>
                    </a:ext>
                  </a:extLst>
                </a:gridCol>
                <a:gridCol w="2410098">
                  <a:extLst>
                    <a:ext uri="{9D8B030D-6E8A-4147-A177-3AD203B41FA5}">
                      <a16:colId xmlns:a16="http://schemas.microsoft.com/office/drawing/2014/main" val="548144720"/>
                    </a:ext>
                  </a:extLst>
                </a:gridCol>
              </a:tblGrid>
              <a:tr h="6492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571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1413" algn="l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484313" algn="l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処理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571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1413" algn="l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484313" algn="l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配列によるリスト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571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1413" algn="l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484313" algn="l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連結リスト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21678"/>
                  </a:ext>
                </a:extLst>
              </a:tr>
              <a:tr h="6477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571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1413" algn="l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484313" algn="l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要素の末尾への追加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571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1413" algn="l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484313" algn="l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高速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571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1413" algn="l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484313" algn="l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高速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769641"/>
                  </a:ext>
                </a:extLst>
              </a:tr>
              <a:tr h="6492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571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1413" algn="l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484313" algn="l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要素の末尾以外への追加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571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1413" algn="l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484313" algn="l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低速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571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1413" algn="l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484313" algn="l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高速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474555"/>
                  </a:ext>
                </a:extLst>
              </a:tr>
              <a:tr h="6477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571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1413" algn="l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484313" algn="l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要素の末尾からの削除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571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1413" algn="l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484313" algn="l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高速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571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1413" algn="l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484313" algn="l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高速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3237343"/>
                  </a:ext>
                </a:extLst>
              </a:tr>
              <a:tr h="6492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571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1413" algn="l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484313" algn="l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要素の末尾以外からの追加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571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1413" algn="l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484313" algn="l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低速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571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1413" algn="l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484313" algn="l">
                        <a:spcBef>
                          <a:spcPct val="20000"/>
                        </a:spcBef>
                        <a:buSzPct val="6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高速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580961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添え字による要素アクセス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高速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低速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229407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17A08FB-FF5B-4225-BC8E-A4A2C3454D43}"/>
              </a:ext>
            </a:extLst>
          </p:cNvPr>
          <p:cNvSpPr txBox="1"/>
          <p:nvPr/>
        </p:nvSpPr>
        <p:spPr>
          <a:xfrm>
            <a:off x="2312126" y="5721531"/>
            <a:ext cx="64171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・「高速」，「低速」は，配列によるリスト，連結リストを</a:t>
            </a:r>
            <a:endParaRPr kumimoji="1" lang="en-US" altLang="ja-JP" dirty="0"/>
          </a:p>
          <a:p>
            <a:r>
              <a:rPr kumimoji="1" lang="ja-JP" altLang="en-US" dirty="0"/>
              <a:t>比べたとき，どちらが相対的に早いかの傾向を示すもの</a:t>
            </a:r>
            <a:endParaRPr kumimoji="1" lang="en-US" altLang="ja-JP" dirty="0"/>
          </a:p>
          <a:p>
            <a:r>
              <a:rPr kumimoji="1" lang="ja-JP" altLang="en-US" dirty="0"/>
              <a:t>・連結リストでの要素の追加，削除は，追加，削除すべき</a:t>
            </a:r>
            <a:endParaRPr kumimoji="1" lang="en-US" altLang="ja-JP" dirty="0"/>
          </a:p>
          <a:p>
            <a:r>
              <a:rPr kumimoji="1" lang="ja-JP" altLang="en-US" dirty="0"/>
              <a:t>レコードのアドレスが分かっているものとする</a:t>
            </a:r>
            <a:endParaRPr kumimoji="1" lang="en-US" altLang="ja-JP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0055FB-AFE1-423E-8194-E9F17E9D7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5EA6-E2AC-4028-9997-F9F736305703}" type="slidenum">
              <a:rPr lang="en-US" altLang="ja-JP" smtClean="0"/>
              <a:pPr/>
              <a:t>5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1714921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D50C649A-D8D4-4140-8B44-9E6F21BDD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6A389C9-7910-4B33-B541-2046DBE92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配列によるリスト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あらかじめ，ある程度の長さの配列を作り，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その中にリストを格納するもの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連結リスト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データを格納するためのメモリを挿入のたびに確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保．そして，削除のたびに解放．</a:t>
            </a: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FC5EBCD-CAA7-4294-894E-C28BE4BD4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58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7DAF9A3-CB57-4D08-9F22-2C6DD33FFB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連結リストとは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1FD930-0243-4C3D-8DC4-78B2A9859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レコード</a:t>
            </a:r>
            <a:r>
              <a:rPr lang="ja-JP" altLang="en-US" dirty="0"/>
              <a:t>を次の２つで構成</a:t>
            </a:r>
          </a:p>
          <a:p>
            <a:r>
              <a:rPr lang="ja-JP" altLang="en-US" dirty="0"/>
              <a:t>要素を格納する</a:t>
            </a:r>
            <a:r>
              <a:rPr lang="ja-JP" altLang="en-US" b="1" dirty="0">
                <a:solidFill>
                  <a:srgbClr val="C00000"/>
                </a:solidFill>
              </a:rPr>
              <a:t>セル</a:t>
            </a:r>
            <a:endParaRPr lang="en-US" altLang="ja-JP" b="1" dirty="0">
              <a:solidFill>
                <a:srgbClr val="C00000"/>
              </a:solidFill>
            </a:endParaRPr>
          </a:p>
          <a:p>
            <a:r>
              <a:rPr lang="ja-JP" altLang="en-US" b="1" dirty="0">
                <a:solidFill>
                  <a:srgbClr val="C00000"/>
                </a:solidFill>
              </a:rPr>
              <a:t>リスト</a:t>
            </a:r>
            <a:r>
              <a:rPr lang="ja-JP" altLang="en-US" dirty="0"/>
              <a:t>中の次の</a:t>
            </a:r>
            <a:r>
              <a:rPr lang="ja-JP" altLang="en-US" b="1" dirty="0">
                <a:solidFill>
                  <a:srgbClr val="C00000"/>
                </a:solidFill>
              </a:rPr>
              <a:t>レコード</a:t>
            </a:r>
            <a:r>
              <a:rPr lang="ja-JP" altLang="en-US" dirty="0"/>
              <a:t>を指す</a:t>
            </a:r>
            <a:r>
              <a:rPr lang="ja-JP" altLang="en-US" b="1" dirty="0">
                <a:solidFill>
                  <a:srgbClr val="C00000"/>
                </a:solidFill>
              </a:rPr>
              <a:t>ポインタ</a:t>
            </a:r>
            <a:r>
              <a:rPr lang="ja-JP" altLang="en-US" dirty="0"/>
              <a:t>を格納する</a:t>
            </a:r>
            <a:r>
              <a:rPr lang="ja-JP" altLang="en-US" b="1" dirty="0">
                <a:solidFill>
                  <a:srgbClr val="C00000"/>
                </a:solidFill>
              </a:rPr>
              <a:t>セル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</a:p>
          <a:p>
            <a:endParaRPr lang="en-US" altLang="ja-JP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38E4489B-FE41-4612-88E0-38265DAF8D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3242" y="3007325"/>
            <a:ext cx="2116918" cy="3757105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F61118-95E2-481D-8DEB-F34CBAB0A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1-2. </a:t>
            </a:r>
            <a:r>
              <a:rPr lang="ja-JP" altLang="en-US" dirty="0"/>
              <a:t>「リスト」を実習できる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オンラインサイトの紹介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D2A7F548-3044-49A8-B6BD-47575B8D7B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0388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45" y="3358835"/>
            <a:ext cx="8536507" cy="157662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255953" y="5165429"/>
            <a:ext cx="6863608" cy="5232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リストとは，順序の付いたデータの並び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850572" y="44677"/>
            <a:ext cx="77724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sz="3600" dirty="0">
                <a:latin typeface="Arial" panose="020B0604020202020204" pitchFamily="34" charset="0"/>
              </a:rPr>
              <a:t>「リスト」を実習できる</a:t>
            </a:r>
            <a:r>
              <a:rPr lang="en-US" altLang="ja-JP" sz="3600" dirty="0">
                <a:latin typeface="Arial" panose="020B0604020202020204" pitchFamily="34" charset="0"/>
              </a:rPr>
              <a:t/>
            </a:r>
            <a:br>
              <a:rPr lang="en-US" altLang="ja-JP" sz="3600" dirty="0">
                <a:latin typeface="Arial" panose="020B0604020202020204" pitchFamily="34" charset="0"/>
              </a:rPr>
            </a:br>
            <a:r>
              <a:rPr lang="ja-JP" altLang="en-US" sz="3600" dirty="0">
                <a:latin typeface="Arial" panose="020B0604020202020204" pitchFamily="34" charset="0"/>
              </a:rPr>
              <a:t>オンラインサイトの紹介</a:t>
            </a:r>
            <a:r>
              <a:rPr lang="en-US" altLang="ja-JP" sz="3600" dirty="0">
                <a:latin typeface="Arial" panose="020B0604020202020204" pitchFamily="34" charset="0"/>
              </a:rPr>
              <a:t/>
            </a:r>
            <a:br>
              <a:rPr lang="en-US" altLang="ja-JP" sz="3600" dirty="0">
                <a:latin typeface="Arial" panose="020B0604020202020204" pitchFamily="34" charset="0"/>
              </a:rPr>
            </a:br>
            <a:endParaRPr lang="ja-JP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956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1678</TotalTime>
  <Words>521</Words>
  <Application>Microsoft Office PowerPoint</Application>
  <PresentationFormat>画面に合わせる (4:3)</PresentationFormat>
  <Paragraphs>152</Paragraphs>
  <Slides>24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1" baseType="lpstr">
      <vt:lpstr>メイリオ</vt:lpstr>
      <vt:lpstr>游ゴシック</vt:lpstr>
      <vt:lpstr>Arial</vt:lpstr>
      <vt:lpstr>Calibri</vt:lpstr>
      <vt:lpstr>Segoe UI</vt:lpstr>
      <vt:lpstr>Wingdings</vt:lpstr>
      <vt:lpstr>Office テーマ</vt:lpstr>
      <vt:lpstr>ad-1. 連結リスト  </vt:lpstr>
      <vt:lpstr>1-1. 連結リスト</vt:lpstr>
      <vt:lpstr>リストの性質</vt:lpstr>
      <vt:lpstr>リストの組み立て，要素の挿入，要素の削除</vt:lpstr>
      <vt:lpstr>リストの種類</vt:lpstr>
      <vt:lpstr>PowerPoint プレゼンテーション</vt:lpstr>
      <vt:lpstr>連結リストとは</vt:lpstr>
      <vt:lpstr>1-2. 「リスト」を実習できる オンラインサイトの紹介</vt:lpstr>
      <vt:lpstr>PowerPoint プレゼンテーション</vt:lpstr>
      <vt:lpstr>パソコン演習</vt:lpstr>
      <vt:lpstr>パソコン演習</vt:lpstr>
      <vt:lpstr>パソコン演習</vt:lpstr>
      <vt:lpstr>1-3. 実習</vt:lpstr>
      <vt:lpstr>実習の指示</vt:lpstr>
      <vt:lpstr>実習</vt:lpstr>
      <vt:lpstr>PowerPoint プレゼンテーション</vt:lpstr>
      <vt:lpstr>PowerPoint プレゼンテーション</vt:lpstr>
      <vt:lpstr>実習の指示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課題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連結リスト</dc:title>
  <dc:creator>金子　邦彦</dc:creator>
  <cp:lastModifiedBy>user</cp:lastModifiedBy>
  <cp:revision>232</cp:revision>
  <cp:lastPrinted>2019-10-10T02:44:39Z</cp:lastPrinted>
  <dcterms:created xsi:type="dcterms:W3CDTF">2018-05-08T02:37:35Z</dcterms:created>
  <dcterms:modified xsi:type="dcterms:W3CDTF">2023-02-03T16:23:52Z</dcterms:modified>
</cp:coreProperties>
</file>