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28" r:id="rId3"/>
    <p:sldId id="329" r:id="rId4"/>
    <p:sldId id="446" r:id="rId5"/>
    <p:sldId id="400" r:id="rId6"/>
    <p:sldId id="399" r:id="rId7"/>
    <p:sldId id="443" r:id="rId8"/>
    <p:sldId id="402" r:id="rId9"/>
    <p:sldId id="401" r:id="rId10"/>
    <p:sldId id="406" r:id="rId11"/>
    <p:sldId id="409" r:id="rId12"/>
    <p:sldId id="342" r:id="rId13"/>
    <p:sldId id="445" r:id="rId14"/>
    <p:sldId id="447" r:id="rId15"/>
    <p:sldId id="407" r:id="rId16"/>
    <p:sldId id="403" r:id="rId17"/>
    <p:sldId id="425" r:id="rId18"/>
    <p:sldId id="426" r:id="rId19"/>
    <p:sldId id="427" r:id="rId20"/>
    <p:sldId id="422" r:id="rId21"/>
    <p:sldId id="438" r:id="rId22"/>
    <p:sldId id="412" r:id="rId23"/>
    <p:sldId id="433" r:id="rId24"/>
    <p:sldId id="413" r:id="rId25"/>
    <p:sldId id="434" r:id="rId26"/>
    <p:sldId id="435" r:id="rId27"/>
    <p:sldId id="436" r:id="rId28"/>
    <p:sldId id="437" r:id="rId29"/>
    <p:sldId id="415" r:id="rId30"/>
    <p:sldId id="420" r:id="rId31"/>
    <p:sldId id="419" r:id="rId32"/>
    <p:sldId id="416" r:id="rId33"/>
    <p:sldId id="448" r:id="rId34"/>
    <p:sldId id="439" r:id="rId35"/>
    <p:sldId id="404" r:id="rId36"/>
    <p:sldId id="429" r:id="rId37"/>
    <p:sldId id="449" r:id="rId38"/>
    <p:sldId id="450" r:id="rId39"/>
    <p:sldId id="451" r:id="rId40"/>
    <p:sldId id="452" r:id="rId41"/>
    <p:sldId id="453" r:id="rId4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00"/>
    <a:srgbClr val="00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88710" autoAdjust="0"/>
  </p:normalViewPr>
  <p:slideViewPr>
    <p:cSldViewPr snapToGrid="0">
      <p:cViewPr varScale="1">
        <p:scale>
          <a:sx n="128" d="100"/>
          <a:sy n="128" d="100"/>
        </p:scale>
        <p:origin x="132" y="1464"/>
      </p:cViewPr>
      <p:guideLst/>
    </p:cSldViewPr>
  </p:slideViewPr>
  <p:outlineViewPr>
    <p:cViewPr>
      <p:scale>
        <a:sx n="33" d="100"/>
        <a:sy n="33" d="100"/>
      </p:scale>
      <p:origin x="0" y="-105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2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ED9A-D0CB-46F4-8D4D-65D1D1C804FF}" type="datetimeFigureOut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5B174-42CB-4E29-BEDB-5B349DA0C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88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10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517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909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14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55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38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71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47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27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08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841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00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3C68D-C502-4A69-84ED-50EFE1F5BF1B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67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1082E-D940-41D2-B272-FA98A16A36D5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3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D18292-0C43-4268-9271-DADD80DFAC37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72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  <a:lvl2pPr>
              <a:defRPr>
                <a:latin typeface="+mn-lt"/>
                <a:ea typeface="+mn-ea"/>
              </a:defRPr>
            </a:lvl2pPr>
            <a:lvl3pPr>
              <a:defRPr>
                <a:latin typeface="+mn-lt"/>
                <a:ea typeface="+mn-ea"/>
              </a:defRPr>
            </a:lvl3pPr>
            <a:lvl4pPr>
              <a:defRPr>
                <a:latin typeface="+mn-lt"/>
                <a:ea typeface="+mn-ea"/>
              </a:defRPr>
            </a:lvl4pPr>
            <a:lvl5pPr>
              <a:defRPr>
                <a:latin typeface="+mn-lt"/>
                <a:ea typeface="+mn-ea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17F9F0-7BCB-489F-87C0-67B37DBAEBCB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19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AF49A-21EB-4BB3-9EF2-D22BE219859A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37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41AAFD-8266-49C1-B2E7-595231A38CD6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55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337F3-F9EC-4CC4-B016-3202E2801E22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88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E262F-0D36-436C-922E-E4BCEE325742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58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2A4E0-1141-4E49-901B-413EC6A656CA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04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EB4DE0-B996-4F49-8944-6961EE4FF046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36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2010E-A286-446D-B782-E343DC43CB7B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62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9400" y="225425"/>
            <a:ext cx="116713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79400" y="1076325"/>
            <a:ext cx="11671300" cy="5172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07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0FB6-D91C-4C45-82A6-6C3F63B5079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0" y="1"/>
            <a:ext cx="1158240" cy="11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3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rgbClr val="006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9100" y="1122363"/>
            <a:ext cx="11531600" cy="2387600"/>
          </a:xfrm>
        </p:spPr>
        <p:txBody>
          <a:bodyPr>
            <a:normAutofit/>
          </a:bodyPr>
          <a:lstStyle/>
          <a:p>
            <a:r>
              <a:rPr lang="ja-JP" altLang="en-US" sz="4800" dirty="0"/>
              <a:t>地域の暮らしや営みが</a:t>
            </a:r>
            <a:r>
              <a:rPr lang="ja-JP" altLang="en-US" sz="4800" dirty="0" smtClean="0"/>
              <a:t>、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人工</a:t>
            </a:r>
            <a:r>
              <a:rPr lang="ja-JP" altLang="en-US" sz="4800" dirty="0"/>
              <a:t>知能と</a:t>
            </a:r>
            <a:r>
              <a:rPr lang="en-US" altLang="ja-JP" sz="4800" dirty="0" err="1"/>
              <a:t>ETC</a:t>
            </a:r>
            <a:r>
              <a:rPr lang="ja-JP" altLang="en-US" sz="4800" dirty="0"/>
              <a:t>でどのように変わるのか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011471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金子邦彦</a:t>
            </a:r>
            <a:endParaRPr kumimoji="1" lang="en-US" altLang="ja-JP" sz="4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（福山大）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00" y="3780489"/>
            <a:ext cx="1965325" cy="1965325"/>
          </a:xfrm>
          <a:prstGeom prst="rect">
            <a:avLst/>
          </a:prstGeom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2432050" y="6416232"/>
            <a:ext cx="9144000" cy="422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謝辞：この資料では「かわいいふりー素材集　いらすと</a:t>
            </a:r>
            <a:r>
              <a:rPr lang="ja-JP" altLang="en-US" sz="1800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や</a:t>
            </a:r>
            <a:r>
              <a:rPr lang="ja-JP" altLang="en-US" sz="1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」のイラストを使用しています</a:t>
            </a:r>
            <a:endParaRPr lang="ja-JP" altLang="en-US" sz="18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5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情報</a:t>
            </a:r>
            <a:r>
              <a:rPr kumimoji="1" lang="ja-JP" altLang="en-US" dirty="0" smtClean="0"/>
              <a:t>革命　</a:t>
            </a:r>
            <a:r>
              <a:rPr kumimoji="1" lang="en-US" altLang="ja-JP" dirty="0" smtClean="0"/>
              <a:t>19</a:t>
            </a:r>
            <a:r>
              <a:rPr lang="en-US" altLang="ja-JP" dirty="0"/>
              <a:t>4</a:t>
            </a:r>
            <a:r>
              <a:rPr lang="en-US" altLang="ja-JP" dirty="0" smtClean="0"/>
              <a:t>0</a:t>
            </a:r>
            <a:r>
              <a:rPr lang="ja-JP" altLang="en-US" dirty="0" smtClean="0"/>
              <a:t>年台～</a:t>
            </a:r>
            <a:r>
              <a:rPr lang="en-US" altLang="ja-JP" dirty="0" smtClean="0"/>
              <a:t>2010</a:t>
            </a:r>
            <a:r>
              <a:rPr lang="ja-JP" altLang="en-US" dirty="0" smtClean="0"/>
              <a:t>年台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57421" y="910625"/>
            <a:ext cx="6634579" cy="5947375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 smtClean="0"/>
              <a:t>新技術</a:t>
            </a:r>
            <a:r>
              <a:rPr kumimoji="1" lang="ja-JP" altLang="en-US" dirty="0" smtClean="0"/>
              <a:t>の創出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インターネット、情報通信機器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ja-JP" altLang="en-US" b="1" dirty="0" smtClean="0"/>
              <a:t>社会全体</a:t>
            </a:r>
            <a:r>
              <a:rPr kumimoji="1" lang="ja-JP" altLang="en-US" dirty="0" smtClean="0"/>
              <a:t>への波及効果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「情報」が、土地や、工場の支配的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地位を上回る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b="1" dirty="0" smtClean="0"/>
              <a:t>生活、文化の変化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　　情報産業の誕生、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「スマホが手放せない」時代、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誰もが情報発信できる時代、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世界とつながり、交流できる時代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074" name="Picture 2" descr="â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" y="1044585"/>
            <a:ext cx="1467485" cy="162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ã·ã³ã°ã«ãã¼ãã³ã³ãã¥ã¼ã¿ã®ã¤ã©ã¹ã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7" y="2908431"/>
            <a:ext cx="2195244" cy="19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ã¹ãã¼ããã©ã³ã»ã¹ããã®ã¤ã©ã¹ã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1" y="651545"/>
            <a:ext cx="1813559" cy="19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ãã¬ããã¹ããã§æ®å½±ããäººã®ã¤ã©ã¹ãï¼ç·æ§ï¼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61" y="4443902"/>
            <a:ext cx="3118255" cy="270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ãã½ã³ã³ã§ãã£ã¼ããè¦ãå¥³æ§ã®ã¤ã©ã¹ã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40" y="2728140"/>
            <a:ext cx="2303680" cy="20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情報革命の例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026" name="Picture 2" descr="レジの会計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3" y="3262257"/>
            <a:ext cx="2611766" cy="24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K_X_FDAZNQA/UZB7kk6JSWI/AAAAAAAASGA/pckW_J4XY0c/s800/tatemono_supermark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0" y="1008636"/>
            <a:ext cx="3491789" cy="21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52" y="4957160"/>
            <a:ext cx="2038052" cy="190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KwGSRNHzsVA/UbVvOo58z5I/AAAAAAAAUsc/y2sh_GfnPQ8/s800/computer_wirele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09" y="3420647"/>
            <a:ext cx="1557815" cy="152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6434267" y="1319684"/>
            <a:ext cx="4970494" cy="431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情報革命の本質は：　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・</a:t>
            </a:r>
            <a:r>
              <a:rPr lang="ja-JP" altLang="en-US" b="1" dirty="0" smtClean="0"/>
              <a:t>省力化</a:t>
            </a:r>
            <a:r>
              <a:rPr lang="ja-JP" altLang="en-US" dirty="0" smtClean="0"/>
              <a:t>（退屈な作業からの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人間の</a:t>
            </a:r>
            <a:r>
              <a:rPr lang="ja-JP" altLang="en-US" dirty="0"/>
              <a:t>解</a:t>
            </a:r>
            <a:r>
              <a:rPr lang="ja-JP" altLang="en-US" dirty="0" smtClean="0"/>
              <a:t>放）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・</a:t>
            </a:r>
            <a:r>
              <a:rPr lang="ja-JP" altLang="en-US" b="1" dirty="0" smtClean="0"/>
              <a:t>情報の支配者</a:t>
            </a:r>
            <a:r>
              <a:rPr lang="ja-JP" altLang="en-US" dirty="0" smtClean="0"/>
              <a:t>の誕生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・サービス向上とともに、　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情報</a:t>
            </a:r>
            <a:r>
              <a:rPr lang="ja-JP" altLang="en-US" dirty="0"/>
              <a:t>の支配者が持つ</a:t>
            </a:r>
            <a:r>
              <a:rPr lang="ja-JP" altLang="en-US" b="1" dirty="0" smtClean="0"/>
              <a:t>支配力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強化</a:t>
            </a:r>
            <a:r>
              <a:rPr lang="ja-JP" altLang="en-US" dirty="0" smtClean="0"/>
              <a:t>の</a:t>
            </a:r>
            <a:r>
              <a:rPr lang="ja-JP" altLang="en-US" dirty="0"/>
              <a:t>方向へ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54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円/楕円 37"/>
          <p:cNvSpPr/>
          <p:nvPr/>
        </p:nvSpPr>
        <p:spPr>
          <a:xfrm>
            <a:off x="4375151" y="3240743"/>
            <a:ext cx="2444750" cy="2435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000"/>
          </a:p>
        </p:txBody>
      </p:sp>
      <p:sp>
        <p:nvSpPr>
          <p:cNvPr id="26628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4CE38AB-18B3-4E26-8964-2B0833371852}" type="slidenum">
              <a:rPr lang="ja-JP" altLang="en-US" sz="28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2800" dirty="0"/>
          </a:p>
        </p:txBody>
      </p:sp>
      <p:sp>
        <p:nvSpPr>
          <p:cNvPr id="26629" name="Rectangle 2"/>
          <p:cNvSpPr>
            <a:spLocks noGrp="1"/>
          </p:cNvSpPr>
          <p:nvPr>
            <p:ph type="title" idx="4294967295"/>
          </p:nvPr>
        </p:nvSpPr>
        <p:spPr>
          <a:xfrm>
            <a:off x="406400" y="0"/>
            <a:ext cx="9309100" cy="1004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ja-JP" altLang="en-US" sz="4000" dirty="0" smtClean="0"/>
              <a:t>サイバーフィジカルの時代</a:t>
            </a:r>
          </a:p>
        </p:txBody>
      </p:sp>
      <p:sp>
        <p:nvSpPr>
          <p:cNvPr id="26630" name="Rectangle 3"/>
          <p:cNvSpPr>
            <a:spLocks noGrp="1"/>
          </p:cNvSpPr>
          <p:nvPr>
            <p:ph type="body" idx="4294967295"/>
          </p:nvPr>
        </p:nvSpPr>
        <p:spPr>
          <a:xfrm>
            <a:off x="1749108" y="1026275"/>
            <a:ext cx="8280400" cy="647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実世界に張り巡らされたセンサーネットワークの情報から、新しい社会サービスを生み出す</a:t>
            </a:r>
          </a:p>
        </p:txBody>
      </p:sp>
      <p:sp>
        <p:nvSpPr>
          <p:cNvPr id="2" name="円/楕円 1"/>
          <p:cNvSpPr/>
          <p:nvPr/>
        </p:nvSpPr>
        <p:spPr>
          <a:xfrm>
            <a:off x="738188" y="3255030"/>
            <a:ext cx="2446338" cy="2435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000"/>
          </a:p>
        </p:txBody>
      </p:sp>
      <p:sp>
        <p:nvSpPr>
          <p:cNvPr id="26632" name="Text Box 4"/>
          <p:cNvSpPr txBox="1">
            <a:spLocks noChangeArrowheads="1"/>
          </p:cNvSpPr>
          <p:nvPr/>
        </p:nvSpPr>
        <p:spPr bwMode="auto">
          <a:xfrm>
            <a:off x="1389063" y="6104593"/>
            <a:ext cx="1098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  <a:latin typeface="Calibri Light" panose="020F0302020204030204" pitchFamily="34" charset="0"/>
              </a:rPr>
              <a:t>実世界</a:t>
            </a:r>
          </a:p>
        </p:txBody>
      </p:sp>
      <p:sp>
        <p:nvSpPr>
          <p:cNvPr id="26633" name="Text Box 4"/>
          <p:cNvSpPr txBox="1">
            <a:spLocks noChangeArrowheads="1"/>
          </p:cNvSpPr>
          <p:nvPr/>
        </p:nvSpPr>
        <p:spPr bwMode="auto">
          <a:xfrm>
            <a:off x="4460876" y="6163329"/>
            <a:ext cx="20129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7030A0"/>
                </a:solidFill>
                <a:latin typeface="Calibri Light" panose="020F0302020204030204" pitchFamily="34" charset="0"/>
              </a:rPr>
              <a:t>サイバー世界</a:t>
            </a:r>
          </a:p>
        </p:txBody>
      </p:sp>
      <p:sp>
        <p:nvSpPr>
          <p:cNvPr id="26634" name="Text Box 4"/>
          <p:cNvSpPr txBox="1">
            <a:spLocks noChangeArrowheads="1"/>
          </p:cNvSpPr>
          <p:nvPr/>
        </p:nvSpPr>
        <p:spPr bwMode="auto">
          <a:xfrm>
            <a:off x="1131888" y="3745567"/>
            <a:ext cx="1708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農林畜産業、</a:t>
            </a:r>
            <a:endParaRPr lang="en-US" altLang="ja-JP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医療、</a:t>
            </a:r>
            <a:endParaRPr lang="en-US" altLang="ja-JP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ヘルスケア、</a:t>
            </a:r>
            <a:endParaRPr lang="en-US" altLang="ja-JP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製造業、</a:t>
            </a:r>
            <a:endParaRPr lang="en-US" altLang="ja-JP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都市交通、</a:t>
            </a:r>
            <a:endParaRPr lang="en-US" altLang="ja-JP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電力　など</a:t>
            </a:r>
          </a:p>
        </p:txBody>
      </p:sp>
      <p:sp>
        <p:nvSpPr>
          <p:cNvPr id="26635" name="Text Box 4"/>
          <p:cNvSpPr txBox="1">
            <a:spLocks noChangeArrowheads="1"/>
          </p:cNvSpPr>
          <p:nvPr/>
        </p:nvSpPr>
        <p:spPr bwMode="auto">
          <a:xfrm>
            <a:off x="3022740" y="5206067"/>
            <a:ext cx="141577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  <a:latin typeface="Calibri Light" panose="020F0302020204030204" pitchFamily="34" charset="0"/>
              </a:rPr>
              <a:t>センサー</a:t>
            </a:r>
            <a:endParaRPr lang="en-US" altLang="ja-JP" sz="240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  <a:latin typeface="Calibri Light" panose="020F0302020204030204" pitchFamily="34" charset="0"/>
              </a:rPr>
              <a:t>データ</a:t>
            </a:r>
          </a:p>
        </p:txBody>
      </p:sp>
      <p:sp>
        <p:nvSpPr>
          <p:cNvPr id="26636" name="Text Box 4"/>
          <p:cNvSpPr txBox="1">
            <a:spLocks noChangeArrowheads="1"/>
          </p:cNvSpPr>
          <p:nvPr/>
        </p:nvSpPr>
        <p:spPr bwMode="auto">
          <a:xfrm>
            <a:off x="3038615" y="3232804"/>
            <a:ext cx="141577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7030A0"/>
                </a:solidFill>
                <a:latin typeface="Calibri Light" panose="020F0302020204030204" pitchFamily="34" charset="0"/>
              </a:rPr>
              <a:t>サービス</a:t>
            </a:r>
            <a:endParaRPr lang="en-US" altLang="ja-JP" sz="240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7030A0"/>
                </a:solidFill>
                <a:latin typeface="Calibri Light" panose="020F0302020204030204" pitchFamily="34" charset="0"/>
              </a:rPr>
              <a:t>提供</a:t>
            </a:r>
          </a:p>
        </p:txBody>
      </p:sp>
      <p:sp>
        <p:nvSpPr>
          <p:cNvPr id="26637" name="Text Box 4"/>
          <p:cNvSpPr txBox="1">
            <a:spLocks noChangeArrowheads="1"/>
          </p:cNvSpPr>
          <p:nvPr/>
        </p:nvSpPr>
        <p:spPr bwMode="auto">
          <a:xfrm>
            <a:off x="4735753" y="4259917"/>
            <a:ext cx="1723549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分析、</a:t>
            </a:r>
            <a:endParaRPr lang="en-US" altLang="ja-JP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予知・予測</a:t>
            </a:r>
          </a:p>
        </p:txBody>
      </p:sp>
      <p:pic>
        <p:nvPicPr>
          <p:cNvPr id="26640" name="図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2" y="2402027"/>
            <a:ext cx="11144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4005263"/>
            <a:ext cx="13906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12793" r="2808" b="2338"/>
          <a:stretch>
            <a:fillRect/>
          </a:stretch>
        </p:blipFill>
        <p:spPr bwMode="auto">
          <a:xfrm>
            <a:off x="9917113" y="3867150"/>
            <a:ext cx="13557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7" y="2444888"/>
            <a:ext cx="172561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正方形/長方形 23"/>
          <p:cNvSpPr>
            <a:spLocks noChangeArrowheads="1"/>
          </p:cNvSpPr>
          <p:nvPr/>
        </p:nvSpPr>
        <p:spPr bwMode="auto">
          <a:xfrm>
            <a:off x="8008940" y="3384689"/>
            <a:ext cx="148272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lnSpc>
                <a:spcPts val="1600"/>
              </a:lnSpc>
              <a:spcBef>
                <a:spcPct val="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センサー</a:t>
            </a:r>
          </a:p>
        </p:txBody>
      </p:sp>
      <p:sp>
        <p:nvSpPr>
          <p:cNvPr id="26645" name="正方形/長方形 23"/>
          <p:cNvSpPr>
            <a:spLocks noChangeArrowheads="1"/>
          </p:cNvSpPr>
          <p:nvPr/>
        </p:nvSpPr>
        <p:spPr bwMode="auto">
          <a:xfrm>
            <a:off x="9639301" y="3405326"/>
            <a:ext cx="2374900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lnSpc>
                <a:spcPts val="1600"/>
              </a:lnSpc>
              <a:spcBef>
                <a:spcPct val="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センサーの設置</a:t>
            </a:r>
          </a:p>
        </p:txBody>
      </p:sp>
      <p:sp>
        <p:nvSpPr>
          <p:cNvPr id="26646" name="正方形/長方形 23"/>
          <p:cNvSpPr>
            <a:spLocks noChangeArrowheads="1"/>
          </p:cNvSpPr>
          <p:nvPr/>
        </p:nvSpPr>
        <p:spPr bwMode="auto">
          <a:xfrm>
            <a:off x="7291388" y="5327651"/>
            <a:ext cx="23495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センサーで計測された距離画像</a:t>
            </a:r>
          </a:p>
        </p:txBody>
      </p:sp>
      <p:sp>
        <p:nvSpPr>
          <p:cNvPr id="26647" name="正方形/長方形 23"/>
          <p:cNvSpPr>
            <a:spLocks noChangeArrowheads="1"/>
          </p:cNvSpPr>
          <p:nvPr/>
        </p:nvSpPr>
        <p:spPr bwMode="auto">
          <a:xfrm>
            <a:off x="9744074" y="5311776"/>
            <a:ext cx="2374901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lnSpc>
                <a:spcPts val="1600"/>
              </a:lnSpc>
              <a:spcBef>
                <a:spcPct val="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人間の通過記録</a:t>
            </a:r>
          </a:p>
        </p:txBody>
      </p:sp>
      <p:sp>
        <p:nvSpPr>
          <p:cNvPr id="26648" name="正方形/長方形 23"/>
          <p:cNvSpPr>
            <a:spLocks noChangeArrowheads="1"/>
          </p:cNvSpPr>
          <p:nvPr/>
        </p:nvSpPr>
        <p:spPr bwMode="auto">
          <a:xfrm>
            <a:off x="8028782" y="6341130"/>
            <a:ext cx="32242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lnSpc>
                <a:spcPts val="2000"/>
              </a:lnSpc>
              <a:spcBef>
                <a:spcPct val="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人感センサー実験</a:t>
            </a:r>
          </a:p>
        </p:txBody>
      </p:sp>
      <p:sp>
        <p:nvSpPr>
          <p:cNvPr id="26649" name="Line 32"/>
          <p:cNvSpPr>
            <a:spLocks noChangeShapeType="1"/>
          </p:cNvSpPr>
          <p:nvPr/>
        </p:nvSpPr>
        <p:spPr bwMode="auto">
          <a:xfrm>
            <a:off x="3182939" y="4990167"/>
            <a:ext cx="115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26650" name="Line 33"/>
          <p:cNvSpPr>
            <a:spLocks noChangeShapeType="1"/>
          </p:cNvSpPr>
          <p:nvPr/>
        </p:nvSpPr>
        <p:spPr bwMode="auto">
          <a:xfrm flipH="1">
            <a:off x="3197227" y="4004329"/>
            <a:ext cx="11128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1505426" y="953027"/>
            <a:ext cx="8852694" cy="940477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5" y="2227540"/>
            <a:ext cx="2153174" cy="20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ç§å ´ã®ã¤ã©ã¹ã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2" y="1897474"/>
            <a:ext cx="1544907" cy="14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é«ééè·¯ã®ã¤ã©ã¹ã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18" y="2667653"/>
            <a:ext cx="1297592" cy="103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</a:t>
            </a:r>
            <a:r>
              <a:rPr lang="ja-JP" altLang="en-US" dirty="0" smtClean="0"/>
              <a:t>．情報革命の成果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9586" y="985200"/>
            <a:ext cx="8798560" cy="5043171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実</a:t>
            </a:r>
            <a:r>
              <a:rPr lang="ja-JP" altLang="en-US" b="1" dirty="0" smtClean="0">
                <a:solidFill>
                  <a:srgbClr val="C00000"/>
                </a:solidFill>
              </a:rPr>
              <a:t>世界</a:t>
            </a:r>
            <a:r>
              <a:rPr lang="ja-JP" altLang="en-US" dirty="0" smtClean="0">
                <a:solidFill>
                  <a:schemeClr val="tx1"/>
                </a:solidFill>
              </a:rPr>
              <a:t>（私たちの暮らし、仕事の場）と、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C00000"/>
                </a:solidFill>
              </a:rPr>
              <a:t>サイバー世界</a:t>
            </a:r>
            <a:r>
              <a:rPr lang="ja-JP" altLang="en-US" dirty="0" smtClean="0">
                <a:solidFill>
                  <a:schemeClr val="tx1"/>
                </a:solidFill>
              </a:rPr>
              <a:t>（コンピュータの中の情報の世界）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dirty="0" err="1" smtClean="0">
                <a:solidFill>
                  <a:schemeClr val="tx1"/>
                </a:solidFill>
              </a:rPr>
              <a:t>が合</a:t>
            </a:r>
            <a:r>
              <a:rPr lang="ja-JP" altLang="en-US" dirty="0" smtClean="0">
                <a:solidFill>
                  <a:schemeClr val="tx1"/>
                </a:solidFill>
              </a:rPr>
              <a:t>体しつつある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026" name="Picture 2" descr="https://2.bp.blogspot.com/-FFQ5vJihLlQ/WCP3o-ejZ9I/AAAAAAAA_cc/d_2bxXJpqi4buPScUk6gmVdDBhPBFc8BwCLcB/s800/bunbougu_no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1160780"/>
            <a:ext cx="1687631" cy="13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9672320" y="2639059"/>
            <a:ext cx="2923540" cy="58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 smtClean="0"/>
              <a:t>まとめページ</a:t>
            </a:r>
            <a:endParaRPr lang="en-US" altLang="ja-JP" sz="2400" dirty="0" smtClean="0"/>
          </a:p>
        </p:txBody>
      </p:sp>
      <p:sp>
        <p:nvSpPr>
          <p:cNvPr id="7" name="円/楕円 37"/>
          <p:cNvSpPr/>
          <p:nvPr/>
        </p:nvSpPr>
        <p:spPr>
          <a:xfrm>
            <a:off x="5533391" y="3514726"/>
            <a:ext cx="2444750" cy="2435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000"/>
          </a:p>
        </p:txBody>
      </p:sp>
      <p:sp>
        <p:nvSpPr>
          <p:cNvPr id="8" name="円/楕円 1"/>
          <p:cNvSpPr/>
          <p:nvPr/>
        </p:nvSpPr>
        <p:spPr>
          <a:xfrm>
            <a:off x="1896428" y="3529013"/>
            <a:ext cx="2446338" cy="2435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00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47303" y="6378576"/>
            <a:ext cx="1098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  <a:latin typeface="Calibri Light" panose="020F0302020204030204" pitchFamily="34" charset="0"/>
              </a:rPr>
              <a:t>実世界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19116" y="6437312"/>
            <a:ext cx="20129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7030A0"/>
                </a:solidFill>
                <a:latin typeface="Calibri Light" panose="020F0302020204030204" pitchFamily="34" charset="0"/>
              </a:rPr>
              <a:t>サイバー世界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90128" y="4019550"/>
            <a:ext cx="1708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農林畜産業、</a:t>
            </a:r>
            <a:endParaRPr lang="en-US" altLang="ja-JP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医療、</a:t>
            </a:r>
            <a:endParaRPr lang="en-US" altLang="ja-JP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ヘルスケア、</a:t>
            </a:r>
            <a:endParaRPr lang="en-US" altLang="ja-JP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製造業、</a:t>
            </a:r>
            <a:endParaRPr lang="en-US" altLang="ja-JP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都市交通、</a:t>
            </a:r>
            <a:endParaRPr lang="en-US" altLang="ja-JP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電力　など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180980" y="5480050"/>
            <a:ext cx="141577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  <a:latin typeface="Calibri Light" panose="020F0302020204030204" pitchFamily="34" charset="0"/>
              </a:rPr>
              <a:t>センサー</a:t>
            </a:r>
            <a:endParaRPr lang="en-US" altLang="ja-JP" sz="240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  <a:latin typeface="Calibri Light" panose="020F0302020204030204" pitchFamily="34" charset="0"/>
              </a:rPr>
              <a:t>データ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196855" y="3506787"/>
            <a:ext cx="141577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7030A0"/>
                </a:solidFill>
                <a:latin typeface="Calibri Light" panose="020F0302020204030204" pitchFamily="34" charset="0"/>
              </a:rPr>
              <a:t>サービス</a:t>
            </a:r>
            <a:endParaRPr lang="en-US" altLang="ja-JP" sz="240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7030A0"/>
                </a:solidFill>
                <a:latin typeface="Calibri Light" panose="020F0302020204030204" pitchFamily="34" charset="0"/>
              </a:rPr>
              <a:t>提供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893993" y="4533900"/>
            <a:ext cx="1723549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分析、</a:t>
            </a:r>
            <a:endParaRPr lang="en-US" altLang="ja-JP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予知・予測</a:t>
            </a:r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4341179" y="5264150"/>
            <a:ext cx="115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 flipH="1">
            <a:off x="4355467" y="4278312"/>
            <a:ext cx="11128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pic>
        <p:nvPicPr>
          <p:cNvPr id="1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05" y="2501523"/>
            <a:ext cx="2153174" cy="20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ç§å ´ã®ã¤ã©ã¹ã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02" y="2171457"/>
            <a:ext cx="1544907" cy="14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é«ééè·¯ã®ã¤ã©ã¹ã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58" y="2941636"/>
            <a:ext cx="1297592" cy="103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65881" y="1785477"/>
            <a:ext cx="9144000" cy="2387600"/>
          </a:xfrm>
        </p:spPr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．人工知能と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たちの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らし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41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人工知能 </a:t>
            </a:r>
            <a:r>
              <a:rPr lang="en-US" altLang="ja-JP" dirty="0" smtClean="0"/>
              <a:t>(AI)</a:t>
            </a:r>
            <a:r>
              <a:rPr lang="ja-JP" altLang="en-US" dirty="0" smtClean="0"/>
              <a:t> による</a:t>
            </a:r>
            <a:r>
              <a:rPr kumimoji="1" lang="ja-JP" altLang="en-US" dirty="0" smtClean="0"/>
              <a:t>革命　</a:t>
            </a:r>
            <a:r>
              <a:rPr kumimoji="1" lang="en-US" altLang="ja-JP" dirty="0" smtClean="0"/>
              <a:t>1950</a:t>
            </a:r>
            <a:r>
              <a:rPr kumimoji="1" lang="ja-JP" altLang="en-US" dirty="0" smtClean="0"/>
              <a:t>年より進行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18760" y="910625"/>
            <a:ext cx="6704926" cy="5947375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/>
              <a:t>新技術</a:t>
            </a:r>
            <a:r>
              <a:rPr kumimoji="1" lang="ja-JP" altLang="en-US" dirty="0" smtClean="0"/>
              <a:t>の創出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高性能コンピュータ、機械による学習、人工知能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b="1" dirty="0" smtClean="0"/>
              <a:t>社会全体</a:t>
            </a:r>
            <a:r>
              <a:rPr kumimoji="1" lang="ja-JP" altLang="en-US" dirty="0" smtClean="0"/>
              <a:t>への波及効果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・「体系化可能な職業」は機械により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自動化。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・新産業分野の創出も。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ja-JP" altLang="en-US" b="1" dirty="0" smtClean="0"/>
              <a:t>生活、文化の変化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　富の分配、余暇、生活・文化の在り方に大きな変容が予想される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3074" name="Picture 2" descr="http://3.bp.blogspot.com/-oAHJyJgv5BU/VrN1OeTW0hI/AAAAAAAA3x4/s3zj4IPvqPE/s800/man_vs_ai_i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076325"/>
            <a:ext cx="4879751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71638" y="1785477"/>
            <a:ext cx="11213431" cy="23876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３－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．「人工知能」でできること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03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自動運転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84101" y="1613088"/>
            <a:ext cx="67135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 smtClean="0"/>
              <a:t>自動運転車は，</a:t>
            </a:r>
            <a:r>
              <a:rPr kumimoji="1" lang="ja-JP" altLang="en-US" sz="3200" b="1" dirty="0" smtClean="0">
                <a:solidFill>
                  <a:srgbClr val="C00000"/>
                </a:solidFill>
              </a:rPr>
              <a:t>人工知能 </a:t>
            </a:r>
            <a:r>
              <a:rPr kumimoji="1" lang="en-US" altLang="ja-JP" sz="3200" b="1" dirty="0" smtClean="0">
                <a:solidFill>
                  <a:srgbClr val="C00000"/>
                </a:solidFill>
              </a:rPr>
              <a:t>(AI) </a:t>
            </a:r>
            <a:r>
              <a:rPr kumimoji="1" lang="ja-JP" altLang="en-US" sz="3200" dirty="0" smtClean="0"/>
              <a:t>を持つ</a:t>
            </a:r>
            <a:endParaRPr kumimoji="1" lang="en-US" altLang="ja-JP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 b="1" dirty="0" smtClean="0">
                <a:solidFill>
                  <a:srgbClr val="C00000"/>
                </a:solidFill>
              </a:rPr>
              <a:t>人工知能 </a:t>
            </a:r>
            <a:r>
              <a:rPr kumimoji="1" lang="en-US" altLang="ja-JP" sz="3200" b="1" dirty="0" smtClean="0">
                <a:solidFill>
                  <a:srgbClr val="C00000"/>
                </a:solidFill>
              </a:rPr>
              <a:t>(AI) </a:t>
            </a:r>
            <a:r>
              <a:rPr kumimoji="1" lang="ja-JP" altLang="en-US" sz="3200" dirty="0" smtClean="0"/>
              <a:t>は、外界の情報を収集蓄積</a:t>
            </a:r>
            <a:r>
              <a:rPr lang="ja-JP" altLang="en-US" sz="3200" dirty="0" smtClean="0"/>
              <a:t>しながら</a:t>
            </a:r>
            <a:r>
              <a:rPr lang="ja-JP" altLang="en-US" sz="3200" dirty="0"/>
              <a:t>、</a:t>
            </a:r>
            <a:r>
              <a:rPr kumimoji="1" lang="ja-JP" altLang="en-US" sz="3200" b="1" dirty="0" smtClean="0">
                <a:solidFill>
                  <a:srgbClr val="C00000"/>
                </a:solidFill>
              </a:rPr>
              <a:t>学習</a:t>
            </a:r>
            <a:r>
              <a:rPr kumimoji="1" lang="ja-JP" altLang="en-US" sz="3200" dirty="0" smtClean="0"/>
              <a:t>を行う</a:t>
            </a:r>
            <a:r>
              <a:rPr lang="ja-JP" altLang="en-US" sz="3200" dirty="0" smtClean="0"/>
              <a:t>。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　「車の前にボールが飛んで来た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kumimoji="1" lang="ja-JP" altLang="en-US" sz="3200" dirty="0" smtClean="0"/>
              <a:t>ら止まる」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kumimoji="1" lang="ja-JP" altLang="en-US" sz="3200" dirty="0" smtClean="0"/>
              <a:t>「実際の道路はこうなっている」</a:t>
            </a:r>
            <a:endParaRPr kumimoji="1" lang="ja-JP" altLang="en-US" sz="3200" dirty="0"/>
          </a:p>
        </p:txBody>
      </p:sp>
      <p:pic>
        <p:nvPicPr>
          <p:cNvPr id="5122" name="Picture 2" descr="ã­ãããã«ã¼ã»èªåéè»¢è»ã®ã¤ã©ã¹ã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318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èªåéè»¢ã«ã¼ã«ä¹ãäººã®ã¤ã©ã¹ã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15" y="4433855"/>
            <a:ext cx="2506980" cy="22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危険高所作業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14458" y="1237753"/>
            <a:ext cx="66917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危険作業はたくさんある</a:t>
            </a:r>
            <a:endParaRPr lang="en-US" altLang="ja-JP" sz="3200" dirty="0" smtClean="0"/>
          </a:p>
          <a:p>
            <a:r>
              <a:rPr lang="en-US" altLang="ja-JP" sz="3200" dirty="0" smtClean="0"/>
              <a:t>	</a:t>
            </a:r>
            <a:r>
              <a:rPr lang="ja-JP" altLang="en-US" sz="3200" dirty="0" smtClean="0"/>
              <a:t>高所、騒音、粉塵、暗所、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たくさんの往来</a:t>
            </a:r>
            <a:endParaRPr lang="en-US" altLang="ja-JP" sz="3200" dirty="0" smtClean="0"/>
          </a:p>
          <a:p>
            <a:endParaRPr lang="en-US" altLang="ja-JP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自然災害の場も危険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200" dirty="0" smtClean="0"/>
              <a:t>調査などは、ドローン＋</a:t>
            </a:r>
            <a:r>
              <a:rPr kumimoji="1" lang="ja-JP" altLang="en-US" sz="3200" b="1" dirty="0" smtClean="0">
                <a:solidFill>
                  <a:srgbClr val="C00000"/>
                </a:solidFill>
              </a:rPr>
              <a:t>人工知能（</a:t>
            </a:r>
            <a:r>
              <a:rPr kumimoji="1" lang="en-US" altLang="ja-JP" sz="3200" b="1" dirty="0" smtClean="0">
                <a:solidFill>
                  <a:srgbClr val="C00000"/>
                </a:solidFill>
              </a:rPr>
              <a:t>AI</a:t>
            </a:r>
            <a:r>
              <a:rPr kumimoji="1" lang="ja-JP" altLang="en-US" sz="3200" b="1" dirty="0" smtClean="0">
                <a:solidFill>
                  <a:srgbClr val="C00000"/>
                </a:solidFill>
              </a:rPr>
              <a:t>）</a:t>
            </a:r>
            <a:r>
              <a:rPr kumimoji="1" lang="ja-JP" altLang="en-US" sz="3200" dirty="0" smtClean="0"/>
              <a:t>が代行できるかも</a:t>
            </a:r>
            <a:endParaRPr kumimoji="1" lang="en-US" altLang="ja-JP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200" dirty="0" smtClean="0"/>
              <a:t>人工知能（</a:t>
            </a:r>
            <a:r>
              <a:rPr kumimoji="1" lang="en-US" altLang="ja-JP" sz="3200" dirty="0" smtClean="0"/>
              <a:t>AI</a:t>
            </a:r>
            <a:r>
              <a:rPr kumimoji="1" lang="ja-JP" altLang="en-US" sz="3200" dirty="0" smtClean="0"/>
              <a:t>）が、経験を積み、調査、発見に上達する可能性も</a:t>
            </a:r>
            <a:endParaRPr kumimoji="1" lang="en-US" altLang="ja-JP" sz="3200" dirty="0" smtClean="0"/>
          </a:p>
        </p:txBody>
      </p:sp>
      <p:pic>
        <p:nvPicPr>
          <p:cNvPr id="7170" name="Picture 2" descr="ã¬ã¹ã­ã¥ã¼ã­ãããã®ã¤ã©ã¹ãï¼èªç¶ç½å®³ï¼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1237754"/>
            <a:ext cx="2643340" cy="171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é«æä½æ¥­è»ã®ã¤ã©ã¹ã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65" y="2010619"/>
            <a:ext cx="2280823" cy="25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ãã«ãã³ãã¿ã¼ã»ãã­ã¼ã³ã®ã¤ã©ã¹ã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7" y="4325201"/>
            <a:ext cx="2749550" cy="239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製造現場での応用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1150" y="901700"/>
            <a:ext cx="6800850" cy="561837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設計図と、</a:t>
            </a:r>
            <a:r>
              <a:rPr lang="ja-JP" altLang="en-US" sz="3200" b="1" dirty="0" smtClean="0">
                <a:solidFill>
                  <a:srgbClr val="C00000"/>
                </a:solidFill>
              </a:rPr>
              <a:t>人工知能 </a:t>
            </a:r>
            <a:r>
              <a:rPr lang="en-US" altLang="ja-JP" sz="3200" b="1" dirty="0" smtClean="0">
                <a:solidFill>
                  <a:srgbClr val="C00000"/>
                </a:solidFill>
              </a:rPr>
              <a:t>(AI)</a:t>
            </a:r>
            <a:endParaRPr lang="en-US" altLang="ja-JP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rgbClr val="000066"/>
                </a:solidFill>
              </a:rPr>
              <a:t>　でシミュレーション</a:t>
            </a:r>
            <a:endParaRPr lang="en-US" altLang="ja-JP" sz="32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kumimoji="1" lang="ja-JP" altLang="en-US" sz="3200" dirty="0" smtClean="0"/>
              <a:t>　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　製品の天気予報</a:t>
            </a:r>
            <a:endParaRPr lang="en-US" altLang="ja-JP" sz="3200" dirty="0"/>
          </a:p>
          <a:p>
            <a:pPr marL="0" indent="0">
              <a:buNone/>
            </a:pP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「いつまで使えるのか」</a:t>
            </a:r>
            <a:endParaRPr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「いつ点検が必要か」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「どのように古くなっていくのか」</a:t>
            </a:r>
            <a:endParaRPr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「どこが最初に壊れそうか」</a:t>
            </a:r>
            <a:endParaRPr kumimoji="1" lang="en-US" altLang="ja-JP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194" name="Picture 2" descr="å»ºç¯å®¶ã®ã¤ã©ã¹ã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2" y="987907"/>
            <a:ext cx="2071169" cy="207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ã¹ã¼ãã¼ã³ã³ãã¥ã¼ã¿ã¼ã®ã¤ã©ã¹ã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01" y="4543425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4.bp.blogspot.com/-bbdeJizTdK4/UUhH3mNbBxI/AAAAAAAAO4g/VZGSD_Tq14M/s1600/airpla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1" y="3387961"/>
            <a:ext cx="2882088" cy="186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é¢¨åã¿ã¼ãã³ã®ã¤ã©ã¹ã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99" y="1719367"/>
            <a:ext cx="2306814" cy="244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FBCBB3-BFD6-44CF-9F7B-B865831B867C}" type="slidenum">
              <a:rPr lang="ja-JP" altLang="en-US" sz="2800">
                <a:solidFill>
                  <a:schemeClr val="tx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340" name="Rectangle 2"/>
          <p:cNvSpPr>
            <a:spLocks noGrp="1"/>
          </p:cNvSpPr>
          <p:nvPr>
            <p:ph type="title"/>
          </p:nvPr>
        </p:nvSpPr>
        <p:spPr>
          <a:xfrm>
            <a:off x="317500" y="0"/>
            <a:ext cx="8561388" cy="1004888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自己紹介</a:t>
            </a:r>
          </a:p>
        </p:txBody>
      </p:sp>
      <p:sp>
        <p:nvSpPr>
          <p:cNvPr id="14341" name="Rectangle 3"/>
          <p:cNvSpPr>
            <a:spLocks noGrp="1"/>
          </p:cNvSpPr>
          <p:nvPr>
            <p:ph type="body" idx="1"/>
          </p:nvPr>
        </p:nvSpPr>
        <p:spPr>
          <a:xfrm>
            <a:off x="317500" y="1352779"/>
            <a:ext cx="11248373" cy="486840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金子邦彦　（かねこ　くにひこ）　　</a:t>
            </a:r>
            <a:r>
              <a:rPr lang="ja-JP" altLang="en-US" sz="3600" dirty="0" smtClean="0">
                <a:solidFill>
                  <a:schemeClr val="tx1"/>
                </a:solidFill>
              </a:rPr>
              <a:t>５</a:t>
            </a:r>
            <a:r>
              <a:rPr lang="ja-JP" altLang="en-US" sz="3600" dirty="0">
                <a:solidFill>
                  <a:schemeClr val="tx1"/>
                </a:solidFill>
              </a:rPr>
              <a:t>０</a:t>
            </a:r>
            <a:r>
              <a:rPr lang="ja-JP" altLang="en-US" sz="3600" dirty="0" smtClean="0">
                <a:solidFill>
                  <a:schemeClr val="tx1"/>
                </a:solidFill>
              </a:rPr>
              <a:t>歳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　　　福山大学教授</a:t>
            </a:r>
            <a:endParaRPr lang="ja-JP" alt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ja-JP" alt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を学び始めた理由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ja-JP" altLang="en-US" u="sng" dirty="0">
                <a:solidFill>
                  <a:srgbClr val="FF0000"/>
                </a:solidFill>
              </a:rPr>
              <a:t>人間の知能や記憶の仕組み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を、</a:t>
            </a:r>
            <a:r>
              <a:rPr lang="ja-JP" altLang="en-US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で再現すること</a:t>
            </a:r>
            <a:endParaRPr lang="en-US" altLang="ja-JP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に、十代のときから興味があった．</a:t>
            </a:r>
          </a:p>
          <a:p>
            <a:endParaRPr lang="ja-JP" alt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現在の専門分野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ja-JP" altLang="en-US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基盤技術、</a:t>
            </a:r>
            <a:r>
              <a:rPr lang="ja-JP" altLang="en-US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応用、知識発見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　ビッグデータ解析、マルチメディア、</a:t>
            </a:r>
            <a:endParaRPr lang="en-US" altLang="ja-JP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クラウド、ネットワークセキュリティ、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Web</a:t>
            </a:r>
            <a:r>
              <a:rPr lang="ja-JP" altLang="en-US" dirty="0" err="1">
                <a:solidFill>
                  <a:schemeClr val="accent6">
                    <a:lumMod val="50000"/>
                  </a:schemeClr>
                </a:solidFill>
              </a:rPr>
              <a:t>、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Android 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など．</a:t>
            </a:r>
          </a:p>
          <a:p>
            <a:endParaRPr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49443" y="1119188"/>
            <a:ext cx="10807700" cy="1379083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1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人工</a:t>
            </a:r>
            <a:r>
              <a:rPr lang="ja-JP" altLang="en-US" dirty="0"/>
              <a:t>知能</a:t>
            </a:r>
            <a:r>
              <a:rPr lang="ja-JP" altLang="en-US" dirty="0" smtClean="0"/>
              <a:t>を使って</a:t>
            </a:r>
            <a:r>
              <a:rPr lang="ja-JP" altLang="en-US" dirty="0"/>
              <a:t>イラスト</a:t>
            </a:r>
            <a:r>
              <a:rPr lang="ja-JP" altLang="en-US" dirty="0" smtClean="0"/>
              <a:t>を描く </a:t>
            </a:r>
            <a:r>
              <a:rPr lang="en-US" altLang="ja-JP" dirty="0" err="1" smtClean="0"/>
              <a:t>AutoDraw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91200" y="5729800"/>
            <a:ext cx="5397500" cy="6731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b="1" dirty="0" smtClean="0"/>
              <a:t>Web</a:t>
            </a:r>
            <a:r>
              <a:rPr lang="ja-JP" altLang="en-US" b="1" dirty="0" smtClean="0"/>
              <a:t>で体験できる</a:t>
            </a:r>
            <a:r>
              <a:rPr lang="en-US" altLang="ja-JP" b="1" dirty="0" smtClean="0"/>
              <a:t>https</a:t>
            </a:r>
            <a:r>
              <a:rPr lang="en-US" altLang="ja-JP" b="1" dirty="0"/>
              <a:t>://</a:t>
            </a:r>
            <a:r>
              <a:rPr lang="en-US" altLang="ja-JP" b="1" dirty="0" err="1"/>
              <a:t>www.autodraw.com</a:t>
            </a:r>
            <a:r>
              <a:rPr lang="en-US" altLang="ja-JP" b="1" dirty="0"/>
              <a:t>/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10" y="1635313"/>
            <a:ext cx="2347911" cy="16657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775" y="1218893"/>
            <a:ext cx="4229100" cy="8096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775" y="2028518"/>
            <a:ext cx="4229100" cy="8096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775" y="2872916"/>
            <a:ext cx="4229100" cy="8096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3125" y="901700"/>
            <a:ext cx="2826025" cy="273429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79400" y="3843876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人間</a:t>
            </a:r>
            <a:r>
              <a:rPr lang="ja-JP" altLang="en-US" sz="2800" dirty="0" smtClean="0"/>
              <a:t>が</a:t>
            </a:r>
            <a:r>
              <a:rPr lang="ja-JP" altLang="en-US" sz="2800" dirty="0"/>
              <a:t>イラスト</a:t>
            </a:r>
            <a:r>
              <a:rPr lang="ja-JP" altLang="en-US" sz="2800" dirty="0" smtClean="0"/>
              <a:t>を</a:t>
            </a:r>
            <a:r>
              <a:rPr lang="ja-JP" altLang="en-US" sz="2800" dirty="0"/>
              <a:t>描</a:t>
            </a:r>
            <a:r>
              <a:rPr lang="ja-JP" altLang="en-US" sz="2800" dirty="0" smtClean="0"/>
              <a:t>く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27550" y="4071988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コンピュータが候補を出す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384731" y="400093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完成</a:t>
            </a:r>
            <a:endParaRPr kumimoji="1" lang="ja-JP" altLang="en-US" sz="28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947" y="4923100"/>
            <a:ext cx="2045569" cy="17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いま</a:t>
            </a:r>
            <a:r>
              <a:rPr lang="ja-JP" altLang="en-US" dirty="0"/>
              <a:t>の</a:t>
            </a:r>
            <a:r>
              <a:rPr lang="ja-JP" altLang="en-US" dirty="0" smtClean="0"/>
              <a:t>人工</a:t>
            </a:r>
            <a:r>
              <a:rPr lang="ja-JP" altLang="en-US" dirty="0"/>
              <a:t>知能 </a:t>
            </a:r>
            <a:r>
              <a:rPr lang="en-US" altLang="ja-JP" dirty="0"/>
              <a:t>(AI) </a:t>
            </a:r>
            <a:r>
              <a:rPr lang="ja-JP" altLang="en-US" dirty="0" smtClean="0"/>
              <a:t>で、できること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0700" y="1219200"/>
            <a:ext cx="11671300" cy="5172076"/>
          </a:xfrm>
        </p:spPr>
        <p:txBody>
          <a:bodyPr/>
          <a:lstStyle/>
          <a:p>
            <a:r>
              <a:rPr lang="ja-JP" altLang="en-US" dirty="0" smtClean="0"/>
              <a:t>音声認識　（人の声を「文字」</a:t>
            </a:r>
            <a:r>
              <a:rPr lang="ja-JP" altLang="en-US" dirty="0" err="1" smtClean="0"/>
              <a:t>化する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画像解析　（画像の中から、「もの」を見つける）</a:t>
            </a:r>
            <a:endParaRPr lang="en-US" altLang="ja-JP" dirty="0" smtClean="0"/>
          </a:p>
          <a:p>
            <a:r>
              <a:rPr kumimoji="1" lang="ja-JP" altLang="en-US" dirty="0" smtClean="0"/>
              <a:t>創作</a:t>
            </a:r>
            <a:endParaRPr kumimoji="1" lang="en-US" altLang="ja-JP" dirty="0" smtClean="0"/>
          </a:p>
          <a:p>
            <a:r>
              <a:rPr lang="ja-JP" altLang="en-US" dirty="0" smtClean="0"/>
              <a:t>欠損の補充</a:t>
            </a:r>
            <a:endParaRPr kumimoji="1" lang="en-US" altLang="ja-JP" dirty="0" smtClean="0"/>
          </a:p>
          <a:p>
            <a:r>
              <a:rPr lang="ja-JP" altLang="en-US" dirty="0" smtClean="0"/>
              <a:t>予測</a:t>
            </a:r>
            <a:endParaRPr lang="en-US" altLang="ja-JP" dirty="0" smtClean="0"/>
          </a:p>
          <a:p>
            <a:r>
              <a:rPr kumimoji="1" lang="ja-JP" altLang="en-US" dirty="0" smtClean="0"/>
              <a:t>自動運転車</a:t>
            </a:r>
            <a:endParaRPr kumimoji="1" lang="en-US" altLang="ja-JP" dirty="0" smtClean="0"/>
          </a:p>
          <a:p>
            <a:r>
              <a:rPr lang="ja-JP" altLang="en-US" dirty="0" smtClean="0"/>
              <a:t>翻訳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6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３－１　人工知能（</a:t>
            </a:r>
            <a:r>
              <a:rPr kumimoji="1" lang="en-US" altLang="ja-JP" dirty="0" smtClean="0"/>
              <a:t>AI</a:t>
            </a:r>
            <a:r>
              <a:rPr kumimoji="1" lang="ja-JP" altLang="en-US" dirty="0" smtClean="0"/>
              <a:t>）でできること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1076325"/>
            <a:ext cx="11150600" cy="5172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b="1" dirty="0" smtClean="0">
                <a:solidFill>
                  <a:srgbClr val="C00000"/>
                </a:solidFill>
              </a:rPr>
              <a:t>・人工知能 </a:t>
            </a:r>
            <a:r>
              <a:rPr kumimoji="1" lang="en-US" altLang="ja-JP" sz="3200" b="1" dirty="0" smtClean="0">
                <a:solidFill>
                  <a:srgbClr val="C00000"/>
                </a:solidFill>
              </a:rPr>
              <a:t>(AI) </a:t>
            </a:r>
            <a:r>
              <a:rPr kumimoji="1" lang="ja-JP" altLang="en-US" sz="3200" dirty="0" smtClean="0"/>
              <a:t>とは、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en-US" altLang="ja-JP" sz="3200" dirty="0"/>
              <a:t>	</a:t>
            </a:r>
            <a:r>
              <a:rPr lang="ja-JP" altLang="en-US" sz="3200" b="1" dirty="0" smtClean="0"/>
              <a:t>機械が、人間の知性を示す</a:t>
            </a:r>
            <a:r>
              <a:rPr lang="ja-JP" altLang="en-US" sz="3200" dirty="0" smtClean="0"/>
              <a:t>こと</a:t>
            </a:r>
            <a:endParaRPr lang="en-US" altLang="ja-JP" sz="3200" dirty="0" smtClean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 smtClean="0"/>
              <a:t>・「人間の知性とは何か？」という永遠の謎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を解くヒントになるかもしれない</a:t>
            </a: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・「コンピュータに人間の仕事を</a:t>
            </a:r>
            <a:r>
              <a:rPr kumimoji="1" lang="ja-JP" altLang="en-US" sz="3200" b="1" dirty="0" smtClean="0"/>
              <a:t>代行させたい</a:t>
            </a:r>
            <a:r>
              <a:rPr kumimoji="1" lang="ja-JP" altLang="en-US" sz="3200" dirty="0" smtClean="0"/>
              <a:t>」</a:t>
            </a:r>
            <a:r>
              <a:rPr lang="ja-JP" altLang="en-US" sz="3200" dirty="0" smtClean="0"/>
              <a:t>という夢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もかなう</a:t>
            </a:r>
            <a:endParaRPr kumimoji="1" lang="ja-JP" altLang="en-US" sz="3200" dirty="0"/>
          </a:p>
        </p:txBody>
      </p:sp>
      <p:pic>
        <p:nvPicPr>
          <p:cNvPr id="4" name="Picture 2" descr="https://2.bp.blogspot.com/-FFQ5vJihLlQ/WCP3o-ejZ9I/AAAAAAAA_cc/d_2bxXJpqi4buPScUk6gmVdDBhPBFc8BwCLcB/s800/bunbougu_no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1160780"/>
            <a:ext cx="1687631" cy="13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9672320" y="2639059"/>
            <a:ext cx="2923540" cy="58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 smtClean="0"/>
              <a:t>まとめページ</a:t>
            </a:r>
            <a:endParaRPr lang="en-US" altLang="ja-JP" sz="240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2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71638" y="1785477"/>
            <a:ext cx="11213431" cy="23876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３－２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．人工知能について、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再確認しておきたい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こと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2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① 技術は急激に進歩する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いまの</a:t>
            </a:r>
            <a:r>
              <a:rPr kumimoji="1" lang="ja-JP" altLang="en-US" b="1" dirty="0" smtClean="0">
                <a:solidFill>
                  <a:srgbClr val="C00000"/>
                </a:solidFill>
              </a:rPr>
              <a:t>人工知能 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(AI) </a:t>
            </a:r>
            <a:r>
              <a:rPr kumimoji="1" lang="ja-JP" altLang="en-US" dirty="0" smtClean="0"/>
              <a:t>は</a:t>
            </a:r>
            <a:r>
              <a:rPr kumimoji="1" lang="ja-JP" altLang="en-US" b="1" dirty="0" smtClean="0"/>
              <a:t>発展途上</a:t>
            </a:r>
            <a:r>
              <a:rPr lang="ja-JP" altLang="en-US" dirty="0" smtClean="0"/>
              <a:t>．現在、急激な進歩の気配</a:t>
            </a:r>
            <a:endParaRPr lang="en-US" altLang="ja-JP" dirty="0" smtClean="0"/>
          </a:p>
          <a:p>
            <a:endParaRPr lang="en-US" altLang="ja-JP" b="1" dirty="0"/>
          </a:p>
          <a:p>
            <a:r>
              <a:rPr lang="ja-JP" altLang="en-US" b="1" u="sng" dirty="0" smtClean="0">
                <a:solidFill>
                  <a:srgbClr val="C00000"/>
                </a:solidFill>
              </a:rPr>
              <a:t>人工知能 </a:t>
            </a:r>
            <a:r>
              <a:rPr lang="en-US" altLang="ja-JP" b="1" u="sng" dirty="0" smtClean="0">
                <a:solidFill>
                  <a:srgbClr val="C00000"/>
                </a:solidFill>
              </a:rPr>
              <a:t>(AI) </a:t>
            </a:r>
            <a:r>
              <a:rPr lang="ja-JP" altLang="en-US" b="1" dirty="0" smtClean="0"/>
              <a:t>は、</a:t>
            </a:r>
            <a:r>
              <a:rPr lang="ja-JP" altLang="en-US" b="1" u="sng" dirty="0" smtClean="0"/>
              <a:t>学習による上達</a:t>
            </a:r>
            <a:r>
              <a:rPr lang="ja-JP" altLang="en-US" dirty="0" smtClean="0"/>
              <a:t>という能力を持つ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莫大な量のコンピュータが普及し、莫大な量の情報が集まり、莫大な量の</a:t>
            </a:r>
            <a:r>
              <a:rPr lang="ja-JP" altLang="en-US" b="1" dirty="0" smtClean="0">
                <a:solidFill>
                  <a:srgbClr val="C00000"/>
                </a:solidFill>
              </a:rPr>
              <a:t>学習</a:t>
            </a:r>
            <a:r>
              <a:rPr lang="ja-JP" altLang="en-US" dirty="0" smtClean="0"/>
              <a:t>が</a:t>
            </a:r>
            <a:r>
              <a:rPr lang="ja-JP" altLang="en-US" dirty="0"/>
              <a:t>始</a:t>
            </a:r>
            <a:r>
              <a:rPr lang="ja-JP" altLang="en-US" dirty="0" smtClean="0"/>
              <a:t>まっている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自宅にも、会社にも、自動車にも、飛行機にコンピュータ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技術の発展　→　社会の変革　→　収益　→　新たな技術投資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の強烈なサイクルが開始してい</a:t>
            </a:r>
            <a:r>
              <a:rPr lang="ja-JP" altLang="en-US" dirty="0"/>
              <a:t>る</a:t>
            </a:r>
            <a:r>
              <a:rPr lang="ja-JP" altLang="en-US" dirty="0" smtClean="0"/>
              <a:t>気配がある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3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②</a:t>
            </a:r>
            <a:r>
              <a:rPr kumimoji="1" lang="ja-JP" altLang="en-US" dirty="0" smtClean="0"/>
              <a:t> 実は、人工知能 </a:t>
            </a:r>
            <a:r>
              <a:rPr kumimoji="1" lang="en-US" altLang="ja-JP" dirty="0" smtClean="0"/>
              <a:t>(AI) </a:t>
            </a:r>
            <a:r>
              <a:rPr lang="ja-JP" altLang="en-US" dirty="0" smtClean="0"/>
              <a:t>は、浸透している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47220" y="5191016"/>
            <a:ext cx="3064319" cy="714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 smtClean="0"/>
              <a:t>会話ができる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スマートフォン</a:t>
            </a:r>
            <a:endParaRPr kumimoji="1" lang="ja-JP" altLang="en-US" sz="2400" dirty="0"/>
          </a:p>
        </p:txBody>
      </p:sp>
      <p:sp>
        <p:nvSpPr>
          <p:cNvPr id="8" name="コンテンツ プレースホルダー 3"/>
          <p:cNvSpPr txBox="1">
            <a:spLocks/>
          </p:cNvSpPr>
          <p:nvPr/>
        </p:nvSpPr>
        <p:spPr>
          <a:xfrm>
            <a:off x="4612259" y="5243294"/>
            <a:ext cx="2724905" cy="714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 smtClean="0"/>
              <a:t>人工</a:t>
            </a:r>
            <a:r>
              <a:rPr lang="ja-JP" altLang="en-US" sz="2400" dirty="0"/>
              <a:t>知能</a:t>
            </a:r>
            <a:r>
              <a:rPr lang="ja-JP" altLang="en-US" sz="2400" dirty="0" smtClean="0"/>
              <a:t>をうたったロボット掃除機</a:t>
            </a:r>
            <a:endParaRPr lang="ja-JP" altLang="en-US" sz="2400" dirty="0"/>
          </a:p>
        </p:txBody>
      </p:sp>
      <p:sp>
        <p:nvSpPr>
          <p:cNvPr id="10" name="コンテンツ プレースホルダー 3"/>
          <p:cNvSpPr txBox="1">
            <a:spLocks/>
          </p:cNvSpPr>
          <p:nvPr/>
        </p:nvSpPr>
        <p:spPr>
          <a:xfrm>
            <a:off x="8048625" y="5151215"/>
            <a:ext cx="3902075" cy="71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 smtClean="0"/>
              <a:t>天気予報、買い物、</a:t>
            </a:r>
            <a:endParaRPr lang="en-US" altLang="ja-JP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 smtClean="0"/>
              <a:t>音楽などを助けてくれる</a:t>
            </a:r>
            <a:endParaRPr lang="en-US" altLang="ja-JP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 smtClean="0"/>
              <a:t>装置（スマートスピーカ）</a:t>
            </a:r>
            <a:endParaRPr lang="ja-JP" altLang="en-US" sz="2400" dirty="0"/>
          </a:p>
        </p:txBody>
      </p:sp>
      <p:pic>
        <p:nvPicPr>
          <p:cNvPr id="10242" name="Picture 2" descr="ã¹ãã¼ããã©ã³ã«è©±ããããäººã®ã¤ã©ã¹ãï¼å¥³æ§ï¼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" y="1128711"/>
            <a:ext cx="37909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èªåã­ãããæé¤æ©ã®ã¤ã©ã¹ã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12" y="1633536"/>
            <a:ext cx="3810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ã¹ãã¼ãã¹ãã¼ã«ã¼ã®ã¤ã©ã¹ã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85" y="1282846"/>
            <a:ext cx="3699010" cy="350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8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③ 人工知能 </a:t>
            </a:r>
            <a:r>
              <a:rPr kumimoji="1" lang="en-US" altLang="ja-JP" dirty="0" smtClean="0"/>
              <a:t>(AI) </a:t>
            </a:r>
            <a:r>
              <a:rPr kumimoji="1" lang="ja-JP" altLang="en-US" dirty="0" smtClean="0"/>
              <a:t>は、雇用を失わせる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78913" y="980748"/>
            <a:ext cx="4717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工</a:t>
            </a:r>
            <a:r>
              <a:rPr lang="ja-JP" altLang="en-US" sz="2400" dirty="0" smtClean="0"/>
              <a:t>業用ロボットにより、</a:t>
            </a:r>
            <a:endParaRPr lang="en-US" altLang="ja-JP" sz="2400" dirty="0" smtClean="0"/>
          </a:p>
          <a:p>
            <a:r>
              <a:rPr kumimoji="1" lang="en-US" altLang="ja-JP" sz="2400" b="1" dirty="0" smtClean="0"/>
              <a:t>1990</a:t>
            </a:r>
            <a:r>
              <a:rPr kumimoji="1" lang="ja-JP" altLang="en-US" sz="2400" b="1" dirty="0" smtClean="0"/>
              <a:t>年</a:t>
            </a:r>
            <a:r>
              <a:rPr kumimoji="1" lang="ja-JP" altLang="en-US" sz="2400" dirty="0" smtClean="0"/>
              <a:t>から </a:t>
            </a:r>
            <a:r>
              <a:rPr kumimoji="1" lang="en-US" altLang="ja-JP" sz="2400" b="1" dirty="0" smtClean="0"/>
              <a:t>2007</a:t>
            </a:r>
            <a:r>
              <a:rPr kumimoji="1" lang="ja-JP" altLang="en-US" sz="2400" b="1" dirty="0" smtClean="0"/>
              <a:t>年</a:t>
            </a:r>
            <a:r>
              <a:rPr kumimoji="1" lang="ja-JP" altLang="en-US" sz="2400" dirty="0" smtClean="0"/>
              <a:t>の間に、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米国で </a:t>
            </a:r>
            <a:r>
              <a:rPr lang="en-US" altLang="ja-JP" sz="2400" b="1" dirty="0" smtClean="0"/>
              <a:t>67</a:t>
            </a:r>
            <a:r>
              <a:rPr lang="ja-JP" altLang="en-US" sz="2400" b="1" dirty="0" smtClean="0"/>
              <a:t>万人の雇用が失われた</a:t>
            </a:r>
            <a:endParaRPr lang="en-US" altLang="ja-JP" sz="2400" b="1" dirty="0" smtClean="0"/>
          </a:p>
          <a:p>
            <a:r>
              <a:rPr kumimoji="1" lang="ja-JP" altLang="en-US" sz="2400" dirty="0" smtClean="0"/>
              <a:t>という調査結果も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(</a:t>
            </a:r>
            <a:r>
              <a:rPr lang="ja-JP" altLang="en-US" sz="2400" dirty="0" smtClean="0"/>
              <a:t>米国・国家</a:t>
            </a:r>
            <a:r>
              <a:rPr lang="ja-JP" altLang="en-US" sz="2400" dirty="0"/>
              <a:t>経済</a:t>
            </a:r>
            <a:r>
              <a:rPr lang="ja-JP" altLang="en-US" sz="2400" dirty="0" smtClean="0"/>
              <a:t>研究局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24914" y="3259693"/>
            <a:ext cx="5689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◆ </a:t>
            </a:r>
            <a:r>
              <a:rPr kumimoji="1" lang="ja-JP" altLang="en-US" sz="2400" b="1" dirty="0" smtClean="0"/>
              <a:t>超高失業率時代</a:t>
            </a:r>
            <a:r>
              <a:rPr kumimoji="1" lang="ja-JP" altLang="en-US" sz="2400" dirty="0" smtClean="0"/>
              <a:t>の到来？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（働きたくても、仕事が全くない）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それとも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◆ 人々が「生活」のためでなく</a:t>
            </a:r>
            <a:endParaRPr lang="en-US" altLang="ja-JP" sz="2400" dirty="0" smtClean="0"/>
          </a:p>
          <a:p>
            <a:r>
              <a:rPr lang="ja-JP" altLang="en-US" sz="2400" b="1" dirty="0" smtClean="0"/>
              <a:t>「喜び」のために働く</a:t>
            </a:r>
            <a:r>
              <a:rPr lang="ja-JP" altLang="en-US" sz="2400" dirty="0" smtClean="0"/>
              <a:t>時代の到来？ </a:t>
            </a:r>
            <a:endParaRPr kumimoji="1" lang="ja-JP" altLang="en-US" sz="2400" dirty="0"/>
          </a:p>
        </p:txBody>
      </p:sp>
      <p:pic>
        <p:nvPicPr>
          <p:cNvPr id="12290" name="Picture 2" descr="ã­ãããã¹ã¼ãã»ãã¯ã¼ãã¹ã¼ãã®ã¤ã©ã¹ã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455396"/>
            <a:ext cx="29432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èªåçç£ã©ã¤ã³ã®ã¤ã©ã¹ã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2" y="1197769"/>
            <a:ext cx="4178300" cy="32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å·¥å ´ã®ã¤ã©ã¹ã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44" y="4145490"/>
            <a:ext cx="2427061" cy="26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9400" y="452995"/>
            <a:ext cx="11671300" cy="67627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④ </a:t>
            </a:r>
            <a:r>
              <a:rPr lang="ja-JP" altLang="en-US" dirty="0"/>
              <a:t>多</a:t>
            </a:r>
            <a:r>
              <a:rPr lang="ja-JP" altLang="en-US" dirty="0" smtClean="0"/>
              <a:t>くの研究者は </a:t>
            </a:r>
            <a:r>
              <a:rPr lang="en-US" altLang="ja-JP" dirty="0" smtClean="0"/>
              <a:t>2040</a:t>
            </a:r>
            <a:r>
              <a:rPr lang="ja-JP" altLang="en-US" dirty="0" smtClean="0"/>
              <a:t>年までに、人工知能</a:t>
            </a:r>
            <a:r>
              <a:rPr lang="en-US" altLang="ja-JP" dirty="0" smtClean="0"/>
              <a:t>(AI)</a:t>
            </a:r>
            <a:br>
              <a:rPr lang="en-US" altLang="ja-JP" dirty="0" smtClean="0"/>
            </a:br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ja-JP" altLang="en-US" dirty="0" smtClean="0"/>
              <a:t>が人間を超えると信じている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1576766"/>
            <a:ext cx="11722100" cy="119179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機械</a:t>
            </a:r>
            <a:r>
              <a:rPr lang="ja-JP" altLang="en-US" dirty="0"/>
              <a:t>が、人間が行っていた作業を、</a:t>
            </a:r>
            <a:r>
              <a:rPr lang="ja-JP" altLang="en-US" b="1" dirty="0"/>
              <a:t>人間の手を借りず</a:t>
            </a:r>
            <a:r>
              <a:rPr lang="ja-JP" altLang="en-US" dirty="0"/>
              <a:t>に、</a:t>
            </a:r>
            <a:r>
              <a:rPr lang="ja-JP" altLang="en-US" b="1" dirty="0"/>
              <a:t>人間の労働者よりも</a:t>
            </a:r>
            <a:r>
              <a:rPr lang="ja-JP" altLang="en-US" dirty="0" smtClean="0"/>
              <a:t>、</a:t>
            </a:r>
            <a:r>
              <a:rPr lang="ja-JP" altLang="en-US" b="1" dirty="0"/>
              <a:t>上手</a:t>
            </a:r>
            <a:r>
              <a:rPr lang="ja-JP" altLang="en-US" b="1" dirty="0" smtClean="0"/>
              <a:t>に安価</a:t>
            </a:r>
            <a:r>
              <a:rPr lang="ja-JP" altLang="en-US" dirty="0"/>
              <a:t>に行えるようになること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8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9400" y="630238"/>
            <a:ext cx="11671300" cy="67627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⑤</a:t>
            </a:r>
            <a:r>
              <a:rPr kumimoji="1" lang="ja-JP" altLang="en-US" dirty="0" smtClean="0"/>
              <a:t> </a:t>
            </a:r>
            <a:r>
              <a:rPr lang="ja-JP" altLang="en-US" dirty="0" smtClean="0"/>
              <a:t>人工知能 </a:t>
            </a:r>
            <a:r>
              <a:rPr lang="en-US" altLang="ja-JP" dirty="0" smtClean="0"/>
              <a:t>(AI) </a:t>
            </a:r>
            <a:r>
              <a:rPr lang="ja-JP" altLang="en-US" dirty="0" smtClean="0"/>
              <a:t>は３つのタイプに分かれ進化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するという説がある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1930401"/>
            <a:ext cx="11671300" cy="431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 smtClean="0"/>
              <a:t>１．どんな「質問」にも、正確に答えてくれる</a:t>
            </a:r>
            <a:r>
              <a:rPr lang="ja-JP" altLang="en-US" sz="3200" b="1" dirty="0" smtClean="0">
                <a:solidFill>
                  <a:srgbClr val="C00000"/>
                </a:solidFill>
              </a:rPr>
              <a:t>人工知能 </a:t>
            </a:r>
            <a:r>
              <a:rPr lang="en-US" altLang="ja-JP" sz="3200" b="1" dirty="0" smtClean="0">
                <a:solidFill>
                  <a:srgbClr val="C00000"/>
                </a:solidFill>
              </a:rPr>
              <a:t>(AI)</a:t>
            </a:r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 smtClean="0"/>
              <a:t>２．命令されたこと、命令通りに実行する</a:t>
            </a:r>
            <a:r>
              <a:rPr lang="ja-JP" altLang="en-US" sz="3200" b="1" dirty="0" smtClean="0">
                <a:solidFill>
                  <a:srgbClr val="C00000"/>
                </a:solidFill>
              </a:rPr>
              <a:t>人工知能 </a:t>
            </a:r>
            <a:r>
              <a:rPr lang="en-US" altLang="ja-JP" sz="3200" b="1" dirty="0" smtClean="0">
                <a:solidFill>
                  <a:srgbClr val="C00000"/>
                </a:solidFill>
              </a:rPr>
              <a:t>(AI)</a:t>
            </a:r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 smtClean="0"/>
              <a:t>３．目的の達成にために、最善な方法を自分で探す</a:t>
            </a:r>
            <a:r>
              <a:rPr lang="ja-JP" altLang="en-US" sz="3200" b="1" dirty="0" smtClean="0">
                <a:solidFill>
                  <a:srgbClr val="C00000"/>
                </a:solidFill>
              </a:rPr>
              <a:t>人工知能 </a:t>
            </a:r>
            <a:r>
              <a:rPr lang="en-US" altLang="ja-JP" sz="3200" b="1" dirty="0" smtClean="0">
                <a:solidFill>
                  <a:srgbClr val="C00000"/>
                </a:solidFill>
              </a:rPr>
              <a:t>(AI)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9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人口</a:t>
            </a:r>
            <a:r>
              <a:rPr lang="ja-JP" altLang="en-US" dirty="0" smtClean="0"/>
              <a:t>知能 </a:t>
            </a:r>
            <a:r>
              <a:rPr lang="en-US" altLang="ja-JP" dirty="0" smtClean="0"/>
              <a:t>(AI) 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学習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>
                <a:solidFill>
                  <a:srgbClr val="C00000"/>
                </a:solidFill>
              </a:rPr>
              <a:t>人工知能 </a:t>
            </a:r>
            <a:r>
              <a:rPr lang="en-US" altLang="ja-JP" b="1" dirty="0" smtClean="0">
                <a:solidFill>
                  <a:srgbClr val="C00000"/>
                </a:solidFill>
              </a:rPr>
              <a:t>(AI)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は、</a:t>
            </a:r>
            <a:r>
              <a:rPr lang="ja-JP" altLang="en-US" b="1" dirty="0" smtClean="0">
                <a:solidFill>
                  <a:srgbClr val="C00000"/>
                </a:solidFill>
              </a:rPr>
              <a:t>学習</a:t>
            </a:r>
            <a:r>
              <a:rPr lang="ja-JP" altLang="en-US" b="1" dirty="0" smtClean="0"/>
              <a:t>による上達</a:t>
            </a:r>
            <a:r>
              <a:rPr lang="ja-JP" altLang="en-US" dirty="0" smtClean="0"/>
              <a:t>の能力を持つようになった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u="sng" dirty="0" smtClean="0"/>
              <a:t>従来型のシステム</a:t>
            </a:r>
            <a:endParaRPr lang="en-US" altLang="ja-JP" u="sng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プログラム（コンピュータの実行手順書）</a:t>
            </a:r>
            <a:r>
              <a:rPr lang="ja-JP" altLang="en-US" b="1" dirty="0" smtClean="0"/>
              <a:t>通り</a:t>
            </a:r>
            <a:r>
              <a:rPr lang="ja-JP" altLang="en-US" dirty="0" smtClean="0"/>
              <a:t>に動く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u="sng" dirty="0" smtClean="0"/>
              <a:t>人工知能 </a:t>
            </a:r>
            <a:r>
              <a:rPr lang="en-US" altLang="ja-JP" u="sng" dirty="0" smtClean="0"/>
              <a:t>(AI) </a:t>
            </a:r>
            <a:r>
              <a:rPr lang="ja-JP" altLang="en-US" u="sng" dirty="0" smtClean="0"/>
              <a:t>を備えたシステム</a:t>
            </a:r>
            <a:endParaRPr lang="en-US" altLang="ja-JP" u="sng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b="1" dirty="0" smtClean="0"/>
              <a:t>大量のデータ</a:t>
            </a:r>
            <a:r>
              <a:rPr kumimoji="1" lang="ja-JP" altLang="en-US" dirty="0" smtClean="0"/>
              <a:t>の中から「</a:t>
            </a:r>
            <a:r>
              <a:rPr kumimoji="1" lang="ja-JP" altLang="en-US" b="1" dirty="0" smtClean="0"/>
              <a:t>パターン</a:t>
            </a:r>
            <a:r>
              <a:rPr kumimoji="1" lang="ja-JP" altLang="en-US" dirty="0" smtClean="0"/>
              <a:t>」を見つける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長年</a:t>
            </a:r>
            <a:r>
              <a:rPr lang="ja-JP" altLang="en-US" dirty="0" smtClean="0"/>
              <a:t>の経験を積むことで、</a:t>
            </a:r>
            <a:r>
              <a:rPr lang="ja-JP" altLang="en-US" b="1" u="sng" dirty="0" smtClean="0"/>
              <a:t>特定分野の目利き</a:t>
            </a:r>
            <a:r>
              <a:rPr lang="ja-JP" altLang="en-US" dirty="0" smtClean="0"/>
              <a:t>、</a:t>
            </a:r>
            <a:r>
              <a:rPr lang="ja-JP" altLang="en-US" b="1" u="sng" dirty="0" smtClean="0"/>
              <a:t>洞察力が上達する</a:t>
            </a:r>
            <a:endParaRPr lang="en-US" altLang="ja-JP" b="1" u="sng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という人間の知的能力になぞらえることも。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1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9400" y="1"/>
            <a:ext cx="11671300" cy="1004888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私の今までの実績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050" y="3309936"/>
            <a:ext cx="4876800" cy="35480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2400" dirty="0" smtClean="0">
                <a:solidFill>
                  <a:schemeClr val="tx1"/>
                </a:solidFill>
              </a:rPr>
              <a:t>≪授業経験≫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データベース</a:t>
            </a: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アルゴリズム</a:t>
            </a:r>
            <a:endParaRPr lang="ja-JP" alt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マルチメディア</a:t>
            </a:r>
            <a:endParaRPr lang="ja-JP" alt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コンピュータアーキテクチャ</a:t>
            </a:r>
            <a:endParaRPr lang="ja-JP" alt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情報</a:t>
            </a: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ネットワーク</a:t>
            </a:r>
            <a:endParaRPr lang="ja-JP" alt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プログラミング</a:t>
            </a:r>
            <a:endParaRPr lang="ja-JP" alt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コンピュータリテラシ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solidFill>
                  <a:schemeClr val="tx1"/>
                </a:solidFill>
              </a:rPr>
              <a:t>3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115050" y="1285079"/>
            <a:ext cx="5416550" cy="3548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</a:rPr>
              <a:t>≪研究指導経験≫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卒業研究、大学院生の研究指導（修士課程、博士課程）のべ数十名．</a:t>
            </a: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留学生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多数</a:t>
            </a: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79400" y="1285079"/>
            <a:ext cx="5416550" cy="1623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</a:rPr>
              <a:t>≪教育経験≫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教科書執筆（２冊）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地域貢献を通した実践教育</a:t>
            </a: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79400" y="2908300"/>
            <a:ext cx="5600700" cy="370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</a:rPr>
              <a:t>≪研究実績≫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１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０</a:t>
            </a: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０編以上の査読付き国際会議、国際誌での研究成果発表</a:t>
            </a: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多数</a:t>
            </a: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の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講演</a:t>
            </a: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のべ９０００万円を超える研究資金の獲得</a:t>
            </a: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複数の産学連携研究</a:t>
            </a: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人口知能 </a:t>
            </a:r>
            <a:r>
              <a:rPr lang="en-US" altLang="ja-JP" dirty="0" smtClean="0"/>
              <a:t>(AI) </a:t>
            </a:r>
            <a:r>
              <a:rPr lang="ja-JP" altLang="en-US" dirty="0" smtClean="0"/>
              <a:t>の歴史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１９５０年代　</a:t>
            </a:r>
            <a:r>
              <a:rPr kumimoji="1" lang="ja-JP" altLang="en-US" b="1" dirty="0" smtClean="0">
                <a:solidFill>
                  <a:srgbClr val="C00000"/>
                </a:solidFill>
              </a:rPr>
              <a:t>人工知能 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(AI) </a:t>
            </a:r>
            <a:r>
              <a:rPr kumimoji="1" lang="ja-JP" altLang="en-US" dirty="0" smtClean="0"/>
              <a:t>の勃興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		</a:t>
            </a:r>
            <a:r>
              <a:rPr lang="ja-JP" altLang="en-US" dirty="0" smtClean="0"/>
              <a:t>ルール、推論、</a:t>
            </a:r>
            <a:r>
              <a:rPr lang="en-US" altLang="ja-JP" dirty="0" smtClean="0"/>
              <a:t>A</a:t>
            </a:r>
            <a:r>
              <a:rPr lang="ja-JP" altLang="en-US" dirty="0" smtClean="0"/>
              <a:t>ならば</a:t>
            </a:r>
            <a:r>
              <a:rPr lang="en-US" altLang="ja-JP" dirty="0" smtClean="0"/>
              <a:t>B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B</a:t>
            </a:r>
            <a:r>
              <a:rPr lang="ja-JP" altLang="en-US" dirty="0" smtClean="0"/>
              <a:t>ならば</a:t>
            </a:r>
            <a:r>
              <a:rPr lang="en-US" altLang="ja-JP" dirty="0" smtClean="0"/>
              <a:t>C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 smtClean="0"/>
              <a:t>１９８０年代　「</a:t>
            </a:r>
            <a:r>
              <a:rPr lang="ja-JP" altLang="en-US" b="1" dirty="0" smtClean="0">
                <a:solidFill>
                  <a:srgbClr val="C00000"/>
                </a:solidFill>
              </a:rPr>
              <a:t>学習</a:t>
            </a:r>
            <a:r>
              <a:rPr lang="ja-JP" altLang="en-US" dirty="0" smtClean="0"/>
              <a:t>による上達」の技術が誕生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ja-JP" altLang="en-US" dirty="0" smtClean="0"/>
              <a:t>２０１０年代　</a:t>
            </a:r>
            <a:r>
              <a:rPr lang="ja-JP" altLang="en-US" b="1" dirty="0" smtClean="0">
                <a:solidFill>
                  <a:srgbClr val="C00000"/>
                </a:solidFill>
              </a:rPr>
              <a:t>ニューラルネット</a:t>
            </a:r>
            <a:r>
              <a:rPr kumimoji="1" lang="ja-JP" altLang="en-US" dirty="0" smtClean="0"/>
              <a:t>の技術革新により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lang="ja-JP" altLang="en-US" dirty="0"/>
              <a:t> 「</a:t>
            </a:r>
            <a:r>
              <a:rPr lang="ja-JP" altLang="en-US" b="1" dirty="0">
                <a:solidFill>
                  <a:srgbClr val="C00000"/>
                </a:solidFill>
              </a:rPr>
              <a:t>学習</a:t>
            </a:r>
            <a:r>
              <a:rPr lang="ja-JP" altLang="en-US" dirty="0"/>
              <a:t>による上達</a:t>
            </a:r>
            <a:r>
              <a:rPr lang="ja-JP" altLang="en-US" dirty="0" smtClean="0"/>
              <a:t>」が画期的に進展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0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人間</a:t>
            </a:r>
            <a:r>
              <a:rPr lang="ja-JP" altLang="en-US" dirty="0" smtClean="0"/>
              <a:t>の知性と、コンピュータの知性は違う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4836409"/>
            <a:ext cx="11671300" cy="1849755"/>
          </a:xfrm>
        </p:spPr>
        <p:txBody>
          <a:bodyPr/>
          <a:lstStyle/>
          <a:p>
            <a:r>
              <a:rPr kumimoji="1" lang="ja-JP" altLang="en-US" dirty="0" smtClean="0"/>
              <a:t>人間の知性とは何か？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その仕組みは何か？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それはいまだに謎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13314" name="Picture 2" descr="äººå·¥ç¥è½ã»AIã®ã¤ã©ã¹ã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3" y="1227386"/>
            <a:ext cx="2328950" cy="20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261099" y="3928555"/>
            <a:ext cx="5463067" cy="279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「人間の脳細胞を模したい」という夢から考案された「</a:t>
            </a:r>
            <a:r>
              <a:rPr lang="ja-JP" altLang="en-US" b="1" dirty="0" smtClean="0">
                <a:solidFill>
                  <a:srgbClr val="C00000"/>
                </a:solidFill>
              </a:rPr>
              <a:t>ニューラルネット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r>
              <a:rPr lang="ja-JP" altLang="en-US" dirty="0" smtClean="0"/>
              <a:t>数十層，数千個</a:t>
            </a:r>
            <a:r>
              <a:rPr lang="ja-JP" altLang="en-US" dirty="0"/>
              <a:t>規模</a:t>
            </a:r>
            <a:r>
              <a:rPr lang="ja-JP" altLang="en-US" dirty="0" smtClean="0"/>
              <a:t>の脳細胞らしきもの（＝ニューラルネット）によって、知性らしきものを、コンピュータが発揮するように</a:t>
            </a:r>
            <a:endParaRPr lang="en-US" altLang="ja-JP" dirty="0" smtClean="0"/>
          </a:p>
          <a:p>
            <a:endParaRPr lang="ja-JP" altLang="en-US" dirty="0"/>
          </a:p>
        </p:txBody>
      </p:sp>
      <p:pic>
        <p:nvPicPr>
          <p:cNvPr id="13316" name="Picture 4" descr="ç¥çµç´°èã»ãã¥ã¼ã­ã³ã®ã¤ã©ã¹ã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1638300"/>
            <a:ext cx="1997075" cy="26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1.bp.blogspot.com/-TgNg4wZNLY4/WGnPOazqrBI/AAAAAAABA1o/yIIRD0-ePKoCQ41-UYcd6yl2GbGFy159gCLcB/s800/computer_supercomputer_gra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02" y="901700"/>
            <a:ext cx="2827845" cy="28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本質的に人工知能が苦手な分野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 smtClean="0"/>
              <a:t>めったに起きない事象の予測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kumimoji="1" lang="ja-JP" altLang="en-US" dirty="0" smtClean="0"/>
              <a:t>　　自動運転車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前にいるのは「人間」か「犬」か　　できそう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前の人が、何かの身振りをしはじめた　苦手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/>
              <a:t>人</a:t>
            </a:r>
            <a:r>
              <a:rPr lang="ja-JP" altLang="en-US" b="1" dirty="0" smtClean="0"/>
              <a:t>とのコミュニケーション</a:t>
            </a:r>
            <a:endParaRPr lang="en-US" altLang="ja-JP" b="1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他者の理解、他者との協調、説得、交渉、温かいサービス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 smtClean="0"/>
              <a:t>抽象的な概念などを扱うもの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	</a:t>
            </a:r>
            <a:r>
              <a:rPr lang="ja-JP" altLang="en-US" dirty="0" smtClean="0"/>
              <a:t>芸術、哲学、神学、歴史学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6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6050" y="400050"/>
            <a:ext cx="10588625" cy="67627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３－２　人工知能（</a:t>
            </a:r>
            <a:r>
              <a:rPr kumimoji="1" lang="en-US" altLang="ja-JP" dirty="0" smtClean="0"/>
              <a:t>AI</a:t>
            </a:r>
            <a:r>
              <a:rPr kumimoji="1" lang="ja-JP" altLang="en-US" dirty="0" smtClean="0"/>
              <a:t>）について再確認しておきたいこと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1549" y="1392200"/>
            <a:ext cx="9637232" cy="5405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①　技術は</a:t>
            </a:r>
            <a:r>
              <a:rPr kumimoji="1" lang="ja-JP" altLang="en-US" sz="3200" b="1" u="sng" dirty="0" smtClean="0"/>
              <a:t>急激に進歩</a:t>
            </a:r>
            <a:r>
              <a:rPr kumimoji="1" lang="ja-JP" altLang="en-US" sz="3200" dirty="0" smtClean="0"/>
              <a:t>する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②　実は，</a:t>
            </a:r>
            <a:r>
              <a:rPr lang="ja-JP" altLang="en-US" sz="3200" b="1" dirty="0" smtClean="0">
                <a:solidFill>
                  <a:srgbClr val="C00000"/>
                </a:solidFill>
              </a:rPr>
              <a:t>人工知能（</a:t>
            </a:r>
            <a:r>
              <a:rPr lang="en-US" altLang="ja-JP" sz="3200" b="1" dirty="0" smtClean="0">
                <a:solidFill>
                  <a:srgbClr val="C00000"/>
                </a:solidFill>
              </a:rPr>
              <a:t>AI</a:t>
            </a:r>
            <a:r>
              <a:rPr lang="ja-JP" altLang="en-US" sz="3200" b="1" dirty="0" smtClean="0">
                <a:solidFill>
                  <a:srgbClr val="C00000"/>
                </a:solidFill>
              </a:rPr>
              <a:t>）</a:t>
            </a:r>
            <a:r>
              <a:rPr lang="ja-JP" altLang="en-US" sz="3200" dirty="0" smtClean="0"/>
              <a:t>は，</a:t>
            </a:r>
            <a:r>
              <a:rPr lang="ja-JP" altLang="en-US" sz="3200" b="1" u="sng" dirty="0" smtClean="0"/>
              <a:t>すでに浸透</a:t>
            </a:r>
            <a:r>
              <a:rPr lang="ja-JP" altLang="en-US" sz="3200" dirty="0" smtClean="0"/>
              <a:t>している</a:t>
            </a:r>
            <a:endParaRPr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③　</a:t>
            </a:r>
            <a:r>
              <a:rPr kumimoji="1" lang="ja-JP" altLang="en-US" sz="3200" b="1" dirty="0" smtClean="0">
                <a:solidFill>
                  <a:srgbClr val="C00000"/>
                </a:solidFill>
              </a:rPr>
              <a:t>人工知能</a:t>
            </a:r>
            <a:r>
              <a:rPr lang="ja-JP" altLang="en-US" sz="3200" b="1" dirty="0">
                <a:solidFill>
                  <a:srgbClr val="C00000"/>
                </a:solidFill>
              </a:rPr>
              <a:t>（</a:t>
            </a:r>
            <a:r>
              <a:rPr lang="en-US" altLang="ja-JP" sz="3200" b="1" dirty="0">
                <a:solidFill>
                  <a:srgbClr val="C00000"/>
                </a:solidFill>
              </a:rPr>
              <a:t>AI</a:t>
            </a:r>
            <a:r>
              <a:rPr lang="ja-JP" altLang="en-US" sz="3200" b="1" dirty="0">
                <a:solidFill>
                  <a:srgbClr val="C00000"/>
                </a:solidFill>
              </a:rPr>
              <a:t>）</a:t>
            </a:r>
            <a:r>
              <a:rPr kumimoji="1" lang="ja-JP" altLang="en-US" sz="3200" dirty="0" smtClean="0"/>
              <a:t>は，雇用を失わせるし，</a:t>
            </a:r>
            <a:r>
              <a:rPr kumimoji="1" lang="ja-JP" altLang="en-US" sz="3200" b="1" u="sng" dirty="0" smtClean="0"/>
              <a:t>新しい産業を生む</a:t>
            </a:r>
            <a:endParaRPr kumimoji="1" lang="en-US" altLang="ja-JP" sz="3200" b="1" u="sng" dirty="0" smtClean="0"/>
          </a:p>
          <a:p>
            <a:pPr marL="0" indent="0">
              <a:buNone/>
            </a:pPr>
            <a:r>
              <a:rPr lang="ja-JP" altLang="en-US" sz="3200" b="1" dirty="0"/>
              <a:t>　</a:t>
            </a:r>
            <a:r>
              <a:rPr lang="ja-JP" altLang="en-US" sz="3200" b="1" dirty="0" smtClean="0"/>
              <a:t>　</a:t>
            </a:r>
            <a:r>
              <a:rPr lang="en-US" altLang="ja-JP" sz="3200" dirty="0" smtClean="0"/>
              <a:t>※</a:t>
            </a:r>
            <a:r>
              <a:rPr lang="ja-JP" altLang="en-US" sz="3200" dirty="0" smtClean="0"/>
              <a:t>　体系化</a:t>
            </a:r>
            <a:r>
              <a:rPr lang="ja-JP" altLang="en-US" sz="3200" dirty="0"/>
              <a:t>可能な仕事は，人工知能に</a:t>
            </a:r>
            <a:r>
              <a:rPr lang="ja-JP" altLang="en-US" sz="3200" dirty="0" smtClean="0"/>
              <a:t>よる手　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　　伝い（人間と人工知能の共働）に向く</a:t>
            </a:r>
            <a:endParaRPr kumimoji="1" lang="en-US" altLang="ja-JP" sz="3200" b="1" dirty="0" smtClean="0"/>
          </a:p>
          <a:p>
            <a:pPr marL="0" indent="0">
              <a:buNone/>
            </a:pPr>
            <a:r>
              <a:rPr lang="ja-JP" altLang="en-US" sz="3200" dirty="0" smtClean="0"/>
              <a:t>④　多くの研究者は，２０４０年までに，</a:t>
            </a:r>
            <a:r>
              <a:rPr lang="ja-JP" altLang="en-US" sz="3200" b="1" dirty="0" smtClean="0">
                <a:solidFill>
                  <a:srgbClr val="C00000"/>
                </a:solidFill>
              </a:rPr>
              <a:t>人工知能</a:t>
            </a:r>
            <a:r>
              <a:rPr lang="ja-JP" altLang="en-US" sz="3200" b="1" dirty="0">
                <a:solidFill>
                  <a:srgbClr val="C00000"/>
                </a:solidFill>
              </a:rPr>
              <a:t>（</a:t>
            </a:r>
            <a:r>
              <a:rPr lang="en-US" altLang="ja-JP" sz="3200" b="1" dirty="0">
                <a:solidFill>
                  <a:srgbClr val="C00000"/>
                </a:solidFill>
              </a:rPr>
              <a:t>AI</a:t>
            </a:r>
            <a:r>
              <a:rPr lang="ja-JP" altLang="en-US" sz="3200" b="1" dirty="0">
                <a:solidFill>
                  <a:srgbClr val="C00000"/>
                </a:solidFill>
              </a:rPr>
              <a:t>）</a:t>
            </a:r>
            <a:r>
              <a:rPr lang="ja-JP" altLang="en-US" sz="3200" dirty="0" smtClean="0"/>
              <a:t>が</a:t>
            </a:r>
            <a:r>
              <a:rPr lang="ja-JP" altLang="en-US" sz="3200" b="1" u="sng" dirty="0" smtClean="0"/>
              <a:t>人間を超える</a:t>
            </a:r>
            <a:r>
              <a:rPr lang="ja-JP" altLang="en-US" sz="3200" dirty="0" smtClean="0"/>
              <a:t>と信じている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⑤　</a:t>
            </a:r>
            <a:r>
              <a:rPr lang="ja-JP" altLang="en-US" sz="3200" b="1" dirty="0" smtClean="0">
                <a:solidFill>
                  <a:srgbClr val="C00000"/>
                </a:solidFill>
              </a:rPr>
              <a:t>人工知能</a:t>
            </a:r>
            <a:r>
              <a:rPr lang="ja-JP" altLang="en-US" sz="3200" b="1" dirty="0">
                <a:solidFill>
                  <a:srgbClr val="C00000"/>
                </a:solidFill>
              </a:rPr>
              <a:t>（</a:t>
            </a:r>
            <a:r>
              <a:rPr lang="en-US" altLang="ja-JP" sz="3200" b="1" dirty="0">
                <a:solidFill>
                  <a:srgbClr val="C00000"/>
                </a:solidFill>
              </a:rPr>
              <a:t>AI</a:t>
            </a:r>
            <a:r>
              <a:rPr lang="ja-JP" altLang="en-US" sz="3200" b="1" dirty="0">
                <a:solidFill>
                  <a:srgbClr val="C00000"/>
                </a:solidFill>
              </a:rPr>
              <a:t>）</a:t>
            </a:r>
            <a:r>
              <a:rPr lang="ja-JP" altLang="en-US" sz="3200" dirty="0" smtClean="0"/>
              <a:t>は，</a:t>
            </a:r>
            <a:r>
              <a:rPr lang="ja-JP" altLang="en-US" sz="3200" b="1" u="sng" dirty="0" smtClean="0"/>
              <a:t>３つのタイプに分かれて</a:t>
            </a:r>
            <a:r>
              <a:rPr lang="ja-JP" altLang="en-US" sz="3200" b="1" u="sng" dirty="0"/>
              <a:t>進化</a:t>
            </a:r>
            <a:r>
              <a:rPr lang="ja-JP" altLang="en-US" sz="3200" dirty="0" smtClean="0"/>
              <a:t>するという説がある　</a:t>
            </a:r>
            <a:endParaRPr kumimoji="1" lang="ja-JP" altLang="en-US" sz="3200" dirty="0"/>
          </a:p>
        </p:txBody>
      </p:sp>
      <p:pic>
        <p:nvPicPr>
          <p:cNvPr id="4" name="Picture 2" descr="https://2.bp.blogspot.com/-FFQ5vJihLlQ/WCP3o-ejZ9I/AAAAAAAA_cc/d_2bxXJpqi4buPScUk6gmVdDBhPBFc8BwCLcB/s800/bunbougu_no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127442"/>
            <a:ext cx="1687631" cy="13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115232" y="2557778"/>
            <a:ext cx="2923540" cy="58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 smtClean="0"/>
              <a:t>まとめページ</a:t>
            </a:r>
            <a:endParaRPr lang="en-US" altLang="ja-JP" sz="240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4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250" y="1076325"/>
            <a:ext cx="12096750" cy="5645150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/>
              <a:t>仕事の自動化、雇用の消失</a:t>
            </a:r>
            <a:endParaRPr kumimoji="1" lang="en-US" altLang="ja-JP" b="1" dirty="0" smtClean="0"/>
          </a:p>
          <a:p>
            <a:r>
              <a:rPr lang="ja-JP" altLang="en-US" b="1" dirty="0" smtClean="0"/>
              <a:t>新産業の創出</a:t>
            </a:r>
            <a:endParaRPr lang="en-US" altLang="ja-JP" b="1" dirty="0" smtClean="0"/>
          </a:p>
          <a:p>
            <a:r>
              <a:rPr lang="ja-JP" altLang="en-US" b="1" dirty="0" smtClean="0"/>
              <a:t>社会構造の変化</a:t>
            </a:r>
            <a:endParaRPr lang="en-US" altLang="ja-JP" b="1" dirty="0" smtClean="0"/>
          </a:p>
          <a:p>
            <a:r>
              <a:rPr lang="ja-JP" altLang="en-US" b="1" dirty="0" smtClean="0"/>
              <a:t>生活、文化の変化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超高失業率時代なのか？　人間はもはや働かなくて済む時代なのか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b="1" dirty="0" smtClean="0"/>
              <a:t>・人間の知的能力を、機械が追い越す時代が、真剣に空想されるように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　　「</a:t>
            </a:r>
            <a:r>
              <a:rPr lang="ja-JP" altLang="en-US" dirty="0"/>
              <a:t>機械が、人間が行っていた作業を、人間の手を借りずに、人間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労働者</a:t>
            </a:r>
            <a:r>
              <a:rPr lang="ja-JP" altLang="en-US" dirty="0"/>
              <a:t>よりも、うまく安価に行えるようになること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r>
              <a:rPr lang="ja-JP" altLang="en-US" dirty="0" smtClean="0"/>
              <a:t>人類のグランドチャレンジ（人類の存続、資源の永続、紛争等の廃絶、格差の解消、生物多様性の維持、地球環境の維持存続、地球外への進出）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9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03632" y="17611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．人工知能は，自動車や交通網をどう変えそうか？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0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9400" y="479425"/>
            <a:ext cx="10856433" cy="67627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人工知能は，自動車や交通網をどのように変えそうか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1987548"/>
            <a:ext cx="11671300" cy="4870451"/>
          </a:xfrm>
        </p:spPr>
        <p:txBody>
          <a:bodyPr>
            <a:normAutofit lnSpcReduction="10000"/>
          </a:bodyPr>
          <a:lstStyle/>
          <a:p>
            <a:r>
              <a:rPr lang="ja-JP" altLang="en-US" b="1" dirty="0" smtClean="0">
                <a:solidFill>
                  <a:srgbClr val="C00000"/>
                </a:solidFill>
              </a:rPr>
              <a:t>人工知能</a:t>
            </a:r>
            <a:r>
              <a:rPr lang="ja-JP" altLang="en-US" b="1" dirty="0">
                <a:solidFill>
                  <a:srgbClr val="C00000"/>
                </a:solidFill>
              </a:rPr>
              <a:t>付</a:t>
            </a:r>
            <a:r>
              <a:rPr lang="ja-JP" altLang="en-US" b="1" dirty="0" smtClean="0">
                <a:solidFill>
                  <a:srgbClr val="C00000"/>
                </a:solidFill>
              </a:rPr>
              <a:t>き</a:t>
            </a:r>
            <a:r>
              <a:rPr lang="ja-JP" altLang="en-US" dirty="0" smtClean="0"/>
              <a:t>の</a:t>
            </a:r>
            <a:r>
              <a:rPr lang="ja-JP" altLang="en-US" b="1" u="sng" dirty="0" smtClean="0"/>
              <a:t>自動車</a:t>
            </a:r>
            <a:endParaRPr lang="en-US" altLang="ja-JP" b="1" u="sng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自動運転，事故の無い車，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あらゆる街並みや人の動きを「自動車」が観測するようにも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lang="ja-JP" altLang="en-US" b="1" dirty="0" smtClean="0">
                <a:solidFill>
                  <a:srgbClr val="C00000"/>
                </a:solidFill>
              </a:rPr>
              <a:t>人工知能</a:t>
            </a:r>
            <a:r>
              <a:rPr lang="ja-JP" altLang="en-US" b="1" dirty="0">
                <a:solidFill>
                  <a:srgbClr val="C00000"/>
                </a:solidFill>
              </a:rPr>
              <a:t>付</a:t>
            </a:r>
            <a:r>
              <a:rPr lang="ja-JP" altLang="en-US" b="1" dirty="0" smtClean="0">
                <a:solidFill>
                  <a:srgbClr val="C00000"/>
                </a:solidFill>
              </a:rPr>
              <a:t>き</a:t>
            </a:r>
            <a:r>
              <a:rPr lang="ja-JP" altLang="en-US" dirty="0" smtClean="0"/>
              <a:t>の</a:t>
            </a:r>
            <a:r>
              <a:rPr lang="ja-JP" altLang="en-US" b="1" u="sng" dirty="0" smtClean="0"/>
              <a:t>道路</a:t>
            </a:r>
            <a:endParaRPr lang="en-US" altLang="ja-JP" b="1" u="sng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事故警告：　過去の事故データから，将来の事故傾向を警告．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渋滞予測：　曜日，天気，他の道路の状況から渋滞予測．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交通誘導をしてくれる道路．事故を防ぐ道路．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2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50" y="538717"/>
            <a:ext cx="9460700" cy="427451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14122" y="5402243"/>
            <a:ext cx="48526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人工知能付き</a:t>
            </a:r>
            <a:r>
              <a:rPr lang="ja-JP" altLang="en-US" sz="2800" dirty="0"/>
              <a:t>の</a:t>
            </a:r>
            <a:r>
              <a:rPr lang="ja-JP" altLang="en-US" sz="2800" b="1" u="sng" dirty="0" smtClean="0"/>
              <a:t>自動車、道路</a:t>
            </a:r>
            <a:endParaRPr lang="en-US" altLang="ja-JP" sz="2800" b="1" u="sng" dirty="0" smtClean="0"/>
          </a:p>
          <a:p>
            <a:r>
              <a:rPr lang="ja-JP" altLang="en-US" sz="2800" dirty="0" smtClean="0"/>
              <a:t>　観察や判断予測の主体</a:t>
            </a:r>
            <a:endParaRPr lang="en-US" altLang="ja-JP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6096000" y="5473005"/>
            <a:ext cx="521168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C00000"/>
                </a:solidFill>
              </a:rPr>
              <a:t>人工知能の学習センター</a:t>
            </a:r>
            <a:endParaRPr lang="en-US" altLang="ja-JP" sz="2800" b="1" u="sng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たくさんの人工知能を束ね、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個々の人工知能の学習を統括</a:t>
            </a:r>
            <a:endParaRPr lang="en-US" altLang="ja-JP" sz="2800" dirty="0"/>
          </a:p>
        </p:txBody>
      </p:sp>
      <p:sp>
        <p:nvSpPr>
          <p:cNvPr id="7" name="上矢印 6"/>
          <p:cNvSpPr/>
          <p:nvPr/>
        </p:nvSpPr>
        <p:spPr>
          <a:xfrm>
            <a:off x="2608521" y="4850718"/>
            <a:ext cx="928576" cy="4250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矢印 9"/>
          <p:cNvSpPr/>
          <p:nvPr/>
        </p:nvSpPr>
        <p:spPr>
          <a:xfrm>
            <a:off x="7793665" y="4850718"/>
            <a:ext cx="928576" cy="4250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5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6050" y="400050"/>
            <a:ext cx="10588625" cy="67627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４　人工知能（</a:t>
            </a:r>
            <a:r>
              <a:rPr kumimoji="1" lang="en-US" altLang="ja-JP" dirty="0" smtClean="0"/>
              <a:t>AI</a:t>
            </a:r>
            <a:r>
              <a:rPr kumimoji="1" lang="ja-JP" altLang="en-US" dirty="0" smtClean="0"/>
              <a:t>）は自動車</a:t>
            </a:r>
            <a:r>
              <a:rPr lang="ja-JP" altLang="en-US" dirty="0" smtClean="0"/>
              <a:t>と道路を変える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1549" y="1392200"/>
            <a:ext cx="9637232" cy="5405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b="1" u="sng" dirty="0" smtClean="0"/>
              <a:t>AI</a:t>
            </a:r>
            <a:r>
              <a:rPr lang="ja-JP" altLang="en-US" sz="3200" b="1" u="sng" dirty="0" smtClean="0"/>
              <a:t>判断予測</a:t>
            </a:r>
            <a:endParaRPr lang="en-US" altLang="ja-JP" sz="3200" b="1" u="sng" dirty="0" smtClean="0"/>
          </a:p>
          <a:p>
            <a:pPr marL="0" indent="0">
              <a:buNone/>
            </a:pPr>
            <a:r>
              <a:rPr lang="ja-JP" altLang="en-US" sz="3200" dirty="0" smtClean="0"/>
              <a:t>あらゆる自動車，道路に，人工知能（</a:t>
            </a:r>
            <a:r>
              <a:rPr lang="en-US" altLang="ja-JP" sz="3200" dirty="0" smtClean="0"/>
              <a:t>AI</a:t>
            </a:r>
            <a:r>
              <a:rPr lang="ja-JP" altLang="en-US" sz="3200" dirty="0" smtClean="0"/>
              <a:t>）が配置されるようになるだろう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en-US" altLang="ja-JP" sz="3200" dirty="0" smtClean="0"/>
              <a:t>	</a:t>
            </a:r>
            <a:r>
              <a:rPr lang="ja-JP" altLang="en-US" sz="3200" dirty="0" smtClean="0"/>
              <a:t>観察（情報収集），判断予測で人間を助ける</a:t>
            </a: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en-US" altLang="ja-JP" sz="3200" b="1" u="sng" dirty="0" smtClean="0"/>
              <a:t>AI</a:t>
            </a:r>
            <a:r>
              <a:rPr lang="ja-JP" altLang="en-US" sz="3200" b="1" u="sng" dirty="0" smtClean="0"/>
              <a:t>学習</a:t>
            </a:r>
            <a:r>
              <a:rPr lang="ja-JP" altLang="en-US" sz="3200" b="1" u="sng" dirty="0"/>
              <a:t>センタ</a:t>
            </a:r>
            <a:r>
              <a:rPr lang="ja-JP" altLang="en-US" sz="3200" b="1" u="sng" dirty="0" smtClean="0"/>
              <a:t>ー</a:t>
            </a:r>
            <a:endParaRPr lang="en-US" altLang="ja-JP" sz="3200" b="1" u="sng" dirty="0"/>
          </a:p>
          <a:p>
            <a:pPr marL="0" indent="0">
              <a:buNone/>
            </a:pPr>
            <a:r>
              <a:rPr lang="ja-JP" altLang="en-US" sz="3200" dirty="0" smtClean="0"/>
              <a:t>あらゆる </a:t>
            </a:r>
            <a:r>
              <a:rPr lang="en-US" altLang="ja-JP" sz="3200" dirty="0" smtClean="0"/>
              <a:t>AI </a:t>
            </a:r>
            <a:r>
              <a:rPr lang="ja-JP" altLang="en-US" sz="3200" dirty="0" smtClean="0"/>
              <a:t>はネットでつながり，協調して学習を行うようになる（いっせいに「賢く」なる）</a:t>
            </a:r>
            <a:r>
              <a:rPr lang="ja-JP" altLang="en-US" sz="3200" dirty="0" err="1" smtClean="0"/>
              <a:t>だろう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人間だけでは不可能だったことが可能に</a:t>
            </a:r>
            <a:endParaRPr lang="en-US" altLang="ja-JP" sz="3200" dirty="0" smtClean="0"/>
          </a:p>
          <a:p>
            <a:endParaRPr kumimoji="1" lang="ja-JP" altLang="en-US" sz="3200" dirty="0"/>
          </a:p>
        </p:txBody>
      </p:sp>
      <p:pic>
        <p:nvPicPr>
          <p:cNvPr id="4" name="Picture 2" descr="https://2.bp.blogspot.com/-FFQ5vJihLlQ/WCP3o-ejZ9I/AAAAAAAA_cc/d_2bxXJpqi4buPScUk6gmVdDBhPBFc8BwCLcB/s800/bunbougu_no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127442"/>
            <a:ext cx="1687631" cy="13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115232" y="2557778"/>
            <a:ext cx="2923540" cy="58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 smtClean="0"/>
              <a:t>まとめページ</a:t>
            </a:r>
            <a:endParaRPr lang="en-US" altLang="ja-JP" sz="240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8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9400" y="479425"/>
            <a:ext cx="10856433" cy="67627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ETC</a:t>
            </a:r>
            <a:r>
              <a:rPr lang="ja-JP" altLang="en-US" dirty="0"/>
              <a:t> </a:t>
            </a:r>
            <a:r>
              <a:rPr lang="ja-JP" altLang="en-US" dirty="0" smtClean="0"/>
              <a:t>車載器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19600" y="946150"/>
            <a:ext cx="7772400" cy="4902201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支払い（決済）の機能</a:t>
            </a:r>
            <a:endParaRPr lang="en-US" altLang="ja-JP" b="1" u="sng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16386" name="Picture 2" descr="ã¯ã¬ã¸ããã«ã¼ãæ±ºæ¸ããã¦ããäººã®ã¤ã©ã¹ã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6" y="1637943"/>
            <a:ext cx="1140500" cy="11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SUVã®ã­ã£ã©ã¯ã¿ã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006237"/>
            <a:ext cx="3000375" cy="26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æéæã®ã¤ã©ã¹ã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1683109"/>
            <a:ext cx="206375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é«ééè·¯ã®ã¤ã©ã¹ã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670301"/>
            <a:ext cx="2730146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531100" y="2946400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ふつう</a:t>
            </a:r>
            <a:r>
              <a:rPr kumimoji="1" lang="ja-JP" altLang="en-US" smtClean="0"/>
              <a:t>のクレジットカードと違って</a:t>
            </a:r>
            <a:r>
              <a:rPr kumimoji="1" lang="ja-JP" altLang="en-US" dirty="0" smtClean="0"/>
              <a:t>，</a:t>
            </a:r>
            <a:endParaRPr kumimoji="1" lang="en-US" altLang="ja-JP" dirty="0" smtClean="0"/>
          </a:p>
          <a:p>
            <a:r>
              <a:rPr lang="ja-JP" altLang="en-US" dirty="0" smtClean="0"/>
              <a:t>数メートル程度</a:t>
            </a:r>
            <a:r>
              <a:rPr lang="ja-JP" altLang="en-US" dirty="0"/>
              <a:t>離</a:t>
            </a:r>
            <a:r>
              <a:rPr lang="ja-JP" altLang="en-US" dirty="0" smtClean="0"/>
              <a:t>れていても支払いでき</a:t>
            </a:r>
            <a:r>
              <a:rPr lang="ja-JP" altLang="en-US" dirty="0"/>
              <a:t>る</a:t>
            </a:r>
            <a:endParaRPr kumimoji="1"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475232" y="4040725"/>
            <a:ext cx="7772400" cy="299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自車が「本物」であることの証明機能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　　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　　　　</a:t>
            </a:r>
            <a:endParaRPr lang="ja-JP" altLang="en-US" dirty="0"/>
          </a:p>
        </p:txBody>
      </p:sp>
      <p:pic>
        <p:nvPicPr>
          <p:cNvPr id="16394" name="Picture 10" descr="â 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622" y="4522553"/>
            <a:ext cx="906808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7862100" y="621166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ふつうの身分証明書と違って，</a:t>
            </a:r>
            <a:endParaRPr kumimoji="1" lang="en-US" altLang="ja-JP" dirty="0" smtClean="0"/>
          </a:p>
          <a:p>
            <a:r>
              <a:rPr lang="ja-JP" altLang="en-US" dirty="0" smtClean="0"/>
              <a:t>数メートル程度</a:t>
            </a:r>
            <a:r>
              <a:rPr lang="ja-JP" altLang="en-US" dirty="0"/>
              <a:t>離</a:t>
            </a:r>
            <a:r>
              <a:rPr lang="ja-JP" altLang="en-US" dirty="0" smtClean="0"/>
              <a:t>れていても動く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216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65881" y="1785477"/>
            <a:ext cx="9144000" cy="2387600"/>
          </a:xfrm>
        </p:spPr>
        <p:txBody>
          <a:bodyPr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１．人工知能（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）とは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72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政府の取り組み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「行政」が変わる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観光地域において，</a:t>
            </a:r>
            <a:r>
              <a:rPr lang="en-US" altLang="ja-JP" dirty="0" smtClean="0"/>
              <a:t>ICT</a:t>
            </a:r>
            <a:r>
              <a:rPr lang="ja-JP" altLang="en-US" dirty="0" smtClean="0"/>
              <a:t>・</a:t>
            </a:r>
            <a:r>
              <a:rPr lang="en-US" altLang="ja-JP" dirty="0" smtClean="0"/>
              <a:t>AI </a:t>
            </a:r>
            <a:r>
              <a:rPr lang="ja-JP" altLang="en-US" dirty="0" smtClean="0"/>
              <a:t>などの革新的技術を活用．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b="1" u="sng" dirty="0" smtClean="0"/>
              <a:t>観光渋滞対策を推進</a:t>
            </a:r>
            <a:endParaRPr lang="en-US" altLang="ja-JP" b="1" u="sng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 smtClean="0"/>
              <a:t>観光分野の施策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b="1" dirty="0" smtClean="0"/>
              <a:t>高速道路網の活用による「地方創生回廊」</a:t>
            </a:r>
            <a:r>
              <a:rPr lang="ja-JP" altLang="en-US" dirty="0" smtClean="0"/>
              <a:t>の完備．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r>
              <a:rPr kumimoji="1" lang="ja-JP" altLang="en-US" b="1" dirty="0" smtClean="0"/>
              <a:t>すべての旅行者が，ストレスなく快適に観光を満喫できる</a:t>
            </a:r>
            <a:r>
              <a:rPr kumimoji="1" lang="ja-JP" altLang="en-US" dirty="0" smtClean="0"/>
              <a:t>環境．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err="1" smtClean="0"/>
              <a:t>ETC2.0</a:t>
            </a:r>
            <a:r>
              <a:rPr lang="en-US" altLang="ja-JP" dirty="0" smtClean="0"/>
              <a:t> </a:t>
            </a:r>
            <a:r>
              <a:rPr lang="ja-JP" altLang="en-US" dirty="0" smtClean="0"/>
              <a:t>等を活用したピンポイント事故対策，交通需要調整の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ための料金施策の検討など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2018</a:t>
            </a:r>
            <a:r>
              <a:rPr kumimoji="1" lang="ja-JP" altLang="en-US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kumimoji="1" lang="en-US" altLang="ja-JP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6</a:t>
            </a:r>
            <a:r>
              <a:rPr kumimoji="1" lang="ja-JP" altLang="en-US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日閣議決定，未来投資戦略 </a:t>
            </a:r>
            <a:r>
              <a:rPr kumimoji="1" lang="en-US" altLang="ja-JP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2018 - </a:t>
            </a:r>
            <a:r>
              <a:rPr kumimoji="1" lang="ja-JP" altLang="en-US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</a:t>
            </a:r>
            <a:r>
              <a:rPr lang="en-US" altLang="ja-JP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Society 5.0</a:t>
            </a:r>
            <a:r>
              <a:rPr lang="ja-JP" altLang="en-US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」「データ駆動型社会への変革」 </a:t>
            </a:r>
            <a:r>
              <a:rPr lang="en-US" altLang="ja-JP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- </a:t>
            </a:r>
            <a:r>
              <a:rPr lang="ja-JP" altLang="en-US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からの抜粋（一部言い回しを変更）</a:t>
            </a:r>
            <a:endParaRPr kumimoji="1" lang="ja-JP" altLang="en-US" dirty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5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観光振興の施策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1076324"/>
            <a:ext cx="11671300" cy="5514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交通渋滞の解決，訪日観光客のさらなる増加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b="1" dirty="0" smtClean="0"/>
              <a:t>車両</a:t>
            </a:r>
            <a:r>
              <a:rPr lang="ja-JP" altLang="en-US" dirty="0" smtClean="0"/>
              <a:t>向け　→　渋滞の解消、事故の解消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交通需要調整，信号制御，交通規制，パーク・ライド駐車場</a:t>
            </a:r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ja-JP" altLang="en-US" b="1" dirty="0"/>
              <a:t>歩</a:t>
            </a:r>
            <a:r>
              <a:rPr kumimoji="1" lang="ja-JP" altLang="en-US" b="1" dirty="0" smtClean="0"/>
              <a:t>行者</a:t>
            </a:r>
            <a:r>
              <a:rPr kumimoji="1" lang="ja-JP" altLang="en-US" dirty="0" smtClean="0"/>
              <a:t>向け　→　周遊環境の改善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混雑情報提供，多言語の案内表示，歩きやすい道路への再編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b="1" dirty="0" smtClean="0"/>
              <a:t>公共交通</a:t>
            </a:r>
            <a:r>
              <a:rPr lang="ja-JP" altLang="en-US" dirty="0" smtClean="0"/>
              <a:t>向け　→　より便利に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自動運転，シャトルバス，位置情報の提供，乗り換え情報の提供，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バス専用レーン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9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人工</a:t>
            </a:r>
            <a:r>
              <a:rPr lang="ja-JP" altLang="en-US" dirty="0"/>
              <a:t>知能</a:t>
            </a:r>
            <a:r>
              <a:rPr lang="ja-JP" altLang="en-US" dirty="0" smtClean="0"/>
              <a:t>の例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3949" y="905285"/>
            <a:ext cx="6906751" cy="5451065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/>
              <a:t>人間の「目」をコンピュータで再現</a:t>
            </a:r>
            <a:endParaRPr kumimoji="1" lang="en-US" altLang="ja-JP" b="1" dirty="0" smtClean="0"/>
          </a:p>
          <a:p>
            <a:endParaRPr lang="en-US" altLang="ja-JP" dirty="0"/>
          </a:p>
          <a:p>
            <a:r>
              <a:rPr kumimoji="1" lang="ja-JP" altLang="en-US" b="1" dirty="0" smtClean="0"/>
              <a:t>人</a:t>
            </a:r>
            <a:r>
              <a:rPr kumimoji="1" lang="ja-JP" altLang="en-US" dirty="0" smtClean="0"/>
              <a:t>がどこか？　</a:t>
            </a:r>
            <a:r>
              <a:rPr kumimoji="1" lang="ja-JP" altLang="en-US" b="1" dirty="0" smtClean="0"/>
              <a:t>自転車</a:t>
            </a:r>
            <a:r>
              <a:rPr kumimoji="1" lang="ja-JP" altLang="en-US" dirty="0" smtClean="0"/>
              <a:t>がどこか？　をコンピュータが探す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人</a:t>
            </a:r>
            <a:r>
              <a:rPr lang="ja-JP" altLang="en-US" dirty="0" smtClean="0"/>
              <a:t>や自転車の画像をたくさん集めた画像からの</a:t>
            </a:r>
            <a:r>
              <a:rPr lang="ja-JP" altLang="en-US" b="1" dirty="0" smtClean="0">
                <a:solidFill>
                  <a:srgbClr val="C00000"/>
                </a:solidFill>
              </a:rPr>
              <a:t>学習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ja-JP" altLang="en-US" b="1" dirty="0" smtClean="0">
                <a:solidFill>
                  <a:srgbClr val="C00000"/>
                </a:solidFill>
              </a:rPr>
              <a:t>  人工知能（</a:t>
            </a:r>
            <a:r>
              <a:rPr lang="en-US" altLang="ja-JP" b="1" dirty="0" smtClean="0">
                <a:solidFill>
                  <a:srgbClr val="C00000"/>
                </a:solidFill>
              </a:rPr>
              <a:t>AI</a:t>
            </a:r>
            <a:r>
              <a:rPr lang="ja-JP" altLang="en-US" b="1" dirty="0" smtClean="0">
                <a:solidFill>
                  <a:srgbClr val="C00000"/>
                </a:solidFill>
              </a:rPr>
              <a:t>）</a:t>
            </a:r>
            <a:r>
              <a:rPr lang="ja-JP" altLang="en-US" dirty="0" smtClean="0"/>
              <a:t>が</a:t>
            </a:r>
            <a:r>
              <a:rPr lang="ja-JP" altLang="en-US" b="1" dirty="0" smtClean="0">
                <a:solidFill>
                  <a:srgbClr val="C00000"/>
                </a:solidFill>
              </a:rPr>
              <a:t>学習</a:t>
            </a:r>
            <a:r>
              <a:rPr lang="ja-JP" altLang="en-US" b="1" dirty="0" smtClean="0"/>
              <a:t>済み</a:t>
            </a:r>
            <a:endParaRPr kumimoji="1" lang="en-US" altLang="ja-JP" b="1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68" y="836547"/>
            <a:ext cx="3798548" cy="24487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77" y="3680339"/>
            <a:ext cx="4342684" cy="27995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79337" y="3257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元写真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9593" y="6488668"/>
            <a:ext cx="394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コンピュータ</a:t>
            </a:r>
            <a:r>
              <a:rPr lang="ja-JP" altLang="en-US" dirty="0" smtClean="0"/>
              <a:t>による結果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SSD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Keras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1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人工</a:t>
            </a:r>
            <a:r>
              <a:rPr lang="ja-JP" altLang="en-US" dirty="0"/>
              <a:t>知能</a:t>
            </a:r>
            <a:r>
              <a:rPr lang="ja-JP" altLang="en-US" dirty="0" smtClean="0"/>
              <a:t>の</a:t>
            </a:r>
            <a:r>
              <a:rPr lang="ja-JP" altLang="en-US" dirty="0"/>
              <a:t>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45828" y="1549399"/>
            <a:ext cx="6906751" cy="3411221"/>
          </a:xfrm>
        </p:spPr>
        <p:txBody>
          <a:bodyPr/>
          <a:lstStyle/>
          <a:p>
            <a:r>
              <a:rPr kumimoji="1" lang="ja-JP" altLang="en-US" b="1" dirty="0" smtClean="0"/>
              <a:t>スケッチ</a:t>
            </a:r>
            <a:r>
              <a:rPr kumimoji="1" lang="ja-JP" altLang="en-US" dirty="0" smtClean="0"/>
              <a:t>（左側）から，</a:t>
            </a:r>
            <a:r>
              <a:rPr kumimoji="1" lang="ja-JP" altLang="en-US" b="1" dirty="0" smtClean="0"/>
              <a:t>それっぽい</a:t>
            </a:r>
            <a:r>
              <a:rPr lang="ja-JP" altLang="en-US" b="1" dirty="0" smtClean="0"/>
              <a:t>写真</a:t>
            </a:r>
            <a:r>
              <a:rPr lang="ja-JP" altLang="en-US" dirty="0" smtClean="0"/>
              <a:t>（右側）を，</a:t>
            </a:r>
            <a:r>
              <a:rPr lang="ja-JP" altLang="en-US" b="1" dirty="0" smtClean="0"/>
              <a:t>自動</a:t>
            </a:r>
            <a:r>
              <a:rPr lang="ja-JP" altLang="en-US" dirty="0" smtClean="0"/>
              <a:t>で作ることができる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たくさんの建物の画像（数千枚）の</a:t>
            </a:r>
            <a:r>
              <a:rPr lang="ja-JP" altLang="en-US" dirty="0"/>
              <a:t>画像からの</a:t>
            </a:r>
            <a:r>
              <a:rPr lang="ja-JP" altLang="en-US" b="1" dirty="0">
                <a:solidFill>
                  <a:srgbClr val="C00000"/>
                </a:solidFill>
              </a:rPr>
              <a:t>学習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lang="ja-JP" altLang="en-US" b="1" dirty="0" smtClean="0">
                <a:solidFill>
                  <a:srgbClr val="C00000"/>
                </a:solidFill>
              </a:rPr>
              <a:t>人工知能（</a:t>
            </a:r>
            <a:r>
              <a:rPr lang="en-US" altLang="ja-JP" b="1" dirty="0" smtClean="0">
                <a:solidFill>
                  <a:srgbClr val="C00000"/>
                </a:solidFill>
              </a:rPr>
              <a:t>AI</a:t>
            </a:r>
            <a:r>
              <a:rPr lang="ja-JP" altLang="en-US" b="1" dirty="0" smtClean="0">
                <a:solidFill>
                  <a:srgbClr val="C00000"/>
                </a:solidFill>
              </a:rPr>
              <a:t>）</a:t>
            </a:r>
            <a:r>
              <a:rPr lang="ja-JP" altLang="en-US" dirty="0"/>
              <a:t>が</a:t>
            </a:r>
            <a:r>
              <a:rPr lang="ja-JP" altLang="en-US" b="1" dirty="0" smtClean="0">
                <a:solidFill>
                  <a:srgbClr val="C00000"/>
                </a:solidFill>
              </a:rPr>
              <a:t>学習</a:t>
            </a:r>
            <a:r>
              <a:rPr lang="ja-JP" altLang="en-US" b="1" dirty="0" smtClean="0"/>
              <a:t>済み</a:t>
            </a:r>
            <a:endParaRPr lang="en-US" altLang="ja-JP" b="1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23" y="783037"/>
            <a:ext cx="4055275" cy="519130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70000" y="607514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人間が描いた</a:t>
            </a:r>
            <a:endParaRPr kumimoji="1" lang="en-US" altLang="ja-JP" dirty="0" smtClean="0"/>
          </a:p>
          <a:p>
            <a:r>
              <a:rPr lang="ja-JP" altLang="en-US" dirty="0"/>
              <a:t>スケッチ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12361" y="5975610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コンピュータが</a:t>
            </a:r>
            <a:endParaRPr kumimoji="1" lang="en-US" altLang="ja-JP" dirty="0" smtClean="0"/>
          </a:p>
          <a:p>
            <a:r>
              <a:rPr lang="ja-JP" altLang="en-US" dirty="0" smtClean="0"/>
              <a:t>生成した画像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en-US" altLang="ja-JP" dirty="0" err="1" smtClean="0"/>
              <a:t>pix2pix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74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１．人工知能（</a:t>
            </a:r>
            <a:r>
              <a:rPr lang="en-US" altLang="ja-JP" dirty="0" smtClean="0"/>
              <a:t>AI</a:t>
            </a:r>
            <a:r>
              <a:rPr lang="ja-JP" altLang="en-US" dirty="0" smtClean="0"/>
              <a:t>）と</a:t>
            </a:r>
            <a:r>
              <a:rPr lang="ja-JP" altLang="en-US" dirty="0"/>
              <a:t>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8940" y="1313179"/>
            <a:ext cx="8798560" cy="5043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dirty="0" smtClean="0">
                <a:solidFill>
                  <a:srgbClr val="C00000"/>
                </a:solidFill>
              </a:rPr>
              <a:t>コンピュータ</a:t>
            </a:r>
            <a:r>
              <a:rPr lang="ja-JP" altLang="en-US" sz="3200" dirty="0" smtClean="0"/>
              <a:t>が</a:t>
            </a:r>
            <a:r>
              <a:rPr lang="ja-JP" altLang="en-US" sz="3200" dirty="0"/>
              <a:t>，</a:t>
            </a:r>
            <a:r>
              <a:rPr lang="ja-JP" altLang="en-US" sz="3200" b="1" dirty="0" smtClean="0">
                <a:solidFill>
                  <a:srgbClr val="C00000"/>
                </a:solidFill>
              </a:rPr>
              <a:t>人間の知性</a:t>
            </a:r>
            <a:r>
              <a:rPr lang="ja-JP" altLang="en-US" sz="3200" dirty="0" smtClean="0"/>
              <a:t>を示すようになってきた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・記憶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・計算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・判断</a:t>
            </a: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b="1" dirty="0" smtClean="0">
                <a:solidFill>
                  <a:srgbClr val="C00000"/>
                </a:solidFill>
              </a:rPr>
              <a:t>コンピュータ</a:t>
            </a:r>
            <a:r>
              <a:rPr lang="ja-JP" altLang="en-US" sz="3200" dirty="0" smtClean="0"/>
              <a:t>が，</a:t>
            </a:r>
            <a:r>
              <a:rPr lang="ja-JP" altLang="en-US" sz="3200" b="1" dirty="0" smtClean="0">
                <a:solidFill>
                  <a:srgbClr val="C00000"/>
                </a:solidFill>
              </a:rPr>
              <a:t>学習</a:t>
            </a:r>
            <a:r>
              <a:rPr lang="ja-JP" altLang="en-US" sz="3200" dirty="0" smtClean="0"/>
              <a:t>により，その</a:t>
            </a:r>
            <a:r>
              <a:rPr lang="ja-JP" altLang="en-US" sz="3200" b="1" u="sng" dirty="0" smtClean="0"/>
              <a:t>知性を成長させる</a:t>
            </a:r>
            <a:r>
              <a:rPr lang="ja-JP" altLang="en-US" sz="3200" dirty="0" smtClean="0"/>
              <a:t>ことができるようにもなってきた</a:t>
            </a:r>
            <a:endParaRPr lang="en-US" altLang="ja-JP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026" name="Picture 2" descr="https://2.bp.blogspot.com/-FFQ5vJihLlQ/WCP3o-ejZ9I/AAAAAAAA_cc/d_2bxXJpqi4buPScUk6gmVdDBhPBFc8BwCLcB/s800/bunbougu_no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1160780"/>
            <a:ext cx="1687631" cy="13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9672320" y="2639059"/>
            <a:ext cx="2923540" cy="58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 smtClean="0"/>
              <a:t>まとめページ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5410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0100" y="1785477"/>
            <a:ext cx="1097280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．技術革新（イノベーション）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と社会変化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28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産業革命　</a:t>
            </a:r>
            <a:r>
              <a:rPr lang="ja-JP" altLang="en-US" dirty="0" smtClean="0"/>
              <a:t>イギリス </a:t>
            </a:r>
            <a:r>
              <a:rPr lang="en-US" altLang="ja-JP" dirty="0" smtClean="0"/>
              <a:t>1760</a:t>
            </a:r>
            <a:r>
              <a:rPr lang="ja-JP" altLang="en-US" dirty="0" smtClean="0"/>
              <a:t>年台～</a:t>
            </a:r>
            <a:r>
              <a:rPr lang="en-US" altLang="ja-JP" dirty="0" smtClean="0"/>
              <a:t>1830</a:t>
            </a:r>
            <a:r>
              <a:rPr lang="ja-JP" altLang="en-US" dirty="0" smtClean="0"/>
              <a:t>年台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8470" y="910625"/>
            <a:ext cx="6335216" cy="5947375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/>
              <a:t>新技術</a:t>
            </a:r>
            <a:r>
              <a:rPr kumimoji="1" lang="ja-JP" altLang="en-US" dirty="0" smtClean="0"/>
              <a:t>の創出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紡績機、錬鉄の大量生産、蒸気機関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b="1" dirty="0" smtClean="0"/>
              <a:t>社会全体</a:t>
            </a:r>
            <a:r>
              <a:rPr kumimoji="1" lang="ja-JP" altLang="en-US" dirty="0" smtClean="0"/>
              <a:t>への波及効果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交通革命（鉄道、蒸気船、運河）、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工業（製紙、科学、建材）の進展、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kumimoji="1" lang="en-US" altLang="ja-JP" dirty="0" smtClean="0"/>
          </a:p>
          <a:p>
            <a:r>
              <a:rPr kumimoji="1" lang="ja-JP" altLang="en-US" b="1" dirty="0" smtClean="0"/>
              <a:t>生活、文化の変化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　商工業（特に鉱業）従事者の激増、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手工業の駆逐、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階級分化（労働者、地主、中流）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2050" name="Picture 2" descr="è¸æ°æ©é¢è»ã»æ±½è»ã®ã¤ã©ã¹ã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0" y="828656"/>
            <a:ext cx="2501248" cy="25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ç³ç­ãæãäººã®ã¤ã©ã¹ã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34" y="2161576"/>
            <a:ext cx="2284730" cy="233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1121</Words>
  <Application>Microsoft Office PowerPoint</Application>
  <PresentationFormat>ワイド画面</PresentationFormat>
  <Paragraphs>409</Paragraphs>
  <Slides>41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9" baseType="lpstr">
      <vt:lpstr>ＭＳ Ｐゴシック</vt:lpstr>
      <vt:lpstr>ＭＳ Ｐ明朝</vt:lpstr>
      <vt:lpstr>メイリオ</vt:lpstr>
      <vt:lpstr>Arial</vt:lpstr>
      <vt:lpstr>Calibri</vt:lpstr>
      <vt:lpstr>Calibri Light</vt:lpstr>
      <vt:lpstr>Segoe UI</vt:lpstr>
      <vt:lpstr>Office テーマ</vt:lpstr>
      <vt:lpstr>地域の暮らしや営みが、 人工知能とETCでどのように変わるのか</vt:lpstr>
      <vt:lpstr>自己紹介</vt:lpstr>
      <vt:lpstr>私の今までの実績</vt:lpstr>
      <vt:lpstr>１．人工知能（AI）とは</vt:lpstr>
      <vt:lpstr>人工知能の例　</vt:lpstr>
      <vt:lpstr>人工知能の例</vt:lpstr>
      <vt:lpstr>１．人工知能（AI）とは</vt:lpstr>
      <vt:lpstr>２．技術革新（イノベーション） と社会変化</vt:lpstr>
      <vt:lpstr>産業革命　イギリス 1760年台～1830年台</vt:lpstr>
      <vt:lpstr>情報革命　1940年台～2010年台</vt:lpstr>
      <vt:lpstr>情報革命の例</vt:lpstr>
      <vt:lpstr>サイバーフィジカルの時代</vt:lpstr>
      <vt:lpstr>２．情報革命の成果</vt:lpstr>
      <vt:lpstr>３．人工知能と 私たちの暮らし</vt:lpstr>
      <vt:lpstr>人工知能 (AI) による革命　1950年より進行</vt:lpstr>
      <vt:lpstr>３－１．「人工知能」でできること</vt:lpstr>
      <vt:lpstr>自動運転</vt:lpstr>
      <vt:lpstr>危険高所作業</vt:lpstr>
      <vt:lpstr>製造現場での応用</vt:lpstr>
      <vt:lpstr>人工知能を使ってイラストを描く AutoDraw</vt:lpstr>
      <vt:lpstr>いまの人工知能 (AI) で、できること</vt:lpstr>
      <vt:lpstr>３－１　人工知能（AI）でできること</vt:lpstr>
      <vt:lpstr>３－２．人工知能について、 再確認しておきたいこと</vt:lpstr>
      <vt:lpstr>① 技術は急激に進歩する</vt:lpstr>
      <vt:lpstr>② 実は、人工知能 (AI) は、浸透している</vt:lpstr>
      <vt:lpstr>③ 人工知能 (AI) は、雇用を失わせる</vt:lpstr>
      <vt:lpstr>④ 多くの研究者は 2040年までに、人工知能(AI)      が人間を超えると信じている</vt:lpstr>
      <vt:lpstr>⑤ 人工知能 (AI) は３つのタイプに分かれ進化 　　するという説がある</vt:lpstr>
      <vt:lpstr>人口知能 (AI) での学習</vt:lpstr>
      <vt:lpstr>人口知能 (AI) の歴史</vt:lpstr>
      <vt:lpstr>人間の知性と、コンピュータの知性は違う</vt:lpstr>
      <vt:lpstr>本質的に人工知能が苦手な分野</vt:lpstr>
      <vt:lpstr>３－２　人工知能（AI）について再確認しておきたいこと</vt:lpstr>
      <vt:lpstr>PowerPoint プレゼンテーション</vt:lpstr>
      <vt:lpstr>４．人工知能は，自動車や交通網をどう変えそうか？</vt:lpstr>
      <vt:lpstr>人工知能は，自動車や交通網をどのように変えそうか</vt:lpstr>
      <vt:lpstr>PowerPoint プレゼンテーション</vt:lpstr>
      <vt:lpstr>４　人工知能（AI）は自動車と道路を変える</vt:lpstr>
      <vt:lpstr>ETC 車載器</vt:lpstr>
      <vt:lpstr>政府の取り組み</vt:lpstr>
      <vt:lpstr>観光振興の施策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金子　邦彦</cp:lastModifiedBy>
  <cp:revision>206</cp:revision>
  <cp:lastPrinted>2015-04-10T09:37:57Z</cp:lastPrinted>
  <dcterms:created xsi:type="dcterms:W3CDTF">2015-04-02T07:07:27Z</dcterms:created>
  <dcterms:modified xsi:type="dcterms:W3CDTF">2018-09-13T03:22:44Z</dcterms:modified>
</cp:coreProperties>
</file>