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1262" r:id="rId2"/>
    <p:sldId id="297" r:id="rId3"/>
    <p:sldId id="401" r:id="rId4"/>
    <p:sldId id="1289" r:id="rId5"/>
    <p:sldId id="1290" r:id="rId6"/>
    <p:sldId id="1287" r:id="rId7"/>
    <p:sldId id="1286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6" d="100"/>
          <a:sy n="56" d="100"/>
        </p:scale>
        <p:origin x="660" y="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90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5325F06-10ED-4114-8DF2-146930EA969F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01745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92BC-94B2-4BF7-90DC-47A397F2814E}" type="datetime1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B00B-85B3-4B6B-BD07-F0CB60FF24E3}" type="datetime1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4E18-4880-4494-AE55-9D19E49F7B18}" type="datetime1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592B-108D-450E-B210-7654BDBEA184}" type="datetime1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CEC5-E7B6-4339-A797-9290F7529B6C}" type="datetime1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288600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si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-3. SQL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による結合</a:t>
            </a: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404260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</a:rPr>
              <a:t>SQL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</a:rPr>
              <a:t>入門演習（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</a:rPr>
              <a:t>SQLite3 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</a:rPr>
              <a:t>を利用）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</a:rPr>
              <a:t>（全３回</a:t>
            </a:r>
            <a:r>
              <a:rPr lang="ja-JP" altLang="en-US" dirty="0">
                <a:solidFill>
                  <a:schemeClr val="tx1"/>
                </a:solidFill>
              </a:rPr>
              <a:t>）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SQL</a:t>
            </a:r>
            <a:r>
              <a:rPr lang="ja-JP" altLang="en-US" b="1" dirty="0">
                <a:solidFill>
                  <a:schemeClr val="tx1"/>
                </a:solidFill>
              </a:rPr>
              <a:t> の入門者へ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https://www.kkaneko.jp/de/sqlite3/index.html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ja-JP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15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結合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30A4D-0A4D-4097-8213-7B05197A4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pPr lvl="0"/>
            <a:fld id="{E205D82C-95A1-431E-8E38-AA614A14CDCF}" type="slidenum">
              <a:rPr lang="ja-JP" altLang="en-US" noProof="0" smtClean="0"/>
              <a:pPr lvl="0"/>
              <a:t>2</a:t>
            </a:fld>
            <a:endParaRPr lang="ja-JP" altLang="en-US" noProof="0"/>
          </a:p>
        </p:txBody>
      </p:sp>
      <p:sp>
        <p:nvSpPr>
          <p:cNvPr id="4" name="正方形/長方形 3"/>
          <p:cNvSpPr/>
          <p:nvPr/>
        </p:nvSpPr>
        <p:spPr>
          <a:xfrm>
            <a:off x="2672586" y="2335477"/>
            <a:ext cx="935009" cy="1025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1028" y="3683784"/>
            <a:ext cx="1412540" cy="4167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137276" y="2649813"/>
            <a:ext cx="893089" cy="1210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6390" name="テキスト ボックス 6"/>
          <p:cNvSpPr txBox="1">
            <a:spLocks noChangeArrowheads="1"/>
          </p:cNvSpPr>
          <p:nvPr/>
        </p:nvSpPr>
        <p:spPr bwMode="auto">
          <a:xfrm>
            <a:off x="520589" y="2558328"/>
            <a:ext cx="1931716" cy="62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Segoe UI" panose="020B0502040204020203" pitchFamily="34" charset="0"/>
              </a:rPr>
              <a:t>テーブル</a:t>
            </a:r>
          </a:p>
        </p:txBody>
      </p:sp>
      <p:sp>
        <p:nvSpPr>
          <p:cNvPr id="16391" name="テキスト ボックス 7"/>
          <p:cNvSpPr txBox="1">
            <a:spLocks noChangeArrowheads="1"/>
          </p:cNvSpPr>
          <p:nvPr/>
        </p:nvSpPr>
        <p:spPr bwMode="auto">
          <a:xfrm>
            <a:off x="358664" y="3508447"/>
            <a:ext cx="1931716" cy="62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Segoe UI" panose="020B0502040204020203" pitchFamily="34" charset="0"/>
              </a:rPr>
              <a:t>テーブル</a:t>
            </a:r>
          </a:p>
        </p:txBody>
      </p:sp>
      <p:sp>
        <p:nvSpPr>
          <p:cNvPr id="16392" name="テキスト ボックス 8"/>
          <p:cNvSpPr txBox="1">
            <a:spLocks noChangeArrowheads="1"/>
          </p:cNvSpPr>
          <p:nvPr/>
        </p:nvSpPr>
        <p:spPr bwMode="auto">
          <a:xfrm>
            <a:off x="7030963" y="4135293"/>
            <a:ext cx="1931716" cy="111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Segoe UI" panose="020B0502040204020203" pitchFamily="34" charset="0"/>
              </a:rPr>
              <a:t>新しい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Segoe U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Segoe UI" panose="020B0502040204020203" pitchFamily="34" charset="0"/>
              </a:rPr>
              <a:t>テーブル</a:t>
            </a:r>
          </a:p>
        </p:txBody>
      </p:sp>
      <p:sp>
        <p:nvSpPr>
          <p:cNvPr id="16393" name="テキスト ボックス 9"/>
          <p:cNvSpPr txBox="1">
            <a:spLocks noChangeArrowheads="1"/>
          </p:cNvSpPr>
          <p:nvPr/>
        </p:nvSpPr>
        <p:spPr bwMode="auto">
          <a:xfrm>
            <a:off x="3997773" y="3928828"/>
            <a:ext cx="1107203" cy="62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Segoe UI" panose="020B0502040204020203" pitchFamily="34" charset="0"/>
              </a:rPr>
              <a:t>結合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339182" y="2335477"/>
            <a:ext cx="2334790" cy="16274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3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12386F2F-DC47-4AB9-A0F3-DFA4F68E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0EE5B1-5621-4E1B-AE9D-475A74E0A0EE}"/>
              </a:ext>
            </a:extLst>
          </p:cNvPr>
          <p:cNvSpPr txBox="1"/>
          <p:nvPr/>
        </p:nvSpPr>
        <p:spPr>
          <a:xfrm>
            <a:off x="144638" y="304372"/>
            <a:ext cx="9198544" cy="129266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テーブル定義 </a:t>
            </a:r>
            <a:r>
              <a:rPr lang="en-US" altLang="ja-JP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teacher</a:t>
            </a: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DB1585-82BA-4191-B5E1-ABED9384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8101" y="1039809"/>
            <a:ext cx="40068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【SQL </a:t>
            </a:r>
            <a:r>
              <a:rPr lang="ja-JP" altLang="en-US" sz="2400" b="1" dirty="0"/>
              <a:t>プログラム</a:t>
            </a:r>
            <a:r>
              <a:rPr lang="en-US" altLang="ja-JP" sz="2400" b="1" dirty="0"/>
              <a:t>】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1424507B-187D-4172-86B5-C2E5FC22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724" y="1506243"/>
            <a:ext cx="7520918" cy="22187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teacher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 err="1">
                <a:latin typeface="Arial" panose="020B0604020202020204" pitchFamily="34" charset="0"/>
              </a:rPr>
              <a:t>teacher_name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7F153B6-6540-45A7-87E1-477250562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24" y="3967069"/>
            <a:ext cx="7118190" cy="275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8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12386F2F-DC47-4AB9-A0F3-DFA4F68E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0EE5B1-5621-4E1B-AE9D-475A74E0A0EE}"/>
              </a:ext>
            </a:extLst>
          </p:cNvPr>
          <p:cNvSpPr txBox="1"/>
          <p:nvPr/>
        </p:nvSpPr>
        <p:spPr>
          <a:xfrm>
            <a:off x="144638" y="304372"/>
            <a:ext cx="9198544" cy="129266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テーブル定義 </a:t>
            </a:r>
            <a:r>
              <a:rPr lang="en-US" altLang="ja-JP" sz="32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student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DB1585-82BA-4191-B5E1-ABED9384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938" y="950703"/>
            <a:ext cx="40068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【SQL </a:t>
            </a:r>
            <a:r>
              <a:rPr lang="ja-JP" altLang="en-US" sz="2400" b="1" dirty="0"/>
              <a:t>プログラム</a:t>
            </a:r>
            <a:r>
              <a:rPr lang="en-US" altLang="ja-JP" sz="2400" b="1" dirty="0"/>
              <a:t>】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1424507B-187D-4172-86B5-C2E5FC22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38" y="1466161"/>
            <a:ext cx="7520918" cy="2557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student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 err="1">
                <a:latin typeface="Arial" panose="020B0604020202020204" pitchFamily="34" charset="0"/>
              </a:rPr>
              <a:t>student_name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TEXT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 err="1">
                <a:latin typeface="Arial" panose="020B0604020202020204" pitchFamily="34" charset="0"/>
              </a:rPr>
              <a:t>tid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INTEGER NOT NULL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score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FB326E0-9D75-429C-BA44-3BF862EC2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38" y="4301108"/>
            <a:ext cx="7264348" cy="194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2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213B4A-8C4E-4765-8030-AB9FADFB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D0AABBB-C18D-4FF6-A653-260BA0930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1361241"/>
            <a:ext cx="8345570" cy="14551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INSERT INTO </a:t>
            </a:r>
            <a:r>
              <a:rPr lang="en-US" altLang="ja-JP" sz="2800" dirty="0">
                <a:latin typeface="Arial" panose="020B0604020202020204" pitchFamily="34" charset="0"/>
              </a:rPr>
              <a:t>teacher </a:t>
            </a:r>
            <a:r>
              <a:rPr lang="en-US" altLang="ja-JP" sz="2800" b="1" dirty="0">
                <a:latin typeface="Arial" panose="020B0604020202020204" pitchFamily="34" charset="0"/>
              </a:rPr>
              <a:t>VALUES</a:t>
            </a:r>
            <a:r>
              <a:rPr lang="en-US" altLang="ja-JP" sz="2800" dirty="0">
                <a:latin typeface="Arial" panose="020B0604020202020204" pitchFamily="34" charset="0"/>
              </a:rPr>
              <a:t>(1, '</a:t>
            </a:r>
            <a:r>
              <a:rPr lang="en-US" altLang="ja-JP" sz="2800" dirty="0" err="1">
                <a:latin typeface="Arial" panose="020B0604020202020204" pitchFamily="34" charset="0"/>
              </a:rPr>
              <a:t>db</a:t>
            </a:r>
            <a:r>
              <a:rPr lang="en-US" altLang="ja-JP" sz="2800" dirty="0">
                <a:latin typeface="Arial" panose="020B0604020202020204" pitchFamily="34" charset="0"/>
              </a:rPr>
              <a:t>', 'k');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INSERT INTO </a:t>
            </a:r>
            <a:r>
              <a:rPr lang="en-US" altLang="ja-JP" sz="2800" dirty="0">
                <a:latin typeface="Arial" panose="020B0604020202020204" pitchFamily="34" charset="0"/>
              </a:rPr>
              <a:t>teacher </a:t>
            </a:r>
            <a:r>
              <a:rPr lang="en-US" altLang="ja-JP" sz="2800" b="1" dirty="0">
                <a:latin typeface="Arial" panose="020B0604020202020204" pitchFamily="34" charset="0"/>
              </a:rPr>
              <a:t>VALUES</a:t>
            </a:r>
            <a:r>
              <a:rPr lang="en-US" altLang="ja-JP" sz="2800" dirty="0">
                <a:latin typeface="Arial" panose="020B0604020202020204" pitchFamily="34" charset="0"/>
              </a:rPr>
              <a:t>(2, 'python', 'a');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* FROM </a:t>
            </a:r>
            <a:r>
              <a:rPr lang="en-US" altLang="ja-JP" sz="2800" dirty="0">
                <a:latin typeface="Arial" panose="020B0604020202020204" pitchFamily="34" charset="0"/>
              </a:rPr>
              <a:t>teacher;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46194A0-6026-4A0A-9487-732C8D34452C}"/>
              </a:ext>
            </a:extLst>
          </p:cNvPr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レコードの挿入と確認</a:t>
            </a:r>
            <a:endParaRPr lang="ja-JP" alt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CC42F3A-5EF9-46BC-A0AE-ABB2EBBFC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7279" y="842128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0C7BAA0-3715-470D-961A-1CEF6F474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41" y="3063644"/>
            <a:ext cx="8121214" cy="195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213B4A-8C4E-4765-8030-AB9FADFB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D0AABBB-C18D-4FF6-A653-260BA0930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64" y="1281685"/>
            <a:ext cx="7426358" cy="2789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student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(1, 'kk', 1, 85);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student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(2, 'aa', 1, 75);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student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(3, '</a:t>
            </a:r>
            <a:r>
              <a:rPr lang="en-US" altLang="ja-JP" sz="2400" dirty="0" err="1">
                <a:latin typeface="Arial" panose="020B0604020202020204" pitchFamily="34" charset="0"/>
              </a:rPr>
              <a:t>nn</a:t>
            </a:r>
            <a:r>
              <a:rPr lang="en-US" altLang="ja-JP" sz="2400" dirty="0">
                <a:latin typeface="Arial" panose="020B0604020202020204" pitchFamily="34" charset="0"/>
              </a:rPr>
              <a:t>', 1, 90);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student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(4, 'kk', 2, 85);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INSERT INTO </a:t>
            </a:r>
            <a:r>
              <a:rPr lang="en-US" altLang="ja-JP" sz="2400" dirty="0">
                <a:latin typeface="Arial" panose="020B0604020202020204" pitchFamily="34" charset="0"/>
              </a:rPr>
              <a:t>student </a:t>
            </a:r>
            <a:r>
              <a:rPr lang="en-US" altLang="ja-JP" sz="2400" b="1" dirty="0">
                <a:latin typeface="Arial" panose="020B0604020202020204" pitchFamily="34" charset="0"/>
              </a:rPr>
              <a:t>VALUES</a:t>
            </a:r>
            <a:r>
              <a:rPr lang="en-US" altLang="ja-JP" sz="2400" dirty="0">
                <a:latin typeface="Arial" panose="020B0604020202020204" pitchFamily="34" charset="0"/>
              </a:rPr>
              <a:t>(5, '</a:t>
            </a:r>
            <a:r>
              <a:rPr lang="en-US" altLang="ja-JP" sz="2400" dirty="0" err="1">
                <a:latin typeface="Arial" panose="020B0604020202020204" pitchFamily="34" charset="0"/>
              </a:rPr>
              <a:t>nn</a:t>
            </a:r>
            <a:r>
              <a:rPr lang="en-US" altLang="ja-JP" sz="2400" dirty="0">
                <a:latin typeface="Arial" panose="020B0604020202020204" pitchFamily="34" charset="0"/>
              </a:rPr>
              <a:t>', 2, 75);</a:t>
            </a:r>
          </a:p>
          <a:p>
            <a:pPr>
              <a:spcBef>
                <a:spcPts val="600"/>
              </a:spcBef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SELECT * FROM </a:t>
            </a:r>
            <a:r>
              <a:rPr lang="en-US" altLang="ja-JP" sz="2400" dirty="0">
                <a:latin typeface="Arial" panose="020B0604020202020204" pitchFamily="34" charset="0"/>
              </a:rPr>
              <a:t>student;</a:t>
            </a:r>
          </a:p>
          <a:p>
            <a:pPr>
              <a:spcBef>
                <a:spcPts val="600"/>
              </a:spcBef>
              <a:buNone/>
            </a:pPr>
            <a:endParaRPr lang="en-US" altLang="ja-JP" sz="2800" dirty="0"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46194A0-6026-4A0A-9487-732C8D34452C}"/>
              </a:ext>
            </a:extLst>
          </p:cNvPr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レコードの挿入と確認</a:t>
            </a:r>
            <a:endParaRPr lang="ja-JP" alt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CC42F3A-5EF9-46BC-A0AE-ABB2EBBFC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711" y="762573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6DF4A26-E96C-475A-84EC-4D5500014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64" y="4154957"/>
            <a:ext cx="5433928" cy="252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4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21361" y="1341017"/>
            <a:ext cx="8101277" cy="10171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SELECT * FROM</a:t>
            </a:r>
            <a:r>
              <a:rPr lang="en-US" altLang="ja-JP" sz="2800" dirty="0">
                <a:latin typeface="Arial" panose="020B0604020202020204" pitchFamily="34" charset="0"/>
              </a:rPr>
              <a:t> teacher, student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WHERE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dirty="0" err="1">
                <a:latin typeface="Arial" panose="020B0604020202020204" pitchFamily="34" charset="0"/>
              </a:rPr>
              <a:t>teacher.id</a:t>
            </a:r>
            <a:r>
              <a:rPr lang="en-US" altLang="ja-JP" sz="2800" dirty="0">
                <a:latin typeface="Arial" panose="020B0604020202020204" pitchFamily="34" charset="0"/>
              </a:rPr>
              <a:t> = </a:t>
            </a:r>
            <a:r>
              <a:rPr lang="en-US" altLang="ja-JP" sz="2800" dirty="0" err="1">
                <a:latin typeface="Arial" panose="020B0604020202020204" pitchFamily="34" charset="0"/>
              </a:rPr>
              <a:t>student.tid</a:t>
            </a:r>
            <a:r>
              <a:rPr lang="en-US" altLang="ja-JP" sz="2800" dirty="0">
                <a:latin typeface="Arial" panose="020B0604020202020204" pitchFamily="34" charset="0"/>
              </a:rPr>
              <a:t>;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1845" y="280906"/>
            <a:ext cx="8461208" cy="687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C971539-AEBE-4E4C-BD94-E05C05C1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結合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66203" y="669277"/>
            <a:ext cx="30115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【SQL </a:t>
            </a:r>
            <a:r>
              <a:rPr lang="ja-JP" altLang="en-US" sz="2400" b="1" dirty="0">
                <a:latin typeface="Arial" panose="020B0604020202020204" pitchFamily="34" charset="0"/>
              </a:rPr>
              <a:t>プログラム</a:t>
            </a:r>
            <a:r>
              <a:rPr lang="en-US" altLang="ja-JP" sz="2100" b="1" dirty="0">
                <a:latin typeface="Arial" panose="020B0604020202020204" pitchFamily="34" charset="0"/>
              </a:rPr>
              <a:t>】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4794CE9-80AC-49D2-A02B-9FC12AD09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61" y="2570671"/>
            <a:ext cx="7790310" cy="336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55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256</Words>
  <Application>Microsoft Office PowerPoint</Application>
  <PresentationFormat>画面に合わせる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結合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結合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リレーショナルデータベースを使ってみよう</dc:title>
  <dc:creator>kaneko kunihiko</dc:creator>
  <cp:lastModifiedBy>金子　邦彦</cp:lastModifiedBy>
  <cp:revision>85</cp:revision>
  <dcterms:created xsi:type="dcterms:W3CDTF">2019-11-02T00:06:04Z</dcterms:created>
  <dcterms:modified xsi:type="dcterms:W3CDTF">2025-01-15T12:45:57Z</dcterms:modified>
</cp:coreProperties>
</file>