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589" r:id="rId2"/>
    <p:sldId id="590" r:id="rId3"/>
    <p:sldId id="491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01" autoAdjust="0"/>
    <p:restoredTop sz="94660"/>
  </p:normalViewPr>
  <p:slideViewPr>
    <p:cSldViewPr snapToGrid="0">
      <p:cViewPr varScale="1">
        <p:scale>
          <a:sx n="60" d="100"/>
          <a:sy n="60" d="100"/>
        </p:scale>
        <p:origin x="314" y="2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8CCE8-F124-4E38-8021-73C3736673B8}" type="datetime1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0211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2CDA3-6006-4FF8-8295-72AFA69FA95E}" type="datetime1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1952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297C-6E44-48D7-9823-EA6FF40F9728}" type="datetime1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853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CCA01-312F-4205-B554-FBADE0633E35}" type="datetime1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9698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A5FB9-5BA3-4E80-A4F1-888B97453D4D}" type="datetime1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7516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EA69A-4707-4D61-92AB-2A1682BD1357}" type="datetime1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1298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42792-6756-4051-9F94-0D6FAA564538}" type="datetime1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6260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1F4E1-74CB-4767-940E-415E66CE3E19}" type="datetime1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6351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2725" y="13240"/>
            <a:ext cx="1304925" cy="1225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2B743759-250A-4CA4-A37F-4E7983A1C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</a:t>
            </a:fld>
            <a:endParaRPr kumimoji="1" lang="ja-JP" altLang="en-US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DF82376D-EA5A-4EB5-B560-13402A85E24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タイトル 1">
            <a:extLst>
              <a:ext uri="{FF2B5EF4-FFF2-40B4-BE49-F238E27FC236}">
                <a16:creationId xmlns:a16="http://schemas.microsoft.com/office/drawing/2014/main" id="{38FEEB8D-B090-4B29-8808-094DF7AF3E3C}"/>
              </a:ext>
            </a:extLst>
          </p:cNvPr>
          <p:cNvSpPr txBox="1">
            <a:spLocks/>
          </p:cNvSpPr>
          <p:nvPr/>
        </p:nvSpPr>
        <p:spPr>
          <a:xfrm>
            <a:off x="192389" y="575000"/>
            <a:ext cx="5174741" cy="2206528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pPr marL="216000">
              <a:lnSpc>
                <a:spcPct val="14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ja-JP" sz="4400" b="1" dirty="0" err="1">
                <a:solidFill>
                  <a:schemeClr val="tx1"/>
                </a:solidFill>
                <a:latin typeface="メイリオ" panose="020B0604030504040204" pitchFamily="50" charset="-128"/>
              </a:rPr>
              <a:t>qd</a:t>
            </a:r>
            <a:r>
              <a:rPr lang="en-US" altLang="ja-JP" sz="4400" b="1" dirty="0">
                <a:solidFill>
                  <a:schemeClr val="tx1"/>
                </a:solidFill>
                <a:latin typeface="メイリオ" panose="020B0604030504040204" pitchFamily="50" charset="-128"/>
              </a:rPr>
              <a:t>-3. </a:t>
            </a:r>
            <a:r>
              <a:rPr lang="ja-JP" altLang="en-US" sz="4400" b="1" dirty="0">
                <a:solidFill>
                  <a:schemeClr val="tx1"/>
                </a:solidFill>
                <a:latin typeface="メイリオ" panose="020B0604030504040204" pitchFamily="50" charset="-128"/>
              </a:rPr>
              <a:t>フォーム，レポート</a:t>
            </a:r>
            <a:br>
              <a:rPr lang="ja-JP" altLang="en-US" dirty="0"/>
            </a:br>
            <a:endParaRPr lang="ja-JP" altLang="en-US" dirty="0"/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859CCDBF-9651-46AF-8354-4C080E716D9E}"/>
              </a:ext>
            </a:extLst>
          </p:cNvPr>
          <p:cNvSpPr txBox="1">
            <a:spLocks/>
          </p:cNvSpPr>
          <p:nvPr/>
        </p:nvSpPr>
        <p:spPr>
          <a:xfrm>
            <a:off x="1049885" y="5314663"/>
            <a:ext cx="3437681" cy="75254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ja-JP" altLang="en-US" sz="3600" dirty="0">
                <a:solidFill>
                  <a:schemeClr val="tx1"/>
                </a:solidFill>
                <a:latin typeface="メイリオ" panose="020B0604030504040204" pitchFamily="50" charset="-128"/>
              </a:rPr>
              <a:t>金子邦彦</a:t>
            </a:r>
            <a:endParaRPr lang="ja-JP" altLang="en-US" sz="3600" dirty="0"/>
          </a:p>
        </p:txBody>
      </p:sp>
      <p:pic>
        <p:nvPicPr>
          <p:cNvPr id="9" name="Picture 2" descr="https://mirrors.creativecommons.org/presskit/buttons/88x31/png/by-nc-sa.eu.png">
            <a:extLst>
              <a:ext uri="{FF2B5EF4-FFF2-40B4-BE49-F238E27FC236}">
                <a16:creationId xmlns:a16="http://schemas.microsoft.com/office/drawing/2014/main" id="{FB093CEA-1F83-4E94-BF85-682B97E409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830" y="6283000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タイトル 1">
            <a:extLst>
              <a:ext uri="{FF2B5EF4-FFF2-40B4-BE49-F238E27FC236}">
                <a16:creationId xmlns:a16="http://schemas.microsoft.com/office/drawing/2014/main" id="{9E76904D-92F3-4472-8471-B3058CC72BA0}"/>
              </a:ext>
            </a:extLst>
          </p:cNvPr>
          <p:cNvSpPr txBox="1">
            <a:spLocks/>
          </p:cNvSpPr>
          <p:nvPr/>
        </p:nvSpPr>
        <p:spPr>
          <a:xfrm>
            <a:off x="192387" y="3126508"/>
            <a:ext cx="5174741" cy="1972363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r>
              <a:rPr lang="en-US" altLang="ja-JP" sz="2800" dirty="0">
                <a:solidFill>
                  <a:schemeClr val="tx1"/>
                </a:solidFill>
                <a:latin typeface="Arial" panose="020B0604020202020204" pitchFamily="34" charset="0"/>
              </a:rPr>
              <a:t>Access </a:t>
            </a:r>
            <a:r>
              <a:rPr lang="ja-JP" altLang="en-US" sz="2800" dirty="0">
                <a:solidFill>
                  <a:schemeClr val="tx1"/>
                </a:solidFill>
                <a:latin typeface="Arial" panose="020B0604020202020204" pitchFamily="34" charset="0"/>
              </a:rPr>
              <a:t>の実演（全</a:t>
            </a:r>
            <a:r>
              <a:rPr lang="ja-JP" altLang="en-US" sz="2800" dirty="0">
                <a:solidFill>
                  <a:schemeClr val="tx1"/>
                </a:solidFill>
              </a:rPr>
              <a:t>６</a:t>
            </a:r>
            <a:r>
              <a:rPr lang="ja-JP" altLang="en-US" sz="2800" dirty="0">
                <a:solidFill>
                  <a:schemeClr val="tx1"/>
                </a:solidFill>
                <a:latin typeface="Arial" panose="020B0604020202020204" pitchFamily="34" charset="0"/>
              </a:rPr>
              <a:t>回）</a:t>
            </a:r>
            <a:endParaRPr lang="en-US" altLang="ja-JP" sz="28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ja-JP" b="1" dirty="0">
                <a:solidFill>
                  <a:schemeClr val="tx1"/>
                </a:solidFill>
              </a:rPr>
              <a:t>Access </a:t>
            </a:r>
            <a:r>
              <a:rPr lang="ja-JP" altLang="en-US" b="1" dirty="0">
                <a:solidFill>
                  <a:schemeClr val="tx1"/>
                </a:solidFill>
              </a:rPr>
              <a:t>を学びたい人へ</a:t>
            </a:r>
            <a:endParaRPr lang="en-US" altLang="ja-JP" b="1" dirty="0">
              <a:solidFill>
                <a:schemeClr val="tx1"/>
              </a:solidFill>
            </a:endParaRPr>
          </a:p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ja-JP" sz="2000" dirty="0">
                <a:solidFill>
                  <a:schemeClr val="tx1"/>
                </a:solidFill>
                <a:latin typeface="Arial" panose="020B0604020202020204" pitchFamily="34" charset="0"/>
              </a:rPr>
              <a:t>https://</a:t>
            </a:r>
            <a:r>
              <a:rPr lang="en-US" altLang="ja-JP" sz="2000" dirty="0" err="1">
                <a:solidFill>
                  <a:schemeClr val="tx1"/>
                </a:solidFill>
                <a:latin typeface="Arial" panose="020B0604020202020204" pitchFamily="34" charset="0"/>
              </a:rPr>
              <a:t>www.kkaneko.</a:t>
            </a:r>
            <a:r>
              <a:rPr lang="en-US" altLang="ja-JP" sz="2000" err="1">
                <a:solidFill>
                  <a:schemeClr val="tx1"/>
                </a:solidFill>
                <a:latin typeface="Arial" panose="020B0604020202020204" pitchFamily="34" charset="0"/>
              </a:rPr>
              <a:t>jp</a:t>
            </a:r>
            <a:r>
              <a:rPr lang="en-US" altLang="ja-JP" sz="2000">
                <a:solidFill>
                  <a:schemeClr val="tx1"/>
                </a:solidFill>
                <a:latin typeface="Arial" panose="020B0604020202020204" pitchFamily="34" charset="0"/>
              </a:rPr>
              <a:t>/</a:t>
            </a:r>
            <a:r>
              <a:rPr lang="en-US" altLang="ja-JP" sz="2000">
                <a:solidFill>
                  <a:schemeClr val="tx1"/>
                </a:solidFill>
              </a:rPr>
              <a:t>de</a:t>
            </a:r>
            <a:r>
              <a:rPr lang="en-US" altLang="ja-JP" sz="2000">
                <a:solidFill>
                  <a:schemeClr val="tx1"/>
                </a:solidFill>
                <a:latin typeface="Arial" panose="020B0604020202020204" pitchFamily="34" charset="0"/>
              </a:rPr>
              <a:t>/</a:t>
            </a:r>
            <a:r>
              <a:rPr lang="en-US" altLang="ja-JP" sz="2000" dirty="0" err="1">
                <a:solidFill>
                  <a:schemeClr val="tx1"/>
                </a:solidFill>
                <a:latin typeface="Arial" panose="020B0604020202020204" pitchFamily="34" charset="0"/>
              </a:rPr>
              <a:t>qd</a:t>
            </a:r>
            <a:r>
              <a:rPr lang="en-US" altLang="ja-JP" sz="2000" dirty="0">
                <a:solidFill>
                  <a:schemeClr val="tx1"/>
                </a:solidFill>
                <a:latin typeface="Arial" panose="020B0604020202020204" pitchFamily="34" charset="0"/>
              </a:rPr>
              <a:t>/</a:t>
            </a:r>
            <a:r>
              <a:rPr lang="en-US" altLang="ja-JP" sz="2000" dirty="0" err="1">
                <a:solidFill>
                  <a:schemeClr val="tx1"/>
                </a:solidFill>
                <a:latin typeface="Arial" panose="020B0604020202020204" pitchFamily="34" charset="0"/>
              </a:rPr>
              <a:t>index.html</a:t>
            </a:r>
            <a:endParaRPr lang="en-US" altLang="ja-JP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844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A9D4C9F-BE62-4BD7-82A9-0DECC547C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フォーム，レポート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E481199-09E5-4CC9-AB54-856598A4B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0B969C1-BE9C-4D22-9B90-14B6BA3A8AD4}"/>
              </a:ext>
            </a:extLst>
          </p:cNvPr>
          <p:cNvSpPr txBox="1"/>
          <p:nvPr/>
        </p:nvSpPr>
        <p:spPr>
          <a:xfrm>
            <a:off x="779096" y="3973486"/>
            <a:ext cx="27978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/>
              <a:t>ここで作成するフォーム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01700C9-C44C-44FB-96AA-662A912C8199}"/>
              </a:ext>
            </a:extLst>
          </p:cNvPr>
          <p:cNvSpPr txBox="1"/>
          <p:nvPr/>
        </p:nvSpPr>
        <p:spPr>
          <a:xfrm>
            <a:off x="5306131" y="3469142"/>
            <a:ext cx="25552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/>
              <a:t>ここで作成するレポート</a:t>
            </a: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7B2805E1-4AB5-4F61-A251-37325E6321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202" y="1279162"/>
            <a:ext cx="4416030" cy="2279377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1622D6C5-A751-45E1-B875-8D2AA3CF7E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02949" y="2080896"/>
            <a:ext cx="4364244" cy="1065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8822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</a:t>
            </a:fld>
            <a:endParaRPr kumimoji="1" lang="ja-JP" altLang="en-US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303959"/>
              </p:ext>
            </p:extLst>
          </p:nvPr>
        </p:nvGraphicFramePr>
        <p:xfrm>
          <a:off x="1509055" y="4801553"/>
          <a:ext cx="5197106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8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86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43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/>
                        <a:t>属性名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/>
                        <a:t>データ型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b="1"/>
                        <a:t>id</a:t>
                      </a:r>
                      <a:endParaRPr kumimoji="1" lang="ja-JP" altLang="en-US" sz="24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400" b="1" dirty="0"/>
                        <a:t>オートナンバー型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b="1" dirty="0"/>
                        <a:t>name</a:t>
                      </a:r>
                      <a:endParaRPr kumimoji="1" lang="ja-JP" altLang="en-US" sz="24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400" b="1" dirty="0"/>
                        <a:t>長いテキスト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b="1" dirty="0"/>
                        <a:t>price</a:t>
                      </a:r>
                      <a:endParaRPr kumimoji="1" lang="ja-JP" altLang="en-US" sz="24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400" b="1" dirty="0"/>
                        <a:t>倍精度浮動小数点型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正方形/長方形 5"/>
          <p:cNvSpPr/>
          <p:nvPr/>
        </p:nvSpPr>
        <p:spPr>
          <a:xfrm>
            <a:off x="2387841" y="987523"/>
            <a:ext cx="35621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テーブル定義の </a:t>
            </a:r>
            <a:r>
              <a:rPr lang="en-US" altLang="ja-JP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SQL</a:t>
            </a:r>
            <a:endParaRPr lang="ja-JP" altLang="en-US" sz="2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6706161" y="5181590"/>
            <a:ext cx="16690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b="1" dirty="0">
                <a:solidFill>
                  <a:schemeClr val="accent5">
                    <a:lumMod val="75000"/>
                  </a:schemeClr>
                </a:solidFill>
              </a:rPr>
              <a:t>← 主キー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11691770" y="4024042"/>
            <a:ext cx="14558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b="1" dirty="0">
                <a:solidFill>
                  <a:schemeClr val="accent5">
                    <a:lumMod val="75000"/>
                  </a:schemeClr>
                </a:solidFill>
              </a:rPr>
              <a:t>← 主キー</a:t>
            </a:r>
          </a:p>
        </p:txBody>
      </p:sp>
      <p:sp>
        <p:nvSpPr>
          <p:cNvPr id="11" name="タイトル 1">
            <a:extLst>
              <a:ext uri="{FF2B5EF4-FFF2-40B4-BE49-F238E27FC236}">
                <a16:creationId xmlns:a16="http://schemas.microsoft.com/office/drawing/2014/main" id="{72B64EC6-441F-4163-BE9F-217134528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</p:spPr>
        <p:txBody>
          <a:bodyPr>
            <a:noAutofit/>
          </a:bodyPr>
          <a:lstStyle/>
          <a:p>
            <a:r>
              <a:rPr lang="ja-JP" altLang="en-US" dirty="0"/>
              <a:t>今回使用するテーブルのテーブル定義</a:t>
            </a:r>
            <a:endParaRPr kumimoji="1" lang="ja-JP" altLang="en-US" dirty="0"/>
          </a:p>
        </p:txBody>
      </p:sp>
      <p:sp>
        <p:nvSpPr>
          <p:cNvPr id="10" name="Text Box 3">
            <a:extLst>
              <a:ext uri="{FF2B5EF4-FFF2-40B4-BE49-F238E27FC236}">
                <a16:creationId xmlns:a16="http://schemas.microsoft.com/office/drawing/2014/main" id="{FFA77E67-AAEF-4775-8582-00E2F9B414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1852" y="1510743"/>
            <a:ext cx="5254171" cy="210927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altLang="ja-JP" sz="2800" b="1" dirty="0">
                <a:latin typeface="Arial" panose="020B0604020202020204" pitchFamily="34" charset="0"/>
              </a:rPr>
              <a:t>CREATE TABLE </a:t>
            </a:r>
            <a:r>
              <a:rPr lang="en-US" altLang="ja-JP" sz="2800" dirty="0">
                <a:latin typeface="Arial" panose="020B0604020202020204" pitchFamily="34" charset="0"/>
              </a:rPr>
              <a:t>products (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altLang="ja-JP" sz="2800" dirty="0">
                <a:latin typeface="Arial" panose="020B0604020202020204" pitchFamily="34" charset="0"/>
              </a:rPr>
              <a:t>  id </a:t>
            </a:r>
            <a:r>
              <a:rPr lang="en-US" altLang="ja-JP" sz="2800" b="1" dirty="0">
                <a:latin typeface="Arial" panose="020B0604020202020204" pitchFamily="34" charset="0"/>
              </a:rPr>
              <a:t>INTEGER</a:t>
            </a:r>
            <a:r>
              <a:rPr lang="en-US" altLang="ja-JP" sz="2800" dirty="0">
                <a:latin typeface="Arial" panose="020B0604020202020204" pitchFamily="34" charset="0"/>
              </a:rPr>
              <a:t> </a:t>
            </a:r>
            <a:r>
              <a:rPr lang="en-US" altLang="ja-JP" sz="2800" b="1" dirty="0">
                <a:latin typeface="Arial" panose="020B0604020202020204" pitchFamily="34" charset="0"/>
              </a:rPr>
              <a:t>PRIMARY KEY</a:t>
            </a:r>
            <a:r>
              <a:rPr lang="en-US" altLang="ja-JP" sz="2800" dirty="0">
                <a:latin typeface="Arial" panose="020B0604020202020204" pitchFamily="34" charset="0"/>
              </a:rPr>
              <a:t>,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ja-JP" altLang="en-US" sz="2800" dirty="0">
                <a:latin typeface="Arial" panose="020B0604020202020204" pitchFamily="34" charset="0"/>
              </a:rPr>
              <a:t>  </a:t>
            </a:r>
            <a:r>
              <a:rPr lang="en-US" altLang="ja-JP" sz="2800" dirty="0">
                <a:latin typeface="Arial" panose="020B0604020202020204" pitchFamily="34" charset="0"/>
              </a:rPr>
              <a:t>name </a:t>
            </a:r>
            <a:r>
              <a:rPr lang="en-US" altLang="ja-JP" sz="2800" b="1" dirty="0">
                <a:latin typeface="Arial" panose="020B0604020202020204" pitchFamily="34" charset="0"/>
              </a:rPr>
              <a:t>TEXT</a:t>
            </a:r>
            <a:r>
              <a:rPr lang="en-US" altLang="ja-JP" sz="2800" dirty="0">
                <a:latin typeface="Arial" panose="020B0604020202020204" pitchFamily="34" charset="0"/>
              </a:rPr>
              <a:t>,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altLang="ja-JP" sz="2800" dirty="0">
                <a:latin typeface="Arial" panose="020B0604020202020204" pitchFamily="34" charset="0"/>
              </a:rPr>
              <a:t>  price </a:t>
            </a:r>
            <a:r>
              <a:rPr lang="en-US" altLang="ja-JP" sz="2800" b="1" dirty="0">
                <a:latin typeface="Arial" panose="020B0604020202020204" pitchFamily="34" charset="0"/>
              </a:rPr>
              <a:t>REAL</a:t>
            </a:r>
            <a:r>
              <a:rPr lang="en-US" altLang="ja-JP" sz="2800" dirty="0">
                <a:latin typeface="Arial" panose="020B0604020202020204" pitchFamily="34" charset="0"/>
              </a:rPr>
              <a:t>); 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39C49A33-6E41-413A-9F5A-42A2E7C34725}"/>
              </a:ext>
            </a:extLst>
          </p:cNvPr>
          <p:cNvSpPr/>
          <p:nvPr/>
        </p:nvSpPr>
        <p:spPr>
          <a:xfrm>
            <a:off x="7079247" y="2064251"/>
            <a:ext cx="16690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b="1" dirty="0">
                <a:solidFill>
                  <a:schemeClr val="accent5">
                    <a:lumMod val="75000"/>
                  </a:schemeClr>
                </a:solidFill>
              </a:rPr>
              <a:t>← 主キー</a:t>
            </a:r>
          </a:p>
        </p:txBody>
      </p:sp>
    </p:spTree>
    <p:extLst>
      <p:ext uri="{BB962C8B-B14F-4D97-AF65-F5344CB8AC3E}">
        <p14:creationId xmlns:p14="http://schemas.microsoft.com/office/powerpoint/2010/main" val="25392483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550</TotalTime>
  <Words>100</Words>
  <Application>Microsoft Office PowerPoint</Application>
  <PresentationFormat>画面に合わせる (4:3)</PresentationFormat>
  <Paragraphs>28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メイリオ</vt:lpstr>
      <vt:lpstr>游ゴシック</vt:lpstr>
      <vt:lpstr>Arial</vt:lpstr>
      <vt:lpstr>Calibri</vt:lpstr>
      <vt:lpstr>Segoe UI</vt:lpstr>
      <vt:lpstr>Office テーマ</vt:lpstr>
      <vt:lpstr>PowerPoint プレゼンテーション</vt:lpstr>
      <vt:lpstr>フォーム，レポート</vt:lpstr>
      <vt:lpstr>今回使用するテーブルのテーブル定義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Access の実演</dc:title>
  <dc:creator>金子　邦彦</dc:creator>
  <cp:lastModifiedBy>金子　邦彦</cp:lastModifiedBy>
  <cp:revision>88</cp:revision>
  <dcterms:created xsi:type="dcterms:W3CDTF">2018-05-08T02:37:35Z</dcterms:created>
  <dcterms:modified xsi:type="dcterms:W3CDTF">2025-01-16T06:40:15Z</dcterms:modified>
</cp:coreProperties>
</file>