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485" r:id="rId3"/>
    <p:sldId id="87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5" d="100"/>
          <a:sy n="65" d="100"/>
        </p:scale>
        <p:origin x="16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リレーショナルデータベースは，</a:t>
            </a:r>
            <a:endParaRPr kumimoji="1" lang="en-US" altLang="ja-JP" dirty="0"/>
          </a:p>
          <a:p>
            <a:r>
              <a:rPr kumimoji="1" lang="ja-JP" altLang="en-US" dirty="0"/>
              <a:t>データ本体とソフトが合体したものです．</a:t>
            </a:r>
            <a:endParaRPr kumimoji="1" lang="en-US" altLang="ja-JP" dirty="0"/>
          </a:p>
          <a:p>
            <a:r>
              <a:rPr kumimoji="1" lang="ja-JP" altLang="en-US" dirty="0"/>
              <a:t>ソフトは「管理」を付けて，リレーショナルデータベース管理システムと言います．</a:t>
            </a:r>
            <a:endParaRPr kumimoji="1" lang="en-US" altLang="ja-JP" dirty="0"/>
          </a:p>
          <a:p>
            <a:r>
              <a:rPr kumimoji="1" lang="ja-JP" altLang="en-US" dirty="0"/>
              <a:t>データ本体の方は，リレーショナルデータベースと言います．</a:t>
            </a:r>
            <a:endParaRPr kumimoji="1" lang="en-US" altLang="ja-JP" dirty="0"/>
          </a:p>
          <a:p>
            <a:r>
              <a:rPr kumimoji="1" lang="ja-JP" altLang="en-US" dirty="0"/>
              <a:t>これら２つが合体したシステムを，リレーショナルデータベースと言います．</a:t>
            </a:r>
            <a:endParaRPr kumimoji="1" lang="en-US" altLang="ja-JP" dirty="0"/>
          </a:p>
          <a:p>
            <a:r>
              <a:rPr kumimoji="1" lang="ja-JP" altLang="en-US" dirty="0"/>
              <a:t>データ本体である，リレーショナルデータベースは，たくさんのテーブルが入っているのが普通です．</a:t>
            </a:r>
            <a:endParaRPr kumimoji="1" lang="en-US" altLang="ja-JP" dirty="0"/>
          </a:p>
          <a:p>
            <a:r>
              <a:rPr kumimoji="1" lang="ja-JP" altLang="en-US" dirty="0"/>
              <a:t>リレーショナルデータベースは，あるテーマの沿って取集された大量のデータなのですが，</a:t>
            </a:r>
            <a:endParaRPr kumimoji="1" lang="en-US" altLang="ja-JP" dirty="0"/>
          </a:p>
          <a:p>
            <a:r>
              <a:rPr kumimoji="1" lang="ja-JP" altLang="en-US" dirty="0"/>
              <a:t>このとき，テーマが２つあれば，テーブルは２つできます．</a:t>
            </a:r>
            <a:endParaRPr kumimoji="1" lang="en-US" altLang="ja-JP" dirty="0"/>
          </a:p>
          <a:p>
            <a:r>
              <a:rPr kumimoji="1" lang="ja-JP" altLang="en-US" dirty="0"/>
              <a:t>テーマが３つあれば，テーブルは３つになったでしょう．</a:t>
            </a:r>
            <a:endParaRPr kumimoji="1" lang="en-US" altLang="ja-JP" dirty="0"/>
          </a:p>
          <a:p>
            <a:r>
              <a:rPr kumimoji="1" lang="ja-JP" altLang="en-US" dirty="0"/>
              <a:t>テーブルにはたくさんの行がありますね．</a:t>
            </a:r>
            <a:endParaRPr kumimoji="1" lang="en-US" altLang="ja-JP" dirty="0"/>
          </a:p>
          <a:p>
            <a:r>
              <a:rPr kumimoji="1" lang="ja-JP" altLang="en-US" dirty="0"/>
              <a:t>みかん，５０という行で１つのデータ，</a:t>
            </a:r>
            <a:endParaRPr kumimoji="1" lang="en-US" altLang="ja-JP" dirty="0"/>
          </a:p>
          <a:p>
            <a:r>
              <a:rPr kumimoji="1" lang="ja-JP" altLang="en-US" dirty="0"/>
              <a:t>りんご，１００という行で１つのデータ，</a:t>
            </a:r>
            <a:endParaRPr kumimoji="1" lang="en-US" altLang="ja-JP" dirty="0"/>
          </a:p>
          <a:p>
            <a:r>
              <a:rPr kumimoji="1" lang="ja-JP" altLang="en-US" dirty="0"/>
              <a:t>りんご，１５０という行で１つのデータ，</a:t>
            </a:r>
            <a:endParaRPr kumimoji="1" lang="en-US" altLang="ja-JP" dirty="0"/>
          </a:p>
          <a:p>
            <a:r>
              <a:rPr kumimoji="1" lang="ja-JP" altLang="en-US" dirty="0"/>
              <a:t>このようにたくさんのデータがあつまってテーブルになっています．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223C1-63D0-4CA4-8D67-2118CF2CB84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72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174741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qd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-1.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全体説明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74741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Access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の実演（全</a:t>
            </a:r>
            <a:r>
              <a:rPr lang="ja-JP" altLang="en-US" sz="2800" dirty="0">
                <a:solidFill>
                  <a:schemeClr val="tx1"/>
                </a:solidFill>
              </a:rPr>
              <a:t>６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Access </a:t>
            </a:r>
            <a:r>
              <a:rPr lang="ja-JP" altLang="en-US" b="1" dirty="0">
                <a:solidFill>
                  <a:schemeClr val="tx1"/>
                </a:solidFill>
              </a:rPr>
              <a:t>を学びたい人へ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</a:t>
            </a:r>
            <a:r>
              <a:rPr lang="en-US" altLang="ja-JP" sz="2000" err="1">
                <a:solidFill>
                  <a:schemeClr val="tx1"/>
                </a:solidFill>
                <a:latin typeface="Arial" panose="020B0604020202020204" pitchFamily="34" charset="0"/>
              </a:rPr>
              <a:t>jp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>
                <a:solidFill>
                  <a:schemeClr val="tx1"/>
                </a:solidFill>
              </a:rPr>
              <a:t>de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６</a:t>
            </a:r>
            <a:r>
              <a:rPr kumimoji="1" lang="ja-JP" altLang="en-US" dirty="0"/>
              <a:t>回の内容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008494" cy="53331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b="1" dirty="0"/>
              <a:t>全体説明</a:t>
            </a:r>
            <a:endParaRPr kumimoji="1"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/>
              <a:t>テーブル定義</a:t>
            </a: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b="1" dirty="0"/>
              <a:t>フォーム，レポート</a:t>
            </a:r>
            <a:endParaRPr kumimoji="1"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/>
              <a:t>SQL </a:t>
            </a:r>
            <a:r>
              <a:rPr lang="ja-JP" altLang="en-US" b="1" dirty="0"/>
              <a:t>問い合わせ</a:t>
            </a: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/>
              <a:t>テーブルのリレーションシップ</a:t>
            </a: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/>
              <a:t>クエリのデザインビュー</a:t>
            </a:r>
            <a:endParaRPr lang="en-US" altLang="ja-JP" b="1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Access </a:t>
            </a:r>
            <a:r>
              <a:rPr lang="ja-JP" altLang="en-US" dirty="0"/>
              <a:t>の基本的な機能を学び，全体を把握する．</a:t>
            </a:r>
            <a:r>
              <a:rPr lang="en-US" altLang="ja-JP" dirty="0"/>
              <a:t>Access </a:t>
            </a:r>
            <a:r>
              <a:rPr lang="ja-JP" altLang="en-US" dirty="0"/>
              <a:t>の実演動画．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URL: </a:t>
            </a: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www.kkaneko.jp</a:t>
            </a: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/data/</a:t>
            </a:r>
            <a:r>
              <a:rPr lang="en-US" altLang="ja-JP" sz="2800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5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リレーショナルデータベースシステム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515530" y="4401733"/>
            <a:ext cx="206979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800000"/>
                </a:solidFill>
                <a:latin typeface="Arial" panose="020B0604020202020204" pitchFamily="34" charset="0"/>
              </a:rPr>
              <a:t>リレーショナル</a:t>
            </a:r>
            <a:endParaRPr lang="en-US" altLang="ja-JP" sz="2100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800000"/>
                </a:solidFill>
                <a:latin typeface="Arial" panose="020B0604020202020204" pitchFamily="34" charset="0"/>
              </a:rPr>
              <a:t>データベース</a:t>
            </a:r>
            <a:endParaRPr lang="en-US" altLang="ja-JP" sz="2100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800000"/>
                </a:solidFill>
                <a:latin typeface="Arial" panose="020B0604020202020204" pitchFamily="34" charset="0"/>
              </a:rPr>
              <a:t>管理システム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2549187" y="4428037"/>
            <a:ext cx="206979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800000"/>
                </a:solidFill>
                <a:latin typeface="Arial" panose="020B0604020202020204" pitchFamily="34" charset="0"/>
              </a:rPr>
              <a:t>リレーショナル</a:t>
            </a:r>
            <a:endParaRPr lang="en-US" altLang="ja-JP" sz="2100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rgbClr val="800000"/>
                </a:solidFill>
                <a:latin typeface="Arial" panose="020B0604020202020204" pitchFamily="34" charset="0"/>
              </a:rPr>
              <a:t>データベース</a:t>
            </a:r>
          </a:p>
        </p:txBody>
      </p: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525556" y="3032195"/>
            <a:ext cx="4142687" cy="24082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21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669621" y="3101252"/>
            <a:ext cx="1800493" cy="39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</a:rPr>
              <a:t>コンピュータ</a:t>
            </a: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3539211" y="3777090"/>
            <a:ext cx="723275" cy="682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</a:rPr>
              <a:t>記憶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</a:rPr>
              <a:t>装置</a:t>
            </a:r>
          </a:p>
        </p:txBody>
      </p:sp>
      <p:sp>
        <p:nvSpPr>
          <p:cNvPr id="10" name="テキスト ボックス 5"/>
          <p:cNvSpPr txBox="1">
            <a:spLocks noChangeArrowheads="1"/>
          </p:cNvSpPr>
          <p:nvPr/>
        </p:nvSpPr>
        <p:spPr bwMode="auto">
          <a:xfrm>
            <a:off x="464868" y="5617686"/>
            <a:ext cx="476284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</a:rPr>
              <a:t>あわせて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100" b="1" dirty="0">
                <a:solidFill>
                  <a:srgbClr val="800000"/>
                </a:solidFill>
                <a:latin typeface="Arial" panose="020B0604020202020204" pitchFamily="34" charset="0"/>
              </a:rPr>
              <a:t>リレーショナルデータベースシステム</a:t>
            </a:r>
          </a:p>
        </p:txBody>
      </p:sp>
      <p:pic>
        <p:nvPicPr>
          <p:cNvPr id="11" name="Picture 6" descr="http://4.bp.blogspot.com/-ugfDrCNROHw/VbnRccqW8JI/AAAAAAAAwLQ/W3tt2UI4bcA/s800/computer_serv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64" y="3376285"/>
            <a:ext cx="1217357" cy="113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3.bp.blogspot.com/-V4IWtEE4mi0/U2sr28tExOI/AAAAAAAAf50/ivdH5uLVwUc/s800/computer_harddis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450" y="3419800"/>
            <a:ext cx="1136210" cy="103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円形吹き出し 13"/>
          <p:cNvSpPr/>
          <p:nvPr/>
        </p:nvSpPr>
        <p:spPr>
          <a:xfrm>
            <a:off x="4668242" y="2178583"/>
            <a:ext cx="4433492" cy="3261896"/>
          </a:xfrm>
          <a:prstGeom prst="wedgeEllipseCallout">
            <a:avLst>
              <a:gd name="adj1" fmla="val -61058"/>
              <a:gd name="adj2" fmla="val 480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04501" y="4155202"/>
            <a:ext cx="4392657" cy="41549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たくさんの</a:t>
            </a: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テーブル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が格納される</a:t>
            </a:r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8397" y="2487214"/>
            <a:ext cx="2287719" cy="822960"/>
          </a:xfrm>
          <a:prstGeom prst="rect">
            <a:avLst/>
          </a:prstGeom>
        </p:spPr>
      </p:pic>
      <p:pic>
        <p:nvPicPr>
          <p:cNvPr id="18" name="tabl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9883" y="3424078"/>
            <a:ext cx="2453302" cy="617220"/>
          </a:xfrm>
          <a:prstGeom prst="rect">
            <a:avLst/>
          </a:prstGeom>
        </p:spPr>
      </p:pic>
      <p:sp>
        <p:nvSpPr>
          <p:cNvPr id="19" name="テキスト ボックス 5">
            <a:extLst>
              <a:ext uri="{FF2B5EF4-FFF2-40B4-BE49-F238E27FC236}">
                <a16:creationId xmlns:a16="http://schemas.microsoft.com/office/drawing/2014/main" id="{672F89A7-A32C-4886-B1A8-285B7A114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88" y="842186"/>
            <a:ext cx="83735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32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8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rgbClr val="0033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ja-JP" altLang="en-US" sz="2800" b="1" dirty="0">
                <a:solidFill>
                  <a:srgbClr val="800000"/>
                </a:solidFill>
                <a:latin typeface="Arial" panose="020B0604020202020204" pitchFamily="34" charset="0"/>
              </a:rPr>
              <a:t>データベースシステム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の一種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データの形は</a:t>
            </a:r>
            <a:r>
              <a:rPr lang="ja-JP" altLang="en-US" sz="2800" b="1" dirty="0">
                <a:solidFill>
                  <a:srgbClr val="800000"/>
                </a:solidFill>
                <a:latin typeface="Arial" panose="020B0604020202020204" pitchFamily="34" charset="0"/>
              </a:rPr>
              <a:t>テーブル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（</a:t>
            </a:r>
            <a:r>
              <a:rPr lang="ja-JP" altLang="en-US" sz="2800" b="1" dirty="0">
                <a:solidFill>
                  <a:srgbClr val="800000"/>
                </a:solidFill>
                <a:latin typeface="Arial" panose="020B0604020202020204" pitchFamily="34" charset="0"/>
              </a:rPr>
              <a:t>リレーション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ともいう）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</a:pPr>
            <a:r>
              <a:rPr lang="en-US" altLang="ja-JP" sz="2800" b="1" dirty="0">
                <a:solidFill>
                  <a:srgbClr val="800000"/>
                </a:solidFill>
                <a:latin typeface="Arial" panose="020B0604020202020204" pitchFamily="34" charset="0"/>
              </a:rPr>
              <a:t>SQL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の機能</a:t>
            </a:r>
          </a:p>
        </p:txBody>
      </p:sp>
    </p:spTree>
    <p:extLst>
      <p:ext uri="{BB962C8B-B14F-4D97-AF65-F5344CB8AC3E}">
        <p14:creationId xmlns:p14="http://schemas.microsoft.com/office/powerpoint/2010/main" val="248253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"/>
    </mc:Choice>
    <mc:Fallback xmlns="">
      <p:transition spd="slow" advTm="307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289</Words>
  <Application>Microsoft Office PowerPoint</Application>
  <PresentationFormat>画面に合わせる (4:3)</PresentationFormat>
  <Paragraphs>55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６回の内容</vt:lpstr>
      <vt:lpstr>リレーショナルデータベースシステム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の実演</dc:title>
  <dc:creator>金子　邦彦</dc:creator>
  <cp:lastModifiedBy>金子　邦彦</cp:lastModifiedBy>
  <cp:revision>92</cp:revision>
  <dcterms:created xsi:type="dcterms:W3CDTF">2018-05-08T02:37:35Z</dcterms:created>
  <dcterms:modified xsi:type="dcterms:W3CDTF">2025-01-16T06:40:01Z</dcterms:modified>
</cp:coreProperties>
</file>