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589" r:id="rId2"/>
    <p:sldId id="485" r:id="rId3"/>
    <p:sldId id="878" r:id="rId4"/>
    <p:sldId id="879" r:id="rId5"/>
    <p:sldId id="1226" r:id="rId6"/>
    <p:sldId id="1287" r:id="rId7"/>
    <p:sldId id="490" r:id="rId8"/>
    <p:sldId id="1288" r:id="rId9"/>
    <p:sldId id="590" r:id="rId10"/>
    <p:sldId id="491" r:id="rId11"/>
    <p:sldId id="1289" r:id="rId12"/>
    <p:sldId id="489" r:id="rId13"/>
    <p:sldId id="1290" r:id="rId14"/>
    <p:sldId id="1291" r:id="rId15"/>
    <p:sldId id="1292" r:id="rId16"/>
    <p:sldId id="1293" r:id="rId17"/>
    <p:sldId id="1294" r:id="rId18"/>
    <p:sldId id="129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65" d="100"/>
          <a:sy n="65" d="100"/>
        </p:scale>
        <p:origin x="164" y="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リレーショナルデータベースは，</a:t>
            </a:r>
            <a:endParaRPr kumimoji="1" lang="en-US" altLang="ja-JP" dirty="0"/>
          </a:p>
          <a:p>
            <a:r>
              <a:rPr kumimoji="1" lang="ja-JP" altLang="en-US" dirty="0"/>
              <a:t>データ本体とソフトが合体したものです．</a:t>
            </a:r>
            <a:endParaRPr kumimoji="1" lang="en-US" altLang="ja-JP" dirty="0"/>
          </a:p>
          <a:p>
            <a:r>
              <a:rPr kumimoji="1" lang="ja-JP" altLang="en-US" dirty="0"/>
              <a:t>ソフトは「管理」を付けて，リレーショナルデータベース管理システムと言います．</a:t>
            </a:r>
            <a:endParaRPr kumimoji="1" lang="en-US" altLang="ja-JP" dirty="0"/>
          </a:p>
          <a:p>
            <a:r>
              <a:rPr kumimoji="1" lang="ja-JP" altLang="en-US" dirty="0"/>
              <a:t>データ本体の方は，リレーショナルデータベースと言います．</a:t>
            </a:r>
            <a:endParaRPr kumimoji="1" lang="en-US" altLang="ja-JP" dirty="0"/>
          </a:p>
          <a:p>
            <a:r>
              <a:rPr kumimoji="1" lang="ja-JP" altLang="en-US" dirty="0"/>
              <a:t>これら２つが合体したシステムを，リレーショナルデータベースと言います．</a:t>
            </a:r>
            <a:endParaRPr kumimoji="1" lang="en-US" altLang="ja-JP" dirty="0"/>
          </a:p>
          <a:p>
            <a:r>
              <a:rPr kumimoji="1" lang="ja-JP" altLang="en-US" dirty="0"/>
              <a:t>データ本体である，リレーショナルデータベースは，たくさんのテーブルが入っているのが普通です．</a:t>
            </a:r>
            <a:endParaRPr kumimoji="1" lang="en-US" altLang="ja-JP" dirty="0"/>
          </a:p>
          <a:p>
            <a:r>
              <a:rPr kumimoji="1" lang="ja-JP" altLang="en-US" dirty="0"/>
              <a:t>リレーショナルデータベースは，あるテーマの沿って取集された大量のデータなのですが，</a:t>
            </a:r>
            <a:endParaRPr kumimoji="1" lang="en-US" altLang="ja-JP" dirty="0"/>
          </a:p>
          <a:p>
            <a:r>
              <a:rPr kumimoji="1" lang="ja-JP" altLang="en-US" dirty="0"/>
              <a:t>このとき，テーマが２つあれば，テーブルは２つできます．</a:t>
            </a:r>
            <a:endParaRPr kumimoji="1" lang="en-US" altLang="ja-JP" dirty="0"/>
          </a:p>
          <a:p>
            <a:r>
              <a:rPr kumimoji="1" lang="ja-JP" altLang="en-US" dirty="0"/>
              <a:t>テーマが３つあれば，テーブルは３つになったでしょう．</a:t>
            </a:r>
            <a:endParaRPr kumimoji="1" lang="en-US" altLang="ja-JP" dirty="0"/>
          </a:p>
          <a:p>
            <a:r>
              <a:rPr kumimoji="1" lang="ja-JP" altLang="en-US" dirty="0"/>
              <a:t>テーブルにはたくさんの行がありますね．</a:t>
            </a:r>
            <a:endParaRPr kumimoji="1" lang="en-US" altLang="ja-JP" dirty="0"/>
          </a:p>
          <a:p>
            <a:r>
              <a:rPr kumimoji="1" lang="ja-JP" altLang="en-US" dirty="0"/>
              <a:t>みかん，５０という行で１つのデータ，</a:t>
            </a:r>
            <a:endParaRPr kumimoji="1" lang="en-US" altLang="ja-JP" dirty="0"/>
          </a:p>
          <a:p>
            <a:r>
              <a:rPr kumimoji="1" lang="ja-JP" altLang="en-US" dirty="0"/>
              <a:t>りんご，１００という行で１つのデータ，</a:t>
            </a:r>
            <a:endParaRPr kumimoji="1" lang="en-US" altLang="ja-JP" dirty="0"/>
          </a:p>
          <a:p>
            <a:r>
              <a:rPr kumimoji="1" lang="ja-JP" altLang="en-US" dirty="0"/>
              <a:t>りんご，１５０という行で１つのデータ，</a:t>
            </a:r>
            <a:endParaRPr kumimoji="1" lang="en-US" altLang="ja-JP" dirty="0"/>
          </a:p>
          <a:p>
            <a:r>
              <a:rPr kumimoji="1" lang="ja-JP" altLang="en-US" dirty="0"/>
              <a:t>このようにたくさんのデータがあつまってテーブルになっています．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223C1-63D0-4CA4-8D67-2118CF2CB84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4772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CCE8-F124-4E38-8021-73C3736673B8}" type="datetime1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21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CDA3-6006-4FF8-8295-72AFA69FA95E}" type="datetime1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95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297C-6E44-48D7-9823-EA6FF40F9728}" type="datetime1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85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CA01-312F-4205-B554-FBADE0633E35}" type="datetime1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969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5FB9-5BA3-4E80-A4F1-888B97453D4D}" type="datetime1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751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A69A-4707-4D61-92AB-2A1682BD1357}" type="datetime1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129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2792-6756-4051-9F94-0D6FAA564538}" type="datetime1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626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F4E1-74CB-4767-940E-415E66CE3E19}" type="datetime1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635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25" y="13240"/>
            <a:ext cx="1304925" cy="122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0"/>
            <a:ext cx="5174741" cy="220652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4400" b="1" dirty="0" err="1">
                <a:solidFill>
                  <a:schemeClr val="tx1"/>
                </a:solidFill>
                <a:latin typeface="メイリオ" panose="020B0604030504040204" pitchFamily="50" charset="-128"/>
              </a:rPr>
              <a:t>qd</a:t>
            </a:r>
            <a:r>
              <a:rPr lang="en-US" altLang="ja-JP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-1. </a:t>
            </a:r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全体説明</a:t>
            </a:r>
            <a:br>
              <a:rPr lang="ja-JP" altLang="en-US" dirty="0"/>
            </a:br>
            <a:endParaRPr lang="ja-JP" alt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9E76904D-92F3-4472-8471-B3058CC72BA0}"/>
              </a:ext>
            </a:extLst>
          </p:cNvPr>
          <p:cNvSpPr txBox="1">
            <a:spLocks/>
          </p:cNvSpPr>
          <p:nvPr/>
        </p:nvSpPr>
        <p:spPr>
          <a:xfrm>
            <a:off x="192387" y="3126508"/>
            <a:ext cx="5174741" cy="197236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altLang="ja-JP" sz="2800" dirty="0">
                <a:solidFill>
                  <a:schemeClr val="tx1"/>
                </a:solidFill>
                <a:latin typeface="Arial" panose="020B0604020202020204" pitchFamily="34" charset="0"/>
              </a:rPr>
              <a:t>Access </a:t>
            </a: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データベースの実演（全</a:t>
            </a:r>
            <a:r>
              <a:rPr lang="ja-JP" altLang="en-US" sz="2800" dirty="0">
                <a:solidFill>
                  <a:schemeClr val="tx1"/>
                </a:solidFill>
              </a:rPr>
              <a:t>６</a:t>
            </a: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回）</a:t>
            </a:r>
            <a:endParaRPr lang="en-US" altLang="ja-JP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b="1" dirty="0">
                <a:solidFill>
                  <a:schemeClr val="tx1"/>
                </a:solidFill>
              </a:rPr>
              <a:t>Access </a:t>
            </a:r>
            <a:r>
              <a:rPr lang="ja-JP" altLang="en-US" b="1" dirty="0">
                <a:solidFill>
                  <a:schemeClr val="tx1"/>
                </a:solidFill>
              </a:rPr>
              <a:t>を学びたい人へ</a:t>
            </a:r>
            <a:endParaRPr lang="en-US" altLang="ja-JP" b="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https://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www.kkaneko.</a:t>
            </a:r>
            <a:r>
              <a:rPr lang="en-US" altLang="ja-JP" sz="2000" err="1">
                <a:solidFill>
                  <a:schemeClr val="tx1"/>
                </a:solidFill>
                <a:latin typeface="Arial" panose="020B0604020202020204" pitchFamily="34" charset="0"/>
              </a:rPr>
              <a:t>jp</a:t>
            </a:r>
            <a:r>
              <a:rPr lang="en-US" altLang="ja-JP" sz="2000">
                <a:solidFill>
                  <a:schemeClr val="tx1"/>
                </a:solidFill>
                <a:latin typeface="Arial" panose="020B0604020202020204" pitchFamily="34" charset="0"/>
              </a:rPr>
              <a:t>/</a:t>
            </a:r>
            <a:r>
              <a:rPr lang="en-US" altLang="ja-JP" sz="2000">
                <a:solidFill>
                  <a:schemeClr val="tx1"/>
                </a:solidFill>
              </a:rPr>
              <a:t>de</a:t>
            </a:r>
            <a:r>
              <a:rPr lang="en-US" altLang="ja-JP" sz="2000">
                <a:solidFill>
                  <a:schemeClr val="tx1"/>
                </a:solidFill>
                <a:latin typeface="Arial" panose="020B0604020202020204" pitchFamily="34" charset="0"/>
              </a:rPr>
              <a:t>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qd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index.html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4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1509055" y="4801553"/>
          <a:ext cx="519710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8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属性名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データ型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/>
                        <a:t>id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オートナンバー型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name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長いテキスト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price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倍精度浮動小数点型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2387841" y="987523"/>
            <a:ext cx="3562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テーブル定義の 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SQL</a:t>
            </a:r>
            <a:endParaRPr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706161" y="5181590"/>
            <a:ext cx="1669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chemeClr val="accent5">
                    <a:lumMod val="75000"/>
                  </a:schemeClr>
                </a:solidFill>
              </a:rPr>
              <a:t>← 主キー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1691770" y="4024042"/>
            <a:ext cx="1455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chemeClr val="accent5">
                    <a:lumMod val="75000"/>
                  </a:schemeClr>
                </a:solidFill>
              </a:rPr>
              <a:t>← 主キー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72B64EC6-441F-4163-BE9F-217134528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今回使用するテーブルのテーブル定義</a:t>
            </a:r>
            <a:endParaRPr kumimoji="1" lang="ja-JP" altLang="en-US" dirty="0"/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FFA77E67-AAEF-4775-8582-00E2F9B41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852" y="1510743"/>
            <a:ext cx="5254171" cy="21092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CREATE TABLE </a:t>
            </a:r>
            <a:r>
              <a:rPr lang="en-US" altLang="ja-JP" sz="2800" dirty="0">
                <a:latin typeface="Arial" panose="020B0604020202020204" pitchFamily="34" charset="0"/>
              </a:rPr>
              <a:t>products (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id </a:t>
            </a:r>
            <a:r>
              <a:rPr lang="en-US" altLang="ja-JP" sz="2800" b="1" dirty="0">
                <a:latin typeface="Arial" panose="020B0604020202020204" pitchFamily="34" charset="0"/>
              </a:rPr>
              <a:t>INTEGER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en-US" altLang="ja-JP" sz="2800" b="1" dirty="0">
                <a:latin typeface="Arial" panose="020B0604020202020204" pitchFamily="34" charset="0"/>
              </a:rPr>
              <a:t>PRIMARY KEY</a:t>
            </a:r>
            <a:r>
              <a:rPr lang="en-US" altLang="ja-JP" sz="2800" dirty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2800" dirty="0">
                <a:latin typeface="Arial" panose="020B0604020202020204" pitchFamily="34" charset="0"/>
              </a:rPr>
              <a:t>  </a:t>
            </a:r>
            <a:r>
              <a:rPr lang="en-US" altLang="ja-JP" sz="2800" dirty="0">
                <a:latin typeface="Arial" panose="020B0604020202020204" pitchFamily="34" charset="0"/>
              </a:rPr>
              <a:t>name </a:t>
            </a:r>
            <a:r>
              <a:rPr lang="en-US" altLang="ja-JP" sz="2800" b="1" dirty="0">
                <a:latin typeface="Arial" panose="020B0604020202020204" pitchFamily="34" charset="0"/>
              </a:rPr>
              <a:t>TEXT</a:t>
            </a:r>
            <a:r>
              <a:rPr lang="en-US" altLang="ja-JP" sz="2800" dirty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price </a:t>
            </a:r>
            <a:r>
              <a:rPr lang="en-US" altLang="ja-JP" sz="2800" b="1" dirty="0">
                <a:latin typeface="Arial" panose="020B0604020202020204" pitchFamily="34" charset="0"/>
              </a:rPr>
              <a:t>REAL</a:t>
            </a:r>
            <a:r>
              <a:rPr lang="en-US" altLang="ja-JP" sz="2800" dirty="0">
                <a:latin typeface="Arial" panose="020B0604020202020204" pitchFamily="34" charset="0"/>
              </a:rPr>
              <a:t>); 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9C49A33-6E41-413A-9F5A-42A2E7C34725}"/>
              </a:ext>
            </a:extLst>
          </p:cNvPr>
          <p:cNvSpPr/>
          <p:nvPr/>
        </p:nvSpPr>
        <p:spPr>
          <a:xfrm>
            <a:off x="7079247" y="2064251"/>
            <a:ext cx="1669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chemeClr val="accent5">
                    <a:lumMod val="75000"/>
                  </a:schemeClr>
                </a:solidFill>
              </a:rPr>
              <a:t>← 主キー</a:t>
            </a:r>
          </a:p>
        </p:txBody>
      </p:sp>
    </p:spTree>
    <p:extLst>
      <p:ext uri="{BB962C8B-B14F-4D97-AF65-F5344CB8AC3E}">
        <p14:creationId xmlns:p14="http://schemas.microsoft.com/office/powerpoint/2010/main" val="2539248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0"/>
            <a:ext cx="5174741" cy="220652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4400" b="1" dirty="0" err="1">
                <a:solidFill>
                  <a:schemeClr val="tx1"/>
                </a:solidFill>
                <a:latin typeface="メイリオ" panose="020B0604030504040204" pitchFamily="50" charset="-128"/>
              </a:rPr>
              <a:t>qd</a:t>
            </a:r>
            <a:r>
              <a:rPr lang="en-US" altLang="ja-JP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-4. SQL </a:t>
            </a:r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問い合わせ</a:t>
            </a:r>
            <a:br>
              <a:rPr lang="ja-JP" altLang="en-US" dirty="0"/>
            </a:br>
            <a:endParaRPr lang="ja-JP" alt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9E76904D-92F3-4472-8471-B3058CC72BA0}"/>
              </a:ext>
            </a:extLst>
          </p:cNvPr>
          <p:cNvSpPr txBox="1">
            <a:spLocks/>
          </p:cNvSpPr>
          <p:nvPr/>
        </p:nvSpPr>
        <p:spPr>
          <a:xfrm>
            <a:off x="192387" y="3126508"/>
            <a:ext cx="5174741" cy="197236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altLang="ja-JP" sz="2800" dirty="0">
                <a:solidFill>
                  <a:schemeClr val="tx1"/>
                </a:solidFill>
                <a:latin typeface="Arial" panose="020B0604020202020204" pitchFamily="34" charset="0"/>
              </a:rPr>
              <a:t>Access </a:t>
            </a: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データベースの実演（全</a:t>
            </a:r>
            <a:r>
              <a:rPr lang="ja-JP" altLang="en-US" sz="2800" dirty="0">
                <a:solidFill>
                  <a:schemeClr val="tx1"/>
                </a:solidFill>
              </a:rPr>
              <a:t>６</a:t>
            </a: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回）</a:t>
            </a:r>
            <a:endParaRPr lang="en-US" altLang="ja-JP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b="1" dirty="0">
                <a:solidFill>
                  <a:schemeClr val="tx1"/>
                </a:solidFill>
              </a:rPr>
              <a:t>Access </a:t>
            </a:r>
            <a:r>
              <a:rPr lang="ja-JP" altLang="en-US" b="1" dirty="0">
                <a:solidFill>
                  <a:schemeClr val="tx1"/>
                </a:solidFill>
              </a:rPr>
              <a:t>を学びたい人へ</a:t>
            </a:r>
            <a:endParaRPr lang="en-US" altLang="ja-JP" b="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https://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www.kkaneko.jp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/data/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qd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index.html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3BEC78D-113C-41E3-A1C2-1BEF179E3F46}"/>
              </a:ext>
            </a:extLst>
          </p:cNvPr>
          <p:cNvSpPr txBox="1"/>
          <p:nvPr/>
        </p:nvSpPr>
        <p:spPr>
          <a:xfrm>
            <a:off x="3593161" y="6551600"/>
            <a:ext cx="5349310" cy="1929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r>
              <a:rPr kumimoji="1" lang="ja-JP" altLang="en-US" sz="1050" dirty="0">
                <a:latin typeface="Arial" panose="020B0604020202020204" pitchFamily="34" charset="0"/>
                <a:ea typeface="メイリオ" panose="020B0604030504040204" pitchFamily="50" charset="-128"/>
              </a:rPr>
              <a:t>謝辞：この資料では「かわいいフリー素材集 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188274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287922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b="1" dirty="0"/>
              <a:t>マイクロソフト </a:t>
            </a:r>
            <a:r>
              <a:rPr lang="en-US" altLang="ja-JP" b="1" dirty="0"/>
              <a:t>Access </a:t>
            </a:r>
            <a:r>
              <a:rPr lang="ja-JP" altLang="en-US" b="1" dirty="0"/>
              <a:t>で </a:t>
            </a:r>
            <a:r>
              <a:rPr lang="en-US" altLang="ja-JP" b="1" dirty="0"/>
              <a:t>SQL </a:t>
            </a:r>
            <a:r>
              <a:rPr lang="ja-JP" altLang="en-US" b="1" dirty="0"/>
              <a:t>問い合わせ</a:t>
            </a:r>
            <a:br>
              <a:rPr lang="en-US" altLang="ja-JP" b="1" dirty="0"/>
            </a:br>
            <a:r>
              <a:rPr lang="ja-JP" altLang="en-US" b="1" dirty="0"/>
              <a:t>（クエリ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5" name="Picture 8" descr="http://3.bp.blogspot.com/-V4IWtEE4mi0/U2sr28tExOI/AAAAAAAAf50/ivdH5uLVwUc/s800/computer_harddis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490" y="4184220"/>
            <a:ext cx="1136210" cy="10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円形吹き出し 5"/>
          <p:cNvSpPr/>
          <p:nvPr/>
        </p:nvSpPr>
        <p:spPr>
          <a:xfrm>
            <a:off x="5602396" y="3217779"/>
            <a:ext cx="3597324" cy="2458958"/>
          </a:xfrm>
          <a:prstGeom prst="wedgeEllipseCallout">
            <a:avLst>
              <a:gd name="adj1" fmla="val -69458"/>
              <a:gd name="adj2" fmla="val 104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8" name="Picture 6" descr="http://4.bp.blogspot.com/-ugfDrCNROHw/VbnRccqW8JI/AAAAAAAAwLQ/W3tt2UI4bcA/s800/computer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418" y="4171443"/>
            <a:ext cx="1120995" cy="104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屈折矢印 8"/>
          <p:cNvSpPr/>
          <p:nvPr/>
        </p:nvSpPr>
        <p:spPr>
          <a:xfrm rot="10800000" flipH="1">
            <a:off x="3812162" y="2024631"/>
            <a:ext cx="495951" cy="1606462"/>
          </a:xfrm>
          <a:prstGeom prst="bentUpArrow">
            <a:avLst>
              <a:gd name="adj1" fmla="val 32843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00"/>
          </a:p>
        </p:txBody>
      </p:sp>
      <p:sp>
        <p:nvSpPr>
          <p:cNvPr id="10" name="テキスト ボックス 5"/>
          <p:cNvSpPr txBox="1">
            <a:spLocks noChangeArrowheads="1"/>
          </p:cNvSpPr>
          <p:nvPr/>
        </p:nvSpPr>
        <p:spPr bwMode="auto">
          <a:xfrm>
            <a:off x="660661" y="2749204"/>
            <a:ext cx="2997034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chemeClr val="tx1"/>
                </a:solidFill>
              </a:rPr>
              <a:t>ここで実行する</a:t>
            </a:r>
            <a:endParaRPr lang="en-US" altLang="ja-JP" sz="210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b="1" dirty="0">
                <a:solidFill>
                  <a:srgbClr val="C00000"/>
                </a:solidFill>
                <a:latin typeface="Calibri" panose="020F0502020204030204" pitchFamily="34" charset="0"/>
              </a:rPr>
              <a:t>問い合わせ（クエリ）</a:t>
            </a:r>
            <a:endParaRPr lang="en-US" altLang="ja-JP" sz="21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の</a:t>
            </a:r>
            <a:r>
              <a:rPr lang="ja-JP" altLang="en-US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コマンド</a:t>
            </a:r>
          </a:p>
        </p:txBody>
      </p:sp>
      <p:sp>
        <p:nvSpPr>
          <p:cNvPr id="11" name="屈折矢印 10"/>
          <p:cNvSpPr/>
          <p:nvPr/>
        </p:nvSpPr>
        <p:spPr>
          <a:xfrm rot="5400000" flipH="1">
            <a:off x="3977259" y="1832165"/>
            <a:ext cx="2293364" cy="130449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00"/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2296172" y="3895784"/>
            <a:ext cx="2771939" cy="15870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10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テキスト ボックス 5"/>
          <p:cNvSpPr txBox="1">
            <a:spLocks noChangeArrowheads="1"/>
          </p:cNvSpPr>
          <p:nvPr/>
        </p:nvSpPr>
        <p:spPr bwMode="auto">
          <a:xfrm>
            <a:off x="84775" y="1925789"/>
            <a:ext cx="3891355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1800" b="1" dirty="0">
                <a:solidFill>
                  <a:srgbClr val="C00000"/>
                </a:solidFill>
                <a:latin typeface="Calibri" panose="020F0502020204030204" pitchFamily="34" charset="0"/>
              </a:rPr>
              <a:t>SELECT</a:t>
            </a:r>
            <a:r>
              <a:rPr lang="en-US" altLang="ja-JP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name, price </a:t>
            </a:r>
            <a:r>
              <a:rPr lang="en-US" altLang="ja-JP" sz="1800" b="1" dirty="0">
                <a:solidFill>
                  <a:srgbClr val="C00000"/>
                </a:solidFill>
                <a:latin typeface="Calibri" panose="020F0502020204030204" pitchFamily="34" charset="0"/>
              </a:rPr>
              <a:t>FROM</a:t>
            </a:r>
            <a:r>
              <a:rPr lang="en-US" altLang="ja-JP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products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1800" b="1" dirty="0">
                <a:solidFill>
                  <a:srgbClr val="C00000"/>
                </a:solidFill>
                <a:latin typeface="Calibri" panose="020F0502020204030204" pitchFamily="34" charset="0"/>
              </a:rPr>
              <a:t>WHERE</a:t>
            </a:r>
            <a:r>
              <a:rPr lang="en-US" altLang="ja-JP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price</a:t>
            </a:r>
            <a:r>
              <a:rPr lang="ja-JP" altLang="en-US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&gt; 80;</a:t>
            </a:r>
            <a:endParaRPr lang="ja-JP" altLang="en-US" sz="21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12387" y="2251614"/>
            <a:ext cx="441741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100" dirty="0">
                <a:solidFill>
                  <a:srgbClr val="00006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name</a:t>
            </a:r>
            <a:r>
              <a:rPr kumimoji="1" lang="ja-JP" altLang="en-US" sz="2100" dirty="0">
                <a:solidFill>
                  <a:srgbClr val="00006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と </a:t>
            </a:r>
            <a:r>
              <a:rPr kumimoji="1" lang="en-US" altLang="ja-JP" sz="2100" dirty="0">
                <a:solidFill>
                  <a:srgbClr val="00006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price </a:t>
            </a:r>
            <a:r>
              <a:rPr kumimoji="1" lang="ja-JP" altLang="en-US" sz="2100" dirty="0">
                <a:solidFill>
                  <a:srgbClr val="00006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を選</a:t>
            </a:r>
            <a:r>
              <a:rPr lang="ja-JP" altLang="en-US" sz="2100" dirty="0">
                <a:solidFill>
                  <a:srgbClr val="00006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び</a:t>
            </a:r>
            <a:r>
              <a:rPr kumimoji="1" lang="ja-JP" altLang="en-US" sz="2100" dirty="0">
                <a:solidFill>
                  <a:srgbClr val="00006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</a:t>
            </a:r>
            <a:r>
              <a:rPr kumimoji="1" lang="ja-JP" altLang="en-US" sz="2100" b="1" dirty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射影</a:t>
            </a:r>
            <a:r>
              <a:rPr kumimoji="1" lang="ja-JP" altLang="en-US" sz="2100" dirty="0">
                <a:solidFill>
                  <a:srgbClr val="00006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），</a:t>
            </a:r>
            <a:endParaRPr kumimoji="1" lang="en-US" altLang="ja-JP" sz="2100" dirty="0">
              <a:solidFill>
                <a:srgbClr val="000066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ja-JP" altLang="en-US" sz="2100" dirty="0">
                <a:solidFill>
                  <a:srgbClr val="00006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行を絞り込む（</a:t>
            </a:r>
            <a:r>
              <a:rPr lang="ja-JP" altLang="en-US" sz="2100" b="1" dirty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選択</a:t>
            </a:r>
            <a:r>
              <a:rPr lang="ja-JP" altLang="en-US" sz="2100" dirty="0">
                <a:solidFill>
                  <a:srgbClr val="00006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）</a:t>
            </a:r>
            <a:endParaRPr kumimoji="1" lang="en-US" altLang="ja-JP" sz="2100" dirty="0">
              <a:solidFill>
                <a:srgbClr val="000066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endParaRPr kumimoji="1" lang="ja-JP" altLang="en-US" sz="2100" dirty="0">
              <a:solidFill>
                <a:srgbClr val="000066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6EA0A5E-5C6F-489E-988C-E1CABE1F1141}"/>
              </a:ext>
            </a:extLst>
          </p:cNvPr>
          <p:cNvSpPr txBox="1"/>
          <p:nvPr/>
        </p:nvSpPr>
        <p:spPr>
          <a:xfrm>
            <a:off x="6063660" y="3470182"/>
            <a:ext cx="273183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テーブル名</a:t>
            </a:r>
            <a:r>
              <a:rPr kumimoji="1" lang="en-US" altLang="ja-JP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: products</a:t>
            </a:r>
            <a:endParaRPr kumimoji="1" lang="ja-JP" altLang="en-US" sz="20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18" name="表 17">
            <a:extLst>
              <a:ext uri="{FF2B5EF4-FFF2-40B4-BE49-F238E27FC236}">
                <a16:creationId xmlns:a16="http://schemas.microsoft.com/office/drawing/2014/main" id="{B23F737B-02F5-4DD3-93BD-6CB7FF90F84B}"/>
              </a:ext>
            </a:extLst>
          </p:cNvPr>
          <p:cNvGraphicFramePr>
            <a:graphicFrameLocks noGrp="1"/>
          </p:cNvGraphicFramePr>
          <p:nvPr/>
        </p:nvGraphicFramePr>
        <p:xfrm>
          <a:off x="5949629" y="3921524"/>
          <a:ext cx="2902857" cy="1493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39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340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004128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</a:tblGrid>
              <a:tr h="19175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785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0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orange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785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0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785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0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</a:tbl>
          </a:graphicData>
        </a:graphic>
      </p:graphicFrame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74672511-AC38-41AD-95E1-2D2328E34FA1}"/>
              </a:ext>
            </a:extLst>
          </p:cNvPr>
          <p:cNvGraphicFramePr>
            <a:graphicFrameLocks noGrp="1"/>
          </p:cNvGraphicFramePr>
          <p:nvPr/>
        </p:nvGraphicFramePr>
        <p:xfrm>
          <a:off x="5939769" y="1054487"/>
          <a:ext cx="2163468" cy="11201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59340">
                  <a:extLst>
                    <a:ext uri="{9D8B030D-6E8A-4147-A177-3AD203B41FA5}">
                      <a16:colId xmlns:a16="http://schemas.microsoft.com/office/drawing/2014/main" val="2847036724"/>
                    </a:ext>
                  </a:extLst>
                </a:gridCol>
                <a:gridCol w="1004128">
                  <a:extLst>
                    <a:ext uri="{9D8B030D-6E8A-4147-A177-3AD203B41FA5}">
                      <a16:colId xmlns:a16="http://schemas.microsoft.com/office/drawing/2014/main" val="960887610"/>
                    </a:ext>
                  </a:extLst>
                </a:gridCol>
              </a:tblGrid>
              <a:tr h="19175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65880336"/>
                  </a:ext>
                </a:extLst>
              </a:tr>
              <a:tr h="215785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65589138"/>
                  </a:ext>
                </a:extLst>
              </a:tr>
              <a:tr h="215785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0379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948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0"/>
            <a:ext cx="5475440" cy="220652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4400" b="1" dirty="0" err="1">
                <a:solidFill>
                  <a:schemeClr val="tx1"/>
                </a:solidFill>
                <a:latin typeface="メイリオ" panose="020B0604030504040204" pitchFamily="50" charset="-128"/>
              </a:rPr>
              <a:t>qd</a:t>
            </a:r>
            <a:r>
              <a:rPr lang="en-US" altLang="ja-JP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-5. </a:t>
            </a:r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テーブルのリレーションシップ</a:t>
            </a:r>
            <a:br>
              <a:rPr lang="ja-JP" altLang="en-US" dirty="0"/>
            </a:br>
            <a:endParaRPr lang="ja-JP" alt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9E76904D-92F3-4472-8471-B3058CC72BA0}"/>
              </a:ext>
            </a:extLst>
          </p:cNvPr>
          <p:cNvSpPr txBox="1">
            <a:spLocks/>
          </p:cNvSpPr>
          <p:nvPr/>
        </p:nvSpPr>
        <p:spPr>
          <a:xfrm>
            <a:off x="192387" y="3126508"/>
            <a:ext cx="5174741" cy="197236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altLang="ja-JP" sz="2800" dirty="0">
                <a:solidFill>
                  <a:schemeClr val="tx1"/>
                </a:solidFill>
                <a:latin typeface="Arial" panose="020B0604020202020204" pitchFamily="34" charset="0"/>
              </a:rPr>
              <a:t>Access </a:t>
            </a: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データベースの実演（全</a:t>
            </a:r>
            <a:r>
              <a:rPr lang="ja-JP" altLang="en-US" sz="2800" dirty="0">
                <a:solidFill>
                  <a:schemeClr val="tx1"/>
                </a:solidFill>
              </a:rPr>
              <a:t>６</a:t>
            </a: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回）</a:t>
            </a:r>
            <a:endParaRPr lang="en-US" altLang="ja-JP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b="1" dirty="0">
                <a:solidFill>
                  <a:schemeClr val="tx1"/>
                </a:solidFill>
              </a:rPr>
              <a:t>Access </a:t>
            </a:r>
            <a:r>
              <a:rPr lang="ja-JP" altLang="en-US" b="1" dirty="0">
                <a:solidFill>
                  <a:schemeClr val="tx1"/>
                </a:solidFill>
              </a:rPr>
              <a:t>を学びたい人へ</a:t>
            </a:r>
            <a:endParaRPr lang="en-US" altLang="ja-JP" b="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https://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www.kkaneko.jp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/data/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qd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index.html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851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79913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作成するテーブルとリレーションシップ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7276" y="5215072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ここで作成するテーブル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58377" y="3148857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ここで作成するリレーションシップ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07" y="1248890"/>
            <a:ext cx="3781577" cy="1899967"/>
          </a:xfrm>
          <a:prstGeom prst="rect">
            <a:avLst/>
          </a:prstGeom>
        </p:spPr>
      </p:pic>
      <p:sp>
        <p:nvSpPr>
          <p:cNvPr id="8" name="Rectangle 3"/>
          <p:cNvSpPr txBox="1">
            <a:spLocks/>
          </p:cNvSpPr>
          <p:nvPr/>
        </p:nvSpPr>
        <p:spPr>
          <a:xfrm>
            <a:off x="4592107" y="3724991"/>
            <a:ext cx="4241632" cy="143492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2400" dirty="0">
                <a:solidFill>
                  <a:schemeClr val="tx1"/>
                </a:solidFill>
              </a:rPr>
              <a:t>「テーブル</a:t>
            </a:r>
            <a:r>
              <a:rPr lang="en-US" altLang="ja-JP" sz="2400" dirty="0">
                <a:solidFill>
                  <a:schemeClr val="tx1"/>
                </a:solidFill>
              </a:rPr>
              <a:t>『</a:t>
            </a:r>
            <a:r>
              <a:rPr lang="ja-JP" altLang="en-US" sz="2400" b="1" dirty="0">
                <a:solidFill>
                  <a:schemeClr val="tx1"/>
                </a:solidFill>
              </a:rPr>
              <a:t>購入</a:t>
            </a:r>
            <a:r>
              <a:rPr lang="en-US" altLang="ja-JP" sz="2400" dirty="0">
                <a:solidFill>
                  <a:schemeClr val="tx1"/>
                </a:solidFill>
              </a:rPr>
              <a:t>』</a:t>
            </a:r>
            <a:r>
              <a:rPr lang="ja-JP" altLang="en-US" sz="2400" dirty="0">
                <a:solidFill>
                  <a:schemeClr val="tx1"/>
                </a:solidFill>
              </a:rPr>
              <a:t>の</a:t>
            </a:r>
            <a:r>
              <a:rPr lang="ja-JP" altLang="en-US" sz="2400" b="1" dirty="0">
                <a:solidFill>
                  <a:schemeClr val="tx1"/>
                </a:solidFill>
              </a:rPr>
              <a:t>商品</a:t>
            </a:r>
            <a:r>
              <a:rPr lang="en-US" altLang="ja-JP" sz="2400" b="1" dirty="0">
                <a:solidFill>
                  <a:schemeClr val="tx1"/>
                </a:solidFill>
              </a:rPr>
              <a:t>ID</a:t>
            </a:r>
            <a:r>
              <a:rPr lang="ja-JP" altLang="en-US" sz="2400" dirty="0">
                <a:solidFill>
                  <a:schemeClr val="tx1"/>
                </a:solidFill>
              </a:rPr>
              <a:t>の値は、</a:t>
            </a:r>
            <a:r>
              <a:rPr lang="ja-JP" altLang="en-US" sz="2400" dirty="0">
                <a:solidFill>
                  <a:srgbClr val="FF0000"/>
                </a:solidFill>
              </a:rPr>
              <a:t>必ず</a:t>
            </a:r>
            <a:r>
              <a:rPr lang="ja-JP" altLang="en-US" sz="2400" dirty="0">
                <a:solidFill>
                  <a:schemeClr val="tx1"/>
                </a:solidFill>
              </a:rPr>
              <a:t>、テーブル</a:t>
            </a:r>
            <a:r>
              <a:rPr lang="en-US" altLang="ja-JP" sz="2400" dirty="0">
                <a:solidFill>
                  <a:schemeClr val="tx1"/>
                </a:solidFill>
              </a:rPr>
              <a:t>『</a:t>
            </a:r>
            <a:r>
              <a:rPr lang="ja-JP" altLang="en-US" sz="2400" b="1" dirty="0">
                <a:solidFill>
                  <a:schemeClr val="tx1"/>
                </a:solidFill>
              </a:rPr>
              <a:t>商品</a:t>
            </a:r>
            <a:r>
              <a:rPr lang="en-US" altLang="ja-JP" sz="2400" dirty="0">
                <a:solidFill>
                  <a:schemeClr val="tx1"/>
                </a:solidFill>
              </a:rPr>
              <a:t>』</a:t>
            </a:r>
            <a:r>
              <a:rPr lang="ja-JP" altLang="en-US" sz="2400" dirty="0">
                <a:solidFill>
                  <a:schemeClr val="tx1"/>
                </a:solidFill>
              </a:rPr>
              <a:t>の</a:t>
            </a:r>
            <a:r>
              <a:rPr lang="en-US" altLang="ja-JP" sz="2400" b="1" dirty="0">
                <a:solidFill>
                  <a:schemeClr val="tx1"/>
                </a:solidFill>
              </a:rPr>
              <a:t>ID</a:t>
            </a:r>
            <a:r>
              <a:rPr lang="ja-JP" altLang="en-US" sz="2400" dirty="0">
                <a:solidFill>
                  <a:schemeClr val="tx1"/>
                </a:solidFill>
              </a:rPr>
              <a:t>の中から</a:t>
            </a:r>
            <a:r>
              <a:rPr lang="ja-JP" altLang="en-US" sz="2400" b="1" u="sng" dirty="0">
                <a:solidFill>
                  <a:srgbClr val="FF0000"/>
                </a:solidFill>
              </a:rPr>
              <a:t>選ぶ</a:t>
            </a:r>
            <a:r>
              <a:rPr lang="ja-JP" altLang="en-US" sz="2400" dirty="0">
                <a:solidFill>
                  <a:schemeClr val="tx1"/>
                </a:solidFill>
              </a:rPr>
              <a:t>」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719724" y="1092816"/>
            <a:ext cx="4544842" cy="52202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テーブル名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商品</a:t>
            </a:r>
          </a:p>
        </p:txBody>
      </p:sp>
      <p:graphicFrame>
        <p:nvGraphicFramePr>
          <p:cNvPr id="10" name="表 9"/>
          <p:cNvGraphicFramePr>
            <a:graphicFrameLocks noGrp="1"/>
          </p:cNvGraphicFramePr>
          <p:nvPr/>
        </p:nvGraphicFramePr>
        <p:xfrm>
          <a:off x="274455" y="3652063"/>
          <a:ext cx="3973992" cy="13030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9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4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89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</a:t>
                      </a:r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数量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458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719724" y="3340887"/>
            <a:ext cx="2583802" cy="52202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テーブル名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購入</a:t>
            </a:r>
          </a:p>
        </p:txBody>
      </p:sp>
      <p:graphicFrame>
        <p:nvGraphicFramePr>
          <p:cNvPr id="12" name="表 11"/>
          <p:cNvGraphicFramePr>
            <a:graphicFrameLocks noGrp="1"/>
          </p:cNvGraphicFramePr>
          <p:nvPr/>
        </p:nvGraphicFramePr>
        <p:xfrm>
          <a:off x="376064" y="1411497"/>
          <a:ext cx="3471420" cy="1737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4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7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aseline="0" dirty="0"/>
                        <a:t>名前</a:t>
                      </a:r>
                      <a:endParaRPr kumimoji="1" lang="en-US" altLang="ja-JP" sz="24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150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05294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006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/>
              <a:t>2</a:t>
            </a:r>
            <a:r>
              <a:rPr lang="ja-JP" altLang="en-US" b="1" dirty="0"/>
              <a:t> </a:t>
            </a:r>
            <a:r>
              <a:rPr lang="ja-JP" altLang="en-US" b="1" dirty="0" err="1"/>
              <a:t>つの</a:t>
            </a:r>
            <a:r>
              <a:rPr lang="ja-JP" altLang="en-US" b="1" dirty="0"/>
              <a:t>テーブルのテーブル定義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166606" y="2568454"/>
          <a:ext cx="3179090" cy="185072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3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5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/>
                        <a:t>フィールド名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/>
                        <a:t>データ型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32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ID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オートナンバー型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09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短いテキスト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09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数値型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328255" y="2129873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C00000"/>
                </a:solidFill>
              </a:rPr>
              <a:t>テーブル名</a:t>
            </a:r>
            <a:r>
              <a:rPr lang="ja-JP" altLang="en-US" sz="2800" dirty="0"/>
              <a:t>：</a:t>
            </a:r>
            <a:r>
              <a:rPr lang="ja-JP" altLang="en-US" sz="2800" b="1" dirty="0"/>
              <a:t>商品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345695" y="3153166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chemeClr val="accent5">
                    <a:lumMod val="75000"/>
                  </a:schemeClr>
                </a:solidFill>
              </a:rPr>
              <a:t>主キー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878694" y="211934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C00000"/>
                </a:solidFill>
              </a:rPr>
              <a:t>テーブル名</a:t>
            </a:r>
            <a:r>
              <a:rPr lang="ja-JP" altLang="en-US" sz="2800" dirty="0"/>
              <a:t>：</a:t>
            </a:r>
            <a:r>
              <a:rPr lang="ja-JP" altLang="en-US" sz="2800" b="1" dirty="0"/>
              <a:t>購入</a:t>
            </a:r>
          </a:p>
        </p:txBody>
      </p:sp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4647554" y="2557930"/>
          <a:ext cx="3179090" cy="19888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22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6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/>
                        <a:t>フィールド名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/>
                        <a:t>データ型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ID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オートナンバー型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短いテキスト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商品</a:t>
                      </a:r>
                      <a:r>
                        <a:rPr kumimoji="1" lang="en-US" altLang="ja-JP" sz="1800" b="1" dirty="0"/>
                        <a:t>ID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数値型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数量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数値型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正方形/長方形 9"/>
          <p:cNvSpPr/>
          <p:nvPr/>
        </p:nvSpPr>
        <p:spPr>
          <a:xfrm>
            <a:off x="7826644" y="311375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chemeClr val="accent5">
                    <a:lumMod val="75000"/>
                  </a:schemeClr>
                </a:solidFill>
              </a:rPr>
              <a:t>主キー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E4E4442-3684-4054-A647-84857FDC4087}"/>
              </a:ext>
            </a:extLst>
          </p:cNvPr>
          <p:cNvSpPr txBox="1"/>
          <p:nvPr/>
        </p:nvSpPr>
        <p:spPr>
          <a:xfrm>
            <a:off x="166606" y="1266325"/>
            <a:ext cx="7066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マイクロソフト </a:t>
            </a:r>
            <a:r>
              <a:rPr kumimoji="1" lang="en-US" altLang="ja-JP" sz="2800" dirty="0"/>
              <a:t>Access </a:t>
            </a:r>
            <a:r>
              <a:rPr kumimoji="1" lang="ja-JP" altLang="en-US" sz="2800" dirty="0"/>
              <a:t>のテーブルデザイン</a:t>
            </a:r>
          </a:p>
        </p:txBody>
      </p:sp>
    </p:spTree>
    <p:extLst>
      <p:ext uri="{BB962C8B-B14F-4D97-AF65-F5344CB8AC3E}">
        <p14:creationId xmlns:p14="http://schemas.microsoft.com/office/powerpoint/2010/main" val="2693329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0"/>
            <a:ext cx="5475440" cy="220652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4400" b="1" dirty="0" err="1">
                <a:solidFill>
                  <a:schemeClr val="tx1"/>
                </a:solidFill>
                <a:latin typeface="メイリオ" panose="020B0604030504040204" pitchFamily="50" charset="-128"/>
              </a:rPr>
              <a:t>qd</a:t>
            </a:r>
            <a:r>
              <a:rPr lang="en-US" altLang="ja-JP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-6. </a:t>
            </a:r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クエリのデザインビュー</a:t>
            </a:r>
            <a:br>
              <a:rPr lang="ja-JP" altLang="en-US" dirty="0"/>
            </a:br>
            <a:endParaRPr lang="ja-JP" alt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9E76904D-92F3-4472-8471-B3058CC72BA0}"/>
              </a:ext>
            </a:extLst>
          </p:cNvPr>
          <p:cNvSpPr txBox="1">
            <a:spLocks/>
          </p:cNvSpPr>
          <p:nvPr/>
        </p:nvSpPr>
        <p:spPr>
          <a:xfrm>
            <a:off x="192387" y="3126508"/>
            <a:ext cx="5174741" cy="197236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altLang="ja-JP" sz="2800" dirty="0">
                <a:solidFill>
                  <a:schemeClr val="tx1"/>
                </a:solidFill>
                <a:latin typeface="Arial" panose="020B0604020202020204" pitchFamily="34" charset="0"/>
              </a:rPr>
              <a:t>Access </a:t>
            </a: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データベースの実演（全</a:t>
            </a:r>
            <a:r>
              <a:rPr lang="ja-JP" altLang="en-US" sz="2800" dirty="0">
                <a:solidFill>
                  <a:schemeClr val="tx1"/>
                </a:solidFill>
              </a:rPr>
              <a:t>６</a:t>
            </a: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回）</a:t>
            </a:r>
            <a:endParaRPr lang="en-US" altLang="ja-JP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b="1" dirty="0">
                <a:solidFill>
                  <a:schemeClr val="tx1"/>
                </a:solidFill>
              </a:rPr>
              <a:t>Access </a:t>
            </a:r>
            <a:r>
              <a:rPr lang="ja-JP" altLang="en-US" b="1" dirty="0">
                <a:solidFill>
                  <a:schemeClr val="tx1"/>
                </a:solidFill>
              </a:rPr>
              <a:t>を学びたい人へ</a:t>
            </a:r>
            <a:endParaRPr lang="en-US" altLang="ja-JP" b="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https://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www.kkaneko.jp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/data/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qd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index.html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83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79913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使用するテーブルとリレーションシップ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719724" y="1092816"/>
            <a:ext cx="4544842" cy="52202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テーブル名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商品</a:t>
            </a:r>
          </a:p>
        </p:txBody>
      </p:sp>
      <p:graphicFrame>
        <p:nvGraphicFramePr>
          <p:cNvPr id="10" name="表 9"/>
          <p:cNvGraphicFramePr>
            <a:graphicFrameLocks noGrp="1"/>
          </p:cNvGraphicFramePr>
          <p:nvPr/>
        </p:nvGraphicFramePr>
        <p:xfrm>
          <a:off x="274455" y="3652063"/>
          <a:ext cx="3973992" cy="13030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9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4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89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</a:t>
                      </a:r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数量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458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719724" y="3340887"/>
            <a:ext cx="2583802" cy="52202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テーブル名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購入</a:t>
            </a:r>
          </a:p>
        </p:txBody>
      </p:sp>
      <p:graphicFrame>
        <p:nvGraphicFramePr>
          <p:cNvPr id="12" name="表 11"/>
          <p:cNvGraphicFramePr>
            <a:graphicFrameLocks noGrp="1"/>
          </p:cNvGraphicFramePr>
          <p:nvPr/>
        </p:nvGraphicFramePr>
        <p:xfrm>
          <a:off x="376064" y="1411497"/>
          <a:ext cx="3471420" cy="1737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4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7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aseline="0" dirty="0"/>
                        <a:t>名前</a:t>
                      </a:r>
                      <a:endParaRPr kumimoji="1" lang="en-US" altLang="ja-JP" sz="24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150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05294067"/>
                  </a:ext>
                </a:extLst>
              </a:tr>
            </a:tbl>
          </a:graphicData>
        </a:graphic>
      </p:graphicFrame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079C901-5B34-444A-9AF2-42412916CE22}"/>
              </a:ext>
            </a:extLst>
          </p:cNvPr>
          <p:cNvSpPr txBox="1"/>
          <p:nvPr/>
        </p:nvSpPr>
        <p:spPr>
          <a:xfrm>
            <a:off x="5260809" y="3885145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クエリのデザインビュー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9C7E2AC-89AE-4BB9-A706-48867797B680}"/>
              </a:ext>
            </a:extLst>
          </p:cNvPr>
          <p:cNvSpPr txBox="1"/>
          <p:nvPr/>
        </p:nvSpPr>
        <p:spPr>
          <a:xfrm>
            <a:off x="6030250" y="5342389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クエリの結果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EFCFB20-FBE3-4934-A2C4-6017F3153D00}"/>
              </a:ext>
            </a:extLst>
          </p:cNvPr>
          <p:cNvSpPr txBox="1"/>
          <p:nvPr/>
        </p:nvSpPr>
        <p:spPr>
          <a:xfrm>
            <a:off x="892829" y="6429199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リレーションシップ</a:t>
            </a:r>
          </a:p>
        </p:txBody>
      </p:sp>
      <p:sp>
        <p:nvSpPr>
          <p:cNvPr id="19" name="右矢印 11">
            <a:extLst>
              <a:ext uri="{FF2B5EF4-FFF2-40B4-BE49-F238E27FC236}">
                <a16:creationId xmlns:a16="http://schemas.microsoft.com/office/drawing/2014/main" id="{1FF7CE61-B28F-4C75-892B-76CDAF7B74B2}"/>
              </a:ext>
            </a:extLst>
          </p:cNvPr>
          <p:cNvSpPr/>
          <p:nvPr/>
        </p:nvSpPr>
        <p:spPr>
          <a:xfrm>
            <a:off x="4572553" y="2987031"/>
            <a:ext cx="265118" cy="11130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35475BC-D1C1-4EE2-BA4D-E174CBF7B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062" y="1053946"/>
            <a:ext cx="3876874" cy="276874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2F3F7E0-38DD-41D2-A636-AF9841C44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29" y="5266259"/>
            <a:ext cx="2753579" cy="123011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D64F57CF-83C0-4C12-A123-E1D0C8FFF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69" y="4474171"/>
            <a:ext cx="3075471" cy="84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83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/>
              <a:t>2</a:t>
            </a:r>
            <a:r>
              <a:rPr lang="ja-JP" altLang="en-US" b="1" dirty="0"/>
              <a:t> </a:t>
            </a:r>
            <a:r>
              <a:rPr lang="ja-JP" altLang="en-US" b="1" dirty="0" err="1"/>
              <a:t>つの</a:t>
            </a:r>
            <a:r>
              <a:rPr lang="ja-JP" altLang="en-US" b="1" dirty="0"/>
              <a:t>テーブルのテーブル定義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166606" y="2568454"/>
          <a:ext cx="3179090" cy="185072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3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5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フィールド名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データ型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32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0" dirty="0"/>
                        <a:t>ID</a:t>
                      </a:r>
                      <a:endParaRPr kumimoji="1" lang="ja-JP" altLang="en-US" sz="18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0" dirty="0"/>
                        <a:t>オートナンバー型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09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短いテキスト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09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数値型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328255" y="2129873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C00000"/>
                </a:solidFill>
              </a:rPr>
              <a:t>テーブル名</a:t>
            </a:r>
            <a:r>
              <a:rPr lang="ja-JP" altLang="en-US" sz="2800" dirty="0"/>
              <a:t>：</a:t>
            </a:r>
            <a:r>
              <a:rPr lang="ja-JP" altLang="en-US" sz="2800" b="1" dirty="0"/>
              <a:t>商品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345695" y="3153166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chemeClr val="accent5">
                    <a:lumMod val="75000"/>
                  </a:schemeClr>
                </a:solidFill>
              </a:rPr>
              <a:t>主キー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878694" y="211934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C00000"/>
                </a:solidFill>
              </a:rPr>
              <a:t>テーブル名</a:t>
            </a:r>
            <a:r>
              <a:rPr lang="ja-JP" altLang="en-US" sz="2800" dirty="0"/>
              <a:t>：</a:t>
            </a:r>
            <a:r>
              <a:rPr lang="ja-JP" altLang="en-US" sz="2800" b="1" dirty="0"/>
              <a:t>購入</a:t>
            </a:r>
          </a:p>
        </p:txBody>
      </p:sp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4647554" y="2557930"/>
          <a:ext cx="3179090" cy="19888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22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6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フィールド名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データ型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0" dirty="0"/>
                        <a:t>ID</a:t>
                      </a:r>
                      <a:endParaRPr kumimoji="1" lang="ja-JP" altLang="en-US" sz="18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0" dirty="0"/>
                        <a:t>オートナンバー型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短いテキスト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商品</a:t>
                      </a:r>
                      <a:r>
                        <a:rPr kumimoji="1" lang="en-US" altLang="ja-JP" sz="1800" b="1" dirty="0"/>
                        <a:t>ID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数値型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数量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数値型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正方形/長方形 9"/>
          <p:cNvSpPr/>
          <p:nvPr/>
        </p:nvSpPr>
        <p:spPr>
          <a:xfrm>
            <a:off x="7826644" y="311375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chemeClr val="accent5">
                    <a:lumMod val="75000"/>
                  </a:schemeClr>
                </a:solidFill>
              </a:rPr>
              <a:t>主キー</a:t>
            </a:r>
          </a:p>
        </p:txBody>
      </p:sp>
    </p:spTree>
    <p:extLst>
      <p:ext uri="{BB962C8B-B14F-4D97-AF65-F5344CB8AC3E}">
        <p14:creationId xmlns:p14="http://schemas.microsoft.com/office/powerpoint/2010/main" val="2132697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６</a:t>
            </a:r>
            <a:r>
              <a:rPr kumimoji="1" lang="ja-JP" altLang="en-US" dirty="0"/>
              <a:t>回の内容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008494" cy="533316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全体説明</a:t>
            </a:r>
            <a:endParaRPr kumimoji="1"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テーブル定義</a:t>
            </a:r>
            <a:endParaRPr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b="1" dirty="0"/>
              <a:t>フォーム，レポート</a:t>
            </a:r>
            <a:endParaRPr kumimoji="1"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b="1" dirty="0"/>
              <a:t>SQL </a:t>
            </a:r>
            <a:r>
              <a:rPr lang="ja-JP" altLang="en-US" b="1" dirty="0"/>
              <a:t>問い合わせ</a:t>
            </a:r>
            <a:endParaRPr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テーブルのリレーションシップ</a:t>
            </a:r>
            <a:endParaRPr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クエリのデザインビュー</a:t>
            </a:r>
            <a:endParaRPr lang="en-US" altLang="ja-JP" b="1" dirty="0"/>
          </a:p>
          <a:p>
            <a:pPr marL="514350" indent="-514350">
              <a:buFont typeface="+mj-lt"/>
              <a:buAutoNum type="arabicPeriod"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Access </a:t>
            </a:r>
            <a:r>
              <a:rPr lang="ja-JP" altLang="en-US" dirty="0"/>
              <a:t>の基本的な機能を学び，全体を把握する．</a:t>
            </a:r>
            <a:r>
              <a:rPr lang="en-US" altLang="ja-JP" dirty="0"/>
              <a:t>Access </a:t>
            </a:r>
            <a:r>
              <a:rPr lang="ja-JP" altLang="en-US" dirty="0"/>
              <a:t>の実演動画．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URL: </a:t>
            </a:r>
            <a:r>
              <a:rPr lang="en-US" altLang="ja-JP" sz="2800" dirty="0">
                <a:solidFill>
                  <a:schemeClr val="tx1"/>
                </a:solidFill>
                <a:latin typeface="Arial" panose="020B0604020202020204" pitchFamily="34" charset="0"/>
              </a:rPr>
              <a:t>https://</a:t>
            </a:r>
            <a:r>
              <a:rPr lang="en-US" altLang="ja-JP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www.kkaneko.jp</a:t>
            </a:r>
            <a:r>
              <a:rPr lang="en-US" altLang="ja-JP" sz="2800" dirty="0">
                <a:solidFill>
                  <a:schemeClr val="tx1"/>
                </a:solidFill>
                <a:latin typeface="Arial" panose="020B0604020202020204" pitchFamily="34" charset="0"/>
              </a:rPr>
              <a:t>/data/</a:t>
            </a:r>
            <a:r>
              <a:rPr lang="en-US" altLang="ja-JP" sz="2800">
                <a:solidFill>
                  <a:schemeClr val="tx1"/>
                </a:solidFill>
                <a:latin typeface="Arial" panose="020B0604020202020204" pitchFamily="34" charset="0"/>
              </a:rPr>
              <a:t>qd</a:t>
            </a:r>
            <a:r>
              <a:rPr lang="en-US" altLang="ja-JP" sz="2800" dirty="0">
                <a:solidFill>
                  <a:schemeClr val="tx1"/>
                </a:solidFill>
                <a:latin typeface="Arial" panose="020B0604020202020204" pitchFamily="34" charset="0"/>
              </a:rPr>
              <a:t>/</a:t>
            </a:r>
            <a:r>
              <a:rPr lang="en-US" altLang="ja-JP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index.html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555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リレーショナルデータベースシステム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5" name="テキスト ボックス 5"/>
          <p:cNvSpPr txBox="1">
            <a:spLocks noChangeArrowheads="1"/>
          </p:cNvSpPr>
          <p:nvPr/>
        </p:nvSpPr>
        <p:spPr bwMode="auto">
          <a:xfrm>
            <a:off x="515530" y="4401733"/>
            <a:ext cx="206979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rgbClr val="800000"/>
                </a:solidFill>
                <a:latin typeface="Arial" panose="020B0604020202020204" pitchFamily="34" charset="0"/>
              </a:rPr>
              <a:t>リレーショナル</a:t>
            </a:r>
            <a:endParaRPr lang="en-US" altLang="ja-JP" sz="2100" dirty="0">
              <a:solidFill>
                <a:srgbClr val="8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rgbClr val="800000"/>
                </a:solidFill>
                <a:latin typeface="Arial" panose="020B0604020202020204" pitchFamily="34" charset="0"/>
              </a:rPr>
              <a:t>データベース</a:t>
            </a:r>
            <a:endParaRPr lang="en-US" altLang="ja-JP" sz="2100" dirty="0">
              <a:solidFill>
                <a:srgbClr val="8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rgbClr val="800000"/>
                </a:solidFill>
                <a:latin typeface="Arial" panose="020B0604020202020204" pitchFamily="34" charset="0"/>
              </a:rPr>
              <a:t>管理システム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2549187" y="4428037"/>
            <a:ext cx="206979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rgbClr val="800000"/>
                </a:solidFill>
                <a:latin typeface="Arial" panose="020B0604020202020204" pitchFamily="34" charset="0"/>
              </a:rPr>
              <a:t>リレーショナル</a:t>
            </a:r>
            <a:endParaRPr lang="en-US" altLang="ja-JP" sz="2100" dirty="0">
              <a:solidFill>
                <a:srgbClr val="8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rgbClr val="800000"/>
                </a:solidFill>
                <a:latin typeface="Arial" panose="020B0604020202020204" pitchFamily="34" charset="0"/>
              </a:rPr>
              <a:t>データベース</a:t>
            </a:r>
          </a:p>
        </p:txBody>
      </p:sp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525556" y="3032195"/>
            <a:ext cx="4142687" cy="24082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1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669621" y="3101252"/>
            <a:ext cx="1800493" cy="39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</a:rPr>
              <a:t>コンピュータ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3539211" y="3777090"/>
            <a:ext cx="723275" cy="68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</a:rPr>
              <a:t>記憶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</a:rPr>
              <a:t>装置</a:t>
            </a:r>
          </a:p>
        </p:txBody>
      </p:sp>
      <p:sp>
        <p:nvSpPr>
          <p:cNvPr id="10" name="テキスト ボックス 5"/>
          <p:cNvSpPr txBox="1">
            <a:spLocks noChangeArrowheads="1"/>
          </p:cNvSpPr>
          <p:nvPr/>
        </p:nvSpPr>
        <p:spPr bwMode="auto">
          <a:xfrm>
            <a:off x="464868" y="5617686"/>
            <a:ext cx="476284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</a:rPr>
              <a:t>あわせて</a:t>
            </a:r>
            <a:endParaRPr lang="en-US" altLang="ja-JP" sz="21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b="1" dirty="0">
                <a:solidFill>
                  <a:srgbClr val="800000"/>
                </a:solidFill>
                <a:latin typeface="Arial" panose="020B0604020202020204" pitchFamily="34" charset="0"/>
              </a:rPr>
              <a:t>リレーショナルデータベースシステム</a:t>
            </a:r>
          </a:p>
        </p:txBody>
      </p:sp>
      <p:pic>
        <p:nvPicPr>
          <p:cNvPr id="11" name="Picture 6" descr="http://4.bp.blogspot.com/-ugfDrCNROHw/VbnRccqW8JI/AAAAAAAAwLQ/W3tt2UI4bcA/s800/computer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64" y="3376285"/>
            <a:ext cx="1217357" cy="113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3.bp.blogspot.com/-V4IWtEE4mi0/U2sr28tExOI/AAAAAAAAf50/ivdH5uLVwUc/s800/computer_harddis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450" y="3419800"/>
            <a:ext cx="1136210" cy="10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円形吹き出し 13"/>
          <p:cNvSpPr/>
          <p:nvPr/>
        </p:nvSpPr>
        <p:spPr>
          <a:xfrm>
            <a:off x="4668242" y="2178583"/>
            <a:ext cx="4433492" cy="3261896"/>
          </a:xfrm>
          <a:prstGeom prst="wedgeEllipseCallout">
            <a:avLst>
              <a:gd name="adj1" fmla="val -61058"/>
              <a:gd name="adj2" fmla="val 48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804501" y="4155202"/>
            <a:ext cx="4392657" cy="41549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たくさんの</a:t>
            </a:r>
            <a:r>
              <a:rPr lang="ja-JP" altLang="en-US" sz="21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が格納される</a:t>
            </a:r>
          </a:p>
        </p:txBody>
      </p:sp>
      <p:pic>
        <p:nvPicPr>
          <p:cNvPr id="17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8397" y="2487214"/>
            <a:ext cx="2287719" cy="822960"/>
          </a:xfrm>
          <a:prstGeom prst="rect">
            <a:avLst/>
          </a:prstGeom>
        </p:spPr>
      </p:pic>
      <p:pic>
        <p:nvPicPr>
          <p:cNvPr id="18" name="tabl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9883" y="3424078"/>
            <a:ext cx="2453302" cy="617220"/>
          </a:xfrm>
          <a:prstGeom prst="rect">
            <a:avLst/>
          </a:prstGeom>
        </p:spPr>
      </p:pic>
      <p:sp>
        <p:nvSpPr>
          <p:cNvPr id="19" name="テキスト ボックス 5">
            <a:extLst>
              <a:ext uri="{FF2B5EF4-FFF2-40B4-BE49-F238E27FC236}">
                <a16:creationId xmlns:a16="http://schemas.microsoft.com/office/drawing/2014/main" id="{672F89A7-A32C-4886-B1A8-285B7A114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88" y="842186"/>
            <a:ext cx="83735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ja-JP" altLang="en-US" sz="2800" b="1" dirty="0">
                <a:solidFill>
                  <a:srgbClr val="800000"/>
                </a:solidFill>
                <a:latin typeface="Arial" panose="020B0604020202020204" pitchFamily="34" charset="0"/>
              </a:rPr>
              <a:t>データベースシステム</a:t>
            </a: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の一種</a:t>
            </a:r>
            <a:endParaRPr lang="en-US" altLang="ja-JP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データの形は</a:t>
            </a:r>
            <a:r>
              <a:rPr lang="ja-JP" altLang="en-US" sz="2800" b="1" dirty="0">
                <a:solidFill>
                  <a:srgbClr val="800000"/>
                </a:solidFill>
                <a:latin typeface="Arial" panose="020B0604020202020204" pitchFamily="34" charset="0"/>
              </a:rPr>
              <a:t>テーブル</a:t>
            </a: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（</a:t>
            </a:r>
            <a:r>
              <a:rPr lang="ja-JP" altLang="en-US" sz="2800" b="1" dirty="0">
                <a:solidFill>
                  <a:srgbClr val="800000"/>
                </a:solidFill>
                <a:latin typeface="Arial" panose="020B0604020202020204" pitchFamily="34" charset="0"/>
              </a:rPr>
              <a:t>リレーション</a:t>
            </a: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ともいう）</a:t>
            </a:r>
            <a:endParaRPr lang="en-US" altLang="ja-JP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US" altLang="ja-JP" sz="2800" b="1" dirty="0">
                <a:solidFill>
                  <a:srgbClr val="800000"/>
                </a:solidFill>
                <a:latin typeface="Arial" panose="020B0604020202020204" pitchFamily="34" charset="0"/>
              </a:rPr>
              <a:t>SQL </a:t>
            </a: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の機能</a:t>
            </a:r>
          </a:p>
        </p:txBody>
      </p:sp>
    </p:spTree>
    <p:extLst>
      <p:ext uri="{BB962C8B-B14F-4D97-AF65-F5344CB8AC3E}">
        <p14:creationId xmlns:p14="http://schemas.microsoft.com/office/powerpoint/2010/main" val="248253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"/>
    </mc:Choice>
    <mc:Fallback xmlns="">
      <p:transition spd="slow" advTm="30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0"/>
            <a:ext cx="5174741" cy="220652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 marR="0" lvl="0" indent="0" algn="l" defTabSz="914400" rtl="0" eaLnBrk="1" fontAlgn="auto" latinLnBrk="0" hangingPunct="1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qd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-2. </a:t>
            </a: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テーブル定義</a:t>
            </a:r>
            <a:b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金子邦彦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9E76904D-92F3-4472-8471-B3058CC72BA0}"/>
              </a:ext>
            </a:extLst>
          </p:cNvPr>
          <p:cNvSpPr txBox="1">
            <a:spLocks/>
          </p:cNvSpPr>
          <p:nvPr/>
        </p:nvSpPr>
        <p:spPr>
          <a:xfrm>
            <a:off x="192387" y="3126508"/>
            <a:ext cx="5174741" cy="197236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Access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データベースの実演（全６回）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Access 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を学びたい人へ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https://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www.kkaneko.jp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/data/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qd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/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index.html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3BEC78D-113C-41E3-A1C2-1BEF179E3F46}"/>
              </a:ext>
            </a:extLst>
          </p:cNvPr>
          <p:cNvSpPr txBox="1"/>
          <p:nvPr/>
        </p:nvSpPr>
        <p:spPr>
          <a:xfrm>
            <a:off x="3593161" y="6551600"/>
            <a:ext cx="5349310" cy="1929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謝辞：この資料では「かわいいフリー素材集 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1002761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B1F901-E19D-4C1B-86D4-A2C55E8E7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リレーショナルデータベースの構築手順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2DB09A-E0F2-4EB6-97C3-38775B8FA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右矢印 2">
            <a:extLst>
              <a:ext uri="{FF2B5EF4-FFF2-40B4-BE49-F238E27FC236}">
                <a16:creationId xmlns:a16="http://schemas.microsoft.com/office/drawing/2014/main" id="{A0D290CC-EBC1-41C2-8D20-07F8F2C52BA4}"/>
              </a:ext>
            </a:extLst>
          </p:cNvPr>
          <p:cNvSpPr/>
          <p:nvPr/>
        </p:nvSpPr>
        <p:spPr>
          <a:xfrm>
            <a:off x="3436567" y="2471872"/>
            <a:ext cx="297029" cy="683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57A4071-BF77-4442-99B5-B52D423126F9}"/>
              </a:ext>
            </a:extLst>
          </p:cNvPr>
          <p:cNvSpPr txBox="1">
            <a:spLocks/>
          </p:cNvSpPr>
          <p:nvPr/>
        </p:nvSpPr>
        <p:spPr>
          <a:xfrm>
            <a:off x="3786439" y="3927629"/>
            <a:ext cx="3333755" cy="118768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テーブル定義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※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最初，テーブルは</a:t>
            </a:r>
            <a:r>
              <a:rPr kumimoji="1" lang="ja-JP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空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7" name="右矢印 18">
            <a:extLst>
              <a:ext uri="{FF2B5EF4-FFF2-40B4-BE49-F238E27FC236}">
                <a16:creationId xmlns:a16="http://schemas.microsoft.com/office/drawing/2014/main" id="{90AF57B0-00DF-4CC2-8C41-19644B71E020}"/>
              </a:ext>
            </a:extLst>
          </p:cNvPr>
          <p:cNvSpPr/>
          <p:nvPr/>
        </p:nvSpPr>
        <p:spPr>
          <a:xfrm>
            <a:off x="6353542" y="2471872"/>
            <a:ext cx="297029" cy="683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B5AE6C9-BB90-4C2A-925B-42D7EF7845EA}"/>
              </a:ext>
            </a:extLst>
          </p:cNvPr>
          <p:cNvSpPr txBox="1">
            <a:spLocks/>
          </p:cNvSpPr>
          <p:nvPr/>
        </p:nvSpPr>
        <p:spPr>
          <a:xfrm>
            <a:off x="1744198" y="3576655"/>
            <a:ext cx="1895096" cy="130564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データベース生成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※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最初，データベースは</a:t>
            </a:r>
            <a:r>
              <a:rPr kumimoji="1" lang="ja-JP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空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2F154C7-82E7-422F-9081-6FA2C2528189}"/>
              </a:ext>
            </a:extLst>
          </p:cNvPr>
          <p:cNvSpPr txBox="1">
            <a:spLocks/>
          </p:cNvSpPr>
          <p:nvPr/>
        </p:nvSpPr>
        <p:spPr>
          <a:xfrm>
            <a:off x="6935029" y="4427416"/>
            <a:ext cx="2307782" cy="79856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テーブル生成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10" name="Picture 12" descr="http://1.bp.blogspot.com/-S6GY-o73FYk/UgsvAaFo8vI/AAAAAAAAXNs/0_jenbN5wYs/s800/cardboard_open.png">
            <a:extLst>
              <a:ext uri="{FF2B5EF4-FFF2-40B4-BE49-F238E27FC236}">
                <a16:creationId xmlns:a16="http://schemas.microsoft.com/office/drawing/2014/main" id="{70905209-5FFD-4AFB-8F6E-6D84D1626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98" y="2226254"/>
            <a:ext cx="1623271" cy="109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右矢印 17">
            <a:extLst>
              <a:ext uri="{FF2B5EF4-FFF2-40B4-BE49-F238E27FC236}">
                <a16:creationId xmlns:a16="http://schemas.microsoft.com/office/drawing/2014/main" id="{5A488A11-0B98-4DFC-A26C-D2A70358D5D8}"/>
              </a:ext>
            </a:extLst>
          </p:cNvPr>
          <p:cNvSpPr/>
          <p:nvPr/>
        </p:nvSpPr>
        <p:spPr>
          <a:xfrm>
            <a:off x="1287443" y="2471874"/>
            <a:ext cx="297029" cy="683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44006D39-0C9E-4DA2-9FF1-604DEEB7FB96}"/>
              </a:ext>
            </a:extLst>
          </p:cNvPr>
          <p:cNvSpPr txBox="1">
            <a:spLocks/>
          </p:cNvSpPr>
          <p:nvPr/>
        </p:nvSpPr>
        <p:spPr>
          <a:xfrm>
            <a:off x="-69825" y="3576655"/>
            <a:ext cx="2313447" cy="118768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データベース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設計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13" name="Picture 2" descr="http://3.bp.blogspot.com/-1Sriaf-OlmA/VJ6XfS-a-fI/AAAAAAAAqL0/xHBZTS6r9hM/s800/job_kenchikuka.png">
            <a:extLst>
              <a:ext uri="{FF2B5EF4-FFF2-40B4-BE49-F238E27FC236}">
                <a16:creationId xmlns:a16="http://schemas.microsoft.com/office/drawing/2014/main" id="{A51C79F0-807F-4FFB-9D8C-13FCB0973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57" y="2245535"/>
            <a:ext cx="1136074" cy="113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61759098-C3D9-4DA3-ADDC-DE15E8C521DC}"/>
              </a:ext>
            </a:extLst>
          </p:cNvPr>
          <p:cNvGraphicFramePr>
            <a:graphicFrameLocks noGrp="1"/>
          </p:cNvGraphicFramePr>
          <p:nvPr/>
        </p:nvGraphicFramePr>
        <p:xfrm>
          <a:off x="3902273" y="2094682"/>
          <a:ext cx="2297832" cy="777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8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9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購入者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商品</a:t>
                      </a:r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数量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id="{178737F2-2D3F-4735-8E28-5181AABB30FA}"/>
              </a:ext>
            </a:extLst>
          </p:cNvPr>
          <p:cNvGraphicFramePr>
            <a:graphicFrameLocks noGrp="1"/>
          </p:cNvGraphicFramePr>
          <p:nvPr/>
        </p:nvGraphicFramePr>
        <p:xfrm>
          <a:off x="6804008" y="2068780"/>
          <a:ext cx="2297832" cy="108890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8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9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購入者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商品</a:t>
                      </a:r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数量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X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10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669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2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Y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2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5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8283FD1A-64C9-455F-8D3E-FE238AF22CFB}"/>
              </a:ext>
            </a:extLst>
          </p:cNvPr>
          <p:cNvGraphicFramePr>
            <a:graphicFrameLocks noGrp="1"/>
          </p:cNvGraphicFramePr>
          <p:nvPr/>
        </p:nvGraphicFramePr>
        <p:xfrm>
          <a:off x="3904552" y="3055907"/>
          <a:ext cx="2199647" cy="563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73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" name="図 17">
            <a:extLst>
              <a:ext uri="{FF2B5EF4-FFF2-40B4-BE49-F238E27FC236}">
                <a16:creationId xmlns:a16="http://schemas.microsoft.com/office/drawing/2014/main" id="{A67B97B2-F7BF-4470-9C32-C1D8117F9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071" y="3223383"/>
            <a:ext cx="2112884" cy="129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26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353CAF-1D5B-4DE6-A2AD-7B0391135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テーブル定義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CB03C8-3D7B-430F-A2C6-EDB6C1F5F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A03E5AB-735B-402D-AD5A-99760FCFE8F1}"/>
              </a:ext>
            </a:extLst>
          </p:cNvPr>
          <p:cNvSpPr txBox="1">
            <a:spLocks/>
          </p:cNvSpPr>
          <p:nvPr/>
        </p:nvSpPr>
        <p:spPr>
          <a:xfrm>
            <a:off x="992395" y="1196487"/>
            <a:ext cx="7201346" cy="2931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テーブル定義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では，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・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テーブル名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・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属性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属性名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・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属性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データ型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など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を設定して，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テーブル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定義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9D63A50-6BC5-4245-A25E-E468597CCE85}"/>
              </a:ext>
            </a:extLst>
          </p:cNvPr>
          <p:cNvSpPr txBox="1"/>
          <p:nvPr/>
        </p:nvSpPr>
        <p:spPr>
          <a:xfrm>
            <a:off x="2735468" y="4258924"/>
            <a:ext cx="273183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テーブル名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: products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324B1513-449C-44E8-9CC0-DE682F399D15}"/>
              </a:ext>
            </a:extLst>
          </p:cNvPr>
          <p:cNvGraphicFramePr>
            <a:graphicFrameLocks noGrp="1"/>
          </p:cNvGraphicFramePr>
          <p:nvPr/>
        </p:nvGraphicFramePr>
        <p:xfrm>
          <a:off x="2735468" y="4766623"/>
          <a:ext cx="3186350" cy="17897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1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561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102191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orange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650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1509055" y="4801553"/>
          <a:ext cx="519710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8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属性名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データ型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/>
                        <a:t>id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オートナンバー型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name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長いテキスト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price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倍精度浮動小数点型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2387841" y="987523"/>
            <a:ext cx="3562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テーブル定義の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SQL</a:t>
            </a:r>
            <a:endParaRPr kumimoji="0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706161" y="5181590"/>
            <a:ext cx="1669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← 主キー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1691770" y="4024042"/>
            <a:ext cx="1455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← 主キー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72B64EC6-441F-4163-BE9F-217134528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テーブル定義</a:t>
            </a:r>
            <a:endParaRPr kumimoji="1" lang="ja-JP" altLang="en-US" dirty="0"/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FFA77E67-AAEF-4775-8582-00E2F9B41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852" y="1510743"/>
            <a:ext cx="5254171" cy="21092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CREATE TABLE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products 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id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INTEGER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PRIMARY KEY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name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TEXT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price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REAL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); 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9C49A33-6E41-413A-9F5A-42A2E7C34725}"/>
              </a:ext>
            </a:extLst>
          </p:cNvPr>
          <p:cNvSpPr/>
          <p:nvPr/>
        </p:nvSpPr>
        <p:spPr>
          <a:xfrm>
            <a:off x="7079247" y="2064251"/>
            <a:ext cx="1669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← 主キー</a:t>
            </a:r>
          </a:p>
        </p:txBody>
      </p:sp>
    </p:spTree>
    <p:extLst>
      <p:ext uri="{BB962C8B-B14F-4D97-AF65-F5344CB8AC3E}">
        <p14:creationId xmlns:p14="http://schemas.microsoft.com/office/powerpoint/2010/main" val="4013986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0"/>
            <a:ext cx="5174741" cy="220652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4400" b="1" dirty="0" err="1">
                <a:solidFill>
                  <a:schemeClr val="tx1"/>
                </a:solidFill>
                <a:latin typeface="メイリオ" panose="020B0604030504040204" pitchFamily="50" charset="-128"/>
              </a:rPr>
              <a:t>qd</a:t>
            </a:r>
            <a:r>
              <a:rPr lang="en-US" altLang="ja-JP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-3. </a:t>
            </a:r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フォーム，レポート</a:t>
            </a:r>
            <a:br>
              <a:rPr lang="ja-JP" altLang="en-US" dirty="0"/>
            </a:br>
            <a:endParaRPr lang="ja-JP" alt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9E76904D-92F3-4472-8471-B3058CC72BA0}"/>
              </a:ext>
            </a:extLst>
          </p:cNvPr>
          <p:cNvSpPr txBox="1">
            <a:spLocks/>
          </p:cNvSpPr>
          <p:nvPr/>
        </p:nvSpPr>
        <p:spPr>
          <a:xfrm>
            <a:off x="192387" y="3126508"/>
            <a:ext cx="5174741" cy="197236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altLang="ja-JP" sz="2800" dirty="0">
                <a:solidFill>
                  <a:schemeClr val="tx1"/>
                </a:solidFill>
                <a:latin typeface="Arial" panose="020B0604020202020204" pitchFamily="34" charset="0"/>
              </a:rPr>
              <a:t>Access </a:t>
            </a: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データベースの実演（全</a:t>
            </a:r>
            <a:r>
              <a:rPr lang="ja-JP" altLang="en-US" sz="2800" dirty="0">
                <a:solidFill>
                  <a:schemeClr val="tx1"/>
                </a:solidFill>
              </a:rPr>
              <a:t>６</a:t>
            </a: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回）</a:t>
            </a:r>
            <a:endParaRPr lang="en-US" altLang="ja-JP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b="1" dirty="0">
                <a:solidFill>
                  <a:schemeClr val="tx1"/>
                </a:solidFill>
              </a:rPr>
              <a:t>Access </a:t>
            </a:r>
            <a:r>
              <a:rPr lang="ja-JP" altLang="en-US" b="1" dirty="0">
                <a:solidFill>
                  <a:schemeClr val="tx1"/>
                </a:solidFill>
              </a:rPr>
              <a:t>を学びたい人へ</a:t>
            </a:r>
            <a:endParaRPr lang="en-US" altLang="ja-JP" b="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https://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www.kkaneko.jp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/data/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qd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index.html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83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9D4C9F-BE62-4BD7-82A9-0DECC547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フォーム，レポート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E481199-09E5-4CC9-AB54-856598A4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0B969C1-BE9C-4D22-9B90-14B6BA3A8AD4}"/>
              </a:ext>
            </a:extLst>
          </p:cNvPr>
          <p:cNvSpPr txBox="1"/>
          <p:nvPr/>
        </p:nvSpPr>
        <p:spPr>
          <a:xfrm>
            <a:off x="779096" y="3973486"/>
            <a:ext cx="2797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ここで作成するフォーム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01700C9-C44C-44FB-96AA-662A912C8199}"/>
              </a:ext>
            </a:extLst>
          </p:cNvPr>
          <p:cNvSpPr txBox="1"/>
          <p:nvPr/>
        </p:nvSpPr>
        <p:spPr>
          <a:xfrm>
            <a:off x="5306131" y="3469142"/>
            <a:ext cx="2555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ここで作成するレポート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B2805E1-4AB5-4F61-A251-37325E632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2" y="1279162"/>
            <a:ext cx="4416030" cy="227937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622D6C5-A751-45E1-B875-8D2AA3CF7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949" y="2080896"/>
            <a:ext cx="4364244" cy="106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22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</TotalTime>
  <Words>970</Words>
  <Application>Microsoft Office PowerPoint</Application>
  <PresentationFormat>画面に合わせる (4:3)</PresentationFormat>
  <Paragraphs>315</Paragraphs>
  <Slides>18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5" baseType="lpstr">
      <vt:lpstr>メイリオ</vt:lpstr>
      <vt:lpstr>游ゴシック</vt:lpstr>
      <vt:lpstr>Arial</vt:lpstr>
      <vt:lpstr>Calibri</vt:lpstr>
      <vt:lpstr>Calibri Light</vt:lpstr>
      <vt:lpstr>Segoe UI</vt:lpstr>
      <vt:lpstr>Office テーマ</vt:lpstr>
      <vt:lpstr>PowerPoint プレゼンテーション</vt:lpstr>
      <vt:lpstr>６回の内容</vt:lpstr>
      <vt:lpstr>リレーショナルデータベースシステム</vt:lpstr>
      <vt:lpstr>PowerPoint プレゼンテーション</vt:lpstr>
      <vt:lpstr>リレーショナルデータベースの構築手順</vt:lpstr>
      <vt:lpstr>テーブル定義</vt:lpstr>
      <vt:lpstr>テーブル定義</vt:lpstr>
      <vt:lpstr>PowerPoint プレゼンテーション</vt:lpstr>
      <vt:lpstr>フォーム，レポート</vt:lpstr>
      <vt:lpstr>今回使用するテーブルのテーブル定義</vt:lpstr>
      <vt:lpstr>PowerPoint プレゼンテーション</vt:lpstr>
      <vt:lpstr>マイクロソフト Access で SQL 問い合わせ （クエリ）</vt:lpstr>
      <vt:lpstr>PowerPoint プレゼンテーション</vt:lpstr>
      <vt:lpstr>作成するテーブルとリレーションシップ</vt:lpstr>
      <vt:lpstr>2 つのテーブルのテーブル定義</vt:lpstr>
      <vt:lpstr>PowerPoint プレゼンテーション</vt:lpstr>
      <vt:lpstr>使用するテーブルとリレーションシップ</vt:lpstr>
      <vt:lpstr>2 つのテーブルのテーブル定義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ゲームエンジンの構成要素</dc:title>
  <dc:creator>金子　邦彦</dc:creator>
  <cp:lastModifiedBy>金子　邦彦</cp:lastModifiedBy>
  <cp:revision>91</cp:revision>
  <dcterms:created xsi:type="dcterms:W3CDTF">2018-05-08T02:37:35Z</dcterms:created>
  <dcterms:modified xsi:type="dcterms:W3CDTF">2025-01-16T06:40:33Z</dcterms:modified>
</cp:coreProperties>
</file>