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8"/>
  </p:notesMasterIdLst>
  <p:sldIdLst>
    <p:sldId id="1037" r:id="rId3"/>
    <p:sldId id="696" r:id="rId4"/>
    <p:sldId id="1277" r:id="rId5"/>
    <p:sldId id="848" r:id="rId6"/>
    <p:sldId id="849" r:id="rId7"/>
    <p:sldId id="1403" r:id="rId8"/>
    <p:sldId id="1404" r:id="rId9"/>
    <p:sldId id="1402" r:id="rId10"/>
    <p:sldId id="1405" r:id="rId11"/>
    <p:sldId id="860" r:id="rId12"/>
    <p:sldId id="1716" r:id="rId13"/>
    <p:sldId id="1719" r:id="rId14"/>
    <p:sldId id="1720" r:id="rId15"/>
    <p:sldId id="1721" r:id="rId16"/>
    <p:sldId id="1368" r:id="rId17"/>
    <p:sldId id="1717" r:id="rId18"/>
    <p:sldId id="1730" r:id="rId19"/>
    <p:sldId id="485" r:id="rId20"/>
    <p:sldId id="1725" r:id="rId21"/>
    <p:sldId id="486" r:id="rId22"/>
    <p:sldId id="1726" r:id="rId23"/>
    <p:sldId id="1729" r:id="rId24"/>
    <p:sldId id="1727" r:id="rId25"/>
    <p:sldId id="1728" r:id="rId26"/>
    <p:sldId id="1731" r:id="rId27"/>
    <p:sldId id="489" r:id="rId28"/>
    <p:sldId id="1431" r:id="rId29"/>
    <p:sldId id="1718" r:id="rId30"/>
    <p:sldId id="551" r:id="rId31"/>
    <p:sldId id="1722" r:id="rId32"/>
    <p:sldId id="1734" r:id="rId33"/>
    <p:sldId id="1732" r:id="rId34"/>
    <p:sldId id="546" r:id="rId35"/>
    <p:sldId id="1723" r:id="rId36"/>
    <p:sldId id="1733" r:id="rId3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1" autoAdjust="0"/>
    <p:restoredTop sz="94660"/>
  </p:normalViewPr>
  <p:slideViewPr>
    <p:cSldViewPr snapToGrid="0">
      <p:cViewPr varScale="1">
        <p:scale>
          <a:sx n="61" d="100"/>
          <a:sy n="61" d="100"/>
        </p:scale>
        <p:origin x="280" y="28"/>
      </p:cViewPr>
      <p:guideLst/>
    </p:cSldViewPr>
  </p:slideViewPr>
  <p:notesTextViewPr>
    <p:cViewPr>
      <p:scale>
        <a:sx n="3" d="2"/>
        <a:sy n="3" d="2"/>
      </p:scale>
      <p:origin x="0" y="0"/>
    </p:cViewPr>
  </p:notesTextViewPr>
  <p:sorterViewPr>
    <p:cViewPr varScale="1">
      <p:scale>
        <a:sx n="1" d="1"/>
        <a:sy n="1" d="1"/>
      </p:scale>
      <p:origin x="0" y="-102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2025/2/5</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392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3</a:t>
            </a:fld>
            <a:endParaRPr kumimoji="1" lang="ja-JP" altLang="en-US"/>
          </a:p>
        </p:txBody>
      </p:sp>
    </p:spTree>
    <p:extLst>
      <p:ext uri="{BB962C8B-B14F-4D97-AF65-F5344CB8AC3E}">
        <p14:creationId xmlns:p14="http://schemas.microsoft.com/office/powerpoint/2010/main" val="2983531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12</a:t>
            </a:fld>
            <a:endParaRPr kumimoji="1" lang="ja-JP" altLang="en-US"/>
          </a:p>
        </p:txBody>
      </p:sp>
    </p:spTree>
    <p:extLst>
      <p:ext uri="{BB962C8B-B14F-4D97-AF65-F5344CB8AC3E}">
        <p14:creationId xmlns:p14="http://schemas.microsoft.com/office/powerpoint/2010/main" val="234260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88104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28</a:t>
            </a:fld>
            <a:endParaRPr kumimoji="1" lang="ja-JP" altLang="en-US"/>
          </a:p>
        </p:txBody>
      </p:sp>
    </p:spTree>
    <p:extLst>
      <p:ext uri="{BB962C8B-B14F-4D97-AF65-F5344CB8AC3E}">
        <p14:creationId xmlns:p14="http://schemas.microsoft.com/office/powerpoint/2010/main" val="380395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66575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87997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21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7087069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3515008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kkaneko.jp/cc/dbenshu/index.html"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0157" y="1122363"/>
            <a:ext cx="8243685" cy="2387600"/>
          </a:xfrm>
        </p:spPr>
        <p:txBody>
          <a:bodyPr>
            <a:noAutofit/>
          </a:bodyPr>
          <a:lstStyle/>
          <a:p>
            <a:r>
              <a:rPr lang="ja-JP" altLang="en-US" dirty="0">
                <a:latin typeface="メイリオ" panose="020B0604030504040204" pitchFamily="50" charset="-128"/>
              </a:rPr>
              <a:t>データベース，</a:t>
            </a:r>
            <a:r>
              <a:rPr lang="en-US" altLang="ja-JP" dirty="0">
                <a:latin typeface="メイリオ" panose="020B0604030504040204" pitchFamily="50" charset="-128"/>
              </a:rPr>
              <a:t>JSON</a:t>
            </a:r>
            <a:r>
              <a:rPr lang="ja-JP" altLang="en-US" dirty="0">
                <a:latin typeface="メイリオ" panose="020B0604030504040204" pitchFamily="50" charset="-128"/>
              </a:rPr>
              <a:t>，</a:t>
            </a:r>
            <a:r>
              <a:rPr lang="en-US" altLang="ja-JP" dirty="0">
                <a:latin typeface="メイリオ" panose="020B0604030504040204" pitchFamily="50" charset="-128"/>
              </a:rPr>
              <a:t>NoSQL </a:t>
            </a:r>
            <a:r>
              <a:rPr lang="ja-JP" altLang="en-US" dirty="0">
                <a:latin typeface="メイリオ" panose="020B0604030504040204" pitchFamily="50" charset="-128"/>
              </a:rPr>
              <a:t>データベース</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105" y="59281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メガネをかけた男性&#10;&#10;自動的に生成された説明">
            <a:extLst>
              <a:ext uri="{FF2B5EF4-FFF2-40B4-BE49-F238E27FC236}">
                <a16:creationId xmlns:a16="http://schemas.microsoft.com/office/drawing/2014/main" id="{1C3B59FE-4A47-434A-A600-E43D38ADC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
        <p:nvSpPr>
          <p:cNvPr id="8" name="字幕 7">
            <a:extLst>
              <a:ext uri="{FF2B5EF4-FFF2-40B4-BE49-F238E27FC236}">
                <a16:creationId xmlns:a16="http://schemas.microsoft.com/office/drawing/2014/main" id="{E246CD48-9EDC-44F7-8CDD-2B1DAA1CE26F}"/>
              </a:ext>
            </a:extLst>
          </p:cNvPr>
          <p:cNvSpPr>
            <a:spLocks noGrp="1"/>
          </p:cNvSpPr>
          <p:nvPr>
            <p:ph type="subTitle" idx="1"/>
          </p:nvPr>
        </p:nvSpPr>
        <p:spPr>
          <a:xfrm>
            <a:off x="450157" y="3301658"/>
            <a:ext cx="8266421" cy="1506085"/>
          </a:xfrm>
        </p:spPr>
        <p:txBody>
          <a:bodyPr>
            <a:normAutofit/>
          </a:bodyPr>
          <a:lstStyle/>
          <a:p>
            <a:endParaRPr lang="ja-JP" altLang="en-US" dirty="0"/>
          </a:p>
          <a:p>
            <a:r>
              <a:rPr lang="en-US" altLang="ja-JP" dirty="0"/>
              <a:t>URL: </a:t>
            </a:r>
            <a:r>
              <a:rPr lang="en-US" altLang="ja-JP" dirty="0">
                <a:hlinkClick r:id="rId5"/>
              </a:rPr>
              <a:t>https://www.kkaneko.</a:t>
            </a:r>
            <a:r>
              <a:rPr lang="en-US" altLang="ja-JP">
                <a:hlinkClick r:id="rId5"/>
              </a:rPr>
              <a:t>jp/cc/dbenshu/</a:t>
            </a:r>
            <a:r>
              <a:rPr lang="en-US" altLang="ja-JP" dirty="0">
                <a:hlinkClick r:id="rId5"/>
              </a:rPr>
              <a:t>index</a:t>
            </a:r>
            <a:r>
              <a:rPr lang="en-US" altLang="ja-JP">
                <a:hlinkClick r:id="rId5"/>
              </a:rPr>
              <a:t>.html</a:t>
            </a:r>
            <a:endParaRPr lang="en-US" altLang="ja-JP"/>
          </a:p>
          <a:p>
            <a:endParaRPr lang="en-US" altLang="ja-JP" dirty="0"/>
          </a:p>
          <a:p>
            <a:endParaRPr lang="en-US" altLang="ja-JP" dirty="0"/>
          </a:p>
        </p:txBody>
      </p:sp>
    </p:spTree>
    <p:extLst>
      <p:ext uri="{BB962C8B-B14F-4D97-AF65-F5344CB8AC3E}">
        <p14:creationId xmlns:p14="http://schemas.microsoft.com/office/powerpoint/2010/main" val="67095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85D6CA-BAA8-49CF-9E42-111A6E551EE2}"/>
              </a:ext>
            </a:extLst>
          </p:cNvPr>
          <p:cNvSpPr>
            <a:spLocks noGrp="1"/>
          </p:cNvSpPr>
          <p:nvPr>
            <p:ph type="title"/>
          </p:nvPr>
        </p:nvSpPr>
        <p:spPr/>
        <p:txBody>
          <a:bodyPr>
            <a:normAutofit fontScale="90000"/>
          </a:bodyPr>
          <a:lstStyle/>
          <a:p>
            <a:r>
              <a:rPr kumimoji="1" lang="ja-JP" altLang="en-US" dirty="0"/>
              <a:t>サイバーフィジカル</a:t>
            </a:r>
          </a:p>
        </p:txBody>
      </p:sp>
      <p:sp>
        <p:nvSpPr>
          <p:cNvPr id="3" name="コンテンツ プレースホルダー 2">
            <a:extLst>
              <a:ext uri="{FF2B5EF4-FFF2-40B4-BE49-F238E27FC236}">
                <a16:creationId xmlns:a16="http://schemas.microsoft.com/office/drawing/2014/main" id="{C06896BD-1132-431C-930A-86DB9A38BACA}"/>
              </a:ext>
            </a:extLst>
          </p:cNvPr>
          <p:cNvSpPr>
            <a:spLocks noGrp="1"/>
          </p:cNvSpPr>
          <p:nvPr>
            <p:ph idx="1"/>
          </p:nvPr>
        </p:nvSpPr>
        <p:spPr>
          <a:xfrm>
            <a:off x="321845" y="846253"/>
            <a:ext cx="8461208" cy="1005407"/>
          </a:xfrm>
        </p:spPr>
        <p:txBody>
          <a:bodyPr>
            <a:normAutofit/>
          </a:bodyPr>
          <a:lstStyle/>
          <a:p>
            <a:pPr marL="0" indent="0">
              <a:buNone/>
            </a:pPr>
            <a:r>
              <a:rPr kumimoji="1" lang="ja-JP" altLang="en-US" sz="2400" dirty="0"/>
              <a:t>物理的な現実世界（フィジカル）</a:t>
            </a:r>
            <a:r>
              <a:rPr lang="ja-JP" altLang="en-US" sz="2400" dirty="0"/>
              <a:t>と、デジタルな情報世界（サイバー）が融合したシステム</a:t>
            </a:r>
            <a:endParaRPr kumimoji="1" lang="ja-JP" altLang="en-US" sz="2400" dirty="0"/>
          </a:p>
        </p:txBody>
      </p:sp>
      <p:sp>
        <p:nvSpPr>
          <p:cNvPr id="4" name="スライド番号プレースホルダー 3">
            <a:extLst>
              <a:ext uri="{FF2B5EF4-FFF2-40B4-BE49-F238E27FC236}">
                <a16:creationId xmlns:a16="http://schemas.microsoft.com/office/drawing/2014/main" id="{EE8E16AA-9185-4A15-93D8-352289B6864C}"/>
              </a:ext>
            </a:extLst>
          </p:cNvPr>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sp>
        <p:nvSpPr>
          <p:cNvPr id="5" name="円/楕円 37">
            <a:extLst>
              <a:ext uri="{FF2B5EF4-FFF2-40B4-BE49-F238E27FC236}">
                <a16:creationId xmlns:a16="http://schemas.microsoft.com/office/drawing/2014/main" id="{5862BC67-ADEA-401E-B6DB-067C666415CA}"/>
              </a:ext>
            </a:extLst>
          </p:cNvPr>
          <p:cNvSpPr/>
          <p:nvPr/>
        </p:nvSpPr>
        <p:spPr>
          <a:xfrm>
            <a:off x="3326292" y="2772159"/>
            <a:ext cx="1833563" cy="18264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0"/>
          </a:p>
        </p:txBody>
      </p:sp>
      <p:sp>
        <p:nvSpPr>
          <p:cNvPr id="6" name="Rectangle 3">
            <a:extLst>
              <a:ext uri="{FF2B5EF4-FFF2-40B4-BE49-F238E27FC236}">
                <a16:creationId xmlns:a16="http://schemas.microsoft.com/office/drawing/2014/main" id="{1B99724E-7746-4882-ADF4-13E2FBEDC0CF}"/>
              </a:ext>
            </a:extLst>
          </p:cNvPr>
          <p:cNvSpPr txBox="1">
            <a:spLocks/>
          </p:cNvSpPr>
          <p:nvPr/>
        </p:nvSpPr>
        <p:spPr>
          <a:xfrm>
            <a:off x="1309926" y="6118088"/>
            <a:ext cx="6210300" cy="48577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効率化、品質の向上、新サービスの創生を可能に</a:t>
            </a:r>
          </a:p>
        </p:txBody>
      </p:sp>
      <p:sp>
        <p:nvSpPr>
          <p:cNvPr id="7" name="円/楕円 1">
            <a:extLst>
              <a:ext uri="{FF2B5EF4-FFF2-40B4-BE49-F238E27FC236}">
                <a16:creationId xmlns:a16="http://schemas.microsoft.com/office/drawing/2014/main" id="{07520C8C-47F0-463B-8AE4-5531A0EBB607}"/>
              </a:ext>
            </a:extLst>
          </p:cNvPr>
          <p:cNvSpPr/>
          <p:nvPr/>
        </p:nvSpPr>
        <p:spPr>
          <a:xfrm>
            <a:off x="598570" y="2782874"/>
            <a:ext cx="1834754" cy="18264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0"/>
          </a:p>
        </p:txBody>
      </p:sp>
      <p:sp>
        <p:nvSpPr>
          <p:cNvPr id="8" name="Text Box 4">
            <a:extLst>
              <a:ext uri="{FF2B5EF4-FFF2-40B4-BE49-F238E27FC236}">
                <a16:creationId xmlns:a16="http://schemas.microsoft.com/office/drawing/2014/main" id="{5D7494EB-0755-406A-983A-C13B9BEC178C}"/>
              </a:ext>
            </a:extLst>
          </p:cNvPr>
          <p:cNvSpPr txBox="1">
            <a:spLocks noChangeArrowheads="1"/>
          </p:cNvSpPr>
          <p:nvPr/>
        </p:nvSpPr>
        <p:spPr bwMode="auto">
          <a:xfrm>
            <a:off x="1060102" y="4920046"/>
            <a:ext cx="877163" cy="348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a:solidFill>
                  <a:srgbClr val="FF0000"/>
                </a:solidFill>
                <a:latin typeface="Calibri Light" panose="020F0302020204030204" pitchFamily="34" charset="0"/>
              </a:rPr>
              <a:t>実世界</a:t>
            </a:r>
          </a:p>
        </p:txBody>
      </p:sp>
      <p:sp>
        <p:nvSpPr>
          <p:cNvPr id="9" name="Text Box 4">
            <a:extLst>
              <a:ext uri="{FF2B5EF4-FFF2-40B4-BE49-F238E27FC236}">
                <a16:creationId xmlns:a16="http://schemas.microsoft.com/office/drawing/2014/main" id="{7C55A07A-A526-4858-AAF8-C4C1E2F9C265}"/>
              </a:ext>
            </a:extLst>
          </p:cNvPr>
          <p:cNvSpPr txBox="1">
            <a:spLocks noChangeArrowheads="1"/>
          </p:cNvSpPr>
          <p:nvPr/>
        </p:nvSpPr>
        <p:spPr bwMode="auto">
          <a:xfrm>
            <a:off x="3360612" y="4964098"/>
            <a:ext cx="1569661" cy="348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a:solidFill>
                  <a:srgbClr val="7030A0"/>
                </a:solidFill>
                <a:latin typeface="Calibri Light" panose="020F0302020204030204" pitchFamily="34" charset="0"/>
              </a:rPr>
              <a:t>サイバー世界</a:t>
            </a:r>
          </a:p>
        </p:txBody>
      </p:sp>
      <p:sp>
        <p:nvSpPr>
          <p:cNvPr id="10" name="Text Box 4">
            <a:extLst>
              <a:ext uri="{FF2B5EF4-FFF2-40B4-BE49-F238E27FC236}">
                <a16:creationId xmlns:a16="http://schemas.microsoft.com/office/drawing/2014/main" id="{C478589D-7CEC-4EB5-9CD9-73F5F9EC6CFA}"/>
              </a:ext>
            </a:extLst>
          </p:cNvPr>
          <p:cNvSpPr txBox="1">
            <a:spLocks noChangeArrowheads="1"/>
          </p:cNvSpPr>
          <p:nvPr/>
        </p:nvSpPr>
        <p:spPr bwMode="auto">
          <a:xfrm>
            <a:off x="864987" y="3150777"/>
            <a:ext cx="1338829" cy="1344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500" dirty="0">
                <a:solidFill>
                  <a:schemeClr val="tx1"/>
                </a:solidFill>
                <a:latin typeface="Calibri Light" panose="020F0302020204030204" pitchFamily="34" charset="0"/>
              </a:rPr>
              <a:t>農林畜産業、</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医療、</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ヘルスケア、</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製造業、</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都市交通、</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電力　など</a:t>
            </a:r>
          </a:p>
        </p:txBody>
      </p:sp>
      <p:sp>
        <p:nvSpPr>
          <p:cNvPr id="11" name="Text Box 4">
            <a:extLst>
              <a:ext uri="{FF2B5EF4-FFF2-40B4-BE49-F238E27FC236}">
                <a16:creationId xmlns:a16="http://schemas.microsoft.com/office/drawing/2014/main" id="{8160E190-F67B-4D58-A5F5-812699C363BE}"/>
              </a:ext>
            </a:extLst>
          </p:cNvPr>
          <p:cNvSpPr txBox="1">
            <a:spLocks noChangeArrowheads="1"/>
          </p:cNvSpPr>
          <p:nvPr/>
        </p:nvSpPr>
        <p:spPr bwMode="auto">
          <a:xfrm>
            <a:off x="2288901" y="4246151"/>
            <a:ext cx="1107996" cy="597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a:solidFill>
                  <a:srgbClr val="FF0000"/>
                </a:solidFill>
                <a:latin typeface="Calibri Light" panose="020F0302020204030204" pitchFamily="34" charset="0"/>
              </a:rPr>
              <a:t>センサー</a:t>
            </a:r>
            <a:endParaRPr lang="en-US" altLang="ja-JP" sz="1800">
              <a:solidFill>
                <a:srgbClr val="FF0000"/>
              </a:solidFill>
              <a:latin typeface="Calibri Light" panose="020F0302020204030204" pitchFamily="34" charset="0"/>
            </a:endParaRPr>
          </a:p>
          <a:p>
            <a:pPr algn="ctr">
              <a:spcBef>
                <a:spcPct val="0"/>
              </a:spcBef>
              <a:buFontTx/>
              <a:buNone/>
            </a:pPr>
            <a:r>
              <a:rPr lang="ja-JP" altLang="en-US" sz="1800">
                <a:solidFill>
                  <a:srgbClr val="FF0000"/>
                </a:solidFill>
                <a:latin typeface="Calibri Light" panose="020F0302020204030204" pitchFamily="34" charset="0"/>
              </a:rPr>
              <a:t>データ</a:t>
            </a:r>
          </a:p>
        </p:txBody>
      </p:sp>
      <p:sp>
        <p:nvSpPr>
          <p:cNvPr id="12" name="Text Box 4">
            <a:extLst>
              <a:ext uri="{FF2B5EF4-FFF2-40B4-BE49-F238E27FC236}">
                <a16:creationId xmlns:a16="http://schemas.microsoft.com/office/drawing/2014/main" id="{6186DBC9-631E-4418-A6E5-3D993C9A2729}"/>
              </a:ext>
            </a:extLst>
          </p:cNvPr>
          <p:cNvSpPr txBox="1">
            <a:spLocks noChangeArrowheads="1"/>
          </p:cNvSpPr>
          <p:nvPr/>
        </p:nvSpPr>
        <p:spPr bwMode="auto">
          <a:xfrm>
            <a:off x="2300807" y="2766204"/>
            <a:ext cx="1107996" cy="597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a:solidFill>
                  <a:srgbClr val="7030A0"/>
                </a:solidFill>
                <a:latin typeface="Calibri Light" panose="020F0302020204030204" pitchFamily="34" charset="0"/>
              </a:rPr>
              <a:t>サービス</a:t>
            </a:r>
            <a:endParaRPr lang="en-US" altLang="ja-JP" sz="1800">
              <a:solidFill>
                <a:srgbClr val="7030A0"/>
              </a:solidFill>
              <a:latin typeface="Calibri Light" panose="020F0302020204030204" pitchFamily="34" charset="0"/>
            </a:endParaRPr>
          </a:p>
          <a:p>
            <a:pPr algn="ctr">
              <a:spcBef>
                <a:spcPct val="0"/>
              </a:spcBef>
              <a:buFontTx/>
              <a:buNone/>
            </a:pPr>
            <a:r>
              <a:rPr lang="ja-JP" altLang="en-US" sz="1800">
                <a:solidFill>
                  <a:srgbClr val="7030A0"/>
                </a:solidFill>
                <a:latin typeface="Calibri Light" panose="020F0302020204030204" pitchFamily="34" charset="0"/>
              </a:rPr>
              <a:t>提供</a:t>
            </a:r>
          </a:p>
        </p:txBody>
      </p:sp>
      <p:sp>
        <p:nvSpPr>
          <p:cNvPr id="13" name="Text Box 4">
            <a:extLst>
              <a:ext uri="{FF2B5EF4-FFF2-40B4-BE49-F238E27FC236}">
                <a16:creationId xmlns:a16="http://schemas.microsoft.com/office/drawing/2014/main" id="{87730E31-4E24-4ACF-B7CE-1FC65C25F345}"/>
              </a:ext>
            </a:extLst>
          </p:cNvPr>
          <p:cNvSpPr txBox="1">
            <a:spLocks noChangeArrowheads="1"/>
          </p:cNvSpPr>
          <p:nvPr/>
        </p:nvSpPr>
        <p:spPr bwMode="auto">
          <a:xfrm>
            <a:off x="3326484" y="3049084"/>
            <a:ext cx="1800493" cy="1338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dirty="0">
                <a:solidFill>
                  <a:schemeClr val="tx1"/>
                </a:solidFill>
                <a:latin typeface="Calibri Light" panose="020F0302020204030204" pitchFamily="34" charset="0"/>
              </a:rPr>
              <a:t>育成法の予測</a:t>
            </a:r>
            <a:endParaRPr lang="en-US" altLang="ja-JP" sz="1800" dirty="0">
              <a:solidFill>
                <a:schemeClr val="tx1"/>
              </a:solidFill>
              <a:latin typeface="Calibri Light" panose="020F0302020204030204" pitchFamily="34" charset="0"/>
            </a:endParaRPr>
          </a:p>
          <a:p>
            <a:pPr algn="ctr">
              <a:spcBef>
                <a:spcPct val="0"/>
              </a:spcBef>
              <a:buFontTx/>
              <a:buNone/>
            </a:pPr>
            <a:r>
              <a:rPr lang="ja-JP" altLang="en-US" sz="1800" dirty="0">
                <a:solidFill>
                  <a:schemeClr val="tx1"/>
                </a:solidFill>
                <a:latin typeface="Calibri Light" panose="020F0302020204030204" pitchFamily="34" charset="0"/>
              </a:rPr>
              <a:t>遠隔医療</a:t>
            </a:r>
            <a:endParaRPr lang="en-US" altLang="ja-JP" sz="1800" dirty="0">
              <a:solidFill>
                <a:schemeClr val="tx1"/>
              </a:solidFill>
              <a:latin typeface="Calibri Light" panose="020F0302020204030204" pitchFamily="34" charset="0"/>
            </a:endParaRPr>
          </a:p>
          <a:p>
            <a:pPr algn="ctr">
              <a:spcBef>
                <a:spcPct val="0"/>
              </a:spcBef>
              <a:buFontTx/>
              <a:buNone/>
            </a:pPr>
            <a:r>
              <a:rPr lang="ja-JP" altLang="en-US" sz="1800" dirty="0">
                <a:solidFill>
                  <a:schemeClr val="tx1"/>
                </a:solidFill>
                <a:latin typeface="Calibri Light" panose="020F0302020204030204" pitchFamily="34" charset="0"/>
              </a:rPr>
              <a:t>故障予測</a:t>
            </a:r>
            <a:endParaRPr lang="en-US" altLang="ja-JP" sz="1800" dirty="0">
              <a:solidFill>
                <a:schemeClr val="tx1"/>
              </a:solidFill>
              <a:latin typeface="Calibri Light" panose="020F0302020204030204" pitchFamily="34" charset="0"/>
            </a:endParaRPr>
          </a:p>
          <a:p>
            <a:pPr algn="ctr">
              <a:spcBef>
                <a:spcPct val="0"/>
              </a:spcBef>
              <a:buFontTx/>
              <a:buNone/>
            </a:pPr>
            <a:r>
              <a:rPr lang="ja-JP" altLang="en-US" sz="1800" dirty="0">
                <a:solidFill>
                  <a:schemeClr val="tx1"/>
                </a:solidFill>
                <a:latin typeface="Calibri Light" panose="020F0302020204030204" pitchFamily="34" charset="0"/>
              </a:rPr>
              <a:t>交通渋滞の予測</a:t>
            </a:r>
            <a:endParaRPr lang="en-US" altLang="ja-JP" sz="1800" dirty="0">
              <a:solidFill>
                <a:schemeClr val="tx1"/>
              </a:solidFill>
              <a:latin typeface="Calibri Light" panose="020F0302020204030204" pitchFamily="34" charset="0"/>
            </a:endParaRPr>
          </a:p>
          <a:p>
            <a:pPr algn="ctr">
              <a:spcBef>
                <a:spcPct val="0"/>
              </a:spcBef>
              <a:buFontTx/>
              <a:buNone/>
            </a:pPr>
            <a:r>
              <a:rPr lang="ja-JP" altLang="en-US" sz="1800" dirty="0">
                <a:solidFill>
                  <a:schemeClr val="tx1"/>
                </a:solidFill>
                <a:latin typeface="Calibri Light" panose="020F0302020204030204" pitchFamily="34" charset="0"/>
              </a:rPr>
              <a:t>需要予測</a:t>
            </a:r>
            <a:endParaRPr lang="en-US" altLang="ja-JP" sz="1800" dirty="0">
              <a:solidFill>
                <a:schemeClr val="tx1"/>
              </a:solidFill>
              <a:latin typeface="Calibri Light" panose="020F0302020204030204" pitchFamily="34" charset="0"/>
            </a:endParaRPr>
          </a:p>
        </p:txBody>
      </p:sp>
      <p:pic>
        <p:nvPicPr>
          <p:cNvPr id="14" name="Picture 9" descr="http://133.5.18.161/rinkou/od/2014-05-30-beaf-svideo/b380.png">
            <a:extLst>
              <a:ext uri="{FF2B5EF4-FFF2-40B4-BE49-F238E27FC236}">
                <a16:creationId xmlns:a16="http://schemas.microsoft.com/office/drawing/2014/main" id="{3E8DD0D2-B98F-4B6C-B0D6-74BDC8E376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362" y="2164939"/>
            <a:ext cx="106799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8">
            <a:extLst>
              <a:ext uri="{FF2B5EF4-FFF2-40B4-BE49-F238E27FC236}">
                <a16:creationId xmlns:a16="http://schemas.microsoft.com/office/drawing/2014/main" id="{BB1BA5ED-AD9F-4E3A-ACB3-8921655A5C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7754" y="2326024"/>
            <a:ext cx="835819" cy="71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a:extLst>
              <a:ext uri="{FF2B5EF4-FFF2-40B4-BE49-F238E27FC236}">
                <a16:creationId xmlns:a16="http://schemas.microsoft.com/office/drawing/2014/main" id="{67CD356E-8306-46A7-80FD-D6C167956D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8079" y="3345548"/>
            <a:ext cx="104298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21">
            <a:extLst>
              <a:ext uri="{FF2B5EF4-FFF2-40B4-BE49-F238E27FC236}">
                <a16:creationId xmlns:a16="http://schemas.microsoft.com/office/drawing/2014/main" id="{66385571-9826-44E4-BA60-D828D94F9B9D}"/>
              </a:ext>
            </a:extLst>
          </p:cNvPr>
          <p:cNvPicPr>
            <a:picLocks noChangeAspect="1"/>
          </p:cNvPicPr>
          <p:nvPr/>
        </p:nvPicPr>
        <p:blipFill>
          <a:blip r:embed="rId5" cstate="print">
            <a:extLst>
              <a:ext uri="{28A0092B-C50C-407E-A947-70E740481C1C}">
                <a14:useLocalDpi xmlns:a14="http://schemas.microsoft.com/office/drawing/2010/main" val="0"/>
              </a:ext>
            </a:extLst>
          </a:blip>
          <a:srcRect l="5038" t="12793" r="2808" b="2338"/>
          <a:stretch>
            <a:fillRect/>
          </a:stretch>
        </p:blipFill>
        <p:spPr bwMode="auto">
          <a:xfrm>
            <a:off x="7377990" y="3344848"/>
            <a:ext cx="1016794" cy="106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17">
            <a:extLst>
              <a:ext uri="{FF2B5EF4-FFF2-40B4-BE49-F238E27FC236}">
                <a16:creationId xmlns:a16="http://schemas.microsoft.com/office/drawing/2014/main" id="{4C2AF193-52F6-42B9-9C2F-F2CFD097FBE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4951" y="2382332"/>
            <a:ext cx="1294209" cy="6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3">
            <a:extLst>
              <a:ext uri="{FF2B5EF4-FFF2-40B4-BE49-F238E27FC236}">
                <a16:creationId xmlns:a16="http://schemas.microsoft.com/office/drawing/2014/main" id="{7EFDBA16-49C1-4EC1-9F66-5B0531E4B357}"/>
              </a:ext>
            </a:extLst>
          </p:cNvPr>
          <p:cNvSpPr>
            <a:spLocks noChangeArrowheads="1"/>
          </p:cNvSpPr>
          <p:nvPr/>
        </p:nvSpPr>
        <p:spPr bwMode="auto">
          <a:xfrm>
            <a:off x="6005199" y="3049084"/>
            <a:ext cx="11120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ts val="1200"/>
              </a:lnSpc>
              <a:spcBef>
                <a:spcPct val="0"/>
              </a:spcBef>
              <a:buNone/>
            </a:pPr>
            <a:r>
              <a:rPr lang="ja-JP" altLang="en-US" sz="1800" dirty="0">
                <a:solidFill>
                  <a:schemeClr val="tx1"/>
                </a:solidFill>
              </a:rPr>
              <a:t>センサー</a:t>
            </a:r>
          </a:p>
        </p:txBody>
      </p:sp>
      <p:sp>
        <p:nvSpPr>
          <p:cNvPr id="23" name="正方形/長方形 23">
            <a:extLst>
              <a:ext uri="{FF2B5EF4-FFF2-40B4-BE49-F238E27FC236}">
                <a16:creationId xmlns:a16="http://schemas.microsoft.com/office/drawing/2014/main" id="{D66ED00B-1121-4880-9953-FFF2762DBAF7}"/>
              </a:ext>
            </a:extLst>
          </p:cNvPr>
          <p:cNvSpPr>
            <a:spLocks noChangeArrowheads="1"/>
          </p:cNvSpPr>
          <p:nvPr/>
        </p:nvSpPr>
        <p:spPr bwMode="auto">
          <a:xfrm>
            <a:off x="7036279" y="3114568"/>
            <a:ext cx="2057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ts val="1200"/>
              </a:lnSpc>
              <a:spcBef>
                <a:spcPct val="0"/>
              </a:spcBef>
              <a:buNone/>
            </a:pPr>
            <a:r>
              <a:rPr lang="ja-JP" altLang="en-US" sz="1800" dirty="0">
                <a:solidFill>
                  <a:schemeClr val="tx1"/>
                </a:solidFill>
              </a:rPr>
              <a:t>センサーの設置</a:t>
            </a:r>
          </a:p>
        </p:txBody>
      </p:sp>
      <p:sp>
        <p:nvSpPr>
          <p:cNvPr id="24" name="正方形/長方形 23">
            <a:extLst>
              <a:ext uri="{FF2B5EF4-FFF2-40B4-BE49-F238E27FC236}">
                <a16:creationId xmlns:a16="http://schemas.microsoft.com/office/drawing/2014/main" id="{C0804DD9-2FA6-4707-84F9-435C654922D6}"/>
              </a:ext>
            </a:extLst>
          </p:cNvPr>
          <p:cNvSpPr>
            <a:spLocks noChangeArrowheads="1"/>
          </p:cNvSpPr>
          <p:nvPr/>
        </p:nvSpPr>
        <p:spPr bwMode="auto">
          <a:xfrm>
            <a:off x="5513470" y="4337340"/>
            <a:ext cx="17621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ct val="100000"/>
              </a:lnSpc>
              <a:spcBef>
                <a:spcPct val="0"/>
              </a:spcBef>
              <a:buNone/>
            </a:pPr>
            <a:r>
              <a:rPr lang="ja-JP" altLang="en-US" sz="1800" dirty="0">
                <a:solidFill>
                  <a:schemeClr val="tx1"/>
                </a:solidFill>
              </a:rPr>
              <a:t>センサーで計測された距離画像</a:t>
            </a:r>
          </a:p>
        </p:txBody>
      </p:sp>
      <p:sp>
        <p:nvSpPr>
          <p:cNvPr id="25" name="正方形/長方形 23">
            <a:extLst>
              <a:ext uri="{FF2B5EF4-FFF2-40B4-BE49-F238E27FC236}">
                <a16:creationId xmlns:a16="http://schemas.microsoft.com/office/drawing/2014/main" id="{3C6FEA1B-FF1D-41A1-9AE5-AD4EB09622B4}"/>
              </a:ext>
            </a:extLst>
          </p:cNvPr>
          <p:cNvSpPr>
            <a:spLocks noChangeArrowheads="1"/>
          </p:cNvSpPr>
          <p:nvPr/>
        </p:nvSpPr>
        <p:spPr bwMode="auto">
          <a:xfrm>
            <a:off x="7211616" y="4677944"/>
            <a:ext cx="19323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ts val="1200"/>
              </a:lnSpc>
              <a:spcBef>
                <a:spcPct val="0"/>
              </a:spcBef>
              <a:buNone/>
            </a:pPr>
            <a:r>
              <a:rPr lang="ja-JP" altLang="en-US" sz="1800" dirty="0">
                <a:solidFill>
                  <a:schemeClr val="tx1"/>
                </a:solidFill>
              </a:rPr>
              <a:t>人間の通過記録</a:t>
            </a:r>
          </a:p>
        </p:txBody>
      </p:sp>
      <p:sp>
        <p:nvSpPr>
          <p:cNvPr id="27" name="Line 32">
            <a:extLst>
              <a:ext uri="{FF2B5EF4-FFF2-40B4-BE49-F238E27FC236}">
                <a16:creationId xmlns:a16="http://schemas.microsoft.com/office/drawing/2014/main" id="{54F17F8E-5F49-4EEA-97DC-E93F43B8EACB}"/>
              </a:ext>
            </a:extLst>
          </p:cNvPr>
          <p:cNvSpPr>
            <a:spLocks noChangeShapeType="1"/>
          </p:cNvSpPr>
          <p:nvPr/>
        </p:nvSpPr>
        <p:spPr bwMode="auto">
          <a:xfrm>
            <a:off x="2432134" y="4084226"/>
            <a:ext cx="8691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ja-JP" altLang="en-US" sz="1350"/>
          </a:p>
        </p:txBody>
      </p:sp>
      <p:sp>
        <p:nvSpPr>
          <p:cNvPr id="28" name="Line 33">
            <a:extLst>
              <a:ext uri="{FF2B5EF4-FFF2-40B4-BE49-F238E27FC236}">
                <a16:creationId xmlns:a16="http://schemas.microsoft.com/office/drawing/2014/main" id="{A3ED3223-9758-416B-A145-5D44D649DE5F}"/>
              </a:ext>
            </a:extLst>
          </p:cNvPr>
          <p:cNvSpPr>
            <a:spLocks noChangeShapeType="1"/>
          </p:cNvSpPr>
          <p:nvPr/>
        </p:nvSpPr>
        <p:spPr bwMode="auto">
          <a:xfrm flipH="1">
            <a:off x="2442850" y="3344848"/>
            <a:ext cx="834628" cy="11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ja-JP" altLang="en-US" sz="1350"/>
          </a:p>
        </p:txBody>
      </p:sp>
      <p:sp>
        <p:nvSpPr>
          <p:cNvPr id="29" name="角丸四角形 29">
            <a:extLst>
              <a:ext uri="{FF2B5EF4-FFF2-40B4-BE49-F238E27FC236}">
                <a16:creationId xmlns:a16="http://schemas.microsoft.com/office/drawing/2014/main" id="{4F57BAE5-FDBC-4A4E-B156-01D36C11E426}"/>
              </a:ext>
            </a:extLst>
          </p:cNvPr>
          <p:cNvSpPr/>
          <p:nvPr/>
        </p:nvSpPr>
        <p:spPr>
          <a:xfrm>
            <a:off x="981357" y="5934795"/>
            <a:ext cx="6639521" cy="705358"/>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383714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ここまでの</a:t>
            </a:r>
            <a:r>
              <a:rPr kumimoji="1" lang="ja-JP" altLang="en-US" dirty="0"/>
              <a:t>まとめ</a:t>
            </a:r>
          </a:p>
        </p:txBody>
      </p:sp>
      <p:sp>
        <p:nvSpPr>
          <p:cNvPr id="3" name="コンテンツ プレースホルダー 2"/>
          <p:cNvSpPr>
            <a:spLocks noGrp="1"/>
          </p:cNvSpPr>
          <p:nvPr>
            <p:ph idx="1"/>
          </p:nvPr>
        </p:nvSpPr>
        <p:spPr>
          <a:xfrm>
            <a:off x="321845" y="846252"/>
            <a:ext cx="8461208" cy="5954255"/>
          </a:xfrm>
        </p:spPr>
        <p:txBody>
          <a:bodyPr>
            <a:normAutofit/>
          </a:bodyPr>
          <a:lstStyle/>
          <a:p>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lang="ja-JP" altLang="en-US" sz="2400" dirty="0">
                <a:solidFill>
                  <a:prstClr val="black"/>
                </a:solidFill>
              </a:rPr>
              <a:t>特定の主題について</a:t>
            </a:r>
            <a:r>
              <a:rPr kumimoji="1" lang="ja-JP" altLang="en-US" sz="2400" b="1" i="0"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整理，保存，管理</a:t>
            </a:r>
            <a:r>
              <a:rPr lang="ja-JP" altLang="en-US" sz="2400" dirty="0">
                <a:solidFill>
                  <a:prstClr val="black"/>
                </a:solidFill>
              </a:rPr>
              <a:t>された</a:t>
            </a:r>
            <a:r>
              <a:rPr lang="ja-JP" altLang="en-US" sz="2400" b="1" dirty="0">
                <a:solidFill>
                  <a:srgbClr val="FF0000"/>
                </a:solidFill>
              </a:rPr>
              <a:t>データ</a:t>
            </a:r>
            <a:r>
              <a:rPr lang="ja-JP" altLang="en-US" sz="2400" dirty="0">
                <a:solidFill>
                  <a:prstClr val="black"/>
                </a:solidFill>
              </a:rPr>
              <a:t>の集合体</a:t>
            </a:r>
            <a:endParaRPr lang="en-US" altLang="ja-JP" sz="2400" dirty="0">
              <a:solidFill>
                <a:prstClr val="black"/>
              </a:solidFill>
            </a:endParaRPr>
          </a:p>
          <a:p>
            <a:endParaRPr kumimoji="1" lang="ja-JP" altLang="en-US" sz="2400" b="1" i="0" u="sng"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kumimoji="1" lang="ja-JP" altLang="en-US" sz="2400" dirty="0"/>
              <a:t>日常生活の情報管理に不可欠</a:t>
            </a:r>
            <a:endParaRPr kumimoji="1" lang="en-US" altLang="ja-JP" sz="2400" dirty="0"/>
          </a:p>
          <a:p>
            <a:pPr marL="0" indent="0">
              <a:buNone/>
            </a:pPr>
            <a:r>
              <a:rPr kumimoji="1" lang="ja-JP" altLang="en-US" sz="2400" dirty="0"/>
              <a:t>銀行口座、ホテルの予約、大学の登録情報など、さまざまな情報がデータベース化</a:t>
            </a:r>
          </a:p>
          <a:p>
            <a:endParaRPr kumimoji="1" lang="ja-JP" altLang="en-US" sz="2400" dirty="0"/>
          </a:p>
          <a:p>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により、我々の生活はより豊かで便利に</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indent="0">
              <a:buNone/>
            </a:pPr>
            <a:r>
              <a:rPr kumimoji="1" lang="ja-JP" altLang="en-US" sz="2400" dirty="0"/>
              <a:t>オンラインコミュニケーション、リアルタイムのサービス提供、人工知能の学習と予測の向上、サイバーフィジカルシステム（現実世界とデジタル情報世界の融合）による新サービスの創出など、多方面に</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spTree>
    <p:extLst>
      <p:ext uri="{BB962C8B-B14F-4D97-AF65-F5344CB8AC3E}">
        <p14:creationId xmlns:p14="http://schemas.microsoft.com/office/powerpoint/2010/main" val="501758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7-2 SQL</a:t>
            </a:r>
            <a:r>
              <a:rPr lang="ja-JP" altLang="en-US" dirty="0"/>
              <a:t> プログラムの例</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12</a:t>
            </a:fld>
            <a:endParaRPr lang="ja-JP" altLang="en-US" dirty="0"/>
          </a:p>
        </p:txBody>
      </p:sp>
      <p:sp>
        <p:nvSpPr>
          <p:cNvPr id="3" name="字幕 2">
            <a:extLst>
              <a:ext uri="{FF2B5EF4-FFF2-40B4-BE49-F238E27FC236}">
                <a16:creationId xmlns:a16="http://schemas.microsoft.com/office/drawing/2014/main" id="{5A310BD6-66D8-127F-758F-444DC29B3DCB}"/>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208593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F81B3A-01C0-9DA9-E27C-7D211F3855FC}"/>
              </a:ext>
            </a:extLst>
          </p:cNvPr>
          <p:cNvSpPr>
            <a:spLocks noGrp="1"/>
          </p:cNvSpPr>
          <p:nvPr>
            <p:ph type="title"/>
          </p:nvPr>
        </p:nvSpPr>
        <p:spPr/>
        <p:txBody>
          <a:bodyPr>
            <a:normAutofit fontScale="90000"/>
          </a:bodyPr>
          <a:lstStyle/>
          <a:p>
            <a:r>
              <a:rPr kumimoji="1" lang="en-US" altLang="ja-JP" dirty="0"/>
              <a:t>Python </a:t>
            </a:r>
            <a:r>
              <a:rPr kumimoji="1" lang="ja-JP" altLang="en-US" dirty="0"/>
              <a:t>と </a:t>
            </a:r>
            <a:r>
              <a:rPr kumimoji="1" lang="en-US" altLang="ja-JP" dirty="0"/>
              <a:t>SQL </a:t>
            </a:r>
            <a:r>
              <a:rPr kumimoji="1" lang="ja-JP" altLang="en-US" dirty="0"/>
              <a:t>の組み合わせ</a:t>
            </a:r>
          </a:p>
        </p:txBody>
      </p:sp>
      <p:sp>
        <p:nvSpPr>
          <p:cNvPr id="3" name="コンテンツ プレースホルダー 2">
            <a:extLst>
              <a:ext uri="{FF2B5EF4-FFF2-40B4-BE49-F238E27FC236}">
                <a16:creationId xmlns:a16="http://schemas.microsoft.com/office/drawing/2014/main" id="{F693F96A-9C23-54F7-BDA5-AD208904211E}"/>
              </a:ext>
            </a:extLst>
          </p:cNvPr>
          <p:cNvSpPr>
            <a:spLocks noGrp="1"/>
          </p:cNvSpPr>
          <p:nvPr>
            <p:ph idx="1"/>
          </p:nvPr>
        </p:nvSpPr>
        <p:spPr/>
        <p:txBody>
          <a:bodyPr>
            <a:normAutofit/>
          </a:bodyPr>
          <a:lstStyle/>
          <a:p>
            <a:r>
              <a:rPr kumimoji="1" lang="en-US" altLang="ja-JP" sz="2400" dirty="0"/>
              <a:t>SQL:</a:t>
            </a:r>
          </a:p>
          <a:p>
            <a:pPr marL="0" indent="0">
              <a:buNone/>
            </a:pPr>
            <a:r>
              <a:rPr kumimoji="1" lang="ja-JP" altLang="en-US" sz="2400" dirty="0"/>
              <a:t>リレーショナルデータベース管理システムに特化。</a:t>
            </a:r>
            <a:endParaRPr kumimoji="1" lang="en-US" altLang="ja-JP" sz="2400" dirty="0"/>
          </a:p>
          <a:p>
            <a:pPr marL="0" indent="0">
              <a:buNone/>
            </a:pPr>
            <a:r>
              <a:rPr lang="ja-JP" altLang="en-US" sz="2400" b="1" dirty="0"/>
              <a:t>データベースの問い合わせや更新</a:t>
            </a:r>
            <a:r>
              <a:rPr lang="ja-JP" altLang="en-US" sz="2400" dirty="0"/>
              <a:t>などが容易になる。</a:t>
            </a:r>
            <a:endParaRPr lang="en-US" altLang="ja-JP" sz="2400" dirty="0"/>
          </a:p>
          <a:p>
            <a:r>
              <a:rPr kumimoji="1" lang="en-US" altLang="ja-JP" sz="2400" b="1" dirty="0"/>
              <a:t>Python</a:t>
            </a:r>
          </a:p>
          <a:p>
            <a:pPr marL="0" indent="0">
              <a:buNone/>
            </a:pPr>
            <a:r>
              <a:rPr lang="ja-JP" altLang="en-US" sz="2400" b="1" dirty="0"/>
              <a:t>データ処理</a:t>
            </a:r>
            <a:r>
              <a:rPr lang="ja-JP" altLang="en-US" sz="2400" dirty="0"/>
              <a:t>や</a:t>
            </a:r>
            <a:r>
              <a:rPr lang="ja-JP" altLang="en-US" sz="2400" b="1" dirty="0"/>
              <a:t>解析</a:t>
            </a:r>
            <a:r>
              <a:rPr lang="ja-JP" altLang="en-US" sz="2400" dirty="0"/>
              <a:t>、</a:t>
            </a:r>
            <a:r>
              <a:rPr lang="ja-JP" altLang="en-US" sz="2400" b="1" dirty="0"/>
              <a:t>可視化</a:t>
            </a:r>
            <a:r>
              <a:rPr lang="ja-JP" altLang="en-US" sz="2400" dirty="0"/>
              <a:t>など様々な機能。</a:t>
            </a:r>
            <a:endParaRPr lang="en-US" altLang="ja-JP" sz="2400" dirty="0"/>
          </a:p>
          <a:p>
            <a:pPr marL="0" indent="0">
              <a:buNone/>
            </a:pPr>
            <a:r>
              <a:rPr kumimoji="1" lang="ja-JP" altLang="en-US" sz="2400" b="1" dirty="0"/>
              <a:t>処理全体の自動化</a:t>
            </a:r>
            <a:r>
              <a:rPr kumimoji="1" lang="ja-JP" altLang="en-US" sz="2400" dirty="0"/>
              <a:t>も容易になる。</a:t>
            </a:r>
            <a:endParaRPr kumimoji="1" lang="en-US" altLang="ja-JP" sz="2400" dirty="0"/>
          </a:p>
          <a:p>
            <a:pPr marL="0" indent="0">
              <a:buNone/>
            </a:pPr>
            <a:r>
              <a:rPr lang="ja-JP" altLang="en-US" sz="2400" b="1" dirty="0"/>
              <a:t>他のシステムとの連携</a:t>
            </a:r>
            <a:r>
              <a:rPr lang="ja-JP" altLang="en-US" sz="2400" dirty="0"/>
              <a:t>も容易になる。</a:t>
            </a:r>
            <a:endParaRPr kumimoji="1" lang="ja-JP" altLang="en-US" sz="2400" dirty="0"/>
          </a:p>
        </p:txBody>
      </p:sp>
      <p:sp>
        <p:nvSpPr>
          <p:cNvPr id="4" name="スライド番号プレースホルダー 3">
            <a:extLst>
              <a:ext uri="{FF2B5EF4-FFF2-40B4-BE49-F238E27FC236}">
                <a16:creationId xmlns:a16="http://schemas.microsoft.com/office/drawing/2014/main" id="{04C33B6C-4A69-1DCB-1742-EEB9DCF5B384}"/>
              </a:ext>
            </a:extLst>
          </p:cNvPr>
          <p:cNvSpPr>
            <a:spLocks noGrp="1"/>
          </p:cNvSpPr>
          <p:nvPr>
            <p:ph type="sldNum" sz="quarter" idx="12"/>
          </p:nvPr>
        </p:nvSpPr>
        <p:spPr/>
        <p:txBody>
          <a:bodyPr/>
          <a:lstStyle/>
          <a:p>
            <a:fld id="{E205D82C-95A1-431E-8E38-AA614A14CDCF}" type="slidenum">
              <a:rPr kumimoji="1" lang="ja-JP" altLang="en-US" smtClean="0"/>
              <a:t>13</a:t>
            </a:fld>
            <a:endParaRPr kumimoji="1" lang="ja-JP" altLang="en-US"/>
          </a:p>
        </p:txBody>
      </p:sp>
    </p:spTree>
    <p:extLst>
      <p:ext uri="{BB962C8B-B14F-4D97-AF65-F5344CB8AC3E}">
        <p14:creationId xmlns:p14="http://schemas.microsoft.com/office/powerpoint/2010/main" val="384101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883623-10BF-082C-D11A-7A9F1BC1085A}"/>
              </a:ext>
            </a:extLst>
          </p:cNvPr>
          <p:cNvSpPr>
            <a:spLocks noGrp="1"/>
          </p:cNvSpPr>
          <p:nvPr>
            <p:ph type="title"/>
          </p:nvPr>
        </p:nvSpPr>
        <p:spPr/>
        <p:txBody>
          <a:bodyPr>
            <a:normAutofit fontScale="90000"/>
          </a:bodyPr>
          <a:lstStyle/>
          <a:p>
            <a:r>
              <a:rPr kumimoji="1" lang="en-US" altLang="ja-JP" dirty="0"/>
              <a:t>Python </a:t>
            </a:r>
            <a:r>
              <a:rPr kumimoji="1" lang="ja-JP" altLang="en-US" dirty="0"/>
              <a:t>からの </a:t>
            </a:r>
            <a:r>
              <a:rPr lang="en-US" altLang="ja-JP" dirty="0"/>
              <a:t>SQLite 3 </a:t>
            </a:r>
            <a:r>
              <a:rPr lang="ja-JP" altLang="en-US" dirty="0"/>
              <a:t>の利用</a:t>
            </a:r>
            <a:endParaRPr kumimoji="1" lang="ja-JP" altLang="en-US" dirty="0"/>
          </a:p>
        </p:txBody>
      </p:sp>
      <p:sp>
        <p:nvSpPr>
          <p:cNvPr id="3" name="コンテンツ プレースホルダー 2">
            <a:extLst>
              <a:ext uri="{FF2B5EF4-FFF2-40B4-BE49-F238E27FC236}">
                <a16:creationId xmlns:a16="http://schemas.microsoft.com/office/drawing/2014/main" id="{69BE09DF-BB80-8314-E83D-8719737B1D48}"/>
              </a:ext>
            </a:extLst>
          </p:cNvPr>
          <p:cNvSpPr>
            <a:spLocks noGrp="1"/>
          </p:cNvSpPr>
          <p:nvPr>
            <p:ph idx="1"/>
          </p:nvPr>
        </p:nvSpPr>
        <p:spPr>
          <a:xfrm>
            <a:off x="321845" y="846252"/>
            <a:ext cx="8461208" cy="6011748"/>
          </a:xfrm>
        </p:spPr>
        <p:txBody>
          <a:bodyPr>
            <a:normAutofit lnSpcReduction="10000"/>
          </a:bodyPr>
          <a:lstStyle/>
          <a:p>
            <a:pPr marL="0" indent="0">
              <a:buNone/>
            </a:pPr>
            <a:r>
              <a:rPr kumimoji="1" lang="en-US" altLang="ja-JP" sz="2400" b="1" dirty="0"/>
              <a:t>SQLite 3 </a:t>
            </a:r>
            <a:r>
              <a:rPr kumimoji="1" lang="ja-JP" altLang="en-US" sz="2400" dirty="0"/>
              <a:t>は</a:t>
            </a:r>
            <a:r>
              <a:rPr kumimoji="1" lang="ja-JP" altLang="en-US" sz="2400" b="1" dirty="0"/>
              <a:t>リレーショナルデータベース管理システム</a:t>
            </a:r>
            <a:r>
              <a:rPr kumimoji="1" lang="ja-JP" altLang="en-US" sz="2400" dirty="0"/>
              <a:t>。一部の機能に制限（ユーザ登録の機能がないなど）。その分、利用開始が容易。</a:t>
            </a:r>
            <a:endParaRPr kumimoji="1" lang="en-US" altLang="ja-JP" sz="2400" dirty="0"/>
          </a:p>
          <a:p>
            <a:endParaRPr kumimoji="1" lang="en-US" altLang="ja-JP" sz="2400" dirty="0"/>
          </a:p>
          <a:p>
            <a:pPr marL="0" indent="0" algn="ctr">
              <a:buNone/>
            </a:pPr>
            <a:r>
              <a:rPr lang="en-US" altLang="ja-JP" sz="2400" u="sng" dirty="0"/>
              <a:t>Python </a:t>
            </a:r>
            <a:r>
              <a:rPr lang="ja-JP" altLang="en-US" sz="2400" u="sng" dirty="0"/>
              <a:t>から </a:t>
            </a:r>
            <a:r>
              <a:rPr lang="en-US" altLang="ja-JP" sz="2400" u="sng" dirty="0"/>
              <a:t>SQLite3 </a:t>
            </a:r>
            <a:r>
              <a:rPr lang="ja-JP" altLang="en-US" sz="2400" u="sng" dirty="0"/>
              <a:t>を利用する方法</a:t>
            </a:r>
            <a:endParaRPr lang="en-US" altLang="ja-JP" sz="2400" u="sng" dirty="0"/>
          </a:p>
          <a:p>
            <a:pPr marL="0" indent="0" algn="ctr">
              <a:buNone/>
            </a:pPr>
            <a:r>
              <a:rPr lang="en-US" altLang="ja-JP" sz="2400" b="1" dirty="0">
                <a:solidFill>
                  <a:srgbClr val="002060"/>
                </a:solidFill>
              </a:rPr>
              <a:t>[</a:t>
            </a:r>
            <a:r>
              <a:rPr lang="ja-JP" altLang="en-US" sz="2400" b="1" dirty="0">
                <a:solidFill>
                  <a:srgbClr val="002060"/>
                </a:solidFill>
              </a:rPr>
              <a:t>データベースへの接続を開く</a:t>
            </a:r>
            <a:r>
              <a:rPr lang="en-US" altLang="ja-JP" sz="2400" b="1" dirty="0">
                <a:solidFill>
                  <a:srgbClr val="002060"/>
                </a:solidFill>
              </a:rPr>
              <a:t>]</a:t>
            </a:r>
          </a:p>
          <a:p>
            <a:pPr marL="0" indent="0" algn="ctr">
              <a:buNone/>
            </a:pPr>
            <a:r>
              <a:rPr kumimoji="1" lang="en-US" altLang="ja-JP" sz="2400" b="1" dirty="0">
                <a:solidFill>
                  <a:srgbClr val="002060"/>
                </a:solidFill>
              </a:rPr>
              <a:t>[</a:t>
            </a:r>
            <a:r>
              <a:rPr kumimoji="1" lang="ja-JP" altLang="en-US" sz="2400" b="1" dirty="0">
                <a:solidFill>
                  <a:srgbClr val="002060"/>
                </a:solidFill>
              </a:rPr>
              <a:t>カーソルの作成</a:t>
            </a:r>
            <a:r>
              <a:rPr kumimoji="1" lang="en-US" altLang="ja-JP" sz="2400" b="1" dirty="0">
                <a:solidFill>
                  <a:srgbClr val="002060"/>
                </a:solidFill>
              </a:rPr>
              <a:t>]</a:t>
            </a:r>
          </a:p>
          <a:p>
            <a:pPr marL="0" indent="0" algn="ctr">
              <a:buNone/>
            </a:pPr>
            <a:r>
              <a:rPr lang="en-US" altLang="ja-JP" sz="2400" b="1" dirty="0">
                <a:solidFill>
                  <a:srgbClr val="002060"/>
                </a:solidFill>
              </a:rPr>
              <a:t>[SQL</a:t>
            </a:r>
            <a:r>
              <a:rPr lang="ja-JP" altLang="en-US" sz="2400" b="1" dirty="0">
                <a:solidFill>
                  <a:srgbClr val="002060"/>
                </a:solidFill>
              </a:rPr>
              <a:t>の実行（カーソルを利用）</a:t>
            </a:r>
            <a:r>
              <a:rPr lang="en-US" altLang="ja-JP" sz="2400" b="1" dirty="0">
                <a:solidFill>
                  <a:srgbClr val="002060"/>
                </a:solidFill>
              </a:rPr>
              <a:t>]</a:t>
            </a:r>
          </a:p>
          <a:p>
            <a:pPr marL="0" indent="0" algn="ctr">
              <a:buNone/>
            </a:pPr>
            <a:r>
              <a:rPr kumimoji="1" lang="en-US" altLang="ja-JP" sz="2400" b="1" dirty="0">
                <a:solidFill>
                  <a:srgbClr val="002060"/>
                </a:solidFill>
              </a:rPr>
              <a:t>[SQL</a:t>
            </a:r>
            <a:r>
              <a:rPr kumimoji="1" lang="ja-JP" altLang="en-US" sz="2400" b="1" dirty="0">
                <a:solidFill>
                  <a:srgbClr val="002060"/>
                </a:solidFill>
              </a:rPr>
              <a:t>で取得されたデータを</a:t>
            </a:r>
            <a:r>
              <a:rPr kumimoji="1" lang="en-US" altLang="ja-JP" sz="2400" b="1" dirty="0">
                <a:solidFill>
                  <a:srgbClr val="002060"/>
                </a:solidFill>
              </a:rPr>
              <a:t>Python</a:t>
            </a:r>
            <a:r>
              <a:rPr kumimoji="1" lang="ja-JP" altLang="en-US" sz="2400" b="1" dirty="0">
                <a:solidFill>
                  <a:srgbClr val="002060"/>
                </a:solidFill>
              </a:rPr>
              <a:t>で処理</a:t>
            </a:r>
            <a:r>
              <a:rPr lang="en-US" altLang="ja-JP" sz="2400" b="1" dirty="0">
                <a:solidFill>
                  <a:srgbClr val="002060"/>
                </a:solidFill>
              </a:rPr>
              <a:t>]</a:t>
            </a:r>
          </a:p>
          <a:p>
            <a:pPr marL="0" indent="0" algn="ctr">
              <a:buNone/>
            </a:pPr>
            <a:r>
              <a:rPr kumimoji="1" lang="en-US" altLang="ja-JP" sz="2400" b="1" dirty="0">
                <a:solidFill>
                  <a:srgbClr val="002060"/>
                </a:solidFill>
              </a:rPr>
              <a:t>[</a:t>
            </a:r>
            <a:r>
              <a:rPr kumimoji="1" lang="ja-JP" altLang="en-US" sz="2400" b="1" dirty="0">
                <a:solidFill>
                  <a:srgbClr val="002060"/>
                </a:solidFill>
              </a:rPr>
              <a:t>データベースへの接続を閉じる</a:t>
            </a:r>
            <a:r>
              <a:rPr kumimoji="1" lang="en-US" altLang="ja-JP" sz="2400" b="1" dirty="0">
                <a:solidFill>
                  <a:srgbClr val="002060"/>
                </a:solidFill>
              </a:rPr>
              <a:t>]</a:t>
            </a:r>
          </a:p>
          <a:p>
            <a:pPr marL="0" indent="0" algn="ctr">
              <a:buNone/>
            </a:pPr>
            <a:endParaRPr lang="en-US" altLang="ja-JP" sz="2400" b="1" dirty="0"/>
          </a:p>
          <a:p>
            <a:pPr marL="0" indent="0" algn="ctr">
              <a:buNone/>
            </a:pPr>
            <a:r>
              <a:rPr kumimoji="1" lang="ja-JP" altLang="en-US" sz="2400" dirty="0"/>
              <a:t>この流れに沿ってプログラムを作成することで、</a:t>
            </a:r>
            <a:endParaRPr kumimoji="1" lang="en-US" altLang="ja-JP" sz="2400" dirty="0"/>
          </a:p>
          <a:p>
            <a:pPr marL="0" indent="0" algn="ctr">
              <a:buNone/>
            </a:pPr>
            <a:r>
              <a:rPr lang="en-US" altLang="ja-JP" sz="2400" dirty="0"/>
              <a:t>Python </a:t>
            </a:r>
            <a:r>
              <a:rPr lang="ja-JP" altLang="en-US" sz="2400" dirty="0"/>
              <a:t>から </a:t>
            </a:r>
            <a:r>
              <a:rPr lang="en-US" altLang="ja-JP" sz="2400" dirty="0"/>
              <a:t>SQLite 3 </a:t>
            </a:r>
            <a:r>
              <a:rPr lang="ja-JP" altLang="en-US" sz="2400" dirty="0"/>
              <a:t>を利用することが可能</a:t>
            </a:r>
            <a:endParaRPr kumimoji="1" lang="ja-JP" altLang="en-US" sz="2400" dirty="0"/>
          </a:p>
        </p:txBody>
      </p:sp>
      <p:sp>
        <p:nvSpPr>
          <p:cNvPr id="4" name="スライド番号プレースホルダー 3">
            <a:extLst>
              <a:ext uri="{FF2B5EF4-FFF2-40B4-BE49-F238E27FC236}">
                <a16:creationId xmlns:a16="http://schemas.microsoft.com/office/drawing/2014/main" id="{04067B96-4D05-0343-080F-2FB24590648D}"/>
              </a:ext>
            </a:extLst>
          </p:cNvPr>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spTree>
    <p:extLst>
      <p:ext uri="{BB962C8B-B14F-4D97-AF65-F5344CB8AC3E}">
        <p14:creationId xmlns:p14="http://schemas.microsoft.com/office/powerpoint/2010/main" val="376355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400" dirty="0"/>
              <a:t>Python </a:t>
            </a:r>
            <a:r>
              <a:rPr kumimoji="1" lang="ja-JP" altLang="en-US" sz="2400" dirty="0"/>
              <a:t>からの </a:t>
            </a:r>
            <a:r>
              <a:rPr lang="en-US" altLang="ja-JP" sz="2400" dirty="0"/>
              <a:t>SQLite 3 </a:t>
            </a:r>
            <a:r>
              <a:rPr lang="ja-JP" altLang="en-US" sz="2400" dirty="0"/>
              <a:t>の利用</a:t>
            </a:r>
            <a:r>
              <a:rPr kumimoji="1" lang="ja-JP" altLang="en-US" sz="2400" dirty="0"/>
              <a:t>（</a:t>
            </a:r>
            <a:r>
              <a:rPr kumimoji="1" lang="en-US" altLang="ja-JP" sz="2400" dirty="0"/>
              <a:t>Google </a:t>
            </a:r>
            <a:r>
              <a:rPr kumimoji="1" lang="en-US" altLang="ja-JP" sz="2400" dirty="0" err="1"/>
              <a:t>Colaboratory</a:t>
            </a:r>
            <a:r>
              <a:rPr kumimoji="1" lang="ja-JP" altLang="en-US" sz="2400" dirty="0"/>
              <a:t>）</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4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コンテンツ プレースホルダー 2"/>
          <p:cNvSpPr txBox="1">
            <a:spLocks/>
          </p:cNvSpPr>
          <p:nvPr/>
        </p:nvSpPr>
        <p:spPr>
          <a:xfrm>
            <a:off x="901949" y="5417749"/>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400" b="1" dirty="0">
                <a:solidFill>
                  <a:prstClr val="black"/>
                </a:solidFill>
                <a:latin typeface="メイリオ" panose="020B0604030504040204" pitchFamily="50" charset="-128"/>
                <a:ea typeface="メイリオ" panose="020B0604030504040204" pitchFamily="50" charset="-128"/>
              </a:rPr>
              <a:t>コード</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FD42C66A-A64D-4E5B-B9EF-E810E189EE9E}"/>
              </a:ext>
            </a:extLst>
          </p:cNvPr>
          <p:cNvSpPr txBox="1"/>
          <p:nvPr/>
        </p:nvSpPr>
        <p:spPr>
          <a:xfrm>
            <a:off x="115170" y="644893"/>
            <a:ext cx="8913659" cy="4524315"/>
          </a:xfrm>
          <a:prstGeom prst="rect">
            <a:avLst/>
          </a:prstGeom>
          <a:noFill/>
          <a:ln>
            <a:solidFill>
              <a:schemeClr val="accent1"/>
            </a:solidFill>
          </a:ln>
        </p:spPr>
        <p:txBody>
          <a:bodyPr wrap="none" rtlCol="0">
            <a:spAutoFit/>
          </a:bodyPr>
          <a:lstStyle/>
          <a:p>
            <a:r>
              <a:rPr kumimoji="1" lang="en-US" altLang="ja-JP" dirty="0"/>
              <a:t>import sqlite3</a:t>
            </a:r>
          </a:p>
          <a:p>
            <a:endParaRPr kumimoji="1" lang="en-US" altLang="ja-JP" dirty="0"/>
          </a:p>
          <a:p>
            <a:r>
              <a:rPr kumimoji="1" lang="en-US" altLang="ja-JP" dirty="0"/>
              <a:t>conn = sqlite3.connect('</a:t>
            </a:r>
            <a:r>
              <a:rPr kumimoji="1" lang="en-US" altLang="ja-JP" dirty="0" err="1"/>
              <a:t>hoge.db</a:t>
            </a:r>
            <a:r>
              <a:rPr kumimoji="1" lang="en-US" altLang="ja-JP" dirty="0"/>
              <a:t>')</a:t>
            </a:r>
          </a:p>
          <a:p>
            <a:endParaRPr kumimoji="1" lang="en-US" altLang="ja-JP" dirty="0"/>
          </a:p>
          <a:p>
            <a:r>
              <a:rPr kumimoji="1" lang="en-US" altLang="ja-JP" dirty="0"/>
              <a:t>cursor = </a:t>
            </a:r>
            <a:r>
              <a:rPr kumimoji="1" lang="en-US" altLang="ja-JP" dirty="0" err="1"/>
              <a:t>conn.cursor</a:t>
            </a:r>
            <a:r>
              <a:rPr kumimoji="1" lang="en-US" altLang="ja-JP" dirty="0"/>
              <a:t>()</a:t>
            </a:r>
          </a:p>
          <a:p>
            <a:endParaRPr kumimoji="1" lang="en-US" altLang="ja-JP" dirty="0"/>
          </a:p>
          <a:p>
            <a:r>
              <a:rPr kumimoji="1" lang="en-US" altLang="ja-JP" dirty="0" err="1"/>
              <a:t>cursor.execute</a:t>
            </a:r>
            <a:r>
              <a:rPr kumimoji="1" lang="en-US" altLang="ja-JP" dirty="0"/>
              <a:t>('CREATE TABLE students (id INTEGER PRIMARY KEY, name TEXT, age INTEGER)')</a:t>
            </a:r>
          </a:p>
          <a:p>
            <a:r>
              <a:rPr kumimoji="1" lang="en-US" altLang="ja-JP" dirty="0" err="1"/>
              <a:t>cursor.execute</a:t>
            </a:r>
            <a:r>
              <a:rPr kumimoji="1" lang="en-US" altLang="ja-JP" dirty="0"/>
              <a:t>('INSERT INTO students VALUES (1, "</a:t>
            </a:r>
            <a:r>
              <a:rPr kumimoji="1" lang="en-US" altLang="ja-JP" dirty="0" err="1"/>
              <a:t>tokugawa</a:t>
            </a:r>
            <a:r>
              <a:rPr kumimoji="1" lang="en-US" altLang="ja-JP" dirty="0"/>
              <a:t> </a:t>
            </a:r>
            <a:r>
              <a:rPr kumimoji="1" lang="en-US" altLang="ja-JP" dirty="0" err="1"/>
              <a:t>ieyasu</a:t>
            </a:r>
            <a:r>
              <a:rPr kumimoji="1" lang="en-US" altLang="ja-JP" dirty="0"/>
              <a:t>", 20)')</a:t>
            </a:r>
          </a:p>
          <a:p>
            <a:r>
              <a:rPr kumimoji="1" lang="en-US" altLang="ja-JP" dirty="0" err="1"/>
              <a:t>cursor.execute</a:t>
            </a:r>
            <a:r>
              <a:rPr kumimoji="1" lang="en-US" altLang="ja-JP" dirty="0"/>
              <a:t>('INSERT INTO students VALUES (2, "</a:t>
            </a:r>
            <a:r>
              <a:rPr kumimoji="1" lang="en-US" altLang="ja-JP" dirty="0" err="1"/>
              <a:t>oda</a:t>
            </a:r>
            <a:r>
              <a:rPr kumimoji="1" lang="en-US" altLang="ja-JP" dirty="0"/>
              <a:t> </a:t>
            </a:r>
            <a:r>
              <a:rPr kumimoji="1" lang="en-US" altLang="ja-JP" dirty="0" err="1"/>
              <a:t>nobunaga</a:t>
            </a:r>
            <a:r>
              <a:rPr kumimoji="1" lang="en-US" altLang="ja-JP" dirty="0"/>
              <a:t>", 22)')</a:t>
            </a:r>
          </a:p>
          <a:p>
            <a:r>
              <a:rPr kumimoji="1" lang="en-US" altLang="ja-JP" dirty="0" err="1"/>
              <a:t>cursor.execute</a:t>
            </a:r>
            <a:r>
              <a:rPr kumimoji="1" lang="en-US" altLang="ja-JP" dirty="0"/>
              <a:t>('SELECT * FROM students')</a:t>
            </a:r>
          </a:p>
          <a:p>
            <a:endParaRPr kumimoji="1" lang="en-US" altLang="ja-JP" dirty="0"/>
          </a:p>
          <a:p>
            <a:r>
              <a:rPr kumimoji="1" lang="en-US" altLang="ja-JP" dirty="0"/>
              <a:t>rows = </a:t>
            </a:r>
            <a:r>
              <a:rPr kumimoji="1" lang="en-US" altLang="ja-JP" dirty="0" err="1"/>
              <a:t>cursor.fetchall</a:t>
            </a:r>
            <a:r>
              <a:rPr kumimoji="1" lang="en-US" altLang="ja-JP" dirty="0"/>
              <a:t>()</a:t>
            </a:r>
          </a:p>
          <a:p>
            <a:r>
              <a:rPr kumimoji="1" lang="en-US" altLang="ja-JP" dirty="0"/>
              <a:t>for row in rows:</a:t>
            </a:r>
          </a:p>
          <a:p>
            <a:r>
              <a:rPr kumimoji="1" lang="en-US" altLang="ja-JP" dirty="0"/>
              <a:t>    print(row)</a:t>
            </a:r>
          </a:p>
          <a:p>
            <a:endParaRPr kumimoji="1" lang="en-US" altLang="ja-JP" dirty="0"/>
          </a:p>
          <a:p>
            <a:r>
              <a:rPr kumimoji="1" lang="en-US" altLang="ja-JP" dirty="0" err="1"/>
              <a:t>conn.close</a:t>
            </a:r>
            <a:r>
              <a:rPr kumimoji="1" lang="en-US" altLang="ja-JP" dirty="0"/>
              <a:t>()</a:t>
            </a:r>
          </a:p>
        </p:txBody>
      </p:sp>
      <p:sp>
        <p:nvSpPr>
          <p:cNvPr id="9" name="コンテンツ プレースホルダー 2">
            <a:extLst>
              <a:ext uri="{FF2B5EF4-FFF2-40B4-BE49-F238E27FC236}">
                <a16:creationId xmlns:a16="http://schemas.microsoft.com/office/drawing/2014/main" id="{4F97B4F1-2F74-7397-858E-7A2AE5089610}"/>
              </a:ext>
            </a:extLst>
          </p:cNvPr>
          <p:cNvSpPr txBox="1">
            <a:spLocks/>
          </p:cNvSpPr>
          <p:nvPr/>
        </p:nvSpPr>
        <p:spPr>
          <a:xfrm>
            <a:off x="3501151" y="1020305"/>
            <a:ext cx="4847979" cy="31616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altLang="ja-JP" sz="2000" dirty="0"/>
              <a:t>[</a:t>
            </a:r>
            <a:r>
              <a:rPr lang="ja-JP" altLang="en-US" sz="2000" dirty="0"/>
              <a:t>データベースへの接続を開く</a:t>
            </a:r>
            <a:r>
              <a:rPr lang="en-US" altLang="ja-JP" sz="2000" dirty="0"/>
              <a:t>]</a:t>
            </a:r>
          </a:p>
          <a:p>
            <a:pPr marL="0" indent="0">
              <a:lnSpc>
                <a:spcPct val="150000"/>
              </a:lnSpc>
              <a:buNone/>
            </a:pPr>
            <a:r>
              <a:rPr kumimoji="1" lang="en-US" altLang="ja-JP" sz="2000" dirty="0"/>
              <a:t>[</a:t>
            </a:r>
            <a:r>
              <a:rPr kumimoji="1" lang="ja-JP" altLang="en-US" sz="2000" dirty="0"/>
              <a:t>カーソルの作成</a:t>
            </a:r>
            <a:r>
              <a:rPr kumimoji="1" lang="en-US" altLang="ja-JP" sz="2000" dirty="0"/>
              <a:t>]</a:t>
            </a:r>
          </a:p>
          <a:p>
            <a:pPr marL="0" indent="0">
              <a:lnSpc>
                <a:spcPct val="150000"/>
              </a:lnSpc>
              <a:buNone/>
            </a:pPr>
            <a:endParaRPr lang="en-US" altLang="ja-JP" sz="2000" dirty="0"/>
          </a:p>
          <a:p>
            <a:pPr marL="0" indent="0">
              <a:lnSpc>
                <a:spcPct val="150000"/>
              </a:lnSpc>
              <a:buNone/>
            </a:pPr>
            <a:endParaRPr lang="en-US" altLang="ja-JP" sz="2000" dirty="0"/>
          </a:p>
          <a:p>
            <a:pPr marL="0" indent="0">
              <a:lnSpc>
                <a:spcPct val="150000"/>
              </a:lnSpc>
              <a:buNone/>
            </a:pPr>
            <a:r>
              <a:rPr lang="en-US" altLang="ja-JP" sz="2000" dirty="0"/>
              <a:t>[SQL</a:t>
            </a:r>
            <a:r>
              <a:rPr lang="ja-JP" altLang="en-US" sz="2000" dirty="0"/>
              <a:t>の実行（カーソルを利用）</a:t>
            </a:r>
            <a:r>
              <a:rPr lang="en-US" altLang="ja-JP" sz="2000" dirty="0"/>
              <a:t>]</a:t>
            </a:r>
          </a:p>
          <a:p>
            <a:pPr marL="0" indent="0">
              <a:lnSpc>
                <a:spcPct val="150000"/>
              </a:lnSpc>
              <a:buNone/>
            </a:pPr>
            <a:r>
              <a:rPr kumimoji="1" lang="en-US" altLang="ja-JP" sz="2000" dirty="0"/>
              <a:t>[SQL</a:t>
            </a:r>
            <a:r>
              <a:rPr kumimoji="1" lang="ja-JP" altLang="en-US" sz="2000" dirty="0"/>
              <a:t>で取得されたデータを</a:t>
            </a:r>
            <a:r>
              <a:rPr kumimoji="1" lang="en-US" altLang="ja-JP" sz="2000" dirty="0"/>
              <a:t>Python</a:t>
            </a:r>
            <a:r>
              <a:rPr kumimoji="1" lang="ja-JP" altLang="en-US" sz="2000" dirty="0"/>
              <a:t>で処理</a:t>
            </a:r>
            <a:r>
              <a:rPr lang="en-US" altLang="ja-JP" sz="2000" dirty="0"/>
              <a:t>]</a:t>
            </a:r>
          </a:p>
          <a:p>
            <a:pPr marL="0" indent="0">
              <a:lnSpc>
                <a:spcPct val="150000"/>
              </a:lnSpc>
              <a:buNone/>
            </a:pPr>
            <a:r>
              <a:rPr kumimoji="1" lang="en-US" altLang="ja-JP" sz="2000" dirty="0"/>
              <a:t>[</a:t>
            </a:r>
            <a:r>
              <a:rPr kumimoji="1" lang="ja-JP" altLang="en-US" sz="2000" dirty="0"/>
              <a:t>データベースへの接続を閉じる</a:t>
            </a:r>
            <a:r>
              <a:rPr kumimoji="1" lang="en-US" altLang="ja-JP" sz="2000" dirty="0"/>
              <a:t>]</a:t>
            </a:r>
          </a:p>
          <a:p>
            <a:pPr marL="0" marR="0" lvl="0" indent="0"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lang="en-US" altLang="ja-JP" sz="2000" dirty="0">
              <a:solidFill>
                <a:prstClr val="black"/>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D53E11F5-1D49-BB22-E23F-8E017BD1B147}"/>
              </a:ext>
            </a:extLst>
          </p:cNvPr>
          <p:cNvPicPr>
            <a:picLocks noChangeAspect="1"/>
          </p:cNvPicPr>
          <p:nvPr/>
        </p:nvPicPr>
        <p:blipFill>
          <a:blip r:embed="rId2"/>
          <a:stretch>
            <a:fillRect/>
          </a:stretch>
        </p:blipFill>
        <p:spPr>
          <a:xfrm>
            <a:off x="4702594" y="5299481"/>
            <a:ext cx="2726159" cy="1530209"/>
          </a:xfrm>
          <a:prstGeom prst="rect">
            <a:avLst/>
          </a:prstGeom>
        </p:spPr>
      </p:pic>
    </p:spTree>
    <p:extLst>
      <p:ext uri="{BB962C8B-B14F-4D97-AF65-F5344CB8AC3E}">
        <p14:creationId xmlns:p14="http://schemas.microsoft.com/office/powerpoint/2010/main" val="1383137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7744" y="2472820"/>
            <a:ext cx="8725281" cy="1085959"/>
          </a:xfrm>
        </p:spPr>
        <p:txBody>
          <a:bodyPr>
            <a:normAutofit fontScale="90000"/>
          </a:bodyPr>
          <a:lstStyle/>
          <a:p>
            <a:r>
              <a:rPr lang="en-US" altLang="ja-JP" sz="3975" dirty="0">
                <a:latin typeface="メイリオ" panose="020B0604030504040204" pitchFamily="50" charset="-128"/>
              </a:rPr>
              <a:t>7-3.</a:t>
            </a:r>
            <a:r>
              <a:rPr lang="ja-JP" altLang="en-US" sz="3975" dirty="0">
                <a:latin typeface="メイリオ" panose="020B0604030504040204" pitchFamily="50" charset="-128"/>
              </a:rPr>
              <a:t> </a:t>
            </a:r>
            <a:r>
              <a:rPr lang="en-US" altLang="ja-JP" sz="3975" dirty="0">
                <a:latin typeface="メイリオ" panose="020B0604030504040204" pitchFamily="50" charset="-128"/>
              </a:rPr>
              <a:t>JSON</a:t>
            </a:r>
            <a:r>
              <a:rPr lang="ja-JP" altLang="en-US" sz="3975" dirty="0">
                <a:latin typeface="メイリオ" panose="020B0604030504040204" pitchFamily="50" charset="-128"/>
              </a:rPr>
              <a:t>、</a:t>
            </a:r>
            <a:br>
              <a:rPr lang="en-US" altLang="ja-JP" sz="3975" dirty="0">
                <a:latin typeface="メイリオ" panose="020B0604030504040204" pitchFamily="50" charset="-128"/>
              </a:rPr>
            </a:br>
            <a:r>
              <a:rPr lang="en-US" altLang="ja-JP" sz="3975" dirty="0">
                <a:latin typeface="メイリオ" panose="020B0604030504040204" pitchFamily="50" charset="-128"/>
              </a:rPr>
              <a:t>JSON </a:t>
            </a:r>
            <a:r>
              <a:rPr lang="ja-JP" altLang="en-US" sz="3975" dirty="0">
                <a:latin typeface="メイリオ" panose="020B0604030504040204" pitchFamily="50" charset="-128"/>
              </a:rPr>
              <a:t>とデータベースの連携</a:t>
            </a:r>
          </a:p>
        </p:txBody>
      </p:sp>
      <p:sp>
        <p:nvSpPr>
          <p:cNvPr id="4" name="スライド番号プレースホルダー 3"/>
          <p:cNvSpPr>
            <a:spLocks noGrp="1"/>
          </p:cNvSpPr>
          <p:nvPr>
            <p:ph type="sldNum" sz="quarter" idx="12"/>
          </p:nvPr>
        </p:nvSpPr>
        <p:spPr/>
        <p:txBody>
          <a:bodyPr/>
          <a:lstStyle/>
          <a:p>
            <a:fld id="{55940FB6-D91C-4C45-82A6-6C3F63B50793}" type="slidenum">
              <a:rPr lang="ja-JP" altLang="en-US" smtClean="0">
                <a:solidFill>
                  <a:prstClr val="black">
                    <a:tint val="75000"/>
                  </a:prstClr>
                </a:solidFill>
                <a:latin typeface="メイリオ" panose="020B0604030504040204" pitchFamily="50" charset="-128"/>
              </a:rPr>
              <a:pPr/>
              <a:t>16</a:t>
            </a:fld>
            <a:endParaRPr lang="ja-JP" altLang="en-US">
              <a:solidFill>
                <a:prstClr val="black">
                  <a:tint val="75000"/>
                </a:prstClr>
              </a:solidFill>
              <a:latin typeface="メイリオ" panose="020B0604030504040204" pitchFamily="50" charset="-128"/>
            </a:endParaRPr>
          </a:p>
        </p:txBody>
      </p:sp>
    </p:spTree>
    <p:extLst>
      <p:ext uri="{BB962C8B-B14F-4D97-AF65-F5344CB8AC3E}">
        <p14:creationId xmlns:p14="http://schemas.microsoft.com/office/powerpoint/2010/main" val="2802524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B2F0F-99E8-A44B-ECC4-E6015A62E640}"/>
              </a:ext>
            </a:extLst>
          </p:cNvPr>
          <p:cNvSpPr>
            <a:spLocks noGrp="1"/>
          </p:cNvSpPr>
          <p:nvPr>
            <p:ph type="title"/>
          </p:nvPr>
        </p:nvSpPr>
        <p:spPr/>
        <p:txBody>
          <a:bodyPr>
            <a:noAutofit/>
          </a:bodyPr>
          <a:lstStyle/>
          <a:p>
            <a:r>
              <a:rPr kumimoji="1" lang="ja-JP" altLang="en-US" dirty="0"/>
              <a:t>データベースとデータ送受信</a:t>
            </a:r>
          </a:p>
        </p:txBody>
      </p:sp>
      <p:sp>
        <p:nvSpPr>
          <p:cNvPr id="4" name="スライド番号プレースホルダー 3">
            <a:extLst>
              <a:ext uri="{FF2B5EF4-FFF2-40B4-BE49-F238E27FC236}">
                <a16:creationId xmlns:a16="http://schemas.microsoft.com/office/drawing/2014/main" id="{391DBBD6-7272-6050-CF6F-ACAFC2180BFC}"/>
              </a:ext>
            </a:extLst>
          </p:cNvPr>
          <p:cNvSpPr>
            <a:spLocks noGrp="1"/>
          </p:cNvSpPr>
          <p:nvPr>
            <p:ph type="sldNum" sz="quarter" idx="12"/>
          </p:nvPr>
        </p:nvSpPr>
        <p:spPr/>
        <p:txBody>
          <a:bodyPr/>
          <a:lstStyle/>
          <a:p>
            <a:fld id="{E205D82C-95A1-431E-8E38-AA614A14CDCF}" type="slidenum">
              <a:rPr kumimoji="1" lang="ja-JP" altLang="en-US" smtClean="0"/>
              <a:t>17</a:t>
            </a:fld>
            <a:endParaRPr kumimoji="1" lang="ja-JP" altLang="en-US"/>
          </a:p>
        </p:txBody>
      </p:sp>
      <p:sp>
        <p:nvSpPr>
          <p:cNvPr id="5" name="テキスト ボックス 4">
            <a:extLst>
              <a:ext uri="{FF2B5EF4-FFF2-40B4-BE49-F238E27FC236}">
                <a16:creationId xmlns:a16="http://schemas.microsoft.com/office/drawing/2014/main" id="{DE875300-3A3A-0D45-7D18-F52AFEB084E4}"/>
              </a:ext>
            </a:extLst>
          </p:cNvPr>
          <p:cNvSpPr txBox="1"/>
          <p:nvPr/>
        </p:nvSpPr>
        <p:spPr>
          <a:xfrm>
            <a:off x="590309" y="4381018"/>
            <a:ext cx="3262432" cy="830997"/>
          </a:xfrm>
          <a:prstGeom prst="rect">
            <a:avLst/>
          </a:prstGeom>
          <a:noFill/>
        </p:spPr>
        <p:txBody>
          <a:bodyPr wrap="none" rtlCol="0">
            <a:spAutoFit/>
          </a:bodyPr>
          <a:lstStyle/>
          <a:p>
            <a:r>
              <a:rPr kumimoji="1" lang="ja-JP" altLang="en-US" sz="2400" dirty="0"/>
              <a:t>データベースシステム</a:t>
            </a:r>
            <a:endParaRPr kumimoji="1" lang="en-US" altLang="ja-JP" sz="2400" dirty="0"/>
          </a:p>
          <a:p>
            <a:r>
              <a:rPr kumimoji="1" lang="ja-JP" altLang="en-US" sz="2400" dirty="0"/>
              <a:t>・情報の保管、検索</a:t>
            </a:r>
          </a:p>
        </p:txBody>
      </p:sp>
      <p:sp>
        <p:nvSpPr>
          <p:cNvPr id="6" name="円柱 5">
            <a:extLst>
              <a:ext uri="{FF2B5EF4-FFF2-40B4-BE49-F238E27FC236}">
                <a16:creationId xmlns:a16="http://schemas.microsoft.com/office/drawing/2014/main" id="{98483AA5-2AA9-AAEB-1EBD-A83BFF90D22F}"/>
              </a:ext>
            </a:extLst>
          </p:cNvPr>
          <p:cNvSpPr/>
          <p:nvPr/>
        </p:nvSpPr>
        <p:spPr>
          <a:xfrm>
            <a:off x="1880886" y="2476982"/>
            <a:ext cx="879676" cy="127900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34BF1D97-8EAF-8243-9715-A94493204F9B}"/>
              </a:ext>
            </a:extLst>
          </p:cNvPr>
          <p:cNvCxnSpPr/>
          <p:nvPr/>
        </p:nvCxnSpPr>
        <p:spPr>
          <a:xfrm flipH="1">
            <a:off x="2997843" y="1915610"/>
            <a:ext cx="688694" cy="5613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F6B2818F-2973-E7BF-5013-64ACED253CB8}"/>
              </a:ext>
            </a:extLst>
          </p:cNvPr>
          <p:cNvCxnSpPr>
            <a:cxnSpLocks/>
          </p:cNvCxnSpPr>
          <p:nvPr/>
        </p:nvCxnSpPr>
        <p:spPr>
          <a:xfrm flipH="1">
            <a:off x="2471195" y="1518212"/>
            <a:ext cx="140825" cy="7851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810B41AD-D619-CF94-7549-335A4DC59D33}"/>
              </a:ext>
            </a:extLst>
          </p:cNvPr>
          <p:cNvCxnSpPr>
            <a:cxnSpLocks/>
          </p:cNvCxnSpPr>
          <p:nvPr/>
        </p:nvCxnSpPr>
        <p:spPr>
          <a:xfrm>
            <a:off x="1498921" y="1670897"/>
            <a:ext cx="289367" cy="5613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FFB61982-5A47-1F9B-F37E-7265774F4808}"/>
              </a:ext>
            </a:extLst>
          </p:cNvPr>
          <p:cNvCxnSpPr>
            <a:cxnSpLocks/>
          </p:cNvCxnSpPr>
          <p:nvPr/>
        </p:nvCxnSpPr>
        <p:spPr>
          <a:xfrm>
            <a:off x="914400" y="2378597"/>
            <a:ext cx="584521" cy="3530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9EF09121-0A0D-4B4B-BCD3-6D0002FAFA2B}"/>
              </a:ext>
            </a:extLst>
          </p:cNvPr>
          <p:cNvSpPr txBox="1"/>
          <p:nvPr/>
        </p:nvSpPr>
        <p:spPr>
          <a:xfrm>
            <a:off x="5123727" y="4381017"/>
            <a:ext cx="4185761" cy="1200329"/>
          </a:xfrm>
          <a:prstGeom prst="rect">
            <a:avLst/>
          </a:prstGeom>
          <a:noFill/>
        </p:spPr>
        <p:txBody>
          <a:bodyPr wrap="none" rtlCol="0">
            <a:spAutoFit/>
          </a:bodyPr>
          <a:lstStyle/>
          <a:p>
            <a:r>
              <a:rPr kumimoji="1" lang="ja-JP" altLang="en-US" sz="2400" dirty="0"/>
              <a:t>データ送受信</a:t>
            </a:r>
            <a:endParaRPr kumimoji="1" lang="en-US" altLang="ja-JP" sz="2400" dirty="0"/>
          </a:p>
          <a:p>
            <a:r>
              <a:rPr kumimoji="1" lang="ja-JP" altLang="en-US" sz="2400" dirty="0"/>
              <a:t>・システムから別のシステム</a:t>
            </a:r>
            <a:endParaRPr kumimoji="1" lang="en-US" altLang="ja-JP" sz="2400" dirty="0"/>
          </a:p>
          <a:p>
            <a:r>
              <a:rPr kumimoji="1" lang="ja-JP" altLang="en-US" sz="2400" dirty="0"/>
              <a:t>へデータを伝達</a:t>
            </a:r>
          </a:p>
        </p:txBody>
      </p:sp>
      <p:sp>
        <p:nvSpPr>
          <p:cNvPr id="18" name="正方形/長方形 17">
            <a:extLst>
              <a:ext uri="{FF2B5EF4-FFF2-40B4-BE49-F238E27FC236}">
                <a16:creationId xmlns:a16="http://schemas.microsoft.com/office/drawing/2014/main" id="{A95BEFFD-6990-0E54-FC51-7590337FE4E2}"/>
              </a:ext>
            </a:extLst>
          </p:cNvPr>
          <p:cNvSpPr/>
          <p:nvPr/>
        </p:nvSpPr>
        <p:spPr>
          <a:xfrm>
            <a:off x="5185458" y="2378597"/>
            <a:ext cx="688694" cy="937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5F8DD287-BA0D-A61D-22B6-C613B9275BA5}"/>
              </a:ext>
            </a:extLst>
          </p:cNvPr>
          <p:cNvSpPr/>
          <p:nvPr/>
        </p:nvSpPr>
        <p:spPr>
          <a:xfrm>
            <a:off x="7465670" y="2378597"/>
            <a:ext cx="688694" cy="937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a:extLst>
              <a:ext uri="{FF2B5EF4-FFF2-40B4-BE49-F238E27FC236}">
                <a16:creationId xmlns:a16="http://schemas.microsoft.com/office/drawing/2014/main" id="{DC622BF6-F131-B111-12E5-B5D11C5DAE50}"/>
              </a:ext>
            </a:extLst>
          </p:cNvPr>
          <p:cNvCxnSpPr/>
          <p:nvPr/>
        </p:nvCxnSpPr>
        <p:spPr>
          <a:xfrm>
            <a:off x="6151944" y="2847372"/>
            <a:ext cx="11111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E58012E8-65B1-BEA0-1F1F-3E185E124470}"/>
              </a:ext>
            </a:extLst>
          </p:cNvPr>
          <p:cNvSpPr/>
          <p:nvPr/>
        </p:nvSpPr>
        <p:spPr>
          <a:xfrm>
            <a:off x="6334245" y="2413327"/>
            <a:ext cx="746567" cy="173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9317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dirty="0"/>
              <a:t>JSON</a:t>
            </a:r>
            <a:r>
              <a:rPr lang="ja-JP" altLang="en-US" dirty="0"/>
              <a:t> </a:t>
            </a:r>
            <a:endParaRPr kumimoji="1" lang="ja-JP" altLang="en-US" dirty="0"/>
          </a:p>
        </p:txBody>
      </p:sp>
      <p:sp>
        <p:nvSpPr>
          <p:cNvPr id="3" name="コンテンツ プレースホルダー 2"/>
          <p:cNvSpPr>
            <a:spLocks noGrp="1"/>
          </p:cNvSpPr>
          <p:nvPr>
            <p:ph idx="1"/>
          </p:nvPr>
        </p:nvSpPr>
        <p:spPr>
          <a:xfrm>
            <a:off x="321845" y="846253"/>
            <a:ext cx="8461208" cy="2000448"/>
          </a:xfrm>
        </p:spPr>
        <p:txBody>
          <a:bodyPr>
            <a:normAutofit/>
          </a:bodyPr>
          <a:lstStyle/>
          <a:p>
            <a:pPr marL="0" indent="0">
              <a:buNone/>
            </a:pPr>
            <a:r>
              <a:rPr kumimoji="1" lang="en-US" altLang="ja-JP" sz="2400" b="1" dirty="0">
                <a:solidFill>
                  <a:srgbClr val="C00000"/>
                </a:solidFill>
              </a:rPr>
              <a:t>JSON </a:t>
            </a:r>
            <a:r>
              <a:rPr kumimoji="1" lang="en-US" altLang="ja-JP" sz="2400" dirty="0"/>
              <a:t>(Java Script Object Notation)</a:t>
            </a:r>
            <a:r>
              <a:rPr lang="ja-JP" altLang="en-US" sz="2400" dirty="0"/>
              <a:t> は、</a:t>
            </a:r>
            <a:r>
              <a:rPr kumimoji="1" lang="ja-JP" altLang="en-US" sz="2400" b="1" dirty="0">
                <a:solidFill>
                  <a:srgbClr val="C00000"/>
                </a:solidFill>
              </a:rPr>
              <a:t>キー</a:t>
            </a:r>
            <a:r>
              <a:rPr kumimoji="1" lang="ja-JP" altLang="en-US" sz="2400" dirty="0"/>
              <a:t>と</a:t>
            </a:r>
            <a:r>
              <a:rPr kumimoji="1" lang="ja-JP" altLang="en-US" sz="2400" b="1" dirty="0">
                <a:solidFill>
                  <a:srgbClr val="C00000"/>
                </a:solidFill>
              </a:rPr>
              <a:t>バリュー</a:t>
            </a:r>
            <a:r>
              <a:rPr kumimoji="1" lang="ja-JP" altLang="en-US" sz="2400" dirty="0"/>
              <a:t>の</a:t>
            </a:r>
            <a:r>
              <a:rPr kumimoji="1" lang="ja-JP" altLang="en-US" sz="2400" b="1" dirty="0"/>
              <a:t>ペア</a:t>
            </a:r>
            <a:r>
              <a:rPr lang="ja-JP" altLang="en-US" sz="2400" dirty="0"/>
              <a:t>のデータを表現する。</a:t>
            </a:r>
            <a:r>
              <a:rPr lang="ja-JP" altLang="en-US" sz="2400" b="1" dirty="0"/>
              <a:t>データ送受信</a:t>
            </a:r>
            <a:r>
              <a:rPr lang="ja-JP" altLang="en-US" sz="2400" dirty="0"/>
              <a:t>に便利。</a:t>
            </a:r>
            <a:endParaRPr lang="en-US" altLang="ja-JP" sz="2400" dirty="0"/>
          </a:p>
          <a:p>
            <a:r>
              <a:rPr lang="ja-JP" altLang="en-US" sz="2400" dirty="0"/>
              <a:t>データ：　</a:t>
            </a:r>
            <a:r>
              <a:rPr lang="en-US" altLang="ja-JP" sz="2400" dirty="0"/>
              <a:t>“</a:t>
            </a:r>
            <a:r>
              <a:rPr lang="ja-JP" altLang="en-US" sz="2400" dirty="0"/>
              <a:t>キー</a:t>
            </a:r>
            <a:r>
              <a:rPr lang="en-US" altLang="ja-JP" sz="2400" dirty="0"/>
              <a:t>”, “</a:t>
            </a:r>
            <a:r>
              <a:rPr lang="ja-JP" altLang="en-US" sz="2400" dirty="0"/>
              <a:t>値</a:t>
            </a:r>
            <a:r>
              <a:rPr lang="en-US" altLang="ja-JP" sz="2400" dirty="0"/>
              <a:t>“ </a:t>
            </a:r>
            <a:r>
              <a:rPr lang="ja-JP" altLang="en-US" sz="2400" dirty="0"/>
              <a:t>のように書く</a:t>
            </a:r>
            <a:endParaRPr lang="en-US" altLang="ja-JP" sz="2400" dirty="0"/>
          </a:p>
          <a:p>
            <a:r>
              <a:rPr lang="ja-JP" altLang="en-US" sz="2400" dirty="0"/>
              <a:t>データ全体を </a:t>
            </a:r>
            <a:r>
              <a:rPr lang="en-US" altLang="ja-JP" sz="2400" dirty="0"/>
              <a:t>{ } </a:t>
            </a:r>
            <a:r>
              <a:rPr lang="ja-JP" altLang="en-US" sz="2400" dirty="0"/>
              <a:t>で囲む</a:t>
            </a:r>
            <a:endParaRPr lang="en-US" altLang="ja-JP" sz="2400"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18</a:t>
            </a:fld>
            <a:endParaRPr kumimoji="1" lang="ja-JP" altLang="en-US"/>
          </a:p>
        </p:txBody>
      </p:sp>
      <p:sp>
        <p:nvSpPr>
          <p:cNvPr id="8" name="テキスト ボックス 7"/>
          <p:cNvSpPr txBox="1"/>
          <p:nvPr/>
        </p:nvSpPr>
        <p:spPr>
          <a:xfrm>
            <a:off x="2769030" y="6221307"/>
            <a:ext cx="3536609" cy="461665"/>
          </a:xfrm>
          <a:prstGeom prst="rect">
            <a:avLst/>
          </a:prstGeom>
          <a:noFill/>
        </p:spPr>
        <p:txBody>
          <a:bodyPr wrap="none" rtlCol="0">
            <a:spAutoFit/>
          </a:bodyPr>
          <a:lstStyle/>
          <a:p>
            <a:r>
              <a:rPr kumimoji="1" lang="en-US" altLang="ja-JP" sz="2400" dirty="0"/>
              <a:t>Python</a:t>
            </a:r>
            <a:r>
              <a:rPr kumimoji="1" lang="ja-JP" altLang="en-US" sz="2400" dirty="0"/>
              <a:t>で扱うことも簡単</a:t>
            </a:r>
          </a:p>
        </p:txBody>
      </p:sp>
      <p:sp>
        <p:nvSpPr>
          <p:cNvPr id="9" name="テキスト ボックス 8"/>
          <p:cNvSpPr txBox="1"/>
          <p:nvPr/>
        </p:nvSpPr>
        <p:spPr>
          <a:xfrm>
            <a:off x="3654864" y="3788336"/>
            <a:ext cx="1510350" cy="461665"/>
          </a:xfrm>
          <a:prstGeom prst="rect">
            <a:avLst/>
          </a:prstGeom>
          <a:noFill/>
        </p:spPr>
        <p:txBody>
          <a:bodyPr wrap="none" rtlCol="0">
            <a:spAutoFit/>
          </a:bodyPr>
          <a:lstStyle/>
          <a:p>
            <a:r>
              <a:rPr kumimoji="1" lang="en-US" altLang="ja-JP" sz="2400" dirty="0" err="1"/>
              <a:t>JSON</a:t>
            </a:r>
            <a:r>
              <a:rPr kumimoji="1" lang="en-US" altLang="ja-JP" sz="2400" dirty="0"/>
              <a:t> </a:t>
            </a:r>
            <a:r>
              <a:rPr kumimoji="1" lang="ja-JP" altLang="en-US" sz="2400" dirty="0"/>
              <a:t>の例</a:t>
            </a:r>
          </a:p>
        </p:txBody>
      </p:sp>
      <p:sp>
        <p:nvSpPr>
          <p:cNvPr id="10" name="正方形/長方形 9"/>
          <p:cNvSpPr/>
          <p:nvPr/>
        </p:nvSpPr>
        <p:spPr>
          <a:xfrm>
            <a:off x="2402006" y="2757558"/>
            <a:ext cx="3903633" cy="461665"/>
          </a:xfrm>
          <a:prstGeom prst="rect">
            <a:avLst/>
          </a:prstGeom>
          <a:ln>
            <a:solidFill>
              <a:schemeClr val="accent1"/>
            </a:solidFill>
          </a:ln>
        </p:spPr>
        <p:txBody>
          <a:bodyPr wrap="none">
            <a:spAutoFit/>
          </a:bodyPr>
          <a:lstStyle/>
          <a:p>
            <a:r>
              <a:rPr lang="en-US" altLang="ja-JP" sz="2400" dirty="0"/>
              <a:t>{"name": "apple", "price": 10}</a:t>
            </a:r>
            <a:endParaRPr lang="ja-JP" altLang="en-US" sz="2400" dirty="0"/>
          </a:p>
        </p:txBody>
      </p:sp>
      <p:sp>
        <p:nvSpPr>
          <p:cNvPr id="13" name="正方形/長方形 12"/>
          <p:cNvSpPr/>
          <p:nvPr/>
        </p:nvSpPr>
        <p:spPr>
          <a:xfrm>
            <a:off x="2402006" y="3289167"/>
            <a:ext cx="3704860" cy="461665"/>
          </a:xfrm>
          <a:prstGeom prst="rect">
            <a:avLst/>
          </a:prstGeom>
          <a:ln>
            <a:noFill/>
          </a:ln>
        </p:spPr>
        <p:txBody>
          <a:bodyPr wrap="none">
            <a:spAutoFit/>
          </a:bodyPr>
          <a:lstStyle/>
          <a:p>
            <a:r>
              <a:rPr lang="en-US" altLang="ja-JP" sz="2400" dirty="0">
                <a:solidFill>
                  <a:srgbClr val="C00000"/>
                </a:solidFill>
              </a:rPr>
              <a:t>{</a:t>
            </a:r>
            <a:r>
              <a:rPr lang="ja-JP" altLang="en-US" sz="2400" b="1" dirty="0"/>
              <a:t>キー</a:t>
            </a:r>
            <a:r>
              <a:rPr lang="en-US" altLang="ja-JP" sz="2400" dirty="0">
                <a:solidFill>
                  <a:srgbClr val="C00000"/>
                </a:solidFill>
              </a:rPr>
              <a:t>:      </a:t>
            </a:r>
            <a:r>
              <a:rPr lang="ja-JP" altLang="en-US" sz="2400" b="1" dirty="0"/>
              <a:t>値</a:t>
            </a:r>
            <a:r>
              <a:rPr lang="en-US" altLang="ja-JP" sz="2400" dirty="0">
                <a:solidFill>
                  <a:srgbClr val="C00000"/>
                </a:solidFill>
              </a:rPr>
              <a:t>, </a:t>
            </a:r>
            <a:r>
              <a:rPr lang="ja-JP" altLang="en-US" sz="2400" dirty="0">
                <a:solidFill>
                  <a:srgbClr val="C00000"/>
                </a:solidFill>
              </a:rPr>
              <a:t>         </a:t>
            </a:r>
            <a:r>
              <a:rPr lang="ja-JP" altLang="en-US" sz="2400" b="1" dirty="0"/>
              <a:t>キー</a:t>
            </a:r>
            <a:r>
              <a:rPr lang="en-US" altLang="ja-JP" sz="2400" dirty="0">
                <a:solidFill>
                  <a:srgbClr val="C00000"/>
                </a:solidFill>
              </a:rPr>
              <a:t>: </a:t>
            </a:r>
            <a:r>
              <a:rPr lang="ja-JP" altLang="en-US" sz="2400" b="1" dirty="0"/>
              <a:t>値</a:t>
            </a:r>
            <a:r>
              <a:rPr lang="en-US" altLang="ja-JP" sz="2400" dirty="0">
                <a:solidFill>
                  <a:srgbClr val="C00000"/>
                </a:solidFill>
              </a:rPr>
              <a:t>}</a:t>
            </a:r>
            <a:endParaRPr lang="ja-JP" altLang="en-US" sz="2400" dirty="0">
              <a:solidFill>
                <a:srgbClr val="C00000"/>
              </a:solidFill>
            </a:endParaRPr>
          </a:p>
        </p:txBody>
      </p:sp>
      <p:pic>
        <p:nvPicPr>
          <p:cNvPr id="6" name="図 5">
            <a:extLst>
              <a:ext uri="{FF2B5EF4-FFF2-40B4-BE49-F238E27FC236}">
                <a16:creationId xmlns:a16="http://schemas.microsoft.com/office/drawing/2014/main" id="{48279EC2-F69D-4E87-B4B3-2E3522D77F05}"/>
              </a:ext>
            </a:extLst>
          </p:cNvPr>
          <p:cNvPicPr>
            <a:picLocks noChangeAspect="1"/>
          </p:cNvPicPr>
          <p:nvPr/>
        </p:nvPicPr>
        <p:blipFill>
          <a:blip r:embed="rId2"/>
          <a:stretch>
            <a:fillRect/>
          </a:stretch>
        </p:blipFill>
        <p:spPr>
          <a:xfrm>
            <a:off x="1034353" y="4292930"/>
            <a:ext cx="7075294" cy="1885448"/>
          </a:xfrm>
          <a:prstGeom prst="rect">
            <a:avLst/>
          </a:prstGeom>
        </p:spPr>
      </p:pic>
    </p:spTree>
    <p:extLst>
      <p:ext uri="{BB962C8B-B14F-4D97-AF65-F5344CB8AC3E}">
        <p14:creationId xmlns:p14="http://schemas.microsoft.com/office/powerpoint/2010/main" val="4033494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7803D-7B5B-39E8-5E08-D51286A5B1AE}"/>
              </a:ext>
            </a:extLst>
          </p:cNvPr>
          <p:cNvSpPr>
            <a:spLocks noGrp="1"/>
          </p:cNvSpPr>
          <p:nvPr>
            <p:ph type="title"/>
          </p:nvPr>
        </p:nvSpPr>
        <p:spPr/>
        <p:txBody>
          <a:bodyPr>
            <a:noAutofit/>
          </a:bodyPr>
          <a:lstStyle/>
          <a:p>
            <a:r>
              <a:rPr kumimoji="1" lang="en-US" altLang="ja-JP" dirty="0"/>
              <a:t>JSON </a:t>
            </a:r>
            <a:r>
              <a:rPr kumimoji="1" lang="ja-JP" altLang="en-US" dirty="0"/>
              <a:t>の用途</a:t>
            </a:r>
          </a:p>
        </p:txBody>
      </p:sp>
      <p:sp>
        <p:nvSpPr>
          <p:cNvPr id="3" name="コンテンツ プレースホルダー 2">
            <a:extLst>
              <a:ext uri="{FF2B5EF4-FFF2-40B4-BE49-F238E27FC236}">
                <a16:creationId xmlns:a16="http://schemas.microsoft.com/office/drawing/2014/main" id="{90725EDF-AA4A-92C9-60F8-385D04AC4605}"/>
              </a:ext>
            </a:extLst>
          </p:cNvPr>
          <p:cNvSpPr>
            <a:spLocks noGrp="1"/>
          </p:cNvSpPr>
          <p:nvPr>
            <p:ph idx="1"/>
          </p:nvPr>
        </p:nvSpPr>
        <p:spPr>
          <a:xfrm>
            <a:off x="321845" y="846253"/>
            <a:ext cx="8461208" cy="3947997"/>
          </a:xfrm>
        </p:spPr>
        <p:txBody>
          <a:bodyPr>
            <a:normAutofit/>
          </a:bodyPr>
          <a:lstStyle/>
          <a:p>
            <a:pPr marL="0" indent="0">
              <a:buNone/>
            </a:pPr>
            <a:r>
              <a:rPr kumimoji="1" lang="en-US" altLang="ja-JP" sz="2400" b="1" dirty="0"/>
              <a:t>JSON</a:t>
            </a:r>
            <a:r>
              <a:rPr kumimoji="1" lang="en-US" altLang="ja-JP" sz="2400" dirty="0"/>
              <a:t> </a:t>
            </a:r>
            <a:r>
              <a:rPr kumimoji="1" lang="ja-JP" altLang="en-US" sz="2400" dirty="0"/>
              <a:t>は、</a:t>
            </a:r>
            <a:r>
              <a:rPr kumimoji="1" lang="ja-JP" altLang="en-US" sz="2400" b="1" dirty="0"/>
              <a:t>データの送受信</a:t>
            </a:r>
            <a:r>
              <a:rPr kumimoji="1" lang="ja-JP" altLang="en-US" sz="2400" dirty="0"/>
              <a:t>（データ交換）のざまざまな場面で活用</a:t>
            </a:r>
            <a:endParaRPr kumimoji="1" lang="en-US" altLang="ja-JP" sz="2400" dirty="0"/>
          </a:p>
          <a:p>
            <a:r>
              <a:rPr lang="en-US" altLang="ja-JP" sz="2400" dirty="0"/>
              <a:t>Web</a:t>
            </a:r>
            <a:r>
              <a:rPr lang="ja-JP" altLang="en-US" sz="2400" dirty="0"/>
              <a:t> アプリケーションでの、サーバとのデータ送受信</a:t>
            </a:r>
            <a:endParaRPr lang="en-US" altLang="ja-JP" sz="2400" dirty="0"/>
          </a:p>
          <a:p>
            <a:r>
              <a:rPr kumimoji="1" lang="ja-JP" altLang="en-US" sz="2400" dirty="0"/>
              <a:t>設定ファイルなど、構造化されたデータをファイルとして保存する手段</a:t>
            </a:r>
            <a:endParaRPr kumimoji="1" lang="en-US" altLang="ja-JP" sz="2400" dirty="0"/>
          </a:p>
          <a:p>
            <a:r>
              <a:rPr lang="ja-JP" altLang="en-US" sz="2400" dirty="0"/>
              <a:t>配列、オブジェクトなどのデータを構造化する手段</a:t>
            </a:r>
            <a:endParaRPr kumimoji="1" lang="ja-JP" altLang="en-US" sz="2400" dirty="0"/>
          </a:p>
        </p:txBody>
      </p:sp>
      <p:sp>
        <p:nvSpPr>
          <p:cNvPr id="4" name="スライド番号プレースホルダー 3">
            <a:extLst>
              <a:ext uri="{FF2B5EF4-FFF2-40B4-BE49-F238E27FC236}">
                <a16:creationId xmlns:a16="http://schemas.microsoft.com/office/drawing/2014/main" id="{8A86C968-88F5-4981-5E69-44C19418EFC4}"/>
              </a:ext>
            </a:extLst>
          </p:cNvPr>
          <p:cNvSpPr>
            <a:spLocks noGrp="1"/>
          </p:cNvSpPr>
          <p:nvPr>
            <p:ph type="sldNum" sz="quarter" idx="12"/>
          </p:nvPr>
        </p:nvSpPr>
        <p:spPr/>
        <p:txBody>
          <a:bodyPr/>
          <a:lstStyle/>
          <a:p>
            <a:fld id="{E205D82C-95A1-431E-8E38-AA614A14CDCF}" type="slidenum">
              <a:rPr kumimoji="1" lang="ja-JP" altLang="en-US" smtClean="0"/>
              <a:t>19</a:t>
            </a:fld>
            <a:endParaRPr kumimoji="1" lang="ja-JP" altLang="en-US"/>
          </a:p>
        </p:txBody>
      </p:sp>
      <p:sp>
        <p:nvSpPr>
          <p:cNvPr id="5" name="テキスト ボックス 4">
            <a:extLst>
              <a:ext uri="{FF2B5EF4-FFF2-40B4-BE49-F238E27FC236}">
                <a16:creationId xmlns:a16="http://schemas.microsoft.com/office/drawing/2014/main" id="{B76972C0-C6F7-7D1A-BEFC-3EEF7C681696}"/>
              </a:ext>
            </a:extLst>
          </p:cNvPr>
          <p:cNvSpPr txBox="1"/>
          <p:nvPr/>
        </p:nvSpPr>
        <p:spPr>
          <a:xfrm>
            <a:off x="360947" y="4654550"/>
            <a:ext cx="3049233" cy="830997"/>
          </a:xfrm>
          <a:prstGeom prst="rect">
            <a:avLst/>
          </a:prstGeom>
          <a:noFill/>
        </p:spPr>
        <p:txBody>
          <a:bodyPr wrap="none" rtlCol="0">
            <a:spAutoFit/>
          </a:bodyPr>
          <a:lstStyle/>
          <a:p>
            <a:r>
              <a:rPr lang="en-US" altLang="ja-JP" sz="2400" b="0" i="0" dirty="0">
                <a:solidFill>
                  <a:srgbClr val="343541"/>
                </a:solidFill>
                <a:effectLst/>
                <a:latin typeface="Söhne"/>
              </a:rPr>
              <a:t>JSON </a:t>
            </a:r>
            <a:r>
              <a:rPr lang="ja-JP" altLang="en-US" sz="2400" b="0" i="0" dirty="0">
                <a:solidFill>
                  <a:srgbClr val="343541"/>
                </a:solidFill>
                <a:effectLst/>
                <a:latin typeface="Söhne"/>
              </a:rPr>
              <a:t>で構造化された</a:t>
            </a:r>
            <a:endParaRPr lang="en-US" altLang="ja-JP" sz="2400" b="0" i="0" dirty="0">
              <a:solidFill>
                <a:srgbClr val="343541"/>
              </a:solidFill>
              <a:effectLst/>
              <a:latin typeface="Söhne"/>
            </a:endParaRPr>
          </a:p>
          <a:p>
            <a:r>
              <a:rPr lang="ja-JP" altLang="en-US" sz="2400" dirty="0">
                <a:solidFill>
                  <a:srgbClr val="343541"/>
                </a:solidFill>
                <a:latin typeface="Söhne"/>
              </a:rPr>
              <a:t>データの例</a:t>
            </a:r>
            <a:endParaRPr kumimoji="1" lang="ja-JP" altLang="en-US" sz="2400" dirty="0"/>
          </a:p>
        </p:txBody>
      </p:sp>
      <p:sp>
        <p:nvSpPr>
          <p:cNvPr id="6" name="テキスト ボックス 5">
            <a:extLst>
              <a:ext uri="{FF2B5EF4-FFF2-40B4-BE49-F238E27FC236}">
                <a16:creationId xmlns:a16="http://schemas.microsoft.com/office/drawing/2014/main" id="{19CD99A9-1234-3BA1-2020-C8A8FC62F43F}"/>
              </a:ext>
            </a:extLst>
          </p:cNvPr>
          <p:cNvSpPr txBox="1"/>
          <p:nvPr/>
        </p:nvSpPr>
        <p:spPr>
          <a:xfrm>
            <a:off x="4191000" y="3672740"/>
            <a:ext cx="2749471" cy="3096360"/>
          </a:xfrm>
          <a:prstGeom prst="rect">
            <a:avLst/>
          </a:prstGeom>
          <a:noFill/>
          <a:ln>
            <a:solidFill>
              <a:schemeClr val="tx1"/>
            </a:solidFill>
          </a:ln>
        </p:spPr>
        <p:txBody>
          <a:bodyPr wrap="none" rtlCol="0">
            <a:spAutoFit/>
          </a:bodyPr>
          <a:lstStyle/>
          <a:p>
            <a:pPr>
              <a:lnSpc>
                <a:spcPts val="1800"/>
              </a:lnSpc>
            </a:pPr>
            <a:r>
              <a:rPr kumimoji="1" lang="en-US" altLang="ja-JP" dirty="0"/>
              <a:t>{</a:t>
            </a:r>
          </a:p>
          <a:p>
            <a:pPr>
              <a:lnSpc>
                <a:spcPts val="1800"/>
              </a:lnSpc>
            </a:pPr>
            <a:r>
              <a:rPr kumimoji="1" lang="en-US" altLang="ja-JP" dirty="0"/>
              <a:t>    "student": "</a:t>
            </a:r>
            <a:r>
              <a:rPr kumimoji="1" lang="en-US" altLang="ja-JP" dirty="0" err="1"/>
              <a:t>tokugawa</a:t>
            </a:r>
            <a:r>
              <a:rPr kumimoji="1" lang="en-US" altLang="ja-JP" dirty="0"/>
              <a:t>",</a:t>
            </a:r>
          </a:p>
          <a:p>
            <a:pPr>
              <a:lnSpc>
                <a:spcPts val="1800"/>
              </a:lnSpc>
            </a:pPr>
            <a:r>
              <a:rPr kumimoji="1" lang="en-US" altLang="ja-JP" dirty="0"/>
              <a:t>    "scores": [</a:t>
            </a:r>
          </a:p>
          <a:p>
            <a:pPr>
              <a:lnSpc>
                <a:spcPts val="1800"/>
              </a:lnSpc>
            </a:pPr>
            <a:r>
              <a:rPr kumimoji="1" lang="en-US" altLang="ja-JP" dirty="0"/>
              <a:t>        {</a:t>
            </a:r>
          </a:p>
          <a:p>
            <a:pPr>
              <a:lnSpc>
                <a:spcPts val="1800"/>
              </a:lnSpc>
            </a:pPr>
            <a:r>
              <a:rPr kumimoji="1" lang="en-US" altLang="ja-JP" dirty="0"/>
              <a:t>            "subject": "Math",</a:t>
            </a:r>
          </a:p>
          <a:p>
            <a:pPr>
              <a:lnSpc>
                <a:spcPts val="1800"/>
              </a:lnSpc>
            </a:pPr>
            <a:r>
              <a:rPr kumimoji="1" lang="en-US" altLang="ja-JP" dirty="0"/>
              <a:t>            "score": 90</a:t>
            </a:r>
          </a:p>
          <a:p>
            <a:pPr>
              <a:lnSpc>
                <a:spcPts val="1800"/>
              </a:lnSpc>
            </a:pPr>
            <a:r>
              <a:rPr kumimoji="1" lang="en-US" altLang="ja-JP" dirty="0"/>
              <a:t>        },</a:t>
            </a:r>
          </a:p>
          <a:p>
            <a:pPr>
              <a:lnSpc>
                <a:spcPts val="1800"/>
              </a:lnSpc>
            </a:pPr>
            <a:r>
              <a:rPr kumimoji="1" lang="en-US" altLang="ja-JP" dirty="0"/>
              <a:t>        {</a:t>
            </a:r>
          </a:p>
          <a:p>
            <a:pPr>
              <a:lnSpc>
                <a:spcPts val="1800"/>
              </a:lnSpc>
            </a:pPr>
            <a:r>
              <a:rPr kumimoji="1" lang="en-US" altLang="ja-JP" dirty="0"/>
              <a:t>            "subject": "Science",</a:t>
            </a:r>
          </a:p>
          <a:p>
            <a:pPr>
              <a:lnSpc>
                <a:spcPts val="1800"/>
              </a:lnSpc>
            </a:pPr>
            <a:r>
              <a:rPr kumimoji="1" lang="en-US" altLang="ja-JP" dirty="0"/>
              <a:t>            "score": 95</a:t>
            </a:r>
          </a:p>
          <a:p>
            <a:pPr>
              <a:lnSpc>
                <a:spcPts val="1800"/>
              </a:lnSpc>
            </a:pPr>
            <a:r>
              <a:rPr kumimoji="1" lang="en-US" altLang="ja-JP" dirty="0"/>
              <a:t>        }</a:t>
            </a:r>
          </a:p>
          <a:p>
            <a:pPr>
              <a:lnSpc>
                <a:spcPts val="1800"/>
              </a:lnSpc>
            </a:pPr>
            <a:r>
              <a:rPr kumimoji="1" lang="en-US" altLang="ja-JP" dirty="0"/>
              <a:t>    ]</a:t>
            </a:r>
          </a:p>
          <a:p>
            <a:pPr>
              <a:lnSpc>
                <a:spcPts val="1800"/>
              </a:lnSpc>
            </a:pPr>
            <a:r>
              <a:rPr kumimoji="1" lang="en-US" altLang="ja-JP" dirty="0"/>
              <a:t>}</a:t>
            </a:r>
            <a:endParaRPr kumimoji="1" lang="ja-JP" altLang="en-US" dirty="0"/>
          </a:p>
        </p:txBody>
      </p:sp>
    </p:spTree>
    <p:extLst>
      <p:ext uri="{BB962C8B-B14F-4D97-AF65-F5344CB8AC3E}">
        <p14:creationId xmlns:p14="http://schemas.microsoft.com/office/powerpoint/2010/main" val="359977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973321" y="2706624"/>
            <a:ext cx="4986684" cy="3483864"/>
          </a:xfrm>
        </p:spPr>
        <p:txBody>
          <a:bodyPr>
            <a:normAutofit/>
          </a:bodyPr>
          <a:lstStyle/>
          <a:p>
            <a:pPr marL="514350" indent="-514350">
              <a:buFont typeface="+mj-lt"/>
              <a:buAutoNum type="arabicPeriod"/>
            </a:pPr>
            <a:r>
              <a:rPr lang="ja-JP" altLang="en-US" sz="2400" dirty="0"/>
              <a:t>データベース</a:t>
            </a:r>
            <a:endParaRPr lang="en-US" altLang="ja-JP" sz="2400" dirty="0"/>
          </a:p>
          <a:p>
            <a:pPr marL="514350" indent="-514350">
              <a:buFont typeface="+mj-lt"/>
              <a:buAutoNum type="arabicPeriod"/>
            </a:pPr>
            <a:r>
              <a:rPr lang="en-US" altLang="ja-JP" sz="2400" dirty="0"/>
              <a:t>SQL</a:t>
            </a:r>
            <a:r>
              <a:rPr lang="ja-JP" altLang="en-US" sz="2400" dirty="0"/>
              <a:t>プログラムの例</a:t>
            </a:r>
            <a:endParaRPr lang="en-US" altLang="ja-JP" sz="2400" dirty="0"/>
          </a:p>
          <a:p>
            <a:pPr marL="514350" indent="-514350">
              <a:buFont typeface="+mj-lt"/>
              <a:buAutoNum type="arabicPeriod"/>
            </a:pPr>
            <a:r>
              <a:rPr lang="en-US" altLang="ja-JP" sz="2400" dirty="0"/>
              <a:t>JSON</a:t>
            </a:r>
            <a:r>
              <a:rPr lang="ja-JP" altLang="en-US" sz="2400" dirty="0"/>
              <a:t>、</a:t>
            </a:r>
            <a:r>
              <a:rPr lang="en-US" altLang="ja-JP" sz="2400" dirty="0"/>
              <a:t>JSON </a:t>
            </a:r>
            <a:r>
              <a:rPr lang="ja-JP" altLang="en-US" sz="2400" dirty="0"/>
              <a:t>とデータベースの連携</a:t>
            </a:r>
            <a:endParaRPr lang="en-US" altLang="ja-JP" sz="2400" dirty="0"/>
          </a:p>
          <a:p>
            <a:pPr marL="514350" indent="-514350">
              <a:buFont typeface="+mj-lt"/>
              <a:buAutoNum type="arabicPeriod"/>
            </a:pPr>
            <a:r>
              <a:rPr lang="ja-JP" altLang="en-US" sz="2400" dirty="0"/>
              <a:t>データベースシステムの種類と </a:t>
            </a:r>
            <a:r>
              <a:rPr lang="en-US" altLang="ja-JP" sz="2400" dirty="0"/>
              <a:t>NoSQL </a:t>
            </a:r>
            <a:r>
              <a:rPr lang="ja-JP" altLang="en-US" sz="2400" dirty="0"/>
              <a:t>データベース</a:t>
            </a:r>
            <a:endParaRPr lang="en-US" altLang="ja-JP" sz="2400" dirty="0"/>
          </a:p>
          <a:p>
            <a:pPr marL="0" indent="0">
              <a:buNone/>
            </a:pPr>
            <a:endParaRPr lang="en-US" altLang="ja-JP" sz="2400" dirty="0">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2</a:t>
            </a:fld>
            <a:endParaRPr kumimoji="1" lang="ja-JP" altLang="en-US"/>
          </a:p>
        </p:txBody>
      </p:sp>
    </p:spTree>
    <p:extLst>
      <p:ext uri="{BB962C8B-B14F-4D97-AF65-F5344CB8AC3E}">
        <p14:creationId xmlns:p14="http://schemas.microsoft.com/office/powerpoint/2010/main" val="3034512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dirty="0" err="1"/>
              <a:t>JSON</a:t>
            </a:r>
            <a:r>
              <a:rPr lang="ja-JP" altLang="en-US" dirty="0"/>
              <a:t> での入れ子</a:t>
            </a:r>
          </a:p>
        </p:txBody>
      </p:sp>
      <p:sp>
        <p:nvSpPr>
          <p:cNvPr id="3" name="コンテンツ プレースホルダー 2"/>
          <p:cNvSpPr>
            <a:spLocks noGrp="1"/>
          </p:cNvSpPr>
          <p:nvPr>
            <p:ph idx="1"/>
          </p:nvPr>
        </p:nvSpPr>
        <p:spPr/>
        <p:txBody>
          <a:bodyPr>
            <a:normAutofit/>
          </a:bodyPr>
          <a:lstStyle/>
          <a:p>
            <a:pPr marL="0" indent="0">
              <a:buNone/>
            </a:pPr>
            <a:r>
              <a:rPr lang="en-US" altLang="ja-JP" sz="2400" b="1" dirty="0"/>
              <a:t>JSON </a:t>
            </a:r>
            <a:r>
              <a:rPr lang="ja-JP" altLang="en-US" sz="2400" dirty="0"/>
              <a:t>では</a:t>
            </a:r>
            <a:r>
              <a:rPr lang="ja-JP" altLang="en-US" sz="2400" b="1" dirty="0"/>
              <a:t>入れ子</a:t>
            </a:r>
            <a:r>
              <a:rPr lang="ja-JP" altLang="en-US" sz="2400" dirty="0"/>
              <a:t>（値が </a:t>
            </a:r>
            <a:r>
              <a:rPr lang="en-US" altLang="ja-JP" sz="2400" dirty="0" err="1"/>
              <a:t>JSON</a:t>
            </a:r>
            <a:r>
              <a:rPr lang="en-US" altLang="ja-JP" sz="2400" dirty="0"/>
              <a:t> </a:t>
            </a:r>
            <a:r>
              <a:rPr lang="ja-JP" altLang="en-US" sz="2400" dirty="0"/>
              <a:t>オブジェクトになること）が</a:t>
            </a:r>
            <a:r>
              <a:rPr lang="ja-JP" altLang="en-US" sz="2400" b="1" dirty="0"/>
              <a:t>可能</a:t>
            </a:r>
            <a:r>
              <a:rPr lang="ja-JP" altLang="en-US" sz="2400" dirty="0"/>
              <a:t>。</a:t>
            </a:r>
          </a:p>
        </p:txBody>
      </p:sp>
      <p:sp>
        <p:nvSpPr>
          <p:cNvPr id="4" name="スライド番号プレースホルダー 3"/>
          <p:cNvSpPr>
            <a:spLocks noGrp="1"/>
          </p:cNvSpPr>
          <p:nvPr>
            <p:ph type="sldNum" sz="quarter" idx="12"/>
          </p:nvPr>
        </p:nvSpPr>
        <p:spPr/>
        <p:txBody>
          <a:bodyPr/>
          <a:lstStyle/>
          <a:p>
            <a:fld id="{E205D82C-95A1-431E-8E38-AA614A14CDCF}" type="slidenum">
              <a:rPr lang="ja-JP" altLang="en-US" smtClean="0"/>
              <a:pPr/>
              <a:t>20</a:t>
            </a:fld>
            <a:endParaRPr lang="ja-JP" altLang="en-US"/>
          </a:p>
        </p:txBody>
      </p:sp>
      <p:pic>
        <p:nvPicPr>
          <p:cNvPr id="5" name="図 4"/>
          <p:cNvPicPr>
            <a:picLocks noChangeAspect="1"/>
          </p:cNvPicPr>
          <p:nvPr/>
        </p:nvPicPr>
        <p:blipFill>
          <a:blip r:embed="rId2"/>
          <a:stretch>
            <a:fillRect/>
          </a:stretch>
        </p:blipFill>
        <p:spPr>
          <a:xfrm>
            <a:off x="2467535" y="5322140"/>
            <a:ext cx="4686300" cy="1114425"/>
          </a:xfrm>
          <a:prstGeom prst="rect">
            <a:avLst/>
          </a:prstGeom>
        </p:spPr>
      </p:pic>
      <p:sp>
        <p:nvSpPr>
          <p:cNvPr id="6" name="テキスト ボックス 5"/>
          <p:cNvSpPr txBox="1"/>
          <p:nvPr/>
        </p:nvSpPr>
        <p:spPr>
          <a:xfrm>
            <a:off x="2727926" y="6356351"/>
            <a:ext cx="3536609" cy="461665"/>
          </a:xfrm>
          <a:prstGeom prst="rect">
            <a:avLst/>
          </a:prstGeom>
          <a:noFill/>
        </p:spPr>
        <p:txBody>
          <a:bodyPr wrap="none" rtlCol="0">
            <a:spAutoFit/>
          </a:bodyPr>
          <a:lstStyle/>
          <a:p>
            <a:r>
              <a:rPr kumimoji="1" lang="en-US" altLang="ja-JP" sz="2400" dirty="0"/>
              <a:t>Python</a:t>
            </a:r>
            <a:r>
              <a:rPr kumimoji="1" lang="ja-JP" altLang="en-US" sz="2400" dirty="0"/>
              <a:t>で扱うことも簡単</a:t>
            </a:r>
          </a:p>
        </p:txBody>
      </p:sp>
      <p:sp>
        <p:nvSpPr>
          <p:cNvPr id="7" name="正方形/長方形 6"/>
          <p:cNvSpPr/>
          <p:nvPr/>
        </p:nvSpPr>
        <p:spPr>
          <a:xfrm>
            <a:off x="796954" y="1862459"/>
            <a:ext cx="7740592" cy="461665"/>
          </a:xfrm>
          <a:prstGeom prst="rect">
            <a:avLst/>
          </a:prstGeom>
          <a:ln>
            <a:solidFill>
              <a:schemeClr val="accent1"/>
            </a:solidFill>
          </a:ln>
        </p:spPr>
        <p:txBody>
          <a:bodyPr wrap="square">
            <a:spAutoFit/>
          </a:bodyPr>
          <a:lstStyle/>
          <a:p>
            <a:r>
              <a:rPr lang="ja-JP" altLang="en-US" sz="2400" dirty="0"/>
              <a:t>{"</a:t>
            </a:r>
            <a:r>
              <a:rPr lang="ja-JP" altLang="en-US" sz="2400" b="1" dirty="0">
                <a:solidFill>
                  <a:srgbClr val="FF0000"/>
                </a:solidFill>
              </a:rPr>
              <a:t>name</a:t>
            </a:r>
            <a:r>
              <a:rPr lang="ja-JP" altLang="en-US" sz="2400" dirty="0"/>
              <a:t>":{"</a:t>
            </a:r>
            <a:r>
              <a:rPr lang="ja-JP" altLang="en-US" sz="2400" b="1" dirty="0">
                <a:solidFill>
                  <a:srgbClr val="FF0000"/>
                </a:solidFill>
              </a:rPr>
              <a:t>0</a:t>
            </a:r>
            <a:r>
              <a:rPr lang="ja-JP" altLang="en-US" sz="2400" dirty="0"/>
              <a:t>":"apple","</a:t>
            </a:r>
            <a:r>
              <a:rPr lang="ja-JP" altLang="en-US" sz="2400" b="1" dirty="0">
                <a:solidFill>
                  <a:srgbClr val="FF0000"/>
                </a:solidFill>
              </a:rPr>
              <a:t>1</a:t>
            </a:r>
            <a:r>
              <a:rPr lang="ja-JP" altLang="en-US" sz="2400" dirty="0"/>
              <a:t>":"orange"},"</a:t>
            </a:r>
            <a:r>
              <a:rPr lang="ja-JP" altLang="en-US" sz="2400" b="1" dirty="0">
                <a:solidFill>
                  <a:srgbClr val="FF0000"/>
                </a:solidFill>
              </a:rPr>
              <a:t>price</a:t>
            </a:r>
            <a:r>
              <a:rPr lang="ja-JP" altLang="en-US" sz="2400" dirty="0"/>
              <a:t>":{"</a:t>
            </a:r>
            <a:r>
              <a:rPr lang="ja-JP" altLang="en-US" sz="2400" b="1" dirty="0">
                <a:solidFill>
                  <a:srgbClr val="FF0000"/>
                </a:solidFill>
              </a:rPr>
              <a:t>0</a:t>
            </a:r>
            <a:r>
              <a:rPr lang="ja-JP" altLang="en-US" sz="2400" dirty="0"/>
              <a:t>":10,"</a:t>
            </a:r>
            <a:r>
              <a:rPr lang="ja-JP" altLang="en-US" sz="2400" b="1" dirty="0">
                <a:solidFill>
                  <a:srgbClr val="FF0000"/>
                </a:solidFill>
              </a:rPr>
              <a:t>1</a:t>
            </a:r>
            <a:r>
              <a:rPr lang="ja-JP" altLang="en-US" sz="2400" dirty="0"/>
              <a:t>":20}}</a:t>
            </a:r>
          </a:p>
        </p:txBody>
      </p:sp>
      <p:sp>
        <p:nvSpPr>
          <p:cNvPr id="8" name="テキスト ボックス 7"/>
          <p:cNvSpPr txBox="1"/>
          <p:nvPr/>
        </p:nvSpPr>
        <p:spPr>
          <a:xfrm>
            <a:off x="3805475" y="2345556"/>
            <a:ext cx="1723549" cy="461665"/>
          </a:xfrm>
          <a:prstGeom prst="rect">
            <a:avLst/>
          </a:prstGeom>
          <a:noFill/>
        </p:spPr>
        <p:txBody>
          <a:bodyPr wrap="none" rtlCol="0">
            <a:spAutoFit/>
          </a:bodyPr>
          <a:lstStyle/>
          <a:p>
            <a:r>
              <a:rPr kumimoji="1" lang="ja-JP" altLang="en-US" sz="2400" dirty="0"/>
              <a:t>入れ子の例</a:t>
            </a:r>
          </a:p>
        </p:txBody>
      </p:sp>
      <p:graphicFrame>
        <p:nvGraphicFramePr>
          <p:cNvPr id="9" name="表 8"/>
          <p:cNvGraphicFramePr>
            <a:graphicFrameLocks noGrp="1"/>
          </p:cNvGraphicFramePr>
          <p:nvPr/>
        </p:nvGraphicFramePr>
        <p:xfrm>
          <a:off x="2018797" y="3099427"/>
          <a:ext cx="5067301" cy="1371600"/>
        </p:xfrm>
        <a:graphic>
          <a:graphicData uri="http://schemas.openxmlformats.org/drawingml/2006/table">
            <a:tbl>
              <a:tblPr firstRow="1" firstCol="1" bandRow="1">
                <a:tableStyleId>{5C22544A-7EE6-4342-B048-85BDC9FD1C3A}</a:tableStyleId>
              </a:tblPr>
              <a:tblGrid>
                <a:gridCol w="704680">
                  <a:extLst>
                    <a:ext uri="{9D8B030D-6E8A-4147-A177-3AD203B41FA5}">
                      <a16:colId xmlns:a16="http://schemas.microsoft.com/office/drawing/2014/main" val="1529940852"/>
                    </a:ext>
                  </a:extLst>
                </a:gridCol>
                <a:gridCol w="2045747">
                  <a:extLst>
                    <a:ext uri="{9D8B030D-6E8A-4147-A177-3AD203B41FA5}">
                      <a16:colId xmlns:a16="http://schemas.microsoft.com/office/drawing/2014/main" val="2141992939"/>
                    </a:ext>
                  </a:extLst>
                </a:gridCol>
                <a:gridCol w="2316874">
                  <a:extLst>
                    <a:ext uri="{9D8B030D-6E8A-4147-A177-3AD203B41FA5}">
                      <a16:colId xmlns:a16="http://schemas.microsoft.com/office/drawing/2014/main" val="952316979"/>
                    </a:ext>
                  </a:extLst>
                </a:gridCol>
              </a:tblGrid>
              <a:tr h="370840">
                <a:tc>
                  <a:txBody>
                    <a:bodyPr/>
                    <a:lstStyle/>
                    <a:p>
                      <a:pPr algn="ctr"/>
                      <a:endParaRPr kumimoji="1" lang="ja-JP" altLang="en-US" sz="2400" dirty="0">
                        <a:solidFill>
                          <a:srgbClr val="FF0000"/>
                        </a:solidFill>
                      </a:endParaRPr>
                    </a:p>
                  </a:txBody>
                  <a:tcPr/>
                </a:tc>
                <a:tc>
                  <a:txBody>
                    <a:bodyPr/>
                    <a:lstStyle/>
                    <a:p>
                      <a:pPr algn="ctr"/>
                      <a:r>
                        <a:rPr kumimoji="1" lang="en-US" altLang="ja-JP" sz="2400" dirty="0">
                          <a:solidFill>
                            <a:srgbClr val="FF0000"/>
                          </a:solidFill>
                        </a:rPr>
                        <a:t>name</a:t>
                      </a:r>
                      <a:endParaRPr kumimoji="1" lang="ja-JP" altLang="en-US" sz="2400" dirty="0">
                        <a:solidFill>
                          <a:srgbClr val="FF0000"/>
                        </a:solidFill>
                      </a:endParaRPr>
                    </a:p>
                  </a:txBody>
                  <a:tcPr/>
                </a:tc>
                <a:tc>
                  <a:txBody>
                    <a:bodyPr/>
                    <a:lstStyle/>
                    <a:p>
                      <a:pPr algn="ctr"/>
                      <a:r>
                        <a:rPr kumimoji="1" lang="en-US" altLang="ja-JP" sz="2400" dirty="0">
                          <a:solidFill>
                            <a:srgbClr val="FF0000"/>
                          </a:solidFill>
                        </a:rPr>
                        <a:t>price</a:t>
                      </a:r>
                      <a:endParaRPr kumimoji="1" lang="ja-JP" altLang="en-US" sz="2400" dirty="0">
                        <a:solidFill>
                          <a:srgbClr val="FF0000"/>
                        </a:solidFill>
                      </a:endParaRPr>
                    </a:p>
                  </a:txBody>
                  <a:tcPr/>
                </a:tc>
                <a:extLst>
                  <a:ext uri="{0D108BD9-81ED-4DB2-BD59-A6C34878D82A}">
                    <a16:rowId xmlns:a16="http://schemas.microsoft.com/office/drawing/2014/main" val="2215633274"/>
                  </a:ext>
                </a:extLst>
              </a:tr>
              <a:tr h="370840">
                <a:tc>
                  <a:txBody>
                    <a:bodyPr/>
                    <a:lstStyle/>
                    <a:p>
                      <a:pPr algn="ctr"/>
                      <a:r>
                        <a:rPr kumimoji="1" lang="en-US" altLang="ja-JP" sz="2400" dirty="0">
                          <a:solidFill>
                            <a:srgbClr val="FF0000"/>
                          </a:solidFill>
                        </a:rPr>
                        <a:t>0</a:t>
                      </a:r>
                      <a:endParaRPr kumimoji="1" lang="ja-JP" altLang="en-US" sz="2400" dirty="0">
                        <a:solidFill>
                          <a:srgbClr val="FF0000"/>
                        </a:solidFill>
                      </a:endParaRPr>
                    </a:p>
                  </a:txBody>
                  <a:tcPr/>
                </a:tc>
                <a:tc>
                  <a:txBody>
                    <a:bodyPr/>
                    <a:lstStyle/>
                    <a:p>
                      <a:pPr algn="r"/>
                      <a:r>
                        <a:rPr kumimoji="1" lang="en-US" altLang="ja-JP" sz="2400" dirty="0"/>
                        <a:t>apple</a:t>
                      </a:r>
                      <a:endParaRPr kumimoji="1" lang="ja-JP" altLang="en-US" sz="2400" dirty="0"/>
                    </a:p>
                  </a:txBody>
                  <a:tcPr/>
                </a:tc>
                <a:tc>
                  <a:txBody>
                    <a:bodyPr/>
                    <a:lstStyle/>
                    <a:p>
                      <a:pPr algn="r"/>
                      <a:r>
                        <a:rPr kumimoji="1" lang="en-US" altLang="ja-JP" sz="2400" dirty="0"/>
                        <a:t>10</a:t>
                      </a:r>
                      <a:endParaRPr kumimoji="1" lang="ja-JP" altLang="en-US" sz="2400" dirty="0"/>
                    </a:p>
                  </a:txBody>
                  <a:tcPr/>
                </a:tc>
                <a:extLst>
                  <a:ext uri="{0D108BD9-81ED-4DB2-BD59-A6C34878D82A}">
                    <a16:rowId xmlns:a16="http://schemas.microsoft.com/office/drawing/2014/main" val="4229727008"/>
                  </a:ext>
                </a:extLst>
              </a:tr>
              <a:tr h="370840">
                <a:tc>
                  <a:txBody>
                    <a:bodyPr/>
                    <a:lstStyle/>
                    <a:p>
                      <a:pPr algn="ctr"/>
                      <a:r>
                        <a:rPr kumimoji="1" lang="en-US" altLang="ja-JP" sz="2400" dirty="0">
                          <a:solidFill>
                            <a:srgbClr val="FF0000"/>
                          </a:solidFill>
                        </a:rPr>
                        <a:t>1</a:t>
                      </a:r>
                      <a:endParaRPr kumimoji="1" lang="ja-JP" altLang="en-US" sz="2400" dirty="0">
                        <a:solidFill>
                          <a:srgbClr val="FF0000"/>
                        </a:solidFill>
                      </a:endParaRPr>
                    </a:p>
                  </a:txBody>
                  <a:tcPr/>
                </a:tc>
                <a:tc>
                  <a:txBody>
                    <a:bodyPr/>
                    <a:lstStyle/>
                    <a:p>
                      <a:pPr algn="r"/>
                      <a:r>
                        <a:rPr kumimoji="1" lang="en-US" altLang="ja-JP" sz="2400" dirty="0"/>
                        <a:t>orange</a:t>
                      </a:r>
                      <a:endParaRPr kumimoji="1" lang="ja-JP" altLang="en-US" sz="2400" dirty="0"/>
                    </a:p>
                  </a:txBody>
                  <a:tcPr/>
                </a:tc>
                <a:tc>
                  <a:txBody>
                    <a:bodyPr/>
                    <a:lstStyle/>
                    <a:p>
                      <a:pPr algn="r"/>
                      <a:r>
                        <a:rPr kumimoji="1" lang="en-US" altLang="ja-JP" sz="2400" dirty="0"/>
                        <a:t>20</a:t>
                      </a:r>
                      <a:endParaRPr kumimoji="1" lang="ja-JP" altLang="en-US" sz="2400" dirty="0"/>
                    </a:p>
                  </a:txBody>
                  <a:tcPr/>
                </a:tc>
                <a:extLst>
                  <a:ext uri="{0D108BD9-81ED-4DB2-BD59-A6C34878D82A}">
                    <a16:rowId xmlns:a16="http://schemas.microsoft.com/office/drawing/2014/main" val="197566321"/>
                  </a:ext>
                </a:extLst>
              </a:tr>
            </a:tbl>
          </a:graphicData>
        </a:graphic>
      </p:graphicFrame>
    </p:spTree>
    <p:extLst>
      <p:ext uri="{BB962C8B-B14F-4D97-AF65-F5344CB8AC3E}">
        <p14:creationId xmlns:p14="http://schemas.microsoft.com/office/powerpoint/2010/main" val="2652197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a:t>文字列の中身が </a:t>
            </a:r>
            <a:r>
              <a:rPr lang="en-US" altLang="ja-JP" sz="2400" dirty="0"/>
              <a:t>JSON </a:t>
            </a:r>
            <a:r>
              <a:rPr lang="ja-JP" altLang="en-US" sz="2400" dirty="0"/>
              <a:t>形式</a:t>
            </a:r>
            <a:r>
              <a:rPr kumimoji="1" lang="ja-JP" altLang="en-US" sz="2400" dirty="0"/>
              <a:t>（</a:t>
            </a:r>
            <a:r>
              <a:rPr kumimoji="1" lang="en-US" altLang="ja-JP" sz="2400" dirty="0"/>
              <a:t>Google </a:t>
            </a:r>
            <a:r>
              <a:rPr kumimoji="1" lang="en-US" altLang="ja-JP" sz="2400" dirty="0" err="1"/>
              <a:t>Colaboratory</a:t>
            </a:r>
            <a:r>
              <a:rPr kumimoji="1" lang="ja-JP" altLang="en-US" sz="2400" dirty="0"/>
              <a:t>）</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4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FD42C66A-A64D-4E5B-B9EF-E810E189EE9E}"/>
              </a:ext>
            </a:extLst>
          </p:cNvPr>
          <p:cNvSpPr txBox="1"/>
          <p:nvPr/>
        </p:nvSpPr>
        <p:spPr>
          <a:xfrm>
            <a:off x="214230" y="1216393"/>
            <a:ext cx="7811690" cy="1015663"/>
          </a:xfrm>
          <a:prstGeom prst="rect">
            <a:avLst/>
          </a:prstGeom>
          <a:noFill/>
          <a:ln>
            <a:solidFill>
              <a:schemeClr val="accent1"/>
            </a:solidFill>
          </a:ln>
        </p:spPr>
        <p:txBody>
          <a:bodyPr wrap="none" rtlCol="0">
            <a:spAutoFit/>
          </a:bodyPr>
          <a:lstStyle/>
          <a:p>
            <a:r>
              <a:rPr kumimoji="1" lang="en-US" altLang="ja-JP" sz="2000" dirty="0" err="1"/>
              <a:t>json_data</a:t>
            </a:r>
            <a:r>
              <a:rPr kumimoji="1" lang="en-US" altLang="ja-JP" sz="2000" dirty="0"/>
              <a:t> = '{"name":{"0":"apple", "1":"orange"},"price":{"0":10,"1":20}}’</a:t>
            </a:r>
          </a:p>
          <a:p>
            <a:endParaRPr kumimoji="1" lang="en-US" altLang="ja-JP" sz="2000" dirty="0"/>
          </a:p>
          <a:p>
            <a:r>
              <a:rPr kumimoji="1" lang="en-US" altLang="ja-JP" sz="2000" dirty="0"/>
              <a:t>print(</a:t>
            </a:r>
            <a:r>
              <a:rPr kumimoji="1" lang="en-US" altLang="ja-JP" sz="2000" dirty="0" err="1"/>
              <a:t>json_data</a:t>
            </a:r>
            <a:r>
              <a:rPr kumimoji="1" lang="en-US" altLang="ja-JP" sz="2000" dirty="0"/>
              <a:t>)</a:t>
            </a:r>
          </a:p>
        </p:txBody>
      </p:sp>
      <p:sp>
        <p:nvSpPr>
          <p:cNvPr id="9" name="コンテンツ プレースホルダー 2">
            <a:extLst>
              <a:ext uri="{FF2B5EF4-FFF2-40B4-BE49-F238E27FC236}">
                <a16:creationId xmlns:a16="http://schemas.microsoft.com/office/drawing/2014/main" id="{4F97B4F1-2F74-7397-858E-7A2AE5089610}"/>
              </a:ext>
            </a:extLst>
          </p:cNvPr>
          <p:cNvSpPr txBox="1">
            <a:spLocks/>
          </p:cNvSpPr>
          <p:nvPr/>
        </p:nvSpPr>
        <p:spPr>
          <a:xfrm>
            <a:off x="3374151" y="1585198"/>
            <a:ext cx="4847979" cy="31616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altLang="ja-JP" sz="2000" dirty="0"/>
              <a:t>[</a:t>
            </a:r>
            <a:r>
              <a:rPr lang="en-US" altLang="ja-JP" sz="2000" dirty="0" err="1"/>
              <a:t>json_data</a:t>
            </a:r>
            <a:r>
              <a:rPr lang="en-US" altLang="ja-JP" sz="2000" dirty="0"/>
              <a:t> </a:t>
            </a:r>
            <a:r>
              <a:rPr lang="ja-JP" altLang="en-US" sz="2000" dirty="0"/>
              <a:t>は文字列。中身は </a:t>
            </a:r>
            <a:r>
              <a:rPr lang="en-US" altLang="ja-JP" sz="2000" dirty="0"/>
              <a:t>JSON]</a:t>
            </a:r>
          </a:p>
          <a:p>
            <a:pPr marL="0" indent="0">
              <a:lnSpc>
                <a:spcPct val="150000"/>
              </a:lnSpc>
              <a:buNone/>
            </a:pPr>
            <a:r>
              <a:rPr kumimoji="1" lang="en-US" altLang="ja-JP" sz="2000" dirty="0"/>
              <a:t>[</a:t>
            </a:r>
            <a:r>
              <a:rPr kumimoji="1" lang="ja-JP" altLang="en-US" sz="2000" dirty="0"/>
              <a:t>確認表示</a:t>
            </a:r>
            <a:r>
              <a:rPr kumimoji="1" lang="en-US" altLang="ja-JP" sz="2000" dirty="0"/>
              <a:t>]</a:t>
            </a:r>
          </a:p>
        </p:txBody>
      </p:sp>
      <p:pic>
        <p:nvPicPr>
          <p:cNvPr id="5" name="図 4">
            <a:extLst>
              <a:ext uri="{FF2B5EF4-FFF2-40B4-BE49-F238E27FC236}">
                <a16:creationId xmlns:a16="http://schemas.microsoft.com/office/drawing/2014/main" id="{955FB676-CDE5-7EEF-6020-5E6A2209F420}"/>
              </a:ext>
            </a:extLst>
          </p:cNvPr>
          <p:cNvPicPr>
            <a:picLocks noChangeAspect="1"/>
          </p:cNvPicPr>
          <p:nvPr/>
        </p:nvPicPr>
        <p:blipFill>
          <a:blip r:embed="rId2"/>
          <a:stretch>
            <a:fillRect/>
          </a:stretch>
        </p:blipFill>
        <p:spPr>
          <a:xfrm>
            <a:off x="921870" y="3398949"/>
            <a:ext cx="7441523" cy="1435100"/>
          </a:xfrm>
          <a:prstGeom prst="rect">
            <a:avLst/>
          </a:prstGeom>
        </p:spPr>
      </p:pic>
    </p:spTree>
    <p:extLst>
      <p:ext uri="{BB962C8B-B14F-4D97-AF65-F5344CB8AC3E}">
        <p14:creationId xmlns:p14="http://schemas.microsoft.com/office/powerpoint/2010/main" val="2892164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9A91C2-0BC4-E478-A756-5F7D02690703}"/>
              </a:ext>
            </a:extLst>
          </p:cNvPr>
          <p:cNvSpPr>
            <a:spLocks noGrp="1"/>
          </p:cNvSpPr>
          <p:nvPr>
            <p:ph type="title"/>
          </p:nvPr>
        </p:nvSpPr>
        <p:spPr/>
        <p:txBody>
          <a:bodyPr>
            <a:noAutofit/>
          </a:bodyPr>
          <a:lstStyle/>
          <a:p>
            <a:r>
              <a:rPr kumimoji="1" lang="en-US" altLang="ja-JP" dirty="0"/>
              <a:t>Python </a:t>
            </a:r>
            <a:r>
              <a:rPr kumimoji="1" lang="ja-JP" altLang="en-US" dirty="0"/>
              <a:t>の辞書</a:t>
            </a:r>
          </a:p>
        </p:txBody>
      </p:sp>
      <p:sp>
        <p:nvSpPr>
          <p:cNvPr id="3" name="コンテンツ プレースホルダー 2">
            <a:extLst>
              <a:ext uri="{FF2B5EF4-FFF2-40B4-BE49-F238E27FC236}">
                <a16:creationId xmlns:a16="http://schemas.microsoft.com/office/drawing/2014/main" id="{73A55DD8-2C08-866D-7B3B-17029EE6F98E}"/>
              </a:ext>
            </a:extLst>
          </p:cNvPr>
          <p:cNvSpPr>
            <a:spLocks noGrp="1"/>
          </p:cNvSpPr>
          <p:nvPr>
            <p:ph idx="1"/>
          </p:nvPr>
        </p:nvSpPr>
        <p:spPr/>
        <p:txBody>
          <a:bodyPr>
            <a:normAutofit/>
          </a:bodyPr>
          <a:lstStyle/>
          <a:p>
            <a:r>
              <a:rPr lang="en-US" altLang="ja-JP" sz="2400" b="1" i="0" dirty="0">
                <a:effectLst/>
                <a:latin typeface="Söhne"/>
              </a:rPr>
              <a:t>Python</a:t>
            </a:r>
            <a:r>
              <a:rPr lang="ja-JP" altLang="en-US" sz="2400" b="1" i="0" dirty="0">
                <a:effectLst/>
                <a:latin typeface="Söhne"/>
              </a:rPr>
              <a:t>の辞書</a:t>
            </a:r>
            <a:r>
              <a:rPr lang="ja-JP" altLang="en-US" sz="2400" b="0" i="0" dirty="0">
                <a:effectLst/>
                <a:latin typeface="Söhne"/>
              </a:rPr>
              <a:t>は、キーとバリューのペアを保持するデータ構造</a:t>
            </a:r>
            <a:endParaRPr lang="en-US" altLang="ja-JP" sz="2400" b="0" i="0" dirty="0">
              <a:effectLst/>
              <a:latin typeface="Söhne"/>
            </a:endParaRPr>
          </a:p>
          <a:p>
            <a:endParaRPr kumimoji="1" lang="en-US" altLang="ja-JP" sz="2400" dirty="0">
              <a:latin typeface="Söhne"/>
            </a:endParaRPr>
          </a:p>
          <a:p>
            <a:endParaRPr lang="en-US" altLang="ja-JP" sz="2400" dirty="0">
              <a:latin typeface="Söhne"/>
            </a:endParaRPr>
          </a:p>
          <a:p>
            <a:endParaRPr kumimoji="1" lang="en-US" altLang="ja-JP" sz="2400" dirty="0">
              <a:latin typeface="Söhne"/>
            </a:endParaRPr>
          </a:p>
          <a:p>
            <a:pPr marL="0" indent="0">
              <a:buNone/>
            </a:pPr>
            <a:endParaRPr kumimoji="1" lang="en-US" altLang="ja-JP" sz="2400" dirty="0">
              <a:latin typeface="Söhne"/>
            </a:endParaRPr>
          </a:p>
          <a:p>
            <a:r>
              <a:rPr lang="en-US" altLang="ja-JP" sz="2400" dirty="0">
                <a:latin typeface="Söhne"/>
              </a:rPr>
              <a:t>Python</a:t>
            </a:r>
            <a:r>
              <a:rPr lang="ja-JP" altLang="en-US" sz="2400" dirty="0">
                <a:latin typeface="Söhne"/>
              </a:rPr>
              <a:t>の辞書と </a:t>
            </a:r>
            <a:r>
              <a:rPr lang="en-US" altLang="ja-JP" sz="2400" dirty="0">
                <a:latin typeface="Söhne"/>
              </a:rPr>
              <a:t>JSON </a:t>
            </a:r>
            <a:r>
              <a:rPr lang="ja-JP" altLang="en-US" sz="2400" dirty="0">
                <a:latin typeface="Söhne"/>
              </a:rPr>
              <a:t>の違い</a:t>
            </a:r>
            <a:endParaRPr kumimoji="1" lang="ja-JP" altLang="en-US" sz="2400" dirty="0"/>
          </a:p>
        </p:txBody>
      </p:sp>
      <p:sp>
        <p:nvSpPr>
          <p:cNvPr id="4" name="スライド番号プレースホルダー 3">
            <a:extLst>
              <a:ext uri="{FF2B5EF4-FFF2-40B4-BE49-F238E27FC236}">
                <a16:creationId xmlns:a16="http://schemas.microsoft.com/office/drawing/2014/main" id="{75170462-706C-90DB-2FF0-C43996A65D35}"/>
              </a:ext>
            </a:extLst>
          </p:cNvPr>
          <p:cNvSpPr>
            <a:spLocks noGrp="1"/>
          </p:cNvSpPr>
          <p:nvPr>
            <p:ph type="sldNum" sz="quarter" idx="12"/>
          </p:nvPr>
        </p:nvSpPr>
        <p:spPr/>
        <p:txBody>
          <a:bodyPr/>
          <a:lstStyle/>
          <a:p>
            <a:fld id="{E205D82C-95A1-431E-8E38-AA614A14CDCF}" type="slidenum">
              <a:rPr kumimoji="1" lang="ja-JP" altLang="en-US" smtClean="0"/>
              <a:t>22</a:t>
            </a:fld>
            <a:endParaRPr kumimoji="1" lang="ja-JP" altLang="en-US"/>
          </a:p>
        </p:txBody>
      </p:sp>
      <p:pic>
        <p:nvPicPr>
          <p:cNvPr id="6" name="図 5">
            <a:extLst>
              <a:ext uri="{FF2B5EF4-FFF2-40B4-BE49-F238E27FC236}">
                <a16:creationId xmlns:a16="http://schemas.microsoft.com/office/drawing/2014/main" id="{EEF8D89B-F59E-1601-D677-5F478A94BA6B}"/>
              </a:ext>
            </a:extLst>
          </p:cNvPr>
          <p:cNvPicPr>
            <a:picLocks noChangeAspect="1"/>
          </p:cNvPicPr>
          <p:nvPr/>
        </p:nvPicPr>
        <p:blipFill>
          <a:blip r:embed="rId2"/>
          <a:stretch>
            <a:fillRect/>
          </a:stretch>
        </p:blipFill>
        <p:spPr>
          <a:xfrm>
            <a:off x="2208164" y="1676372"/>
            <a:ext cx="3133552" cy="1828796"/>
          </a:xfrm>
          <a:prstGeom prst="rect">
            <a:avLst/>
          </a:prstGeom>
        </p:spPr>
      </p:pic>
      <p:graphicFrame>
        <p:nvGraphicFramePr>
          <p:cNvPr id="7" name="表 7">
            <a:extLst>
              <a:ext uri="{FF2B5EF4-FFF2-40B4-BE49-F238E27FC236}">
                <a16:creationId xmlns:a16="http://schemas.microsoft.com/office/drawing/2014/main" id="{B16BDCF6-36A0-F55F-A5C1-3EC1D94B505A}"/>
              </a:ext>
            </a:extLst>
          </p:cNvPr>
          <p:cNvGraphicFramePr>
            <a:graphicFrameLocks noGrp="1"/>
          </p:cNvGraphicFramePr>
          <p:nvPr>
            <p:extLst>
              <p:ext uri="{D42A27DB-BD31-4B8C-83A1-F6EECF244321}">
                <p14:modId xmlns:p14="http://schemas.microsoft.com/office/powerpoint/2010/main" val="728471722"/>
              </p:ext>
            </p:extLst>
          </p:nvPr>
        </p:nvGraphicFramePr>
        <p:xfrm>
          <a:off x="462987" y="4153705"/>
          <a:ext cx="8359169" cy="2194560"/>
        </p:xfrm>
        <a:graphic>
          <a:graphicData uri="http://schemas.openxmlformats.org/drawingml/2006/table">
            <a:tbl>
              <a:tblPr firstRow="1" bandRow="1">
                <a:tableStyleId>{5C22544A-7EE6-4342-B048-85BDC9FD1C3A}</a:tableStyleId>
              </a:tblPr>
              <a:tblGrid>
                <a:gridCol w="1400537">
                  <a:extLst>
                    <a:ext uri="{9D8B030D-6E8A-4147-A177-3AD203B41FA5}">
                      <a16:colId xmlns:a16="http://schemas.microsoft.com/office/drawing/2014/main" val="409787857"/>
                    </a:ext>
                  </a:extLst>
                </a:gridCol>
                <a:gridCol w="3740694">
                  <a:extLst>
                    <a:ext uri="{9D8B030D-6E8A-4147-A177-3AD203B41FA5}">
                      <a16:colId xmlns:a16="http://schemas.microsoft.com/office/drawing/2014/main" val="1486420089"/>
                    </a:ext>
                  </a:extLst>
                </a:gridCol>
                <a:gridCol w="3217938">
                  <a:extLst>
                    <a:ext uri="{9D8B030D-6E8A-4147-A177-3AD203B41FA5}">
                      <a16:colId xmlns:a16="http://schemas.microsoft.com/office/drawing/2014/main" val="871108118"/>
                    </a:ext>
                  </a:extLst>
                </a:gridCol>
              </a:tblGrid>
              <a:tr h="370840">
                <a:tc>
                  <a:txBody>
                    <a:bodyPr/>
                    <a:lstStyle/>
                    <a:p>
                      <a:endParaRPr kumimoji="1" lang="ja-JP" altLang="en-US" sz="2000" dirty="0"/>
                    </a:p>
                  </a:txBody>
                  <a:tcPr/>
                </a:tc>
                <a:tc>
                  <a:txBody>
                    <a:bodyPr/>
                    <a:lstStyle/>
                    <a:p>
                      <a:r>
                        <a:rPr kumimoji="1" lang="en-US" altLang="ja-JP" sz="2000" dirty="0"/>
                        <a:t>Python </a:t>
                      </a:r>
                      <a:r>
                        <a:rPr kumimoji="1" lang="ja-JP" altLang="en-US" sz="2000" dirty="0"/>
                        <a:t>の辞書</a:t>
                      </a:r>
                    </a:p>
                  </a:txBody>
                  <a:tcPr/>
                </a:tc>
                <a:tc>
                  <a:txBody>
                    <a:bodyPr/>
                    <a:lstStyle/>
                    <a:p>
                      <a:r>
                        <a:rPr kumimoji="1" lang="en-US" altLang="ja-JP" sz="2000" dirty="0"/>
                        <a:t>JSON</a:t>
                      </a:r>
                      <a:endParaRPr kumimoji="1" lang="ja-JP" altLang="en-US" sz="2000" dirty="0"/>
                    </a:p>
                  </a:txBody>
                  <a:tcPr/>
                </a:tc>
                <a:extLst>
                  <a:ext uri="{0D108BD9-81ED-4DB2-BD59-A6C34878D82A}">
                    <a16:rowId xmlns:a16="http://schemas.microsoft.com/office/drawing/2014/main" val="4066820509"/>
                  </a:ext>
                </a:extLst>
              </a:tr>
              <a:tr h="370840">
                <a:tc>
                  <a:txBody>
                    <a:bodyPr/>
                    <a:lstStyle/>
                    <a:p>
                      <a:r>
                        <a:rPr kumimoji="1" lang="ja-JP" altLang="en-US" sz="2000" b="1" dirty="0"/>
                        <a:t>用途</a:t>
                      </a:r>
                    </a:p>
                  </a:txBody>
                  <a:tcPr/>
                </a:tc>
                <a:tc>
                  <a:txBody>
                    <a:bodyPr/>
                    <a:lstStyle/>
                    <a:p>
                      <a:r>
                        <a:rPr kumimoji="1" lang="en-US" altLang="ja-JP" sz="2000" b="1" dirty="0"/>
                        <a:t>Python</a:t>
                      </a:r>
                      <a:r>
                        <a:rPr kumimoji="1" lang="ja-JP" altLang="en-US" sz="2000" b="1" dirty="0"/>
                        <a:t>プログラム内でデータを保持</a:t>
                      </a:r>
                    </a:p>
                  </a:txBody>
                  <a:tcPr/>
                </a:tc>
                <a:tc>
                  <a:txBody>
                    <a:bodyPr/>
                    <a:lstStyle/>
                    <a:p>
                      <a:r>
                        <a:rPr kumimoji="1" lang="ja-JP" altLang="en-US" sz="2000" b="1" dirty="0"/>
                        <a:t>データの送受信</a:t>
                      </a:r>
                    </a:p>
                  </a:txBody>
                  <a:tcPr/>
                </a:tc>
                <a:extLst>
                  <a:ext uri="{0D108BD9-81ED-4DB2-BD59-A6C34878D82A}">
                    <a16:rowId xmlns:a16="http://schemas.microsoft.com/office/drawing/2014/main" val="3272521404"/>
                  </a:ext>
                </a:extLst>
              </a:tr>
              <a:tr h="370840">
                <a:tc>
                  <a:txBody>
                    <a:bodyPr/>
                    <a:lstStyle/>
                    <a:p>
                      <a:r>
                        <a:rPr kumimoji="1" lang="ja-JP" altLang="en-US" sz="2000" dirty="0"/>
                        <a:t>形式</a:t>
                      </a:r>
                    </a:p>
                  </a:txBody>
                  <a:tcPr/>
                </a:tc>
                <a:tc>
                  <a:txBody>
                    <a:bodyPr/>
                    <a:lstStyle/>
                    <a:p>
                      <a:r>
                        <a:rPr kumimoji="1" lang="ja-JP" altLang="en-US" sz="2000" dirty="0"/>
                        <a:t>全体で１つのオブジェクト</a:t>
                      </a:r>
                    </a:p>
                  </a:txBody>
                  <a:tcPr/>
                </a:tc>
                <a:tc>
                  <a:txBody>
                    <a:bodyPr/>
                    <a:lstStyle/>
                    <a:p>
                      <a:r>
                        <a:rPr kumimoji="1" lang="ja-JP" altLang="en-US" sz="2000" dirty="0"/>
                        <a:t>全体で文字列</a:t>
                      </a:r>
                    </a:p>
                  </a:txBody>
                  <a:tcPr/>
                </a:tc>
                <a:extLst>
                  <a:ext uri="{0D108BD9-81ED-4DB2-BD59-A6C34878D82A}">
                    <a16:rowId xmlns:a16="http://schemas.microsoft.com/office/drawing/2014/main" val="1196083789"/>
                  </a:ext>
                </a:extLst>
              </a:tr>
              <a:tr h="370840">
                <a:tc>
                  <a:txBody>
                    <a:bodyPr/>
                    <a:lstStyle/>
                    <a:p>
                      <a:r>
                        <a:rPr kumimoji="1" lang="ja-JP" altLang="en-US" sz="2000" dirty="0"/>
                        <a:t>バリュー</a:t>
                      </a:r>
                    </a:p>
                  </a:txBody>
                  <a:tcPr/>
                </a:tc>
                <a:tc>
                  <a:txBody>
                    <a:bodyPr/>
                    <a:lstStyle/>
                    <a:p>
                      <a:r>
                        <a:rPr kumimoji="1" lang="ja-JP" altLang="en-US" sz="2000" dirty="0"/>
                        <a:t>任意のオブジェクトをバリューにできる</a:t>
                      </a:r>
                    </a:p>
                  </a:txBody>
                  <a:tcPr/>
                </a:tc>
                <a:tc>
                  <a:txBody>
                    <a:bodyPr/>
                    <a:lstStyle/>
                    <a:p>
                      <a:r>
                        <a:rPr kumimoji="1" lang="ja-JP" altLang="en-US" sz="2000" dirty="0"/>
                        <a:t>バリューにできるものは限定されている</a:t>
                      </a:r>
                    </a:p>
                  </a:txBody>
                  <a:tcPr/>
                </a:tc>
                <a:extLst>
                  <a:ext uri="{0D108BD9-81ED-4DB2-BD59-A6C34878D82A}">
                    <a16:rowId xmlns:a16="http://schemas.microsoft.com/office/drawing/2014/main" val="4252743829"/>
                  </a:ext>
                </a:extLst>
              </a:tr>
            </a:tbl>
          </a:graphicData>
        </a:graphic>
      </p:graphicFrame>
      <p:sp>
        <p:nvSpPr>
          <p:cNvPr id="8" name="テキスト ボックス 7">
            <a:extLst>
              <a:ext uri="{FF2B5EF4-FFF2-40B4-BE49-F238E27FC236}">
                <a16:creationId xmlns:a16="http://schemas.microsoft.com/office/drawing/2014/main" id="{83FDAC91-D7F0-3A3D-5A8C-6D7F1A5FAC7E}"/>
              </a:ext>
            </a:extLst>
          </p:cNvPr>
          <p:cNvSpPr txBox="1"/>
          <p:nvPr/>
        </p:nvSpPr>
        <p:spPr>
          <a:xfrm>
            <a:off x="1082233" y="6356351"/>
            <a:ext cx="3262432" cy="400110"/>
          </a:xfrm>
          <a:prstGeom prst="rect">
            <a:avLst/>
          </a:prstGeom>
          <a:noFill/>
        </p:spPr>
        <p:txBody>
          <a:bodyPr wrap="none" rtlCol="0">
            <a:spAutoFit/>
          </a:bodyPr>
          <a:lstStyle/>
          <a:p>
            <a:r>
              <a:rPr kumimoji="1" lang="ja-JP" altLang="en-US" sz="2000" dirty="0"/>
              <a:t>書き方の細かな違いもある</a:t>
            </a:r>
          </a:p>
        </p:txBody>
      </p:sp>
    </p:spTree>
    <p:extLst>
      <p:ext uri="{BB962C8B-B14F-4D97-AF65-F5344CB8AC3E}">
        <p14:creationId xmlns:p14="http://schemas.microsoft.com/office/powerpoint/2010/main" val="3733193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z="2400" dirty="0"/>
              <a:t>JSON </a:t>
            </a:r>
            <a:r>
              <a:rPr kumimoji="1" lang="ja-JP" altLang="en-US" sz="2400" dirty="0"/>
              <a:t>データを解析してキーとバリューを格納した辞書を得る（</a:t>
            </a:r>
            <a:r>
              <a:rPr kumimoji="1" lang="en-US" altLang="ja-JP" sz="2400" dirty="0"/>
              <a:t>Google </a:t>
            </a:r>
            <a:r>
              <a:rPr kumimoji="1" lang="en-US" altLang="ja-JP" sz="2400" dirty="0" err="1"/>
              <a:t>Colaboratory</a:t>
            </a:r>
            <a:r>
              <a:rPr kumimoji="1" lang="ja-JP" altLang="en-US" sz="2400" dirty="0"/>
              <a:t>）</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24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FD42C66A-A64D-4E5B-B9EF-E810E189EE9E}"/>
              </a:ext>
            </a:extLst>
          </p:cNvPr>
          <p:cNvSpPr txBox="1"/>
          <p:nvPr/>
        </p:nvSpPr>
        <p:spPr>
          <a:xfrm>
            <a:off x="226930" y="694943"/>
            <a:ext cx="7745967" cy="2246769"/>
          </a:xfrm>
          <a:prstGeom prst="rect">
            <a:avLst/>
          </a:prstGeom>
          <a:noFill/>
          <a:ln>
            <a:solidFill>
              <a:schemeClr val="accent1"/>
            </a:solidFill>
          </a:ln>
        </p:spPr>
        <p:txBody>
          <a:bodyPr wrap="none" rtlCol="0">
            <a:spAutoFit/>
          </a:bodyPr>
          <a:lstStyle/>
          <a:p>
            <a:r>
              <a:rPr kumimoji="1" lang="en-US" altLang="ja-JP" sz="2000" dirty="0"/>
              <a:t>import </a:t>
            </a:r>
            <a:r>
              <a:rPr kumimoji="1" lang="en-US" altLang="ja-JP" sz="2000" dirty="0" err="1"/>
              <a:t>json</a:t>
            </a:r>
            <a:endParaRPr kumimoji="1" lang="en-US" altLang="ja-JP" sz="2000" dirty="0"/>
          </a:p>
          <a:p>
            <a:r>
              <a:rPr kumimoji="1" lang="en-US" altLang="ja-JP" sz="2000" dirty="0" err="1"/>
              <a:t>json_data</a:t>
            </a:r>
            <a:r>
              <a:rPr kumimoji="1" lang="en-US" altLang="ja-JP" sz="2000" dirty="0"/>
              <a:t> = '{"name":{"0":"apple","1":"orange"},"price":{"0":10,"1":20}}'</a:t>
            </a:r>
          </a:p>
          <a:p>
            <a:endParaRPr kumimoji="1" lang="en-US" altLang="ja-JP" sz="2000" dirty="0"/>
          </a:p>
          <a:p>
            <a:r>
              <a:rPr kumimoji="1" lang="en-US" altLang="ja-JP" sz="2000" dirty="0"/>
              <a:t>data = </a:t>
            </a:r>
            <a:r>
              <a:rPr kumimoji="1" lang="en-US" altLang="ja-JP" sz="2000" dirty="0" err="1"/>
              <a:t>json.loads</a:t>
            </a:r>
            <a:r>
              <a:rPr kumimoji="1" lang="en-US" altLang="ja-JP" sz="2000" dirty="0"/>
              <a:t>(</a:t>
            </a:r>
            <a:r>
              <a:rPr kumimoji="1" lang="en-US" altLang="ja-JP" sz="2000" dirty="0" err="1"/>
              <a:t>json_data</a:t>
            </a:r>
            <a:r>
              <a:rPr kumimoji="1" lang="en-US" altLang="ja-JP" sz="2000" dirty="0"/>
              <a:t>)</a:t>
            </a:r>
          </a:p>
          <a:p>
            <a:r>
              <a:rPr kumimoji="1" lang="en-US" altLang="ja-JP" sz="2000" dirty="0"/>
              <a:t>print(data)</a:t>
            </a:r>
          </a:p>
          <a:p>
            <a:r>
              <a:rPr kumimoji="1" lang="en-US" altLang="ja-JP" sz="2000" dirty="0"/>
              <a:t>print(data['name'])</a:t>
            </a:r>
          </a:p>
          <a:p>
            <a:r>
              <a:rPr kumimoji="1" lang="en-US" altLang="ja-JP" sz="2000" dirty="0"/>
              <a:t>print(data['price'])</a:t>
            </a:r>
          </a:p>
        </p:txBody>
      </p:sp>
      <p:sp>
        <p:nvSpPr>
          <p:cNvPr id="9" name="コンテンツ プレースホルダー 2">
            <a:extLst>
              <a:ext uri="{FF2B5EF4-FFF2-40B4-BE49-F238E27FC236}">
                <a16:creationId xmlns:a16="http://schemas.microsoft.com/office/drawing/2014/main" id="{4F97B4F1-2F74-7397-858E-7A2AE5089610}"/>
              </a:ext>
            </a:extLst>
          </p:cNvPr>
          <p:cNvSpPr txBox="1">
            <a:spLocks/>
          </p:cNvSpPr>
          <p:nvPr/>
        </p:nvSpPr>
        <p:spPr>
          <a:xfrm>
            <a:off x="3365287" y="1296715"/>
            <a:ext cx="4847979" cy="31616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en-US" altLang="ja-JP" sz="2000" dirty="0"/>
              <a:t>[</a:t>
            </a:r>
            <a:r>
              <a:rPr lang="en-US" altLang="ja-JP" sz="2000" dirty="0" err="1"/>
              <a:t>json_data</a:t>
            </a:r>
            <a:r>
              <a:rPr lang="en-US" altLang="ja-JP" sz="2000" dirty="0"/>
              <a:t> </a:t>
            </a:r>
            <a:r>
              <a:rPr lang="ja-JP" altLang="en-US" sz="2000" dirty="0"/>
              <a:t>は文字列。中身は </a:t>
            </a:r>
            <a:r>
              <a:rPr lang="en-US" altLang="ja-JP" sz="2000" dirty="0"/>
              <a:t>JSON]</a:t>
            </a:r>
          </a:p>
          <a:p>
            <a:pPr marL="0" indent="0">
              <a:lnSpc>
                <a:spcPct val="100000"/>
              </a:lnSpc>
              <a:spcBef>
                <a:spcPts val="600"/>
              </a:spcBef>
              <a:buNone/>
            </a:pPr>
            <a:r>
              <a:rPr kumimoji="1" lang="en-US" altLang="ja-JP" sz="2000" dirty="0"/>
              <a:t>[</a:t>
            </a:r>
            <a:r>
              <a:rPr lang="en-US" altLang="ja-JP" sz="2000" dirty="0"/>
              <a:t>JSON</a:t>
            </a:r>
            <a:r>
              <a:rPr lang="ja-JP" altLang="en-US" sz="2000" dirty="0"/>
              <a:t> データの解析</a:t>
            </a:r>
            <a:r>
              <a:rPr kumimoji="1" lang="en-US" altLang="ja-JP" sz="2000" dirty="0"/>
              <a:t>]</a:t>
            </a:r>
          </a:p>
          <a:p>
            <a:pPr marL="0" indent="0">
              <a:lnSpc>
                <a:spcPct val="100000"/>
              </a:lnSpc>
              <a:spcBef>
                <a:spcPts val="600"/>
              </a:spcBef>
              <a:buNone/>
            </a:pPr>
            <a:r>
              <a:rPr lang="en-US" altLang="ja-JP" sz="2000" dirty="0"/>
              <a:t>[</a:t>
            </a:r>
            <a:r>
              <a:rPr lang="ja-JP" altLang="en-US" sz="2000" dirty="0"/>
              <a:t>確認表示</a:t>
            </a:r>
            <a:r>
              <a:rPr lang="en-US" altLang="ja-JP" sz="2000" dirty="0"/>
              <a:t>] </a:t>
            </a:r>
          </a:p>
          <a:p>
            <a:pPr marL="0" indent="0">
              <a:lnSpc>
                <a:spcPct val="100000"/>
              </a:lnSpc>
              <a:spcBef>
                <a:spcPts val="600"/>
              </a:spcBef>
              <a:buNone/>
            </a:pPr>
            <a:r>
              <a:rPr kumimoji="1" lang="en-US" altLang="ja-JP" sz="2000" dirty="0"/>
              <a:t>[</a:t>
            </a:r>
            <a:r>
              <a:rPr kumimoji="1" lang="ja-JP" altLang="en-US" sz="2000" dirty="0"/>
              <a:t>キーが </a:t>
            </a:r>
            <a:r>
              <a:rPr kumimoji="1" lang="en-US" altLang="ja-JP" sz="2000" dirty="0"/>
              <a:t>name </a:t>
            </a:r>
            <a:r>
              <a:rPr kumimoji="1" lang="ja-JP" altLang="en-US" sz="2000" dirty="0"/>
              <a:t>のバリュー</a:t>
            </a:r>
            <a:r>
              <a:rPr kumimoji="1" lang="en-US" altLang="ja-JP" sz="2000" dirty="0"/>
              <a:t>]</a:t>
            </a:r>
          </a:p>
          <a:p>
            <a:pPr marL="0" indent="0">
              <a:lnSpc>
                <a:spcPct val="100000"/>
              </a:lnSpc>
              <a:spcBef>
                <a:spcPts val="600"/>
              </a:spcBef>
              <a:buNone/>
            </a:pPr>
            <a:r>
              <a:rPr lang="en-US" altLang="ja-JP" sz="2000" dirty="0"/>
              <a:t>[</a:t>
            </a:r>
            <a:r>
              <a:rPr lang="ja-JP" altLang="en-US" sz="2000" dirty="0"/>
              <a:t>キーが </a:t>
            </a:r>
            <a:r>
              <a:rPr lang="en-US" altLang="ja-JP" sz="2000" dirty="0"/>
              <a:t>price </a:t>
            </a:r>
            <a:r>
              <a:rPr lang="ja-JP" altLang="en-US" sz="2000" dirty="0"/>
              <a:t>のバリュー</a:t>
            </a:r>
            <a:r>
              <a:rPr lang="en-US" altLang="ja-JP" sz="2000" dirty="0"/>
              <a:t>]</a:t>
            </a:r>
            <a:endParaRPr kumimoji="1" lang="en-US" altLang="ja-JP" sz="2000" dirty="0"/>
          </a:p>
        </p:txBody>
      </p:sp>
      <p:pic>
        <p:nvPicPr>
          <p:cNvPr id="6" name="図 5">
            <a:extLst>
              <a:ext uri="{FF2B5EF4-FFF2-40B4-BE49-F238E27FC236}">
                <a16:creationId xmlns:a16="http://schemas.microsoft.com/office/drawing/2014/main" id="{35AED304-3CB6-2EE1-7D01-69AB0ADE1FD5}"/>
              </a:ext>
            </a:extLst>
          </p:cNvPr>
          <p:cNvPicPr>
            <a:picLocks noChangeAspect="1"/>
          </p:cNvPicPr>
          <p:nvPr/>
        </p:nvPicPr>
        <p:blipFill>
          <a:blip r:embed="rId2"/>
          <a:stretch>
            <a:fillRect/>
          </a:stretch>
        </p:blipFill>
        <p:spPr>
          <a:xfrm>
            <a:off x="1256630" y="3733766"/>
            <a:ext cx="7049170" cy="2770773"/>
          </a:xfrm>
          <a:prstGeom prst="rect">
            <a:avLst/>
          </a:prstGeom>
        </p:spPr>
      </p:pic>
    </p:spTree>
    <p:extLst>
      <p:ext uri="{BB962C8B-B14F-4D97-AF65-F5344CB8AC3E}">
        <p14:creationId xmlns:p14="http://schemas.microsoft.com/office/powerpoint/2010/main" val="1334162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a:t>得られた</a:t>
            </a:r>
            <a:r>
              <a:rPr kumimoji="1" lang="ja-JP" altLang="en-US" sz="2400" dirty="0"/>
              <a:t>バリューを整形して表示（</a:t>
            </a:r>
            <a:r>
              <a:rPr kumimoji="1" lang="en-US" altLang="ja-JP" sz="2400" dirty="0"/>
              <a:t>Google </a:t>
            </a:r>
            <a:r>
              <a:rPr kumimoji="1" lang="en-US" altLang="ja-JP" sz="2400" dirty="0" err="1"/>
              <a:t>Colaboratory</a:t>
            </a:r>
            <a:r>
              <a:rPr kumimoji="1" lang="ja-JP" altLang="en-US" sz="2400" dirty="0"/>
              <a:t>）</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24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FD42C66A-A64D-4E5B-B9EF-E810E189EE9E}"/>
              </a:ext>
            </a:extLst>
          </p:cNvPr>
          <p:cNvSpPr txBox="1"/>
          <p:nvPr/>
        </p:nvSpPr>
        <p:spPr>
          <a:xfrm>
            <a:off x="69767" y="725060"/>
            <a:ext cx="7745967" cy="3170099"/>
          </a:xfrm>
          <a:prstGeom prst="rect">
            <a:avLst/>
          </a:prstGeom>
          <a:noFill/>
          <a:ln>
            <a:solidFill>
              <a:schemeClr val="accent1"/>
            </a:solidFill>
          </a:ln>
        </p:spPr>
        <p:txBody>
          <a:bodyPr wrap="none" rtlCol="0">
            <a:spAutoFit/>
          </a:bodyPr>
          <a:lstStyle/>
          <a:p>
            <a:r>
              <a:rPr kumimoji="1" lang="en-US" altLang="ja-JP" sz="2000" dirty="0"/>
              <a:t>import </a:t>
            </a:r>
            <a:r>
              <a:rPr kumimoji="1" lang="en-US" altLang="ja-JP" sz="2000" dirty="0" err="1"/>
              <a:t>json</a:t>
            </a:r>
            <a:endParaRPr kumimoji="1" lang="en-US" altLang="ja-JP" sz="2000" dirty="0"/>
          </a:p>
          <a:p>
            <a:r>
              <a:rPr kumimoji="1" lang="en-US" altLang="ja-JP" sz="2000" dirty="0" err="1"/>
              <a:t>json_data</a:t>
            </a:r>
            <a:r>
              <a:rPr kumimoji="1" lang="en-US" altLang="ja-JP" sz="2000" dirty="0"/>
              <a:t> = '{"name":{"0":"apple","1":"orange"},"price":{"0":10,"1":20}}'</a:t>
            </a:r>
          </a:p>
          <a:p>
            <a:endParaRPr kumimoji="1" lang="en-US" altLang="ja-JP" sz="2000" dirty="0"/>
          </a:p>
          <a:p>
            <a:r>
              <a:rPr kumimoji="1" lang="en-US" altLang="ja-JP" sz="2000" dirty="0"/>
              <a:t>data = </a:t>
            </a:r>
            <a:r>
              <a:rPr kumimoji="1" lang="en-US" altLang="ja-JP" sz="2000" dirty="0" err="1"/>
              <a:t>json.loads</a:t>
            </a:r>
            <a:r>
              <a:rPr kumimoji="1" lang="en-US" altLang="ja-JP" sz="2000" dirty="0"/>
              <a:t>(</a:t>
            </a:r>
            <a:r>
              <a:rPr kumimoji="1" lang="en-US" altLang="ja-JP" sz="2000" dirty="0" err="1"/>
              <a:t>json_data</a:t>
            </a:r>
            <a:r>
              <a:rPr kumimoji="1" lang="en-US" altLang="ja-JP" sz="2000" dirty="0"/>
              <a:t>)</a:t>
            </a:r>
          </a:p>
          <a:p>
            <a:r>
              <a:rPr kumimoji="1" lang="en-US" altLang="ja-JP" sz="2000" dirty="0"/>
              <a:t>names = data['name']</a:t>
            </a:r>
          </a:p>
          <a:p>
            <a:r>
              <a:rPr kumimoji="1" lang="en-US" altLang="ja-JP" sz="2000" dirty="0"/>
              <a:t>prices = data['price']</a:t>
            </a:r>
          </a:p>
          <a:p>
            <a:r>
              <a:rPr kumimoji="1" lang="en-US" altLang="ja-JP" sz="2000" dirty="0"/>
              <a:t>for key in names:</a:t>
            </a:r>
          </a:p>
          <a:p>
            <a:r>
              <a:rPr kumimoji="1" lang="en-US" altLang="ja-JP" sz="2000" dirty="0"/>
              <a:t>    print(</a:t>
            </a:r>
            <a:r>
              <a:rPr kumimoji="1" lang="en-US" altLang="ja-JP" sz="2000" dirty="0" err="1"/>
              <a:t>f"Item</a:t>
            </a:r>
            <a:r>
              <a:rPr kumimoji="1" lang="en-US" altLang="ja-JP" sz="2000" dirty="0"/>
              <a:t> {key}:")</a:t>
            </a:r>
          </a:p>
          <a:p>
            <a:r>
              <a:rPr kumimoji="1" lang="en-US" altLang="ja-JP" sz="2000" dirty="0"/>
              <a:t>    print(f"  Name: {names[key]}")</a:t>
            </a:r>
          </a:p>
          <a:p>
            <a:r>
              <a:rPr kumimoji="1" lang="en-US" altLang="ja-JP" sz="2000" dirty="0"/>
              <a:t>    print(f"  Price: {prices[key]}")</a:t>
            </a:r>
            <a:endParaRPr kumimoji="1" lang="en-US" altLang="ja-JP" sz="2400" dirty="0"/>
          </a:p>
        </p:txBody>
      </p:sp>
      <p:sp>
        <p:nvSpPr>
          <p:cNvPr id="9" name="コンテンツ プレースホルダー 2">
            <a:extLst>
              <a:ext uri="{FF2B5EF4-FFF2-40B4-BE49-F238E27FC236}">
                <a16:creationId xmlns:a16="http://schemas.microsoft.com/office/drawing/2014/main" id="{4F97B4F1-2F74-7397-858E-7A2AE5089610}"/>
              </a:ext>
            </a:extLst>
          </p:cNvPr>
          <p:cNvSpPr txBox="1">
            <a:spLocks/>
          </p:cNvSpPr>
          <p:nvPr/>
        </p:nvSpPr>
        <p:spPr>
          <a:xfrm>
            <a:off x="3504183" y="1290928"/>
            <a:ext cx="4847979" cy="31616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en-US" altLang="ja-JP" sz="2000" dirty="0"/>
              <a:t>[</a:t>
            </a:r>
            <a:r>
              <a:rPr lang="en-US" altLang="ja-JP" sz="2000" dirty="0" err="1"/>
              <a:t>json_data</a:t>
            </a:r>
            <a:r>
              <a:rPr lang="en-US" altLang="ja-JP" sz="2000" dirty="0"/>
              <a:t> </a:t>
            </a:r>
            <a:r>
              <a:rPr lang="ja-JP" altLang="en-US" sz="2000" dirty="0"/>
              <a:t>は文字列。中身は </a:t>
            </a:r>
            <a:r>
              <a:rPr lang="en-US" altLang="ja-JP" sz="2000" dirty="0"/>
              <a:t>JSON]</a:t>
            </a:r>
          </a:p>
          <a:p>
            <a:pPr marL="0" indent="0">
              <a:lnSpc>
                <a:spcPct val="100000"/>
              </a:lnSpc>
              <a:spcBef>
                <a:spcPts val="600"/>
              </a:spcBef>
              <a:buNone/>
            </a:pPr>
            <a:r>
              <a:rPr kumimoji="1" lang="en-US" altLang="ja-JP" sz="2000" dirty="0"/>
              <a:t>[</a:t>
            </a:r>
            <a:r>
              <a:rPr lang="en-US" altLang="ja-JP" sz="2000" dirty="0"/>
              <a:t>JSON</a:t>
            </a:r>
            <a:r>
              <a:rPr lang="ja-JP" altLang="en-US" sz="2000" dirty="0"/>
              <a:t> データの解析</a:t>
            </a:r>
            <a:r>
              <a:rPr kumimoji="1" lang="en-US" altLang="ja-JP" sz="2000" dirty="0"/>
              <a:t>]</a:t>
            </a:r>
          </a:p>
          <a:p>
            <a:pPr marL="0" indent="0">
              <a:lnSpc>
                <a:spcPct val="100000"/>
              </a:lnSpc>
              <a:spcBef>
                <a:spcPts val="600"/>
              </a:spcBef>
              <a:buNone/>
            </a:pPr>
            <a:r>
              <a:rPr kumimoji="1" lang="en-US" altLang="ja-JP" sz="2000" dirty="0"/>
              <a:t>[</a:t>
            </a:r>
            <a:r>
              <a:rPr kumimoji="1" lang="ja-JP" altLang="en-US" sz="2000" dirty="0"/>
              <a:t>キーが </a:t>
            </a:r>
            <a:r>
              <a:rPr kumimoji="1" lang="en-US" altLang="ja-JP" sz="2000" dirty="0"/>
              <a:t>name </a:t>
            </a:r>
            <a:r>
              <a:rPr kumimoji="1" lang="ja-JP" altLang="en-US" sz="2000" dirty="0"/>
              <a:t>のバリュー</a:t>
            </a:r>
            <a:r>
              <a:rPr kumimoji="1" lang="en-US" altLang="ja-JP" sz="2000" dirty="0"/>
              <a:t>]</a:t>
            </a:r>
          </a:p>
          <a:p>
            <a:pPr marL="0" indent="0">
              <a:lnSpc>
                <a:spcPct val="100000"/>
              </a:lnSpc>
              <a:spcBef>
                <a:spcPts val="600"/>
              </a:spcBef>
              <a:buNone/>
            </a:pPr>
            <a:r>
              <a:rPr lang="en-US" altLang="ja-JP" sz="2000" dirty="0"/>
              <a:t>[</a:t>
            </a:r>
            <a:r>
              <a:rPr lang="ja-JP" altLang="en-US" sz="2000" dirty="0"/>
              <a:t>キーが </a:t>
            </a:r>
            <a:r>
              <a:rPr lang="en-US" altLang="ja-JP" sz="2000" dirty="0"/>
              <a:t>price </a:t>
            </a:r>
            <a:r>
              <a:rPr lang="ja-JP" altLang="en-US" sz="2000" dirty="0"/>
              <a:t>のバリュー</a:t>
            </a:r>
            <a:r>
              <a:rPr lang="en-US" altLang="ja-JP" sz="2000" dirty="0"/>
              <a:t>]</a:t>
            </a:r>
          </a:p>
          <a:p>
            <a:pPr marL="0" indent="0">
              <a:lnSpc>
                <a:spcPct val="100000"/>
              </a:lnSpc>
              <a:spcBef>
                <a:spcPts val="600"/>
              </a:spcBef>
              <a:buNone/>
            </a:pPr>
            <a:r>
              <a:rPr kumimoji="1" lang="en-US" altLang="ja-JP" sz="2000" dirty="0"/>
              <a:t>[</a:t>
            </a:r>
            <a:r>
              <a:rPr kumimoji="1" lang="ja-JP" altLang="en-US" sz="2000" dirty="0"/>
              <a:t>それぞれのキーについて、キーと </a:t>
            </a:r>
            <a:r>
              <a:rPr kumimoji="1" lang="en-US" altLang="ja-JP" sz="2000" dirty="0"/>
              <a:t>name </a:t>
            </a:r>
            <a:r>
              <a:rPr kumimoji="1" lang="ja-JP" altLang="en-US" sz="2000" dirty="0"/>
              <a:t>と </a:t>
            </a:r>
            <a:r>
              <a:rPr kumimoji="1" lang="en-US" altLang="ja-JP" sz="2000" dirty="0"/>
              <a:t>price </a:t>
            </a:r>
            <a:r>
              <a:rPr kumimoji="1" lang="ja-JP" altLang="en-US" sz="2000" dirty="0"/>
              <a:t>を表示</a:t>
            </a:r>
            <a:endParaRPr kumimoji="1" lang="en-US" altLang="ja-JP" sz="2000" dirty="0"/>
          </a:p>
        </p:txBody>
      </p:sp>
      <p:pic>
        <p:nvPicPr>
          <p:cNvPr id="5" name="図 4">
            <a:extLst>
              <a:ext uri="{FF2B5EF4-FFF2-40B4-BE49-F238E27FC236}">
                <a16:creationId xmlns:a16="http://schemas.microsoft.com/office/drawing/2014/main" id="{7895EE28-7A12-53C3-E46C-DD65FE1B1E9F}"/>
              </a:ext>
            </a:extLst>
          </p:cNvPr>
          <p:cNvPicPr>
            <a:picLocks noChangeAspect="1"/>
          </p:cNvPicPr>
          <p:nvPr/>
        </p:nvPicPr>
        <p:blipFill>
          <a:blip r:embed="rId2"/>
          <a:stretch>
            <a:fillRect/>
          </a:stretch>
        </p:blipFill>
        <p:spPr>
          <a:xfrm>
            <a:off x="1336620" y="4626198"/>
            <a:ext cx="5630917" cy="1994462"/>
          </a:xfrm>
          <a:prstGeom prst="rect">
            <a:avLst/>
          </a:prstGeom>
        </p:spPr>
      </p:pic>
    </p:spTree>
    <p:extLst>
      <p:ext uri="{BB962C8B-B14F-4D97-AF65-F5344CB8AC3E}">
        <p14:creationId xmlns:p14="http://schemas.microsoft.com/office/powerpoint/2010/main" val="372490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400" dirty="0"/>
              <a:t>JSON</a:t>
            </a:r>
            <a:r>
              <a:rPr lang="ja-JP" altLang="en-US" sz="2400" dirty="0"/>
              <a:t> のデータを </a:t>
            </a:r>
            <a:r>
              <a:rPr lang="en-US" altLang="ja-JP" sz="2400" dirty="0"/>
              <a:t>SQLite 3 </a:t>
            </a:r>
            <a:r>
              <a:rPr lang="ja-JP" altLang="en-US" sz="2400" dirty="0"/>
              <a:t>に格納</a:t>
            </a:r>
            <a:r>
              <a:rPr kumimoji="1" lang="ja-JP" altLang="en-US" sz="2400" dirty="0"/>
              <a:t>（</a:t>
            </a:r>
            <a:r>
              <a:rPr kumimoji="1" lang="en-US" altLang="ja-JP" sz="2400" dirty="0"/>
              <a:t>Google </a:t>
            </a:r>
            <a:r>
              <a:rPr kumimoji="1" lang="en-US" altLang="ja-JP" sz="2400" dirty="0" err="1"/>
              <a:t>Colaboratory</a:t>
            </a:r>
            <a:r>
              <a:rPr kumimoji="1" lang="ja-JP" altLang="en-US" sz="2400" dirty="0"/>
              <a:t>）</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24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コンテンツ プレースホルダー 2"/>
          <p:cNvSpPr txBox="1">
            <a:spLocks/>
          </p:cNvSpPr>
          <p:nvPr/>
        </p:nvSpPr>
        <p:spPr>
          <a:xfrm>
            <a:off x="2337210" y="5991783"/>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実行結果</a:t>
            </a:r>
          </a:p>
        </p:txBody>
      </p:sp>
      <p:sp>
        <p:nvSpPr>
          <p:cNvPr id="7" name="テキスト ボックス 6">
            <a:extLst>
              <a:ext uri="{FF2B5EF4-FFF2-40B4-BE49-F238E27FC236}">
                <a16:creationId xmlns:a16="http://schemas.microsoft.com/office/drawing/2014/main" id="{FD42C66A-A64D-4E5B-B9EF-E810E189EE9E}"/>
              </a:ext>
            </a:extLst>
          </p:cNvPr>
          <p:cNvSpPr txBox="1"/>
          <p:nvPr/>
        </p:nvSpPr>
        <p:spPr>
          <a:xfrm>
            <a:off x="115170" y="644893"/>
            <a:ext cx="8072082" cy="5078313"/>
          </a:xfrm>
          <a:prstGeom prst="rect">
            <a:avLst/>
          </a:prstGeom>
          <a:noFill/>
          <a:ln>
            <a:solidFill>
              <a:schemeClr val="accent1"/>
            </a:solidFill>
          </a:ln>
        </p:spPr>
        <p:txBody>
          <a:bodyPr wrap="none" rtlCol="0">
            <a:spAutoFit/>
          </a:bodyPr>
          <a:lstStyle/>
          <a:p>
            <a:r>
              <a:rPr kumimoji="1" lang="en-US" altLang="ja-JP" dirty="0"/>
              <a:t>import </a:t>
            </a:r>
            <a:r>
              <a:rPr kumimoji="1" lang="en-US" altLang="ja-JP" dirty="0" err="1"/>
              <a:t>json</a:t>
            </a:r>
            <a:endParaRPr kumimoji="1" lang="en-US" altLang="ja-JP" dirty="0"/>
          </a:p>
          <a:p>
            <a:r>
              <a:rPr kumimoji="1" lang="en-US" altLang="ja-JP" dirty="0" err="1"/>
              <a:t>json_data</a:t>
            </a:r>
            <a:r>
              <a:rPr kumimoji="1" lang="en-US" altLang="ja-JP" dirty="0"/>
              <a:t> = '{"name":{"0":"apple","1":"orange"},"price":{"0":10,"1":20}}'</a:t>
            </a:r>
          </a:p>
          <a:p>
            <a:endParaRPr kumimoji="1" lang="en-US" altLang="ja-JP" dirty="0"/>
          </a:p>
          <a:p>
            <a:r>
              <a:rPr kumimoji="1" lang="en-US" altLang="ja-JP" dirty="0"/>
              <a:t>data = </a:t>
            </a:r>
            <a:r>
              <a:rPr kumimoji="1" lang="en-US" altLang="ja-JP" dirty="0" err="1"/>
              <a:t>json.loads</a:t>
            </a:r>
            <a:r>
              <a:rPr kumimoji="1" lang="en-US" altLang="ja-JP" dirty="0"/>
              <a:t>(</a:t>
            </a:r>
            <a:r>
              <a:rPr kumimoji="1" lang="en-US" altLang="ja-JP" dirty="0" err="1"/>
              <a:t>json_data</a:t>
            </a:r>
            <a:r>
              <a:rPr kumimoji="1" lang="en-US" altLang="ja-JP" dirty="0"/>
              <a:t>)</a:t>
            </a:r>
          </a:p>
          <a:p>
            <a:endParaRPr kumimoji="1" lang="en-US" altLang="ja-JP" dirty="0"/>
          </a:p>
          <a:p>
            <a:r>
              <a:rPr kumimoji="1" lang="en-US" altLang="ja-JP" dirty="0"/>
              <a:t>import sqlite3</a:t>
            </a:r>
          </a:p>
          <a:p>
            <a:r>
              <a:rPr kumimoji="1" lang="en-US" altLang="ja-JP" dirty="0"/>
              <a:t>conn = sqlite3.connect('</a:t>
            </a:r>
            <a:r>
              <a:rPr kumimoji="1" lang="en-US" altLang="ja-JP" dirty="0" err="1"/>
              <a:t>hoge.db</a:t>
            </a:r>
            <a:r>
              <a:rPr kumimoji="1" lang="en-US" altLang="ja-JP" dirty="0"/>
              <a:t>')</a:t>
            </a:r>
          </a:p>
          <a:p>
            <a:r>
              <a:rPr kumimoji="1" lang="en-US" altLang="ja-JP" dirty="0"/>
              <a:t>c = </a:t>
            </a:r>
            <a:r>
              <a:rPr kumimoji="1" lang="en-US" altLang="ja-JP" dirty="0" err="1"/>
              <a:t>conn.cursor</a:t>
            </a:r>
            <a:r>
              <a:rPr kumimoji="1" lang="en-US" altLang="ja-JP" dirty="0"/>
              <a:t>()</a:t>
            </a:r>
          </a:p>
          <a:p>
            <a:r>
              <a:rPr kumimoji="1" lang="en-US" altLang="ja-JP" dirty="0" err="1"/>
              <a:t>c.execute</a:t>
            </a:r>
            <a:r>
              <a:rPr kumimoji="1" lang="en-US" altLang="ja-JP" dirty="0"/>
              <a:t>("CREATE TABLE T (name TEXT, price REAL)")</a:t>
            </a:r>
          </a:p>
          <a:p>
            <a:r>
              <a:rPr kumimoji="1" lang="en-US" altLang="ja-JP" dirty="0"/>
              <a:t>for </a:t>
            </a:r>
            <a:r>
              <a:rPr kumimoji="1" lang="en-US" altLang="ja-JP" dirty="0" err="1"/>
              <a:t>i</a:t>
            </a:r>
            <a:r>
              <a:rPr kumimoji="1" lang="en-US" altLang="ja-JP" dirty="0"/>
              <a:t> in range(</a:t>
            </a:r>
            <a:r>
              <a:rPr kumimoji="1" lang="en-US" altLang="ja-JP" dirty="0" err="1"/>
              <a:t>len</a:t>
            </a:r>
            <a:r>
              <a:rPr kumimoji="1" lang="en-US" altLang="ja-JP" dirty="0"/>
              <a:t>(data['name'])):</a:t>
            </a:r>
          </a:p>
          <a:p>
            <a:r>
              <a:rPr kumimoji="1" lang="en-US" altLang="ja-JP" dirty="0"/>
              <a:t>    </a:t>
            </a:r>
            <a:r>
              <a:rPr kumimoji="1" lang="en-US" altLang="ja-JP" dirty="0" err="1"/>
              <a:t>c.execute</a:t>
            </a:r>
            <a:r>
              <a:rPr kumimoji="1" lang="en-US" altLang="ja-JP" dirty="0"/>
              <a:t>("INSERT INTO T VALUES (?, ?)", (data['name'][str(</a:t>
            </a:r>
            <a:r>
              <a:rPr kumimoji="1" lang="en-US" altLang="ja-JP" dirty="0" err="1"/>
              <a:t>i</a:t>
            </a:r>
            <a:r>
              <a:rPr kumimoji="1" lang="en-US" altLang="ja-JP" dirty="0"/>
              <a:t>)], data['price'][str(</a:t>
            </a:r>
            <a:r>
              <a:rPr kumimoji="1" lang="en-US" altLang="ja-JP" dirty="0" err="1"/>
              <a:t>i</a:t>
            </a:r>
            <a:r>
              <a:rPr kumimoji="1" lang="en-US" altLang="ja-JP" dirty="0"/>
              <a:t>)]))</a:t>
            </a:r>
          </a:p>
          <a:p>
            <a:r>
              <a:rPr kumimoji="1" lang="en-US" altLang="ja-JP" dirty="0" err="1"/>
              <a:t>conn.commit</a:t>
            </a:r>
            <a:r>
              <a:rPr kumimoji="1" lang="en-US" altLang="ja-JP" dirty="0"/>
              <a:t>()</a:t>
            </a:r>
          </a:p>
          <a:p>
            <a:endParaRPr kumimoji="1" lang="en-US" altLang="ja-JP" dirty="0"/>
          </a:p>
          <a:p>
            <a:r>
              <a:rPr kumimoji="1" lang="en-US" altLang="ja-JP" dirty="0" err="1"/>
              <a:t>c.execute</a:t>
            </a:r>
            <a:r>
              <a:rPr kumimoji="1" lang="en-US" altLang="ja-JP" dirty="0"/>
              <a:t>("SELECT * FROM T")</a:t>
            </a:r>
          </a:p>
          <a:p>
            <a:r>
              <a:rPr kumimoji="1" lang="en-US" altLang="ja-JP" dirty="0"/>
              <a:t>rows = </a:t>
            </a:r>
            <a:r>
              <a:rPr kumimoji="1" lang="en-US" altLang="ja-JP" dirty="0" err="1"/>
              <a:t>c.fetchall</a:t>
            </a:r>
            <a:r>
              <a:rPr kumimoji="1" lang="en-US" altLang="ja-JP" dirty="0"/>
              <a:t>()</a:t>
            </a:r>
          </a:p>
          <a:p>
            <a:r>
              <a:rPr kumimoji="1" lang="en-US" altLang="ja-JP" dirty="0"/>
              <a:t>for row in rows:</a:t>
            </a:r>
          </a:p>
          <a:p>
            <a:r>
              <a:rPr kumimoji="1" lang="en-US" altLang="ja-JP" dirty="0"/>
              <a:t>    print(row)</a:t>
            </a:r>
          </a:p>
          <a:p>
            <a:r>
              <a:rPr kumimoji="1" lang="en-US" altLang="ja-JP" dirty="0" err="1"/>
              <a:t>conn.close</a:t>
            </a:r>
            <a:r>
              <a:rPr kumimoji="1" lang="en-US" altLang="ja-JP" dirty="0"/>
              <a:t>()</a:t>
            </a:r>
          </a:p>
        </p:txBody>
      </p:sp>
      <p:sp>
        <p:nvSpPr>
          <p:cNvPr id="9" name="コンテンツ プレースホルダー 2">
            <a:extLst>
              <a:ext uri="{FF2B5EF4-FFF2-40B4-BE49-F238E27FC236}">
                <a16:creationId xmlns:a16="http://schemas.microsoft.com/office/drawing/2014/main" id="{4F97B4F1-2F74-7397-858E-7A2AE5089610}"/>
              </a:ext>
            </a:extLst>
          </p:cNvPr>
          <p:cNvSpPr txBox="1">
            <a:spLocks/>
          </p:cNvSpPr>
          <p:nvPr/>
        </p:nvSpPr>
        <p:spPr>
          <a:xfrm>
            <a:off x="3506937" y="1986791"/>
            <a:ext cx="4847979" cy="31616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en-US" altLang="ja-JP" sz="2000" dirty="0"/>
              <a:t>[</a:t>
            </a:r>
            <a:r>
              <a:rPr lang="ja-JP" altLang="en-US" sz="2000" dirty="0"/>
              <a:t>データベースへの接続を開く</a:t>
            </a:r>
            <a:r>
              <a:rPr lang="en-US" altLang="ja-JP" sz="2000" dirty="0"/>
              <a:t>]</a:t>
            </a:r>
          </a:p>
          <a:p>
            <a:pPr marL="0" indent="0">
              <a:lnSpc>
                <a:spcPct val="110000"/>
              </a:lnSpc>
              <a:buNone/>
            </a:pPr>
            <a:r>
              <a:rPr kumimoji="1" lang="en-US" altLang="ja-JP" sz="2000" dirty="0"/>
              <a:t>[</a:t>
            </a:r>
            <a:r>
              <a:rPr kumimoji="1" lang="ja-JP" altLang="en-US" sz="2000" dirty="0"/>
              <a:t>カーソルの作成</a:t>
            </a:r>
            <a:r>
              <a:rPr kumimoji="1" lang="en-US" altLang="ja-JP" sz="2000" dirty="0"/>
              <a:t>]</a:t>
            </a:r>
          </a:p>
          <a:p>
            <a:pPr marL="0" indent="0">
              <a:lnSpc>
                <a:spcPct val="110000"/>
              </a:lnSpc>
              <a:buNone/>
            </a:pPr>
            <a:endParaRPr lang="en-US" altLang="ja-JP" sz="2000" dirty="0"/>
          </a:p>
          <a:p>
            <a:pPr marL="0" indent="0">
              <a:lnSpc>
                <a:spcPct val="110000"/>
              </a:lnSpc>
              <a:buNone/>
            </a:pPr>
            <a:endParaRPr lang="en-US" altLang="ja-JP" sz="2000" dirty="0"/>
          </a:p>
          <a:p>
            <a:pPr marL="0" indent="0">
              <a:lnSpc>
                <a:spcPct val="110000"/>
              </a:lnSpc>
              <a:buNone/>
            </a:pPr>
            <a:r>
              <a:rPr lang="en-US" altLang="ja-JP" sz="2000" dirty="0"/>
              <a:t>[SQL</a:t>
            </a:r>
            <a:r>
              <a:rPr lang="ja-JP" altLang="en-US" sz="2000" dirty="0"/>
              <a:t>の実行（カーソルを利用）</a:t>
            </a:r>
            <a:r>
              <a:rPr lang="en-US" altLang="ja-JP" sz="2000" dirty="0"/>
              <a:t>]</a:t>
            </a:r>
          </a:p>
          <a:p>
            <a:pPr marL="0" indent="0">
              <a:lnSpc>
                <a:spcPct val="110000"/>
              </a:lnSpc>
              <a:buNone/>
            </a:pPr>
            <a:r>
              <a:rPr lang="en-US" altLang="ja-JP" sz="2000" dirty="0"/>
              <a:t>[SQL</a:t>
            </a:r>
            <a:r>
              <a:rPr lang="ja-JP" altLang="en-US" sz="2000" dirty="0"/>
              <a:t>の実行（カーソルを利用）</a:t>
            </a:r>
            <a:r>
              <a:rPr lang="en-US" altLang="ja-JP" sz="2000" dirty="0"/>
              <a:t>]</a:t>
            </a:r>
          </a:p>
          <a:p>
            <a:pPr marL="0" indent="0">
              <a:lnSpc>
                <a:spcPct val="110000"/>
              </a:lnSpc>
              <a:buNone/>
            </a:pPr>
            <a:r>
              <a:rPr kumimoji="1" lang="en-US" altLang="ja-JP" sz="2000" dirty="0"/>
              <a:t>[SQL</a:t>
            </a:r>
            <a:r>
              <a:rPr kumimoji="1" lang="ja-JP" altLang="en-US" sz="2000" dirty="0"/>
              <a:t>で取得されたデータを</a:t>
            </a:r>
            <a:r>
              <a:rPr kumimoji="1" lang="en-US" altLang="ja-JP" sz="2000" dirty="0"/>
              <a:t>Python</a:t>
            </a:r>
            <a:r>
              <a:rPr kumimoji="1" lang="ja-JP" altLang="en-US" sz="2000" dirty="0"/>
              <a:t>で処理</a:t>
            </a:r>
            <a:r>
              <a:rPr lang="en-US" altLang="ja-JP" sz="2000" dirty="0"/>
              <a:t>]</a:t>
            </a:r>
          </a:p>
          <a:p>
            <a:pPr marL="0" indent="0">
              <a:lnSpc>
                <a:spcPct val="110000"/>
              </a:lnSpc>
              <a:buNone/>
            </a:pPr>
            <a:r>
              <a:rPr kumimoji="1" lang="en-US" altLang="ja-JP" sz="2000" dirty="0"/>
              <a:t>[</a:t>
            </a:r>
            <a:r>
              <a:rPr kumimoji="1" lang="ja-JP" altLang="en-US" sz="2000" dirty="0"/>
              <a:t>データベースへの接続を閉じる</a:t>
            </a:r>
            <a:r>
              <a:rPr kumimoji="1" lang="en-US" altLang="ja-JP" sz="2000" dirty="0"/>
              <a:t>]</a:t>
            </a:r>
          </a:p>
          <a:p>
            <a:pPr marL="0" marR="0" lvl="0" indent="0"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lang="en-US" altLang="ja-JP" sz="2000" dirty="0">
              <a:solidFill>
                <a:prstClr val="black"/>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C60D9D22-8900-42C8-E277-DCF70C9AE59C}"/>
              </a:ext>
            </a:extLst>
          </p:cNvPr>
          <p:cNvPicPr>
            <a:picLocks noChangeAspect="1"/>
          </p:cNvPicPr>
          <p:nvPr/>
        </p:nvPicPr>
        <p:blipFill>
          <a:blip r:embed="rId2"/>
          <a:stretch>
            <a:fillRect/>
          </a:stretch>
        </p:blipFill>
        <p:spPr>
          <a:xfrm>
            <a:off x="3727226" y="5935930"/>
            <a:ext cx="4669078" cy="922070"/>
          </a:xfrm>
          <a:prstGeom prst="rect">
            <a:avLst/>
          </a:prstGeom>
        </p:spPr>
      </p:pic>
    </p:spTree>
    <p:extLst>
      <p:ext uri="{BB962C8B-B14F-4D97-AF65-F5344CB8AC3E}">
        <p14:creationId xmlns:p14="http://schemas.microsoft.com/office/powerpoint/2010/main" val="1059692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dirty="0">
                <a:latin typeface="メイリオ" panose="020B0604030504040204" pitchFamily="50" charset="-128"/>
              </a:rPr>
              <a:t>JSON </a:t>
            </a:r>
            <a:r>
              <a:rPr kumimoji="1" lang="ja-JP" altLang="en-US" dirty="0">
                <a:latin typeface="メイリオ" panose="020B0604030504040204" pitchFamily="50" charset="-128"/>
              </a:rPr>
              <a:t>のデータ型と</a:t>
            </a:r>
            <a:r>
              <a:rPr lang="ja-JP" altLang="en-US" dirty="0">
                <a:latin typeface="メイリオ" panose="020B0604030504040204" pitchFamily="50" charset="-128"/>
              </a:rPr>
              <a:t>その例</a:t>
            </a:r>
            <a:endParaRPr kumimoji="1" lang="ja-JP" altLang="en-US" dirty="0">
              <a:latin typeface="メイリオ" panose="020B0604030504040204" pitchFamily="50" charset="-128"/>
            </a:endParaRPr>
          </a:p>
        </p:txBody>
      </p:sp>
      <p:sp>
        <p:nvSpPr>
          <p:cNvPr id="3" name="コンテンツ プレースホルダー 2"/>
          <p:cNvSpPr>
            <a:spLocks noGrp="1"/>
          </p:cNvSpPr>
          <p:nvPr>
            <p:ph idx="1"/>
          </p:nvPr>
        </p:nvSpPr>
        <p:spPr>
          <a:xfrm>
            <a:off x="481263" y="1136640"/>
            <a:ext cx="8461208" cy="2981030"/>
          </a:xfrm>
        </p:spPr>
        <p:txBody>
          <a:bodyPr>
            <a:normAutofit/>
          </a:bodyPr>
          <a:lstStyle/>
          <a:p>
            <a:r>
              <a:rPr kumimoji="1" lang="ja-JP" altLang="en-US" dirty="0">
                <a:latin typeface="メイリオ" panose="020B0604030504040204" pitchFamily="50" charset="-128"/>
              </a:rPr>
              <a:t>配列</a:t>
            </a:r>
            <a:r>
              <a:rPr kumimoji="1" lang="en-US" altLang="ja-JP" dirty="0">
                <a:latin typeface="メイリオ" panose="020B0604030504040204" pitchFamily="50" charset="-128"/>
              </a:rPr>
              <a:t>		</a:t>
            </a:r>
            <a:r>
              <a:rPr kumimoji="1" lang="ja-JP" altLang="en-US" dirty="0">
                <a:solidFill>
                  <a:schemeClr val="accent6">
                    <a:lumMod val="75000"/>
                  </a:schemeClr>
                </a:solidFill>
                <a:latin typeface="メイリオ" panose="020B0604030504040204" pitchFamily="50" charset="-128"/>
              </a:rPr>
              <a:t>例 </a:t>
            </a:r>
            <a:r>
              <a:rPr kumimoji="1" lang="en-US" altLang="ja-JP" dirty="0">
                <a:solidFill>
                  <a:schemeClr val="accent6">
                    <a:lumMod val="75000"/>
                  </a:schemeClr>
                </a:solidFill>
                <a:latin typeface="メイリオ" panose="020B0604030504040204" pitchFamily="50" charset="-128"/>
              </a:rPr>
              <a:t>[1, 2, 3]</a:t>
            </a:r>
          </a:p>
          <a:p>
            <a:r>
              <a:rPr kumimoji="1" lang="ja-JP" altLang="en-US" dirty="0">
                <a:latin typeface="メイリオ" panose="020B0604030504040204" pitchFamily="50" charset="-128"/>
              </a:rPr>
              <a:t>数値</a:t>
            </a:r>
            <a:r>
              <a:rPr kumimoji="1" lang="en-US" altLang="ja-JP" dirty="0">
                <a:latin typeface="メイリオ" panose="020B0604030504040204" pitchFamily="50" charset="-128"/>
              </a:rPr>
              <a:t>		</a:t>
            </a:r>
            <a:r>
              <a:rPr kumimoji="1" lang="ja-JP" altLang="en-US" dirty="0">
                <a:solidFill>
                  <a:schemeClr val="accent6">
                    <a:lumMod val="75000"/>
                  </a:schemeClr>
                </a:solidFill>
                <a:latin typeface="メイリオ" panose="020B0604030504040204" pitchFamily="50" charset="-128"/>
              </a:rPr>
              <a:t>例 </a:t>
            </a:r>
            <a:r>
              <a:rPr lang="en-US" altLang="ja-JP" dirty="0">
                <a:solidFill>
                  <a:schemeClr val="accent6">
                    <a:lumMod val="75000"/>
                  </a:schemeClr>
                </a:solidFill>
                <a:latin typeface="メイリオ" panose="020B0604030504040204" pitchFamily="50" charset="-128"/>
              </a:rPr>
              <a:t>4.56</a:t>
            </a:r>
            <a:endParaRPr kumimoji="1" lang="en-US" altLang="ja-JP" dirty="0">
              <a:solidFill>
                <a:schemeClr val="accent6">
                  <a:lumMod val="75000"/>
                </a:schemeClr>
              </a:solidFill>
              <a:latin typeface="メイリオ" panose="020B0604030504040204" pitchFamily="50" charset="-128"/>
            </a:endParaRPr>
          </a:p>
          <a:p>
            <a:r>
              <a:rPr lang="ja-JP" altLang="en-US" dirty="0">
                <a:latin typeface="メイリオ" panose="020B0604030504040204" pitchFamily="50" charset="-128"/>
              </a:rPr>
              <a:t>文字列</a:t>
            </a:r>
            <a:r>
              <a:rPr lang="en-US" altLang="ja-JP" dirty="0">
                <a:latin typeface="メイリオ" panose="020B0604030504040204" pitchFamily="50" charset="-128"/>
              </a:rPr>
              <a:t>		</a:t>
            </a:r>
            <a:r>
              <a:rPr lang="ja-JP" altLang="en-US" dirty="0">
                <a:solidFill>
                  <a:schemeClr val="accent6">
                    <a:lumMod val="75000"/>
                  </a:schemeClr>
                </a:solidFill>
                <a:latin typeface="メイリオ" panose="020B0604030504040204" pitchFamily="50" charset="-128"/>
              </a:rPr>
              <a:t>例 </a:t>
            </a:r>
            <a:r>
              <a:rPr lang="en-US" altLang="ja-JP" dirty="0">
                <a:solidFill>
                  <a:schemeClr val="accent6">
                    <a:lumMod val="75000"/>
                  </a:schemeClr>
                </a:solidFill>
                <a:latin typeface="メイリオ" panose="020B0604030504040204" pitchFamily="50" charset="-128"/>
              </a:rPr>
              <a:t>"hello"	※</a:t>
            </a:r>
            <a:r>
              <a:rPr lang="ja-JP" altLang="en-US" dirty="0">
                <a:solidFill>
                  <a:schemeClr val="accent6">
                    <a:lumMod val="75000"/>
                  </a:schemeClr>
                </a:solidFill>
                <a:latin typeface="メイリオ" panose="020B0604030504040204" pitchFamily="50" charset="-128"/>
              </a:rPr>
              <a:t> </a:t>
            </a:r>
            <a:r>
              <a:rPr lang="ja-JP" altLang="en-US" dirty="0">
                <a:latin typeface="メイリオ" panose="020B0604030504040204" pitchFamily="50" charset="-128"/>
              </a:rPr>
              <a:t>「</a:t>
            </a:r>
            <a:r>
              <a:rPr lang="en-US" altLang="ja-JP" dirty="0">
                <a:latin typeface="メイリオ" panose="020B0604030504040204" pitchFamily="50" charset="-128"/>
              </a:rPr>
              <a:t>"</a:t>
            </a:r>
            <a:r>
              <a:rPr lang="ja-JP" altLang="en-US" dirty="0">
                <a:latin typeface="メイリオ" panose="020B0604030504040204" pitchFamily="50" charset="-128"/>
              </a:rPr>
              <a:t>」で囲む</a:t>
            </a:r>
            <a:endParaRPr lang="en-US" altLang="ja-JP" dirty="0">
              <a:latin typeface="メイリオ" panose="020B0604030504040204" pitchFamily="50" charset="-128"/>
            </a:endParaRPr>
          </a:p>
          <a:p>
            <a:r>
              <a:rPr kumimoji="1" lang="ja-JP" altLang="en-US" dirty="0">
                <a:latin typeface="メイリオ" panose="020B0604030504040204" pitchFamily="50" charset="-128"/>
              </a:rPr>
              <a:t>ブール値 </a:t>
            </a:r>
            <a:r>
              <a:rPr lang="en-US" altLang="ja-JP" dirty="0">
                <a:latin typeface="メイリオ" panose="020B0604030504040204" pitchFamily="50" charset="-128"/>
              </a:rPr>
              <a:t>		</a:t>
            </a:r>
            <a:r>
              <a:rPr lang="en-US" altLang="ja-JP" dirty="0">
                <a:solidFill>
                  <a:schemeClr val="accent6">
                    <a:lumMod val="75000"/>
                  </a:schemeClr>
                </a:solidFill>
                <a:latin typeface="メイリオ" panose="020B0604030504040204" pitchFamily="50" charset="-128"/>
              </a:rPr>
              <a:t>true	false</a:t>
            </a:r>
          </a:p>
          <a:p>
            <a:r>
              <a:rPr kumimoji="1" lang="en-US" altLang="ja-JP" dirty="0">
                <a:latin typeface="メイリオ" panose="020B0604030504040204" pitchFamily="50" charset="-128"/>
              </a:rPr>
              <a:t>null</a:t>
            </a:r>
            <a:r>
              <a:rPr kumimoji="1" lang="ja-JP" altLang="en-US" dirty="0">
                <a:latin typeface="メイリオ" panose="020B0604030504040204" pitchFamily="50" charset="-128"/>
              </a:rPr>
              <a:t>値（存在しないことを示す）</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latin typeface="メイリオ" panose="020B0604030504040204" pitchFamily="50" charset="-128"/>
                <a:ea typeface="メイリオ" panose="020B0604030504040204" pitchFamily="50" charset="-128"/>
              </a:rPr>
              <a:t>26</a:t>
            </a:fld>
            <a:endParaRPr kumimoji="1" lang="ja-JP" altLang="en-US">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874008" y="4811041"/>
            <a:ext cx="4493538" cy="523220"/>
          </a:xfrm>
          <a:prstGeom prst="rect">
            <a:avLst/>
          </a:prstGeom>
          <a:noFill/>
        </p:spPr>
        <p:txBody>
          <a:bodyPr wrap="none" rtlCol="0">
            <a:spAutoFit/>
          </a:bodyPr>
          <a:lstStyle/>
          <a:p>
            <a:r>
              <a:rPr kumimoji="1" lang="ja-JP" altLang="en-US" sz="2800" dirty="0">
                <a:latin typeface="メイリオ" panose="020B0604030504040204" pitchFamily="50" charset="-128"/>
                <a:ea typeface="メイリオ" panose="020B0604030504040204" pitchFamily="50" charset="-128"/>
              </a:rPr>
              <a:t>・</a:t>
            </a:r>
            <a:r>
              <a:rPr kumimoji="1" lang="ja-JP" altLang="en-US" sz="2800" b="1" dirty="0">
                <a:solidFill>
                  <a:srgbClr val="C00000"/>
                </a:solidFill>
                <a:latin typeface="メイリオ" panose="020B0604030504040204" pitchFamily="50" charset="-128"/>
                <a:ea typeface="メイリオ" panose="020B0604030504040204" pitchFamily="50" charset="-128"/>
              </a:rPr>
              <a:t>キー</a:t>
            </a:r>
            <a:r>
              <a:rPr kumimoji="1" lang="ja-JP" altLang="en-US" sz="2800" dirty="0">
                <a:latin typeface="メイリオ" panose="020B0604030504040204" pitchFamily="50" charset="-128"/>
                <a:ea typeface="メイリオ" panose="020B0604030504040204" pitchFamily="50" charset="-128"/>
              </a:rPr>
              <a:t>　</a:t>
            </a:r>
            <a:r>
              <a:rPr kumimoji="1" lang="ja-JP" altLang="en-US" sz="2800" b="1" u="sng" dirty="0">
                <a:solidFill>
                  <a:srgbClr val="FF0000"/>
                </a:solidFill>
                <a:latin typeface="メイリオ" panose="020B0604030504040204" pitchFamily="50" charset="-128"/>
                <a:ea typeface="メイリオ" panose="020B0604030504040204" pitchFamily="50" charset="-128"/>
              </a:rPr>
              <a:t>必ず文字列である</a:t>
            </a:r>
            <a:endParaRPr kumimoji="1" lang="en-US" altLang="ja-JP" sz="2800" b="1" u="sng" dirty="0">
              <a:solidFill>
                <a:srgbClr val="FF0000"/>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874008" y="5452063"/>
            <a:ext cx="8084264" cy="1384995"/>
          </a:xfrm>
          <a:prstGeom prst="rect">
            <a:avLst/>
          </a:prstGeom>
          <a:noFill/>
        </p:spPr>
        <p:txBody>
          <a:bodyPr wrap="none" rtlCol="0">
            <a:spAutoFit/>
          </a:bodyPr>
          <a:lstStyle/>
          <a:p>
            <a:r>
              <a:rPr kumimoji="1" lang="ja-JP" altLang="en-US" sz="2800" dirty="0">
                <a:latin typeface="メイリオ" panose="020B0604030504040204" pitchFamily="50" charset="-128"/>
                <a:ea typeface="メイリオ" panose="020B0604030504040204" pitchFamily="50" charset="-128"/>
              </a:rPr>
              <a:t>・</a:t>
            </a:r>
            <a:r>
              <a:rPr kumimoji="1" lang="ja-JP" altLang="en-US" sz="2800" b="1" dirty="0">
                <a:solidFill>
                  <a:srgbClr val="C00000"/>
                </a:solidFill>
                <a:latin typeface="メイリオ" panose="020B0604030504040204" pitchFamily="50" charset="-128"/>
                <a:ea typeface="メイリオ" panose="020B0604030504040204" pitchFamily="50" charset="-128"/>
              </a:rPr>
              <a:t>値</a:t>
            </a:r>
            <a:r>
              <a:rPr kumimoji="1" lang="ja-JP" altLang="en-US" sz="2800" dirty="0">
                <a:latin typeface="メイリオ" panose="020B0604030504040204" pitchFamily="50" charset="-128"/>
                <a:ea typeface="メイリオ" panose="020B0604030504040204" pitchFamily="50" charset="-128"/>
              </a:rPr>
              <a:t>　　さまざまな</a:t>
            </a:r>
            <a:r>
              <a:rPr kumimoji="1" lang="ja-JP" altLang="en-US" sz="2800" b="1" dirty="0">
                <a:solidFill>
                  <a:srgbClr val="C00000"/>
                </a:solidFill>
                <a:latin typeface="メイリオ" panose="020B0604030504040204" pitchFamily="50" charset="-128"/>
                <a:ea typeface="メイリオ" panose="020B0604030504040204" pitchFamily="50" charset="-128"/>
              </a:rPr>
              <a:t>データ型</a:t>
            </a:r>
            <a:r>
              <a:rPr kumimoji="1" lang="ja-JP" altLang="en-US" sz="2800" dirty="0">
                <a:latin typeface="メイリオ" panose="020B0604030504040204" pitchFamily="50" charset="-128"/>
                <a:ea typeface="メイリオ" panose="020B0604030504040204" pitchFamily="50" charset="-128"/>
              </a:rPr>
              <a:t>を取ることができ、</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a:t>
            </a:r>
            <a:r>
              <a:rPr kumimoji="1" lang="en-US" altLang="ja-JP" sz="2800" b="1" dirty="0">
                <a:solidFill>
                  <a:srgbClr val="C00000"/>
                </a:solidFill>
                <a:latin typeface="メイリオ" panose="020B0604030504040204" pitchFamily="50" charset="-128"/>
                <a:ea typeface="メイリオ" panose="020B0604030504040204" pitchFamily="50" charset="-128"/>
              </a:rPr>
              <a:t>JSON </a:t>
            </a:r>
            <a:r>
              <a:rPr kumimoji="1" lang="ja-JP" altLang="en-US" sz="2800" b="1" dirty="0">
                <a:solidFill>
                  <a:srgbClr val="C00000"/>
                </a:solidFill>
                <a:latin typeface="メイリオ" panose="020B0604030504040204" pitchFamily="50" charset="-128"/>
                <a:ea typeface="メイリオ" panose="020B0604030504040204" pitchFamily="50" charset="-128"/>
              </a:rPr>
              <a:t>オブジェクト</a:t>
            </a:r>
            <a:r>
              <a:rPr kumimoji="1" lang="ja-JP" altLang="en-US" sz="2800" dirty="0">
                <a:latin typeface="メイリオ" panose="020B0604030504040204" pitchFamily="50" charset="-128"/>
                <a:ea typeface="メイリオ" panose="020B0604030504040204" pitchFamily="50" charset="-128"/>
              </a:rPr>
              <a:t>を値とすることも</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　　　　できる</a:t>
            </a:r>
            <a:endParaRPr kumimoji="1" lang="en-US" altLang="ja-JP" sz="2800"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2321661" y="4091613"/>
            <a:ext cx="4780411" cy="461665"/>
          </a:xfrm>
          <a:prstGeom prst="rect">
            <a:avLst/>
          </a:prstGeom>
          <a:ln>
            <a:solidFill>
              <a:schemeClr val="accent1"/>
            </a:solidFill>
          </a:ln>
        </p:spPr>
        <p:txBody>
          <a:bodyPr wrap="none">
            <a:spAutoFit/>
          </a:bodyPr>
          <a:lstStyle/>
          <a:p>
            <a:r>
              <a:rPr lang="en-US" altLang="ja-JP" sz="2400" dirty="0">
                <a:latin typeface="メイリオ" panose="020B0604030504040204" pitchFamily="50" charset="-128"/>
                <a:ea typeface="メイリオ" panose="020B0604030504040204" pitchFamily="50" charset="-128"/>
              </a:rPr>
              <a:t>{"name": "apple", "price": 10}</a:t>
            </a: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89412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JSON </a:t>
            </a:r>
            <a:r>
              <a:rPr kumimoji="1" lang="ja-JP" altLang="en-US" dirty="0"/>
              <a:t>とデータベースの連携</a:t>
            </a:r>
          </a:p>
        </p:txBody>
      </p:sp>
      <p:sp>
        <p:nvSpPr>
          <p:cNvPr id="3" name="コンテンツ プレースホルダー 2"/>
          <p:cNvSpPr>
            <a:spLocks noGrp="1"/>
          </p:cNvSpPr>
          <p:nvPr>
            <p:ph idx="1"/>
          </p:nvPr>
        </p:nvSpPr>
        <p:spPr>
          <a:xfrm>
            <a:off x="321845" y="846252"/>
            <a:ext cx="8461208" cy="5954255"/>
          </a:xfrm>
        </p:spPr>
        <p:txBody>
          <a:bodyPr>
            <a:normAutofit/>
          </a:bodyPr>
          <a:lstStyle/>
          <a:p>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lang="ja-JP" altLang="en-US" sz="2400" dirty="0">
                <a:solidFill>
                  <a:prstClr val="black"/>
                </a:solidFill>
              </a:rPr>
              <a:t>特定の主題について</a:t>
            </a:r>
            <a:r>
              <a:rPr kumimoji="1" lang="ja-JP" altLang="en-US" sz="2400" b="1" i="0"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整理，保存，管理</a:t>
            </a:r>
            <a:r>
              <a:rPr lang="ja-JP" altLang="en-US" sz="2400" dirty="0">
                <a:solidFill>
                  <a:prstClr val="black"/>
                </a:solidFill>
              </a:rPr>
              <a:t>された</a:t>
            </a:r>
            <a:r>
              <a:rPr lang="ja-JP" altLang="en-US" sz="2400" b="1" dirty="0">
                <a:solidFill>
                  <a:srgbClr val="FF0000"/>
                </a:solidFill>
              </a:rPr>
              <a:t>データ</a:t>
            </a:r>
            <a:r>
              <a:rPr lang="ja-JP" altLang="en-US" sz="2400" dirty="0">
                <a:solidFill>
                  <a:prstClr val="black"/>
                </a:solidFill>
              </a:rPr>
              <a:t>の集合体</a:t>
            </a:r>
            <a:endParaRPr kumimoji="1" lang="ja-JP" altLang="en-US" sz="2400" b="1" i="0" u="sng"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r>
              <a:rPr lang="en-US" altLang="ja-JP" sz="2400" b="1" dirty="0">
                <a:solidFill>
                  <a:srgbClr val="C00000"/>
                </a:solidFill>
              </a:rPr>
              <a:t>JSON</a:t>
            </a:r>
            <a:r>
              <a:rPr lang="en-US" altLang="ja-JP" sz="2400" dirty="0"/>
              <a:t> </a:t>
            </a:r>
            <a:r>
              <a:rPr lang="ja-JP" altLang="en-US" sz="2400" dirty="0"/>
              <a:t>は、</a:t>
            </a:r>
            <a:r>
              <a:rPr lang="ja-JP" altLang="en-US" sz="2400" b="1" dirty="0"/>
              <a:t>柔軟なデータ構造</a:t>
            </a:r>
            <a:r>
              <a:rPr lang="ja-JP" altLang="en-US" sz="2400" dirty="0"/>
              <a:t>をもちつつ、</a:t>
            </a:r>
            <a:r>
              <a:rPr lang="ja-JP" altLang="en-US" sz="2400" b="1" dirty="0"/>
              <a:t>人間が読みやすい</a:t>
            </a:r>
            <a:r>
              <a:rPr lang="ja-JP" altLang="en-US" sz="2400" dirty="0"/>
              <a:t>形式である</a:t>
            </a:r>
            <a:endParaRPr lang="en-US" altLang="ja-JP" sz="2400" dirty="0"/>
          </a:p>
          <a:p>
            <a:r>
              <a:rPr lang="ja-JP" altLang="en-US" sz="2400" dirty="0"/>
              <a:t>データベースから取り出したデータを </a:t>
            </a:r>
            <a:r>
              <a:rPr lang="en-US" altLang="ja-JP" sz="2400" dirty="0"/>
              <a:t>JSON </a:t>
            </a:r>
            <a:r>
              <a:rPr lang="ja-JP" altLang="en-US" sz="2400" dirty="0"/>
              <a:t>形式で出力したり、</a:t>
            </a:r>
            <a:r>
              <a:rPr lang="en-US" altLang="ja-JP" sz="2400" dirty="0"/>
              <a:t>JSON</a:t>
            </a:r>
            <a:r>
              <a:rPr lang="ja-JP" altLang="en-US" sz="2400" dirty="0"/>
              <a:t>形式のデータをデータベースに格納したりすることが可能（</a:t>
            </a:r>
            <a:r>
              <a:rPr lang="en-US" altLang="ja-JP" sz="2400" b="1" dirty="0"/>
              <a:t>JSON</a:t>
            </a:r>
            <a:r>
              <a:rPr lang="ja-JP" altLang="en-US" sz="2400" b="1" dirty="0"/>
              <a:t>とデータベースの連携</a:t>
            </a:r>
            <a:r>
              <a:rPr lang="ja-JP" altLang="en-US" sz="2400" dirty="0"/>
              <a:t>）</a:t>
            </a:r>
            <a:endParaRPr lang="en-US" altLang="ja-JP" sz="2400" dirty="0"/>
          </a:p>
          <a:p>
            <a:r>
              <a:rPr lang="en-US" altLang="ja-JP" sz="2400" dirty="0"/>
              <a:t>JSON</a:t>
            </a:r>
            <a:r>
              <a:rPr lang="ja-JP" altLang="en-US" sz="2400" dirty="0"/>
              <a:t>とデータベースの連携は、データ活用の柔軟性と効率性の向上させる</a:t>
            </a:r>
            <a:endParaRPr lang="en-US" altLang="ja-JP" sz="2400" dirty="0"/>
          </a:p>
          <a:p>
            <a:endParaRPr lang="en-US" altLang="ja-JP" sz="2400" dirty="0"/>
          </a:p>
          <a:p>
            <a:pPr marL="0" indent="0">
              <a:buNone/>
            </a:pPr>
            <a:r>
              <a:rPr lang="ja-JP" altLang="en-US" sz="2400" dirty="0"/>
              <a:t>これらの技術を</a:t>
            </a:r>
            <a:r>
              <a:rPr lang="ja-JP" altLang="en-US" sz="2400" b="1" dirty="0"/>
              <a:t>理解</a:t>
            </a:r>
            <a:r>
              <a:rPr lang="ja-JP" altLang="en-US" sz="2400" dirty="0"/>
              <a:t>し、</a:t>
            </a:r>
            <a:r>
              <a:rPr lang="ja-JP" altLang="en-US" sz="2400" b="1" dirty="0"/>
              <a:t>実践する能力を磨くこと</a:t>
            </a:r>
            <a:r>
              <a:rPr lang="ja-JP" altLang="en-US" sz="2400" dirty="0"/>
              <a:t>は、</a:t>
            </a:r>
            <a:r>
              <a:rPr lang="ja-JP" altLang="en-US" sz="2400" b="1" dirty="0"/>
              <a:t>将来的に大きな利点になる</a:t>
            </a:r>
            <a:endParaRPr kumimoji="1" lang="ja-JP" altLang="en-US" sz="2400"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27</a:t>
            </a:fld>
            <a:endParaRPr kumimoji="1" lang="ja-JP" altLang="en-US"/>
          </a:p>
        </p:txBody>
      </p:sp>
    </p:spTree>
    <p:extLst>
      <p:ext uri="{BB962C8B-B14F-4D97-AF65-F5344CB8AC3E}">
        <p14:creationId xmlns:p14="http://schemas.microsoft.com/office/powerpoint/2010/main" val="42478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7-4 </a:t>
            </a:r>
            <a:r>
              <a:rPr lang="ja-JP" altLang="en-US" dirty="0"/>
              <a:t>データベースの種類と</a:t>
            </a:r>
            <a:br>
              <a:rPr lang="en-US" altLang="ja-JP" dirty="0"/>
            </a:br>
            <a:r>
              <a:rPr lang="en-US" altLang="ja-JP" dirty="0"/>
              <a:t>NoSQL</a:t>
            </a:r>
            <a:r>
              <a:rPr lang="ja-JP" altLang="en-US" dirty="0"/>
              <a:t> データベース</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28</a:t>
            </a:fld>
            <a:endParaRPr lang="ja-JP" altLang="en-US" dirty="0"/>
          </a:p>
        </p:txBody>
      </p:sp>
      <p:sp>
        <p:nvSpPr>
          <p:cNvPr id="3" name="字幕 2">
            <a:extLst>
              <a:ext uri="{FF2B5EF4-FFF2-40B4-BE49-F238E27FC236}">
                <a16:creationId xmlns:a16="http://schemas.microsoft.com/office/drawing/2014/main" id="{5A310BD6-66D8-127F-758F-444DC29B3DCB}"/>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896698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t>データベースシステムの種類①</a:t>
            </a:r>
            <a:endParaRPr lang="en-US" dirty="0"/>
          </a:p>
        </p:txBody>
      </p:sp>
      <p:sp>
        <p:nvSpPr>
          <p:cNvPr id="3" name="Content Placeholder 2"/>
          <p:cNvSpPr>
            <a:spLocks noGrp="1"/>
          </p:cNvSpPr>
          <p:nvPr>
            <p:ph idx="1"/>
          </p:nvPr>
        </p:nvSpPr>
        <p:spPr>
          <a:xfrm>
            <a:off x="111164" y="870729"/>
            <a:ext cx="8732921" cy="5850747"/>
          </a:xfrm>
        </p:spPr>
        <p:txBody>
          <a:bodyPr>
            <a:normAutofit/>
          </a:bodyPr>
          <a:lstStyle/>
          <a:p>
            <a:pPr marL="457200" lvl="1" indent="0">
              <a:buNone/>
            </a:pPr>
            <a:r>
              <a:rPr lang="ja-JP" altLang="en-US" dirty="0"/>
              <a:t>〇 </a:t>
            </a:r>
            <a:r>
              <a:rPr lang="ja-JP" altLang="en-US" b="1" dirty="0">
                <a:solidFill>
                  <a:srgbClr val="C00000"/>
                </a:solidFill>
              </a:rPr>
              <a:t>リレーショナルデータベースシステム　</a:t>
            </a:r>
            <a:r>
              <a:rPr lang="en-US" altLang="ja-JP" b="1" dirty="0">
                <a:solidFill>
                  <a:srgbClr val="C00000"/>
                </a:solidFill>
              </a:rPr>
              <a:t>SQL</a:t>
            </a:r>
            <a:r>
              <a:rPr lang="ja-JP" altLang="en-US" b="1" dirty="0">
                <a:solidFill>
                  <a:srgbClr val="C00000"/>
                </a:solidFill>
              </a:rPr>
              <a:t>を使用</a:t>
            </a:r>
            <a:endParaRPr lang="en-US" altLang="ja-JP" b="1" dirty="0">
              <a:solidFill>
                <a:srgbClr val="C00000"/>
              </a:solidFill>
            </a:endParaRPr>
          </a:p>
          <a:p>
            <a:pPr marL="457200" lvl="1" indent="0">
              <a:buNone/>
            </a:pPr>
            <a:endParaRPr lang="en-US" dirty="0"/>
          </a:p>
          <a:p>
            <a:pPr marL="457200" lvl="1" indent="0">
              <a:buNone/>
            </a:pPr>
            <a:endParaRPr lang="en-US" dirty="0"/>
          </a:p>
          <a:p>
            <a:pPr marL="457200" lvl="1" indent="0">
              <a:buNone/>
            </a:pPr>
            <a:endParaRPr lang="en-US" dirty="0"/>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29</a:t>
            </a:fld>
            <a:endParaRPr kumimoji="1" lang="ja-JP" altLang="en-US"/>
          </a:p>
        </p:txBody>
      </p:sp>
      <p:sp>
        <p:nvSpPr>
          <p:cNvPr id="5" name="テキスト ボックス 4">
            <a:extLst>
              <a:ext uri="{FF2B5EF4-FFF2-40B4-BE49-F238E27FC236}">
                <a16:creationId xmlns:a16="http://schemas.microsoft.com/office/drawing/2014/main" id="{948681A0-960A-4CFE-914C-690FECD8FE44}"/>
              </a:ext>
            </a:extLst>
          </p:cNvPr>
          <p:cNvSpPr txBox="1">
            <a:spLocks noChangeArrowheads="1"/>
          </p:cNvSpPr>
          <p:nvPr/>
        </p:nvSpPr>
        <p:spPr bwMode="auto">
          <a:xfrm>
            <a:off x="4702528" y="153956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defTabSz="685800">
              <a:lnSpc>
                <a:spcPct val="100000"/>
              </a:lnSpc>
              <a:spcBef>
                <a:spcPct val="0"/>
              </a:spcBef>
              <a:buNone/>
              <a:defRPr/>
            </a:pPr>
            <a:r>
              <a:rPr lang="ja-JP" altLang="en-US" sz="2400" b="1" dirty="0">
                <a:solidFill>
                  <a:srgbClr val="C00000"/>
                </a:solidFill>
                <a:latin typeface="Calibri" panose="020F0502020204030204" pitchFamily="34" charset="0"/>
              </a:rPr>
              <a:t>テーブル</a:t>
            </a:r>
            <a:endParaRPr lang="ja-JP" altLang="en-US" sz="2400" dirty="0">
              <a:solidFill>
                <a:prstClr val="black"/>
              </a:solidFill>
              <a:latin typeface="Calibri" panose="020F0502020204030204" pitchFamily="34" charset="0"/>
            </a:endParaRPr>
          </a:p>
        </p:txBody>
      </p:sp>
      <p:pic>
        <p:nvPicPr>
          <p:cNvPr id="6" name="図 11">
            <a:extLst>
              <a:ext uri="{FF2B5EF4-FFF2-40B4-BE49-F238E27FC236}">
                <a16:creationId xmlns:a16="http://schemas.microsoft.com/office/drawing/2014/main" id="{60B56592-3772-43E4-8907-C680F8C9AD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4850" y="1438214"/>
            <a:ext cx="2555081" cy="66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84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7-1 </a:t>
            </a:r>
            <a:r>
              <a:rPr lang="ja-JP" altLang="en-US" dirty="0"/>
              <a:t>データベース</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3</a:t>
            </a:fld>
            <a:endParaRPr lang="ja-JP" altLang="en-US" dirty="0"/>
          </a:p>
        </p:txBody>
      </p:sp>
      <p:sp>
        <p:nvSpPr>
          <p:cNvPr id="3" name="字幕 2">
            <a:extLst>
              <a:ext uri="{FF2B5EF4-FFF2-40B4-BE49-F238E27FC236}">
                <a16:creationId xmlns:a16="http://schemas.microsoft.com/office/drawing/2014/main" id="{5A310BD6-66D8-127F-758F-444DC29B3DCB}"/>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796488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t>データベースシステムの種類②</a:t>
            </a:r>
            <a:endParaRPr lang="en-US" dirty="0"/>
          </a:p>
        </p:txBody>
      </p:sp>
      <p:sp>
        <p:nvSpPr>
          <p:cNvPr id="3" name="Content Placeholder 2"/>
          <p:cNvSpPr>
            <a:spLocks noGrp="1"/>
          </p:cNvSpPr>
          <p:nvPr>
            <p:ph idx="1"/>
          </p:nvPr>
        </p:nvSpPr>
        <p:spPr>
          <a:xfrm>
            <a:off x="185988" y="575249"/>
            <a:ext cx="8732921" cy="5850747"/>
          </a:xfrm>
        </p:spPr>
        <p:txBody>
          <a:bodyPr>
            <a:noAutofit/>
          </a:bodyPr>
          <a:lstStyle/>
          <a:p>
            <a:pPr marL="457200" lvl="1" indent="0">
              <a:buNone/>
            </a:pPr>
            <a:r>
              <a:rPr lang="ja-JP" altLang="en-US" dirty="0"/>
              <a:t>〇 </a:t>
            </a:r>
            <a:r>
              <a:rPr lang="en-US" altLang="ja-JP" dirty="0"/>
              <a:t>SQL </a:t>
            </a:r>
            <a:r>
              <a:rPr lang="ja-JP" altLang="en-US" dirty="0"/>
              <a:t>を使用しない </a:t>
            </a:r>
            <a:r>
              <a:rPr lang="en-US" altLang="ja-JP" dirty="0"/>
              <a:t>NoSQL </a:t>
            </a:r>
            <a:r>
              <a:rPr lang="ja-JP" altLang="en-US" dirty="0"/>
              <a:t>データベース</a:t>
            </a:r>
            <a:endParaRPr lang="en-US" altLang="ja-JP" dirty="0"/>
          </a:p>
          <a:p>
            <a:pPr marL="457200" lvl="1" indent="0">
              <a:buNone/>
            </a:pPr>
            <a:r>
              <a:rPr lang="en-US" altLang="ja-JP" dirty="0"/>
              <a:t>NoSQL </a:t>
            </a:r>
            <a:r>
              <a:rPr lang="ja-JP" altLang="en-US" dirty="0"/>
              <a:t>データベースは、伝統的なリレーショナルデータベースとは違い、</a:t>
            </a:r>
            <a:r>
              <a:rPr lang="ja-JP" altLang="en-US" b="1" dirty="0"/>
              <a:t>スキーマ（テーブル定義）を持たない</a:t>
            </a:r>
            <a:r>
              <a:rPr lang="ja-JP" altLang="en-US" dirty="0"/>
              <a:t>。</a:t>
            </a:r>
            <a:r>
              <a:rPr lang="ja-JP" altLang="en-US" b="1" dirty="0"/>
              <a:t>大量データを効率よく処理する</a:t>
            </a:r>
            <a:r>
              <a:rPr lang="ja-JP" altLang="en-US" dirty="0"/>
              <a:t>ことを目指している。</a:t>
            </a:r>
            <a:endParaRPr lang="en-US" altLang="ja-JP" dirty="0"/>
          </a:p>
          <a:p>
            <a:pPr marL="457200" lvl="1" indent="0">
              <a:buNone/>
            </a:pPr>
            <a:r>
              <a:rPr lang="ja-JP" altLang="en-US" dirty="0"/>
              <a:t>① </a:t>
            </a:r>
            <a:r>
              <a:rPr lang="ja-JP" altLang="en-US" b="1" dirty="0">
                <a:solidFill>
                  <a:srgbClr val="C00000"/>
                </a:solidFill>
              </a:rPr>
              <a:t>ドキュメント指向</a:t>
            </a:r>
            <a:r>
              <a:rPr lang="ja-JP" altLang="en-US" dirty="0"/>
              <a:t>の</a:t>
            </a:r>
            <a:r>
              <a:rPr lang="ja-JP" altLang="en-US" b="1" dirty="0">
                <a:solidFill>
                  <a:srgbClr val="C00000"/>
                </a:solidFill>
              </a:rPr>
              <a:t>データベース</a:t>
            </a:r>
            <a:endParaRPr lang="en-US" altLang="ja-JP" b="1" dirty="0">
              <a:solidFill>
                <a:srgbClr val="C00000"/>
              </a:solidFill>
            </a:endParaRPr>
          </a:p>
          <a:p>
            <a:pPr marL="457200" lvl="1" indent="0">
              <a:buNone/>
            </a:pPr>
            <a:r>
              <a:rPr lang="ja-JP" altLang="en-US" dirty="0"/>
              <a:t>　　</a:t>
            </a:r>
            <a:r>
              <a:rPr lang="en-US" altLang="ja-JP" dirty="0"/>
              <a:t>JSON, XML</a:t>
            </a:r>
            <a:r>
              <a:rPr lang="ja-JP" altLang="en-US" dirty="0"/>
              <a:t>などの</a:t>
            </a:r>
            <a:r>
              <a:rPr lang="ja-JP" altLang="en-US" b="1" dirty="0">
                <a:solidFill>
                  <a:srgbClr val="C00000"/>
                </a:solidFill>
              </a:rPr>
              <a:t>ドキュメント</a:t>
            </a:r>
            <a:r>
              <a:rPr lang="ja-JP" altLang="en-US" dirty="0"/>
              <a:t>に特化．</a:t>
            </a:r>
            <a:endParaRPr lang="en-US" altLang="ja-JP" dirty="0"/>
          </a:p>
          <a:p>
            <a:pPr marL="457200" lvl="1" indent="0">
              <a:buNone/>
            </a:pPr>
            <a:endParaRPr lang="en-US" altLang="ja-JP" dirty="0"/>
          </a:p>
          <a:p>
            <a:pPr marL="457200" lvl="1" indent="0">
              <a:buNone/>
            </a:pPr>
            <a:endParaRPr lang="en-US" altLang="ja-JP" dirty="0"/>
          </a:p>
          <a:p>
            <a:pPr marL="457200" lvl="1" indent="0">
              <a:buNone/>
            </a:pPr>
            <a:endParaRPr lang="en-US" altLang="ja-JP" dirty="0"/>
          </a:p>
          <a:p>
            <a:pPr marL="457200" lvl="1" indent="0">
              <a:buNone/>
            </a:pPr>
            <a:r>
              <a:rPr lang="ja-JP" altLang="en-US" b="1" dirty="0"/>
              <a:t>② </a:t>
            </a:r>
            <a:r>
              <a:rPr lang="ja-JP" altLang="en-US" b="1" dirty="0">
                <a:solidFill>
                  <a:srgbClr val="C00000"/>
                </a:solidFill>
              </a:rPr>
              <a:t>キー・バリュー形式</a:t>
            </a:r>
            <a:r>
              <a:rPr lang="ja-JP" altLang="en-US" dirty="0"/>
              <a:t>の</a:t>
            </a:r>
            <a:r>
              <a:rPr lang="ja-JP" altLang="en-US" b="1" dirty="0">
                <a:solidFill>
                  <a:srgbClr val="C00000"/>
                </a:solidFill>
              </a:rPr>
              <a:t>データベース</a:t>
            </a:r>
            <a:endParaRPr lang="en-US" altLang="ja-JP" dirty="0"/>
          </a:p>
          <a:p>
            <a:pPr marL="457200" lvl="1" indent="0">
              <a:buNone/>
            </a:pPr>
            <a:endParaRPr lang="en-US" altLang="ja-JP" dirty="0"/>
          </a:p>
          <a:p>
            <a:pPr marL="457200" lvl="1" indent="0">
              <a:buNone/>
            </a:pPr>
            <a:endParaRPr lang="en-US" altLang="ja-JP" dirty="0"/>
          </a:p>
          <a:p>
            <a:pPr marL="457200" lvl="1" indent="0">
              <a:buNone/>
            </a:pPr>
            <a:endParaRPr lang="en-US" altLang="ja-JP" b="1" dirty="0"/>
          </a:p>
          <a:p>
            <a:pPr marL="457200" lvl="1" indent="0">
              <a:buNone/>
            </a:pPr>
            <a:r>
              <a:rPr lang="ja-JP" altLang="en-US" b="1" dirty="0"/>
              <a:t>③ </a:t>
            </a:r>
            <a:r>
              <a:rPr lang="ja-JP" altLang="en-US" b="1" dirty="0">
                <a:solidFill>
                  <a:srgbClr val="C00000"/>
                </a:solidFill>
              </a:rPr>
              <a:t>グラフ（ノードとエッジ）形式</a:t>
            </a:r>
            <a:r>
              <a:rPr lang="ja-JP" altLang="en-US" dirty="0"/>
              <a:t>の</a:t>
            </a:r>
            <a:r>
              <a:rPr lang="ja-JP" altLang="en-US" b="1" dirty="0">
                <a:solidFill>
                  <a:srgbClr val="C00000"/>
                </a:solidFill>
              </a:rPr>
              <a:t>データベース</a:t>
            </a:r>
            <a:endParaRPr lang="en-US" altLang="ja-JP" dirty="0"/>
          </a:p>
          <a:p>
            <a:pPr marL="457200" lvl="1" indent="0">
              <a:buNone/>
            </a:pPr>
            <a:r>
              <a:rPr lang="ja-JP" altLang="en-US" b="1" dirty="0"/>
              <a:t>④ </a:t>
            </a:r>
            <a:r>
              <a:rPr lang="ja-JP" altLang="en-US" b="1" dirty="0">
                <a:solidFill>
                  <a:srgbClr val="C00000"/>
                </a:solidFill>
              </a:rPr>
              <a:t>カラム指向</a:t>
            </a:r>
            <a:r>
              <a:rPr lang="ja-JP" altLang="en-US" dirty="0"/>
              <a:t>の</a:t>
            </a:r>
            <a:r>
              <a:rPr lang="ja-JP" altLang="en-US" b="1" dirty="0">
                <a:solidFill>
                  <a:srgbClr val="C00000"/>
                </a:solidFill>
              </a:rPr>
              <a:t>データベース</a:t>
            </a:r>
            <a:endParaRPr lang="en-US" altLang="ja-JP" dirty="0"/>
          </a:p>
          <a:p>
            <a:pPr marL="457200" lvl="1" indent="0">
              <a:buNone/>
            </a:pPr>
            <a:endParaRPr lang="en-US" altLang="ja-JP" dirty="0"/>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30</a:t>
            </a:fld>
            <a:endParaRPr kumimoji="1" lang="ja-JP" altLang="en-US"/>
          </a:p>
        </p:txBody>
      </p:sp>
      <p:pic>
        <p:nvPicPr>
          <p:cNvPr id="7" name="図 6">
            <a:extLst>
              <a:ext uri="{FF2B5EF4-FFF2-40B4-BE49-F238E27FC236}">
                <a16:creationId xmlns:a16="http://schemas.microsoft.com/office/drawing/2014/main" id="{88AEE692-5530-419B-8BC1-25F8AC39A474}"/>
              </a:ext>
            </a:extLst>
          </p:cNvPr>
          <p:cNvPicPr>
            <a:picLocks noChangeAspect="1"/>
          </p:cNvPicPr>
          <p:nvPr/>
        </p:nvPicPr>
        <p:blipFill>
          <a:blip r:embed="rId2"/>
          <a:stretch>
            <a:fillRect/>
          </a:stretch>
        </p:blipFill>
        <p:spPr>
          <a:xfrm>
            <a:off x="1542058" y="2957022"/>
            <a:ext cx="1946899" cy="1273861"/>
          </a:xfrm>
          <a:prstGeom prst="rect">
            <a:avLst/>
          </a:prstGeom>
        </p:spPr>
      </p:pic>
      <p:sp>
        <p:nvSpPr>
          <p:cNvPr id="9" name="テキスト ボックス 4">
            <a:extLst>
              <a:ext uri="{FF2B5EF4-FFF2-40B4-BE49-F238E27FC236}">
                <a16:creationId xmlns:a16="http://schemas.microsoft.com/office/drawing/2014/main" id="{50F136B8-7D68-4CDA-81FF-CF321D73F000}"/>
              </a:ext>
            </a:extLst>
          </p:cNvPr>
          <p:cNvSpPr txBox="1">
            <a:spLocks noChangeArrowheads="1"/>
          </p:cNvSpPr>
          <p:nvPr/>
        </p:nvSpPr>
        <p:spPr bwMode="auto">
          <a:xfrm>
            <a:off x="5574510" y="5106194"/>
            <a:ext cx="29546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defTabSz="685800">
              <a:lnSpc>
                <a:spcPct val="100000"/>
              </a:lnSpc>
              <a:spcBef>
                <a:spcPct val="0"/>
              </a:spcBef>
              <a:buNone/>
              <a:defRPr/>
            </a:pPr>
            <a:r>
              <a:rPr lang="ja-JP" altLang="en-US" sz="2400" b="1" dirty="0">
                <a:solidFill>
                  <a:srgbClr val="C00000"/>
                </a:solidFill>
                <a:latin typeface="Calibri" panose="020F0502020204030204" pitchFamily="34" charset="0"/>
              </a:rPr>
              <a:t>データの形は、</a:t>
            </a:r>
            <a:endParaRPr lang="en-US" altLang="ja-JP" sz="2400" b="1" dirty="0">
              <a:solidFill>
                <a:srgbClr val="C00000"/>
              </a:solidFill>
              <a:latin typeface="Calibri" panose="020F0502020204030204" pitchFamily="34" charset="0"/>
            </a:endParaRPr>
          </a:p>
          <a:p>
            <a:pPr defTabSz="685800">
              <a:lnSpc>
                <a:spcPct val="100000"/>
              </a:lnSpc>
              <a:spcBef>
                <a:spcPct val="0"/>
              </a:spcBef>
              <a:buNone/>
              <a:defRPr/>
            </a:pPr>
            <a:r>
              <a:rPr lang="ja-JP" altLang="en-US" sz="2400" b="1" dirty="0">
                <a:solidFill>
                  <a:srgbClr val="C00000"/>
                </a:solidFill>
                <a:latin typeface="Calibri" panose="020F0502020204030204" pitchFamily="34" charset="0"/>
              </a:rPr>
              <a:t>キー　＋　バリュー</a:t>
            </a:r>
            <a:endParaRPr lang="ja-JP" altLang="en-US" sz="2400" b="1" dirty="0">
              <a:solidFill>
                <a:prstClr val="black"/>
              </a:solidFill>
              <a:latin typeface="Calibri" panose="020F0502020204030204" pitchFamily="34" charset="0"/>
            </a:endParaRPr>
          </a:p>
        </p:txBody>
      </p:sp>
      <p:sp>
        <p:nvSpPr>
          <p:cNvPr id="10" name="テキスト ボックス 9">
            <a:extLst>
              <a:ext uri="{FF2B5EF4-FFF2-40B4-BE49-F238E27FC236}">
                <a16:creationId xmlns:a16="http://schemas.microsoft.com/office/drawing/2014/main" id="{4EAEF264-B06F-4258-8B4E-35E0490EA3FC}"/>
              </a:ext>
            </a:extLst>
          </p:cNvPr>
          <p:cNvSpPr txBox="1"/>
          <p:nvPr/>
        </p:nvSpPr>
        <p:spPr>
          <a:xfrm>
            <a:off x="1567686" y="5184924"/>
            <a:ext cx="1518364" cy="461665"/>
          </a:xfrm>
          <a:prstGeom prst="rect">
            <a:avLst/>
          </a:prstGeom>
          <a:noFill/>
          <a:ln>
            <a:solidFill>
              <a:schemeClr val="accent1">
                <a:shade val="50000"/>
              </a:schemeClr>
            </a:solidFill>
          </a:ln>
        </p:spPr>
        <p:txBody>
          <a:bodyPr wrap="none">
            <a:spAutoFit/>
          </a:bodyPr>
          <a:lstStyle/>
          <a:p>
            <a:pPr defTabSz="685800">
              <a:defRPr/>
            </a:pPr>
            <a:r>
              <a:rPr kumimoji="1" lang="en-US" altLang="ja-JP" sz="2400" dirty="0">
                <a:solidFill>
                  <a:srgbClr val="7030A0"/>
                </a:solidFill>
                <a:latin typeface="Segoe UI"/>
                <a:ea typeface="メイリオ"/>
              </a:rPr>
              <a:t>45343430</a:t>
            </a:r>
            <a:endParaRPr kumimoji="1" lang="ja-JP" altLang="en-US" sz="2400" dirty="0">
              <a:solidFill>
                <a:srgbClr val="7030A0"/>
              </a:solidFill>
              <a:latin typeface="Segoe UI"/>
              <a:ea typeface="メイリオ"/>
            </a:endParaRPr>
          </a:p>
        </p:txBody>
      </p:sp>
      <p:sp>
        <p:nvSpPr>
          <p:cNvPr id="11" name="テキスト ボックス 4">
            <a:extLst>
              <a:ext uri="{FF2B5EF4-FFF2-40B4-BE49-F238E27FC236}">
                <a16:creationId xmlns:a16="http://schemas.microsoft.com/office/drawing/2014/main" id="{A193C02E-06D5-49F8-8012-0FFD2D00E56D}"/>
              </a:ext>
            </a:extLst>
          </p:cNvPr>
          <p:cNvSpPr txBox="1">
            <a:spLocks noChangeArrowheads="1"/>
          </p:cNvSpPr>
          <p:nvPr/>
        </p:nvSpPr>
        <p:spPr bwMode="auto">
          <a:xfrm>
            <a:off x="1435246" y="4719687"/>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defTabSz="685800">
              <a:lnSpc>
                <a:spcPct val="100000"/>
              </a:lnSpc>
              <a:spcBef>
                <a:spcPct val="0"/>
              </a:spcBef>
              <a:buNone/>
              <a:defRPr/>
            </a:pPr>
            <a:r>
              <a:rPr lang="ja-JP" altLang="en-US" sz="2400" dirty="0">
                <a:solidFill>
                  <a:prstClr val="black"/>
                </a:solidFill>
                <a:latin typeface="Calibri" panose="020F0502020204030204" pitchFamily="34" charset="0"/>
              </a:rPr>
              <a:t>キー（鍵）</a:t>
            </a:r>
          </a:p>
        </p:txBody>
      </p:sp>
      <p:sp>
        <p:nvSpPr>
          <p:cNvPr id="12" name="テキスト ボックス 11">
            <a:extLst>
              <a:ext uri="{FF2B5EF4-FFF2-40B4-BE49-F238E27FC236}">
                <a16:creationId xmlns:a16="http://schemas.microsoft.com/office/drawing/2014/main" id="{C847EE70-D543-4C49-8846-603CDA062A78}"/>
              </a:ext>
            </a:extLst>
          </p:cNvPr>
          <p:cNvSpPr txBox="1"/>
          <p:nvPr/>
        </p:nvSpPr>
        <p:spPr>
          <a:xfrm>
            <a:off x="3162578" y="5184924"/>
            <a:ext cx="1415772" cy="461665"/>
          </a:xfrm>
          <a:prstGeom prst="rect">
            <a:avLst/>
          </a:prstGeom>
          <a:noFill/>
          <a:ln>
            <a:solidFill>
              <a:schemeClr val="accent1">
                <a:shade val="50000"/>
              </a:schemeClr>
            </a:solidFill>
          </a:ln>
        </p:spPr>
        <p:txBody>
          <a:bodyPr wrap="none">
            <a:spAutoFit/>
          </a:bodyPr>
          <a:lstStyle/>
          <a:p>
            <a:pPr defTabSz="685800">
              <a:defRPr/>
            </a:pPr>
            <a:r>
              <a:rPr kumimoji="1" lang="ja-JP" altLang="en-US" sz="2400" dirty="0">
                <a:solidFill>
                  <a:srgbClr val="7030A0"/>
                </a:solidFill>
                <a:latin typeface="Segoe UI"/>
                <a:ea typeface="メイリオ"/>
              </a:rPr>
              <a:t>金子邦彦</a:t>
            </a:r>
          </a:p>
        </p:txBody>
      </p:sp>
      <p:sp>
        <p:nvSpPr>
          <p:cNvPr id="13" name="テキスト ボックス 4">
            <a:extLst>
              <a:ext uri="{FF2B5EF4-FFF2-40B4-BE49-F238E27FC236}">
                <a16:creationId xmlns:a16="http://schemas.microsoft.com/office/drawing/2014/main" id="{8192DB85-968B-4608-828A-B28E9F40100F}"/>
              </a:ext>
            </a:extLst>
          </p:cNvPr>
          <p:cNvSpPr txBox="1">
            <a:spLocks noChangeArrowheads="1"/>
          </p:cNvSpPr>
          <p:nvPr/>
        </p:nvSpPr>
        <p:spPr bwMode="auto">
          <a:xfrm>
            <a:off x="3205160" y="4723259"/>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defTabSz="685800">
              <a:lnSpc>
                <a:spcPct val="100000"/>
              </a:lnSpc>
              <a:spcBef>
                <a:spcPct val="0"/>
              </a:spcBef>
              <a:buNone/>
              <a:defRPr/>
            </a:pPr>
            <a:r>
              <a:rPr lang="ja-JP" altLang="en-US" sz="2400">
                <a:solidFill>
                  <a:prstClr val="black"/>
                </a:solidFill>
                <a:latin typeface="Calibri" panose="020F0502020204030204" pitchFamily="34" charset="0"/>
              </a:rPr>
              <a:t>バリュー（値）</a:t>
            </a:r>
          </a:p>
        </p:txBody>
      </p:sp>
      <p:cxnSp>
        <p:nvCxnSpPr>
          <p:cNvPr id="14" name="直線コネクタ 13">
            <a:extLst>
              <a:ext uri="{FF2B5EF4-FFF2-40B4-BE49-F238E27FC236}">
                <a16:creationId xmlns:a16="http://schemas.microsoft.com/office/drawing/2014/main" id="{F771ABFE-DF54-407F-B168-87ADC3ED5BB0}"/>
              </a:ext>
            </a:extLst>
          </p:cNvPr>
          <p:cNvCxnSpPr/>
          <p:nvPr/>
        </p:nvCxnSpPr>
        <p:spPr>
          <a:xfrm flipH="1">
            <a:off x="2693737" y="5260082"/>
            <a:ext cx="5218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679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971965-FC1B-6926-C2C2-54E72F0F1C69}"/>
              </a:ext>
            </a:extLst>
          </p:cNvPr>
          <p:cNvSpPr>
            <a:spLocks noGrp="1"/>
          </p:cNvSpPr>
          <p:nvPr>
            <p:ph type="title"/>
          </p:nvPr>
        </p:nvSpPr>
        <p:spPr/>
        <p:txBody>
          <a:bodyPr>
            <a:normAutofit fontScale="90000"/>
          </a:bodyPr>
          <a:lstStyle/>
          <a:p>
            <a:r>
              <a:rPr kumimoji="1" lang="en-US" altLang="ja-JP" dirty="0" err="1"/>
              <a:t>TinyDB</a:t>
            </a:r>
            <a:endParaRPr kumimoji="1" lang="ja-JP" altLang="en-US" dirty="0"/>
          </a:p>
        </p:txBody>
      </p:sp>
      <p:sp>
        <p:nvSpPr>
          <p:cNvPr id="3" name="コンテンツ プレースホルダー 2">
            <a:extLst>
              <a:ext uri="{FF2B5EF4-FFF2-40B4-BE49-F238E27FC236}">
                <a16:creationId xmlns:a16="http://schemas.microsoft.com/office/drawing/2014/main" id="{4AADCFA7-6CA9-BF0A-F1E5-0055A3405885}"/>
              </a:ext>
            </a:extLst>
          </p:cNvPr>
          <p:cNvSpPr>
            <a:spLocks noGrp="1"/>
          </p:cNvSpPr>
          <p:nvPr>
            <p:ph idx="1"/>
          </p:nvPr>
        </p:nvSpPr>
        <p:spPr/>
        <p:txBody>
          <a:bodyPr/>
          <a:lstStyle/>
          <a:p>
            <a:r>
              <a:rPr kumimoji="1" lang="en-US" altLang="ja-JP" dirty="0"/>
              <a:t>Tiny DB </a:t>
            </a:r>
            <a:r>
              <a:rPr kumimoji="1" lang="ja-JP" altLang="en-US" dirty="0"/>
              <a:t>は、</a:t>
            </a:r>
            <a:r>
              <a:rPr kumimoji="1" lang="en-US" altLang="ja-JP" dirty="0"/>
              <a:t>Python </a:t>
            </a:r>
            <a:r>
              <a:rPr kumimoji="1" lang="ja-JP" altLang="en-US" dirty="0"/>
              <a:t>で実現された、ドキュメント指向のデータベースシステム．</a:t>
            </a:r>
            <a:r>
              <a:rPr kumimoji="1" lang="en-US" altLang="ja-JP" b="1" dirty="0"/>
              <a:t>NoSQL</a:t>
            </a:r>
            <a:r>
              <a:rPr kumimoji="1" lang="ja-JP" altLang="en-US" dirty="0"/>
              <a:t>の一種。</a:t>
            </a:r>
          </a:p>
        </p:txBody>
      </p:sp>
      <p:sp>
        <p:nvSpPr>
          <p:cNvPr id="4" name="スライド番号プレースホルダー 3">
            <a:extLst>
              <a:ext uri="{FF2B5EF4-FFF2-40B4-BE49-F238E27FC236}">
                <a16:creationId xmlns:a16="http://schemas.microsoft.com/office/drawing/2014/main" id="{677B0C07-C919-1462-C0AC-2C99AC67E431}"/>
              </a:ext>
            </a:extLst>
          </p:cNvPr>
          <p:cNvSpPr>
            <a:spLocks noGrp="1"/>
          </p:cNvSpPr>
          <p:nvPr>
            <p:ph type="sldNum" sz="quarter" idx="12"/>
          </p:nvPr>
        </p:nvSpPr>
        <p:spPr/>
        <p:txBody>
          <a:bodyPr/>
          <a:lstStyle/>
          <a:p>
            <a:fld id="{E205D82C-95A1-431E-8E38-AA614A14CDCF}" type="slidenum">
              <a:rPr kumimoji="1" lang="ja-JP" altLang="en-US" smtClean="0"/>
              <a:t>31</a:t>
            </a:fld>
            <a:endParaRPr kumimoji="1" lang="ja-JP" altLang="en-US"/>
          </a:p>
        </p:txBody>
      </p:sp>
    </p:spTree>
    <p:extLst>
      <p:ext uri="{BB962C8B-B14F-4D97-AF65-F5344CB8AC3E}">
        <p14:creationId xmlns:p14="http://schemas.microsoft.com/office/powerpoint/2010/main" val="422450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400" dirty="0"/>
              <a:t>Python </a:t>
            </a:r>
            <a:r>
              <a:rPr kumimoji="1" lang="ja-JP" altLang="en-US" sz="2400" dirty="0"/>
              <a:t>からの </a:t>
            </a:r>
            <a:r>
              <a:rPr kumimoji="1" lang="en-US" altLang="ja-JP" sz="2400" dirty="0" err="1"/>
              <a:t>TinyDB</a:t>
            </a:r>
            <a:r>
              <a:rPr lang="en-US" altLang="ja-JP" sz="2400" dirty="0"/>
              <a:t> </a:t>
            </a:r>
            <a:r>
              <a:rPr lang="ja-JP" altLang="en-US" sz="2400" dirty="0"/>
              <a:t>の利用</a:t>
            </a:r>
            <a:r>
              <a:rPr kumimoji="1" lang="ja-JP" altLang="en-US" sz="2400" dirty="0"/>
              <a:t>（</a:t>
            </a:r>
            <a:r>
              <a:rPr kumimoji="1" lang="en-US" altLang="ja-JP" sz="2400" dirty="0"/>
              <a:t>Google </a:t>
            </a:r>
            <a:r>
              <a:rPr kumimoji="1" lang="en-US" altLang="ja-JP" sz="2400" dirty="0" err="1"/>
              <a:t>Colaboratory</a:t>
            </a:r>
            <a:r>
              <a:rPr kumimoji="1" lang="ja-JP" altLang="en-US" sz="2400" dirty="0"/>
              <a:t>）</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24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コンテンツ プレースホルダー 2"/>
          <p:cNvSpPr txBox="1">
            <a:spLocks/>
          </p:cNvSpPr>
          <p:nvPr/>
        </p:nvSpPr>
        <p:spPr>
          <a:xfrm>
            <a:off x="884587" y="4371309"/>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400" b="1" dirty="0">
                <a:solidFill>
                  <a:prstClr val="black"/>
                </a:solidFill>
                <a:latin typeface="メイリオ" panose="020B0604030504040204" pitchFamily="50" charset="-128"/>
                <a:ea typeface="メイリオ" panose="020B0604030504040204" pitchFamily="50" charset="-128"/>
              </a:rPr>
              <a:t>コード</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FD42C66A-A64D-4E5B-B9EF-E810E189EE9E}"/>
              </a:ext>
            </a:extLst>
          </p:cNvPr>
          <p:cNvSpPr txBox="1"/>
          <p:nvPr/>
        </p:nvSpPr>
        <p:spPr>
          <a:xfrm>
            <a:off x="115170" y="644893"/>
            <a:ext cx="3966470" cy="3477875"/>
          </a:xfrm>
          <a:prstGeom prst="rect">
            <a:avLst/>
          </a:prstGeom>
          <a:noFill/>
          <a:ln>
            <a:solidFill>
              <a:schemeClr val="accent1"/>
            </a:solidFill>
          </a:ln>
        </p:spPr>
        <p:txBody>
          <a:bodyPr wrap="none" rtlCol="0">
            <a:spAutoFit/>
          </a:bodyPr>
          <a:lstStyle/>
          <a:p>
            <a:r>
              <a:rPr kumimoji="1" lang="en-US" altLang="ja-JP" sz="2000" dirty="0"/>
              <a:t>!pip install </a:t>
            </a:r>
            <a:r>
              <a:rPr kumimoji="1" lang="en-US" altLang="ja-JP" sz="2000" dirty="0" err="1"/>
              <a:t>tinydb</a:t>
            </a:r>
            <a:endParaRPr kumimoji="1" lang="en-US" altLang="ja-JP" sz="2000" dirty="0"/>
          </a:p>
          <a:p>
            <a:endParaRPr kumimoji="1" lang="en-US" altLang="ja-JP" sz="2000" dirty="0"/>
          </a:p>
          <a:p>
            <a:r>
              <a:rPr kumimoji="1" lang="en-US" altLang="ja-JP" sz="2000" dirty="0"/>
              <a:t>from </a:t>
            </a:r>
            <a:r>
              <a:rPr kumimoji="1" lang="en-US" altLang="ja-JP" sz="2000" dirty="0" err="1"/>
              <a:t>tinydb</a:t>
            </a:r>
            <a:r>
              <a:rPr kumimoji="1" lang="en-US" altLang="ja-JP" sz="2000" dirty="0"/>
              <a:t> import </a:t>
            </a:r>
            <a:r>
              <a:rPr kumimoji="1" lang="en-US" altLang="ja-JP" sz="2000" dirty="0" err="1"/>
              <a:t>TinyDB</a:t>
            </a:r>
            <a:r>
              <a:rPr kumimoji="1" lang="en-US" altLang="ja-JP" sz="2000" dirty="0"/>
              <a:t>, Query</a:t>
            </a:r>
          </a:p>
          <a:p>
            <a:endParaRPr kumimoji="1" lang="ja-JP" altLang="en-US" sz="2000" dirty="0"/>
          </a:p>
          <a:p>
            <a:r>
              <a:rPr kumimoji="1" lang="en-US" altLang="ja-JP" sz="2000" dirty="0" err="1"/>
              <a:t>db</a:t>
            </a:r>
            <a:r>
              <a:rPr kumimoji="1" lang="en-US" altLang="ja-JP" sz="2000" dirty="0"/>
              <a:t> = </a:t>
            </a:r>
            <a:r>
              <a:rPr kumimoji="1" lang="en-US" altLang="ja-JP" sz="2000" dirty="0" err="1"/>
              <a:t>TinyDB</a:t>
            </a:r>
            <a:r>
              <a:rPr kumimoji="1" lang="en-US" altLang="ja-JP" sz="2000" dirty="0"/>
              <a:t>('</a:t>
            </a:r>
            <a:r>
              <a:rPr kumimoji="1" lang="en-US" altLang="ja-JP" sz="2000" dirty="0" err="1"/>
              <a:t>my.json</a:t>
            </a:r>
            <a:r>
              <a:rPr kumimoji="1" lang="en-US" altLang="ja-JP" sz="2000" dirty="0"/>
              <a:t>')</a:t>
            </a:r>
          </a:p>
          <a:p>
            <a:endParaRPr kumimoji="1" lang="en-US" altLang="ja-JP" sz="2000" dirty="0"/>
          </a:p>
          <a:p>
            <a:r>
              <a:rPr kumimoji="1" lang="en-US" altLang="ja-JP" sz="2000" dirty="0" err="1"/>
              <a:t>db.insert</a:t>
            </a:r>
            <a:r>
              <a:rPr kumimoji="1" lang="en-US" altLang="ja-JP" sz="2000" dirty="0"/>
              <a:t>({'type': 'apple', 'count': 7})</a:t>
            </a:r>
          </a:p>
          <a:p>
            <a:r>
              <a:rPr kumimoji="1" lang="en-US" altLang="ja-JP" sz="2000" dirty="0" err="1"/>
              <a:t>db.insert</a:t>
            </a:r>
            <a:r>
              <a:rPr kumimoji="1" lang="en-US" altLang="ja-JP" sz="2000" dirty="0"/>
              <a:t>({'type': 'peach', 'count': 3})</a:t>
            </a:r>
          </a:p>
          <a:p>
            <a:endParaRPr kumimoji="1" lang="ja-JP" altLang="en-US" sz="2000" dirty="0"/>
          </a:p>
          <a:p>
            <a:r>
              <a:rPr kumimoji="1" lang="en-US" altLang="ja-JP" sz="2000" dirty="0"/>
              <a:t>Fruit = Query()</a:t>
            </a:r>
          </a:p>
          <a:p>
            <a:r>
              <a:rPr kumimoji="1" lang="en-US" altLang="ja-JP" sz="2000" dirty="0" err="1"/>
              <a:t>db.search</a:t>
            </a:r>
            <a:r>
              <a:rPr kumimoji="1" lang="en-US" altLang="ja-JP" sz="2000" dirty="0"/>
              <a:t>(</a:t>
            </a:r>
            <a:r>
              <a:rPr kumimoji="1" lang="en-US" altLang="ja-JP" sz="2000" dirty="0" err="1"/>
              <a:t>Fruit.type</a:t>
            </a:r>
            <a:r>
              <a:rPr kumimoji="1" lang="en-US" altLang="ja-JP" sz="2000" dirty="0"/>
              <a:t> == 'peach')</a:t>
            </a:r>
          </a:p>
        </p:txBody>
      </p:sp>
      <p:sp>
        <p:nvSpPr>
          <p:cNvPr id="9" name="コンテンツ プレースホルダー 2">
            <a:extLst>
              <a:ext uri="{FF2B5EF4-FFF2-40B4-BE49-F238E27FC236}">
                <a16:creationId xmlns:a16="http://schemas.microsoft.com/office/drawing/2014/main" id="{4F97B4F1-2F74-7397-858E-7A2AE5089610}"/>
              </a:ext>
            </a:extLst>
          </p:cNvPr>
          <p:cNvSpPr txBox="1">
            <a:spLocks/>
          </p:cNvSpPr>
          <p:nvPr/>
        </p:nvSpPr>
        <p:spPr>
          <a:xfrm>
            <a:off x="4253591" y="534168"/>
            <a:ext cx="4847979" cy="31616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altLang="ja-JP" sz="2000" dirty="0"/>
              <a:t>[</a:t>
            </a:r>
            <a:r>
              <a:rPr lang="ja-JP" altLang="en-US" sz="2000" dirty="0"/>
              <a:t>インストール</a:t>
            </a:r>
            <a:r>
              <a:rPr lang="en-US" altLang="ja-JP" sz="2000" dirty="0"/>
              <a:t>]</a:t>
            </a:r>
          </a:p>
          <a:p>
            <a:pPr marL="0" indent="0">
              <a:lnSpc>
                <a:spcPct val="150000"/>
              </a:lnSpc>
              <a:buNone/>
            </a:pPr>
            <a:r>
              <a:rPr kumimoji="1" lang="en-US" altLang="ja-JP" sz="2000" dirty="0"/>
              <a:t>[</a:t>
            </a:r>
            <a:r>
              <a:rPr lang="ja-JP" altLang="en-US" sz="2000" dirty="0"/>
              <a:t>インポート</a:t>
            </a:r>
            <a:r>
              <a:rPr kumimoji="1" lang="en-US" altLang="ja-JP" sz="2000" dirty="0"/>
              <a:t>]</a:t>
            </a:r>
          </a:p>
          <a:p>
            <a:pPr marL="0" indent="0">
              <a:lnSpc>
                <a:spcPct val="150000"/>
              </a:lnSpc>
              <a:buNone/>
            </a:pPr>
            <a:r>
              <a:rPr kumimoji="1" lang="en-US" altLang="ja-JP" sz="2000" dirty="0"/>
              <a:t>[</a:t>
            </a:r>
            <a:r>
              <a:rPr kumimoji="1" lang="ja-JP" altLang="en-US" sz="2000" dirty="0"/>
              <a:t>データベースの初期化</a:t>
            </a:r>
            <a:r>
              <a:rPr kumimoji="1" lang="en-US" altLang="ja-JP" sz="2000" dirty="0"/>
              <a:t>]</a:t>
            </a:r>
          </a:p>
          <a:p>
            <a:pPr marL="0" indent="0">
              <a:lnSpc>
                <a:spcPct val="150000"/>
              </a:lnSpc>
              <a:buNone/>
            </a:pPr>
            <a:r>
              <a:rPr lang="en-US" altLang="ja-JP" sz="2000" dirty="0"/>
              <a:t>[</a:t>
            </a:r>
            <a:r>
              <a:rPr lang="ja-JP" altLang="en-US" sz="2000" dirty="0"/>
              <a:t>データの挿入</a:t>
            </a:r>
            <a:r>
              <a:rPr lang="en-US" altLang="ja-JP" sz="2000" dirty="0"/>
              <a:t>]</a:t>
            </a:r>
          </a:p>
          <a:p>
            <a:pPr marL="0" indent="0">
              <a:lnSpc>
                <a:spcPct val="150000"/>
              </a:lnSpc>
              <a:buNone/>
            </a:pPr>
            <a:endParaRPr kumimoji="1" lang="en-US" altLang="ja-JP" sz="2000" dirty="0"/>
          </a:p>
          <a:p>
            <a:pPr marL="0" indent="0">
              <a:lnSpc>
                <a:spcPct val="150000"/>
              </a:lnSpc>
              <a:buNone/>
            </a:pPr>
            <a:r>
              <a:rPr lang="en-US" altLang="ja-JP" sz="2000" dirty="0"/>
              <a:t>[</a:t>
            </a:r>
            <a:r>
              <a:rPr lang="ja-JP" altLang="en-US" sz="2000" dirty="0"/>
              <a:t>データの検索</a:t>
            </a:r>
            <a:r>
              <a:rPr lang="en-US" altLang="ja-JP" sz="2000" dirty="0"/>
              <a:t>] </a:t>
            </a:r>
            <a:endParaRPr lang="en-US" altLang="ja-JP" sz="2000" dirty="0">
              <a:solidFill>
                <a:prstClr val="black"/>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7EFD81C2-C1B5-36A6-7624-BA4E01550961}"/>
              </a:ext>
            </a:extLst>
          </p:cNvPr>
          <p:cNvPicPr>
            <a:picLocks noChangeAspect="1"/>
          </p:cNvPicPr>
          <p:nvPr/>
        </p:nvPicPr>
        <p:blipFill>
          <a:blip r:embed="rId2"/>
          <a:stretch>
            <a:fillRect/>
          </a:stretch>
        </p:blipFill>
        <p:spPr>
          <a:xfrm>
            <a:off x="2940661" y="4371308"/>
            <a:ext cx="3280682" cy="2324643"/>
          </a:xfrm>
          <a:prstGeom prst="rect">
            <a:avLst/>
          </a:prstGeom>
        </p:spPr>
      </p:pic>
    </p:spTree>
    <p:extLst>
      <p:ext uri="{BB962C8B-B14F-4D97-AF65-F5344CB8AC3E}">
        <p14:creationId xmlns:p14="http://schemas.microsoft.com/office/powerpoint/2010/main" val="1843378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5">
            <a:extLst>
              <a:ext uri="{FF2B5EF4-FFF2-40B4-BE49-F238E27FC236}">
                <a16:creationId xmlns:a16="http://schemas.microsoft.com/office/drawing/2014/main" id="{21915A56-1E5B-4D33-9749-C612B90E7436}"/>
              </a:ext>
            </a:extLst>
          </p:cNvPr>
          <p:cNvGraphicFramePr>
            <a:graphicFrameLocks noGrp="1"/>
          </p:cNvGraphicFramePr>
          <p:nvPr>
            <p:ph idx="1"/>
          </p:nvPr>
        </p:nvGraphicFramePr>
        <p:xfrm>
          <a:off x="112713" y="138113"/>
          <a:ext cx="8461374" cy="6400800"/>
        </p:xfrm>
        <a:graphic>
          <a:graphicData uri="http://schemas.openxmlformats.org/drawingml/2006/table">
            <a:tbl>
              <a:tblPr firstRow="1" bandRow="1">
                <a:tableStyleId>{5C22544A-7EE6-4342-B048-85BDC9FD1C3A}</a:tableStyleId>
              </a:tblPr>
              <a:tblGrid>
                <a:gridCol w="2338387">
                  <a:extLst>
                    <a:ext uri="{9D8B030D-6E8A-4147-A177-3AD203B41FA5}">
                      <a16:colId xmlns:a16="http://schemas.microsoft.com/office/drawing/2014/main" val="2065188189"/>
                    </a:ext>
                  </a:extLst>
                </a:gridCol>
                <a:gridCol w="2851150">
                  <a:extLst>
                    <a:ext uri="{9D8B030D-6E8A-4147-A177-3AD203B41FA5}">
                      <a16:colId xmlns:a16="http://schemas.microsoft.com/office/drawing/2014/main" val="3423476424"/>
                    </a:ext>
                  </a:extLst>
                </a:gridCol>
                <a:gridCol w="3271837">
                  <a:extLst>
                    <a:ext uri="{9D8B030D-6E8A-4147-A177-3AD203B41FA5}">
                      <a16:colId xmlns:a16="http://schemas.microsoft.com/office/drawing/2014/main" val="2824663952"/>
                    </a:ext>
                  </a:extLst>
                </a:gridCol>
              </a:tblGrid>
              <a:tr h="370840">
                <a:tc>
                  <a:txBody>
                    <a:bodyPr/>
                    <a:lstStyle/>
                    <a:p>
                      <a:endParaRPr kumimoji="1" lang="ja-JP" altLang="en-US" sz="2400" dirty="0">
                        <a:latin typeface="メイリオ" panose="020B0604030504040204" pitchFamily="50" charset="-128"/>
                        <a:ea typeface="メイリオ" panose="020B0604030504040204" pitchFamily="50" charset="-128"/>
                      </a:endParaRPr>
                    </a:p>
                  </a:txBody>
                  <a:tcPr/>
                </a:tc>
                <a:tc>
                  <a:txBody>
                    <a:bodyPr/>
                    <a:lstStyle/>
                    <a:p>
                      <a:r>
                        <a:rPr kumimoji="1" lang="ja-JP" altLang="en-US" sz="2400" dirty="0">
                          <a:latin typeface="メイリオ" panose="020B0604030504040204" pitchFamily="50" charset="-128"/>
                          <a:ea typeface="メイリオ" panose="020B0604030504040204" pitchFamily="50" charset="-128"/>
                        </a:rPr>
                        <a:t>リレーショナルデータベース</a:t>
                      </a:r>
                    </a:p>
                  </a:txBody>
                  <a:tcPr/>
                </a:tc>
                <a:tc>
                  <a:txBody>
                    <a:bodyPr/>
                    <a:lstStyle/>
                    <a:p>
                      <a:r>
                        <a:rPr kumimoji="1" lang="en-US" altLang="ja-JP" sz="2400" dirty="0">
                          <a:latin typeface="メイリオ" panose="020B0604030504040204" pitchFamily="50" charset="-128"/>
                          <a:ea typeface="メイリオ" panose="020B0604030504040204" pitchFamily="50" charset="-128"/>
                        </a:rPr>
                        <a:t>NoSQL</a:t>
                      </a:r>
                      <a:r>
                        <a:rPr kumimoji="1" lang="ja-JP" altLang="en-US" sz="2400" dirty="0">
                          <a:latin typeface="メイリオ" panose="020B0604030504040204" pitchFamily="50" charset="-128"/>
                          <a:ea typeface="メイリオ" panose="020B0604030504040204" pitchFamily="50" charset="-128"/>
                        </a:rPr>
                        <a:t>データベース</a:t>
                      </a:r>
                    </a:p>
                  </a:txBody>
                  <a:tcPr/>
                </a:tc>
                <a:extLst>
                  <a:ext uri="{0D108BD9-81ED-4DB2-BD59-A6C34878D82A}">
                    <a16:rowId xmlns:a16="http://schemas.microsoft.com/office/drawing/2014/main" val="2436792256"/>
                  </a:ext>
                </a:extLst>
              </a:tr>
              <a:tr h="370840">
                <a:tc>
                  <a:txBody>
                    <a:bodyPr/>
                    <a:lstStyle/>
                    <a:p>
                      <a:r>
                        <a:rPr kumimoji="1" lang="ja-JP" altLang="en-US" sz="2400" dirty="0">
                          <a:latin typeface="メイリオ" panose="020B0604030504040204" pitchFamily="50" charset="-128"/>
                          <a:ea typeface="メイリオ" panose="020B0604030504040204" pitchFamily="50" charset="-128"/>
                        </a:rPr>
                        <a:t>データベースの構成物</a:t>
                      </a:r>
                    </a:p>
                  </a:txBody>
                  <a:tcPr/>
                </a:tc>
                <a:tc>
                  <a:txBody>
                    <a:bodyPr/>
                    <a:lstStyle/>
                    <a:p>
                      <a:r>
                        <a:rPr kumimoji="1" lang="ja-JP" altLang="en-US" sz="2400" dirty="0">
                          <a:latin typeface="メイリオ" panose="020B0604030504040204" pitchFamily="50" charset="-128"/>
                          <a:ea typeface="メイリオ" panose="020B0604030504040204" pitchFamily="50" charset="-128"/>
                        </a:rPr>
                        <a:t>テーブル</a:t>
                      </a:r>
                    </a:p>
                  </a:txBody>
                  <a:tcPr/>
                </a:tc>
                <a:tc>
                  <a:txBody>
                    <a:bodyPr/>
                    <a:lstStyle/>
                    <a:p>
                      <a:r>
                        <a:rPr kumimoji="1" lang="ja-JP" altLang="en-US" sz="2400" dirty="0">
                          <a:latin typeface="メイリオ" panose="020B0604030504040204" pitchFamily="50" charset="-128"/>
                          <a:ea typeface="メイリオ" panose="020B0604030504040204" pitchFamily="50" charset="-128"/>
                        </a:rPr>
                        <a:t>コレクション、オブジェクト、キーとバリューのペア、ノードなど</a:t>
                      </a:r>
                    </a:p>
                  </a:txBody>
                  <a:tcPr/>
                </a:tc>
                <a:extLst>
                  <a:ext uri="{0D108BD9-81ED-4DB2-BD59-A6C34878D82A}">
                    <a16:rowId xmlns:a16="http://schemas.microsoft.com/office/drawing/2014/main" val="4069052145"/>
                  </a:ext>
                </a:extLst>
              </a:tr>
              <a:tr h="370840">
                <a:tc>
                  <a:txBody>
                    <a:bodyPr/>
                    <a:lstStyle/>
                    <a:p>
                      <a:r>
                        <a:rPr kumimoji="1" lang="ja-JP" altLang="en-US" sz="2400" dirty="0">
                          <a:latin typeface="メイリオ" panose="020B0604030504040204" pitchFamily="50" charset="-128"/>
                          <a:ea typeface="メイリオ" panose="020B0604030504040204" pitchFamily="50" charset="-128"/>
                        </a:rPr>
                        <a:t>主キーの機能</a:t>
                      </a:r>
                    </a:p>
                  </a:txBody>
                  <a:tcPr/>
                </a:tc>
                <a:tc>
                  <a:txBody>
                    <a:bodyPr/>
                    <a:lstStyle/>
                    <a:p>
                      <a:r>
                        <a:rPr kumimoji="1" lang="ja-JP" altLang="en-US" sz="2400" dirty="0">
                          <a:latin typeface="メイリオ" panose="020B0604030504040204" pitchFamily="50" charset="-128"/>
                          <a:ea typeface="メイリオ" panose="020B0604030504040204" pitchFamily="50" charset="-128"/>
                        </a:rPr>
                        <a:t>有り</a:t>
                      </a:r>
                    </a:p>
                  </a:txBody>
                  <a:tcPr/>
                </a:tc>
                <a:tc>
                  <a:txBody>
                    <a:bodyPr/>
                    <a:lstStyle/>
                    <a:p>
                      <a:r>
                        <a:rPr kumimoji="1" lang="ja-JP" altLang="en-US" sz="2400" dirty="0">
                          <a:latin typeface="メイリオ" panose="020B0604030504040204" pitchFamily="50" charset="-128"/>
                          <a:ea typeface="メイリオ" panose="020B0604030504040204" pitchFamily="50" charset="-128"/>
                        </a:rPr>
                        <a:t>有り</a:t>
                      </a:r>
                    </a:p>
                  </a:txBody>
                  <a:tcPr/>
                </a:tc>
                <a:extLst>
                  <a:ext uri="{0D108BD9-81ED-4DB2-BD59-A6C34878D82A}">
                    <a16:rowId xmlns:a16="http://schemas.microsoft.com/office/drawing/2014/main" val="3211992927"/>
                  </a:ext>
                </a:extLst>
              </a:tr>
              <a:tr h="370840">
                <a:tc>
                  <a:txBody>
                    <a:bodyPr/>
                    <a:lstStyle/>
                    <a:p>
                      <a:r>
                        <a:rPr kumimoji="1" lang="ja-JP" altLang="en-US" sz="2400" dirty="0">
                          <a:latin typeface="メイリオ" panose="020B0604030504040204" pitchFamily="50" charset="-128"/>
                          <a:ea typeface="メイリオ" panose="020B0604030504040204" pitchFamily="50" charset="-128"/>
                        </a:rPr>
                        <a:t>二次索引の機能</a:t>
                      </a:r>
                    </a:p>
                  </a:txBody>
                  <a:tcPr/>
                </a:tc>
                <a:tc>
                  <a:txBody>
                    <a:bodyPr/>
                    <a:lstStyle/>
                    <a:p>
                      <a:r>
                        <a:rPr kumimoji="1" lang="ja-JP" altLang="en-US" sz="2400" dirty="0">
                          <a:latin typeface="メイリオ" panose="020B0604030504040204" pitchFamily="50" charset="-128"/>
                          <a:ea typeface="メイリオ" panose="020B0604030504040204" pitchFamily="50" charset="-128"/>
                        </a:rPr>
                        <a:t>有り</a:t>
                      </a:r>
                    </a:p>
                  </a:txBody>
                  <a:tcPr/>
                </a:tc>
                <a:tc>
                  <a:txBody>
                    <a:bodyPr/>
                    <a:lstStyle/>
                    <a:p>
                      <a:r>
                        <a:rPr kumimoji="1" lang="ja-JP" altLang="en-US" sz="2400" dirty="0">
                          <a:latin typeface="メイリオ" panose="020B0604030504040204" pitchFamily="50" charset="-128"/>
                          <a:ea typeface="メイリオ" panose="020B0604030504040204" pitchFamily="50" charset="-128"/>
                        </a:rPr>
                        <a:t>有り（一部のデータベースでは制限あり）</a:t>
                      </a:r>
                    </a:p>
                  </a:txBody>
                  <a:tcPr/>
                </a:tc>
                <a:extLst>
                  <a:ext uri="{0D108BD9-81ED-4DB2-BD59-A6C34878D82A}">
                    <a16:rowId xmlns:a16="http://schemas.microsoft.com/office/drawing/2014/main" val="2451291786"/>
                  </a:ext>
                </a:extLst>
              </a:tr>
              <a:tr h="370840">
                <a:tc>
                  <a:txBody>
                    <a:bodyPr/>
                    <a:lstStyle/>
                    <a:p>
                      <a:r>
                        <a:rPr kumimoji="1" lang="ja-JP" altLang="en-US" sz="2400" dirty="0">
                          <a:latin typeface="メイリオ" panose="020B0604030504040204" pitchFamily="50" charset="-128"/>
                          <a:ea typeface="メイリオ" panose="020B0604030504040204" pitchFamily="50" charset="-128"/>
                        </a:rPr>
                        <a:t>ロックの単位</a:t>
                      </a:r>
                    </a:p>
                  </a:txBody>
                  <a:tcPr/>
                </a:tc>
                <a:tc>
                  <a:txBody>
                    <a:bodyPr/>
                    <a:lstStyle/>
                    <a:p>
                      <a:r>
                        <a:rPr kumimoji="1" lang="ja-JP" altLang="en-US" sz="2400" dirty="0">
                          <a:latin typeface="メイリオ" panose="020B0604030504040204" pitchFamily="50" charset="-128"/>
                          <a:ea typeface="メイリオ" panose="020B0604030504040204" pitchFamily="50" charset="-128"/>
                        </a:rPr>
                        <a:t>データベース全体，テーブル，レコード（行）</a:t>
                      </a:r>
                    </a:p>
                  </a:txBody>
                  <a:tcPr/>
                </a:tc>
                <a:tc>
                  <a:txBody>
                    <a:bodyPr/>
                    <a:lstStyle/>
                    <a:p>
                      <a:r>
                        <a:rPr kumimoji="1" lang="ja-JP" altLang="en-US" sz="2400" dirty="0">
                          <a:latin typeface="メイリオ" panose="020B0604030504040204" pitchFamily="50" charset="-128"/>
                          <a:ea typeface="メイリオ" panose="020B0604030504040204" pitchFamily="50" charset="-128"/>
                        </a:rPr>
                        <a:t>オブジェクト、ドキュメント、レコード、キーとバリューのペア</a:t>
                      </a:r>
                    </a:p>
                  </a:txBody>
                  <a:tcPr/>
                </a:tc>
                <a:extLst>
                  <a:ext uri="{0D108BD9-81ED-4DB2-BD59-A6C34878D82A}">
                    <a16:rowId xmlns:a16="http://schemas.microsoft.com/office/drawing/2014/main" val="3025906707"/>
                  </a:ext>
                </a:extLst>
              </a:tr>
              <a:tr h="370840">
                <a:tc>
                  <a:txBody>
                    <a:bodyPr/>
                    <a:lstStyle/>
                    <a:p>
                      <a:r>
                        <a:rPr kumimoji="1" lang="ja-JP" altLang="en-US" sz="2400" dirty="0">
                          <a:latin typeface="メイリオ" panose="020B0604030504040204" pitchFamily="50" charset="-128"/>
                          <a:ea typeface="メイリオ" panose="020B0604030504040204" pitchFamily="50" charset="-128"/>
                        </a:rPr>
                        <a:t>基礎概念</a:t>
                      </a:r>
                    </a:p>
                  </a:txBody>
                  <a:tcPr/>
                </a:tc>
                <a:tc>
                  <a:txBody>
                    <a:bodyPr/>
                    <a:lstStyle/>
                    <a:p>
                      <a:r>
                        <a:rPr kumimoji="1" lang="ja-JP" altLang="en-US" sz="2400" dirty="0">
                          <a:latin typeface="メイリオ" panose="020B0604030504040204" pitchFamily="50" charset="-128"/>
                          <a:ea typeface="メイリオ" panose="020B0604030504040204" pitchFamily="50" charset="-128"/>
                        </a:rPr>
                        <a:t>正規形，トランザクション，リレーショナル代数と</a:t>
                      </a:r>
                      <a:r>
                        <a:rPr kumimoji="1" lang="en-US" altLang="ja-JP" sz="2400" dirty="0">
                          <a:latin typeface="メイリオ" panose="020B0604030504040204" pitchFamily="50" charset="-128"/>
                          <a:ea typeface="メイリオ" panose="020B0604030504040204" pitchFamily="50" charset="-128"/>
                        </a:rPr>
                        <a:t>SQL</a:t>
                      </a:r>
                      <a:endParaRPr kumimoji="1" lang="ja-JP" altLang="en-US" sz="2400" dirty="0">
                        <a:latin typeface="メイリオ" panose="020B0604030504040204" pitchFamily="50" charset="-128"/>
                        <a:ea typeface="メイリオ" panose="020B0604030504040204" pitchFamily="50" charset="-128"/>
                      </a:endParaRPr>
                    </a:p>
                  </a:txBody>
                  <a:tcPr/>
                </a:tc>
                <a:tc>
                  <a:txBody>
                    <a:bodyPr/>
                    <a:lstStyle/>
                    <a:p>
                      <a:r>
                        <a:rPr kumimoji="1" lang="ja-JP" altLang="en-US" sz="2400" dirty="0">
                          <a:latin typeface="メイリオ" panose="020B0604030504040204" pitchFamily="50" charset="-128"/>
                          <a:ea typeface="メイリオ" panose="020B0604030504040204" pitchFamily="50" charset="-128"/>
                        </a:rPr>
                        <a:t>非正規形、スキーマレス</a:t>
                      </a:r>
                    </a:p>
                  </a:txBody>
                  <a:tcPr/>
                </a:tc>
                <a:extLst>
                  <a:ext uri="{0D108BD9-81ED-4DB2-BD59-A6C34878D82A}">
                    <a16:rowId xmlns:a16="http://schemas.microsoft.com/office/drawing/2014/main" val="3053768032"/>
                  </a:ext>
                </a:extLst>
              </a:tr>
            </a:tbl>
          </a:graphicData>
        </a:graphic>
      </p:graphicFrame>
      <p:sp>
        <p:nvSpPr>
          <p:cNvPr id="4" name="スライド番号プレースホルダー 3">
            <a:extLst>
              <a:ext uri="{FF2B5EF4-FFF2-40B4-BE49-F238E27FC236}">
                <a16:creationId xmlns:a16="http://schemas.microsoft.com/office/drawing/2014/main" id="{97E4D766-75E4-4008-9C07-2FF53EAFD5C0}"/>
              </a:ext>
            </a:extLst>
          </p:cNvPr>
          <p:cNvSpPr>
            <a:spLocks noGrp="1"/>
          </p:cNvSpPr>
          <p:nvPr>
            <p:ph type="sldNum" sz="quarter" idx="12"/>
          </p:nvPr>
        </p:nvSpPr>
        <p:spPr/>
        <p:txBody>
          <a:bodyPr/>
          <a:lstStyle/>
          <a:p>
            <a:fld id="{E205D82C-95A1-431E-8E38-AA614A14CDCF}" type="slidenum">
              <a:rPr kumimoji="1" lang="ja-JP" altLang="en-US" smtClean="0"/>
              <a:t>33</a:t>
            </a:fld>
            <a:endParaRPr kumimoji="1" lang="ja-JP" altLang="en-US"/>
          </a:p>
        </p:txBody>
      </p:sp>
    </p:spTree>
    <p:extLst>
      <p:ext uri="{BB962C8B-B14F-4D97-AF65-F5344CB8AC3E}">
        <p14:creationId xmlns:p14="http://schemas.microsoft.com/office/powerpoint/2010/main" val="2709892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8C60E4-9BCA-4AC6-AA3C-783166525BF0}"/>
              </a:ext>
            </a:extLst>
          </p:cNvPr>
          <p:cNvSpPr>
            <a:spLocks noGrp="1"/>
          </p:cNvSpPr>
          <p:nvPr>
            <p:ph type="title"/>
          </p:nvPr>
        </p:nvSpPr>
        <p:spPr/>
        <p:txBody>
          <a:bodyPr>
            <a:normAutofit fontScale="90000"/>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4899675E-5FA5-03FE-CC82-D075AE8BA610}"/>
              </a:ext>
            </a:extLst>
          </p:cNvPr>
          <p:cNvSpPr>
            <a:spLocks noGrp="1"/>
          </p:cNvSpPr>
          <p:nvPr>
            <p:ph idx="1"/>
          </p:nvPr>
        </p:nvSpPr>
        <p:spPr>
          <a:xfrm>
            <a:off x="321845" y="762000"/>
            <a:ext cx="8461208" cy="6035040"/>
          </a:xfrm>
        </p:spPr>
        <p:txBody>
          <a:bodyPr>
            <a:normAutofit/>
          </a:bodyPr>
          <a:lstStyle/>
          <a:p>
            <a:pPr algn="l"/>
            <a:r>
              <a:rPr lang="ja-JP" altLang="en-US" b="1" i="0" dirty="0">
                <a:solidFill>
                  <a:srgbClr val="374151"/>
                </a:solidFill>
                <a:effectLst/>
                <a:latin typeface="Söhne"/>
              </a:rPr>
              <a:t>リレーショナルデータベース（</a:t>
            </a:r>
            <a:r>
              <a:rPr lang="en-US" altLang="ja-JP" b="1" i="0" dirty="0">
                <a:solidFill>
                  <a:srgbClr val="374151"/>
                </a:solidFill>
                <a:effectLst/>
                <a:latin typeface="Söhne"/>
              </a:rPr>
              <a:t>RDB</a:t>
            </a:r>
            <a:r>
              <a:rPr lang="ja-JP" altLang="en-US" b="1" i="0" dirty="0">
                <a:solidFill>
                  <a:srgbClr val="374151"/>
                </a:solidFill>
                <a:effectLst/>
                <a:latin typeface="Söhne"/>
              </a:rPr>
              <a:t>）</a:t>
            </a:r>
            <a:endParaRPr lang="en-US" altLang="ja-JP" dirty="0">
              <a:solidFill>
                <a:srgbClr val="374151"/>
              </a:solidFill>
              <a:latin typeface="Söhne"/>
            </a:endParaRPr>
          </a:p>
          <a:p>
            <a:pPr lvl="1"/>
            <a:r>
              <a:rPr lang="ja-JP" altLang="en-US" b="0" i="0" dirty="0">
                <a:solidFill>
                  <a:srgbClr val="374151"/>
                </a:solidFill>
                <a:effectLst/>
                <a:latin typeface="Söhne"/>
              </a:rPr>
              <a:t>テーブル構造を持つデータベース</a:t>
            </a:r>
            <a:endParaRPr lang="en-US" altLang="ja-JP" b="0" i="0" dirty="0">
              <a:solidFill>
                <a:srgbClr val="374151"/>
              </a:solidFill>
              <a:effectLst/>
              <a:latin typeface="Söhne"/>
            </a:endParaRPr>
          </a:p>
          <a:p>
            <a:pPr lvl="1"/>
            <a:r>
              <a:rPr lang="ja-JP" altLang="en-US" b="0" i="0" dirty="0">
                <a:solidFill>
                  <a:srgbClr val="374151"/>
                </a:solidFill>
                <a:effectLst/>
                <a:latin typeface="Söhne"/>
              </a:rPr>
              <a:t>各テーブルは、主キーを使ってデータを一意に識別</a:t>
            </a:r>
            <a:endParaRPr lang="en-US" altLang="ja-JP" b="0" i="0" dirty="0">
              <a:solidFill>
                <a:srgbClr val="374151"/>
              </a:solidFill>
              <a:effectLst/>
              <a:latin typeface="Söhne"/>
            </a:endParaRPr>
          </a:p>
          <a:p>
            <a:pPr lvl="1"/>
            <a:r>
              <a:rPr lang="ja-JP" altLang="en-US" b="0" i="0" dirty="0">
                <a:solidFill>
                  <a:srgbClr val="374151"/>
                </a:solidFill>
                <a:effectLst/>
                <a:latin typeface="Söhne"/>
              </a:rPr>
              <a:t>二次索引を使用してデータの検索性能を向上</a:t>
            </a:r>
            <a:endParaRPr lang="en-US" altLang="ja-JP" b="0" i="0" dirty="0">
              <a:solidFill>
                <a:srgbClr val="374151"/>
              </a:solidFill>
              <a:effectLst/>
              <a:latin typeface="Söhne"/>
            </a:endParaRPr>
          </a:p>
          <a:p>
            <a:pPr lvl="1"/>
            <a:r>
              <a:rPr lang="ja-JP" altLang="en-US" b="0" i="0" dirty="0">
                <a:solidFill>
                  <a:srgbClr val="374151"/>
                </a:solidFill>
                <a:effectLst/>
                <a:latin typeface="Söhne"/>
              </a:rPr>
              <a:t>ロック機構による並行処理。データ整合性を保証</a:t>
            </a:r>
            <a:endParaRPr lang="en-US" altLang="ja-JP" b="0" i="0" dirty="0">
              <a:solidFill>
                <a:srgbClr val="374151"/>
              </a:solidFill>
              <a:effectLst/>
              <a:latin typeface="Söhne"/>
            </a:endParaRPr>
          </a:p>
          <a:p>
            <a:pPr algn="l"/>
            <a:r>
              <a:rPr lang="en-US" altLang="ja-JP" b="1" i="0" dirty="0">
                <a:solidFill>
                  <a:srgbClr val="374151"/>
                </a:solidFill>
                <a:effectLst/>
                <a:latin typeface="Söhne"/>
              </a:rPr>
              <a:t>NoSQL</a:t>
            </a:r>
            <a:r>
              <a:rPr lang="ja-JP" altLang="en-US" b="1" i="0" dirty="0">
                <a:solidFill>
                  <a:srgbClr val="374151"/>
                </a:solidFill>
                <a:effectLst/>
                <a:latin typeface="Söhne"/>
              </a:rPr>
              <a:t>データベース</a:t>
            </a:r>
            <a:endParaRPr lang="en-US" altLang="ja-JP" b="1" i="0" dirty="0">
              <a:solidFill>
                <a:srgbClr val="374151"/>
              </a:solidFill>
              <a:effectLst/>
              <a:latin typeface="Söhne"/>
            </a:endParaRPr>
          </a:p>
          <a:p>
            <a:pPr lvl="1"/>
            <a:r>
              <a:rPr lang="en-US" altLang="ja-JP" b="0" i="0" dirty="0">
                <a:solidFill>
                  <a:srgbClr val="374151"/>
                </a:solidFill>
                <a:effectLst/>
                <a:latin typeface="Söhne"/>
              </a:rPr>
              <a:t>RDB</a:t>
            </a:r>
            <a:r>
              <a:rPr lang="ja-JP" altLang="en-US" b="0" i="0" dirty="0">
                <a:solidFill>
                  <a:srgbClr val="374151"/>
                </a:solidFill>
                <a:effectLst/>
                <a:latin typeface="Söhne"/>
              </a:rPr>
              <a:t>のスケーラビリティと柔軟性に対する問題の解決を目指す</a:t>
            </a:r>
            <a:endParaRPr lang="en-US" altLang="ja-JP" b="0" i="0" dirty="0">
              <a:solidFill>
                <a:srgbClr val="374151"/>
              </a:solidFill>
              <a:effectLst/>
              <a:latin typeface="Söhne"/>
            </a:endParaRPr>
          </a:p>
          <a:p>
            <a:pPr lvl="1"/>
            <a:r>
              <a:rPr lang="ja-JP" altLang="en-US" b="0" i="0" dirty="0">
                <a:solidFill>
                  <a:srgbClr val="374151"/>
                </a:solidFill>
                <a:effectLst/>
                <a:latin typeface="Söhne"/>
              </a:rPr>
              <a:t>ドキュメント型、キーバリュー型、カラム型、グラフ型などさまざまな種類</a:t>
            </a:r>
            <a:endParaRPr lang="en-US" altLang="ja-JP" b="0" i="0" dirty="0">
              <a:solidFill>
                <a:srgbClr val="374151"/>
              </a:solidFill>
              <a:effectLst/>
              <a:latin typeface="Söhne"/>
            </a:endParaRPr>
          </a:p>
          <a:p>
            <a:pPr lvl="1"/>
            <a:r>
              <a:rPr lang="ja-JP" altLang="en-US" b="0" i="0" dirty="0">
                <a:solidFill>
                  <a:srgbClr val="374151"/>
                </a:solidFill>
                <a:effectLst/>
                <a:latin typeface="Söhne"/>
              </a:rPr>
              <a:t>主キーは存在することが多いが、必須ではない場合もある</a:t>
            </a:r>
            <a:endParaRPr lang="en-US" altLang="ja-JP" b="0" i="0" dirty="0">
              <a:solidFill>
                <a:srgbClr val="374151"/>
              </a:solidFill>
              <a:effectLst/>
              <a:latin typeface="Söhne"/>
            </a:endParaRPr>
          </a:p>
          <a:p>
            <a:pPr lvl="1"/>
            <a:r>
              <a:rPr lang="ja-JP" altLang="en-US" b="0" i="0" dirty="0">
                <a:solidFill>
                  <a:srgbClr val="374151"/>
                </a:solidFill>
                <a:effectLst/>
                <a:latin typeface="Söhne"/>
              </a:rPr>
              <a:t>二次索引の利用は可能だが、制限がある場合がある</a:t>
            </a:r>
            <a:endParaRPr lang="en-US" altLang="ja-JP" b="0" i="0" dirty="0">
              <a:solidFill>
                <a:srgbClr val="374151"/>
              </a:solidFill>
              <a:effectLst/>
              <a:latin typeface="Söhne"/>
            </a:endParaRPr>
          </a:p>
          <a:p>
            <a:pPr lvl="1"/>
            <a:r>
              <a:rPr lang="ja-JP" altLang="en-US" b="0" i="0" dirty="0">
                <a:solidFill>
                  <a:srgbClr val="374151"/>
                </a:solidFill>
                <a:effectLst/>
                <a:latin typeface="Söhne"/>
              </a:rPr>
              <a:t>ロックは、行わない場合がある</a:t>
            </a:r>
            <a:endParaRPr lang="en-US" altLang="ja-JP" b="0" i="0" dirty="0">
              <a:solidFill>
                <a:srgbClr val="374151"/>
              </a:solidFill>
              <a:effectLst/>
              <a:latin typeface="Söhne"/>
            </a:endParaRPr>
          </a:p>
          <a:p>
            <a:endParaRPr kumimoji="1" lang="ja-JP" altLang="en-US" dirty="0"/>
          </a:p>
        </p:txBody>
      </p:sp>
      <p:sp>
        <p:nvSpPr>
          <p:cNvPr id="4" name="スライド番号プレースホルダー 3">
            <a:extLst>
              <a:ext uri="{FF2B5EF4-FFF2-40B4-BE49-F238E27FC236}">
                <a16:creationId xmlns:a16="http://schemas.microsoft.com/office/drawing/2014/main" id="{4FBE5BB1-ABCA-F444-37D6-A7E9B9D0DB86}"/>
              </a:ext>
            </a:extLst>
          </p:cNvPr>
          <p:cNvSpPr>
            <a:spLocks noGrp="1"/>
          </p:cNvSpPr>
          <p:nvPr>
            <p:ph type="sldNum" sz="quarter" idx="12"/>
          </p:nvPr>
        </p:nvSpPr>
        <p:spPr/>
        <p:txBody>
          <a:bodyPr/>
          <a:lstStyle/>
          <a:p>
            <a:fld id="{E205D82C-95A1-431E-8E38-AA614A14CDCF}" type="slidenum">
              <a:rPr kumimoji="1" lang="ja-JP" altLang="en-US" smtClean="0"/>
              <a:t>34</a:t>
            </a:fld>
            <a:endParaRPr kumimoji="1" lang="ja-JP" altLang="en-US"/>
          </a:p>
        </p:txBody>
      </p:sp>
    </p:spTree>
    <p:extLst>
      <p:ext uri="{BB962C8B-B14F-4D97-AF65-F5344CB8AC3E}">
        <p14:creationId xmlns:p14="http://schemas.microsoft.com/office/powerpoint/2010/main" val="850769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F96CEF-0B7D-F1E4-1C5D-750A5BE3612A}"/>
              </a:ext>
            </a:extLst>
          </p:cNvPr>
          <p:cNvSpPr>
            <a:spLocks noGrp="1"/>
          </p:cNvSpPr>
          <p:nvPr>
            <p:ph type="title"/>
          </p:nvPr>
        </p:nvSpPr>
        <p:spPr/>
        <p:txBody>
          <a:bodyPr>
            <a:normAutofit fontScale="90000"/>
          </a:bodyPr>
          <a:lstStyle/>
          <a:p>
            <a:r>
              <a:rPr kumimoji="1" lang="ja-JP" altLang="en-US" dirty="0"/>
              <a:t>全体まとめ</a:t>
            </a:r>
          </a:p>
        </p:txBody>
      </p:sp>
      <p:sp>
        <p:nvSpPr>
          <p:cNvPr id="3" name="コンテンツ プレースホルダー 2">
            <a:extLst>
              <a:ext uri="{FF2B5EF4-FFF2-40B4-BE49-F238E27FC236}">
                <a16:creationId xmlns:a16="http://schemas.microsoft.com/office/drawing/2014/main" id="{85C5FD6C-212E-90FF-25F3-A6F120D1C6C7}"/>
              </a:ext>
            </a:extLst>
          </p:cNvPr>
          <p:cNvSpPr>
            <a:spLocks noGrp="1"/>
          </p:cNvSpPr>
          <p:nvPr>
            <p:ph idx="1"/>
          </p:nvPr>
        </p:nvSpPr>
        <p:spPr>
          <a:xfrm>
            <a:off x="321845" y="846252"/>
            <a:ext cx="8461208" cy="5836719"/>
          </a:xfrm>
        </p:spPr>
        <p:txBody>
          <a:bodyPr>
            <a:normAutofit fontScale="85000" lnSpcReduction="10000"/>
          </a:bodyPr>
          <a:lstStyle/>
          <a:p>
            <a:pPr algn="l">
              <a:buFont typeface="+mj-lt"/>
              <a:buAutoNum type="arabicPeriod"/>
            </a:pPr>
            <a:r>
              <a:rPr lang="ja-JP" altLang="en-US" b="1" i="0" dirty="0">
                <a:effectLst/>
                <a:latin typeface="Söhne"/>
              </a:rPr>
              <a:t>データベース</a:t>
            </a:r>
            <a:r>
              <a:rPr lang="ja-JP" altLang="en-US" b="0" i="0" dirty="0">
                <a:solidFill>
                  <a:srgbClr val="374151"/>
                </a:solidFill>
                <a:effectLst/>
                <a:latin typeface="Söhne"/>
              </a:rPr>
              <a:t>は</a:t>
            </a:r>
            <a:r>
              <a:rPr lang="ja-JP" altLang="en-US" b="1" i="0" dirty="0">
                <a:solidFill>
                  <a:srgbClr val="374151"/>
                </a:solidFill>
                <a:effectLst/>
                <a:latin typeface="Söhne"/>
              </a:rPr>
              <a:t>特定の主題に関するデータを整理、保存、管理する</a:t>
            </a:r>
            <a:r>
              <a:rPr lang="ja-JP" altLang="en-US" b="0" i="0" dirty="0">
                <a:solidFill>
                  <a:srgbClr val="374151"/>
                </a:solidFill>
                <a:effectLst/>
                <a:latin typeface="Söhne"/>
              </a:rPr>
              <a:t>もの。</a:t>
            </a:r>
          </a:p>
          <a:p>
            <a:pPr algn="l">
              <a:buFont typeface="+mj-lt"/>
              <a:buAutoNum type="arabicPeriod"/>
            </a:pPr>
            <a:r>
              <a:rPr lang="en-US" altLang="ja-JP" b="1" i="0" dirty="0">
                <a:solidFill>
                  <a:srgbClr val="374151"/>
                </a:solidFill>
                <a:effectLst/>
                <a:latin typeface="Söhne"/>
              </a:rPr>
              <a:t>SQL</a:t>
            </a:r>
            <a:r>
              <a:rPr lang="ja-JP" altLang="en-US" b="0" i="0" dirty="0">
                <a:solidFill>
                  <a:srgbClr val="374151"/>
                </a:solidFill>
                <a:effectLst/>
                <a:latin typeface="Söhne"/>
              </a:rPr>
              <a:t>と</a:t>
            </a:r>
            <a:r>
              <a:rPr lang="en-US" altLang="ja-JP" b="1" i="0" dirty="0">
                <a:solidFill>
                  <a:srgbClr val="374151"/>
                </a:solidFill>
                <a:effectLst/>
                <a:latin typeface="Söhne"/>
              </a:rPr>
              <a:t>Python</a:t>
            </a:r>
            <a:r>
              <a:rPr lang="ja-JP" altLang="en-US" b="0" i="0" dirty="0">
                <a:solidFill>
                  <a:srgbClr val="374151"/>
                </a:solidFill>
                <a:effectLst/>
                <a:latin typeface="Söhne"/>
              </a:rPr>
              <a:t>との組み合わせにより、</a:t>
            </a:r>
            <a:r>
              <a:rPr lang="ja-JP" altLang="en-US" b="1" i="0" dirty="0">
                <a:solidFill>
                  <a:srgbClr val="374151"/>
                </a:solidFill>
                <a:effectLst/>
                <a:latin typeface="Söhne"/>
              </a:rPr>
              <a:t>データの問い合わせや更新</a:t>
            </a:r>
            <a:r>
              <a:rPr lang="ja-JP" altLang="en-US" b="0" i="0" dirty="0">
                <a:solidFill>
                  <a:srgbClr val="374151"/>
                </a:solidFill>
                <a:effectLst/>
                <a:latin typeface="Söhne"/>
              </a:rPr>
              <a:t>、やデータ処理が柔軟になる。</a:t>
            </a:r>
          </a:p>
          <a:p>
            <a:pPr algn="l">
              <a:buFont typeface="+mj-lt"/>
              <a:buAutoNum type="arabicPeriod"/>
            </a:pPr>
            <a:r>
              <a:rPr lang="en-US" altLang="ja-JP" b="1" i="0" dirty="0">
                <a:solidFill>
                  <a:srgbClr val="374151"/>
                </a:solidFill>
                <a:effectLst/>
                <a:latin typeface="Söhne"/>
              </a:rPr>
              <a:t>JSON</a:t>
            </a:r>
            <a:r>
              <a:rPr lang="ja-JP" altLang="en-US" b="0" i="0" dirty="0">
                <a:solidFill>
                  <a:srgbClr val="374151"/>
                </a:solidFill>
                <a:effectLst/>
                <a:latin typeface="Söhne"/>
              </a:rPr>
              <a:t>は</a:t>
            </a:r>
            <a:r>
              <a:rPr lang="ja-JP" altLang="en-US" b="1" i="0" dirty="0">
                <a:solidFill>
                  <a:srgbClr val="374151"/>
                </a:solidFill>
                <a:effectLst/>
                <a:latin typeface="Söhne"/>
              </a:rPr>
              <a:t>キーと値のペアでデータを表現</a:t>
            </a:r>
            <a:r>
              <a:rPr lang="ja-JP" altLang="en-US" b="0" i="0" dirty="0">
                <a:solidFill>
                  <a:srgbClr val="374151"/>
                </a:solidFill>
                <a:effectLst/>
                <a:latin typeface="Söhne"/>
              </a:rPr>
              <a:t>。データの送受信に便利。</a:t>
            </a:r>
          </a:p>
          <a:p>
            <a:pPr algn="l">
              <a:buFont typeface="+mj-lt"/>
              <a:buAutoNum type="arabicPeriod"/>
            </a:pPr>
            <a:r>
              <a:rPr lang="ja-JP" altLang="en-US" b="0" i="0" dirty="0">
                <a:solidFill>
                  <a:srgbClr val="374151"/>
                </a:solidFill>
                <a:effectLst/>
                <a:latin typeface="Söhne"/>
              </a:rPr>
              <a:t>データベースから取り出したデータを</a:t>
            </a:r>
            <a:r>
              <a:rPr lang="en-US" altLang="ja-JP" b="0" i="0" dirty="0">
                <a:solidFill>
                  <a:srgbClr val="374151"/>
                </a:solidFill>
                <a:effectLst/>
                <a:latin typeface="Söhne"/>
              </a:rPr>
              <a:t>JSON</a:t>
            </a:r>
            <a:r>
              <a:rPr lang="ja-JP" altLang="en-US" b="0" i="0" dirty="0">
                <a:solidFill>
                  <a:srgbClr val="374151"/>
                </a:solidFill>
                <a:effectLst/>
                <a:latin typeface="Söhne"/>
              </a:rPr>
              <a:t>形式で出力したり、</a:t>
            </a:r>
            <a:r>
              <a:rPr lang="en-US" altLang="ja-JP" b="0" i="0" dirty="0">
                <a:solidFill>
                  <a:srgbClr val="374151"/>
                </a:solidFill>
                <a:effectLst/>
                <a:latin typeface="Söhne"/>
              </a:rPr>
              <a:t>JSON</a:t>
            </a:r>
            <a:r>
              <a:rPr lang="ja-JP" altLang="en-US" b="0" i="0" dirty="0">
                <a:solidFill>
                  <a:srgbClr val="374151"/>
                </a:solidFill>
                <a:effectLst/>
                <a:latin typeface="Söhne"/>
              </a:rPr>
              <a:t>形式のデータをデータベースに格納したり（</a:t>
            </a:r>
            <a:r>
              <a:rPr lang="en-US" altLang="ja-JP" b="1" i="0" dirty="0">
                <a:solidFill>
                  <a:srgbClr val="374151"/>
                </a:solidFill>
                <a:effectLst/>
                <a:latin typeface="Söhne"/>
              </a:rPr>
              <a:t>JSON</a:t>
            </a:r>
            <a:r>
              <a:rPr lang="ja-JP" altLang="en-US" b="1" i="0" dirty="0">
                <a:solidFill>
                  <a:srgbClr val="374151"/>
                </a:solidFill>
                <a:effectLst/>
                <a:latin typeface="Söhne"/>
              </a:rPr>
              <a:t>とデータベースの連携</a:t>
            </a:r>
            <a:r>
              <a:rPr lang="ja-JP" altLang="en-US" b="0" i="0" dirty="0">
                <a:solidFill>
                  <a:srgbClr val="374151"/>
                </a:solidFill>
                <a:effectLst/>
                <a:latin typeface="Söhne"/>
              </a:rPr>
              <a:t>）することが可能。</a:t>
            </a:r>
          </a:p>
          <a:p>
            <a:pPr algn="l">
              <a:buFont typeface="+mj-lt"/>
              <a:buAutoNum type="arabicPeriod"/>
            </a:pPr>
            <a:r>
              <a:rPr lang="ja-JP" altLang="en-US" b="0" i="0" dirty="0">
                <a:solidFill>
                  <a:srgbClr val="374151"/>
                </a:solidFill>
                <a:effectLst/>
                <a:latin typeface="Söhne"/>
              </a:rPr>
              <a:t>リレーショナルデータベースと</a:t>
            </a:r>
            <a:r>
              <a:rPr lang="en-US" altLang="ja-JP" b="0" i="0" dirty="0">
                <a:solidFill>
                  <a:srgbClr val="374151"/>
                </a:solidFill>
                <a:effectLst/>
                <a:latin typeface="Söhne"/>
              </a:rPr>
              <a:t>NoSQL</a:t>
            </a:r>
            <a:r>
              <a:rPr lang="ja-JP" altLang="en-US" b="0" i="0" dirty="0">
                <a:solidFill>
                  <a:srgbClr val="374151"/>
                </a:solidFill>
                <a:effectLst/>
                <a:latin typeface="Söhne"/>
              </a:rPr>
              <a:t>データベースの</a:t>
            </a:r>
            <a:r>
              <a:rPr lang="en-US" altLang="ja-JP" b="0" i="0" dirty="0">
                <a:solidFill>
                  <a:srgbClr val="374151"/>
                </a:solidFill>
                <a:effectLst/>
                <a:latin typeface="Söhne"/>
              </a:rPr>
              <a:t>2</a:t>
            </a:r>
            <a:r>
              <a:rPr lang="ja-JP" altLang="en-US" b="0" i="0" dirty="0">
                <a:solidFill>
                  <a:srgbClr val="374151"/>
                </a:solidFill>
                <a:effectLst/>
                <a:latin typeface="Söhne"/>
              </a:rPr>
              <a:t>種類</a:t>
            </a:r>
            <a:endParaRPr lang="en-US" altLang="ja-JP" b="0" i="0" dirty="0">
              <a:solidFill>
                <a:srgbClr val="374151"/>
              </a:solidFill>
              <a:effectLst/>
              <a:latin typeface="Söhne"/>
            </a:endParaRPr>
          </a:p>
          <a:p>
            <a:pPr algn="l">
              <a:buFont typeface="+mj-lt"/>
              <a:buAutoNum type="arabicPeriod"/>
            </a:pPr>
            <a:r>
              <a:rPr lang="ja-JP" altLang="en-US" b="1" i="0" dirty="0">
                <a:solidFill>
                  <a:srgbClr val="374151"/>
                </a:solidFill>
                <a:effectLst/>
                <a:latin typeface="Söhne"/>
              </a:rPr>
              <a:t>リレーショナルデータベース</a:t>
            </a:r>
            <a:r>
              <a:rPr lang="ja-JP" altLang="en-US" b="0" i="0" dirty="0">
                <a:solidFill>
                  <a:srgbClr val="374151"/>
                </a:solidFill>
                <a:effectLst/>
                <a:latin typeface="Söhne"/>
              </a:rPr>
              <a:t>は</a:t>
            </a:r>
            <a:r>
              <a:rPr lang="ja-JP" altLang="en-US" b="1" i="0" dirty="0">
                <a:solidFill>
                  <a:srgbClr val="374151"/>
                </a:solidFill>
                <a:effectLst/>
                <a:latin typeface="Söhne"/>
              </a:rPr>
              <a:t>テーブル構造</a:t>
            </a:r>
            <a:r>
              <a:rPr lang="ja-JP" altLang="en-US" b="0" i="0" dirty="0">
                <a:solidFill>
                  <a:srgbClr val="374151"/>
                </a:solidFill>
                <a:effectLst/>
                <a:latin typeface="Söhne"/>
              </a:rPr>
              <a:t>を持ち、</a:t>
            </a:r>
            <a:r>
              <a:rPr lang="en-US" altLang="ja-JP" b="1" i="0" dirty="0">
                <a:solidFill>
                  <a:srgbClr val="374151"/>
                </a:solidFill>
                <a:effectLst/>
                <a:latin typeface="Söhne"/>
              </a:rPr>
              <a:t>SQL</a:t>
            </a:r>
            <a:r>
              <a:rPr lang="ja-JP" altLang="en-US" b="0" i="0" dirty="0">
                <a:solidFill>
                  <a:srgbClr val="374151"/>
                </a:solidFill>
                <a:effectLst/>
                <a:latin typeface="Söhne"/>
              </a:rPr>
              <a:t>を使用。</a:t>
            </a:r>
          </a:p>
          <a:p>
            <a:pPr algn="l">
              <a:buFont typeface="+mj-lt"/>
              <a:buAutoNum type="arabicPeriod"/>
            </a:pPr>
            <a:r>
              <a:rPr lang="en-US" altLang="ja-JP" b="1" i="0" dirty="0">
                <a:solidFill>
                  <a:srgbClr val="374151"/>
                </a:solidFill>
                <a:effectLst/>
                <a:latin typeface="Söhne"/>
              </a:rPr>
              <a:t>NoSQL</a:t>
            </a:r>
            <a:r>
              <a:rPr lang="ja-JP" altLang="en-US" b="1" i="0" dirty="0">
                <a:solidFill>
                  <a:srgbClr val="374151"/>
                </a:solidFill>
                <a:effectLst/>
                <a:latin typeface="Söhne"/>
              </a:rPr>
              <a:t>データベース</a:t>
            </a:r>
            <a:r>
              <a:rPr lang="ja-JP" altLang="en-US" b="0" i="0" dirty="0">
                <a:solidFill>
                  <a:srgbClr val="374151"/>
                </a:solidFill>
                <a:effectLst/>
                <a:latin typeface="Söhne"/>
              </a:rPr>
              <a:t>は、大量のデータを効率よく処理することを目指している。</a:t>
            </a:r>
            <a:r>
              <a:rPr lang="ja-JP" altLang="en-US" b="1" i="0" dirty="0">
                <a:solidFill>
                  <a:srgbClr val="374151"/>
                </a:solidFill>
                <a:effectLst/>
                <a:latin typeface="Söhne"/>
              </a:rPr>
              <a:t>ドキュメント指向</a:t>
            </a:r>
            <a:r>
              <a:rPr lang="ja-JP" altLang="en-US" b="0" i="0" dirty="0">
                <a:solidFill>
                  <a:srgbClr val="374151"/>
                </a:solidFill>
                <a:effectLst/>
                <a:latin typeface="Söhne"/>
              </a:rPr>
              <a:t>、</a:t>
            </a:r>
            <a:r>
              <a:rPr lang="ja-JP" altLang="en-US" b="1" i="0" dirty="0">
                <a:solidFill>
                  <a:srgbClr val="374151"/>
                </a:solidFill>
                <a:effectLst/>
                <a:latin typeface="Söhne"/>
              </a:rPr>
              <a:t>キー・バリュー形式</a:t>
            </a:r>
            <a:r>
              <a:rPr lang="ja-JP" altLang="en-US" b="0" i="0" dirty="0">
                <a:solidFill>
                  <a:srgbClr val="374151"/>
                </a:solidFill>
                <a:effectLst/>
                <a:latin typeface="Söhne"/>
              </a:rPr>
              <a:t>、</a:t>
            </a:r>
            <a:r>
              <a:rPr lang="ja-JP" altLang="en-US" b="1" i="0" dirty="0">
                <a:solidFill>
                  <a:srgbClr val="374151"/>
                </a:solidFill>
                <a:effectLst/>
                <a:latin typeface="Söhne"/>
              </a:rPr>
              <a:t>グラフ形式</a:t>
            </a:r>
            <a:r>
              <a:rPr lang="ja-JP" altLang="en-US" b="0" i="0" dirty="0">
                <a:solidFill>
                  <a:srgbClr val="374151"/>
                </a:solidFill>
                <a:effectLst/>
                <a:latin typeface="Söhne"/>
              </a:rPr>
              <a:t>、</a:t>
            </a:r>
            <a:r>
              <a:rPr lang="ja-JP" altLang="en-US" b="1" i="0" dirty="0">
                <a:solidFill>
                  <a:srgbClr val="374151"/>
                </a:solidFill>
                <a:effectLst/>
                <a:latin typeface="Söhne"/>
              </a:rPr>
              <a:t>カラム指向</a:t>
            </a:r>
            <a:r>
              <a:rPr lang="ja-JP" altLang="en-US" b="0" i="0" dirty="0">
                <a:solidFill>
                  <a:srgbClr val="374151"/>
                </a:solidFill>
                <a:effectLst/>
                <a:latin typeface="Söhne"/>
              </a:rPr>
              <a:t>のデータベースなどがある。</a:t>
            </a:r>
          </a:p>
          <a:p>
            <a:endParaRPr kumimoji="1" lang="ja-JP" altLang="en-US" dirty="0"/>
          </a:p>
        </p:txBody>
      </p:sp>
      <p:sp>
        <p:nvSpPr>
          <p:cNvPr id="4" name="スライド番号プレースホルダー 3">
            <a:extLst>
              <a:ext uri="{FF2B5EF4-FFF2-40B4-BE49-F238E27FC236}">
                <a16:creationId xmlns:a16="http://schemas.microsoft.com/office/drawing/2014/main" id="{98EBB0A6-EC39-2279-332B-0E4AF696C946}"/>
              </a:ext>
            </a:extLst>
          </p:cNvPr>
          <p:cNvSpPr>
            <a:spLocks noGrp="1"/>
          </p:cNvSpPr>
          <p:nvPr>
            <p:ph type="sldNum" sz="quarter" idx="12"/>
          </p:nvPr>
        </p:nvSpPr>
        <p:spPr/>
        <p:txBody>
          <a:bodyPr/>
          <a:lstStyle/>
          <a:p>
            <a:fld id="{E205D82C-95A1-431E-8E38-AA614A14CDCF}" type="slidenum">
              <a:rPr kumimoji="1" lang="ja-JP" altLang="en-US" smtClean="0"/>
              <a:t>35</a:t>
            </a:fld>
            <a:endParaRPr kumimoji="1" lang="ja-JP" altLang="en-US"/>
          </a:p>
        </p:txBody>
      </p:sp>
    </p:spTree>
    <p:extLst>
      <p:ext uri="{BB962C8B-B14F-4D97-AF65-F5344CB8AC3E}">
        <p14:creationId xmlns:p14="http://schemas.microsoft.com/office/powerpoint/2010/main" val="341767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8A1B1-D789-4A75-9CBB-3DA7804A18BE}"/>
              </a:ext>
            </a:extLst>
          </p:cNvPr>
          <p:cNvSpPr>
            <a:spLocks noGrp="1"/>
          </p:cNvSpPr>
          <p:nvPr>
            <p:ph type="title"/>
          </p:nvPr>
        </p:nvSpPr>
        <p:spPr/>
        <p:txBody>
          <a:bodyPr>
            <a:normAutofit fontScale="90000"/>
          </a:bodyPr>
          <a:lstStyle/>
          <a:p>
            <a:r>
              <a:rPr kumimoji="1" lang="ja-JP" altLang="en-US" dirty="0"/>
              <a:t>データベース</a:t>
            </a:r>
          </a:p>
        </p:txBody>
      </p:sp>
      <p:sp>
        <p:nvSpPr>
          <p:cNvPr id="4" name="スライド番号プレースホルダー 3">
            <a:extLst>
              <a:ext uri="{FF2B5EF4-FFF2-40B4-BE49-F238E27FC236}">
                <a16:creationId xmlns:a16="http://schemas.microsoft.com/office/drawing/2014/main" id="{8C61E4F3-5C0F-4820-B7D8-AB61F7076AF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Rectangle 3">
            <a:extLst>
              <a:ext uri="{FF2B5EF4-FFF2-40B4-BE49-F238E27FC236}">
                <a16:creationId xmlns:a16="http://schemas.microsoft.com/office/drawing/2014/main" id="{956C52FD-833B-46A9-90D5-8EC2711BA12F}"/>
              </a:ext>
            </a:extLst>
          </p:cNvPr>
          <p:cNvSpPr txBox="1">
            <a:spLocks/>
          </p:cNvSpPr>
          <p:nvPr/>
        </p:nvSpPr>
        <p:spPr>
          <a:xfrm>
            <a:off x="550444" y="920878"/>
            <a:ext cx="7962900" cy="9828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lang="ja-JP" altLang="en-US" sz="2400" dirty="0">
                <a:solidFill>
                  <a:prstClr val="black"/>
                </a:solidFill>
              </a:rPr>
              <a:t>特定の主題について</a:t>
            </a:r>
            <a:r>
              <a:rPr kumimoji="1" lang="ja-JP" altLang="en-US" sz="2400" b="1" i="0"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整理，保存，管理</a:t>
            </a:r>
            <a:r>
              <a:rPr kumimoji="1" lang="ja-JP" altLang="en-US" sz="2400" i="0" strike="noStrike" kern="1200" cap="none" spc="0" normalizeH="0" baseline="0" noProof="0" dirty="0">
                <a:ln>
                  <a:noFill/>
                </a:ln>
                <a:effectLst/>
                <a:uLnTx/>
                <a:uFillTx/>
                <a:latin typeface="Arial" panose="020B0604020202020204" pitchFamily="34" charset="0"/>
                <a:ea typeface="メイリオ" panose="020B0604030504040204" pitchFamily="50" charset="-128"/>
                <a:cs typeface="Segoe UI" panose="020B0502040204020203" pitchFamily="34" charset="0"/>
              </a:rPr>
              <a:t>された</a:t>
            </a:r>
            <a:r>
              <a:rPr lang="ja-JP" altLang="en-US" sz="2400" b="1" dirty="0">
                <a:solidFill>
                  <a:srgbClr val="FF0000"/>
                </a:solidFill>
              </a:rPr>
              <a:t>データ</a:t>
            </a:r>
            <a:r>
              <a:rPr lang="ja-JP" altLang="en-US" sz="2400" dirty="0">
                <a:solidFill>
                  <a:prstClr val="black"/>
                </a:solidFill>
              </a:rPr>
              <a:t>の集合体</a:t>
            </a:r>
            <a:endParaRPr kumimoji="1" lang="ja-JP" altLang="en-US" sz="2400" b="1" i="0" u="sng"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7" name="Text Box 19">
            <a:extLst>
              <a:ext uri="{FF2B5EF4-FFF2-40B4-BE49-F238E27FC236}">
                <a16:creationId xmlns:a16="http://schemas.microsoft.com/office/drawing/2014/main" id="{58D8749F-4AD8-4708-8092-594A0B3E9169}"/>
              </a:ext>
            </a:extLst>
          </p:cNvPr>
          <p:cNvSpPr txBox="1">
            <a:spLocks noChangeArrowheads="1"/>
          </p:cNvSpPr>
          <p:nvPr/>
        </p:nvSpPr>
        <p:spPr bwMode="auto">
          <a:xfrm>
            <a:off x="1167189" y="3656340"/>
            <a:ext cx="756047"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取引</a:t>
            </a:r>
          </a:p>
        </p:txBody>
      </p:sp>
      <p:sp>
        <p:nvSpPr>
          <p:cNvPr id="8" name="Text Box 20">
            <a:extLst>
              <a:ext uri="{FF2B5EF4-FFF2-40B4-BE49-F238E27FC236}">
                <a16:creationId xmlns:a16="http://schemas.microsoft.com/office/drawing/2014/main" id="{1D46DEDD-1ACA-4953-BE70-9FE45F3D5499}"/>
              </a:ext>
            </a:extLst>
          </p:cNvPr>
          <p:cNvSpPr txBox="1">
            <a:spLocks noChangeArrowheads="1"/>
          </p:cNvSpPr>
          <p:nvPr/>
        </p:nvSpPr>
        <p:spPr bwMode="auto">
          <a:xfrm>
            <a:off x="1161830" y="5218439"/>
            <a:ext cx="72151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計測</a:t>
            </a:r>
          </a:p>
        </p:txBody>
      </p:sp>
      <p:sp>
        <p:nvSpPr>
          <p:cNvPr id="9" name="AutoShape 28">
            <a:extLst>
              <a:ext uri="{FF2B5EF4-FFF2-40B4-BE49-F238E27FC236}">
                <a16:creationId xmlns:a16="http://schemas.microsoft.com/office/drawing/2014/main" id="{67B28A7C-638C-4EAF-9DA7-8DB1505E6D1D}"/>
              </a:ext>
            </a:extLst>
          </p:cNvPr>
          <p:cNvSpPr>
            <a:spLocks noChangeArrowheads="1"/>
          </p:cNvSpPr>
          <p:nvPr/>
        </p:nvSpPr>
        <p:spPr bwMode="auto">
          <a:xfrm>
            <a:off x="4460458" y="3420681"/>
            <a:ext cx="1067991" cy="523875"/>
          </a:xfrm>
          <a:prstGeom prst="rightArrow">
            <a:avLst>
              <a:gd name="adj1" fmla="val 50000"/>
              <a:gd name="adj2" fmla="val 62726"/>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Calibri Light" panose="020F0302020204030204" pitchFamily="34" charset="0"/>
              <a:ea typeface="メイリオ" panose="020B0604030504040204" pitchFamily="50" charset="-128"/>
              <a:cs typeface="+mn-cs"/>
            </a:endParaRPr>
          </a:p>
        </p:txBody>
      </p:sp>
      <p:pic>
        <p:nvPicPr>
          <p:cNvPr id="10" name="Picture 30" descr="働く車-軽トラック イラストアイコン">
            <a:extLst>
              <a:ext uri="{FF2B5EF4-FFF2-40B4-BE49-F238E27FC236}">
                <a16:creationId xmlns:a16="http://schemas.microsoft.com/office/drawing/2014/main" id="{0A3EF6CA-B3D3-43C2-A2A8-A5D450D0E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273" y="2702736"/>
            <a:ext cx="889397"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1">
            <a:extLst>
              <a:ext uri="{FF2B5EF4-FFF2-40B4-BE49-F238E27FC236}">
                <a16:creationId xmlns:a16="http://schemas.microsoft.com/office/drawing/2014/main" id="{BE995936-8BDB-4D5F-B65F-A3519BB162EC}"/>
              </a:ext>
            </a:extLst>
          </p:cNvPr>
          <p:cNvSpPr txBox="1">
            <a:spLocks noChangeArrowheads="1"/>
          </p:cNvSpPr>
          <p:nvPr/>
        </p:nvSpPr>
        <p:spPr bwMode="auto">
          <a:xfrm>
            <a:off x="4460457" y="3992182"/>
            <a:ext cx="151923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データ収集</a:t>
            </a:r>
          </a:p>
        </p:txBody>
      </p:sp>
      <p:pic>
        <p:nvPicPr>
          <p:cNvPr id="12" name="Picture 33" descr="13">
            <a:extLst>
              <a:ext uri="{FF2B5EF4-FFF2-40B4-BE49-F238E27FC236}">
                <a16:creationId xmlns:a16="http://schemas.microsoft.com/office/drawing/2014/main" id="{738D2BE5-AE9A-475E-B6C5-C3AAF2150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091" y="2388325"/>
            <a:ext cx="984647" cy="118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4">
            <a:extLst>
              <a:ext uri="{FF2B5EF4-FFF2-40B4-BE49-F238E27FC236}">
                <a16:creationId xmlns:a16="http://schemas.microsoft.com/office/drawing/2014/main" id="{3B5201FC-498F-4D86-92D1-647207B24475}"/>
              </a:ext>
            </a:extLst>
          </p:cNvPr>
          <p:cNvSpPr txBox="1">
            <a:spLocks noChangeArrowheads="1"/>
          </p:cNvSpPr>
          <p:nvPr/>
        </p:nvSpPr>
        <p:spPr bwMode="auto">
          <a:xfrm>
            <a:off x="2529264" y="3600921"/>
            <a:ext cx="752474"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記入</a:t>
            </a:r>
          </a:p>
        </p:txBody>
      </p:sp>
      <p:sp>
        <p:nvSpPr>
          <p:cNvPr id="14" name="Text Box 35">
            <a:extLst>
              <a:ext uri="{FF2B5EF4-FFF2-40B4-BE49-F238E27FC236}">
                <a16:creationId xmlns:a16="http://schemas.microsoft.com/office/drawing/2014/main" id="{36442C50-2147-4999-8113-247F7D076B27}"/>
              </a:ext>
            </a:extLst>
          </p:cNvPr>
          <p:cNvSpPr txBox="1">
            <a:spLocks noChangeArrowheads="1"/>
          </p:cNvSpPr>
          <p:nvPr/>
        </p:nvSpPr>
        <p:spPr bwMode="auto">
          <a:xfrm>
            <a:off x="6452373" y="4724416"/>
            <a:ext cx="1795577"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データベース</a:t>
            </a:r>
          </a:p>
        </p:txBody>
      </p:sp>
      <p:pic>
        <p:nvPicPr>
          <p:cNvPr id="15" name="Picture 37" descr="機械の前に立って胸部のレントゲンを撮影する男性を描いたイラスト">
            <a:extLst>
              <a:ext uri="{FF2B5EF4-FFF2-40B4-BE49-F238E27FC236}">
                <a16:creationId xmlns:a16="http://schemas.microsoft.com/office/drawing/2014/main" id="{B69F31CE-3E76-4ACC-8BD4-822FC082D4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8246" y="4031755"/>
            <a:ext cx="1047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8">
            <a:extLst>
              <a:ext uri="{FF2B5EF4-FFF2-40B4-BE49-F238E27FC236}">
                <a16:creationId xmlns:a16="http://schemas.microsoft.com/office/drawing/2014/main" id="{B59A03E4-2C3D-4B75-BE8E-B2EE64905311}"/>
              </a:ext>
            </a:extLst>
          </p:cNvPr>
          <p:cNvSpPr txBox="1">
            <a:spLocks noChangeArrowheads="1"/>
          </p:cNvSpPr>
          <p:nvPr/>
        </p:nvSpPr>
        <p:spPr bwMode="auto">
          <a:xfrm>
            <a:off x="2003006" y="5235108"/>
            <a:ext cx="753666"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a:ln>
                  <a:noFill/>
                </a:ln>
                <a:solidFill>
                  <a:prstClr val="black"/>
                </a:solidFill>
                <a:effectLst/>
                <a:uLnTx/>
                <a:uFillTx/>
                <a:latin typeface="Calibri Light" panose="020F0302020204030204" pitchFamily="34" charset="0"/>
                <a:ea typeface="メイリオ" panose="020B0604030504040204" pitchFamily="50" charset="-128"/>
                <a:cs typeface="+mn-cs"/>
              </a:rPr>
              <a:t>撮影</a:t>
            </a:r>
          </a:p>
        </p:txBody>
      </p:sp>
      <p:sp>
        <p:nvSpPr>
          <p:cNvPr id="17" name="Text Box 41">
            <a:extLst>
              <a:ext uri="{FF2B5EF4-FFF2-40B4-BE49-F238E27FC236}">
                <a16:creationId xmlns:a16="http://schemas.microsoft.com/office/drawing/2014/main" id="{A81C549C-3ED4-406A-9B5D-28505870486D}"/>
              </a:ext>
            </a:extLst>
          </p:cNvPr>
          <p:cNvSpPr txBox="1">
            <a:spLocks noChangeArrowheads="1"/>
          </p:cNvSpPr>
          <p:nvPr/>
        </p:nvSpPr>
        <p:spPr bwMode="auto">
          <a:xfrm>
            <a:off x="2785247" y="5099377"/>
            <a:ext cx="1545432"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データ保存</a:t>
            </a:r>
          </a:p>
        </p:txBody>
      </p:sp>
      <p:pic>
        <p:nvPicPr>
          <p:cNvPr id="18" name="Picture 44" descr="本が詰まったダンボール箱のイラスト">
            <a:extLst>
              <a:ext uri="{FF2B5EF4-FFF2-40B4-BE49-F238E27FC236}">
                <a16:creationId xmlns:a16="http://schemas.microsoft.com/office/drawing/2014/main" id="{EB893D08-103E-4F88-8E19-D1381C12EC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8337" y="4027815"/>
            <a:ext cx="1310879" cy="108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descr="端末にタッチする女性のイラスト">
            <a:extLst>
              <a:ext uri="{FF2B5EF4-FFF2-40B4-BE49-F238E27FC236}">
                <a16:creationId xmlns:a16="http://schemas.microsoft.com/office/drawing/2014/main" id="{7C55F8E5-0776-4268-9FF3-89DC962466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8347" y="2315696"/>
            <a:ext cx="879872" cy="12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角丸四角形 22">
            <a:extLst>
              <a:ext uri="{FF2B5EF4-FFF2-40B4-BE49-F238E27FC236}">
                <a16:creationId xmlns:a16="http://schemas.microsoft.com/office/drawing/2014/main" id="{FD1791C2-A289-46E9-9806-E2CFD0FF341F}"/>
              </a:ext>
            </a:extLst>
          </p:cNvPr>
          <p:cNvSpPr/>
          <p:nvPr/>
        </p:nvSpPr>
        <p:spPr>
          <a:xfrm>
            <a:off x="407569" y="774518"/>
            <a:ext cx="8105775" cy="1129224"/>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1" name="Picture 6" descr="http://4.bp.blogspot.com/-ugfDrCNROHw/VbnRccqW8JI/AAAAAAAAwLQ/W3tt2UI4bcA/s800/computer_server.png">
            <a:extLst>
              <a:ext uri="{FF2B5EF4-FFF2-40B4-BE49-F238E27FC236}">
                <a16:creationId xmlns:a16="http://schemas.microsoft.com/office/drawing/2014/main" id="{4AFE0348-8BDF-4D37-9B43-605015A30F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7464" y="2467846"/>
            <a:ext cx="2465395" cy="230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612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9A942B-922C-4DFC-BFCC-5D6D760E68D4}"/>
              </a:ext>
            </a:extLst>
          </p:cNvPr>
          <p:cNvSpPr>
            <a:spLocks noGrp="1"/>
          </p:cNvSpPr>
          <p:nvPr>
            <p:ph type="title"/>
          </p:nvPr>
        </p:nvSpPr>
        <p:spPr/>
        <p:txBody>
          <a:bodyPr>
            <a:normAutofit fontScale="90000"/>
          </a:bodyPr>
          <a:lstStyle/>
          <a:p>
            <a:r>
              <a:rPr kumimoji="1" lang="ja-JP" altLang="en-US" dirty="0"/>
              <a:t>データベース</a:t>
            </a:r>
            <a:r>
              <a:rPr lang="ja-JP" altLang="en-US" dirty="0"/>
              <a:t>の必要性</a:t>
            </a:r>
            <a:endParaRPr kumimoji="1" lang="ja-JP" altLang="en-US" dirty="0"/>
          </a:p>
        </p:txBody>
      </p:sp>
      <p:sp>
        <p:nvSpPr>
          <p:cNvPr id="4" name="スライド番号プレースホルダー 3">
            <a:extLst>
              <a:ext uri="{FF2B5EF4-FFF2-40B4-BE49-F238E27FC236}">
                <a16:creationId xmlns:a16="http://schemas.microsoft.com/office/drawing/2014/main" id="{E56A7A92-4384-4687-BC2F-054E1A2C435B}"/>
              </a:ext>
            </a:extLst>
          </p:cNvPr>
          <p:cNvSpPr>
            <a:spLocks noGrp="1"/>
          </p:cNvSpPr>
          <p:nvPr>
            <p:ph type="sldNum" sz="quarter" idx="12"/>
          </p:nvPr>
        </p:nvSpPr>
        <p:spPr/>
        <p:txBody>
          <a:bodyPr/>
          <a:lstStyle/>
          <a:p>
            <a:fld id="{E205D82C-95A1-431E-8E38-AA614A14CDCF}" type="slidenum">
              <a:rPr kumimoji="1" lang="ja-JP" altLang="en-US" smtClean="0"/>
              <a:t>5</a:t>
            </a:fld>
            <a:endParaRPr kumimoji="1" lang="ja-JP" altLang="en-US"/>
          </a:p>
        </p:txBody>
      </p:sp>
      <p:sp>
        <p:nvSpPr>
          <p:cNvPr id="5" name="Rectangle 3">
            <a:extLst>
              <a:ext uri="{FF2B5EF4-FFF2-40B4-BE49-F238E27FC236}">
                <a16:creationId xmlns:a16="http://schemas.microsoft.com/office/drawing/2014/main" id="{7C0E0D50-E58B-4637-8A46-AF776B862D1A}"/>
              </a:ext>
            </a:extLst>
          </p:cNvPr>
          <p:cNvSpPr txBox="1">
            <a:spLocks/>
          </p:cNvSpPr>
          <p:nvPr/>
        </p:nvSpPr>
        <p:spPr>
          <a:xfrm>
            <a:off x="587530" y="1039432"/>
            <a:ext cx="7562851" cy="360429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srgbClr val="FF0000"/>
                </a:solidFill>
              </a:rPr>
              <a:t>日常生活での情報管理に不可欠</a:t>
            </a:r>
            <a:endParaRPr lang="en-US" altLang="ja-JP" sz="2400" dirty="0">
              <a:solidFill>
                <a:srgbClr val="FF0000"/>
              </a:solidFill>
            </a:endParaRPr>
          </a:p>
          <a:p>
            <a:r>
              <a:rPr lang="ja-JP" altLang="en-US" sz="2400" dirty="0"/>
              <a:t>銀行の銀行口座</a:t>
            </a:r>
          </a:p>
          <a:p>
            <a:r>
              <a:rPr lang="ja-JP" altLang="en-US" sz="2400" dirty="0"/>
              <a:t>ホテルの予約情報</a:t>
            </a:r>
            <a:endParaRPr lang="en-US" altLang="ja-JP" sz="2400" dirty="0"/>
          </a:p>
          <a:p>
            <a:r>
              <a:rPr lang="ja-JP" altLang="en-US" sz="2400" dirty="0"/>
              <a:t>交通機関の座席予約情報</a:t>
            </a:r>
            <a:endParaRPr lang="en-US" altLang="ja-JP" sz="2400" dirty="0"/>
          </a:p>
          <a:p>
            <a:r>
              <a:rPr lang="ja-JP" altLang="en-US" sz="2400" dirty="0"/>
              <a:t>大学の履修登録や出欠の情報</a:t>
            </a:r>
            <a:endParaRPr lang="en-US" altLang="ja-JP" sz="2400" dirty="0"/>
          </a:p>
          <a:p>
            <a:r>
              <a:rPr lang="ja-JP" altLang="en-US" sz="2400" dirty="0"/>
              <a:t>企業の製品情報</a:t>
            </a:r>
          </a:p>
          <a:p>
            <a:r>
              <a:rPr lang="ja-JP" altLang="en-US" sz="2400" dirty="0"/>
              <a:t>電話会社の通話量情報</a:t>
            </a:r>
            <a:endParaRPr lang="en-US" altLang="ja-JP" sz="2400" dirty="0"/>
          </a:p>
          <a:p>
            <a:pPr marL="0" indent="0">
              <a:buNone/>
            </a:pPr>
            <a:endParaRPr lang="ja-JP" altLang="en-US" sz="2400" dirty="0"/>
          </a:p>
          <a:p>
            <a:endParaRPr lang="ja-JP" altLang="en-US" sz="2400" dirty="0"/>
          </a:p>
          <a:p>
            <a:endParaRPr lang="ja-JP" altLang="en-US" sz="2400" dirty="0"/>
          </a:p>
        </p:txBody>
      </p:sp>
      <p:sp>
        <p:nvSpPr>
          <p:cNvPr id="6" name="Text Box 4">
            <a:extLst>
              <a:ext uri="{FF2B5EF4-FFF2-40B4-BE49-F238E27FC236}">
                <a16:creationId xmlns:a16="http://schemas.microsoft.com/office/drawing/2014/main" id="{BCA6A18A-6FEC-4B83-8714-1D346ED6D00F}"/>
              </a:ext>
            </a:extLst>
          </p:cNvPr>
          <p:cNvSpPr txBox="1">
            <a:spLocks noChangeArrowheads="1"/>
          </p:cNvSpPr>
          <p:nvPr/>
        </p:nvSpPr>
        <p:spPr bwMode="auto">
          <a:xfrm>
            <a:off x="2301016" y="5051870"/>
            <a:ext cx="3877985"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ct val="100000"/>
              </a:lnSpc>
              <a:spcBef>
                <a:spcPct val="0"/>
              </a:spcBef>
              <a:buFontTx/>
              <a:buNone/>
            </a:pPr>
            <a:r>
              <a:rPr lang="ja-JP" altLang="en-US" sz="2400" dirty="0">
                <a:solidFill>
                  <a:srgbClr val="C00000"/>
                </a:solidFill>
              </a:rPr>
              <a:t>データベース</a:t>
            </a:r>
            <a:r>
              <a:rPr lang="ja-JP" altLang="en-US" sz="2400" dirty="0">
                <a:solidFill>
                  <a:schemeClr val="tx1"/>
                </a:solidFill>
              </a:rPr>
              <a:t>がなければ、</a:t>
            </a:r>
          </a:p>
          <a:p>
            <a:pPr algn="ctr">
              <a:lnSpc>
                <a:spcPct val="100000"/>
              </a:lnSpc>
              <a:spcBef>
                <a:spcPct val="0"/>
              </a:spcBef>
              <a:buFontTx/>
              <a:buNone/>
            </a:pPr>
            <a:r>
              <a:rPr lang="ja-JP" altLang="en-US" sz="2400" dirty="0">
                <a:solidFill>
                  <a:schemeClr val="tx1"/>
                </a:solidFill>
              </a:rPr>
              <a:t>現代の生活が成り立たない</a:t>
            </a:r>
          </a:p>
        </p:txBody>
      </p:sp>
      <p:pic>
        <p:nvPicPr>
          <p:cNvPr id="7" name="Picture 10" descr="http://free-illustrations-ls01.gatag.net/images/lgi01a201401201000.jpg">
            <a:extLst>
              <a:ext uri="{FF2B5EF4-FFF2-40B4-BE49-F238E27FC236}">
                <a16:creationId xmlns:a16="http://schemas.microsoft.com/office/drawing/2014/main" id="{89585785-163C-4F65-AF17-B8CEFBA960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6139" y="1126348"/>
            <a:ext cx="1208485" cy="101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携帯で話す男性 無料のクリップアート素材/フリーイラスト画像">
            <a:extLst>
              <a:ext uri="{FF2B5EF4-FFF2-40B4-BE49-F238E27FC236}">
                <a16:creationId xmlns:a16="http://schemas.microsoft.com/office/drawing/2014/main" id="{29CEBB78-3246-4311-9225-029BACDD54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1852" y="2345547"/>
            <a:ext cx="122277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飛行機の機内のイラスト">
            <a:extLst>
              <a:ext uri="{FF2B5EF4-FFF2-40B4-BE49-F238E27FC236}">
                <a16:creationId xmlns:a16="http://schemas.microsoft.com/office/drawing/2014/main" id="{C1DE29CC-9D72-48BD-A0C8-B1980470D8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4797" y="2457467"/>
            <a:ext cx="1108472" cy="105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端末にタッチする女性のイラスト">
            <a:extLst>
              <a:ext uri="{FF2B5EF4-FFF2-40B4-BE49-F238E27FC236}">
                <a16:creationId xmlns:a16="http://schemas.microsoft.com/office/drawing/2014/main" id="{20AC647B-A5A0-4EF5-BDDA-24D8803703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2435" y="1039432"/>
            <a:ext cx="879872" cy="12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12">
            <a:extLst>
              <a:ext uri="{FF2B5EF4-FFF2-40B4-BE49-F238E27FC236}">
                <a16:creationId xmlns:a16="http://schemas.microsoft.com/office/drawing/2014/main" id="{D40C4B75-EA3B-4EF7-9706-5C90FC056048}"/>
              </a:ext>
            </a:extLst>
          </p:cNvPr>
          <p:cNvSpPr/>
          <p:nvPr/>
        </p:nvSpPr>
        <p:spPr>
          <a:xfrm>
            <a:off x="1879953" y="4930396"/>
            <a:ext cx="4612482" cy="1073945"/>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40835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28260" r="28260"/>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E7DD4950-D159-4EF1-90C3-DB06CAAE7C11}" type="slidenum">
              <a:rPr kumimoji="1" lang="ja-JP" altLang="en-US" sz="1800">
                <a:solidFill>
                  <a:srgbClr val="FFFFFF"/>
                </a:solidFill>
              </a:rPr>
              <a:pPr>
                <a:lnSpc>
                  <a:spcPct val="90000"/>
                </a:lnSpc>
                <a:spcAft>
                  <a:spcPts val="600"/>
                </a:spcAft>
              </a:pPr>
              <a:t>6</a:t>
            </a:fld>
            <a:endParaRPr kumimoji="1" lang="ja-JP" altLang="en-US" sz="1800">
              <a:solidFill>
                <a:srgbClr val="FFFFFF"/>
              </a:solidFill>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1043353"/>
            <a:ext cx="5108047" cy="5545015"/>
          </a:xfrm>
        </p:spPr>
        <p:txBody>
          <a:bodyPr>
            <a:normAutofit/>
          </a:bodyPr>
          <a:lstStyle/>
          <a:p>
            <a:pPr marL="0" indent="0">
              <a:spcBef>
                <a:spcPts val="1200"/>
              </a:spcBef>
              <a:buNone/>
            </a:pPr>
            <a:r>
              <a:rPr lang="ja-JP" altLang="en-US" sz="2400" b="1" dirty="0"/>
              <a:t>オンラインコミュニケーションでのデータ管理．機能がより便利に．</a:t>
            </a:r>
            <a:endParaRPr lang="en-US" altLang="ja-JP" sz="2400" dirty="0"/>
          </a:p>
          <a:p>
            <a:pPr>
              <a:spcBef>
                <a:spcPts val="1200"/>
              </a:spcBef>
            </a:pPr>
            <a:r>
              <a:rPr lang="en-US" altLang="ja-JP" sz="2400" b="1" dirty="0"/>
              <a:t>SNS</a:t>
            </a:r>
            <a:r>
              <a:rPr lang="ja-JP" altLang="en-US" sz="2400" b="1" dirty="0"/>
              <a:t>（ソーシャルネットワーク）</a:t>
            </a:r>
            <a:endParaRPr lang="en-US" altLang="ja-JP" sz="2400" b="1" dirty="0"/>
          </a:p>
          <a:p>
            <a:pPr marL="0" indent="0">
              <a:spcBef>
                <a:spcPts val="1200"/>
              </a:spcBef>
              <a:buNone/>
            </a:pPr>
            <a:r>
              <a:rPr lang="ja-JP" altLang="en-US" sz="2400" dirty="0"/>
              <a:t>投稿、ユーザプロフィール、「い</a:t>
            </a:r>
            <a:endParaRPr lang="en-US" altLang="ja-JP" sz="2400" dirty="0"/>
          </a:p>
          <a:p>
            <a:pPr marL="0" indent="0">
              <a:spcBef>
                <a:spcPts val="1200"/>
              </a:spcBef>
              <a:buNone/>
            </a:pPr>
            <a:r>
              <a:rPr lang="ja-JP" altLang="en-US" sz="2400" dirty="0"/>
              <a:t>いね」、コメントの管理</a:t>
            </a:r>
            <a:endParaRPr lang="en-US" altLang="ja-JP" sz="2400" dirty="0"/>
          </a:p>
          <a:p>
            <a:pPr>
              <a:spcBef>
                <a:spcPts val="1200"/>
              </a:spcBef>
            </a:pPr>
            <a:r>
              <a:rPr lang="ja-JP" altLang="en-US" sz="2400" b="1" dirty="0"/>
              <a:t>電子メール</a:t>
            </a:r>
            <a:endParaRPr lang="en-US" altLang="ja-JP" sz="2400" b="1" dirty="0"/>
          </a:p>
          <a:p>
            <a:pPr marL="0" indent="0">
              <a:spcBef>
                <a:spcPts val="1200"/>
              </a:spcBef>
              <a:buNone/>
            </a:pPr>
            <a:r>
              <a:rPr lang="ja-JP" altLang="en-US" sz="2400" dirty="0"/>
              <a:t>本文、添付ファイル、送信者、受信</a:t>
            </a:r>
            <a:endParaRPr lang="en-US" altLang="ja-JP" sz="2400" dirty="0"/>
          </a:p>
          <a:p>
            <a:pPr marL="0" indent="0">
              <a:spcBef>
                <a:spcPts val="1200"/>
              </a:spcBef>
              <a:buNone/>
            </a:pPr>
            <a:r>
              <a:rPr lang="ja-JP" altLang="en-US" sz="2400" dirty="0"/>
              <a:t>者の管理</a:t>
            </a:r>
            <a:endParaRPr lang="en-US" altLang="ja-JP" sz="2400" dirty="0"/>
          </a:p>
          <a:p>
            <a:pPr>
              <a:spcBef>
                <a:spcPts val="1200"/>
              </a:spcBef>
            </a:pPr>
            <a:r>
              <a:rPr lang="ja-JP" altLang="en-US" sz="2400" b="1" dirty="0"/>
              <a:t>オンラインのチャット</a:t>
            </a:r>
            <a:endParaRPr lang="en-US" altLang="ja-JP" sz="2400" b="1" dirty="0"/>
          </a:p>
          <a:p>
            <a:pPr marL="0" indent="0">
              <a:spcBef>
                <a:spcPts val="1200"/>
              </a:spcBef>
              <a:buNone/>
            </a:pPr>
            <a:r>
              <a:rPr lang="ja-JP" altLang="en-US" sz="2400" dirty="0"/>
              <a:t>ユーザ間のメッセージの管理</a:t>
            </a:r>
            <a:endParaRPr lang="en-US" altLang="ja-JP" sz="2400"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a:xfrm>
            <a:off x="321845" y="175028"/>
            <a:ext cx="8461208" cy="628003"/>
          </a:xfrm>
        </p:spPr>
        <p:txBody>
          <a:bodyPr>
            <a:normAutofit fontScale="90000"/>
          </a:bodyPr>
          <a:lstStyle/>
          <a:p>
            <a:r>
              <a:rPr lang="ja-JP" altLang="en-US" dirty="0">
                <a:latin typeface="Segoe UI" panose="020B0502040204020203" pitchFamily="34" charset="0"/>
              </a:rPr>
              <a:t>データベースの利用分野　</a:t>
            </a:r>
            <a:br>
              <a:rPr lang="en-US" altLang="ja-JP" dirty="0">
                <a:latin typeface="Segoe UI" panose="020B0502040204020203" pitchFamily="34" charset="0"/>
              </a:rPr>
            </a:br>
            <a:r>
              <a:rPr lang="ja-JP" altLang="en-US" dirty="0">
                <a:latin typeface="Segoe UI" panose="020B0502040204020203" pitchFamily="34" charset="0"/>
              </a:rPr>
              <a:t>①オンラインコミュニケーション</a:t>
            </a:r>
            <a:endParaRPr lang="ja-JP" altLang="en-US" dirty="0"/>
          </a:p>
        </p:txBody>
      </p:sp>
    </p:spTree>
    <p:extLst>
      <p:ext uri="{BB962C8B-B14F-4D97-AF65-F5344CB8AC3E}">
        <p14:creationId xmlns:p14="http://schemas.microsoft.com/office/powerpoint/2010/main" val="358682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28242" r="28242"/>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E7DD4950-D159-4EF1-90C3-DB06CAAE7C11}" type="slidenum">
              <a:rPr kumimoji="1" lang="ja-JP" altLang="en-US" sz="1800">
                <a:solidFill>
                  <a:srgbClr val="FFFFFF"/>
                </a:solidFill>
              </a:rPr>
              <a:pPr>
                <a:lnSpc>
                  <a:spcPct val="90000"/>
                </a:lnSpc>
                <a:spcAft>
                  <a:spcPts val="600"/>
                </a:spcAft>
              </a:pPr>
              <a:t>7</a:t>
            </a:fld>
            <a:endParaRPr kumimoji="1" lang="ja-JP" altLang="en-US" sz="1800">
              <a:solidFill>
                <a:srgbClr val="FFFFFF"/>
              </a:solidFill>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1043353"/>
            <a:ext cx="5108047" cy="5545015"/>
          </a:xfrm>
        </p:spPr>
        <p:txBody>
          <a:bodyPr>
            <a:normAutofit/>
          </a:bodyPr>
          <a:lstStyle/>
          <a:p>
            <a:pPr marL="0" indent="0">
              <a:spcBef>
                <a:spcPts val="1200"/>
              </a:spcBef>
              <a:buNone/>
            </a:pPr>
            <a:r>
              <a:rPr lang="ja-JP" altLang="en-US" sz="2400" b="1" dirty="0"/>
              <a:t>リアルタイムで安全、便利なサービスの提供．</a:t>
            </a:r>
            <a:endParaRPr lang="en-US" altLang="ja-JP" sz="2400" dirty="0"/>
          </a:p>
          <a:p>
            <a:pPr>
              <a:spcBef>
                <a:spcPts val="1200"/>
              </a:spcBef>
            </a:pPr>
            <a:r>
              <a:rPr lang="ja-JP" altLang="en-US" sz="2400" b="1" dirty="0"/>
              <a:t>オンラインの取引</a:t>
            </a:r>
            <a:endParaRPr lang="en-US" altLang="ja-JP" sz="2400" b="1" dirty="0"/>
          </a:p>
          <a:p>
            <a:pPr marL="0" indent="0">
              <a:spcBef>
                <a:spcPts val="1200"/>
              </a:spcBef>
              <a:buNone/>
            </a:pPr>
            <a:r>
              <a:rPr lang="ja-JP" altLang="en-US" sz="2400" dirty="0"/>
              <a:t>注文，支払い，配送状況問い合わせ</a:t>
            </a:r>
            <a:endParaRPr lang="en-US" altLang="ja-JP" sz="2400" dirty="0"/>
          </a:p>
          <a:p>
            <a:pPr>
              <a:spcBef>
                <a:spcPts val="1200"/>
              </a:spcBef>
            </a:pPr>
            <a:r>
              <a:rPr lang="ja-JP" altLang="en-US" sz="2400" b="1" dirty="0"/>
              <a:t>オンラインの銀行</a:t>
            </a:r>
            <a:endParaRPr lang="en-US" altLang="ja-JP" sz="2400" b="1" dirty="0"/>
          </a:p>
          <a:p>
            <a:pPr marL="0" indent="0">
              <a:spcBef>
                <a:spcPts val="1200"/>
              </a:spcBef>
              <a:buNone/>
            </a:pPr>
            <a:r>
              <a:rPr lang="ja-JP" altLang="en-US" sz="2400" dirty="0"/>
              <a:t>送金，残高照会，融資申請</a:t>
            </a:r>
            <a:endParaRPr lang="en-US" altLang="ja-JP" sz="2400" dirty="0"/>
          </a:p>
          <a:p>
            <a:pPr>
              <a:spcBef>
                <a:spcPts val="1200"/>
              </a:spcBef>
            </a:pPr>
            <a:r>
              <a:rPr lang="ja-JP" altLang="en-US" sz="2400" b="1" dirty="0"/>
              <a:t>オンラインの予約</a:t>
            </a:r>
            <a:endParaRPr lang="en-US" altLang="ja-JP" sz="2400" b="1" dirty="0"/>
          </a:p>
          <a:p>
            <a:pPr marL="0" indent="0">
              <a:spcBef>
                <a:spcPts val="1200"/>
              </a:spcBef>
              <a:buNone/>
            </a:pPr>
            <a:r>
              <a:rPr lang="ja-JP" altLang="en-US" sz="2400" dirty="0"/>
              <a:t>列車や飛行機などの座席予約</a:t>
            </a:r>
            <a:endParaRPr lang="en-US" altLang="ja-JP" sz="2400"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a:xfrm>
            <a:off x="321845" y="175028"/>
            <a:ext cx="8461208" cy="628003"/>
          </a:xfrm>
        </p:spPr>
        <p:txBody>
          <a:bodyPr>
            <a:normAutofit fontScale="90000"/>
          </a:bodyPr>
          <a:lstStyle/>
          <a:p>
            <a:r>
              <a:rPr lang="ja-JP" altLang="en-US" dirty="0">
                <a:latin typeface="Segoe UI" panose="020B0502040204020203" pitchFamily="34" charset="0"/>
              </a:rPr>
              <a:t>データベースの利用分野　</a:t>
            </a:r>
            <a:br>
              <a:rPr lang="en-US" altLang="ja-JP" dirty="0">
                <a:latin typeface="Segoe UI" panose="020B0502040204020203" pitchFamily="34" charset="0"/>
              </a:rPr>
            </a:br>
            <a:r>
              <a:rPr lang="ja-JP" altLang="en-US" dirty="0">
                <a:latin typeface="Segoe UI" panose="020B0502040204020203" pitchFamily="34" charset="0"/>
              </a:rPr>
              <a:t>②オンラインの取引</a:t>
            </a:r>
            <a:endParaRPr lang="ja-JP" altLang="en-US" dirty="0"/>
          </a:p>
        </p:txBody>
      </p:sp>
    </p:spTree>
    <p:extLst>
      <p:ext uri="{BB962C8B-B14F-4D97-AF65-F5344CB8AC3E}">
        <p14:creationId xmlns:p14="http://schemas.microsoft.com/office/powerpoint/2010/main" val="249506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25519" r="25519"/>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E7DD4950-D159-4EF1-90C3-DB06CAAE7C11}" type="slidenum">
              <a:rPr kumimoji="1" lang="ja-JP" altLang="en-US" sz="1800">
                <a:solidFill>
                  <a:srgbClr val="FFFFFF"/>
                </a:solidFill>
              </a:rPr>
              <a:pPr>
                <a:lnSpc>
                  <a:spcPct val="90000"/>
                </a:lnSpc>
                <a:spcAft>
                  <a:spcPts val="600"/>
                </a:spcAft>
              </a:pPr>
              <a:t>8</a:t>
            </a:fld>
            <a:endParaRPr kumimoji="1" lang="ja-JP" altLang="en-US" sz="1800">
              <a:solidFill>
                <a:srgbClr val="FFFFFF"/>
              </a:solidFill>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961291"/>
            <a:ext cx="5108047" cy="5627077"/>
          </a:xfrm>
        </p:spPr>
        <p:txBody>
          <a:bodyPr>
            <a:normAutofit/>
          </a:bodyPr>
          <a:lstStyle/>
          <a:p>
            <a:pPr marL="0" indent="0">
              <a:spcBef>
                <a:spcPts val="1200"/>
              </a:spcBef>
              <a:buNone/>
            </a:pPr>
            <a:r>
              <a:rPr lang="ja-JP" altLang="en-US" sz="2400" b="1" dirty="0"/>
              <a:t>人工知能での学習による上達：</a:t>
            </a:r>
            <a:r>
              <a:rPr lang="ja-JP" altLang="en-US" sz="2400" b="1" dirty="0">
                <a:solidFill>
                  <a:srgbClr val="FF0000"/>
                </a:solidFill>
              </a:rPr>
              <a:t>データを使用</a:t>
            </a:r>
            <a:r>
              <a:rPr lang="ja-JP" altLang="en-US" sz="2400" dirty="0"/>
              <a:t>し，</a:t>
            </a:r>
            <a:r>
              <a:rPr lang="ja-JP" altLang="en-US" sz="2400" b="1" dirty="0"/>
              <a:t>学習</a:t>
            </a:r>
            <a:r>
              <a:rPr lang="ja-JP" altLang="en-US" sz="2400" dirty="0"/>
              <a:t>を通じて</a:t>
            </a:r>
            <a:r>
              <a:rPr lang="ja-JP" altLang="en-US" sz="2400" b="1" dirty="0"/>
              <a:t>知的能力を向上．</a:t>
            </a:r>
            <a:endParaRPr lang="en-US" altLang="ja-JP" sz="2400" dirty="0"/>
          </a:p>
          <a:p>
            <a:pPr>
              <a:spcBef>
                <a:spcPts val="1200"/>
              </a:spcBef>
            </a:pPr>
            <a:r>
              <a:rPr lang="en-US" altLang="ja-JP" sz="2400" b="1" dirty="0" err="1"/>
              <a:t>ChatGPT</a:t>
            </a:r>
            <a:r>
              <a:rPr lang="ja-JP" altLang="en-US" sz="2400" b="1" dirty="0"/>
              <a:t> などの対話型</a:t>
            </a:r>
            <a:r>
              <a:rPr lang="en-US" altLang="ja-JP" sz="2400" b="1" dirty="0"/>
              <a:t>AI</a:t>
            </a:r>
          </a:p>
          <a:p>
            <a:pPr marL="0" indent="0">
              <a:spcBef>
                <a:spcPts val="1200"/>
              </a:spcBef>
              <a:buNone/>
            </a:pPr>
            <a:r>
              <a:rPr lang="ja-JP" altLang="en-US" sz="2400" dirty="0"/>
              <a:t>（対話，自由なアイデア出し，　　</a:t>
            </a:r>
            <a:endParaRPr lang="en-US" altLang="ja-JP" sz="2400" dirty="0"/>
          </a:p>
          <a:p>
            <a:pPr marL="0" indent="0">
              <a:spcBef>
                <a:spcPts val="1200"/>
              </a:spcBef>
              <a:buNone/>
            </a:pPr>
            <a:r>
              <a:rPr lang="ja-JP" altLang="en-US" sz="2400" dirty="0"/>
              <a:t>　要約，翻訳など）</a:t>
            </a:r>
            <a:endParaRPr lang="en-US" altLang="ja-JP" sz="2400" dirty="0"/>
          </a:p>
          <a:p>
            <a:pPr>
              <a:spcBef>
                <a:spcPts val="1200"/>
              </a:spcBef>
            </a:pPr>
            <a:r>
              <a:rPr lang="ja-JP" altLang="en-US" sz="2400" b="1" dirty="0"/>
              <a:t>医用画像や自動運転での画像理解</a:t>
            </a:r>
            <a:endParaRPr lang="en-US" altLang="ja-JP" sz="2400" b="1" dirty="0"/>
          </a:p>
          <a:p>
            <a:pPr marL="0" indent="0">
              <a:spcBef>
                <a:spcPts val="1200"/>
              </a:spcBef>
              <a:buNone/>
            </a:pPr>
            <a:r>
              <a:rPr lang="ja-JP" altLang="en-US" sz="2400" dirty="0"/>
              <a:t>（画像診断、物体認識など）</a:t>
            </a:r>
            <a:endParaRPr lang="en-US" altLang="ja-JP" sz="2400" dirty="0"/>
          </a:p>
          <a:p>
            <a:pPr>
              <a:spcBef>
                <a:spcPts val="1200"/>
              </a:spcBef>
            </a:pPr>
            <a:r>
              <a:rPr lang="ja-JP" altLang="en-US" sz="2400" b="1" dirty="0"/>
              <a:t>オンラインショッピングでの情報推薦</a:t>
            </a:r>
            <a:br>
              <a:rPr lang="en-US" altLang="ja-JP" sz="2400" dirty="0"/>
            </a:br>
            <a:r>
              <a:rPr lang="ja-JP" altLang="en-US" sz="2400" dirty="0"/>
              <a:t>（過去の履歴からの商品の順位付けなど）</a:t>
            </a:r>
            <a:endParaRPr lang="en-US" altLang="ja-JP" sz="2400"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a:xfrm>
            <a:off x="321845" y="175028"/>
            <a:ext cx="8461208" cy="527561"/>
          </a:xfrm>
        </p:spPr>
        <p:txBody>
          <a:bodyPr>
            <a:normAutofit fontScale="90000"/>
          </a:bodyPr>
          <a:lstStyle/>
          <a:p>
            <a:r>
              <a:rPr lang="ja-JP" altLang="en-US" dirty="0">
                <a:latin typeface="Segoe UI" panose="020B0502040204020203" pitchFamily="34" charset="0"/>
              </a:rPr>
              <a:t>データベースの利用分野</a:t>
            </a:r>
            <a:br>
              <a:rPr lang="en-US" altLang="ja-JP" dirty="0">
                <a:latin typeface="Segoe UI" panose="020B0502040204020203" pitchFamily="34" charset="0"/>
              </a:rPr>
            </a:br>
            <a:r>
              <a:rPr lang="ja-JP" altLang="en-US" dirty="0">
                <a:latin typeface="Segoe UI" panose="020B0502040204020203" pitchFamily="34" charset="0"/>
              </a:rPr>
              <a:t>③人工知能</a:t>
            </a:r>
            <a:endParaRPr lang="ja-JP" altLang="en-US" dirty="0"/>
          </a:p>
        </p:txBody>
      </p:sp>
    </p:spTree>
    <p:extLst>
      <p:ext uri="{BB962C8B-B14F-4D97-AF65-F5344CB8AC3E}">
        <p14:creationId xmlns:p14="http://schemas.microsoft.com/office/powerpoint/2010/main" val="759606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28290" r="28290"/>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E7DD4950-D159-4EF1-90C3-DB06CAAE7C11}" type="slidenum">
              <a:rPr kumimoji="1" lang="ja-JP" altLang="en-US" sz="1800">
                <a:solidFill>
                  <a:srgbClr val="FFFFFF"/>
                </a:solidFill>
              </a:rPr>
              <a:pPr>
                <a:lnSpc>
                  <a:spcPct val="90000"/>
                </a:lnSpc>
                <a:spcAft>
                  <a:spcPts val="600"/>
                </a:spcAft>
              </a:pPr>
              <a:t>9</a:t>
            </a:fld>
            <a:endParaRPr kumimoji="1" lang="ja-JP" altLang="en-US" sz="1800">
              <a:solidFill>
                <a:srgbClr val="FFFFFF"/>
              </a:solidFill>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961291"/>
            <a:ext cx="5108047" cy="5627077"/>
          </a:xfrm>
        </p:spPr>
        <p:txBody>
          <a:bodyPr>
            <a:normAutofit/>
          </a:bodyPr>
          <a:lstStyle/>
          <a:p>
            <a:pPr marL="0" indent="0">
              <a:spcBef>
                <a:spcPts val="1200"/>
              </a:spcBef>
              <a:buNone/>
            </a:pPr>
            <a:r>
              <a:rPr lang="ja-JP" altLang="en-US" sz="2400" b="1" dirty="0"/>
              <a:t>正確な予測，効果的な意思決定．</a:t>
            </a:r>
            <a:endParaRPr lang="en-US" altLang="ja-JP" sz="2400" dirty="0"/>
          </a:p>
          <a:p>
            <a:pPr>
              <a:spcBef>
                <a:spcPts val="1200"/>
              </a:spcBef>
            </a:pPr>
            <a:r>
              <a:rPr lang="ja-JP" altLang="en-US" sz="2400" b="1" dirty="0"/>
              <a:t>気象予報</a:t>
            </a:r>
            <a:br>
              <a:rPr lang="en-US" altLang="ja-JP" sz="2400" b="1" dirty="0"/>
            </a:br>
            <a:r>
              <a:rPr lang="ja-JP" altLang="en-US" sz="2400" dirty="0"/>
              <a:t>気温，風速，風向き，湿度、降水などの過去データから天候，台風の進路，気温の変化などを予測</a:t>
            </a:r>
            <a:endParaRPr lang="en-US" altLang="ja-JP" sz="2400" dirty="0"/>
          </a:p>
          <a:p>
            <a:pPr>
              <a:spcBef>
                <a:spcPts val="1200"/>
              </a:spcBef>
            </a:pPr>
            <a:r>
              <a:rPr lang="ja-JP" altLang="en-US" sz="2400" b="1" dirty="0"/>
              <a:t>市場調査</a:t>
            </a:r>
            <a:br>
              <a:rPr lang="en-US" altLang="ja-JP" sz="2400" b="1" dirty="0"/>
            </a:br>
            <a:r>
              <a:rPr lang="ja-JP" altLang="en-US" sz="2400" dirty="0"/>
              <a:t>販売，顧客からの問い合わせなどの過去データから，製品の需要などを予測</a:t>
            </a:r>
            <a:endParaRPr lang="en-US" altLang="ja-JP" sz="2400" dirty="0"/>
          </a:p>
          <a:p>
            <a:pPr>
              <a:spcBef>
                <a:spcPts val="1200"/>
              </a:spcBef>
            </a:pPr>
            <a:r>
              <a:rPr lang="ja-JP" altLang="en-US" sz="2400" b="1" dirty="0"/>
              <a:t>ヘルスケア</a:t>
            </a:r>
            <a:br>
              <a:rPr lang="en-US" altLang="ja-JP" sz="2400" b="1" dirty="0"/>
            </a:br>
            <a:r>
              <a:rPr lang="ja-JP" altLang="en-US" sz="2400" dirty="0"/>
              <a:t>データに基づき病気の傾向，副作用の可能性などを推定</a:t>
            </a:r>
            <a:endParaRPr lang="en-US" altLang="ja-JP" sz="2400"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a:xfrm>
            <a:off x="321845" y="175028"/>
            <a:ext cx="8461208" cy="527561"/>
          </a:xfrm>
        </p:spPr>
        <p:txBody>
          <a:bodyPr>
            <a:normAutofit fontScale="90000"/>
          </a:bodyPr>
          <a:lstStyle/>
          <a:p>
            <a:r>
              <a:rPr lang="ja-JP" altLang="en-US" dirty="0">
                <a:latin typeface="Segoe UI" panose="020B0502040204020203" pitchFamily="34" charset="0"/>
              </a:rPr>
              <a:t>データベースの利用分野</a:t>
            </a:r>
            <a:br>
              <a:rPr lang="en-US" altLang="ja-JP" dirty="0">
                <a:latin typeface="Segoe UI" panose="020B0502040204020203" pitchFamily="34" charset="0"/>
              </a:rPr>
            </a:br>
            <a:r>
              <a:rPr lang="ja-JP" altLang="en-US" dirty="0">
                <a:latin typeface="Segoe UI" panose="020B0502040204020203" pitchFamily="34" charset="0"/>
              </a:rPr>
              <a:t>④データによる分析，予測</a:t>
            </a:r>
            <a:endParaRPr lang="ja-JP" altLang="en-US" dirty="0"/>
          </a:p>
        </p:txBody>
      </p:sp>
    </p:spTree>
    <p:extLst>
      <p:ext uri="{BB962C8B-B14F-4D97-AF65-F5344CB8AC3E}">
        <p14:creationId xmlns:p14="http://schemas.microsoft.com/office/powerpoint/2010/main" val="150450096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1170</TotalTime>
  <Words>2562</Words>
  <Application>Microsoft Office PowerPoint</Application>
  <PresentationFormat>画面に合わせる (4:3)</PresentationFormat>
  <Paragraphs>410</Paragraphs>
  <Slides>35</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35</vt:i4>
      </vt:variant>
    </vt:vector>
  </HeadingPairs>
  <TitlesOfParts>
    <vt:vector size="45" baseType="lpstr">
      <vt:lpstr>ＭＳ ゴシック</vt:lpstr>
      <vt:lpstr>Söhne</vt:lpstr>
      <vt:lpstr>メイリオ</vt:lpstr>
      <vt:lpstr>游ゴシック</vt:lpstr>
      <vt:lpstr>Arial</vt:lpstr>
      <vt:lpstr>Calibri</vt:lpstr>
      <vt:lpstr>Calibri Light</vt:lpstr>
      <vt:lpstr>Segoe UI</vt:lpstr>
      <vt:lpstr>Office テーマ</vt:lpstr>
      <vt:lpstr>1_Office テーマ</vt:lpstr>
      <vt:lpstr>データベース，JSON，NoSQL データベース </vt:lpstr>
      <vt:lpstr>アウトライン</vt:lpstr>
      <vt:lpstr>7-1 データベース </vt:lpstr>
      <vt:lpstr>データベース</vt:lpstr>
      <vt:lpstr>データベースの必要性</vt:lpstr>
      <vt:lpstr>データベースの利用分野　 ①オンラインコミュニケーション</vt:lpstr>
      <vt:lpstr>データベースの利用分野　 ②オンラインの取引</vt:lpstr>
      <vt:lpstr>データベースの利用分野 ③人工知能</vt:lpstr>
      <vt:lpstr>データベースの利用分野 ④データによる分析，予測</vt:lpstr>
      <vt:lpstr>サイバーフィジカル</vt:lpstr>
      <vt:lpstr>ここまでのまとめ</vt:lpstr>
      <vt:lpstr>7-2 SQL プログラムの例 </vt:lpstr>
      <vt:lpstr>Python と SQL の組み合わせ</vt:lpstr>
      <vt:lpstr>Python からの SQLite 3 の利用</vt:lpstr>
      <vt:lpstr>Python からの SQLite 3 の利用（Google Colaboratory）</vt:lpstr>
      <vt:lpstr>7-3. JSON、 JSON とデータベースの連携</vt:lpstr>
      <vt:lpstr>データベースとデータ送受信</vt:lpstr>
      <vt:lpstr>JSON </vt:lpstr>
      <vt:lpstr>JSON の用途</vt:lpstr>
      <vt:lpstr>JSON での入れ子</vt:lpstr>
      <vt:lpstr>文字列の中身が JSON 形式（Google Colaboratory）</vt:lpstr>
      <vt:lpstr>Python の辞書</vt:lpstr>
      <vt:lpstr>JSON データを解析してキーとバリューを格納した辞書を得る（Google Colaboratory）</vt:lpstr>
      <vt:lpstr>得られたバリューを整形して表示（Google Colaboratory）</vt:lpstr>
      <vt:lpstr>JSON のデータを SQLite 3 に格納（Google Colaboratory）</vt:lpstr>
      <vt:lpstr>JSON のデータ型とその例</vt:lpstr>
      <vt:lpstr>JSON とデータベースの連携</vt:lpstr>
      <vt:lpstr>7-4 データベースの種類と NoSQL データベース </vt:lpstr>
      <vt:lpstr>データベースシステムの種類①</vt:lpstr>
      <vt:lpstr>データベースシステムの種類②</vt:lpstr>
      <vt:lpstr>TinyDB</vt:lpstr>
      <vt:lpstr>Python からの TinyDB の利用（Google Colaboratory）</vt:lpstr>
      <vt:lpstr>PowerPoint プレゼンテーション</vt:lpstr>
      <vt:lpstr>まとめ</vt:lpstr>
      <vt:lpstr>全体まとめ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による ICT システム</dc:title>
  <dc:creator>kunihiko</dc:creator>
  <cp:lastModifiedBy>金子　邦彦</cp:lastModifiedBy>
  <cp:revision>74</cp:revision>
  <dcterms:created xsi:type="dcterms:W3CDTF">2020-06-03T12:20:31Z</dcterms:created>
  <dcterms:modified xsi:type="dcterms:W3CDTF">2025-02-05T05:59:27Z</dcterms:modified>
</cp:coreProperties>
</file>