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1037" r:id="rId2"/>
    <p:sldId id="1038" r:id="rId3"/>
    <p:sldId id="1392" r:id="rId4"/>
    <p:sldId id="1384" r:id="rId5"/>
    <p:sldId id="1385" r:id="rId6"/>
    <p:sldId id="1386" r:id="rId7"/>
    <p:sldId id="1383" r:id="rId8"/>
    <p:sldId id="1393" r:id="rId9"/>
    <p:sldId id="1387" r:id="rId10"/>
    <p:sldId id="1389" r:id="rId11"/>
    <p:sldId id="1390" r:id="rId12"/>
    <p:sldId id="1391" r:id="rId13"/>
    <p:sldId id="1388" r:id="rId14"/>
    <p:sldId id="1394" r:id="rId15"/>
    <p:sldId id="1395" r:id="rId16"/>
    <p:sldId id="1396" r:id="rId17"/>
    <p:sldId id="1397" r:id="rId18"/>
    <p:sldId id="1398" r:id="rId19"/>
    <p:sldId id="1399" r:id="rId20"/>
    <p:sldId id="1400" r:id="rId21"/>
    <p:sldId id="1401" r:id="rId2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907" autoAdjust="0"/>
    <p:restoredTop sz="94660"/>
  </p:normalViewPr>
  <p:slideViewPr>
    <p:cSldViewPr snapToGrid="0">
      <p:cViewPr>
        <p:scale>
          <a:sx n="50" d="100"/>
          <a:sy n="50" d="100"/>
        </p:scale>
        <p:origin x="528" y="5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1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0157" y="1122363"/>
            <a:ext cx="8243685" cy="2387600"/>
          </a:xfrm>
        </p:spPr>
        <p:txBody>
          <a:bodyPr>
            <a:noAutofit/>
          </a:bodyPr>
          <a:lstStyle/>
          <a:p>
            <a:r>
              <a:rPr lang="en-US" altLang="ja-JP" dirty="0">
                <a:latin typeface="メイリオ" panose="020B0604030504040204" pitchFamily="50" charset="-128"/>
              </a:rPr>
              <a:t>p</a:t>
            </a:r>
            <a:r>
              <a:rPr lang="en-US" altLang="ja-JP" sz="4400" dirty="0">
                <a:latin typeface="メイリオ" panose="020B0604030504040204" pitchFamily="50" charset="-128"/>
              </a:rPr>
              <a:t>d-6. </a:t>
            </a:r>
            <a:r>
              <a:rPr lang="en-US" altLang="ja-JP" dirty="0">
                <a:latin typeface="メイリオ" panose="020B0604030504040204" pitchFamily="50" charset="-128"/>
              </a:rPr>
              <a:t>Web </a:t>
            </a:r>
            <a:r>
              <a:rPr lang="ja-JP" altLang="en-US" dirty="0">
                <a:latin typeface="メイリオ" panose="020B0604030504040204" pitchFamily="50" charset="-128"/>
              </a:rPr>
              <a:t>アプリケーション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9281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8" name="字幕 7">
            <a:extLst>
              <a:ext uri="{FF2B5EF4-FFF2-40B4-BE49-F238E27FC236}">
                <a16:creationId xmlns:a16="http://schemas.microsoft.com/office/drawing/2014/main" id="{E246CD48-9EDC-44F7-8CDD-2B1DAA1CE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157" y="3301658"/>
            <a:ext cx="8266421" cy="1506085"/>
          </a:xfrm>
        </p:spPr>
        <p:txBody>
          <a:bodyPr>
            <a:normAutofit/>
          </a:bodyPr>
          <a:lstStyle/>
          <a:p>
            <a:r>
              <a:rPr lang="ja-JP" altLang="en-US" dirty="0"/>
              <a:t>（</a:t>
            </a:r>
            <a:r>
              <a:rPr lang="en-US" altLang="ja-JP" dirty="0"/>
              <a:t>Python </a:t>
            </a:r>
            <a:r>
              <a:rPr lang="ja-JP" altLang="en-US" dirty="0"/>
              <a:t>による </a:t>
            </a:r>
            <a:r>
              <a:rPr lang="en-US" altLang="ja-JP" dirty="0"/>
              <a:t>ICT </a:t>
            </a:r>
            <a:r>
              <a:rPr lang="ja-JP" altLang="en-US" dirty="0"/>
              <a:t>システム）</a:t>
            </a:r>
          </a:p>
          <a:p>
            <a:r>
              <a:rPr lang="en-US" altLang="ja-JP" dirty="0"/>
              <a:t>URL: https://www.kkaneko.jp/de/pd/index.html</a:t>
            </a:r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7095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237FB6-C505-3A58-1F23-0482D8837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Flask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24521A-03DA-0586-8D1E-2278C5D29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b="1" dirty="0"/>
              <a:t>Flask</a:t>
            </a:r>
            <a:r>
              <a:rPr kumimoji="1" lang="en-US" altLang="ja-JP" dirty="0"/>
              <a:t> </a:t>
            </a:r>
            <a:r>
              <a:rPr kumimoji="1" lang="ja-JP" altLang="en-US" dirty="0"/>
              <a:t>は，</a:t>
            </a:r>
            <a:r>
              <a:rPr kumimoji="1" lang="en-US" altLang="ja-JP" dirty="0"/>
              <a:t>Python</a:t>
            </a:r>
            <a:r>
              <a:rPr kumimoji="1" lang="ja-JP" altLang="en-US" dirty="0"/>
              <a:t>のための </a:t>
            </a:r>
            <a:r>
              <a:rPr kumimoji="1" lang="en-US" altLang="ja-JP" dirty="0"/>
              <a:t>Web </a:t>
            </a:r>
            <a:r>
              <a:rPr kumimoji="1" lang="ja-JP" altLang="en-US" dirty="0"/>
              <a:t>アプリケーションフレームワーク。</a:t>
            </a:r>
          </a:p>
          <a:p>
            <a:r>
              <a:rPr kumimoji="1" lang="en-US" altLang="ja-JP" b="1" dirty="0"/>
              <a:t>Web </a:t>
            </a:r>
            <a:r>
              <a:rPr kumimoji="1" lang="ja-JP" altLang="en-US" b="1" dirty="0"/>
              <a:t>アプリケーションの設計と構築を簡単に行う</a:t>
            </a:r>
            <a:r>
              <a:rPr kumimoji="1" lang="ja-JP" altLang="en-US" dirty="0"/>
              <a:t>ための機能を提供</a:t>
            </a:r>
            <a:endParaRPr kumimoji="1" lang="en-US" altLang="ja-JP" dirty="0"/>
          </a:p>
          <a:p>
            <a:pPr lvl="1"/>
            <a:r>
              <a:rPr kumimoji="1" lang="en-US" altLang="ja-JP" b="1" dirty="0"/>
              <a:t>Web</a:t>
            </a:r>
            <a:r>
              <a:rPr kumimoji="1" lang="ja-JP" altLang="en-US" b="1" dirty="0"/>
              <a:t>サーバ</a:t>
            </a:r>
            <a:endParaRPr kumimoji="1" lang="en-US" altLang="ja-JP" b="1" dirty="0"/>
          </a:p>
          <a:p>
            <a:pPr lvl="1"/>
            <a:r>
              <a:rPr kumimoji="1" lang="ja-JP" altLang="en-US" b="1" dirty="0"/>
              <a:t>ルーティング</a:t>
            </a:r>
            <a:endParaRPr lang="en-US" altLang="ja-JP" b="1" dirty="0"/>
          </a:p>
          <a:p>
            <a:pPr lvl="1"/>
            <a:r>
              <a:rPr kumimoji="1" lang="ja-JP" altLang="en-US" dirty="0"/>
              <a:t>テンプレートエンジン</a:t>
            </a:r>
            <a:endParaRPr lang="en-US" altLang="ja-JP" dirty="0"/>
          </a:p>
          <a:p>
            <a:pPr lvl="1"/>
            <a:r>
              <a:rPr kumimoji="1" lang="ja-JP" altLang="en-US" dirty="0"/>
              <a:t>エラーハンドリング</a:t>
            </a:r>
            <a:endParaRPr lang="en-US" altLang="ja-JP" dirty="0"/>
          </a:p>
          <a:p>
            <a:pPr lvl="1"/>
            <a:r>
              <a:rPr kumimoji="1" lang="ja-JP" altLang="en-US" dirty="0"/>
              <a:t>デバッグ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7DBD30D-00D1-C3DE-7FD6-479745D3C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0768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CD4D4E-00E8-1B0A-2965-E09298241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Flask </a:t>
            </a:r>
            <a:r>
              <a:rPr kumimoji="1" lang="ja-JP" altLang="en-US" dirty="0"/>
              <a:t>におけるルーティング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0A8E2E1-EE0F-5D54-26F1-840E8B5FC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 lnSpcReduction="10000"/>
          </a:bodyPr>
          <a:lstStyle/>
          <a:p>
            <a:r>
              <a:rPr kumimoji="1" lang="ja-JP" altLang="en-US" b="1" dirty="0"/>
              <a:t>リクエスト</a:t>
            </a:r>
            <a:r>
              <a:rPr kumimoji="1" lang="en-US" altLang="ja-JP" b="1" dirty="0"/>
              <a:t>URL</a:t>
            </a:r>
            <a:r>
              <a:rPr kumimoji="1" lang="ja-JP" altLang="en-US" dirty="0"/>
              <a:t>を，特定の</a:t>
            </a:r>
            <a:r>
              <a:rPr kumimoji="1" lang="en-US" altLang="ja-JP" b="1" dirty="0"/>
              <a:t>Python</a:t>
            </a:r>
            <a:r>
              <a:rPr kumimoji="1" lang="ja-JP" altLang="en-US" b="1" dirty="0"/>
              <a:t>関数</a:t>
            </a:r>
            <a:r>
              <a:rPr kumimoji="1" lang="ja-JP" altLang="en-US" dirty="0"/>
              <a:t>（ビューと呼ぶ）に</a:t>
            </a:r>
            <a:r>
              <a:rPr kumimoji="1" lang="ja-JP" altLang="en-US" b="1" dirty="0"/>
              <a:t>関連付け</a:t>
            </a:r>
            <a:endParaRPr kumimoji="1" lang="en-US" altLang="ja-JP" b="1" dirty="0"/>
          </a:p>
          <a:p>
            <a:r>
              <a:rPr kumimoji="1" lang="en-US" altLang="ja-JP" b="1" dirty="0"/>
              <a:t>@app.route()</a:t>
            </a:r>
            <a:r>
              <a:rPr kumimoji="1" lang="ja-JP" altLang="en-US" b="1" dirty="0"/>
              <a:t>デコレータ</a:t>
            </a:r>
            <a:r>
              <a:rPr kumimoji="1" lang="ja-JP" altLang="en-US" dirty="0"/>
              <a:t>を使用して</a:t>
            </a:r>
            <a:r>
              <a:rPr kumimoji="1" lang="ja-JP" altLang="en-US" b="1" dirty="0"/>
              <a:t>リクエスト</a:t>
            </a:r>
            <a:r>
              <a:rPr kumimoji="1" lang="en-US" altLang="ja-JP" b="1" dirty="0"/>
              <a:t>URL</a:t>
            </a:r>
            <a:r>
              <a:rPr kumimoji="1" lang="ja-JP" altLang="en-US" dirty="0"/>
              <a:t>と</a:t>
            </a:r>
            <a:r>
              <a:rPr kumimoji="1" lang="ja-JP" altLang="en-US" b="1" dirty="0"/>
              <a:t>関数</a:t>
            </a:r>
            <a:r>
              <a:rPr kumimoji="1" lang="ja-JP" altLang="en-US" dirty="0"/>
              <a:t>を</a:t>
            </a:r>
            <a:r>
              <a:rPr kumimoji="1" lang="ja-JP" altLang="en-US" b="1" dirty="0"/>
              <a:t>関連付ける</a:t>
            </a:r>
            <a:endParaRPr kumimoji="1" lang="en-US" altLang="ja-JP" b="1" dirty="0"/>
          </a:p>
          <a:p>
            <a:endParaRPr kumimoji="1" lang="ja-JP" altLang="en-US" b="1" dirty="0"/>
          </a:p>
          <a:p>
            <a:pPr marL="0" indent="0">
              <a:buNone/>
            </a:pPr>
            <a:r>
              <a:rPr kumimoji="1" lang="ja-JP" altLang="en-US" u="sng" dirty="0"/>
              <a:t>ルート</a:t>
            </a:r>
            <a:r>
              <a:rPr kumimoji="1" lang="en-US" altLang="ja-JP" u="sng" dirty="0"/>
              <a:t>URL</a:t>
            </a:r>
            <a:r>
              <a:rPr kumimoji="1" lang="ja-JP" altLang="en-US" u="sng" dirty="0"/>
              <a:t>（</a:t>
            </a:r>
            <a:r>
              <a:rPr kumimoji="1" lang="en-US" altLang="ja-JP" u="sng" dirty="0"/>
              <a:t>‘/’</a:t>
            </a:r>
            <a:r>
              <a:rPr kumimoji="1" lang="ja-JP" altLang="en-US" u="sng" dirty="0"/>
              <a:t>）を関数</a:t>
            </a:r>
            <a:r>
              <a:rPr kumimoji="1" lang="en-US" altLang="ja-JP" u="sng" dirty="0"/>
              <a:t>home()</a:t>
            </a:r>
            <a:r>
              <a:rPr kumimoji="1" lang="ja-JP" altLang="en-US" u="sng" dirty="0"/>
              <a:t>に関連付け</a:t>
            </a:r>
            <a:r>
              <a:rPr lang="ja-JP" altLang="en-US" u="sng" dirty="0"/>
              <a:t>する </a:t>
            </a:r>
            <a:r>
              <a:rPr lang="en-US" altLang="ja-JP" u="sng" dirty="0"/>
              <a:t>Python </a:t>
            </a:r>
            <a:r>
              <a:rPr lang="ja-JP" altLang="en-US" u="sng" dirty="0"/>
              <a:t>プログラム</a:t>
            </a:r>
            <a:endParaRPr kumimoji="1" lang="ja-JP" altLang="en-US" u="sng" dirty="0"/>
          </a:p>
          <a:p>
            <a:pPr marL="0" indent="0">
              <a:buNone/>
            </a:pPr>
            <a:r>
              <a:rPr kumimoji="1" lang="en-US" altLang="ja-JP" b="1" dirty="0"/>
              <a:t>from flask import Flask</a:t>
            </a:r>
          </a:p>
          <a:p>
            <a:pPr marL="0" indent="0">
              <a:buNone/>
            </a:pPr>
            <a:r>
              <a:rPr kumimoji="1" lang="en-US" altLang="ja-JP" b="1" dirty="0"/>
              <a:t>app = Flask(__name__)</a:t>
            </a:r>
          </a:p>
          <a:p>
            <a:pPr marL="0" indent="0">
              <a:buNone/>
            </a:pPr>
            <a:r>
              <a:rPr kumimoji="1" lang="en-US" altLang="ja-JP" b="1" dirty="0"/>
              <a:t>@app.route('/')</a:t>
            </a:r>
          </a:p>
          <a:p>
            <a:pPr marL="0" indent="0">
              <a:buNone/>
            </a:pPr>
            <a:r>
              <a:rPr kumimoji="1" lang="en-US" altLang="ja-JP" b="1" dirty="0"/>
              <a:t>def home():</a:t>
            </a:r>
          </a:p>
          <a:p>
            <a:pPr marL="0" indent="0">
              <a:buNone/>
            </a:pPr>
            <a:r>
              <a:rPr kumimoji="1" lang="en-US" altLang="ja-JP" b="1" dirty="0"/>
              <a:t>    return "This is the homepage."</a:t>
            </a:r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CBD19DC-F88D-6CB2-7E0F-53C95B54C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1978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CD4D4E-00E8-1B0A-2965-E09298241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Flask </a:t>
            </a:r>
            <a:r>
              <a:rPr kumimoji="1" lang="ja-JP" altLang="en-US" dirty="0"/>
              <a:t>における動的ルーティング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0A8E2E1-EE0F-5D54-26F1-840E8B5FC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動的ルーティング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では，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リクエスト</a:t>
            </a:r>
            <a:r>
              <a:rPr lang="en-US" altLang="ja-JP" b="1" i="0" dirty="0">
                <a:solidFill>
                  <a:srgbClr val="374151"/>
                </a:solidFill>
                <a:effectLst/>
                <a:latin typeface="Söhne"/>
              </a:rPr>
              <a:t>URL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の一部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を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変数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として扱う。その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変数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を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ビュー関数の引数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として利用</a:t>
            </a:r>
            <a:endParaRPr lang="en-US" altLang="ja-JP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buNone/>
            </a:pPr>
            <a:endParaRPr kumimoji="1" lang="ja-JP" altLang="en-US" b="1" dirty="0"/>
          </a:p>
          <a:p>
            <a:pPr marL="0" indent="0">
              <a:buNone/>
            </a:pPr>
            <a:r>
              <a:rPr lang="ja-JP" altLang="en-US" b="0" i="0" u="sng" dirty="0">
                <a:solidFill>
                  <a:srgbClr val="374151"/>
                </a:solidFill>
                <a:effectLst/>
                <a:latin typeface="Söhne"/>
              </a:rPr>
              <a:t>ユーザー名をパラメータとして取る</a:t>
            </a:r>
            <a:endParaRPr lang="en-US" altLang="ja-JP" b="0" i="0" u="sng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buNone/>
            </a:pPr>
            <a:r>
              <a:rPr kumimoji="1" lang="en-US" altLang="ja-JP" b="1" dirty="0"/>
              <a:t>from flask import Flask</a:t>
            </a:r>
          </a:p>
          <a:p>
            <a:pPr marL="0" indent="0">
              <a:buNone/>
            </a:pPr>
            <a:r>
              <a:rPr kumimoji="1" lang="en-US" altLang="ja-JP" b="1" dirty="0"/>
              <a:t>app = Flask(__name__)</a:t>
            </a:r>
          </a:p>
          <a:p>
            <a:pPr marL="0" indent="0">
              <a:buNone/>
            </a:pPr>
            <a:r>
              <a:rPr kumimoji="1" lang="en-US" altLang="ja-JP" b="1" dirty="0"/>
              <a:t>@app.route('/user/&lt;username&gt;')</a:t>
            </a:r>
          </a:p>
          <a:p>
            <a:pPr marL="0" indent="0">
              <a:buNone/>
            </a:pPr>
            <a:r>
              <a:rPr kumimoji="1" lang="en-US" altLang="ja-JP" b="1" dirty="0"/>
              <a:t>def user(username):</a:t>
            </a:r>
          </a:p>
          <a:p>
            <a:pPr marL="0" indent="0">
              <a:buNone/>
            </a:pPr>
            <a:r>
              <a:rPr kumimoji="1" lang="en-US" altLang="ja-JP" b="1" dirty="0"/>
              <a:t>    return 'User %s' % username</a:t>
            </a:r>
          </a:p>
          <a:p>
            <a:pPr marL="0" indent="0">
              <a:buNone/>
            </a:pPr>
            <a:r>
              <a:rPr kumimoji="1" lang="en-US" altLang="ja-JP" b="1" dirty="0"/>
              <a:t>        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CBD19DC-F88D-6CB2-7E0F-53C95B54C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2CC9EA3-3B3C-5BEB-F164-B69857F77ECA}"/>
              </a:ext>
            </a:extLst>
          </p:cNvPr>
          <p:cNvSpPr txBox="1"/>
          <p:nvPr/>
        </p:nvSpPr>
        <p:spPr>
          <a:xfrm>
            <a:off x="4991100" y="3614406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&lt;username&gt; </a:t>
            </a:r>
            <a:r>
              <a:rPr lang="ja-JP" altLang="en-US" sz="2400" dirty="0">
                <a:solidFill>
                  <a:srgbClr val="FF0000"/>
                </a:solidFill>
              </a:rPr>
              <a:t>はリクエスト</a:t>
            </a:r>
            <a:r>
              <a:rPr lang="en-US" altLang="ja-JP" sz="2400" dirty="0">
                <a:solidFill>
                  <a:srgbClr val="FF0000"/>
                </a:solidFill>
              </a:rPr>
              <a:t>URL</a:t>
            </a:r>
          </a:p>
          <a:p>
            <a:r>
              <a:rPr lang="ja-JP" altLang="en-US" sz="2400" dirty="0">
                <a:solidFill>
                  <a:srgbClr val="FF0000"/>
                </a:solidFill>
              </a:rPr>
              <a:t>の一部</a:t>
            </a:r>
          </a:p>
        </p:txBody>
      </p:sp>
    </p:spTree>
    <p:extLst>
      <p:ext uri="{BB962C8B-B14F-4D97-AF65-F5344CB8AC3E}">
        <p14:creationId xmlns:p14="http://schemas.microsoft.com/office/powerpoint/2010/main" val="1920486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16393D-045C-8DC9-D587-4850E2FFF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745722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ルーティングを行う </a:t>
            </a:r>
            <a:r>
              <a:rPr kumimoji="1" lang="en-US" altLang="ja-JP" dirty="0"/>
              <a:t>Python </a:t>
            </a:r>
            <a:r>
              <a:rPr kumimoji="1" lang="ja-JP" altLang="en-US" dirty="0"/>
              <a:t>プログラム</a:t>
            </a:r>
            <a:br>
              <a:rPr kumimoji="1" lang="en-US" altLang="ja-JP" dirty="0"/>
            </a:br>
            <a:r>
              <a:rPr kumimoji="1" lang="ja-JP" altLang="en-US" dirty="0"/>
              <a:t>（</a:t>
            </a:r>
            <a:r>
              <a:rPr kumimoji="1" lang="en-US" altLang="ja-JP" dirty="0"/>
              <a:t>Flask </a:t>
            </a:r>
            <a:r>
              <a:rPr kumimoji="1" lang="ja-JP" altLang="en-US" dirty="0"/>
              <a:t>を使用）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8463406-6CAE-5B08-379B-32C6D64EB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168400"/>
            <a:ext cx="8461208" cy="5553075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sz="2400" dirty="0"/>
              <a:t>from flask import Flask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400" dirty="0"/>
              <a:t>app = Flask(__name__)</a:t>
            </a:r>
          </a:p>
          <a:p>
            <a:pPr marL="0" indent="0">
              <a:spcBef>
                <a:spcPts val="0"/>
              </a:spcBef>
              <a:buNone/>
            </a:pPr>
            <a:endParaRPr kumimoji="1" lang="en-US" altLang="ja-JP" sz="2400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400" dirty="0"/>
              <a:t>@app.route('</a:t>
            </a:r>
            <a:r>
              <a:rPr kumimoji="1" lang="en-US" altLang="ja-JP" sz="2400" dirty="0">
                <a:solidFill>
                  <a:srgbClr val="FF0000"/>
                </a:solidFill>
              </a:rPr>
              <a:t>/</a:t>
            </a:r>
            <a:r>
              <a:rPr kumimoji="1" lang="en-US" altLang="ja-JP" sz="2400" dirty="0"/>
              <a:t>')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400" dirty="0"/>
              <a:t>def home():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400" dirty="0"/>
              <a:t>    return "</a:t>
            </a:r>
            <a:r>
              <a:rPr kumimoji="1" lang="en-US" altLang="ja-JP" sz="2400" dirty="0">
                <a:solidFill>
                  <a:srgbClr val="FF0000"/>
                </a:solidFill>
              </a:rPr>
              <a:t>This is the homepage.</a:t>
            </a:r>
            <a:r>
              <a:rPr kumimoji="1" lang="en-US" altLang="ja-JP" sz="2400" dirty="0"/>
              <a:t>"</a:t>
            </a:r>
          </a:p>
          <a:p>
            <a:pPr marL="0" indent="0">
              <a:spcBef>
                <a:spcPts val="0"/>
              </a:spcBef>
              <a:buNone/>
            </a:pPr>
            <a:endParaRPr kumimoji="1" lang="en-US" altLang="ja-JP" sz="2400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400" dirty="0"/>
              <a:t>@app.route('</a:t>
            </a:r>
            <a:r>
              <a:rPr kumimoji="1" lang="en-US" altLang="ja-JP" sz="2400" dirty="0">
                <a:solidFill>
                  <a:srgbClr val="FF0000"/>
                </a:solidFill>
              </a:rPr>
              <a:t>/about</a:t>
            </a:r>
            <a:r>
              <a:rPr kumimoji="1" lang="en-US" altLang="ja-JP" sz="2400" dirty="0"/>
              <a:t>')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400" dirty="0"/>
              <a:t>def about():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400" dirty="0"/>
              <a:t>    return "</a:t>
            </a:r>
            <a:r>
              <a:rPr kumimoji="1" lang="en-US" altLang="ja-JP" sz="2400" dirty="0">
                <a:solidFill>
                  <a:srgbClr val="FF0000"/>
                </a:solidFill>
              </a:rPr>
              <a:t>This is the about page.</a:t>
            </a:r>
            <a:r>
              <a:rPr kumimoji="1" lang="en-US" altLang="ja-JP" sz="2400" dirty="0"/>
              <a:t>"</a:t>
            </a:r>
          </a:p>
          <a:p>
            <a:pPr marL="0" indent="0">
              <a:spcBef>
                <a:spcPts val="0"/>
              </a:spcBef>
              <a:buNone/>
            </a:pPr>
            <a:endParaRPr kumimoji="1" lang="en-US" altLang="ja-JP" sz="2400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400" dirty="0"/>
              <a:t>@app.route('</a:t>
            </a:r>
            <a:r>
              <a:rPr kumimoji="1" lang="en-US" altLang="ja-JP" sz="2400" dirty="0">
                <a:solidFill>
                  <a:srgbClr val="FF0000"/>
                </a:solidFill>
              </a:rPr>
              <a:t>/products</a:t>
            </a:r>
            <a:r>
              <a:rPr kumimoji="1" lang="en-US" altLang="ja-JP" sz="2400" dirty="0"/>
              <a:t>')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400" dirty="0"/>
              <a:t>def products():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400" dirty="0"/>
              <a:t>    return "This is the products page."</a:t>
            </a:r>
          </a:p>
          <a:p>
            <a:pPr marL="0" indent="0">
              <a:spcBef>
                <a:spcPts val="0"/>
              </a:spcBef>
              <a:buNone/>
            </a:pPr>
            <a:endParaRPr kumimoji="1" lang="en-US" altLang="ja-JP" sz="2400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400" dirty="0"/>
              <a:t>@app.route('</a:t>
            </a:r>
            <a:r>
              <a:rPr kumimoji="1" lang="en-US" altLang="ja-JP" sz="2400" dirty="0">
                <a:solidFill>
                  <a:srgbClr val="FF0000"/>
                </a:solidFill>
              </a:rPr>
              <a:t>/products/&lt;product_id&gt;</a:t>
            </a:r>
            <a:r>
              <a:rPr kumimoji="1" lang="en-US" altLang="ja-JP" sz="2400" dirty="0"/>
              <a:t>')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400" dirty="0"/>
              <a:t>def </a:t>
            </a:r>
            <a:r>
              <a:rPr kumimoji="1" lang="en-US" altLang="ja-JP" sz="2400" dirty="0" err="1"/>
              <a:t>product_detail</a:t>
            </a:r>
            <a:r>
              <a:rPr kumimoji="1" lang="en-US" altLang="ja-JP" sz="2400" dirty="0"/>
              <a:t>(</a:t>
            </a:r>
            <a:r>
              <a:rPr kumimoji="1" lang="en-US" altLang="ja-JP" sz="2400" dirty="0" err="1"/>
              <a:t>product_id</a:t>
            </a:r>
            <a:r>
              <a:rPr kumimoji="1" lang="en-US" altLang="ja-JP" sz="2400" dirty="0"/>
              <a:t>):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400" dirty="0"/>
              <a:t>    return </a:t>
            </a:r>
            <a:r>
              <a:rPr kumimoji="1" lang="en-US" altLang="ja-JP" sz="2400" dirty="0">
                <a:solidFill>
                  <a:srgbClr val="FF0000"/>
                </a:solidFill>
              </a:rPr>
              <a:t>"This is the page for product with id: " + </a:t>
            </a:r>
            <a:r>
              <a:rPr kumimoji="1" lang="en-US" altLang="ja-JP" sz="2400" dirty="0" err="1">
                <a:solidFill>
                  <a:srgbClr val="FF0000"/>
                </a:solidFill>
              </a:rPr>
              <a:t>product_id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EEB5586-7738-7328-B938-BD68CC2FB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4799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C85DB7-A593-7204-15CD-C244DF7C9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ここまでのまとめ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C09824F-182C-FF85-A81F-58668B4A8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b="1" dirty="0"/>
              <a:t>Web</a:t>
            </a:r>
            <a:r>
              <a:rPr kumimoji="1" lang="ja-JP" altLang="en-US" b="1" dirty="0"/>
              <a:t>サービス</a:t>
            </a:r>
            <a:r>
              <a:rPr kumimoji="1" lang="ja-JP" altLang="en-US" dirty="0"/>
              <a:t>は</a:t>
            </a:r>
            <a:r>
              <a:rPr kumimoji="1" lang="ja-JP" altLang="en-US" b="1" dirty="0"/>
              <a:t>多様なサービス</a:t>
            </a:r>
            <a:r>
              <a:rPr kumimoji="1" lang="ja-JP" altLang="en-US" dirty="0"/>
              <a:t>を提供：</a:t>
            </a:r>
          </a:p>
          <a:p>
            <a:pPr marL="0" indent="0">
              <a:buNone/>
            </a:pPr>
            <a:r>
              <a:rPr kumimoji="1" lang="ja-JP" altLang="en-US" dirty="0"/>
              <a:t>情報へのアクセス，コミュニケーション，視聴サービス，オンラインサービス，学習</a:t>
            </a:r>
          </a:p>
          <a:p>
            <a:r>
              <a:rPr kumimoji="1" lang="en-US" altLang="ja-JP" b="1" dirty="0"/>
              <a:t>HTTP</a:t>
            </a:r>
            <a:r>
              <a:rPr kumimoji="1" lang="ja-JP" altLang="en-US" b="1" dirty="0"/>
              <a:t>プロトコル</a:t>
            </a:r>
            <a:r>
              <a:rPr kumimoji="1" lang="ja-JP" altLang="en-US" dirty="0"/>
              <a:t>は，</a:t>
            </a:r>
            <a:r>
              <a:rPr kumimoji="1" lang="en-US" altLang="ja-JP" b="1" dirty="0"/>
              <a:t>Web</a:t>
            </a:r>
            <a:r>
              <a:rPr kumimoji="1" lang="ja-JP" altLang="en-US" b="1" dirty="0"/>
              <a:t>ブラウザ</a:t>
            </a:r>
            <a:r>
              <a:rPr kumimoji="1" lang="ja-JP" altLang="en-US" dirty="0"/>
              <a:t>だけでなく，人間だけでなく、</a:t>
            </a:r>
            <a:r>
              <a:rPr kumimoji="1" lang="ja-JP" altLang="en-US" b="1" dirty="0"/>
              <a:t>コンピュータ間のコミュニケーション</a:t>
            </a:r>
            <a:r>
              <a:rPr kumimoji="1" lang="ja-JP" altLang="en-US" dirty="0"/>
              <a:t>にも使用</a:t>
            </a:r>
          </a:p>
          <a:p>
            <a:r>
              <a:rPr kumimoji="1" lang="en-US" altLang="ja-JP" b="1" dirty="0"/>
              <a:t>Web</a:t>
            </a:r>
            <a:r>
              <a:rPr kumimoji="1" lang="ja-JP" altLang="en-US" b="1" dirty="0"/>
              <a:t>サービス</a:t>
            </a:r>
            <a:r>
              <a:rPr kumimoji="1" lang="ja-JP" altLang="en-US" dirty="0"/>
              <a:t>での</a:t>
            </a:r>
            <a:r>
              <a:rPr kumimoji="1" lang="ja-JP" altLang="en-US" b="1" dirty="0"/>
              <a:t>クライアント／サーバモデル</a:t>
            </a:r>
            <a:r>
              <a:rPr kumimoji="1" lang="ja-JP" altLang="en-US" dirty="0"/>
              <a:t>は，リクエストの送信とレスポンスの受け取り</a:t>
            </a:r>
          </a:p>
          <a:p>
            <a:r>
              <a:rPr kumimoji="1" lang="en-US" altLang="ja-JP" b="1" dirty="0"/>
              <a:t>Flask</a:t>
            </a:r>
            <a:r>
              <a:rPr kumimoji="1" lang="ja-JP" altLang="en-US" dirty="0"/>
              <a:t>は，</a:t>
            </a:r>
            <a:r>
              <a:rPr kumimoji="1" lang="en-US" altLang="ja-JP" dirty="0"/>
              <a:t>Python</a:t>
            </a:r>
            <a:r>
              <a:rPr kumimoji="1" lang="ja-JP" altLang="en-US" dirty="0"/>
              <a:t>の</a:t>
            </a:r>
            <a:r>
              <a:rPr kumimoji="1" lang="en-US" altLang="ja-JP" dirty="0"/>
              <a:t>Web</a:t>
            </a:r>
            <a:r>
              <a:rPr kumimoji="1" lang="ja-JP" altLang="en-US" dirty="0"/>
              <a:t>アプリケーションフレームワーク：</a:t>
            </a:r>
          </a:p>
          <a:p>
            <a:pPr marL="0" indent="0">
              <a:buNone/>
            </a:pPr>
            <a:r>
              <a:rPr kumimoji="1" lang="ja-JP" altLang="en-US" b="1" dirty="0"/>
              <a:t>ルーティング機能</a:t>
            </a:r>
            <a:r>
              <a:rPr kumimoji="1" lang="ja-JP" altLang="en-US" dirty="0"/>
              <a:t>を持つ．</a:t>
            </a:r>
            <a:r>
              <a:rPr kumimoji="1" lang="ja-JP" altLang="en-US" b="1" dirty="0"/>
              <a:t>特定の</a:t>
            </a:r>
            <a:r>
              <a:rPr kumimoji="1" lang="en-US" altLang="ja-JP" b="1" dirty="0"/>
              <a:t>URL</a:t>
            </a:r>
            <a:r>
              <a:rPr kumimoji="1" lang="ja-JP" altLang="en-US" b="1" dirty="0"/>
              <a:t>を</a:t>
            </a:r>
            <a:r>
              <a:rPr kumimoji="1" lang="en-US" altLang="ja-JP" b="1" dirty="0"/>
              <a:t>Python</a:t>
            </a:r>
            <a:r>
              <a:rPr kumimoji="1" lang="ja-JP" altLang="en-US" b="1" dirty="0"/>
              <a:t>関数に関連付け</a:t>
            </a:r>
            <a:r>
              <a:rPr kumimoji="1" lang="ja-JP" altLang="en-US" dirty="0"/>
              <a:t>る．動的な</a:t>
            </a:r>
            <a:r>
              <a:rPr kumimoji="1" lang="en-US" altLang="ja-JP" dirty="0"/>
              <a:t>URL</a:t>
            </a:r>
            <a:r>
              <a:rPr lang="ja-JP" altLang="en-US" dirty="0"/>
              <a:t>（</a:t>
            </a:r>
            <a:r>
              <a:rPr lang="en-US" altLang="ja-JP" b="1" dirty="0"/>
              <a:t>URL</a:t>
            </a:r>
            <a:r>
              <a:rPr lang="ja-JP" altLang="en-US" b="1" dirty="0"/>
              <a:t>の</a:t>
            </a:r>
            <a:r>
              <a:rPr kumimoji="1" lang="ja-JP" altLang="en-US" b="1" dirty="0"/>
              <a:t>一部を変数として扱う</a:t>
            </a:r>
            <a:r>
              <a:rPr kumimoji="1" lang="ja-JP" altLang="en-US" dirty="0"/>
              <a:t>）も可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118FF75-AC03-5B15-B61F-9FC98A332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9659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586418-2DDB-E790-1240-312D28B0F0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Dash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A156E72-F260-D758-F027-F4554F53A6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FC9DBA1-C844-9D83-7CDB-89BC441BA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7643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33DA7D-FD9E-BA90-A6D4-1858CE261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Dash </a:t>
            </a:r>
            <a:r>
              <a:rPr kumimoji="1" lang="ja-JP" altLang="en-US" dirty="0"/>
              <a:t>の概要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096A85D-40BA-DB37-6F4F-684C1D7A2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kumimoji="1" lang="en-US" altLang="ja-JP" b="1" dirty="0">
                <a:solidFill>
                  <a:srgbClr val="374151"/>
                </a:solidFill>
                <a:latin typeface="Söhne"/>
              </a:rPr>
              <a:t>Dash</a:t>
            </a:r>
            <a:r>
              <a:rPr kumimoji="1" lang="en-US" altLang="ja-JP" dirty="0">
                <a:solidFill>
                  <a:srgbClr val="374151"/>
                </a:solidFill>
                <a:latin typeface="Söhne"/>
              </a:rPr>
              <a:t> </a:t>
            </a:r>
            <a:r>
              <a:rPr kumimoji="1" lang="ja-JP" altLang="en-US" dirty="0"/>
              <a:t>は，</a:t>
            </a:r>
            <a:r>
              <a:rPr kumimoji="1" lang="en-US" altLang="ja-JP" dirty="0"/>
              <a:t>Python</a:t>
            </a:r>
            <a:r>
              <a:rPr kumimoji="1" lang="ja-JP" altLang="en-US" dirty="0"/>
              <a:t>の</a:t>
            </a:r>
            <a:r>
              <a:rPr kumimoji="1" lang="en-US" altLang="ja-JP" dirty="0"/>
              <a:t>Web</a:t>
            </a:r>
            <a:r>
              <a:rPr kumimoji="1" lang="ja-JP" altLang="en-US" dirty="0"/>
              <a:t>アプリケーションフレームワーク</a:t>
            </a:r>
            <a:endParaRPr lang="ja-JP" alt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データ可視化</a:t>
            </a:r>
            <a:r>
              <a:rPr lang="ja-JP" altLang="en-US" dirty="0">
                <a:solidFill>
                  <a:srgbClr val="374151"/>
                </a:solidFill>
                <a:latin typeface="Söhne"/>
              </a:rPr>
              <a:t>，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ユーザーインターフェース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の作成に特化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ja-JP" b="0" i="0" dirty="0" err="1">
                <a:solidFill>
                  <a:srgbClr val="374151"/>
                </a:solidFill>
                <a:effectLst/>
                <a:latin typeface="Söhne"/>
              </a:rPr>
              <a:t>Plotly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社により開発</a:t>
            </a:r>
            <a:endParaRPr lang="en-US" altLang="ja-JP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描画エンジンは，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Plotly.js</a:t>
            </a:r>
            <a:r>
              <a:rPr lang="ja-JP" altLang="en-US" dirty="0">
                <a:solidFill>
                  <a:srgbClr val="374151"/>
                </a:solidFill>
                <a:latin typeface="Söhne"/>
              </a:rPr>
              <a:t> </a:t>
            </a:r>
            <a:r>
              <a:rPr lang="en-US" altLang="ja-JP" dirty="0">
                <a:solidFill>
                  <a:srgbClr val="374151"/>
                </a:solidFill>
                <a:latin typeface="Söhne"/>
              </a:rPr>
              <a:t>(JavaScript)</a:t>
            </a:r>
            <a:r>
              <a:rPr lang="ja-JP" altLang="en-US" dirty="0">
                <a:solidFill>
                  <a:srgbClr val="374151"/>
                </a:solidFill>
                <a:latin typeface="Söhne"/>
              </a:rPr>
              <a:t> 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を基にしている</a:t>
            </a:r>
            <a:endParaRPr lang="en-US" altLang="ja-JP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dirty="0">
                <a:solidFill>
                  <a:srgbClr val="374151"/>
                </a:solidFill>
                <a:latin typeface="Söhne"/>
              </a:rPr>
              <a:t>ユーザインタフェースは </a:t>
            </a:r>
            <a:r>
              <a:rPr lang="en-US" altLang="ja-JP" dirty="0">
                <a:solidFill>
                  <a:srgbClr val="374151"/>
                </a:solidFill>
                <a:latin typeface="Söhne"/>
              </a:rPr>
              <a:t>React.js (JavaScript) </a:t>
            </a:r>
            <a:r>
              <a:rPr lang="ja-JP" altLang="en-US" dirty="0">
                <a:solidFill>
                  <a:srgbClr val="374151"/>
                </a:solidFill>
                <a:latin typeface="Söhne"/>
              </a:rPr>
              <a:t>を基にしている</a:t>
            </a:r>
            <a:endParaRPr lang="en-US" altLang="ja-JP" dirty="0">
              <a:solidFill>
                <a:srgbClr val="374151"/>
              </a:solidFill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HTML, JavaScript, CSS 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を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使わなくても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アプリケーションを作成可能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81F6E56-A21E-85C5-C013-4387F2887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4349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33DA7D-FD9E-BA90-A6D4-1858CE261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Dash </a:t>
            </a:r>
            <a:r>
              <a:rPr kumimoji="1" lang="ja-JP" altLang="en-US" dirty="0"/>
              <a:t>の</a:t>
            </a:r>
            <a:r>
              <a:rPr lang="ja-JP" altLang="en-US" dirty="0"/>
              <a:t>主な機能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096A85D-40BA-DB37-6F4F-684C1D7A2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668847"/>
          </a:xfrm>
        </p:spPr>
        <p:txBody>
          <a:bodyPr>
            <a:normAutofit/>
          </a:bodyPr>
          <a:lstStyle/>
          <a:p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データ可視化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：</a:t>
            </a:r>
          </a:p>
          <a:p>
            <a:pPr lvl="1"/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データ分析結果のリアルタイム可視化、共有に適する</a:t>
            </a:r>
          </a:p>
          <a:p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ユーザーインターフェース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：</a:t>
            </a:r>
          </a:p>
          <a:p>
            <a:pPr lvl="1"/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スライダーやドロップダウンなどのウィジェット</a:t>
            </a:r>
          </a:p>
          <a:p>
            <a:pPr lvl="1"/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ユーザの入力に応じて表示が動的に更新可能</a:t>
            </a:r>
          </a:p>
          <a:p>
            <a:r>
              <a:rPr lang="en-US" altLang="ja-JP" b="1" i="0" dirty="0">
                <a:solidFill>
                  <a:srgbClr val="374151"/>
                </a:solidFill>
                <a:effectLst/>
                <a:latin typeface="Söhne"/>
              </a:rPr>
              <a:t>Web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サーバの機能を含む</a:t>
            </a:r>
            <a:endParaRPr lang="en-US" altLang="ja-JP" b="1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複数のユーザ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が同時にアクセス可能：</a:t>
            </a:r>
          </a:p>
          <a:p>
            <a:pPr lvl="1"/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サーバーサイドでのセッション管理</a:t>
            </a:r>
          </a:p>
          <a:p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利用コスト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：</a:t>
            </a:r>
          </a:p>
          <a:p>
            <a:pPr lvl="1"/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オープンソース版は無料で利用可能</a:t>
            </a:r>
          </a:p>
          <a:p>
            <a:pPr lvl="1"/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企業向けの有料版も提供されている</a:t>
            </a:r>
          </a:p>
          <a:p>
            <a:pPr lvl="1"/>
            <a:endParaRPr lang="ja-JP" alt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81F6E56-A21E-85C5-C013-4387F2887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2064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21E99F-5C5D-EEF9-5324-8DE51F73F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棒グラフのプログラム（</a:t>
            </a:r>
            <a:r>
              <a:rPr lang="en-US" altLang="ja-JP" dirty="0"/>
              <a:t>Dash </a:t>
            </a:r>
            <a:r>
              <a:rPr lang="ja-JP" altLang="en-US" dirty="0"/>
              <a:t>を使用）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6490585-3DB5-609C-E475-CDA35C97F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717550"/>
            <a:ext cx="8461208" cy="614044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600" dirty="0"/>
              <a:t>import dash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600" dirty="0"/>
              <a:t>import </a:t>
            </a:r>
            <a:r>
              <a:rPr kumimoji="1" lang="en-US" altLang="ja-JP" sz="1600" dirty="0" err="1"/>
              <a:t>dash_core_components</a:t>
            </a:r>
            <a:r>
              <a:rPr kumimoji="1" lang="en-US" altLang="ja-JP" sz="1600" dirty="0"/>
              <a:t> as dcc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600" dirty="0"/>
              <a:t>import </a:t>
            </a:r>
            <a:r>
              <a:rPr kumimoji="1" lang="en-US" altLang="ja-JP" sz="1600" dirty="0" err="1"/>
              <a:t>dash_html_components</a:t>
            </a:r>
            <a:r>
              <a:rPr kumimoji="1" lang="en-US" altLang="ja-JP" sz="1600" dirty="0"/>
              <a:t> as html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600" dirty="0"/>
              <a:t>app = </a:t>
            </a:r>
            <a:r>
              <a:rPr kumimoji="1" lang="en-US" altLang="ja-JP" sz="1600" dirty="0" err="1"/>
              <a:t>dash.Dash</a:t>
            </a:r>
            <a:r>
              <a:rPr kumimoji="1" lang="en-US" altLang="ja-JP" sz="1600" dirty="0"/>
              <a:t>(__name__)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600" dirty="0" err="1"/>
              <a:t>app.layout</a:t>
            </a:r>
            <a:r>
              <a:rPr kumimoji="1" lang="en-US" altLang="ja-JP" sz="1600" dirty="0"/>
              <a:t> = </a:t>
            </a:r>
            <a:r>
              <a:rPr kumimoji="1" lang="en-US" altLang="ja-JP" sz="1600" dirty="0" err="1"/>
              <a:t>html.Div</a:t>
            </a:r>
            <a:r>
              <a:rPr kumimoji="1" lang="en-US" altLang="ja-JP" sz="1600" dirty="0"/>
              <a:t>(children=[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600" dirty="0"/>
              <a:t>    html.H1(children='Hello Dash'),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600" dirty="0"/>
              <a:t>    </a:t>
            </a:r>
            <a:r>
              <a:rPr kumimoji="1" lang="en-US" altLang="ja-JP" sz="1600" dirty="0" err="1"/>
              <a:t>html.Div</a:t>
            </a:r>
            <a:r>
              <a:rPr kumimoji="1" lang="en-US" altLang="ja-JP" sz="1600" dirty="0"/>
              <a:t>(children='''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600" dirty="0"/>
              <a:t>        Dash: A web application framework for Python.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600" dirty="0"/>
              <a:t>    '''),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600" dirty="0"/>
              <a:t>    </a:t>
            </a:r>
            <a:r>
              <a:rPr kumimoji="1" lang="en-US" altLang="ja-JP" sz="1600" dirty="0" err="1"/>
              <a:t>dcc.Graph</a:t>
            </a:r>
            <a:r>
              <a:rPr kumimoji="1" lang="en-US" altLang="ja-JP" sz="1600" dirty="0"/>
              <a:t>(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600" dirty="0"/>
              <a:t>        id='example-graph',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600" dirty="0"/>
              <a:t>        figure={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600" dirty="0"/>
              <a:t>            'data': [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600" dirty="0"/>
              <a:t>                {'x': [1, 2, 3], 'y': [4, 1, 2], 'type': 'bar', 'name': 'SF'},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600" dirty="0"/>
              <a:t>                {'x': [1, 2, 3], 'y': [2, 4, 5], 'type': 'bar', 'name': 'Montreal'},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600" dirty="0"/>
              <a:t>            ],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600" dirty="0"/>
              <a:t>            'layout':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600" dirty="0"/>
              <a:t>                'title': 'Dash Data Visualization'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600" dirty="0"/>
              <a:t>        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600" dirty="0"/>
              <a:t>    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600" dirty="0"/>
              <a:t>    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600" dirty="0"/>
              <a:t>])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600" dirty="0"/>
              <a:t>if __name__ == '__main__':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600" dirty="0"/>
              <a:t>    </a:t>
            </a:r>
            <a:r>
              <a:rPr kumimoji="1" lang="en-US" altLang="ja-JP" sz="1600" dirty="0" err="1"/>
              <a:t>app.run_server</a:t>
            </a:r>
            <a:r>
              <a:rPr kumimoji="1" lang="en-US" altLang="ja-JP" sz="1600" dirty="0"/>
              <a:t>(debug=True)</a:t>
            </a:r>
            <a:endParaRPr kumimoji="1" lang="ja-JP" altLang="en-US" sz="16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CB4EA60-A405-BDC0-2B7D-864EB988D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27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09E8FF-6702-6B4F-17EF-960C8A5B5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Dash</a:t>
            </a:r>
            <a:r>
              <a:rPr lang="ja-JP" altLang="en-US" dirty="0"/>
              <a:t> のメリット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01671C-DA76-913D-2F2E-D7F97B70C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kumimoji="1" lang="en-US" altLang="ja-JP" b="1" dirty="0"/>
              <a:t>Python</a:t>
            </a:r>
            <a:r>
              <a:rPr kumimoji="1" lang="en-US" altLang="ja-JP" dirty="0"/>
              <a:t> </a:t>
            </a:r>
            <a:r>
              <a:rPr kumimoji="1" lang="ja-JP" altLang="en-US" dirty="0"/>
              <a:t>による開発ができる</a:t>
            </a:r>
            <a:endParaRPr kumimoji="1" lang="en-US" altLang="ja-JP" dirty="0"/>
          </a:p>
          <a:p>
            <a:pPr>
              <a:spcBef>
                <a:spcPts val="1200"/>
              </a:spcBef>
            </a:pPr>
            <a:r>
              <a:rPr lang="ja-JP" altLang="en-US" b="1" dirty="0"/>
              <a:t>インタラクティブ</a:t>
            </a:r>
            <a:r>
              <a:rPr lang="ja-JP" altLang="en-US" dirty="0"/>
              <a:t>なグラフを作ることができる</a:t>
            </a:r>
            <a:endParaRPr lang="en-US" altLang="ja-JP" dirty="0"/>
          </a:p>
          <a:p>
            <a:pPr>
              <a:spcBef>
                <a:spcPts val="1200"/>
              </a:spcBef>
            </a:pP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スライダーやドロップダウンなどの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ユーザインタフェース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を作成できる</a:t>
            </a:r>
            <a:endParaRPr lang="en-US" altLang="ja-JP" b="0" i="0" dirty="0">
              <a:solidFill>
                <a:srgbClr val="374151"/>
              </a:solidFill>
              <a:effectLst/>
              <a:latin typeface="Söhne"/>
            </a:endParaRPr>
          </a:p>
          <a:p>
            <a:pPr>
              <a:spcBef>
                <a:spcPts val="1200"/>
              </a:spcBef>
            </a:pPr>
            <a:r>
              <a:rPr lang="ja-JP" altLang="en-US" dirty="0">
                <a:solidFill>
                  <a:srgbClr val="374151"/>
                </a:solidFill>
                <a:latin typeface="Söhne"/>
              </a:rPr>
              <a:t>できたアプリケーションは，</a:t>
            </a:r>
            <a:r>
              <a:rPr lang="en-US" altLang="ja-JP" b="1" dirty="0">
                <a:solidFill>
                  <a:srgbClr val="374151"/>
                </a:solidFill>
                <a:latin typeface="Söhne"/>
              </a:rPr>
              <a:t>Web</a:t>
            </a:r>
            <a:r>
              <a:rPr lang="ja-JP" altLang="en-US" b="1" dirty="0">
                <a:solidFill>
                  <a:srgbClr val="374151"/>
                </a:solidFill>
                <a:latin typeface="Söhne"/>
              </a:rPr>
              <a:t>アプリケーション</a:t>
            </a:r>
            <a:r>
              <a:rPr lang="ja-JP" altLang="en-US" dirty="0">
                <a:solidFill>
                  <a:srgbClr val="374151"/>
                </a:solidFill>
                <a:latin typeface="Söhne"/>
              </a:rPr>
              <a:t>であり，簡単に</a:t>
            </a:r>
            <a:r>
              <a:rPr lang="ja-JP" altLang="en-US" b="1" dirty="0">
                <a:solidFill>
                  <a:srgbClr val="374151"/>
                </a:solidFill>
                <a:latin typeface="Söhne"/>
              </a:rPr>
              <a:t>公開できる</a:t>
            </a:r>
            <a:endParaRPr lang="en-US" altLang="ja-JP" b="1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8103534-2ECD-EC03-E44F-EA92CC92E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51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73321" y="2706624"/>
            <a:ext cx="4986684" cy="348386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kumimoji="1" lang="en-US" altLang="ja-JP" sz="2400" dirty="0"/>
              <a:t>Web</a:t>
            </a:r>
            <a:r>
              <a:rPr kumimoji="1" lang="ja-JP" altLang="en-US" sz="2400" dirty="0"/>
              <a:t>サービス</a:t>
            </a:r>
            <a:endParaRPr kumimoji="1" lang="en-US" altLang="ja-JP" sz="2400" dirty="0"/>
          </a:p>
          <a:p>
            <a:pPr marL="514350" indent="-514350">
              <a:buAutoNum type="arabicPeriod"/>
            </a:pPr>
            <a:r>
              <a:rPr lang="ja-JP" altLang="en-US" sz="2400" dirty="0"/>
              <a:t>ルーティング，</a:t>
            </a:r>
            <a:r>
              <a:rPr lang="en-US" altLang="ja-JP" sz="2400" dirty="0"/>
              <a:t>Flask</a:t>
            </a:r>
            <a:endParaRPr kumimoji="1" lang="en-US" altLang="ja-JP" sz="2400" dirty="0"/>
          </a:p>
          <a:p>
            <a:pPr marL="514350" indent="-514350">
              <a:buAutoNum type="arabicPeriod"/>
            </a:pPr>
            <a:r>
              <a:rPr kumimoji="1" lang="en-US" altLang="ja-JP" sz="2400" dirty="0"/>
              <a:t>Dash</a:t>
            </a:r>
            <a:endParaRPr kumimoji="1" lang="ja-JP" altLang="en-US" sz="2400" dirty="0"/>
          </a:p>
          <a:p>
            <a:pPr marL="457200" indent="-457200">
              <a:buFont typeface="+mj-lt"/>
              <a:buAutoNum type="arabicPeriod"/>
            </a:pP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9494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4B884C-A9CD-59C0-F5EE-A326B5A0D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7DBA4C-ADF7-7921-FBB0-6511780B2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altLang="ja-JP" b="1" i="0" dirty="0">
                <a:solidFill>
                  <a:srgbClr val="374151"/>
                </a:solidFill>
                <a:effectLst/>
                <a:latin typeface="Söhne"/>
              </a:rPr>
              <a:t>Dash</a:t>
            </a:r>
            <a:r>
              <a:rPr lang="ja-JP" altLang="en-US" b="1" dirty="0">
                <a:solidFill>
                  <a:srgbClr val="374151"/>
                </a:solidFill>
                <a:latin typeface="Söhne"/>
              </a:rPr>
              <a:t> 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は 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Python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の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Web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アプリケーションフレームワーク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データ可視化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と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ユーザーインターフェース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の作成に特化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リアルタイム可視化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や</a:t>
            </a:r>
            <a:r>
              <a:rPr lang="ja-JP" altLang="en-US" dirty="0">
                <a:solidFill>
                  <a:srgbClr val="374151"/>
                </a:solidFill>
                <a:latin typeface="Söhne"/>
              </a:rPr>
              <a:t>，</a:t>
            </a:r>
            <a:r>
              <a:rPr lang="ja-JP" altLang="en-US" b="1" dirty="0">
                <a:solidFill>
                  <a:srgbClr val="374151"/>
                </a:solidFill>
                <a:latin typeface="Söhne"/>
              </a:rPr>
              <a:t>表示の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動的な更新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が可能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複数のユーザ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が同時にアクセス可能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オープンソースで無料で利用可能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JavaScript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や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CSS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の知識が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不要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で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簡単に </a:t>
            </a:r>
            <a:r>
              <a:rPr lang="en-US" altLang="ja-JP" b="1" i="0" dirty="0">
                <a:solidFill>
                  <a:srgbClr val="374151"/>
                </a:solidFill>
                <a:effectLst/>
                <a:latin typeface="Söhne"/>
              </a:rPr>
              <a:t>Web 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アプリケーションを作成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できる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C0A29DA-686D-6AC8-ED76-DE51017E9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6881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C69C32-51F8-A41F-CE94-FEDBA9CA0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関連するページ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E9A1808-8C88-5AD5-0F38-E8F4FFC60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kumimoji="1" lang="en-US" altLang="ja-JP" b="1" dirty="0"/>
              <a:t>Python </a:t>
            </a:r>
            <a:r>
              <a:rPr kumimoji="1" lang="ja-JP" altLang="en-US" b="1" dirty="0"/>
              <a:t>のインストール</a:t>
            </a:r>
          </a:p>
          <a:p>
            <a:pPr marL="0" indent="0">
              <a:buNone/>
            </a:pPr>
            <a:r>
              <a:rPr kumimoji="1" lang="ja-JP" altLang="en-US" dirty="0"/>
              <a:t>次のページで，「</a:t>
            </a:r>
            <a:r>
              <a:rPr kumimoji="1" lang="en-US" altLang="ja-JP" dirty="0"/>
              <a:t>Python 3.10 </a:t>
            </a:r>
            <a:r>
              <a:rPr kumimoji="1" lang="ja-JP" altLang="en-US" dirty="0"/>
              <a:t>のインストール，</a:t>
            </a:r>
            <a:r>
              <a:rPr kumimoji="1" lang="en-US" altLang="ja-JP" dirty="0"/>
              <a:t>pip </a:t>
            </a:r>
            <a:r>
              <a:rPr kumimoji="1" lang="ja-JP" altLang="en-US" dirty="0"/>
              <a:t>と </a:t>
            </a:r>
            <a:r>
              <a:rPr kumimoji="1" lang="en-US" altLang="ja-JP" dirty="0" err="1"/>
              <a:t>setuptools</a:t>
            </a:r>
            <a:r>
              <a:rPr kumimoji="1" lang="en-US" altLang="ja-JP" dirty="0"/>
              <a:t> </a:t>
            </a:r>
            <a:r>
              <a:rPr kumimoji="1" lang="ja-JP" altLang="en-US" dirty="0"/>
              <a:t>の更新（</a:t>
            </a:r>
            <a:r>
              <a:rPr kumimoji="1" lang="en-US" altLang="ja-JP" dirty="0"/>
              <a:t>Windows </a:t>
            </a:r>
            <a:r>
              <a:rPr kumimoji="1" lang="ja-JP" altLang="en-US" dirty="0"/>
              <a:t>上）」を行う</a:t>
            </a:r>
          </a:p>
          <a:p>
            <a:pPr marL="0" indent="0">
              <a:buNone/>
            </a:pPr>
            <a:r>
              <a:rPr kumimoji="1" lang="en-US" altLang="ja-JP" dirty="0"/>
              <a:t>https://www.kkaneko.jp/tools/win/python.html</a:t>
            </a:r>
          </a:p>
          <a:p>
            <a:endParaRPr kumimoji="1" lang="en-US" altLang="ja-JP" dirty="0"/>
          </a:p>
          <a:p>
            <a:r>
              <a:rPr kumimoji="1" lang="en-US" altLang="ja-JP" b="1" dirty="0"/>
              <a:t>Flask </a:t>
            </a:r>
            <a:r>
              <a:rPr kumimoji="1" lang="ja-JP" altLang="en-US" b="1" dirty="0"/>
              <a:t>のインストール</a:t>
            </a:r>
          </a:p>
          <a:p>
            <a:pPr marL="0" indent="0">
              <a:buNone/>
            </a:pPr>
            <a:r>
              <a:rPr kumimoji="1" lang="en-US" altLang="ja-JP" dirty="0"/>
              <a:t>https://www.kkaneko.jp/pro/webui/flask.html</a:t>
            </a:r>
          </a:p>
          <a:p>
            <a:endParaRPr kumimoji="1" lang="en-US" altLang="ja-JP" dirty="0"/>
          </a:p>
          <a:p>
            <a:r>
              <a:rPr kumimoji="1" lang="en-US" altLang="ja-JP" b="1" dirty="0"/>
              <a:t>Dash </a:t>
            </a:r>
            <a:r>
              <a:rPr kumimoji="1" lang="ja-JP" altLang="en-US" b="1" dirty="0"/>
              <a:t>のインストールと基本</a:t>
            </a:r>
          </a:p>
          <a:p>
            <a:pPr marL="0" indent="0">
              <a:buNone/>
            </a:pPr>
            <a:r>
              <a:rPr kumimoji="1" lang="en-US" altLang="ja-JP" dirty="0"/>
              <a:t>https://www.kkaneko.jp/pro/webui/dash.html</a:t>
            </a:r>
          </a:p>
          <a:p>
            <a:pPr marL="0" indent="0">
              <a:buNone/>
            </a:pPr>
            <a:r>
              <a:rPr kumimoji="1" lang="en-US" altLang="ja-JP" dirty="0"/>
              <a:t> </a:t>
            </a:r>
          </a:p>
          <a:p>
            <a:r>
              <a:rPr kumimoji="1" lang="en-US" altLang="ja-JP" b="1" dirty="0"/>
              <a:t>Web</a:t>
            </a:r>
            <a:r>
              <a:rPr kumimoji="1" lang="ja-JP" altLang="en-US" b="1" dirty="0"/>
              <a:t>アプリケーション，表や散布図の </a:t>
            </a:r>
            <a:r>
              <a:rPr kumimoji="1" lang="en-US" altLang="ja-JP" b="1" dirty="0"/>
              <a:t>Web </a:t>
            </a:r>
            <a:r>
              <a:rPr kumimoji="1" lang="ja-JP" altLang="en-US" b="1" dirty="0"/>
              <a:t>での表示，</a:t>
            </a:r>
            <a:r>
              <a:rPr kumimoji="1" lang="en-US" altLang="ja-JP" b="1" dirty="0"/>
              <a:t>Dash </a:t>
            </a:r>
            <a:r>
              <a:rPr kumimoji="1" lang="ja-JP" altLang="en-US" b="1" dirty="0"/>
              <a:t>を使用．</a:t>
            </a:r>
          </a:p>
          <a:p>
            <a:pPr marL="0" indent="0">
              <a:buNone/>
            </a:pPr>
            <a:r>
              <a:rPr kumimoji="1" lang="en-US" altLang="ja-JP" dirty="0"/>
              <a:t>https://www.kkaneko.jp/pro/webui/dashtable.html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3ACA274-B8A2-FB32-DD0F-B7C4EF7C9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9728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586418-2DDB-E790-1240-312D28B0F0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Web </a:t>
            </a:r>
            <a:r>
              <a:rPr kumimoji="1" lang="ja-JP" altLang="en-US" dirty="0"/>
              <a:t>サービス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A156E72-F260-D758-F027-F4554F53A6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FC9DBA1-C844-9D83-7CDB-89BC441BA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6147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78A5CC-1B6F-75B4-F964-D5C21170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Web</a:t>
            </a:r>
            <a:r>
              <a:rPr kumimoji="1" lang="ja-JP" altLang="en-US" dirty="0"/>
              <a:t>サービス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A98E786-8779-815F-B408-894AEFA35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ja-JP" altLang="en-US" b="1" dirty="0"/>
              <a:t>情報へのアクセス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dirty="0"/>
              <a:t>ニュース，天気予報，</a:t>
            </a:r>
            <a:r>
              <a:rPr lang="en-US" altLang="ja-JP" dirty="0" err="1"/>
              <a:t>WikiPedia</a:t>
            </a:r>
            <a:r>
              <a:rPr lang="ja-JP" altLang="en-US" dirty="0"/>
              <a:t>，地図</a:t>
            </a:r>
            <a:endParaRPr lang="en-US" altLang="ja-JP" dirty="0"/>
          </a:p>
          <a:p>
            <a:r>
              <a:rPr lang="ja-JP" altLang="en-US" b="1" dirty="0"/>
              <a:t>コミュニケーション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ソーシャルネットワーク</a:t>
            </a:r>
            <a:endParaRPr lang="en-US" altLang="ja-JP" dirty="0"/>
          </a:p>
          <a:p>
            <a:r>
              <a:rPr lang="ja-JP" altLang="en-US" b="1" dirty="0"/>
              <a:t>視聴サービス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映画，音楽など．ゲーム配信を受けることも．</a:t>
            </a:r>
            <a:endParaRPr lang="en-US" altLang="ja-JP" dirty="0"/>
          </a:p>
          <a:p>
            <a:r>
              <a:rPr lang="ja-JP" altLang="en-US" b="1" dirty="0"/>
              <a:t>オンラインサービス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ショッピング，銀行</a:t>
            </a:r>
            <a:endParaRPr lang="en-US" altLang="ja-JP" dirty="0"/>
          </a:p>
          <a:p>
            <a:r>
              <a:rPr lang="ja-JP" altLang="en-US" b="1" dirty="0"/>
              <a:t>学習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授業配信，プログラミング学習サイト，プログラミング開発（</a:t>
            </a:r>
            <a:r>
              <a:rPr lang="en-US" altLang="ja-JP" dirty="0"/>
              <a:t>Repl.it, Google </a:t>
            </a:r>
            <a:r>
              <a:rPr lang="en-US" altLang="ja-JP" dirty="0" err="1"/>
              <a:t>Colaboratory</a:t>
            </a:r>
            <a:r>
              <a:rPr lang="en-US" altLang="ja-JP" dirty="0"/>
              <a:t> </a:t>
            </a:r>
            <a:r>
              <a:rPr lang="ja-JP" altLang="en-US" dirty="0"/>
              <a:t>など）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4CF8D35-8C21-2D0C-0DB3-B5BF52C40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807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D12826-F5A8-376F-CCCF-E2159D8FC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Web</a:t>
            </a:r>
            <a:r>
              <a:rPr kumimoji="1" lang="ja-JP" altLang="en-US" dirty="0"/>
              <a:t>サービスの特質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B67D74-2393-62A7-67C1-A81A445D4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/>
              <a:t>インターネットサービスの一種</a:t>
            </a:r>
            <a:endParaRPr kumimoji="1" lang="en-US" altLang="ja-JP" b="1" dirty="0"/>
          </a:p>
          <a:p>
            <a:r>
              <a:rPr lang="en-US" altLang="ja-JP" b="1" dirty="0"/>
              <a:t>HTTP</a:t>
            </a:r>
            <a:r>
              <a:rPr lang="ja-JP" altLang="en-US" b="1" dirty="0"/>
              <a:t> プロトコル</a:t>
            </a:r>
            <a:endParaRPr lang="en-US" altLang="ja-JP" b="1" dirty="0"/>
          </a:p>
          <a:p>
            <a:r>
              <a:rPr kumimoji="1" lang="en-US" altLang="ja-JP" b="1" dirty="0"/>
              <a:t>Web</a:t>
            </a:r>
            <a:r>
              <a:rPr kumimoji="1" lang="ja-JP" altLang="en-US" b="1" dirty="0"/>
              <a:t>ブラウザ</a:t>
            </a:r>
            <a:r>
              <a:rPr kumimoji="1" lang="ja-JP" altLang="en-US" dirty="0"/>
              <a:t>を通じて，人間にサービスを提供するだけでなく，</a:t>
            </a:r>
            <a:r>
              <a:rPr kumimoji="1" lang="ja-JP" altLang="en-US" b="1" dirty="0"/>
              <a:t>コンピュータ間のコミュニケーションにも</a:t>
            </a:r>
            <a:r>
              <a:rPr kumimoji="1" lang="ja-JP" altLang="en-US" dirty="0"/>
              <a:t>使われることも多い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36C4F3E-2D7D-5A9A-A48C-4ED45992B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5768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BACF3C-BCDE-78B5-77D6-E5F38DD98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HTTP</a:t>
            </a:r>
            <a:r>
              <a:rPr lang="ja-JP" altLang="en-US" dirty="0"/>
              <a:t>プロトコルの要点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D5F3394-AC6D-6198-8060-848BC23DB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/>
              <a:t>クライアント／サーバモデル</a:t>
            </a:r>
            <a:endParaRPr kumimoji="1" lang="en-US" altLang="ja-JP" b="1" dirty="0"/>
          </a:p>
          <a:p>
            <a:r>
              <a:rPr kumimoji="1" lang="ja-JP" altLang="en-US" dirty="0"/>
              <a:t>複数のメソッド</a:t>
            </a:r>
            <a:r>
              <a:rPr lang="ja-JP" altLang="en-US" dirty="0"/>
              <a:t>：</a:t>
            </a:r>
            <a:r>
              <a:rPr lang="en-US" altLang="ja-JP" dirty="0"/>
              <a:t>GET, POST, PUT, DELETE</a:t>
            </a:r>
            <a:endParaRPr kumimoji="1" lang="en-US" altLang="ja-JP" dirty="0"/>
          </a:p>
          <a:p>
            <a:r>
              <a:rPr lang="ja-JP" altLang="en-US" dirty="0"/>
              <a:t>各リクエストは独立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以前のリクエストに依存しない．</a:t>
            </a:r>
            <a:r>
              <a:rPr kumimoji="1" lang="ja-JP" altLang="en-US" b="1" dirty="0"/>
              <a:t>単独のリクエストの中で，リクエストの処理に必要なすべての情報が含まれている</a:t>
            </a:r>
            <a:r>
              <a:rPr kumimoji="1" lang="ja-JP" altLang="en-US" dirty="0"/>
              <a:t>こと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0397622-29F8-43E1-8C00-7C3F3B724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9029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7F0787-92A7-8021-6B0E-96A8A2A16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Web</a:t>
            </a:r>
            <a:r>
              <a:rPr kumimoji="1" lang="ja-JP" altLang="en-US" dirty="0"/>
              <a:t>サービスのサーバとクライアント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7E59CF7-1B56-59DA-D28B-1E933A16F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3982801"/>
            <a:ext cx="8461208" cy="2738675"/>
          </a:xfrm>
        </p:spPr>
        <p:txBody>
          <a:bodyPr>
            <a:normAutofit lnSpcReduction="10000"/>
          </a:bodyPr>
          <a:lstStyle/>
          <a:p>
            <a:r>
              <a:rPr lang="en-US" altLang="ja-JP" b="1" i="0" dirty="0">
                <a:solidFill>
                  <a:srgbClr val="374151"/>
                </a:solidFill>
                <a:effectLst/>
                <a:latin typeface="Söhne"/>
              </a:rPr>
              <a:t>Web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サーバ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と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クライアント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との間でデータのやり取りが行われる</a:t>
            </a:r>
            <a:endParaRPr lang="en-US" altLang="ja-JP" dirty="0">
              <a:solidFill>
                <a:srgbClr val="374151"/>
              </a:solidFill>
              <a:latin typeface="Söhne"/>
            </a:endParaRPr>
          </a:p>
          <a:p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リクエスト：クライアントは，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Web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ブラウザを介して，データやサービスを 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Web </a:t>
            </a:r>
            <a:r>
              <a:rPr lang="ja-JP" altLang="en-US" dirty="0">
                <a:solidFill>
                  <a:srgbClr val="374151"/>
                </a:solidFill>
                <a:latin typeface="Söhne"/>
              </a:rPr>
              <a:t>サーバに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要求</a:t>
            </a:r>
            <a:endParaRPr lang="en-US" altLang="ja-JP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kumimoji="1" lang="ja-JP" altLang="en-US" dirty="0"/>
              <a:t>レスポンス：</a:t>
            </a:r>
            <a:r>
              <a:rPr kumimoji="1" lang="en-US" altLang="ja-JP" dirty="0"/>
              <a:t>Web</a:t>
            </a:r>
            <a:r>
              <a:rPr kumimoji="1" lang="ja-JP" altLang="en-US" dirty="0"/>
              <a:t>サーバがリクエストを受けて，クライアントに返答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5EC9D5-70DA-1240-63FB-EB567D570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4F78F52-2A7F-FB20-884A-C4A881A4F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030" y="1293460"/>
            <a:ext cx="3889575" cy="134626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CF23C0-588B-75FD-8F05-BE7F20FDD773}"/>
              </a:ext>
            </a:extLst>
          </p:cNvPr>
          <p:cNvSpPr txBox="1"/>
          <p:nvPr/>
        </p:nvSpPr>
        <p:spPr>
          <a:xfrm>
            <a:off x="592860" y="1821407"/>
            <a:ext cx="1755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Web </a:t>
            </a:r>
            <a:r>
              <a:rPr kumimoji="1" lang="ja-JP" altLang="en-US" sz="2400" dirty="0"/>
              <a:t>サーバ</a:t>
            </a:r>
          </a:p>
        </p:txBody>
      </p:sp>
      <p:sp>
        <p:nvSpPr>
          <p:cNvPr id="7" name="矢印: 左 6">
            <a:extLst>
              <a:ext uri="{FF2B5EF4-FFF2-40B4-BE49-F238E27FC236}">
                <a16:creationId xmlns:a16="http://schemas.microsoft.com/office/drawing/2014/main" id="{03F64B8F-B213-D27A-53F4-A9F523348FFE}"/>
              </a:ext>
            </a:extLst>
          </p:cNvPr>
          <p:cNvSpPr/>
          <p:nvPr/>
        </p:nvSpPr>
        <p:spPr>
          <a:xfrm>
            <a:off x="2975467" y="1293460"/>
            <a:ext cx="1068405" cy="4679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矢印: 左 7">
            <a:extLst>
              <a:ext uri="{FF2B5EF4-FFF2-40B4-BE49-F238E27FC236}">
                <a16:creationId xmlns:a16="http://schemas.microsoft.com/office/drawing/2014/main" id="{8BF17AB9-2E4F-5F1C-93B8-B6E419BE2753}"/>
              </a:ext>
            </a:extLst>
          </p:cNvPr>
          <p:cNvSpPr/>
          <p:nvPr/>
        </p:nvSpPr>
        <p:spPr>
          <a:xfrm flipH="1">
            <a:off x="2975466" y="2226191"/>
            <a:ext cx="1068405" cy="4616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D12FE4A-C760-5AC9-1EE5-AEFF05A4BCFB}"/>
              </a:ext>
            </a:extLst>
          </p:cNvPr>
          <p:cNvSpPr txBox="1"/>
          <p:nvPr/>
        </p:nvSpPr>
        <p:spPr>
          <a:xfrm>
            <a:off x="2795441" y="597860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リクエスト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475ADC5-6AA1-8AD6-5A5A-0E96772D0168}"/>
              </a:ext>
            </a:extLst>
          </p:cNvPr>
          <p:cNvSpPr txBox="1"/>
          <p:nvPr/>
        </p:nvSpPr>
        <p:spPr>
          <a:xfrm>
            <a:off x="5630152" y="2865131"/>
            <a:ext cx="23710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クライアント</a:t>
            </a:r>
            <a:endParaRPr kumimoji="1" lang="en-US" altLang="ja-JP" sz="2400" dirty="0"/>
          </a:p>
          <a:p>
            <a:r>
              <a:rPr kumimoji="1" lang="ja-JP" altLang="en-US" sz="2400" dirty="0"/>
              <a:t>（</a:t>
            </a:r>
            <a:r>
              <a:rPr kumimoji="1" lang="en-US" altLang="ja-JP" sz="2400" dirty="0"/>
              <a:t>Web</a:t>
            </a:r>
            <a:r>
              <a:rPr kumimoji="1" lang="ja-JP" altLang="en-US" sz="2400" dirty="0"/>
              <a:t> ブラウザ</a:t>
            </a:r>
            <a:endParaRPr kumimoji="1" lang="en-US" altLang="ja-JP" sz="2400" dirty="0"/>
          </a:p>
          <a:p>
            <a:endParaRPr kumimoji="1" lang="ja-JP" altLang="en-US" sz="24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D47BAF5-21AC-EB4A-7BD0-8F03B867CF38}"/>
              </a:ext>
            </a:extLst>
          </p:cNvPr>
          <p:cNvSpPr txBox="1"/>
          <p:nvPr/>
        </p:nvSpPr>
        <p:spPr>
          <a:xfrm>
            <a:off x="2752197" y="3056370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レスポンス</a:t>
            </a:r>
          </a:p>
        </p:txBody>
      </p:sp>
    </p:spTree>
    <p:extLst>
      <p:ext uri="{BB962C8B-B14F-4D97-AF65-F5344CB8AC3E}">
        <p14:creationId xmlns:p14="http://schemas.microsoft.com/office/powerpoint/2010/main" val="1508267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586418-2DDB-E790-1240-312D28B0F0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ルーティング，</a:t>
            </a:r>
            <a:r>
              <a:rPr lang="en-US" altLang="ja-JP" dirty="0"/>
              <a:t>Flask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A156E72-F260-D758-F027-F4554F53A6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FC9DBA1-C844-9D83-7CDB-89BC441BA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9597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A00F94-D826-4082-598A-83002D02E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Web</a:t>
            </a:r>
            <a:r>
              <a:rPr kumimoji="1" lang="ja-JP" altLang="en-US" dirty="0"/>
              <a:t>サーバのルーティング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0E6CDCB-4626-D931-9962-7349A0BD8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b="1" dirty="0"/>
              <a:t>ルーティング</a:t>
            </a:r>
            <a:r>
              <a:rPr kumimoji="1" lang="ja-JP" altLang="en-US" dirty="0"/>
              <a:t>は，</a:t>
            </a:r>
            <a:r>
              <a:rPr kumimoji="1" lang="ja-JP" altLang="en-US" b="1" dirty="0"/>
              <a:t>リクエスト</a:t>
            </a:r>
            <a:r>
              <a:rPr kumimoji="1" lang="en-US" altLang="ja-JP" b="1" dirty="0"/>
              <a:t>URL</a:t>
            </a:r>
            <a:r>
              <a:rPr kumimoji="1" lang="ja-JP" altLang="en-US" dirty="0"/>
              <a:t>を振り分ける仕組み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en-US" altLang="ja-JP" sz="2400" dirty="0"/>
              <a:t>http://www.example.jp/ → </a:t>
            </a:r>
            <a:r>
              <a:rPr lang="ja-JP" altLang="en-US" sz="2400" b="1" dirty="0"/>
              <a:t>ようこそメッセージ</a:t>
            </a:r>
            <a:r>
              <a:rPr lang="ja-JP" altLang="en-US" sz="2400" dirty="0"/>
              <a:t>を表示</a:t>
            </a:r>
            <a:endParaRPr kumimoji="1" lang="ja-JP" altLang="en-US" sz="2400" dirty="0"/>
          </a:p>
          <a:p>
            <a:pPr marL="0" indent="0">
              <a:buNone/>
            </a:pPr>
            <a:r>
              <a:rPr kumimoji="1" lang="en-US" altLang="ja-JP" sz="2400" dirty="0"/>
              <a:t>http://www.example.jp/about →</a:t>
            </a:r>
            <a:r>
              <a:rPr kumimoji="1" lang="ja-JP" altLang="en-US" sz="2400" b="1" dirty="0"/>
              <a:t>紹介</a:t>
            </a:r>
            <a:r>
              <a:rPr lang="ja-JP" altLang="en-US" sz="2400" b="1" dirty="0"/>
              <a:t>メッセージ</a:t>
            </a:r>
            <a:r>
              <a:rPr lang="ja-JP" altLang="en-US" sz="2400" dirty="0"/>
              <a:t>を表示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en-US" altLang="ja-JP" sz="2400" dirty="0"/>
              <a:t>http://www.example.jp/products →</a:t>
            </a:r>
            <a:r>
              <a:rPr lang="ja-JP" altLang="en-US" sz="2400" b="1" dirty="0"/>
              <a:t>製品メッセージ</a:t>
            </a:r>
            <a:r>
              <a:rPr lang="ja-JP" altLang="en-US" sz="2400" dirty="0"/>
              <a:t>を表示</a:t>
            </a:r>
            <a:endParaRPr kumimoji="1" lang="ja-JP" altLang="en-US" sz="2400" dirty="0"/>
          </a:p>
          <a:p>
            <a:pPr marL="0" indent="0">
              <a:buNone/>
            </a:pPr>
            <a:r>
              <a:rPr kumimoji="1" lang="en-US" altLang="ja-JP" sz="2400" dirty="0"/>
              <a:t>http://www.example.jp/products/&lt;product_id&gt; → &lt;</a:t>
            </a:r>
            <a:r>
              <a:rPr kumimoji="1" lang="en-US" altLang="ja-JP" sz="2400" dirty="0" err="1"/>
              <a:t>product_id</a:t>
            </a:r>
            <a:r>
              <a:rPr kumimoji="1" lang="en-US" altLang="ja-JP" sz="2400" dirty="0"/>
              <a:t>&gt;</a:t>
            </a:r>
            <a:r>
              <a:rPr kumimoji="1" lang="ja-JP" altLang="en-US" sz="2400" dirty="0"/>
              <a:t>は製品</a:t>
            </a:r>
            <a:r>
              <a:rPr kumimoji="1" lang="en-US" altLang="ja-JP" sz="2400" dirty="0"/>
              <a:t>ID</a:t>
            </a:r>
            <a:r>
              <a:rPr kumimoji="1" lang="ja-JP" altLang="en-US" sz="2400" dirty="0"/>
              <a:t>であるとする．</a:t>
            </a:r>
            <a:r>
              <a:rPr kumimoji="1" lang="ja-JP" altLang="en-US" sz="2400" b="1" dirty="0"/>
              <a:t>個別製品メッセージ</a:t>
            </a:r>
            <a:r>
              <a:rPr kumimoji="1" lang="ja-JP" altLang="en-US" sz="2400" dirty="0"/>
              <a:t>を表示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90AD0C4-B1EB-8A08-8729-E0DAEC8F4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2176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1725</TotalTime>
  <Words>1265</Words>
  <Application>Microsoft Office PowerPoint</Application>
  <PresentationFormat>画面に合わせる (4:3)</PresentationFormat>
  <Paragraphs>194</Paragraphs>
  <Slides>21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8" baseType="lpstr">
      <vt:lpstr>ＭＳ ゴシック</vt:lpstr>
      <vt:lpstr>Söhne</vt:lpstr>
      <vt:lpstr>メイリオ</vt:lpstr>
      <vt:lpstr>游ゴシック</vt:lpstr>
      <vt:lpstr>Arial</vt:lpstr>
      <vt:lpstr>Calibri</vt:lpstr>
      <vt:lpstr>Office テーマ</vt:lpstr>
      <vt:lpstr>pd-6. Web アプリケーション </vt:lpstr>
      <vt:lpstr>アウトライン</vt:lpstr>
      <vt:lpstr>Web サービス</vt:lpstr>
      <vt:lpstr>Webサービス</vt:lpstr>
      <vt:lpstr>Webサービスの特質</vt:lpstr>
      <vt:lpstr>HTTPプロトコルの要点</vt:lpstr>
      <vt:lpstr>Webサービスのサーバとクライアント</vt:lpstr>
      <vt:lpstr>ルーティング，Flask</vt:lpstr>
      <vt:lpstr>Webサーバのルーティング</vt:lpstr>
      <vt:lpstr>Flask</vt:lpstr>
      <vt:lpstr>Flask におけるルーティング</vt:lpstr>
      <vt:lpstr>Flask における動的ルーティング</vt:lpstr>
      <vt:lpstr>ルーティングを行う Python プログラム （Flask を使用）</vt:lpstr>
      <vt:lpstr>ここまでのまとめ</vt:lpstr>
      <vt:lpstr>Dash</vt:lpstr>
      <vt:lpstr>Dash の概要</vt:lpstr>
      <vt:lpstr>Dash の主な機能</vt:lpstr>
      <vt:lpstr>棒グラフのプログラム（Dash を使用）</vt:lpstr>
      <vt:lpstr>Dash のメリット</vt:lpstr>
      <vt:lpstr>まとめ</vt:lpstr>
      <vt:lpstr>関連するページ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 システムによるデータサイエンス演習</dc:title>
  <dc:creator>kaneko kunihiko</dc:creator>
  <cp:lastModifiedBy>金子　邦彦</cp:lastModifiedBy>
  <cp:revision>78</cp:revision>
  <dcterms:created xsi:type="dcterms:W3CDTF">2019-11-02T00:06:04Z</dcterms:created>
  <dcterms:modified xsi:type="dcterms:W3CDTF">2023-06-01T10:53:59Z</dcterms:modified>
</cp:coreProperties>
</file>