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1037" r:id="rId2"/>
    <p:sldId id="696" r:id="rId3"/>
    <p:sldId id="991" r:id="rId4"/>
    <p:sldId id="993" r:id="rId5"/>
    <p:sldId id="259" r:id="rId6"/>
    <p:sldId id="261" r:id="rId7"/>
    <p:sldId id="994" r:id="rId8"/>
    <p:sldId id="995" r:id="rId9"/>
    <p:sldId id="1331" r:id="rId10"/>
    <p:sldId id="601" r:id="rId11"/>
    <p:sldId id="1348" r:id="rId12"/>
    <p:sldId id="271" r:id="rId13"/>
    <p:sldId id="1336" r:id="rId14"/>
    <p:sldId id="1349" r:id="rId15"/>
    <p:sldId id="1350" r:id="rId16"/>
    <p:sldId id="263" r:id="rId17"/>
    <p:sldId id="264" r:id="rId18"/>
    <p:sldId id="1337" r:id="rId19"/>
    <p:sldId id="1323" r:id="rId20"/>
    <p:sldId id="1324" r:id="rId21"/>
    <p:sldId id="1351" r:id="rId22"/>
    <p:sldId id="1352" r:id="rId23"/>
    <p:sldId id="1325" r:id="rId24"/>
    <p:sldId id="1353" r:id="rId25"/>
    <p:sldId id="595" r:id="rId26"/>
    <p:sldId id="597" r:id="rId27"/>
    <p:sldId id="598" r:id="rId28"/>
    <p:sldId id="258" r:id="rId29"/>
    <p:sldId id="600" r:id="rId30"/>
    <p:sldId id="602" r:id="rId31"/>
    <p:sldId id="1354" r:id="rId32"/>
    <p:sldId id="603" r:id="rId33"/>
    <p:sldId id="599" r:id="rId34"/>
    <p:sldId id="605" r:id="rId35"/>
    <p:sldId id="606" r:id="rId36"/>
    <p:sldId id="608" r:id="rId37"/>
    <p:sldId id="607" r:id="rId38"/>
    <p:sldId id="609" r:id="rId39"/>
    <p:sldId id="610" r:id="rId40"/>
    <p:sldId id="1357" r:id="rId41"/>
    <p:sldId id="1358" r:id="rId42"/>
    <p:sldId id="1356" r:id="rId4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58" d="100"/>
          <a:sy n="58" d="100"/>
        </p:scale>
        <p:origin x="24" y="1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67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2023/5/25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2023/5/25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2023/5/25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en-US" altLang="ja-JP" dirty="0">
                <a:latin typeface="メイリオ" panose="020B0604030504040204" pitchFamily="50" charset="-128"/>
              </a:rPr>
              <a:t>p</a:t>
            </a:r>
            <a:r>
              <a:rPr lang="en-US" altLang="ja-JP" sz="4400" dirty="0">
                <a:latin typeface="メイリオ" panose="020B0604030504040204" pitchFamily="50" charset="-128"/>
              </a:rPr>
              <a:t>d-4. </a:t>
            </a:r>
            <a:r>
              <a:rPr lang="ja-JP" altLang="en-US" dirty="0">
                <a:latin typeface="メイリオ" panose="020B0604030504040204" pitchFamily="50" charset="-128"/>
              </a:rPr>
              <a:t>相関，相関係数，</a:t>
            </a:r>
            <a:r>
              <a:rPr lang="en-US" altLang="ja-JP" dirty="0">
                <a:latin typeface="メイリオ" panose="020B0604030504040204" pitchFamily="50" charset="-128"/>
              </a:rPr>
              <a:t>t </a:t>
            </a:r>
            <a:r>
              <a:rPr lang="ja-JP" altLang="en-US" dirty="0">
                <a:latin typeface="メイリオ" panose="020B0604030504040204" pitchFamily="50" charset="-128"/>
              </a:rPr>
              <a:t>検定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r>
              <a:rPr lang="ja-JP" altLang="en-US" dirty="0"/>
              <a:t>（</a:t>
            </a:r>
            <a:r>
              <a:rPr lang="en-US" altLang="ja-JP" dirty="0"/>
              <a:t>Python </a:t>
            </a:r>
            <a:r>
              <a:rPr lang="ja-JP" altLang="en-US" dirty="0"/>
              <a:t>による </a:t>
            </a:r>
            <a:r>
              <a:rPr lang="en-US" altLang="ja-JP" dirty="0"/>
              <a:t>ICT </a:t>
            </a:r>
            <a:r>
              <a:rPr lang="ja-JP" altLang="en-US" dirty="0"/>
              <a:t>システム）</a:t>
            </a:r>
          </a:p>
          <a:p>
            <a:r>
              <a:rPr lang="en-US" altLang="ja-JP" dirty="0"/>
              <a:t>URL: https://www.kkaneko.jp/de/pd/index.html</a:t>
            </a:r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相関係数の性質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10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99" y="1302357"/>
            <a:ext cx="2297736" cy="181692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31" y="3215690"/>
            <a:ext cx="2198306" cy="41079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8772" y="1302357"/>
            <a:ext cx="2297736" cy="1816922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7189" y="3215691"/>
            <a:ext cx="2294105" cy="428696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4236061" y="3439563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１に近い値</a:t>
            </a:r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0288" y="1302357"/>
            <a:ext cx="2277626" cy="180102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6151" y="3187116"/>
            <a:ext cx="2113610" cy="457271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7051583" y="3453360"/>
            <a:ext cx="133882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１に近い値</a:t>
            </a:r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53581" y="723409"/>
            <a:ext cx="6955750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「</a:t>
            </a:r>
            <a:r>
              <a:rPr kumimoji="1"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相関の強弱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」の尺度である．「傾き」では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ない</a:t>
            </a:r>
          </a:p>
        </p:txBody>
      </p:sp>
    </p:spTree>
    <p:extLst>
      <p:ext uri="{BB962C8B-B14F-4D97-AF65-F5344CB8AC3E}">
        <p14:creationId xmlns:p14="http://schemas.microsoft.com/office/powerpoint/2010/main" val="2197360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相関係数の例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11</a:t>
            </a:fld>
            <a:endParaRPr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20" y="1068482"/>
            <a:ext cx="2252582" cy="178121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75" y="2891768"/>
            <a:ext cx="2018366" cy="436666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9517" y="1090001"/>
            <a:ext cx="2225366" cy="1759697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0877" y="2891768"/>
            <a:ext cx="2018366" cy="436666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2724" y="1127292"/>
            <a:ext cx="2135933" cy="1688978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6895" y="2889092"/>
            <a:ext cx="1849124" cy="40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74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ここまでのまとめ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sz="2400" b="1" dirty="0"/>
              <a:t>相関がある</a:t>
            </a:r>
            <a:r>
              <a:rPr lang="ja-JP" altLang="en-US" sz="2400" dirty="0"/>
              <a:t>場合，</a:t>
            </a:r>
            <a:r>
              <a:rPr lang="ja-JP" altLang="en-US" sz="2400" b="1" dirty="0"/>
              <a:t>一方が変化すると，もう一方も変化する傾向</a:t>
            </a:r>
            <a:r>
              <a:rPr lang="ja-JP" altLang="en-US" sz="2400" i="1" dirty="0"/>
              <a:t>にある</a:t>
            </a:r>
            <a:endParaRPr lang="en-US" altLang="ja-JP" sz="2400" i="1" dirty="0"/>
          </a:p>
          <a:p>
            <a:pPr lvl="1"/>
            <a:r>
              <a:rPr kumimoji="1" lang="ja-JP" altLang="en-US" b="1" dirty="0"/>
              <a:t>１に近い値</a:t>
            </a:r>
            <a:r>
              <a:rPr kumimoji="1" lang="ja-JP" altLang="en-US" dirty="0"/>
              <a:t>：　</a:t>
            </a:r>
            <a:r>
              <a:rPr kumimoji="1" lang="ja-JP" altLang="en-US" b="1" dirty="0"/>
              <a:t>相関</a:t>
            </a:r>
            <a:r>
              <a:rPr kumimoji="1" lang="ja-JP" altLang="en-US" b="1" u="sng" dirty="0">
                <a:solidFill>
                  <a:srgbClr val="FF0000"/>
                </a:solidFill>
              </a:rPr>
              <a:t>あり</a:t>
            </a:r>
            <a:r>
              <a:rPr lang="ja-JP" altLang="en-US" b="1" dirty="0"/>
              <a:t>．正の相関</a:t>
            </a:r>
            <a:endParaRPr kumimoji="1" lang="en-US" altLang="ja-JP" b="1" dirty="0"/>
          </a:p>
          <a:p>
            <a:pPr lvl="1"/>
            <a:r>
              <a:rPr lang="ja-JP" altLang="en-US" b="1" dirty="0"/>
              <a:t>０に近い値</a:t>
            </a:r>
            <a:r>
              <a:rPr lang="ja-JP" altLang="en-US" dirty="0"/>
              <a:t>：　</a:t>
            </a:r>
            <a:r>
              <a:rPr lang="ja-JP" altLang="en-US" b="1" dirty="0"/>
              <a:t>相関なし</a:t>
            </a:r>
            <a:endParaRPr lang="en-US" altLang="ja-JP" b="1" dirty="0"/>
          </a:p>
          <a:p>
            <a:pPr lvl="1"/>
            <a:r>
              <a:rPr kumimoji="1" lang="ja-JP" altLang="en-US" b="1" dirty="0"/>
              <a:t>ー１に近い値</a:t>
            </a:r>
            <a:r>
              <a:rPr kumimoji="1" lang="ja-JP" altLang="en-US" dirty="0"/>
              <a:t>：　</a:t>
            </a:r>
            <a:r>
              <a:rPr kumimoji="1" lang="ja-JP" altLang="en-US" b="1" dirty="0"/>
              <a:t>相関</a:t>
            </a:r>
            <a:r>
              <a:rPr kumimoji="1" lang="ja-JP" altLang="en-US" b="1" u="sng" dirty="0">
                <a:solidFill>
                  <a:srgbClr val="FF0000"/>
                </a:solidFill>
              </a:rPr>
              <a:t>なし</a:t>
            </a:r>
            <a:r>
              <a:rPr lang="ja-JP" altLang="en-US" b="1" dirty="0"/>
              <a:t>．負の相関</a:t>
            </a:r>
            <a:endParaRPr lang="en-US" altLang="ja-JP" b="1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３つ以上の変数があるとき、相関係数は多数求まる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変数</a:t>
            </a:r>
            <a:r>
              <a:rPr lang="en-US" altLang="ja-JP" sz="2400" dirty="0"/>
              <a:t>	A,</a:t>
            </a:r>
            <a:r>
              <a:rPr lang="ja-JP" altLang="en-US" sz="2400" dirty="0"/>
              <a:t> </a:t>
            </a:r>
            <a:r>
              <a:rPr lang="en-US" altLang="ja-JP" sz="2400" dirty="0"/>
              <a:t>B,</a:t>
            </a:r>
            <a:r>
              <a:rPr lang="ja-JP" altLang="en-US" sz="2400" dirty="0"/>
              <a:t> </a:t>
            </a:r>
            <a:r>
              <a:rPr lang="en-US" altLang="ja-JP" sz="2400" dirty="0"/>
              <a:t>C</a:t>
            </a:r>
            <a:r>
              <a:rPr lang="ja-JP" altLang="en-US" sz="2400" dirty="0"/>
              <a:t>　に対して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</a:t>
            </a:r>
            <a:r>
              <a:rPr lang="en-US" altLang="ja-JP" sz="2400" dirty="0"/>
              <a:t>	A </a:t>
            </a:r>
            <a:r>
              <a:rPr lang="ja-JP" altLang="en-US" sz="2400" dirty="0"/>
              <a:t>と </a:t>
            </a:r>
            <a:r>
              <a:rPr lang="en-US" altLang="ja-JP" sz="2400" dirty="0"/>
              <a:t>B</a:t>
            </a:r>
            <a:r>
              <a:rPr lang="ja-JP" altLang="en-US" sz="2400" dirty="0"/>
              <a:t> の相関係数，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B </a:t>
            </a:r>
            <a:r>
              <a:rPr lang="ja-JP" altLang="en-US" sz="2400" dirty="0"/>
              <a:t>と </a:t>
            </a:r>
            <a:r>
              <a:rPr lang="en-US" altLang="ja-JP" sz="2400" dirty="0"/>
              <a:t>C</a:t>
            </a:r>
            <a:r>
              <a:rPr lang="ja-JP" altLang="en-US" sz="2400" dirty="0"/>
              <a:t> の相関係数，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C </a:t>
            </a:r>
            <a:r>
              <a:rPr lang="ja-JP" altLang="en-US" sz="2400" dirty="0"/>
              <a:t>と </a:t>
            </a:r>
            <a:r>
              <a:rPr lang="en-US" altLang="ja-JP" sz="2400" dirty="0"/>
              <a:t>A</a:t>
            </a:r>
            <a:r>
              <a:rPr lang="ja-JP" altLang="en-US" sz="2400" dirty="0"/>
              <a:t> の相関係数</a:t>
            </a:r>
            <a:endParaRPr lang="en-US" altLang="ja-JP" sz="2400" dirty="0"/>
          </a:p>
          <a:p>
            <a:endParaRPr lang="en-US" altLang="ja-JP" sz="2400" dirty="0"/>
          </a:p>
          <a:p>
            <a:endParaRPr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77951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4-2 Iris</a:t>
            </a:r>
            <a:r>
              <a:rPr lang="ja-JP" altLang="en-US" dirty="0"/>
              <a:t> データセットでの</a:t>
            </a:r>
            <a:br>
              <a:rPr lang="en-US" altLang="ja-JP" dirty="0"/>
            </a:br>
            <a:r>
              <a:rPr lang="ja-JP" altLang="en-US" dirty="0"/>
              <a:t>相関係数の算出</a:t>
            </a:r>
          </a:p>
        </p:txBody>
      </p:sp>
      <p:sp>
        <p:nvSpPr>
          <p:cNvPr id="10" name="字幕 9">
            <a:extLst>
              <a:ext uri="{FF2B5EF4-FFF2-40B4-BE49-F238E27FC236}">
                <a16:creationId xmlns:a16="http://schemas.microsoft.com/office/drawing/2014/main" id="{D22895FC-07EA-4AC1-BFDD-E10D91518D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68607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7574F1-B05A-E454-63FB-2DB3496E8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による相関係数の算出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532FAA-3081-3F34-03C9-8A36C7457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ja-JP" altLang="en-US" sz="2400" dirty="0"/>
              <a:t>ライブラリのインポート</a:t>
            </a:r>
            <a:br>
              <a:rPr lang="en-US" altLang="ja-JP" sz="2400" dirty="0"/>
            </a:br>
            <a:r>
              <a:rPr lang="en-US" altLang="ja-JP" sz="2400" b="1" dirty="0"/>
              <a:t>import </a:t>
            </a:r>
            <a:r>
              <a:rPr lang="en-US" altLang="ja-JP" sz="2400" b="1" dirty="0" err="1"/>
              <a:t>numpy</a:t>
            </a:r>
            <a:r>
              <a:rPr lang="en-US" altLang="ja-JP" sz="2400" b="1" dirty="0"/>
              <a:t> as np</a:t>
            </a:r>
          </a:p>
          <a:p>
            <a:pPr marL="514350" indent="-514350">
              <a:buFont typeface="+mj-ea"/>
              <a:buAutoNum type="circleNumDbPlain"/>
            </a:pPr>
            <a:r>
              <a:rPr kumimoji="1" lang="ja-JP" altLang="en-US" sz="2400" dirty="0"/>
              <a:t>データの準備</a:t>
            </a:r>
            <a:br>
              <a:rPr lang="en-US" altLang="ja-JP" sz="2400" dirty="0"/>
            </a:br>
            <a:r>
              <a:rPr lang="ja-JP" altLang="en-US" sz="2400" dirty="0"/>
              <a:t>（ここでは、</a:t>
            </a:r>
            <a:r>
              <a:rPr lang="en-US" altLang="ja-JP" sz="2400" dirty="0"/>
              <a:t>h, w </a:t>
            </a:r>
            <a:r>
              <a:rPr lang="ja-JP" altLang="en-US" sz="2400" dirty="0"/>
              <a:t>を準備）</a:t>
            </a:r>
            <a:br>
              <a:rPr lang="en-US" altLang="ja-JP" sz="2400" dirty="0"/>
            </a:br>
            <a:r>
              <a:rPr lang="en-US" altLang="ja-JP" sz="2400" b="1" dirty="0"/>
              <a:t>h = </a:t>
            </a:r>
            <a:r>
              <a:rPr lang="en-US" altLang="ja-JP" sz="2400" b="1" dirty="0" err="1"/>
              <a:t>np.array</a:t>
            </a:r>
            <a:r>
              <a:rPr lang="en-US" altLang="ja-JP" sz="2400" b="1" dirty="0"/>
              <a:t>([160, 170, 160, 180, 170])</a:t>
            </a:r>
            <a:br>
              <a:rPr lang="en-US" altLang="ja-JP" sz="2400" b="1" dirty="0"/>
            </a:br>
            <a:r>
              <a:rPr lang="en-US" altLang="ja-JP" sz="2400" b="1" dirty="0"/>
              <a:t>w = </a:t>
            </a:r>
            <a:r>
              <a:rPr lang="en-US" altLang="ja-JP" sz="2400" b="1" dirty="0" err="1"/>
              <a:t>np.array</a:t>
            </a:r>
            <a:r>
              <a:rPr lang="en-US" altLang="ja-JP" sz="2400" b="1" dirty="0"/>
              <a:t>([60, 70, 50, 70, 60])</a:t>
            </a:r>
          </a:p>
          <a:p>
            <a:pPr marL="514350" indent="-514350">
              <a:buFont typeface="+mj-ea"/>
              <a:buAutoNum type="circleNumDbPlain"/>
            </a:pPr>
            <a:r>
              <a:rPr kumimoji="1" lang="en-US" altLang="ja-JP" sz="2400" dirty="0" err="1"/>
              <a:t>numpy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の </a:t>
            </a:r>
            <a:r>
              <a:rPr kumimoji="1" lang="en-US" altLang="ja-JP" sz="2400" dirty="0" err="1"/>
              <a:t>corrcoef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を用いて相関係数</a:t>
            </a:r>
            <a:r>
              <a:rPr lang="ja-JP" altLang="en-US" sz="2400" dirty="0"/>
              <a:t>行列</a:t>
            </a:r>
            <a:r>
              <a:rPr kumimoji="1" lang="ja-JP" altLang="en-US" sz="2400" dirty="0"/>
              <a:t>を算出</a:t>
            </a:r>
            <a:br>
              <a:rPr lang="en-US" altLang="ja-JP" sz="2400" dirty="0"/>
            </a:br>
            <a:r>
              <a:rPr lang="en-US" altLang="ja-JP" sz="2400" b="1" dirty="0"/>
              <a:t>print(</a:t>
            </a:r>
            <a:r>
              <a:rPr lang="en-US" altLang="ja-JP" sz="2400" b="1" dirty="0" err="1"/>
              <a:t>np.corrcoef</a:t>
            </a:r>
            <a:r>
              <a:rPr lang="en-US" altLang="ja-JP" sz="2400" b="1" dirty="0"/>
              <a:t>(h, w))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457200" lvl="1" indent="0">
              <a:buNone/>
            </a:pPr>
            <a:r>
              <a:rPr kumimoji="1" lang="ja-JP" altLang="en-US" dirty="0"/>
              <a:t>２</a:t>
            </a:r>
            <a:r>
              <a:rPr kumimoji="1" lang="en-US" altLang="ja-JP" dirty="0"/>
              <a:t>×</a:t>
            </a:r>
            <a:r>
              <a:rPr kumimoji="1" lang="ja-JP" altLang="en-US" dirty="0"/>
              <a:t>２の行列が表示される．</a:t>
            </a:r>
            <a:r>
              <a:rPr kumimoji="1" lang="ja-JP" altLang="en-US" b="1" dirty="0"/>
              <a:t>右上、左下</a:t>
            </a:r>
            <a:r>
              <a:rPr kumimoji="1" lang="ja-JP" altLang="en-US" dirty="0"/>
              <a:t>が</a:t>
            </a:r>
            <a:r>
              <a:rPr kumimoji="1" lang="ja-JP" altLang="en-US" b="1" dirty="0"/>
              <a:t>相関係数</a:t>
            </a:r>
            <a:r>
              <a:rPr kumimoji="1" lang="ja-JP" altLang="en-US" dirty="0"/>
              <a:t>（同じ値）</a:t>
            </a:r>
            <a:endParaRPr kumimoji="1" lang="en-US" altLang="ja-JP" dirty="0"/>
          </a:p>
          <a:p>
            <a:pPr marL="514350" indent="-514350">
              <a:buFont typeface="+mj-ea"/>
              <a:buAutoNum type="circleNumDbPlain"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C4BEB4-C115-F38F-F9F5-7531B0C0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20C7A64-D9CE-19BA-ADBA-9181B83EE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136" y="5571805"/>
            <a:ext cx="4193158" cy="107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F4A310-A2B7-3277-67D8-941B109D3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697464" cy="64412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による相関係数の算出</a:t>
            </a:r>
            <a:r>
              <a:rPr kumimoji="1" lang="ja-JP" altLang="en-US" sz="3200" dirty="0"/>
              <a:t>（</a:t>
            </a:r>
            <a:r>
              <a:rPr kumimoji="1" lang="en-US" altLang="ja-JP" sz="3200" dirty="0"/>
              <a:t>Google </a:t>
            </a:r>
            <a:r>
              <a:rPr kumimoji="1" lang="en-US" altLang="ja-JP" sz="3200" dirty="0" err="1"/>
              <a:t>Colaboratory</a:t>
            </a:r>
            <a:r>
              <a:rPr kumimoji="1" lang="ja-JP" altLang="en-US" sz="3200" dirty="0"/>
              <a:t>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42F1D2-C649-C6D9-F808-95B0D5761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54EA57E6-3DE7-F546-517A-7B1453840CD9}"/>
              </a:ext>
            </a:extLst>
          </p:cNvPr>
          <p:cNvSpPr txBox="1">
            <a:spLocks/>
          </p:cNvSpPr>
          <p:nvPr/>
        </p:nvSpPr>
        <p:spPr>
          <a:xfrm>
            <a:off x="1945353" y="3480990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569FBE-BDE5-5511-0CC1-2A3FF6C550FD}"/>
              </a:ext>
            </a:extLst>
          </p:cNvPr>
          <p:cNvSpPr txBox="1"/>
          <p:nvPr/>
        </p:nvSpPr>
        <p:spPr>
          <a:xfrm>
            <a:off x="321845" y="1191797"/>
            <a:ext cx="4967257" cy="21852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altLang="ja-JP" sz="2400" dirty="0"/>
              <a:t>import </a:t>
            </a:r>
            <a:r>
              <a:rPr lang="en-US" altLang="ja-JP" sz="2400" dirty="0" err="1"/>
              <a:t>numpy</a:t>
            </a:r>
            <a:r>
              <a:rPr lang="en-US" altLang="ja-JP" sz="2400" dirty="0"/>
              <a:t> as np</a:t>
            </a:r>
          </a:p>
          <a:p>
            <a:pPr>
              <a:spcBef>
                <a:spcPts val="2400"/>
              </a:spcBef>
            </a:pPr>
            <a:r>
              <a:rPr lang="en-US" altLang="ja-JP" sz="2400" dirty="0"/>
              <a:t>h = </a:t>
            </a:r>
            <a:r>
              <a:rPr lang="en-US" altLang="ja-JP" sz="2400" dirty="0" err="1"/>
              <a:t>np.array</a:t>
            </a:r>
            <a:r>
              <a:rPr lang="en-US" altLang="ja-JP" sz="2400" dirty="0"/>
              <a:t>([160, 170, 160, 180, 170])</a:t>
            </a:r>
            <a:br>
              <a:rPr lang="en-US" altLang="ja-JP" sz="2400" dirty="0"/>
            </a:br>
            <a:r>
              <a:rPr lang="en-US" altLang="ja-JP" sz="2400" dirty="0"/>
              <a:t>w = </a:t>
            </a:r>
            <a:r>
              <a:rPr lang="en-US" altLang="ja-JP" sz="2400" dirty="0" err="1"/>
              <a:t>np.array</a:t>
            </a:r>
            <a:r>
              <a:rPr lang="en-US" altLang="ja-JP" sz="2400" dirty="0"/>
              <a:t>([60, 70, 50, 70, 60])</a:t>
            </a:r>
          </a:p>
          <a:p>
            <a:pPr>
              <a:spcBef>
                <a:spcPts val="2400"/>
              </a:spcBef>
            </a:pPr>
            <a:r>
              <a:rPr lang="en-US" altLang="ja-JP" sz="2400" dirty="0"/>
              <a:t>print(</a:t>
            </a:r>
            <a:r>
              <a:rPr lang="en-US" altLang="ja-JP" sz="2400" dirty="0" err="1"/>
              <a:t>np.corrcoef</a:t>
            </a:r>
            <a:r>
              <a:rPr lang="en-US" altLang="ja-JP" sz="2400" dirty="0"/>
              <a:t>(h, w))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74C39164-73B6-ABCD-F8EB-7DEC1756915F}"/>
              </a:ext>
            </a:extLst>
          </p:cNvPr>
          <p:cNvSpPr txBox="1">
            <a:spLocks/>
          </p:cNvSpPr>
          <p:nvPr/>
        </p:nvSpPr>
        <p:spPr>
          <a:xfrm>
            <a:off x="5437490" y="1261673"/>
            <a:ext cx="3706510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ライブラリの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インポート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データの準備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相関係数の算出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34472D1-5487-71FE-2432-11BFF989D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4123510"/>
            <a:ext cx="5283518" cy="238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72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フリーフォーム 17"/>
          <p:cNvSpPr/>
          <p:nvPr/>
        </p:nvSpPr>
        <p:spPr>
          <a:xfrm>
            <a:off x="1140626" y="1620285"/>
            <a:ext cx="471371" cy="1150288"/>
          </a:xfrm>
          <a:custGeom>
            <a:avLst/>
            <a:gdLst>
              <a:gd name="connsiteX0" fmla="*/ 437565 w 471371"/>
              <a:gd name="connsiteY0" fmla="*/ 1138792 h 1150288"/>
              <a:gd name="connsiteX1" fmla="*/ 415126 w 471371"/>
              <a:gd name="connsiteY1" fmla="*/ 942449 h 1150288"/>
              <a:gd name="connsiteX2" fmla="*/ 403906 w 471371"/>
              <a:gd name="connsiteY2" fmla="*/ 858302 h 1150288"/>
              <a:gd name="connsiteX3" fmla="*/ 392687 w 471371"/>
              <a:gd name="connsiteY3" fmla="*/ 824643 h 1150288"/>
              <a:gd name="connsiteX4" fmla="*/ 370247 w 471371"/>
              <a:gd name="connsiteY4" fmla="*/ 779764 h 1150288"/>
              <a:gd name="connsiteX5" fmla="*/ 364638 w 471371"/>
              <a:gd name="connsiteY5" fmla="*/ 751715 h 1150288"/>
              <a:gd name="connsiteX6" fmla="*/ 347808 w 471371"/>
              <a:gd name="connsiteY6" fmla="*/ 701227 h 1150288"/>
              <a:gd name="connsiteX7" fmla="*/ 342198 w 471371"/>
              <a:gd name="connsiteY7" fmla="*/ 684397 h 1150288"/>
              <a:gd name="connsiteX8" fmla="*/ 336589 w 471371"/>
              <a:gd name="connsiteY8" fmla="*/ 667568 h 1150288"/>
              <a:gd name="connsiteX9" fmla="*/ 325369 w 471371"/>
              <a:gd name="connsiteY9" fmla="*/ 650738 h 1150288"/>
              <a:gd name="connsiteX10" fmla="*/ 319759 w 471371"/>
              <a:gd name="connsiteY10" fmla="*/ 600250 h 1150288"/>
              <a:gd name="connsiteX11" fmla="*/ 314149 w 471371"/>
              <a:gd name="connsiteY11" fmla="*/ 566591 h 1150288"/>
              <a:gd name="connsiteX12" fmla="*/ 302930 w 471371"/>
              <a:gd name="connsiteY12" fmla="*/ 499273 h 1150288"/>
              <a:gd name="connsiteX13" fmla="*/ 297320 w 471371"/>
              <a:gd name="connsiteY13" fmla="*/ 476834 h 1150288"/>
              <a:gd name="connsiteX14" fmla="*/ 280490 w 471371"/>
              <a:gd name="connsiteY14" fmla="*/ 460005 h 1150288"/>
              <a:gd name="connsiteX15" fmla="*/ 235612 w 471371"/>
              <a:gd name="connsiteY15" fmla="*/ 420736 h 1150288"/>
              <a:gd name="connsiteX16" fmla="*/ 201953 w 471371"/>
              <a:gd name="connsiteY16" fmla="*/ 398297 h 1150288"/>
              <a:gd name="connsiteX17" fmla="*/ 185124 w 471371"/>
              <a:gd name="connsiteY17" fmla="*/ 387077 h 1150288"/>
              <a:gd name="connsiteX18" fmla="*/ 168294 w 471371"/>
              <a:gd name="connsiteY18" fmla="*/ 381467 h 1150288"/>
              <a:gd name="connsiteX19" fmla="*/ 134635 w 471371"/>
              <a:gd name="connsiteY19" fmla="*/ 364638 h 1150288"/>
              <a:gd name="connsiteX20" fmla="*/ 95366 w 471371"/>
              <a:gd name="connsiteY20" fmla="*/ 347808 h 1150288"/>
              <a:gd name="connsiteX21" fmla="*/ 61708 w 471371"/>
              <a:gd name="connsiteY21" fmla="*/ 325369 h 1150288"/>
              <a:gd name="connsiteX22" fmla="*/ 39268 w 471371"/>
              <a:gd name="connsiteY22" fmla="*/ 314149 h 1150288"/>
              <a:gd name="connsiteX23" fmla="*/ 28049 w 471371"/>
              <a:gd name="connsiteY23" fmla="*/ 280491 h 1150288"/>
              <a:gd name="connsiteX24" fmla="*/ 16829 w 471371"/>
              <a:gd name="connsiteY24" fmla="*/ 235612 h 1150288"/>
              <a:gd name="connsiteX25" fmla="*/ 11219 w 471371"/>
              <a:gd name="connsiteY25" fmla="*/ 213173 h 1150288"/>
              <a:gd name="connsiteX26" fmla="*/ 0 w 471371"/>
              <a:gd name="connsiteY26" fmla="*/ 196343 h 1150288"/>
              <a:gd name="connsiteX27" fmla="*/ 5609 w 471371"/>
              <a:gd name="connsiteY27" fmla="*/ 112196 h 1150288"/>
              <a:gd name="connsiteX28" fmla="*/ 11219 w 471371"/>
              <a:gd name="connsiteY28" fmla="*/ 95367 h 1150288"/>
              <a:gd name="connsiteX29" fmla="*/ 28049 w 471371"/>
              <a:gd name="connsiteY29" fmla="*/ 84147 h 1150288"/>
              <a:gd name="connsiteX30" fmla="*/ 56098 w 471371"/>
              <a:gd name="connsiteY30" fmla="*/ 61708 h 1150288"/>
              <a:gd name="connsiteX31" fmla="*/ 89757 w 471371"/>
              <a:gd name="connsiteY31" fmla="*/ 39268 h 1150288"/>
              <a:gd name="connsiteX32" fmla="*/ 106586 w 471371"/>
              <a:gd name="connsiteY32" fmla="*/ 28049 h 1150288"/>
              <a:gd name="connsiteX33" fmla="*/ 145855 w 471371"/>
              <a:gd name="connsiteY33" fmla="*/ 16829 h 1150288"/>
              <a:gd name="connsiteX34" fmla="*/ 179514 w 471371"/>
              <a:gd name="connsiteY34" fmla="*/ 5610 h 1150288"/>
              <a:gd name="connsiteX35" fmla="*/ 196343 w 471371"/>
              <a:gd name="connsiteY35" fmla="*/ 0 h 1150288"/>
              <a:gd name="connsiteX36" fmla="*/ 241222 w 471371"/>
              <a:gd name="connsiteY36" fmla="*/ 5610 h 1150288"/>
              <a:gd name="connsiteX37" fmla="*/ 258051 w 471371"/>
              <a:gd name="connsiteY37" fmla="*/ 16829 h 1150288"/>
              <a:gd name="connsiteX38" fmla="*/ 274881 w 471371"/>
              <a:gd name="connsiteY38" fmla="*/ 22439 h 1150288"/>
              <a:gd name="connsiteX39" fmla="*/ 291710 w 471371"/>
              <a:gd name="connsiteY39" fmla="*/ 33659 h 1150288"/>
              <a:gd name="connsiteX40" fmla="*/ 308539 w 471371"/>
              <a:gd name="connsiteY40" fmla="*/ 39268 h 1150288"/>
              <a:gd name="connsiteX41" fmla="*/ 336589 w 471371"/>
              <a:gd name="connsiteY41" fmla="*/ 61708 h 1150288"/>
              <a:gd name="connsiteX42" fmla="*/ 364638 w 471371"/>
              <a:gd name="connsiteY42" fmla="*/ 84147 h 1150288"/>
              <a:gd name="connsiteX43" fmla="*/ 387077 w 471371"/>
              <a:gd name="connsiteY43" fmla="*/ 123416 h 1150288"/>
              <a:gd name="connsiteX44" fmla="*/ 415126 w 471371"/>
              <a:gd name="connsiteY44" fmla="*/ 173904 h 1150288"/>
              <a:gd name="connsiteX45" fmla="*/ 409516 w 471371"/>
              <a:gd name="connsiteY45" fmla="*/ 342198 h 1150288"/>
              <a:gd name="connsiteX46" fmla="*/ 403906 w 471371"/>
              <a:gd name="connsiteY46" fmla="*/ 359028 h 1150288"/>
              <a:gd name="connsiteX47" fmla="*/ 392687 w 471371"/>
              <a:gd name="connsiteY47" fmla="*/ 420736 h 1150288"/>
              <a:gd name="connsiteX48" fmla="*/ 381467 w 471371"/>
              <a:gd name="connsiteY48" fmla="*/ 493664 h 1150288"/>
              <a:gd name="connsiteX49" fmla="*/ 370247 w 471371"/>
              <a:gd name="connsiteY49" fmla="*/ 527322 h 1150288"/>
              <a:gd name="connsiteX50" fmla="*/ 375857 w 471371"/>
              <a:gd name="connsiteY50" fmla="*/ 650738 h 1150288"/>
              <a:gd name="connsiteX51" fmla="*/ 381467 w 471371"/>
              <a:gd name="connsiteY51" fmla="*/ 667568 h 1150288"/>
              <a:gd name="connsiteX52" fmla="*/ 387077 w 471371"/>
              <a:gd name="connsiteY52" fmla="*/ 807813 h 1150288"/>
              <a:gd name="connsiteX53" fmla="*/ 398297 w 471371"/>
              <a:gd name="connsiteY53" fmla="*/ 936839 h 1150288"/>
              <a:gd name="connsiteX54" fmla="*/ 409516 w 471371"/>
              <a:gd name="connsiteY54" fmla="*/ 976108 h 1150288"/>
              <a:gd name="connsiteX55" fmla="*/ 415126 w 471371"/>
              <a:gd name="connsiteY55" fmla="*/ 1026596 h 1150288"/>
              <a:gd name="connsiteX56" fmla="*/ 426346 w 471371"/>
              <a:gd name="connsiteY56" fmla="*/ 1049035 h 1150288"/>
              <a:gd name="connsiteX57" fmla="*/ 431955 w 471371"/>
              <a:gd name="connsiteY57" fmla="*/ 1065865 h 1150288"/>
              <a:gd name="connsiteX58" fmla="*/ 443175 w 471371"/>
              <a:gd name="connsiteY58" fmla="*/ 1105133 h 1150288"/>
              <a:gd name="connsiteX59" fmla="*/ 454395 w 471371"/>
              <a:gd name="connsiteY59" fmla="*/ 1121963 h 1150288"/>
              <a:gd name="connsiteX60" fmla="*/ 471224 w 471371"/>
              <a:gd name="connsiteY60" fmla="*/ 1127573 h 1150288"/>
              <a:gd name="connsiteX61" fmla="*/ 437565 w 471371"/>
              <a:gd name="connsiteY61" fmla="*/ 1138792 h 115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71371" h="1150288">
                <a:moveTo>
                  <a:pt x="437565" y="1138792"/>
                </a:moveTo>
                <a:cubicBezTo>
                  <a:pt x="428215" y="1107938"/>
                  <a:pt x="447516" y="1096306"/>
                  <a:pt x="415126" y="942449"/>
                </a:cubicBezTo>
                <a:cubicBezTo>
                  <a:pt x="402672" y="883290"/>
                  <a:pt x="416054" y="906893"/>
                  <a:pt x="403906" y="858302"/>
                </a:cubicBezTo>
                <a:cubicBezTo>
                  <a:pt x="401038" y="846829"/>
                  <a:pt x="395799" y="836053"/>
                  <a:pt x="392687" y="824643"/>
                </a:cubicBezTo>
                <a:cubicBezTo>
                  <a:pt x="381939" y="785232"/>
                  <a:pt x="396800" y="806317"/>
                  <a:pt x="370247" y="779764"/>
                </a:cubicBezTo>
                <a:cubicBezTo>
                  <a:pt x="368377" y="770414"/>
                  <a:pt x="367147" y="760914"/>
                  <a:pt x="364638" y="751715"/>
                </a:cubicBezTo>
                <a:cubicBezTo>
                  <a:pt x="364636" y="751706"/>
                  <a:pt x="350615" y="709646"/>
                  <a:pt x="347808" y="701227"/>
                </a:cubicBezTo>
                <a:lnTo>
                  <a:pt x="342198" y="684397"/>
                </a:lnTo>
                <a:cubicBezTo>
                  <a:pt x="340328" y="678787"/>
                  <a:pt x="339869" y="672488"/>
                  <a:pt x="336589" y="667568"/>
                </a:cubicBezTo>
                <a:lnTo>
                  <a:pt x="325369" y="650738"/>
                </a:lnTo>
                <a:cubicBezTo>
                  <a:pt x="323499" y="633909"/>
                  <a:pt x="321997" y="617034"/>
                  <a:pt x="319759" y="600250"/>
                </a:cubicBezTo>
                <a:cubicBezTo>
                  <a:pt x="318256" y="588975"/>
                  <a:pt x="315652" y="577866"/>
                  <a:pt x="314149" y="566591"/>
                </a:cubicBezTo>
                <a:cubicBezTo>
                  <a:pt x="301615" y="472590"/>
                  <a:pt x="316083" y="545310"/>
                  <a:pt x="302930" y="499273"/>
                </a:cubicBezTo>
                <a:cubicBezTo>
                  <a:pt x="300812" y="491860"/>
                  <a:pt x="301145" y="483528"/>
                  <a:pt x="297320" y="476834"/>
                </a:cubicBezTo>
                <a:cubicBezTo>
                  <a:pt x="293384" y="469946"/>
                  <a:pt x="285569" y="466100"/>
                  <a:pt x="280490" y="460005"/>
                </a:cubicBezTo>
                <a:cubicBezTo>
                  <a:pt x="251270" y="424940"/>
                  <a:pt x="295925" y="460944"/>
                  <a:pt x="235612" y="420736"/>
                </a:cubicBezTo>
                <a:lnTo>
                  <a:pt x="201953" y="398297"/>
                </a:lnTo>
                <a:cubicBezTo>
                  <a:pt x="196343" y="394557"/>
                  <a:pt x="191520" y="389209"/>
                  <a:pt x="185124" y="387077"/>
                </a:cubicBezTo>
                <a:cubicBezTo>
                  <a:pt x="179514" y="385207"/>
                  <a:pt x="173583" y="384112"/>
                  <a:pt x="168294" y="381467"/>
                </a:cubicBezTo>
                <a:cubicBezTo>
                  <a:pt x="124794" y="359718"/>
                  <a:pt x="176939" y="378739"/>
                  <a:pt x="134635" y="364638"/>
                </a:cubicBezTo>
                <a:cubicBezTo>
                  <a:pt x="73387" y="323804"/>
                  <a:pt x="167808" y="384029"/>
                  <a:pt x="95366" y="347808"/>
                </a:cubicBezTo>
                <a:cubicBezTo>
                  <a:pt x="83306" y="341778"/>
                  <a:pt x="73768" y="331399"/>
                  <a:pt x="61708" y="325369"/>
                </a:cubicBezTo>
                <a:lnTo>
                  <a:pt x="39268" y="314149"/>
                </a:lnTo>
                <a:cubicBezTo>
                  <a:pt x="35528" y="302930"/>
                  <a:pt x="30368" y="292088"/>
                  <a:pt x="28049" y="280491"/>
                </a:cubicBezTo>
                <a:cubicBezTo>
                  <a:pt x="16644" y="223464"/>
                  <a:pt x="28329" y="275861"/>
                  <a:pt x="16829" y="235612"/>
                </a:cubicBezTo>
                <a:cubicBezTo>
                  <a:pt x="14711" y="228199"/>
                  <a:pt x="14256" y="220260"/>
                  <a:pt x="11219" y="213173"/>
                </a:cubicBezTo>
                <a:cubicBezTo>
                  <a:pt x="8563" y="206976"/>
                  <a:pt x="3740" y="201953"/>
                  <a:pt x="0" y="196343"/>
                </a:cubicBezTo>
                <a:cubicBezTo>
                  <a:pt x="1870" y="168294"/>
                  <a:pt x="2505" y="140135"/>
                  <a:pt x="5609" y="112196"/>
                </a:cubicBezTo>
                <a:cubicBezTo>
                  <a:pt x="6262" y="106319"/>
                  <a:pt x="7525" y="99984"/>
                  <a:pt x="11219" y="95367"/>
                </a:cubicBezTo>
                <a:cubicBezTo>
                  <a:pt x="15431" y="90102"/>
                  <a:pt x="22439" y="87887"/>
                  <a:pt x="28049" y="84147"/>
                </a:cubicBezTo>
                <a:cubicBezTo>
                  <a:pt x="48779" y="53049"/>
                  <a:pt x="27406" y="77648"/>
                  <a:pt x="56098" y="61708"/>
                </a:cubicBezTo>
                <a:cubicBezTo>
                  <a:pt x="67886" y="55159"/>
                  <a:pt x="78537" y="46748"/>
                  <a:pt x="89757" y="39268"/>
                </a:cubicBezTo>
                <a:cubicBezTo>
                  <a:pt x="95367" y="35528"/>
                  <a:pt x="100190" y="30181"/>
                  <a:pt x="106586" y="28049"/>
                </a:cubicBezTo>
                <a:cubicBezTo>
                  <a:pt x="163128" y="9202"/>
                  <a:pt x="75440" y="37953"/>
                  <a:pt x="145855" y="16829"/>
                </a:cubicBezTo>
                <a:cubicBezTo>
                  <a:pt x="157183" y="13431"/>
                  <a:pt x="168294" y="9350"/>
                  <a:pt x="179514" y="5610"/>
                </a:cubicBezTo>
                <a:lnTo>
                  <a:pt x="196343" y="0"/>
                </a:lnTo>
                <a:cubicBezTo>
                  <a:pt x="211303" y="1870"/>
                  <a:pt x="226677" y="1643"/>
                  <a:pt x="241222" y="5610"/>
                </a:cubicBezTo>
                <a:cubicBezTo>
                  <a:pt x="247726" y="7384"/>
                  <a:pt x="252021" y="13814"/>
                  <a:pt x="258051" y="16829"/>
                </a:cubicBezTo>
                <a:cubicBezTo>
                  <a:pt x="263340" y="19474"/>
                  <a:pt x="269271" y="20569"/>
                  <a:pt x="274881" y="22439"/>
                </a:cubicBezTo>
                <a:cubicBezTo>
                  <a:pt x="280491" y="26179"/>
                  <a:pt x="285680" y="30644"/>
                  <a:pt x="291710" y="33659"/>
                </a:cubicBezTo>
                <a:cubicBezTo>
                  <a:pt x="296999" y="36303"/>
                  <a:pt x="303922" y="35574"/>
                  <a:pt x="308539" y="39268"/>
                </a:cubicBezTo>
                <a:cubicBezTo>
                  <a:pt x="344790" y="68269"/>
                  <a:pt x="294286" y="47607"/>
                  <a:pt x="336589" y="61708"/>
                </a:cubicBezTo>
                <a:cubicBezTo>
                  <a:pt x="368740" y="109936"/>
                  <a:pt x="325929" y="53180"/>
                  <a:pt x="364638" y="84147"/>
                </a:cubicBezTo>
                <a:cubicBezTo>
                  <a:pt x="372100" y="90117"/>
                  <a:pt x="383256" y="117047"/>
                  <a:pt x="387077" y="123416"/>
                </a:cubicBezTo>
                <a:cubicBezTo>
                  <a:pt x="416011" y="171640"/>
                  <a:pt x="403842" y="140053"/>
                  <a:pt x="415126" y="173904"/>
                </a:cubicBezTo>
                <a:cubicBezTo>
                  <a:pt x="413256" y="230002"/>
                  <a:pt x="412912" y="286172"/>
                  <a:pt x="409516" y="342198"/>
                </a:cubicBezTo>
                <a:cubicBezTo>
                  <a:pt x="409158" y="348101"/>
                  <a:pt x="405340" y="353291"/>
                  <a:pt x="403906" y="359028"/>
                </a:cubicBezTo>
                <a:cubicBezTo>
                  <a:pt x="400687" y="371904"/>
                  <a:pt x="394353" y="409078"/>
                  <a:pt x="392687" y="420736"/>
                </a:cubicBezTo>
                <a:cubicBezTo>
                  <a:pt x="389275" y="444619"/>
                  <a:pt x="387895" y="470094"/>
                  <a:pt x="381467" y="493664"/>
                </a:cubicBezTo>
                <a:cubicBezTo>
                  <a:pt x="378355" y="505074"/>
                  <a:pt x="373987" y="516103"/>
                  <a:pt x="370247" y="527322"/>
                </a:cubicBezTo>
                <a:cubicBezTo>
                  <a:pt x="372117" y="568461"/>
                  <a:pt x="372573" y="609688"/>
                  <a:pt x="375857" y="650738"/>
                </a:cubicBezTo>
                <a:cubicBezTo>
                  <a:pt x="376329" y="656633"/>
                  <a:pt x="381046" y="661670"/>
                  <a:pt x="381467" y="667568"/>
                </a:cubicBezTo>
                <a:cubicBezTo>
                  <a:pt x="384800" y="714235"/>
                  <a:pt x="384681" y="761089"/>
                  <a:pt x="387077" y="807813"/>
                </a:cubicBezTo>
                <a:cubicBezTo>
                  <a:pt x="388474" y="835050"/>
                  <a:pt x="393285" y="904260"/>
                  <a:pt x="398297" y="936839"/>
                </a:cubicBezTo>
                <a:cubicBezTo>
                  <a:pt x="400310" y="949925"/>
                  <a:pt x="405326" y="963538"/>
                  <a:pt x="409516" y="976108"/>
                </a:cubicBezTo>
                <a:cubicBezTo>
                  <a:pt x="411386" y="992937"/>
                  <a:pt x="411318" y="1010097"/>
                  <a:pt x="415126" y="1026596"/>
                </a:cubicBezTo>
                <a:cubicBezTo>
                  <a:pt x="417006" y="1034744"/>
                  <a:pt x="423052" y="1041349"/>
                  <a:pt x="426346" y="1049035"/>
                </a:cubicBezTo>
                <a:cubicBezTo>
                  <a:pt x="428675" y="1054470"/>
                  <a:pt x="430331" y="1060179"/>
                  <a:pt x="431955" y="1065865"/>
                </a:cubicBezTo>
                <a:cubicBezTo>
                  <a:pt x="434351" y="1074253"/>
                  <a:pt x="438692" y="1096166"/>
                  <a:pt x="443175" y="1105133"/>
                </a:cubicBezTo>
                <a:cubicBezTo>
                  <a:pt x="446190" y="1111164"/>
                  <a:pt x="449130" y="1117751"/>
                  <a:pt x="454395" y="1121963"/>
                </a:cubicBezTo>
                <a:cubicBezTo>
                  <a:pt x="459012" y="1125657"/>
                  <a:pt x="465935" y="1124928"/>
                  <a:pt x="471224" y="1127573"/>
                </a:cubicBezTo>
                <a:cubicBezTo>
                  <a:pt x="473589" y="1128756"/>
                  <a:pt x="446915" y="1169646"/>
                  <a:pt x="437565" y="1138792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フリーフォーム 11"/>
          <p:cNvSpPr/>
          <p:nvPr/>
        </p:nvSpPr>
        <p:spPr>
          <a:xfrm>
            <a:off x="1633042" y="2184481"/>
            <a:ext cx="803451" cy="664353"/>
          </a:xfrm>
          <a:custGeom>
            <a:avLst/>
            <a:gdLst>
              <a:gd name="connsiteX0" fmla="*/ 1247 w 803451"/>
              <a:gd name="connsiteY0" fmla="*/ 496059 h 664353"/>
              <a:gd name="connsiteX1" fmla="*/ 6857 w 803451"/>
              <a:gd name="connsiteY1" fmla="*/ 344594 h 664353"/>
              <a:gd name="connsiteX2" fmla="*/ 23687 w 803451"/>
              <a:gd name="connsiteY2" fmla="*/ 322155 h 664353"/>
              <a:gd name="connsiteX3" fmla="*/ 29296 w 803451"/>
              <a:gd name="connsiteY3" fmla="*/ 271666 h 664353"/>
              <a:gd name="connsiteX4" fmla="*/ 34906 w 803451"/>
              <a:gd name="connsiteY4" fmla="*/ 254837 h 664353"/>
              <a:gd name="connsiteX5" fmla="*/ 40516 w 803451"/>
              <a:gd name="connsiteY5" fmla="*/ 232398 h 664353"/>
              <a:gd name="connsiteX6" fmla="*/ 62955 w 803451"/>
              <a:gd name="connsiteY6" fmla="*/ 215568 h 664353"/>
              <a:gd name="connsiteX7" fmla="*/ 68565 w 803451"/>
              <a:gd name="connsiteY7" fmla="*/ 198739 h 664353"/>
              <a:gd name="connsiteX8" fmla="*/ 74175 w 803451"/>
              <a:gd name="connsiteY8" fmla="*/ 176299 h 664353"/>
              <a:gd name="connsiteX9" fmla="*/ 113444 w 803451"/>
              <a:gd name="connsiteY9" fmla="*/ 137031 h 664353"/>
              <a:gd name="connsiteX10" fmla="*/ 124663 w 803451"/>
              <a:gd name="connsiteY10" fmla="*/ 120201 h 664353"/>
              <a:gd name="connsiteX11" fmla="*/ 158322 w 803451"/>
              <a:gd name="connsiteY11" fmla="*/ 103372 h 664353"/>
              <a:gd name="connsiteX12" fmla="*/ 191981 w 803451"/>
              <a:gd name="connsiteY12" fmla="*/ 86542 h 664353"/>
              <a:gd name="connsiteX13" fmla="*/ 231250 w 803451"/>
              <a:gd name="connsiteY13" fmla="*/ 97762 h 664353"/>
              <a:gd name="connsiteX14" fmla="*/ 248079 w 803451"/>
              <a:gd name="connsiteY14" fmla="*/ 103372 h 664353"/>
              <a:gd name="connsiteX15" fmla="*/ 298568 w 803451"/>
              <a:gd name="connsiteY15" fmla="*/ 131421 h 664353"/>
              <a:gd name="connsiteX16" fmla="*/ 309787 w 803451"/>
              <a:gd name="connsiteY16" fmla="*/ 165080 h 664353"/>
              <a:gd name="connsiteX17" fmla="*/ 321007 w 803451"/>
              <a:gd name="connsiteY17" fmla="*/ 215568 h 664353"/>
              <a:gd name="connsiteX18" fmla="*/ 326617 w 803451"/>
              <a:gd name="connsiteY18" fmla="*/ 282886 h 664353"/>
              <a:gd name="connsiteX19" fmla="*/ 315397 w 803451"/>
              <a:gd name="connsiteY19" fmla="*/ 299715 h 664353"/>
              <a:gd name="connsiteX20" fmla="*/ 309787 w 803451"/>
              <a:gd name="connsiteY20" fmla="*/ 350204 h 664353"/>
              <a:gd name="connsiteX21" fmla="*/ 321007 w 803451"/>
              <a:gd name="connsiteY21" fmla="*/ 462400 h 664353"/>
              <a:gd name="connsiteX22" fmla="*/ 326617 w 803451"/>
              <a:gd name="connsiteY22" fmla="*/ 479229 h 664353"/>
              <a:gd name="connsiteX23" fmla="*/ 343446 w 803451"/>
              <a:gd name="connsiteY23" fmla="*/ 490449 h 664353"/>
              <a:gd name="connsiteX24" fmla="*/ 371495 w 803451"/>
              <a:gd name="connsiteY24" fmla="*/ 540937 h 664353"/>
              <a:gd name="connsiteX25" fmla="*/ 388325 w 803451"/>
              <a:gd name="connsiteY25" fmla="*/ 546547 h 664353"/>
              <a:gd name="connsiteX26" fmla="*/ 410764 w 803451"/>
              <a:gd name="connsiteY26" fmla="*/ 568987 h 664353"/>
              <a:gd name="connsiteX27" fmla="*/ 416374 w 803451"/>
              <a:gd name="connsiteY27" fmla="*/ 585816 h 664353"/>
              <a:gd name="connsiteX28" fmla="*/ 438813 w 803451"/>
              <a:gd name="connsiteY28" fmla="*/ 591426 h 664353"/>
              <a:gd name="connsiteX29" fmla="*/ 455642 w 803451"/>
              <a:gd name="connsiteY29" fmla="*/ 597036 h 664353"/>
              <a:gd name="connsiteX30" fmla="*/ 466862 w 803451"/>
              <a:gd name="connsiteY30" fmla="*/ 613865 h 664353"/>
              <a:gd name="connsiteX31" fmla="*/ 500521 w 803451"/>
              <a:gd name="connsiteY31" fmla="*/ 625085 h 664353"/>
              <a:gd name="connsiteX32" fmla="*/ 534180 w 803451"/>
              <a:gd name="connsiteY32" fmla="*/ 647524 h 664353"/>
              <a:gd name="connsiteX33" fmla="*/ 551009 w 803451"/>
              <a:gd name="connsiteY33" fmla="*/ 658744 h 664353"/>
              <a:gd name="connsiteX34" fmla="*/ 590278 w 803451"/>
              <a:gd name="connsiteY34" fmla="*/ 664353 h 664353"/>
              <a:gd name="connsiteX35" fmla="*/ 663206 w 803451"/>
              <a:gd name="connsiteY35" fmla="*/ 653134 h 664353"/>
              <a:gd name="connsiteX36" fmla="*/ 680035 w 803451"/>
              <a:gd name="connsiteY36" fmla="*/ 641914 h 664353"/>
              <a:gd name="connsiteX37" fmla="*/ 702474 w 803451"/>
              <a:gd name="connsiteY37" fmla="*/ 636304 h 664353"/>
              <a:gd name="connsiteX38" fmla="*/ 724914 w 803451"/>
              <a:gd name="connsiteY38" fmla="*/ 625085 h 664353"/>
              <a:gd name="connsiteX39" fmla="*/ 758573 w 803451"/>
              <a:gd name="connsiteY39" fmla="*/ 585816 h 664353"/>
              <a:gd name="connsiteX40" fmla="*/ 775402 w 803451"/>
              <a:gd name="connsiteY40" fmla="*/ 557767 h 664353"/>
              <a:gd name="connsiteX41" fmla="*/ 786622 w 803451"/>
              <a:gd name="connsiteY41" fmla="*/ 501669 h 664353"/>
              <a:gd name="connsiteX42" fmla="*/ 792231 w 803451"/>
              <a:gd name="connsiteY42" fmla="*/ 479229 h 664353"/>
              <a:gd name="connsiteX43" fmla="*/ 803451 w 803451"/>
              <a:gd name="connsiteY43" fmla="*/ 456790 h 664353"/>
              <a:gd name="connsiteX44" fmla="*/ 781012 w 803451"/>
              <a:gd name="connsiteY44" fmla="*/ 389472 h 664353"/>
              <a:gd name="connsiteX45" fmla="*/ 775402 w 803451"/>
              <a:gd name="connsiteY45" fmla="*/ 367033 h 664353"/>
              <a:gd name="connsiteX46" fmla="*/ 764182 w 803451"/>
              <a:gd name="connsiteY46" fmla="*/ 327764 h 664353"/>
              <a:gd name="connsiteX47" fmla="*/ 736133 w 803451"/>
              <a:gd name="connsiteY47" fmla="*/ 277276 h 664353"/>
              <a:gd name="connsiteX48" fmla="*/ 691255 w 803451"/>
              <a:gd name="connsiteY48" fmla="*/ 209958 h 664353"/>
              <a:gd name="connsiteX49" fmla="*/ 646376 w 803451"/>
              <a:gd name="connsiteY49" fmla="*/ 153860 h 664353"/>
              <a:gd name="connsiteX50" fmla="*/ 640766 w 803451"/>
              <a:gd name="connsiteY50" fmla="*/ 137031 h 664353"/>
              <a:gd name="connsiteX51" fmla="*/ 623937 w 803451"/>
              <a:gd name="connsiteY51" fmla="*/ 125811 h 664353"/>
              <a:gd name="connsiteX52" fmla="*/ 590278 w 803451"/>
              <a:gd name="connsiteY52" fmla="*/ 86542 h 664353"/>
              <a:gd name="connsiteX53" fmla="*/ 567839 w 803451"/>
              <a:gd name="connsiteY53" fmla="*/ 75323 h 664353"/>
              <a:gd name="connsiteX54" fmla="*/ 517350 w 803451"/>
              <a:gd name="connsiteY54" fmla="*/ 41664 h 664353"/>
              <a:gd name="connsiteX55" fmla="*/ 461252 w 803451"/>
              <a:gd name="connsiteY55" fmla="*/ 24834 h 664353"/>
              <a:gd name="connsiteX56" fmla="*/ 444423 w 803451"/>
              <a:gd name="connsiteY56" fmla="*/ 19225 h 664353"/>
              <a:gd name="connsiteX57" fmla="*/ 399544 w 803451"/>
              <a:gd name="connsiteY57" fmla="*/ 13615 h 664353"/>
              <a:gd name="connsiteX58" fmla="*/ 270519 w 803451"/>
              <a:gd name="connsiteY58" fmla="*/ 8005 h 664353"/>
              <a:gd name="connsiteX59" fmla="*/ 220030 w 803451"/>
              <a:gd name="connsiteY59" fmla="*/ 36054 h 664353"/>
              <a:gd name="connsiteX60" fmla="*/ 214420 w 803451"/>
              <a:gd name="connsiteY60" fmla="*/ 52883 h 664353"/>
              <a:gd name="connsiteX61" fmla="*/ 175152 w 803451"/>
              <a:gd name="connsiteY61" fmla="*/ 80933 h 664353"/>
              <a:gd name="connsiteX62" fmla="*/ 141493 w 803451"/>
              <a:gd name="connsiteY62" fmla="*/ 148250 h 664353"/>
              <a:gd name="connsiteX63" fmla="*/ 130273 w 803451"/>
              <a:gd name="connsiteY63" fmla="*/ 165080 h 664353"/>
              <a:gd name="connsiteX64" fmla="*/ 113444 w 803451"/>
              <a:gd name="connsiteY64" fmla="*/ 176299 h 664353"/>
              <a:gd name="connsiteX65" fmla="*/ 85395 w 803451"/>
              <a:gd name="connsiteY65" fmla="*/ 204348 h 664353"/>
              <a:gd name="connsiteX66" fmla="*/ 57346 w 803451"/>
              <a:gd name="connsiteY66" fmla="*/ 238007 h 664353"/>
              <a:gd name="connsiteX67" fmla="*/ 34906 w 803451"/>
              <a:gd name="connsiteY67" fmla="*/ 254837 h 664353"/>
              <a:gd name="connsiteX68" fmla="*/ 12467 w 803451"/>
              <a:gd name="connsiteY68" fmla="*/ 294106 h 664353"/>
              <a:gd name="connsiteX69" fmla="*/ 1247 w 803451"/>
              <a:gd name="connsiteY69" fmla="*/ 333374 h 664353"/>
              <a:gd name="connsiteX70" fmla="*/ 6857 w 803451"/>
              <a:gd name="connsiteY70" fmla="*/ 389472 h 664353"/>
              <a:gd name="connsiteX71" fmla="*/ 23687 w 803451"/>
              <a:gd name="connsiteY71" fmla="*/ 434351 h 664353"/>
              <a:gd name="connsiteX72" fmla="*/ 1247 w 803451"/>
              <a:gd name="connsiteY72" fmla="*/ 496059 h 66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803451" h="664353">
                <a:moveTo>
                  <a:pt x="1247" y="496059"/>
                </a:moveTo>
                <a:cubicBezTo>
                  <a:pt x="-1558" y="481100"/>
                  <a:pt x="391" y="394702"/>
                  <a:pt x="6857" y="344594"/>
                </a:cubicBezTo>
                <a:cubicBezTo>
                  <a:pt x="8054" y="335321"/>
                  <a:pt x="20937" y="331091"/>
                  <a:pt x="23687" y="322155"/>
                </a:cubicBezTo>
                <a:cubicBezTo>
                  <a:pt x="28667" y="305971"/>
                  <a:pt x="26512" y="288369"/>
                  <a:pt x="29296" y="271666"/>
                </a:cubicBezTo>
                <a:cubicBezTo>
                  <a:pt x="30268" y="265833"/>
                  <a:pt x="33281" y="260523"/>
                  <a:pt x="34906" y="254837"/>
                </a:cubicBezTo>
                <a:cubicBezTo>
                  <a:pt x="37024" y="247424"/>
                  <a:pt x="36035" y="238672"/>
                  <a:pt x="40516" y="232398"/>
                </a:cubicBezTo>
                <a:cubicBezTo>
                  <a:pt x="45950" y="224790"/>
                  <a:pt x="55475" y="221178"/>
                  <a:pt x="62955" y="215568"/>
                </a:cubicBezTo>
                <a:cubicBezTo>
                  <a:pt x="64825" y="209958"/>
                  <a:pt x="66940" y="204425"/>
                  <a:pt x="68565" y="198739"/>
                </a:cubicBezTo>
                <a:cubicBezTo>
                  <a:pt x="70683" y="191325"/>
                  <a:pt x="70727" y="183195"/>
                  <a:pt x="74175" y="176299"/>
                </a:cubicBezTo>
                <a:cubicBezTo>
                  <a:pt x="84647" y="155355"/>
                  <a:pt x="95492" y="150495"/>
                  <a:pt x="113444" y="137031"/>
                </a:cubicBezTo>
                <a:cubicBezTo>
                  <a:pt x="117184" y="131421"/>
                  <a:pt x="119896" y="124968"/>
                  <a:pt x="124663" y="120201"/>
                </a:cubicBezTo>
                <a:cubicBezTo>
                  <a:pt x="140737" y="104127"/>
                  <a:pt x="140075" y="112496"/>
                  <a:pt x="158322" y="103372"/>
                </a:cubicBezTo>
                <a:cubicBezTo>
                  <a:pt x="201821" y="81622"/>
                  <a:pt x="149682" y="100643"/>
                  <a:pt x="191981" y="86542"/>
                </a:cubicBezTo>
                <a:lnTo>
                  <a:pt x="231250" y="97762"/>
                </a:lnTo>
                <a:cubicBezTo>
                  <a:pt x="236914" y="99461"/>
                  <a:pt x="242910" y="100500"/>
                  <a:pt x="248079" y="103372"/>
                </a:cubicBezTo>
                <a:cubicBezTo>
                  <a:pt x="305946" y="135520"/>
                  <a:pt x="260487" y="118727"/>
                  <a:pt x="298568" y="131421"/>
                </a:cubicBezTo>
                <a:cubicBezTo>
                  <a:pt x="302308" y="142641"/>
                  <a:pt x="307468" y="153483"/>
                  <a:pt x="309787" y="165080"/>
                </a:cubicBezTo>
                <a:cubicBezTo>
                  <a:pt x="316909" y="200689"/>
                  <a:pt x="313084" y="183879"/>
                  <a:pt x="321007" y="215568"/>
                </a:cubicBezTo>
                <a:cubicBezTo>
                  <a:pt x="322877" y="238007"/>
                  <a:pt x="328115" y="260419"/>
                  <a:pt x="326617" y="282886"/>
                </a:cubicBezTo>
                <a:cubicBezTo>
                  <a:pt x="326169" y="289613"/>
                  <a:pt x="317032" y="293174"/>
                  <a:pt x="315397" y="299715"/>
                </a:cubicBezTo>
                <a:cubicBezTo>
                  <a:pt x="311290" y="316143"/>
                  <a:pt x="311657" y="333374"/>
                  <a:pt x="309787" y="350204"/>
                </a:cubicBezTo>
                <a:cubicBezTo>
                  <a:pt x="313875" y="415603"/>
                  <a:pt x="308641" y="419122"/>
                  <a:pt x="321007" y="462400"/>
                </a:cubicBezTo>
                <a:cubicBezTo>
                  <a:pt x="322632" y="468086"/>
                  <a:pt x="322923" y="474612"/>
                  <a:pt x="326617" y="479229"/>
                </a:cubicBezTo>
                <a:cubicBezTo>
                  <a:pt x="330829" y="484494"/>
                  <a:pt x="337836" y="486709"/>
                  <a:pt x="343446" y="490449"/>
                </a:cubicBezTo>
                <a:cubicBezTo>
                  <a:pt x="343560" y="490678"/>
                  <a:pt x="363922" y="534879"/>
                  <a:pt x="371495" y="540937"/>
                </a:cubicBezTo>
                <a:cubicBezTo>
                  <a:pt x="376113" y="544631"/>
                  <a:pt x="382715" y="544677"/>
                  <a:pt x="388325" y="546547"/>
                </a:cubicBezTo>
                <a:cubicBezTo>
                  <a:pt x="403281" y="591423"/>
                  <a:pt x="380847" y="539071"/>
                  <a:pt x="410764" y="568987"/>
                </a:cubicBezTo>
                <a:cubicBezTo>
                  <a:pt x="414945" y="573168"/>
                  <a:pt x="411757" y="582122"/>
                  <a:pt x="416374" y="585816"/>
                </a:cubicBezTo>
                <a:cubicBezTo>
                  <a:pt x="422394" y="590632"/>
                  <a:pt x="431400" y="589308"/>
                  <a:pt x="438813" y="591426"/>
                </a:cubicBezTo>
                <a:cubicBezTo>
                  <a:pt x="444499" y="593051"/>
                  <a:pt x="450032" y="595166"/>
                  <a:pt x="455642" y="597036"/>
                </a:cubicBezTo>
                <a:cubicBezTo>
                  <a:pt x="459382" y="602646"/>
                  <a:pt x="461145" y="610292"/>
                  <a:pt x="466862" y="613865"/>
                </a:cubicBezTo>
                <a:cubicBezTo>
                  <a:pt x="476891" y="620133"/>
                  <a:pt x="500521" y="625085"/>
                  <a:pt x="500521" y="625085"/>
                </a:cubicBezTo>
                <a:cubicBezTo>
                  <a:pt x="532424" y="656988"/>
                  <a:pt x="501704" y="631286"/>
                  <a:pt x="534180" y="647524"/>
                </a:cubicBezTo>
                <a:cubicBezTo>
                  <a:pt x="540210" y="650539"/>
                  <a:pt x="544551" y="656807"/>
                  <a:pt x="551009" y="658744"/>
                </a:cubicBezTo>
                <a:cubicBezTo>
                  <a:pt x="563674" y="662543"/>
                  <a:pt x="577188" y="662483"/>
                  <a:pt x="590278" y="664353"/>
                </a:cubicBezTo>
                <a:cubicBezTo>
                  <a:pt x="614587" y="660613"/>
                  <a:pt x="639345" y="659099"/>
                  <a:pt x="663206" y="653134"/>
                </a:cubicBezTo>
                <a:cubicBezTo>
                  <a:pt x="669747" y="651499"/>
                  <a:pt x="673838" y="644570"/>
                  <a:pt x="680035" y="641914"/>
                </a:cubicBezTo>
                <a:cubicBezTo>
                  <a:pt x="687121" y="638877"/>
                  <a:pt x="695255" y="639011"/>
                  <a:pt x="702474" y="636304"/>
                </a:cubicBezTo>
                <a:cubicBezTo>
                  <a:pt x="710304" y="633368"/>
                  <a:pt x="717434" y="628825"/>
                  <a:pt x="724914" y="625085"/>
                </a:cubicBezTo>
                <a:cubicBezTo>
                  <a:pt x="752254" y="570400"/>
                  <a:pt x="716094" y="634363"/>
                  <a:pt x="758573" y="585816"/>
                </a:cubicBezTo>
                <a:cubicBezTo>
                  <a:pt x="765753" y="577610"/>
                  <a:pt x="769792" y="567117"/>
                  <a:pt x="775402" y="557767"/>
                </a:cubicBezTo>
                <a:cubicBezTo>
                  <a:pt x="779142" y="539068"/>
                  <a:pt x="781998" y="520170"/>
                  <a:pt x="786622" y="501669"/>
                </a:cubicBezTo>
                <a:cubicBezTo>
                  <a:pt x="788492" y="494189"/>
                  <a:pt x="789524" y="486448"/>
                  <a:pt x="792231" y="479229"/>
                </a:cubicBezTo>
                <a:cubicBezTo>
                  <a:pt x="795167" y="471399"/>
                  <a:pt x="799711" y="464270"/>
                  <a:pt x="803451" y="456790"/>
                </a:cubicBezTo>
                <a:cubicBezTo>
                  <a:pt x="792780" y="382092"/>
                  <a:pt x="807546" y="449174"/>
                  <a:pt x="781012" y="389472"/>
                </a:cubicBezTo>
                <a:cubicBezTo>
                  <a:pt x="777881" y="382427"/>
                  <a:pt x="777431" y="374471"/>
                  <a:pt x="775402" y="367033"/>
                </a:cubicBezTo>
                <a:cubicBezTo>
                  <a:pt x="771820" y="353899"/>
                  <a:pt x="769639" y="340236"/>
                  <a:pt x="764182" y="327764"/>
                </a:cubicBezTo>
                <a:cubicBezTo>
                  <a:pt x="756465" y="310126"/>
                  <a:pt x="745100" y="294313"/>
                  <a:pt x="736133" y="277276"/>
                </a:cubicBezTo>
                <a:cubicBezTo>
                  <a:pt x="702550" y="213468"/>
                  <a:pt x="726291" y="233317"/>
                  <a:pt x="691255" y="209958"/>
                </a:cubicBezTo>
                <a:cubicBezTo>
                  <a:pt x="664596" y="156642"/>
                  <a:pt x="701778" y="225090"/>
                  <a:pt x="646376" y="153860"/>
                </a:cubicBezTo>
                <a:cubicBezTo>
                  <a:pt x="642746" y="149192"/>
                  <a:pt x="644460" y="141648"/>
                  <a:pt x="640766" y="137031"/>
                </a:cubicBezTo>
                <a:cubicBezTo>
                  <a:pt x="636554" y="131766"/>
                  <a:pt x="628704" y="130578"/>
                  <a:pt x="623937" y="125811"/>
                </a:cubicBezTo>
                <a:cubicBezTo>
                  <a:pt x="611747" y="113620"/>
                  <a:pt x="603092" y="98075"/>
                  <a:pt x="590278" y="86542"/>
                </a:cubicBezTo>
                <a:cubicBezTo>
                  <a:pt x="584062" y="80948"/>
                  <a:pt x="574930" y="79755"/>
                  <a:pt x="567839" y="75323"/>
                </a:cubicBezTo>
                <a:cubicBezTo>
                  <a:pt x="540205" y="58052"/>
                  <a:pt x="549303" y="56188"/>
                  <a:pt x="517350" y="41664"/>
                </a:cubicBezTo>
                <a:cubicBezTo>
                  <a:pt x="494789" y="31409"/>
                  <a:pt x="483162" y="31094"/>
                  <a:pt x="461252" y="24834"/>
                </a:cubicBezTo>
                <a:cubicBezTo>
                  <a:pt x="455566" y="23210"/>
                  <a:pt x="450241" y="20283"/>
                  <a:pt x="444423" y="19225"/>
                </a:cubicBezTo>
                <a:cubicBezTo>
                  <a:pt x="429590" y="16528"/>
                  <a:pt x="414504" y="15485"/>
                  <a:pt x="399544" y="13615"/>
                </a:cubicBezTo>
                <a:cubicBezTo>
                  <a:pt x="342739" y="-587"/>
                  <a:pt x="342076" y="-5625"/>
                  <a:pt x="270519" y="8005"/>
                </a:cubicBezTo>
                <a:cubicBezTo>
                  <a:pt x="256626" y="10651"/>
                  <a:pt x="233431" y="27120"/>
                  <a:pt x="220030" y="36054"/>
                </a:cubicBezTo>
                <a:cubicBezTo>
                  <a:pt x="218160" y="41664"/>
                  <a:pt x="218205" y="48340"/>
                  <a:pt x="214420" y="52883"/>
                </a:cubicBezTo>
                <a:cubicBezTo>
                  <a:pt x="210071" y="58102"/>
                  <a:pt x="182826" y="75817"/>
                  <a:pt x="175152" y="80933"/>
                </a:cubicBezTo>
                <a:cubicBezTo>
                  <a:pt x="159668" y="127383"/>
                  <a:pt x="170492" y="104751"/>
                  <a:pt x="141493" y="148250"/>
                </a:cubicBezTo>
                <a:cubicBezTo>
                  <a:pt x="137753" y="153860"/>
                  <a:pt x="135883" y="161340"/>
                  <a:pt x="130273" y="165080"/>
                </a:cubicBezTo>
                <a:lnTo>
                  <a:pt x="113444" y="176299"/>
                </a:lnTo>
                <a:cubicBezTo>
                  <a:pt x="92874" y="207155"/>
                  <a:pt x="113444" y="180974"/>
                  <a:pt x="85395" y="204348"/>
                </a:cubicBezTo>
                <a:cubicBezTo>
                  <a:pt x="30249" y="250303"/>
                  <a:pt x="101475" y="193878"/>
                  <a:pt x="57346" y="238007"/>
                </a:cubicBezTo>
                <a:cubicBezTo>
                  <a:pt x="50735" y="244618"/>
                  <a:pt x="42386" y="249227"/>
                  <a:pt x="34906" y="254837"/>
                </a:cubicBezTo>
                <a:cubicBezTo>
                  <a:pt x="23638" y="271739"/>
                  <a:pt x="21008" y="274177"/>
                  <a:pt x="12467" y="294106"/>
                </a:cubicBezTo>
                <a:cubicBezTo>
                  <a:pt x="7638" y="305374"/>
                  <a:pt x="4094" y="321986"/>
                  <a:pt x="1247" y="333374"/>
                </a:cubicBezTo>
                <a:cubicBezTo>
                  <a:pt x="3117" y="352073"/>
                  <a:pt x="2631" y="371161"/>
                  <a:pt x="6857" y="389472"/>
                </a:cubicBezTo>
                <a:cubicBezTo>
                  <a:pt x="22753" y="458354"/>
                  <a:pt x="17621" y="337300"/>
                  <a:pt x="23687" y="434351"/>
                </a:cubicBezTo>
                <a:cubicBezTo>
                  <a:pt x="24970" y="454880"/>
                  <a:pt x="4052" y="511018"/>
                  <a:pt x="1247" y="496059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アヤメ属 </a:t>
            </a:r>
            <a:r>
              <a:rPr lang="en-US" altLang="ja-JP" dirty="0"/>
              <a:t>(Iris)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12141" y="846253"/>
            <a:ext cx="5770912" cy="5333166"/>
          </a:xfrm>
        </p:spPr>
        <p:txBody>
          <a:bodyPr>
            <a:noAutofit/>
          </a:bodyPr>
          <a:lstStyle/>
          <a:p>
            <a:r>
              <a:rPr lang="ja-JP" altLang="en-US" dirty="0"/>
              <a:t>多年草</a:t>
            </a:r>
            <a:endParaRPr lang="en-US" altLang="ja-JP" dirty="0"/>
          </a:p>
          <a:p>
            <a:r>
              <a:rPr lang="ja-JP" altLang="en-US" dirty="0"/>
              <a:t>世界に </a:t>
            </a:r>
            <a:r>
              <a:rPr lang="en-US" altLang="ja-JP" dirty="0"/>
              <a:t>150</a:t>
            </a:r>
            <a:r>
              <a:rPr lang="ja-JP" altLang="en-US" dirty="0"/>
              <a:t>種</a:t>
            </a:r>
            <a:r>
              <a:rPr lang="en-US" altLang="ja-JP" dirty="0"/>
              <a:t>. </a:t>
            </a:r>
            <a:r>
              <a:rPr lang="ja-JP" altLang="en-US" dirty="0"/>
              <a:t>日本に </a:t>
            </a:r>
            <a:r>
              <a:rPr lang="en-US" altLang="ja-JP" dirty="0"/>
              <a:t>9</a:t>
            </a:r>
            <a:r>
              <a:rPr lang="ja-JP" altLang="en-US" dirty="0"/>
              <a:t>種</a:t>
            </a:r>
            <a:r>
              <a:rPr lang="en-US" altLang="ja-JP" dirty="0"/>
              <a:t>.</a:t>
            </a:r>
          </a:p>
          <a:p>
            <a:r>
              <a:rPr lang="ja-JP" altLang="en-US" dirty="0"/>
              <a:t>花被片は </a:t>
            </a:r>
            <a:r>
              <a:rPr lang="en-US" altLang="ja-JP" dirty="0"/>
              <a:t>6</a:t>
            </a:r>
            <a:r>
              <a:rPr lang="ja-JP" altLang="en-US" dirty="0"/>
              <a:t>個</a:t>
            </a:r>
            <a:endParaRPr lang="en-US" altLang="ja-JP" dirty="0"/>
          </a:p>
          <a:p>
            <a:r>
              <a:rPr lang="ja-JP" altLang="en-US" dirty="0"/>
              <a:t>外花被片（がいかひへん） </a:t>
            </a:r>
            <a:r>
              <a:rPr lang="en-US" altLang="ja-JP" dirty="0"/>
              <a:t>Sepal</a:t>
            </a:r>
            <a:r>
              <a:rPr lang="ja-JP" altLang="en-US" dirty="0"/>
              <a:t> 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3</a:t>
            </a:r>
            <a:r>
              <a:rPr lang="ja-JP" altLang="en-US" dirty="0"/>
              <a:t>個（大型で下に垂れる）</a:t>
            </a:r>
            <a:endParaRPr lang="en-US" altLang="ja-JP" dirty="0"/>
          </a:p>
          <a:p>
            <a:r>
              <a:rPr lang="ja-JP" altLang="en-US" dirty="0"/>
              <a:t>内花被片（ないかひへん） </a:t>
            </a:r>
            <a:r>
              <a:rPr lang="en-US" altLang="ja-JP" dirty="0"/>
              <a:t>Petal</a:t>
            </a:r>
          </a:p>
          <a:p>
            <a:pPr marL="0" indent="0">
              <a:buNone/>
            </a:pPr>
            <a:r>
              <a:rPr lang="en-US" altLang="ja-JP" dirty="0"/>
              <a:t>	3</a:t>
            </a:r>
            <a:r>
              <a:rPr lang="ja-JP" altLang="en-US" dirty="0"/>
              <a:t>個（直立する）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1538154" y="2646881"/>
            <a:ext cx="87054" cy="1240033"/>
          </a:xfrm>
          <a:custGeom>
            <a:avLst/>
            <a:gdLst>
              <a:gd name="connsiteX0" fmla="*/ 73696 w 87054"/>
              <a:gd name="connsiteY0" fmla="*/ 0 h 1240033"/>
              <a:gd name="connsiteX1" fmla="*/ 68086 w 87054"/>
              <a:gd name="connsiteY1" fmla="*/ 28049 h 1240033"/>
              <a:gd name="connsiteX2" fmla="*/ 62476 w 87054"/>
              <a:gd name="connsiteY2" fmla="*/ 201953 h 1240033"/>
              <a:gd name="connsiteX3" fmla="*/ 73696 w 87054"/>
              <a:gd name="connsiteY3" fmla="*/ 241222 h 1240033"/>
              <a:gd name="connsiteX4" fmla="*/ 79306 w 87054"/>
              <a:gd name="connsiteY4" fmla="*/ 448785 h 1240033"/>
              <a:gd name="connsiteX5" fmla="*/ 79306 w 87054"/>
              <a:gd name="connsiteY5" fmla="*/ 751715 h 1240033"/>
              <a:gd name="connsiteX6" fmla="*/ 56867 w 87054"/>
              <a:gd name="connsiteY6" fmla="*/ 807814 h 1240033"/>
              <a:gd name="connsiteX7" fmla="*/ 51257 w 87054"/>
              <a:gd name="connsiteY7" fmla="*/ 830253 h 1240033"/>
              <a:gd name="connsiteX8" fmla="*/ 45647 w 87054"/>
              <a:gd name="connsiteY8" fmla="*/ 976108 h 1240033"/>
              <a:gd name="connsiteX9" fmla="*/ 34427 w 87054"/>
              <a:gd name="connsiteY9" fmla="*/ 1099524 h 1240033"/>
              <a:gd name="connsiteX10" fmla="*/ 11988 w 87054"/>
              <a:gd name="connsiteY10" fmla="*/ 1155622 h 1240033"/>
              <a:gd name="connsiteX11" fmla="*/ 6378 w 87054"/>
              <a:gd name="connsiteY11" fmla="*/ 1178061 h 1240033"/>
              <a:gd name="connsiteX12" fmla="*/ 769 w 87054"/>
              <a:gd name="connsiteY12" fmla="*/ 1228550 h 1240033"/>
              <a:gd name="connsiteX13" fmla="*/ 17598 w 87054"/>
              <a:gd name="connsiteY13" fmla="*/ 1239769 h 1240033"/>
              <a:gd name="connsiteX14" fmla="*/ 23208 w 87054"/>
              <a:gd name="connsiteY14" fmla="*/ 1222940 h 1240033"/>
              <a:gd name="connsiteX15" fmla="*/ 28818 w 87054"/>
              <a:gd name="connsiteY15" fmla="*/ 1200501 h 124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7054" h="1240033">
                <a:moveTo>
                  <a:pt x="73696" y="0"/>
                </a:moveTo>
                <a:cubicBezTo>
                  <a:pt x="71826" y="9350"/>
                  <a:pt x="69139" y="18572"/>
                  <a:pt x="68086" y="28049"/>
                </a:cubicBezTo>
                <a:cubicBezTo>
                  <a:pt x="59903" y="101698"/>
                  <a:pt x="50433" y="137722"/>
                  <a:pt x="62476" y="201953"/>
                </a:cubicBezTo>
                <a:cubicBezTo>
                  <a:pt x="64985" y="215333"/>
                  <a:pt x="69956" y="228132"/>
                  <a:pt x="73696" y="241222"/>
                </a:cubicBezTo>
                <a:cubicBezTo>
                  <a:pt x="75566" y="310410"/>
                  <a:pt x="76791" y="379618"/>
                  <a:pt x="79306" y="448785"/>
                </a:cubicBezTo>
                <a:cubicBezTo>
                  <a:pt x="84775" y="599183"/>
                  <a:pt x="93596" y="551661"/>
                  <a:pt x="79306" y="751715"/>
                </a:cubicBezTo>
                <a:cubicBezTo>
                  <a:pt x="77525" y="776644"/>
                  <a:pt x="64830" y="786579"/>
                  <a:pt x="56867" y="807814"/>
                </a:cubicBezTo>
                <a:cubicBezTo>
                  <a:pt x="54160" y="815033"/>
                  <a:pt x="53127" y="822773"/>
                  <a:pt x="51257" y="830253"/>
                </a:cubicBezTo>
                <a:cubicBezTo>
                  <a:pt x="49387" y="878871"/>
                  <a:pt x="48077" y="927514"/>
                  <a:pt x="45647" y="976108"/>
                </a:cubicBezTo>
                <a:cubicBezTo>
                  <a:pt x="45549" y="978067"/>
                  <a:pt x="39509" y="1081228"/>
                  <a:pt x="34427" y="1099524"/>
                </a:cubicBezTo>
                <a:cubicBezTo>
                  <a:pt x="29037" y="1118929"/>
                  <a:pt x="16873" y="1136084"/>
                  <a:pt x="11988" y="1155622"/>
                </a:cubicBezTo>
                <a:lnTo>
                  <a:pt x="6378" y="1178061"/>
                </a:lnTo>
                <a:cubicBezTo>
                  <a:pt x="4508" y="1194891"/>
                  <a:pt x="-2260" y="1211890"/>
                  <a:pt x="769" y="1228550"/>
                </a:cubicBezTo>
                <a:cubicBezTo>
                  <a:pt x="1975" y="1235183"/>
                  <a:pt x="11057" y="1241404"/>
                  <a:pt x="17598" y="1239769"/>
                </a:cubicBezTo>
                <a:cubicBezTo>
                  <a:pt x="23335" y="1238335"/>
                  <a:pt x="21583" y="1228626"/>
                  <a:pt x="23208" y="1222940"/>
                </a:cubicBezTo>
                <a:cubicBezTo>
                  <a:pt x="25326" y="1215527"/>
                  <a:pt x="28818" y="1200501"/>
                  <a:pt x="28818" y="120050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1611850" y="2646881"/>
            <a:ext cx="61708" cy="1250989"/>
          </a:xfrm>
          <a:custGeom>
            <a:avLst/>
            <a:gdLst>
              <a:gd name="connsiteX0" fmla="*/ 61708 w 61708"/>
              <a:gd name="connsiteY0" fmla="*/ 0 h 1250989"/>
              <a:gd name="connsiteX1" fmla="*/ 50488 w 61708"/>
              <a:gd name="connsiteY1" fmla="*/ 375858 h 1250989"/>
              <a:gd name="connsiteX2" fmla="*/ 44879 w 61708"/>
              <a:gd name="connsiteY2" fmla="*/ 785374 h 1250989"/>
              <a:gd name="connsiteX3" fmla="*/ 28049 w 61708"/>
              <a:gd name="connsiteY3" fmla="*/ 936839 h 1250989"/>
              <a:gd name="connsiteX4" fmla="*/ 16830 w 61708"/>
              <a:gd name="connsiteY4" fmla="*/ 1105134 h 1250989"/>
              <a:gd name="connsiteX5" fmla="*/ 5610 w 61708"/>
              <a:gd name="connsiteY5" fmla="*/ 1172452 h 1250989"/>
              <a:gd name="connsiteX6" fmla="*/ 0 w 61708"/>
              <a:gd name="connsiteY6" fmla="*/ 1250989 h 125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08" h="1250989">
                <a:moveTo>
                  <a:pt x="61708" y="0"/>
                </a:moveTo>
                <a:cubicBezTo>
                  <a:pt x="57968" y="125286"/>
                  <a:pt x="53173" y="250545"/>
                  <a:pt x="50488" y="375858"/>
                </a:cubicBezTo>
                <a:cubicBezTo>
                  <a:pt x="47563" y="512345"/>
                  <a:pt x="48090" y="648894"/>
                  <a:pt x="44879" y="785374"/>
                </a:cubicBezTo>
                <a:cubicBezTo>
                  <a:pt x="43856" y="828868"/>
                  <a:pt x="33528" y="895750"/>
                  <a:pt x="28049" y="936839"/>
                </a:cubicBezTo>
                <a:cubicBezTo>
                  <a:pt x="25829" y="979018"/>
                  <a:pt x="23061" y="1057358"/>
                  <a:pt x="16830" y="1105134"/>
                </a:cubicBezTo>
                <a:cubicBezTo>
                  <a:pt x="13888" y="1127692"/>
                  <a:pt x="9350" y="1150013"/>
                  <a:pt x="5610" y="1172452"/>
                </a:cubicBezTo>
                <a:lnTo>
                  <a:pt x="0" y="125098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428179" y="2551514"/>
            <a:ext cx="1153025" cy="869522"/>
          </a:xfrm>
          <a:custGeom>
            <a:avLst/>
            <a:gdLst>
              <a:gd name="connsiteX0" fmla="*/ 1150012 w 1153025"/>
              <a:gd name="connsiteY0" fmla="*/ 72928 h 869522"/>
              <a:gd name="connsiteX1" fmla="*/ 1144402 w 1153025"/>
              <a:gd name="connsiteY1" fmla="*/ 22439 h 869522"/>
              <a:gd name="connsiteX2" fmla="*/ 1099524 w 1153025"/>
              <a:gd name="connsiteY2" fmla="*/ 5610 h 869522"/>
              <a:gd name="connsiteX3" fmla="*/ 1020986 w 1153025"/>
              <a:gd name="connsiteY3" fmla="*/ 0 h 869522"/>
              <a:gd name="connsiteX4" fmla="*/ 908790 w 1153025"/>
              <a:gd name="connsiteY4" fmla="*/ 5610 h 869522"/>
              <a:gd name="connsiteX5" fmla="*/ 891961 w 1153025"/>
              <a:gd name="connsiteY5" fmla="*/ 16830 h 869522"/>
              <a:gd name="connsiteX6" fmla="*/ 869521 w 1153025"/>
              <a:gd name="connsiteY6" fmla="*/ 22439 h 869522"/>
              <a:gd name="connsiteX7" fmla="*/ 852692 w 1153025"/>
              <a:gd name="connsiteY7" fmla="*/ 28049 h 869522"/>
              <a:gd name="connsiteX8" fmla="*/ 785374 w 1153025"/>
              <a:gd name="connsiteY8" fmla="*/ 50488 h 869522"/>
              <a:gd name="connsiteX9" fmla="*/ 740496 w 1153025"/>
              <a:gd name="connsiteY9" fmla="*/ 78538 h 869522"/>
              <a:gd name="connsiteX10" fmla="*/ 706837 w 1153025"/>
              <a:gd name="connsiteY10" fmla="*/ 95367 h 869522"/>
              <a:gd name="connsiteX11" fmla="*/ 690007 w 1153025"/>
              <a:gd name="connsiteY11" fmla="*/ 129026 h 869522"/>
              <a:gd name="connsiteX12" fmla="*/ 678788 w 1153025"/>
              <a:gd name="connsiteY12" fmla="*/ 145855 h 869522"/>
              <a:gd name="connsiteX13" fmla="*/ 667568 w 1153025"/>
              <a:gd name="connsiteY13" fmla="*/ 173904 h 869522"/>
              <a:gd name="connsiteX14" fmla="*/ 650739 w 1153025"/>
              <a:gd name="connsiteY14" fmla="*/ 190734 h 869522"/>
              <a:gd name="connsiteX15" fmla="*/ 633909 w 1153025"/>
              <a:gd name="connsiteY15" fmla="*/ 235612 h 869522"/>
              <a:gd name="connsiteX16" fmla="*/ 622690 w 1153025"/>
              <a:gd name="connsiteY16" fmla="*/ 280491 h 869522"/>
              <a:gd name="connsiteX17" fmla="*/ 605860 w 1153025"/>
              <a:gd name="connsiteY17" fmla="*/ 308540 h 869522"/>
              <a:gd name="connsiteX18" fmla="*/ 600250 w 1153025"/>
              <a:gd name="connsiteY18" fmla="*/ 325369 h 869522"/>
              <a:gd name="connsiteX19" fmla="*/ 589031 w 1153025"/>
              <a:gd name="connsiteY19" fmla="*/ 353419 h 869522"/>
              <a:gd name="connsiteX20" fmla="*/ 549762 w 1153025"/>
              <a:gd name="connsiteY20" fmla="*/ 443176 h 869522"/>
              <a:gd name="connsiteX21" fmla="*/ 516103 w 1153025"/>
              <a:gd name="connsiteY21" fmla="*/ 504884 h 869522"/>
              <a:gd name="connsiteX22" fmla="*/ 499274 w 1153025"/>
              <a:gd name="connsiteY22" fmla="*/ 560982 h 869522"/>
              <a:gd name="connsiteX23" fmla="*/ 493664 w 1153025"/>
              <a:gd name="connsiteY23" fmla="*/ 577811 h 869522"/>
              <a:gd name="connsiteX24" fmla="*/ 488054 w 1153025"/>
              <a:gd name="connsiteY24" fmla="*/ 605860 h 869522"/>
              <a:gd name="connsiteX25" fmla="*/ 465615 w 1153025"/>
              <a:gd name="connsiteY25" fmla="*/ 729276 h 869522"/>
              <a:gd name="connsiteX26" fmla="*/ 448785 w 1153025"/>
              <a:gd name="connsiteY26" fmla="*/ 768545 h 869522"/>
              <a:gd name="connsiteX27" fmla="*/ 420736 w 1153025"/>
              <a:gd name="connsiteY27" fmla="*/ 785374 h 869522"/>
              <a:gd name="connsiteX28" fmla="*/ 375858 w 1153025"/>
              <a:gd name="connsiteY28" fmla="*/ 813423 h 869522"/>
              <a:gd name="connsiteX29" fmla="*/ 359028 w 1153025"/>
              <a:gd name="connsiteY29" fmla="*/ 824643 h 869522"/>
              <a:gd name="connsiteX30" fmla="*/ 308540 w 1153025"/>
              <a:gd name="connsiteY30" fmla="*/ 841473 h 869522"/>
              <a:gd name="connsiteX31" fmla="*/ 280491 w 1153025"/>
              <a:gd name="connsiteY31" fmla="*/ 852692 h 869522"/>
              <a:gd name="connsiteX32" fmla="*/ 263661 w 1153025"/>
              <a:gd name="connsiteY32" fmla="*/ 863912 h 869522"/>
              <a:gd name="connsiteX33" fmla="*/ 218783 w 1153025"/>
              <a:gd name="connsiteY33" fmla="*/ 869522 h 869522"/>
              <a:gd name="connsiteX34" fmla="*/ 145855 w 1153025"/>
              <a:gd name="connsiteY34" fmla="*/ 863912 h 869522"/>
              <a:gd name="connsiteX35" fmla="*/ 123416 w 1153025"/>
              <a:gd name="connsiteY35" fmla="*/ 841473 h 869522"/>
              <a:gd name="connsiteX36" fmla="*/ 84147 w 1153025"/>
              <a:gd name="connsiteY36" fmla="*/ 813423 h 869522"/>
              <a:gd name="connsiteX37" fmla="*/ 72928 w 1153025"/>
              <a:gd name="connsiteY37" fmla="*/ 796594 h 869522"/>
              <a:gd name="connsiteX38" fmla="*/ 56098 w 1153025"/>
              <a:gd name="connsiteY38" fmla="*/ 785374 h 869522"/>
              <a:gd name="connsiteX39" fmla="*/ 44878 w 1153025"/>
              <a:gd name="connsiteY39" fmla="*/ 751715 h 869522"/>
              <a:gd name="connsiteX40" fmla="*/ 39269 w 1153025"/>
              <a:gd name="connsiteY40" fmla="*/ 734886 h 869522"/>
              <a:gd name="connsiteX41" fmla="*/ 28049 w 1153025"/>
              <a:gd name="connsiteY41" fmla="*/ 718057 h 869522"/>
              <a:gd name="connsiteX42" fmla="*/ 22439 w 1153025"/>
              <a:gd name="connsiteY42" fmla="*/ 690008 h 869522"/>
              <a:gd name="connsiteX43" fmla="*/ 11220 w 1153025"/>
              <a:gd name="connsiteY43" fmla="*/ 673178 h 869522"/>
              <a:gd name="connsiteX44" fmla="*/ 0 w 1153025"/>
              <a:gd name="connsiteY44" fmla="*/ 594641 h 869522"/>
              <a:gd name="connsiteX45" fmla="*/ 5610 w 1153025"/>
              <a:gd name="connsiteY45" fmla="*/ 460005 h 869522"/>
              <a:gd name="connsiteX46" fmla="*/ 16829 w 1153025"/>
              <a:gd name="connsiteY46" fmla="*/ 437566 h 869522"/>
              <a:gd name="connsiteX47" fmla="*/ 28049 w 1153025"/>
              <a:gd name="connsiteY47" fmla="*/ 403907 h 869522"/>
              <a:gd name="connsiteX48" fmla="*/ 39269 w 1153025"/>
              <a:gd name="connsiteY48" fmla="*/ 364638 h 869522"/>
              <a:gd name="connsiteX49" fmla="*/ 67318 w 1153025"/>
              <a:gd name="connsiteY49" fmla="*/ 325369 h 869522"/>
              <a:gd name="connsiteX50" fmla="*/ 84147 w 1153025"/>
              <a:gd name="connsiteY50" fmla="*/ 280491 h 869522"/>
              <a:gd name="connsiteX51" fmla="*/ 106586 w 1153025"/>
              <a:gd name="connsiteY51" fmla="*/ 258052 h 869522"/>
              <a:gd name="connsiteX52" fmla="*/ 117806 w 1153025"/>
              <a:gd name="connsiteY52" fmla="*/ 241222 h 869522"/>
              <a:gd name="connsiteX53" fmla="*/ 140245 w 1153025"/>
              <a:gd name="connsiteY53" fmla="*/ 218783 h 869522"/>
              <a:gd name="connsiteX54" fmla="*/ 173904 w 1153025"/>
              <a:gd name="connsiteY54" fmla="*/ 185124 h 869522"/>
              <a:gd name="connsiteX55" fmla="*/ 185124 w 1153025"/>
              <a:gd name="connsiteY55" fmla="*/ 168295 h 869522"/>
              <a:gd name="connsiteX56" fmla="*/ 201953 w 1153025"/>
              <a:gd name="connsiteY56" fmla="*/ 162685 h 869522"/>
              <a:gd name="connsiteX57" fmla="*/ 218783 w 1153025"/>
              <a:gd name="connsiteY57" fmla="*/ 151465 h 869522"/>
              <a:gd name="connsiteX58" fmla="*/ 246832 w 1153025"/>
              <a:gd name="connsiteY58" fmla="*/ 123416 h 869522"/>
              <a:gd name="connsiteX59" fmla="*/ 269271 w 1153025"/>
              <a:gd name="connsiteY59" fmla="*/ 117806 h 869522"/>
              <a:gd name="connsiteX60" fmla="*/ 347809 w 1153025"/>
              <a:gd name="connsiteY60" fmla="*/ 84147 h 869522"/>
              <a:gd name="connsiteX61" fmla="*/ 387077 w 1153025"/>
              <a:gd name="connsiteY61" fmla="*/ 78538 h 869522"/>
              <a:gd name="connsiteX62" fmla="*/ 403907 w 1153025"/>
              <a:gd name="connsiteY62" fmla="*/ 72928 h 869522"/>
              <a:gd name="connsiteX63" fmla="*/ 448785 w 1153025"/>
              <a:gd name="connsiteY63" fmla="*/ 67318 h 869522"/>
              <a:gd name="connsiteX64" fmla="*/ 465615 w 1153025"/>
              <a:gd name="connsiteY64" fmla="*/ 56098 h 869522"/>
              <a:gd name="connsiteX65" fmla="*/ 499274 w 1153025"/>
              <a:gd name="connsiteY65" fmla="*/ 50488 h 869522"/>
              <a:gd name="connsiteX66" fmla="*/ 521713 w 1153025"/>
              <a:gd name="connsiteY66" fmla="*/ 44879 h 869522"/>
              <a:gd name="connsiteX67" fmla="*/ 572201 w 1153025"/>
              <a:gd name="connsiteY67" fmla="*/ 28049 h 869522"/>
              <a:gd name="connsiteX68" fmla="*/ 639519 w 1153025"/>
              <a:gd name="connsiteY68" fmla="*/ 11220 h 869522"/>
              <a:gd name="connsiteX69" fmla="*/ 875131 w 1153025"/>
              <a:gd name="connsiteY69" fmla="*/ 16830 h 869522"/>
              <a:gd name="connsiteX70" fmla="*/ 897571 w 1153025"/>
              <a:gd name="connsiteY70" fmla="*/ 22439 h 869522"/>
              <a:gd name="connsiteX71" fmla="*/ 931229 w 1153025"/>
              <a:gd name="connsiteY71" fmla="*/ 28049 h 869522"/>
              <a:gd name="connsiteX72" fmla="*/ 1015377 w 1153025"/>
              <a:gd name="connsiteY72" fmla="*/ 33659 h 869522"/>
              <a:gd name="connsiteX73" fmla="*/ 1082694 w 1153025"/>
              <a:gd name="connsiteY73" fmla="*/ 44879 h 869522"/>
              <a:gd name="connsiteX74" fmla="*/ 1105134 w 1153025"/>
              <a:gd name="connsiteY74" fmla="*/ 50488 h 869522"/>
              <a:gd name="connsiteX75" fmla="*/ 1150012 w 1153025"/>
              <a:gd name="connsiteY75" fmla="*/ 72928 h 86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153025" h="869522">
                <a:moveTo>
                  <a:pt x="1150012" y="72928"/>
                </a:moveTo>
                <a:cubicBezTo>
                  <a:pt x="1156557" y="68253"/>
                  <a:pt x="1151409" y="37854"/>
                  <a:pt x="1144402" y="22439"/>
                </a:cubicBezTo>
                <a:cubicBezTo>
                  <a:pt x="1141144" y="15272"/>
                  <a:pt x="1106033" y="6333"/>
                  <a:pt x="1099524" y="5610"/>
                </a:cubicBezTo>
                <a:cubicBezTo>
                  <a:pt x="1073439" y="2712"/>
                  <a:pt x="1047165" y="1870"/>
                  <a:pt x="1020986" y="0"/>
                </a:cubicBezTo>
                <a:cubicBezTo>
                  <a:pt x="983587" y="1870"/>
                  <a:pt x="945921" y="767"/>
                  <a:pt x="908790" y="5610"/>
                </a:cubicBezTo>
                <a:cubicBezTo>
                  <a:pt x="902105" y="6482"/>
                  <a:pt x="898158" y="14174"/>
                  <a:pt x="891961" y="16830"/>
                </a:cubicBezTo>
                <a:cubicBezTo>
                  <a:pt x="884874" y="19867"/>
                  <a:pt x="876935" y="20321"/>
                  <a:pt x="869521" y="22439"/>
                </a:cubicBezTo>
                <a:cubicBezTo>
                  <a:pt x="863835" y="24063"/>
                  <a:pt x="858229" y="25973"/>
                  <a:pt x="852692" y="28049"/>
                </a:cubicBezTo>
                <a:cubicBezTo>
                  <a:pt x="800616" y="47578"/>
                  <a:pt x="849720" y="32105"/>
                  <a:pt x="785374" y="50488"/>
                </a:cubicBezTo>
                <a:cubicBezTo>
                  <a:pt x="742480" y="82660"/>
                  <a:pt x="783609" y="53902"/>
                  <a:pt x="740496" y="78538"/>
                </a:cubicBezTo>
                <a:cubicBezTo>
                  <a:pt x="710049" y="95936"/>
                  <a:pt x="737690" y="85082"/>
                  <a:pt x="706837" y="95367"/>
                </a:cubicBezTo>
                <a:cubicBezTo>
                  <a:pt x="674689" y="143586"/>
                  <a:pt x="713228" y="82583"/>
                  <a:pt x="690007" y="129026"/>
                </a:cubicBezTo>
                <a:cubicBezTo>
                  <a:pt x="686992" y="135056"/>
                  <a:pt x="681803" y="139825"/>
                  <a:pt x="678788" y="145855"/>
                </a:cubicBezTo>
                <a:cubicBezTo>
                  <a:pt x="674285" y="154862"/>
                  <a:pt x="672905" y="165365"/>
                  <a:pt x="667568" y="173904"/>
                </a:cubicBezTo>
                <a:cubicBezTo>
                  <a:pt x="663363" y="180632"/>
                  <a:pt x="656349" y="185124"/>
                  <a:pt x="650739" y="190734"/>
                </a:cubicBezTo>
                <a:cubicBezTo>
                  <a:pt x="645883" y="202873"/>
                  <a:pt x="637677" y="221796"/>
                  <a:pt x="633909" y="235612"/>
                </a:cubicBezTo>
                <a:cubicBezTo>
                  <a:pt x="629852" y="250489"/>
                  <a:pt x="630624" y="267269"/>
                  <a:pt x="622690" y="280491"/>
                </a:cubicBezTo>
                <a:cubicBezTo>
                  <a:pt x="617080" y="289841"/>
                  <a:pt x="610736" y="298788"/>
                  <a:pt x="605860" y="308540"/>
                </a:cubicBezTo>
                <a:cubicBezTo>
                  <a:pt x="603215" y="313829"/>
                  <a:pt x="602326" y="319832"/>
                  <a:pt x="600250" y="325369"/>
                </a:cubicBezTo>
                <a:cubicBezTo>
                  <a:pt x="596714" y="334798"/>
                  <a:pt x="592998" y="344163"/>
                  <a:pt x="589031" y="353419"/>
                </a:cubicBezTo>
                <a:cubicBezTo>
                  <a:pt x="576167" y="383436"/>
                  <a:pt x="562783" y="413227"/>
                  <a:pt x="549762" y="443176"/>
                </a:cubicBezTo>
                <a:cubicBezTo>
                  <a:pt x="528543" y="491979"/>
                  <a:pt x="541940" y="470433"/>
                  <a:pt x="516103" y="504884"/>
                </a:cubicBezTo>
                <a:cubicBezTo>
                  <a:pt x="489440" y="584868"/>
                  <a:pt x="516229" y="501635"/>
                  <a:pt x="499274" y="560982"/>
                </a:cubicBezTo>
                <a:cubicBezTo>
                  <a:pt x="497650" y="566668"/>
                  <a:pt x="495098" y="572074"/>
                  <a:pt x="493664" y="577811"/>
                </a:cubicBezTo>
                <a:cubicBezTo>
                  <a:pt x="491351" y="587061"/>
                  <a:pt x="489924" y="596510"/>
                  <a:pt x="488054" y="605860"/>
                </a:cubicBezTo>
                <a:cubicBezTo>
                  <a:pt x="480993" y="683528"/>
                  <a:pt x="487383" y="653085"/>
                  <a:pt x="465615" y="729276"/>
                </a:cubicBezTo>
                <a:cubicBezTo>
                  <a:pt x="462933" y="738664"/>
                  <a:pt x="454769" y="762561"/>
                  <a:pt x="448785" y="768545"/>
                </a:cubicBezTo>
                <a:cubicBezTo>
                  <a:pt x="441075" y="776255"/>
                  <a:pt x="429808" y="779326"/>
                  <a:pt x="420736" y="785374"/>
                </a:cubicBezTo>
                <a:cubicBezTo>
                  <a:pt x="340288" y="839007"/>
                  <a:pt x="452560" y="769594"/>
                  <a:pt x="375858" y="813423"/>
                </a:cubicBezTo>
                <a:cubicBezTo>
                  <a:pt x="370004" y="816768"/>
                  <a:pt x="365059" y="821628"/>
                  <a:pt x="359028" y="824643"/>
                </a:cubicBezTo>
                <a:cubicBezTo>
                  <a:pt x="323915" y="842200"/>
                  <a:pt x="340676" y="830761"/>
                  <a:pt x="308540" y="841473"/>
                </a:cubicBezTo>
                <a:cubicBezTo>
                  <a:pt x="298987" y="844657"/>
                  <a:pt x="289498" y="848189"/>
                  <a:pt x="280491" y="852692"/>
                </a:cubicBezTo>
                <a:cubicBezTo>
                  <a:pt x="274460" y="855707"/>
                  <a:pt x="270166" y="862138"/>
                  <a:pt x="263661" y="863912"/>
                </a:cubicBezTo>
                <a:cubicBezTo>
                  <a:pt x="249116" y="867879"/>
                  <a:pt x="233742" y="867652"/>
                  <a:pt x="218783" y="869522"/>
                </a:cubicBezTo>
                <a:cubicBezTo>
                  <a:pt x="194474" y="867652"/>
                  <a:pt x="169245" y="870792"/>
                  <a:pt x="145855" y="863912"/>
                </a:cubicBezTo>
                <a:cubicBezTo>
                  <a:pt x="135707" y="860927"/>
                  <a:pt x="131377" y="848439"/>
                  <a:pt x="123416" y="841473"/>
                </a:cubicBezTo>
                <a:cubicBezTo>
                  <a:pt x="112279" y="831728"/>
                  <a:pt x="96716" y="821803"/>
                  <a:pt x="84147" y="813423"/>
                </a:cubicBezTo>
                <a:cubicBezTo>
                  <a:pt x="80407" y="807813"/>
                  <a:pt x="77695" y="801361"/>
                  <a:pt x="72928" y="796594"/>
                </a:cubicBezTo>
                <a:cubicBezTo>
                  <a:pt x="68160" y="791826"/>
                  <a:pt x="59672" y="791091"/>
                  <a:pt x="56098" y="785374"/>
                </a:cubicBezTo>
                <a:cubicBezTo>
                  <a:pt x="49830" y="775345"/>
                  <a:pt x="48618" y="762935"/>
                  <a:pt x="44878" y="751715"/>
                </a:cubicBezTo>
                <a:cubicBezTo>
                  <a:pt x="43008" y="746105"/>
                  <a:pt x="42549" y="739806"/>
                  <a:pt x="39269" y="734886"/>
                </a:cubicBezTo>
                <a:lnTo>
                  <a:pt x="28049" y="718057"/>
                </a:lnTo>
                <a:cubicBezTo>
                  <a:pt x="26179" y="708707"/>
                  <a:pt x="25787" y="698936"/>
                  <a:pt x="22439" y="690008"/>
                </a:cubicBezTo>
                <a:cubicBezTo>
                  <a:pt x="20072" y="683695"/>
                  <a:pt x="12764" y="679741"/>
                  <a:pt x="11220" y="673178"/>
                </a:cubicBezTo>
                <a:cubicBezTo>
                  <a:pt x="5163" y="647436"/>
                  <a:pt x="0" y="594641"/>
                  <a:pt x="0" y="594641"/>
                </a:cubicBezTo>
                <a:cubicBezTo>
                  <a:pt x="1870" y="549762"/>
                  <a:pt x="825" y="504667"/>
                  <a:pt x="5610" y="460005"/>
                </a:cubicBezTo>
                <a:cubicBezTo>
                  <a:pt x="6501" y="451690"/>
                  <a:pt x="13723" y="445330"/>
                  <a:pt x="16829" y="437566"/>
                </a:cubicBezTo>
                <a:cubicBezTo>
                  <a:pt x="21221" y="426585"/>
                  <a:pt x="25181" y="415380"/>
                  <a:pt x="28049" y="403907"/>
                </a:cubicBezTo>
                <a:cubicBezTo>
                  <a:pt x="29846" y="396717"/>
                  <a:pt x="35245" y="372686"/>
                  <a:pt x="39269" y="364638"/>
                </a:cubicBezTo>
                <a:cubicBezTo>
                  <a:pt x="43371" y="356434"/>
                  <a:pt x="63506" y="330452"/>
                  <a:pt x="67318" y="325369"/>
                </a:cubicBezTo>
                <a:cubicBezTo>
                  <a:pt x="71575" y="308341"/>
                  <a:pt x="73148" y="295157"/>
                  <a:pt x="84147" y="280491"/>
                </a:cubicBezTo>
                <a:cubicBezTo>
                  <a:pt x="90494" y="272029"/>
                  <a:pt x="99702" y="266083"/>
                  <a:pt x="106586" y="258052"/>
                </a:cubicBezTo>
                <a:cubicBezTo>
                  <a:pt x="110974" y="252933"/>
                  <a:pt x="113418" y="246341"/>
                  <a:pt x="117806" y="241222"/>
                </a:cubicBezTo>
                <a:cubicBezTo>
                  <a:pt x="124690" y="233191"/>
                  <a:pt x="133279" y="226744"/>
                  <a:pt x="140245" y="218783"/>
                </a:cubicBezTo>
                <a:cubicBezTo>
                  <a:pt x="169470" y="185384"/>
                  <a:pt x="143275" y="205545"/>
                  <a:pt x="173904" y="185124"/>
                </a:cubicBezTo>
                <a:cubicBezTo>
                  <a:pt x="177644" y="179514"/>
                  <a:pt x="179859" y="172507"/>
                  <a:pt x="185124" y="168295"/>
                </a:cubicBezTo>
                <a:cubicBezTo>
                  <a:pt x="189741" y="164601"/>
                  <a:pt x="196664" y="165330"/>
                  <a:pt x="201953" y="162685"/>
                </a:cubicBezTo>
                <a:cubicBezTo>
                  <a:pt x="207984" y="159670"/>
                  <a:pt x="213173" y="155205"/>
                  <a:pt x="218783" y="151465"/>
                </a:cubicBezTo>
                <a:cubicBezTo>
                  <a:pt x="228756" y="136505"/>
                  <a:pt x="229379" y="130896"/>
                  <a:pt x="246832" y="123416"/>
                </a:cubicBezTo>
                <a:cubicBezTo>
                  <a:pt x="253918" y="120379"/>
                  <a:pt x="262185" y="120843"/>
                  <a:pt x="269271" y="117806"/>
                </a:cubicBezTo>
                <a:cubicBezTo>
                  <a:pt x="318486" y="96714"/>
                  <a:pt x="310168" y="90990"/>
                  <a:pt x="347809" y="84147"/>
                </a:cubicBezTo>
                <a:cubicBezTo>
                  <a:pt x="360818" y="81782"/>
                  <a:pt x="373988" y="80408"/>
                  <a:pt x="387077" y="78538"/>
                </a:cubicBezTo>
                <a:cubicBezTo>
                  <a:pt x="392687" y="76668"/>
                  <a:pt x="398089" y="73986"/>
                  <a:pt x="403907" y="72928"/>
                </a:cubicBezTo>
                <a:cubicBezTo>
                  <a:pt x="418740" y="70231"/>
                  <a:pt x="434240" y="71285"/>
                  <a:pt x="448785" y="67318"/>
                </a:cubicBezTo>
                <a:cubicBezTo>
                  <a:pt x="455290" y="65544"/>
                  <a:pt x="459219" y="58230"/>
                  <a:pt x="465615" y="56098"/>
                </a:cubicBezTo>
                <a:cubicBezTo>
                  <a:pt x="476406" y="52501"/>
                  <a:pt x="488120" y="52719"/>
                  <a:pt x="499274" y="50488"/>
                </a:cubicBezTo>
                <a:cubicBezTo>
                  <a:pt x="506834" y="48976"/>
                  <a:pt x="514344" y="47146"/>
                  <a:pt x="521713" y="44879"/>
                </a:cubicBezTo>
                <a:cubicBezTo>
                  <a:pt x="538668" y="39662"/>
                  <a:pt x="554703" y="30965"/>
                  <a:pt x="572201" y="28049"/>
                </a:cubicBezTo>
                <a:cubicBezTo>
                  <a:pt x="617526" y="20495"/>
                  <a:pt x="595069" y="26036"/>
                  <a:pt x="639519" y="11220"/>
                </a:cubicBezTo>
                <a:lnTo>
                  <a:pt x="875131" y="16830"/>
                </a:lnTo>
                <a:cubicBezTo>
                  <a:pt x="882834" y="17165"/>
                  <a:pt x="890011" y="20927"/>
                  <a:pt x="897571" y="22439"/>
                </a:cubicBezTo>
                <a:cubicBezTo>
                  <a:pt x="908724" y="24670"/>
                  <a:pt x="919906" y="26971"/>
                  <a:pt x="931229" y="28049"/>
                </a:cubicBezTo>
                <a:cubicBezTo>
                  <a:pt x="959214" y="30714"/>
                  <a:pt x="987328" y="31789"/>
                  <a:pt x="1015377" y="33659"/>
                </a:cubicBezTo>
                <a:cubicBezTo>
                  <a:pt x="1037816" y="37399"/>
                  <a:pt x="1060624" y="39363"/>
                  <a:pt x="1082694" y="44879"/>
                </a:cubicBezTo>
                <a:cubicBezTo>
                  <a:pt x="1090174" y="46749"/>
                  <a:pt x="1097436" y="50060"/>
                  <a:pt x="1105134" y="50488"/>
                </a:cubicBezTo>
                <a:cubicBezTo>
                  <a:pt x="1131273" y="51940"/>
                  <a:pt x="1143467" y="77603"/>
                  <a:pt x="1150012" y="72928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1650899" y="2534685"/>
            <a:ext cx="1033365" cy="1020986"/>
          </a:xfrm>
          <a:custGeom>
            <a:avLst/>
            <a:gdLst>
              <a:gd name="connsiteX0" fmla="*/ 11439 w 1033365"/>
              <a:gd name="connsiteY0" fmla="*/ 134635 h 1020986"/>
              <a:gd name="connsiteX1" fmla="*/ 39489 w 1033365"/>
              <a:gd name="connsiteY1" fmla="*/ 112196 h 1020986"/>
              <a:gd name="connsiteX2" fmla="*/ 50708 w 1033365"/>
              <a:gd name="connsiteY2" fmla="*/ 78537 h 1020986"/>
              <a:gd name="connsiteX3" fmla="*/ 89977 w 1033365"/>
              <a:gd name="connsiteY3" fmla="*/ 61708 h 1020986"/>
              <a:gd name="connsiteX4" fmla="*/ 129246 w 1033365"/>
              <a:gd name="connsiteY4" fmla="*/ 33659 h 1020986"/>
              <a:gd name="connsiteX5" fmla="*/ 190954 w 1033365"/>
              <a:gd name="connsiteY5" fmla="*/ 22439 h 1020986"/>
              <a:gd name="connsiteX6" fmla="*/ 353638 w 1033365"/>
              <a:gd name="connsiteY6" fmla="*/ 39268 h 1020986"/>
              <a:gd name="connsiteX7" fmla="*/ 415346 w 1033365"/>
              <a:gd name="connsiteY7" fmla="*/ 56098 h 1020986"/>
              <a:gd name="connsiteX8" fmla="*/ 437785 w 1033365"/>
              <a:gd name="connsiteY8" fmla="*/ 61708 h 1020986"/>
              <a:gd name="connsiteX9" fmla="*/ 460225 w 1033365"/>
              <a:gd name="connsiteY9" fmla="*/ 89757 h 1020986"/>
              <a:gd name="connsiteX10" fmla="*/ 471444 w 1033365"/>
              <a:gd name="connsiteY10" fmla="*/ 106586 h 1020986"/>
              <a:gd name="connsiteX11" fmla="*/ 488274 w 1033365"/>
              <a:gd name="connsiteY11" fmla="*/ 134635 h 1020986"/>
              <a:gd name="connsiteX12" fmla="*/ 499493 w 1033365"/>
              <a:gd name="connsiteY12" fmla="*/ 179514 h 1020986"/>
              <a:gd name="connsiteX13" fmla="*/ 510713 w 1033365"/>
              <a:gd name="connsiteY13" fmla="*/ 241222 h 1020986"/>
              <a:gd name="connsiteX14" fmla="*/ 505103 w 1033365"/>
              <a:gd name="connsiteY14" fmla="*/ 387077 h 1020986"/>
              <a:gd name="connsiteX15" fmla="*/ 493884 w 1033365"/>
              <a:gd name="connsiteY15" fmla="*/ 471224 h 1020986"/>
              <a:gd name="connsiteX16" fmla="*/ 488274 w 1033365"/>
              <a:gd name="connsiteY16" fmla="*/ 488054 h 1020986"/>
              <a:gd name="connsiteX17" fmla="*/ 477054 w 1033365"/>
              <a:gd name="connsiteY17" fmla="*/ 527322 h 1020986"/>
              <a:gd name="connsiteX18" fmla="*/ 471444 w 1033365"/>
              <a:gd name="connsiteY18" fmla="*/ 549762 h 1020986"/>
              <a:gd name="connsiteX19" fmla="*/ 460225 w 1033365"/>
              <a:gd name="connsiteY19" fmla="*/ 566591 h 1020986"/>
              <a:gd name="connsiteX20" fmla="*/ 449005 w 1033365"/>
              <a:gd name="connsiteY20" fmla="*/ 639519 h 1020986"/>
              <a:gd name="connsiteX21" fmla="*/ 443395 w 1033365"/>
              <a:gd name="connsiteY21" fmla="*/ 667568 h 1020986"/>
              <a:gd name="connsiteX22" fmla="*/ 432176 w 1033365"/>
              <a:gd name="connsiteY22" fmla="*/ 695617 h 1020986"/>
              <a:gd name="connsiteX23" fmla="*/ 426566 w 1033365"/>
              <a:gd name="connsiteY23" fmla="*/ 718056 h 1020986"/>
              <a:gd name="connsiteX24" fmla="*/ 437785 w 1033365"/>
              <a:gd name="connsiteY24" fmla="*/ 824643 h 1020986"/>
              <a:gd name="connsiteX25" fmla="*/ 449005 w 1033365"/>
              <a:gd name="connsiteY25" fmla="*/ 841472 h 1020986"/>
              <a:gd name="connsiteX26" fmla="*/ 465835 w 1033365"/>
              <a:gd name="connsiteY26" fmla="*/ 847082 h 1020986"/>
              <a:gd name="connsiteX27" fmla="*/ 482664 w 1033365"/>
              <a:gd name="connsiteY27" fmla="*/ 858302 h 1020986"/>
              <a:gd name="connsiteX28" fmla="*/ 499493 w 1033365"/>
              <a:gd name="connsiteY28" fmla="*/ 863911 h 1020986"/>
              <a:gd name="connsiteX29" fmla="*/ 516323 w 1033365"/>
              <a:gd name="connsiteY29" fmla="*/ 886351 h 1020986"/>
              <a:gd name="connsiteX30" fmla="*/ 538762 w 1033365"/>
              <a:gd name="connsiteY30" fmla="*/ 903180 h 1020986"/>
              <a:gd name="connsiteX31" fmla="*/ 549982 w 1033365"/>
              <a:gd name="connsiteY31" fmla="*/ 920010 h 1020986"/>
              <a:gd name="connsiteX32" fmla="*/ 566811 w 1033365"/>
              <a:gd name="connsiteY32" fmla="*/ 925619 h 1020986"/>
              <a:gd name="connsiteX33" fmla="*/ 589251 w 1033365"/>
              <a:gd name="connsiteY33" fmla="*/ 936839 h 1020986"/>
              <a:gd name="connsiteX34" fmla="*/ 606080 w 1033365"/>
              <a:gd name="connsiteY34" fmla="*/ 948059 h 1020986"/>
              <a:gd name="connsiteX35" fmla="*/ 639739 w 1033365"/>
              <a:gd name="connsiteY35" fmla="*/ 976108 h 1020986"/>
              <a:gd name="connsiteX36" fmla="*/ 656568 w 1033365"/>
              <a:gd name="connsiteY36" fmla="*/ 981717 h 1020986"/>
              <a:gd name="connsiteX37" fmla="*/ 684617 w 1033365"/>
              <a:gd name="connsiteY37" fmla="*/ 992937 h 1020986"/>
              <a:gd name="connsiteX38" fmla="*/ 718276 w 1033365"/>
              <a:gd name="connsiteY38" fmla="*/ 1009767 h 1020986"/>
              <a:gd name="connsiteX39" fmla="*/ 768765 w 1033365"/>
              <a:gd name="connsiteY39" fmla="*/ 1020986 h 1020986"/>
              <a:gd name="connsiteX40" fmla="*/ 892181 w 1033365"/>
              <a:gd name="connsiteY40" fmla="*/ 1004157 h 1020986"/>
              <a:gd name="connsiteX41" fmla="*/ 948279 w 1033365"/>
              <a:gd name="connsiteY41" fmla="*/ 959278 h 1020986"/>
              <a:gd name="connsiteX42" fmla="*/ 959498 w 1033365"/>
              <a:gd name="connsiteY42" fmla="*/ 942449 h 1020986"/>
              <a:gd name="connsiteX43" fmla="*/ 993157 w 1033365"/>
              <a:gd name="connsiteY43" fmla="*/ 903180 h 1020986"/>
              <a:gd name="connsiteX44" fmla="*/ 1015597 w 1033365"/>
              <a:gd name="connsiteY44" fmla="*/ 841472 h 1020986"/>
              <a:gd name="connsiteX45" fmla="*/ 1021206 w 1033365"/>
              <a:gd name="connsiteY45" fmla="*/ 802203 h 1020986"/>
              <a:gd name="connsiteX46" fmla="*/ 1032426 w 1033365"/>
              <a:gd name="connsiteY46" fmla="*/ 768544 h 1020986"/>
              <a:gd name="connsiteX47" fmla="*/ 1021206 w 1033365"/>
              <a:gd name="connsiteY47" fmla="*/ 544152 h 1020986"/>
              <a:gd name="connsiteX48" fmla="*/ 1009987 w 1033365"/>
              <a:gd name="connsiteY48" fmla="*/ 510493 h 1020986"/>
              <a:gd name="connsiteX49" fmla="*/ 998767 w 1033365"/>
              <a:gd name="connsiteY49" fmla="*/ 471224 h 1020986"/>
              <a:gd name="connsiteX50" fmla="*/ 965108 w 1033365"/>
              <a:gd name="connsiteY50" fmla="*/ 420736 h 1020986"/>
              <a:gd name="connsiteX51" fmla="*/ 953889 w 1033365"/>
              <a:gd name="connsiteY51" fmla="*/ 381467 h 1020986"/>
              <a:gd name="connsiteX52" fmla="*/ 925839 w 1033365"/>
              <a:gd name="connsiteY52" fmla="*/ 347808 h 1020986"/>
              <a:gd name="connsiteX53" fmla="*/ 909010 w 1033365"/>
              <a:gd name="connsiteY53" fmla="*/ 325369 h 1020986"/>
              <a:gd name="connsiteX54" fmla="*/ 875351 w 1033365"/>
              <a:gd name="connsiteY54" fmla="*/ 274881 h 1020986"/>
              <a:gd name="connsiteX55" fmla="*/ 852912 w 1033365"/>
              <a:gd name="connsiteY55" fmla="*/ 252441 h 1020986"/>
              <a:gd name="connsiteX56" fmla="*/ 847302 w 1033365"/>
              <a:gd name="connsiteY56" fmla="*/ 235612 h 1020986"/>
              <a:gd name="connsiteX57" fmla="*/ 824863 w 1033365"/>
              <a:gd name="connsiteY57" fmla="*/ 218783 h 1020986"/>
              <a:gd name="connsiteX58" fmla="*/ 819253 w 1033365"/>
              <a:gd name="connsiteY58" fmla="*/ 201953 h 1020986"/>
              <a:gd name="connsiteX59" fmla="*/ 779984 w 1033365"/>
              <a:gd name="connsiteY59" fmla="*/ 185124 h 1020986"/>
              <a:gd name="connsiteX60" fmla="*/ 768765 w 1033365"/>
              <a:gd name="connsiteY60" fmla="*/ 168294 h 1020986"/>
              <a:gd name="connsiteX61" fmla="*/ 751935 w 1033365"/>
              <a:gd name="connsiteY61" fmla="*/ 162684 h 1020986"/>
              <a:gd name="connsiteX62" fmla="*/ 735106 w 1033365"/>
              <a:gd name="connsiteY62" fmla="*/ 151465 h 1020986"/>
              <a:gd name="connsiteX63" fmla="*/ 695837 w 1033365"/>
              <a:gd name="connsiteY63" fmla="*/ 134635 h 1020986"/>
              <a:gd name="connsiteX64" fmla="*/ 679008 w 1033365"/>
              <a:gd name="connsiteY64" fmla="*/ 112196 h 1020986"/>
              <a:gd name="connsiteX65" fmla="*/ 656568 w 1033365"/>
              <a:gd name="connsiteY65" fmla="*/ 106586 h 1020986"/>
              <a:gd name="connsiteX66" fmla="*/ 617300 w 1033365"/>
              <a:gd name="connsiteY66" fmla="*/ 89757 h 1020986"/>
              <a:gd name="connsiteX67" fmla="*/ 600470 w 1033365"/>
              <a:gd name="connsiteY67" fmla="*/ 72927 h 1020986"/>
              <a:gd name="connsiteX68" fmla="*/ 572421 w 1033365"/>
              <a:gd name="connsiteY68" fmla="*/ 67317 h 1020986"/>
              <a:gd name="connsiteX69" fmla="*/ 555592 w 1033365"/>
              <a:gd name="connsiteY69" fmla="*/ 61708 h 1020986"/>
              <a:gd name="connsiteX70" fmla="*/ 527543 w 1033365"/>
              <a:gd name="connsiteY70" fmla="*/ 50488 h 1020986"/>
              <a:gd name="connsiteX71" fmla="*/ 505103 w 1033365"/>
              <a:gd name="connsiteY71" fmla="*/ 44878 h 1020986"/>
              <a:gd name="connsiteX72" fmla="*/ 454615 w 1033365"/>
              <a:gd name="connsiteY72" fmla="*/ 28049 h 1020986"/>
              <a:gd name="connsiteX73" fmla="*/ 432176 w 1033365"/>
              <a:gd name="connsiteY73" fmla="*/ 22439 h 1020986"/>
              <a:gd name="connsiteX74" fmla="*/ 415346 w 1033365"/>
              <a:gd name="connsiteY74" fmla="*/ 16829 h 1020986"/>
              <a:gd name="connsiteX75" fmla="*/ 381687 w 1033365"/>
              <a:gd name="connsiteY75" fmla="*/ 11219 h 1020986"/>
              <a:gd name="connsiteX76" fmla="*/ 359248 w 1033365"/>
              <a:gd name="connsiteY76" fmla="*/ 5610 h 1020986"/>
              <a:gd name="connsiteX77" fmla="*/ 331199 w 1033365"/>
              <a:gd name="connsiteY77" fmla="*/ 0 h 1020986"/>
              <a:gd name="connsiteX78" fmla="*/ 174124 w 1033365"/>
              <a:gd name="connsiteY78" fmla="*/ 5610 h 1020986"/>
              <a:gd name="connsiteX79" fmla="*/ 157295 w 1033365"/>
              <a:gd name="connsiteY79" fmla="*/ 11219 h 1020986"/>
              <a:gd name="connsiteX80" fmla="*/ 134855 w 1033365"/>
              <a:gd name="connsiteY80" fmla="*/ 16829 h 1020986"/>
              <a:gd name="connsiteX81" fmla="*/ 101197 w 1033365"/>
              <a:gd name="connsiteY81" fmla="*/ 28049 h 1020986"/>
              <a:gd name="connsiteX82" fmla="*/ 89977 w 1033365"/>
              <a:gd name="connsiteY82" fmla="*/ 44878 h 1020986"/>
              <a:gd name="connsiteX83" fmla="*/ 73147 w 1033365"/>
              <a:gd name="connsiteY83" fmla="*/ 50488 h 1020986"/>
              <a:gd name="connsiteX84" fmla="*/ 56318 w 1033365"/>
              <a:gd name="connsiteY84" fmla="*/ 61708 h 1020986"/>
              <a:gd name="connsiteX85" fmla="*/ 11439 w 1033365"/>
              <a:gd name="connsiteY85" fmla="*/ 95367 h 1020986"/>
              <a:gd name="connsiteX86" fmla="*/ 220 w 1033365"/>
              <a:gd name="connsiteY86" fmla="*/ 112196 h 1020986"/>
              <a:gd name="connsiteX87" fmla="*/ 5830 w 1033365"/>
              <a:gd name="connsiteY87" fmla="*/ 145855 h 1020986"/>
              <a:gd name="connsiteX88" fmla="*/ 11439 w 1033365"/>
              <a:gd name="connsiteY88" fmla="*/ 134635 h 102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033365" h="1020986">
                <a:moveTo>
                  <a:pt x="11439" y="134635"/>
                </a:moveTo>
                <a:cubicBezTo>
                  <a:pt x="17049" y="129025"/>
                  <a:pt x="32623" y="122005"/>
                  <a:pt x="39489" y="112196"/>
                </a:cubicBezTo>
                <a:cubicBezTo>
                  <a:pt x="46271" y="102507"/>
                  <a:pt x="39488" y="82277"/>
                  <a:pt x="50708" y="78537"/>
                </a:cubicBezTo>
                <a:cubicBezTo>
                  <a:pt x="67066" y="73084"/>
                  <a:pt x="74135" y="71610"/>
                  <a:pt x="89977" y="61708"/>
                </a:cubicBezTo>
                <a:cubicBezTo>
                  <a:pt x="94169" y="59088"/>
                  <a:pt x="121684" y="36900"/>
                  <a:pt x="129246" y="33659"/>
                </a:cubicBezTo>
                <a:cubicBezTo>
                  <a:pt x="142473" y="27991"/>
                  <a:pt x="181851" y="23739"/>
                  <a:pt x="190954" y="22439"/>
                </a:cubicBezTo>
                <a:cubicBezTo>
                  <a:pt x="405665" y="31028"/>
                  <a:pt x="277536" y="6654"/>
                  <a:pt x="353638" y="39268"/>
                </a:cubicBezTo>
                <a:cubicBezTo>
                  <a:pt x="368319" y="45560"/>
                  <a:pt x="408480" y="54381"/>
                  <a:pt x="415346" y="56098"/>
                </a:cubicBezTo>
                <a:lnTo>
                  <a:pt x="437785" y="61708"/>
                </a:lnTo>
                <a:cubicBezTo>
                  <a:pt x="466155" y="80619"/>
                  <a:pt x="446677" y="62661"/>
                  <a:pt x="460225" y="89757"/>
                </a:cubicBezTo>
                <a:cubicBezTo>
                  <a:pt x="463240" y="95787"/>
                  <a:pt x="467871" y="100869"/>
                  <a:pt x="471444" y="106586"/>
                </a:cubicBezTo>
                <a:cubicBezTo>
                  <a:pt x="477223" y="115832"/>
                  <a:pt x="483398" y="124883"/>
                  <a:pt x="488274" y="134635"/>
                </a:cubicBezTo>
                <a:cubicBezTo>
                  <a:pt x="493836" y="145758"/>
                  <a:pt x="497664" y="169452"/>
                  <a:pt x="499493" y="179514"/>
                </a:cubicBezTo>
                <a:cubicBezTo>
                  <a:pt x="513834" y="258394"/>
                  <a:pt x="496867" y="171996"/>
                  <a:pt x="510713" y="241222"/>
                </a:cubicBezTo>
                <a:cubicBezTo>
                  <a:pt x="508843" y="289840"/>
                  <a:pt x="507802" y="338498"/>
                  <a:pt x="505103" y="387077"/>
                </a:cubicBezTo>
                <a:cubicBezTo>
                  <a:pt x="503601" y="414106"/>
                  <a:pt x="500612" y="444309"/>
                  <a:pt x="493884" y="471224"/>
                </a:cubicBezTo>
                <a:cubicBezTo>
                  <a:pt x="492450" y="476961"/>
                  <a:pt x="489973" y="482390"/>
                  <a:pt x="488274" y="488054"/>
                </a:cubicBezTo>
                <a:cubicBezTo>
                  <a:pt x="484362" y="501093"/>
                  <a:pt x="480636" y="514189"/>
                  <a:pt x="477054" y="527322"/>
                </a:cubicBezTo>
                <a:cubicBezTo>
                  <a:pt x="475025" y="534761"/>
                  <a:pt x="474481" y="542675"/>
                  <a:pt x="471444" y="549762"/>
                </a:cubicBezTo>
                <a:cubicBezTo>
                  <a:pt x="468788" y="555959"/>
                  <a:pt x="463965" y="560981"/>
                  <a:pt x="460225" y="566591"/>
                </a:cubicBezTo>
                <a:cubicBezTo>
                  <a:pt x="456023" y="596007"/>
                  <a:pt x="454194" y="610979"/>
                  <a:pt x="449005" y="639519"/>
                </a:cubicBezTo>
                <a:cubicBezTo>
                  <a:pt x="447299" y="648900"/>
                  <a:pt x="446135" y="658435"/>
                  <a:pt x="443395" y="667568"/>
                </a:cubicBezTo>
                <a:cubicBezTo>
                  <a:pt x="440502" y="677213"/>
                  <a:pt x="435360" y="686064"/>
                  <a:pt x="432176" y="695617"/>
                </a:cubicBezTo>
                <a:cubicBezTo>
                  <a:pt x="429738" y="702931"/>
                  <a:pt x="428436" y="710576"/>
                  <a:pt x="426566" y="718056"/>
                </a:cubicBezTo>
                <a:cubicBezTo>
                  <a:pt x="430306" y="753585"/>
                  <a:pt x="431394" y="789494"/>
                  <a:pt x="437785" y="824643"/>
                </a:cubicBezTo>
                <a:cubicBezTo>
                  <a:pt x="438991" y="831276"/>
                  <a:pt x="443740" y="837260"/>
                  <a:pt x="449005" y="841472"/>
                </a:cubicBezTo>
                <a:cubicBezTo>
                  <a:pt x="453623" y="845166"/>
                  <a:pt x="460225" y="845212"/>
                  <a:pt x="465835" y="847082"/>
                </a:cubicBezTo>
                <a:cubicBezTo>
                  <a:pt x="471445" y="850822"/>
                  <a:pt x="476634" y="855287"/>
                  <a:pt x="482664" y="858302"/>
                </a:cubicBezTo>
                <a:cubicBezTo>
                  <a:pt x="487953" y="860946"/>
                  <a:pt x="494950" y="860126"/>
                  <a:pt x="499493" y="863911"/>
                </a:cubicBezTo>
                <a:cubicBezTo>
                  <a:pt x="506676" y="869897"/>
                  <a:pt x="509712" y="879740"/>
                  <a:pt x="516323" y="886351"/>
                </a:cubicBezTo>
                <a:cubicBezTo>
                  <a:pt x="522934" y="892962"/>
                  <a:pt x="531282" y="897570"/>
                  <a:pt x="538762" y="903180"/>
                </a:cubicBezTo>
                <a:cubicBezTo>
                  <a:pt x="542502" y="908790"/>
                  <a:pt x="544717" y="915798"/>
                  <a:pt x="549982" y="920010"/>
                </a:cubicBezTo>
                <a:cubicBezTo>
                  <a:pt x="554599" y="923704"/>
                  <a:pt x="561376" y="923290"/>
                  <a:pt x="566811" y="925619"/>
                </a:cubicBezTo>
                <a:cubicBezTo>
                  <a:pt x="574498" y="928913"/>
                  <a:pt x="581990" y="932690"/>
                  <a:pt x="589251" y="936839"/>
                </a:cubicBezTo>
                <a:cubicBezTo>
                  <a:pt x="595105" y="940184"/>
                  <a:pt x="600901" y="943743"/>
                  <a:pt x="606080" y="948059"/>
                </a:cubicBezTo>
                <a:cubicBezTo>
                  <a:pt x="624688" y="963566"/>
                  <a:pt x="618848" y="965663"/>
                  <a:pt x="639739" y="976108"/>
                </a:cubicBezTo>
                <a:cubicBezTo>
                  <a:pt x="645028" y="978752"/>
                  <a:pt x="651031" y="979641"/>
                  <a:pt x="656568" y="981717"/>
                </a:cubicBezTo>
                <a:cubicBezTo>
                  <a:pt x="665997" y="985253"/>
                  <a:pt x="675450" y="988770"/>
                  <a:pt x="684617" y="992937"/>
                </a:cubicBezTo>
                <a:cubicBezTo>
                  <a:pt x="696037" y="998128"/>
                  <a:pt x="706629" y="1005108"/>
                  <a:pt x="718276" y="1009767"/>
                </a:cubicBezTo>
                <a:cubicBezTo>
                  <a:pt x="726191" y="1012933"/>
                  <a:pt x="762558" y="1019744"/>
                  <a:pt x="768765" y="1020986"/>
                </a:cubicBezTo>
                <a:cubicBezTo>
                  <a:pt x="809904" y="1015376"/>
                  <a:pt x="851583" y="1012857"/>
                  <a:pt x="892181" y="1004157"/>
                </a:cubicBezTo>
                <a:cubicBezTo>
                  <a:pt x="922856" y="997584"/>
                  <a:pt x="931072" y="982220"/>
                  <a:pt x="948279" y="959278"/>
                </a:cubicBezTo>
                <a:cubicBezTo>
                  <a:pt x="952324" y="953884"/>
                  <a:pt x="955182" y="947628"/>
                  <a:pt x="959498" y="942449"/>
                </a:cubicBezTo>
                <a:cubicBezTo>
                  <a:pt x="975879" y="922791"/>
                  <a:pt x="979887" y="927507"/>
                  <a:pt x="993157" y="903180"/>
                </a:cubicBezTo>
                <a:cubicBezTo>
                  <a:pt x="1003465" y="884283"/>
                  <a:pt x="1011708" y="862862"/>
                  <a:pt x="1015597" y="841472"/>
                </a:cubicBezTo>
                <a:cubicBezTo>
                  <a:pt x="1017962" y="828463"/>
                  <a:pt x="1018233" y="815087"/>
                  <a:pt x="1021206" y="802203"/>
                </a:cubicBezTo>
                <a:cubicBezTo>
                  <a:pt x="1023865" y="790679"/>
                  <a:pt x="1032426" y="768544"/>
                  <a:pt x="1032426" y="768544"/>
                </a:cubicBezTo>
                <a:cubicBezTo>
                  <a:pt x="1031934" y="751335"/>
                  <a:pt x="1038872" y="608929"/>
                  <a:pt x="1021206" y="544152"/>
                </a:cubicBezTo>
                <a:cubicBezTo>
                  <a:pt x="1018094" y="532742"/>
                  <a:pt x="1013465" y="521797"/>
                  <a:pt x="1009987" y="510493"/>
                </a:cubicBezTo>
                <a:cubicBezTo>
                  <a:pt x="1005984" y="497481"/>
                  <a:pt x="1004003" y="483790"/>
                  <a:pt x="998767" y="471224"/>
                </a:cubicBezTo>
                <a:cubicBezTo>
                  <a:pt x="992003" y="454991"/>
                  <a:pt x="975724" y="434891"/>
                  <a:pt x="965108" y="420736"/>
                </a:cubicBezTo>
                <a:cubicBezTo>
                  <a:pt x="961368" y="407646"/>
                  <a:pt x="960343" y="393453"/>
                  <a:pt x="953889" y="381467"/>
                </a:cubicBezTo>
                <a:cubicBezTo>
                  <a:pt x="946965" y="368608"/>
                  <a:pt x="934963" y="359212"/>
                  <a:pt x="925839" y="347808"/>
                </a:cubicBezTo>
                <a:cubicBezTo>
                  <a:pt x="919998" y="340507"/>
                  <a:pt x="914332" y="333056"/>
                  <a:pt x="909010" y="325369"/>
                </a:cubicBezTo>
                <a:cubicBezTo>
                  <a:pt x="897497" y="308739"/>
                  <a:pt x="875351" y="274881"/>
                  <a:pt x="875351" y="274881"/>
                </a:cubicBezTo>
                <a:cubicBezTo>
                  <a:pt x="860391" y="230002"/>
                  <a:pt x="882830" y="282359"/>
                  <a:pt x="852912" y="252441"/>
                </a:cubicBezTo>
                <a:cubicBezTo>
                  <a:pt x="848731" y="248260"/>
                  <a:pt x="851088" y="240155"/>
                  <a:pt x="847302" y="235612"/>
                </a:cubicBezTo>
                <a:cubicBezTo>
                  <a:pt x="841316" y="228430"/>
                  <a:pt x="832343" y="224393"/>
                  <a:pt x="824863" y="218783"/>
                </a:cubicBezTo>
                <a:cubicBezTo>
                  <a:pt x="822993" y="213173"/>
                  <a:pt x="822947" y="206571"/>
                  <a:pt x="819253" y="201953"/>
                </a:cubicBezTo>
                <a:cubicBezTo>
                  <a:pt x="809567" y="189845"/>
                  <a:pt x="793460" y="188492"/>
                  <a:pt x="779984" y="185124"/>
                </a:cubicBezTo>
                <a:cubicBezTo>
                  <a:pt x="776244" y="179514"/>
                  <a:pt x="774030" y="172506"/>
                  <a:pt x="768765" y="168294"/>
                </a:cubicBezTo>
                <a:cubicBezTo>
                  <a:pt x="764147" y="164600"/>
                  <a:pt x="757224" y="165329"/>
                  <a:pt x="751935" y="162684"/>
                </a:cubicBezTo>
                <a:cubicBezTo>
                  <a:pt x="745905" y="159669"/>
                  <a:pt x="740960" y="154810"/>
                  <a:pt x="735106" y="151465"/>
                </a:cubicBezTo>
                <a:cubicBezTo>
                  <a:pt x="715696" y="140374"/>
                  <a:pt x="714718" y="140929"/>
                  <a:pt x="695837" y="134635"/>
                </a:cubicBezTo>
                <a:cubicBezTo>
                  <a:pt x="690227" y="127155"/>
                  <a:pt x="686616" y="117630"/>
                  <a:pt x="679008" y="112196"/>
                </a:cubicBezTo>
                <a:cubicBezTo>
                  <a:pt x="672734" y="107715"/>
                  <a:pt x="663982" y="108704"/>
                  <a:pt x="656568" y="106586"/>
                </a:cubicBezTo>
                <a:cubicBezTo>
                  <a:pt x="637311" y="101084"/>
                  <a:pt x="637243" y="99728"/>
                  <a:pt x="617300" y="89757"/>
                </a:cubicBezTo>
                <a:cubicBezTo>
                  <a:pt x="611690" y="84147"/>
                  <a:pt x="607566" y="76475"/>
                  <a:pt x="600470" y="72927"/>
                </a:cubicBezTo>
                <a:cubicBezTo>
                  <a:pt x="591942" y="68663"/>
                  <a:pt x="581671" y="69629"/>
                  <a:pt x="572421" y="67317"/>
                </a:cubicBezTo>
                <a:cubicBezTo>
                  <a:pt x="566684" y="65883"/>
                  <a:pt x="561129" y="63784"/>
                  <a:pt x="555592" y="61708"/>
                </a:cubicBezTo>
                <a:cubicBezTo>
                  <a:pt x="546163" y="58172"/>
                  <a:pt x="537096" y="53672"/>
                  <a:pt x="527543" y="50488"/>
                </a:cubicBezTo>
                <a:cubicBezTo>
                  <a:pt x="520228" y="48050"/>
                  <a:pt x="512472" y="47145"/>
                  <a:pt x="505103" y="44878"/>
                </a:cubicBezTo>
                <a:cubicBezTo>
                  <a:pt x="488148" y="39661"/>
                  <a:pt x="471825" y="32352"/>
                  <a:pt x="454615" y="28049"/>
                </a:cubicBezTo>
                <a:cubicBezTo>
                  <a:pt x="447135" y="26179"/>
                  <a:pt x="439589" y="24557"/>
                  <a:pt x="432176" y="22439"/>
                </a:cubicBezTo>
                <a:cubicBezTo>
                  <a:pt x="426490" y="20814"/>
                  <a:pt x="421119" y="18112"/>
                  <a:pt x="415346" y="16829"/>
                </a:cubicBezTo>
                <a:cubicBezTo>
                  <a:pt x="404242" y="14361"/>
                  <a:pt x="392841" y="13450"/>
                  <a:pt x="381687" y="11219"/>
                </a:cubicBezTo>
                <a:cubicBezTo>
                  <a:pt x="374127" y="9707"/>
                  <a:pt x="366774" y="7282"/>
                  <a:pt x="359248" y="5610"/>
                </a:cubicBezTo>
                <a:cubicBezTo>
                  <a:pt x="349940" y="3542"/>
                  <a:pt x="340549" y="1870"/>
                  <a:pt x="331199" y="0"/>
                </a:cubicBezTo>
                <a:cubicBezTo>
                  <a:pt x="278841" y="1870"/>
                  <a:pt x="226407" y="2237"/>
                  <a:pt x="174124" y="5610"/>
                </a:cubicBezTo>
                <a:cubicBezTo>
                  <a:pt x="168223" y="5991"/>
                  <a:pt x="162981" y="9595"/>
                  <a:pt x="157295" y="11219"/>
                </a:cubicBezTo>
                <a:cubicBezTo>
                  <a:pt x="149881" y="13337"/>
                  <a:pt x="142240" y="14613"/>
                  <a:pt x="134855" y="16829"/>
                </a:cubicBezTo>
                <a:cubicBezTo>
                  <a:pt x="123528" y="20227"/>
                  <a:pt x="101197" y="28049"/>
                  <a:pt x="101197" y="28049"/>
                </a:cubicBezTo>
                <a:cubicBezTo>
                  <a:pt x="97457" y="33659"/>
                  <a:pt x="95242" y="40666"/>
                  <a:pt x="89977" y="44878"/>
                </a:cubicBezTo>
                <a:cubicBezTo>
                  <a:pt x="85359" y="48572"/>
                  <a:pt x="78436" y="47843"/>
                  <a:pt x="73147" y="50488"/>
                </a:cubicBezTo>
                <a:cubicBezTo>
                  <a:pt x="67117" y="53503"/>
                  <a:pt x="61771" y="57742"/>
                  <a:pt x="56318" y="61708"/>
                </a:cubicBezTo>
                <a:cubicBezTo>
                  <a:pt x="41195" y="72707"/>
                  <a:pt x="26399" y="84147"/>
                  <a:pt x="11439" y="95367"/>
                </a:cubicBezTo>
                <a:cubicBezTo>
                  <a:pt x="7699" y="100977"/>
                  <a:pt x="964" y="105495"/>
                  <a:pt x="220" y="112196"/>
                </a:cubicBezTo>
                <a:cubicBezTo>
                  <a:pt x="-1036" y="123501"/>
                  <a:pt x="3363" y="134751"/>
                  <a:pt x="5830" y="145855"/>
                </a:cubicBezTo>
                <a:cubicBezTo>
                  <a:pt x="12030" y="173758"/>
                  <a:pt x="5829" y="140245"/>
                  <a:pt x="11439" y="134635"/>
                </a:cubicBezTo>
                <a:close/>
              </a:path>
            </a:pathLst>
          </a:custGeom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フリーフォーム 12"/>
          <p:cNvSpPr/>
          <p:nvPr/>
        </p:nvSpPr>
        <p:spPr>
          <a:xfrm>
            <a:off x="1323475" y="1693212"/>
            <a:ext cx="350083" cy="1194891"/>
          </a:xfrm>
          <a:custGeom>
            <a:avLst/>
            <a:gdLst>
              <a:gd name="connsiteX0" fmla="*/ 299595 w 350083"/>
              <a:gd name="connsiteY0" fmla="*/ 1121964 h 1194891"/>
              <a:gd name="connsiteX1" fmla="*/ 293985 w 350083"/>
              <a:gd name="connsiteY1" fmla="*/ 1093914 h 1194891"/>
              <a:gd name="connsiteX2" fmla="*/ 282765 w 350083"/>
              <a:gd name="connsiteY2" fmla="*/ 1071475 h 1194891"/>
              <a:gd name="connsiteX3" fmla="*/ 277155 w 350083"/>
              <a:gd name="connsiteY3" fmla="*/ 1026597 h 1194891"/>
              <a:gd name="connsiteX4" fmla="*/ 265936 w 350083"/>
              <a:gd name="connsiteY4" fmla="*/ 992938 h 1194891"/>
              <a:gd name="connsiteX5" fmla="*/ 260326 w 350083"/>
              <a:gd name="connsiteY5" fmla="*/ 970498 h 1194891"/>
              <a:gd name="connsiteX6" fmla="*/ 249106 w 350083"/>
              <a:gd name="connsiteY6" fmla="*/ 936840 h 1194891"/>
              <a:gd name="connsiteX7" fmla="*/ 232277 w 350083"/>
              <a:gd name="connsiteY7" fmla="*/ 908790 h 1194891"/>
              <a:gd name="connsiteX8" fmla="*/ 221057 w 350083"/>
              <a:gd name="connsiteY8" fmla="*/ 875132 h 1194891"/>
              <a:gd name="connsiteX9" fmla="*/ 215448 w 350083"/>
              <a:gd name="connsiteY9" fmla="*/ 858302 h 1194891"/>
              <a:gd name="connsiteX10" fmla="*/ 204228 w 350083"/>
              <a:gd name="connsiteY10" fmla="*/ 841473 h 1194891"/>
              <a:gd name="connsiteX11" fmla="*/ 193008 w 350083"/>
              <a:gd name="connsiteY11" fmla="*/ 813424 h 1194891"/>
              <a:gd name="connsiteX12" fmla="*/ 176179 w 350083"/>
              <a:gd name="connsiteY12" fmla="*/ 762935 h 1194891"/>
              <a:gd name="connsiteX13" fmla="*/ 142520 w 350083"/>
              <a:gd name="connsiteY13" fmla="*/ 706837 h 1194891"/>
              <a:gd name="connsiteX14" fmla="*/ 136910 w 350083"/>
              <a:gd name="connsiteY14" fmla="*/ 690008 h 1194891"/>
              <a:gd name="connsiteX15" fmla="*/ 120081 w 350083"/>
              <a:gd name="connsiteY15" fmla="*/ 650739 h 1194891"/>
              <a:gd name="connsiteX16" fmla="*/ 114471 w 350083"/>
              <a:gd name="connsiteY16" fmla="*/ 628300 h 1194891"/>
              <a:gd name="connsiteX17" fmla="*/ 97641 w 350083"/>
              <a:gd name="connsiteY17" fmla="*/ 617080 h 1194891"/>
              <a:gd name="connsiteX18" fmla="*/ 92032 w 350083"/>
              <a:gd name="connsiteY18" fmla="*/ 600251 h 1194891"/>
              <a:gd name="connsiteX19" fmla="*/ 86422 w 350083"/>
              <a:gd name="connsiteY19" fmla="*/ 577811 h 1194891"/>
              <a:gd name="connsiteX20" fmla="*/ 75202 w 350083"/>
              <a:gd name="connsiteY20" fmla="*/ 549762 h 1194891"/>
              <a:gd name="connsiteX21" fmla="*/ 52763 w 350083"/>
              <a:gd name="connsiteY21" fmla="*/ 504884 h 1194891"/>
              <a:gd name="connsiteX22" fmla="*/ 35933 w 350083"/>
              <a:gd name="connsiteY22" fmla="*/ 465615 h 1194891"/>
              <a:gd name="connsiteX23" fmla="*/ 24714 w 350083"/>
              <a:gd name="connsiteY23" fmla="*/ 409517 h 1194891"/>
              <a:gd name="connsiteX24" fmla="*/ 19104 w 350083"/>
              <a:gd name="connsiteY24" fmla="*/ 381468 h 1194891"/>
              <a:gd name="connsiteX25" fmla="*/ 7884 w 350083"/>
              <a:gd name="connsiteY25" fmla="*/ 364638 h 1194891"/>
              <a:gd name="connsiteX26" fmla="*/ 13494 w 350083"/>
              <a:gd name="connsiteY26" fmla="*/ 95367 h 1194891"/>
              <a:gd name="connsiteX27" fmla="*/ 24714 w 350083"/>
              <a:gd name="connsiteY27" fmla="*/ 50489 h 1194891"/>
              <a:gd name="connsiteX28" fmla="*/ 41543 w 350083"/>
              <a:gd name="connsiteY28" fmla="*/ 39269 h 1194891"/>
              <a:gd name="connsiteX29" fmla="*/ 47153 w 350083"/>
              <a:gd name="connsiteY29" fmla="*/ 22440 h 1194891"/>
              <a:gd name="connsiteX30" fmla="*/ 69592 w 350083"/>
              <a:gd name="connsiteY30" fmla="*/ 16830 h 1194891"/>
              <a:gd name="connsiteX31" fmla="*/ 108861 w 350083"/>
              <a:gd name="connsiteY31" fmla="*/ 0 h 1194891"/>
              <a:gd name="connsiteX32" fmla="*/ 204228 w 350083"/>
              <a:gd name="connsiteY32" fmla="*/ 11220 h 1194891"/>
              <a:gd name="connsiteX33" fmla="*/ 221057 w 350083"/>
              <a:gd name="connsiteY33" fmla="*/ 22440 h 1194891"/>
              <a:gd name="connsiteX34" fmla="*/ 265936 w 350083"/>
              <a:gd name="connsiteY34" fmla="*/ 61708 h 1194891"/>
              <a:gd name="connsiteX35" fmla="*/ 265936 w 350083"/>
              <a:gd name="connsiteY35" fmla="*/ 61708 h 1194891"/>
              <a:gd name="connsiteX36" fmla="*/ 305205 w 350083"/>
              <a:gd name="connsiteY36" fmla="*/ 106587 h 1194891"/>
              <a:gd name="connsiteX37" fmla="*/ 316424 w 350083"/>
              <a:gd name="connsiteY37" fmla="*/ 140246 h 1194891"/>
              <a:gd name="connsiteX38" fmla="*/ 327644 w 350083"/>
              <a:gd name="connsiteY38" fmla="*/ 185124 h 1194891"/>
              <a:gd name="connsiteX39" fmla="*/ 338863 w 350083"/>
              <a:gd name="connsiteY39" fmla="*/ 201954 h 1194891"/>
              <a:gd name="connsiteX40" fmla="*/ 333254 w 350083"/>
              <a:gd name="connsiteY40" fmla="*/ 342199 h 1194891"/>
              <a:gd name="connsiteX41" fmla="*/ 322034 w 350083"/>
              <a:gd name="connsiteY41" fmla="*/ 364638 h 1194891"/>
              <a:gd name="connsiteX42" fmla="*/ 316424 w 350083"/>
              <a:gd name="connsiteY42" fmla="*/ 381468 h 1194891"/>
              <a:gd name="connsiteX43" fmla="*/ 305205 w 350083"/>
              <a:gd name="connsiteY43" fmla="*/ 431956 h 1194891"/>
              <a:gd name="connsiteX44" fmla="*/ 282765 w 350083"/>
              <a:gd name="connsiteY44" fmla="*/ 482444 h 1194891"/>
              <a:gd name="connsiteX45" fmla="*/ 271546 w 350083"/>
              <a:gd name="connsiteY45" fmla="*/ 544152 h 1194891"/>
              <a:gd name="connsiteX46" fmla="*/ 260326 w 350083"/>
              <a:gd name="connsiteY46" fmla="*/ 572202 h 1194891"/>
              <a:gd name="connsiteX47" fmla="*/ 265936 w 350083"/>
              <a:gd name="connsiteY47" fmla="*/ 819033 h 1194891"/>
              <a:gd name="connsiteX48" fmla="*/ 293985 w 350083"/>
              <a:gd name="connsiteY48" fmla="*/ 914400 h 1194891"/>
              <a:gd name="connsiteX49" fmla="*/ 305205 w 350083"/>
              <a:gd name="connsiteY49" fmla="*/ 948059 h 1194891"/>
              <a:gd name="connsiteX50" fmla="*/ 316424 w 350083"/>
              <a:gd name="connsiteY50" fmla="*/ 981718 h 1194891"/>
              <a:gd name="connsiteX51" fmla="*/ 327644 w 350083"/>
              <a:gd name="connsiteY51" fmla="*/ 1004157 h 1194891"/>
              <a:gd name="connsiteX52" fmla="*/ 338863 w 350083"/>
              <a:gd name="connsiteY52" fmla="*/ 1020987 h 1194891"/>
              <a:gd name="connsiteX53" fmla="*/ 350083 w 350083"/>
              <a:gd name="connsiteY53" fmla="*/ 1054646 h 1194891"/>
              <a:gd name="connsiteX54" fmla="*/ 344473 w 350083"/>
              <a:gd name="connsiteY54" fmla="*/ 1088305 h 1194891"/>
              <a:gd name="connsiteX55" fmla="*/ 333254 w 350083"/>
              <a:gd name="connsiteY55" fmla="*/ 1116354 h 1194891"/>
              <a:gd name="connsiteX56" fmla="*/ 322034 w 350083"/>
              <a:gd name="connsiteY56" fmla="*/ 1150013 h 1194891"/>
              <a:gd name="connsiteX57" fmla="*/ 316424 w 350083"/>
              <a:gd name="connsiteY57" fmla="*/ 1166842 h 1194891"/>
              <a:gd name="connsiteX58" fmla="*/ 310814 w 350083"/>
              <a:gd name="connsiteY58" fmla="*/ 1194891 h 1194891"/>
              <a:gd name="connsiteX59" fmla="*/ 282765 w 350083"/>
              <a:gd name="connsiteY59" fmla="*/ 1150013 h 1194891"/>
              <a:gd name="connsiteX60" fmla="*/ 271546 w 350083"/>
              <a:gd name="connsiteY60" fmla="*/ 1116354 h 1194891"/>
              <a:gd name="connsiteX61" fmla="*/ 254716 w 350083"/>
              <a:gd name="connsiteY61" fmla="*/ 1105134 h 1194891"/>
              <a:gd name="connsiteX62" fmla="*/ 299595 w 350083"/>
              <a:gd name="connsiteY62" fmla="*/ 1121964 h 119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50083" h="1194891">
                <a:moveTo>
                  <a:pt x="299595" y="1121964"/>
                </a:moveTo>
                <a:cubicBezTo>
                  <a:pt x="306140" y="1120094"/>
                  <a:pt x="297000" y="1102960"/>
                  <a:pt x="293985" y="1093914"/>
                </a:cubicBezTo>
                <a:cubicBezTo>
                  <a:pt x="291340" y="1085981"/>
                  <a:pt x="284793" y="1079588"/>
                  <a:pt x="282765" y="1071475"/>
                </a:cubicBezTo>
                <a:cubicBezTo>
                  <a:pt x="279108" y="1056849"/>
                  <a:pt x="280314" y="1041338"/>
                  <a:pt x="277155" y="1026597"/>
                </a:cubicBezTo>
                <a:cubicBezTo>
                  <a:pt x="274677" y="1015033"/>
                  <a:pt x="268804" y="1004411"/>
                  <a:pt x="265936" y="992938"/>
                </a:cubicBezTo>
                <a:cubicBezTo>
                  <a:pt x="264066" y="985458"/>
                  <a:pt x="262542" y="977883"/>
                  <a:pt x="260326" y="970498"/>
                </a:cubicBezTo>
                <a:cubicBezTo>
                  <a:pt x="256928" y="959171"/>
                  <a:pt x="255190" y="946981"/>
                  <a:pt x="249106" y="936840"/>
                </a:cubicBezTo>
                <a:cubicBezTo>
                  <a:pt x="243496" y="927490"/>
                  <a:pt x="236789" y="918716"/>
                  <a:pt x="232277" y="908790"/>
                </a:cubicBezTo>
                <a:cubicBezTo>
                  <a:pt x="227383" y="898024"/>
                  <a:pt x="224797" y="886351"/>
                  <a:pt x="221057" y="875132"/>
                </a:cubicBezTo>
                <a:cubicBezTo>
                  <a:pt x="219187" y="869522"/>
                  <a:pt x="218728" y="863222"/>
                  <a:pt x="215448" y="858302"/>
                </a:cubicBezTo>
                <a:cubicBezTo>
                  <a:pt x="211708" y="852692"/>
                  <a:pt x="207243" y="847503"/>
                  <a:pt x="204228" y="841473"/>
                </a:cubicBezTo>
                <a:cubicBezTo>
                  <a:pt x="199724" y="832466"/>
                  <a:pt x="196395" y="822907"/>
                  <a:pt x="193008" y="813424"/>
                </a:cubicBezTo>
                <a:cubicBezTo>
                  <a:pt x="187041" y="796718"/>
                  <a:pt x="185306" y="778147"/>
                  <a:pt x="176179" y="762935"/>
                </a:cubicBezTo>
                <a:cubicBezTo>
                  <a:pt x="164959" y="744236"/>
                  <a:pt x="149416" y="727525"/>
                  <a:pt x="142520" y="706837"/>
                </a:cubicBezTo>
                <a:cubicBezTo>
                  <a:pt x="140650" y="701227"/>
                  <a:pt x="139239" y="695443"/>
                  <a:pt x="136910" y="690008"/>
                </a:cubicBezTo>
                <a:cubicBezTo>
                  <a:pt x="124085" y="660084"/>
                  <a:pt x="127599" y="677054"/>
                  <a:pt x="120081" y="650739"/>
                </a:cubicBezTo>
                <a:cubicBezTo>
                  <a:pt x="117963" y="643326"/>
                  <a:pt x="118748" y="634715"/>
                  <a:pt x="114471" y="628300"/>
                </a:cubicBezTo>
                <a:cubicBezTo>
                  <a:pt x="110731" y="622690"/>
                  <a:pt x="103251" y="620820"/>
                  <a:pt x="97641" y="617080"/>
                </a:cubicBezTo>
                <a:cubicBezTo>
                  <a:pt x="95771" y="611470"/>
                  <a:pt x="93656" y="605937"/>
                  <a:pt x="92032" y="600251"/>
                </a:cubicBezTo>
                <a:cubicBezTo>
                  <a:pt x="89914" y="592837"/>
                  <a:pt x="88860" y="585126"/>
                  <a:pt x="86422" y="577811"/>
                </a:cubicBezTo>
                <a:cubicBezTo>
                  <a:pt x="83238" y="568258"/>
                  <a:pt x="79422" y="558905"/>
                  <a:pt x="75202" y="549762"/>
                </a:cubicBezTo>
                <a:cubicBezTo>
                  <a:pt x="68193" y="534576"/>
                  <a:pt x="56819" y="521110"/>
                  <a:pt x="52763" y="504884"/>
                </a:cubicBezTo>
                <a:cubicBezTo>
                  <a:pt x="45518" y="475903"/>
                  <a:pt x="51430" y="488859"/>
                  <a:pt x="35933" y="465615"/>
                </a:cubicBezTo>
                <a:cubicBezTo>
                  <a:pt x="22193" y="369417"/>
                  <a:pt x="37768" y="461731"/>
                  <a:pt x="24714" y="409517"/>
                </a:cubicBezTo>
                <a:cubicBezTo>
                  <a:pt x="22401" y="400267"/>
                  <a:pt x="22452" y="390396"/>
                  <a:pt x="19104" y="381468"/>
                </a:cubicBezTo>
                <a:cubicBezTo>
                  <a:pt x="16737" y="375155"/>
                  <a:pt x="11624" y="370248"/>
                  <a:pt x="7884" y="364638"/>
                </a:cubicBezTo>
                <a:cubicBezTo>
                  <a:pt x="-5216" y="246725"/>
                  <a:pt x="-1061" y="308841"/>
                  <a:pt x="13494" y="95367"/>
                </a:cubicBezTo>
                <a:cubicBezTo>
                  <a:pt x="13572" y="94221"/>
                  <a:pt x="20239" y="56083"/>
                  <a:pt x="24714" y="50489"/>
                </a:cubicBezTo>
                <a:cubicBezTo>
                  <a:pt x="28926" y="45224"/>
                  <a:pt x="35933" y="43009"/>
                  <a:pt x="41543" y="39269"/>
                </a:cubicBezTo>
                <a:cubicBezTo>
                  <a:pt x="43413" y="33659"/>
                  <a:pt x="42536" y="26134"/>
                  <a:pt x="47153" y="22440"/>
                </a:cubicBezTo>
                <a:cubicBezTo>
                  <a:pt x="53173" y="17624"/>
                  <a:pt x="62506" y="19867"/>
                  <a:pt x="69592" y="16830"/>
                </a:cubicBezTo>
                <a:cubicBezTo>
                  <a:pt x="123829" y="-6415"/>
                  <a:pt x="44442" y="16106"/>
                  <a:pt x="108861" y="0"/>
                </a:cubicBezTo>
                <a:cubicBezTo>
                  <a:pt x="121268" y="886"/>
                  <a:pt x="178728" y="-1530"/>
                  <a:pt x="204228" y="11220"/>
                </a:cubicBezTo>
                <a:cubicBezTo>
                  <a:pt x="210258" y="14235"/>
                  <a:pt x="215447" y="18700"/>
                  <a:pt x="221057" y="22440"/>
                </a:cubicBezTo>
                <a:cubicBezTo>
                  <a:pt x="239757" y="50488"/>
                  <a:pt x="226667" y="35529"/>
                  <a:pt x="265936" y="61708"/>
                </a:cubicBezTo>
                <a:lnTo>
                  <a:pt x="265936" y="61708"/>
                </a:lnTo>
                <a:lnTo>
                  <a:pt x="305205" y="106587"/>
                </a:lnTo>
                <a:cubicBezTo>
                  <a:pt x="308945" y="117807"/>
                  <a:pt x="313556" y="128773"/>
                  <a:pt x="316424" y="140246"/>
                </a:cubicBezTo>
                <a:cubicBezTo>
                  <a:pt x="320164" y="155205"/>
                  <a:pt x="322374" y="170633"/>
                  <a:pt x="327644" y="185124"/>
                </a:cubicBezTo>
                <a:cubicBezTo>
                  <a:pt x="329948" y="191460"/>
                  <a:pt x="335123" y="196344"/>
                  <a:pt x="338863" y="201954"/>
                </a:cubicBezTo>
                <a:cubicBezTo>
                  <a:pt x="336993" y="248702"/>
                  <a:pt x="338068" y="295662"/>
                  <a:pt x="333254" y="342199"/>
                </a:cubicBezTo>
                <a:cubicBezTo>
                  <a:pt x="332394" y="350517"/>
                  <a:pt x="325328" y="356952"/>
                  <a:pt x="322034" y="364638"/>
                </a:cubicBezTo>
                <a:cubicBezTo>
                  <a:pt x="319705" y="370073"/>
                  <a:pt x="317858" y="375731"/>
                  <a:pt x="316424" y="381468"/>
                </a:cubicBezTo>
                <a:cubicBezTo>
                  <a:pt x="313761" y="392119"/>
                  <a:pt x="309520" y="420448"/>
                  <a:pt x="305205" y="431956"/>
                </a:cubicBezTo>
                <a:cubicBezTo>
                  <a:pt x="275871" y="510182"/>
                  <a:pt x="313481" y="390299"/>
                  <a:pt x="282765" y="482444"/>
                </a:cubicBezTo>
                <a:cubicBezTo>
                  <a:pt x="271043" y="517608"/>
                  <a:pt x="283226" y="497429"/>
                  <a:pt x="271546" y="544152"/>
                </a:cubicBezTo>
                <a:cubicBezTo>
                  <a:pt x="269104" y="553922"/>
                  <a:pt x="264066" y="562852"/>
                  <a:pt x="260326" y="572202"/>
                </a:cubicBezTo>
                <a:cubicBezTo>
                  <a:pt x="262196" y="654479"/>
                  <a:pt x="261196" y="736871"/>
                  <a:pt x="265936" y="819033"/>
                </a:cubicBezTo>
                <a:cubicBezTo>
                  <a:pt x="267019" y="837810"/>
                  <a:pt x="288889" y="899111"/>
                  <a:pt x="293985" y="914400"/>
                </a:cubicBezTo>
                <a:lnTo>
                  <a:pt x="305205" y="948059"/>
                </a:lnTo>
                <a:cubicBezTo>
                  <a:pt x="305209" y="948070"/>
                  <a:pt x="316419" y="981707"/>
                  <a:pt x="316424" y="981718"/>
                </a:cubicBezTo>
                <a:cubicBezTo>
                  <a:pt x="320164" y="989198"/>
                  <a:pt x="323495" y="996896"/>
                  <a:pt x="327644" y="1004157"/>
                </a:cubicBezTo>
                <a:cubicBezTo>
                  <a:pt x="330989" y="1010011"/>
                  <a:pt x="336125" y="1014826"/>
                  <a:pt x="338863" y="1020987"/>
                </a:cubicBezTo>
                <a:cubicBezTo>
                  <a:pt x="343666" y="1031794"/>
                  <a:pt x="350083" y="1054646"/>
                  <a:pt x="350083" y="1054646"/>
                </a:cubicBezTo>
                <a:cubicBezTo>
                  <a:pt x="348213" y="1065866"/>
                  <a:pt x="347466" y="1077331"/>
                  <a:pt x="344473" y="1088305"/>
                </a:cubicBezTo>
                <a:cubicBezTo>
                  <a:pt x="341824" y="1098020"/>
                  <a:pt x="336695" y="1106890"/>
                  <a:pt x="333254" y="1116354"/>
                </a:cubicBezTo>
                <a:cubicBezTo>
                  <a:pt x="329212" y="1127469"/>
                  <a:pt x="325774" y="1138793"/>
                  <a:pt x="322034" y="1150013"/>
                </a:cubicBezTo>
                <a:cubicBezTo>
                  <a:pt x="320164" y="1155623"/>
                  <a:pt x="317584" y="1161044"/>
                  <a:pt x="316424" y="1166842"/>
                </a:cubicBezTo>
                <a:lnTo>
                  <a:pt x="310814" y="1194891"/>
                </a:lnTo>
                <a:cubicBezTo>
                  <a:pt x="303111" y="1183337"/>
                  <a:pt x="287595" y="1160640"/>
                  <a:pt x="282765" y="1150013"/>
                </a:cubicBezTo>
                <a:cubicBezTo>
                  <a:pt x="277871" y="1139247"/>
                  <a:pt x="281386" y="1122914"/>
                  <a:pt x="271546" y="1116354"/>
                </a:cubicBezTo>
                <a:cubicBezTo>
                  <a:pt x="265936" y="1112614"/>
                  <a:pt x="249949" y="1109902"/>
                  <a:pt x="254716" y="1105134"/>
                </a:cubicBezTo>
                <a:cubicBezTo>
                  <a:pt x="278969" y="1080877"/>
                  <a:pt x="293050" y="1123834"/>
                  <a:pt x="299595" y="1121964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フリーフォーム 16"/>
          <p:cNvSpPr/>
          <p:nvPr/>
        </p:nvSpPr>
        <p:spPr>
          <a:xfrm>
            <a:off x="1617429" y="1637114"/>
            <a:ext cx="639550" cy="1077504"/>
          </a:xfrm>
          <a:custGeom>
            <a:avLst/>
            <a:gdLst>
              <a:gd name="connsiteX0" fmla="*/ 5641 w 639550"/>
              <a:gd name="connsiteY0" fmla="*/ 1077085 h 1077504"/>
              <a:gd name="connsiteX1" fmla="*/ 5641 w 639550"/>
              <a:gd name="connsiteY1" fmla="*/ 959279 h 1077504"/>
              <a:gd name="connsiteX2" fmla="*/ 33690 w 639550"/>
              <a:gd name="connsiteY2" fmla="*/ 914400 h 1077504"/>
              <a:gd name="connsiteX3" fmla="*/ 50519 w 639550"/>
              <a:gd name="connsiteY3" fmla="*/ 875131 h 1077504"/>
              <a:gd name="connsiteX4" fmla="*/ 67349 w 639550"/>
              <a:gd name="connsiteY4" fmla="*/ 841473 h 1077504"/>
              <a:gd name="connsiteX5" fmla="*/ 84178 w 639550"/>
              <a:gd name="connsiteY5" fmla="*/ 830253 h 1077504"/>
              <a:gd name="connsiteX6" fmla="*/ 106617 w 639550"/>
              <a:gd name="connsiteY6" fmla="*/ 779765 h 1077504"/>
              <a:gd name="connsiteX7" fmla="*/ 134667 w 639550"/>
              <a:gd name="connsiteY7" fmla="*/ 751715 h 1077504"/>
              <a:gd name="connsiteX8" fmla="*/ 151496 w 639550"/>
              <a:gd name="connsiteY8" fmla="*/ 723666 h 1077504"/>
              <a:gd name="connsiteX9" fmla="*/ 162716 w 639550"/>
              <a:gd name="connsiteY9" fmla="*/ 706837 h 1077504"/>
              <a:gd name="connsiteX10" fmla="*/ 185155 w 639550"/>
              <a:gd name="connsiteY10" fmla="*/ 661958 h 1077504"/>
              <a:gd name="connsiteX11" fmla="*/ 190765 w 639550"/>
              <a:gd name="connsiteY11" fmla="*/ 639519 h 1077504"/>
              <a:gd name="connsiteX12" fmla="*/ 207594 w 639550"/>
              <a:gd name="connsiteY12" fmla="*/ 594641 h 1077504"/>
              <a:gd name="connsiteX13" fmla="*/ 218814 w 639550"/>
              <a:gd name="connsiteY13" fmla="*/ 572201 h 1077504"/>
              <a:gd name="connsiteX14" fmla="*/ 224424 w 639550"/>
              <a:gd name="connsiteY14" fmla="*/ 544152 h 1077504"/>
              <a:gd name="connsiteX15" fmla="*/ 235643 w 639550"/>
              <a:gd name="connsiteY15" fmla="*/ 168295 h 1077504"/>
              <a:gd name="connsiteX16" fmla="*/ 246863 w 639550"/>
              <a:gd name="connsiteY16" fmla="*/ 117806 h 1077504"/>
              <a:gd name="connsiteX17" fmla="*/ 263692 w 639550"/>
              <a:gd name="connsiteY17" fmla="*/ 100977 h 1077504"/>
              <a:gd name="connsiteX18" fmla="*/ 286132 w 639550"/>
              <a:gd name="connsiteY18" fmla="*/ 67318 h 1077504"/>
              <a:gd name="connsiteX19" fmla="*/ 319790 w 639550"/>
              <a:gd name="connsiteY19" fmla="*/ 44879 h 1077504"/>
              <a:gd name="connsiteX20" fmla="*/ 342230 w 639550"/>
              <a:gd name="connsiteY20" fmla="*/ 33659 h 1077504"/>
              <a:gd name="connsiteX21" fmla="*/ 359059 w 639550"/>
              <a:gd name="connsiteY21" fmla="*/ 28049 h 1077504"/>
              <a:gd name="connsiteX22" fmla="*/ 409547 w 639550"/>
              <a:gd name="connsiteY22" fmla="*/ 0 h 1077504"/>
              <a:gd name="connsiteX23" fmla="*/ 527354 w 639550"/>
              <a:gd name="connsiteY23" fmla="*/ 5610 h 1077504"/>
              <a:gd name="connsiteX24" fmla="*/ 561013 w 639550"/>
              <a:gd name="connsiteY24" fmla="*/ 16830 h 1077504"/>
              <a:gd name="connsiteX25" fmla="*/ 566622 w 639550"/>
              <a:gd name="connsiteY25" fmla="*/ 33659 h 1077504"/>
              <a:gd name="connsiteX26" fmla="*/ 611501 w 639550"/>
              <a:gd name="connsiteY26" fmla="*/ 72928 h 1077504"/>
              <a:gd name="connsiteX27" fmla="*/ 633940 w 639550"/>
              <a:gd name="connsiteY27" fmla="*/ 112196 h 1077504"/>
              <a:gd name="connsiteX28" fmla="*/ 639550 w 639550"/>
              <a:gd name="connsiteY28" fmla="*/ 140246 h 1077504"/>
              <a:gd name="connsiteX29" fmla="*/ 628330 w 639550"/>
              <a:gd name="connsiteY29" fmla="*/ 235612 h 1077504"/>
              <a:gd name="connsiteX30" fmla="*/ 577842 w 639550"/>
              <a:gd name="connsiteY30" fmla="*/ 314150 h 1077504"/>
              <a:gd name="connsiteX31" fmla="*/ 566622 w 639550"/>
              <a:gd name="connsiteY31" fmla="*/ 342199 h 1077504"/>
              <a:gd name="connsiteX32" fmla="*/ 538573 w 639550"/>
              <a:gd name="connsiteY32" fmla="*/ 375858 h 1077504"/>
              <a:gd name="connsiteX33" fmla="*/ 504914 w 639550"/>
              <a:gd name="connsiteY33" fmla="*/ 398297 h 1077504"/>
              <a:gd name="connsiteX34" fmla="*/ 488085 w 639550"/>
              <a:gd name="connsiteY34" fmla="*/ 420736 h 1077504"/>
              <a:gd name="connsiteX35" fmla="*/ 471255 w 639550"/>
              <a:gd name="connsiteY35" fmla="*/ 431956 h 1077504"/>
              <a:gd name="connsiteX36" fmla="*/ 443206 w 639550"/>
              <a:gd name="connsiteY36" fmla="*/ 448785 h 1077504"/>
              <a:gd name="connsiteX37" fmla="*/ 431987 w 639550"/>
              <a:gd name="connsiteY37" fmla="*/ 465615 h 1077504"/>
              <a:gd name="connsiteX38" fmla="*/ 392718 w 639550"/>
              <a:gd name="connsiteY38" fmla="*/ 493664 h 1077504"/>
              <a:gd name="connsiteX39" fmla="*/ 370279 w 639550"/>
              <a:gd name="connsiteY39" fmla="*/ 527323 h 1077504"/>
              <a:gd name="connsiteX40" fmla="*/ 336620 w 639550"/>
              <a:gd name="connsiteY40" fmla="*/ 549762 h 1077504"/>
              <a:gd name="connsiteX41" fmla="*/ 331010 w 639550"/>
              <a:gd name="connsiteY41" fmla="*/ 566592 h 1077504"/>
              <a:gd name="connsiteX42" fmla="*/ 297351 w 639550"/>
              <a:gd name="connsiteY42" fmla="*/ 594641 h 1077504"/>
              <a:gd name="connsiteX43" fmla="*/ 286132 w 639550"/>
              <a:gd name="connsiteY43" fmla="*/ 628300 h 1077504"/>
              <a:gd name="connsiteX44" fmla="*/ 274912 w 639550"/>
              <a:gd name="connsiteY44" fmla="*/ 673178 h 1077504"/>
              <a:gd name="connsiteX45" fmla="*/ 258082 w 639550"/>
              <a:gd name="connsiteY45" fmla="*/ 684398 h 1077504"/>
              <a:gd name="connsiteX46" fmla="*/ 235643 w 639550"/>
              <a:gd name="connsiteY46" fmla="*/ 712447 h 1077504"/>
              <a:gd name="connsiteX47" fmla="*/ 213204 w 639550"/>
              <a:gd name="connsiteY47" fmla="*/ 746106 h 1077504"/>
              <a:gd name="connsiteX48" fmla="*/ 179545 w 639550"/>
              <a:gd name="connsiteY48" fmla="*/ 757325 h 1077504"/>
              <a:gd name="connsiteX49" fmla="*/ 162716 w 639550"/>
              <a:gd name="connsiteY49" fmla="*/ 774155 h 1077504"/>
              <a:gd name="connsiteX50" fmla="*/ 134667 w 639550"/>
              <a:gd name="connsiteY50" fmla="*/ 813423 h 1077504"/>
              <a:gd name="connsiteX51" fmla="*/ 123447 w 639550"/>
              <a:gd name="connsiteY51" fmla="*/ 835863 h 1077504"/>
              <a:gd name="connsiteX52" fmla="*/ 117837 w 639550"/>
              <a:gd name="connsiteY52" fmla="*/ 852692 h 1077504"/>
              <a:gd name="connsiteX53" fmla="*/ 101008 w 639550"/>
              <a:gd name="connsiteY53" fmla="*/ 858302 h 1077504"/>
              <a:gd name="connsiteX54" fmla="*/ 95398 w 639550"/>
              <a:gd name="connsiteY54" fmla="*/ 880741 h 1077504"/>
              <a:gd name="connsiteX55" fmla="*/ 72959 w 639550"/>
              <a:gd name="connsiteY55" fmla="*/ 891961 h 1077504"/>
              <a:gd name="connsiteX56" fmla="*/ 61739 w 639550"/>
              <a:gd name="connsiteY56" fmla="*/ 908790 h 1077504"/>
              <a:gd name="connsiteX57" fmla="*/ 44909 w 639550"/>
              <a:gd name="connsiteY57" fmla="*/ 948059 h 1077504"/>
              <a:gd name="connsiteX58" fmla="*/ 28080 w 639550"/>
              <a:gd name="connsiteY58" fmla="*/ 959279 h 1077504"/>
              <a:gd name="connsiteX59" fmla="*/ 5641 w 639550"/>
              <a:gd name="connsiteY59" fmla="*/ 1077085 h 107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39550" h="1077504">
                <a:moveTo>
                  <a:pt x="5641" y="1077085"/>
                </a:moveTo>
                <a:cubicBezTo>
                  <a:pt x="1901" y="1077085"/>
                  <a:pt x="-4924" y="1036754"/>
                  <a:pt x="5641" y="959279"/>
                </a:cubicBezTo>
                <a:cubicBezTo>
                  <a:pt x="10314" y="925009"/>
                  <a:pt x="11967" y="928882"/>
                  <a:pt x="33690" y="914400"/>
                </a:cubicBezTo>
                <a:cubicBezTo>
                  <a:pt x="46846" y="874933"/>
                  <a:pt x="29724" y="923655"/>
                  <a:pt x="50519" y="875131"/>
                </a:cubicBezTo>
                <a:cubicBezTo>
                  <a:pt x="57363" y="859162"/>
                  <a:pt x="53873" y="854949"/>
                  <a:pt x="67349" y="841473"/>
                </a:cubicBezTo>
                <a:cubicBezTo>
                  <a:pt x="72116" y="836706"/>
                  <a:pt x="78568" y="833993"/>
                  <a:pt x="84178" y="830253"/>
                </a:cubicBezTo>
                <a:cubicBezTo>
                  <a:pt x="87365" y="822286"/>
                  <a:pt x="100145" y="788086"/>
                  <a:pt x="106617" y="779765"/>
                </a:cubicBezTo>
                <a:cubicBezTo>
                  <a:pt x="114735" y="769327"/>
                  <a:pt x="126407" y="762040"/>
                  <a:pt x="134667" y="751715"/>
                </a:cubicBezTo>
                <a:cubicBezTo>
                  <a:pt x="141478" y="743201"/>
                  <a:pt x="145717" y="732912"/>
                  <a:pt x="151496" y="723666"/>
                </a:cubicBezTo>
                <a:cubicBezTo>
                  <a:pt x="155069" y="717949"/>
                  <a:pt x="159701" y="712867"/>
                  <a:pt x="162716" y="706837"/>
                </a:cubicBezTo>
                <a:cubicBezTo>
                  <a:pt x="190166" y="651938"/>
                  <a:pt x="159158" y="700953"/>
                  <a:pt x="185155" y="661958"/>
                </a:cubicBezTo>
                <a:cubicBezTo>
                  <a:pt x="187025" y="654478"/>
                  <a:pt x="188647" y="646932"/>
                  <a:pt x="190765" y="639519"/>
                </a:cubicBezTo>
                <a:cubicBezTo>
                  <a:pt x="194468" y="626559"/>
                  <a:pt x="202847" y="605322"/>
                  <a:pt x="207594" y="594641"/>
                </a:cubicBezTo>
                <a:cubicBezTo>
                  <a:pt x="210991" y="586999"/>
                  <a:pt x="215074" y="579681"/>
                  <a:pt x="218814" y="572201"/>
                </a:cubicBezTo>
                <a:cubicBezTo>
                  <a:pt x="220684" y="562851"/>
                  <a:pt x="224148" y="553683"/>
                  <a:pt x="224424" y="544152"/>
                </a:cubicBezTo>
                <a:cubicBezTo>
                  <a:pt x="235466" y="163191"/>
                  <a:pt x="191918" y="299463"/>
                  <a:pt x="235643" y="168295"/>
                </a:cubicBezTo>
                <a:cubicBezTo>
                  <a:pt x="236322" y="164222"/>
                  <a:pt x="240725" y="127013"/>
                  <a:pt x="246863" y="117806"/>
                </a:cubicBezTo>
                <a:cubicBezTo>
                  <a:pt x="251264" y="111205"/>
                  <a:pt x="258821" y="107239"/>
                  <a:pt x="263692" y="100977"/>
                </a:cubicBezTo>
                <a:cubicBezTo>
                  <a:pt x="271971" y="90333"/>
                  <a:pt x="274912" y="74798"/>
                  <a:pt x="286132" y="67318"/>
                </a:cubicBezTo>
                <a:cubicBezTo>
                  <a:pt x="297351" y="59838"/>
                  <a:pt x="307730" y="50909"/>
                  <a:pt x="319790" y="44879"/>
                </a:cubicBezTo>
                <a:cubicBezTo>
                  <a:pt x="327270" y="41139"/>
                  <a:pt x="334543" y="36953"/>
                  <a:pt x="342230" y="33659"/>
                </a:cubicBezTo>
                <a:cubicBezTo>
                  <a:pt x="347665" y="31330"/>
                  <a:pt x="353655" y="30451"/>
                  <a:pt x="359059" y="28049"/>
                </a:cubicBezTo>
                <a:cubicBezTo>
                  <a:pt x="388830" y="14817"/>
                  <a:pt x="387612" y="14624"/>
                  <a:pt x="409547" y="0"/>
                </a:cubicBezTo>
                <a:cubicBezTo>
                  <a:pt x="448816" y="1870"/>
                  <a:pt x="488281" y="1268"/>
                  <a:pt x="527354" y="5610"/>
                </a:cubicBezTo>
                <a:cubicBezTo>
                  <a:pt x="539108" y="6916"/>
                  <a:pt x="561013" y="16830"/>
                  <a:pt x="561013" y="16830"/>
                </a:cubicBezTo>
                <a:cubicBezTo>
                  <a:pt x="562883" y="22440"/>
                  <a:pt x="563978" y="28370"/>
                  <a:pt x="566622" y="33659"/>
                </a:cubicBezTo>
                <a:cubicBezTo>
                  <a:pt x="578308" y="57031"/>
                  <a:pt x="586260" y="56100"/>
                  <a:pt x="611501" y="72928"/>
                </a:cubicBezTo>
                <a:cubicBezTo>
                  <a:pt x="629864" y="146375"/>
                  <a:pt x="600517" y="45349"/>
                  <a:pt x="633940" y="112196"/>
                </a:cubicBezTo>
                <a:cubicBezTo>
                  <a:pt x="638204" y="120725"/>
                  <a:pt x="637680" y="130896"/>
                  <a:pt x="639550" y="140246"/>
                </a:cubicBezTo>
                <a:cubicBezTo>
                  <a:pt x="635810" y="172035"/>
                  <a:pt x="635800" y="204488"/>
                  <a:pt x="628330" y="235612"/>
                </a:cubicBezTo>
                <a:cubicBezTo>
                  <a:pt x="620517" y="268165"/>
                  <a:pt x="598123" y="289812"/>
                  <a:pt x="577842" y="314150"/>
                </a:cubicBezTo>
                <a:cubicBezTo>
                  <a:pt x="574102" y="323500"/>
                  <a:pt x="571125" y="333192"/>
                  <a:pt x="566622" y="342199"/>
                </a:cubicBezTo>
                <a:cubicBezTo>
                  <a:pt x="560728" y="353986"/>
                  <a:pt x="548725" y="367962"/>
                  <a:pt x="538573" y="375858"/>
                </a:cubicBezTo>
                <a:cubicBezTo>
                  <a:pt x="527929" y="384137"/>
                  <a:pt x="504914" y="398297"/>
                  <a:pt x="504914" y="398297"/>
                </a:cubicBezTo>
                <a:cubicBezTo>
                  <a:pt x="499304" y="405777"/>
                  <a:pt x="494696" y="414125"/>
                  <a:pt x="488085" y="420736"/>
                </a:cubicBezTo>
                <a:cubicBezTo>
                  <a:pt x="483317" y="425504"/>
                  <a:pt x="476973" y="428383"/>
                  <a:pt x="471255" y="431956"/>
                </a:cubicBezTo>
                <a:cubicBezTo>
                  <a:pt x="462009" y="437735"/>
                  <a:pt x="452556" y="443175"/>
                  <a:pt x="443206" y="448785"/>
                </a:cubicBezTo>
                <a:cubicBezTo>
                  <a:pt x="439466" y="454395"/>
                  <a:pt x="436754" y="460847"/>
                  <a:pt x="431987" y="465615"/>
                </a:cubicBezTo>
                <a:cubicBezTo>
                  <a:pt x="401962" y="495641"/>
                  <a:pt x="428061" y="453903"/>
                  <a:pt x="392718" y="493664"/>
                </a:cubicBezTo>
                <a:cubicBezTo>
                  <a:pt x="383760" y="503742"/>
                  <a:pt x="381499" y="519843"/>
                  <a:pt x="370279" y="527323"/>
                </a:cubicBezTo>
                <a:lnTo>
                  <a:pt x="336620" y="549762"/>
                </a:lnTo>
                <a:cubicBezTo>
                  <a:pt x="334750" y="555372"/>
                  <a:pt x="335191" y="562411"/>
                  <a:pt x="331010" y="566592"/>
                </a:cubicBezTo>
                <a:cubicBezTo>
                  <a:pt x="302954" y="594648"/>
                  <a:pt x="312876" y="559709"/>
                  <a:pt x="297351" y="594641"/>
                </a:cubicBezTo>
                <a:cubicBezTo>
                  <a:pt x="292548" y="605448"/>
                  <a:pt x="289000" y="616827"/>
                  <a:pt x="286132" y="628300"/>
                </a:cubicBezTo>
                <a:cubicBezTo>
                  <a:pt x="282392" y="643259"/>
                  <a:pt x="287742" y="664625"/>
                  <a:pt x="274912" y="673178"/>
                </a:cubicBezTo>
                <a:lnTo>
                  <a:pt x="258082" y="684398"/>
                </a:lnTo>
                <a:cubicBezTo>
                  <a:pt x="245451" y="722295"/>
                  <a:pt x="262969" y="681217"/>
                  <a:pt x="235643" y="712447"/>
                </a:cubicBezTo>
                <a:cubicBezTo>
                  <a:pt x="226764" y="722595"/>
                  <a:pt x="225996" y="741842"/>
                  <a:pt x="213204" y="746106"/>
                </a:cubicBezTo>
                <a:lnTo>
                  <a:pt x="179545" y="757325"/>
                </a:lnTo>
                <a:cubicBezTo>
                  <a:pt x="173935" y="762935"/>
                  <a:pt x="166569" y="767220"/>
                  <a:pt x="162716" y="774155"/>
                </a:cubicBezTo>
                <a:cubicBezTo>
                  <a:pt x="138918" y="816993"/>
                  <a:pt x="168070" y="802290"/>
                  <a:pt x="134667" y="813423"/>
                </a:cubicBezTo>
                <a:cubicBezTo>
                  <a:pt x="130927" y="820903"/>
                  <a:pt x="126741" y="828176"/>
                  <a:pt x="123447" y="835863"/>
                </a:cubicBezTo>
                <a:cubicBezTo>
                  <a:pt x="121118" y="841298"/>
                  <a:pt x="122018" y="848511"/>
                  <a:pt x="117837" y="852692"/>
                </a:cubicBezTo>
                <a:cubicBezTo>
                  <a:pt x="113656" y="856873"/>
                  <a:pt x="106618" y="856432"/>
                  <a:pt x="101008" y="858302"/>
                </a:cubicBezTo>
                <a:cubicBezTo>
                  <a:pt x="99138" y="865782"/>
                  <a:pt x="100334" y="874818"/>
                  <a:pt x="95398" y="880741"/>
                </a:cubicBezTo>
                <a:cubicBezTo>
                  <a:pt x="90044" y="887165"/>
                  <a:pt x="79383" y="886607"/>
                  <a:pt x="72959" y="891961"/>
                </a:cubicBezTo>
                <a:cubicBezTo>
                  <a:pt x="67780" y="896277"/>
                  <a:pt x="65479" y="903180"/>
                  <a:pt x="61739" y="908790"/>
                </a:cubicBezTo>
                <a:cubicBezTo>
                  <a:pt x="57447" y="925958"/>
                  <a:pt x="57824" y="935144"/>
                  <a:pt x="44909" y="948059"/>
                </a:cubicBezTo>
                <a:cubicBezTo>
                  <a:pt x="40142" y="952826"/>
                  <a:pt x="33690" y="955539"/>
                  <a:pt x="28080" y="959279"/>
                </a:cubicBezTo>
                <a:cubicBezTo>
                  <a:pt x="22355" y="1090946"/>
                  <a:pt x="9381" y="1077085"/>
                  <a:pt x="5641" y="107708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6300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Iris </a:t>
            </a:r>
            <a:r>
              <a:rPr lang="ja-JP" altLang="en-US" dirty="0"/>
              <a:t>データセット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07435" y="846253"/>
            <a:ext cx="4575618" cy="5333166"/>
          </a:xfrm>
        </p:spPr>
        <p:txBody>
          <a:bodyPr>
            <a:noAutofit/>
          </a:bodyPr>
          <a:lstStyle/>
          <a:p>
            <a:r>
              <a:rPr lang="en-US" altLang="ja-JP" b="1" dirty="0"/>
              <a:t>3</a:t>
            </a:r>
            <a:r>
              <a:rPr lang="ja-JP" altLang="en-US" b="1" dirty="0"/>
              <a:t>種のアヤメ</a:t>
            </a:r>
            <a:r>
              <a:rPr lang="ja-JP" altLang="en-US" dirty="0"/>
              <a:t>の外花被辺、内花被片の幅と長さを計測したデータセット</a:t>
            </a:r>
            <a:endParaRPr lang="pt-BR" altLang="ja-JP" dirty="0"/>
          </a:p>
          <a:p>
            <a:pPr marL="0" indent="0">
              <a:buNone/>
            </a:pPr>
            <a:r>
              <a:rPr lang="pt-BR" altLang="ja-JP" dirty="0"/>
              <a:t> 	Iris setosa</a:t>
            </a:r>
          </a:p>
          <a:p>
            <a:pPr marL="0" indent="0">
              <a:buNone/>
            </a:pPr>
            <a:r>
              <a:rPr lang="pt-BR" altLang="ja-JP" dirty="0"/>
              <a:t> 	Iris versicolor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pt-BR" altLang="ja-JP" dirty="0"/>
              <a:t>Iris virginica</a:t>
            </a:r>
          </a:p>
          <a:p>
            <a:r>
              <a:rPr lang="ja-JP" altLang="en-US" dirty="0"/>
              <a:t>データ数は </a:t>
            </a:r>
            <a:r>
              <a:rPr lang="en-US" altLang="ja-JP" dirty="0"/>
              <a:t>150 (50 × 3)</a:t>
            </a:r>
          </a:p>
          <a:p>
            <a:r>
              <a:rPr lang="ja-JP" altLang="en-US" dirty="0"/>
              <a:t>作成者：</a:t>
            </a:r>
            <a:r>
              <a:rPr lang="en-US" altLang="ja-JP" dirty="0"/>
              <a:t>Ronald Fisher </a:t>
            </a:r>
          </a:p>
          <a:p>
            <a:r>
              <a:rPr lang="ja-JP" altLang="en-US" dirty="0"/>
              <a:t>作成年：</a:t>
            </a:r>
            <a:r>
              <a:rPr lang="en-US" altLang="ja-JP" dirty="0"/>
              <a:t>1936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760883" y="5755186"/>
            <a:ext cx="3619325" cy="601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</a:rPr>
              <a:t>Iris </a:t>
            </a:r>
            <a:r>
              <a:rPr lang="ja-JP" altLang="en-US" dirty="0">
                <a:latin typeface="Arial" panose="020B0604020202020204" pitchFamily="34" charset="0"/>
              </a:rPr>
              <a:t>データセット</a:t>
            </a:r>
            <a:endParaRPr lang="en-US" altLang="ja-JP" dirty="0">
              <a:latin typeface="Arial" panose="020B0604020202020204" pitchFamily="34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75949E1-4A3B-9B78-9C29-9940C2086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645" y="644893"/>
            <a:ext cx="1258436" cy="367316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65ED5E2-D8C0-4F8E-2215-9DB02FF5A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42" y="4926454"/>
            <a:ext cx="3064995" cy="560324"/>
          </a:xfrm>
          <a:prstGeom prst="rect">
            <a:avLst/>
          </a:prstGeom>
        </p:spPr>
      </p:pic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EC99A8DC-D797-1342-B40B-17AB21AC1D22}"/>
              </a:ext>
            </a:extLst>
          </p:cNvPr>
          <p:cNvSpPr txBox="1">
            <a:spLocks/>
          </p:cNvSpPr>
          <p:nvPr/>
        </p:nvSpPr>
        <p:spPr>
          <a:xfrm>
            <a:off x="1291975" y="4285881"/>
            <a:ext cx="3619325" cy="601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400" b="1" dirty="0">
                <a:latin typeface="Arial" panose="020B0604020202020204" pitchFamily="34" charset="0"/>
              </a:rPr>
              <a:t>0</a:t>
            </a:r>
            <a:r>
              <a:rPr lang="ja-JP" altLang="en-US" sz="1400" b="1" dirty="0">
                <a:latin typeface="Arial" panose="020B0604020202020204" pitchFamily="34" charset="0"/>
              </a:rPr>
              <a:t>列 </a:t>
            </a:r>
            <a:r>
              <a:rPr lang="en-US" altLang="ja-JP" sz="1400" b="1" dirty="0">
                <a:latin typeface="Arial" panose="020B0604020202020204" pitchFamily="34" charset="0"/>
              </a:rPr>
              <a:t>1</a:t>
            </a:r>
            <a:r>
              <a:rPr lang="ja-JP" altLang="en-US" sz="1400" b="1" dirty="0">
                <a:latin typeface="Arial" panose="020B0604020202020204" pitchFamily="34" charset="0"/>
              </a:rPr>
              <a:t>列 </a:t>
            </a:r>
            <a:r>
              <a:rPr lang="en-US" altLang="ja-JP" sz="1400" b="1" dirty="0">
                <a:latin typeface="Arial" panose="020B0604020202020204" pitchFamily="34" charset="0"/>
              </a:rPr>
              <a:t>2</a:t>
            </a:r>
            <a:r>
              <a:rPr lang="ja-JP" altLang="en-US" sz="1400" b="1" dirty="0">
                <a:latin typeface="Arial" panose="020B0604020202020204" pitchFamily="34" charset="0"/>
              </a:rPr>
              <a:t>列 </a:t>
            </a:r>
            <a:r>
              <a:rPr lang="en-US" altLang="ja-JP" sz="1400" b="1" dirty="0">
                <a:latin typeface="Arial" panose="020B0604020202020204" pitchFamily="34" charset="0"/>
              </a:rPr>
              <a:t>3</a:t>
            </a:r>
            <a:r>
              <a:rPr lang="ja-JP" altLang="en-US" sz="1400" b="1" dirty="0">
                <a:latin typeface="Arial" panose="020B0604020202020204" pitchFamily="34" charset="0"/>
              </a:rPr>
              <a:t>列</a:t>
            </a:r>
            <a:endParaRPr lang="en-US" altLang="ja-JP" sz="1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161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今から行うこと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07435" y="846253"/>
            <a:ext cx="457561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４次元を２次元に削減する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２つの方法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①</a:t>
            </a:r>
            <a:r>
              <a:rPr lang="en-US" altLang="ja-JP" b="1" dirty="0"/>
              <a:t>Iris </a:t>
            </a:r>
            <a:r>
              <a:rPr lang="ja-JP" altLang="en-US" b="1" dirty="0"/>
              <a:t>データセットの０，１列目</a:t>
            </a:r>
            <a:endParaRPr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</a:t>
            </a:r>
            <a:r>
              <a:rPr lang="ja-JP" altLang="en-US" b="1" dirty="0"/>
              <a:t>主成分分析により２次元に次元削減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3DCA150-FBCC-4EED-BD77-593698E95F33}" type="slidenum">
              <a:rPr lang="ja-JP" altLang="en-US" smtClean="0"/>
              <a:pPr/>
              <a:t>18</a:t>
            </a:fld>
            <a:endParaRPr lang="ja-JP" altLang="en-US"/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588110" y="4887046"/>
            <a:ext cx="3619325" cy="601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latin typeface="Arial" panose="020B0604020202020204" pitchFamily="34" charset="0"/>
              </a:rPr>
              <a:t>Iris </a:t>
            </a:r>
            <a:r>
              <a:rPr lang="ja-JP" altLang="en-US" dirty="0">
                <a:latin typeface="Arial" panose="020B0604020202020204" pitchFamily="34" charset="0"/>
              </a:rPr>
              <a:t>データセット</a:t>
            </a:r>
            <a:endParaRPr lang="en-US" altLang="ja-JP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ja-JP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dirty="0">
                <a:latin typeface="Arial" panose="020B0604020202020204" pitchFamily="34" charset="0"/>
              </a:rPr>
              <a:t>元データは４次元</a:t>
            </a:r>
            <a:endParaRPr lang="en-US" altLang="ja-JP" dirty="0">
              <a:latin typeface="Arial" panose="020B0604020202020204" pitchFamily="34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75949E1-4A3B-9B78-9C29-9940C2086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645" y="644893"/>
            <a:ext cx="1258436" cy="3673163"/>
          </a:xfrm>
          <a:prstGeom prst="rect">
            <a:avLst/>
          </a:prstGeom>
        </p:spPr>
      </p:pic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EC99A8DC-D797-1342-B40B-17AB21AC1D22}"/>
              </a:ext>
            </a:extLst>
          </p:cNvPr>
          <p:cNvSpPr txBox="1">
            <a:spLocks/>
          </p:cNvSpPr>
          <p:nvPr/>
        </p:nvSpPr>
        <p:spPr>
          <a:xfrm>
            <a:off x="1291975" y="4285881"/>
            <a:ext cx="3619325" cy="601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400" b="1" dirty="0">
                <a:latin typeface="Arial" panose="020B0604020202020204" pitchFamily="34" charset="0"/>
              </a:rPr>
              <a:t>0</a:t>
            </a:r>
            <a:r>
              <a:rPr lang="ja-JP" altLang="en-US" sz="1400" b="1" dirty="0">
                <a:latin typeface="Arial" panose="020B0604020202020204" pitchFamily="34" charset="0"/>
              </a:rPr>
              <a:t>列 </a:t>
            </a:r>
            <a:r>
              <a:rPr lang="en-US" altLang="ja-JP" sz="1400" b="1" dirty="0">
                <a:latin typeface="Arial" panose="020B0604020202020204" pitchFamily="34" charset="0"/>
              </a:rPr>
              <a:t>1</a:t>
            </a:r>
            <a:r>
              <a:rPr lang="ja-JP" altLang="en-US" sz="1400" b="1" dirty="0">
                <a:latin typeface="Arial" panose="020B0604020202020204" pitchFamily="34" charset="0"/>
              </a:rPr>
              <a:t>列 </a:t>
            </a:r>
            <a:r>
              <a:rPr lang="en-US" altLang="ja-JP" sz="1400" b="1" dirty="0">
                <a:latin typeface="Arial" panose="020B0604020202020204" pitchFamily="34" charset="0"/>
              </a:rPr>
              <a:t>2</a:t>
            </a:r>
            <a:r>
              <a:rPr lang="ja-JP" altLang="en-US" sz="1400" b="1" dirty="0">
                <a:latin typeface="Arial" panose="020B0604020202020204" pitchFamily="34" charset="0"/>
              </a:rPr>
              <a:t>列 </a:t>
            </a:r>
            <a:r>
              <a:rPr lang="en-US" altLang="ja-JP" sz="1400" b="1" dirty="0">
                <a:latin typeface="Arial" panose="020B0604020202020204" pitchFamily="34" charset="0"/>
              </a:rPr>
              <a:t>3</a:t>
            </a:r>
            <a:r>
              <a:rPr lang="ja-JP" altLang="en-US" sz="1400" b="1" dirty="0">
                <a:latin typeface="Arial" panose="020B0604020202020204" pitchFamily="34" charset="0"/>
              </a:rPr>
              <a:t>列</a:t>
            </a:r>
            <a:endParaRPr lang="en-US" altLang="ja-JP" sz="1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073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F4A310-A2B7-3277-67D8-941B109D3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697464" cy="46986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Iris </a:t>
            </a:r>
            <a:r>
              <a:rPr kumimoji="1" lang="ja-JP" altLang="en-US" dirty="0"/>
              <a:t>データセットのロード</a:t>
            </a:r>
            <a:r>
              <a:rPr kumimoji="1" lang="ja-JP" altLang="en-US" sz="3200" dirty="0"/>
              <a:t>（</a:t>
            </a:r>
            <a:r>
              <a:rPr kumimoji="1" lang="en-US" altLang="ja-JP" sz="3200" dirty="0"/>
              <a:t>Google </a:t>
            </a:r>
            <a:r>
              <a:rPr kumimoji="1" lang="en-US" altLang="ja-JP" sz="3200" dirty="0" err="1"/>
              <a:t>Colaboratory</a:t>
            </a:r>
            <a:r>
              <a:rPr kumimoji="1" lang="ja-JP" altLang="en-US" sz="3200" dirty="0"/>
              <a:t>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42F1D2-C649-C6D9-F808-95B0D5761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54EA57E6-3DE7-F546-517A-7B1453840CD9}"/>
              </a:ext>
            </a:extLst>
          </p:cNvPr>
          <p:cNvSpPr txBox="1">
            <a:spLocks/>
          </p:cNvSpPr>
          <p:nvPr/>
        </p:nvSpPr>
        <p:spPr>
          <a:xfrm>
            <a:off x="2156808" y="3749659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569FBE-BDE5-5511-0CC1-2A3FF6C550FD}"/>
              </a:ext>
            </a:extLst>
          </p:cNvPr>
          <p:cNvSpPr txBox="1"/>
          <p:nvPr/>
        </p:nvSpPr>
        <p:spPr>
          <a:xfrm>
            <a:off x="425828" y="858448"/>
            <a:ext cx="4935518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import </a:t>
            </a:r>
            <a:r>
              <a:rPr kumimoji="1" lang="en-US" altLang="ja-JP" sz="2400" dirty="0" err="1"/>
              <a:t>matplotlib.pyplot</a:t>
            </a:r>
            <a:r>
              <a:rPr kumimoji="1" lang="en-US" altLang="ja-JP" sz="2400" dirty="0"/>
              <a:t> as </a:t>
            </a:r>
            <a:r>
              <a:rPr kumimoji="1" lang="en-US" altLang="ja-JP" sz="2400" dirty="0" err="1"/>
              <a:t>plt</a:t>
            </a:r>
            <a:endParaRPr kumimoji="1" lang="en-US" altLang="ja-JP" sz="2400" dirty="0"/>
          </a:p>
          <a:p>
            <a:r>
              <a:rPr kumimoji="1" lang="en-US" altLang="ja-JP" sz="2400" dirty="0"/>
              <a:t>from </a:t>
            </a:r>
            <a:r>
              <a:rPr kumimoji="1" lang="en-US" altLang="ja-JP" sz="2400" dirty="0" err="1"/>
              <a:t>sklearn.datasets</a:t>
            </a:r>
            <a:r>
              <a:rPr kumimoji="1" lang="en-US" altLang="ja-JP" sz="2400" dirty="0"/>
              <a:t> import </a:t>
            </a:r>
            <a:r>
              <a:rPr kumimoji="1" lang="en-US" altLang="ja-JP" sz="2400" dirty="0" err="1"/>
              <a:t>load_iris</a:t>
            </a:r>
            <a:endParaRPr kumimoji="1" lang="en-US" altLang="ja-JP" sz="2400" dirty="0"/>
          </a:p>
          <a:p>
            <a:r>
              <a:rPr kumimoji="1" lang="en-US" altLang="ja-JP" sz="2400" dirty="0"/>
              <a:t>iris = </a:t>
            </a:r>
            <a:r>
              <a:rPr kumimoji="1" lang="en-US" altLang="ja-JP" sz="2400" dirty="0" err="1"/>
              <a:t>load_iris</a:t>
            </a:r>
            <a:r>
              <a:rPr kumimoji="1" lang="en-US" altLang="ja-JP" sz="2400" dirty="0"/>
              <a:t>()</a:t>
            </a:r>
          </a:p>
          <a:p>
            <a:r>
              <a:rPr kumimoji="1" lang="en-US" altLang="ja-JP" sz="2400" dirty="0"/>
              <a:t>x = </a:t>
            </a:r>
            <a:r>
              <a:rPr kumimoji="1" lang="en-US" altLang="ja-JP" sz="2400" dirty="0" err="1"/>
              <a:t>iris.data</a:t>
            </a:r>
            <a:endParaRPr kumimoji="1" lang="en-US" altLang="ja-JP" sz="2400" dirty="0"/>
          </a:p>
          <a:p>
            <a:r>
              <a:rPr kumimoji="1" lang="en-US" altLang="ja-JP" sz="2400" dirty="0"/>
              <a:t>y = </a:t>
            </a:r>
            <a:r>
              <a:rPr kumimoji="1" lang="en-US" altLang="ja-JP" sz="2400" dirty="0" err="1"/>
              <a:t>iris.target</a:t>
            </a:r>
            <a:endParaRPr kumimoji="1" lang="en-US" altLang="ja-JP" sz="2400" dirty="0"/>
          </a:p>
          <a:p>
            <a:r>
              <a:rPr kumimoji="1" lang="en-US" altLang="ja-JP" sz="2400" dirty="0"/>
              <a:t>print(x)</a:t>
            </a:r>
          </a:p>
          <a:p>
            <a:r>
              <a:rPr kumimoji="1" lang="en-US" altLang="ja-JP" sz="2400" dirty="0"/>
              <a:t>print(y)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74C39164-73B6-ABCD-F8EB-7DEC1756915F}"/>
              </a:ext>
            </a:extLst>
          </p:cNvPr>
          <p:cNvSpPr txBox="1">
            <a:spLocks/>
          </p:cNvSpPr>
          <p:nvPr/>
        </p:nvSpPr>
        <p:spPr>
          <a:xfrm>
            <a:off x="5437490" y="1061648"/>
            <a:ext cx="3639898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ライブラリのインポート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x, y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にロード、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x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は２次元の配列、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は１次元の配列）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369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73321" y="2706624"/>
            <a:ext cx="4986684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1. </a:t>
            </a:r>
            <a:r>
              <a:rPr lang="ja-JP" altLang="en-US" sz="2400" dirty="0"/>
              <a:t>相関</a:t>
            </a:r>
            <a:r>
              <a:rPr kumimoji="1" lang="ja-JP" altLang="en-US" sz="2400" dirty="0"/>
              <a:t>と相関係数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2. Iris </a:t>
            </a:r>
            <a:r>
              <a:rPr lang="ja-JP" altLang="en-US" sz="2400" dirty="0"/>
              <a:t>データセットでの相関係数の算出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3. </a:t>
            </a:r>
            <a:r>
              <a:rPr kumimoji="1" lang="ja-JP" altLang="en-US" sz="2400" dirty="0"/>
              <a:t>母集団と標本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4. t</a:t>
            </a:r>
            <a:r>
              <a:rPr lang="ja-JP" altLang="en-US" sz="2400" dirty="0"/>
              <a:t> 検定</a:t>
            </a:r>
            <a:endParaRPr kumimoji="1" lang="ja-JP" altLang="en-US" sz="2400" dirty="0"/>
          </a:p>
          <a:p>
            <a:pPr marL="457200" indent="-457200">
              <a:buFont typeface="+mj-lt"/>
              <a:buAutoNum type="arabicPeriod"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512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F4A310-A2B7-3277-67D8-941B109D3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697464" cy="46986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Iris </a:t>
            </a:r>
            <a:r>
              <a:rPr kumimoji="1" lang="ja-JP" altLang="en-US" dirty="0"/>
              <a:t>データセットのロード</a:t>
            </a:r>
            <a:r>
              <a:rPr kumimoji="1" lang="ja-JP" altLang="en-US" sz="3200" dirty="0"/>
              <a:t>（</a:t>
            </a:r>
            <a:r>
              <a:rPr kumimoji="1" lang="en-US" altLang="ja-JP" sz="3200" dirty="0"/>
              <a:t>Google </a:t>
            </a:r>
            <a:r>
              <a:rPr kumimoji="1" lang="en-US" altLang="ja-JP" sz="3200" dirty="0" err="1"/>
              <a:t>Colaboratory</a:t>
            </a:r>
            <a:r>
              <a:rPr kumimoji="1" lang="ja-JP" altLang="en-US" sz="3200" dirty="0"/>
              <a:t>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42F1D2-C649-C6D9-F808-95B0D5761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FA124BD-EABE-65C3-C74C-0F4D39F1D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201" y="746949"/>
            <a:ext cx="5219035" cy="606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0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28272"/>
          </a:xfrm>
        </p:spPr>
        <p:txBody>
          <a:bodyPr>
            <a:noAutofit/>
          </a:bodyPr>
          <a:lstStyle/>
          <a:p>
            <a:r>
              <a:rPr lang="en-US" altLang="ja-JP" dirty="0"/>
              <a:t>Iris </a:t>
            </a:r>
            <a:r>
              <a:rPr lang="ja-JP" altLang="en-US" dirty="0"/>
              <a:t>データセットの０，１列目</a:t>
            </a:r>
            <a:br>
              <a:rPr lang="en-US" altLang="ja-JP" dirty="0"/>
            </a:br>
            <a:r>
              <a:rPr kumimoji="1" lang="ja-JP" altLang="en-US" dirty="0"/>
              <a:t>（</a:t>
            </a:r>
            <a:r>
              <a:rPr kumimoji="1" lang="en-US" altLang="ja-JP" dirty="0"/>
              <a:t>Google </a:t>
            </a:r>
            <a:r>
              <a:rPr kumimoji="1" lang="en-US" altLang="ja-JP" dirty="0" err="1"/>
              <a:t>Colaboratory</a:t>
            </a:r>
            <a:r>
              <a:rPr kumimoji="1" lang="ja-JP" altLang="en-US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42C66A-A64D-4E5B-B9EF-E810E189EE9E}"/>
              </a:ext>
            </a:extLst>
          </p:cNvPr>
          <p:cNvSpPr txBox="1"/>
          <p:nvPr/>
        </p:nvSpPr>
        <p:spPr>
          <a:xfrm>
            <a:off x="481263" y="1256998"/>
            <a:ext cx="4935518" cy="489364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import </a:t>
            </a:r>
            <a:r>
              <a:rPr kumimoji="1" lang="en-US" altLang="ja-JP" sz="2400" dirty="0" err="1"/>
              <a:t>matplotlib.pyplot</a:t>
            </a:r>
            <a:r>
              <a:rPr kumimoji="1" lang="en-US" altLang="ja-JP" sz="2400" dirty="0"/>
              <a:t> as </a:t>
            </a:r>
            <a:r>
              <a:rPr kumimoji="1" lang="en-US" altLang="ja-JP" sz="2400" dirty="0" err="1"/>
              <a:t>plt</a:t>
            </a:r>
            <a:endParaRPr kumimoji="1" lang="en-US" altLang="ja-JP" sz="2400" dirty="0"/>
          </a:p>
          <a:p>
            <a:r>
              <a:rPr kumimoji="1" lang="en-US" altLang="ja-JP" sz="2400" dirty="0"/>
              <a:t>from </a:t>
            </a:r>
            <a:r>
              <a:rPr kumimoji="1" lang="en-US" altLang="ja-JP" sz="2400" dirty="0" err="1"/>
              <a:t>sklearn.datasets</a:t>
            </a:r>
            <a:r>
              <a:rPr kumimoji="1" lang="en-US" altLang="ja-JP" sz="2400" dirty="0"/>
              <a:t> import </a:t>
            </a:r>
            <a:r>
              <a:rPr kumimoji="1" lang="en-US" altLang="ja-JP" sz="2400" dirty="0" err="1"/>
              <a:t>load_iris</a:t>
            </a:r>
            <a:endParaRPr kumimoji="1" lang="en-US" altLang="ja-JP" sz="2400" dirty="0"/>
          </a:p>
          <a:p>
            <a:r>
              <a:rPr kumimoji="1" lang="en-US" altLang="ja-JP" sz="2400" dirty="0"/>
              <a:t>iris =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 </a:t>
            </a:r>
            <a:r>
              <a:rPr kumimoji="1" lang="en-US" altLang="ja-JP" sz="2400" b="1" dirty="0" err="1">
                <a:solidFill>
                  <a:srgbClr val="C00000"/>
                </a:solidFill>
              </a:rPr>
              <a:t>load_iris</a:t>
            </a:r>
            <a:r>
              <a:rPr kumimoji="1" lang="en-US" altLang="ja-JP" sz="2400" dirty="0"/>
              <a:t>()</a:t>
            </a:r>
          </a:p>
          <a:p>
            <a:r>
              <a:rPr kumimoji="1" lang="en-US" altLang="ja-JP" sz="2400" dirty="0"/>
              <a:t>x = </a:t>
            </a:r>
            <a:r>
              <a:rPr kumimoji="1" lang="en-US" altLang="ja-JP" sz="2400" dirty="0" err="1"/>
              <a:t>iris.data</a:t>
            </a:r>
            <a:endParaRPr kumimoji="1" lang="en-US" altLang="ja-JP" sz="2400" dirty="0"/>
          </a:p>
          <a:p>
            <a:r>
              <a:rPr kumimoji="1" lang="en-US" altLang="ja-JP" sz="2400" dirty="0"/>
              <a:t>y = </a:t>
            </a:r>
            <a:r>
              <a:rPr kumimoji="1" lang="en-US" altLang="ja-JP" sz="2400" dirty="0" err="1"/>
              <a:t>iris.target</a:t>
            </a:r>
            <a:endParaRPr kumimoji="1" lang="en-US" altLang="ja-JP" sz="2400" dirty="0"/>
          </a:p>
          <a:p>
            <a:r>
              <a:rPr kumimoji="1" lang="en-US" altLang="ja-JP" sz="2400" dirty="0"/>
              <a:t># </a:t>
            </a:r>
            <a:r>
              <a:rPr kumimoji="1" lang="ja-JP" altLang="en-US" sz="2400" dirty="0"/>
              <a:t>グラフ</a:t>
            </a:r>
          </a:p>
          <a:p>
            <a:r>
              <a:rPr kumimoji="1" lang="en-US" altLang="ja-JP" sz="2400" dirty="0" err="1"/>
              <a:t>plt.scatter</a:t>
            </a:r>
            <a:r>
              <a:rPr kumimoji="1" lang="en-US" altLang="ja-JP" sz="2400" dirty="0"/>
              <a:t>(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x[:, 0], x[:, 1]</a:t>
            </a:r>
            <a:r>
              <a:rPr kumimoji="1" lang="en-US" altLang="ja-JP" sz="2400" dirty="0"/>
              <a:t>)</a:t>
            </a:r>
          </a:p>
          <a:p>
            <a:r>
              <a:rPr kumimoji="1" lang="en-US" altLang="ja-JP" sz="2400" dirty="0"/>
              <a:t># </a:t>
            </a:r>
            <a:r>
              <a:rPr kumimoji="1" lang="ja-JP" altLang="en-US" sz="2400" dirty="0"/>
              <a:t>ラベル</a:t>
            </a:r>
          </a:p>
          <a:p>
            <a:r>
              <a:rPr kumimoji="1" lang="en-US" altLang="ja-JP" sz="2400" dirty="0" err="1"/>
              <a:t>plt.xlabel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iris.feature_names</a:t>
            </a:r>
            <a:r>
              <a:rPr kumimoji="1" lang="en-US" altLang="ja-JP" sz="2400" dirty="0"/>
              <a:t>[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0</a:t>
            </a:r>
            <a:r>
              <a:rPr kumimoji="1" lang="en-US" altLang="ja-JP" sz="2400" dirty="0"/>
              <a:t>])</a:t>
            </a:r>
          </a:p>
          <a:p>
            <a:r>
              <a:rPr kumimoji="1" lang="en-US" altLang="ja-JP" sz="2400" dirty="0" err="1"/>
              <a:t>plt.ylabel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iris.feature_names</a:t>
            </a:r>
            <a:r>
              <a:rPr kumimoji="1" lang="en-US" altLang="ja-JP" sz="2400" dirty="0"/>
              <a:t>[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1</a:t>
            </a:r>
            <a:r>
              <a:rPr kumimoji="1" lang="en-US" altLang="ja-JP" sz="2400" dirty="0"/>
              <a:t>])</a:t>
            </a:r>
          </a:p>
          <a:p>
            <a:r>
              <a:rPr kumimoji="1" lang="en-US" altLang="ja-JP" sz="2400" dirty="0" err="1"/>
              <a:t>plt.title</a:t>
            </a:r>
            <a:r>
              <a:rPr kumimoji="1" lang="en-US" altLang="ja-JP" sz="2400" dirty="0"/>
              <a:t>('Iris dataset')</a:t>
            </a:r>
          </a:p>
          <a:p>
            <a:r>
              <a:rPr kumimoji="1" lang="en-US" altLang="ja-JP" sz="2400" dirty="0"/>
              <a:t># </a:t>
            </a:r>
            <a:r>
              <a:rPr kumimoji="1" lang="ja-JP" altLang="en-US" sz="2400" dirty="0"/>
              <a:t>表示</a:t>
            </a:r>
          </a:p>
          <a:p>
            <a:r>
              <a:rPr kumimoji="1" lang="en-US" altLang="ja-JP" sz="2400" dirty="0" err="1"/>
              <a:t>plt.show</a:t>
            </a:r>
            <a:r>
              <a:rPr kumimoji="1" lang="en-US" altLang="ja-JP" sz="2400" dirty="0"/>
              <a:t>()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4F97B4F1-2F74-7397-858E-7A2AE5089610}"/>
              </a:ext>
            </a:extLst>
          </p:cNvPr>
          <p:cNvSpPr txBox="1">
            <a:spLocks/>
          </p:cNvSpPr>
          <p:nvPr/>
        </p:nvSpPr>
        <p:spPr>
          <a:xfrm>
            <a:off x="5416781" y="1427536"/>
            <a:ext cx="3496575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ライブラリのインポート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Iris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データセットを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ロード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グラフの設定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列</a:t>
            </a:r>
            <a:r>
              <a:rPr lang="en-US" altLang="ja-JP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4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列が縦横に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8918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1396" y="429028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Iris </a:t>
            </a:r>
            <a:r>
              <a:rPr lang="ja-JP" altLang="en-US" dirty="0"/>
              <a:t>データセットの０，１列目</a:t>
            </a:r>
            <a:br>
              <a:rPr lang="en-US" altLang="ja-JP" dirty="0"/>
            </a:br>
            <a:r>
              <a:rPr kumimoji="1" lang="ja-JP" altLang="en-US" dirty="0"/>
              <a:t>（</a:t>
            </a:r>
            <a:r>
              <a:rPr kumimoji="1" lang="en-US" altLang="ja-JP" dirty="0"/>
              <a:t>Google </a:t>
            </a:r>
            <a:r>
              <a:rPr kumimoji="1" lang="en-US" altLang="ja-JP" dirty="0" err="1"/>
              <a:t>Colaboratory</a:t>
            </a:r>
            <a:r>
              <a:rPr kumimoji="1" lang="ja-JP" altLang="en-US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7ADCDE6-A8F2-CFFF-99AE-C7EF295FA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140" y="1203807"/>
            <a:ext cx="4652139" cy="547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55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28272"/>
          </a:xfrm>
        </p:spPr>
        <p:txBody>
          <a:bodyPr>
            <a:noAutofit/>
          </a:bodyPr>
          <a:lstStyle/>
          <a:p>
            <a:r>
              <a:rPr lang="en-US" altLang="ja-JP" dirty="0"/>
              <a:t>Iris </a:t>
            </a:r>
            <a:r>
              <a:rPr lang="ja-JP" altLang="en-US" dirty="0"/>
              <a:t>データセットの０，１列目の相関係数</a:t>
            </a:r>
            <a:br>
              <a:rPr lang="en-US" altLang="ja-JP" dirty="0"/>
            </a:br>
            <a:r>
              <a:rPr kumimoji="1" lang="ja-JP" altLang="en-US" dirty="0"/>
              <a:t>（</a:t>
            </a:r>
            <a:r>
              <a:rPr kumimoji="1" lang="en-US" altLang="ja-JP" dirty="0"/>
              <a:t>Google </a:t>
            </a:r>
            <a:r>
              <a:rPr kumimoji="1" lang="en-US" altLang="ja-JP" dirty="0" err="1"/>
              <a:t>Colaboratory</a:t>
            </a:r>
            <a:r>
              <a:rPr kumimoji="1" lang="ja-JP" altLang="en-US" dirty="0"/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42C66A-A64D-4E5B-B9EF-E810E189EE9E}"/>
              </a:ext>
            </a:extLst>
          </p:cNvPr>
          <p:cNvSpPr txBox="1"/>
          <p:nvPr/>
        </p:nvSpPr>
        <p:spPr>
          <a:xfrm>
            <a:off x="481263" y="1256998"/>
            <a:ext cx="4935518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import </a:t>
            </a:r>
            <a:r>
              <a:rPr kumimoji="1" lang="en-US" altLang="ja-JP" sz="2400" dirty="0" err="1"/>
              <a:t>matplotlib.pyplot</a:t>
            </a:r>
            <a:r>
              <a:rPr kumimoji="1" lang="en-US" altLang="ja-JP" sz="2400" dirty="0"/>
              <a:t> as </a:t>
            </a:r>
            <a:r>
              <a:rPr kumimoji="1" lang="en-US" altLang="ja-JP" sz="2400" dirty="0" err="1"/>
              <a:t>plt</a:t>
            </a:r>
            <a:endParaRPr kumimoji="1" lang="en-US" altLang="ja-JP" sz="2400" dirty="0"/>
          </a:p>
          <a:p>
            <a:r>
              <a:rPr kumimoji="1" lang="en-US" altLang="ja-JP" sz="2400" b="1" dirty="0"/>
              <a:t>import </a:t>
            </a:r>
            <a:r>
              <a:rPr kumimoji="1" lang="en-US" altLang="ja-JP" sz="2400" b="1" dirty="0" err="1"/>
              <a:t>numpy</a:t>
            </a:r>
            <a:r>
              <a:rPr kumimoji="1" lang="en-US" altLang="ja-JP" sz="2400" b="1" dirty="0"/>
              <a:t> as np</a:t>
            </a:r>
          </a:p>
          <a:p>
            <a:r>
              <a:rPr kumimoji="1" lang="en-US" altLang="ja-JP" sz="2400" dirty="0"/>
              <a:t>from </a:t>
            </a:r>
            <a:r>
              <a:rPr kumimoji="1" lang="en-US" altLang="ja-JP" sz="2400" dirty="0" err="1"/>
              <a:t>sklearn.datasets</a:t>
            </a:r>
            <a:r>
              <a:rPr kumimoji="1" lang="en-US" altLang="ja-JP" sz="2400" dirty="0"/>
              <a:t> import </a:t>
            </a:r>
            <a:r>
              <a:rPr kumimoji="1" lang="en-US" altLang="ja-JP" sz="2400" dirty="0" err="1"/>
              <a:t>load_iris</a:t>
            </a:r>
            <a:endParaRPr kumimoji="1" lang="en-US" altLang="ja-JP" sz="2400" dirty="0"/>
          </a:p>
          <a:p>
            <a:r>
              <a:rPr kumimoji="1" lang="en-US" altLang="ja-JP" sz="2400" dirty="0"/>
              <a:t>iris =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 </a:t>
            </a:r>
            <a:r>
              <a:rPr kumimoji="1" lang="en-US" altLang="ja-JP" sz="2400" b="1" dirty="0" err="1">
                <a:solidFill>
                  <a:srgbClr val="C00000"/>
                </a:solidFill>
              </a:rPr>
              <a:t>load_iris</a:t>
            </a:r>
            <a:r>
              <a:rPr kumimoji="1" lang="en-US" altLang="ja-JP" sz="2400" dirty="0"/>
              <a:t>()</a:t>
            </a:r>
          </a:p>
          <a:p>
            <a:r>
              <a:rPr kumimoji="1" lang="en-US" altLang="ja-JP" sz="2400" dirty="0"/>
              <a:t>x = </a:t>
            </a:r>
            <a:r>
              <a:rPr kumimoji="1" lang="en-US" altLang="ja-JP" sz="2400" dirty="0" err="1"/>
              <a:t>iris.data</a:t>
            </a:r>
            <a:endParaRPr kumimoji="1" lang="en-US" altLang="ja-JP" sz="2400" dirty="0"/>
          </a:p>
          <a:p>
            <a:r>
              <a:rPr kumimoji="1" lang="en-US" altLang="ja-JP" sz="2400" dirty="0"/>
              <a:t>y = </a:t>
            </a:r>
            <a:r>
              <a:rPr kumimoji="1" lang="en-US" altLang="ja-JP" sz="2400" dirty="0" err="1"/>
              <a:t>iris.target</a:t>
            </a:r>
            <a:endParaRPr kumimoji="1" lang="ja-JP" altLang="en-US" sz="2400" dirty="0"/>
          </a:p>
          <a:p>
            <a:r>
              <a:rPr kumimoji="1" lang="en-US" altLang="ja-JP" sz="2400" dirty="0" err="1"/>
              <a:t>np.corrcoef</a:t>
            </a:r>
            <a:r>
              <a:rPr kumimoji="1" lang="en-US" altLang="ja-JP" sz="2400" dirty="0"/>
              <a:t>(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x[:, 0], x[:, 1]</a:t>
            </a:r>
            <a:r>
              <a:rPr kumimoji="1" lang="en-US" altLang="ja-JP" sz="2400" dirty="0"/>
              <a:t>)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4F97B4F1-2F74-7397-858E-7A2AE5089610}"/>
              </a:ext>
            </a:extLst>
          </p:cNvPr>
          <p:cNvSpPr txBox="1">
            <a:spLocks/>
          </p:cNvSpPr>
          <p:nvPr/>
        </p:nvSpPr>
        <p:spPr>
          <a:xfrm>
            <a:off x="5416781" y="1427536"/>
            <a:ext cx="3496575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ライブラリ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インポート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Iris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データセットを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ロード</a:t>
            </a: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相関係数の算出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42C28C5-6403-6077-7124-29E237518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515" y="4015029"/>
            <a:ext cx="4248254" cy="274450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E4587A2-8499-C9FD-420D-DD2D9B9B1634}"/>
              </a:ext>
            </a:extLst>
          </p:cNvPr>
          <p:cNvSpPr txBox="1"/>
          <p:nvPr/>
        </p:nvSpPr>
        <p:spPr>
          <a:xfrm>
            <a:off x="5691554" y="5245798"/>
            <a:ext cx="1688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０に近い値</a:t>
            </a:r>
          </a:p>
        </p:txBody>
      </p:sp>
    </p:spTree>
    <p:extLst>
      <p:ext uri="{BB962C8B-B14F-4D97-AF65-F5344CB8AC3E}">
        <p14:creationId xmlns:p14="http://schemas.microsoft.com/office/powerpoint/2010/main" val="3337557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A9CB2F-EA0E-EDC0-30B5-0919D5AAE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F74BA0-20F9-B636-BFAF-4F45679BF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Iris </a:t>
            </a:r>
            <a:r>
              <a:rPr kumimoji="1" lang="ja-JP" altLang="en-US" dirty="0"/>
              <a:t>データセットの０列目と２列目について、散布図の作成、相関係数の算出を行ってみなさい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F595AA6-798D-9D40-FD56-EA6380EAD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6F4E319-5A0C-BBDE-B8F6-52DCCD71B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239" y="1895204"/>
            <a:ext cx="3752365" cy="244668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8A132F7-2AC6-DDA8-08DF-EBE187D79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71" y="1895204"/>
            <a:ext cx="3868816" cy="465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20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4-3 </a:t>
            </a:r>
            <a:r>
              <a:rPr lang="ja-JP" altLang="en-US" dirty="0"/>
              <a:t>母集団と標本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55B467F0-12AC-4EE6-8368-3A99E73165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42814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AB28329-1B3A-70B2-2D8C-C3D666908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母集団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FFF29F-89AF-6B77-92B3-876E38A0C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kumimoji="1" lang="ja-JP" altLang="en-US" sz="2400" b="1" dirty="0">
                <a:solidFill>
                  <a:srgbClr val="C00000"/>
                </a:solidFill>
              </a:rPr>
              <a:t>母集団</a:t>
            </a:r>
            <a:r>
              <a:rPr kumimoji="1" lang="ja-JP" altLang="en-US" sz="2400" dirty="0"/>
              <a:t>は，調査や研究の対象となる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全体の集団</a:t>
            </a:r>
            <a:r>
              <a:rPr kumimoji="1" lang="ja-JP" altLang="en-US" sz="2400" dirty="0"/>
              <a:t>のこと</a:t>
            </a:r>
            <a:endParaRPr kumimoji="1" lang="en-US" altLang="ja-JP" sz="2400" dirty="0"/>
          </a:p>
          <a:p>
            <a:pPr marL="0" indent="0">
              <a:spcBef>
                <a:spcPts val="1200"/>
              </a:spcBef>
              <a:buNone/>
            </a:pPr>
            <a:endParaRPr kumimoji="1" lang="en-US" altLang="ja-JP" sz="2400" dirty="0"/>
          </a:p>
          <a:p>
            <a:pPr>
              <a:spcBef>
                <a:spcPts val="1200"/>
              </a:spcBef>
            </a:pPr>
            <a:r>
              <a:rPr kumimoji="1" lang="ja-JP" altLang="en-US" sz="2400" b="1" u="sng" dirty="0">
                <a:solidFill>
                  <a:srgbClr val="FF0000"/>
                </a:solidFill>
              </a:rPr>
              <a:t>母集団</a:t>
            </a:r>
            <a:r>
              <a:rPr kumimoji="1" lang="ja-JP" altLang="en-US" sz="2400" dirty="0"/>
              <a:t>の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把握と理解</a:t>
            </a:r>
            <a:r>
              <a:rPr kumimoji="1" lang="ja-JP" altLang="en-US" sz="2400" dirty="0"/>
              <a:t>が</a:t>
            </a:r>
            <a:r>
              <a:rPr lang="ja-JP" altLang="en-US" sz="2400" dirty="0"/>
              <a:t>重要</a:t>
            </a:r>
            <a:endParaRPr kumimoji="1"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（例）人類全体、２０歳以上の人類全体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BA498C-1CB5-E9B7-A856-4C72F6740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8846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585C61-BF56-FC28-DB78-760712C74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サンプリングと標本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5CBAD8-391C-5793-4746-F983F8846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u="sng" dirty="0">
                <a:solidFill>
                  <a:srgbClr val="FF0000"/>
                </a:solidFill>
              </a:rPr>
              <a:t>母集団全体を調べることが困難な場合</a:t>
            </a:r>
            <a:r>
              <a:rPr lang="ja-JP" altLang="en-US" sz="2400" dirty="0"/>
              <a:t>、</a:t>
            </a:r>
            <a:r>
              <a:rPr lang="ja-JP" altLang="en-US" sz="2400" b="1" dirty="0">
                <a:solidFill>
                  <a:srgbClr val="C00000"/>
                </a:solidFill>
              </a:rPr>
              <a:t>サンプリング</a:t>
            </a:r>
            <a:r>
              <a:rPr lang="ja-JP" altLang="en-US" sz="2400" dirty="0"/>
              <a:t>を適切に行う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kumimoji="1" lang="en-US" altLang="ja-JP" sz="2400" dirty="0"/>
              <a:t>	</a:t>
            </a:r>
            <a:r>
              <a:rPr kumimoji="1" lang="ja-JP" altLang="en-US" sz="2400" dirty="0"/>
              <a:t>（例）１０００名をランダムに選ぶ</a:t>
            </a:r>
          </a:p>
          <a:p>
            <a:pPr>
              <a:spcBef>
                <a:spcPts val="1200"/>
              </a:spcBef>
            </a:pPr>
            <a:r>
              <a:rPr kumimoji="1" lang="ja-JP" altLang="en-US" sz="2400" b="1" dirty="0">
                <a:solidFill>
                  <a:srgbClr val="C00000"/>
                </a:solidFill>
              </a:rPr>
              <a:t>サンプリング</a:t>
            </a:r>
            <a:r>
              <a:rPr kumimoji="1" lang="ja-JP" altLang="en-US" sz="2400" dirty="0"/>
              <a:t>は、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母集団から一部を選ぶ</a:t>
            </a:r>
            <a:r>
              <a:rPr kumimoji="1" lang="ja-JP" altLang="en-US" sz="2400" dirty="0"/>
              <a:t>こと。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kumimoji="1" lang="ja-JP" altLang="en-US" sz="2400" dirty="0"/>
              <a:t>母集団全体を調べるのでなく、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一部を調べる</a:t>
            </a:r>
            <a:r>
              <a:rPr kumimoji="1" lang="ja-JP" altLang="en-US" sz="2400" dirty="0"/>
              <a:t>ことになる。</a:t>
            </a:r>
            <a:endParaRPr kumimoji="1" lang="en-US" altLang="ja-JP" sz="2400" dirty="0"/>
          </a:p>
          <a:p>
            <a:pPr>
              <a:spcBef>
                <a:spcPts val="1200"/>
              </a:spcBef>
            </a:pPr>
            <a:r>
              <a:rPr kumimoji="1" lang="ja-JP" altLang="en-US" sz="2400" b="1" dirty="0">
                <a:solidFill>
                  <a:srgbClr val="C00000"/>
                </a:solidFill>
              </a:rPr>
              <a:t>標本</a:t>
            </a:r>
            <a:r>
              <a:rPr kumimoji="1" lang="ja-JP" altLang="en-US" sz="2400" dirty="0"/>
              <a:t>は、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サンプリングで選ばれたもの</a:t>
            </a:r>
            <a:r>
              <a:rPr kumimoji="1" lang="ja-JP" altLang="en-US" sz="2400" dirty="0"/>
              <a:t>のこと。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22EC2D5-A743-746B-8FC7-E94F24919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5" name="雲 4">
            <a:extLst>
              <a:ext uri="{FF2B5EF4-FFF2-40B4-BE49-F238E27FC236}">
                <a16:creationId xmlns:a16="http://schemas.microsoft.com/office/drawing/2014/main" id="{CD935BDC-0ED9-3C2B-9ECC-BDA0E32ED237}"/>
              </a:ext>
            </a:extLst>
          </p:cNvPr>
          <p:cNvSpPr/>
          <p:nvPr/>
        </p:nvSpPr>
        <p:spPr>
          <a:xfrm>
            <a:off x="1719819" y="4836889"/>
            <a:ext cx="3074670" cy="1638842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右矢印 13">
            <a:extLst>
              <a:ext uri="{FF2B5EF4-FFF2-40B4-BE49-F238E27FC236}">
                <a16:creationId xmlns:a16="http://schemas.microsoft.com/office/drawing/2014/main" id="{914A9E4D-E67E-C78E-506B-30BA866B781F}"/>
              </a:ext>
            </a:extLst>
          </p:cNvPr>
          <p:cNvSpPr/>
          <p:nvPr/>
        </p:nvSpPr>
        <p:spPr>
          <a:xfrm>
            <a:off x="5481933" y="5425477"/>
            <a:ext cx="541020" cy="4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A0FFC25-93F2-D546-5421-8985C3025B80}"/>
              </a:ext>
            </a:extLst>
          </p:cNvPr>
          <p:cNvSpPr txBox="1"/>
          <p:nvPr/>
        </p:nvSpPr>
        <p:spPr>
          <a:xfrm>
            <a:off x="6715303" y="5402394"/>
            <a:ext cx="1915909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標本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57DF7AE-2E2A-424E-C2CF-B9E81614E96E}"/>
              </a:ext>
            </a:extLst>
          </p:cNvPr>
          <p:cNvSpPr txBox="1"/>
          <p:nvPr/>
        </p:nvSpPr>
        <p:spPr>
          <a:xfrm>
            <a:off x="2754234" y="4120246"/>
            <a:ext cx="1223412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DE774C4-ED56-4442-6521-7FABB51DD241}"/>
              </a:ext>
            </a:extLst>
          </p:cNvPr>
          <p:cNvSpPr txBox="1"/>
          <p:nvPr/>
        </p:nvSpPr>
        <p:spPr>
          <a:xfrm>
            <a:off x="4794489" y="4647461"/>
            <a:ext cx="1915909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サンプリング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0802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551291"/>
          </a:xfrm>
        </p:spPr>
        <p:txBody>
          <a:bodyPr>
            <a:noAutofit/>
          </a:bodyPr>
          <a:lstStyle/>
          <a:p>
            <a:r>
              <a:rPr lang="ja-JP" altLang="en-US" dirty="0"/>
              <a:t>サンプリングと標本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85071" y="6356350"/>
            <a:ext cx="2057400" cy="428399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28</a:t>
            </a:fld>
            <a:endParaRPr lang="ja-JP" altLang="en-US"/>
          </a:p>
        </p:txBody>
      </p:sp>
      <p:sp>
        <p:nvSpPr>
          <p:cNvPr id="13" name="雲 12"/>
          <p:cNvSpPr/>
          <p:nvPr/>
        </p:nvSpPr>
        <p:spPr>
          <a:xfrm>
            <a:off x="364427" y="1929072"/>
            <a:ext cx="3074670" cy="1922847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4057757" y="2579047"/>
            <a:ext cx="541020" cy="568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40743" y="876110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あるときの標本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980612" y="1590226"/>
            <a:ext cx="959124" cy="24545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6967022" y="1609129"/>
            <a:ext cx="959124" cy="24545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100766" y="1678261"/>
            <a:ext cx="651140" cy="22750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128</a:t>
            </a:r>
            <a:b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104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124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85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120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106335" y="1700619"/>
            <a:ext cx="651140" cy="22750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118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110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96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85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109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980612" y="4000053"/>
            <a:ext cx="1101210" cy="108333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平均</a:t>
            </a:r>
            <a:r>
              <a:rPr kumimoji="1" lang="en-US" altLang="ja-JP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	 </a:t>
            </a:r>
          </a:p>
          <a:p>
            <a:r>
              <a:rPr kumimoji="1" lang="en-US" altLang="ja-JP" sz="27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112.2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A115FFB-909C-4368-8CCE-0FD6597048A5}"/>
              </a:ext>
            </a:extLst>
          </p:cNvPr>
          <p:cNvSpPr txBox="1"/>
          <p:nvPr/>
        </p:nvSpPr>
        <p:spPr>
          <a:xfrm>
            <a:off x="7047400" y="4000053"/>
            <a:ext cx="1895071" cy="108333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平均</a:t>
            </a:r>
            <a:r>
              <a:rPr kumimoji="1" lang="en-US" altLang="ja-JP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	 </a:t>
            </a:r>
          </a:p>
          <a:p>
            <a:r>
              <a:rPr kumimoji="1" lang="en-US" altLang="ja-JP" sz="27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103.6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5CEC0D-5A60-44C6-FEBA-52BB482EA8AC}"/>
              </a:ext>
            </a:extLst>
          </p:cNvPr>
          <p:cNvSpPr txBox="1"/>
          <p:nvPr/>
        </p:nvSpPr>
        <p:spPr>
          <a:xfrm>
            <a:off x="1334542" y="1295116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9AAD221-3F21-9B29-8542-0EAA6C609FC5}"/>
              </a:ext>
            </a:extLst>
          </p:cNvPr>
          <p:cNvSpPr txBox="1"/>
          <p:nvPr/>
        </p:nvSpPr>
        <p:spPr>
          <a:xfrm>
            <a:off x="3044096" y="5502069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選ばれた標本によっては、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値が違い</a:t>
            </a:r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、</a:t>
            </a:r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平均なども異なってくる</a:t>
            </a:r>
            <a:endParaRPr kumimoji="1" lang="en-US" altLang="ja-JP" sz="27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FB57817-C9A9-C942-718D-1CB417E8366A}"/>
              </a:ext>
            </a:extLst>
          </p:cNvPr>
          <p:cNvSpPr txBox="1"/>
          <p:nvPr/>
        </p:nvSpPr>
        <p:spPr>
          <a:xfrm>
            <a:off x="6885010" y="894040"/>
            <a:ext cx="1223412" cy="59583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別の標本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6324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6E4E47-0E8C-B4AE-DADF-5CF75D2B5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十分な数の標本が必要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A1C5AD-30BA-7DA0-E50A-7587CE32D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4217669"/>
            <a:ext cx="8461208" cy="2503807"/>
          </a:xfrm>
        </p:spPr>
        <p:txBody>
          <a:bodyPr>
            <a:normAutofit fontScale="92500"/>
          </a:bodyPr>
          <a:lstStyle/>
          <a:p>
            <a:r>
              <a:rPr lang="ja-JP" altLang="en-US" dirty="0"/>
              <a:t>標本の大きさが</a:t>
            </a:r>
            <a:r>
              <a:rPr lang="ja-JP" altLang="en-US" b="1" u="sng" dirty="0">
                <a:solidFill>
                  <a:srgbClr val="FF0000"/>
                </a:solidFill>
              </a:rPr>
              <a:t>小さい</a:t>
            </a:r>
            <a:r>
              <a:rPr lang="ja-JP" altLang="en-US" dirty="0"/>
              <a:t>と、</a:t>
            </a:r>
            <a:r>
              <a:rPr lang="ja-JP" altLang="en-US" b="1" i="1" u="sng" dirty="0">
                <a:solidFill>
                  <a:srgbClr val="FF0000"/>
                </a:solidFill>
              </a:rPr>
              <a:t>結果の信頼性が下がる</a:t>
            </a:r>
            <a:endParaRPr lang="en-US" altLang="ja-JP" b="1" i="1" u="sng" dirty="0">
              <a:solidFill>
                <a:srgbClr val="FF0000"/>
              </a:solidFill>
            </a:endParaRPr>
          </a:p>
          <a:p>
            <a:r>
              <a:rPr kumimoji="1" lang="ja-JP" altLang="en-US" b="1" u="sng" dirty="0">
                <a:solidFill>
                  <a:srgbClr val="FF0000"/>
                </a:solidFill>
              </a:rPr>
              <a:t>十分な数の標本を得る</a:t>
            </a:r>
            <a:r>
              <a:rPr kumimoji="1" lang="ja-JP" altLang="en-US" dirty="0"/>
              <a:t>ことが重要</a:t>
            </a:r>
            <a:endParaRPr kumimoji="1" lang="en-US" altLang="ja-JP" dirty="0"/>
          </a:p>
          <a:p>
            <a:r>
              <a:rPr kumimoji="1" lang="ja-JP" altLang="en-US" dirty="0"/>
              <a:t>標本の大きさの決定は簡単に決めることができない</a:t>
            </a:r>
            <a:endParaRPr kumimoji="1" lang="en-US" altLang="ja-JP" dirty="0"/>
          </a:p>
          <a:p>
            <a:r>
              <a:rPr kumimoji="1" lang="ja-JP" altLang="en-US" dirty="0"/>
              <a:t>母集団の特徴、調査や研究の目的に</a:t>
            </a:r>
            <a:r>
              <a:rPr lang="ja-JP" altLang="en-US" b="1" u="sng" dirty="0">
                <a:solidFill>
                  <a:srgbClr val="FF0000"/>
                </a:solidFill>
              </a:rPr>
              <a:t>よって，適切な標本の大きさは変わる</a:t>
            </a:r>
            <a:r>
              <a:rPr kumimoji="1" lang="ja-JP" altLang="en-US" dirty="0"/>
              <a:t>ことに注意しよう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0A4F138-84AF-049E-4CF4-E2E39623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5" name="雲 4">
            <a:extLst>
              <a:ext uri="{FF2B5EF4-FFF2-40B4-BE49-F238E27FC236}">
                <a16:creationId xmlns:a16="http://schemas.microsoft.com/office/drawing/2014/main" id="{A83E5BF8-F8E0-753B-5506-B3E707139113}"/>
              </a:ext>
            </a:extLst>
          </p:cNvPr>
          <p:cNvSpPr/>
          <p:nvPr/>
        </p:nvSpPr>
        <p:spPr>
          <a:xfrm>
            <a:off x="364427" y="1929073"/>
            <a:ext cx="3074670" cy="1638842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右矢印 13">
            <a:extLst>
              <a:ext uri="{FF2B5EF4-FFF2-40B4-BE49-F238E27FC236}">
                <a16:creationId xmlns:a16="http://schemas.microsoft.com/office/drawing/2014/main" id="{211B73C4-7A33-BAC9-46C3-9648749046B5}"/>
              </a:ext>
            </a:extLst>
          </p:cNvPr>
          <p:cNvSpPr/>
          <p:nvPr/>
        </p:nvSpPr>
        <p:spPr>
          <a:xfrm>
            <a:off x="4057757" y="2579047"/>
            <a:ext cx="541020" cy="4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C50830A-4E13-2A64-F423-87C1CDFC25C7}"/>
              </a:ext>
            </a:extLst>
          </p:cNvPr>
          <p:cNvSpPr txBox="1"/>
          <p:nvPr/>
        </p:nvSpPr>
        <p:spPr>
          <a:xfrm>
            <a:off x="3940743" y="876110"/>
            <a:ext cx="1223412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latin typeface="Arial" panose="020B0604020202020204" pitchFamily="34" charset="0"/>
                <a:ea typeface="メイリオ" panose="020B0604030504040204" pitchFamily="50" charset="-128"/>
              </a:rPr>
              <a:t>あるときの標本</a:t>
            </a:r>
            <a:endParaRPr kumimoji="1" lang="en-US" altLang="ja-JP" sz="27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EB7486F-C9B0-6F53-6391-6896405E6906}"/>
              </a:ext>
            </a:extLst>
          </p:cNvPr>
          <p:cNvSpPr/>
          <p:nvPr/>
        </p:nvSpPr>
        <p:spPr>
          <a:xfrm>
            <a:off x="4980612" y="1590227"/>
            <a:ext cx="959124" cy="2091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0259B53-BBB9-8BFD-D609-B2C432448D3D}"/>
              </a:ext>
            </a:extLst>
          </p:cNvPr>
          <p:cNvSpPr txBox="1"/>
          <p:nvPr/>
        </p:nvSpPr>
        <p:spPr>
          <a:xfrm>
            <a:off x="5100766" y="1678262"/>
            <a:ext cx="651140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128</a:t>
            </a:r>
            <a:b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104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124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85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120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16ADDCD-E525-48C9-4225-25375D9DE80C}"/>
              </a:ext>
            </a:extLst>
          </p:cNvPr>
          <p:cNvSpPr txBox="1"/>
          <p:nvPr/>
        </p:nvSpPr>
        <p:spPr>
          <a:xfrm>
            <a:off x="1334542" y="1295116"/>
            <a:ext cx="1223412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0836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308F34-D7E0-4D39-9858-18321676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相関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782CB2-603C-498A-840E-CA6F7C40A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相関</a:t>
            </a:r>
            <a:r>
              <a:rPr kumimoji="1" lang="ja-JP" altLang="en-US" dirty="0"/>
              <a:t>は</a:t>
            </a:r>
            <a:r>
              <a:rPr lang="ja-JP" altLang="en-US" dirty="0"/>
              <a:t>，</a:t>
            </a:r>
            <a:r>
              <a:rPr lang="en-US" altLang="ja-JP" dirty="0"/>
              <a:t>2</a:t>
            </a:r>
            <a:r>
              <a:rPr lang="ja-JP" altLang="en-US" dirty="0"/>
              <a:t>つの変数の間に関連性があるかを示す</a:t>
            </a:r>
            <a:endParaRPr lang="en-US" altLang="ja-JP" dirty="0"/>
          </a:p>
          <a:p>
            <a:r>
              <a:rPr lang="ja-JP" altLang="en-US" b="1" dirty="0"/>
              <a:t>相関がある</a:t>
            </a:r>
            <a:r>
              <a:rPr lang="ja-JP" altLang="en-US" dirty="0"/>
              <a:t>場合，</a:t>
            </a:r>
            <a:r>
              <a:rPr lang="ja-JP" altLang="en-US" b="1" dirty="0"/>
              <a:t>一方が変化すると，もう一方も変化する傾向</a:t>
            </a:r>
            <a:r>
              <a:rPr lang="ja-JP" altLang="en-US" i="1" dirty="0"/>
              <a:t>にある</a:t>
            </a:r>
            <a:endParaRPr lang="en-US" altLang="ja-JP" i="1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en-US" altLang="ja-JP" b="1" dirty="0"/>
              <a:t>【</a:t>
            </a:r>
            <a:r>
              <a:rPr lang="ja-JP" altLang="en-US" b="1" dirty="0"/>
              <a:t>相関ありの場合</a:t>
            </a:r>
            <a:r>
              <a:rPr lang="en-US" altLang="ja-JP" b="1" dirty="0"/>
              <a:t>】</a:t>
            </a:r>
          </a:p>
          <a:p>
            <a:r>
              <a:rPr lang="en-US" altLang="ja-JP" b="1" dirty="0"/>
              <a:t>X</a:t>
            </a:r>
            <a:r>
              <a:rPr lang="en-US" altLang="ja-JP" dirty="0"/>
              <a:t> </a:t>
            </a:r>
            <a:r>
              <a:rPr lang="ja-JP" altLang="en-US" dirty="0"/>
              <a:t>が</a:t>
            </a:r>
            <a:r>
              <a:rPr lang="ja-JP" altLang="en-US" b="1" dirty="0"/>
              <a:t>増える</a:t>
            </a:r>
            <a:r>
              <a:rPr lang="ja-JP" altLang="en-US" dirty="0"/>
              <a:t>と，</a:t>
            </a:r>
            <a:r>
              <a:rPr lang="en-US" altLang="ja-JP" b="1" dirty="0"/>
              <a:t>Y</a:t>
            </a:r>
            <a:r>
              <a:rPr lang="ja-JP" altLang="en-US" b="1" dirty="0"/>
              <a:t> </a:t>
            </a:r>
            <a:r>
              <a:rPr lang="ja-JP" altLang="en-US" dirty="0"/>
              <a:t>が</a:t>
            </a:r>
            <a:r>
              <a:rPr lang="ja-JP" altLang="en-US" b="1" dirty="0"/>
              <a:t>増える</a:t>
            </a:r>
            <a:r>
              <a:rPr lang="ja-JP" altLang="en-US" dirty="0"/>
              <a:t>傾向がある（</a:t>
            </a:r>
            <a:r>
              <a:rPr lang="ja-JP" altLang="en-US" b="1" dirty="0"/>
              <a:t>正の相関</a:t>
            </a:r>
            <a:r>
              <a:rPr lang="ja-JP" altLang="en-US" dirty="0"/>
              <a:t>）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勉強時間が増えると、得点が上がる</a:t>
            </a:r>
            <a:endParaRPr lang="en-US" altLang="ja-JP" dirty="0"/>
          </a:p>
          <a:p>
            <a:r>
              <a:rPr lang="en-US" altLang="ja-JP" b="1" dirty="0"/>
              <a:t>X</a:t>
            </a:r>
            <a:r>
              <a:rPr lang="en-US" altLang="ja-JP" dirty="0"/>
              <a:t> </a:t>
            </a:r>
            <a:r>
              <a:rPr lang="ja-JP" altLang="en-US" dirty="0"/>
              <a:t>が</a:t>
            </a:r>
            <a:r>
              <a:rPr lang="ja-JP" altLang="en-US" b="1" dirty="0"/>
              <a:t>増える</a:t>
            </a:r>
            <a:r>
              <a:rPr lang="ja-JP" altLang="en-US" dirty="0"/>
              <a:t>と，</a:t>
            </a:r>
            <a:r>
              <a:rPr lang="en-US" altLang="ja-JP" b="1" dirty="0"/>
              <a:t>Y</a:t>
            </a:r>
            <a:r>
              <a:rPr lang="en-US" altLang="ja-JP" dirty="0"/>
              <a:t> </a:t>
            </a:r>
            <a:r>
              <a:rPr lang="ja-JP" altLang="en-US" dirty="0"/>
              <a:t>が</a:t>
            </a:r>
            <a:r>
              <a:rPr lang="ja-JP" altLang="en-US" b="1" dirty="0"/>
              <a:t>減る</a:t>
            </a:r>
            <a:r>
              <a:rPr lang="ja-JP" altLang="en-US" dirty="0"/>
              <a:t>傾向がある（</a:t>
            </a:r>
            <a:r>
              <a:rPr lang="ja-JP" altLang="en-US" b="1" dirty="0"/>
              <a:t>負の相関</a:t>
            </a:r>
            <a:r>
              <a:rPr lang="ja-JP" altLang="en-US" dirty="0"/>
              <a:t>）</a:t>
            </a:r>
            <a:r>
              <a:rPr lang="en-US" altLang="ja-JP" dirty="0"/>
              <a:t>	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ガソリン代が上がると、車の利用が減る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b="1" dirty="0"/>
              <a:t>【</a:t>
            </a:r>
            <a:r>
              <a:rPr kumimoji="1" lang="ja-JP" altLang="en-US" b="1" dirty="0"/>
              <a:t>相関なしの場合</a:t>
            </a:r>
            <a:r>
              <a:rPr kumimoji="1" lang="en-US" altLang="ja-JP" b="1" dirty="0"/>
              <a:t>】</a:t>
            </a:r>
          </a:p>
          <a:p>
            <a:pPr marL="0" indent="0">
              <a:buNone/>
            </a:pPr>
            <a:r>
              <a:rPr lang="en-US" altLang="ja-JP" dirty="0"/>
              <a:t>X </a:t>
            </a:r>
            <a:r>
              <a:rPr lang="ja-JP" altLang="en-US" dirty="0"/>
              <a:t>と </a:t>
            </a:r>
            <a:r>
              <a:rPr lang="en-US" altLang="ja-JP" dirty="0"/>
              <a:t>Y </a:t>
            </a:r>
            <a:r>
              <a:rPr lang="ja-JP" altLang="en-US" dirty="0"/>
              <a:t>に関係がない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	</a:t>
            </a:r>
            <a:r>
              <a:rPr kumimoji="1" lang="ja-JP" altLang="en-US" dirty="0"/>
              <a:t>足のサイズと勉強時間に関係がない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1810DB-B203-44E9-ABEC-9948A07EC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560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97EB3B-998D-D083-1072-A3EAA7889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FCE804-6A0A-156D-45A9-82DC1B7C8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65106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dirty="0">
                <a:solidFill>
                  <a:srgbClr val="C00000"/>
                </a:solidFill>
              </a:rPr>
              <a:t>母集団</a:t>
            </a:r>
            <a:r>
              <a:rPr lang="ja-JP" altLang="en-US" sz="2400" dirty="0"/>
              <a:t>：調査や研究の対象となる</a:t>
            </a:r>
            <a:r>
              <a:rPr lang="ja-JP" altLang="en-US" sz="2400" b="1" dirty="0">
                <a:solidFill>
                  <a:srgbClr val="FF0000"/>
                </a:solidFill>
              </a:rPr>
              <a:t>全体の集団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ja-JP" altLang="en-US" sz="2400" b="1" dirty="0">
                <a:solidFill>
                  <a:srgbClr val="C00000"/>
                </a:solidFill>
              </a:rPr>
              <a:t>サンプリング</a:t>
            </a:r>
            <a:r>
              <a:rPr lang="ja-JP" altLang="en-US" sz="2400" dirty="0"/>
              <a:t>：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1" u="sng" dirty="0">
                <a:solidFill>
                  <a:srgbClr val="FF0000"/>
                </a:solidFill>
              </a:rPr>
              <a:t>母集団全体を調べることが困難</a:t>
            </a:r>
            <a:r>
              <a:rPr lang="ja-JP" altLang="en-US" sz="2400" dirty="0"/>
              <a:t>な場合、</a:t>
            </a:r>
            <a:r>
              <a:rPr lang="ja-JP" altLang="en-US" sz="2400" b="1" u="sng" dirty="0">
                <a:solidFill>
                  <a:srgbClr val="FF0000"/>
                </a:solidFill>
              </a:rPr>
              <a:t>母集団から一部を選ぶサンプリング</a:t>
            </a:r>
            <a:r>
              <a:rPr lang="ja-JP" altLang="en-US" sz="2400" dirty="0"/>
              <a:t>を行う。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dirty="0"/>
              <a:t>母集団の特徴や性質を</a:t>
            </a:r>
            <a:r>
              <a:rPr lang="ja-JP" altLang="en-US" sz="2400" b="1" u="sng" dirty="0">
                <a:solidFill>
                  <a:srgbClr val="FF0000"/>
                </a:solidFill>
              </a:rPr>
              <a:t>推測</a:t>
            </a:r>
            <a:r>
              <a:rPr lang="ja-JP" altLang="en-US" sz="2400" dirty="0"/>
              <a:t>することが可能となる。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r>
              <a:rPr lang="ja-JP" altLang="en-US" sz="2400" dirty="0"/>
              <a:t> </a:t>
            </a:r>
            <a:r>
              <a:rPr lang="ja-JP" altLang="en-US" sz="2400" b="1" dirty="0">
                <a:solidFill>
                  <a:srgbClr val="C00000"/>
                </a:solidFill>
              </a:rPr>
              <a:t>標本</a:t>
            </a:r>
            <a:r>
              <a:rPr lang="ja-JP" altLang="en-US" sz="2400" dirty="0"/>
              <a:t>：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標本</a:t>
            </a:r>
            <a:r>
              <a:rPr lang="ja-JP" altLang="en-US" sz="2400"/>
              <a:t>は、母集団からサンプリング</a:t>
            </a:r>
            <a:r>
              <a:rPr lang="ja-JP" altLang="en-US" sz="2400" dirty="0"/>
              <a:t>で選ばれた</a:t>
            </a:r>
            <a:r>
              <a:rPr lang="ja-JP" altLang="en-US" sz="2400" b="1" u="sng" dirty="0">
                <a:solidFill>
                  <a:srgbClr val="FF0000"/>
                </a:solidFill>
              </a:rPr>
              <a:t>母集団の一部</a:t>
            </a:r>
            <a:r>
              <a:rPr lang="ja-JP" altLang="en-US" sz="2400" dirty="0"/>
              <a:t>。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ja-JP" altLang="en-US" sz="2400" dirty="0"/>
              <a:t>標本から得られたデータを分析し、</a:t>
            </a:r>
            <a:r>
              <a:rPr lang="ja-JP" altLang="en-US" sz="2400" b="1" u="sng" dirty="0">
                <a:solidFill>
                  <a:srgbClr val="FF0000"/>
                </a:solidFill>
              </a:rPr>
              <a:t>母集団全体の性質や傾向を推測</a:t>
            </a:r>
            <a:r>
              <a:rPr lang="ja-JP" altLang="en-US" sz="2400" dirty="0"/>
              <a:t>可能。</a:t>
            </a:r>
            <a:endParaRPr lang="en-US" altLang="ja-JP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n-US" altLang="ja-JP" sz="2400" dirty="0"/>
              <a:t>【</a:t>
            </a:r>
            <a:r>
              <a:rPr lang="ja-JP" altLang="en-US" sz="2400" dirty="0"/>
              <a:t>注意点</a:t>
            </a:r>
            <a:r>
              <a:rPr lang="en-US" altLang="ja-JP" sz="2400" dirty="0"/>
              <a:t>】</a:t>
            </a:r>
            <a:r>
              <a:rPr lang="ja-JP" altLang="en-US" sz="2400" b="1" u="sng" dirty="0">
                <a:solidFill>
                  <a:srgbClr val="FF0000"/>
                </a:solidFill>
              </a:rPr>
              <a:t>十分な標本サイズの確保</a:t>
            </a:r>
            <a:r>
              <a:rPr lang="ja-JP" altLang="en-US" sz="2400" dirty="0"/>
              <a:t>が必要。ランダムに選択するなどの考慮が重要。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4E2B2A-BF6A-1778-7828-F719B5851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69788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4-4 t </a:t>
            </a:r>
            <a:r>
              <a:rPr lang="ja-JP" altLang="en-US" dirty="0"/>
              <a:t>検定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55B467F0-12AC-4EE6-8368-3A99E73165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61579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9CCF73-D9C3-58B2-ED6E-633505543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</a:t>
            </a:r>
            <a:r>
              <a:rPr kumimoji="1" lang="en-US" altLang="ja-JP" dirty="0"/>
              <a:t> </a:t>
            </a:r>
            <a:r>
              <a:rPr kumimoji="1" lang="ja-JP" altLang="en-US" dirty="0"/>
              <a:t>検定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99284B-FD20-42CF-17BE-2E5DCE773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b="1" dirty="0">
                <a:solidFill>
                  <a:srgbClr val="C00000"/>
                </a:solidFill>
              </a:rPr>
              <a:t>t </a:t>
            </a:r>
            <a:r>
              <a:rPr kumimoji="1" lang="ja-JP" altLang="en-US" b="1" dirty="0">
                <a:solidFill>
                  <a:srgbClr val="C00000"/>
                </a:solidFill>
              </a:rPr>
              <a:t>検定</a:t>
            </a:r>
            <a:r>
              <a:rPr kumimoji="1" lang="ja-JP" altLang="en-US" dirty="0"/>
              <a:t>は、</a:t>
            </a:r>
            <a:r>
              <a:rPr kumimoji="1" lang="ja-JP" altLang="en-US" b="1" u="sng" dirty="0">
                <a:solidFill>
                  <a:srgbClr val="FF0000"/>
                </a:solidFill>
              </a:rPr>
              <a:t>２つの標本</a:t>
            </a:r>
            <a:r>
              <a:rPr kumimoji="1" lang="ja-JP" altLang="en-US" dirty="0"/>
              <a:t>の</a:t>
            </a:r>
            <a:r>
              <a:rPr kumimoji="1" lang="ja-JP" altLang="en-US" b="1" u="sng" dirty="0">
                <a:solidFill>
                  <a:srgbClr val="FF0000"/>
                </a:solidFill>
              </a:rPr>
              <a:t>平均値</a:t>
            </a:r>
            <a:r>
              <a:rPr kumimoji="1" lang="ja-JP" altLang="en-US" dirty="0"/>
              <a:t>が</a:t>
            </a:r>
            <a:r>
              <a:rPr kumimoji="1" lang="ja-JP" altLang="en-US" b="1" u="sng" dirty="0">
                <a:solidFill>
                  <a:srgbClr val="FF0000"/>
                </a:solidFill>
              </a:rPr>
              <a:t>統計的に有意に異なるか</a:t>
            </a:r>
            <a:r>
              <a:rPr lang="ja-JP" altLang="en-US" b="1" u="sng" dirty="0">
                <a:solidFill>
                  <a:srgbClr val="FF0000"/>
                </a:solidFill>
              </a:rPr>
              <a:t>どうかを</a:t>
            </a:r>
            <a:r>
              <a:rPr kumimoji="1" lang="ja-JP" altLang="en-US" dirty="0"/>
              <a:t>判断するための</a:t>
            </a:r>
            <a:r>
              <a:rPr kumimoji="1" lang="ja-JP" altLang="en-US" b="1" u="sng" dirty="0">
                <a:solidFill>
                  <a:srgbClr val="FF0000"/>
                </a:solidFill>
              </a:rPr>
              <a:t>統計手法</a:t>
            </a:r>
            <a:endParaRPr kumimoji="1"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en-US" altLang="ja-JP" dirty="0"/>
              <a:t>【</a:t>
            </a:r>
            <a:r>
              <a:rPr kumimoji="1" lang="ja-JP" altLang="en-US" dirty="0"/>
              <a:t>注意点</a:t>
            </a:r>
            <a:r>
              <a:rPr kumimoji="1" lang="en-US" altLang="ja-JP" dirty="0"/>
              <a:t>】</a:t>
            </a:r>
          </a:p>
          <a:p>
            <a:r>
              <a:rPr lang="ja-JP" altLang="en-US" b="1" u="sng" dirty="0">
                <a:solidFill>
                  <a:srgbClr val="FF0000"/>
                </a:solidFill>
              </a:rPr>
              <a:t>標本が正規分布</a:t>
            </a:r>
            <a:r>
              <a:rPr lang="ja-JP" altLang="en-US" dirty="0"/>
              <a:t>に従っていること</a:t>
            </a:r>
            <a:endParaRPr lang="en-US" altLang="ja-JP" dirty="0"/>
          </a:p>
          <a:p>
            <a:r>
              <a:rPr kumimoji="1" lang="ja-JP" altLang="en-US" b="1" u="sng" dirty="0">
                <a:solidFill>
                  <a:srgbClr val="FF0000"/>
                </a:solidFill>
              </a:rPr>
              <a:t>外れ値</a:t>
            </a:r>
            <a:r>
              <a:rPr kumimoji="1" lang="ja-JP" altLang="en-US" dirty="0"/>
              <a:t>が存在する場合は、取り除いたり、適切に修正すること</a:t>
            </a:r>
            <a:endParaRPr kumimoji="1" lang="en-US" altLang="ja-JP" dirty="0"/>
          </a:p>
          <a:p>
            <a:r>
              <a:rPr lang="ja-JP" altLang="en-US" sz="2800" b="1" u="sng" dirty="0">
                <a:solidFill>
                  <a:srgbClr val="FF0000"/>
                </a:solidFill>
              </a:rPr>
              <a:t>十分な標本サイズ</a:t>
            </a:r>
            <a:r>
              <a:rPr lang="ja-JP" altLang="en-US" sz="2800" dirty="0"/>
              <a:t>を確保すること．小さな標本サイズでは、結果の信頼性が下がる可能性がある</a:t>
            </a:r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497BFA-A010-A94B-4468-E7F5D391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4126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535797-DC94-A947-8D7C-3EC6EBCD2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複数の母集団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126F59C-CD57-9187-BBDB-887573DD9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926022"/>
          </a:xfrm>
        </p:spPr>
        <p:txBody>
          <a:bodyPr>
            <a:normAutofit lnSpcReduction="10000"/>
          </a:bodyPr>
          <a:lstStyle/>
          <a:p>
            <a:r>
              <a:rPr kumimoji="1" lang="ja-JP" altLang="en-US" b="1" dirty="0"/>
              <a:t>母集団が複数あるという考え方は重要</a:t>
            </a:r>
            <a:endParaRPr kumimoji="1"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あなたは大学生です。</a:t>
            </a:r>
            <a:r>
              <a:rPr lang="ja-JP" altLang="en-US" dirty="0"/>
              <a:t>授業</a:t>
            </a:r>
            <a:r>
              <a:rPr lang="en-US" altLang="ja-JP" dirty="0"/>
              <a:t>A</a:t>
            </a:r>
            <a:r>
              <a:rPr lang="ja-JP" altLang="en-US" dirty="0"/>
              <a:t>を受けた人と、授業</a:t>
            </a:r>
            <a:r>
              <a:rPr lang="en-US" altLang="ja-JP" dirty="0"/>
              <a:t>A</a:t>
            </a:r>
            <a:r>
              <a:rPr lang="ja-JP" altLang="en-US" dirty="0"/>
              <a:t>を受けていない人の調査し、比較してみたいと考えました</a:t>
            </a:r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pPr marL="0" indent="0" algn="ctr">
              <a:buNone/>
            </a:pPr>
            <a:r>
              <a:rPr kumimoji="1" lang="ja-JP" altLang="en-US" b="1" dirty="0">
                <a:solidFill>
                  <a:srgbClr val="FF0000"/>
                </a:solidFill>
              </a:rPr>
              <a:t>母集団が２つ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2E3AE7-D096-6858-FC14-4EBB51DB6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5" name="雲 4">
            <a:extLst>
              <a:ext uri="{FF2B5EF4-FFF2-40B4-BE49-F238E27FC236}">
                <a16:creationId xmlns:a16="http://schemas.microsoft.com/office/drawing/2014/main" id="{A64D77A8-3E04-9F1B-2E02-A9E123977BD8}"/>
              </a:ext>
            </a:extLst>
          </p:cNvPr>
          <p:cNvSpPr/>
          <p:nvPr/>
        </p:nvSpPr>
        <p:spPr>
          <a:xfrm>
            <a:off x="1381045" y="3152083"/>
            <a:ext cx="3074670" cy="1638842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5C7D33F-731E-D2D0-3C87-5308CBF45469}"/>
              </a:ext>
            </a:extLst>
          </p:cNvPr>
          <p:cNvSpPr txBox="1"/>
          <p:nvPr/>
        </p:nvSpPr>
        <p:spPr>
          <a:xfrm>
            <a:off x="2351160" y="2518126"/>
            <a:ext cx="1223412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雲 6">
            <a:extLst>
              <a:ext uri="{FF2B5EF4-FFF2-40B4-BE49-F238E27FC236}">
                <a16:creationId xmlns:a16="http://schemas.microsoft.com/office/drawing/2014/main" id="{F542BBBD-582D-268F-59CB-F7CF3C8B8EE3}"/>
              </a:ext>
            </a:extLst>
          </p:cNvPr>
          <p:cNvSpPr/>
          <p:nvPr/>
        </p:nvSpPr>
        <p:spPr>
          <a:xfrm>
            <a:off x="5299630" y="3152083"/>
            <a:ext cx="3074670" cy="1638842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D2227B8-3734-8C78-619C-48C763009CCB}"/>
              </a:ext>
            </a:extLst>
          </p:cNvPr>
          <p:cNvSpPr txBox="1"/>
          <p:nvPr/>
        </p:nvSpPr>
        <p:spPr>
          <a:xfrm>
            <a:off x="6269745" y="2518126"/>
            <a:ext cx="1223412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8753C88-7B39-051C-E327-898E7157032F}"/>
              </a:ext>
            </a:extLst>
          </p:cNvPr>
          <p:cNvSpPr txBox="1"/>
          <p:nvPr/>
        </p:nvSpPr>
        <p:spPr>
          <a:xfrm>
            <a:off x="1913873" y="4948716"/>
            <a:ext cx="27774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授業</a:t>
            </a:r>
            <a:r>
              <a:rPr lang="en-US" altLang="ja-JP" sz="2400" dirty="0"/>
              <a:t>A</a:t>
            </a:r>
            <a:r>
              <a:rPr lang="ja-JP" altLang="en-US" sz="2400" dirty="0"/>
              <a:t>を受けた人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52013E9-C103-0AC2-29DC-9887B1526758}"/>
              </a:ext>
            </a:extLst>
          </p:cNvPr>
          <p:cNvSpPr txBox="1"/>
          <p:nvPr/>
        </p:nvSpPr>
        <p:spPr>
          <a:xfrm>
            <a:off x="5137233" y="4992285"/>
            <a:ext cx="34956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授業</a:t>
            </a:r>
            <a:r>
              <a:rPr lang="en-US" altLang="ja-JP" sz="2400" dirty="0"/>
              <a:t>A</a:t>
            </a:r>
            <a:r>
              <a:rPr lang="ja-JP" altLang="en-US" sz="2400" dirty="0"/>
              <a:t>を受けていない人</a:t>
            </a:r>
          </a:p>
        </p:txBody>
      </p:sp>
    </p:spTree>
    <p:extLst>
      <p:ext uri="{BB962C8B-B14F-4D97-AF65-F5344CB8AC3E}">
        <p14:creationId xmlns:p14="http://schemas.microsoft.com/office/powerpoint/2010/main" val="31066598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535797-DC94-A947-8D7C-3EC6EBCD2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２つ</a:t>
            </a:r>
            <a:r>
              <a:rPr kumimoji="1" lang="ja-JP" altLang="en-US" dirty="0"/>
              <a:t>の母集団</a:t>
            </a:r>
            <a:r>
              <a:rPr lang="ja-JP" altLang="en-US" dirty="0"/>
              <a:t>と２つの標本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2E3AE7-D096-6858-FC14-4EBB51DB6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13" name="雲 12">
            <a:extLst>
              <a:ext uri="{FF2B5EF4-FFF2-40B4-BE49-F238E27FC236}">
                <a16:creationId xmlns:a16="http://schemas.microsoft.com/office/drawing/2014/main" id="{47EA54D8-C3E1-F539-9A88-605B625A271A}"/>
              </a:ext>
            </a:extLst>
          </p:cNvPr>
          <p:cNvSpPr/>
          <p:nvPr/>
        </p:nvSpPr>
        <p:spPr>
          <a:xfrm>
            <a:off x="2609102" y="1546587"/>
            <a:ext cx="3074670" cy="1638842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右矢印 13">
            <a:extLst>
              <a:ext uri="{FF2B5EF4-FFF2-40B4-BE49-F238E27FC236}">
                <a16:creationId xmlns:a16="http://schemas.microsoft.com/office/drawing/2014/main" id="{02159AC7-0BB9-1409-C685-398E3EEC9F2D}"/>
              </a:ext>
            </a:extLst>
          </p:cNvPr>
          <p:cNvSpPr/>
          <p:nvPr/>
        </p:nvSpPr>
        <p:spPr>
          <a:xfrm>
            <a:off x="6376122" y="2133637"/>
            <a:ext cx="541020" cy="4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DDEEF6B-3DED-BA16-0577-146E4A9A480F}"/>
              </a:ext>
            </a:extLst>
          </p:cNvPr>
          <p:cNvSpPr txBox="1"/>
          <p:nvPr/>
        </p:nvSpPr>
        <p:spPr>
          <a:xfrm>
            <a:off x="7609492" y="2110554"/>
            <a:ext cx="1915909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標本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1A87973-E677-C054-93B3-927DB7D854CA}"/>
              </a:ext>
            </a:extLst>
          </p:cNvPr>
          <p:cNvSpPr txBox="1"/>
          <p:nvPr/>
        </p:nvSpPr>
        <p:spPr>
          <a:xfrm>
            <a:off x="499458" y="2110553"/>
            <a:ext cx="1223412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959B9E9-16B7-F58E-A587-853B74A00B71}"/>
              </a:ext>
            </a:extLst>
          </p:cNvPr>
          <p:cNvSpPr txBox="1"/>
          <p:nvPr/>
        </p:nvSpPr>
        <p:spPr>
          <a:xfrm>
            <a:off x="5688678" y="1355621"/>
            <a:ext cx="1915909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サンプリング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雲 17">
            <a:extLst>
              <a:ext uri="{FF2B5EF4-FFF2-40B4-BE49-F238E27FC236}">
                <a16:creationId xmlns:a16="http://schemas.microsoft.com/office/drawing/2014/main" id="{0DA2F76C-E2EA-3A90-9DEA-A5E6BDA1EA5C}"/>
              </a:ext>
            </a:extLst>
          </p:cNvPr>
          <p:cNvSpPr/>
          <p:nvPr/>
        </p:nvSpPr>
        <p:spPr>
          <a:xfrm>
            <a:off x="2614008" y="4389214"/>
            <a:ext cx="3074670" cy="1638842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右矢印 13">
            <a:extLst>
              <a:ext uri="{FF2B5EF4-FFF2-40B4-BE49-F238E27FC236}">
                <a16:creationId xmlns:a16="http://schemas.microsoft.com/office/drawing/2014/main" id="{FECA02CC-18AE-DA47-025F-722CA9B68E69}"/>
              </a:ext>
            </a:extLst>
          </p:cNvPr>
          <p:cNvSpPr/>
          <p:nvPr/>
        </p:nvSpPr>
        <p:spPr>
          <a:xfrm>
            <a:off x="6376122" y="4977802"/>
            <a:ext cx="541020" cy="4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BAC0D1C-F1C1-0407-C762-38A4E68E30F3}"/>
              </a:ext>
            </a:extLst>
          </p:cNvPr>
          <p:cNvSpPr txBox="1"/>
          <p:nvPr/>
        </p:nvSpPr>
        <p:spPr>
          <a:xfrm>
            <a:off x="7609492" y="4954719"/>
            <a:ext cx="1915909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標本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59B0153-C390-0AD9-C508-2B9748596789}"/>
              </a:ext>
            </a:extLst>
          </p:cNvPr>
          <p:cNvSpPr txBox="1"/>
          <p:nvPr/>
        </p:nvSpPr>
        <p:spPr>
          <a:xfrm>
            <a:off x="499458" y="5195031"/>
            <a:ext cx="1223412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別の母集団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8E93139-F853-9A7F-B638-E0DDEFE671B3}"/>
              </a:ext>
            </a:extLst>
          </p:cNvPr>
          <p:cNvSpPr txBox="1"/>
          <p:nvPr/>
        </p:nvSpPr>
        <p:spPr>
          <a:xfrm>
            <a:off x="5688678" y="4199786"/>
            <a:ext cx="1915909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サンプリング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82032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9CCF73-D9C3-58B2-ED6E-633505543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t</a:t>
            </a:r>
            <a:r>
              <a:rPr kumimoji="1" lang="en-US" altLang="ja-JP" dirty="0"/>
              <a:t> </a:t>
            </a:r>
            <a:r>
              <a:rPr kumimoji="1" lang="ja-JP" altLang="en-US" dirty="0"/>
              <a:t>検定と </a:t>
            </a:r>
            <a:r>
              <a:rPr kumimoji="1" lang="en-US" altLang="ja-JP" dirty="0"/>
              <a:t>p</a:t>
            </a:r>
            <a:r>
              <a:rPr lang="ja-JP" altLang="en-US" dirty="0"/>
              <a:t> 値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99284B-FD20-42CF-17BE-2E5DCE773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2925647"/>
          </a:xfrm>
        </p:spPr>
        <p:txBody>
          <a:bodyPr/>
          <a:lstStyle/>
          <a:p>
            <a:r>
              <a:rPr kumimoji="1" lang="en-US" altLang="ja-JP" b="1" dirty="0">
                <a:solidFill>
                  <a:srgbClr val="C00000"/>
                </a:solidFill>
              </a:rPr>
              <a:t>t </a:t>
            </a:r>
            <a:r>
              <a:rPr kumimoji="1" lang="ja-JP" altLang="en-US" b="1" dirty="0">
                <a:solidFill>
                  <a:srgbClr val="C00000"/>
                </a:solidFill>
              </a:rPr>
              <a:t>検定</a:t>
            </a:r>
            <a:r>
              <a:rPr kumimoji="1" lang="ja-JP" altLang="en-US" dirty="0"/>
              <a:t>は、</a:t>
            </a:r>
            <a:r>
              <a:rPr kumimoji="1" lang="ja-JP" altLang="en-US" b="1" u="sng" dirty="0">
                <a:solidFill>
                  <a:srgbClr val="FF0000"/>
                </a:solidFill>
              </a:rPr>
              <a:t>２つの標本</a:t>
            </a:r>
            <a:r>
              <a:rPr kumimoji="1" lang="ja-JP" altLang="en-US" dirty="0"/>
              <a:t>の</a:t>
            </a:r>
            <a:r>
              <a:rPr kumimoji="1" lang="ja-JP" altLang="en-US" b="1" u="sng" dirty="0">
                <a:solidFill>
                  <a:srgbClr val="FF0000"/>
                </a:solidFill>
              </a:rPr>
              <a:t>平均値</a:t>
            </a:r>
            <a:r>
              <a:rPr kumimoji="1" lang="ja-JP" altLang="en-US" dirty="0"/>
              <a:t>が</a:t>
            </a:r>
            <a:r>
              <a:rPr kumimoji="1" lang="ja-JP" altLang="en-US" b="1" u="sng" dirty="0">
                <a:solidFill>
                  <a:srgbClr val="FF0000"/>
                </a:solidFill>
              </a:rPr>
              <a:t>統計的に有意に異なるか</a:t>
            </a:r>
            <a:r>
              <a:rPr lang="ja-JP" altLang="en-US" b="1" u="sng" dirty="0">
                <a:solidFill>
                  <a:srgbClr val="FF0000"/>
                </a:solidFill>
              </a:rPr>
              <a:t>どうかを</a:t>
            </a:r>
            <a:r>
              <a:rPr kumimoji="1" lang="ja-JP" altLang="en-US" dirty="0"/>
              <a:t>判断するための</a:t>
            </a:r>
            <a:r>
              <a:rPr kumimoji="1" lang="ja-JP" altLang="en-US" b="1" u="sng" dirty="0">
                <a:solidFill>
                  <a:srgbClr val="FF0000"/>
                </a:solidFill>
              </a:rPr>
              <a:t>統計手法</a:t>
            </a:r>
            <a:endParaRPr kumimoji="1"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b="1" u="sng" dirty="0">
              <a:solidFill>
                <a:srgbClr val="FF0000"/>
              </a:solidFill>
            </a:endParaRPr>
          </a:p>
          <a:p>
            <a:r>
              <a:rPr kumimoji="1" lang="en-US" altLang="ja-JP" b="1" dirty="0">
                <a:solidFill>
                  <a:srgbClr val="C00000"/>
                </a:solidFill>
              </a:rPr>
              <a:t>p</a:t>
            </a:r>
            <a:r>
              <a:rPr lang="ja-JP" altLang="en-US" b="1" dirty="0">
                <a:solidFill>
                  <a:srgbClr val="C00000"/>
                </a:solidFill>
              </a:rPr>
              <a:t> 値</a:t>
            </a:r>
            <a:r>
              <a:rPr lang="ja-JP" altLang="en-US" dirty="0"/>
              <a:t>は、</a:t>
            </a:r>
            <a:r>
              <a:rPr lang="ja-JP" altLang="en-US" b="1" u="sng" dirty="0">
                <a:solidFill>
                  <a:srgbClr val="FF0000"/>
                </a:solidFill>
              </a:rPr>
              <a:t>２つの標本の差が偶然による</a:t>
            </a:r>
            <a:r>
              <a:rPr lang="ja-JP" altLang="en-US" dirty="0"/>
              <a:t>（有意でない）確率を示す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497BFA-A010-A94B-4468-E7F5D391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C72F6CC-3079-F5CF-E185-22B5EDC5704D}"/>
              </a:ext>
            </a:extLst>
          </p:cNvPr>
          <p:cNvSpPr txBox="1"/>
          <p:nvPr/>
        </p:nvSpPr>
        <p:spPr>
          <a:xfrm>
            <a:off x="748665" y="4048027"/>
            <a:ext cx="77829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</a:t>
            </a:r>
            <a:r>
              <a:rPr kumimoji="1" lang="ja-JP" altLang="en-US" sz="2400" dirty="0"/>
              <a:t> 値 </a:t>
            </a:r>
            <a:r>
              <a:rPr kumimoji="1" lang="en-US" altLang="ja-JP" sz="2400" dirty="0"/>
              <a:t>= 0.99 </a:t>
            </a:r>
            <a:r>
              <a:rPr kumimoji="1" lang="ja-JP" altLang="en-US" sz="2400" dirty="0"/>
              <a:t>のとき．「偶然による確率は９９％」</a:t>
            </a:r>
            <a:endParaRPr kumimoji="1" lang="en-US" altLang="ja-JP" sz="2400" dirty="0"/>
          </a:p>
          <a:p>
            <a:r>
              <a:rPr kumimoji="1" lang="en-US" altLang="ja-JP" sz="2400" dirty="0"/>
              <a:t>	</a:t>
            </a:r>
            <a:r>
              <a:rPr kumimoji="1" lang="ja-JP" altLang="en-US" sz="2400" dirty="0"/>
              <a:t>⇒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有意であるとも有意でないともいえない</a:t>
            </a:r>
            <a:endParaRPr kumimoji="1" lang="en-US" altLang="ja-JP" sz="2400" b="1" u="sng" dirty="0">
              <a:solidFill>
                <a:srgbClr val="FF0000"/>
              </a:solidFill>
            </a:endParaRPr>
          </a:p>
          <a:p>
            <a:endParaRPr kumimoji="1" lang="en-US" altLang="ja-JP" sz="2400" dirty="0"/>
          </a:p>
          <a:p>
            <a:r>
              <a:rPr kumimoji="1" lang="en-US" altLang="ja-JP" sz="2400" dirty="0"/>
              <a:t>P</a:t>
            </a:r>
            <a:r>
              <a:rPr kumimoji="1" lang="ja-JP" altLang="en-US" sz="2400" dirty="0"/>
              <a:t> 値 </a:t>
            </a:r>
            <a:r>
              <a:rPr kumimoji="1" lang="en-US" altLang="ja-JP" sz="2400" dirty="0"/>
              <a:t>= 0.0005 </a:t>
            </a:r>
            <a:r>
              <a:rPr kumimoji="1" lang="ja-JP" altLang="en-US" sz="2400" dirty="0"/>
              <a:t>のとき、「偶然による確率は０．０５％」</a:t>
            </a:r>
            <a:endParaRPr kumimoji="1" lang="en-US" altLang="ja-JP" sz="2400" dirty="0"/>
          </a:p>
          <a:p>
            <a:r>
              <a:rPr kumimoji="1" lang="en-US" altLang="ja-JP" sz="2400" dirty="0"/>
              <a:t>	</a:t>
            </a:r>
            <a:r>
              <a:rPr kumimoji="1" lang="ja-JP" altLang="en-US" sz="2400" dirty="0"/>
              <a:t>⇒おそらく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有意である</a:t>
            </a:r>
            <a:endParaRPr kumimoji="1" lang="en-US" altLang="ja-JP" sz="2400" b="1" u="sng" dirty="0">
              <a:solidFill>
                <a:srgbClr val="FF0000"/>
              </a:solidFill>
            </a:endParaRPr>
          </a:p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591214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535797-DC94-A947-8D7C-3EC6EBCD2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２つ</a:t>
            </a:r>
            <a:r>
              <a:rPr kumimoji="1" lang="ja-JP" altLang="en-US" dirty="0"/>
              <a:t>の母集団</a:t>
            </a:r>
            <a:r>
              <a:rPr lang="ja-JP" altLang="en-US" dirty="0"/>
              <a:t>と２つの標本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2E3AE7-D096-6858-FC14-4EBB51DB6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13" name="雲 12">
            <a:extLst>
              <a:ext uri="{FF2B5EF4-FFF2-40B4-BE49-F238E27FC236}">
                <a16:creationId xmlns:a16="http://schemas.microsoft.com/office/drawing/2014/main" id="{47EA54D8-C3E1-F539-9A88-605B625A271A}"/>
              </a:ext>
            </a:extLst>
          </p:cNvPr>
          <p:cNvSpPr/>
          <p:nvPr/>
        </p:nvSpPr>
        <p:spPr>
          <a:xfrm>
            <a:off x="1740422" y="748389"/>
            <a:ext cx="3074670" cy="1638842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右矢印 13">
            <a:extLst>
              <a:ext uri="{FF2B5EF4-FFF2-40B4-BE49-F238E27FC236}">
                <a16:creationId xmlns:a16="http://schemas.microsoft.com/office/drawing/2014/main" id="{02159AC7-0BB9-1409-C685-398E3EEC9F2D}"/>
              </a:ext>
            </a:extLst>
          </p:cNvPr>
          <p:cNvSpPr/>
          <p:nvPr/>
        </p:nvSpPr>
        <p:spPr>
          <a:xfrm>
            <a:off x="5240742" y="1247812"/>
            <a:ext cx="541020" cy="4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1A87973-E677-C054-93B3-927DB7D854CA}"/>
              </a:ext>
            </a:extLst>
          </p:cNvPr>
          <p:cNvSpPr txBox="1"/>
          <p:nvPr/>
        </p:nvSpPr>
        <p:spPr>
          <a:xfrm>
            <a:off x="173821" y="1270080"/>
            <a:ext cx="1223412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雲 17">
            <a:extLst>
              <a:ext uri="{FF2B5EF4-FFF2-40B4-BE49-F238E27FC236}">
                <a16:creationId xmlns:a16="http://schemas.microsoft.com/office/drawing/2014/main" id="{0DA2F76C-E2EA-3A90-9DEA-A5E6BDA1EA5C}"/>
              </a:ext>
            </a:extLst>
          </p:cNvPr>
          <p:cNvSpPr/>
          <p:nvPr/>
        </p:nvSpPr>
        <p:spPr>
          <a:xfrm>
            <a:off x="1853017" y="2910931"/>
            <a:ext cx="3074670" cy="1638842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右矢印 13">
            <a:extLst>
              <a:ext uri="{FF2B5EF4-FFF2-40B4-BE49-F238E27FC236}">
                <a16:creationId xmlns:a16="http://schemas.microsoft.com/office/drawing/2014/main" id="{FECA02CC-18AE-DA47-025F-722CA9B68E69}"/>
              </a:ext>
            </a:extLst>
          </p:cNvPr>
          <p:cNvSpPr/>
          <p:nvPr/>
        </p:nvSpPr>
        <p:spPr>
          <a:xfrm>
            <a:off x="5240742" y="3487978"/>
            <a:ext cx="541020" cy="4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59B0153-C390-0AD9-C508-2B9748596789}"/>
              </a:ext>
            </a:extLst>
          </p:cNvPr>
          <p:cNvSpPr txBox="1"/>
          <p:nvPr/>
        </p:nvSpPr>
        <p:spPr>
          <a:xfrm>
            <a:off x="29608" y="3652205"/>
            <a:ext cx="1223412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別の母集団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D44BFD7-C45C-BA37-999A-A1097A4F0D8F}"/>
              </a:ext>
            </a:extLst>
          </p:cNvPr>
          <p:cNvSpPr txBox="1"/>
          <p:nvPr/>
        </p:nvSpPr>
        <p:spPr>
          <a:xfrm>
            <a:off x="4927687" y="5016344"/>
            <a:ext cx="1223412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２つの標本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から 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t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検定の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p 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値を算出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：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0.006908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9FBC668-9A0E-7B5B-6827-242B33A5557A}"/>
              </a:ext>
            </a:extLst>
          </p:cNvPr>
          <p:cNvSpPr txBox="1"/>
          <p:nvPr/>
        </p:nvSpPr>
        <p:spPr>
          <a:xfrm>
            <a:off x="4629036" y="5990747"/>
            <a:ext cx="1223412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u="sng" dirty="0">
                <a:solidFill>
                  <a:srgbClr val="FF0000"/>
                </a:solidFill>
              </a:rPr>
              <a:t>２つの標本の差が偶然による</a:t>
            </a:r>
            <a:endParaRPr lang="en-US" altLang="ja-JP" sz="2400" b="1" u="sng" dirty="0">
              <a:solidFill>
                <a:srgbClr val="FF0000"/>
              </a:solidFill>
            </a:endParaRPr>
          </a:p>
          <a:p>
            <a:r>
              <a:rPr lang="ja-JP" altLang="en-US" sz="2400" dirty="0"/>
              <a:t>（有意でない）</a:t>
            </a:r>
            <a:r>
              <a:rPr lang="ja-JP" altLang="en-US" sz="2400" b="1" u="sng" dirty="0">
                <a:solidFill>
                  <a:srgbClr val="FF0000"/>
                </a:solidFill>
              </a:rPr>
              <a:t>確率が低い</a:t>
            </a:r>
            <a:endParaRPr kumimoji="1" lang="en-US" altLang="ja-JP" sz="16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D2D9D63-38EA-AF7C-17DF-EE3C749DD559}"/>
              </a:ext>
            </a:extLst>
          </p:cNvPr>
          <p:cNvSpPr/>
          <p:nvPr/>
        </p:nvSpPr>
        <p:spPr>
          <a:xfrm>
            <a:off x="6207412" y="473182"/>
            <a:ext cx="959124" cy="2091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6706339-1DF1-49A6-6666-6C35C2500A89}"/>
              </a:ext>
            </a:extLst>
          </p:cNvPr>
          <p:cNvSpPr txBox="1"/>
          <p:nvPr/>
        </p:nvSpPr>
        <p:spPr>
          <a:xfrm>
            <a:off x="6327566" y="561217"/>
            <a:ext cx="651140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128</a:t>
            </a:r>
            <a:b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104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124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85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120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64ECB2F-1513-79BD-3538-CB45DDAE07CF}"/>
              </a:ext>
            </a:extLst>
          </p:cNvPr>
          <p:cNvSpPr/>
          <p:nvPr/>
        </p:nvSpPr>
        <p:spPr>
          <a:xfrm>
            <a:off x="6207412" y="2653197"/>
            <a:ext cx="959124" cy="23455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2B76F85-44C0-D3C5-B2B6-7FA78A5A96BE}"/>
              </a:ext>
            </a:extLst>
          </p:cNvPr>
          <p:cNvSpPr txBox="1"/>
          <p:nvPr/>
        </p:nvSpPr>
        <p:spPr>
          <a:xfrm>
            <a:off x="6327566" y="2741232"/>
            <a:ext cx="651140" cy="230832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180</a:t>
            </a:r>
            <a:b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</a:t>
            </a:r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91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189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131</a:t>
            </a:r>
            <a:endParaRPr kumimoji="1" lang="en-US" altLang="ja-JP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130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150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43893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535797-DC94-A947-8D7C-3EC6EBCD2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２つ</a:t>
            </a:r>
            <a:r>
              <a:rPr kumimoji="1" lang="ja-JP" altLang="en-US" dirty="0"/>
              <a:t>の母集団</a:t>
            </a:r>
            <a:r>
              <a:rPr lang="ja-JP" altLang="en-US" dirty="0"/>
              <a:t>と２つの標本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2E3AE7-D096-6858-FC14-4EBB51DB6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13" name="雲 12">
            <a:extLst>
              <a:ext uri="{FF2B5EF4-FFF2-40B4-BE49-F238E27FC236}">
                <a16:creationId xmlns:a16="http://schemas.microsoft.com/office/drawing/2014/main" id="{47EA54D8-C3E1-F539-9A88-605B625A271A}"/>
              </a:ext>
            </a:extLst>
          </p:cNvPr>
          <p:cNvSpPr/>
          <p:nvPr/>
        </p:nvSpPr>
        <p:spPr>
          <a:xfrm>
            <a:off x="1740422" y="748389"/>
            <a:ext cx="3074670" cy="1638842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右矢印 13">
            <a:extLst>
              <a:ext uri="{FF2B5EF4-FFF2-40B4-BE49-F238E27FC236}">
                <a16:creationId xmlns:a16="http://schemas.microsoft.com/office/drawing/2014/main" id="{02159AC7-0BB9-1409-C685-398E3EEC9F2D}"/>
              </a:ext>
            </a:extLst>
          </p:cNvPr>
          <p:cNvSpPr/>
          <p:nvPr/>
        </p:nvSpPr>
        <p:spPr>
          <a:xfrm>
            <a:off x="5240742" y="1247812"/>
            <a:ext cx="541020" cy="4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1A87973-E677-C054-93B3-927DB7D854CA}"/>
              </a:ext>
            </a:extLst>
          </p:cNvPr>
          <p:cNvSpPr txBox="1"/>
          <p:nvPr/>
        </p:nvSpPr>
        <p:spPr>
          <a:xfrm>
            <a:off x="173821" y="1270080"/>
            <a:ext cx="1223412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母集団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雲 17">
            <a:extLst>
              <a:ext uri="{FF2B5EF4-FFF2-40B4-BE49-F238E27FC236}">
                <a16:creationId xmlns:a16="http://schemas.microsoft.com/office/drawing/2014/main" id="{0DA2F76C-E2EA-3A90-9DEA-A5E6BDA1EA5C}"/>
              </a:ext>
            </a:extLst>
          </p:cNvPr>
          <p:cNvSpPr/>
          <p:nvPr/>
        </p:nvSpPr>
        <p:spPr>
          <a:xfrm>
            <a:off x="1853017" y="2910931"/>
            <a:ext cx="3074670" cy="1638842"/>
          </a:xfrm>
          <a:prstGeom prst="clou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9" name="右矢印 13">
            <a:extLst>
              <a:ext uri="{FF2B5EF4-FFF2-40B4-BE49-F238E27FC236}">
                <a16:creationId xmlns:a16="http://schemas.microsoft.com/office/drawing/2014/main" id="{FECA02CC-18AE-DA47-025F-722CA9B68E69}"/>
              </a:ext>
            </a:extLst>
          </p:cNvPr>
          <p:cNvSpPr/>
          <p:nvPr/>
        </p:nvSpPr>
        <p:spPr>
          <a:xfrm>
            <a:off x="5240742" y="3487978"/>
            <a:ext cx="541020" cy="484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59B0153-C390-0AD9-C508-2B9748596789}"/>
              </a:ext>
            </a:extLst>
          </p:cNvPr>
          <p:cNvSpPr txBox="1"/>
          <p:nvPr/>
        </p:nvSpPr>
        <p:spPr>
          <a:xfrm>
            <a:off x="29608" y="3652205"/>
            <a:ext cx="1223412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別の母集団</a:t>
            </a:r>
            <a:endParaRPr kumimoji="1" lang="en-US" altLang="ja-JP" sz="27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010DD14-52B5-0C9E-F255-FCA03D30CCA1}"/>
              </a:ext>
            </a:extLst>
          </p:cNvPr>
          <p:cNvSpPr/>
          <p:nvPr/>
        </p:nvSpPr>
        <p:spPr>
          <a:xfrm>
            <a:off x="6094817" y="457970"/>
            <a:ext cx="959124" cy="2091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C45525-2AB0-2FB7-F4FD-63A37E9C4696}"/>
              </a:ext>
            </a:extLst>
          </p:cNvPr>
          <p:cNvSpPr txBox="1"/>
          <p:nvPr/>
        </p:nvSpPr>
        <p:spPr>
          <a:xfrm>
            <a:off x="6214971" y="546005"/>
            <a:ext cx="651140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128</a:t>
            </a:r>
            <a:b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</a:br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104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124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85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120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563C4C4-D1DA-1B53-C9D5-5D200CD9A637}"/>
              </a:ext>
            </a:extLst>
          </p:cNvPr>
          <p:cNvSpPr txBox="1"/>
          <p:nvPr/>
        </p:nvSpPr>
        <p:spPr>
          <a:xfrm>
            <a:off x="6214971" y="2903220"/>
            <a:ext cx="651140" cy="19389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100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106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89</a:t>
            </a:r>
          </a:p>
          <a:p>
            <a:pPr algn="r"/>
            <a:r>
              <a:rPr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89</a:t>
            </a:r>
          </a:p>
          <a:p>
            <a:pPr algn="r"/>
            <a:r>
              <a:rPr kumimoji="1" lang="en-US" altLang="ja-JP" sz="2400" dirty="0">
                <a:solidFill>
                  <a:srgbClr val="0066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105</a:t>
            </a:r>
            <a:endParaRPr kumimoji="1" lang="ja-JP" altLang="en-US" sz="2400" dirty="0">
              <a:solidFill>
                <a:srgbClr val="0066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9DBCA08-A075-C441-967D-BEFFC3957039}"/>
              </a:ext>
            </a:extLst>
          </p:cNvPr>
          <p:cNvSpPr/>
          <p:nvPr/>
        </p:nvSpPr>
        <p:spPr>
          <a:xfrm>
            <a:off x="6115177" y="2826726"/>
            <a:ext cx="959124" cy="20919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D44BFD7-C45C-BA37-999A-A1097A4F0D8F}"/>
              </a:ext>
            </a:extLst>
          </p:cNvPr>
          <p:cNvSpPr txBox="1"/>
          <p:nvPr/>
        </p:nvSpPr>
        <p:spPr>
          <a:xfrm>
            <a:off x="4927687" y="5016344"/>
            <a:ext cx="1223412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２つの標本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から 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t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検定の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p </a:t>
            </a:r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値を算出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：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0.1541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9FBC668-9A0E-7B5B-6827-242B33A5557A}"/>
              </a:ext>
            </a:extLst>
          </p:cNvPr>
          <p:cNvSpPr txBox="1"/>
          <p:nvPr/>
        </p:nvSpPr>
        <p:spPr>
          <a:xfrm>
            <a:off x="4203386" y="5990746"/>
            <a:ext cx="1223412" cy="5078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有意であるとも有意でないとも言えない</a:t>
            </a:r>
            <a:endParaRPr kumimoji="1" lang="en-US" altLang="ja-JP" sz="2000" b="1" u="sng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4252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B792D1-26EC-E54A-EA88-9185DF24D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 </a:t>
            </a:r>
            <a:r>
              <a:rPr kumimoji="1" lang="ja-JP" altLang="en-US" dirty="0"/>
              <a:t>値と有意性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F2C235-4AAC-BF76-0506-92CA7843C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>
                <a:solidFill>
                  <a:srgbClr val="C00000"/>
                </a:solidFill>
              </a:rPr>
              <a:t>t </a:t>
            </a:r>
            <a:r>
              <a:rPr kumimoji="1" lang="ja-JP" altLang="en-US" b="1" dirty="0">
                <a:solidFill>
                  <a:srgbClr val="C00000"/>
                </a:solidFill>
              </a:rPr>
              <a:t>検定</a:t>
            </a:r>
            <a:r>
              <a:rPr kumimoji="1" lang="ja-JP" altLang="en-US" dirty="0"/>
              <a:t>の </a:t>
            </a:r>
            <a:r>
              <a:rPr kumimoji="1" lang="en-US" altLang="ja-JP" b="1" dirty="0">
                <a:solidFill>
                  <a:srgbClr val="C00000"/>
                </a:solidFill>
              </a:rPr>
              <a:t>p</a:t>
            </a:r>
            <a:r>
              <a:rPr lang="ja-JP" altLang="en-US" b="1" dirty="0">
                <a:solidFill>
                  <a:srgbClr val="C00000"/>
                </a:solidFill>
              </a:rPr>
              <a:t> 値</a:t>
            </a:r>
            <a:r>
              <a:rPr lang="ja-JP" altLang="en-US" dirty="0"/>
              <a:t>は、</a:t>
            </a:r>
            <a:r>
              <a:rPr lang="ja-JP" altLang="en-US" b="1" u="sng" dirty="0">
                <a:solidFill>
                  <a:srgbClr val="FF0000"/>
                </a:solidFill>
              </a:rPr>
              <a:t>２つの標本の差が偶然による</a:t>
            </a:r>
            <a:r>
              <a:rPr lang="ja-JP" altLang="en-US" dirty="0"/>
              <a:t>確率を示す</a:t>
            </a:r>
            <a:endParaRPr lang="en-US" altLang="ja-JP" dirty="0"/>
          </a:p>
          <a:p>
            <a:r>
              <a:rPr kumimoji="1" lang="en-US" altLang="ja-JP" b="1" dirty="0">
                <a:solidFill>
                  <a:srgbClr val="FF0000"/>
                </a:solidFill>
              </a:rPr>
              <a:t>p</a:t>
            </a:r>
            <a:r>
              <a:rPr kumimoji="1" lang="ja-JP" altLang="en-US" b="1" dirty="0">
                <a:solidFill>
                  <a:srgbClr val="FF0000"/>
                </a:solidFill>
              </a:rPr>
              <a:t>値が小さい</a:t>
            </a:r>
            <a:r>
              <a:rPr kumimoji="1" lang="ja-JP" altLang="en-US" dirty="0"/>
              <a:t>とき「</a:t>
            </a:r>
            <a:r>
              <a:rPr kumimoji="1" lang="ja-JP" altLang="en-US" b="1" dirty="0"/>
              <a:t>とても偶然とは思えず、有意である</a:t>
            </a:r>
            <a:r>
              <a:rPr kumimoji="1" lang="ja-JP" altLang="en-US" dirty="0"/>
              <a:t>」と考える</a:t>
            </a:r>
            <a:endParaRPr kumimoji="1" lang="en-US" altLang="ja-JP" dirty="0"/>
          </a:p>
          <a:p>
            <a:r>
              <a:rPr kumimoji="1" lang="en-US" altLang="ja-JP" b="1" dirty="0">
                <a:solidFill>
                  <a:srgbClr val="FF0000"/>
                </a:solidFill>
              </a:rPr>
              <a:t>p</a:t>
            </a:r>
            <a:r>
              <a:rPr kumimoji="1" lang="ja-JP" altLang="en-US" b="1" dirty="0">
                <a:solidFill>
                  <a:srgbClr val="FF0000"/>
                </a:solidFill>
              </a:rPr>
              <a:t>値が大きい</a:t>
            </a:r>
            <a:r>
              <a:rPr kumimoji="1" lang="ja-JP" altLang="en-US" dirty="0"/>
              <a:t>ときは「</a:t>
            </a:r>
            <a:r>
              <a:rPr kumimoji="1" lang="ja-JP" altLang="en-US" b="1" dirty="0"/>
              <a:t>偶然であるとも、偶然でないとも言えない</a:t>
            </a:r>
            <a:r>
              <a:rPr kumimoji="1" lang="ja-JP" altLang="en-US" dirty="0"/>
              <a:t>」と考える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07F281F-0DDD-C26B-8FC6-2A431FC08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39355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F089A2-D04B-B64A-083F-90EC184FF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ここまでのまとめ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F7B173-F4B8-2F66-04F2-40062F72A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2"/>
            <a:ext cx="8662135" cy="5875223"/>
          </a:xfrm>
        </p:spPr>
        <p:txBody>
          <a:bodyPr>
            <a:normAutofit/>
          </a:bodyPr>
          <a:lstStyle/>
          <a:p>
            <a:r>
              <a:rPr kumimoji="1" lang="en-US" altLang="ja-JP" sz="2400" b="1" dirty="0"/>
              <a:t>t</a:t>
            </a:r>
            <a:r>
              <a:rPr kumimoji="1" lang="ja-JP" altLang="en-US" sz="2400" b="1" dirty="0"/>
              <a:t>検定</a:t>
            </a:r>
            <a:endParaRPr kumimoji="1" lang="en-US" altLang="ja-JP" sz="2400" b="1" dirty="0"/>
          </a:p>
          <a:p>
            <a:pPr lvl="1"/>
            <a:r>
              <a:rPr kumimoji="1" lang="en-US" altLang="ja-JP" b="1" dirty="0"/>
              <a:t>t</a:t>
            </a:r>
            <a:r>
              <a:rPr kumimoji="1" lang="ja-JP" altLang="en-US" b="1" dirty="0"/>
              <a:t>検定</a:t>
            </a:r>
            <a:r>
              <a:rPr kumimoji="1" lang="ja-JP" altLang="en-US" dirty="0"/>
              <a:t>は、</a:t>
            </a:r>
            <a:r>
              <a:rPr kumimoji="1" lang="en-US" altLang="ja-JP" b="1" dirty="0"/>
              <a:t>2</a:t>
            </a:r>
            <a:r>
              <a:rPr kumimoji="1" lang="ja-JP" altLang="en-US" b="1" dirty="0"/>
              <a:t>つの標本の平均値の統計的な有意性</a:t>
            </a:r>
            <a:r>
              <a:rPr kumimoji="1" lang="ja-JP" altLang="en-US" dirty="0"/>
              <a:t>を判断する</a:t>
            </a:r>
            <a:r>
              <a:rPr kumimoji="1" lang="ja-JP" altLang="en-US" b="1" dirty="0"/>
              <a:t>統計手法</a:t>
            </a:r>
            <a:endParaRPr kumimoji="1" lang="en-US" altLang="ja-JP" b="1" dirty="0"/>
          </a:p>
          <a:p>
            <a:pPr lvl="1"/>
            <a:r>
              <a:rPr kumimoji="1" lang="ja-JP" altLang="en-US" b="1" dirty="0"/>
              <a:t>標本が正規分布</a:t>
            </a:r>
            <a:r>
              <a:rPr kumimoji="1" lang="ja-JP" altLang="en-US" dirty="0"/>
              <a:t>に従い、</a:t>
            </a:r>
            <a:r>
              <a:rPr kumimoji="1" lang="ja-JP" altLang="en-US" b="1" dirty="0"/>
              <a:t>外れ値</a:t>
            </a:r>
            <a:r>
              <a:rPr kumimoji="1" lang="ja-JP" altLang="en-US" dirty="0"/>
              <a:t>を適切に扱い、</a:t>
            </a:r>
            <a:r>
              <a:rPr kumimoji="1" lang="ja-JP" altLang="en-US" b="1" dirty="0"/>
              <a:t>十分な標本サイズ</a:t>
            </a:r>
            <a:r>
              <a:rPr kumimoji="1" lang="ja-JP" altLang="en-US" dirty="0"/>
              <a:t>を確保することが重要</a:t>
            </a:r>
          </a:p>
          <a:p>
            <a:r>
              <a:rPr kumimoji="1" lang="en-US" altLang="ja-JP" sz="2400" b="1" dirty="0"/>
              <a:t>t</a:t>
            </a:r>
            <a:r>
              <a:rPr kumimoji="1" lang="ja-JP" altLang="en-US" sz="2400" b="1" dirty="0"/>
              <a:t>検定の</a:t>
            </a:r>
            <a:r>
              <a:rPr kumimoji="1" lang="en-US" altLang="ja-JP" sz="2400" b="1" dirty="0"/>
              <a:t>p</a:t>
            </a:r>
            <a:r>
              <a:rPr kumimoji="1" lang="ja-JP" altLang="en-US" sz="2400" b="1" dirty="0"/>
              <a:t>値</a:t>
            </a:r>
            <a:endParaRPr kumimoji="1" lang="en-US" altLang="ja-JP" sz="2400" b="1" dirty="0"/>
          </a:p>
          <a:p>
            <a:pPr lvl="1"/>
            <a:r>
              <a:rPr kumimoji="1" lang="en-US" altLang="ja-JP" dirty="0"/>
              <a:t>t</a:t>
            </a:r>
            <a:r>
              <a:rPr kumimoji="1" lang="ja-JP" altLang="en-US" dirty="0"/>
              <a:t>検定の</a:t>
            </a:r>
            <a:r>
              <a:rPr kumimoji="1" lang="en-US" altLang="ja-JP" dirty="0"/>
              <a:t>p</a:t>
            </a:r>
            <a:r>
              <a:rPr kumimoji="1" lang="ja-JP" altLang="en-US" dirty="0"/>
              <a:t>値は、</a:t>
            </a:r>
            <a:r>
              <a:rPr kumimoji="1" lang="en-US" altLang="ja-JP" b="1" dirty="0"/>
              <a:t>2</a:t>
            </a:r>
            <a:r>
              <a:rPr kumimoji="1" lang="ja-JP" altLang="en-US" b="1" dirty="0"/>
              <a:t>つの標本の差が偶然</a:t>
            </a:r>
            <a:r>
              <a:rPr kumimoji="1" lang="ja-JP" altLang="en-US" dirty="0"/>
              <a:t>である</a:t>
            </a:r>
            <a:r>
              <a:rPr kumimoji="1" lang="ja-JP" altLang="en-US" b="1" dirty="0"/>
              <a:t>確率</a:t>
            </a:r>
            <a:endParaRPr kumimoji="1" lang="en-US" altLang="ja-JP" b="1" dirty="0"/>
          </a:p>
          <a:p>
            <a:pPr lvl="1"/>
            <a:r>
              <a:rPr kumimoji="1" lang="en-US" altLang="ja-JP" dirty="0"/>
              <a:t>p</a:t>
            </a:r>
            <a:r>
              <a:rPr kumimoji="1" lang="ja-JP" altLang="en-US" dirty="0"/>
              <a:t>値が低いとき、差が統計的に有意である可能性が高まる</a:t>
            </a:r>
          </a:p>
          <a:p>
            <a:r>
              <a:rPr kumimoji="1" lang="en-US" altLang="ja-JP" sz="2400" b="1" dirty="0"/>
              <a:t>p</a:t>
            </a:r>
            <a:r>
              <a:rPr kumimoji="1" lang="ja-JP" altLang="en-US" sz="2400" b="1" dirty="0"/>
              <a:t>値の解釈</a:t>
            </a:r>
            <a:endParaRPr kumimoji="1" lang="en-US" altLang="ja-JP" sz="2400" b="1" dirty="0"/>
          </a:p>
          <a:p>
            <a:pPr lvl="1"/>
            <a:r>
              <a:rPr kumimoji="1" lang="en-US" altLang="ja-JP" b="1" dirty="0"/>
              <a:t>p</a:t>
            </a:r>
            <a:r>
              <a:rPr kumimoji="1" lang="ja-JP" altLang="en-US" b="1" dirty="0"/>
              <a:t>値が小さい</a:t>
            </a:r>
            <a:r>
              <a:rPr kumimoji="1" lang="ja-JP" altLang="en-US" dirty="0"/>
              <a:t>とき、「</a:t>
            </a:r>
            <a:r>
              <a:rPr kumimoji="1" lang="ja-JP" altLang="en-US" b="1" dirty="0"/>
              <a:t>差は統計的に有意であり、偶然とは考えにくい</a:t>
            </a:r>
            <a:r>
              <a:rPr kumimoji="1" lang="ja-JP" altLang="en-US" dirty="0"/>
              <a:t>」と考える</a:t>
            </a:r>
            <a:endParaRPr kumimoji="1" lang="en-US" altLang="ja-JP" dirty="0"/>
          </a:p>
          <a:p>
            <a:pPr lvl="1"/>
            <a:r>
              <a:rPr kumimoji="1" lang="en-US" altLang="ja-JP" b="1" dirty="0"/>
              <a:t>p</a:t>
            </a:r>
            <a:r>
              <a:rPr kumimoji="1" lang="ja-JP" altLang="en-US" b="1" dirty="0"/>
              <a:t>値が大きい</a:t>
            </a:r>
            <a:r>
              <a:rPr kumimoji="1" lang="ja-JP" altLang="en-US" dirty="0"/>
              <a:t>ときは、「差は統計的に有意であるとは言いきれない。</a:t>
            </a:r>
            <a:r>
              <a:rPr kumimoji="1" lang="ja-JP" altLang="en-US" b="1" dirty="0"/>
              <a:t>偶然であるとも、偶然でないとも言えない</a:t>
            </a:r>
            <a:r>
              <a:rPr kumimoji="1" lang="ja-JP" altLang="en-US" dirty="0"/>
              <a:t>」と考える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5FB977-9DC2-60A4-F368-40844D4A2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5482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308F34-D7E0-4D39-9858-183216762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相関係数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782CB2-603C-498A-840E-CA6F7C40A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相関係数</a:t>
            </a:r>
            <a:r>
              <a:rPr kumimoji="1" lang="ja-JP" altLang="en-US" dirty="0"/>
              <a:t>は，</a:t>
            </a:r>
            <a:r>
              <a:rPr kumimoji="1" lang="ja-JP" altLang="en-US" b="1" dirty="0">
                <a:solidFill>
                  <a:srgbClr val="C00000"/>
                </a:solidFill>
              </a:rPr>
              <a:t>相関</a:t>
            </a:r>
            <a:r>
              <a:rPr kumimoji="1" lang="ja-JP" altLang="en-US" dirty="0"/>
              <a:t>を算出した</a:t>
            </a:r>
            <a:r>
              <a:rPr kumimoji="1" lang="ja-JP" altLang="en-US" b="1" dirty="0"/>
              <a:t>数値．範囲はー１から１まで</a:t>
            </a:r>
            <a:endParaRPr kumimoji="1" lang="en-US" altLang="ja-JP" b="1" dirty="0"/>
          </a:p>
          <a:p>
            <a:r>
              <a:rPr lang="ja-JP" altLang="en-US" dirty="0"/>
              <a:t>相関係数を算出することで、変数間の関係の分析ができる</a:t>
            </a:r>
            <a:endParaRPr kumimoji="1" lang="en-US" altLang="ja-JP" dirty="0"/>
          </a:p>
          <a:p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１に近い値</a:t>
            </a:r>
            <a:r>
              <a:rPr kumimoji="1" lang="ja-JP" altLang="en-US" dirty="0"/>
              <a:t>：　</a:t>
            </a:r>
            <a:r>
              <a:rPr kumimoji="1" lang="ja-JP" altLang="en-US" b="1" dirty="0"/>
              <a:t>相関</a:t>
            </a:r>
            <a:r>
              <a:rPr kumimoji="1" lang="ja-JP" altLang="en-US" b="1" u="sng" dirty="0">
                <a:solidFill>
                  <a:srgbClr val="FF0000"/>
                </a:solidFill>
              </a:rPr>
              <a:t>あり</a:t>
            </a:r>
            <a:r>
              <a:rPr lang="ja-JP" altLang="en-US" b="1" dirty="0"/>
              <a:t>．正の相関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０に近い値</a:t>
            </a:r>
            <a:r>
              <a:rPr lang="ja-JP" altLang="en-US" dirty="0"/>
              <a:t>：　</a:t>
            </a:r>
            <a:r>
              <a:rPr lang="ja-JP" altLang="en-US" b="1" dirty="0"/>
              <a:t>相関なし</a:t>
            </a:r>
            <a:endParaRPr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ー１に近い値</a:t>
            </a:r>
            <a:r>
              <a:rPr kumimoji="1" lang="ja-JP" altLang="en-US" dirty="0"/>
              <a:t>：　</a:t>
            </a:r>
            <a:r>
              <a:rPr kumimoji="1" lang="ja-JP" altLang="en-US" b="1" dirty="0"/>
              <a:t>相関</a:t>
            </a:r>
            <a:r>
              <a:rPr kumimoji="1" lang="ja-JP" altLang="en-US" b="1" u="sng" dirty="0">
                <a:solidFill>
                  <a:srgbClr val="FF0000"/>
                </a:solidFill>
              </a:rPr>
              <a:t>なし</a:t>
            </a:r>
            <a:r>
              <a:rPr lang="ja-JP" altLang="en-US" b="1" dirty="0"/>
              <a:t>．負の相関</a:t>
            </a:r>
            <a:endParaRPr lang="en-US" altLang="ja-JP" b="1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1810DB-B203-44E9-ABEC-9948A07EC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1758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7574F1-B05A-E454-63FB-2DB3496E8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による </a:t>
            </a:r>
            <a:r>
              <a:rPr kumimoji="1" lang="en-US" altLang="ja-JP" dirty="0"/>
              <a:t>t </a:t>
            </a:r>
            <a:r>
              <a:rPr kumimoji="1" lang="ja-JP" altLang="en-US" dirty="0"/>
              <a:t>検定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532FAA-3081-3F34-03C9-8A36C7457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ea"/>
              <a:buAutoNum type="circleNumDbPlain"/>
            </a:pPr>
            <a:r>
              <a:rPr lang="ja-JP" altLang="en-US" sz="2400" dirty="0"/>
              <a:t>ライブラリのインポート</a:t>
            </a:r>
            <a:br>
              <a:rPr lang="en-US" altLang="ja-JP" sz="2400" dirty="0"/>
            </a:br>
            <a:r>
              <a:rPr lang="en-US" altLang="ja-JP" sz="2400" b="1" dirty="0"/>
              <a:t>from </a:t>
            </a:r>
            <a:r>
              <a:rPr lang="en-US" altLang="ja-JP" sz="2400" b="1" dirty="0" err="1"/>
              <a:t>scipy</a:t>
            </a:r>
            <a:r>
              <a:rPr lang="en-US" altLang="ja-JP" sz="2400" b="1" dirty="0"/>
              <a:t> import stats</a:t>
            </a:r>
          </a:p>
          <a:p>
            <a:pPr marL="514350" indent="-514350">
              <a:buFont typeface="+mj-ea"/>
              <a:buAutoNum type="circleNumDbPlain"/>
            </a:pPr>
            <a:r>
              <a:rPr kumimoji="1" lang="ja-JP" altLang="en-US" sz="2400" dirty="0"/>
              <a:t>データの準備</a:t>
            </a:r>
            <a:br>
              <a:rPr lang="en-US" altLang="ja-JP" sz="2400" dirty="0"/>
            </a:br>
            <a:r>
              <a:rPr lang="ja-JP" altLang="en-US" sz="2400" dirty="0"/>
              <a:t>（ここでは、</a:t>
            </a:r>
            <a:r>
              <a:rPr lang="en-US" altLang="ja-JP" sz="2400" dirty="0"/>
              <a:t>sample1</a:t>
            </a:r>
            <a:r>
              <a:rPr lang="ja-JP" altLang="en-US" sz="2400" dirty="0"/>
              <a:t>、</a:t>
            </a:r>
            <a:r>
              <a:rPr lang="en-US" altLang="ja-JP" sz="2400" dirty="0"/>
              <a:t>sample2 </a:t>
            </a:r>
            <a:r>
              <a:rPr lang="ja-JP" altLang="en-US" sz="2400" dirty="0"/>
              <a:t>を準備）</a:t>
            </a:r>
            <a:br>
              <a:rPr lang="en-US" altLang="ja-JP" sz="2400" dirty="0"/>
            </a:br>
            <a:r>
              <a:rPr lang="en-US" altLang="ja-JP" sz="2400" b="1" dirty="0"/>
              <a:t>sample1 = [86, 93, 91, 89, 92]</a:t>
            </a:r>
            <a:br>
              <a:rPr lang="en-US" altLang="ja-JP" sz="2400" b="1" dirty="0"/>
            </a:br>
            <a:r>
              <a:rPr lang="en-US" altLang="ja-JP" sz="2400" b="1" dirty="0"/>
              <a:t>sample2 = [77, 81, 84, 85, 80]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altLang="ja-JP" sz="2400" dirty="0" err="1"/>
              <a:t>scipy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の </a:t>
            </a:r>
            <a:r>
              <a:rPr lang="en-US" altLang="ja-JP" sz="2400" dirty="0" err="1"/>
              <a:t>ttest_ind</a:t>
            </a:r>
            <a:r>
              <a:rPr kumimoji="1" lang="en-US" altLang="ja-JP" sz="2400" dirty="0"/>
              <a:t> </a:t>
            </a:r>
            <a:r>
              <a:rPr kumimoji="1" lang="ja-JP" altLang="en-US" sz="2400" dirty="0"/>
              <a:t>を用いて </a:t>
            </a:r>
            <a:r>
              <a:rPr kumimoji="1" lang="en-US" altLang="ja-JP" sz="2400" dirty="0"/>
              <a:t>t </a:t>
            </a:r>
            <a:r>
              <a:rPr kumimoji="1" lang="ja-JP" altLang="en-US" sz="2400" dirty="0"/>
              <a:t>検定を実施</a:t>
            </a:r>
            <a:br>
              <a:rPr kumimoji="1" lang="en-US" altLang="ja-JP" sz="2400" dirty="0"/>
            </a:br>
            <a:r>
              <a:rPr kumimoji="1" lang="en-US" altLang="ja-JP" sz="2400" b="1" dirty="0"/>
              <a:t>t, p = </a:t>
            </a:r>
            <a:r>
              <a:rPr kumimoji="1" lang="en-US" altLang="ja-JP" sz="2400" b="1" dirty="0" err="1"/>
              <a:t>stats.ttest_ind</a:t>
            </a:r>
            <a:r>
              <a:rPr kumimoji="1" lang="en-US" altLang="ja-JP" sz="2400" b="1" dirty="0"/>
              <a:t>(sample1, sample2)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altLang="ja-JP" sz="2400" dirty="0"/>
              <a:t>p</a:t>
            </a:r>
            <a:r>
              <a:rPr lang="ja-JP" altLang="en-US" sz="2400" dirty="0"/>
              <a:t> 値の表示</a:t>
            </a:r>
            <a:br>
              <a:rPr lang="en-US" altLang="ja-JP" sz="2400" b="1" dirty="0"/>
            </a:br>
            <a:r>
              <a:rPr lang="en-US" altLang="ja-JP" sz="2400" b="1" dirty="0"/>
              <a:t>print(p)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C4BEB4-C115-F38F-F9F5-7531B0C0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AFB0C2F-BB08-445C-32D6-D041400AB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514" y="4855856"/>
            <a:ext cx="2971579" cy="132356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C856948-6BC8-5BAB-27BD-D48F9B40EEE3}"/>
              </a:ext>
            </a:extLst>
          </p:cNvPr>
          <p:cNvSpPr txBox="1"/>
          <p:nvPr/>
        </p:nvSpPr>
        <p:spPr>
          <a:xfrm>
            <a:off x="676006" y="6308080"/>
            <a:ext cx="810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p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値 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&lt; </a:t>
            </a:r>
            <a:r>
              <a:rPr lang="en-US" altLang="ja-JP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0.05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が，</a:t>
            </a:r>
            <a:r>
              <a:rPr lang="ja-JP" altLang="en-US" sz="2400" b="1" u="sng" dirty="0">
                <a:latin typeface="Arial" panose="020B0604020202020204" pitchFamily="34" charset="0"/>
                <a:ea typeface="メイリオ" panose="020B0604030504040204" pitchFamily="50" charset="-128"/>
              </a:rPr>
              <a:t>判断の分かれ目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の目安という考え方も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87644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F4A310-A2B7-3277-67D8-941B109D3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697464" cy="469865"/>
          </a:xfrm>
        </p:spPr>
        <p:txBody>
          <a:bodyPr>
            <a:normAutofit fontScale="90000"/>
          </a:bodyPr>
          <a:lstStyle/>
          <a:p>
            <a:r>
              <a:rPr kumimoji="1" lang="en-US" altLang="ja-JP" sz="3200" dirty="0"/>
              <a:t>t </a:t>
            </a:r>
            <a:r>
              <a:rPr kumimoji="1" lang="ja-JP" altLang="en-US" sz="3200" dirty="0"/>
              <a:t>検定（</a:t>
            </a:r>
            <a:r>
              <a:rPr kumimoji="1" lang="en-US" altLang="ja-JP" sz="3200" dirty="0"/>
              <a:t>Google </a:t>
            </a:r>
            <a:r>
              <a:rPr kumimoji="1" lang="en-US" altLang="ja-JP" sz="3200" dirty="0" err="1"/>
              <a:t>Colaboratory</a:t>
            </a:r>
            <a:r>
              <a:rPr kumimoji="1" lang="ja-JP" altLang="en-US" sz="3200" dirty="0"/>
              <a:t>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42F1D2-C649-C6D9-F808-95B0D5761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54EA57E6-3DE7-F546-517A-7B1453840CD9}"/>
              </a:ext>
            </a:extLst>
          </p:cNvPr>
          <p:cNvSpPr txBox="1">
            <a:spLocks/>
          </p:cNvSpPr>
          <p:nvPr/>
        </p:nvSpPr>
        <p:spPr>
          <a:xfrm>
            <a:off x="2017108" y="3260709"/>
            <a:ext cx="3280682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コード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4569FBE-BDE5-5511-0CC1-2A3FF6C550FD}"/>
              </a:ext>
            </a:extLst>
          </p:cNvPr>
          <p:cNvSpPr txBox="1"/>
          <p:nvPr/>
        </p:nvSpPr>
        <p:spPr>
          <a:xfrm>
            <a:off x="267078" y="1061648"/>
            <a:ext cx="5100435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from </a:t>
            </a:r>
            <a:r>
              <a:rPr kumimoji="1" lang="en-US" altLang="ja-JP" sz="2400" dirty="0" err="1"/>
              <a:t>scipy</a:t>
            </a:r>
            <a:r>
              <a:rPr kumimoji="1" lang="en-US" altLang="ja-JP" sz="2400" dirty="0"/>
              <a:t> import stats</a:t>
            </a:r>
          </a:p>
          <a:p>
            <a:r>
              <a:rPr kumimoji="1" lang="en-US" altLang="ja-JP" sz="2400" dirty="0"/>
              <a:t>sample1 = [86, 93, 91, 89, 92]</a:t>
            </a:r>
          </a:p>
          <a:p>
            <a:r>
              <a:rPr kumimoji="1" lang="en-US" altLang="ja-JP" sz="2400" dirty="0"/>
              <a:t>sample2 = [77, 81, 84, 85, 80]</a:t>
            </a:r>
          </a:p>
          <a:p>
            <a:r>
              <a:rPr kumimoji="1" lang="en-US" altLang="ja-JP" sz="2400" dirty="0"/>
              <a:t>t, p = </a:t>
            </a:r>
            <a:r>
              <a:rPr kumimoji="1" lang="en-US" altLang="ja-JP" sz="2400" dirty="0" err="1"/>
              <a:t>stats.ttest_ind</a:t>
            </a:r>
            <a:r>
              <a:rPr kumimoji="1" lang="en-US" altLang="ja-JP" sz="2400" dirty="0"/>
              <a:t>(sample1, sample2)</a:t>
            </a:r>
          </a:p>
          <a:p>
            <a:r>
              <a:rPr kumimoji="1" lang="en-US" altLang="ja-JP" sz="2400" dirty="0"/>
              <a:t>print(p)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74C39164-73B6-ABCD-F8EB-7DEC1756915F}"/>
              </a:ext>
            </a:extLst>
          </p:cNvPr>
          <p:cNvSpPr txBox="1">
            <a:spLocks/>
          </p:cNvSpPr>
          <p:nvPr/>
        </p:nvSpPr>
        <p:spPr>
          <a:xfrm>
            <a:off x="5437490" y="1061648"/>
            <a:ext cx="3639898" cy="44264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ライブラリのインポート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データの準備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t </a:t>
            </a: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検定の実施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 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値の表示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8A2AF53-16FA-8848-52D3-7FE6350B6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54" y="3907821"/>
            <a:ext cx="6009396" cy="276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640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演習の例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サイズが５以上の数値データを，</a:t>
            </a:r>
            <a:r>
              <a:rPr lang="en-US" altLang="ja-JP" dirty="0"/>
              <a:t>2</a:t>
            </a:r>
            <a:r>
              <a:rPr lang="ja-JP" altLang="en-US" dirty="0"/>
              <a:t>個準備しなさい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1</a:t>
            </a:r>
            <a:r>
              <a:rPr lang="ja-JP" altLang="en-US" dirty="0"/>
              <a:t>のデータについて </a:t>
            </a:r>
            <a:r>
              <a:rPr lang="en-US" altLang="ja-JP" dirty="0"/>
              <a:t>t</a:t>
            </a:r>
            <a:r>
              <a:rPr lang="ja-JP" altLang="en-US" dirty="0"/>
              <a:t> 検定を行い，その</a:t>
            </a:r>
            <a:r>
              <a:rPr lang="en-US" altLang="ja-JP" dirty="0"/>
              <a:t> p </a:t>
            </a:r>
            <a:r>
              <a:rPr lang="ja-JP" altLang="en-US" dirty="0"/>
              <a:t>値を求めなさい</a:t>
            </a:r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42</a:t>
            </a:fld>
            <a:endParaRPr lang="ja-JP" alt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706429" y="1955645"/>
          <a:ext cx="7579269" cy="93909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91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7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759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データ１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データ２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678379" y="4637899"/>
            <a:ext cx="7635367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no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＜</a:t>
            </a:r>
            <a:r>
              <a:rPr kumimoji="1"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p</a:t>
            </a:r>
            <a:r>
              <a:rPr kumimoji="1"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値＞　　　　　　　　　　　　　　　　　　　　　　　　　　</a:t>
            </a:r>
          </a:p>
        </p:txBody>
      </p:sp>
    </p:spTree>
    <p:extLst>
      <p:ext uri="{BB962C8B-B14F-4D97-AF65-F5344CB8AC3E}">
        <p14:creationId xmlns:p14="http://schemas.microsoft.com/office/powerpoint/2010/main" val="2035203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正の相関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77685" y="846253"/>
            <a:ext cx="380536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２つの変数 </a:t>
            </a:r>
            <a:r>
              <a:rPr lang="en-US" altLang="ja-JP" dirty="0"/>
              <a:t>xx, </a:t>
            </a:r>
            <a:r>
              <a:rPr lang="en-US" altLang="ja-JP" dirty="0" err="1"/>
              <a:t>yy</a:t>
            </a:r>
            <a:r>
              <a:rPr lang="en-US" altLang="ja-JP" dirty="0"/>
              <a:t> </a:t>
            </a:r>
            <a:r>
              <a:rPr lang="ja-JP" altLang="en-US" dirty="0"/>
              <a:t>に相関がある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284017" y="4846320"/>
            <a:ext cx="3459713" cy="3717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相関係数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の算出結果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78" y="905928"/>
            <a:ext cx="4716610" cy="3634732"/>
          </a:xfrm>
          <a:prstGeom prst="rect">
            <a:avLst/>
          </a:prstGeom>
        </p:spPr>
      </p:pic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052059" y="2989326"/>
            <a:ext cx="4029075" cy="164635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xx 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の値が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増える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</a:t>
            </a:r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yy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の値が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増える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傾向がある</a:t>
            </a:r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（正の相関）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8F038EC-274B-3C33-18C1-01710A26D93B}"/>
              </a:ext>
            </a:extLst>
          </p:cNvPr>
          <p:cNvSpPr txBox="1"/>
          <p:nvPr/>
        </p:nvSpPr>
        <p:spPr>
          <a:xfrm>
            <a:off x="1233805" y="5490407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0.8620027 (1 </a:t>
            </a:r>
            <a:r>
              <a:rPr kumimoji="1" lang="ja-JP" altLang="en-US" sz="2400" b="1" dirty="0"/>
              <a:t>に近い値</a:t>
            </a:r>
            <a:r>
              <a:rPr kumimoji="1" lang="en-US" altLang="ja-JP" sz="2400" b="1" dirty="0"/>
              <a:t>)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51363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負の相関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09631" y="857683"/>
            <a:ext cx="3663740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２つの変数 </a:t>
            </a:r>
            <a:r>
              <a:rPr lang="en-US" altLang="ja-JP" dirty="0"/>
              <a:t>xx, </a:t>
            </a:r>
            <a:r>
              <a:rPr lang="en-US" altLang="ja-JP" dirty="0" err="1"/>
              <a:t>yy</a:t>
            </a:r>
            <a:r>
              <a:rPr lang="en-US" altLang="ja-JP" dirty="0"/>
              <a:t> </a:t>
            </a:r>
            <a:r>
              <a:rPr lang="ja-JP" altLang="en-US" dirty="0"/>
              <a:t>に相関がある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773529" y="5040399"/>
            <a:ext cx="3459713" cy="3717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相関係数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の算出結果</a:t>
            </a: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5233242" y="2928557"/>
            <a:ext cx="4023508" cy="100088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xx 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の値が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増える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と</a:t>
            </a:r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yy</a:t>
            </a:r>
            <a:r>
              <a:rPr lang="en-US" altLang="ja-JP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の値が</a:t>
            </a:r>
            <a:r>
              <a:rPr lang="ja-JP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減る</a:t>
            </a: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傾向がある</a:t>
            </a:r>
            <a:endParaRPr lang="en-US" altLang="ja-JP" sz="2400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（負の相関）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69" y="915086"/>
            <a:ext cx="4841804" cy="3731209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004A90E-FCCD-4EE9-C781-F2396567FCD4}"/>
              </a:ext>
            </a:extLst>
          </p:cNvPr>
          <p:cNvSpPr txBox="1"/>
          <p:nvPr/>
        </p:nvSpPr>
        <p:spPr>
          <a:xfrm>
            <a:off x="1693311" y="5538652"/>
            <a:ext cx="3416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-0.8502535 (-1 </a:t>
            </a:r>
            <a:r>
              <a:rPr kumimoji="1" lang="ja-JP" altLang="en-US" sz="2400" b="1" dirty="0"/>
              <a:t>に近い値</a:t>
            </a:r>
            <a:r>
              <a:rPr kumimoji="1" lang="en-US" altLang="ja-JP" sz="2400" b="1" dirty="0"/>
              <a:t>)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59811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相関なし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7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28" y="772411"/>
            <a:ext cx="6185051" cy="4766346"/>
          </a:xfrm>
          <a:prstGeom prst="rect">
            <a:avLst/>
          </a:prstGeom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370955" y="5526472"/>
            <a:ext cx="3392395" cy="55949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相関係数</a:t>
            </a:r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の算出結果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1C04B9A-D2AE-953B-03D6-A0837C91A21B}"/>
              </a:ext>
            </a:extLst>
          </p:cNvPr>
          <p:cNvSpPr txBox="1"/>
          <p:nvPr/>
        </p:nvSpPr>
        <p:spPr>
          <a:xfrm>
            <a:off x="2370955" y="5971955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0.1252164 (0 </a:t>
            </a:r>
            <a:r>
              <a:rPr kumimoji="1" lang="ja-JP" altLang="en-US" sz="2400" b="1" dirty="0"/>
              <a:t>に近い値</a:t>
            </a:r>
            <a:r>
              <a:rPr kumimoji="1" lang="en-US" altLang="ja-JP" sz="2400" b="1" dirty="0"/>
              <a:t>)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26287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相関係数のまとめ</a:t>
            </a:r>
          </a:p>
        </p:txBody>
      </p:sp>
      <p:sp>
        <p:nvSpPr>
          <p:cNvPr id="1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ja-JP" altLang="en-US" b="1" dirty="0"/>
              <a:t>１に近い値</a:t>
            </a:r>
            <a:r>
              <a:rPr kumimoji="1" lang="ja-JP" altLang="en-US" dirty="0"/>
              <a:t>：　</a:t>
            </a:r>
            <a:r>
              <a:rPr kumimoji="1" lang="ja-JP" altLang="en-US" b="1" dirty="0"/>
              <a:t>相関</a:t>
            </a:r>
            <a:r>
              <a:rPr kumimoji="1" lang="ja-JP" altLang="en-US" b="1" u="sng" dirty="0">
                <a:solidFill>
                  <a:srgbClr val="FF0000"/>
                </a:solidFill>
              </a:rPr>
              <a:t>あり</a:t>
            </a:r>
            <a:r>
              <a:rPr lang="ja-JP" altLang="en-US" b="1" dirty="0"/>
              <a:t>．正の相関</a:t>
            </a:r>
            <a:endParaRPr kumimoji="1" lang="en-US" altLang="ja-JP" b="1" dirty="0"/>
          </a:p>
          <a:p>
            <a:r>
              <a:rPr lang="ja-JP" altLang="en-US" b="1" dirty="0"/>
              <a:t>０に近い値</a:t>
            </a:r>
            <a:r>
              <a:rPr lang="ja-JP" altLang="en-US" dirty="0"/>
              <a:t>：　</a:t>
            </a:r>
            <a:r>
              <a:rPr lang="ja-JP" altLang="en-US" b="1" dirty="0"/>
              <a:t>相関なし</a:t>
            </a:r>
            <a:endParaRPr lang="en-US" altLang="ja-JP" b="1" dirty="0"/>
          </a:p>
          <a:p>
            <a:r>
              <a:rPr kumimoji="1" lang="ja-JP" altLang="en-US" b="1" dirty="0"/>
              <a:t>ー１に近い値</a:t>
            </a:r>
            <a:r>
              <a:rPr kumimoji="1" lang="ja-JP" altLang="en-US" dirty="0"/>
              <a:t>：　</a:t>
            </a:r>
            <a:r>
              <a:rPr kumimoji="1" lang="ja-JP" altLang="en-US" b="1" dirty="0"/>
              <a:t>相関</a:t>
            </a:r>
            <a:r>
              <a:rPr kumimoji="1" lang="ja-JP" altLang="en-US" b="1" u="sng" dirty="0">
                <a:solidFill>
                  <a:srgbClr val="FF0000"/>
                </a:solidFill>
              </a:rPr>
              <a:t>なし</a:t>
            </a:r>
            <a:r>
              <a:rPr lang="ja-JP" altLang="en-US" b="1" dirty="0"/>
              <a:t>．負の相関</a:t>
            </a:r>
            <a:endParaRPr lang="en-US" altLang="ja-JP" b="1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8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965" y="3095572"/>
            <a:ext cx="2896088" cy="223179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457" y="3086675"/>
            <a:ext cx="2907632" cy="224069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02" y="3095571"/>
            <a:ext cx="2636879" cy="203204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296094" y="6286050"/>
            <a:ext cx="754790" cy="48547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正の相関</a:t>
            </a:r>
            <a:endParaRPr kumimoji="1" lang="ja-JP" altLang="en-US" sz="27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15689" y="5831996"/>
            <a:ext cx="1356750" cy="4192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負の相関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6BB4A65-1DC3-FB83-39E0-9F9651FCE44F}"/>
              </a:ext>
            </a:extLst>
          </p:cNvPr>
          <p:cNvSpPr txBox="1"/>
          <p:nvPr/>
        </p:nvSpPr>
        <p:spPr>
          <a:xfrm>
            <a:off x="0" y="5422683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0.1252164 (0 </a:t>
            </a:r>
            <a:r>
              <a:rPr kumimoji="1" lang="ja-JP" altLang="en-US" sz="2400" b="1" dirty="0"/>
              <a:t>に近い値</a:t>
            </a:r>
            <a:r>
              <a:rPr kumimoji="1" lang="en-US" altLang="ja-JP" sz="2400" b="1" dirty="0"/>
              <a:t>)</a:t>
            </a:r>
            <a:endParaRPr kumimoji="1" lang="ja-JP" altLang="en-US" sz="24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3B1B126-7174-7571-00FD-7597B3BADFBF}"/>
              </a:ext>
            </a:extLst>
          </p:cNvPr>
          <p:cNvSpPr txBox="1"/>
          <p:nvPr/>
        </p:nvSpPr>
        <p:spPr>
          <a:xfrm>
            <a:off x="2777943" y="5806220"/>
            <a:ext cx="3227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0.8620027 (1 </a:t>
            </a:r>
            <a:r>
              <a:rPr kumimoji="1" lang="ja-JP" altLang="en-US" sz="2400" b="1" dirty="0"/>
              <a:t>に近い値</a:t>
            </a:r>
            <a:r>
              <a:rPr kumimoji="1" lang="en-US" altLang="ja-JP" sz="2400" b="1" dirty="0"/>
              <a:t>)</a:t>
            </a:r>
            <a:endParaRPr kumimoji="1" lang="ja-JP" altLang="en-US" sz="2400" b="1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F86EC1C-5C93-5646-4605-6F685D22BD3A}"/>
              </a:ext>
            </a:extLst>
          </p:cNvPr>
          <p:cNvSpPr txBox="1"/>
          <p:nvPr/>
        </p:nvSpPr>
        <p:spPr>
          <a:xfrm>
            <a:off x="5674137" y="5335959"/>
            <a:ext cx="3416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-0.8502535 (-1 </a:t>
            </a:r>
            <a:r>
              <a:rPr kumimoji="1" lang="ja-JP" altLang="en-US" sz="2400" b="1" dirty="0"/>
              <a:t>に近い値</a:t>
            </a:r>
            <a:r>
              <a:rPr kumimoji="1" lang="en-US" altLang="ja-JP" sz="2400" b="1" dirty="0"/>
              <a:t>)</a:t>
            </a:r>
            <a:endParaRPr kumimoji="1" lang="ja-JP" altLang="en-US" sz="24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C430B45-0170-FB02-D0CC-6FD993CEF42B}"/>
              </a:ext>
            </a:extLst>
          </p:cNvPr>
          <p:cNvSpPr txBox="1"/>
          <p:nvPr/>
        </p:nvSpPr>
        <p:spPr>
          <a:xfrm>
            <a:off x="461907" y="5884348"/>
            <a:ext cx="1356750" cy="4192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700" b="1" dirty="0">
                <a:latin typeface="Arial" panose="020B0604020202020204" pitchFamily="34" charset="0"/>
                <a:ea typeface="メイリオ" panose="020B0604030504040204" pitchFamily="50" charset="-128"/>
              </a:rPr>
              <a:t>相関なし</a:t>
            </a:r>
          </a:p>
        </p:txBody>
      </p:sp>
    </p:spTree>
    <p:extLst>
      <p:ext uri="{BB962C8B-B14F-4D97-AF65-F5344CB8AC3E}">
        <p14:creationId xmlns:p14="http://schemas.microsoft.com/office/powerpoint/2010/main" val="244165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EC2E2B-D799-15CA-3C7A-29CC5C2C4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相関係数の活用例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0FBBD9-0C5F-9B51-C783-520D86D7B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dirty="0"/>
              <a:t>２つの量の間の関係性の分析</a:t>
            </a:r>
            <a:endParaRPr kumimoji="1" lang="en-US" altLang="ja-JP" b="1" dirty="0"/>
          </a:p>
          <a:p>
            <a:endParaRPr lang="en-US" altLang="ja-JP" dirty="0"/>
          </a:p>
          <a:p>
            <a:r>
              <a:rPr kumimoji="1" lang="ja-JP" altLang="en-US" dirty="0"/>
              <a:t>広告を増やすと，売上高が増えそうか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相関が高い複数の金融商品を扱うと，リスクが高いか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遺伝子と疾患に関係がありそうか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C6733F-A960-9B80-F608-F5B85A007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344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</TotalTime>
  <Words>2353</Words>
  <Application>Microsoft Office PowerPoint</Application>
  <PresentationFormat>画面に合わせる (4:3)</PresentationFormat>
  <Paragraphs>389</Paragraphs>
  <Slides>42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48" baseType="lpstr">
      <vt:lpstr>ＭＳ ゴシック</vt:lpstr>
      <vt:lpstr>メイリオ</vt:lpstr>
      <vt:lpstr>游ゴシック</vt:lpstr>
      <vt:lpstr>Arial</vt:lpstr>
      <vt:lpstr>Calibri</vt:lpstr>
      <vt:lpstr>Office テーマ</vt:lpstr>
      <vt:lpstr>pd-4. 相関，相関係数，t 検定 </vt:lpstr>
      <vt:lpstr>アウトライン</vt:lpstr>
      <vt:lpstr>相関</vt:lpstr>
      <vt:lpstr>相関係数</vt:lpstr>
      <vt:lpstr>正の相関</vt:lpstr>
      <vt:lpstr>負の相関</vt:lpstr>
      <vt:lpstr>相関なし</vt:lpstr>
      <vt:lpstr>相関係数のまとめ</vt:lpstr>
      <vt:lpstr>相関係数の活用例</vt:lpstr>
      <vt:lpstr>相関係数の性質</vt:lpstr>
      <vt:lpstr>相関係数の例</vt:lpstr>
      <vt:lpstr>ここまでのまとめ</vt:lpstr>
      <vt:lpstr>4-2 Iris データセットでの 相関係数の算出</vt:lpstr>
      <vt:lpstr>Python による相関係数の算出</vt:lpstr>
      <vt:lpstr>Python による相関係数の算出（Google Colaboratory）</vt:lpstr>
      <vt:lpstr>アヤメ属 (Iris)</vt:lpstr>
      <vt:lpstr>Iris データセット</vt:lpstr>
      <vt:lpstr>今から行うこと</vt:lpstr>
      <vt:lpstr>Iris データセットのロード（Google Colaboratory）</vt:lpstr>
      <vt:lpstr>Iris データセットのロード（Google Colaboratory）</vt:lpstr>
      <vt:lpstr>Iris データセットの０，１列目 （Google Colaboratory）</vt:lpstr>
      <vt:lpstr>Iris データセットの０，１列目 （Google Colaboratory）</vt:lpstr>
      <vt:lpstr>Iris データセットの０，１列目の相関係数 （Google Colaboratory）</vt:lpstr>
      <vt:lpstr>PowerPoint プレゼンテーション</vt:lpstr>
      <vt:lpstr>4-3 母集団と標本</vt:lpstr>
      <vt:lpstr>母集団</vt:lpstr>
      <vt:lpstr>サンプリングと標本</vt:lpstr>
      <vt:lpstr>サンプリングと標本</vt:lpstr>
      <vt:lpstr>十分な数の標本が必要</vt:lpstr>
      <vt:lpstr>まとめ</vt:lpstr>
      <vt:lpstr>4-4 t 検定</vt:lpstr>
      <vt:lpstr>t 検定</vt:lpstr>
      <vt:lpstr>複数の母集団</vt:lpstr>
      <vt:lpstr>２つの母集団と２つの標本</vt:lpstr>
      <vt:lpstr>t 検定と p 値</vt:lpstr>
      <vt:lpstr>２つの母集団と２つの標本</vt:lpstr>
      <vt:lpstr>２つの母集団と２つの標本</vt:lpstr>
      <vt:lpstr>p 値と有意性</vt:lpstr>
      <vt:lpstr>ここまでのまとめ</vt:lpstr>
      <vt:lpstr>Python による t 検定</vt:lpstr>
      <vt:lpstr>t 検定（Google Colaboratory）</vt:lpstr>
      <vt:lpstr>演習の例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 システムによるデータサイエンス演習</dc:title>
  <dc:creator>kaneko kunihiko</dc:creator>
  <cp:lastModifiedBy>金子　邦彦</cp:lastModifiedBy>
  <cp:revision>63</cp:revision>
  <dcterms:created xsi:type="dcterms:W3CDTF">2019-11-02T00:06:04Z</dcterms:created>
  <dcterms:modified xsi:type="dcterms:W3CDTF">2023-05-25T04:30:20Z</dcterms:modified>
</cp:coreProperties>
</file>