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1037" r:id="rId2"/>
    <p:sldId id="696" r:id="rId3"/>
    <p:sldId id="595" r:id="rId4"/>
    <p:sldId id="597" r:id="rId5"/>
    <p:sldId id="598" r:id="rId6"/>
    <p:sldId id="591" r:id="rId7"/>
    <p:sldId id="599" r:id="rId8"/>
    <p:sldId id="600" r:id="rId9"/>
    <p:sldId id="601" r:id="rId10"/>
    <p:sldId id="602" r:id="rId11"/>
    <p:sldId id="1328" r:id="rId12"/>
    <p:sldId id="275" r:id="rId13"/>
    <p:sldId id="1331" r:id="rId14"/>
    <p:sldId id="1332" r:id="rId15"/>
    <p:sldId id="1334" r:id="rId16"/>
    <p:sldId id="1335" r:id="rId17"/>
    <p:sldId id="259" r:id="rId18"/>
    <p:sldId id="1338" r:id="rId19"/>
    <p:sldId id="1336" r:id="rId20"/>
    <p:sldId id="263" r:id="rId21"/>
    <p:sldId id="264" r:id="rId22"/>
    <p:sldId id="1337" r:id="rId23"/>
    <p:sldId id="1323" r:id="rId24"/>
    <p:sldId id="1324" r:id="rId25"/>
    <p:sldId id="1325" r:id="rId26"/>
    <p:sldId id="1327" r:id="rId27"/>
    <p:sldId id="1340" r:id="rId28"/>
    <p:sldId id="1341" r:id="rId29"/>
    <p:sldId id="1342" r:id="rId30"/>
    <p:sldId id="1329" r:id="rId31"/>
    <p:sldId id="265" r:id="rId32"/>
    <p:sldId id="1330" r:id="rId33"/>
    <p:sldId id="1343" r:id="rId34"/>
    <p:sldId id="1344" r:id="rId35"/>
    <p:sldId id="1345" r:id="rId36"/>
    <p:sldId id="1346" r:id="rId37"/>
    <p:sldId id="1347" r:id="rId38"/>
    <p:sldId id="605" r:id="rId3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601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0" y="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7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 dirty="0">
                <a:latin typeface="メイリオ" panose="020B0604030504040204" pitchFamily="50" charset="-128"/>
              </a:rPr>
              <a:t>p</a:t>
            </a:r>
            <a:r>
              <a:rPr lang="en-US" altLang="ja-JP" sz="4400" dirty="0">
                <a:latin typeface="メイリオ" panose="020B0604030504040204" pitchFamily="50" charset="-128"/>
              </a:rPr>
              <a:t>d-3. </a:t>
            </a:r>
            <a:r>
              <a:rPr lang="ja-JP" altLang="en-US" sz="4400" dirty="0">
                <a:latin typeface="メイリオ" panose="020B0604030504040204" pitchFamily="50" charset="-128"/>
              </a:rPr>
              <a:t>主成分分析，次元削減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/>
              <a:t>（</a:t>
            </a:r>
            <a:r>
              <a:rPr lang="en-US" altLang="ja-JP" dirty="0"/>
              <a:t>Python </a:t>
            </a:r>
            <a:r>
              <a:rPr lang="ja-JP" altLang="en-US" dirty="0"/>
              <a:t>による </a:t>
            </a:r>
            <a:r>
              <a:rPr lang="en-US" altLang="ja-JP" dirty="0"/>
              <a:t>ICT </a:t>
            </a:r>
            <a:r>
              <a:rPr lang="ja-JP" altLang="en-US" dirty="0"/>
              <a:t>システム）</a:t>
            </a:r>
          </a:p>
          <a:p>
            <a:r>
              <a:rPr lang="en-US" altLang="ja-JP" dirty="0"/>
              <a:t>URL: https://www.kkaneko.jp/de/pd/index.html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9FEF32-4486-655B-0D43-9BF8B2782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主成分分析と主軸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AE144-25B8-2D77-BF39-1EAFA5C8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65313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主成分分析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では、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データの分散が最大となる方向の軸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主軸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という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主成分分析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では、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元のデータの次元数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同じ数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主軸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を作成できる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81E6AB-8D0A-1086-101D-CA7DC56AF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7EFCD98C-879C-84DA-C0D7-7461BFE9CB11}"/>
              </a:ext>
            </a:extLst>
          </p:cNvPr>
          <p:cNvCxnSpPr/>
          <p:nvPr/>
        </p:nvCxnSpPr>
        <p:spPr>
          <a:xfrm>
            <a:off x="194845" y="5305794"/>
            <a:ext cx="38248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6C8069D8-0FE2-D3CA-D3C4-D21EAA74805C}"/>
              </a:ext>
            </a:extLst>
          </p:cNvPr>
          <p:cNvCxnSpPr>
            <a:cxnSpLocks/>
          </p:cNvCxnSpPr>
          <p:nvPr/>
        </p:nvCxnSpPr>
        <p:spPr>
          <a:xfrm flipV="1">
            <a:off x="347245" y="2796511"/>
            <a:ext cx="0" cy="2661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楕円 6">
            <a:extLst>
              <a:ext uri="{FF2B5EF4-FFF2-40B4-BE49-F238E27FC236}">
                <a16:creationId xmlns:a16="http://schemas.microsoft.com/office/drawing/2014/main" id="{54FE902F-4CDB-EA65-D3A3-79C53A54FC1F}"/>
              </a:ext>
            </a:extLst>
          </p:cNvPr>
          <p:cNvSpPr/>
          <p:nvPr/>
        </p:nvSpPr>
        <p:spPr>
          <a:xfrm>
            <a:off x="1058530" y="4332915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977B8D98-65DE-A6BA-46FD-5C768A15CD52}"/>
              </a:ext>
            </a:extLst>
          </p:cNvPr>
          <p:cNvSpPr/>
          <p:nvPr/>
        </p:nvSpPr>
        <p:spPr>
          <a:xfrm>
            <a:off x="1587289" y="3685141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C6D8B7EE-BCD7-9D53-9510-FC856B75795A}"/>
              </a:ext>
            </a:extLst>
          </p:cNvPr>
          <p:cNvSpPr/>
          <p:nvPr/>
        </p:nvSpPr>
        <p:spPr>
          <a:xfrm>
            <a:off x="1990312" y="4015711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9F50E763-C04F-905B-8C74-C5DC14D54ED0}"/>
              </a:ext>
            </a:extLst>
          </p:cNvPr>
          <p:cNvSpPr/>
          <p:nvPr/>
        </p:nvSpPr>
        <p:spPr>
          <a:xfrm>
            <a:off x="2308274" y="3461859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FFAD12C3-7DA8-BBA3-11E2-87370D2EE89C}"/>
              </a:ext>
            </a:extLst>
          </p:cNvPr>
          <p:cNvSpPr/>
          <p:nvPr/>
        </p:nvSpPr>
        <p:spPr>
          <a:xfrm>
            <a:off x="2769775" y="3242931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8D0E9334-9CB7-9257-CD90-D4BD5211DB7A}"/>
              </a:ext>
            </a:extLst>
          </p:cNvPr>
          <p:cNvSpPr/>
          <p:nvPr/>
        </p:nvSpPr>
        <p:spPr>
          <a:xfrm>
            <a:off x="2027139" y="3713347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E56C5A27-86F0-A35A-4CD8-3E195CAA16A6}"/>
              </a:ext>
            </a:extLst>
          </p:cNvPr>
          <p:cNvCxnSpPr/>
          <p:nvPr/>
        </p:nvCxnSpPr>
        <p:spPr>
          <a:xfrm>
            <a:off x="4454563" y="5293389"/>
            <a:ext cx="38248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62474C8E-2B5B-296C-FB04-45E11A0E8CB6}"/>
              </a:ext>
            </a:extLst>
          </p:cNvPr>
          <p:cNvCxnSpPr>
            <a:cxnSpLocks/>
          </p:cNvCxnSpPr>
          <p:nvPr/>
        </p:nvCxnSpPr>
        <p:spPr>
          <a:xfrm flipV="1">
            <a:off x="4606963" y="2784106"/>
            <a:ext cx="0" cy="2661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楕円 14">
            <a:extLst>
              <a:ext uri="{FF2B5EF4-FFF2-40B4-BE49-F238E27FC236}">
                <a16:creationId xmlns:a16="http://schemas.microsoft.com/office/drawing/2014/main" id="{0D12CD75-697D-28EE-E1F4-C3E8D28716C6}"/>
              </a:ext>
            </a:extLst>
          </p:cNvPr>
          <p:cNvSpPr/>
          <p:nvPr/>
        </p:nvSpPr>
        <p:spPr>
          <a:xfrm>
            <a:off x="5318248" y="4320510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4B54A00C-6951-D894-10AA-BAABC358752A}"/>
              </a:ext>
            </a:extLst>
          </p:cNvPr>
          <p:cNvSpPr/>
          <p:nvPr/>
        </p:nvSpPr>
        <p:spPr>
          <a:xfrm>
            <a:off x="5847007" y="3672736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37542713-E65E-1985-0841-D0E1446EB09D}"/>
              </a:ext>
            </a:extLst>
          </p:cNvPr>
          <p:cNvSpPr/>
          <p:nvPr/>
        </p:nvSpPr>
        <p:spPr>
          <a:xfrm>
            <a:off x="6250030" y="4003306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9C37B4A1-747C-D018-BB69-35858A9617B8}"/>
              </a:ext>
            </a:extLst>
          </p:cNvPr>
          <p:cNvSpPr/>
          <p:nvPr/>
        </p:nvSpPr>
        <p:spPr>
          <a:xfrm>
            <a:off x="6567992" y="3449454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01FFBD57-CD3B-8A5A-8B26-34FBF1568BEF}"/>
              </a:ext>
            </a:extLst>
          </p:cNvPr>
          <p:cNvSpPr/>
          <p:nvPr/>
        </p:nvSpPr>
        <p:spPr>
          <a:xfrm>
            <a:off x="7029493" y="3230526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D79CFA6C-D219-9CD6-2E15-C7AAB44B2D70}"/>
              </a:ext>
            </a:extLst>
          </p:cNvPr>
          <p:cNvSpPr/>
          <p:nvPr/>
        </p:nvSpPr>
        <p:spPr>
          <a:xfrm>
            <a:off x="6286857" y="3700942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DD5088FE-4DC5-8D79-4D45-090C31AA341C}"/>
              </a:ext>
            </a:extLst>
          </p:cNvPr>
          <p:cNvCxnSpPr>
            <a:cxnSpLocks/>
          </p:cNvCxnSpPr>
          <p:nvPr/>
        </p:nvCxnSpPr>
        <p:spPr>
          <a:xfrm flipH="1">
            <a:off x="4971313" y="2796511"/>
            <a:ext cx="2860157" cy="196702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1B8D27B-DBFB-1E33-28D3-1F4597ACAC9B}"/>
              </a:ext>
            </a:extLst>
          </p:cNvPr>
          <p:cNvCxnSpPr>
            <a:cxnSpLocks/>
          </p:cNvCxnSpPr>
          <p:nvPr/>
        </p:nvCxnSpPr>
        <p:spPr>
          <a:xfrm>
            <a:off x="5912265" y="3027538"/>
            <a:ext cx="978252" cy="141701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1D55245-94E4-D07C-2FCD-22F615D6FA96}"/>
              </a:ext>
            </a:extLst>
          </p:cNvPr>
          <p:cNvSpPr txBox="1"/>
          <p:nvPr/>
        </p:nvSpPr>
        <p:spPr>
          <a:xfrm>
            <a:off x="7348403" y="3024414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１番目の主軸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8DF97CB-FAC5-79E8-AE9C-BF4E795E7D98}"/>
              </a:ext>
            </a:extLst>
          </p:cNvPr>
          <p:cNvSpPr txBox="1"/>
          <p:nvPr/>
        </p:nvSpPr>
        <p:spPr>
          <a:xfrm>
            <a:off x="5291003" y="2573113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２番目の主軸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C546B5-A451-AC44-B391-9C78F252D9FC}"/>
              </a:ext>
            </a:extLst>
          </p:cNvPr>
          <p:cNvSpPr txBox="1"/>
          <p:nvPr/>
        </p:nvSpPr>
        <p:spPr>
          <a:xfrm>
            <a:off x="1058530" y="5676058"/>
            <a:ext cx="1624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次元数は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67C2156-A656-F162-9116-C74C901F40F0}"/>
              </a:ext>
            </a:extLst>
          </p:cNvPr>
          <p:cNvSpPr txBox="1"/>
          <p:nvPr/>
        </p:nvSpPr>
        <p:spPr>
          <a:xfrm>
            <a:off x="5838039" y="5639657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主軸を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つ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1081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主成分分析と主軸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主成分分析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では、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元のデータの次元数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同じ数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主軸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を作成できる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1</a:t>
            </a:r>
            <a:r>
              <a:rPr lang="ja-JP" altLang="en-US" sz="2400" dirty="0"/>
              <a:t>番目の</a:t>
            </a:r>
            <a:r>
              <a:rPr lang="ja-JP" altLang="en-US" sz="2400" b="1" dirty="0"/>
              <a:t>主軸</a:t>
            </a:r>
            <a:r>
              <a:rPr lang="ja-JP" altLang="en-US" sz="2400" dirty="0"/>
              <a:t>は，データの分散が最大になるような方向の軸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en-US" altLang="ja-JP" sz="2400" dirty="0"/>
              <a:t>2</a:t>
            </a:r>
            <a:r>
              <a:rPr lang="ja-JP" altLang="en-US" sz="2400" dirty="0"/>
              <a:t>番目の</a:t>
            </a:r>
            <a:r>
              <a:rPr lang="ja-JP" altLang="en-US" sz="2400" b="1" dirty="0"/>
              <a:t>主軸</a:t>
            </a:r>
            <a:r>
              <a:rPr lang="ja-JP" altLang="en-US" sz="2400" dirty="0"/>
              <a:t>は，</a:t>
            </a:r>
            <a:r>
              <a:rPr lang="en-US" altLang="ja-JP" sz="2400" dirty="0"/>
              <a:t>1</a:t>
            </a:r>
            <a:r>
              <a:rPr lang="ja-JP" altLang="en-US" sz="2400" dirty="0"/>
              <a:t>番目の</a:t>
            </a:r>
            <a:r>
              <a:rPr lang="ja-JP" altLang="en-US" sz="2400" b="1" dirty="0"/>
              <a:t>主軸</a:t>
            </a:r>
            <a:r>
              <a:rPr lang="ja-JP" altLang="en-US" sz="2400" dirty="0"/>
              <a:t>とは異なる方向で、その方向における分散が最大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1</a:t>
            </a:r>
            <a:r>
              <a:rPr lang="ja-JP" altLang="en-US" sz="2400" dirty="0"/>
              <a:t>番目の</a:t>
            </a:r>
            <a:r>
              <a:rPr lang="ja-JP" altLang="en-US" sz="2400" b="1" dirty="0"/>
              <a:t>主軸</a:t>
            </a:r>
            <a:r>
              <a:rPr lang="ja-JP" altLang="en-US" sz="2400" dirty="0"/>
              <a:t>に対する</a:t>
            </a:r>
            <a:r>
              <a:rPr lang="ja-JP" altLang="en-US" sz="2400" b="1" u="sng" dirty="0"/>
              <a:t>データの成分を取り除いた</a:t>
            </a:r>
            <a:r>
              <a:rPr lang="ja-JP" altLang="en-US" sz="2400" dirty="0"/>
              <a:t>残りのデータから行う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en-US" altLang="ja-JP" sz="2400" dirty="0"/>
              <a:t>3</a:t>
            </a:r>
            <a:r>
              <a:rPr lang="ja-JP" altLang="en-US" sz="2400" dirty="0"/>
              <a:t>番目以降も同様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3</a:t>
            </a:r>
            <a:r>
              <a:rPr lang="ja-JP" altLang="en-US" sz="2400" dirty="0"/>
              <a:t>番目の</a:t>
            </a:r>
            <a:r>
              <a:rPr lang="ja-JP" altLang="en-US" sz="2400" b="1" dirty="0"/>
              <a:t>主軸</a:t>
            </a:r>
            <a:r>
              <a:rPr lang="ja-JP" altLang="en-US" sz="2400" dirty="0"/>
              <a:t>は</a:t>
            </a:r>
            <a:r>
              <a:rPr lang="en-US" altLang="ja-JP" sz="2400" dirty="0"/>
              <a:t>1</a:t>
            </a:r>
            <a:r>
              <a:rPr lang="ja-JP" altLang="en-US" sz="2400" dirty="0"/>
              <a:t>番目と</a:t>
            </a:r>
            <a:r>
              <a:rPr lang="en-US" altLang="ja-JP" sz="2400" dirty="0"/>
              <a:t>2</a:t>
            </a:r>
            <a:r>
              <a:rPr lang="ja-JP" altLang="en-US" sz="2400" dirty="0"/>
              <a:t>番目の</a:t>
            </a:r>
            <a:r>
              <a:rPr lang="ja-JP" altLang="en-US" sz="2400" b="1" dirty="0"/>
              <a:t>主軸</a:t>
            </a:r>
            <a:r>
              <a:rPr lang="ja-JP" altLang="en-US" sz="2400" dirty="0"/>
              <a:t>に対する</a:t>
            </a:r>
            <a:r>
              <a:rPr lang="ja-JP" altLang="en-US" sz="2400" b="1" u="sng" dirty="0"/>
              <a:t>成分を取り除いた</a:t>
            </a:r>
            <a:r>
              <a:rPr lang="ja-JP" altLang="en-US" sz="2400" dirty="0"/>
              <a:t>残りのデータから、その方向における分散が最大となるように選ぶ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得られた各主軸は互いに直交（各段階で「成分を取り除く」ので）</a:t>
            </a:r>
            <a:endParaRPr lang="en-US" altLang="ja-JP" sz="24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29893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3603C4-7806-4DBC-AD66-67404D004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主成分分析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2C8C14-1F51-4A8F-985E-36003FA4F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ja-JP" altLang="en-US" sz="2400" b="1" dirty="0">
                <a:solidFill>
                  <a:srgbClr val="C00000"/>
                </a:solidFill>
              </a:rPr>
              <a:t>主成分分析</a:t>
            </a:r>
            <a:r>
              <a:rPr lang="ja-JP" altLang="en-US" sz="2400" dirty="0"/>
              <a:t>では，得られた</a:t>
            </a:r>
            <a:r>
              <a:rPr lang="ja-JP" altLang="en-US" sz="2400" b="1" dirty="0">
                <a:solidFill>
                  <a:srgbClr val="C00000"/>
                </a:solidFill>
              </a:rPr>
              <a:t>主軸</a:t>
            </a:r>
            <a:r>
              <a:rPr lang="ja-JP" altLang="en-US" sz="2400" dirty="0"/>
              <a:t>の中から、上位の</a:t>
            </a:r>
            <a:r>
              <a:rPr lang="ja-JP" altLang="en-US" sz="2400" b="1" dirty="0">
                <a:solidFill>
                  <a:srgbClr val="C00000"/>
                </a:solidFill>
              </a:rPr>
              <a:t>主軸</a:t>
            </a:r>
            <a:r>
              <a:rPr lang="ja-JP" altLang="en-US" sz="2400" dirty="0"/>
              <a:t>を</a:t>
            </a:r>
            <a:r>
              <a:rPr lang="ja-JP" altLang="en-US" sz="2400" b="1" u="sng" dirty="0">
                <a:solidFill>
                  <a:srgbClr val="FF0000"/>
                </a:solidFill>
              </a:rPr>
              <a:t>選び</a:t>
            </a:r>
            <a:r>
              <a:rPr lang="ja-JP" altLang="en-US" sz="2400" dirty="0"/>
              <a:t>，下位の</a:t>
            </a:r>
            <a:r>
              <a:rPr lang="ja-JP" altLang="en-US" sz="2400" b="1" dirty="0">
                <a:solidFill>
                  <a:srgbClr val="C00000"/>
                </a:solidFill>
              </a:rPr>
              <a:t>主軸</a:t>
            </a:r>
            <a:r>
              <a:rPr lang="ja-JP" altLang="en-US" sz="2400" dirty="0"/>
              <a:t>を削除．</a:t>
            </a:r>
            <a:endParaRPr lang="en-US" altLang="ja-JP" sz="2400" dirty="0"/>
          </a:p>
          <a:p>
            <a:pPr>
              <a:lnSpc>
                <a:spcPct val="110000"/>
              </a:lnSpc>
            </a:pPr>
            <a:r>
              <a:rPr lang="ja-JP" altLang="en-US" sz="2400" b="1" u="sng" dirty="0">
                <a:solidFill>
                  <a:srgbClr val="FF0000"/>
                </a:solidFill>
              </a:rPr>
              <a:t>選ばれた主軸</a:t>
            </a:r>
            <a:r>
              <a:rPr lang="ja-JP" altLang="en-US" sz="2400" dirty="0"/>
              <a:t>に，元データを投影することで，次元削減を行う．この投影は線形変換である．</a:t>
            </a:r>
            <a:endParaRPr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BED4C2-752D-45FB-87CA-C7D8ED87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471B200E-E8BD-9AAC-4C79-2A2797AD6DDC}"/>
              </a:ext>
            </a:extLst>
          </p:cNvPr>
          <p:cNvCxnSpPr/>
          <p:nvPr/>
        </p:nvCxnSpPr>
        <p:spPr>
          <a:xfrm>
            <a:off x="191541" y="5667976"/>
            <a:ext cx="38248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C3E484AC-36CF-DBD7-FDCC-8999985FEE46}"/>
              </a:ext>
            </a:extLst>
          </p:cNvPr>
          <p:cNvCxnSpPr>
            <a:cxnSpLocks/>
          </p:cNvCxnSpPr>
          <p:nvPr/>
        </p:nvCxnSpPr>
        <p:spPr>
          <a:xfrm flipV="1">
            <a:off x="343941" y="3158693"/>
            <a:ext cx="0" cy="2661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楕円 19">
            <a:extLst>
              <a:ext uri="{FF2B5EF4-FFF2-40B4-BE49-F238E27FC236}">
                <a16:creationId xmlns:a16="http://schemas.microsoft.com/office/drawing/2014/main" id="{872A6885-8254-324E-B434-F7040DA3D3E8}"/>
              </a:ext>
            </a:extLst>
          </p:cNvPr>
          <p:cNvSpPr/>
          <p:nvPr/>
        </p:nvSpPr>
        <p:spPr>
          <a:xfrm>
            <a:off x="1055226" y="4695097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27CAEBD9-F9D9-E0CD-B0DA-3A1717591247}"/>
              </a:ext>
            </a:extLst>
          </p:cNvPr>
          <p:cNvSpPr/>
          <p:nvPr/>
        </p:nvSpPr>
        <p:spPr>
          <a:xfrm>
            <a:off x="1583985" y="4047323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F1C999CC-601A-26E9-0CFE-4DC418E72461}"/>
              </a:ext>
            </a:extLst>
          </p:cNvPr>
          <p:cNvSpPr/>
          <p:nvPr/>
        </p:nvSpPr>
        <p:spPr>
          <a:xfrm>
            <a:off x="1987008" y="4377893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514070A0-AAD6-1EF5-2C89-13761E38B029}"/>
              </a:ext>
            </a:extLst>
          </p:cNvPr>
          <p:cNvSpPr/>
          <p:nvPr/>
        </p:nvSpPr>
        <p:spPr>
          <a:xfrm>
            <a:off x="2304970" y="3824041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0851B634-8009-BB4F-327D-B243E4F6D725}"/>
              </a:ext>
            </a:extLst>
          </p:cNvPr>
          <p:cNvSpPr/>
          <p:nvPr/>
        </p:nvSpPr>
        <p:spPr>
          <a:xfrm>
            <a:off x="2766471" y="3605113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3CC08677-1D2A-AFE4-EC37-383172BD295A}"/>
              </a:ext>
            </a:extLst>
          </p:cNvPr>
          <p:cNvSpPr/>
          <p:nvPr/>
        </p:nvSpPr>
        <p:spPr>
          <a:xfrm>
            <a:off x="2023835" y="4075529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68FB59DC-77F4-9D9E-C87A-61E45AD76631}"/>
              </a:ext>
            </a:extLst>
          </p:cNvPr>
          <p:cNvCxnSpPr>
            <a:cxnSpLocks/>
          </p:cNvCxnSpPr>
          <p:nvPr/>
        </p:nvCxnSpPr>
        <p:spPr>
          <a:xfrm flipH="1">
            <a:off x="708291" y="3171098"/>
            <a:ext cx="2860157" cy="196702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85CC14DA-8E35-E38D-5212-1095DAEDCE2E}"/>
              </a:ext>
            </a:extLst>
          </p:cNvPr>
          <p:cNvCxnSpPr>
            <a:cxnSpLocks/>
          </p:cNvCxnSpPr>
          <p:nvPr/>
        </p:nvCxnSpPr>
        <p:spPr>
          <a:xfrm>
            <a:off x="1649243" y="3402125"/>
            <a:ext cx="978252" cy="141701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85FE198-15DC-3366-5BD1-F3E8021175F6}"/>
              </a:ext>
            </a:extLst>
          </p:cNvPr>
          <p:cNvSpPr txBox="1"/>
          <p:nvPr/>
        </p:nvSpPr>
        <p:spPr>
          <a:xfrm>
            <a:off x="3085381" y="339900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１番目の軸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1F623E8-4813-6291-F205-CB1E9BFFF12B}"/>
              </a:ext>
            </a:extLst>
          </p:cNvPr>
          <p:cNvSpPr txBox="1"/>
          <p:nvPr/>
        </p:nvSpPr>
        <p:spPr>
          <a:xfrm>
            <a:off x="1027981" y="294770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２番目の軸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矢印: 右 29">
            <a:extLst>
              <a:ext uri="{FF2B5EF4-FFF2-40B4-BE49-F238E27FC236}">
                <a16:creationId xmlns:a16="http://schemas.microsoft.com/office/drawing/2014/main" id="{83540E0D-A0F7-877C-418E-A7387D7EE7C8}"/>
              </a:ext>
            </a:extLst>
          </p:cNvPr>
          <p:cNvSpPr/>
          <p:nvPr/>
        </p:nvSpPr>
        <p:spPr>
          <a:xfrm>
            <a:off x="4477540" y="4018153"/>
            <a:ext cx="318976" cy="6220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EFE95D49-11A4-83FC-886B-8BCBE064D669}"/>
              </a:ext>
            </a:extLst>
          </p:cNvPr>
          <p:cNvCxnSpPr/>
          <p:nvPr/>
        </p:nvCxnSpPr>
        <p:spPr>
          <a:xfrm>
            <a:off x="4783092" y="5691012"/>
            <a:ext cx="38248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05B138CE-7B55-AE7E-0165-CBA06BD402D8}"/>
              </a:ext>
            </a:extLst>
          </p:cNvPr>
          <p:cNvCxnSpPr>
            <a:cxnSpLocks/>
          </p:cNvCxnSpPr>
          <p:nvPr/>
        </p:nvCxnSpPr>
        <p:spPr>
          <a:xfrm flipV="1">
            <a:off x="4935492" y="3181729"/>
            <a:ext cx="0" cy="2661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楕円 32">
            <a:extLst>
              <a:ext uri="{FF2B5EF4-FFF2-40B4-BE49-F238E27FC236}">
                <a16:creationId xmlns:a16="http://schemas.microsoft.com/office/drawing/2014/main" id="{6123F92A-DC27-4C2C-C956-8149AF94F24E}"/>
              </a:ext>
            </a:extLst>
          </p:cNvPr>
          <p:cNvSpPr/>
          <p:nvPr/>
        </p:nvSpPr>
        <p:spPr>
          <a:xfrm>
            <a:off x="5646777" y="4718133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152F1380-58E4-1123-A8D2-CA6657EC31DD}"/>
              </a:ext>
            </a:extLst>
          </p:cNvPr>
          <p:cNvSpPr/>
          <p:nvPr/>
        </p:nvSpPr>
        <p:spPr>
          <a:xfrm>
            <a:off x="6328952" y="4234446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5D68342B-9A68-6082-0772-A280990BE999}"/>
              </a:ext>
            </a:extLst>
          </p:cNvPr>
          <p:cNvSpPr/>
          <p:nvPr/>
        </p:nvSpPr>
        <p:spPr>
          <a:xfrm>
            <a:off x="6398824" y="4194578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5383E15A-4113-8B29-2E49-706C5AF03FD1}"/>
              </a:ext>
            </a:extLst>
          </p:cNvPr>
          <p:cNvSpPr/>
          <p:nvPr/>
        </p:nvSpPr>
        <p:spPr>
          <a:xfrm>
            <a:off x="6904987" y="3855543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821625C5-6FB2-A2A7-E077-512D3355F17D}"/>
              </a:ext>
            </a:extLst>
          </p:cNvPr>
          <p:cNvSpPr/>
          <p:nvPr/>
        </p:nvSpPr>
        <p:spPr>
          <a:xfrm>
            <a:off x="7319925" y="3573117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B5F68401-D5A6-E17F-58CA-A525145A08F1}"/>
              </a:ext>
            </a:extLst>
          </p:cNvPr>
          <p:cNvSpPr/>
          <p:nvPr/>
        </p:nvSpPr>
        <p:spPr>
          <a:xfrm>
            <a:off x="6615809" y="4063542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48F6092A-AED7-4497-D99E-4D4ACF693BEA}"/>
              </a:ext>
            </a:extLst>
          </p:cNvPr>
          <p:cNvCxnSpPr>
            <a:cxnSpLocks/>
          </p:cNvCxnSpPr>
          <p:nvPr/>
        </p:nvCxnSpPr>
        <p:spPr>
          <a:xfrm flipH="1">
            <a:off x="5299842" y="3194134"/>
            <a:ext cx="2860157" cy="196702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6916AA1-D7F1-B78B-76A4-03DB80052C29}"/>
              </a:ext>
            </a:extLst>
          </p:cNvPr>
          <p:cNvSpPr txBox="1"/>
          <p:nvPr/>
        </p:nvSpPr>
        <p:spPr>
          <a:xfrm>
            <a:off x="7676932" y="342203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１番目の軸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DB92233-E16C-C277-4D25-F8E6354D6CF6}"/>
              </a:ext>
            </a:extLst>
          </p:cNvPr>
          <p:cNvSpPr txBox="1"/>
          <p:nvPr/>
        </p:nvSpPr>
        <p:spPr>
          <a:xfrm>
            <a:off x="887868" y="5958233"/>
            <a:ext cx="2666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元データ：　次元は</a:t>
            </a:r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</a:p>
          <a:p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5BF96961-7C62-C481-D5F4-C81FACD6C21E}"/>
              </a:ext>
            </a:extLst>
          </p:cNvPr>
          <p:cNvSpPr txBox="1"/>
          <p:nvPr/>
        </p:nvSpPr>
        <p:spPr>
          <a:xfrm>
            <a:off x="6463107" y="5980635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次元は</a:t>
            </a:r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</a:p>
          <a:p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6817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/>
              <a:t>ランダムデータ</a:t>
            </a:r>
            <a:r>
              <a:rPr kumimoji="1" lang="ja-JP" altLang="en-US" sz="2400" dirty="0"/>
              <a:t>の散布図（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889077" y="5648545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42C66A-A64D-4E5B-B9EF-E810E189EE9E}"/>
              </a:ext>
            </a:extLst>
          </p:cNvPr>
          <p:cNvSpPr txBox="1"/>
          <p:nvPr/>
        </p:nvSpPr>
        <p:spPr>
          <a:xfrm>
            <a:off x="436412" y="1078388"/>
            <a:ext cx="5166479" cy="41549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import </a:t>
            </a:r>
            <a:r>
              <a:rPr kumimoji="1" lang="en-US" altLang="ja-JP" sz="2400" dirty="0" err="1"/>
              <a:t>numpy</a:t>
            </a:r>
            <a:r>
              <a:rPr kumimoji="1" lang="en-US" altLang="ja-JP" sz="2400" dirty="0"/>
              <a:t> as np</a:t>
            </a:r>
          </a:p>
          <a:p>
            <a:r>
              <a:rPr kumimoji="1" lang="en-US" altLang="ja-JP" sz="2400" dirty="0"/>
              <a:t>import </a:t>
            </a:r>
            <a:r>
              <a:rPr kumimoji="1" lang="en-US" altLang="ja-JP" sz="2400" dirty="0" err="1"/>
              <a:t>matplotlib.pyplot</a:t>
            </a:r>
            <a:r>
              <a:rPr kumimoji="1" lang="en-US" altLang="ja-JP" sz="2400" dirty="0"/>
              <a:t> as </a:t>
            </a:r>
            <a:r>
              <a:rPr kumimoji="1" lang="en-US" altLang="ja-JP" sz="2400" dirty="0" err="1"/>
              <a:t>plt</a:t>
            </a:r>
            <a:endParaRPr kumimoji="1" lang="en-US" altLang="ja-JP" sz="2400" dirty="0"/>
          </a:p>
          <a:p>
            <a:r>
              <a:rPr kumimoji="1" lang="es-ES" altLang="ja-JP" sz="2400" dirty="0"/>
              <a:t>x = np.random.normal(</a:t>
            </a:r>
            <a:r>
              <a:rPr kumimoji="1" lang="es-ES" altLang="ja-JP" sz="2400" dirty="0">
                <a:solidFill>
                  <a:srgbClr val="C00000"/>
                </a:solidFill>
              </a:rPr>
              <a:t>0</a:t>
            </a:r>
            <a:r>
              <a:rPr kumimoji="1" lang="es-ES" altLang="ja-JP" sz="2400" dirty="0"/>
              <a:t>, </a:t>
            </a:r>
            <a:r>
              <a:rPr kumimoji="1" lang="es-ES" altLang="ja-JP" sz="2400" dirty="0">
                <a:solidFill>
                  <a:srgbClr val="C00000"/>
                </a:solidFill>
              </a:rPr>
              <a:t>1</a:t>
            </a:r>
            <a:r>
              <a:rPr kumimoji="1" lang="es-ES" altLang="ja-JP" sz="2400" dirty="0"/>
              <a:t>, </a:t>
            </a:r>
            <a:r>
              <a:rPr kumimoji="1" lang="es-ES" altLang="ja-JP" sz="2400" dirty="0">
                <a:solidFill>
                  <a:srgbClr val="C00000"/>
                </a:solidFill>
              </a:rPr>
              <a:t>100</a:t>
            </a:r>
            <a:r>
              <a:rPr kumimoji="1" lang="es-ES" altLang="ja-JP" sz="2400" dirty="0"/>
              <a:t>)</a:t>
            </a:r>
          </a:p>
          <a:p>
            <a:r>
              <a:rPr kumimoji="1" lang="es-ES" altLang="ja-JP" sz="2400" dirty="0"/>
              <a:t>y = </a:t>
            </a:r>
            <a:r>
              <a:rPr kumimoji="1" lang="es-ES" altLang="ja-JP" sz="2400" dirty="0">
                <a:solidFill>
                  <a:srgbClr val="C00000"/>
                </a:solidFill>
              </a:rPr>
              <a:t>3</a:t>
            </a:r>
            <a:r>
              <a:rPr kumimoji="1" lang="es-ES" altLang="ja-JP" sz="2400" dirty="0"/>
              <a:t> * x + np.random.normal(</a:t>
            </a:r>
            <a:r>
              <a:rPr kumimoji="1" lang="es-ES" altLang="ja-JP" sz="2400" dirty="0">
                <a:solidFill>
                  <a:srgbClr val="C00000"/>
                </a:solidFill>
              </a:rPr>
              <a:t>0</a:t>
            </a:r>
            <a:r>
              <a:rPr kumimoji="1" lang="es-ES" altLang="ja-JP" sz="2400" dirty="0"/>
              <a:t>, </a:t>
            </a:r>
            <a:r>
              <a:rPr kumimoji="1" lang="es-ES" altLang="ja-JP" sz="2400" dirty="0">
                <a:solidFill>
                  <a:srgbClr val="C00000"/>
                </a:solidFill>
              </a:rPr>
              <a:t>1</a:t>
            </a:r>
            <a:r>
              <a:rPr kumimoji="1" lang="es-ES" altLang="ja-JP" sz="2400" dirty="0"/>
              <a:t>, </a:t>
            </a:r>
            <a:r>
              <a:rPr kumimoji="1" lang="es-ES" altLang="ja-JP" sz="2400" b="1" dirty="0"/>
              <a:t>100</a:t>
            </a:r>
            <a:r>
              <a:rPr kumimoji="1" lang="es-ES" altLang="ja-JP" sz="2400" dirty="0"/>
              <a:t>)</a:t>
            </a:r>
          </a:p>
          <a:p>
            <a:r>
              <a:rPr kumimoji="1" lang="en-US" altLang="ja-JP" sz="2400" dirty="0"/>
              <a:t># </a:t>
            </a:r>
            <a:r>
              <a:rPr kumimoji="1" lang="ja-JP" altLang="en-US" sz="2400" dirty="0"/>
              <a:t>グラフとラベル</a:t>
            </a:r>
            <a:endParaRPr kumimoji="1" lang="en-US" altLang="ja-JP" sz="2400" dirty="0"/>
          </a:p>
          <a:p>
            <a:r>
              <a:rPr kumimoji="1" lang="en-US" altLang="ja-JP" sz="2400" dirty="0" err="1"/>
              <a:t>plt.axis</a:t>
            </a:r>
            <a:r>
              <a:rPr kumimoji="1" lang="en-US" altLang="ja-JP" sz="2400" dirty="0"/>
              <a:t>('equal')</a:t>
            </a:r>
            <a:endParaRPr kumimoji="1" lang="ja-JP" altLang="en-US" sz="2400" dirty="0"/>
          </a:p>
          <a:p>
            <a:r>
              <a:rPr kumimoji="1" lang="en-US" altLang="ja-JP" sz="2400" dirty="0" err="1"/>
              <a:t>plt.scatter</a:t>
            </a:r>
            <a:r>
              <a:rPr kumimoji="1" lang="en-US" altLang="ja-JP" sz="2400" dirty="0"/>
              <a:t>(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x, y</a:t>
            </a:r>
            <a:r>
              <a:rPr kumimoji="1" lang="en-US" altLang="ja-JP" sz="2400" dirty="0"/>
              <a:t>)</a:t>
            </a:r>
            <a:endParaRPr kumimoji="1" lang="ja-JP" altLang="en-US" sz="2400" dirty="0"/>
          </a:p>
          <a:p>
            <a:r>
              <a:rPr kumimoji="1" lang="en-US" altLang="ja-JP" sz="2400" dirty="0" err="1"/>
              <a:t>plt.xlabel</a:t>
            </a:r>
            <a:r>
              <a:rPr kumimoji="1" lang="en-US" altLang="ja-JP" sz="2400" dirty="0"/>
              <a:t>(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'x'</a:t>
            </a:r>
            <a:r>
              <a:rPr kumimoji="1" lang="en-US" altLang="ja-JP" sz="2400" dirty="0"/>
              <a:t>)</a:t>
            </a:r>
          </a:p>
          <a:p>
            <a:r>
              <a:rPr kumimoji="1" lang="en-US" altLang="ja-JP" sz="2400" dirty="0" err="1"/>
              <a:t>plt.ylabel</a:t>
            </a:r>
            <a:r>
              <a:rPr kumimoji="1" lang="en-US" altLang="ja-JP" sz="2400" dirty="0"/>
              <a:t>(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'y'</a:t>
            </a:r>
            <a:r>
              <a:rPr kumimoji="1" lang="en-US" altLang="ja-JP" sz="2400" dirty="0"/>
              <a:t>)</a:t>
            </a:r>
          </a:p>
          <a:p>
            <a:r>
              <a:rPr kumimoji="1" lang="en-US" altLang="ja-JP" sz="2400" dirty="0" err="1"/>
              <a:t>plt.title</a:t>
            </a:r>
            <a:r>
              <a:rPr kumimoji="1" lang="en-US" altLang="ja-JP" sz="2400" dirty="0"/>
              <a:t>('random data')</a:t>
            </a:r>
            <a:endParaRPr kumimoji="1" lang="ja-JP" altLang="en-US" sz="2400" dirty="0"/>
          </a:p>
          <a:p>
            <a:r>
              <a:rPr kumimoji="1" lang="en-US" altLang="ja-JP" sz="2400" dirty="0" err="1"/>
              <a:t>plt.show</a:t>
            </a:r>
            <a:r>
              <a:rPr kumimoji="1" lang="en-US" altLang="ja-JP" sz="2400" dirty="0"/>
              <a:t>()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4F97B4F1-2F74-7397-858E-7A2AE5089610}"/>
              </a:ext>
            </a:extLst>
          </p:cNvPr>
          <p:cNvSpPr txBox="1">
            <a:spLocks/>
          </p:cNvSpPr>
          <p:nvPr/>
        </p:nvSpPr>
        <p:spPr>
          <a:xfrm>
            <a:off x="5610989" y="1157381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ランダムデータ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は平均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，標準偏差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倍にノイズを追加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データの個数は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散布図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8430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/>
              <a:t>ランダムデータ</a:t>
            </a:r>
            <a:r>
              <a:rPr kumimoji="1" lang="ja-JP" altLang="en-US" sz="2400" dirty="0"/>
              <a:t>の散布図（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6582BCE-0D70-4AB7-D763-78D2439CE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615" y="697723"/>
            <a:ext cx="5409185" cy="599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78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42C66A-A64D-4E5B-B9EF-E810E189EE9E}"/>
              </a:ext>
            </a:extLst>
          </p:cNvPr>
          <p:cNvSpPr txBox="1"/>
          <p:nvPr/>
        </p:nvSpPr>
        <p:spPr>
          <a:xfrm>
            <a:off x="87230" y="629603"/>
            <a:ext cx="5956830" cy="61863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import </a:t>
            </a:r>
            <a:r>
              <a:rPr kumimoji="1" lang="en-US" altLang="ja-JP" dirty="0" err="1"/>
              <a:t>numpy</a:t>
            </a:r>
            <a:r>
              <a:rPr kumimoji="1" lang="en-US" altLang="ja-JP" dirty="0"/>
              <a:t> as np</a:t>
            </a:r>
          </a:p>
          <a:p>
            <a:r>
              <a:rPr kumimoji="1" lang="en-US" altLang="ja-JP" dirty="0"/>
              <a:t>import </a:t>
            </a:r>
            <a:r>
              <a:rPr kumimoji="1" lang="en-US" altLang="ja-JP" dirty="0" err="1"/>
              <a:t>matplotlib.pyplot</a:t>
            </a:r>
            <a:r>
              <a:rPr kumimoji="1" lang="en-US" altLang="ja-JP" dirty="0"/>
              <a:t> as </a:t>
            </a:r>
            <a:r>
              <a:rPr kumimoji="1" lang="en-US" altLang="ja-JP" dirty="0" err="1"/>
              <a:t>plt</a:t>
            </a:r>
            <a:endParaRPr kumimoji="1" lang="en-US" altLang="ja-JP" dirty="0"/>
          </a:p>
          <a:p>
            <a:r>
              <a:rPr kumimoji="1" lang="es-ES" altLang="ja-JP" dirty="0"/>
              <a:t>from sklearn.decomposition import PCA</a:t>
            </a:r>
          </a:p>
          <a:p>
            <a:endParaRPr kumimoji="1" lang="en-US" altLang="ja-JP" dirty="0"/>
          </a:p>
          <a:p>
            <a:r>
              <a:rPr kumimoji="1" lang="es-ES" altLang="ja-JP" dirty="0"/>
              <a:t>x = np.random.normal(</a:t>
            </a:r>
            <a:r>
              <a:rPr kumimoji="1" lang="es-ES" altLang="ja-JP" dirty="0">
                <a:solidFill>
                  <a:srgbClr val="C00000"/>
                </a:solidFill>
              </a:rPr>
              <a:t>0</a:t>
            </a:r>
            <a:r>
              <a:rPr kumimoji="1" lang="es-ES" altLang="ja-JP" dirty="0"/>
              <a:t>, </a:t>
            </a:r>
            <a:r>
              <a:rPr kumimoji="1" lang="es-ES" altLang="ja-JP" dirty="0">
                <a:solidFill>
                  <a:srgbClr val="C00000"/>
                </a:solidFill>
              </a:rPr>
              <a:t>1</a:t>
            </a:r>
            <a:r>
              <a:rPr kumimoji="1" lang="es-ES" altLang="ja-JP" dirty="0"/>
              <a:t>, </a:t>
            </a:r>
            <a:r>
              <a:rPr kumimoji="1" lang="es-ES" altLang="ja-JP" dirty="0">
                <a:solidFill>
                  <a:srgbClr val="C00000"/>
                </a:solidFill>
              </a:rPr>
              <a:t>100</a:t>
            </a:r>
            <a:r>
              <a:rPr kumimoji="1" lang="es-ES" altLang="ja-JP" dirty="0"/>
              <a:t>)</a:t>
            </a:r>
          </a:p>
          <a:p>
            <a:r>
              <a:rPr kumimoji="1" lang="es-ES" altLang="ja-JP" dirty="0"/>
              <a:t>y = </a:t>
            </a:r>
            <a:r>
              <a:rPr kumimoji="1" lang="es-ES" altLang="ja-JP" dirty="0">
                <a:solidFill>
                  <a:srgbClr val="C00000"/>
                </a:solidFill>
              </a:rPr>
              <a:t>3</a:t>
            </a:r>
            <a:r>
              <a:rPr kumimoji="1" lang="es-ES" altLang="ja-JP" dirty="0"/>
              <a:t> * x + np.random.normal(</a:t>
            </a:r>
            <a:r>
              <a:rPr kumimoji="1" lang="es-ES" altLang="ja-JP" dirty="0">
                <a:solidFill>
                  <a:srgbClr val="C00000"/>
                </a:solidFill>
              </a:rPr>
              <a:t>0</a:t>
            </a:r>
            <a:r>
              <a:rPr kumimoji="1" lang="es-ES" altLang="ja-JP" dirty="0"/>
              <a:t>, </a:t>
            </a:r>
            <a:r>
              <a:rPr kumimoji="1" lang="es-ES" altLang="ja-JP" dirty="0">
                <a:solidFill>
                  <a:srgbClr val="C00000"/>
                </a:solidFill>
              </a:rPr>
              <a:t>1</a:t>
            </a:r>
            <a:r>
              <a:rPr kumimoji="1" lang="es-ES" altLang="ja-JP" dirty="0"/>
              <a:t>, </a:t>
            </a:r>
            <a:r>
              <a:rPr kumimoji="1" lang="es-ES" altLang="ja-JP" b="1" dirty="0"/>
              <a:t>100</a:t>
            </a:r>
            <a:r>
              <a:rPr kumimoji="1" lang="es-ES" altLang="ja-JP" dirty="0"/>
              <a:t>)</a:t>
            </a:r>
          </a:p>
          <a:p>
            <a:r>
              <a:rPr kumimoji="1" lang="es-ES" altLang="ja-JP" dirty="0"/>
              <a:t>data = np.column_stack((x, y))</a:t>
            </a:r>
          </a:p>
          <a:p>
            <a:endParaRPr kumimoji="1" lang="es-ES" altLang="ja-JP" dirty="0"/>
          </a:p>
          <a:p>
            <a:r>
              <a:rPr kumimoji="1" lang="es-ES" altLang="ja-JP" dirty="0"/>
              <a:t>pca = PCA(n_components=</a:t>
            </a:r>
            <a:r>
              <a:rPr kumimoji="1" lang="es-ES" altLang="ja-JP" b="1" dirty="0">
                <a:solidFill>
                  <a:srgbClr val="C00000"/>
                </a:solidFill>
              </a:rPr>
              <a:t>2</a:t>
            </a:r>
            <a:r>
              <a:rPr kumimoji="1" lang="es-ES" altLang="ja-JP" dirty="0"/>
              <a:t>)</a:t>
            </a:r>
          </a:p>
          <a:p>
            <a:r>
              <a:rPr kumimoji="1" lang="es-ES" altLang="ja-JP" dirty="0"/>
              <a:t>pca.fit(data)</a:t>
            </a:r>
          </a:p>
          <a:p>
            <a:r>
              <a:rPr kumimoji="1" lang="es-ES" altLang="ja-JP" dirty="0"/>
              <a:t>components = pca.components_</a:t>
            </a:r>
          </a:p>
          <a:p>
            <a:r>
              <a:rPr kumimoji="1" lang="es-ES" altLang="ja-JP" dirty="0"/>
              <a:t>explained_variance = pca.explained_variance_</a:t>
            </a:r>
          </a:p>
          <a:p>
            <a:endParaRPr kumimoji="1" lang="es-ES" altLang="ja-JP" dirty="0"/>
          </a:p>
          <a:p>
            <a:r>
              <a:rPr kumimoji="1" lang="es-ES" altLang="ja-JP" dirty="0"/>
              <a:t>print(f'Principal components:\n{components}')</a:t>
            </a:r>
          </a:p>
          <a:p>
            <a:r>
              <a:rPr kumimoji="1" lang="es-ES" altLang="ja-JP" dirty="0"/>
              <a:t>print(f'Explained variance: {explained_variance}')</a:t>
            </a:r>
          </a:p>
          <a:p>
            <a:r>
              <a:rPr kumimoji="1" lang="es-ES" altLang="ja-JP" dirty="0"/>
              <a:t>plt.axis('equal')</a:t>
            </a:r>
          </a:p>
          <a:p>
            <a:r>
              <a:rPr kumimoji="1" lang="es-ES" altLang="ja-JP" dirty="0"/>
              <a:t>plt.scatter(x, y)</a:t>
            </a:r>
          </a:p>
          <a:p>
            <a:r>
              <a:rPr kumimoji="1" lang="es-ES" altLang="ja-JP" dirty="0"/>
              <a:t>plt.quiver(0, 0, components[0, 0], components[0, 1], color='r')</a:t>
            </a:r>
          </a:p>
          <a:p>
            <a:r>
              <a:rPr kumimoji="1" lang="es-ES" altLang="ja-JP" dirty="0"/>
              <a:t>plt.quiver(0, 0, components[1, 0], components[1, 1], color='b')</a:t>
            </a:r>
          </a:p>
          <a:p>
            <a:r>
              <a:rPr kumimoji="1" lang="es-ES" altLang="ja-JP" dirty="0"/>
              <a:t>plt.title('PCA')</a:t>
            </a:r>
          </a:p>
          <a:p>
            <a:r>
              <a:rPr kumimoji="1" lang="es-ES" altLang="ja-JP" dirty="0"/>
              <a:t>plt.show()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/>
              <a:t>ランダムデータ</a:t>
            </a:r>
            <a:r>
              <a:rPr kumimoji="1" lang="ja-JP" altLang="en-US" sz="2400" dirty="0"/>
              <a:t>の主成分分析（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4F97B4F1-2F74-7397-858E-7A2AE5089610}"/>
              </a:ext>
            </a:extLst>
          </p:cNvPr>
          <p:cNvSpPr txBox="1">
            <a:spLocks/>
          </p:cNvSpPr>
          <p:nvPr/>
        </p:nvSpPr>
        <p:spPr>
          <a:xfrm>
            <a:off x="6044060" y="1293271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ランダムデータ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</a:t>
            </a: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は平均</a:t>
            </a:r>
            <a:r>
              <a:rPr lang="en-US" altLang="ja-JP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，標準偏差</a:t>
            </a:r>
            <a:r>
              <a:rPr lang="en-US" altLang="ja-JP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</a:t>
            </a: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en-US" altLang="ja-JP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</a:t>
            </a: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en-US" altLang="ja-JP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倍にノイズを追加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データの個数は</a:t>
            </a:r>
            <a:r>
              <a:rPr lang="en-US" altLang="ja-JP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主成分分析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結果表示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プロット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0101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/>
              <a:t>ランダムデータ</a:t>
            </a:r>
            <a:r>
              <a:rPr kumimoji="1" lang="ja-JP" altLang="en-US" sz="2400" dirty="0"/>
              <a:t>の主成分分析（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632AD14-1E9B-0ED1-6273-5C26911B2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420" y="764223"/>
            <a:ext cx="3844440" cy="591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69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F5DF3A16-4D61-D5EB-75A7-A9CB0FB24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779" y="2071487"/>
            <a:ext cx="3886326" cy="105781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主成分分析の例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359692" y="2454058"/>
            <a:ext cx="3289008" cy="2891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396755" y="1582150"/>
            <a:ext cx="1747245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番目の</a:t>
            </a:r>
            <a:endParaRPr kumimoji="1"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主軸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799145" y="3239576"/>
            <a:ext cx="1916585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２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番目の</a:t>
            </a:r>
            <a:endParaRPr kumimoji="1"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主軸</a:t>
            </a: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5571114" y="4348343"/>
            <a:ext cx="3304991" cy="550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latin typeface="Arial" panose="020B0604020202020204" pitchFamily="34" charset="0"/>
              </a:rPr>
              <a:t>主成分分析の結果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FD0AF232-3B1A-B592-45A6-926508E9F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9" y="1666932"/>
            <a:ext cx="4819381" cy="3803502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025DEBC-1B7F-157D-BE0B-9E8198F15874}"/>
              </a:ext>
            </a:extLst>
          </p:cNvPr>
          <p:cNvSpPr/>
          <p:nvPr/>
        </p:nvSpPr>
        <p:spPr>
          <a:xfrm>
            <a:off x="5359692" y="2812488"/>
            <a:ext cx="3289008" cy="2891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8560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948C29-C0A6-2346-3D0A-C45769D64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主成分分析の実行について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5A085E-CE6D-C433-68D4-70B6A9FED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5054599"/>
            <a:ext cx="8461208" cy="1727201"/>
          </a:xfrm>
        </p:spPr>
        <p:txBody>
          <a:bodyPr>
            <a:normAutofit fontScale="62500" lnSpcReduction="20000"/>
          </a:bodyPr>
          <a:lstStyle/>
          <a:p>
            <a:r>
              <a:rPr lang="ja-JP" altLang="en-US" b="1" i="0" dirty="0">
                <a:effectLst/>
                <a:latin typeface="Söhne"/>
              </a:rPr>
              <a:t>スケーリング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:  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主成分分析の分散の算出において，それぞれの値の単位をそろえるスケーリングが重要．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このプログラムでは、説明の簡単のため、スケーリングを行っていない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buNone/>
            </a:pP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はとても重要です。特に、異なる尺度の特徴があるときには、それぞれの特徴をすることが一般的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D65CFC-3116-620E-01F8-33DB982E6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9C8D350-C170-DB38-C7F5-BD87B9B27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379" y="1083136"/>
            <a:ext cx="3886326" cy="1057815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5DAEFA2-261E-5597-630B-8FE632310E52}"/>
              </a:ext>
            </a:extLst>
          </p:cNvPr>
          <p:cNvSpPr/>
          <p:nvPr/>
        </p:nvSpPr>
        <p:spPr>
          <a:xfrm>
            <a:off x="5461292" y="1465707"/>
            <a:ext cx="3289008" cy="2891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3E14C81-E151-B5E3-2234-942438A00B78}"/>
              </a:ext>
            </a:extLst>
          </p:cNvPr>
          <p:cNvSpPr txBox="1"/>
          <p:nvPr/>
        </p:nvSpPr>
        <p:spPr>
          <a:xfrm>
            <a:off x="7498355" y="593799"/>
            <a:ext cx="1747245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番目の</a:t>
            </a:r>
            <a:endParaRPr kumimoji="1"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主軸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DACD5C0-5D0C-1141-0368-2AF173A0C276}"/>
              </a:ext>
            </a:extLst>
          </p:cNvPr>
          <p:cNvSpPr txBox="1"/>
          <p:nvPr/>
        </p:nvSpPr>
        <p:spPr>
          <a:xfrm>
            <a:off x="6900745" y="2251225"/>
            <a:ext cx="1916585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２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番目の</a:t>
            </a:r>
            <a:endParaRPr kumimoji="1"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主軸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0020501C-35DA-49F0-B93B-668410344C49}"/>
              </a:ext>
            </a:extLst>
          </p:cNvPr>
          <p:cNvSpPr txBox="1">
            <a:spLocks/>
          </p:cNvSpPr>
          <p:nvPr/>
        </p:nvSpPr>
        <p:spPr>
          <a:xfrm>
            <a:off x="5672714" y="3359992"/>
            <a:ext cx="3304991" cy="550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latin typeface="Arial" panose="020B0604020202020204" pitchFamily="34" charset="0"/>
              </a:rPr>
              <a:t>主成分分析の結果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70FCA76-DA0F-9DF9-2795-EE9A0E60D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69" y="678581"/>
            <a:ext cx="4819381" cy="3803502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A92D213-4507-BAF0-F5CD-866F8C9BA0A6}"/>
              </a:ext>
            </a:extLst>
          </p:cNvPr>
          <p:cNvSpPr/>
          <p:nvPr/>
        </p:nvSpPr>
        <p:spPr>
          <a:xfrm>
            <a:off x="5461292" y="1824137"/>
            <a:ext cx="3289008" cy="2891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6548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3-2 Iris</a:t>
            </a:r>
            <a:r>
              <a:rPr lang="ja-JP" altLang="en-US" dirty="0"/>
              <a:t> データセットでの</a:t>
            </a:r>
            <a:br>
              <a:rPr lang="en-US" altLang="ja-JP" dirty="0"/>
            </a:br>
            <a:r>
              <a:rPr lang="ja-JP" altLang="en-US" dirty="0"/>
              <a:t>主成分分析の実行</a:t>
            </a:r>
          </a:p>
        </p:txBody>
      </p:sp>
      <p:sp>
        <p:nvSpPr>
          <p:cNvPr id="10" name="字幕 9">
            <a:extLst>
              <a:ext uri="{FF2B5EF4-FFF2-40B4-BE49-F238E27FC236}">
                <a16:creationId xmlns:a16="http://schemas.microsoft.com/office/drawing/2014/main" id="{D22895FC-07EA-4AC1-BFDD-E10D91518D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68607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73321" y="2706624"/>
            <a:ext cx="4986684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1. </a:t>
            </a:r>
            <a:r>
              <a:rPr kumimoji="1" lang="ja-JP" altLang="en-US" sz="2400" dirty="0"/>
              <a:t>主成分分析と次元削減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2. Iris </a:t>
            </a:r>
            <a:r>
              <a:rPr lang="ja-JP" altLang="en-US" sz="2400" dirty="0"/>
              <a:t>データセットでの</a:t>
            </a:r>
            <a:r>
              <a:rPr kumimoji="1" lang="ja-JP" altLang="en-US" sz="2400" dirty="0"/>
              <a:t>主成分分析の実行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3. </a:t>
            </a:r>
            <a:r>
              <a:rPr lang="ja-JP" altLang="en-US" sz="2400" dirty="0"/>
              <a:t>主成分分析と外れ値</a:t>
            </a:r>
            <a:endParaRPr kumimoji="1" lang="ja-JP" altLang="en-US" sz="2400" dirty="0"/>
          </a:p>
          <a:p>
            <a:pPr marL="457200" indent="-457200">
              <a:buFont typeface="+mj-lt"/>
              <a:buAutoNum type="arabicPeriod"/>
            </a:pPr>
            <a:endParaRPr kumimoji="1" lang="ja-JP" altLang="en-US" sz="2400" dirty="0"/>
          </a:p>
          <a:p>
            <a:pPr marL="457200" indent="-457200">
              <a:buFont typeface="+mj-lt"/>
              <a:buAutoNum type="arabicPeriod"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 17"/>
          <p:cNvSpPr/>
          <p:nvPr/>
        </p:nvSpPr>
        <p:spPr>
          <a:xfrm>
            <a:off x="1140626" y="1620285"/>
            <a:ext cx="471371" cy="1150288"/>
          </a:xfrm>
          <a:custGeom>
            <a:avLst/>
            <a:gdLst>
              <a:gd name="connsiteX0" fmla="*/ 437565 w 471371"/>
              <a:gd name="connsiteY0" fmla="*/ 1138792 h 1150288"/>
              <a:gd name="connsiteX1" fmla="*/ 415126 w 471371"/>
              <a:gd name="connsiteY1" fmla="*/ 942449 h 1150288"/>
              <a:gd name="connsiteX2" fmla="*/ 403906 w 471371"/>
              <a:gd name="connsiteY2" fmla="*/ 858302 h 1150288"/>
              <a:gd name="connsiteX3" fmla="*/ 392687 w 471371"/>
              <a:gd name="connsiteY3" fmla="*/ 824643 h 1150288"/>
              <a:gd name="connsiteX4" fmla="*/ 370247 w 471371"/>
              <a:gd name="connsiteY4" fmla="*/ 779764 h 1150288"/>
              <a:gd name="connsiteX5" fmla="*/ 364638 w 471371"/>
              <a:gd name="connsiteY5" fmla="*/ 751715 h 1150288"/>
              <a:gd name="connsiteX6" fmla="*/ 347808 w 471371"/>
              <a:gd name="connsiteY6" fmla="*/ 701227 h 1150288"/>
              <a:gd name="connsiteX7" fmla="*/ 342198 w 471371"/>
              <a:gd name="connsiteY7" fmla="*/ 684397 h 1150288"/>
              <a:gd name="connsiteX8" fmla="*/ 336589 w 471371"/>
              <a:gd name="connsiteY8" fmla="*/ 667568 h 1150288"/>
              <a:gd name="connsiteX9" fmla="*/ 325369 w 471371"/>
              <a:gd name="connsiteY9" fmla="*/ 650738 h 1150288"/>
              <a:gd name="connsiteX10" fmla="*/ 319759 w 471371"/>
              <a:gd name="connsiteY10" fmla="*/ 600250 h 1150288"/>
              <a:gd name="connsiteX11" fmla="*/ 314149 w 471371"/>
              <a:gd name="connsiteY11" fmla="*/ 566591 h 1150288"/>
              <a:gd name="connsiteX12" fmla="*/ 302930 w 471371"/>
              <a:gd name="connsiteY12" fmla="*/ 499273 h 1150288"/>
              <a:gd name="connsiteX13" fmla="*/ 297320 w 471371"/>
              <a:gd name="connsiteY13" fmla="*/ 476834 h 1150288"/>
              <a:gd name="connsiteX14" fmla="*/ 280490 w 471371"/>
              <a:gd name="connsiteY14" fmla="*/ 460005 h 1150288"/>
              <a:gd name="connsiteX15" fmla="*/ 235612 w 471371"/>
              <a:gd name="connsiteY15" fmla="*/ 420736 h 1150288"/>
              <a:gd name="connsiteX16" fmla="*/ 201953 w 471371"/>
              <a:gd name="connsiteY16" fmla="*/ 398297 h 1150288"/>
              <a:gd name="connsiteX17" fmla="*/ 185124 w 471371"/>
              <a:gd name="connsiteY17" fmla="*/ 387077 h 1150288"/>
              <a:gd name="connsiteX18" fmla="*/ 168294 w 471371"/>
              <a:gd name="connsiteY18" fmla="*/ 381467 h 1150288"/>
              <a:gd name="connsiteX19" fmla="*/ 134635 w 471371"/>
              <a:gd name="connsiteY19" fmla="*/ 364638 h 1150288"/>
              <a:gd name="connsiteX20" fmla="*/ 95366 w 471371"/>
              <a:gd name="connsiteY20" fmla="*/ 347808 h 1150288"/>
              <a:gd name="connsiteX21" fmla="*/ 61708 w 471371"/>
              <a:gd name="connsiteY21" fmla="*/ 325369 h 1150288"/>
              <a:gd name="connsiteX22" fmla="*/ 39268 w 471371"/>
              <a:gd name="connsiteY22" fmla="*/ 314149 h 1150288"/>
              <a:gd name="connsiteX23" fmla="*/ 28049 w 471371"/>
              <a:gd name="connsiteY23" fmla="*/ 280491 h 1150288"/>
              <a:gd name="connsiteX24" fmla="*/ 16829 w 471371"/>
              <a:gd name="connsiteY24" fmla="*/ 235612 h 1150288"/>
              <a:gd name="connsiteX25" fmla="*/ 11219 w 471371"/>
              <a:gd name="connsiteY25" fmla="*/ 213173 h 1150288"/>
              <a:gd name="connsiteX26" fmla="*/ 0 w 471371"/>
              <a:gd name="connsiteY26" fmla="*/ 196343 h 1150288"/>
              <a:gd name="connsiteX27" fmla="*/ 5609 w 471371"/>
              <a:gd name="connsiteY27" fmla="*/ 112196 h 1150288"/>
              <a:gd name="connsiteX28" fmla="*/ 11219 w 471371"/>
              <a:gd name="connsiteY28" fmla="*/ 95367 h 1150288"/>
              <a:gd name="connsiteX29" fmla="*/ 28049 w 471371"/>
              <a:gd name="connsiteY29" fmla="*/ 84147 h 1150288"/>
              <a:gd name="connsiteX30" fmla="*/ 56098 w 471371"/>
              <a:gd name="connsiteY30" fmla="*/ 61708 h 1150288"/>
              <a:gd name="connsiteX31" fmla="*/ 89757 w 471371"/>
              <a:gd name="connsiteY31" fmla="*/ 39268 h 1150288"/>
              <a:gd name="connsiteX32" fmla="*/ 106586 w 471371"/>
              <a:gd name="connsiteY32" fmla="*/ 28049 h 1150288"/>
              <a:gd name="connsiteX33" fmla="*/ 145855 w 471371"/>
              <a:gd name="connsiteY33" fmla="*/ 16829 h 1150288"/>
              <a:gd name="connsiteX34" fmla="*/ 179514 w 471371"/>
              <a:gd name="connsiteY34" fmla="*/ 5610 h 1150288"/>
              <a:gd name="connsiteX35" fmla="*/ 196343 w 471371"/>
              <a:gd name="connsiteY35" fmla="*/ 0 h 1150288"/>
              <a:gd name="connsiteX36" fmla="*/ 241222 w 471371"/>
              <a:gd name="connsiteY36" fmla="*/ 5610 h 1150288"/>
              <a:gd name="connsiteX37" fmla="*/ 258051 w 471371"/>
              <a:gd name="connsiteY37" fmla="*/ 16829 h 1150288"/>
              <a:gd name="connsiteX38" fmla="*/ 274881 w 471371"/>
              <a:gd name="connsiteY38" fmla="*/ 22439 h 1150288"/>
              <a:gd name="connsiteX39" fmla="*/ 291710 w 471371"/>
              <a:gd name="connsiteY39" fmla="*/ 33659 h 1150288"/>
              <a:gd name="connsiteX40" fmla="*/ 308539 w 471371"/>
              <a:gd name="connsiteY40" fmla="*/ 39268 h 1150288"/>
              <a:gd name="connsiteX41" fmla="*/ 336589 w 471371"/>
              <a:gd name="connsiteY41" fmla="*/ 61708 h 1150288"/>
              <a:gd name="connsiteX42" fmla="*/ 364638 w 471371"/>
              <a:gd name="connsiteY42" fmla="*/ 84147 h 1150288"/>
              <a:gd name="connsiteX43" fmla="*/ 387077 w 471371"/>
              <a:gd name="connsiteY43" fmla="*/ 123416 h 1150288"/>
              <a:gd name="connsiteX44" fmla="*/ 415126 w 471371"/>
              <a:gd name="connsiteY44" fmla="*/ 173904 h 1150288"/>
              <a:gd name="connsiteX45" fmla="*/ 409516 w 471371"/>
              <a:gd name="connsiteY45" fmla="*/ 342198 h 1150288"/>
              <a:gd name="connsiteX46" fmla="*/ 403906 w 471371"/>
              <a:gd name="connsiteY46" fmla="*/ 359028 h 1150288"/>
              <a:gd name="connsiteX47" fmla="*/ 392687 w 471371"/>
              <a:gd name="connsiteY47" fmla="*/ 420736 h 1150288"/>
              <a:gd name="connsiteX48" fmla="*/ 381467 w 471371"/>
              <a:gd name="connsiteY48" fmla="*/ 493664 h 1150288"/>
              <a:gd name="connsiteX49" fmla="*/ 370247 w 471371"/>
              <a:gd name="connsiteY49" fmla="*/ 527322 h 1150288"/>
              <a:gd name="connsiteX50" fmla="*/ 375857 w 471371"/>
              <a:gd name="connsiteY50" fmla="*/ 650738 h 1150288"/>
              <a:gd name="connsiteX51" fmla="*/ 381467 w 471371"/>
              <a:gd name="connsiteY51" fmla="*/ 667568 h 1150288"/>
              <a:gd name="connsiteX52" fmla="*/ 387077 w 471371"/>
              <a:gd name="connsiteY52" fmla="*/ 807813 h 1150288"/>
              <a:gd name="connsiteX53" fmla="*/ 398297 w 471371"/>
              <a:gd name="connsiteY53" fmla="*/ 936839 h 1150288"/>
              <a:gd name="connsiteX54" fmla="*/ 409516 w 471371"/>
              <a:gd name="connsiteY54" fmla="*/ 976108 h 1150288"/>
              <a:gd name="connsiteX55" fmla="*/ 415126 w 471371"/>
              <a:gd name="connsiteY55" fmla="*/ 1026596 h 1150288"/>
              <a:gd name="connsiteX56" fmla="*/ 426346 w 471371"/>
              <a:gd name="connsiteY56" fmla="*/ 1049035 h 1150288"/>
              <a:gd name="connsiteX57" fmla="*/ 431955 w 471371"/>
              <a:gd name="connsiteY57" fmla="*/ 1065865 h 1150288"/>
              <a:gd name="connsiteX58" fmla="*/ 443175 w 471371"/>
              <a:gd name="connsiteY58" fmla="*/ 1105133 h 1150288"/>
              <a:gd name="connsiteX59" fmla="*/ 454395 w 471371"/>
              <a:gd name="connsiteY59" fmla="*/ 1121963 h 1150288"/>
              <a:gd name="connsiteX60" fmla="*/ 471224 w 471371"/>
              <a:gd name="connsiteY60" fmla="*/ 1127573 h 1150288"/>
              <a:gd name="connsiteX61" fmla="*/ 437565 w 471371"/>
              <a:gd name="connsiteY61" fmla="*/ 1138792 h 115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71371" h="1150288">
                <a:moveTo>
                  <a:pt x="437565" y="1138792"/>
                </a:moveTo>
                <a:cubicBezTo>
                  <a:pt x="428215" y="1107938"/>
                  <a:pt x="447516" y="1096306"/>
                  <a:pt x="415126" y="942449"/>
                </a:cubicBezTo>
                <a:cubicBezTo>
                  <a:pt x="402672" y="883290"/>
                  <a:pt x="416054" y="906893"/>
                  <a:pt x="403906" y="858302"/>
                </a:cubicBezTo>
                <a:cubicBezTo>
                  <a:pt x="401038" y="846829"/>
                  <a:pt x="395799" y="836053"/>
                  <a:pt x="392687" y="824643"/>
                </a:cubicBezTo>
                <a:cubicBezTo>
                  <a:pt x="381939" y="785232"/>
                  <a:pt x="396800" y="806317"/>
                  <a:pt x="370247" y="779764"/>
                </a:cubicBezTo>
                <a:cubicBezTo>
                  <a:pt x="368377" y="770414"/>
                  <a:pt x="367147" y="760914"/>
                  <a:pt x="364638" y="751715"/>
                </a:cubicBezTo>
                <a:cubicBezTo>
                  <a:pt x="364636" y="751706"/>
                  <a:pt x="350615" y="709646"/>
                  <a:pt x="347808" y="701227"/>
                </a:cubicBezTo>
                <a:lnTo>
                  <a:pt x="342198" y="684397"/>
                </a:lnTo>
                <a:cubicBezTo>
                  <a:pt x="340328" y="678787"/>
                  <a:pt x="339869" y="672488"/>
                  <a:pt x="336589" y="667568"/>
                </a:cubicBezTo>
                <a:lnTo>
                  <a:pt x="325369" y="650738"/>
                </a:lnTo>
                <a:cubicBezTo>
                  <a:pt x="323499" y="633909"/>
                  <a:pt x="321997" y="617034"/>
                  <a:pt x="319759" y="600250"/>
                </a:cubicBezTo>
                <a:cubicBezTo>
                  <a:pt x="318256" y="588975"/>
                  <a:pt x="315652" y="577866"/>
                  <a:pt x="314149" y="566591"/>
                </a:cubicBezTo>
                <a:cubicBezTo>
                  <a:pt x="301615" y="472590"/>
                  <a:pt x="316083" y="545310"/>
                  <a:pt x="302930" y="499273"/>
                </a:cubicBezTo>
                <a:cubicBezTo>
                  <a:pt x="300812" y="491860"/>
                  <a:pt x="301145" y="483528"/>
                  <a:pt x="297320" y="476834"/>
                </a:cubicBezTo>
                <a:cubicBezTo>
                  <a:pt x="293384" y="469946"/>
                  <a:pt x="285569" y="466100"/>
                  <a:pt x="280490" y="460005"/>
                </a:cubicBezTo>
                <a:cubicBezTo>
                  <a:pt x="251270" y="424940"/>
                  <a:pt x="295925" y="460944"/>
                  <a:pt x="235612" y="420736"/>
                </a:cubicBezTo>
                <a:lnTo>
                  <a:pt x="201953" y="398297"/>
                </a:lnTo>
                <a:cubicBezTo>
                  <a:pt x="196343" y="394557"/>
                  <a:pt x="191520" y="389209"/>
                  <a:pt x="185124" y="387077"/>
                </a:cubicBezTo>
                <a:cubicBezTo>
                  <a:pt x="179514" y="385207"/>
                  <a:pt x="173583" y="384112"/>
                  <a:pt x="168294" y="381467"/>
                </a:cubicBezTo>
                <a:cubicBezTo>
                  <a:pt x="124794" y="359718"/>
                  <a:pt x="176939" y="378739"/>
                  <a:pt x="134635" y="364638"/>
                </a:cubicBezTo>
                <a:cubicBezTo>
                  <a:pt x="73387" y="323804"/>
                  <a:pt x="167808" y="384029"/>
                  <a:pt x="95366" y="347808"/>
                </a:cubicBezTo>
                <a:cubicBezTo>
                  <a:pt x="83306" y="341778"/>
                  <a:pt x="73768" y="331399"/>
                  <a:pt x="61708" y="325369"/>
                </a:cubicBezTo>
                <a:lnTo>
                  <a:pt x="39268" y="314149"/>
                </a:lnTo>
                <a:cubicBezTo>
                  <a:pt x="35528" y="302930"/>
                  <a:pt x="30368" y="292088"/>
                  <a:pt x="28049" y="280491"/>
                </a:cubicBezTo>
                <a:cubicBezTo>
                  <a:pt x="16644" y="223464"/>
                  <a:pt x="28329" y="275861"/>
                  <a:pt x="16829" y="235612"/>
                </a:cubicBezTo>
                <a:cubicBezTo>
                  <a:pt x="14711" y="228199"/>
                  <a:pt x="14256" y="220260"/>
                  <a:pt x="11219" y="213173"/>
                </a:cubicBezTo>
                <a:cubicBezTo>
                  <a:pt x="8563" y="206976"/>
                  <a:pt x="3740" y="201953"/>
                  <a:pt x="0" y="196343"/>
                </a:cubicBezTo>
                <a:cubicBezTo>
                  <a:pt x="1870" y="168294"/>
                  <a:pt x="2505" y="140135"/>
                  <a:pt x="5609" y="112196"/>
                </a:cubicBezTo>
                <a:cubicBezTo>
                  <a:pt x="6262" y="106319"/>
                  <a:pt x="7525" y="99984"/>
                  <a:pt x="11219" y="95367"/>
                </a:cubicBezTo>
                <a:cubicBezTo>
                  <a:pt x="15431" y="90102"/>
                  <a:pt x="22439" y="87887"/>
                  <a:pt x="28049" y="84147"/>
                </a:cubicBezTo>
                <a:cubicBezTo>
                  <a:pt x="48779" y="53049"/>
                  <a:pt x="27406" y="77648"/>
                  <a:pt x="56098" y="61708"/>
                </a:cubicBezTo>
                <a:cubicBezTo>
                  <a:pt x="67886" y="55159"/>
                  <a:pt x="78537" y="46748"/>
                  <a:pt x="89757" y="39268"/>
                </a:cubicBezTo>
                <a:cubicBezTo>
                  <a:pt x="95367" y="35528"/>
                  <a:pt x="100190" y="30181"/>
                  <a:pt x="106586" y="28049"/>
                </a:cubicBezTo>
                <a:cubicBezTo>
                  <a:pt x="163128" y="9202"/>
                  <a:pt x="75440" y="37953"/>
                  <a:pt x="145855" y="16829"/>
                </a:cubicBezTo>
                <a:cubicBezTo>
                  <a:pt x="157183" y="13431"/>
                  <a:pt x="168294" y="9350"/>
                  <a:pt x="179514" y="5610"/>
                </a:cubicBezTo>
                <a:lnTo>
                  <a:pt x="196343" y="0"/>
                </a:lnTo>
                <a:cubicBezTo>
                  <a:pt x="211303" y="1870"/>
                  <a:pt x="226677" y="1643"/>
                  <a:pt x="241222" y="5610"/>
                </a:cubicBezTo>
                <a:cubicBezTo>
                  <a:pt x="247726" y="7384"/>
                  <a:pt x="252021" y="13814"/>
                  <a:pt x="258051" y="16829"/>
                </a:cubicBezTo>
                <a:cubicBezTo>
                  <a:pt x="263340" y="19474"/>
                  <a:pt x="269271" y="20569"/>
                  <a:pt x="274881" y="22439"/>
                </a:cubicBezTo>
                <a:cubicBezTo>
                  <a:pt x="280491" y="26179"/>
                  <a:pt x="285680" y="30644"/>
                  <a:pt x="291710" y="33659"/>
                </a:cubicBezTo>
                <a:cubicBezTo>
                  <a:pt x="296999" y="36303"/>
                  <a:pt x="303922" y="35574"/>
                  <a:pt x="308539" y="39268"/>
                </a:cubicBezTo>
                <a:cubicBezTo>
                  <a:pt x="344790" y="68269"/>
                  <a:pt x="294286" y="47607"/>
                  <a:pt x="336589" y="61708"/>
                </a:cubicBezTo>
                <a:cubicBezTo>
                  <a:pt x="368740" y="109936"/>
                  <a:pt x="325929" y="53180"/>
                  <a:pt x="364638" y="84147"/>
                </a:cubicBezTo>
                <a:cubicBezTo>
                  <a:pt x="372100" y="90117"/>
                  <a:pt x="383256" y="117047"/>
                  <a:pt x="387077" y="123416"/>
                </a:cubicBezTo>
                <a:cubicBezTo>
                  <a:pt x="416011" y="171640"/>
                  <a:pt x="403842" y="140053"/>
                  <a:pt x="415126" y="173904"/>
                </a:cubicBezTo>
                <a:cubicBezTo>
                  <a:pt x="413256" y="230002"/>
                  <a:pt x="412912" y="286172"/>
                  <a:pt x="409516" y="342198"/>
                </a:cubicBezTo>
                <a:cubicBezTo>
                  <a:pt x="409158" y="348101"/>
                  <a:pt x="405340" y="353291"/>
                  <a:pt x="403906" y="359028"/>
                </a:cubicBezTo>
                <a:cubicBezTo>
                  <a:pt x="400687" y="371904"/>
                  <a:pt x="394353" y="409078"/>
                  <a:pt x="392687" y="420736"/>
                </a:cubicBezTo>
                <a:cubicBezTo>
                  <a:pt x="389275" y="444619"/>
                  <a:pt x="387895" y="470094"/>
                  <a:pt x="381467" y="493664"/>
                </a:cubicBezTo>
                <a:cubicBezTo>
                  <a:pt x="378355" y="505074"/>
                  <a:pt x="373987" y="516103"/>
                  <a:pt x="370247" y="527322"/>
                </a:cubicBezTo>
                <a:cubicBezTo>
                  <a:pt x="372117" y="568461"/>
                  <a:pt x="372573" y="609688"/>
                  <a:pt x="375857" y="650738"/>
                </a:cubicBezTo>
                <a:cubicBezTo>
                  <a:pt x="376329" y="656633"/>
                  <a:pt x="381046" y="661670"/>
                  <a:pt x="381467" y="667568"/>
                </a:cubicBezTo>
                <a:cubicBezTo>
                  <a:pt x="384800" y="714235"/>
                  <a:pt x="384681" y="761089"/>
                  <a:pt x="387077" y="807813"/>
                </a:cubicBezTo>
                <a:cubicBezTo>
                  <a:pt x="388474" y="835050"/>
                  <a:pt x="393285" y="904260"/>
                  <a:pt x="398297" y="936839"/>
                </a:cubicBezTo>
                <a:cubicBezTo>
                  <a:pt x="400310" y="949925"/>
                  <a:pt x="405326" y="963538"/>
                  <a:pt x="409516" y="976108"/>
                </a:cubicBezTo>
                <a:cubicBezTo>
                  <a:pt x="411386" y="992937"/>
                  <a:pt x="411318" y="1010097"/>
                  <a:pt x="415126" y="1026596"/>
                </a:cubicBezTo>
                <a:cubicBezTo>
                  <a:pt x="417006" y="1034744"/>
                  <a:pt x="423052" y="1041349"/>
                  <a:pt x="426346" y="1049035"/>
                </a:cubicBezTo>
                <a:cubicBezTo>
                  <a:pt x="428675" y="1054470"/>
                  <a:pt x="430331" y="1060179"/>
                  <a:pt x="431955" y="1065865"/>
                </a:cubicBezTo>
                <a:cubicBezTo>
                  <a:pt x="434351" y="1074253"/>
                  <a:pt x="438692" y="1096166"/>
                  <a:pt x="443175" y="1105133"/>
                </a:cubicBezTo>
                <a:cubicBezTo>
                  <a:pt x="446190" y="1111164"/>
                  <a:pt x="449130" y="1117751"/>
                  <a:pt x="454395" y="1121963"/>
                </a:cubicBezTo>
                <a:cubicBezTo>
                  <a:pt x="459012" y="1125657"/>
                  <a:pt x="465935" y="1124928"/>
                  <a:pt x="471224" y="1127573"/>
                </a:cubicBezTo>
                <a:cubicBezTo>
                  <a:pt x="473589" y="1128756"/>
                  <a:pt x="446915" y="1169646"/>
                  <a:pt x="437565" y="113879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1633042" y="2184481"/>
            <a:ext cx="803451" cy="664353"/>
          </a:xfrm>
          <a:custGeom>
            <a:avLst/>
            <a:gdLst>
              <a:gd name="connsiteX0" fmla="*/ 1247 w 803451"/>
              <a:gd name="connsiteY0" fmla="*/ 496059 h 664353"/>
              <a:gd name="connsiteX1" fmla="*/ 6857 w 803451"/>
              <a:gd name="connsiteY1" fmla="*/ 344594 h 664353"/>
              <a:gd name="connsiteX2" fmla="*/ 23687 w 803451"/>
              <a:gd name="connsiteY2" fmla="*/ 322155 h 664353"/>
              <a:gd name="connsiteX3" fmla="*/ 29296 w 803451"/>
              <a:gd name="connsiteY3" fmla="*/ 271666 h 664353"/>
              <a:gd name="connsiteX4" fmla="*/ 34906 w 803451"/>
              <a:gd name="connsiteY4" fmla="*/ 254837 h 664353"/>
              <a:gd name="connsiteX5" fmla="*/ 40516 w 803451"/>
              <a:gd name="connsiteY5" fmla="*/ 232398 h 664353"/>
              <a:gd name="connsiteX6" fmla="*/ 62955 w 803451"/>
              <a:gd name="connsiteY6" fmla="*/ 215568 h 664353"/>
              <a:gd name="connsiteX7" fmla="*/ 68565 w 803451"/>
              <a:gd name="connsiteY7" fmla="*/ 198739 h 664353"/>
              <a:gd name="connsiteX8" fmla="*/ 74175 w 803451"/>
              <a:gd name="connsiteY8" fmla="*/ 176299 h 664353"/>
              <a:gd name="connsiteX9" fmla="*/ 113444 w 803451"/>
              <a:gd name="connsiteY9" fmla="*/ 137031 h 664353"/>
              <a:gd name="connsiteX10" fmla="*/ 124663 w 803451"/>
              <a:gd name="connsiteY10" fmla="*/ 120201 h 664353"/>
              <a:gd name="connsiteX11" fmla="*/ 158322 w 803451"/>
              <a:gd name="connsiteY11" fmla="*/ 103372 h 664353"/>
              <a:gd name="connsiteX12" fmla="*/ 191981 w 803451"/>
              <a:gd name="connsiteY12" fmla="*/ 86542 h 664353"/>
              <a:gd name="connsiteX13" fmla="*/ 231250 w 803451"/>
              <a:gd name="connsiteY13" fmla="*/ 97762 h 664353"/>
              <a:gd name="connsiteX14" fmla="*/ 248079 w 803451"/>
              <a:gd name="connsiteY14" fmla="*/ 103372 h 664353"/>
              <a:gd name="connsiteX15" fmla="*/ 298568 w 803451"/>
              <a:gd name="connsiteY15" fmla="*/ 131421 h 664353"/>
              <a:gd name="connsiteX16" fmla="*/ 309787 w 803451"/>
              <a:gd name="connsiteY16" fmla="*/ 165080 h 664353"/>
              <a:gd name="connsiteX17" fmla="*/ 321007 w 803451"/>
              <a:gd name="connsiteY17" fmla="*/ 215568 h 664353"/>
              <a:gd name="connsiteX18" fmla="*/ 326617 w 803451"/>
              <a:gd name="connsiteY18" fmla="*/ 282886 h 664353"/>
              <a:gd name="connsiteX19" fmla="*/ 315397 w 803451"/>
              <a:gd name="connsiteY19" fmla="*/ 299715 h 664353"/>
              <a:gd name="connsiteX20" fmla="*/ 309787 w 803451"/>
              <a:gd name="connsiteY20" fmla="*/ 350204 h 664353"/>
              <a:gd name="connsiteX21" fmla="*/ 321007 w 803451"/>
              <a:gd name="connsiteY21" fmla="*/ 462400 h 664353"/>
              <a:gd name="connsiteX22" fmla="*/ 326617 w 803451"/>
              <a:gd name="connsiteY22" fmla="*/ 479229 h 664353"/>
              <a:gd name="connsiteX23" fmla="*/ 343446 w 803451"/>
              <a:gd name="connsiteY23" fmla="*/ 490449 h 664353"/>
              <a:gd name="connsiteX24" fmla="*/ 371495 w 803451"/>
              <a:gd name="connsiteY24" fmla="*/ 540937 h 664353"/>
              <a:gd name="connsiteX25" fmla="*/ 388325 w 803451"/>
              <a:gd name="connsiteY25" fmla="*/ 546547 h 664353"/>
              <a:gd name="connsiteX26" fmla="*/ 410764 w 803451"/>
              <a:gd name="connsiteY26" fmla="*/ 568987 h 664353"/>
              <a:gd name="connsiteX27" fmla="*/ 416374 w 803451"/>
              <a:gd name="connsiteY27" fmla="*/ 585816 h 664353"/>
              <a:gd name="connsiteX28" fmla="*/ 438813 w 803451"/>
              <a:gd name="connsiteY28" fmla="*/ 591426 h 664353"/>
              <a:gd name="connsiteX29" fmla="*/ 455642 w 803451"/>
              <a:gd name="connsiteY29" fmla="*/ 597036 h 664353"/>
              <a:gd name="connsiteX30" fmla="*/ 466862 w 803451"/>
              <a:gd name="connsiteY30" fmla="*/ 613865 h 664353"/>
              <a:gd name="connsiteX31" fmla="*/ 500521 w 803451"/>
              <a:gd name="connsiteY31" fmla="*/ 625085 h 664353"/>
              <a:gd name="connsiteX32" fmla="*/ 534180 w 803451"/>
              <a:gd name="connsiteY32" fmla="*/ 647524 h 664353"/>
              <a:gd name="connsiteX33" fmla="*/ 551009 w 803451"/>
              <a:gd name="connsiteY33" fmla="*/ 658744 h 664353"/>
              <a:gd name="connsiteX34" fmla="*/ 590278 w 803451"/>
              <a:gd name="connsiteY34" fmla="*/ 664353 h 664353"/>
              <a:gd name="connsiteX35" fmla="*/ 663206 w 803451"/>
              <a:gd name="connsiteY35" fmla="*/ 653134 h 664353"/>
              <a:gd name="connsiteX36" fmla="*/ 680035 w 803451"/>
              <a:gd name="connsiteY36" fmla="*/ 641914 h 664353"/>
              <a:gd name="connsiteX37" fmla="*/ 702474 w 803451"/>
              <a:gd name="connsiteY37" fmla="*/ 636304 h 664353"/>
              <a:gd name="connsiteX38" fmla="*/ 724914 w 803451"/>
              <a:gd name="connsiteY38" fmla="*/ 625085 h 664353"/>
              <a:gd name="connsiteX39" fmla="*/ 758573 w 803451"/>
              <a:gd name="connsiteY39" fmla="*/ 585816 h 664353"/>
              <a:gd name="connsiteX40" fmla="*/ 775402 w 803451"/>
              <a:gd name="connsiteY40" fmla="*/ 557767 h 664353"/>
              <a:gd name="connsiteX41" fmla="*/ 786622 w 803451"/>
              <a:gd name="connsiteY41" fmla="*/ 501669 h 664353"/>
              <a:gd name="connsiteX42" fmla="*/ 792231 w 803451"/>
              <a:gd name="connsiteY42" fmla="*/ 479229 h 664353"/>
              <a:gd name="connsiteX43" fmla="*/ 803451 w 803451"/>
              <a:gd name="connsiteY43" fmla="*/ 456790 h 664353"/>
              <a:gd name="connsiteX44" fmla="*/ 781012 w 803451"/>
              <a:gd name="connsiteY44" fmla="*/ 389472 h 664353"/>
              <a:gd name="connsiteX45" fmla="*/ 775402 w 803451"/>
              <a:gd name="connsiteY45" fmla="*/ 367033 h 664353"/>
              <a:gd name="connsiteX46" fmla="*/ 764182 w 803451"/>
              <a:gd name="connsiteY46" fmla="*/ 327764 h 664353"/>
              <a:gd name="connsiteX47" fmla="*/ 736133 w 803451"/>
              <a:gd name="connsiteY47" fmla="*/ 277276 h 664353"/>
              <a:gd name="connsiteX48" fmla="*/ 691255 w 803451"/>
              <a:gd name="connsiteY48" fmla="*/ 209958 h 664353"/>
              <a:gd name="connsiteX49" fmla="*/ 646376 w 803451"/>
              <a:gd name="connsiteY49" fmla="*/ 153860 h 664353"/>
              <a:gd name="connsiteX50" fmla="*/ 640766 w 803451"/>
              <a:gd name="connsiteY50" fmla="*/ 137031 h 664353"/>
              <a:gd name="connsiteX51" fmla="*/ 623937 w 803451"/>
              <a:gd name="connsiteY51" fmla="*/ 125811 h 664353"/>
              <a:gd name="connsiteX52" fmla="*/ 590278 w 803451"/>
              <a:gd name="connsiteY52" fmla="*/ 86542 h 664353"/>
              <a:gd name="connsiteX53" fmla="*/ 567839 w 803451"/>
              <a:gd name="connsiteY53" fmla="*/ 75323 h 664353"/>
              <a:gd name="connsiteX54" fmla="*/ 517350 w 803451"/>
              <a:gd name="connsiteY54" fmla="*/ 41664 h 664353"/>
              <a:gd name="connsiteX55" fmla="*/ 461252 w 803451"/>
              <a:gd name="connsiteY55" fmla="*/ 24834 h 664353"/>
              <a:gd name="connsiteX56" fmla="*/ 444423 w 803451"/>
              <a:gd name="connsiteY56" fmla="*/ 19225 h 664353"/>
              <a:gd name="connsiteX57" fmla="*/ 399544 w 803451"/>
              <a:gd name="connsiteY57" fmla="*/ 13615 h 664353"/>
              <a:gd name="connsiteX58" fmla="*/ 270519 w 803451"/>
              <a:gd name="connsiteY58" fmla="*/ 8005 h 664353"/>
              <a:gd name="connsiteX59" fmla="*/ 220030 w 803451"/>
              <a:gd name="connsiteY59" fmla="*/ 36054 h 664353"/>
              <a:gd name="connsiteX60" fmla="*/ 214420 w 803451"/>
              <a:gd name="connsiteY60" fmla="*/ 52883 h 664353"/>
              <a:gd name="connsiteX61" fmla="*/ 175152 w 803451"/>
              <a:gd name="connsiteY61" fmla="*/ 80933 h 664353"/>
              <a:gd name="connsiteX62" fmla="*/ 141493 w 803451"/>
              <a:gd name="connsiteY62" fmla="*/ 148250 h 664353"/>
              <a:gd name="connsiteX63" fmla="*/ 130273 w 803451"/>
              <a:gd name="connsiteY63" fmla="*/ 165080 h 664353"/>
              <a:gd name="connsiteX64" fmla="*/ 113444 w 803451"/>
              <a:gd name="connsiteY64" fmla="*/ 176299 h 664353"/>
              <a:gd name="connsiteX65" fmla="*/ 85395 w 803451"/>
              <a:gd name="connsiteY65" fmla="*/ 204348 h 664353"/>
              <a:gd name="connsiteX66" fmla="*/ 57346 w 803451"/>
              <a:gd name="connsiteY66" fmla="*/ 238007 h 664353"/>
              <a:gd name="connsiteX67" fmla="*/ 34906 w 803451"/>
              <a:gd name="connsiteY67" fmla="*/ 254837 h 664353"/>
              <a:gd name="connsiteX68" fmla="*/ 12467 w 803451"/>
              <a:gd name="connsiteY68" fmla="*/ 294106 h 664353"/>
              <a:gd name="connsiteX69" fmla="*/ 1247 w 803451"/>
              <a:gd name="connsiteY69" fmla="*/ 333374 h 664353"/>
              <a:gd name="connsiteX70" fmla="*/ 6857 w 803451"/>
              <a:gd name="connsiteY70" fmla="*/ 389472 h 664353"/>
              <a:gd name="connsiteX71" fmla="*/ 23687 w 803451"/>
              <a:gd name="connsiteY71" fmla="*/ 434351 h 664353"/>
              <a:gd name="connsiteX72" fmla="*/ 1247 w 803451"/>
              <a:gd name="connsiteY72" fmla="*/ 496059 h 6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803451" h="664353">
                <a:moveTo>
                  <a:pt x="1247" y="496059"/>
                </a:moveTo>
                <a:cubicBezTo>
                  <a:pt x="-1558" y="481100"/>
                  <a:pt x="391" y="394702"/>
                  <a:pt x="6857" y="344594"/>
                </a:cubicBezTo>
                <a:cubicBezTo>
                  <a:pt x="8054" y="335321"/>
                  <a:pt x="20937" y="331091"/>
                  <a:pt x="23687" y="322155"/>
                </a:cubicBezTo>
                <a:cubicBezTo>
                  <a:pt x="28667" y="305971"/>
                  <a:pt x="26512" y="288369"/>
                  <a:pt x="29296" y="271666"/>
                </a:cubicBezTo>
                <a:cubicBezTo>
                  <a:pt x="30268" y="265833"/>
                  <a:pt x="33281" y="260523"/>
                  <a:pt x="34906" y="254837"/>
                </a:cubicBezTo>
                <a:cubicBezTo>
                  <a:pt x="37024" y="247424"/>
                  <a:pt x="36035" y="238672"/>
                  <a:pt x="40516" y="232398"/>
                </a:cubicBezTo>
                <a:cubicBezTo>
                  <a:pt x="45950" y="224790"/>
                  <a:pt x="55475" y="221178"/>
                  <a:pt x="62955" y="215568"/>
                </a:cubicBezTo>
                <a:cubicBezTo>
                  <a:pt x="64825" y="209958"/>
                  <a:pt x="66940" y="204425"/>
                  <a:pt x="68565" y="198739"/>
                </a:cubicBezTo>
                <a:cubicBezTo>
                  <a:pt x="70683" y="191325"/>
                  <a:pt x="70727" y="183195"/>
                  <a:pt x="74175" y="176299"/>
                </a:cubicBezTo>
                <a:cubicBezTo>
                  <a:pt x="84647" y="155355"/>
                  <a:pt x="95492" y="150495"/>
                  <a:pt x="113444" y="137031"/>
                </a:cubicBezTo>
                <a:cubicBezTo>
                  <a:pt x="117184" y="131421"/>
                  <a:pt x="119896" y="124968"/>
                  <a:pt x="124663" y="120201"/>
                </a:cubicBezTo>
                <a:cubicBezTo>
                  <a:pt x="140737" y="104127"/>
                  <a:pt x="140075" y="112496"/>
                  <a:pt x="158322" y="103372"/>
                </a:cubicBezTo>
                <a:cubicBezTo>
                  <a:pt x="201821" y="81622"/>
                  <a:pt x="149682" y="100643"/>
                  <a:pt x="191981" y="86542"/>
                </a:cubicBezTo>
                <a:lnTo>
                  <a:pt x="231250" y="97762"/>
                </a:lnTo>
                <a:cubicBezTo>
                  <a:pt x="236914" y="99461"/>
                  <a:pt x="242910" y="100500"/>
                  <a:pt x="248079" y="103372"/>
                </a:cubicBezTo>
                <a:cubicBezTo>
                  <a:pt x="305946" y="135520"/>
                  <a:pt x="260487" y="118727"/>
                  <a:pt x="298568" y="131421"/>
                </a:cubicBezTo>
                <a:cubicBezTo>
                  <a:pt x="302308" y="142641"/>
                  <a:pt x="307468" y="153483"/>
                  <a:pt x="309787" y="165080"/>
                </a:cubicBezTo>
                <a:cubicBezTo>
                  <a:pt x="316909" y="200689"/>
                  <a:pt x="313084" y="183879"/>
                  <a:pt x="321007" y="215568"/>
                </a:cubicBezTo>
                <a:cubicBezTo>
                  <a:pt x="322877" y="238007"/>
                  <a:pt x="328115" y="260419"/>
                  <a:pt x="326617" y="282886"/>
                </a:cubicBezTo>
                <a:cubicBezTo>
                  <a:pt x="326169" y="289613"/>
                  <a:pt x="317032" y="293174"/>
                  <a:pt x="315397" y="299715"/>
                </a:cubicBezTo>
                <a:cubicBezTo>
                  <a:pt x="311290" y="316143"/>
                  <a:pt x="311657" y="333374"/>
                  <a:pt x="309787" y="350204"/>
                </a:cubicBezTo>
                <a:cubicBezTo>
                  <a:pt x="313875" y="415603"/>
                  <a:pt x="308641" y="419122"/>
                  <a:pt x="321007" y="462400"/>
                </a:cubicBezTo>
                <a:cubicBezTo>
                  <a:pt x="322632" y="468086"/>
                  <a:pt x="322923" y="474612"/>
                  <a:pt x="326617" y="479229"/>
                </a:cubicBezTo>
                <a:cubicBezTo>
                  <a:pt x="330829" y="484494"/>
                  <a:pt x="337836" y="486709"/>
                  <a:pt x="343446" y="490449"/>
                </a:cubicBezTo>
                <a:cubicBezTo>
                  <a:pt x="343560" y="490678"/>
                  <a:pt x="363922" y="534879"/>
                  <a:pt x="371495" y="540937"/>
                </a:cubicBezTo>
                <a:cubicBezTo>
                  <a:pt x="376113" y="544631"/>
                  <a:pt x="382715" y="544677"/>
                  <a:pt x="388325" y="546547"/>
                </a:cubicBezTo>
                <a:cubicBezTo>
                  <a:pt x="403281" y="591423"/>
                  <a:pt x="380847" y="539071"/>
                  <a:pt x="410764" y="568987"/>
                </a:cubicBezTo>
                <a:cubicBezTo>
                  <a:pt x="414945" y="573168"/>
                  <a:pt x="411757" y="582122"/>
                  <a:pt x="416374" y="585816"/>
                </a:cubicBezTo>
                <a:cubicBezTo>
                  <a:pt x="422394" y="590632"/>
                  <a:pt x="431400" y="589308"/>
                  <a:pt x="438813" y="591426"/>
                </a:cubicBezTo>
                <a:cubicBezTo>
                  <a:pt x="444499" y="593051"/>
                  <a:pt x="450032" y="595166"/>
                  <a:pt x="455642" y="597036"/>
                </a:cubicBezTo>
                <a:cubicBezTo>
                  <a:pt x="459382" y="602646"/>
                  <a:pt x="461145" y="610292"/>
                  <a:pt x="466862" y="613865"/>
                </a:cubicBezTo>
                <a:cubicBezTo>
                  <a:pt x="476891" y="620133"/>
                  <a:pt x="500521" y="625085"/>
                  <a:pt x="500521" y="625085"/>
                </a:cubicBezTo>
                <a:cubicBezTo>
                  <a:pt x="532424" y="656988"/>
                  <a:pt x="501704" y="631286"/>
                  <a:pt x="534180" y="647524"/>
                </a:cubicBezTo>
                <a:cubicBezTo>
                  <a:pt x="540210" y="650539"/>
                  <a:pt x="544551" y="656807"/>
                  <a:pt x="551009" y="658744"/>
                </a:cubicBezTo>
                <a:cubicBezTo>
                  <a:pt x="563674" y="662543"/>
                  <a:pt x="577188" y="662483"/>
                  <a:pt x="590278" y="664353"/>
                </a:cubicBezTo>
                <a:cubicBezTo>
                  <a:pt x="614587" y="660613"/>
                  <a:pt x="639345" y="659099"/>
                  <a:pt x="663206" y="653134"/>
                </a:cubicBezTo>
                <a:cubicBezTo>
                  <a:pt x="669747" y="651499"/>
                  <a:pt x="673838" y="644570"/>
                  <a:pt x="680035" y="641914"/>
                </a:cubicBezTo>
                <a:cubicBezTo>
                  <a:pt x="687121" y="638877"/>
                  <a:pt x="695255" y="639011"/>
                  <a:pt x="702474" y="636304"/>
                </a:cubicBezTo>
                <a:cubicBezTo>
                  <a:pt x="710304" y="633368"/>
                  <a:pt x="717434" y="628825"/>
                  <a:pt x="724914" y="625085"/>
                </a:cubicBezTo>
                <a:cubicBezTo>
                  <a:pt x="752254" y="570400"/>
                  <a:pt x="716094" y="634363"/>
                  <a:pt x="758573" y="585816"/>
                </a:cubicBezTo>
                <a:cubicBezTo>
                  <a:pt x="765753" y="577610"/>
                  <a:pt x="769792" y="567117"/>
                  <a:pt x="775402" y="557767"/>
                </a:cubicBezTo>
                <a:cubicBezTo>
                  <a:pt x="779142" y="539068"/>
                  <a:pt x="781998" y="520170"/>
                  <a:pt x="786622" y="501669"/>
                </a:cubicBezTo>
                <a:cubicBezTo>
                  <a:pt x="788492" y="494189"/>
                  <a:pt x="789524" y="486448"/>
                  <a:pt x="792231" y="479229"/>
                </a:cubicBezTo>
                <a:cubicBezTo>
                  <a:pt x="795167" y="471399"/>
                  <a:pt x="799711" y="464270"/>
                  <a:pt x="803451" y="456790"/>
                </a:cubicBezTo>
                <a:cubicBezTo>
                  <a:pt x="792780" y="382092"/>
                  <a:pt x="807546" y="449174"/>
                  <a:pt x="781012" y="389472"/>
                </a:cubicBezTo>
                <a:cubicBezTo>
                  <a:pt x="777881" y="382427"/>
                  <a:pt x="777431" y="374471"/>
                  <a:pt x="775402" y="367033"/>
                </a:cubicBezTo>
                <a:cubicBezTo>
                  <a:pt x="771820" y="353899"/>
                  <a:pt x="769639" y="340236"/>
                  <a:pt x="764182" y="327764"/>
                </a:cubicBezTo>
                <a:cubicBezTo>
                  <a:pt x="756465" y="310126"/>
                  <a:pt x="745100" y="294313"/>
                  <a:pt x="736133" y="277276"/>
                </a:cubicBezTo>
                <a:cubicBezTo>
                  <a:pt x="702550" y="213468"/>
                  <a:pt x="726291" y="233317"/>
                  <a:pt x="691255" y="209958"/>
                </a:cubicBezTo>
                <a:cubicBezTo>
                  <a:pt x="664596" y="156642"/>
                  <a:pt x="701778" y="225090"/>
                  <a:pt x="646376" y="153860"/>
                </a:cubicBezTo>
                <a:cubicBezTo>
                  <a:pt x="642746" y="149192"/>
                  <a:pt x="644460" y="141648"/>
                  <a:pt x="640766" y="137031"/>
                </a:cubicBezTo>
                <a:cubicBezTo>
                  <a:pt x="636554" y="131766"/>
                  <a:pt x="628704" y="130578"/>
                  <a:pt x="623937" y="125811"/>
                </a:cubicBezTo>
                <a:cubicBezTo>
                  <a:pt x="611747" y="113620"/>
                  <a:pt x="603092" y="98075"/>
                  <a:pt x="590278" y="86542"/>
                </a:cubicBezTo>
                <a:cubicBezTo>
                  <a:pt x="584062" y="80948"/>
                  <a:pt x="574930" y="79755"/>
                  <a:pt x="567839" y="75323"/>
                </a:cubicBezTo>
                <a:cubicBezTo>
                  <a:pt x="540205" y="58052"/>
                  <a:pt x="549303" y="56188"/>
                  <a:pt x="517350" y="41664"/>
                </a:cubicBezTo>
                <a:cubicBezTo>
                  <a:pt x="494789" y="31409"/>
                  <a:pt x="483162" y="31094"/>
                  <a:pt x="461252" y="24834"/>
                </a:cubicBezTo>
                <a:cubicBezTo>
                  <a:pt x="455566" y="23210"/>
                  <a:pt x="450241" y="20283"/>
                  <a:pt x="444423" y="19225"/>
                </a:cubicBezTo>
                <a:cubicBezTo>
                  <a:pt x="429590" y="16528"/>
                  <a:pt x="414504" y="15485"/>
                  <a:pt x="399544" y="13615"/>
                </a:cubicBezTo>
                <a:cubicBezTo>
                  <a:pt x="342739" y="-587"/>
                  <a:pt x="342076" y="-5625"/>
                  <a:pt x="270519" y="8005"/>
                </a:cubicBezTo>
                <a:cubicBezTo>
                  <a:pt x="256626" y="10651"/>
                  <a:pt x="233431" y="27120"/>
                  <a:pt x="220030" y="36054"/>
                </a:cubicBezTo>
                <a:cubicBezTo>
                  <a:pt x="218160" y="41664"/>
                  <a:pt x="218205" y="48340"/>
                  <a:pt x="214420" y="52883"/>
                </a:cubicBezTo>
                <a:cubicBezTo>
                  <a:pt x="210071" y="58102"/>
                  <a:pt x="182826" y="75817"/>
                  <a:pt x="175152" y="80933"/>
                </a:cubicBezTo>
                <a:cubicBezTo>
                  <a:pt x="159668" y="127383"/>
                  <a:pt x="170492" y="104751"/>
                  <a:pt x="141493" y="148250"/>
                </a:cubicBezTo>
                <a:cubicBezTo>
                  <a:pt x="137753" y="153860"/>
                  <a:pt x="135883" y="161340"/>
                  <a:pt x="130273" y="165080"/>
                </a:cubicBezTo>
                <a:lnTo>
                  <a:pt x="113444" y="176299"/>
                </a:lnTo>
                <a:cubicBezTo>
                  <a:pt x="92874" y="207155"/>
                  <a:pt x="113444" y="180974"/>
                  <a:pt x="85395" y="204348"/>
                </a:cubicBezTo>
                <a:cubicBezTo>
                  <a:pt x="30249" y="250303"/>
                  <a:pt x="101475" y="193878"/>
                  <a:pt x="57346" y="238007"/>
                </a:cubicBezTo>
                <a:cubicBezTo>
                  <a:pt x="50735" y="244618"/>
                  <a:pt x="42386" y="249227"/>
                  <a:pt x="34906" y="254837"/>
                </a:cubicBezTo>
                <a:cubicBezTo>
                  <a:pt x="23638" y="271739"/>
                  <a:pt x="21008" y="274177"/>
                  <a:pt x="12467" y="294106"/>
                </a:cubicBezTo>
                <a:cubicBezTo>
                  <a:pt x="7638" y="305374"/>
                  <a:pt x="4094" y="321986"/>
                  <a:pt x="1247" y="333374"/>
                </a:cubicBezTo>
                <a:cubicBezTo>
                  <a:pt x="3117" y="352073"/>
                  <a:pt x="2631" y="371161"/>
                  <a:pt x="6857" y="389472"/>
                </a:cubicBezTo>
                <a:cubicBezTo>
                  <a:pt x="22753" y="458354"/>
                  <a:pt x="17621" y="337300"/>
                  <a:pt x="23687" y="434351"/>
                </a:cubicBezTo>
                <a:cubicBezTo>
                  <a:pt x="24970" y="454880"/>
                  <a:pt x="4052" y="511018"/>
                  <a:pt x="1247" y="496059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アヤメ属 </a:t>
            </a:r>
            <a:r>
              <a:rPr lang="en-US" altLang="ja-JP" dirty="0"/>
              <a:t>(Iris)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12141" y="846253"/>
            <a:ext cx="5770912" cy="5333166"/>
          </a:xfrm>
        </p:spPr>
        <p:txBody>
          <a:bodyPr>
            <a:noAutofit/>
          </a:bodyPr>
          <a:lstStyle/>
          <a:p>
            <a:r>
              <a:rPr lang="ja-JP" altLang="en-US" dirty="0"/>
              <a:t>多年草</a:t>
            </a:r>
            <a:endParaRPr lang="en-US" altLang="ja-JP" dirty="0"/>
          </a:p>
          <a:p>
            <a:r>
              <a:rPr lang="ja-JP" altLang="en-US" dirty="0"/>
              <a:t>世界に </a:t>
            </a:r>
            <a:r>
              <a:rPr lang="en-US" altLang="ja-JP" dirty="0"/>
              <a:t>150</a:t>
            </a:r>
            <a:r>
              <a:rPr lang="ja-JP" altLang="en-US" dirty="0"/>
              <a:t>種</a:t>
            </a:r>
            <a:r>
              <a:rPr lang="en-US" altLang="ja-JP" dirty="0"/>
              <a:t>. </a:t>
            </a:r>
            <a:r>
              <a:rPr lang="ja-JP" altLang="en-US" dirty="0"/>
              <a:t>日本に </a:t>
            </a:r>
            <a:r>
              <a:rPr lang="en-US" altLang="ja-JP" dirty="0"/>
              <a:t>9</a:t>
            </a:r>
            <a:r>
              <a:rPr lang="ja-JP" altLang="en-US" dirty="0"/>
              <a:t>種</a:t>
            </a:r>
            <a:r>
              <a:rPr lang="en-US" altLang="ja-JP" dirty="0"/>
              <a:t>.</a:t>
            </a:r>
          </a:p>
          <a:p>
            <a:r>
              <a:rPr lang="ja-JP" altLang="en-US" dirty="0"/>
              <a:t>花被片は </a:t>
            </a:r>
            <a:r>
              <a:rPr lang="en-US" altLang="ja-JP" dirty="0"/>
              <a:t>6</a:t>
            </a:r>
            <a:r>
              <a:rPr lang="ja-JP" altLang="en-US" dirty="0"/>
              <a:t>個</a:t>
            </a:r>
            <a:endParaRPr lang="en-US" altLang="ja-JP" dirty="0"/>
          </a:p>
          <a:p>
            <a:r>
              <a:rPr lang="ja-JP" altLang="en-US" dirty="0"/>
              <a:t>外花被片（がいかひへん） </a:t>
            </a:r>
            <a:r>
              <a:rPr lang="en-US" altLang="ja-JP" dirty="0"/>
              <a:t>Sepal</a:t>
            </a:r>
            <a:r>
              <a:rPr lang="ja-JP" altLang="en-US" dirty="0"/>
              <a:t> 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3</a:t>
            </a:r>
            <a:r>
              <a:rPr lang="ja-JP" altLang="en-US" dirty="0"/>
              <a:t>個（大型で下に垂れる）</a:t>
            </a:r>
            <a:endParaRPr lang="en-US" altLang="ja-JP" dirty="0"/>
          </a:p>
          <a:p>
            <a:r>
              <a:rPr lang="ja-JP" altLang="en-US" dirty="0"/>
              <a:t>内花被片（ないかひへん） </a:t>
            </a:r>
            <a:r>
              <a:rPr lang="en-US" altLang="ja-JP" dirty="0"/>
              <a:t>Petal</a:t>
            </a:r>
          </a:p>
          <a:p>
            <a:pPr marL="0" indent="0">
              <a:buNone/>
            </a:pPr>
            <a:r>
              <a:rPr lang="en-US" altLang="ja-JP" dirty="0"/>
              <a:t>	3</a:t>
            </a:r>
            <a:r>
              <a:rPr lang="ja-JP" altLang="en-US" dirty="0"/>
              <a:t>個（直立する）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1538154" y="2646881"/>
            <a:ext cx="87054" cy="1240033"/>
          </a:xfrm>
          <a:custGeom>
            <a:avLst/>
            <a:gdLst>
              <a:gd name="connsiteX0" fmla="*/ 73696 w 87054"/>
              <a:gd name="connsiteY0" fmla="*/ 0 h 1240033"/>
              <a:gd name="connsiteX1" fmla="*/ 68086 w 87054"/>
              <a:gd name="connsiteY1" fmla="*/ 28049 h 1240033"/>
              <a:gd name="connsiteX2" fmla="*/ 62476 w 87054"/>
              <a:gd name="connsiteY2" fmla="*/ 201953 h 1240033"/>
              <a:gd name="connsiteX3" fmla="*/ 73696 w 87054"/>
              <a:gd name="connsiteY3" fmla="*/ 241222 h 1240033"/>
              <a:gd name="connsiteX4" fmla="*/ 79306 w 87054"/>
              <a:gd name="connsiteY4" fmla="*/ 448785 h 1240033"/>
              <a:gd name="connsiteX5" fmla="*/ 79306 w 87054"/>
              <a:gd name="connsiteY5" fmla="*/ 751715 h 1240033"/>
              <a:gd name="connsiteX6" fmla="*/ 56867 w 87054"/>
              <a:gd name="connsiteY6" fmla="*/ 807814 h 1240033"/>
              <a:gd name="connsiteX7" fmla="*/ 51257 w 87054"/>
              <a:gd name="connsiteY7" fmla="*/ 830253 h 1240033"/>
              <a:gd name="connsiteX8" fmla="*/ 45647 w 87054"/>
              <a:gd name="connsiteY8" fmla="*/ 976108 h 1240033"/>
              <a:gd name="connsiteX9" fmla="*/ 34427 w 87054"/>
              <a:gd name="connsiteY9" fmla="*/ 1099524 h 1240033"/>
              <a:gd name="connsiteX10" fmla="*/ 11988 w 87054"/>
              <a:gd name="connsiteY10" fmla="*/ 1155622 h 1240033"/>
              <a:gd name="connsiteX11" fmla="*/ 6378 w 87054"/>
              <a:gd name="connsiteY11" fmla="*/ 1178061 h 1240033"/>
              <a:gd name="connsiteX12" fmla="*/ 769 w 87054"/>
              <a:gd name="connsiteY12" fmla="*/ 1228550 h 1240033"/>
              <a:gd name="connsiteX13" fmla="*/ 17598 w 87054"/>
              <a:gd name="connsiteY13" fmla="*/ 1239769 h 1240033"/>
              <a:gd name="connsiteX14" fmla="*/ 23208 w 87054"/>
              <a:gd name="connsiteY14" fmla="*/ 1222940 h 1240033"/>
              <a:gd name="connsiteX15" fmla="*/ 28818 w 87054"/>
              <a:gd name="connsiteY15" fmla="*/ 1200501 h 124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7054" h="1240033">
                <a:moveTo>
                  <a:pt x="73696" y="0"/>
                </a:moveTo>
                <a:cubicBezTo>
                  <a:pt x="71826" y="9350"/>
                  <a:pt x="69139" y="18572"/>
                  <a:pt x="68086" y="28049"/>
                </a:cubicBezTo>
                <a:cubicBezTo>
                  <a:pt x="59903" y="101698"/>
                  <a:pt x="50433" y="137722"/>
                  <a:pt x="62476" y="201953"/>
                </a:cubicBezTo>
                <a:cubicBezTo>
                  <a:pt x="64985" y="215333"/>
                  <a:pt x="69956" y="228132"/>
                  <a:pt x="73696" y="241222"/>
                </a:cubicBezTo>
                <a:cubicBezTo>
                  <a:pt x="75566" y="310410"/>
                  <a:pt x="76791" y="379618"/>
                  <a:pt x="79306" y="448785"/>
                </a:cubicBezTo>
                <a:cubicBezTo>
                  <a:pt x="84775" y="599183"/>
                  <a:pt x="93596" y="551661"/>
                  <a:pt x="79306" y="751715"/>
                </a:cubicBezTo>
                <a:cubicBezTo>
                  <a:pt x="77525" y="776644"/>
                  <a:pt x="64830" y="786579"/>
                  <a:pt x="56867" y="807814"/>
                </a:cubicBezTo>
                <a:cubicBezTo>
                  <a:pt x="54160" y="815033"/>
                  <a:pt x="53127" y="822773"/>
                  <a:pt x="51257" y="830253"/>
                </a:cubicBezTo>
                <a:cubicBezTo>
                  <a:pt x="49387" y="878871"/>
                  <a:pt x="48077" y="927514"/>
                  <a:pt x="45647" y="976108"/>
                </a:cubicBezTo>
                <a:cubicBezTo>
                  <a:pt x="45549" y="978067"/>
                  <a:pt x="39509" y="1081228"/>
                  <a:pt x="34427" y="1099524"/>
                </a:cubicBezTo>
                <a:cubicBezTo>
                  <a:pt x="29037" y="1118929"/>
                  <a:pt x="16873" y="1136084"/>
                  <a:pt x="11988" y="1155622"/>
                </a:cubicBezTo>
                <a:lnTo>
                  <a:pt x="6378" y="1178061"/>
                </a:lnTo>
                <a:cubicBezTo>
                  <a:pt x="4508" y="1194891"/>
                  <a:pt x="-2260" y="1211890"/>
                  <a:pt x="769" y="1228550"/>
                </a:cubicBezTo>
                <a:cubicBezTo>
                  <a:pt x="1975" y="1235183"/>
                  <a:pt x="11057" y="1241404"/>
                  <a:pt x="17598" y="1239769"/>
                </a:cubicBezTo>
                <a:cubicBezTo>
                  <a:pt x="23335" y="1238335"/>
                  <a:pt x="21583" y="1228626"/>
                  <a:pt x="23208" y="1222940"/>
                </a:cubicBezTo>
                <a:cubicBezTo>
                  <a:pt x="25326" y="1215527"/>
                  <a:pt x="28818" y="1200501"/>
                  <a:pt x="28818" y="120050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1611850" y="2646881"/>
            <a:ext cx="61708" cy="1250989"/>
          </a:xfrm>
          <a:custGeom>
            <a:avLst/>
            <a:gdLst>
              <a:gd name="connsiteX0" fmla="*/ 61708 w 61708"/>
              <a:gd name="connsiteY0" fmla="*/ 0 h 1250989"/>
              <a:gd name="connsiteX1" fmla="*/ 50488 w 61708"/>
              <a:gd name="connsiteY1" fmla="*/ 375858 h 1250989"/>
              <a:gd name="connsiteX2" fmla="*/ 44879 w 61708"/>
              <a:gd name="connsiteY2" fmla="*/ 785374 h 1250989"/>
              <a:gd name="connsiteX3" fmla="*/ 28049 w 61708"/>
              <a:gd name="connsiteY3" fmla="*/ 936839 h 1250989"/>
              <a:gd name="connsiteX4" fmla="*/ 16830 w 61708"/>
              <a:gd name="connsiteY4" fmla="*/ 1105134 h 1250989"/>
              <a:gd name="connsiteX5" fmla="*/ 5610 w 61708"/>
              <a:gd name="connsiteY5" fmla="*/ 1172452 h 1250989"/>
              <a:gd name="connsiteX6" fmla="*/ 0 w 61708"/>
              <a:gd name="connsiteY6" fmla="*/ 1250989 h 125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08" h="1250989">
                <a:moveTo>
                  <a:pt x="61708" y="0"/>
                </a:moveTo>
                <a:cubicBezTo>
                  <a:pt x="57968" y="125286"/>
                  <a:pt x="53173" y="250545"/>
                  <a:pt x="50488" y="375858"/>
                </a:cubicBezTo>
                <a:cubicBezTo>
                  <a:pt x="47563" y="512345"/>
                  <a:pt x="48090" y="648894"/>
                  <a:pt x="44879" y="785374"/>
                </a:cubicBezTo>
                <a:cubicBezTo>
                  <a:pt x="43856" y="828868"/>
                  <a:pt x="33528" y="895750"/>
                  <a:pt x="28049" y="936839"/>
                </a:cubicBezTo>
                <a:cubicBezTo>
                  <a:pt x="25829" y="979018"/>
                  <a:pt x="23061" y="1057358"/>
                  <a:pt x="16830" y="1105134"/>
                </a:cubicBezTo>
                <a:cubicBezTo>
                  <a:pt x="13888" y="1127692"/>
                  <a:pt x="9350" y="1150013"/>
                  <a:pt x="5610" y="1172452"/>
                </a:cubicBezTo>
                <a:lnTo>
                  <a:pt x="0" y="125098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428179" y="2551514"/>
            <a:ext cx="1153025" cy="869522"/>
          </a:xfrm>
          <a:custGeom>
            <a:avLst/>
            <a:gdLst>
              <a:gd name="connsiteX0" fmla="*/ 1150012 w 1153025"/>
              <a:gd name="connsiteY0" fmla="*/ 72928 h 869522"/>
              <a:gd name="connsiteX1" fmla="*/ 1144402 w 1153025"/>
              <a:gd name="connsiteY1" fmla="*/ 22439 h 869522"/>
              <a:gd name="connsiteX2" fmla="*/ 1099524 w 1153025"/>
              <a:gd name="connsiteY2" fmla="*/ 5610 h 869522"/>
              <a:gd name="connsiteX3" fmla="*/ 1020986 w 1153025"/>
              <a:gd name="connsiteY3" fmla="*/ 0 h 869522"/>
              <a:gd name="connsiteX4" fmla="*/ 908790 w 1153025"/>
              <a:gd name="connsiteY4" fmla="*/ 5610 h 869522"/>
              <a:gd name="connsiteX5" fmla="*/ 891961 w 1153025"/>
              <a:gd name="connsiteY5" fmla="*/ 16830 h 869522"/>
              <a:gd name="connsiteX6" fmla="*/ 869521 w 1153025"/>
              <a:gd name="connsiteY6" fmla="*/ 22439 h 869522"/>
              <a:gd name="connsiteX7" fmla="*/ 852692 w 1153025"/>
              <a:gd name="connsiteY7" fmla="*/ 28049 h 869522"/>
              <a:gd name="connsiteX8" fmla="*/ 785374 w 1153025"/>
              <a:gd name="connsiteY8" fmla="*/ 50488 h 869522"/>
              <a:gd name="connsiteX9" fmla="*/ 740496 w 1153025"/>
              <a:gd name="connsiteY9" fmla="*/ 78538 h 869522"/>
              <a:gd name="connsiteX10" fmla="*/ 706837 w 1153025"/>
              <a:gd name="connsiteY10" fmla="*/ 95367 h 869522"/>
              <a:gd name="connsiteX11" fmla="*/ 690007 w 1153025"/>
              <a:gd name="connsiteY11" fmla="*/ 129026 h 869522"/>
              <a:gd name="connsiteX12" fmla="*/ 678788 w 1153025"/>
              <a:gd name="connsiteY12" fmla="*/ 145855 h 869522"/>
              <a:gd name="connsiteX13" fmla="*/ 667568 w 1153025"/>
              <a:gd name="connsiteY13" fmla="*/ 173904 h 869522"/>
              <a:gd name="connsiteX14" fmla="*/ 650739 w 1153025"/>
              <a:gd name="connsiteY14" fmla="*/ 190734 h 869522"/>
              <a:gd name="connsiteX15" fmla="*/ 633909 w 1153025"/>
              <a:gd name="connsiteY15" fmla="*/ 235612 h 869522"/>
              <a:gd name="connsiteX16" fmla="*/ 622690 w 1153025"/>
              <a:gd name="connsiteY16" fmla="*/ 280491 h 869522"/>
              <a:gd name="connsiteX17" fmla="*/ 605860 w 1153025"/>
              <a:gd name="connsiteY17" fmla="*/ 308540 h 869522"/>
              <a:gd name="connsiteX18" fmla="*/ 600250 w 1153025"/>
              <a:gd name="connsiteY18" fmla="*/ 325369 h 869522"/>
              <a:gd name="connsiteX19" fmla="*/ 589031 w 1153025"/>
              <a:gd name="connsiteY19" fmla="*/ 353419 h 869522"/>
              <a:gd name="connsiteX20" fmla="*/ 549762 w 1153025"/>
              <a:gd name="connsiteY20" fmla="*/ 443176 h 869522"/>
              <a:gd name="connsiteX21" fmla="*/ 516103 w 1153025"/>
              <a:gd name="connsiteY21" fmla="*/ 504884 h 869522"/>
              <a:gd name="connsiteX22" fmla="*/ 499274 w 1153025"/>
              <a:gd name="connsiteY22" fmla="*/ 560982 h 869522"/>
              <a:gd name="connsiteX23" fmla="*/ 493664 w 1153025"/>
              <a:gd name="connsiteY23" fmla="*/ 577811 h 869522"/>
              <a:gd name="connsiteX24" fmla="*/ 488054 w 1153025"/>
              <a:gd name="connsiteY24" fmla="*/ 605860 h 869522"/>
              <a:gd name="connsiteX25" fmla="*/ 465615 w 1153025"/>
              <a:gd name="connsiteY25" fmla="*/ 729276 h 869522"/>
              <a:gd name="connsiteX26" fmla="*/ 448785 w 1153025"/>
              <a:gd name="connsiteY26" fmla="*/ 768545 h 869522"/>
              <a:gd name="connsiteX27" fmla="*/ 420736 w 1153025"/>
              <a:gd name="connsiteY27" fmla="*/ 785374 h 869522"/>
              <a:gd name="connsiteX28" fmla="*/ 375858 w 1153025"/>
              <a:gd name="connsiteY28" fmla="*/ 813423 h 869522"/>
              <a:gd name="connsiteX29" fmla="*/ 359028 w 1153025"/>
              <a:gd name="connsiteY29" fmla="*/ 824643 h 869522"/>
              <a:gd name="connsiteX30" fmla="*/ 308540 w 1153025"/>
              <a:gd name="connsiteY30" fmla="*/ 841473 h 869522"/>
              <a:gd name="connsiteX31" fmla="*/ 280491 w 1153025"/>
              <a:gd name="connsiteY31" fmla="*/ 852692 h 869522"/>
              <a:gd name="connsiteX32" fmla="*/ 263661 w 1153025"/>
              <a:gd name="connsiteY32" fmla="*/ 863912 h 869522"/>
              <a:gd name="connsiteX33" fmla="*/ 218783 w 1153025"/>
              <a:gd name="connsiteY33" fmla="*/ 869522 h 869522"/>
              <a:gd name="connsiteX34" fmla="*/ 145855 w 1153025"/>
              <a:gd name="connsiteY34" fmla="*/ 863912 h 869522"/>
              <a:gd name="connsiteX35" fmla="*/ 123416 w 1153025"/>
              <a:gd name="connsiteY35" fmla="*/ 841473 h 869522"/>
              <a:gd name="connsiteX36" fmla="*/ 84147 w 1153025"/>
              <a:gd name="connsiteY36" fmla="*/ 813423 h 869522"/>
              <a:gd name="connsiteX37" fmla="*/ 72928 w 1153025"/>
              <a:gd name="connsiteY37" fmla="*/ 796594 h 869522"/>
              <a:gd name="connsiteX38" fmla="*/ 56098 w 1153025"/>
              <a:gd name="connsiteY38" fmla="*/ 785374 h 869522"/>
              <a:gd name="connsiteX39" fmla="*/ 44878 w 1153025"/>
              <a:gd name="connsiteY39" fmla="*/ 751715 h 869522"/>
              <a:gd name="connsiteX40" fmla="*/ 39269 w 1153025"/>
              <a:gd name="connsiteY40" fmla="*/ 734886 h 869522"/>
              <a:gd name="connsiteX41" fmla="*/ 28049 w 1153025"/>
              <a:gd name="connsiteY41" fmla="*/ 718057 h 869522"/>
              <a:gd name="connsiteX42" fmla="*/ 22439 w 1153025"/>
              <a:gd name="connsiteY42" fmla="*/ 690008 h 869522"/>
              <a:gd name="connsiteX43" fmla="*/ 11220 w 1153025"/>
              <a:gd name="connsiteY43" fmla="*/ 673178 h 869522"/>
              <a:gd name="connsiteX44" fmla="*/ 0 w 1153025"/>
              <a:gd name="connsiteY44" fmla="*/ 594641 h 869522"/>
              <a:gd name="connsiteX45" fmla="*/ 5610 w 1153025"/>
              <a:gd name="connsiteY45" fmla="*/ 460005 h 869522"/>
              <a:gd name="connsiteX46" fmla="*/ 16829 w 1153025"/>
              <a:gd name="connsiteY46" fmla="*/ 437566 h 869522"/>
              <a:gd name="connsiteX47" fmla="*/ 28049 w 1153025"/>
              <a:gd name="connsiteY47" fmla="*/ 403907 h 869522"/>
              <a:gd name="connsiteX48" fmla="*/ 39269 w 1153025"/>
              <a:gd name="connsiteY48" fmla="*/ 364638 h 869522"/>
              <a:gd name="connsiteX49" fmla="*/ 67318 w 1153025"/>
              <a:gd name="connsiteY49" fmla="*/ 325369 h 869522"/>
              <a:gd name="connsiteX50" fmla="*/ 84147 w 1153025"/>
              <a:gd name="connsiteY50" fmla="*/ 280491 h 869522"/>
              <a:gd name="connsiteX51" fmla="*/ 106586 w 1153025"/>
              <a:gd name="connsiteY51" fmla="*/ 258052 h 869522"/>
              <a:gd name="connsiteX52" fmla="*/ 117806 w 1153025"/>
              <a:gd name="connsiteY52" fmla="*/ 241222 h 869522"/>
              <a:gd name="connsiteX53" fmla="*/ 140245 w 1153025"/>
              <a:gd name="connsiteY53" fmla="*/ 218783 h 869522"/>
              <a:gd name="connsiteX54" fmla="*/ 173904 w 1153025"/>
              <a:gd name="connsiteY54" fmla="*/ 185124 h 869522"/>
              <a:gd name="connsiteX55" fmla="*/ 185124 w 1153025"/>
              <a:gd name="connsiteY55" fmla="*/ 168295 h 869522"/>
              <a:gd name="connsiteX56" fmla="*/ 201953 w 1153025"/>
              <a:gd name="connsiteY56" fmla="*/ 162685 h 869522"/>
              <a:gd name="connsiteX57" fmla="*/ 218783 w 1153025"/>
              <a:gd name="connsiteY57" fmla="*/ 151465 h 869522"/>
              <a:gd name="connsiteX58" fmla="*/ 246832 w 1153025"/>
              <a:gd name="connsiteY58" fmla="*/ 123416 h 869522"/>
              <a:gd name="connsiteX59" fmla="*/ 269271 w 1153025"/>
              <a:gd name="connsiteY59" fmla="*/ 117806 h 869522"/>
              <a:gd name="connsiteX60" fmla="*/ 347809 w 1153025"/>
              <a:gd name="connsiteY60" fmla="*/ 84147 h 869522"/>
              <a:gd name="connsiteX61" fmla="*/ 387077 w 1153025"/>
              <a:gd name="connsiteY61" fmla="*/ 78538 h 869522"/>
              <a:gd name="connsiteX62" fmla="*/ 403907 w 1153025"/>
              <a:gd name="connsiteY62" fmla="*/ 72928 h 869522"/>
              <a:gd name="connsiteX63" fmla="*/ 448785 w 1153025"/>
              <a:gd name="connsiteY63" fmla="*/ 67318 h 869522"/>
              <a:gd name="connsiteX64" fmla="*/ 465615 w 1153025"/>
              <a:gd name="connsiteY64" fmla="*/ 56098 h 869522"/>
              <a:gd name="connsiteX65" fmla="*/ 499274 w 1153025"/>
              <a:gd name="connsiteY65" fmla="*/ 50488 h 869522"/>
              <a:gd name="connsiteX66" fmla="*/ 521713 w 1153025"/>
              <a:gd name="connsiteY66" fmla="*/ 44879 h 869522"/>
              <a:gd name="connsiteX67" fmla="*/ 572201 w 1153025"/>
              <a:gd name="connsiteY67" fmla="*/ 28049 h 869522"/>
              <a:gd name="connsiteX68" fmla="*/ 639519 w 1153025"/>
              <a:gd name="connsiteY68" fmla="*/ 11220 h 869522"/>
              <a:gd name="connsiteX69" fmla="*/ 875131 w 1153025"/>
              <a:gd name="connsiteY69" fmla="*/ 16830 h 869522"/>
              <a:gd name="connsiteX70" fmla="*/ 897571 w 1153025"/>
              <a:gd name="connsiteY70" fmla="*/ 22439 h 869522"/>
              <a:gd name="connsiteX71" fmla="*/ 931229 w 1153025"/>
              <a:gd name="connsiteY71" fmla="*/ 28049 h 869522"/>
              <a:gd name="connsiteX72" fmla="*/ 1015377 w 1153025"/>
              <a:gd name="connsiteY72" fmla="*/ 33659 h 869522"/>
              <a:gd name="connsiteX73" fmla="*/ 1082694 w 1153025"/>
              <a:gd name="connsiteY73" fmla="*/ 44879 h 869522"/>
              <a:gd name="connsiteX74" fmla="*/ 1105134 w 1153025"/>
              <a:gd name="connsiteY74" fmla="*/ 50488 h 869522"/>
              <a:gd name="connsiteX75" fmla="*/ 1150012 w 1153025"/>
              <a:gd name="connsiteY75" fmla="*/ 72928 h 86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153025" h="869522">
                <a:moveTo>
                  <a:pt x="1150012" y="72928"/>
                </a:moveTo>
                <a:cubicBezTo>
                  <a:pt x="1156557" y="68253"/>
                  <a:pt x="1151409" y="37854"/>
                  <a:pt x="1144402" y="22439"/>
                </a:cubicBezTo>
                <a:cubicBezTo>
                  <a:pt x="1141144" y="15272"/>
                  <a:pt x="1106033" y="6333"/>
                  <a:pt x="1099524" y="5610"/>
                </a:cubicBezTo>
                <a:cubicBezTo>
                  <a:pt x="1073439" y="2712"/>
                  <a:pt x="1047165" y="1870"/>
                  <a:pt x="1020986" y="0"/>
                </a:cubicBezTo>
                <a:cubicBezTo>
                  <a:pt x="983587" y="1870"/>
                  <a:pt x="945921" y="767"/>
                  <a:pt x="908790" y="5610"/>
                </a:cubicBezTo>
                <a:cubicBezTo>
                  <a:pt x="902105" y="6482"/>
                  <a:pt x="898158" y="14174"/>
                  <a:pt x="891961" y="16830"/>
                </a:cubicBezTo>
                <a:cubicBezTo>
                  <a:pt x="884874" y="19867"/>
                  <a:pt x="876935" y="20321"/>
                  <a:pt x="869521" y="22439"/>
                </a:cubicBezTo>
                <a:cubicBezTo>
                  <a:pt x="863835" y="24063"/>
                  <a:pt x="858229" y="25973"/>
                  <a:pt x="852692" y="28049"/>
                </a:cubicBezTo>
                <a:cubicBezTo>
                  <a:pt x="800616" y="47578"/>
                  <a:pt x="849720" y="32105"/>
                  <a:pt x="785374" y="50488"/>
                </a:cubicBezTo>
                <a:cubicBezTo>
                  <a:pt x="742480" y="82660"/>
                  <a:pt x="783609" y="53902"/>
                  <a:pt x="740496" y="78538"/>
                </a:cubicBezTo>
                <a:cubicBezTo>
                  <a:pt x="710049" y="95936"/>
                  <a:pt x="737690" y="85082"/>
                  <a:pt x="706837" y="95367"/>
                </a:cubicBezTo>
                <a:cubicBezTo>
                  <a:pt x="674689" y="143586"/>
                  <a:pt x="713228" y="82583"/>
                  <a:pt x="690007" y="129026"/>
                </a:cubicBezTo>
                <a:cubicBezTo>
                  <a:pt x="686992" y="135056"/>
                  <a:pt x="681803" y="139825"/>
                  <a:pt x="678788" y="145855"/>
                </a:cubicBezTo>
                <a:cubicBezTo>
                  <a:pt x="674285" y="154862"/>
                  <a:pt x="672905" y="165365"/>
                  <a:pt x="667568" y="173904"/>
                </a:cubicBezTo>
                <a:cubicBezTo>
                  <a:pt x="663363" y="180632"/>
                  <a:pt x="656349" y="185124"/>
                  <a:pt x="650739" y="190734"/>
                </a:cubicBezTo>
                <a:cubicBezTo>
                  <a:pt x="645883" y="202873"/>
                  <a:pt x="637677" y="221796"/>
                  <a:pt x="633909" y="235612"/>
                </a:cubicBezTo>
                <a:cubicBezTo>
                  <a:pt x="629852" y="250489"/>
                  <a:pt x="630624" y="267269"/>
                  <a:pt x="622690" y="280491"/>
                </a:cubicBezTo>
                <a:cubicBezTo>
                  <a:pt x="617080" y="289841"/>
                  <a:pt x="610736" y="298788"/>
                  <a:pt x="605860" y="308540"/>
                </a:cubicBezTo>
                <a:cubicBezTo>
                  <a:pt x="603215" y="313829"/>
                  <a:pt x="602326" y="319832"/>
                  <a:pt x="600250" y="325369"/>
                </a:cubicBezTo>
                <a:cubicBezTo>
                  <a:pt x="596714" y="334798"/>
                  <a:pt x="592998" y="344163"/>
                  <a:pt x="589031" y="353419"/>
                </a:cubicBezTo>
                <a:cubicBezTo>
                  <a:pt x="576167" y="383436"/>
                  <a:pt x="562783" y="413227"/>
                  <a:pt x="549762" y="443176"/>
                </a:cubicBezTo>
                <a:cubicBezTo>
                  <a:pt x="528543" y="491979"/>
                  <a:pt x="541940" y="470433"/>
                  <a:pt x="516103" y="504884"/>
                </a:cubicBezTo>
                <a:cubicBezTo>
                  <a:pt x="489440" y="584868"/>
                  <a:pt x="516229" y="501635"/>
                  <a:pt x="499274" y="560982"/>
                </a:cubicBezTo>
                <a:cubicBezTo>
                  <a:pt x="497650" y="566668"/>
                  <a:pt x="495098" y="572074"/>
                  <a:pt x="493664" y="577811"/>
                </a:cubicBezTo>
                <a:cubicBezTo>
                  <a:pt x="491351" y="587061"/>
                  <a:pt x="489924" y="596510"/>
                  <a:pt x="488054" y="605860"/>
                </a:cubicBezTo>
                <a:cubicBezTo>
                  <a:pt x="480993" y="683528"/>
                  <a:pt x="487383" y="653085"/>
                  <a:pt x="465615" y="729276"/>
                </a:cubicBezTo>
                <a:cubicBezTo>
                  <a:pt x="462933" y="738664"/>
                  <a:pt x="454769" y="762561"/>
                  <a:pt x="448785" y="768545"/>
                </a:cubicBezTo>
                <a:cubicBezTo>
                  <a:pt x="441075" y="776255"/>
                  <a:pt x="429808" y="779326"/>
                  <a:pt x="420736" y="785374"/>
                </a:cubicBezTo>
                <a:cubicBezTo>
                  <a:pt x="340288" y="839007"/>
                  <a:pt x="452560" y="769594"/>
                  <a:pt x="375858" y="813423"/>
                </a:cubicBezTo>
                <a:cubicBezTo>
                  <a:pt x="370004" y="816768"/>
                  <a:pt x="365059" y="821628"/>
                  <a:pt x="359028" y="824643"/>
                </a:cubicBezTo>
                <a:cubicBezTo>
                  <a:pt x="323915" y="842200"/>
                  <a:pt x="340676" y="830761"/>
                  <a:pt x="308540" y="841473"/>
                </a:cubicBezTo>
                <a:cubicBezTo>
                  <a:pt x="298987" y="844657"/>
                  <a:pt x="289498" y="848189"/>
                  <a:pt x="280491" y="852692"/>
                </a:cubicBezTo>
                <a:cubicBezTo>
                  <a:pt x="274460" y="855707"/>
                  <a:pt x="270166" y="862138"/>
                  <a:pt x="263661" y="863912"/>
                </a:cubicBezTo>
                <a:cubicBezTo>
                  <a:pt x="249116" y="867879"/>
                  <a:pt x="233742" y="867652"/>
                  <a:pt x="218783" y="869522"/>
                </a:cubicBezTo>
                <a:cubicBezTo>
                  <a:pt x="194474" y="867652"/>
                  <a:pt x="169245" y="870792"/>
                  <a:pt x="145855" y="863912"/>
                </a:cubicBezTo>
                <a:cubicBezTo>
                  <a:pt x="135707" y="860927"/>
                  <a:pt x="131377" y="848439"/>
                  <a:pt x="123416" y="841473"/>
                </a:cubicBezTo>
                <a:cubicBezTo>
                  <a:pt x="112279" y="831728"/>
                  <a:pt x="96716" y="821803"/>
                  <a:pt x="84147" y="813423"/>
                </a:cubicBezTo>
                <a:cubicBezTo>
                  <a:pt x="80407" y="807813"/>
                  <a:pt x="77695" y="801361"/>
                  <a:pt x="72928" y="796594"/>
                </a:cubicBezTo>
                <a:cubicBezTo>
                  <a:pt x="68160" y="791826"/>
                  <a:pt x="59672" y="791091"/>
                  <a:pt x="56098" y="785374"/>
                </a:cubicBezTo>
                <a:cubicBezTo>
                  <a:pt x="49830" y="775345"/>
                  <a:pt x="48618" y="762935"/>
                  <a:pt x="44878" y="751715"/>
                </a:cubicBezTo>
                <a:cubicBezTo>
                  <a:pt x="43008" y="746105"/>
                  <a:pt x="42549" y="739806"/>
                  <a:pt x="39269" y="734886"/>
                </a:cubicBezTo>
                <a:lnTo>
                  <a:pt x="28049" y="718057"/>
                </a:lnTo>
                <a:cubicBezTo>
                  <a:pt x="26179" y="708707"/>
                  <a:pt x="25787" y="698936"/>
                  <a:pt x="22439" y="690008"/>
                </a:cubicBezTo>
                <a:cubicBezTo>
                  <a:pt x="20072" y="683695"/>
                  <a:pt x="12764" y="679741"/>
                  <a:pt x="11220" y="673178"/>
                </a:cubicBezTo>
                <a:cubicBezTo>
                  <a:pt x="5163" y="647436"/>
                  <a:pt x="0" y="594641"/>
                  <a:pt x="0" y="594641"/>
                </a:cubicBezTo>
                <a:cubicBezTo>
                  <a:pt x="1870" y="549762"/>
                  <a:pt x="825" y="504667"/>
                  <a:pt x="5610" y="460005"/>
                </a:cubicBezTo>
                <a:cubicBezTo>
                  <a:pt x="6501" y="451690"/>
                  <a:pt x="13723" y="445330"/>
                  <a:pt x="16829" y="437566"/>
                </a:cubicBezTo>
                <a:cubicBezTo>
                  <a:pt x="21221" y="426585"/>
                  <a:pt x="25181" y="415380"/>
                  <a:pt x="28049" y="403907"/>
                </a:cubicBezTo>
                <a:cubicBezTo>
                  <a:pt x="29846" y="396717"/>
                  <a:pt x="35245" y="372686"/>
                  <a:pt x="39269" y="364638"/>
                </a:cubicBezTo>
                <a:cubicBezTo>
                  <a:pt x="43371" y="356434"/>
                  <a:pt x="63506" y="330452"/>
                  <a:pt x="67318" y="325369"/>
                </a:cubicBezTo>
                <a:cubicBezTo>
                  <a:pt x="71575" y="308341"/>
                  <a:pt x="73148" y="295157"/>
                  <a:pt x="84147" y="280491"/>
                </a:cubicBezTo>
                <a:cubicBezTo>
                  <a:pt x="90494" y="272029"/>
                  <a:pt x="99702" y="266083"/>
                  <a:pt x="106586" y="258052"/>
                </a:cubicBezTo>
                <a:cubicBezTo>
                  <a:pt x="110974" y="252933"/>
                  <a:pt x="113418" y="246341"/>
                  <a:pt x="117806" y="241222"/>
                </a:cubicBezTo>
                <a:cubicBezTo>
                  <a:pt x="124690" y="233191"/>
                  <a:pt x="133279" y="226744"/>
                  <a:pt x="140245" y="218783"/>
                </a:cubicBezTo>
                <a:cubicBezTo>
                  <a:pt x="169470" y="185384"/>
                  <a:pt x="143275" y="205545"/>
                  <a:pt x="173904" y="185124"/>
                </a:cubicBezTo>
                <a:cubicBezTo>
                  <a:pt x="177644" y="179514"/>
                  <a:pt x="179859" y="172507"/>
                  <a:pt x="185124" y="168295"/>
                </a:cubicBezTo>
                <a:cubicBezTo>
                  <a:pt x="189741" y="164601"/>
                  <a:pt x="196664" y="165330"/>
                  <a:pt x="201953" y="162685"/>
                </a:cubicBezTo>
                <a:cubicBezTo>
                  <a:pt x="207984" y="159670"/>
                  <a:pt x="213173" y="155205"/>
                  <a:pt x="218783" y="151465"/>
                </a:cubicBezTo>
                <a:cubicBezTo>
                  <a:pt x="228756" y="136505"/>
                  <a:pt x="229379" y="130896"/>
                  <a:pt x="246832" y="123416"/>
                </a:cubicBezTo>
                <a:cubicBezTo>
                  <a:pt x="253918" y="120379"/>
                  <a:pt x="262185" y="120843"/>
                  <a:pt x="269271" y="117806"/>
                </a:cubicBezTo>
                <a:cubicBezTo>
                  <a:pt x="318486" y="96714"/>
                  <a:pt x="310168" y="90990"/>
                  <a:pt x="347809" y="84147"/>
                </a:cubicBezTo>
                <a:cubicBezTo>
                  <a:pt x="360818" y="81782"/>
                  <a:pt x="373988" y="80408"/>
                  <a:pt x="387077" y="78538"/>
                </a:cubicBezTo>
                <a:cubicBezTo>
                  <a:pt x="392687" y="76668"/>
                  <a:pt x="398089" y="73986"/>
                  <a:pt x="403907" y="72928"/>
                </a:cubicBezTo>
                <a:cubicBezTo>
                  <a:pt x="418740" y="70231"/>
                  <a:pt x="434240" y="71285"/>
                  <a:pt x="448785" y="67318"/>
                </a:cubicBezTo>
                <a:cubicBezTo>
                  <a:pt x="455290" y="65544"/>
                  <a:pt x="459219" y="58230"/>
                  <a:pt x="465615" y="56098"/>
                </a:cubicBezTo>
                <a:cubicBezTo>
                  <a:pt x="476406" y="52501"/>
                  <a:pt x="488120" y="52719"/>
                  <a:pt x="499274" y="50488"/>
                </a:cubicBezTo>
                <a:cubicBezTo>
                  <a:pt x="506834" y="48976"/>
                  <a:pt x="514344" y="47146"/>
                  <a:pt x="521713" y="44879"/>
                </a:cubicBezTo>
                <a:cubicBezTo>
                  <a:pt x="538668" y="39662"/>
                  <a:pt x="554703" y="30965"/>
                  <a:pt x="572201" y="28049"/>
                </a:cubicBezTo>
                <a:cubicBezTo>
                  <a:pt x="617526" y="20495"/>
                  <a:pt x="595069" y="26036"/>
                  <a:pt x="639519" y="11220"/>
                </a:cubicBezTo>
                <a:lnTo>
                  <a:pt x="875131" y="16830"/>
                </a:lnTo>
                <a:cubicBezTo>
                  <a:pt x="882834" y="17165"/>
                  <a:pt x="890011" y="20927"/>
                  <a:pt x="897571" y="22439"/>
                </a:cubicBezTo>
                <a:cubicBezTo>
                  <a:pt x="908724" y="24670"/>
                  <a:pt x="919906" y="26971"/>
                  <a:pt x="931229" y="28049"/>
                </a:cubicBezTo>
                <a:cubicBezTo>
                  <a:pt x="959214" y="30714"/>
                  <a:pt x="987328" y="31789"/>
                  <a:pt x="1015377" y="33659"/>
                </a:cubicBezTo>
                <a:cubicBezTo>
                  <a:pt x="1037816" y="37399"/>
                  <a:pt x="1060624" y="39363"/>
                  <a:pt x="1082694" y="44879"/>
                </a:cubicBezTo>
                <a:cubicBezTo>
                  <a:pt x="1090174" y="46749"/>
                  <a:pt x="1097436" y="50060"/>
                  <a:pt x="1105134" y="50488"/>
                </a:cubicBezTo>
                <a:cubicBezTo>
                  <a:pt x="1131273" y="51940"/>
                  <a:pt x="1143467" y="77603"/>
                  <a:pt x="1150012" y="72928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1650899" y="2534685"/>
            <a:ext cx="1033365" cy="1020986"/>
          </a:xfrm>
          <a:custGeom>
            <a:avLst/>
            <a:gdLst>
              <a:gd name="connsiteX0" fmla="*/ 11439 w 1033365"/>
              <a:gd name="connsiteY0" fmla="*/ 134635 h 1020986"/>
              <a:gd name="connsiteX1" fmla="*/ 39489 w 1033365"/>
              <a:gd name="connsiteY1" fmla="*/ 112196 h 1020986"/>
              <a:gd name="connsiteX2" fmla="*/ 50708 w 1033365"/>
              <a:gd name="connsiteY2" fmla="*/ 78537 h 1020986"/>
              <a:gd name="connsiteX3" fmla="*/ 89977 w 1033365"/>
              <a:gd name="connsiteY3" fmla="*/ 61708 h 1020986"/>
              <a:gd name="connsiteX4" fmla="*/ 129246 w 1033365"/>
              <a:gd name="connsiteY4" fmla="*/ 33659 h 1020986"/>
              <a:gd name="connsiteX5" fmla="*/ 190954 w 1033365"/>
              <a:gd name="connsiteY5" fmla="*/ 22439 h 1020986"/>
              <a:gd name="connsiteX6" fmla="*/ 353638 w 1033365"/>
              <a:gd name="connsiteY6" fmla="*/ 39268 h 1020986"/>
              <a:gd name="connsiteX7" fmla="*/ 415346 w 1033365"/>
              <a:gd name="connsiteY7" fmla="*/ 56098 h 1020986"/>
              <a:gd name="connsiteX8" fmla="*/ 437785 w 1033365"/>
              <a:gd name="connsiteY8" fmla="*/ 61708 h 1020986"/>
              <a:gd name="connsiteX9" fmla="*/ 460225 w 1033365"/>
              <a:gd name="connsiteY9" fmla="*/ 89757 h 1020986"/>
              <a:gd name="connsiteX10" fmla="*/ 471444 w 1033365"/>
              <a:gd name="connsiteY10" fmla="*/ 106586 h 1020986"/>
              <a:gd name="connsiteX11" fmla="*/ 488274 w 1033365"/>
              <a:gd name="connsiteY11" fmla="*/ 134635 h 1020986"/>
              <a:gd name="connsiteX12" fmla="*/ 499493 w 1033365"/>
              <a:gd name="connsiteY12" fmla="*/ 179514 h 1020986"/>
              <a:gd name="connsiteX13" fmla="*/ 510713 w 1033365"/>
              <a:gd name="connsiteY13" fmla="*/ 241222 h 1020986"/>
              <a:gd name="connsiteX14" fmla="*/ 505103 w 1033365"/>
              <a:gd name="connsiteY14" fmla="*/ 387077 h 1020986"/>
              <a:gd name="connsiteX15" fmla="*/ 493884 w 1033365"/>
              <a:gd name="connsiteY15" fmla="*/ 471224 h 1020986"/>
              <a:gd name="connsiteX16" fmla="*/ 488274 w 1033365"/>
              <a:gd name="connsiteY16" fmla="*/ 488054 h 1020986"/>
              <a:gd name="connsiteX17" fmla="*/ 477054 w 1033365"/>
              <a:gd name="connsiteY17" fmla="*/ 527322 h 1020986"/>
              <a:gd name="connsiteX18" fmla="*/ 471444 w 1033365"/>
              <a:gd name="connsiteY18" fmla="*/ 549762 h 1020986"/>
              <a:gd name="connsiteX19" fmla="*/ 460225 w 1033365"/>
              <a:gd name="connsiteY19" fmla="*/ 566591 h 1020986"/>
              <a:gd name="connsiteX20" fmla="*/ 449005 w 1033365"/>
              <a:gd name="connsiteY20" fmla="*/ 639519 h 1020986"/>
              <a:gd name="connsiteX21" fmla="*/ 443395 w 1033365"/>
              <a:gd name="connsiteY21" fmla="*/ 667568 h 1020986"/>
              <a:gd name="connsiteX22" fmla="*/ 432176 w 1033365"/>
              <a:gd name="connsiteY22" fmla="*/ 695617 h 1020986"/>
              <a:gd name="connsiteX23" fmla="*/ 426566 w 1033365"/>
              <a:gd name="connsiteY23" fmla="*/ 718056 h 1020986"/>
              <a:gd name="connsiteX24" fmla="*/ 437785 w 1033365"/>
              <a:gd name="connsiteY24" fmla="*/ 824643 h 1020986"/>
              <a:gd name="connsiteX25" fmla="*/ 449005 w 1033365"/>
              <a:gd name="connsiteY25" fmla="*/ 841472 h 1020986"/>
              <a:gd name="connsiteX26" fmla="*/ 465835 w 1033365"/>
              <a:gd name="connsiteY26" fmla="*/ 847082 h 1020986"/>
              <a:gd name="connsiteX27" fmla="*/ 482664 w 1033365"/>
              <a:gd name="connsiteY27" fmla="*/ 858302 h 1020986"/>
              <a:gd name="connsiteX28" fmla="*/ 499493 w 1033365"/>
              <a:gd name="connsiteY28" fmla="*/ 863911 h 1020986"/>
              <a:gd name="connsiteX29" fmla="*/ 516323 w 1033365"/>
              <a:gd name="connsiteY29" fmla="*/ 886351 h 1020986"/>
              <a:gd name="connsiteX30" fmla="*/ 538762 w 1033365"/>
              <a:gd name="connsiteY30" fmla="*/ 903180 h 1020986"/>
              <a:gd name="connsiteX31" fmla="*/ 549982 w 1033365"/>
              <a:gd name="connsiteY31" fmla="*/ 920010 h 1020986"/>
              <a:gd name="connsiteX32" fmla="*/ 566811 w 1033365"/>
              <a:gd name="connsiteY32" fmla="*/ 925619 h 1020986"/>
              <a:gd name="connsiteX33" fmla="*/ 589251 w 1033365"/>
              <a:gd name="connsiteY33" fmla="*/ 936839 h 1020986"/>
              <a:gd name="connsiteX34" fmla="*/ 606080 w 1033365"/>
              <a:gd name="connsiteY34" fmla="*/ 948059 h 1020986"/>
              <a:gd name="connsiteX35" fmla="*/ 639739 w 1033365"/>
              <a:gd name="connsiteY35" fmla="*/ 976108 h 1020986"/>
              <a:gd name="connsiteX36" fmla="*/ 656568 w 1033365"/>
              <a:gd name="connsiteY36" fmla="*/ 981717 h 1020986"/>
              <a:gd name="connsiteX37" fmla="*/ 684617 w 1033365"/>
              <a:gd name="connsiteY37" fmla="*/ 992937 h 1020986"/>
              <a:gd name="connsiteX38" fmla="*/ 718276 w 1033365"/>
              <a:gd name="connsiteY38" fmla="*/ 1009767 h 1020986"/>
              <a:gd name="connsiteX39" fmla="*/ 768765 w 1033365"/>
              <a:gd name="connsiteY39" fmla="*/ 1020986 h 1020986"/>
              <a:gd name="connsiteX40" fmla="*/ 892181 w 1033365"/>
              <a:gd name="connsiteY40" fmla="*/ 1004157 h 1020986"/>
              <a:gd name="connsiteX41" fmla="*/ 948279 w 1033365"/>
              <a:gd name="connsiteY41" fmla="*/ 959278 h 1020986"/>
              <a:gd name="connsiteX42" fmla="*/ 959498 w 1033365"/>
              <a:gd name="connsiteY42" fmla="*/ 942449 h 1020986"/>
              <a:gd name="connsiteX43" fmla="*/ 993157 w 1033365"/>
              <a:gd name="connsiteY43" fmla="*/ 903180 h 1020986"/>
              <a:gd name="connsiteX44" fmla="*/ 1015597 w 1033365"/>
              <a:gd name="connsiteY44" fmla="*/ 841472 h 1020986"/>
              <a:gd name="connsiteX45" fmla="*/ 1021206 w 1033365"/>
              <a:gd name="connsiteY45" fmla="*/ 802203 h 1020986"/>
              <a:gd name="connsiteX46" fmla="*/ 1032426 w 1033365"/>
              <a:gd name="connsiteY46" fmla="*/ 768544 h 1020986"/>
              <a:gd name="connsiteX47" fmla="*/ 1021206 w 1033365"/>
              <a:gd name="connsiteY47" fmla="*/ 544152 h 1020986"/>
              <a:gd name="connsiteX48" fmla="*/ 1009987 w 1033365"/>
              <a:gd name="connsiteY48" fmla="*/ 510493 h 1020986"/>
              <a:gd name="connsiteX49" fmla="*/ 998767 w 1033365"/>
              <a:gd name="connsiteY49" fmla="*/ 471224 h 1020986"/>
              <a:gd name="connsiteX50" fmla="*/ 965108 w 1033365"/>
              <a:gd name="connsiteY50" fmla="*/ 420736 h 1020986"/>
              <a:gd name="connsiteX51" fmla="*/ 953889 w 1033365"/>
              <a:gd name="connsiteY51" fmla="*/ 381467 h 1020986"/>
              <a:gd name="connsiteX52" fmla="*/ 925839 w 1033365"/>
              <a:gd name="connsiteY52" fmla="*/ 347808 h 1020986"/>
              <a:gd name="connsiteX53" fmla="*/ 909010 w 1033365"/>
              <a:gd name="connsiteY53" fmla="*/ 325369 h 1020986"/>
              <a:gd name="connsiteX54" fmla="*/ 875351 w 1033365"/>
              <a:gd name="connsiteY54" fmla="*/ 274881 h 1020986"/>
              <a:gd name="connsiteX55" fmla="*/ 852912 w 1033365"/>
              <a:gd name="connsiteY55" fmla="*/ 252441 h 1020986"/>
              <a:gd name="connsiteX56" fmla="*/ 847302 w 1033365"/>
              <a:gd name="connsiteY56" fmla="*/ 235612 h 1020986"/>
              <a:gd name="connsiteX57" fmla="*/ 824863 w 1033365"/>
              <a:gd name="connsiteY57" fmla="*/ 218783 h 1020986"/>
              <a:gd name="connsiteX58" fmla="*/ 819253 w 1033365"/>
              <a:gd name="connsiteY58" fmla="*/ 201953 h 1020986"/>
              <a:gd name="connsiteX59" fmla="*/ 779984 w 1033365"/>
              <a:gd name="connsiteY59" fmla="*/ 185124 h 1020986"/>
              <a:gd name="connsiteX60" fmla="*/ 768765 w 1033365"/>
              <a:gd name="connsiteY60" fmla="*/ 168294 h 1020986"/>
              <a:gd name="connsiteX61" fmla="*/ 751935 w 1033365"/>
              <a:gd name="connsiteY61" fmla="*/ 162684 h 1020986"/>
              <a:gd name="connsiteX62" fmla="*/ 735106 w 1033365"/>
              <a:gd name="connsiteY62" fmla="*/ 151465 h 1020986"/>
              <a:gd name="connsiteX63" fmla="*/ 695837 w 1033365"/>
              <a:gd name="connsiteY63" fmla="*/ 134635 h 1020986"/>
              <a:gd name="connsiteX64" fmla="*/ 679008 w 1033365"/>
              <a:gd name="connsiteY64" fmla="*/ 112196 h 1020986"/>
              <a:gd name="connsiteX65" fmla="*/ 656568 w 1033365"/>
              <a:gd name="connsiteY65" fmla="*/ 106586 h 1020986"/>
              <a:gd name="connsiteX66" fmla="*/ 617300 w 1033365"/>
              <a:gd name="connsiteY66" fmla="*/ 89757 h 1020986"/>
              <a:gd name="connsiteX67" fmla="*/ 600470 w 1033365"/>
              <a:gd name="connsiteY67" fmla="*/ 72927 h 1020986"/>
              <a:gd name="connsiteX68" fmla="*/ 572421 w 1033365"/>
              <a:gd name="connsiteY68" fmla="*/ 67317 h 1020986"/>
              <a:gd name="connsiteX69" fmla="*/ 555592 w 1033365"/>
              <a:gd name="connsiteY69" fmla="*/ 61708 h 1020986"/>
              <a:gd name="connsiteX70" fmla="*/ 527543 w 1033365"/>
              <a:gd name="connsiteY70" fmla="*/ 50488 h 1020986"/>
              <a:gd name="connsiteX71" fmla="*/ 505103 w 1033365"/>
              <a:gd name="connsiteY71" fmla="*/ 44878 h 1020986"/>
              <a:gd name="connsiteX72" fmla="*/ 454615 w 1033365"/>
              <a:gd name="connsiteY72" fmla="*/ 28049 h 1020986"/>
              <a:gd name="connsiteX73" fmla="*/ 432176 w 1033365"/>
              <a:gd name="connsiteY73" fmla="*/ 22439 h 1020986"/>
              <a:gd name="connsiteX74" fmla="*/ 415346 w 1033365"/>
              <a:gd name="connsiteY74" fmla="*/ 16829 h 1020986"/>
              <a:gd name="connsiteX75" fmla="*/ 381687 w 1033365"/>
              <a:gd name="connsiteY75" fmla="*/ 11219 h 1020986"/>
              <a:gd name="connsiteX76" fmla="*/ 359248 w 1033365"/>
              <a:gd name="connsiteY76" fmla="*/ 5610 h 1020986"/>
              <a:gd name="connsiteX77" fmla="*/ 331199 w 1033365"/>
              <a:gd name="connsiteY77" fmla="*/ 0 h 1020986"/>
              <a:gd name="connsiteX78" fmla="*/ 174124 w 1033365"/>
              <a:gd name="connsiteY78" fmla="*/ 5610 h 1020986"/>
              <a:gd name="connsiteX79" fmla="*/ 157295 w 1033365"/>
              <a:gd name="connsiteY79" fmla="*/ 11219 h 1020986"/>
              <a:gd name="connsiteX80" fmla="*/ 134855 w 1033365"/>
              <a:gd name="connsiteY80" fmla="*/ 16829 h 1020986"/>
              <a:gd name="connsiteX81" fmla="*/ 101197 w 1033365"/>
              <a:gd name="connsiteY81" fmla="*/ 28049 h 1020986"/>
              <a:gd name="connsiteX82" fmla="*/ 89977 w 1033365"/>
              <a:gd name="connsiteY82" fmla="*/ 44878 h 1020986"/>
              <a:gd name="connsiteX83" fmla="*/ 73147 w 1033365"/>
              <a:gd name="connsiteY83" fmla="*/ 50488 h 1020986"/>
              <a:gd name="connsiteX84" fmla="*/ 56318 w 1033365"/>
              <a:gd name="connsiteY84" fmla="*/ 61708 h 1020986"/>
              <a:gd name="connsiteX85" fmla="*/ 11439 w 1033365"/>
              <a:gd name="connsiteY85" fmla="*/ 95367 h 1020986"/>
              <a:gd name="connsiteX86" fmla="*/ 220 w 1033365"/>
              <a:gd name="connsiteY86" fmla="*/ 112196 h 1020986"/>
              <a:gd name="connsiteX87" fmla="*/ 5830 w 1033365"/>
              <a:gd name="connsiteY87" fmla="*/ 145855 h 1020986"/>
              <a:gd name="connsiteX88" fmla="*/ 11439 w 1033365"/>
              <a:gd name="connsiteY88" fmla="*/ 134635 h 102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033365" h="1020986">
                <a:moveTo>
                  <a:pt x="11439" y="134635"/>
                </a:moveTo>
                <a:cubicBezTo>
                  <a:pt x="17049" y="129025"/>
                  <a:pt x="32623" y="122005"/>
                  <a:pt x="39489" y="112196"/>
                </a:cubicBezTo>
                <a:cubicBezTo>
                  <a:pt x="46271" y="102507"/>
                  <a:pt x="39488" y="82277"/>
                  <a:pt x="50708" y="78537"/>
                </a:cubicBezTo>
                <a:cubicBezTo>
                  <a:pt x="67066" y="73084"/>
                  <a:pt x="74135" y="71610"/>
                  <a:pt x="89977" y="61708"/>
                </a:cubicBezTo>
                <a:cubicBezTo>
                  <a:pt x="94169" y="59088"/>
                  <a:pt x="121684" y="36900"/>
                  <a:pt x="129246" y="33659"/>
                </a:cubicBezTo>
                <a:cubicBezTo>
                  <a:pt x="142473" y="27991"/>
                  <a:pt x="181851" y="23739"/>
                  <a:pt x="190954" y="22439"/>
                </a:cubicBezTo>
                <a:cubicBezTo>
                  <a:pt x="405665" y="31028"/>
                  <a:pt x="277536" y="6654"/>
                  <a:pt x="353638" y="39268"/>
                </a:cubicBezTo>
                <a:cubicBezTo>
                  <a:pt x="368319" y="45560"/>
                  <a:pt x="408480" y="54381"/>
                  <a:pt x="415346" y="56098"/>
                </a:cubicBezTo>
                <a:lnTo>
                  <a:pt x="437785" y="61708"/>
                </a:lnTo>
                <a:cubicBezTo>
                  <a:pt x="466155" y="80619"/>
                  <a:pt x="446677" y="62661"/>
                  <a:pt x="460225" y="89757"/>
                </a:cubicBezTo>
                <a:cubicBezTo>
                  <a:pt x="463240" y="95787"/>
                  <a:pt x="467871" y="100869"/>
                  <a:pt x="471444" y="106586"/>
                </a:cubicBezTo>
                <a:cubicBezTo>
                  <a:pt x="477223" y="115832"/>
                  <a:pt x="483398" y="124883"/>
                  <a:pt x="488274" y="134635"/>
                </a:cubicBezTo>
                <a:cubicBezTo>
                  <a:pt x="493836" y="145758"/>
                  <a:pt x="497664" y="169452"/>
                  <a:pt x="499493" y="179514"/>
                </a:cubicBezTo>
                <a:cubicBezTo>
                  <a:pt x="513834" y="258394"/>
                  <a:pt x="496867" y="171996"/>
                  <a:pt x="510713" y="241222"/>
                </a:cubicBezTo>
                <a:cubicBezTo>
                  <a:pt x="508843" y="289840"/>
                  <a:pt x="507802" y="338498"/>
                  <a:pt x="505103" y="387077"/>
                </a:cubicBezTo>
                <a:cubicBezTo>
                  <a:pt x="503601" y="414106"/>
                  <a:pt x="500612" y="444309"/>
                  <a:pt x="493884" y="471224"/>
                </a:cubicBezTo>
                <a:cubicBezTo>
                  <a:pt x="492450" y="476961"/>
                  <a:pt x="489973" y="482390"/>
                  <a:pt x="488274" y="488054"/>
                </a:cubicBezTo>
                <a:cubicBezTo>
                  <a:pt x="484362" y="501093"/>
                  <a:pt x="480636" y="514189"/>
                  <a:pt x="477054" y="527322"/>
                </a:cubicBezTo>
                <a:cubicBezTo>
                  <a:pt x="475025" y="534761"/>
                  <a:pt x="474481" y="542675"/>
                  <a:pt x="471444" y="549762"/>
                </a:cubicBezTo>
                <a:cubicBezTo>
                  <a:pt x="468788" y="555959"/>
                  <a:pt x="463965" y="560981"/>
                  <a:pt x="460225" y="566591"/>
                </a:cubicBezTo>
                <a:cubicBezTo>
                  <a:pt x="456023" y="596007"/>
                  <a:pt x="454194" y="610979"/>
                  <a:pt x="449005" y="639519"/>
                </a:cubicBezTo>
                <a:cubicBezTo>
                  <a:pt x="447299" y="648900"/>
                  <a:pt x="446135" y="658435"/>
                  <a:pt x="443395" y="667568"/>
                </a:cubicBezTo>
                <a:cubicBezTo>
                  <a:pt x="440502" y="677213"/>
                  <a:pt x="435360" y="686064"/>
                  <a:pt x="432176" y="695617"/>
                </a:cubicBezTo>
                <a:cubicBezTo>
                  <a:pt x="429738" y="702931"/>
                  <a:pt x="428436" y="710576"/>
                  <a:pt x="426566" y="718056"/>
                </a:cubicBezTo>
                <a:cubicBezTo>
                  <a:pt x="430306" y="753585"/>
                  <a:pt x="431394" y="789494"/>
                  <a:pt x="437785" y="824643"/>
                </a:cubicBezTo>
                <a:cubicBezTo>
                  <a:pt x="438991" y="831276"/>
                  <a:pt x="443740" y="837260"/>
                  <a:pt x="449005" y="841472"/>
                </a:cubicBezTo>
                <a:cubicBezTo>
                  <a:pt x="453623" y="845166"/>
                  <a:pt x="460225" y="845212"/>
                  <a:pt x="465835" y="847082"/>
                </a:cubicBezTo>
                <a:cubicBezTo>
                  <a:pt x="471445" y="850822"/>
                  <a:pt x="476634" y="855287"/>
                  <a:pt x="482664" y="858302"/>
                </a:cubicBezTo>
                <a:cubicBezTo>
                  <a:pt x="487953" y="860946"/>
                  <a:pt x="494950" y="860126"/>
                  <a:pt x="499493" y="863911"/>
                </a:cubicBezTo>
                <a:cubicBezTo>
                  <a:pt x="506676" y="869897"/>
                  <a:pt x="509712" y="879740"/>
                  <a:pt x="516323" y="886351"/>
                </a:cubicBezTo>
                <a:cubicBezTo>
                  <a:pt x="522934" y="892962"/>
                  <a:pt x="531282" y="897570"/>
                  <a:pt x="538762" y="903180"/>
                </a:cubicBezTo>
                <a:cubicBezTo>
                  <a:pt x="542502" y="908790"/>
                  <a:pt x="544717" y="915798"/>
                  <a:pt x="549982" y="920010"/>
                </a:cubicBezTo>
                <a:cubicBezTo>
                  <a:pt x="554599" y="923704"/>
                  <a:pt x="561376" y="923290"/>
                  <a:pt x="566811" y="925619"/>
                </a:cubicBezTo>
                <a:cubicBezTo>
                  <a:pt x="574498" y="928913"/>
                  <a:pt x="581990" y="932690"/>
                  <a:pt x="589251" y="936839"/>
                </a:cubicBezTo>
                <a:cubicBezTo>
                  <a:pt x="595105" y="940184"/>
                  <a:pt x="600901" y="943743"/>
                  <a:pt x="606080" y="948059"/>
                </a:cubicBezTo>
                <a:cubicBezTo>
                  <a:pt x="624688" y="963566"/>
                  <a:pt x="618848" y="965663"/>
                  <a:pt x="639739" y="976108"/>
                </a:cubicBezTo>
                <a:cubicBezTo>
                  <a:pt x="645028" y="978752"/>
                  <a:pt x="651031" y="979641"/>
                  <a:pt x="656568" y="981717"/>
                </a:cubicBezTo>
                <a:cubicBezTo>
                  <a:pt x="665997" y="985253"/>
                  <a:pt x="675450" y="988770"/>
                  <a:pt x="684617" y="992937"/>
                </a:cubicBezTo>
                <a:cubicBezTo>
                  <a:pt x="696037" y="998128"/>
                  <a:pt x="706629" y="1005108"/>
                  <a:pt x="718276" y="1009767"/>
                </a:cubicBezTo>
                <a:cubicBezTo>
                  <a:pt x="726191" y="1012933"/>
                  <a:pt x="762558" y="1019744"/>
                  <a:pt x="768765" y="1020986"/>
                </a:cubicBezTo>
                <a:cubicBezTo>
                  <a:pt x="809904" y="1015376"/>
                  <a:pt x="851583" y="1012857"/>
                  <a:pt x="892181" y="1004157"/>
                </a:cubicBezTo>
                <a:cubicBezTo>
                  <a:pt x="922856" y="997584"/>
                  <a:pt x="931072" y="982220"/>
                  <a:pt x="948279" y="959278"/>
                </a:cubicBezTo>
                <a:cubicBezTo>
                  <a:pt x="952324" y="953884"/>
                  <a:pt x="955182" y="947628"/>
                  <a:pt x="959498" y="942449"/>
                </a:cubicBezTo>
                <a:cubicBezTo>
                  <a:pt x="975879" y="922791"/>
                  <a:pt x="979887" y="927507"/>
                  <a:pt x="993157" y="903180"/>
                </a:cubicBezTo>
                <a:cubicBezTo>
                  <a:pt x="1003465" y="884283"/>
                  <a:pt x="1011708" y="862862"/>
                  <a:pt x="1015597" y="841472"/>
                </a:cubicBezTo>
                <a:cubicBezTo>
                  <a:pt x="1017962" y="828463"/>
                  <a:pt x="1018233" y="815087"/>
                  <a:pt x="1021206" y="802203"/>
                </a:cubicBezTo>
                <a:cubicBezTo>
                  <a:pt x="1023865" y="790679"/>
                  <a:pt x="1032426" y="768544"/>
                  <a:pt x="1032426" y="768544"/>
                </a:cubicBezTo>
                <a:cubicBezTo>
                  <a:pt x="1031934" y="751335"/>
                  <a:pt x="1038872" y="608929"/>
                  <a:pt x="1021206" y="544152"/>
                </a:cubicBezTo>
                <a:cubicBezTo>
                  <a:pt x="1018094" y="532742"/>
                  <a:pt x="1013465" y="521797"/>
                  <a:pt x="1009987" y="510493"/>
                </a:cubicBezTo>
                <a:cubicBezTo>
                  <a:pt x="1005984" y="497481"/>
                  <a:pt x="1004003" y="483790"/>
                  <a:pt x="998767" y="471224"/>
                </a:cubicBezTo>
                <a:cubicBezTo>
                  <a:pt x="992003" y="454991"/>
                  <a:pt x="975724" y="434891"/>
                  <a:pt x="965108" y="420736"/>
                </a:cubicBezTo>
                <a:cubicBezTo>
                  <a:pt x="961368" y="407646"/>
                  <a:pt x="960343" y="393453"/>
                  <a:pt x="953889" y="381467"/>
                </a:cubicBezTo>
                <a:cubicBezTo>
                  <a:pt x="946965" y="368608"/>
                  <a:pt x="934963" y="359212"/>
                  <a:pt x="925839" y="347808"/>
                </a:cubicBezTo>
                <a:cubicBezTo>
                  <a:pt x="919998" y="340507"/>
                  <a:pt x="914332" y="333056"/>
                  <a:pt x="909010" y="325369"/>
                </a:cubicBezTo>
                <a:cubicBezTo>
                  <a:pt x="897497" y="308739"/>
                  <a:pt x="875351" y="274881"/>
                  <a:pt x="875351" y="274881"/>
                </a:cubicBezTo>
                <a:cubicBezTo>
                  <a:pt x="860391" y="230002"/>
                  <a:pt x="882830" y="282359"/>
                  <a:pt x="852912" y="252441"/>
                </a:cubicBezTo>
                <a:cubicBezTo>
                  <a:pt x="848731" y="248260"/>
                  <a:pt x="851088" y="240155"/>
                  <a:pt x="847302" y="235612"/>
                </a:cubicBezTo>
                <a:cubicBezTo>
                  <a:pt x="841316" y="228430"/>
                  <a:pt x="832343" y="224393"/>
                  <a:pt x="824863" y="218783"/>
                </a:cubicBezTo>
                <a:cubicBezTo>
                  <a:pt x="822993" y="213173"/>
                  <a:pt x="822947" y="206571"/>
                  <a:pt x="819253" y="201953"/>
                </a:cubicBezTo>
                <a:cubicBezTo>
                  <a:pt x="809567" y="189845"/>
                  <a:pt x="793460" y="188492"/>
                  <a:pt x="779984" y="185124"/>
                </a:cubicBezTo>
                <a:cubicBezTo>
                  <a:pt x="776244" y="179514"/>
                  <a:pt x="774030" y="172506"/>
                  <a:pt x="768765" y="168294"/>
                </a:cubicBezTo>
                <a:cubicBezTo>
                  <a:pt x="764147" y="164600"/>
                  <a:pt x="757224" y="165329"/>
                  <a:pt x="751935" y="162684"/>
                </a:cubicBezTo>
                <a:cubicBezTo>
                  <a:pt x="745905" y="159669"/>
                  <a:pt x="740960" y="154810"/>
                  <a:pt x="735106" y="151465"/>
                </a:cubicBezTo>
                <a:cubicBezTo>
                  <a:pt x="715696" y="140374"/>
                  <a:pt x="714718" y="140929"/>
                  <a:pt x="695837" y="134635"/>
                </a:cubicBezTo>
                <a:cubicBezTo>
                  <a:pt x="690227" y="127155"/>
                  <a:pt x="686616" y="117630"/>
                  <a:pt x="679008" y="112196"/>
                </a:cubicBezTo>
                <a:cubicBezTo>
                  <a:pt x="672734" y="107715"/>
                  <a:pt x="663982" y="108704"/>
                  <a:pt x="656568" y="106586"/>
                </a:cubicBezTo>
                <a:cubicBezTo>
                  <a:pt x="637311" y="101084"/>
                  <a:pt x="637243" y="99728"/>
                  <a:pt x="617300" y="89757"/>
                </a:cubicBezTo>
                <a:cubicBezTo>
                  <a:pt x="611690" y="84147"/>
                  <a:pt x="607566" y="76475"/>
                  <a:pt x="600470" y="72927"/>
                </a:cubicBezTo>
                <a:cubicBezTo>
                  <a:pt x="591942" y="68663"/>
                  <a:pt x="581671" y="69629"/>
                  <a:pt x="572421" y="67317"/>
                </a:cubicBezTo>
                <a:cubicBezTo>
                  <a:pt x="566684" y="65883"/>
                  <a:pt x="561129" y="63784"/>
                  <a:pt x="555592" y="61708"/>
                </a:cubicBezTo>
                <a:cubicBezTo>
                  <a:pt x="546163" y="58172"/>
                  <a:pt x="537096" y="53672"/>
                  <a:pt x="527543" y="50488"/>
                </a:cubicBezTo>
                <a:cubicBezTo>
                  <a:pt x="520228" y="48050"/>
                  <a:pt x="512472" y="47145"/>
                  <a:pt x="505103" y="44878"/>
                </a:cubicBezTo>
                <a:cubicBezTo>
                  <a:pt x="488148" y="39661"/>
                  <a:pt x="471825" y="32352"/>
                  <a:pt x="454615" y="28049"/>
                </a:cubicBezTo>
                <a:cubicBezTo>
                  <a:pt x="447135" y="26179"/>
                  <a:pt x="439589" y="24557"/>
                  <a:pt x="432176" y="22439"/>
                </a:cubicBezTo>
                <a:cubicBezTo>
                  <a:pt x="426490" y="20814"/>
                  <a:pt x="421119" y="18112"/>
                  <a:pt x="415346" y="16829"/>
                </a:cubicBezTo>
                <a:cubicBezTo>
                  <a:pt x="404242" y="14361"/>
                  <a:pt x="392841" y="13450"/>
                  <a:pt x="381687" y="11219"/>
                </a:cubicBezTo>
                <a:cubicBezTo>
                  <a:pt x="374127" y="9707"/>
                  <a:pt x="366774" y="7282"/>
                  <a:pt x="359248" y="5610"/>
                </a:cubicBezTo>
                <a:cubicBezTo>
                  <a:pt x="349940" y="3542"/>
                  <a:pt x="340549" y="1870"/>
                  <a:pt x="331199" y="0"/>
                </a:cubicBezTo>
                <a:cubicBezTo>
                  <a:pt x="278841" y="1870"/>
                  <a:pt x="226407" y="2237"/>
                  <a:pt x="174124" y="5610"/>
                </a:cubicBezTo>
                <a:cubicBezTo>
                  <a:pt x="168223" y="5991"/>
                  <a:pt x="162981" y="9595"/>
                  <a:pt x="157295" y="11219"/>
                </a:cubicBezTo>
                <a:cubicBezTo>
                  <a:pt x="149881" y="13337"/>
                  <a:pt x="142240" y="14613"/>
                  <a:pt x="134855" y="16829"/>
                </a:cubicBezTo>
                <a:cubicBezTo>
                  <a:pt x="123528" y="20227"/>
                  <a:pt x="101197" y="28049"/>
                  <a:pt x="101197" y="28049"/>
                </a:cubicBezTo>
                <a:cubicBezTo>
                  <a:pt x="97457" y="33659"/>
                  <a:pt x="95242" y="40666"/>
                  <a:pt x="89977" y="44878"/>
                </a:cubicBezTo>
                <a:cubicBezTo>
                  <a:pt x="85359" y="48572"/>
                  <a:pt x="78436" y="47843"/>
                  <a:pt x="73147" y="50488"/>
                </a:cubicBezTo>
                <a:cubicBezTo>
                  <a:pt x="67117" y="53503"/>
                  <a:pt x="61771" y="57742"/>
                  <a:pt x="56318" y="61708"/>
                </a:cubicBezTo>
                <a:cubicBezTo>
                  <a:pt x="41195" y="72707"/>
                  <a:pt x="26399" y="84147"/>
                  <a:pt x="11439" y="95367"/>
                </a:cubicBezTo>
                <a:cubicBezTo>
                  <a:pt x="7699" y="100977"/>
                  <a:pt x="964" y="105495"/>
                  <a:pt x="220" y="112196"/>
                </a:cubicBezTo>
                <a:cubicBezTo>
                  <a:pt x="-1036" y="123501"/>
                  <a:pt x="3363" y="134751"/>
                  <a:pt x="5830" y="145855"/>
                </a:cubicBezTo>
                <a:cubicBezTo>
                  <a:pt x="12030" y="173758"/>
                  <a:pt x="5829" y="140245"/>
                  <a:pt x="11439" y="134635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1323475" y="1693212"/>
            <a:ext cx="350083" cy="1194891"/>
          </a:xfrm>
          <a:custGeom>
            <a:avLst/>
            <a:gdLst>
              <a:gd name="connsiteX0" fmla="*/ 299595 w 350083"/>
              <a:gd name="connsiteY0" fmla="*/ 1121964 h 1194891"/>
              <a:gd name="connsiteX1" fmla="*/ 293985 w 350083"/>
              <a:gd name="connsiteY1" fmla="*/ 1093914 h 1194891"/>
              <a:gd name="connsiteX2" fmla="*/ 282765 w 350083"/>
              <a:gd name="connsiteY2" fmla="*/ 1071475 h 1194891"/>
              <a:gd name="connsiteX3" fmla="*/ 277155 w 350083"/>
              <a:gd name="connsiteY3" fmla="*/ 1026597 h 1194891"/>
              <a:gd name="connsiteX4" fmla="*/ 265936 w 350083"/>
              <a:gd name="connsiteY4" fmla="*/ 992938 h 1194891"/>
              <a:gd name="connsiteX5" fmla="*/ 260326 w 350083"/>
              <a:gd name="connsiteY5" fmla="*/ 970498 h 1194891"/>
              <a:gd name="connsiteX6" fmla="*/ 249106 w 350083"/>
              <a:gd name="connsiteY6" fmla="*/ 936840 h 1194891"/>
              <a:gd name="connsiteX7" fmla="*/ 232277 w 350083"/>
              <a:gd name="connsiteY7" fmla="*/ 908790 h 1194891"/>
              <a:gd name="connsiteX8" fmla="*/ 221057 w 350083"/>
              <a:gd name="connsiteY8" fmla="*/ 875132 h 1194891"/>
              <a:gd name="connsiteX9" fmla="*/ 215448 w 350083"/>
              <a:gd name="connsiteY9" fmla="*/ 858302 h 1194891"/>
              <a:gd name="connsiteX10" fmla="*/ 204228 w 350083"/>
              <a:gd name="connsiteY10" fmla="*/ 841473 h 1194891"/>
              <a:gd name="connsiteX11" fmla="*/ 193008 w 350083"/>
              <a:gd name="connsiteY11" fmla="*/ 813424 h 1194891"/>
              <a:gd name="connsiteX12" fmla="*/ 176179 w 350083"/>
              <a:gd name="connsiteY12" fmla="*/ 762935 h 1194891"/>
              <a:gd name="connsiteX13" fmla="*/ 142520 w 350083"/>
              <a:gd name="connsiteY13" fmla="*/ 706837 h 1194891"/>
              <a:gd name="connsiteX14" fmla="*/ 136910 w 350083"/>
              <a:gd name="connsiteY14" fmla="*/ 690008 h 1194891"/>
              <a:gd name="connsiteX15" fmla="*/ 120081 w 350083"/>
              <a:gd name="connsiteY15" fmla="*/ 650739 h 1194891"/>
              <a:gd name="connsiteX16" fmla="*/ 114471 w 350083"/>
              <a:gd name="connsiteY16" fmla="*/ 628300 h 1194891"/>
              <a:gd name="connsiteX17" fmla="*/ 97641 w 350083"/>
              <a:gd name="connsiteY17" fmla="*/ 617080 h 1194891"/>
              <a:gd name="connsiteX18" fmla="*/ 92032 w 350083"/>
              <a:gd name="connsiteY18" fmla="*/ 600251 h 1194891"/>
              <a:gd name="connsiteX19" fmla="*/ 86422 w 350083"/>
              <a:gd name="connsiteY19" fmla="*/ 577811 h 1194891"/>
              <a:gd name="connsiteX20" fmla="*/ 75202 w 350083"/>
              <a:gd name="connsiteY20" fmla="*/ 549762 h 1194891"/>
              <a:gd name="connsiteX21" fmla="*/ 52763 w 350083"/>
              <a:gd name="connsiteY21" fmla="*/ 504884 h 1194891"/>
              <a:gd name="connsiteX22" fmla="*/ 35933 w 350083"/>
              <a:gd name="connsiteY22" fmla="*/ 465615 h 1194891"/>
              <a:gd name="connsiteX23" fmla="*/ 24714 w 350083"/>
              <a:gd name="connsiteY23" fmla="*/ 409517 h 1194891"/>
              <a:gd name="connsiteX24" fmla="*/ 19104 w 350083"/>
              <a:gd name="connsiteY24" fmla="*/ 381468 h 1194891"/>
              <a:gd name="connsiteX25" fmla="*/ 7884 w 350083"/>
              <a:gd name="connsiteY25" fmla="*/ 364638 h 1194891"/>
              <a:gd name="connsiteX26" fmla="*/ 13494 w 350083"/>
              <a:gd name="connsiteY26" fmla="*/ 95367 h 1194891"/>
              <a:gd name="connsiteX27" fmla="*/ 24714 w 350083"/>
              <a:gd name="connsiteY27" fmla="*/ 50489 h 1194891"/>
              <a:gd name="connsiteX28" fmla="*/ 41543 w 350083"/>
              <a:gd name="connsiteY28" fmla="*/ 39269 h 1194891"/>
              <a:gd name="connsiteX29" fmla="*/ 47153 w 350083"/>
              <a:gd name="connsiteY29" fmla="*/ 22440 h 1194891"/>
              <a:gd name="connsiteX30" fmla="*/ 69592 w 350083"/>
              <a:gd name="connsiteY30" fmla="*/ 16830 h 1194891"/>
              <a:gd name="connsiteX31" fmla="*/ 108861 w 350083"/>
              <a:gd name="connsiteY31" fmla="*/ 0 h 1194891"/>
              <a:gd name="connsiteX32" fmla="*/ 204228 w 350083"/>
              <a:gd name="connsiteY32" fmla="*/ 11220 h 1194891"/>
              <a:gd name="connsiteX33" fmla="*/ 221057 w 350083"/>
              <a:gd name="connsiteY33" fmla="*/ 22440 h 1194891"/>
              <a:gd name="connsiteX34" fmla="*/ 265936 w 350083"/>
              <a:gd name="connsiteY34" fmla="*/ 61708 h 1194891"/>
              <a:gd name="connsiteX35" fmla="*/ 265936 w 350083"/>
              <a:gd name="connsiteY35" fmla="*/ 61708 h 1194891"/>
              <a:gd name="connsiteX36" fmla="*/ 305205 w 350083"/>
              <a:gd name="connsiteY36" fmla="*/ 106587 h 1194891"/>
              <a:gd name="connsiteX37" fmla="*/ 316424 w 350083"/>
              <a:gd name="connsiteY37" fmla="*/ 140246 h 1194891"/>
              <a:gd name="connsiteX38" fmla="*/ 327644 w 350083"/>
              <a:gd name="connsiteY38" fmla="*/ 185124 h 1194891"/>
              <a:gd name="connsiteX39" fmla="*/ 338863 w 350083"/>
              <a:gd name="connsiteY39" fmla="*/ 201954 h 1194891"/>
              <a:gd name="connsiteX40" fmla="*/ 333254 w 350083"/>
              <a:gd name="connsiteY40" fmla="*/ 342199 h 1194891"/>
              <a:gd name="connsiteX41" fmla="*/ 322034 w 350083"/>
              <a:gd name="connsiteY41" fmla="*/ 364638 h 1194891"/>
              <a:gd name="connsiteX42" fmla="*/ 316424 w 350083"/>
              <a:gd name="connsiteY42" fmla="*/ 381468 h 1194891"/>
              <a:gd name="connsiteX43" fmla="*/ 305205 w 350083"/>
              <a:gd name="connsiteY43" fmla="*/ 431956 h 1194891"/>
              <a:gd name="connsiteX44" fmla="*/ 282765 w 350083"/>
              <a:gd name="connsiteY44" fmla="*/ 482444 h 1194891"/>
              <a:gd name="connsiteX45" fmla="*/ 271546 w 350083"/>
              <a:gd name="connsiteY45" fmla="*/ 544152 h 1194891"/>
              <a:gd name="connsiteX46" fmla="*/ 260326 w 350083"/>
              <a:gd name="connsiteY46" fmla="*/ 572202 h 1194891"/>
              <a:gd name="connsiteX47" fmla="*/ 265936 w 350083"/>
              <a:gd name="connsiteY47" fmla="*/ 819033 h 1194891"/>
              <a:gd name="connsiteX48" fmla="*/ 293985 w 350083"/>
              <a:gd name="connsiteY48" fmla="*/ 914400 h 1194891"/>
              <a:gd name="connsiteX49" fmla="*/ 305205 w 350083"/>
              <a:gd name="connsiteY49" fmla="*/ 948059 h 1194891"/>
              <a:gd name="connsiteX50" fmla="*/ 316424 w 350083"/>
              <a:gd name="connsiteY50" fmla="*/ 981718 h 1194891"/>
              <a:gd name="connsiteX51" fmla="*/ 327644 w 350083"/>
              <a:gd name="connsiteY51" fmla="*/ 1004157 h 1194891"/>
              <a:gd name="connsiteX52" fmla="*/ 338863 w 350083"/>
              <a:gd name="connsiteY52" fmla="*/ 1020987 h 1194891"/>
              <a:gd name="connsiteX53" fmla="*/ 350083 w 350083"/>
              <a:gd name="connsiteY53" fmla="*/ 1054646 h 1194891"/>
              <a:gd name="connsiteX54" fmla="*/ 344473 w 350083"/>
              <a:gd name="connsiteY54" fmla="*/ 1088305 h 1194891"/>
              <a:gd name="connsiteX55" fmla="*/ 333254 w 350083"/>
              <a:gd name="connsiteY55" fmla="*/ 1116354 h 1194891"/>
              <a:gd name="connsiteX56" fmla="*/ 322034 w 350083"/>
              <a:gd name="connsiteY56" fmla="*/ 1150013 h 1194891"/>
              <a:gd name="connsiteX57" fmla="*/ 316424 w 350083"/>
              <a:gd name="connsiteY57" fmla="*/ 1166842 h 1194891"/>
              <a:gd name="connsiteX58" fmla="*/ 310814 w 350083"/>
              <a:gd name="connsiteY58" fmla="*/ 1194891 h 1194891"/>
              <a:gd name="connsiteX59" fmla="*/ 282765 w 350083"/>
              <a:gd name="connsiteY59" fmla="*/ 1150013 h 1194891"/>
              <a:gd name="connsiteX60" fmla="*/ 271546 w 350083"/>
              <a:gd name="connsiteY60" fmla="*/ 1116354 h 1194891"/>
              <a:gd name="connsiteX61" fmla="*/ 254716 w 350083"/>
              <a:gd name="connsiteY61" fmla="*/ 1105134 h 1194891"/>
              <a:gd name="connsiteX62" fmla="*/ 299595 w 350083"/>
              <a:gd name="connsiteY62" fmla="*/ 1121964 h 119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50083" h="1194891">
                <a:moveTo>
                  <a:pt x="299595" y="1121964"/>
                </a:moveTo>
                <a:cubicBezTo>
                  <a:pt x="306140" y="1120094"/>
                  <a:pt x="297000" y="1102960"/>
                  <a:pt x="293985" y="1093914"/>
                </a:cubicBezTo>
                <a:cubicBezTo>
                  <a:pt x="291340" y="1085981"/>
                  <a:pt x="284793" y="1079588"/>
                  <a:pt x="282765" y="1071475"/>
                </a:cubicBezTo>
                <a:cubicBezTo>
                  <a:pt x="279108" y="1056849"/>
                  <a:pt x="280314" y="1041338"/>
                  <a:pt x="277155" y="1026597"/>
                </a:cubicBezTo>
                <a:cubicBezTo>
                  <a:pt x="274677" y="1015033"/>
                  <a:pt x="268804" y="1004411"/>
                  <a:pt x="265936" y="992938"/>
                </a:cubicBezTo>
                <a:cubicBezTo>
                  <a:pt x="264066" y="985458"/>
                  <a:pt x="262542" y="977883"/>
                  <a:pt x="260326" y="970498"/>
                </a:cubicBezTo>
                <a:cubicBezTo>
                  <a:pt x="256928" y="959171"/>
                  <a:pt x="255190" y="946981"/>
                  <a:pt x="249106" y="936840"/>
                </a:cubicBezTo>
                <a:cubicBezTo>
                  <a:pt x="243496" y="927490"/>
                  <a:pt x="236789" y="918716"/>
                  <a:pt x="232277" y="908790"/>
                </a:cubicBezTo>
                <a:cubicBezTo>
                  <a:pt x="227383" y="898024"/>
                  <a:pt x="224797" y="886351"/>
                  <a:pt x="221057" y="875132"/>
                </a:cubicBezTo>
                <a:cubicBezTo>
                  <a:pt x="219187" y="869522"/>
                  <a:pt x="218728" y="863222"/>
                  <a:pt x="215448" y="858302"/>
                </a:cubicBezTo>
                <a:cubicBezTo>
                  <a:pt x="211708" y="852692"/>
                  <a:pt x="207243" y="847503"/>
                  <a:pt x="204228" y="841473"/>
                </a:cubicBezTo>
                <a:cubicBezTo>
                  <a:pt x="199724" y="832466"/>
                  <a:pt x="196395" y="822907"/>
                  <a:pt x="193008" y="813424"/>
                </a:cubicBezTo>
                <a:cubicBezTo>
                  <a:pt x="187041" y="796718"/>
                  <a:pt x="185306" y="778147"/>
                  <a:pt x="176179" y="762935"/>
                </a:cubicBezTo>
                <a:cubicBezTo>
                  <a:pt x="164959" y="744236"/>
                  <a:pt x="149416" y="727525"/>
                  <a:pt x="142520" y="706837"/>
                </a:cubicBezTo>
                <a:cubicBezTo>
                  <a:pt x="140650" y="701227"/>
                  <a:pt x="139239" y="695443"/>
                  <a:pt x="136910" y="690008"/>
                </a:cubicBezTo>
                <a:cubicBezTo>
                  <a:pt x="124085" y="660084"/>
                  <a:pt x="127599" y="677054"/>
                  <a:pt x="120081" y="650739"/>
                </a:cubicBezTo>
                <a:cubicBezTo>
                  <a:pt x="117963" y="643326"/>
                  <a:pt x="118748" y="634715"/>
                  <a:pt x="114471" y="628300"/>
                </a:cubicBezTo>
                <a:cubicBezTo>
                  <a:pt x="110731" y="622690"/>
                  <a:pt x="103251" y="620820"/>
                  <a:pt x="97641" y="617080"/>
                </a:cubicBezTo>
                <a:cubicBezTo>
                  <a:pt x="95771" y="611470"/>
                  <a:pt x="93656" y="605937"/>
                  <a:pt x="92032" y="600251"/>
                </a:cubicBezTo>
                <a:cubicBezTo>
                  <a:pt x="89914" y="592837"/>
                  <a:pt x="88860" y="585126"/>
                  <a:pt x="86422" y="577811"/>
                </a:cubicBezTo>
                <a:cubicBezTo>
                  <a:pt x="83238" y="568258"/>
                  <a:pt x="79422" y="558905"/>
                  <a:pt x="75202" y="549762"/>
                </a:cubicBezTo>
                <a:cubicBezTo>
                  <a:pt x="68193" y="534576"/>
                  <a:pt x="56819" y="521110"/>
                  <a:pt x="52763" y="504884"/>
                </a:cubicBezTo>
                <a:cubicBezTo>
                  <a:pt x="45518" y="475903"/>
                  <a:pt x="51430" y="488859"/>
                  <a:pt x="35933" y="465615"/>
                </a:cubicBezTo>
                <a:cubicBezTo>
                  <a:pt x="22193" y="369417"/>
                  <a:pt x="37768" y="461731"/>
                  <a:pt x="24714" y="409517"/>
                </a:cubicBezTo>
                <a:cubicBezTo>
                  <a:pt x="22401" y="400267"/>
                  <a:pt x="22452" y="390396"/>
                  <a:pt x="19104" y="381468"/>
                </a:cubicBezTo>
                <a:cubicBezTo>
                  <a:pt x="16737" y="375155"/>
                  <a:pt x="11624" y="370248"/>
                  <a:pt x="7884" y="364638"/>
                </a:cubicBezTo>
                <a:cubicBezTo>
                  <a:pt x="-5216" y="246725"/>
                  <a:pt x="-1061" y="308841"/>
                  <a:pt x="13494" y="95367"/>
                </a:cubicBezTo>
                <a:cubicBezTo>
                  <a:pt x="13572" y="94221"/>
                  <a:pt x="20239" y="56083"/>
                  <a:pt x="24714" y="50489"/>
                </a:cubicBezTo>
                <a:cubicBezTo>
                  <a:pt x="28926" y="45224"/>
                  <a:pt x="35933" y="43009"/>
                  <a:pt x="41543" y="39269"/>
                </a:cubicBezTo>
                <a:cubicBezTo>
                  <a:pt x="43413" y="33659"/>
                  <a:pt x="42536" y="26134"/>
                  <a:pt x="47153" y="22440"/>
                </a:cubicBezTo>
                <a:cubicBezTo>
                  <a:pt x="53173" y="17624"/>
                  <a:pt x="62506" y="19867"/>
                  <a:pt x="69592" y="16830"/>
                </a:cubicBezTo>
                <a:cubicBezTo>
                  <a:pt x="123829" y="-6415"/>
                  <a:pt x="44442" y="16106"/>
                  <a:pt x="108861" y="0"/>
                </a:cubicBezTo>
                <a:cubicBezTo>
                  <a:pt x="121268" y="886"/>
                  <a:pt x="178728" y="-1530"/>
                  <a:pt x="204228" y="11220"/>
                </a:cubicBezTo>
                <a:cubicBezTo>
                  <a:pt x="210258" y="14235"/>
                  <a:pt x="215447" y="18700"/>
                  <a:pt x="221057" y="22440"/>
                </a:cubicBezTo>
                <a:cubicBezTo>
                  <a:pt x="239757" y="50488"/>
                  <a:pt x="226667" y="35529"/>
                  <a:pt x="265936" y="61708"/>
                </a:cubicBezTo>
                <a:lnTo>
                  <a:pt x="265936" y="61708"/>
                </a:lnTo>
                <a:lnTo>
                  <a:pt x="305205" y="106587"/>
                </a:lnTo>
                <a:cubicBezTo>
                  <a:pt x="308945" y="117807"/>
                  <a:pt x="313556" y="128773"/>
                  <a:pt x="316424" y="140246"/>
                </a:cubicBezTo>
                <a:cubicBezTo>
                  <a:pt x="320164" y="155205"/>
                  <a:pt x="322374" y="170633"/>
                  <a:pt x="327644" y="185124"/>
                </a:cubicBezTo>
                <a:cubicBezTo>
                  <a:pt x="329948" y="191460"/>
                  <a:pt x="335123" y="196344"/>
                  <a:pt x="338863" y="201954"/>
                </a:cubicBezTo>
                <a:cubicBezTo>
                  <a:pt x="336993" y="248702"/>
                  <a:pt x="338068" y="295662"/>
                  <a:pt x="333254" y="342199"/>
                </a:cubicBezTo>
                <a:cubicBezTo>
                  <a:pt x="332394" y="350517"/>
                  <a:pt x="325328" y="356952"/>
                  <a:pt x="322034" y="364638"/>
                </a:cubicBezTo>
                <a:cubicBezTo>
                  <a:pt x="319705" y="370073"/>
                  <a:pt x="317858" y="375731"/>
                  <a:pt x="316424" y="381468"/>
                </a:cubicBezTo>
                <a:cubicBezTo>
                  <a:pt x="313761" y="392119"/>
                  <a:pt x="309520" y="420448"/>
                  <a:pt x="305205" y="431956"/>
                </a:cubicBezTo>
                <a:cubicBezTo>
                  <a:pt x="275871" y="510182"/>
                  <a:pt x="313481" y="390299"/>
                  <a:pt x="282765" y="482444"/>
                </a:cubicBezTo>
                <a:cubicBezTo>
                  <a:pt x="271043" y="517608"/>
                  <a:pt x="283226" y="497429"/>
                  <a:pt x="271546" y="544152"/>
                </a:cubicBezTo>
                <a:cubicBezTo>
                  <a:pt x="269104" y="553922"/>
                  <a:pt x="264066" y="562852"/>
                  <a:pt x="260326" y="572202"/>
                </a:cubicBezTo>
                <a:cubicBezTo>
                  <a:pt x="262196" y="654479"/>
                  <a:pt x="261196" y="736871"/>
                  <a:pt x="265936" y="819033"/>
                </a:cubicBezTo>
                <a:cubicBezTo>
                  <a:pt x="267019" y="837810"/>
                  <a:pt x="288889" y="899111"/>
                  <a:pt x="293985" y="914400"/>
                </a:cubicBezTo>
                <a:lnTo>
                  <a:pt x="305205" y="948059"/>
                </a:lnTo>
                <a:cubicBezTo>
                  <a:pt x="305209" y="948070"/>
                  <a:pt x="316419" y="981707"/>
                  <a:pt x="316424" y="981718"/>
                </a:cubicBezTo>
                <a:cubicBezTo>
                  <a:pt x="320164" y="989198"/>
                  <a:pt x="323495" y="996896"/>
                  <a:pt x="327644" y="1004157"/>
                </a:cubicBezTo>
                <a:cubicBezTo>
                  <a:pt x="330989" y="1010011"/>
                  <a:pt x="336125" y="1014826"/>
                  <a:pt x="338863" y="1020987"/>
                </a:cubicBezTo>
                <a:cubicBezTo>
                  <a:pt x="343666" y="1031794"/>
                  <a:pt x="350083" y="1054646"/>
                  <a:pt x="350083" y="1054646"/>
                </a:cubicBezTo>
                <a:cubicBezTo>
                  <a:pt x="348213" y="1065866"/>
                  <a:pt x="347466" y="1077331"/>
                  <a:pt x="344473" y="1088305"/>
                </a:cubicBezTo>
                <a:cubicBezTo>
                  <a:pt x="341824" y="1098020"/>
                  <a:pt x="336695" y="1106890"/>
                  <a:pt x="333254" y="1116354"/>
                </a:cubicBezTo>
                <a:cubicBezTo>
                  <a:pt x="329212" y="1127469"/>
                  <a:pt x="325774" y="1138793"/>
                  <a:pt x="322034" y="1150013"/>
                </a:cubicBezTo>
                <a:cubicBezTo>
                  <a:pt x="320164" y="1155623"/>
                  <a:pt x="317584" y="1161044"/>
                  <a:pt x="316424" y="1166842"/>
                </a:cubicBezTo>
                <a:lnTo>
                  <a:pt x="310814" y="1194891"/>
                </a:lnTo>
                <a:cubicBezTo>
                  <a:pt x="303111" y="1183337"/>
                  <a:pt x="287595" y="1160640"/>
                  <a:pt x="282765" y="1150013"/>
                </a:cubicBezTo>
                <a:cubicBezTo>
                  <a:pt x="277871" y="1139247"/>
                  <a:pt x="281386" y="1122914"/>
                  <a:pt x="271546" y="1116354"/>
                </a:cubicBezTo>
                <a:cubicBezTo>
                  <a:pt x="265936" y="1112614"/>
                  <a:pt x="249949" y="1109902"/>
                  <a:pt x="254716" y="1105134"/>
                </a:cubicBezTo>
                <a:cubicBezTo>
                  <a:pt x="278969" y="1080877"/>
                  <a:pt x="293050" y="1123834"/>
                  <a:pt x="299595" y="112196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フリーフォーム 16"/>
          <p:cNvSpPr/>
          <p:nvPr/>
        </p:nvSpPr>
        <p:spPr>
          <a:xfrm>
            <a:off x="1617429" y="1637114"/>
            <a:ext cx="639550" cy="1077504"/>
          </a:xfrm>
          <a:custGeom>
            <a:avLst/>
            <a:gdLst>
              <a:gd name="connsiteX0" fmla="*/ 5641 w 639550"/>
              <a:gd name="connsiteY0" fmla="*/ 1077085 h 1077504"/>
              <a:gd name="connsiteX1" fmla="*/ 5641 w 639550"/>
              <a:gd name="connsiteY1" fmla="*/ 959279 h 1077504"/>
              <a:gd name="connsiteX2" fmla="*/ 33690 w 639550"/>
              <a:gd name="connsiteY2" fmla="*/ 914400 h 1077504"/>
              <a:gd name="connsiteX3" fmla="*/ 50519 w 639550"/>
              <a:gd name="connsiteY3" fmla="*/ 875131 h 1077504"/>
              <a:gd name="connsiteX4" fmla="*/ 67349 w 639550"/>
              <a:gd name="connsiteY4" fmla="*/ 841473 h 1077504"/>
              <a:gd name="connsiteX5" fmla="*/ 84178 w 639550"/>
              <a:gd name="connsiteY5" fmla="*/ 830253 h 1077504"/>
              <a:gd name="connsiteX6" fmla="*/ 106617 w 639550"/>
              <a:gd name="connsiteY6" fmla="*/ 779765 h 1077504"/>
              <a:gd name="connsiteX7" fmla="*/ 134667 w 639550"/>
              <a:gd name="connsiteY7" fmla="*/ 751715 h 1077504"/>
              <a:gd name="connsiteX8" fmla="*/ 151496 w 639550"/>
              <a:gd name="connsiteY8" fmla="*/ 723666 h 1077504"/>
              <a:gd name="connsiteX9" fmla="*/ 162716 w 639550"/>
              <a:gd name="connsiteY9" fmla="*/ 706837 h 1077504"/>
              <a:gd name="connsiteX10" fmla="*/ 185155 w 639550"/>
              <a:gd name="connsiteY10" fmla="*/ 661958 h 1077504"/>
              <a:gd name="connsiteX11" fmla="*/ 190765 w 639550"/>
              <a:gd name="connsiteY11" fmla="*/ 639519 h 1077504"/>
              <a:gd name="connsiteX12" fmla="*/ 207594 w 639550"/>
              <a:gd name="connsiteY12" fmla="*/ 594641 h 1077504"/>
              <a:gd name="connsiteX13" fmla="*/ 218814 w 639550"/>
              <a:gd name="connsiteY13" fmla="*/ 572201 h 1077504"/>
              <a:gd name="connsiteX14" fmla="*/ 224424 w 639550"/>
              <a:gd name="connsiteY14" fmla="*/ 544152 h 1077504"/>
              <a:gd name="connsiteX15" fmla="*/ 235643 w 639550"/>
              <a:gd name="connsiteY15" fmla="*/ 168295 h 1077504"/>
              <a:gd name="connsiteX16" fmla="*/ 246863 w 639550"/>
              <a:gd name="connsiteY16" fmla="*/ 117806 h 1077504"/>
              <a:gd name="connsiteX17" fmla="*/ 263692 w 639550"/>
              <a:gd name="connsiteY17" fmla="*/ 100977 h 1077504"/>
              <a:gd name="connsiteX18" fmla="*/ 286132 w 639550"/>
              <a:gd name="connsiteY18" fmla="*/ 67318 h 1077504"/>
              <a:gd name="connsiteX19" fmla="*/ 319790 w 639550"/>
              <a:gd name="connsiteY19" fmla="*/ 44879 h 1077504"/>
              <a:gd name="connsiteX20" fmla="*/ 342230 w 639550"/>
              <a:gd name="connsiteY20" fmla="*/ 33659 h 1077504"/>
              <a:gd name="connsiteX21" fmla="*/ 359059 w 639550"/>
              <a:gd name="connsiteY21" fmla="*/ 28049 h 1077504"/>
              <a:gd name="connsiteX22" fmla="*/ 409547 w 639550"/>
              <a:gd name="connsiteY22" fmla="*/ 0 h 1077504"/>
              <a:gd name="connsiteX23" fmla="*/ 527354 w 639550"/>
              <a:gd name="connsiteY23" fmla="*/ 5610 h 1077504"/>
              <a:gd name="connsiteX24" fmla="*/ 561013 w 639550"/>
              <a:gd name="connsiteY24" fmla="*/ 16830 h 1077504"/>
              <a:gd name="connsiteX25" fmla="*/ 566622 w 639550"/>
              <a:gd name="connsiteY25" fmla="*/ 33659 h 1077504"/>
              <a:gd name="connsiteX26" fmla="*/ 611501 w 639550"/>
              <a:gd name="connsiteY26" fmla="*/ 72928 h 1077504"/>
              <a:gd name="connsiteX27" fmla="*/ 633940 w 639550"/>
              <a:gd name="connsiteY27" fmla="*/ 112196 h 1077504"/>
              <a:gd name="connsiteX28" fmla="*/ 639550 w 639550"/>
              <a:gd name="connsiteY28" fmla="*/ 140246 h 1077504"/>
              <a:gd name="connsiteX29" fmla="*/ 628330 w 639550"/>
              <a:gd name="connsiteY29" fmla="*/ 235612 h 1077504"/>
              <a:gd name="connsiteX30" fmla="*/ 577842 w 639550"/>
              <a:gd name="connsiteY30" fmla="*/ 314150 h 1077504"/>
              <a:gd name="connsiteX31" fmla="*/ 566622 w 639550"/>
              <a:gd name="connsiteY31" fmla="*/ 342199 h 1077504"/>
              <a:gd name="connsiteX32" fmla="*/ 538573 w 639550"/>
              <a:gd name="connsiteY32" fmla="*/ 375858 h 1077504"/>
              <a:gd name="connsiteX33" fmla="*/ 504914 w 639550"/>
              <a:gd name="connsiteY33" fmla="*/ 398297 h 1077504"/>
              <a:gd name="connsiteX34" fmla="*/ 488085 w 639550"/>
              <a:gd name="connsiteY34" fmla="*/ 420736 h 1077504"/>
              <a:gd name="connsiteX35" fmla="*/ 471255 w 639550"/>
              <a:gd name="connsiteY35" fmla="*/ 431956 h 1077504"/>
              <a:gd name="connsiteX36" fmla="*/ 443206 w 639550"/>
              <a:gd name="connsiteY36" fmla="*/ 448785 h 1077504"/>
              <a:gd name="connsiteX37" fmla="*/ 431987 w 639550"/>
              <a:gd name="connsiteY37" fmla="*/ 465615 h 1077504"/>
              <a:gd name="connsiteX38" fmla="*/ 392718 w 639550"/>
              <a:gd name="connsiteY38" fmla="*/ 493664 h 1077504"/>
              <a:gd name="connsiteX39" fmla="*/ 370279 w 639550"/>
              <a:gd name="connsiteY39" fmla="*/ 527323 h 1077504"/>
              <a:gd name="connsiteX40" fmla="*/ 336620 w 639550"/>
              <a:gd name="connsiteY40" fmla="*/ 549762 h 1077504"/>
              <a:gd name="connsiteX41" fmla="*/ 331010 w 639550"/>
              <a:gd name="connsiteY41" fmla="*/ 566592 h 1077504"/>
              <a:gd name="connsiteX42" fmla="*/ 297351 w 639550"/>
              <a:gd name="connsiteY42" fmla="*/ 594641 h 1077504"/>
              <a:gd name="connsiteX43" fmla="*/ 286132 w 639550"/>
              <a:gd name="connsiteY43" fmla="*/ 628300 h 1077504"/>
              <a:gd name="connsiteX44" fmla="*/ 274912 w 639550"/>
              <a:gd name="connsiteY44" fmla="*/ 673178 h 1077504"/>
              <a:gd name="connsiteX45" fmla="*/ 258082 w 639550"/>
              <a:gd name="connsiteY45" fmla="*/ 684398 h 1077504"/>
              <a:gd name="connsiteX46" fmla="*/ 235643 w 639550"/>
              <a:gd name="connsiteY46" fmla="*/ 712447 h 1077504"/>
              <a:gd name="connsiteX47" fmla="*/ 213204 w 639550"/>
              <a:gd name="connsiteY47" fmla="*/ 746106 h 1077504"/>
              <a:gd name="connsiteX48" fmla="*/ 179545 w 639550"/>
              <a:gd name="connsiteY48" fmla="*/ 757325 h 1077504"/>
              <a:gd name="connsiteX49" fmla="*/ 162716 w 639550"/>
              <a:gd name="connsiteY49" fmla="*/ 774155 h 1077504"/>
              <a:gd name="connsiteX50" fmla="*/ 134667 w 639550"/>
              <a:gd name="connsiteY50" fmla="*/ 813423 h 1077504"/>
              <a:gd name="connsiteX51" fmla="*/ 123447 w 639550"/>
              <a:gd name="connsiteY51" fmla="*/ 835863 h 1077504"/>
              <a:gd name="connsiteX52" fmla="*/ 117837 w 639550"/>
              <a:gd name="connsiteY52" fmla="*/ 852692 h 1077504"/>
              <a:gd name="connsiteX53" fmla="*/ 101008 w 639550"/>
              <a:gd name="connsiteY53" fmla="*/ 858302 h 1077504"/>
              <a:gd name="connsiteX54" fmla="*/ 95398 w 639550"/>
              <a:gd name="connsiteY54" fmla="*/ 880741 h 1077504"/>
              <a:gd name="connsiteX55" fmla="*/ 72959 w 639550"/>
              <a:gd name="connsiteY55" fmla="*/ 891961 h 1077504"/>
              <a:gd name="connsiteX56" fmla="*/ 61739 w 639550"/>
              <a:gd name="connsiteY56" fmla="*/ 908790 h 1077504"/>
              <a:gd name="connsiteX57" fmla="*/ 44909 w 639550"/>
              <a:gd name="connsiteY57" fmla="*/ 948059 h 1077504"/>
              <a:gd name="connsiteX58" fmla="*/ 28080 w 639550"/>
              <a:gd name="connsiteY58" fmla="*/ 959279 h 1077504"/>
              <a:gd name="connsiteX59" fmla="*/ 5641 w 639550"/>
              <a:gd name="connsiteY59" fmla="*/ 1077085 h 107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39550" h="1077504">
                <a:moveTo>
                  <a:pt x="5641" y="1077085"/>
                </a:moveTo>
                <a:cubicBezTo>
                  <a:pt x="1901" y="1077085"/>
                  <a:pt x="-4924" y="1036754"/>
                  <a:pt x="5641" y="959279"/>
                </a:cubicBezTo>
                <a:cubicBezTo>
                  <a:pt x="10314" y="925009"/>
                  <a:pt x="11967" y="928882"/>
                  <a:pt x="33690" y="914400"/>
                </a:cubicBezTo>
                <a:cubicBezTo>
                  <a:pt x="46846" y="874933"/>
                  <a:pt x="29724" y="923655"/>
                  <a:pt x="50519" y="875131"/>
                </a:cubicBezTo>
                <a:cubicBezTo>
                  <a:pt x="57363" y="859162"/>
                  <a:pt x="53873" y="854949"/>
                  <a:pt x="67349" y="841473"/>
                </a:cubicBezTo>
                <a:cubicBezTo>
                  <a:pt x="72116" y="836706"/>
                  <a:pt x="78568" y="833993"/>
                  <a:pt x="84178" y="830253"/>
                </a:cubicBezTo>
                <a:cubicBezTo>
                  <a:pt x="87365" y="822286"/>
                  <a:pt x="100145" y="788086"/>
                  <a:pt x="106617" y="779765"/>
                </a:cubicBezTo>
                <a:cubicBezTo>
                  <a:pt x="114735" y="769327"/>
                  <a:pt x="126407" y="762040"/>
                  <a:pt x="134667" y="751715"/>
                </a:cubicBezTo>
                <a:cubicBezTo>
                  <a:pt x="141478" y="743201"/>
                  <a:pt x="145717" y="732912"/>
                  <a:pt x="151496" y="723666"/>
                </a:cubicBezTo>
                <a:cubicBezTo>
                  <a:pt x="155069" y="717949"/>
                  <a:pt x="159701" y="712867"/>
                  <a:pt x="162716" y="706837"/>
                </a:cubicBezTo>
                <a:cubicBezTo>
                  <a:pt x="190166" y="651938"/>
                  <a:pt x="159158" y="700953"/>
                  <a:pt x="185155" y="661958"/>
                </a:cubicBezTo>
                <a:cubicBezTo>
                  <a:pt x="187025" y="654478"/>
                  <a:pt x="188647" y="646932"/>
                  <a:pt x="190765" y="639519"/>
                </a:cubicBezTo>
                <a:cubicBezTo>
                  <a:pt x="194468" y="626559"/>
                  <a:pt x="202847" y="605322"/>
                  <a:pt x="207594" y="594641"/>
                </a:cubicBezTo>
                <a:cubicBezTo>
                  <a:pt x="210991" y="586999"/>
                  <a:pt x="215074" y="579681"/>
                  <a:pt x="218814" y="572201"/>
                </a:cubicBezTo>
                <a:cubicBezTo>
                  <a:pt x="220684" y="562851"/>
                  <a:pt x="224148" y="553683"/>
                  <a:pt x="224424" y="544152"/>
                </a:cubicBezTo>
                <a:cubicBezTo>
                  <a:pt x="235466" y="163191"/>
                  <a:pt x="191918" y="299463"/>
                  <a:pt x="235643" y="168295"/>
                </a:cubicBezTo>
                <a:cubicBezTo>
                  <a:pt x="236322" y="164222"/>
                  <a:pt x="240725" y="127013"/>
                  <a:pt x="246863" y="117806"/>
                </a:cubicBezTo>
                <a:cubicBezTo>
                  <a:pt x="251264" y="111205"/>
                  <a:pt x="258821" y="107239"/>
                  <a:pt x="263692" y="100977"/>
                </a:cubicBezTo>
                <a:cubicBezTo>
                  <a:pt x="271971" y="90333"/>
                  <a:pt x="274912" y="74798"/>
                  <a:pt x="286132" y="67318"/>
                </a:cubicBezTo>
                <a:cubicBezTo>
                  <a:pt x="297351" y="59838"/>
                  <a:pt x="307730" y="50909"/>
                  <a:pt x="319790" y="44879"/>
                </a:cubicBezTo>
                <a:cubicBezTo>
                  <a:pt x="327270" y="41139"/>
                  <a:pt x="334543" y="36953"/>
                  <a:pt x="342230" y="33659"/>
                </a:cubicBezTo>
                <a:cubicBezTo>
                  <a:pt x="347665" y="31330"/>
                  <a:pt x="353655" y="30451"/>
                  <a:pt x="359059" y="28049"/>
                </a:cubicBezTo>
                <a:cubicBezTo>
                  <a:pt x="388830" y="14817"/>
                  <a:pt x="387612" y="14624"/>
                  <a:pt x="409547" y="0"/>
                </a:cubicBezTo>
                <a:cubicBezTo>
                  <a:pt x="448816" y="1870"/>
                  <a:pt x="488281" y="1268"/>
                  <a:pt x="527354" y="5610"/>
                </a:cubicBezTo>
                <a:cubicBezTo>
                  <a:pt x="539108" y="6916"/>
                  <a:pt x="561013" y="16830"/>
                  <a:pt x="561013" y="16830"/>
                </a:cubicBezTo>
                <a:cubicBezTo>
                  <a:pt x="562883" y="22440"/>
                  <a:pt x="563978" y="28370"/>
                  <a:pt x="566622" y="33659"/>
                </a:cubicBezTo>
                <a:cubicBezTo>
                  <a:pt x="578308" y="57031"/>
                  <a:pt x="586260" y="56100"/>
                  <a:pt x="611501" y="72928"/>
                </a:cubicBezTo>
                <a:cubicBezTo>
                  <a:pt x="629864" y="146375"/>
                  <a:pt x="600517" y="45349"/>
                  <a:pt x="633940" y="112196"/>
                </a:cubicBezTo>
                <a:cubicBezTo>
                  <a:pt x="638204" y="120725"/>
                  <a:pt x="637680" y="130896"/>
                  <a:pt x="639550" y="140246"/>
                </a:cubicBezTo>
                <a:cubicBezTo>
                  <a:pt x="635810" y="172035"/>
                  <a:pt x="635800" y="204488"/>
                  <a:pt x="628330" y="235612"/>
                </a:cubicBezTo>
                <a:cubicBezTo>
                  <a:pt x="620517" y="268165"/>
                  <a:pt x="598123" y="289812"/>
                  <a:pt x="577842" y="314150"/>
                </a:cubicBezTo>
                <a:cubicBezTo>
                  <a:pt x="574102" y="323500"/>
                  <a:pt x="571125" y="333192"/>
                  <a:pt x="566622" y="342199"/>
                </a:cubicBezTo>
                <a:cubicBezTo>
                  <a:pt x="560728" y="353986"/>
                  <a:pt x="548725" y="367962"/>
                  <a:pt x="538573" y="375858"/>
                </a:cubicBezTo>
                <a:cubicBezTo>
                  <a:pt x="527929" y="384137"/>
                  <a:pt x="504914" y="398297"/>
                  <a:pt x="504914" y="398297"/>
                </a:cubicBezTo>
                <a:cubicBezTo>
                  <a:pt x="499304" y="405777"/>
                  <a:pt x="494696" y="414125"/>
                  <a:pt x="488085" y="420736"/>
                </a:cubicBezTo>
                <a:cubicBezTo>
                  <a:pt x="483317" y="425504"/>
                  <a:pt x="476973" y="428383"/>
                  <a:pt x="471255" y="431956"/>
                </a:cubicBezTo>
                <a:cubicBezTo>
                  <a:pt x="462009" y="437735"/>
                  <a:pt x="452556" y="443175"/>
                  <a:pt x="443206" y="448785"/>
                </a:cubicBezTo>
                <a:cubicBezTo>
                  <a:pt x="439466" y="454395"/>
                  <a:pt x="436754" y="460847"/>
                  <a:pt x="431987" y="465615"/>
                </a:cubicBezTo>
                <a:cubicBezTo>
                  <a:pt x="401962" y="495641"/>
                  <a:pt x="428061" y="453903"/>
                  <a:pt x="392718" y="493664"/>
                </a:cubicBezTo>
                <a:cubicBezTo>
                  <a:pt x="383760" y="503742"/>
                  <a:pt x="381499" y="519843"/>
                  <a:pt x="370279" y="527323"/>
                </a:cubicBezTo>
                <a:lnTo>
                  <a:pt x="336620" y="549762"/>
                </a:lnTo>
                <a:cubicBezTo>
                  <a:pt x="334750" y="555372"/>
                  <a:pt x="335191" y="562411"/>
                  <a:pt x="331010" y="566592"/>
                </a:cubicBezTo>
                <a:cubicBezTo>
                  <a:pt x="302954" y="594648"/>
                  <a:pt x="312876" y="559709"/>
                  <a:pt x="297351" y="594641"/>
                </a:cubicBezTo>
                <a:cubicBezTo>
                  <a:pt x="292548" y="605448"/>
                  <a:pt x="289000" y="616827"/>
                  <a:pt x="286132" y="628300"/>
                </a:cubicBezTo>
                <a:cubicBezTo>
                  <a:pt x="282392" y="643259"/>
                  <a:pt x="287742" y="664625"/>
                  <a:pt x="274912" y="673178"/>
                </a:cubicBezTo>
                <a:lnTo>
                  <a:pt x="258082" y="684398"/>
                </a:lnTo>
                <a:cubicBezTo>
                  <a:pt x="245451" y="722295"/>
                  <a:pt x="262969" y="681217"/>
                  <a:pt x="235643" y="712447"/>
                </a:cubicBezTo>
                <a:cubicBezTo>
                  <a:pt x="226764" y="722595"/>
                  <a:pt x="225996" y="741842"/>
                  <a:pt x="213204" y="746106"/>
                </a:cubicBezTo>
                <a:lnTo>
                  <a:pt x="179545" y="757325"/>
                </a:lnTo>
                <a:cubicBezTo>
                  <a:pt x="173935" y="762935"/>
                  <a:pt x="166569" y="767220"/>
                  <a:pt x="162716" y="774155"/>
                </a:cubicBezTo>
                <a:cubicBezTo>
                  <a:pt x="138918" y="816993"/>
                  <a:pt x="168070" y="802290"/>
                  <a:pt x="134667" y="813423"/>
                </a:cubicBezTo>
                <a:cubicBezTo>
                  <a:pt x="130927" y="820903"/>
                  <a:pt x="126741" y="828176"/>
                  <a:pt x="123447" y="835863"/>
                </a:cubicBezTo>
                <a:cubicBezTo>
                  <a:pt x="121118" y="841298"/>
                  <a:pt x="122018" y="848511"/>
                  <a:pt x="117837" y="852692"/>
                </a:cubicBezTo>
                <a:cubicBezTo>
                  <a:pt x="113656" y="856873"/>
                  <a:pt x="106618" y="856432"/>
                  <a:pt x="101008" y="858302"/>
                </a:cubicBezTo>
                <a:cubicBezTo>
                  <a:pt x="99138" y="865782"/>
                  <a:pt x="100334" y="874818"/>
                  <a:pt x="95398" y="880741"/>
                </a:cubicBezTo>
                <a:cubicBezTo>
                  <a:pt x="90044" y="887165"/>
                  <a:pt x="79383" y="886607"/>
                  <a:pt x="72959" y="891961"/>
                </a:cubicBezTo>
                <a:cubicBezTo>
                  <a:pt x="67780" y="896277"/>
                  <a:pt x="65479" y="903180"/>
                  <a:pt x="61739" y="908790"/>
                </a:cubicBezTo>
                <a:cubicBezTo>
                  <a:pt x="57447" y="925958"/>
                  <a:pt x="57824" y="935144"/>
                  <a:pt x="44909" y="948059"/>
                </a:cubicBezTo>
                <a:cubicBezTo>
                  <a:pt x="40142" y="952826"/>
                  <a:pt x="33690" y="955539"/>
                  <a:pt x="28080" y="959279"/>
                </a:cubicBezTo>
                <a:cubicBezTo>
                  <a:pt x="22355" y="1090946"/>
                  <a:pt x="9381" y="1077085"/>
                  <a:pt x="5641" y="107708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6300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Iris </a:t>
            </a:r>
            <a:r>
              <a:rPr lang="ja-JP" altLang="en-US" dirty="0"/>
              <a:t>データセット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07435" y="846253"/>
            <a:ext cx="4575618" cy="5333166"/>
          </a:xfrm>
        </p:spPr>
        <p:txBody>
          <a:bodyPr>
            <a:noAutofit/>
          </a:bodyPr>
          <a:lstStyle/>
          <a:p>
            <a:r>
              <a:rPr lang="en-US" altLang="ja-JP" b="1" dirty="0"/>
              <a:t>3</a:t>
            </a:r>
            <a:r>
              <a:rPr lang="ja-JP" altLang="en-US" b="1" dirty="0"/>
              <a:t>種のアヤメ</a:t>
            </a:r>
            <a:r>
              <a:rPr lang="ja-JP" altLang="en-US" dirty="0"/>
              <a:t>の外花被辺、内花被片の幅と長さを計測したデータセット</a:t>
            </a:r>
            <a:endParaRPr lang="pt-BR" altLang="ja-JP" dirty="0"/>
          </a:p>
          <a:p>
            <a:pPr marL="0" indent="0">
              <a:buNone/>
            </a:pPr>
            <a:r>
              <a:rPr lang="pt-BR" altLang="ja-JP" dirty="0"/>
              <a:t> 	Iris setosa</a:t>
            </a:r>
          </a:p>
          <a:p>
            <a:pPr marL="0" indent="0">
              <a:buNone/>
            </a:pPr>
            <a:r>
              <a:rPr lang="pt-BR" altLang="ja-JP" dirty="0"/>
              <a:t> 	Iris versicolor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pt-BR" altLang="ja-JP" dirty="0"/>
              <a:t>Iris virginica</a:t>
            </a:r>
          </a:p>
          <a:p>
            <a:r>
              <a:rPr lang="ja-JP" altLang="en-US" dirty="0"/>
              <a:t>データ数は </a:t>
            </a:r>
            <a:r>
              <a:rPr lang="en-US" altLang="ja-JP" dirty="0"/>
              <a:t>150 (50 × 3)</a:t>
            </a:r>
          </a:p>
          <a:p>
            <a:r>
              <a:rPr lang="ja-JP" altLang="en-US" dirty="0"/>
              <a:t>作成者：</a:t>
            </a:r>
            <a:r>
              <a:rPr lang="en-US" altLang="ja-JP" dirty="0"/>
              <a:t>Ronald Fisher </a:t>
            </a:r>
          </a:p>
          <a:p>
            <a:r>
              <a:rPr lang="ja-JP" altLang="en-US" dirty="0"/>
              <a:t>作成年：</a:t>
            </a:r>
            <a:r>
              <a:rPr lang="en-US" altLang="ja-JP" dirty="0"/>
              <a:t>1936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760883" y="5755186"/>
            <a:ext cx="3619325" cy="601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</a:rPr>
              <a:t>Iris </a:t>
            </a:r>
            <a:r>
              <a:rPr lang="ja-JP" altLang="en-US" dirty="0">
                <a:latin typeface="Arial" panose="020B0604020202020204" pitchFamily="34" charset="0"/>
              </a:rPr>
              <a:t>データセット</a:t>
            </a:r>
            <a:endParaRPr lang="en-US" altLang="ja-JP" dirty="0">
              <a:latin typeface="Arial" panose="020B0604020202020204" pitchFamily="34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75949E1-4A3B-9B78-9C29-9940C2086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645" y="644893"/>
            <a:ext cx="1258436" cy="367316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65ED5E2-D8C0-4F8E-2215-9DB02FF5A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42" y="4926454"/>
            <a:ext cx="3064995" cy="560324"/>
          </a:xfrm>
          <a:prstGeom prst="rect">
            <a:avLst/>
          </a:prstGeom>
        </p:spPr>
      </p:pic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EC99A8DC-D797-1342-B40B-17AB21AC1D22}"/>
              </a:ext>
            </a:extLst>
          </p:cNvPr>
          <p:cNvSpPr txBox="1">
            <a:spLocks/>
          </p:cNvSpPr>
          <p:nvPr/>
        </p:nvSpPr>
        <p:spPr>
          <a:xfrm>
            <a:off x="1291975" y="4285881"/>
            <a:ext cx="3619325" cy="601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400" b="1" dirty="0">
                <a:latin typeface="Arial" panose="020B0604020202020204" pitchFamily="34" charset="0"/>
              </a:rPr>
              <a:t>0</a:t>
            </a:r>
            <a:r>
              <a:rPr lang="ja-JP" altLang="en-US" sz="1400" b="1" dirty="0">
                <a:latin typeface="Arial" panose="020B0604020202020204" pitchFamily="34" charset="0"/>
              </a:rPr>
              <a:t>列 </a:t>
            </a:r>
            <a:r>
              <a:rPr lang="en-US" altLang="ja-JP" sz="1400" b="1" dirty="0">
                <a:latin typeface="Arial" panose="020B0604020202020204" pitchFamily="34" charset="0"/>
              </a:rPr>
              <a:t>1</a:t>
            </a:r>
            <a:r>
              <a:rPr lang="ja-JP" altLang="en-US" sz="1400" b="1" dirty="0">
                <a:latin typeface="Arial" panose="020B0604020202020204" pitchFamily="34" charset="0"/>
              </a:rPr>
              <a:t>列 </a:t>
            </a:r>
            <a:r>
              <a:rPr lang="en-US" altLang="ja-JP" sz="1400" b="1" dirty="0">
                <a:latin typeface="Arial" panose="020B0604020202020204" pitchFamily="34" charset="0"/>
              </a:rPr>
              <a:t>2</a:t>
            </a:r>
            <a:r>
              <a:rPr lang="ja-JP" altLang="en-US" sz="1400" b="1" dirty="0">
                <a:latin typeface="Arial" panose="020B0604020202020204" pitchFamily="34" charset="0"/>
              </a:rPr>
              <a:t>列 </a:t>
            </a:r>
            <a:r>
              <a:rPr lang="en-US" altLang="ja-JP" sz="1400" b="1" dirty="0">
                <a:latin typeface="Arial" panose="020B0604020202020204" pitchFamily="34" charset="0"/>
              </a:rPr>
              <a:t>3</a:t>
            </a:r>
            <a:r>
              <a:rPr lang="ja-JP" altLang="en-US" sz="1400" b="1" dirty="0">
                <a:latin typeface="Arial" panose="020B0604020202020204" pitchFamily="34" charset="0"/>
              </a:rPr>
              <a:t>列</a:t>
            </a:r>
            <a:endParaRPr lang="en-US" altLang="ja-JP" sz="1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161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今から行うこと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07435" y="846253"/>
            <a:ext cx="457561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４次元を２次元に削減する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２つの方法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①</a:t>
            </a:r>
            <a:r>
              <a:rPr lang="en-US" altLang="ja-JP" b="1" dirty="0"/>
              <a:t>Iris </a:t>
            </a:r>
            <a:r>
              <a:rPr lang="ja-JP" altLang="en-US" b="1" dirty="0"/>
              <a:t>データセットの０，１列目</a:t>
            </a:r>
            <a:endParaRPr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</a:t>
            </a:r>
            <a:r>
              <a:rPr lang="ja-JP" altLang="en-US" b="1" dirty="0"/>
              <a:t>主成分分析により２次元に次元削減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588110" y="4887046"/>
            <a:ext cx="3619325" cy="601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</a:rPr>
              <a:t>Iris </a:t>
            </a:r>
            <a:r>
              <a:rPr lang="ja-JP" altLang="en-US" dirty="0">
                <a:latin typeface="Arial" panose="020B0604020202020204" pitchFamily="34" charset="0"/>
              </a:rPr>
              <a:t>データセット</a:t>
            </a:r>
            <a:endParaRPr lang="en-US" altLang="ja-JP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dirty="0">
                <a:latin typeface="Arial" panose="020B0604020202020204" pitchFamily="34" charset="0"/>
              </a:rPr>
              <a:t>元データは４次元</a:t>
            </a:r>
            <a:endParaRPr lang="en-US" altLang="ja-JP" dirty="0">
              <a:latin typeface="Arial" panose="020B0604020202020204" pitchFamily="34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75949E1-4A3B-9B78-9C29-9940C2086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645" y="644893"/>
            <a:ext cx="1258436" cy="3673163"/>
          </a:xfrm>
          <a:prstGeom prst="rect">
            <a:avLst/>
          </a:prstGeom>
        </p:spPr>
      </p:pic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EC99A8DC-D797-1342-B40B-17AB21AC1D22}"/>
              </a:ext>
            </a:extLst>
          </p:cNvPr>
          <p:cNvSpPr txBox="1">
            <a:spLocks/>
          </p:cNvSpPr>
          <p:nvPr/>
        </p:nvSpPr>
        <p:spPr>
          <a:xfrm>
            <a:off x="1291975" y="4285881"/>
            <a:ext cx="3619325" cy="601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400" b="1" dirty="0">
                <a:latin typeface="Arial" panose="020B0604020202020204" pitchFamily="34" charset="0"/>
              </a:rPr>
              <a:t>0</a:t>
            </a:r>
            <a:r>
              <a:rPr lang="ja-JP" altLang="en-US" sz="1400" b="1" dirty="0">
                <a:latin typeface="Arial" panose="020B0604020202020204" pitchFamily="34" charset="0"/>
              </a:rPr>
              <a:t>列 </a:t>
            </a:r>
            <a:r>
              <a:rPr lang="en-US" altLang="ja-JP" sz="1400" b="1" dirty="0">
                <a:latin typeface="Arial" panose="020B0604020202020204" pitchFamily="34" charset="0"/>
              </a:rPr>
              <a:t>1</a:t>
            </a:r>
            <a:r>
              <a:rPr lang="ja-JP" altLang="en-US" sz="1400" b="1" dirty="0">
                <a:latin typeface="Arial" panose="020B0604020202020204" pitchFamily="34" charset="0"/>
              </a:rPr>
              <a:t>列 </a:t>
            </a:r>
            <a:r>
              <a:rPr lang="en-US" altLang="ja-JP" sz="1400" b="1" dirty="0">
                <a:latin typeface="Arial" panose="020B0604020202020204" pitchFamily="34" charset="0"/>
              </a:rPr>
              <a:t>2</a:t>
            </a:r>
            <a:r>
              <a:rPr lang="ja-JP" altLang="en-US" sz="1400" b="1" dirty="0">
                <a:latin typeface="Arial" panose="020B0604020202020204" pitchFamily="34" charset="0"/>
              </a:rPr>
              <a:t>列 </a:t>
            </a:r>
            <a:r>
              <a:rPr lang="en-US" altLang="ja-JP" sz="1400" b="1" dirty="0">
                <a:latin typeface="Arial" panose="020B0604020202020204" pitchFamily="34" charset="0"/>
              </a:rPr>
              <a:t>3</a:t>
            </a:r>
            <a:r>
              <a:rPr lang="ja-JP" altLang="en-US" sz="1400" b="1" dirty="0">
                <a:latin typeface="Arial" panose="020B0604020202020204" pitchFamily="34" charset="0"/>
              </a:rPr>
              <a:t>列</a:t>
            </a:r>
            <a:endParaRPr lang="en-US" altLang="ja-JP" sz="1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073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F4A310-A2B7-3277-67D8-941B109D3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697464" cy="46986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Iris </a:t>
            </a:r>
            <a:r>
              <a:rPr kumimoji="1" lang="ja-JP" altLang="en-US" dirty="0"/>
              <a:t>データセットのロード</a:t>
            </a:r>
            <a:r>
              <a:rPr kumimoji="1" lang="ja-JP" altLang="en-US" sz="3200" dirty="0"/>
              <a:t>（</a:t>
            </a:r>
            <a:r>
              <a:rPr kumimoji="1" lang="en-US" altLang="ja-JP" sz="3200" dirty="0"/>
              <a:t>Google </a:t>
            </a:r>
            <a:r>
              <a:rPr kumimoji="1" lang="en-US" altLang="ja-JP" sz="3200" dirty="0" err="1"/>
              <a:t>Colaboratory</a:t>
            </a:r>
            <a:r>
              <a:rPr kumimoji="1" lang="ja-JP" altLang="en-US" sz="3200" dirty="0"/>
              <a:t>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42F1D2-C649-C6D9-F808-95B0D5761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54EA57E6-3DE7-F546-517A-7B1453840CD9}"/>
              </a:ext>
            </a:extLst>
          </p:cNvPr>
          <p:cNvSpPr txBox="1">
            <a:spLocks/>
          </p:cNvSpPr>
          <p:nvPr/>
        </p:nvSpPr>
        <p:spPr>
          <a:xfrm>
            <a:off x="2156808" y="3749659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569FBE-BDE5-5511-0CC1-2A3FF6C550FD}"/>
              </a:ext>
            </a:extLst>
          </p:cNvPr>
          <p:cNvSpPr txBox="1"/>
          <p:nvPr/>
        </p:nvSpPr>
        <p:spPr>
          <a:xfrm>
            <a:off x="425828" y="858448"/>
            <a:ext cx="4935518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import </a:t>
            </a:r>
            <a:r>
              <a:rPr kumimoji="1" lang="en-US" altLang="ja-JP" sz="2400" dirty="0" err="1"/>
              <a:t>matplotlib.pyplot</a:t>
            </a:r>
            <a:r>
              <a:rPr kumimoji="1" lang="en-US" altLang="ja-JP" sz="2400" dirty="0"/>
              <a:t> as </a:t>
            </a:r>
            <a:r>
              <a:rPr kumimoji="1" lang="en-US" altLang="ja-JP" sz="2400" dirty="0" err="1"/>
              <a:t>plt</a:t>
            </a:r>
            <a:endParaRPr kumimoji="1" lang="en-US" altLang="ja-JP" sz="2400" dirty="0"/>
          </a:p>
          <a:p>
            <a:r>
              <a:rPr kumimoji="1" lang="en-US" altLang="ja-JP" sz="2400" dirty="0"/>
              <a:t>from </a:t>
            </a:r>
            <a:r>
              <a:rPr kumimoji="1" lang="en-US" altLang="ja-JP" sz="2400" dirty="0" err="1"/>
              <a:t>sklearn.datasets</a:t>
            </a:r>
            <a:r>
              <a:rPr kumimoji="1" lang="en-US" altLang="ja-JP" sz="2400" dirty="0"/>
              <a:t> import </a:t>
            </a:r>
            <a:r>
              <a:rPr kumimoji="1" lang="en-US" altLang="ja-JP" sz="2400" dirty="0" err="1"/>
              <a:t>load_iris</a:t>
            </a:r>
            <a:endParaRPr kumimoji="1" lang="en-US" altLang="ja-JP" sz="2400" dirty="0"/>
          </a:p>
          <a:p>
            <a:r>
              <a:rPr kumimoji="1" lang="en-US" altLang="ja-JP" sz="2400" dirty="0"/>
              <a:t>iris = </a:t>
            </a:r>
            <a:r>
              <a:rPr kumimoji="1" lang="en-US" altLang="ja-JP" sz="2400" dirty="0" err="1"/>
              <a:t>load_iris</a:t>
            </a:r>
            <a:r>
              <a:rPr kumimoji="1" lang="en-US" altLang="ja-JP" sz="2400" dirty="0"/>
              <a:t>()</a:t>
            </a:r>
          </a:p>
          <a:p>
            <a:r>
              <a:rPr kumimoji="1" lang="en-US" altLang="ja-JP" sz="2400" dirty="0"/>
              <a:t>x = </a:t>
            </a:r>
            <a:r>
              <a:rPr kumimoji="1" lang="en-US" altLang="ja-JP" sz="2400" dirty="0" err="1"/>
              <a:t>iris.data</a:t>
            </a:r>
            <a:endParaRPr kumimoji="1" lang="en-US" altLang="ja-JP" sz="2400" dirty="0"/>
          </a:p>
          <a:p>
            <a:r>
              <a:rPr kumimoji="1" lang="en-US" altLang="ja-JP" sz="2400" dirty="0"/>
              <a:t>y = </a:t>
            </a:r>
            <a:r>
              <a:rPr kumimoji="1" lang="en-US" altLang="ja-JP" sz="2400" dirty="0" err="1"/>
              <a:t>iris.target</a:t>
            </a:r>
            <a:endParaRPr kumimoji="1" lang="en-US" altLang="ja-JP" sz="2400" dirty="0"/>
          </a:p>
          <a:p>
            <a:r>
              <a:rPr kumimoji="1" lang="en-US" altLang="ja-JP" sz="2400" dirty="0"/>
              <a:t>print(x)</a:t>
            </a:r>
          </a:p>
          <a:p>
            <a:r>
              <a:rPr kumimoji="1" lang="en-US" altLang="ja-JP" sz="2400" dirty="0"/>
              <a:t>print(y)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74C39164-73B6-ABCD-F8EB-7DEC1756915F}"/>
              </a:ext>
            </a:extLst>
          </p:cNvPr>
          <p:cNvSpPr txBox="1">
            <a:spLocks/>
          </p:cNvSpPr>
          <p:nvPr/>
        </p:nvSpPr>
        <p:spPr>
          <a:xfrm>
            <a:off x="5437489" y="1061648"/>
            <a:ext cx="3581819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ライブラリの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インポート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x, y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にロード、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は２次元の配列、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は１次元の配列）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3694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F4A310-A2B7-3277-67D8-941B109D3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697464" cy="46986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Iris </a:t>
            </a:r>
            <a:r>
              <a:rPr kumimoji="1" lang="ja-JP" altLang="en-US" dirty="0"/>
              <a:t>データセットのロード</a:t>
            </a:r>
            <a:r>
              <a:rPr kumimoji="1" lang="ja-JP" altLang="en-US" sz="3200" dirty="0"/>
              <a:t>（</a:t>
            </a:r>
            <a:r>
              <a:rPr kumimoji="1" lang="en-US" altLang="ja-JP" sz="3200" dirty="0"/>
              <a:t>Google </a:t>
            </a:r>
            <a:r>
              <a:rPr kumimoji="1" lang="en-US" altLang="ja-JP" sz="3200" dirty="0" err="1"/>
              <a:t>Colaboratory</a:t>
            </a:r>
            <a:r>
              <a:rPr kumimoji="1" lang="ja-JP" altLang="en-US" sz="3200" dirty="0"/>
              <a:t>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42F1D2-C649-C6D9-F808-95B0D5761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FA124BD-EABE-65C3-C74C-0F4D39F1D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201" y="746949"/>
            <a:ext cx="5219035" cy="606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0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28272"/>
          </a:xfrm>
        </p:spPr>
        <p:txBody>
          <a:bodyPr>
            <a:noAutofit/>
          </a:bodyPr>
          <a:lstStyle/>
          <a:p>
            <a:r>
              <a:rPr lang="en-US" altLang="ja-JP" dirty="0"/>
              <a:t>Iris </a:t>
            </a:r>
            <a:r>
              <a:rPr lang="ja-JP" altLang="en-US" dirty="0"/>
              <a:t>データセットの０，１列目</a:t>
            </a:r>
            <a:br>
              <a:rPr lang="en-US" altLang="ja-JP" dirty="0"/>
            </a:br>
            <a:r>
              <a:rPr kumimoji="1" lang="ja-JP" altLang="en-US" dirty="0"/>
              <a:t>（</a:t>
            </a:r>
            <a:r>
              <a:rPr kumimoji="1" lang="en-US" altLang="ja-JP" dirty="0"/>
              <a:t>Google </a:t>
            </a:r>
            <a:r>
              <a:rPr kumimoji="1" lang="en-US" altLang="ja-JP" dirty="0" err="1"/>
              <a:t>Colaboratory</a:t>
            </a:r>
            <a:r>
              <a:rPr kumimoji="1" lang="ja-JP" altLang="en-US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42C66A-A64D-4E5B-B9EF-E810E189EE9E}"/>
              </a:ext>
            </a:extLst>
          </p:cNvPr>
          <p:cNvSpPr txBox="1"/>
          <p:nvPr/>
        </p:nvSpPr>
        <p:spPr>
          <a:xfrm>
            <a:off x="481263" y="1256998"/>
            <a:ext cx="4935518" cy="48936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import </a:t>
            </a:r>
            <a:r>
              <a:rPr kumimoji="1" lang="en-US" altLang="ja-JP" sz="2400" dirty="0" err="1"/>
              <a:t>matplotlib.pyplot</a:t>
            </a:r>
            <a:r>
              <a:rPr kumimoji="1" lang="en-US" altLang="ja-JP" sz="2400" dirty="0"/>
              <a:t> as </a:t>
            </a:r>
            <a:r>
              <a:rPr kumimoji="1" lang="en-US" altLang="ja-JP" sz="2400" dirty="0" err="1"/>
              <a:t>plt</a:t>
            </a:r>
            <a:endParaRPr kumimoji="1" lang="en-US" altLang="ja-JP" sz="2400" dirty="0"/>
          </a:p>
          <a:p>
            <a:r>
              <a:rPr kumimoji="1" lang="en-US" altLang="ja-JP" sz="2400" dirty="0"/>
              <a:t>from </a:t>
            </a:r>
            <a:r>
              <a:rPr kumimoji="1" lang="en-US" altLang="ja-JP" sz="2400" dirty="0" err="1"/>
              <a:t>sklearn.datasets</a:t>
            </a:r>
            <a:r>
              <a:rPr kumimoji="1" lang="en-US" altLang="ja-JP" sz="2400" dirty="0"/>
              <a:t> import </a:t>
            </a:r>
            <a:r>
              <a:rPr kumimoji="1" lang="en-US" altLang="ja-JP" sz="2400" dirty="0" err="1"/>
              <a:t>load_iris</a:t>
            </a:r>
            <a:endParaRPr kumimoji="1" lang="en-US" altLang="ja-JP" sz="2400" dirty="0"/>
          </a:p>
          <a:p>
            <a:r>
              <a:rPr kumimoji="1" lang="en-US" altLang="ja-JP" sz="2400" dirty="0"/>
              <a:t>iris =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 </a:t>
            </a:r>
            <a:r>
              <a:rPr kumimoji="1" lang="en-US" altLang="ja-JP" sz="2400" b="1" dirty="0" err="1">
                <a:solidFill>
                  <a:srgbClr val="C00000"/>
                </a:solidFill>
              </a:rPr>
              <a:t>load_iris</a:t>
            </a:r>
            <a:r>
              <a:rPr kumimoji="1" lang="en-US" altLang="ja-JP" sz="2400" dirty="0"/>
              <a:t>()</a:t>
            </a:r>
          </a:p>
          <a:p>
            <a:r>
              <a:rPr kumimoji="1" lang="en-US" altLang="ja-JP" sz="2400" dirty="0"/>
              <a:t>x = </a:t>
            </a:r>
            <a:r>
              <a:rPr kumimoji="1" lang="en-US" altLang="ja-JP" sz="2400" dirty="0" err="1"/>
              <a:t>iris.data</a:t>
            </a:r>
            <a:endParaRPr kumimoji="1" lang="en-US" altLang="ja-JP" sz="2400" dirty="0"/>
          </a:p>
          <a:p>
            <a:r>
              <a:rPr kumimoji="1" lang="en-US" altLang="ja-JP" sz="2400" dirty="0"/>
              <a:t>y = </a:t>
            </a:r>
            <a:r>
              <a:rPr kumimoji="1" lang="en-US" altLang="ja-JP" sz="2400" dirty="0" err="1"/>
              <a:t>iris.target</a:t>
            </a:r>
            <a:endParaRPr kumimoji="1" lang="en-US" altLang="ja-JP" sz="2400" dirty="0"/>
          </a:p>
          <a:p>
            <a:r>
              <a:rPr kumimoji="1" lang="en-US" altLang="ja-JP" sz="2400" dirty="0"/>
              <a:t># </a:t>
            </a:r>
            <a:r>
              <a:rPr kumimoji="1" lang="ja-JP" altLang="en-US" sz="2400" dirty="0"/>
              <a:t>グラフ</a:t>
            </a:r>
          </a:p>
          <a:p>
            <a:r>
              <a:rPr kumimoji="1" lang="en-US" altLang="ja-JP" sz="2400" dirty="0" err="1"/>
              <a:t>plt.scatter</a:t>
            </a:r>
            <a:r>
              <a:rPr kumimoji="1" lang="en-US" altLang="ja-JP" sz="2400" dirty="0"/>
              <a:t>(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x[:, 0], x[:, 1]</a:t>
            </a:r>
            <a:r>
              <a:rPr kumimoji="1" lang="en-US" altLang="ja-JP" sz="2400" dirty="0"/>
              <a:t>)</a:t>
            </a:r>
          </a:p>
          <a:p>
            <a:r>
              <a:rPr kumimoji="1" lang="en-US" altLang="ja-JP" sz="2400" dirty="0"/>
              <a:t># </a:t>
            </a:r>
            <a:r>
              <a:rPr kumimoji="1" lang="ja-JP" altLang="en-US" sz="2400" dirty="0"/>
              <a:t>ラベル</a:t>
            </a:r>
          </a:p>
          <a:p>
            <a:r>
              <a:rPr kumimoji="1" lang="en-US" altLang="ja-JP" sz="2400" dirty="0" err="1"/>
              <a:t>plt.xlabel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iris.feature_names</a:t>
            </a:r>
            <a:r>
              <a:rPr kumimoji="1" lang="en-US" altLang="ja-JP" sz="2400" dirty="0"/>
              <a:t>[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0</a:t>
            </a:r>
            <a:r>
              <a:rPr kumimoji="1" lang="en-US" altLang="ja-JP" sz="2400" dirty="0"/>
              <a:t>])</a:t>
            </a:r>
          </a:p>
          <a:p>
            <a:r>
              <a:rPr kumimoji="1" lang="en-US" altLang="ja-JP" sz="2400" dirty="0" err="1"/>
              <a:t>plt.ylabel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iris.feature_names</a:t>
            </a:r>
            <a:r>
              <a:rPr kumimoji="1" lang="en-US" altLang="ja-JP" sz="2400" dirty="0"/>
              <a:t>[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1</a:t>
            </a:r>
            <a:r>
              <a:rPr kumimoji="1" lang="en-US" altLang="ja-JP" sz="2400" dirty="0"/>
              <a:t>])</a:t>
            </a:r>
          </a:p>
          <a:p>
            <a:r>
              <a:rPr kumimoji="1" lang="en-US" altLang="ja-JP" sz="2400" dirty="0" err="1"/>
              <a:t>plt.title</a:t>
            </a:r>
            <a:r>
              <a:rPr kumimoji="1" lang="en-US" altLang="ja-JP" sz="2400" dirty="0"/>
              <a:t>('Iris dataset')</a:t>
            </a:r>
          </a:p>
          <a:p>
            <a:r>
              <a:rPr kumimoji="1" lang="en-US" altLang="ja-JP" sz="2400" dirty="0"/>
              <a:t># </a:t>
            </a:r>
            <a:r>
              <a:rPr kumimoji="1" lang="ja-JP" altLang="en-US" sz="2400" dirty="0"/>
              <a:t>表示</a:t>
            </a:r>
          </a:p>
          <a:p>
            <a:r>
              <a:rPr kumimoji="1" lang="en-US" altLang="ja-JP" sz="2400" dirty="0" err="1"/>
              <a:t>plt.show</a:t>
            </a:r>
            <a:r>
              <a:rPr kumimoji="1" lang="en-US" altLang="ja-JP" sz="2400" dirty="0"/>
              <a:t>()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4F97B4F1-2F74-7397-858E-7A2AE5089610}"/>
              </a:ext>
            </a:extLst>
          </p:cNvPr>
          <p:cNvSpPr txBox="1">
            <a:spLocks/>
          </p:cNvSpPr>
          <p:nvPr/>
        </p:nvSpPr>
        <p:spPr>
          <a:xfrm>
            <a:off x="5416781" y="1427536"/>
            <a:ext cx="3496575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ライブラリのインポート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Iris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データセットを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ロード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グラフの設定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列</a:t>
            </a:r>
            <a:r>
              <a:rPr lang="en-US" altLang="ja-JP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列が縦横に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7557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1396" y="429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Iris </a:t>
            </a:r>
            <a:r>
              <a:rPr lang="ja-JP" altLang="en-US" dirty="0"/>
              <a:t>データセットの０，１列目</a:t>
            </a:r>
            <a:br>
              <a:rPr lang="en-US" altLang="ja-JP" dirty="0"/>
            </a:br>
            <a:r>
              <a:rPr kumimoji="1" lang="ja-JP" altLang="en-US" dirty="0"/>
              <a:t>（</a:t>
            </a:r>
            <a:r>
              <a:rPr kumimoji="1" lang="en-US" altLang="ja-JP" dirty="0"/>
              <a:t>Google </a:t>
            </a:r>
            <a:r>
              <a:rPr kumimoji="1" lang="en-US" altLang="ja-JP" dirty="0" err="1"/>
              <a:t>Colaboratory</a:t>
            </a:r>
            <a:r>
              <a:rPr kumimoji="1" lang="ja-JP" altLang="en-US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7ADCDE6-A8F2-CFFF-99AE-C7EF295FA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140" y="1203807"/>
            <a:ext cx="4652139" cy="547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61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28272"/>
          </a:xfrm>
        </p:spPr>
        <p:txBody>
          <a:bodyPr>
            <a:noAutofit/>
          </a:bodyPr>
          <a:lstStyle/>
          <a:p>
            <a:r>
              <a:rPr lang="ja-JP" altLang="en-US" dirty="0"/>
              <a:t>主成分分析により２次元に次元削減</a:t>
            </a:r>
            <a:br>
              <a:rPr lang="en-US" altLang="ja-JP" dirty="0"/>
            </a:br>
            <a:r>
              <a:rPr kumimoji="1" lang="ja-JP" altLang="en-US" dirty="0"/>
              <a:t>（</a:t>
            </a:r>
            <a:r>
              <a:rPr kumimoji="1" lang="en-US" altLang="ja-JP" dirty="0"/>
              <a:t>Google </a:t>
            </a:r>
            <a:r>
              <a:rPr kumimoji="1" lang="en-US" altLang="ja-JP" dirty="0" err="1"/>
              <a:t>Colaboratory</a:t>
            </a:r>
            <a:r>
              <a:rPr kumimoji="1" lang="ja-JP" altLang="en-US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42C66A-A64D-4E5B-B9EF-E810E189EE9E}"/>
              </a:ext>
            </a:extLst>
          </p:cNvPr>
          <p:cNvSpPr txBox="1"/>
          <p:nvPr/>
        </p:nvSpPr>
        <p:spPr>
          <a:xfrm>
            <a:off x="201529" y="948690"/>
            <a:ext cx="5149679" cy="56323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import </a:t>
            </a:r>
            <a:r>
              <a:rPr kumimoji="1" lang="en-US" altLang="ja-JP" dirty="0" err="1"/>
              <a:t>numpy</a:t>
            </a:r>
            <a:r>
              <a:rPr kumimoji="1" lang="en-US" altLang="ja-JP" dirty="0"/>
              <a:t> as np</a:t>
            </a:r>
          </a:p>
          <a:p>
            <a:r>
              <a:rPr kumimoji="1" lang="en-US" altLang="ja-JP" dirty="0"/>
              <a:t>import </a:t>
            </a:r>
            <a:r>
              <a:rPr kumimoji="1" lang="en-US" altLang="ja-JP" dirty="0" err="1"/>
              <a:t>matplotlib.pyplot</a:t>
            </a:r>
            <a:r>
              <a:rPr kumimoji="1" lang="en-US" altLang="ja-JP" dirty="0"/>
              <a:t> as </a:t>
            </a:r>
            <a:r>
              <a:rPr kumimoji="1" lang="en-US" altLang="ja-JP" dirty="0" err="1"/>
              <a:t>plt</a:t>
            </a:r>
            <a:endParaRPr kumimoji="1" lang="en-US" altLang="ja-JP" dirty="0"/>
          </a:p>
          <a:p>
            <a:r>
              <a:rPr kumimoji="1" lang="en-US" altLang="ja-JP" dirty="0"/>
              <a:t>from </a:t>
            </a:r>
            <a:r>
              <a:rPr kumimoji="1" lang="en-US" altLang="ja-JP" dirty="0" err="1"/>
              <a:t>sklearn.decomposition</a:t>
            </a:r>
            <a:r>
              <a:rPr kumimoji="1" lang="en-US" altLang="ja-JP" dirty="0"/>
              <a:t> import PCA</a:t>
            </a:r>
          </a:p>
          <a:p>
            <a:r>
              <a:rPr kumimoji="1" lang="en-US" altLang="ja-JP" dirty="0"/>
              <a:t>from </a:t>
            </a:r>
            <a:r>
              <a:rPr kumimoji="1" lang="en-US" altLang="ja-JP" dirty="0" err="1"/>
              <a:t>sklearn.datasets</a:t>
            </a:r>
            <a:r>
              <a:rPr kumimoji="1" lang="en-US" altLang="ja-JP" dirty="0"/>
              <a:t> import </a:t>
            </a:r>
            <a:r>
              <a:rPr kumimoji="1" lang="en-US" altLang="ja-JP" dirty="0" err="1"/>
              <a:t>load_iris</a:t>
            </a:r>
            <a:endParaRPr kumimoji="1" lang="en-US" altLang="ja-JP" dirty="0"/>
          </a:p>
          <a:p>
            <a:r>
              <a:rPr kumimoji="1" lang="en-US" altLang="ja-JP" dirty="0"/>
              <a:t>from </a:t>
            </a:r>
            <a:r>
              <a:rPr kumimoji="1" lang="en-US" altLang="ja-JP" dirty="0" err="1"/>
              <a:t>sklearn.preprocessing</a:t>
            </a:r>
            <a:r>
              <a:rPr kumimoji="1" lang="en-US" altLang="ja-JP" dirty="0"/>
              <a:t> import </a:t>
            </a:r>
            <a:r>
              <a:rPr kumimoji="1" lang="en-US" altLang="ja-JP" dirty="0" err="1"/>
              <a:t>StandardScaler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iris =</a:t>
            </a:r>
            <a:r>
              <a:rPr kumimoji="1" lang="en-US" altLang="ja-JP" b="1" dirty="0">
                <a:solidFill>
                  <a:srgbClr val="C00000"/>
                </a:solidFill>
              </a:rPr>
              <a:t> </a:t>
            </a:r>
            <a:r>
              <a:rPr kumimoji="1" lang="en-US" altLang="ja-JP" b="1" dirty="0" err="1">
                <a:solidFill>
                  <a:srgbClr val="C00000"/>
                </a:solidFill>
              </a:rPr>
              <a:t>load_iris</a:t>
            </a:r>
            <a:r>
              <a:rPr kumimoji="1" lang="en-US" altLang="ja-JP" dirty="0"/>
              <a:t>()</a:t>
            </a:r>
          </a:p>
          <a:p>
            <a:r>
              <a:rPr kumimoji="1" lang="en-US" altLang="ja-JP" dirty="0"/>
              <a:t>data = </a:t>
            </a:r>
            <a:r>
              <a:rPr kumimoji="1" lang="en-US" altLang="ja-JP" dirty="0" err="1"/>
              <a:t>iris.data</a:t>
            </a:r>
            <a:endParaRPr kumimoji="1" lang="en-US" altLang="ja-JP" dirty="0"/>
          </a:p>
          <a:p>
            <a:r>
              <a:rPr kumimoji="1" lang="en-US" altLang="ja-JP" dirty="0"/>
              <a:t>y = </a:t>
            </a:r>
            <a:r>
              <a:rPr kumimoji="1" lang="en-US" altLang="ja-JP" dirty="0" err="1"/>
              <a:t>iris.target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scaler = </a:t>
            </a:r>
            <a:r>
              <a:rPr kumimoji="1" lang="en-US" altLang="ja-JP" dirty="0" err="1"/>
              <a:t>StandardScaler</a:t>
            </a:r>
            <a:r>
              <a:rPr kumimoji="1" lang="en-US" altLang="ja-JP" dirty="0"/>
              <a:t>()</a:t>
            </a:r>
          </a:p>
          <a:p>
            <a:r>
              <a:rPr kumimoji="1" lang="en-US" altLang="ja-JP" dirty="0" err="1"/>
              <a:t>data_scaled</a:t>
            </a:r>
            <a:r>
              <a:rPr kumimoji="1" lang="en-US" altLang="ja-JP" dirty="0"/>
              <a:t> = </a:t>
            </a:r>
            <a:r>
              <a:rPr kumimoji="1" lang="en-US" altLang="ja-JP" dirty="0" err="1"/>
              <a:t>scaler.fit_transform</a:t>
            </a:r>
            <a:r>
              <a:rPr kumimoji="1" lang="en-US" altLang="ja-JP" dirty="0"/>
              <a:t>(data)</a:t>
            </a:r>
          </a:p>
          <a:p>
            <a:endParaRPr kumimoji="1" lang="en-US" altLang="ja-JP" dirty="0"/>
          </a:p>
          <a:p>
            <a:r>
              <a:rPr kumimoji="1" lang="en-US" altLang="ja-JP" dirty="0" err="1"/>
              <a:t>pca</a:t>
            </a:r>
            <a:r>
              <a:rPr kumimoji="1" lang="en-US" altLang="ja-JP" dirty="0"/>
              <a:t> = PCA(</a:t>
            </a:r>
            <a:r>
              <a:rPr kumimoji="1" lang="en-US" altLang="ja-JP" dirty="0" err="1"/>
              <a:t>n_components</a:t>
            </a:r>
            <a:r>
              <a:rPr kumimoji="1" lang="en-US" altLang="ja-JP" dirty="0"/>
              <a:t>=</a:t>
            </a:r>
            <a:r>
              <a:rPr kumimoji="1" lang="en-US" altLang="ja-JP" b="1" dirty="0">
                <a:solidFill>
                  <a:srgbClr val="FF0000"/>
                </a:solidFill>
              </a:rPr>
              <a:t>2</a:t>
            </a:r>
            <a:r>
              <a:rPr kumimoji="1" lang="en-US" altLang="ja-JP" dirty="0"/>
              <a:t>) </a:t>
            </a:r>
          </a:p>
          <a:p>
            <a:r>
              <a:rPr kumimoji="1" lang="en-US" altLang="ja-JP" dirty="0" err="1"/>
              <a:t>data_pca</a:t>
            </a:r>
            <a:r>
              <a:rPr kumimoji="1" lang="en-US" altLang="ja-JP" dirty="0"/>
              <a:t> = </a:t>
            </a:r>
            <a:r>
              <a:rPr kumimoji="1" lang="en-US" altLang="ja-JP" dirty="0" err="1"/>
              <a:t>pca.fit_transform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data_scaled</a:t>
            </a:r>
            <a:r>
              <a:rPr kumimoji="1" lang="en-US" altLang="ja-JP" dirty="0"/>
              <a:t>)</a:t>
            </a:r>
          </a:p>
          <a:p>
            <a:endParaRPr kumimoji="1" lang="en-US" altLang="ja-JP" dirty="0"/>
          </a:p>
          <a:p>
            <a:r>
              <a:rPr kumimoji="1" lang="en-US" altLang="ja-JP" dirty="0" err="1"/>
              <a:t>plt.scatter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data_pca</a:t>
            </a:r>
            <a:r>
              <a:rPr kumimoji="1" lang="en-US" altLang="ja-JP" dirty="0"/>
              <a:t>[:, 0], </a:t>
            </a:r>
            <a:r>
              <a:rPr kumimoji="1" lang="en-US" altLang="ja-JP" dirty="0" err="1"/>
              <a:t>data_pca</a:t>
            </a:r>
            <a:r>
              <a:rPr kumimoji="1" lang="en-US" altLang="ja-JP" dirty="0"/>
              <a:t>[:, 1])</a:t>
            </a:r>
          </a:p>
          <a:p>
            <a:r>
              <a:rPr kumimoji="1" lang="en-US" altLang="ja-JP" dirty="0" err="1"/>
              <a:t>plt.legend</a:t>
            </a:r>
            <a:r>
              <a:rPr kumimoji="1" lang="en-US" altLang="ja-JP" dirty="0"/>
              <a:t>(loc='best', shadow=False, </a:t>
            </a:r>
            <a:r>
              <a:rPr kumimoji="1" lang="en-US" altLang="ja-JP" dirty="0" err="1"/>
              <a:t>scatterpoints</a:t>
            </a:r>
            <a:r>
              <a:rPr kumimoji="1" lang="en-US" altLang="ja-JP" dirty="0"/>
              <a:t>=1)</a:t>
            </a:r>
          </a:p>
          <a:p>
            <a:r>
              <a:rPr kumimoji="1" lang="en-US" altLang="ja-JP" dirty="0" err="1"/>
              <a:t>plt.title</a:t>
            </a:r>
            <a:r>
              <a:rPr kumimoji="1" lang="en-US" altLang="ja-JP" dirty="0"/>
              <a:t>('PCA of IRIS dataset')</a:t>
            </a:r>
          </a:p>
          <a:p>
            <a:r>
              <a:rPr kumimoji="1" lang="en-US" altLang="ja-JP" dirty="0" err="1"/>
              <a:t>plt.show</a:t>
            </a:r>
            <a:r>
              <a:rPr kumimoji="1" lang="en-US" altLang="ja-JP" dirty="0"/>
              <a:t>()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4F97B4F1-2F74-7397-858E-7A2AE5089610}"/>
              </a:ext>
            </a:extLst>
          </p:cNvPr>
          <p:cNvSpPr txBox="1">
            <a:spLocks/>
          </p:cNvSpPr>
          <p:nvPr/>
        </p:nvSpPr>
        <p:spPr>
          <a:xfrm>
            <a:off x="5426789" y="1126594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インポート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Iris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データセットをロード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、標準偏差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にスケーリング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主成分分析．２次元に次元削減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散布図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1124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1396" y="429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主成分分析により２次元に次元削減</a:t>
            </a:r>
            <a:br>
              <a:rPr lang="en-US" altLang="ja-JP" dirty="0"/>
            </a:br>
            <a:r>
              <a:rPr kumimoji="1" lang="ja-JP" altLang="en-US" dirty="0"/>
              <a:t>（</a:t>
            </a:r>
            <a:r>
              <a:rPr kumimoji="1" lang="en-US" altLang="ja-JP" dirty="0"/>
              <a:t>Google </a:t>
            </a:r>
            <a:r>
              <a:rPr kumimoji="1" lang="en-US" altLang="ja-JP" dirty="0" err="1"/>
              <a:t>Colaboratory</a:t>
            </a:r>
            <a:r>
              <a:rPr kumimoji="1" lang="ja-JP" altLang="en-US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B2FC335-BCAE-8715-20F9-E2778C953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676" y="1298175"/>
            <a:ext cx="3573903" cy="542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51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F5F5B8-E6D4-FF99-6BC0-19E8B12EC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ja-JP" altLang="en-US" dirty="0"/>
              <a:t>４次元を２次元に削減する２つの方法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B431C6-36BA-B9D1-0FA7-FDBB3653E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9C81C8F-E814-E81F-BD29-6B4216D9AFDB}"/>
              </a:ext>
            </a:extLst>
          </p:cNvPr>
          <p:cNvSpPr txBox="1"/>
          <p:nvPr/>
        </p:nvSpPr>
        <p:spPr>
          <a:xfrm>
            <a:off x="402867" y="4756497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/>
              <a:t>①</a:t>
            </a:r>
            <a:r>
              <a:rPr lang="en-US" altLang="ja-JP" sz="2000" b="1" dirty="0"/>
              <a:t>Iris </a:t>
            </a:r>
            <a:r>
              <a:rPr lang="ja-JP" altLang="en-US" sz="2000" b="1" dirty="0"/>
              <a:t>データセットの０，１列目</a:t>
            </a:r>
            <a:endParaRPr lang="en-US" altLang="ja-JP" sz="20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3C2366-094B-E52D-013E-D57A4E9CAC43}"/>
              </a:ext>
            </a:extLst>
          </p:cNvPr>
          <p:cNvSpPr txBox="1"/>
          <p:nvPr/>
        </p:nvSpPr>
        <p:spPr>
          <a:xfrm>
            <a:off x="4552449" y="4756497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/>
              <a:t>②</a:t>
            </a:r>
            <a:r>
              <a:rPr lang="ja-JP" altLang="en-US" sz="2000" b="1" dirty="0"/>
              <a:t>主成分分析により２次元に次元削減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8310BB5-0FFE-3B63-8D16-1F9E62A03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75" y="1368601"/>
            <a:ext cx="4105471" cy="325760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CAD8C8A-E741-9F8E-8DBE-716E7D1D2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327" y="1368601"/>
            <a:ext cx="4032639" cy="315750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A4C4132-3A8F-13A9-52BB-732B90D53A46}"/>
              </a:ext>
            </a:extLst>
          </p:cNvPr>
          <p:cNvSpPr txBox="1"/>
          <p:nvPr/>
        </p:nvSpPr>
        <p:spPr>
          <a:xfrm>
            <a:off x="698021" y="5525354"/>
            <a:ext cx="78209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Iris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データセットの４列のデータをプロットするとき、主成分分析での次元削減の方が有効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0628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3-1 </a:t>
            </a:r>
            <a:r>
              <a:rPr lang="ja-JP" altLang="en-US" dirty="0"/>
              <a:t>主成分分析と次元削減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55B467F0-12AC-4EE6-8368-3A99E73165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42814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3-3 </a:t>
            </a:r>
            <a:r>
              <a:rPr lang="ja-JP" altLang="en-US" dirty="0"/>
              <a:t>主成分分析と外れ値</a:t>
            </a:r>
          </a:p>
        </p:txBody>
      </p:sp>
      <p:sp>
        <p:nvSpPr>
          <p:cNvPr id="10" name="字幕 9">
            <a:extLst>
              <a:ext uri="{FF2B5EF4-FFF2-40B4-BE49-F238E27FC236}">
                <a16:creationId xmlns:a16="http://schemas.microsoft.com/office/drawing/2014/main" id="{D22895FC-07EA-4AC1-BFDD-E10D91518D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40350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ノイズ、外れ値、計測漏れ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ja-JP" altLang="en-US" sz="2400" b="1" dirty="0"/>
              <a:t>データサイエンス</a:t>
            </a:r>
            <a:r>
              <a:rPr lang="ja-JP" altLang="en-US" sz="2400" dirty="0"/>
              <a:t>は，便利であるが，万能ではない</a:t>
            </a:r>
            <a:endParaRPr lang="en-US" altLang="ja-JP" sz="2400" dirty="0"/>
          </a:p>
          <a:p>
            <a:pPr>
              <a:lnSpc>
                <a:spcPct val="110000"/>
              </a:lnSpc>
            </a:pPr>
            <a:r>
              <a:rPr lang="ja-JP" altLang="en-US" sz="2400" dirty="0"/>
              <a:t>ノイズを含むデータについて，</a:t>
            </a:r>
            <a:r>
              <a:rPr lang="ja-JP" altLang="en-US" sz="2400" b="1" dirty="0"/>
              <a:t>ノイズがランダム</a:t>
            </a:r>
            <a:r>
              <a:rPr lang="ja-JP" altLang="en-US" sz="2400" dirty="0"/>
              <a:t>であれば，</a:t>
            </a:r>
            <a:r>
              <a:rPr lang="ja-JP" altLang="en-US" sz="2400" b="1" dirty="0"/>
              <a:t>平均</a:t>
            </a:r>
            <a:r>
              <a:rPr lang="ja-JP" altLang="en-US" sz="2400" dirty="0"/>
              <a:t>に</a:t>
            </a:r>
            <a:r>
              <a:rPr lang="ja-JP" altLang="en-US" sz="2400" b="1" dirty="0"/>
              <a:t>影響はない</a:t>
            </a:r>
            <a:endParaRPr lang="en-US" altLang="ja-JP" sz="2400" b="1" dirty="0"/>
          </a:p>
          <a:p>
            <a:pPr>
              <a:lnSpc>
                <a:spcPct val="110000"/>
              </a:lnSpc>
            </a:pPr>
            <a:r>
              <a:rPr lang="ja-JP" altLang="en-US" sz="2400" b="1" dirty="0"/>
              <a:t>ノイズがランダムでない場合</a:t>
            </a:r>
            <a:r>
              <a:rPr lang="ja-JP" altLang="en-US" sz="2400" dirty="0"/>
              <a:t>，ノイズが悪影響を及ぼす</a:t>
            </a:r>
            <a:endParaRPr lang="en-US" altLang="ja-JP" sz="2400" b="1" dirty="0"/>
          </a:p>
          <a:p>
            <a:pPr>
              <a:lnSpc>
                <a:spcPct val="110000"/>
              </a:lnSpc>
            </a:pPr>
            <a:endParaRPr lang="en-US" altLang="ja-JP" sz="2400" dirty="0"/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/>
              <a:t>ノイズの他にも、</a:t>
            </a:r>
            <a:r>
              <a:rPr lang="ja-JP" altLang="en-US" sz="2400" b="1" dirty="0"/>
              <a:t>外れ値</a:t>
            </a:r>
            <a:r>
              <a:rPr lang="ja-JP" altLang="en-US" sz="2400" dirty="0"/>
              <a:t>（他の値と比べて、異常に離れた値）、</a:t>
            </a:r>
            <a:r>
              <a:rPr lang="ja-JP" altLang="en-US" sz="2400" b="1" dirty="0"/>
              <a:t>計測漏れ</a:t>
            </a:r>
            <a:r>
              <a:rPr lang="ja-JP" altLang="en-US" sz="2400" dirty="0"/>
              <a:t>（データが空，データが０）も、次元削減に悪影響</a:t>
            </a:r>
            <a:endParaRPr lang="en-US" altLang="ja-JP" sz="2400" dirty="0"/>
          </a:p>
          <a:p>
            <a:pPr marL="0" indent="0">
              <a:lnSpc>
                <a:spcPct val="11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2400" b="1" dirty="0"/>
              <a:t>外れ値</a:t>
            </a:r>
            <a:r>
              <a:rPr lang="ja-JP" altLang="en-US" sz="2400" dirty="0"/>
              <a:t>や</a:t>
            </a:r>
            <a:r>
              <a:rPr lang="ja-JP" altLang="en-US" sz="2400" b="1" dirty="0"/>
              <a:t>計測漏れ</a:t>
            </a:r>
            <a:r>
              <a:rPr lang="ja-JP" altLang="en-US" sz="2400" dirty="0"/>
              <a:t>などの</a:t>
            </a:r>
            <a:r>
              <a:rPr lang="ja-JP" altLang="en-US" sz="2400" b="1" dirty="0"/>
              <a:t>不適切なデータ</a:t>
            </a:r>
            <a:r>
              <a:rPr lang="ja-JP" altLang="en-US" sz="2400" dirty="0"/>
              <a:t>は、</a:t>
            </a:r>
            <a:r>
              <a:rPr lang="ja-JP" altLang="en-US" sz="2400" b="1" u="sng" dirty="0">
                <a:solidFill>
                  <a:srgbClr val="FF0000"/>
                </a:solidFill>
              </a:rPr>
              <a:t>手作業や、適切な分析手法で取り除く必要あり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9381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F41893-C8F0-7662-73F3-A8060BAFA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外れ値の検出、欠損データの取り扱い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E87620-508C-39AB-2A76-85968276E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外れ値の検出</a:t>
            </a:r>
            <a:r>
              <a:rPr kumimoji="1" lang="ja-JP" altLang="en-US" dirty="0"/>
              <a:t>：データが</a:t>
            </a:r>
            <a:r>
              <a:rPr kumimoji="1" lang="ja-JP" altLang="en-US" b="1" dirty="0"/>
              <a:t>正規分布</a:t>
            </a:r>
            <a:r>
              <a:rPr kumimoji="1" lang="ja-JP" altLang="en-US" dirty="0"/>
              <a:t>に従っていると</a:t>
            </a:r>
            <a:r>
              <a:rPr kumimoji="1" lang="ja-JP" altLang="en-US" b="1" dirty="0"/>
              <a:t>仮定</a:t>
            </a:r>
            <a:r>
              <a:rPr kumimoji="1" lang="ja-JP" altLang="en-US" dirty="0"/>
              <a:t>し，「</a:t>
            </a:r>
            <a:r>
              <a:rPr kumimoji="1" lang="ja-JP" altLang="en-US" b="1" dirty="0"/>
              <a:t>平均から何倍の標準偏差以上離れているデータを外れ値</a:t>
            </a:r>
            <a:r>
              <a:rPr kumimoji="1" lang="ja-JP" altLang="en-US" dirty="0"/>
              <a:t>」とするなど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b="1" dirty="0"/>
              <a:t>欠損データの取り扱い</a:t>
            </a:r>
            <a:r>
              <a:rPr kumimoji="1" lang="ja-JP" altLang="en-US" dirty="0"/>
              <a:t>：</a:t>
            </a:r>
            <a:r>
              <a:rPr kumimoji="1" lang="ja-JP" altLang="en-US" b="1" dirty="0"/>
              <a:t>無視</a:t>
            </a:r>
            <a:r>
              <a:rPr kumimoji="1" lang="ja-JP" altLang="en-US" dirty="0"/>
              <a:t>したり，</a:t>
            </a:r>
            <a:r>
              <a:rPr kumimoji="1" lang="ja-JP" altLang="en-US" b="1" dirty="0"/>
              <a:t>平均値や中央値で補完</a:t>
            </a:r>
            <a:r>
              <a:rPr kumimoji="1" lang="ja-JP" altLang="en-US" dirty="0"/>
              <a:t>する．欠損データにパターンがある場合には，欠損データの原因を調べる手が仮になる場合がある．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異常</a:t>
            </a:r>
            <a:r>
              <a:rPr kumimoji="1" lang="ja-JP" altLang="en-US" dirty="0"/>
              <a:t>検出：統計，機械学習の手法がある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36DC7A-A076-8FE7-D14C-4FD891F37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5215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B69189-2874-FF5F-D1F1-6BC56F371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主成分分析を利用した外れ値の検出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564BB8-016D-6B68-83DF-C02F6A996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考え方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①元データ（外れ値を含む）を主成分分析で処理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②①の結果をもちいて、外れ値と、それ以外を区別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DD865E-F85D-F528-DC4D-198E7D622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111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28272"/>
          </a:xfrm>
        </p:spPr>
        <p:txBody>
          <a:bodyPr>
            <a:noAutofit/>
          </a:bodyPr>
          <a:lstStyle/>
          <a:p>
            <a:r>
              <a:rPr lang="ja-JP" altLang="en-US" dirty="0"/>
              <a:t>主成分分析を利用した外れ値の検出</a:t>
            </a:r>
            <a:br>
              <a:rPr lang="en-US" altLang="ja-JP" dirty="0"/>
            </a:br>
            <a:r>
              <a:rPr kumimoji="1" lang="ja-JP" altLang="en-US" dirty="0"/>
              <a:t>（</a:t>
            </a:r>
            <a:r>
              <a:rPr kumimoji="1" lang="en-US" altLang="ja-JP" dirty="0"/>
              <a:t>Google </a:t>
            </a:r>
            <a:r>
              <a:rPr kumimoji="1" lang="en-US" altLang="ja-JP" dirty="0" err="1"/>
              <a:t>Colaboratory</a:t>
            </a:r>
            <a:r>
              <a:rPr kumimoji="1" lang="ja-JP" altLang="en-US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42C66A-A64D-4E5B-B9EF-E810E189EE9E}"/>
              </a:ext>
            </a:extLst>
          </p:cNvPr>
          <p:cNvSpPr txBox="1"/>
          <p:nvPr/>
        </p:nvSpPr>
        <p:spPr>
          <a:xfrm>
            <a:off x="0" y="1151833"/>
            <a:ext cx="6939400" cy="56323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!pip install </a:t>
            </a:r>
            <a:r>
              <a:rPr kumimoji="1" lang="en-US" altLang="ja-JP" sz="1200" dirty="0" err="1"/>
              <a:t>pyod</a:t>
            </a:r>
            <a:r>
              <a:rPr kumimoji="1" lang="en-US" altLang="ja-JP" sz="1200" dirty="0"/>
              <a:t> </a:t>
            </a:r>
          </a:p>
          <a:p>
            <a:r>
              <a:rPr kumimoji="1" lang="en-US" altLang="ja-JP" sz="1200" dirty="0"/>
              <a:t>import </a:t>
            </a:r>
            <a:r>
              <a:rPr kumimoji="1" lang="en-US" altLang="ja-JP" sz="1200" dirty="0" err="1"/>
              <a:t>numpy</a:t>
            </a:r>
            <a:r>
              <a:rPr kumimoji="1" lang="en-US" altLang="ja-JP" sz="1200" dirty="0"/>
              <a:t> as np</a:t>
            </a:r>
          </a:p>
          <a:p>
            <a:r>
              <a:rPr kumimoji="1" lang="en-US" altLang="ja-JP" sz="1200" dirty="0"/>
              <a:t>import </a:t>
            </a:r>
            <a:r>
              <a:rPr kumimoji="1" lang="en-US" altLang="ja-JP" sz="1200" dirty="0" err="1"/>
              <a:t>matplotlib.pyplot</a:t>
            </a:r>
            <a:r>
              <a:rPr kumimoji="1" lang="en-US" altLang="ja-JP" sz="1200" dirty="0"/>
              <a:t> as </a:t>
            </a:r>
            <a:r>
              <a:rPr kumimoji="1" lang="en-US" altLang="ja-JP" sz="1200" dirty="0" err="1"/>
              <a:t>plt</a:t>
            </a:r>
            <a:endParaRPr kumimoji="1" lang="en-US" altLang="ja-JP" sz="1200" dirty="0"/>
          </a:p>
          <a:p>
            <a:r>
              <a:rPr kumimoji="1" lang="en-US" altLang="ja-JP" sz="1200" dirty="0"/>
              <a:t>from </a:t>
            </a:r>
            <a:r>
              <a:rPr kumimoji="1" lang="en-US" altLang="ja-JP" sz="1200" dirty="0" err="1"/>
              <a:t>pyod.models.pca</a:t>
            </a:r>
            <a:r>
              <a:rPr kumimoji="1" lang="en-US" altLang="ja-JP" sz="1200" dirty="0"/>
              <a:t> import PCA as </a:t>
            </a:r>
            <a:r>
              <a:rPr kumimoji="1" lang="en-US" altLang="ja-JP" sz="1200" dirty="0" err="1"/>
              <a:t>PCA_pyod</a:t>
            </a:r>
            <a:endParaRPr kumimoji="1" lang="en-US" altLang="ja-JP" sz="1200" dirty="0"/>
          </a:p>
          <a:p>
            <a:r>
              <a:rPr kumimoji="1" lang="en-US" altLang="ja-JP" sz="1200" dirty="0"/>
              <a:t>from </a:t>
            </a:r>
            <a:r>
              <a:rPr kumimoji="1" lang="en-US" altLang="ja-JP" sz="1200" dirty="0" err="1"/>
              <a:t>sklearn.datasets</a:t>
            </a:r>
            <a:r>
              <a:rPr kumimoji="1" lang="en-US" altLang="ja-JP" sz="1200" dirty="0"/>
              <a:t> import </a:t>
            </a:r>
            <a:r>
              <a:rPr kumimoji="1" lang="en-US" altLang="ja-JP" sz="1200" dirty="0" err="1"/>
              <a:t>load_iris</a:t>
            </a:r>
            <a:endParaRPr kumimoji="1" lang="en-US" altLang="ja-JP" sz="1200" dirty="0"/>
          </a:p>
          <a:p>
            <a:r>
              <a:rPr kumimoji="1" lang="en-US" altLang="ja-JP" sz="1200" dirty="0"/>
              <a:t>from </a:t>
            </a:r>
            <a:r>
              <a:rPr kumimoji="1" lang="en-US" altLang="ja-JP" sz="1200" dirty="0" err="1"/>
              <a:t>sklearn.preprocessing</a:t>
            </a:r>
            <a:r>
              <a:rPr kumimoji="1" lang="en-US" altLang="ja-JP" sz="1200" dirty="0"/>
              <a:t> import </a:t>
            </a:r>
            <a:r>
              <a:rPr kumimoji="1" lang="en-US" altLang="ja-JP" sz="1200" dirty="0" err="1"/>
              <a:t>StandardScaler</a:t>
            </a:r>
            <a:endParaRPr kumimoji="1" lang="en-US" altLang="ja-JP" sz="1200" dirty="0"/>
          </a:p>
          <a:p>
            <a:endParaRPr kumimoji="1" lang="en-US" altLang="ja-JP" sz="1200" dirty="0"/>
          </a:p>
          <a:p>
            <a:r>
              <a:rPr kumimoji="1" lang="en-US" altLang="ja-JP" sz="1200" dirty="0"/>
              <a:t>iris = </a:t>
            </a:r>
            <a:r>
              <a:rPr kumimoji="1" lang="en-US" altLang="ja-JP" sz="1200" dirty="0" err="1"/>
              <a:t>load_iris</a:t>
            </a:r>
            <a:r>
              <a:rPr kumimoji="1" lang="en-US" altLang="ja-JP" sz="1200" dirty="0"/>
              <a:t>()</a:t>
            </a:r>
          </a:p>
          <a:p>
            <a:r>
              <a:rPr kumimoji="1" lang="en-US" altLang="ja-JP" sz="1200" dirty="0"/>
              <a:t>data = </a:t>
            </a:r>
            <a:r>
              <a:rPr kumimoji="1" lang="en-US" altLang="ja-JP" sz="1200" dirty="0" err="1"/>
              <a:t>iris.data</a:t>
            </a:r>
            <a:endParaRPr kumimoji="1" lang="en-US" altLang="ja-JP" sz="1200" dirty="0"/>
          </a:p>
          <a:p>
            <a:r>
              <a:rPr kumimoji="1" lang="en-US" altLang="ja-JP" sz="1200" dirty="0"/>
              <a:t>y = </a:t>
            </a:r>
            <a:r>
              <a:rPr kumimoji="1" lang="en-US" altLang="ja-JP" sz="1200" dirty="0" err="1"/>
              <a:t>iris.target</a:t>
            </a:r>
            <a:endParaRPr kumimoji="1" lang="en-US" altLang="ja-JP" sz="1200" dirty="0"/>
          </a:p>
          <a:p>
            <a:endParaRPr kumimoji="1" lang="en-US" altLang="ja-JP" sz="1200" dirty="0"/>
          </a:p>
          <a:p>
            <a:r>
              <a:rPr kumimoji="1" lang="en-US" altLang="ja-JP" sz="1200" dirty="0"/>
              <a:t>scaler = </a:t>
            </a:r>
            <a:r>
              <a:rPr kumimoji="1" lang="en-US" altLang="ja-JP" sz="1200" dirty="0" err="1"/>
              <a:t>StandardScaler</a:t>
            </a:r>
            <a:r>
              <a:rPr kumimoji="1" lang="en-US" altLang="ja-JP" sz="1200" dirty="0"/>
              <a:t>()</a:t>
            </a:r>
          </a:p>
          <a:p>
            <a:r>
              <a:rPr kumimoji="1" lang="en-US" altLang="ja-JP" sz="1200" dirty="0" err="1"/>
              <a:t>data_scaled</a:t>
            </a:r>
            <a:r>
              <a:rPr kumimoji="1" lang="en-US" altLang="ja-JP" sz="1200" dirty="0"/>
              <a:t> = </a:t>
            </a:r>
            <a:r>
              <a:rPr kumimoji="1" lang="en-US" altLang="ja-JP" sz="1200" dirty="0" err="1"/>
              <a:t>scaler.fit_transform</a:t>
            </a:r>
            <a:r>
              <a:rPr kumimoji="1" lang="en-US" altLang="ja-JP" sz="1200" dirty="0"/>
              <a:t>(data)</a:t>
            </a:r>
          </a:p>
          <a:p>
            <a:endParaRPr kumimoji="1" lang="en-US" altLang="ja-JP" sz="1200" dirty="0"/>
          </a:p>
          <a:p>
            <a:r>
              <a:rPr kumimoji="1" lang="en-US" altLang="ja-JP" sz="1200" dirty="0" err="1"/>
              <a:t>pca</a:t>
            </a:r>
            <a:r>
              <a:rPr kumimoji="1" lang="en-US" altLang="ja-JP" sz="1200" dirty="0"/>
              <a:t> = </a:t>
            </a:r>
            <a:r>
              <a:rPr kumimoji="1" lang="en-US" altLang="ja-JP" sz="1200" dirty="0" err="1"/>
              <a:t>PCA_pyod</a:t>
            </a:r>
            <a:r>
              <a:rPr kumimoji="1" lang="en-US" altLang="ja-JP" sz="1200" dirty="0"/>
              <a:t>(</a:t>
            </a:r>
            <a:r>
              <a:rPr kumimoji="1" lang="en-US" altLang="ja-JP" sz="1200" dirty="0" err="1"/>
              <a:t>n_components</a:t>
            </a:r>
            <a:r>
              <a:rPr kumimoji="1" lang="en-US" altLang="ja-JP" sz="1200" dirty="0"/>
              <a:t>=2, </a:t>
            </a:r>
            <a:r>
              <a:rPr kumimoji="1" lang="en-US" altLang="ja-JP" sz="1200" b="1" dirty="0">
                <a:solidFill>
                  <a:srgbClr val="FF0000"/>
                </a:solidFill>
              </a:rPr>
              <a:t>contamination=0.1</a:t>
            </a:r>
            <a:r>
              <a:rPr kumimoji="1" lang="en-US" altLang="ja-JP" sz="1200" dirty="0"/>
              <a:t>)</a:t>
            </a:r>
          </a:p>
          <a:p>
            <a:r>
              <a:rPr kumimoji="1" lang="en-US" altLang="ja-JP" sz="1200" dirty="0" err="1"/>
              <a:t>pca.fit</a:t>
            </a:r>
            <a:r>
              <a:rPr kumimoji="1" lang="en-US" altLang="ja-JP" sz="1200" dirty="0"/>
              <a:t>(</a:t>
            </a:r>
            <a:r>
              <a:rPr kumimoji="1" lang="en-US" altLang="ja-JP" sz="1200" dirty="0" err="1"/>
              <a:t>data_scaled</a:t>
            </a:r>
            <a:r>
              <a:rPr kumimoji="1" lang="en-US" altLang="ja-JP" sz="1200" dirty="0"/>
              <a:t>)</a:t>
            </a:r>
          </a:p>
          <a:p>
            <a:endParaRPr kumimoji="1" lang="en-US" altLang="ja-JP" sz="1200" dirty="0"/>
          </a:p>
          <a:p>
            <a:r>
              <a:rPr kumimoji="1" lang="en-US" altLang="ja-JP" sz="1200" dirty="0" err="1"/>
              <a:t>y_train_pred</a:t>
            </a:r>
            <a:r>
              <a:rPr kumimoji="1" lang="en-US" altLang="ja-JP" sz="1200" dirty="0"/>
              <a:t> = </a:t>
            </a:r>
            <a:r>
              <a:rPr kumimoji="1" lang="en-US" altLang="ja-JP" sz="1200" dirty="0" err="1"/>
              <a:t>pca.labels</a:t>
            </a:r>
            <a:r>
              <a:rPr kumimoji="1" lang="en-US" altLang="ja-JP" sz="1200" dirty="0"/>
              <a:t>_  # binary labels (0: inliers, 1: outliers)</a:t>
            </a:r>
          </a:p>
          <a:p>
            <a:r>
              <a:rPr kumimoji="1" lang="en-US" altLang="ja-JP" sz="1200" dirty="0" err="1"/>
              <a:t>y_train_scores</a:t>
            </a:r>
            <a:r>
              <a:rPr kumimoji="1" lang="en-US" altLang="ja-JP" sz="1200" dirty="0"/>
              <a:t> = </a:t>
            </a:r>
            <a:r>
              <a:rPr kumimoji="1" lang="en-US" altLang="ja-JP" sz="1200" dirty="0" err="1"/>
              <a:t>pca.decision_scores</a:t>
            </a:r>
            <a:r>
              <a:rPr kumimoji="1" lang="en-US" altLang="ja-JP" sz="1200" dirty="0"/>
              <a:t>_  # raw outlier scores</a:t>
            </a:r>
          </a:p>
          <a:p>
            <a:endParaRPr kumimoji="1" lang="en-US" altLang="ja-JP" sz="1200" dirty="0"/>
          </a:p>
          <a:p>
            <a:r>
              <a:rPr kumimoji="1" lang="en-US" altLang="ja-JP" sz="1200" dirty="0" err="1"/>
              <a:t>outlier_mask</a:t>
            </a:r>
            <a:r>
              <a:rPr kumimoji="1" lang="en-US" altLang="ja-JP" sz="1200" dirty="0"/>
              <a:t> = </a:t>
            </a:r>
            <a:r>
              <a:rPr kumimoji="1" lang="en-US" altLang="ja-JP" sz="1200" dirty="0" err="1"/>
              <a:t>y_train_pred</a:t>
            </a:r>
            <a:r>
              <a:rPr kumimoji="1" lang="en-US" altLang="ja-JP" sz="1200" dirty="0"/>
              <a:t> != 0  # True for outliers</a:t>
            </a:r>
          </a:p>
          <a:p>
            <a:r>
              <a:rPr kumimoji="1" lang="en-US" altLang="ja-JP" sz="1200" dirty="0" err="1"/>
              <a:t>inlier_mask</a:t>
            </a:r>
            <a:r>
              <a:rPr kumimoji="1" lang="en-US" altLang="ja-JP" sz="1200" dirty="0"/>
              <a:t> = </a:t>
            </a:r>
            <a:r>
              <a:rPr kumimoji="1" lang="en-US" altLang="ja-JP" sz="1200" dirty="0" err="1"/>
              <a:t>np.logical_not</a:t>
            </a:r>
            <a:r>
              <a:rPr kumimoji="1" lang="en-US" altLang="ja-JP" sz="1200" dirty="0"/>
              <a:t>(</a:t>
            </a:r>
            <a:r>
              <a:rPr kumimoji="1" lang="en-US" altLang="ja-JP" sz="1200" dirty="0" err="1"/>
              <a:t>outlier_mask</a:t>
            </a:r>
            <a:r>
              <a:rPr kumimoji="1" lang="en-US" altLang="ja-JP" sz="1200" dirty="0"/>
              <a:t>)  # True for inliers</a:t>
            </a:r>
          </a:p>
          <a:p>
            <a:endParaRPr kumimoji="1" lang="en-US" altLang="ja-JP" sz="1200" dirty="0"/>
          </a:p>
          <a:p>
            <a:r>
              <a:rPr kumimoji="1" lang="en-US" altLang="ja-JP" sz="1200" dirty="0" err="1"/>
              <a:t>data_pca_manual</a:t>
            </a:r>
            <a:r>
              <a:rPr kumimoji="1" lang="en-US" altLang="ja-JP" sz="1200" dirty="0"/>
              <a:t> = np.dot(</a:t>
            </a:r>
            <a:r>
              <a:rPr kumimoji="1" lang="en-US" altLang="ja-JP" sz="1200" dirty="0" err="1"/>
              <a:t>data_scaled</a:t>
            </a:r>
            <a:r>
              <a:rPr kumimoji="1" lang="en-US" altLang="ja-JP" sz="1200" dirty="0"/>
              <a:t>, </a:t>
            </a:r>
            <a:r>
              <a:rPr kumimoji="1" lang="en-US" altLang="ja-JP" sz="1200" dirty="0" err="1"/>
              <a:t>pca.components_.T</a:t>
            </a:r>
            <a:r>
              <a:rPr kumimoji="1" lang="en-US" altLang="ja-JP" sz="1200" dirty="0"/>
              <a:t>)</a:t>
            </a:r>
          </a:p>
          <a:p>
            <a:endParaRPr kumimoji="1" lang="en-US" altLang="ja-JP" sz="1200" dirty="0"/>
          </a:p>
          <a:p>
            <a:r>
              <a:rPr kumimoji="1" lang="en-US" altLang="ja-JP" sz="1200" dirty="0" err="1"/>
              <a:t>plt.scatter</a:t>
            </a:r>
            <a:r>
              <a:rPr kumimoji="1" lang="en-US" altLang="ja-JP" sz="1200" dirty="0"/>
              <a:t>(</a:t>
            </a:r>
            <a:r>
              <a:rPr kumimoji="1" lang="en-US" altLang="ja-JP" sz="1200" dirty="0" err="1"/>
              <a:t>data_pca_manual</a:t>
            </a:r>
            <a:r>
              <a:rPr kumimoji="1" lang="en-US" altLang="ja-JP" sz="1200" dirty="0"/>
              <a:t>[</a:t>
            </a:r>
            <a:r>
              <a:rPr kumimoji="1" lang="en-US" altLang="ja-JP" sz="1200" dirty="0" err="1"/>
              <a:t>inlier_mask</a:t>
            </a:r>
            <a:r>
              <a:rPr kumimoji="1" lang="en-US" altLang="ja-JP" sz="1200" dirty="0"/>
              <a:t>, 0], </a:t>
            </a:r>
            <a:r>
              <a:rPr kumimoji="1" lang="en-US" altLang="ja-JP" sz="1200" dirty="0" err="1"/>
              <a:t>data_pca_manual</a:t>
            </a:r>
            <a:r>
              <a:rPr kumimoji="1" lang="en-US" altLang="ja-JP" sz="1200" dirty="0"/>
              <a:t>[</a:t>
            </a:r>
            <a:r>
              <a:rPr kumimoji="1" lang="en-US" altLang="ja-JP" sz="1200" dirty="0" err="1"/>
              <a:t>inlier_mask</a:t>
            </a:r>
            <a:r>
              <a:rPr kumimoji="1" lang="en-US" altLang="ja-JP" sz="1200" dirty="0"/>
              <a:t>, 1], color='b', label='Inliers')</a:t>
            </a:r>
          </a:p>
          <a:p>
            <a:r>
              <a:rPr kumimoji="1" lang="en-US" altLang="ja-JP" sz="1200" dirty="0" err="1"/>
              <a:t>plt.scatter</a:t>
            </a:r>
            <a:r>
              <a:rPr kumimoji="1" lang="en-US" altLang="ja-JP" sz="1200" dirty="0"/>
              <a:t>(</a:t>
            </a:r>
            <a:r>
              <a:rPr kumimoji="1" lang="en-US" altLang="ja-JP" sz="1200" dirty="0" err="1"/>
              <a:t>data_pca_manual</a:t>
            </a:r>
            <a:r>
              <a:rPr kumimoji="1" lang="en-US" altLang="ja-JP" sz="1200" dirty="0"/>
              <a:t>[</a:t>
            </a:r>
            <a:r>
              <a:rPr kumimoji="1" lang="en-US" altLang="ja-JP" sz="1200" dirty="0" err="1"/>
              <a:t>outlier_mask</a:t>
            </a:r>
            <a:r>
              <a:rPr kumimoji="1" lang="en-US" altLang="ja-JP" sz="1200" dirty="0"/>
              <a:t>, 0], </a:t>
            </a:r>
            <a:r>
              <a:rPr kumimoji="1" lang="en-US" altLang="ja-JP" sz="1200" dirty="0" err="1"/>
              <a:t>data_pca_manual</a:t>
            </a:r>
            <a:r>
              <a:rPr kumimoji="1" lang="en-US" altLang="ja-JP" sz="1200" dirty="0"/>
              <a:t>[</a:t>
            </a:r>
            <a:r>
              <a:rPr kumimoji="1" lang="en-US" altLang="ja-JP" sz="1200" dirty="0" err="1"/>
              <a:t>outlier_mask</a:t>
            </a:r>
            <a:r>
              <a:rPr kumimoji="1" lang="en-US" altLang="ja-JP" sz="1200" dirty="0"/>
              <a:t>, 1], color='r', label='Outliers')</a:t>
            </a:r>
          </a:p>
          <a:p>
            <a:r>
              <a:rPr kumimoji="1" lang="en-US" altLang="ja-JP" sz="1200" dirty="0" err="1"/>
              <a:t>plt.legend</a:t>
            </a:r>
            <a:r>
              <a:rPr kumimoji="1" lang="en-US" altLang="ja-JP" sz="1200" dirty="0"/>
              <a:t>()</a:t>
            </a:r>
          </a:p>
          <a:p>
            <a:r>
              <a:rPr kumimoji="1" lang="en-US" altLang="ja-JP" sz="1200" dirty="0" err="1"/>
              <a:t>plt.title</a:t>
            </a:r>
            <a:r>
              <a:rPr kumimoji="1" lang="en-US" altLang="ja-JP" sz="1200" dirty="0"/>
              <a:t>('Robust PCA of IRIS dataset')</a:t>
            </a:r>
          </a:p>
          <a:p>
            <a:r>
              <a:rPr kumimoji="1" lang="en-US" altLang="ja-JP" sz="1200" dirty="0" err="1"/>
              <a:t>plt.show</a:t>
            </a:r>
            <a:r>
              <a:rPr kumimoji="1" lang="en-US" altLang="ja-JP" sz="1200" dirty="0"/>
              <a:t>()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4F97B4F1-2F74-7397-858E-7A2AE5089610}"/>
              </a:ext>
            </a:extLst>
          </p:cNvPr>
          <p:cNvSpPr txBox="1">
            <a:spLocks/>
          </p:cNvSpPr>
          <p:nvPr/>
        </p:nvSpPr>
        <p:spPr>
          <a:xfrm>
            <a:off x="6939400" y="1151833"/>
            <a:ext cx="2136020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インストール</a:t>
            </a:r>
            <a:endParaRPr kumimoji="1" lang="en-US" altLang="ja-JP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インポート</a:t>
            </a:r>
            <a:endParaRPr kumimoji="1" lang="en-US" altLang="ja-JP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Iris 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データセットをロード</a:t>
            </a:r>
            <a:endParaRPr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16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  <a:r>
              <a:rPr lang="en-US" altLang="ja-JP" sz="16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lang="ja-JP" altLang="en-US" sz="16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、標準偏差</a:t>
            </a:r>
            <a:r>
              <a:rPr lang="en-US" altLang="ja-JP" sz="16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6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にスケーリング</a:t>
            </a:r>
            <a:endParaRPr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主成分分析．２次元に次元削減</a:t>
            </a:r>
            <a:endParaRPr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外れ値の検出</a:t>
            </a:r>
            <a:endParaRPr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散布図</a:t>
            </a:r>
            <a:endParaRPr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42039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1396" y="429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主成分分析を利用した外れ値の検出</a:t>
            </a:r>
            <a:br>
              <a:rPr lang="en-US" altLang="ja-JP" dirty="0"/>
            </a:br>
            <a:r>
              <a:rPr kumimoji="1" lang="ja-JP" altLang="en-US" dirty="0"/>
              <a:t>（</a:t>
            </a:r>
            <a:r>
              <a:rPr kumimoji="1" lang="en-US" altLang="ja-JP" dirty="0"/>
              <a:t>Google </a:t>
            </a:r>
            <a:r>
              <a:rPr kumimoji="1" lang="en-US" altLang="ja-JP" dirty="0" err="1"/>
              <a:t>Colaboratory</a:t>
            </a:r>
            <a:r>
              <a:rPr kumimoji="1" lang="ja-JP" altLang="en-US" dirty="0"/>
              <a:t>））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5E6CE2C-C0E6-E05C-B8DB-A8B1EE6C3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17" y="1285657"/>
            <a:ext cx="4768403" cy="55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741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429ED5E-F2BE-14CE-08F7-E3455F705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FB43117-A556-8D7C-AC1A-3982F33AD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22" y="493301"/>
            <a:ext cx="6280898" cy="518059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E1FFE40-46BB-6509-5A14-A4C6DEED78F1}"/>
              </a:ext>
            </a:extLst>
          </p:cNvPr>
          <p:cNvSpPr txBox="1"/>
          <p:nvPr/>
        </p:nvSpPr>
        <p:spPr>
          <a:xfrm>
            <a:off x="1661160" y="5940852"/>
            <a:ext cx="4801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赤は、外れ値と検出されたもの。</a:t>
            </a:r>
            <a:endParaRPr kumimoji="1" lang="en-US" altLang="ja-JP" sz="2400" dirty="0"/>
          </a:p>
          <a:p>
            <a:r>
              <a:rPr kumimoji="1" lang="ja-JP" altLang="en-US" sz="2400" dirty="0"/>
              <a:t>青はそれ以外</a:t>
            </a:r>
          </a:p>
        </p:txBody>
      </p:sp>
    </p:spTree>
    <p:extLst>
      <p:ext uri="{BB962C8B-B14F-4D97-AF65-F5344CB8AC3E}">
        <p14:creationId xmlns:p14="http://schemas.microsoft.com/office/powerpoint/2010/main" val="26825349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EF804B-8DB5-7C02-D79F-49D12D7E8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このプログラムの利用上の注意点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4FC2D0-548E-1DA3-D7EC-E3517B189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" y="846253"/>
            <a:ext cx="8907779" cy="5333166"/>
          </a:xfrm>
        </p:spPr>
        <p:txBody>
          <a:bodyPr/>
          <a:lstStyle/>
          <a:p>
            <a:endParaRPr kumimoji="1" lang="en-US" altLang="ja-JP" dirty="0"/>
          </a:p>
          <a:p>
            <a:r>
              <a:rPr kumimoji="1" lang="ja-JP" altLang="en-US" sz="2800" dirty="0"/>
              <a:t>外れ値の割合を指定</a:t>
            </a:r>
            <a:endParaRPr kumimoji="1"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次では「</a:t>
            </a:r>
            <a:r>
              <a:rPr kumimoji="1" lang="en-US" altLang="ja-JP" sz="2800" dirty="0"/>
              <a:t>0.1</a:t>
            </a:r>
            <a:r>
              <a:rPr kumimoji="1" lang="ja-JP" altLang="en-US" sz="2800" dirty="0"/>
              <a:t>」を設定．外れ値は全体の </a:t>
            </a:r>
            <a:r>
              <a:rPr kumimoji="1" lang="en-US" altLang="ja-JP" sz="2800" dirty="0"/>
              <a:t>10</a:t>
            </a:r>
            <a:r>
              <a:rPr kumimoji="1" lang="ja-JP" altLang="en-US" sz="2800" dirty="0"/>
              <a:t>パーセントだろうと設定</a:t>
            </a:r>
            <a:endParaRPr kumimoji="1" lang="en-US" altLang="ja-JP" sz="2800" dirty="0"/>
          </a:p>
          <a:p>
            <a:pPr marL="0" indent="0">
              <a:buNone/>
            </a:pPr>
            <a:r>
              <a:rPr kumimoji="1" lang="en-US" altLang="ja-JP" sz="2400" dirty="0" err="1"/>
              <a:t>pca</a:t>
            </a:r>
            <a:r>
              <a:rPr kumimoji="1" lang="en-US" altLang="ja-JP" sz="2400" dirty="0"/>
              <a:t> = </a:t>
            </a:r>
            <a:r>
              <a:rPr kumimoji="1" lang="en-US" altLang="ja-JP" sz="2400" dirty="0" err="1"/>
              <a:t>PCA_pyod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n_components</a:t>
            </a:r>
            <a:r>
              <a:rPr kumimoji="1" lang="en-US" altLang="ja-JP" sz="2400" dirty="0"/>
              <a:t>=2,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contamination=0.1</a:t>
            </a:r>
            <a:r>
              <a:rPr kumimoji="1" lang="en-US" altLang="ja-JP" sz="2400" dirty="0"/>
              <a:t>)</a:t>
            </a:r>
          </a:p>
          <a:p>
            <a:endParaRPr kumimoji="1" lang="en-US" altLang="ja-JP" dirty="0"/>
          </a:p>
          <a:p>
            <a:r>
              <a:rPr lang="ja-JP" altLang="en-US" dirty="0"/>
              <a:t>このプログラムは「外れ値を含んだ場合でも、なるべく正当な主成分分析を行う」という</a:t>
            </a:r>
            <a:r>
              <a:rPr lang="ja-JP" altLang="en-US" b="1" dirty="0"/>
              <a:t>ロバスト主成分分析</a:t>
            </a:r>
            <a:r>
              <a:rPr lang="ja-JP" altLang="en-US" dirty="0"/>
              <a:t>を行っている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BBD9F97-00B9-FE66-9DD4-8E7D37811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644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7DF994-887B-43E3-8009-1A3643B57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E7864D-D9DF-B56B-3AAE-779ACC4EE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kumimoji="1" lang="ja-JP" altLang="en-US" sz="2400" b="1" dirty="0"/>
              <a:t>主成分分析と次元削減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主成分分析（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PCA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）</a:t>
            </a:r>
            <a:r>
              <a:rPr kumimoji="1" lang="ja-JP" altLang="en-US" sz="2400" dirty="0"/>
              <a:t>は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次元削減</a:t>
            </a:r>
            <a:r>
              <a:rPr kumimoji="1" lang="ja-JP" altLang="en-US" sz="2400" dirty="0"/>
              <a:t>の一手法．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多次元データを低次元データに変換</a:t>
            </a:r>
            <a:r>
              <a:rPr kumimoji="1" lang="ja-JP" altLang="en-US" sz="2400" dirty="0"/>
              <a:t>．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kumimoji="1" lang="ja-JP" altLang="en-US" sz="2400" b="1" dirty="0"/>
              <a:t>主成分分析の特徴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主軸</a:t>
            </a:r>
            <a:r>
              <a:rPr kumimoji="1" lang="ja-JP" altLang="en-US" sz="2400" dirty="0"/>
              <a:t>は，データの分散を最大限に保つように選ばれる．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元のデータセットの情報を可能な限り保持</a:t>
            </a:r>
            <a:r>
              <a:rPr kumimoji="1" lang="ja-JP" altLang="en-US" sz="2400" dirty="0"/>
              <a:t>するように</a:t>
            </a:r>
            <a:r>
              <a:rPr kumimoji="1" lang="ja-JP" altLang="en-US" sz="2400" b="1" u="sng" dirty="0">
                <a:solidFill>
                  <a:srgbClr val="C00000"/>
                </a:solidFill>
              </a:rPr>
              <a:t>次元削減</a:t>
            </a:r>
            <a:r>
              <a:rPr kumimoji="1" lang="ja-JP" altLang="en-US" sz="2400" dirty="0"/>
              <a:t>を行う．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kumimoji="1" lang="ja-JP" altLang="en-US" sz="2400" b="1" dirty="0"/>
              <a:t>外れ値：</a:t>
            </a:r>
            <a:r>
              <a:rPr lang="ja-JP" altLang="en-US" sz="2400" dirty="0"/>
              <a:t>他の値と比べて、異常に離れた値．取り除くことが必要</a:t>
            </a:r>
            <a:endParaRPr kumimoji="1" lang="en-US" altLang="ja-JP" sz="2400" b="1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kumimoji="1" lang="ja-JP" altLang="en-US" sz="2400" b="1" dirty="0"/>
              <a:t>主成分分析のよる外れ値の検出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主成分分析</a:t>
            </a:r>
            <a:r>
              <a:rPr kumimoji="1" lang="ja-JP" altLang="en-US" sz="2400" dirty="0"/>
              <a:t>により、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外れ値</a:t>
            </a:r>
            <a:r>
              <a:rPr lang="ja-JP" altLang="en-US" sz="2400" b="1" dirty="0">
                <a:solidFill>
                  <a:srgbClr val="C00000"/>
                </a:solidFill>
              </a:rPr>
              <a:t>の検出</a:t>
            </a:r>
            <a:r>
              <a:rPr kumimoji="1" lang="ja-JP" altLang="en-US" sz="2400" dirty="0"/>
              <a:t>を行う技術がある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A7FB93-A0A5-6883-485B-6D3EB788E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303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3DE507-8233-4388-9895-B446DEA0D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データの次元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B8C1BD-BF74-43D4-8B39-87924594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FD0C7082-4F9E-46C0-98B2-99FCEF63AE70}"/>
              </a:ext>
            </a:extLst>
          </p:cNvPr>
          <p:cNvGraphicFramePr>
            <a:graphicFrameLocks noGrp="1"/>
          </p:cNvGraphicFramePr>
          <p:nvPr/>
        </p:nvGraphicFramePr>
        <p:xfrm>
          <a:off x="5138821" y="2576137"/>
          <a:ext cx="322343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479">
                  <a:extLst>
                    <a:ext uri="{9D8B030D-6E8A-4147-A177-3AD203B41FA5}">
                      <a16:colId xmlns:a16="http://schemas.microsoft.com/office/drawing/2014/main" val="3219079782"/>
                    </a:ext>
                  </a:extLst>
                </a:gridCol>
                <a:gridCol w="1074479">
                  <a:extLst>
                    <a:ext uri="{9D8B030D-6E8A-4147-A177-3AD203B41FA5}">
                      <a16:colId xmlns:a16="http://schemas.microsoft.com/office/drawing/2014/main" val="489474432"/>
                    </a:ext>
                  </a:extLst>
                </a:gridCol>
                <a:gridCol w="1074479">
                  <a:extLst>
                    <a:ext uri="{9D8B030D-6E8A-4147-A177-3AD203B41FA5}">
                      <a16:colId xmlns:a16="http://schemas.microsoft.com/office/drawing/2014/main" val="2198828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z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798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-20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0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121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0.1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744709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2877E8-2DED-4A00-B408-BF63DED319F4}"/>
              </a:ext>
            </a:extLst>
          </p:cNvPr>
          <p:cNvSpPr txBox="1"/>
          <p:nvPr/>
        </p:nvSpPr>
        <p:spPr>
          <a:xfrm>
            <a:off x="615860" y="1231829"/>
            <a:ext cx="75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データの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次元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データの表現に必要な最小の情報の数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9B0B6D3-EB42-6CCF-19E2-D4A5594176AD}"/>
              </a:ext>
            </a:extLst>
          </p:cNvPr>
          <p:cNvCxnSpPr/>
          <p:nvPr/>
        </p:nvCxnSpPr>
        <p:spPr>
          <a:xfrm>
            <a:off x="776005" y="3198819"/>
            <a:ext cx="2794000" cy="364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B9724B95-8D64-2A3C-E8E6-6D39F2574946}"/>
              </a:ext>
            </a:extLst>
          </p:cNvPr>
          <p:cNvCxnSpPr>
            <a:cxnSpLocks/>
          </p:cNvCxnSpPr>
          <p:nvPr/>
        </p:nvCxnSpPr>
        <p:spPr>
          <a:xfrm flipV="1">
            <a:off x="1133698" y="2441728"/>
            <a:ext cx="0" cy="1930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8AF3B354-0643-F40D-1CC7-F6F49EB4825F}"/>
              </a:ext>
            </a:extLst>
          </p:cNvPr>
          <p:cNvCxnSpPr>
            <a:cxnSpLocks/>
          </p:cNvCxnSpPr>
          <p:nvPr/>
        </p:nvCxnSpPr>
        <p:spPr>
          <a:xfrm flipH="1">
            <a:off x="195934" y="2976458"/>
            <a:ext cx="1349937" cy="878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楕円 15">
            <a:extLst>
              <a:ext uri="{FF2B5EF4-FFF2-40B4-BE49-F238E27FC236}">
                <a16:creationId xmlns:a16="http://schemas.microsoft.com/office/drawing/2014/main" id="{00672707-3779-D377-FF02-B202458691DA}"/>
              </a:ext>
            </a:extLst>
          </p:cNvPr>
          <p:cNvSpPr/>
          <p:nvPr/>
        </p:nvSpPr>
        <p:spPr>
          <a:xfrm>
            <a:off x="1062116" y="3947737"/>
            <a:ext cx="143164" cy="129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3BA44FFB-4505-0EA5-3F55-0B0F16AEF9B2}"/>
              </a:ext>
            </a:extLst>
          </p:cNvPr>
          <p:cNvSpPr/>
          <p:nvPr/>
        </p:nvSpPr>
        <p:spPr>
          <a:xfrm>
            <a:off x="1833354" y="2635656"/>
            <a:ext cx="143164" cy="129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AB42F12-457D-0B05-EC0D-CC9D89F45E96}"/>
              </a:ext>
            </a:extLst>
          </p:cNvPr>
          <p:cNvSpPr txBox="1"/>
          <p:nvPr/>
        </p:nvSpPr>
        <p:spPr>
          <a:xfrm>
            <a:off x="1062116" y="454272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空間の中の２つの点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1D1B292-7B86-161E-3746-7431D5AFBEEB}"/>
              </a:ext>
            </a:extLst>
          </p:cNvPr>
          <p:cNvSpPr txBox="1"/>
          <p:nvPr/>
        </p:nvSpPr>
        <p:spPr>
          <a:xfrm>
            <a:off x="4881744" y="4528704"/>
            <a:ext cx="40607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２つのデータ「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0 -20 0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」と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10 20 0.1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次元数：３</a:t>
            </a:r>
          </a:p>
        </p:txBody>
      </p:sp>
    </p:spTree>
    <p:extLst>
      <p:ext uri="{BB962C8B-B14F-4D97-AF65-F5344CB8AC3E}">
        <p14:creationId xmlns:p14="http://schemas.microsoft.com/office/powerpoint/2010/main" val="298879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3DE507-8233-4388-9895-B446DEA0D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データの次元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B8C1BD-BF74-43D4-8B39-87924594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FD0C7082-4F9E-46C0-98B2-99FCEF63AE70}"/>
              </a:ext>
            </a:extLst>
          </p:cNvPr>
          <p:cNvGraphicFramePr>
            <a:graphicFrameLocks noGrp="1"/>
          </p:cNvGraphicFramePr>
          <p:nvPr/>
        </p:nvGraphicFramePr>
        <p:xfrm>
          <a:off x="3140244" y="1941581"/>
          <a:ext cx="2148958" cy="1417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479">
                  <a:extLst>
                    <a:ext uri="{9D8B030D-6E8A-4147-A177-3AD203B41FA5}">
                      <a16:colId xmlns:a16="http://schemas.microsoft.com/office/drawing/2014/main" val="3219079782"/>
                    </a:ext>
                  </a:extLst>
                </a:gridCol>
                <a:gridCol w="1074479">
                  <a:extLst>
                    <a:ext uri="{9D8B030D-6E8A-4147-A177-3AD203B41FA5}">
                      <a16:colId xmlns:a16="http://schemas.microsoft.com/office/drawing/2014/main" val="489474432"/>
                    </a:ext>
                  </a:extLst>
                </a:gridCol>
              </a:tblGrid>
              <a:tr h="503236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温度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湿度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798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60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121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28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70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744709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2877E8-2DED-4A00-B408-BF63DED319F4}"/>
              </a:ext>
            </a:extLst>
          </p:cNvPr>
          <p:cNvSpPr txBox="1"/>
          <p:nvPr/>
        </p:nvSpPr>
        <p:spPr>
          <a:xfrm>
            <a:off x="931646" y="1025805"/>
            <a:ext cx="75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さまざまなデータについて、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次元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を考えることが可能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1D1B292-7B86-161E-3746-7431D5AFBEEB}"/>
              </a:ext>
            </a:extLst>
          </p:cNvPr>
          <p:cNvSpPr txBox="1"/>
          <p:nvPr/>
        </p:nvSpPr>
        <p:spPr>
          <a:xfrm>
            <a:off x="3017936" y="4042160"/>
            <a:ext cx="38218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２つのデータ「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25 60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」と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28 70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次元数：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98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3DE507-8233-4388-9895-B446DEA0D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次元削減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B8C1BD-BF74-43D4-8B39-87924594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FD0C7082-4F9E-46C0-98B2-99FCEF63AE70}"/>
              </a:ext>
            </a:extLst>
          </p:cNvPr>
          <p:cNvGraphicFramePr>
            <a:graphicFrameLocks noGrp="1"/>
          </p:cNvGraphicFramePr>
          <p:nvPr/>
        </p:nvGraphicFramePr>
        <p:xfrm>
          <a:off x="828679" y="2714847"/>
          <a:ext cx="322343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479">
                  <a:extLst>
                    <a:ext uri="{9D8B030D-6E8A-4147-A177-3AD203B41FA5}">
                      <a16:colId xmlns:a16="http://schemas.microsoft.com/office/drawing/2014/main" val="3219079782"/>
                    </a:ext>
                  </a:extLst>
                </a:gridCol>
                <a:gridCol w="1074479">
                  <a:extLst>
                    <a:ext uri="{9D8B030D-6E8A-4147-A177-3AD203B41FA5}">
                      <a16:colId xmlns:a16="http://schemas.microsoft.com/office/drawing/2014/main" val="489474432"/>
                    </a:ext>
                  </a:extLst>
                </a:gridCol>
                <a:gridCol w="1074479">
                  <a:extLst>
                    <a:ext uri="{9D8B030D-6E8A-4147-A177-3AD203B41FA5}">
                      <a16:colId xmlns:a16="http://schemas.microsoft.com/office/drawing/2014/main" val="2198828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z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798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-20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121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0.1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744709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2877E8-2DED-4A00-B408-BF63DED319F4}"/>
              </a:ext>
            </a:extLst>
          </p:cNvPr>
          <p:cNvSpPr txBox="1"/>
          <p:nvPr/>
        </p:nvSpPr>
        <p:spPr>
          <a:xfrm>
            <a:off x="744637" y="4390656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元データ：　次元数は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３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1BBD2037-E94A-4BFA-B467-56190E1FEA5E}"/>
              </a:ext>
            </a:extLst>
          </p:cNvPr>
          <p:cNvSpPr/>
          <p:nvPr/>
        </p:nvSpPr>
        <p:spPr>
          <a:xfrm>
            <a:off x="4822976" y="2962763"/>
            <a:ext cx="318977" cy="616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8" name="表 5">
            <a:extLst>
              <a:ext uri="{FF2B5EF4-FFF2-40B4-BE49-F238E27FC236}">
                <a16:creationId xmlns:a16="http://schemas.microsoft.com/office/drawing/2014/main" id="{B59B0A3C-6387-4B8B-B662-4C68C3FCC378}"/>
              </a:ext>
            </a:extLst>
          </p:cNvPr>
          <p:cNvGraphicFramePr>
            <a:graphicFrameLocks noGrp="1"/>
          </p:cNvGraphicFramePr>
          <p:nvPr/>
        </p:nvGraphicFramePr>
        <p:xfrm>
          <a:off x="5810592" y="2725582"/>
          <a:ext cx="214895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479">
                  <a:extLst>
                    <a:ext uri="{9D8B030D-6E8A-4147-A177-3AD203B41FA5}">
                      <a16:colId xmlns:a16="http://schemas.microsoft.com/office/drawing/2014/main" val="3219079782"/>
                    </a:ext>
                  </a:extLst>
                </a:gridCol>
                <a:gridCol w="1074479">
                  <a:extLst>
                    <a:ext uri="{9D8B030D-6E8A-4147-A177-3AD203B41FA5}">
                      <a16:colId xmlns:a16="http://schemas.microsoft.com/office/drawing/2014/main" val="489474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y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798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-20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121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744709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67FEE9E-8CB4-4633-A895-F2DD74B824AA}"/>
              </a:ext>
            </a:extLst>
          </p:cNvPr>
          <p:cNvSpPr txBox="1"/>
          <p:nvPr/>
        </p:nvSpPr>
        <p:spPr>
          <a:xfrm>
            <a:off x="4090222" y="2142648"/>
            <a:ext cx="21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属性 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z 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を削除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F2FE614-47E3-4367-808D-15C7B6713B59}"/>
              </a:ext>
            </a:extLst>
          </p:cNvPr>
          <p:cNvSpPr txBox="1"/>
          <p:nvPr/>
        </p:nvSpPr>
        <p:spPr>
          <a:xfrm>
            <a:off x="6072989" y="4390656"/>
            <a:ext cx="1624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次元数は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784B68D-F744-3141-A95C-CA5C43894721}"/>
              </a:ext>
            </a:extLst>
          </p:cNvPr>
          <p:cNvSpPr txBox="1"/>
          <p:nvPr/>
        </p:nvSpPr>
        <p:spPr>
          <a:xfrm>
            <a:off x="455396" y="1197447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データの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次元削減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を考えることが可能</a:t>
            </a:r>
          </a:p>
        </p:txBody>
      </p:sp>
    </p:spTree>
    <p:extLst>
      <p:ext uri="{BB962C8B-B14F-4D97-AF65-F5344CB8AC3E}">
        <p14:creationId xmlns:p14="http://schemas.microsoft.com/office/powerpoint/2010/main" val="3644801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9BECEB-915B-BBD1-466A-6326E874F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次元削減の効果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0F8F71-A2D6-54C9-26DF-69FACEBAE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可視化のため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データを散布図などのグラフにするとき、データを２次元や３次元に次元削減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kumimoji="1" lang="ja-JP" altLang="en-US" sz="2400" b="1" dirty="0"/>
              <a:t>本質でない情報の除去のため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データにノイズが含まれていたり、分析のために不要なものが含まれている場合、次元削減を行う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r>
              <a:rPr lang="ja-JP" altLang="en-US" sz="2400" b="1" dirty="0"/>
              <a:t>計算の効率化のため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次元削減によりデータ全体のサイズが少なくなり、計算の効率化ができる</a:t>
            </a: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E53DAA-4296-0733-7548-7211E623E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023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3D3C73A1-216C-65C5-9826-30AFA5635628}"/>
              </a:ext>
            </a:extLst>
          </p:cNvPr>
          <p:cNvCxnSpPr>
            <a:cxnSpLocks/>
          </p:cNvCxnSpPr>
          <p:nvPr/>
        </p:nvCxnSpPr>
        <p:spPr>
          <a:xfrm flipH="1">
            <a:off x="5257912" y="4140729"/>
            <a:ext cx="2860157" cy="196702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CC9BECEB-915B-BBD1-466A-6326E874F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次元削減の手法①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0F8F71-A2D6-54C9-26DF-69FACEBAE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89710"/>
            <a:ext cx="8461208" cy="5389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>
                <a:solidFill>
                  <a:srgbClr val="C00000"/>
                </a:solidFill>
              </a:rPr>
              <a:t>次元削減</a:t>
            </a:r>
            <a:r>
              <a:rPr kumimoji="1" lang="ja-JP" altLang="en-US" sz="2400" dirty="0"/>
              <a:t>の単純な方法</a:t>
            </a:r>
            <a:endParaRPr kumimoji="1" lang="en-US" altLang="ja-JP" sz="2400" dirty="0"/>
          </a:p>
          <a:p>
            <a:r>
              <a:rPr kumimoji="1" lang="ja-JP" altLang="en-US" sz="2400" dirty="0"/>
              <a:t>属性の削除</a:t>
            </a:r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dirty="0"/>
              <a:t>近似直線への投影</a:t>
            </a: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E53DAA-4296-0733-7548-7211E623E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41F67B5D-933B-1FB9-A21C-4BE694BD1AF9}"/>
              </a:ext>
            </a:extLst>
          </p:cNvPr>
          <p:cNvGraphicFramePr>
            <a:graphicFrameLocks noGrp="1"/>
          </p:cNvGraphicFramePr>
          <p:nvPr/>
        </p:nvGraphicFramePr>
        <p:xfrm>
          <a:off x="1348563" y="1768120"/>
          <a:ext cx="322343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479">
                  <a:extLst>
                    <a:ext uri="{9D8B030D-6E8A-4147-A177-3AD203B41FA5}">
                      <a16:colId xmlns:a16="http://schemas.microsoft.com/office/drawing/2014/main" val="3219079782"/>
                    </a:ext>
                  </a:extLst>
                </a:gridCol>
                <a:gridCol w="1074479">
                  <a:extLst>
                    <a:ext uri="{9D8B030D-6E8A-4147-A177-3AD203B41FA5}">
                      <a16:colId xmlns:a16="http://schemas.microsoft.com/office/drawing/2014/main" val="489474432"/>
                    </a:ext>
                  </a:extLst>
                </a:gridCol>
                <a:gridCol w="1074479">
                  <a:extLst>
                    <a:ext uri="{9D8B030D-6E8A-4147-A177-3AD203B41FA5}">
                      <a16:colId xmlns:a16="http://schemas.microsoft.com/office/drawing/2014/main" val="2198828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z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798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-20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121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0.1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744709"/>
                  </a:ext>
                </a:extLst>
              </a:tr>
            </a:tbl>
          </a:graphicData>
        </a:graphic>
      </p:graphicFrame>
      <p:sp>
        <p:nvSpPr>
          <p:cNvPr id="6" name="矢印: 右 5">
            <a:extLst>
              <a:ext uri="{FF2B5EF4-FFF2-40B4-BE49-F238E27FC236}">
                <a16:creationId xmlns:a16="http://schemas.microsoft.com/office/drawing/2014/main" id="{6455AFB7-F448-E19E-4107-0D838A00381D}"/>
              </a:ext>
            </a:extLst>
          </p:cNvPr>
          <p:cNvSpPr/>
          <p:nvPr/>
        </p:nvSpPr>
        <p:spPr>
          <a:xfrm>
            <a:off x="5342860" y="2016036"/>
            <a:ext cx="318977" cy="616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7" name="表 5">
            <a:extLst>
              <a:ext uri="{FF2B5EF4-FFF2-40B4-BE49-F238E27FC236}">
                <a16:creationId xmlns:a16="http://schemas.microsoft.com/office/drawing/2014/main" id="{90FBB5F9-6AE8-C711-DA31-3B28B7E06D35}"/>
              </a:ext>
            </a:extLst>
          </p:cNvPr>
          <p:cNvGraphicFramePr>
            <a:graphicFrameLocks noGrp="1"/>
          </p:cNvGraphicFramePr>
          <p:nvPr/>
        </p:nvGraphicFramePr>
        <p:xfrm>
          <a:off x="6330476" y="1778855"/>
          <a:ext cx="214895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479">
                  <a:extLst>
                    <a:ext uri="{9D8B030D-6E8A-4147-A177-3AD203B41FA5}">
                      <a16:colId xmlns:a16="http://schemas.microsoft.com/office/drawing/2014/main" val="3219079782"/>
                    </a:ext>
                  </a:extLst>
                </a:gridCol>
                <a:gridCol w="1074479">
                  <a:extLst>
                    <a:ext uri="{9D8B030D-6E8A-4147-A177-3AD203B41FA5}">
                      <a16:colId xmlns:a16="http://schemas.microsoft.com/office/drawing/2014/main" val="489474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y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798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-20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121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744709"/>
                  </a:ext>
                </a:extLst>
              </a:tr>
            </a:tbl>
          </a:graphicData>
        </a:graphic>
      </p:graphicFrame>
      <p:sp>
        <p:nvSpPr>
          <p:cNvPr id="8" name="楕円 7">
            <a:extLst>
              <a:ext uri="{FF2B5EF4-FFF2-40B4-BE49-F238E27FC236}">
                <a16:creationId xmlns:a16="http://schemas.microsoft.com/office/drawing/2014/main" id="{25DD8583-6C63-0184-9472-C762D5E6C740}"/>
              </a:ext>
            </a:extLst>
          </p:cNvPr>
          <p:cNvSpPr/>
          <p:nvPr/>
        </p:nvSpPr>
        <p:spPr>
          <a:xfrm>
            <a:off x="1220166" y="5743809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7995C40F-8FE5-A43B-2759-EF50FEE2C1C2}"/>
              </a:ext>
            </a:extLst>
          </p:cNvPr>
          <p:cNvSpPr/>
          <p:nvPr/>
        </p:nvSpPr>
        <p:spPr>
          <a:xfrm>
            <a:off x="1748925" y="5096035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D92E2B4-B1E6-3E48-CD61-40CB6B74E838}"/>
              </a:ext>
            </a:extLst>
          </p:cNvPr>
          <p:cNvSpPr/>
          <p:nvPr/>
        </p:nvSpPr>
        <p:spPr>
          <a:xfrm>
            <a:off x="2151948" y="5426605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A98B1411-44BD-FD8F-5F1D-5BE628513203}"/>
              </a:ext>
            </a:extLst>
          </p:cNvPr>
          <p:cNvSpPr/>
          <p:nvPr/>
        </p:nvSpPr>
        <p:spPr>
          <a:xfrm>
            <a:off x="2469910" y="4872753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F3886AE2-542D-B67E-9FA9-90C81DA3E011}"/>
              </a:ext>
            </a:extLst>
          </p:cNvPr>
          <p:cNvSpPr/>
          <p:nvPr/>
        </p:nvSpPr>
        <p:spPr>
          <a:xfrm>
            <a:off x="2931411" y="4653825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EDE5F8F2-E457-1149-ABBD-178FC57E334E}"/>
              </a:ext>
            </a:extLst>
          </p:cNvPr>
          <p:cNvSpPr/>
          <p:nvPr/>
        </p:nvSpPr>
        <p:spPr>
          <a:xfrm>
            <a:off x="2188775" y="5124241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750BC9AA-C6D1-4059-5577-190F1BC59377}"/>
              </a:ext>
            </a:extLst>
          </p:cNvPr>
          <p:cNvCxnSpPr/>
          <p:nvPr/>
        </p:nvCxnSpPr>
        <p:spPr>
          <a:xfrm>
            <a:off x="634265" y="6268956"/>
            <a:ext cx="38248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B920EC54-5F51-E026-ABC7-0F37FBD654D4}"/>
              </a:ext>
            </a:extLst>
          </p:cNvPr>
          <p:cNvCxnSpPr>
            <a:cxnSpLocks/>
          </p:cNvCxnSpPr>
          <p:nvPr/>
        </p:nvCxnSpPr>
        <p:spPr>
          <a:xfrm flipV="1">
            <a:off x="786665" y="4381500"/>
            <a:ext cx="0" cy="2039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矢印: 右 16">
            <a:extLst>
              <a:ext uri="{FF2B5EF4-FFF2-40B4-BE49-F238E27FC236}">
                <a16:creationId xmlns:a16="http://schemas.microsoft.com/office/drawing/2014/main" id="{58F8FCC9-99E7-8B7A-C0B8-4D1633F8D56B}"/>
              </a:ext>
            </a:extLst>
          </p:cNvPr>
          <p:cNvSpPr/>
          <p:nvPr/>
        </p:nvSpPr>
        <p:spPr>
          <a:xfrm>
            <a:off x="4633168" y="4899332"/>
            <a:ext cx="318977" cy="616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1B6F967B-7147-F470-D563-CE2EFFEBAD63}"/>
              </a:ext>
            </a:extLst>
          </p:cNvPr>
          <p:cNvCxnSpPr>
            <a:cxnSpLocks/>
          </p:cNvCxnSpPr>
          <p:nvPr/>
        </p:nvCxnSpPr>
        <p:spPr>
          <a:xfrm flipH="1">
            <a:off x="838827" y="4274486"/>
            <a:ext cx="2860157" cy="196702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楕円 18">
            <a:extLst>
              <a:ext uri="{FF2B5EF4-FFF2-40B4-BE49-F238E27FC236}">
                <a16:creationId xmlns:a16="http://schemas.microsoft.com/office/drawing/2014/main" id="{4C1C83C8-1924-9269-CC40-3E537C02EAEC}"/>
              </a:ext>
            </a:extLst>
          </p:cNvPr>
          <p:cNvSpPr/>
          <p:nvPr/>
        </p:nvSpPr>
        <p:spPr>
          <a:xfrm>
            <a:off x="5639251" y="5610052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265866E3-A9D4-75D4-835B-ED432D693DD9}"/>
              </a:ext>
            </a:extLst>
          </p:cNvPr>
          <p:cNvSpPr/>
          <p:nvPr/>
        </p:nvSpPr>
        <p:spPr>
          <a:xfrm>
            <a:off x="6168010" y="4962278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F8E95A53-2B3F-C58E-E4EF-452368DF111B}"/>
              </a:ext>
            </a:extLst>
          </p:cNvPr>
          <p:cNvSpPr/>
          <p:nvPr/>
        </p:nvSpPr>
        <p:spPr>
          <a:xfrm>
            <a:off x="6571033" y="5292848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7D94FB76-F69A-6D0A-4798-EB4FB1CCCC38}"/>
              </a:ext>
            </a:extLst>
          </p:cNvPr>
          <p:cNvSpPr/>
          <p:nvPr/>
        </p:nvSpPr>
        <p:spPr>
          <a:xfrm>
            <a:off x="6888995" y="4738996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72FD12D3-49FF-C505-CA1C-F4AD7D40EBF6}"/>
              </a:ext>
            </a:extLst>
          </p:cNvPr>
          <p:cNvSpPr/>
          <p:nvPr/>
        </p:nvSpPr>
        <p:spPr>
          <a:xfrm>
            <a:off x="7350496" y="4520068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FDFDEB5E-76B7-689F-A7A8-17A346C79C88}"/>
              </a:ext>
            </a:extLst>
          </p:cNvPr>
          <p:cNvSpPr/>
          <p:nvPr/>
        </p:nvSpPr>
        <p:spPr>
          <a:xfrm>
            <a:off x="6607860" y="4990484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7B691BA-3BE3-110D-83D7-2641724D7B4A}"/>
              </a:ext>
            </a:extLst>
          </p:cNvPr>
          <p:cNvSpPr txBox="1"/>
          <p:nvPr/>
        </p:nvSpPr>
        <p:spPr>
          <a:xfrm>
            <a:off x="2074821" y="3063408"/>
            <a:ext cx="1624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次元数は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8679A77-B2B1-1495-79DC-7AADE99E2C7B}"/>
              </a:ext>
            </a:extLst>
          </p:cNvPr>
          <p:cNvSpPr txBox="1"/>
          <p:nvPr/>
        </p:nvSpPr>
        <p:spPr>
          <a:xfrm>
            <a:off x="6538414" y="3132801"/>
            <a:ext cx="1624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次元数は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E99A929-7B9A-C6E8-9EFA-E72782D0E2FE}"/>
              </a:ext>
            </a:extLst>
          </p:cNvPr>
          <p:cNvSpPr txBox="1"/>
          <p:nvPr/>
        </p:nvSpPr>
        <p:spPr>
          <a:xfrm>
            <a:off x="1810810" y="6424277"/>
            <a:ext cx="1624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次元数は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DE3617A-0B03-6BF6-BB80-06FCB579A4EB}"/>
              </a:ext>
            </a:extLst>
          </p:cNvPr>
          <p:cNvSpPr txBox="1"/>
          <p:nvPr/>
        </p:nvSpPr>
        <p:spPr>
          <a:xfrm>
            <a:off x="6310830" y="6388598"/>
            <a:ext cx="1624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次元数は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A3CB3557-5430-49C2-AEBC-0CDB41F45FE8}"/>
              </a:ext>
            </a:extLst>
          </p:cNvPr>
          <p:cNvSpPr/>
          <p:nvPr/>
        </p:nvSpPr>
        <p:spPr>
          <a:xfrm>
            <a:off x="5664016" y="5638627"/>
            <a:ext cx="233917" cy="223282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97B7CD1A-C507-1359-3DDB-32E9C329790F}"/>
              </a:ext>
            </a:extLst>
          </p:cNvPr>
          <p:cNvSpPr/>
          <p:nvPr/>
        </p:nvSpPr>
        <p:spPr>
          <a:xfrm>
            <a:off x="6341959" y="5165397"/>
            <a:ext cx="233917" cy="223282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03D04517-98DC-42D8-1465-56B553B24740}"/>
              </a:ext>
            </a:extLst>
          </p:cNvPr>
          <p:cNvSpPr/>
          <p:nvPr/>
        </p:nvSpPr>
        <p:spPr>
          <a:xfrm>
            <a:off x="6373943" y="5140433"/>
            <a:ext cx="233917" cy="223282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047FA026-5E78-8436-F402-4B3D560F5E0A}"/>
              </a:ext>
            </a:extLst>
          </p:cNvPr>
          <p:cNvSpPr/>
          <p:nvPr/>
        </p:nvSpPr>
        <p:spPr>
          <a:xfrm>
            <a:off x="6590735" y="4982479"/>
            <a:ext cx="233917" cy="223282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A1CC625E-9FB8-B7BD-580F-01A1C72EF570}"/>
              </a:ext>
            </a:extLst>
          </p:cNvPr>
          <p:cNvSpPr/>
          <p:nvPr/>
        </p:nvSpPr>
        <p:spPr>
          <a:xfrm>
            <a:off x="6915181" y="4761112"/>
            <a:ext cx="233917" cy="223282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CC86B0E9-01C6-E2E4-C26F-17024DC56A6F}"/>
              </a:ext>
            </a:extLst>
          </p:cNvPr>
          <p:cNvSpPr/>
          <p:nvPr/>
        </p:nvSpPr>
        <p:spPr>
          <a:xfrm>
            <a:off x="7319637" y="4492179"/>
            <a:ext cx="233917" cy="223282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6146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9BECEB-915B-BBD1-466A-6326E874F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次元削減の手法②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0F8F71-A2D6-54C9-26DF-69FACEBAE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521" y="651627"/>
            <a:ext cx="8707855" cy="603134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sz="2400" b="1" dirty="0">
                <a:solidFill>
                  <a:srgbClr val="C00000"/>
                </a:solidFill>
              </a:rPr>
              <a:t>次元削減</a:t>
            </a:r>
            <a:r>
              <a:rPr kumimoji="1" lang="ja-JP" altLang="en-US" sz="2400" dirty="0"/>
              <a:t>にはさまざまなアプローチがある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主成分分析（</a:t>
            </a:r>
            <a:r>
              <a:rPr kumimoji="1" lang="en-US" altLang="ja-JP" sz="2400" b="1" dirty="0"/>
              <a:t>PCA</a:t>
            </a:r>
            <a:r>
              <a:rPr kumimoji="1" lang="ja-JP" altLang="en-US" sz="2400" b="1" dirty="0"/>
              <a:t>）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　データの分散が最大になる方向に軸を見つける（</a:t>
            </a:r>
            <a:r>
              <a:rPr lang="ja-JP" altLang="en-US" sz="2400" b="1" dirty="0"/>
              <a:t>データの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　特徴</a:t>
            </a:r>
            <a:r>
              <a:rPr lang="ja-JP" altLang="en-US" sz="2400" dirty="0"/>
              <a:t>を最もよく表す</a:t>
            </a:r>
            <a:r>
              <a:rPr lang="ja-JP" altLang="en-US" sz="2400" b="1" dirty="0"/>
              <a:t>軸</a:t>
            </a:r>
            <a:r>
              <a:rPr lang="ja-JP" altLang="en-US" sz="2400" dirty="0"/>
              <a:t>を見つける</a:t>
            </a:r>
            <a:r>
              <a:rPr kumimoji="1" lang="ja-JP" altLang="en-US" sz="2400" dirty="0"/>
              <a:t>）．</a:t>
            </a:r>
            <a:endParaRPr kumimoji="1" lang="en-US" altLang="ja-JP" sz="2400" dirty="0"/>
          </a:p>
          <a:p>
            <a:r>
              <a:rPr kumimoji="1" lang="en-US" altLang="ja-JP" sz="2400" b="1" dirty="0"/>
              <a:t>T-SNE</a:t>
            </a:r>
          </a:p>
          <a:p>
            <a:pPr marL="0" indent="0">
              <a:buNone/>
            </a:pPr>
            <a:r>
              <a:rPr lang="ja-JP" altLang="en-US" sz="2400" dirty="0"/>
              <a:t>　データ間の距離を用いる．距離を保つようにしながら次元削減．</a:t>
            </a:r>
            <a:endParaRPr kumimoji="1" lang="en-US" altLang="ja-JP" sz="2400" dirty="0"/>
          </a:p>
          <a:p>
            <a:r>
              <a:rPr lang="en-US" altLang="ja-JP" sz="2400" b="1" dirty="0"/>
              <a:t>Linear Discriminant Analysis</a:t>
            </a:r>
          </a:p>
          <a:p>
            <a:pPr marL="0" indent="0">
              <a:buNone/>
            </a:pPr>
            <a:r>
              <a:rPr lang="ja-JP" altLang="en-US" sz="2400" dirty="0"/>
              <a:t>　教師有りの機械学習の技術を使用．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「データは、種類ごとの正規分布」，「各種類のデータは同じ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形状の分布である（共通の共分散行列を持つ）．ただし，平均は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違ってもよい」という性質の成り立つデータに有効</a:t>
            </a:r>
            <a:endParaRPr lang="en-US" altLang="ja-JP" sz="2400" dirty="0"/>
          </a:p>
          <a:p>
            <a:r>
              <a:rPr lang="en-US" altLang="ja-JP" sz="2400" b="1" dirty="0"/>
              <a:t>QDA</a:t>
            </a:r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en-US" altLang="ja-JP" sz="2400" dirty="0"/>
              <a:t>LDA</a:t>
            </a:r>
            <a:r>
              <a:rPr lang="ja-JP" altLang="en-US" sz="2400" dirty="0"/>
              <a:t>の改良．「共通の共分散行列を持つ」という仮定を置かない</a:t>
            </a:r>
            <a:endParaRPr kumimoji="1"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E53DAA-4296-0733-7548-7211E623E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2288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2544</Words>
  <Application>Microsoft Office PowerPoint</Application>
  <PresentationFormat>画面に合わせる (4:3)</PresentationFormat>
  <Paragraphs>422</Paragraphs>
  <Slides>38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5" baseType="lpstr">
      <vt:lpstr>ＭＳ ゴシック</vt:lpstr>
      <vt:lpstr>Söhne</vt:lpstr>
      <vt:lpstr>メイリオ</vt:lpstr>
      <vt:lpstr>游ゴシック</vt:lpstr>
      <vt:lpstr>Arial</vt:lpstr>
      <vt:lpstr>Calibri</vt:lpstr>
      <vt:lpstr>Office テーマ</vt:lpstr>
      <vt:lpstr>pd-3. 主成分分析，次元削減 </vt:lpstr>
      <vt:lpstr>アウトライン</vt:lpstr>
      <vt:lpstr>3-1 主成分分析と次元削減</vt:lpstr>
      <vt:lpstr>データの次元</vt:lpstr>
      <vt:lpstr>データの次元</vt:lpstr>
      <vt:lpstr>次元削減</vt:lpstr>
      <vt:lpstr>次元削減の効果</vt:lpstr>
      <vt:lpstr>次元削減の手法①</vt:lpstr>
      <vt:lpstr>次元削減の手法②</vt:lpstr>
      <vt:lpstr>主成分分析と主軸</vt:lpstr>
      <vt:lpstr>主成分分析と主軸</vt:lpstr>
      <vt:lpstr>主成分分析</vt:lpstr>
      <vt:lpstr>ランダムデータの散布図（Google Colaboratory）</vt:lpstr>
      <vt:lpstr>ランダムデータの散布図（Google Colaboratory）</vt:lpstr>
      <vt:lpstr>ランダムデータの主成分分析（Google Colaboratory）</vt:lpstr>
      <vt:lpstr>ランダムデータの主成分分析（Google Colaboratory）</vt:lpstr>
      <vt:lpstr>主成分分析の例</vt:lpstr>
      <vt:lpstr>主成分分析の実行について</vt:lpstr>
      <vt:lpstr>3-2 Iris データセットでの 主成分分析の実行</vt:lpstr>
      <vt:lpstr>アヤメ属 (Iris)</vt:lpstr>
      <vt:lpstr>Iris データセット</vt:lpstr>
      <vt:lpstr>今から行うこと</vt:lpstr>
      <vt:lpstr>Iris データセットのロード（Google Colaboratory）</vt:lpstr>
      <vt:lpstr>Iris データセットのロード（Google Colaboratory）</vt:lpstr>
      <vt:lpstr>Iris データセットの０，１列目 （Google Colaboratory）</vt:lpstr>
      <vt:lpstr>Iris データセットの０，１列目 （Google Colaboratory）</vt:lpstr>
      <vt:lpstr>主成分分析により２次元に次元削減 （Google Colaboratory）</vt:lpstr>
      <vt:lpstr>主成分分析により２次元に次元削減 （Google Colaboratory）</vt:lpstr>
      <vt:lpstr>４次元を２次元に削減する２つの方法</vt:lpstr>
      <vt:lpstr>3-3 主成分分析と外れ値</vt:lpstr>
      <vt:lpstr>ノイズ、外れ値、計測漏れ</vt:lpstr>
      <vt:lpstr>外れ値の検出、欠損データの取り扱い</vt:lpstr>
      <vt:lpstr>主成分分析を利用した外れ値の検出</vt:lpstr>
      <vt:lpstr>主成分分析を利用した外れ値の検出 （Google Colaboratory）</vt:lpstr>
      <vt:lpstr>主成分分析を利用した外れ値の検出 （Google Colaboratory））</vt:lpstr>
      <vt:lpstr>PowerPoint プレゼンテーション</vt:lpstr>
      <vt:lpstr>このプログラムの利用上の注意点</vt:lpstr>
      <vt:lpstr>全体まとめ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 システムによるデータサイエンス演習</dc:title>
  <dc:creator>kaneko kunihiko</dc:creator>
  <cp:lastModifiedBy>金子　邦彦</cp:lastModifiedBy>
  <cp:revision>60</cp:revision>
  <dcterms:created xsi:type="dcterms:W3CDTF">2019-11-02T00:06:04Z</dcterms:created>
  <dcterms:modified xsi:type="dcterms:W3CDTF">2023-05-18T06:40:39Z</dcterms:modified>
</cp:coreProperties>
</file>