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51"/>
  </p:notesMasterIdLst>
  <p:sldIdLst>
    <p:sldId id="907" r:id="rId4"/>
    <p:sldId id="1223" r:id="rId5"/>
    <p:sldId id="1073" r:id="rId6"/>
    <p:sldId id="1385" r:id="rId7"/>
    <p:sldId id="1386" r:id="rId8"/>
    <p:sldId id="1387" r:id="rId9"/>
    <p:sldId id="1067" r:id="rId10"/>
    <p:sldId id="1382" r:id="rId11"/>
    <p:sldId id="1383" r:id="rId12"/>
    <p:sldId id="1384" r:id="rId13"/>
    <p:sldId id="1097" r:id="rId14"/>
    <p:sldId id="1101" r:id="rId15"/>
    <p:sldId id="1102" r:id="rId16"/>
    <p:sldId id="1084" r:id="rId17"/>
    <p:sldId id="1104" r:id="rId18"/>
    <p:sldId id="1105" r:id="rId19"/>
    <p:sldId id="1107" r:id="rId20"/>
    <p:sldId id="1082" r:id="rId21"/>
    <p:sldId id="1094" r:id="rId22"/>
    <p:sldId id="1091" r:id="rId23"/>
    <p:sldId id="1090" r:id="rId24"/>
    <p:sldId id="1203" r:id="rId25"/>
    <p:sldId id="1224" r:id="rId26"/>
    <p:sldId id="1220" r:id="rId27"/>
    <p:sldId id="467" r:id="rId28"/>
    <p:sldId id="1225" r:id="rId29"/>
    <p:sldId id="1221" r:id="rId30"/>
    <p:sldId id="1222" r:id="rId31"/>
    <p:sldId id="1218" r:id="rId32"/>
    <p:sldId id="1226" r:id="rId33"/>
    <p:sldId id="1209" r:id="rId34"/>
    <p:sldId id="1214" r:id="rId35"/>
    <p:sldId id="1388" r:id="rId36"/>
    <p:sldId id="1215" r:id="rId37"/>
    <p:sldId id="1217" r:id="rId38"/>
    <p:sldId id="1216" r:id="rId39"/>
    <p:sldId id="1236" r:id="rId40"/>
    <p:sldId id="1233" r:id="rId41"/>
    <p:sldId id="1232" r:id="rId42"/>
    <p:sldId id="1231" r:id="rId43"/>
    <p:sldId id="1206" r:id="rId44"/>
    <p:sldId id="1235" r:id="rId45"/>
    <p:sldId id="1234" r:id="rId46"/>
    <p:sldId id="1227" r:id="rId47"/>
    <p:sldId id="1229" r:id="rId48"/>
    <p:sldId id="1228" r:id="rId49"/>
    <p:sldId id="1230" r:id="rId5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1" autoAdjust="0"/>
    <p:restoredTop sz="94660"/>
  </p:normalViewPr>
  <p:slideViewPr>
    <p:cSldViewPr snapToGrid="0">
      <p:cViewPr varScale="1">
        <p:scale>
          <a:sx n="66" d="100"/>
          <a:sy n="66" d="100"/>
        </p:scale>
        <p:origin x="302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1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98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25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2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3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3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8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0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55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4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4319" y="1122363"/>
            <a:ext cx="8572098" cy="23876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5. SQL</a:t>
            </a:r>
            <a:r>
              <a:rPr lang="ja-JP" altLang="en-US" sz="3600"/>
              <a:t>基礎：</a:t>
            </a:r>
            <a:r>
              <a:rPr lang="en-US" altLang="ja-JP" sz="3600"/>
              <a:t>SELECT</a:t>
            </a:r>
            <a:r>
              <a:rPr lang="ja-JP" altLang="en-US" sz="3600"/>
              <a:t>文</a:t>
            </a:r>
            <a:r>
              <a:rPr lang="ja-JP" altLang="en-US" sz="3600" dirty="0"/>
              <a:t>による効率的なデータ検索と操作の基本</a:t>
            </a:r>
            <a:br>
              <a:rPr lang="en-US" altLang="ja-JP" sz="3600" dirty="0"/>
            </a:br>
            <a:endParaRPr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/>
              <a:t>SELECT, </a:t>
            </a:r>
            <a:r>
              <a:rPr lang="en-US" altLang="ja-JP" sz="2400" dirty="0"/>
              <a:t>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7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記録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名前、得点、居室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テキスト、数値、テキスト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 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名前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得点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居室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2617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74558"/>
              </p:ext>
            </p:extLst>
          </p:nvPr>
        </p:nvGraphicFramePr>
        <p:xfrm>
          <a:off x="1733918" y="890337"/>
          <a:ext cx="43420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得点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徳川家康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源義経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西郷隆盛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豊臣秀吉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織田信長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記録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40838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徳川家康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85, '1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源義経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78, '2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西郷隆盛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90, '3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豊臣秀吉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82, '1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織田信長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75, '2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  <a:endParaRPr kumimoji="1" lang="ja-JP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ja-JP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1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F87328-4226-2835-F9C8-63CD615E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285E25-6CFA-AC9F-8605-7F04BC868F9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1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で、最初に出てくる</a:t>
            </a:r>
            <a:r>
              <a:rPr lang="en-US" altLang="ja-JP" sz="2400" dirty="0"/>
              <a:t>SQL</a:t>
            </a:r>
            <a:r>
              <a:rPr lang="ja-JP" altLang="en-US" sz="2400" dirty="0"/>
              <a:t>は不要なので消す）。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4778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居室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徳川家康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85, '1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源義経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79, '2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西郷隆盛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90, '3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豊臣秀吉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82, '1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織田信長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75, '2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0623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3538" y="6391603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あとで使用するのでブラウザを閉じないこと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806CDB-39C6-7BB1-B15F-41FE3D83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754187"/>
            <a:ext cx="7840142" cy="40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04289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を試してみる。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select </a:t>
            </a:r>
            <a:r>
              <a:rPr lang="ja-JP" altLang="en-US" b="1" dirty="0"/>
              <a:t>名前</a:t>
            </a:r>
            <a:r>
              <a:rPr lang="en-US" altLang="ja-JP" b="1" dirty="0"/>
              <a:t> from </a:t>
            </a:r>
            <a:r>
              <a:rPr lang="ja-JP" altLang="en-US" b="1" dirty="0"/>
              <a:t>記録</a:t>
            </a:r>
            <a:r>
              <a:rPr lang="en-US" altLang="ja-JP" b="1" dirty="0"/>
              <a:t>;</a:t>
            </a:r>
          </a:p>
          <a:p>
            <a:pPr marL="0" indent="0">
              <a:buNone/>
            </a:pPr>
            <a:r>
              <a:rPr lang="en-US" altLang="ja-JP" b="1" dirty="0"/>
              <a:t>select </a:t>
            </a:r>
            <a:r>
              <a:rPr lang="ja-JP" altLang="en-US" b="1" dirty="0"/>
              <a:t>得点</a:t>
            </a:r>
            <a:r>
              <a:rPr lang="en-US" altLang="ja-JP" b="1" dirty="0"/>
              <a:t> from </a:t>
            </a:r>
            <a:r>
              <a:rPr lang="ja-JP" altLang="en-US" b="1" dirty="0"/>
              <a:t>記録</a:t>
            </a:r>
            <a:r>
              <a:rPr lang="en-US" altLang="ja-JP" b="1" dirty="0"/>
              <a:t>;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結果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2475" y="625981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あとで使用するのでブラウザを閉じないこと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C3D8334-A29A-D725-093F-097B1B0C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8" y="2311400"/>
            <a:ext cx="2611374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5-2</a:t>
            </a:r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. SELECT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FROM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WHERE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の役割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80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最初に全体像を把握する学習のメリット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広範な理解</a:t>
            </a:r>
            <a:r>
              <a:rPr lang="ja-JP" altLang="en-US" sz="2400" dirty="0"/>
              <a:t>：</a:t>
            </a:r>
            <a:r>
              <a:rPr lang="en-US" altLang="ja-JP" sz="2400" dirty="0"/>
              <a:t>SQL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多様な機能と用途</a:t>
            </a:r>
            <a:r>
              <a:rPr lang="ja-JP" altLang="en-US" sz="2400" dirty="0"/>
              <a:t>を</a:t>
            </a:r>
            <a:r>
              <a:rPr lang="ja-JP" altLang="en-US" sz="2400" b="1" dirty="0"/>
              <a:t>早期に理解</a:t>
            </a:r>
            <a:r>
              <a:rPr lang="ja-JP" altLang="en-US" sz="2400" dirty="0"/>
              <a:t>できます。</a:t>
            </a:r>
          </a:p>
          <a:p>
            <a:r>
              <a:rPr lang="ja-JP" altLang="en-US" sz="2400" b="1" dirty="0"/>
              <a:t>学習意欲の向上</a:t>
            </a:r>
            <a:r>
              <a:rPr lang="ja-JP" altLang="en-US" sz="2400" dirty="0"/>
              <a:t>：多くの機能を初めて体験することで、何ができるのかを知り、</a:t>
            </a:r>
            <a:r>
              <a:rPr lang="ja-JP" altLang="en-US" sz="2400" b="1" dirty="0"/>
              <a:t>興味が湧きます</a:t>
            </a:r>
            <a:r>
              <a:rPr lang="ja-JP" altLang="en-US" sz="2400" dirty="0"/>
              <a:t>。</a:t>
            </a:r>
          </a:p>
          <a:p>
            <a:r>
              <a:rPr lang="ja-JP" altLang="en-US" sz="2400" b="1" dirty="0"/>
              <a:t>効率的な学習</a:t>
            </a:r>
            <a:r>
              <a:rPr lang="ja-JP" altLang="en-US" sz="2400" dirty="0"/>
              <a:t>：全体像を先に知ることで、</a:t>
            </a:r>
            <a:r>
              <a:rPr lang="ja-JP" altLang="en-US" sz="2400" b="1" dirty="0"/>
              <a:t>後の学習がスムーズに進みます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注意点</a:t>
            </a:r>
          </a:p>
          <a:p>
            <a:r>
              <a:rPr lang="ja-JP" altLang="en-US" sz="2400" b="1" dirty="0"/>
              <a:t>自分のペースで</a:t>
            </a:r>
            <a:r>
              <a:rPr lang="ja-JP" altLang="en-US" sz="2400" dirty="0"/>
              <a:t>：最初の授業ですべてをマスターする必要はありません。</a:t>
            </a:r>
          </a:p>
          <a:p>
            <a:r>
              <a:rPr lang="ja-JP" altLang="en-US" sz="2400" b="1" dirty="0"/>
              <a:t>基礎の確立</a:t>
            </a:r>
            <a:r>
              <a:rPr lang="ja-JP" altLang="en-US" sz="2400" dirty="0"/>
              <a:t>：</a:t>
            </a:r>
            <a:r>
              <a:rPr lang="ja-JP" altLang="en-US" sz="2400" b="1" dirty="0"/>
              <a:t>次回以降</a:t>
            </a:r>
            <a:r>
              <a:rPr lang="ja-JP" altLang="en-US" sz="2400" dirty="0"/>
              <a:t>で基本的な部分をしっかり学び、その後で応用に進みます。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93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アドバイス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dirty="0"/>
              <a:t>アクティブな学習を実践しよう</a:t>
            </a:r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を学ぶ際に、</a:t>
            </a:r>
            <a:r>
              <a:rPr lang="ja-JP" altLang="en-US" sz="2400" b="1" dirty="0"/>
              <a:t>プログラムを変更した結果を実際に見る</a:t>
            </a:r>
            <a:r>
              <a:rPr lang="ja-JP" altLang="en-US" sz="2400" dirty="0"/>
              <a:t>ことも心がけましょう。実際のデータベース操作を通じて学習を深めます。</a:t>
            </a:r>
          </a:p>
          <a:p>
            <a:endParaRPr lang="ja-JP" altLang="en-US" sz="2400" dirty="0"/>
          </a:p>
          <a:p>
            <a:r>
              <a:rPr lang="ja-JP" altLang="en-US" sz="2400" dirty="0"/>
              <a:t>簡単なスタートから</a:t>
            </a:r>
          </a:p>
          <a:p>
            <a:pPr marL="0" indent="0">
              <a:buNone/>
            </a:pPr>
            <a:r>
              <a:rPr lang="ja-JP" altLang="en-US" sz="2400" b="1" dirty="0"/>
              <a:t>初めはシンプルなものからスタート</a:t>
            </a:r>
            <a:r>
              <a:rPr lang="ja-JP" altLang="en-US" sz="2400" dirty="0"/>
              <a:t>しましょう。反復練習しましょう。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r>
              <a:rPr lang="ja-JP" altLang="en-US" sz="2400" dirty="0"/>
              <a:t>ステップ・バイ・ステップで応用に進む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スキルを向上させるために</a:t>
            </a:r>
            <a:r>
              <a:rPr lang="ja-JP" altLang="en-US" sz="2400" b="1" dirty="0"/>
              <a:t>、少しずつ難易度を上げ</a:t>
            </a:r>
            <a:r>
              <a:rPr lang="ja-JP" altLang="en-US" sz="2400" dirty="0"/>
              <a:t>、今まで自分ができなかったことにも</a:t>
            </a:r>
            <a:r>
              <a:rPr lang="ja-JP" altLang="en-US" sz="2400" b="1" dirty="0"/>
              <a:t>チャレンジ</a:t>
            </a:r>
            <a:r>
              <a:rPr lang="ja-JP" altLang="en-US" sz="2400" dirty="0"/>
              <a:t>しましょう。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178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問い合わせの全体像①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b="1"/>
              <a:t>select</a:t>
            </a:r>
            <a:r>
              <a:rPr lang="en-US" altLang="ja-JP" sz="2400"/>
              <a:t>: </a:t>
            </a:r>
            <a:r>
              <a:rPr lang="ja-JP" altLang="en-US" sz="2400" b="1" dirty="0"/>
              <a:t>データの検索・加工や射影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/>
              <a:t>例：</a:t>
            </a:r>
            <a:r>
              <a:rPr lang="en-US" altLang="ja-JP" sz="2400" b="1"/>
              <a:t>SELECT </a:t>
            </a:r>
            <a:r>
              <a:rPr lang="en-US" altLang="ja-JP" sz="2400" b="1" dirty="0"/>
              <a:t>* FROM employees</a:t>
            </a:r>
          </a:p>
          <a:p>
            <a:r>
              <a:rPr lang="en-US" altLang="ja-JP" sz="2400" b="1" dirty="0"/>
              <a:t>from</a:t>
            </a:r>
            <a:r>
              <a:rPr lang="en-US" altLang="ja-JP" sz="2400" dirty="0"/>
              <a:t>: </a:t>
            </a:r>
            <a:r>
              <a:rPr lang="ja-JP" altLang="en-US" sz="2400" dirty="0"/>
              <a:t>問い合わせ</a:t>
            </a:r>
            <a:r>
              <a:rPr lang="ja-JP" altLang="en-US" sz="2400" b="1" dirty="0"/>
              <a:t>対象テーブル</a:t>
            </a:r>
            <a:r>
              <a:rPr lang="ja-JP" altLang="en-US" sz="2400" dirty="0"/>
              <a:t>の指定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FROM employees</a:t>
            </a:r>
          </a:p>
          <a:p>
            <a:r>
              <a:rPr lang="en-US" altLang="ja-JP" sz="2400" b="1" dirty="0"/>
              <a:t>where</a:t>
            </a:r>
            <a:r>
              <a:rPr lang="en-US" altLang="ja-JP" sz="2400" dirty="0"/>
              <a:t>: </a:t>
            </a:r>
            <a:r>
              <a:rPr lang="ja-JP" altLang="en-US" sz="2400" dirty="0"/>
              <a:t>条件に一致する行を</a:t>
            </a:r>
            <a:r>
              <a:rPr lang="ja-JP" altLang="en-US" sz="2400" b="1" dirty="0"/>
              <a:t>選択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WHERE age &gt; 30</a:t>
            </a:r>
            <a:r>
              <a:rPr lang="ja-JP" altLang="en-US" sz="2400" b="1" dirty="0"/>
              <a:t>   </a:t>
            </a:r>
            <a:endParaRPr lang="en-US" altLang="ja-JP" sz="2400" b="1" dirty="0"/>
          </a:p>
          <a:p>
            <a:r>
              <a:rPr lang="en-US" altLang="ja-JP" sz="2400" b="1" dirty="0"/>
              <a:t>join, on</a:t>
            </a:r>
            <a:r>
              <a:rPr lang="en-US" altLang="ja-JP" sz="2400" dirty="0"/>
              <a:t>: </a:t>
            </a:r>
            <a:r>
              <a:rPr lang="ja-JP" altLang="en-US" sz="2400" dirty="0"/>
              <a:t>結合、結合条件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JOIN B ON </a:t>
            </a:r>
            <a:r>
              <a:rPr lang="en-US" altLang="ja-JP" sz="2400" b="1" dirty="0" err="1"/>
              <a:t>A.b_id</a:t>
            </a:r>
            <a:r>
              <a:rPr lang="en-US" altLang="ja-JP" sz="2400" b="1" dirty="0"/>
              <a:t> = B.id</a:t>
            </a:r>
            <a:endParaRPr lang="en-US" altLang="ja-JP" sz="2400" dirty="0"/>
          </a:p>
          <a:p>
            <a:r>
              <a:rPr lang="en-US" altLang="ja-JP" sz="2400" b="1" dirty="0"/>
              <a:t>insert into</a:t>
            </a:r>
            <a:r>
              <a:rPr lang="en-US" altLang="ja-JP" sz="2400" dirty="0"/>
              <a:t>: </a:t>
            </a:r>
            <a:r>
              <a:rPr lang="ja-JP" altLang="en-US" sz="2400" dirty="0"/>
              <a:t>新しい行の</a:t>
            </a:r>
            <a:r>
              <a:rPr lang="ja-JP" altLang="en-US" sz="2400" b="1" dirty="0"/>
              <a:t>追加</a:t>
            </a:r>
            <a:r>
              <a:rPr lang="ja-JP" altLang="en-US" sz="2400" dirty="0"/>
              <a:t>（挿入）</a:t>
            </a:r>
          </a:p>
          <a:p>
            <a:r>
              <a:rPr lang="en-US" altLang="ja-JP" sz="2400" b="1" dirty="0"/>
              <a:t>update, set: </a:t>
            </a:r>
            <a:r>
              <a:rPr lang="ja-JP" altLang="en-US" sz="2400" dirty="0"/>
              <a:t>条件に一致する行を</a:t>
            </a:r>
            <a:r>
              <a:rPr lang="ja-JP" altLang="en-US" sz="2400" b="1" dirty="0"/>
              <a:t>更新</a:t>
            </a:r>
          </a:p>
          <a:p>
            <a:r>
              <a:rPr lang="en-US" altLang="ja-JP" sz="2400" b="1" dirty="0"/>
              <a:t>delete from</a:t>
            </a:r>
            <a:r>
              <a:rPr lang="en-US" altLang="ja-JP" sz="2400" dirty="0"/>
              <a:t>: </a:t>
            </a:r>
            <a:r>
              <a:rPr lang="ja-JP" altLang="en-US" sz="2400" dirty="0"/>
              <a:t>条件に一致する行を</a:t>
            </a:r>
            <a:r>
              <a:rPr lang="ja-JP" altLang="en-US" sz="2400" b="1" dirty="0"/>
              <a:t>削除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161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問い合わせの全体像②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516" y="635736"/>
            <a:ext cx="8745955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distinct: </a:t>
            </a:r>
            <a:r>
              <a:rPr lang="ja-JP" altLang="en-US" sz="2400" dirty="0"/>
              <a:t>重複行の除去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/>
              <a:t>例：</a:t>
            </a:r>
            <a:r>
              <a:rPr lang="en-US" altLang="ja-JP" sz="2400" b="1"/>
              <a:t>SELECT </a:t>
            </a:r>
            <a:r>
              <a:rPr lang="en-US" altLang="ja-JP" sz="2400" b="1" dirty="0"/>
              <a:t>DISTINCT age FROM employees</a:t>
            </a:r>
          </a:p>
          <a:p>
            <a:r>
              <a:rPr lang="en-US" altLang="ja-JP" sz="2400" b="1" dirty="0"/>
              <a:t>count: </a:t>
            </a:r>
            <a:r>
              <a:rPr lang="ja-JP" altLang="en-US" sz="2400" dirty="0"/>
              <a:t>行数のカウント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/>
              <a:t>例：</a:t>
            </a:r>
            <a:r>
              <a:rPr lang="en-US" altLang="ja-JP" sz="2400" b="1"/>
              <a:t>SELECT </a:t>
            </a:r>
            <a:r>
              <a:rPr lang="en-US" altLang="ja-JP" sz="2400" b="1" dirty="0"/>
              <a:t>COUNT(*) FROM employees</a:t>
            </a:r>
          </a:p>
          <a:p>
            <a:r>
              <a:rPr lang="en-US" altLang="ja-JP" sz="2400" b="1" dirty="0" err="1"/>
              <a:t>avg</a:t>
            </a:r>
            <a:r>
              <a:rPr lang="en-US" altLang="ja-JP" sz="2400" b="1" dirty="0"/>
              <a:t>, max, min, sum</a:t>
            </a:r>
            <a:r>
              <a:rPr lang="en-US" altLang="ja-JP" sz="2400" dirty="0"/>
              <a:t>: </a:t>
            </a:r>
            <a:r>
              <a:rPr lang="ja-JP" altLang="en-US" sz="2400" dirty="0"/>
              <a:t>平均、最大、最小、合計の計算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AVG(salary), MAX(salary)</a:t>
            </a:r>
          </a:p>
          <a:p>
            <a:r>
              <a:rPr lang="en-US" altLang="ja-JP" sz="2400" b="1" dirty="0"/>
              <a:t>group by</a:t>
            </a:r>
            <a:r>
              <a:rPr lang="en-US" altLang="ja-JP" sz="2400" dirty="0"/>
              <a:t>: </a:t>
            </a:r>
            <a:r>
              <a:rPr lang="ja-JP" altLang="en-US" sz="2400" dirty="0"/>
              <a:t>属性でグループ化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GROUP BY </a:t>
            </a:r>
            <a:r>
              <a:rPr lang="en-US" altLang="ja-JP" sz="2400" b="1" dirty="0" err="1"/>
              <a:t>department_id</a:t>
            </a:r>
            <a:endParaRPr lang="en-US" altLang="ja-JP" sz="2400" b="1" dirty="0"/>
          </a:p>
          <a:p>
            <a:r>
              <a:rPr lang="en-US" altLang="ja-JP" sz="2400" b="1" dirty="0"/>
              <a:t>order by: </a:t>
            </a:r>
            <a:r>
              <a:rPr lang="ja-JP" altLang="en-US" sz="2400" dirty="0"/>
              <a:t>並べ替え（ソート）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ORDER BY age</a:t>
            </a:r>
          </a:p>
          <a:p>
            <a:r>
              <a:rPr lang="ja-JP" altLang="en-US" sz="2400" dirty="0"/>
              <a:t>副問い合わせ</a:t>
            </a:r>
            <a:r>
              <a:rPr lang="en-US" altLang="ja-JP" sz="2400" dirty="0"/>
              <a:t>: SQL</a:t>
            </a:r>
            <a:r>
              <a:rPr lang="ja-JP" altLang="en-US" sz="2400" dirty="0"/>
              <a:t>文の中に別の</a:t>
            </a:r>
            <a:r>
              <a:rPr lang="en-US" altLang="ja-JP" sz="2400" dirty="0"/>
              <a:t>SQL</a:t>
            </a:r>
            <a:r>
              <a:rPr lang="ja-JP" altLang="en-US" sz="2400" dirty="0"/>
              <a:t>文を埋め込む。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000" i="1" dirty="0"/>
              <a:t>例：</a:t>
            </a:r>
            <a:r>
              <a:rPr lang="en-US" altLang="ja-JP" sz="2000" b="1" dirty="0"/>
              <a:t>WHERE salary </a:t>
            </a:r>
            <a:r>
              <a:rPr lang="en-US" altLang="ja-JP" sz="2000" b="1"/>
              <a:t>&gt; (SELECT </a:t>
            </a:r>
            <a:r>
              <a:rPr lang="en-US" altLang="ja-JP" sz="2000" b="1" dirty="0"/>
              <a:t>AVG(salary) FROM employees)</a:t>
            </a:r>
            <a:endParaRPr kumimoji="1" lang="ja-JP" altLang="en-US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3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DEDDF6-AB71-6871-4CB7-21546974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SELECT, </a:t>
            </a:r>
            <a:r>
              <a:rPr kumimoji="1" lang="en-US" altLang="ja-JP" dirty="0"/>
              <a:t>FROM, WHERE </a:t>
            </a:r>
            <a:r>
              <a:rPr kumimoji="1" lang="ja-JP" altLang="en-US" dirty="0"/>
              <a:t>を学ぶことのメリット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9A6FD-9B45-8F50-5981-5A332DC3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テーブルによるデータ管理</a:t>
            </a:r>
            <a:endParaRPr lang="ja-JP" altLang="en-US" sz="2400" dirty="0"/>
          </a:p>
          <a:p>
            <a:pPr marL="457200" lvl="1" indent="0">
              <a:buNone/>
            </a:pPr>
            <a:r>
              <a:rPr lang="ja-JP" altLang="en-US" dirty="0"/>
              <a:t>リレーショナルデータベースのテーブルによるデータ管理についての理解が深まる。</a:t>
            </a:r>
          </a:p>
          <a:p>
            <a:r>
              <a:rPr lang="en-US" altLang="ja-JP" sz="2400" b="1" dirty="0"/>
              <a:t>SQL</a:t>
            </a:r>
            <a:r>
              <a:rPr lang="ja-JP" altLang="en-US" sz="2400" b="1" dirty="0"/>
              <a:t>の柔軟性</a:t>
            </a:r>
            <a:endParaRPr lang="ja-JP" altLang="en-US" sz="2400" dirty="0"/>
          </a:p>
          <a:p>
            <a:pPr marL="457200" lvl="1" indent="0">
              <a:buNone/>
            </a:pPr>
            <a:r>
              <a:rPr lang="ja-JP" altLang="en-US" dirty="0"/>
              <a:t>条件を指定してテーブルからデータを取得する多彩な方法を学ぶ。</a:t>
            </a:r>
          </a:p>
          <a:p>
            <a:r>
              <a:rPr lang="en-US" altLang="ja-JP" sz="2400" b="1" dirty="0"/>
              <a:t>SQL </a:t>
            </a:r>
            <a:r>
              <a:rPr lang="ja-JP" altLang="en-US" sz="2400" b="1" dirty="0"/>
              <a:t>によるデータアクセス</a:t>
            </a:r>
            <a:endParaRPr lang="ja-JP" altLang="en-US" sz="2400" dirty="0"/>
          </a:p>
          <a:p>
            <a:pPr marL="457200" lvl="1" indent="0">
              <a:buNone/>
            </a:pPr>
            <a:r>
              <a:rPr lang="ja-JP" altLang="en-US" dirty="0"/>
              <a:t>テーブルから必要なデータを取得するスキルを習得。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983D2B-02FC-9B23-4E63-7A28BE4C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36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5-3. WHERE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による選択、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IN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の役割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WHERE </a:t>
            </a:r>
            <a:r>
              <a:rPr kumimoji="1" lang="ja-JP" altLang="en-US" dirty="0"/>
              <a:t>による選択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2"/>
            <a:ext cx="8714206" cy="5808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問い合わせ（クエリ）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dirty="0"/>
              <a:t>条件を指定</a:t>
            </a:r>
            <a:r>
              <a:rPr kumimoji="1" lang="ja-JP" altLang="en-US" sz="2400" dirty="0"/>
              <a:t>することにより、</a:t>
            </a:r>
            <a:r>
              <a:rPr kumimoji="1" lang="ja-JP" altLang="en-US" sz="2400" b="1" dirty="0"/>
              <a:t>データの行単位での選択</a:t>
            </a:r>
            <a:r>
              <a:rPr kumimoji="1" lang="ja-JP" altLang="en-US" sz="2400" dirty="0"/>
              <a:t>を行う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>
              <a:latin typeface="+mn-lt"/>
            </a:endParaRPr>
          </a:p>
          <a:p>
            <a:pPr marL="0" indent="0">
              <a:buNone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得点 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&gt; 80</a:t>
            </a:r>
          </a:p>
          <a:p>
            <a:pPr marL="0" indent="0">
              <a:buNone/>
            </a:pP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　</a:t>
            </a:r>
            <a:r>
              <a:rPr lang="ja-JP" altLang="en-US" sz="2400" dirty="0"/>
              <a:t>「</a:t>
            </a:r>
            <a:r>
              <a:rPr lang="ja-JP" altLang="en-US" sz="2400" b="1" dirty="0"/>
              <a:t>得点が</a:t>
            </a:r>
            <a:r>
              <a:rPr lang="en-US" altLang="ja-JP" sz="2400" b="1" dirty="0"/>
              <a:t>80</a:t>
            </a:r>
            <a:r>
              <a:rPr lang="ja-JP" altLang="en-US" sz="2400" b="1" dirty="0"/>
              <a:t>より大きい</a:t>
            </a:r>
            <a:r>
              <a:rPr lang="ja-JP" altLang="en-US" sz="2400" dirty="0"/>
              <a:t>」行を選択</a:t>
            </a:r>
            <a:endParaRPr kumimoji="0" lang="en-US" altLang="ja-JP" sz="2400" dirty="0">
              <a:solidFill>
                <a:prstClr val="black"/>
              </a:solidFill>
              <a:latin typeface="+mn-lt"/>
            </a:endParaRPr>
          </a:p>
          <a:p>
            <a:pPr marL="0" indent="0">
              <a:buNone/>
            </a:pPr>
            <a:endParaRPr kumimoji="0" lang="en-US" altLang="ja-JP" sz="24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得点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BETWEEN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80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AND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85</a:t>
            </a:r>
            <a:br>
              <a:rPr kumimoji="0" lang="en-US" altLang="ja-JP" sz="2400" dirty="0">
                <a:solidFill>
                  <a:prstClr val="black"/>
                </a:solidFill>
                <a:latin typeface="+mn-lt"/>
              </a:rPr>
            </a:b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　</a:t>
            </a:r>
            <a:r>
              <a:rPr lang="ja-JP" altLang="en-US" sz="2400" dirty="0"/>
              <a:t>「</a:t>
            </a:r>
            <a:r>
              <a:rPr lang="ja-JP" altLang="en-US" sz="2400" b="1" dirty="0"/>
              <a:t>得点が</a:t>
            </a:r>
            <a:r>
              <a:rPr lang="en-US" altLang="ja-JP" sz="2400" b="1" dirty="0"/>
              <a:t>80</a:t>
            </a:r>
            <a:r>
              <a:rPr lang="ja-JP" altLang="en-US" sz="2400" b="1" dirty="0"/>
              <a:t>以上かつ</a:t>
            </a:r>
            <a:r>
              <a:rPr lang="en-US" altLang="ja-JP" sz="2400" b="1" dirty="0"/>
              <a:t>85</a:t>
            </a:r>
            <a:r>
              <a:rPr lang="ja-JP" altLang="en-US" sz="2400" b="1" dirty="0"/>
              <a:t>以下</a:t>
            </a:r>
            <a:r>
              <a:rPr lang="ja-JP" altLang="en-US" sz="2400" dirty="0"/>
              <a:t>」の範囲にある行を選択</a:t>
            </a:r>
            <a:endParaRPr kumimoji="0" lang="en-US" altLang="ja-JP" sz="2400" dirty="0">
              <a:solidFill>
                <a:prstClr val="black"/>
              </a:solidFill>
              <a:latin typeface="+mn-lt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居室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IN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('1</a:t>
            </a:r>
            <a:r>
              <a:rPr lang="ja-JP" altLang="en-US" sz="2400" dirty="0">
                <a:latin typeface="+mn-lt"/>
              </a:rPr>
              <a:t>階</a:t>
            </a:r>
            <a:r>
              <a:rPr lang="en-US" altLang="ja-JP" sz="2400" dirty="0">
                <a:latin typeface="+mn-lt"/>
              </a:rPr>
              <a:t>', '2</a:t>
            </a:r>
            <a:r>
              <a:rPr lang="ja-JP" altLang="en-US" sz="2400" dirty="0">
                <a:latin typeface="+mn-lt"/>
              </a:rPr>
              <a:t>階</a:t>
            </a:r>
            <a:r>
              <a:rPr lang="en-US" altLang="ja-JP" sz="2400" dirty="0">
                <a:latin typeface="+mn-lt"/>
              </a:rPr>
              <a:t>');</a:t>
            </a:r>
          </a:p>
          <a:p>
            <a:pPr marL="0" indent="0">
              <a:buNone/>
            </a:pPr>
            <a:r>
              <a:rPr lang="ja-JP" altLang="en-US" sz="2400" dirty="0">
                <a:latin typeface="+mn-lt"/>
              </a:rPr>
              <a:t>　</a:t>
            </a:r>
            <a:r>
              <a:rPr lang="ja-JP" altLang="en-US" sz="2400" dirty="0"/>
              <a:t>「</a:t>
            </a:r>
            <a:r>
              <a:rPr lang="ja-JP" altLang="en-US" sz="2400" b="1" dirty="0"/>
              <a:t>居室が</a:t>
            </a:r>
            <a:r>
              <a:rPr lang="en-US" altLang="ja-JP" sz="2400" b="1" dirty="0"/>
              <a:t>'1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または</a:t>
            </a:r>
            <a:r>
              <a:rPr lang="en-US" altLang="ja-JP" sz="2400" b="1" dirty="0"/>
              <a:t>'2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'</a:t>
            </a:r>
            <a:r>
              <a:rPr lang="ja-JP" altLang="en-US" sz="2400" dirty="0"/>
              <a:t>」のいずれかに一致する行を選択</a:t>
            </a:r>
            <a:endParaRPr lang="en-US" altLang="ja-JP" sz="2400" dirty="0"/>
          </a:p>
          <a:p>
            <a:pPr marL="0" indent="0">
              <a:buNone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870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246998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N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の役割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043736" y="3458806"/>
            <a:ext cx="6520994" cy="1854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ja-JP" sz="24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</a:t>
            </a:r>
            <a:r>
              <a:rPr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記録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居室</a:t>
            </a:r>
            <a:r>
              <a:rPr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('1</a:t>
            </a:r>
            <a:r>
              <a:rPr lang="ja-JP" alt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階</a:t>
            </a:r>
            <a:r>
              <a:rPr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', '2</a:t>
            </a:r>
            <a:r>
              <a:rPr lang="ja-JP" alt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階</a:t>
            </a:r>
            <a:r>
              <a:rPr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');</a:t>
            </a:r>
          </a:p>
          <a:p>
            <a:pPr marL="0" indent="0">
              <a:buNone/>
            </a:pPr>
            <a:endParaRPr lang="ja-JP" altLang="en-US" sz="18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1800" dirty="0">
              <a:latin typeface="Inconsolata" panose="020B0609030003000000" pitchFamily="49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3479871" y="4984658"/>
            <a:ext cx="271463" cy="6572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cxnSpLocks/>
          </p:cNvCxnSpPr>
          <p:nvPr/>
        </p:nvCxnSpPr>
        <p:spPr>
          <a:xfrm flipH="1" flipV="1">
            <a:off x="5048250" y="4984658"/>
            <a:ext cx="703561" cy="63951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cxnSpLocks/>
          </p:cNvCxnSpPr>
          <p:nvPr/>
        </p:nvCxnSpPr>
        <p:spPr>
          <a:xfrm flipH="1" flipV="1">
            <a:off x="4337050" y="5080000"/>
            <a:ext cx="343085" cy="8015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814336" y="5798587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半角丸かっこ</a:t>
            </a:r>
            <a:endParaRPr lang="en-US" altLang="ja-JP" sz="2100" dirty="0"/>
          </a:p>
          <a:p>
            <a:r>
              <a:rPr kumimoji="1" lang="ja-JP" altLang="en-US" sz="2100" dirty="0"/>
              <a:t>で囲む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08936" y="5747725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半角丸かっこ</a:t>
            </a:r>
            <a:endParaRPr lang="en-US" altLang="ja-JP" sz="2100" dirty="0"/>
          </a:p>
          <a:p>
            <a:r>
              <a:rPr kumimoji="1" lang="ja-JP" altLang="en-US" sz="2100" dirty="0"/>
              <a:t>で囲む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81926" y="5982812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半角の</a:t>
            </a:r>
            <a:endParaRPr lang="en-US" altLang="ja-JP" sz="2100" dirty="0"/>
          </a:p>
          <a:p>
            <a:r>
              <a:rPr kumimoji="1" lang="ja-JP" altLang="en-US" sz="2100" dirty="0"/>
              <a:t>カンマ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A356AA-E8C1-448C-B963-652A0D402822}"/>
              </a:ext>
            </a:extLst>
          </p:cNvPr>
          <p:cNvSpPr txBox="1"/>
          <p:nvPr/>
        </p:nvSpPr>
        <p:spPr>
          <a:xfrm>
            <a:off x="241624" y="1110357"/>
            <a:ext cx="8084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複数の値</a:t>
            </a:r>
            <a:r>
              <a:rPr kumimoji="1" lang="ja-JP" altLang="en-US" sz="2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比較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そのうち１つの値でも一致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するものを結果とする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27100" y="24318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/>
              <a:t>「</a:t>
            </a:r>
            <a:r>
              <a:rPr lang="ja-JP" altLang="en-US" sz="2400" b="1" dirty="0"/>
              <a:t>居室が</a:t>
            </a:r>
            <a:r>
              <a:rPr lang="en-US" altLang="ja-JP" sz="2400" b="1" dirty="0"/>
              <a:t>'1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または</a:t>
            </a:r>
            <a:r>
              <a:rPr lang="en-US" altLang="ja-JP" sz="2400" b="1" dirty="0"/>
              <a:t>'2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'</a:t>
            </a:r>
            <a:r>
              <a:rPr lang="ja-JP" altLang="en-US" sz="2400" dirty="0"/>
              <a:t>」のいずれかに一致する行を選択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816407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重複行の除去、集約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00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DISTINCT </a:t>
            </a:r>
            <a:r>
              <a:rPr kumimoji="1" lang="ja-JP" altLang="en-US" dirty="0"/>
              <a:t>は重複行の除去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3909" y="1586984"/>
            <a:ext cx="338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2400" b="1">
                <a:solidFill>
                  <a:srgbClr val="C00000"/>
                </a:solidFill>
              </a:rPr>
              <a:t>SELECT</a:t>
            </a:r>
            <a:r>
              <a:rPr lang="en-US" altLang="ja-JP" sz="2400">
                <a:solidFill>
                  <a:prstClr val="black"/>
                </a:solidFill>
              </a:rPr>
              <a:t> </a:t>
            </a:r>
            <a:r>
              <a:rPr lang="ja-JP" altLang="en-US" sz="2400" dirty="0">
                <a:solidFill>
                  <a:prstClr val="black"/>
                </a:solidFill>
              </a:rPr>
              <a:t>居室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299940" y="1586984"/>
            <a:ext cx="4542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C00000"/>
                </a:solidFill>
              </a:rPr>
              <a:t>SELECT </a:t>
            </a:r>
            <a:r>
              <a:rPr lang="en-US" altLang="ja-JP" sz="2400" b="1" dirty="0">
                <a:solidFill>
                  <a:srgbClr val="C00000"/>
                </a:solidFill>
              </a:rPr>
              <a:t>DISTINCT </a:t>
            </a:r>
            <a:r>
              <a:rPr lang="ja-JP" altLang="en-US" sz="2400" dirty="0">
                <a:solidFill>
                  <a:prstClr val="black"/>
                </a:solidFill>
              </a:rPr>
              <a:t>居室 </a:t>
            </a:r>
            <a:r>
              <a:rPr lang="en-US" altLang="ja-JP" sz="2400" b="1" dirty="0">
                <a:solidFill>
                  <a:srgbClr val="C00000"/>
                </a:solidFill>
              </a:rPr>
              <a:t>FROM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endParaRPr lang="ja-JP" altLang="en-US" sz="2400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15934"/>
              </p:ext>
            </p:extLst>
          </p:nvPr>
        </p:nvGraphicFramePr>
        <p:xfrm>
          <a:off x="1149718" y="3157287"/>
          <a:ext cx="107081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215163" y="24800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結果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68171"/>
              </p:ext>
            </p:extLst>
          </p:nvPr>
        </p:nvGraphicFramePr>
        <p:xfrm>
          <a:off x="5613768" y="3157287"/>
          <a:ext cx="107081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3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679213" y="24800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106225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集約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15950" y="644893"/>
            <a:ext cx="718185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ja-JP" sz="2400" b="1" dirty="0"/>
              <a:t>AVG, MAX, MIN, SUM</a:t>
            </a:r>
            <a:r>
              <a:rPr lang="en-US" altLang="ja-JP" sz="2400" dirty="0"/>
              <a:t>: </a:t>
            </a:r>
            <a:r>
              <a:rPr lang="ja-JP" altLang="en-US" sz="2400" dirty="0"/>
              <a:t>平均、最大、最小、合計</a:t>
            </a:r>
            <a:endParaRPr lang="en-US" altLang="ja-JP" sz="2400" dirty="0"/>
          </a:p>
          <a:p>
            <a:pPr>
              <a:spcBef>
                <a:spcPts val="600"/>
              </a:spcBef>
              <a:defRPr/>
            </a:pPr>
            <a:r>
              <a:rPr lang="en-US" altLang="ja-JP" sz="2400" b="1" dirty="0"/>
              <a:t>COUNT</a:t>
            </a:r>
            <a:r>
              <a:rPr lang="en-US" altLang="ja-JP" sz="2400" dirty="0"/>
              <a:t>: </a:t>
            </a:r>
            <a:r>
              <a:rPr lang="ja-JP" altLang="en-US" sz="2400" dirty="0"/>
              <a:t>行数</a:t>
            </a:r>
            <a:endParaRPr lang="en-US" altLang="ja-JP" sz="2400" dirty="0"/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65671"/>
              </p:ext>
            </p:extLst>
          </p:nvPr>
        </p:nvGraphicFramePr>
        <p:xfrm>
          <a:off x="146418" y="2300037"/>
          <a:ext cx="43420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得点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徳川家康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源義経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西郷隆盛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豊臣秀吉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織田信長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72077" y="174551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記録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30255" y="1641587"/>
            <a:ext cx="4194161" cy="5370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ja-JP" sz="2400" b="1">
                <a:solidFill>
                  <a:srgbClr val="C00000"/>
                </a:solidFill>
              </a:rPr>
              <a:t>SELECT</a:t>
            </a:r>
            <a:r>
              <a:rPr lang="en-US" altLang="ja-JP" sz="240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AVG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	82</a:t>
            </a:r>
          </a:p>
          <a:p>
            <a:pPr>
              <a:spcBef>
                <a:spcPts val="600"/>
              </a:spcBef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sz="2400" b="1">
                <a:solidFill>
                  <a:srgbClr val="C00000"/>
                </a:solidFill>
              </a:rPr>
              <a:t>SELECT</a:t>
            </a:r>
            <a:r>
              <a:rPr lang="en-US" altLang="ja-JP" sz="240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MAX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	90</a:t>
            </a:r>
          </a:p>
          <a:p>
            <a:pPr>
              <a:spcBef>
                <a:spcPts val="600"/>
              </a:spcBef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sz="2400" b="1">
                <a:solidFill>
                  <a:srgbClr val="C00000"/>
                </a:solidFill>
              </a:rPr>
              <a:t>SELECT</a:t>
            </a:r>
            <a:r>
              <a:rPr lang="en-US" altLang="ja-JP" sz="240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MIN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	75</a:t>
            </a:r>
          </a:p>
          <a:p>
            <a:pPr>
              <a:spcBef>
                <a:spcPts val="600"/>
              </a:spcBef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sz="2400" b="1">
                <a:solidFill>
                  <a:srgbClr val="C00000"/>
                </a:solidFill>
              </a:rPr>
              <a:t>SELECT</a:t>
            </a:r>
            <a:r>
              <a:rPr lang="en-US" altLang="ja-JP" sz="240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SUM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	410</a:t>
            </a:r>
          </a:p>
          <a:p>
            <a:pPr>
              <a:spcBef>
                <a:spcPts val="600"/>
              </a:spcBef>
              <a:defRPr/>
            </a:pPr>
            <a:endParaRPr lang="en-US" altLang="ja-JP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50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2492"/>
              </p:ext>
            </p:extLst>
          </p:nvPr>
        </p:nvGraphicFramePr>
        <p:xfrm>
          <a:off x="114300" y="654050"/>
          <a:ext cx="9074150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67250">
                  <a:extLst>
                    <a:ext uri="{9D8B030D-6E8A-4147-A177-3AD203B41FA5}">
                      <a16:colId xmlns:a16="http://schemas.microsoft.com/office/drawing/2014/main" val="453250488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1911840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*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dirty="0">
                          <a:latin typeface="+mn-lt"/>
                        </a:rPr>
                        <a:t>テーブルのすべて</a:t>
                      </a:r>
                      <a:endParaRPr kumimoji="1" lang="ja-JP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「居室」の列</a:t>
                      </a:r>
                      <a:r>
                        <a:rPr kumimoji="1" lang="ja-JP" altLang="en-US" sz="2000" b="0" dirty="0"/>
                        <a:t>をすべて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3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DISTINCT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重複行</a:t>
                      </a:r>
                      <a:r>
                        <a:rPr kumimoji="1" lang="ja-JP" altLang="en-US" sz="2000" b="0" dirty="0"/>
                        <a:t>（同じ値の行）を</a:t>
                      </a:r>
                      <a:r>
                        <a:rPr kumimoji="1" lang="ja-JP" altLang="en-US" sz="2000" b="1" dirty="0"/>
                        <a:t>除去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0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名前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&gt; 80;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/>
                        <a:t>「名前」と「得点」の列で、</a:t>
                      </a: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得点が</a:t>
                      </a:r>
                      <a:r>
                        <a:rPr lang="en-US" altLang="ja-JP" sz="2000" b="1" dirty="0"/>
                        <a:t>80</a:t>
                      </a:r>
                      <a:r>
                        <a:rPr lang="ja-JP" altLang="en-US" sz="2000" b="1" dirty="0"/>
                        <a:t>より大きい</a:t>
                      </a:r>
                      <a:r>
                        <a:rPr lang="ja-JP" altLang="en-US" sz="2000" dirty="0"/>
                        <a:t>」行を選択</a:t>
                      </a:r>
                      <a:endParaRPr kumimoji="0" lang="en-US" altLang="ja-JP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67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名前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BETWEEN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80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AND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85;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/>
                        <a:t>「名前」と「得点」の列で、</a:t>
                      </a: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得点が</a:t>
                      </a:r>
                      <a:r>
                        <a:rPr lang="en-US" altLang="ja-JP" sz="2000" b="1" dirty="0"/>
                        <a:t>80</a:t>
                      </a:r>
                      <a:r>
                        <a:rPr lang="ja-JP" altLang="en-US" sz="2000" b="1" dirty="0"/>
                        <a:t>以上かつ</a:t>
                      </a:r>
                      <a:r>
                        <a:rPr lang="en-US" altLang="ja-JP" sz="2000" b="1" dirty="0"/>
                        <a:t>85</a:t>
                      </a:r>
                      <a:r>
                        <a:rPr lang="ja-JP" altLang="en-US" sz="2000" b="1" dirty="0"/>
                        <a:t>以下</a:t>
                      </a:r>
                      <a:r>
                        <a:rPr lang="ja-JP" altLang="en-US" sz="2000" dirty="0"/>
                        <a:t>」の範囲にある行を選択</a:t>
                      </a:r>
                      <a:endParaRPr kumimoji="0" lang="en-US" altLang="ja-JP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5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AVG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(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すべての</a:t>
                      </a:r>
                      <a:r>
                        <a:rPr kumimoji="1" lang="ja-JP" altLang="en-US" sz="2000" b="1" dirty="0"/>
                        <a:t>「得点」の値</a:t>
                      </a:r>
                      <a:r>
                        <a:rPr kumimoji="1" lang="ja-JP" altLang="en-US" sz="2000" b="0" dirty="0"/>
                        <a:t>の</a:t>
                      </a:r>
                      <a:r>
                        <a:rPr kumimoji="1" lang="ja-JP" altLang="en-US" sz="2000" b="1" dirty="0"/>
                        <a:t>平均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5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*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IN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('1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', '2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')</a:t>
                      </a:r>
                      <a:endParaRPr lang="en-US" altLang="ja-JP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居室が</a:t>
                      </a:r>
                      <a:r>
                        <a:rPr lang="en-US" altLang="ja-JP" sz="2000" b="1" dirty="0"/>
                        <a:t>'1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または</a:t>
                      </a:r>
                      <a:r>
                        <a:rPr lang="en-US" altLang="ja-JP" sz="2000" b="1" dirty="0"/>
                        <a:t>'2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dirty="0"/>
                        <a:t>」のいずれかに一致する行を選択</a:t>
                      </a:r>
                      <a:endParaRPr lang="en-US" altLang="ja-JP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08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52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477311"/>
            <a:ext cx="5098010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>
                <a:solidFill>
                  <a:srgbClr val="000000"/>
                </a:solidFill>
                <a:latin typeface="Calibri" panose="020F0502020204030204" pitchFamily="34" charset="0"/>
              </a:rPr>
              <a:t>SELECT,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FROM, WHERE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の役割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WHERE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による選択、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IN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重複の排除、集約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演習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3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4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SQL </a:t>
            </a:r>
            <a:r>
              <a:rPr lang="ja-JP" altLang="en-US" dirty="0"/>
              <a:t>による問い合わせ（クエリ）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選択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DISTINCT </a:t>
            </a:r>
            <a:r>
              <a:rPr lang="ja-JP" altLang="en-US" b="1" dirty="0"/>
              <a:t>による重複行除去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パターンマッチング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 </a:t>
            </a:r>
            <a:r>
              <a:rPr lang="ja-JP" altLang="en-US" b="1" dirty="0"/>
              <a:t>を用いた条件指定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8900"/>
            <a:ext cx="8668151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4500" y="930208"/>
            <a:ext cx="8338553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居室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徳川家康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85, '1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源義経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79, '2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西郷隆盛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90, '3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豊臣秀吉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82, '1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記録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織田信長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75, '2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階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居室 </a:t>
            </a:r>
            <a:r>
              <a:rPr lang="en-US" altLang="ja-JP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select distinct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居室 </a:t>
            </a:r>
            <a:r>
              <a:rPr lang="en-US" altLang="ja-JP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from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54B4C15-D628-EC8D-6838-62114A774702}"/>
              </a:ext>
            </a:extLst>
          </p:cNvPr>
          <p:cNvSpPr txBox="1">
            <a:spLocks/>
          </p:cNvSpPr>
          <p:nvPr/>
        </p:nvSpPr>
        <p:spPr>
          <a:xfrm>
            <a:off x="360947" y="5063708"/>
            <a:ext cx="8461208" cy="147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②「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③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4351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8AF30B-313C-7CB0-E98B-5F627354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39207E-1580-F323-3962-16E24930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4" y="395287"/>
            <a:ext cx="3254375" cy="63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61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 （</a:t>
            </a:r>
            <a:r>
              <a:rPr lang="ja-JP" altLang="en-US" sz="2400" b="1" dirty="0"/>
              <a:t>下に追加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6" y="930208"/>
            <a:ext cx="8700503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 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where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80;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from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between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80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85;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54B4C15-D628-EC8D-6838-62114A774702}"/>
              </a:ext>
            </a:extLst>
          </p:cNvPr>
          <p:cNvSpPr txBox="1">
            <a:spLocks/>
          </p:cNvSpPr>
          <p:nvPr/>
        </p:nvSpPr>
        <p:spPr>
          <a:xfrm>
            <a:off x="321845" y="1953795"/>
            <a:ext cx="8461208" cy="147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⑤「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⑥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4294D1C-8FCE-8B97-4582-56C819CD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37" y="3038369"/>
            <a:ext cx="4010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51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 （</a:t>
            </a:r>
            <a:r>
              <a:rPr lang="ja-JP" altLang="en-US" sz="2400" b="1" dirty="0"/>
              <a:t>下に追加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6" y="930208"/>
            <a:ext cx="870050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avg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54B4C15-D628-EC8D-6838-62114A774702}"/>
              </a:ext>
            </a:extLst>
          </p:cNvPr>
          <p:cNvSpPr txBox="1">
            <a:spLocks/>
          </p:cNvSpPr>
          <p:nvPr/>
        </p:nvSpPr>
        <p:spPr>
          <a:xfrm>
            <a:off x="321845" y="1561631"/>
            <a:ext cx="8461208" cy="147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⑧「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⑨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AB5C8C9-6C3D-FADE-E828-C573A9B5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47" y="2767012"/>
            <a:ext cx="6078928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73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</a:t>
            </a:r>
            <a:r>
              <a:rPr lang="ja-JP" altLang="en-US" sz="2400" b="1" dirty="0"/>
              <a:t>下に追加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6" y="930208"/>
            <a:ext cx="870050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 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where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居室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('1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階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'2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階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');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54B4C15-D628-EC8D-6838-62114A774702}"/>
              </a:ext>
            </a:extLst>
          </p:cNvPr>
          <p:cNvSpPr txBox="1">
            <a:spLocks/>
          </p:cNvSpPr>
          <p:nvPr/>
        </p:nvSpPr>
        <p:spPr>
          <a:xfrm>
            <a:off x="321845" y="1953795"/>
            <a:ext cx="8461208" cy="147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</a:rPr>
              <a:t>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Execute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</a:rPr>
              <a:t>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下のパネルで、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結果を確認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78DE14-DCC9-A306-E629-F5861BAD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4" y="3133725"/>
            <a:ext cx="6505575" cy="34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84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余裕がある人向けの演習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テーブル「</a:t>
            </a:r>
            <a:r>
              <a:rPr lang="ja-JP" altLang="en-US" sz="2400" b="1" dirty="0"/>
              <a:t>記録</a:t>
            </a:r>
            <a:r>
              <a:rPr lang="ja-JP" altLang="en-US" sz="2400" dirty="0"/>
              <a:t>」を使用してください</a:t>
            </a:r>
            <a:endParaRPr lang="en-US" altLang="ja-JP" sz="2400" dirty="0"/>
          </a:p>
          <a:p>
            <a:r>
              <a:rPr kumimoji="1" lang="ja-JP" altLang="en-US" sz="2400" dirty="0"/>
              <a:t>後ろのページに解答例を載せているので活用してください</a:t>
            </a:r>
            <a:endParaRPr kumimoji="1" lang="en-US" altLang="ja-JP" sz="2400" dirty="0"/>
          </a:p>
          <a:p>
            <a:r>
              <a:rPr lang="en-US" altLang="ja-JP" sz="2400" dirty="0" err="1"/>
              <a:t>SQLFiddle</a:t>
            </a:r>
            <a:r>
              <a:rPr lang="en-US" altLang="ja-JP" sz="2400" dirty="0"/>
              <a:t> </a:t>
            </a:r>
            <a:r>
              <a:rPr lang="ja-JP" altLang="en-US" sz="2400" dirty="0"/>
              <a:t>などを利用し、</a:t>
            </a:r>
            <a:r>
              <a:rPr lang="ja-JP" altLang="en-US" sz="2400" b="1" dirty="0"/>
              <a:t>実際に実行してみると、理解が進み効果的</a:t>
            </a:r>
            <a:r>
              <a:rPr lang="ja-JP" altLang="en-US" sz="2400" dirty="0"/>
              <a:t>です。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5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700"/>
            <a:ext cx="8461208" cy="5731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追加演習１．</a:t>
            </a:r>
            <a:r>
              <a:rPr kumimoji="0" lang="ja-JP" altLang="ja-JP" sz="2400" b="1" dirty="0">
                <a:latin typeface="メイリオ" panose="020B0604030504040204" pitchFamily="50" charset="-128"/>
              </a:rPr>
              <a:t>得点が80以上の人物を選択する</a:t>
            </a:r>
            <a:endParaRPr kumimoji="0" lang="en-US" altLang="ja-JP" sz="24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0" lang="ja-JP" altLang="ja-JP" sz="2400" dirty="0">
              <a:latin typeface="メイリオ" panose="020B0604030504040204" pitchFamily="50" charset="-128"/>
            </a:endParaRPr>
          </a:p>
          <a:p>
            <a:pPr marL="0" lvl="1" indent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kumimoji="0" lang="ja-JP" altLang="ja-JP" b="1" dirty="0">
                <a:latin typeface="メイリオ" panose="020B0604030504040204" pitchFamily="50" charset="-128"/>
              </a:rPr>
              <a:t>目的</a:t>
            </a:r>
            <a:r>
              <a:rPr kumimoji="0" lang="ja-JP" altLang="ja-JP" dirty="0">
                <a:latin typeface="メイリオ" panose="020B0604030504040204" pitchFamily="50" charset="-128"/>
              </a:rPr>
              <a:t>: WHERE句を使用して特定の条件を満</a:t>
            </a:r>
            <a:r>
              <a:rPr kumimoji="0" lang="ja-JP" altLang="en-US" dirty="0">
                <a:latin typeface="メイリオ" panose="020B0604030504040204" pitchFamily="50" charset="-128"/>
              </a:rPr>
              <a:t>たす行を選択する</a:t>
            </a:r>
            <a:r>
              <a:rPr kumimoji="0" lang="ja-JP" altLang="ja-JP" dirty="0">
                <a:latin typeface="メイリオ" panose="020B0604030504040204" pitchFamily="50" charset="-128"/>
              </a:rPr>
              <a:t>方法を学ぶ</a:t>
            </a:r>
            <a:br>
              <a:rPr kumimoji="0" lang="en-US" altLang="ja-JP" dirty="0">
                <a:latin typeface="メイリオ" panose="020B0604030504040204" pitchFamily="50" charset="-128"/>
              </a:rPr>
            </a:br>
            <a:endParaRPr kumimoji="0" lang="en-US" altLang="ja-JP" dirty="0">
              <a:latin typeface="メイリオ" panose="020B0604030504040204" pitchFamily="50" charset="-128"/>
            </a:endParaRPr>
          </a:p>
          <a:p>
            <a:pPr marL="0" lvl="1" indent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kumimoji="0" lang="ja-JP" altLang="ja-JP" b="1" dirty="0">
                <a:latin typeface="メイリオ" panose="020B0604030504040204" pitchFamily="50" charset="-128"/>
              </a:rPr>
              <a:t>得点が80以上のすべての人物を選択してください。</a:t>
            </a:r>
          </a:p>
          <a:p>
            <a:pPr marL="0" lvl="1" indent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kumimoji="0" lang="ja-JP" altLang="ja-JP" b="1" dirty="0">
                <a:latin typeface="メイリオ" panose="020B0604030504040204" pitchFamily="50" charset="-128"/>
              </a:rPr>
              <a:t>ヒント</a:t>
            </a:r>
            <a:r>
              <a:rPr kumimoji="0" lang="ja-JP" altLang="ja-JP" dirty="0">
                <a:latin typeface="メイリオ" panose="020B0604030504040204" pitchFamily="50" charset="-128"/>
              </a:rPr>
              <a:t>: WHERE句を使用して得点の条件を指定</a:t>
            </a:r>
          </a:p>
          <a:p>
            <a:pPr marL="0" indent="0">
              <a:buNone/>
            </a:pP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E81D74-A268-D048-6673-B27BEEA89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71" y="2205107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1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700"/>
            <a:ext cx="8461208" cy="621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追加演習２．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階に住む人物の名前を重複なく選択する</a:t>
            </a:r>
            <a:endParaRPr lang="en-US" altLang="ja-JP" sz="2400" b="1" dirty="0"/>
          </a:p>
          <a:p>
            <a:pPr marL="0" indent="0">
              <a:buNone/>
            </a:pPr>
            <a:endParaRPr lang="ja-JP" altLang="en-US" sz="2400" b="1" dirty="0"/>
          </a:p>
          <a:p>
            <a:pPr marL="0" indent="0">
              <a:buNone/>
            </a:pPr>
            <a:r>
              <a:rPr lang="ja-JP" altLang="en-US" sz="2400" b="1" dirty="0"/>
              <a:t>目的</a:t>
            </a:r>
            <a:r>
              <a:rPr lang="en-US" altLang="ja-JP" sz="2400" dirty="0"/>
              <a:t>: DISTINCT</a:t>
            </a:r>
            <a:r>
              <a:rPr lang="ja-JP" altLang="en-US" sz="2400" dirty="0"/>
              <a:t>を使用して重複する値を排除する方法を学ぶ。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en-US" altLang="ja-JP" sz="2400" b="1" dirty="0"/>
              <a:t>1</a:t>
            </a:r>
            <a:r>
              <a:rPr lang="ja-JP" altLang="en-US" sz="2400" b="1" dirty="0"/>
              <a:t>階に住む人物の名前を選択してください。そのとき、重複なく表示するようにしてください。</a:t>
            </a:r>
          </a:p>
          <a:p>
            <a:pPr marL="0" indent="0">
              <a:buNone/>
            </a:pPr>
            <a:r>
              <a:rPr lang="ja-JP" altLang="en-US" sz="2400" b="1" dirty="0"/>
              <a:t>ヒント</a:t>
            </a:r>
            <a:r>
              <a:rPr lang="en-US" altLang="ja-JP" sz="2400" dirty="0"/>
              <a:t>: DISTINCT</a:t>
            </a:r>
            <a:r>
              <a:rPr lang="ja-JP" altLang="en-US" sz="2400" dirty="0"/>
              <a:t>と</a:t>
            </a:r>
            <a:r>
              <a:rPr lang="en-US" altLang="ja-JP" sz="2400" dirty="0"/>
              <a:t>WHERE</a:t>
            </a:r>
            <a:r>
              <a:rPr lang="ja-JP" altLang="en-US" sz="2400" dirty="0"/>
              <a:t>句を組み合わせて使用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08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38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700"/>
            <a:ext cx="8461208" cy="6216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追加演習</a:t>
            </a:r>
            <a:r>
              <a:rPr lang="ja-JP" altLang="en-US" sz="2400" dirty="0"/>
              <a:t>３．</a:t>
            </a:r>
            <a:r>
              <a:rPr lang="ja-JP" altLang="en-US" sz="2400" b="1" dirty="0"/>
              <a:t>得点が</a:t>
            </a:r>
            <a:r>
              <a:rPr lang="en-US" altLang="ja-JP" sz="2400" b="1" dirty="0"/>
              <a:t>70</a:t>
            </a:r>
            <a:r>
              <a:rPr lang="ja-JP" altLang="en-US" sz="2400" b="1" dirty="0"/>
              <a:t>から</a:t>
            </a:r>
            <a:r>
              <a:rPr lang="en-US" altLang="ja-JP" sz="2400" b="1" dirty="0"/>
              <a:t>90</a:t>
            </a:r>
            <a:r>
              <a:rPr lang="ja-JP" altLang="en-US" sz="2400" b="1" dirty="0"/>
              <a:t>の範囲内の人物の名前と居室を選択</a:t>
            </a:r>
            <a:endParaRPr lang="en-US" altLang="ja-JP" sz="2400" b="1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目的</a:t>
            </a:r>
            <a:r>
              <a:rPr lang="en-US" altLang="ja-JP" sz="2400" dirty="0"/>
              <a:t>: BETWEEN</a:t>
            </a:r>
            <a:r>
              <a:rPr lang="ja-JP" altLang="en-US" sz="2400" dirty="0"/>
              <a:t>を使用して、特定の範囲内のデータを選択する方法を学ぶ。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en-US" altLang="ja-JP" sz="2400" b="1" dirty="0"/>
              <a:t>BETWEEN </a:t>
            </a:r>
            <a:r>
              <a:rPr lang="ja-JP" altLang="en-US" sz="2400" b="1" dirty="0"/>
              <a:t>を用いて、得点が</a:t>
            </a:r>
            <a:r>
              <a:rPr lang="en-US" altLang="ja-JP" sz="2400" b="1" dirty="0"/>
              <a:t>70</a:t>
            </a:r>
            <a:r>
              <a:rPr lang="ja-JP" altLang="en-US" sz="2400" b="1" dirty="0"/>
              <a:t>から</a:t>
            </a:r>
            <a:r>
              <a:rPr lang="en-US" altLang="ja-JP" sz="2400" b="1" dirty="0"/>
              <a:t>90</a:t>
            </a:r>
            <a:r>
              <a:rPr lang="ja-JP" altLang="en-US" sz="2400" b="1" dirty="0"/>
              <a:t>の範囲内のすべての人物の名前と居室を選択してください。得点が </a:t>
            </a:r>
            <a:r>
              <a:rPr lang="en-US" altLang="ja-JP" sz="2400" b="1" dirty="0"/>
              <a:t>70, 90 </a:t>
            </a:r>
            <a:r>
              <a:rPr lang="ja-JP" altLang="en-US" sz="2400" b="1" dirty="0"/>
              <a:t>の人も含めてください。</a:t>
            </a:r>
          </a:p>
          <a:p>
            <a:pPr marL="0" indent="0">
              <a:buNone/>
            </a:pPr>
            <a:r>
              <a:rPr lang="ja-JP" altLang="en-US" sz="2400" b="1" dirty="0"/>
              <a:t>ヒント</a:t>
            </a:r>
            <a:r>
              <a:rPr lang="en-US" altLang="ja-JP" sz="2400" dirty="0"/>
              <a:t>: BETWEEN </a:t>
            </a:r>
            <a:r>
              <a:rPr lang="ja-JP" altLang="en-US" sz="2400" dirty="0"/>
              <a:t>を使用して得点の範囲を指定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2"/>
            <a:ext cx="2057400" cy="363470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305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68" y="268736"/>
            <a:ext cx="8461208" cy="564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追加演習</a:t>
            </a:r>
            <a:r>
              <a:rPr kumimoji="1" lang="ja-JP" altLang="en-US" sz="2400" dirty="0"/>
              <a:t>４．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織田</a:t>
            </a:r>
            <a:r>
              <a:rPr lang="en-US" altLang="ja-JP" sz="2400" b="1" dirty="0"/>
              <a:t>'</a:t>
            </a:r>
            <a:r>
              <a:rPr kumimoji="1" lang="ja-JP" altLang="en-US" sz="2400" b="1" dirty="0"/>
              <a:t>で</a:t>
            </a:r>
            <a:r>
              <a:rPr lang="ja-JP" altLang="en-US" sz="2400" b="1" dirty="0"/>
              <a:t>始まる名前の</a:t>
            </a:r>
            <a:r>
              <a:rPr kumimoji="1" lang="ja-JP" altLang="en-US" sz="2400" b="1" dirty="0"/>
              <a:t>人を選択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b="1" dirty="0"/>
          </a:p>
          <a:p>
            <a:pPr marL="0" indent="0">
              <a:buNone/>
            </a:pPr>
            <a:r>
              <a:rPr kumimoji="1" lang="ja-JP" altLang="en-US" sz="2400" b="1" dirty="0"/>
              <a:t>目的</a:t>
            </a:r>
            <a:r>
              <a:rPr kumimoji="1" lang="en-US" altLang="ja-JP" sz="2400" dirty="0"/>
              <a:t>: LIKE</a:t>
            </a:r>
            <a:r>
              <a:rPr kumimoji="1" lang="ja-JP" altLang="en-US" sz="2400" dirty="0"/>
              <a:t>を使用して特定のパターンに一致する行を選択する方法を学ぶ。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'</a:t>
            </a:r>
            <a:r>
              <a:rPr lang="ja-JP" altLang="en-US" sz="2400" b="1" dirty="0"/>
              <a:t>織田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で始まる名前の人をすべて</a:t>
            </a:r>
            <a:r>
              <a:rPr kumimoji="1" lang="ja-JP" altLang="en-US" sz="2400" b="1" dirty="0"/>
              <a:t>選択してください</a:t>
            </a:r>
            <a:r>
              <a:rPr kumimoji="1" lang="ja-JP" altLang="en-US" sz="2400" dirty="0"/>
              <a:t>。</a:t>
            </a:r>
          </a:p>
          <a:p>
            <a:pPr marL="0" indent="0">
              <a:buNone/>
            </a:pPr>
            <a:r>
              <a:rPr kumimoji="1" lang="ja-JP" altLang="en-US" sz="2400" b="1" dirty="0"/>
              <a:t>ヒント</a:t>
            </a:r>
            <a:r>
              <a:rPr kumimoji="1" lang="en-US" altLang="ja-JP" sz="2400" dirty="0"/>
              <a:t>: LIKE</a:t>
            </a:r>
            <a:r>
              <a:rPr kumimoji="1" lang="ja-JP" altLang="en-US" sz="2400" dirty="0"/>
              <a:t>とワイルドカード</a:t>
            </a:r>
            <a:r>
              <a:rPr kumimoji="1" lang="en-US" altLang="ja-JP" sz="2400" dirty="0"/>
              <a:t>%</a:t>
            </a:r>
            <a:r>
              <a:rPr kumimoji="1" lang="ja-JP" altLang="en-US" sz="2400" dirty="0"/>
              <a:t>を使用してパターンマッチングを行います。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   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65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68" y="268736"/>
            <a:ext cx="8461208" cy="564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追加演習５</a:t>
            </a:r>
            <a:r>
              <a:rPr kumimoji="1" lang="ja-JP" altLang="en-US" sz="2400" dirty="0"/>
              <a:t>．</a:t>
            </a:r>
            <a:r>
              <a:rPr lang="ja-JP" altLang="en-US" sz="2400" b="1" dirty="0"/>
              <a:t>得点の最大値を得る</a:t>
            </a:r>
            <a:endParaRPr lang="en-US" altLang="ja-JP" sz="2400" b="1" dirty="0"/>
          </a:p>
          <a:p>
            <a:pPr marL="0" indent="0">
              <a:buNone/>
            </a:pPr>
            <a:endParaRPr kumimoji="1" lang="ja-JP" altLang="en-US" sz="2400" b="1" dirty="0"/>
          </a:p>
          <a:p>
            <a:pPr marL="0" indent="0">
              <a:buNone/>
            </a:pPr>
            <a:r>
              <a:rPr kumimoji="1" lang="ja-JP" altLang="en-US" sz="2400" b="1" dirty="0"/>
              <a:t>目的</a:t>
            </a:r>
            <a:r>
              <a:rPr kumimoji="1" lang="en-US" altLang="ja-JP" sz="2400" dirty="0"/>
              <a:t>: </a:t>
            </a:r>
            <a:r>
              <a:rPr lang="en-US" altLang="ja-JP" sz="2400" dirty="0"/>
              <a:t>MAX </a:t>
            </a:r>
            <a:r>
              <a:rPr kumimoji="1" lang="ja-JP" altLang="en-US" sz="2400" dirty="0"/>
              <a:t>を使用して「得点」の列の最大値を得る方法を学ぶ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得点の最大値を得てください</a:t>
            </a: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ヒント</a:t>
            </a:r>
            <a:r>
              <a:rPr kumimoji="1" lang="en-US" altLang="ja-JP" sz="2400" dirty="0"/>
              <a:t>: SELECT </a:t>
            </a:r>
            <a:r>
              <a:rPr lang="en-US" altLang="ja-JP" sz="2400" dirty="0"/>
              <a:t>MAX(</a:t>
            </a:r>
            <a:r>
              <a:rPr lang="ja-JP" altLang="en-US" sz="2400" dirty="0"/>
              <a:t>得点</a:t>
            </a:r>
            <a:r>
              <a:rPr lang="en-US" altLang="ja-JP" sz="2400" dirty="0"/>
              <a:t>) </a:t>
            </a:r>
            <a:r>
              <a:rPr lang="ja-JP" altLang="en-US" sz="2400" dirty="0" err="1"/>
              <a:t>のように</a:t>
            </a:r>
            <a:r>
              <a:rPr lang="ja-JP" altLang="en-US" sz="2400" dirty="0"/>
              <a:t>書くことで、得点の最大値を得ることができます。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166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700"/>
            <a:ext cx="8461208" cy="5981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ja-JP" altLang="en-US" sz="2400" dirty="0"/>
              <a:t>追加演習１　</a:t>
            </a:r>
            <a:r>
              <a:rPr kumimoji="0" lang="ja-JP" altLang="en-US" sz="2400" b="1" dirty="0"/>
              <a:t>解答</a:t>
            </a:r>
            <a:r>
              <a:rPr kumimoji="0" lang="ja-JP" altLang="ja-JP" sz="2400" b="1" dirty="0"/>
              <a:t>例</a:t>
            </a:r>
            <a:r>
              <a:rPr kumimoji="0" lang="ja-JP" altLang="ja-JP" sz="2400" dirty="0"/>
              <a:t>: </a:t>
            </a:r>
            <a:r>
              <a:rPr kumimoji="0" lang="ja-JP" altLang="ja-JP" sz="2400" dirty="0">
                <a:latin typeface="Arial Unicode MS"/>
              </a:rPr>
              <a:t>SELECT * FROM </a:t>
            </a:r>
            <a:r>
              <a:rPr kumimoji="0" lang="ja-JP" altLang="en-US" sz="2400" dirty="0">
                <a:latin typeface="Arial Unicode MS"/>
              </a:rPr>
              <a:t>記録</a:t>
            </a:r>
            <a:r>
              <a:rPr kumimoji="0" lang="ja-JP" altLang="ja-JP" sz="2400" dirty="0">
                <a:latin typeface="Arial Unicode MS"/>
              </a:rPr>
              <a:t> WHERE 得点 &gt;= 80;</a:t>
            </a:r>
            <a:endParaRPr kumimoji="0" lang="en-US" altLang="ja-JP" sz="2400" dirty="0">
              <a:latin typeface="Arial Unicode MS"/>
            </a:endParaRPr>
          </a:p>
          <a:p>
            <a:pPr marL="0" indent="0">
              <a:buNone/>
            </a:pPr>
            <a:r>
              <a:rPr lang="ja-JP" altLang="en-US" sz="2400" dirty="0"/>
              <a:t>追加演習２　</a:t>
            </a:r>
            <a:r>
              <a:rPr lang="ja-JP" altLang="en-US" sz="2400" b="1" dirty="0"/>
              <a:t>解答例</a:t>
            </a:r>
            <a:r>
              <a:rPr lang="en-US" altLang="ja-JP" sz="2400" dirty="0"/>
              <a:t>: SELECT DISTINCT </a:t>
            </a:r>
            <a:r>
              <a:rPr lang="ja-JP" altLang="en-US" sz="2400" dirty="0"/>
              <a:t>名前 </a:t>
            </a:r>
            <a:r>
              <a:rPr lang="en-US" altLang="ja-JP" sz="2400" dirty="0"/>
              <a:t>FROM </a:t>
            </a:r>
            <a:r>
              <a:rPr lang="ja-JP" altLang="en-US" sz="2400" dirty="0"/>
              <a:t>記録</a:t>
            </a:r>
            <a:r>
              <a:rPr lang="en-US" altLang="ja-JP" sz="2400" dirty="0"/>
              <a:t> WHERE </a:t>
            </a:r>
            <a:r>
              <a:rPr lang="ja-JP" altLang="en-US" sz="2400" dirty="0"/>
              <a:t>居室 </a:t>
            </a:r>
            <a:r>
              <a:rPr lang="en-US" altLang="ja-JP" sz="2400" dirty="0"/>
              <a:t>= '1</a:t>
            </a:r>
            <a:r>
              <a:rPr lang="ja-JP" altLang="en-US" sz="2400" dirty="0"/>
              <a:t>階</a:t>
            </a:r>
            <a:r>
              <a:rPr lang="en-US" altLang="ja-JP" sz="2400" dirty="0"/>
              <a:t>';</a:t>
            </a:r>
          </a:p>
          <a:p>
            <a:pPr marL="0" indent="0">
              <a:buNone/>
            </a:pPr>
            <a:r>
              <a:rPr lang="ja-JP" altLang="en-US" sz="2400" dirty="0"/>
              <a:t>追加演習３　</a:t>
            </a:r>
            <a:r>
              <a:rPr kumimoji="0" lang="ja-JP" altLang="en-US" sz="2400" b="1" dirty="0"/>
              <a:t>解答例</a:t>
            </a:r>
            <a:r>
              <a:rPr kumimoji="0" lang="en-US" altLang="ja-JP" sz="2400" b="1" dirty="0"/>
              <a:t>: </a:t>
            </a:r>
            <a:r>
              <a:rPr kumimoji="0" lang="en-US" altLang="ja-JP" sz="2400" dirty="0"/>
              <a:t>SELECT </a:t>
            </a:r>
            <a:r>
              <a:rPr kumimoji="0" lang="ja-JP" altLang="en-US" sz="2400" dirty="0"/>
              <a:t>名前</a:t>
            </a:r>
            <a:r>
              <a:rPr kumimoji="0" lang="en-US" altLang="ja-JP" sz="2400" dirty="0"/>
              <a:t>, </a:t>
            </a:r>
            <a:r>
              <a:rPr kumimoji="0" lang="ja-JP" altLang="en-US" sz="2400" dirty="0"/>
              <a:t>居室 </a:t>
            </a:r>
            <a:r>
              <a:rPr kumimoji="0" lang="en-US" altLang="ja-JP" sz="2400" dirty="0"/>
              <a:t>FROM </a:t>
            </a:r>
            <a:r>
              <a:rPr kumimoji="0" lang="ja-JP" altLang="en-US" sz="2400" dirty="0"/>
              <a:t>記録</a:t>
            </a:r>
            <a:r>
              <a:rPr kumimoji="0" lang="en-US" altLang="ja-JP" sz="2400" dirty="0"/>
              <a:t> WHERE </a:t>
            </a:r>
            <a:r>
              <a:rPr kumimoji="0" lang="ja-JP" altLang="en-US" sz="2400" dirty="0"/>
              <a:t>得点 </a:t>
            </a:r>
            <a:r>
              <a:rPr kumimoji="0" lang="en-US" altLang="ja-JP" sz="2400" dirty="0"/>
              <a:t>BETWEEN 70 AND 90; </a:t>
            </a:r>
          </a:p>
          <a:p>
            <a:pPr marL="0" indent="0">
              <a:buNone/>
            </a:pPr>
            <a:r>
              <a:rPr lang="ja-JP" altLang="en-US" sz="2400" dirty="0"/>
              <a:t>追加演習４　</a:t>
            </a:r>
            <a:r>
              <a:rPr lang="ja-JP" altLang="en-US" sz="2400" b="1" dirty="0"/>
              <a:t>解答例</a:t>
            </a:r>
            <a:r>
              <a:rPr lang="ja-JP" altLang="en-US" sz="2400" dirty="0"/>
              <a:t>：</a:t>
            </a:r>
            <a:r>
              <a:rPr lang="en-US" altLang="ja-JP" sz="2400" dirty="0"/>
              <a:t>SELECT * FROM </a:t>
            </a:r>
            <a:r>
              <a:rPr lang="ja-JP" altLang="en-US" sz="2400" dirty="0"/>
              <a:t>記録 </a:t>
            </a:r>
            <a:r>
              <a:rPr lang="en-US" altLang="ja-JP" sz="2400" dirty="0"/>
              <a:t>WHERE </a:t>
            </a:r>
            <a:r>
              <a:rPr lang="ja-JP" altLang="en-US" sz="2400" dirty="0"/>
              <a:t>名前 </a:t>
            </a:r>
            <a:r>
              <a:rPr lang="en-US" altLang="ja-JP" sz="2400" dirty="0"/>
              <a:t>LIKE '</a:t>
            </a:r>
            <a:r>
              <a:rPr lang="ja-JP" altLang="en-US" sz="2400" dirty="0"/>
              <a:t>織田</a:t>
            </a:r>
            <a:r>
              <a:rPr lang="en-US" altLang="ja-JP" sz="2400" dirty="0"/>
              <a:t>%';</a:t>
            </a:r>
          </a:p>
          <a:p>
            <a:pPr marL="0" indent="0">
              <a:buNone/>
            </a:pPr>
            <a:r>
              <a:rPr lang="ja-JP" altLang="en-US" sz="2400" dirty="0"/>
              <a:t>追加演習５　</a:t>
            </a:r>
            <a:r>
              <a:rPr lang="ja-JP" altLang="en-US" sz="2400" b="1" dirty="0"/>
              <a:t>解答例</a:t>
            </a:r>
            <a:r>
              <a:rPr lang="ja-JP" altLang="en-US" sz="2400" dirty="0"/>
              <a:t>：</a:t>
            </a:r>
            <a:r>
              <a:rPr lang="en-US" altLang="ja-JP" sz="2400" dirty="0"/>
              <a:t>SELECT MAX(*) FROM;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0" lang="en-US" altLang="ja-JP" sz="2400" dirty="0"/>
          </a:p>
          <a:p>
            <a:pPr marL="0" indent="0">
              <a:buNone/>
            </a:pPr>
            <a:endParaRPr kumimoji="0" lang="ja-JP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E81D74-A268-D048-6673-B27BEEA89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71" y="2205107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63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 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4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SQL</a:t>
            </a:r>
            <a:r>
              <a:rPr lang="ja-JP" altLang="en-US" sz="2000" b="1" dirty="0"/>
              <a:t>理解の前提知識</a:t>
            </a:r>
          </a:p>
          <a:p>
            <a:r>
              <a:rPr lang="ja-JP" altLang="en-US" sz="2000" b="1" dirty="0"/>
              <a:t>テーブル</a:t>
            </a:r>
            <a:r>
              <a:rPr lang="en-US" altLang="ja-JP" sz="2000" dirty="0"/>
              <a:t>: </a:t>
            </a:r>
            <a:r>
              <a:rPr lang="ja-JP" altLang="en-US" sz="2000" dirty="0"/>
              <a:t>データを表形式で保存する構造。</a:t>
            </a:r>
          </a:p>
          <a:p>
            <a:r>
              <a:rPr lang="ja-JP" altLang="en-US" sz="2000" b="1" dirty="0"/>
              <a:t>問い合わせ（クエリ）</a:t>
            </a:r>
            <a:r>
              <a:rPr lang="en-US" altLang="ja-JP" sz="2000" dirty="0"/>
              <a:t>: </a:t>
            </a:r>
            <a:r>
              <a:rPr lang="ja-JP" altLang="en-US" sz="2000" dirty="0"/>
              <a:t>データベースからデータを検索・加工するための</a:t>
            </a:r>
            <a:r>
              <a:rPr lang="ja-JP" altLang="en-US" sz="2000"/>
              <a:t>指令。</a:t>
            </a:r>
            <a:r>
              <a:rPr lang="en-US" altLang="ja-JP" sz="2000"/>
              <a:t>SELECT</a:t>
            </a:r>
            <a:r>
              <a:rPr lang="ja-JP" altLang="en-US" sz="2000"/>
              <a:t>、</a:t>
            </a:r>
            <a:r>
              <a:rPr lang="en-US" altLang="ja-JP" sz="2000" dirty="0"/>
              <a:t>FROM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WHERE</a:t>
            </a:r>
            <a:r>
              <a:rPr lang="ja-JP" altLang="en-US" sz="2000" dirty="0"/>
              <a:t>などのコマンドが存在し、高度な操作も可能。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SQL</a:t>
            </a:r>
            <a:r>
              <a:rPr lang="ja-JP" altLang="en-US" sz="2000" b="1"/>
              <a:t>の </a:t>
            </a:r>
            <a:r>
              <a:rPr lang="en-US" altLang="ja-JP" sz="2000" b="1"/>
              <a:t>select, </a:t>
            </a:r>
            <a:r>
              <a:rPr lang="en-US" altLang="ja-JP" sz="2000" b="1" dirty="0"/>
              <a:t>from, where</a:t>
            </a:r>
          </a:p>
          <a:p>
            <a:pPr marL="0" indent="0">
              <a:buNone/>
            </a:pPr>
            <a:r>
              <a:rPr lang="en-US" altLang="ja-JP" sz="2000" b="1"/>
              <a:t>select</a:t>
            </a:r>
            <a:endParaRPr lang="en-US" altLang="ja-JP" sz="2000" b="1" dirty="0"/>
          </a:p>
          <a:p>
            <a:r>
              <a:rPr lang="ja-JP" altLang="en-US" sz="2000" dirty="0"/>
              <a:t>問い合わせ（クエリ）のための基本的な命令。</a:t>
            </a:r>
            <a:endParaRPr lang="en-US" altLang="ja-JP" sz="2000" dirty="0"/>
          </a:p>
          <a:p>
            <a:r>
              <a:rPr lang="ja-JP" altLang="en-US" sz="2000" dirty="0"/>
              <a:t>取得したいデータの指定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from</a:t>
            </a:r>
          </a:p>
          <a:p>
            <a:r>
              <a:rPr lang="ja-JP" altLang="en-US" sz="2000" dirty="0"/>
              <a:t>データ取得の対象となるテーブルを指定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where</a:t>
            </a:r>
          </a:p>
          <a:p>
            <a:r>
              <a:rPr lang="ja-JP" altLang="en-US" sz="2000" dirty="0"/>
              <a:t>特定の条件を満たす行の選択</a:t>
            </a:r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61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 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4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WHERE </a:t>
            </a:r>
            <a:r>
              <a:rPr lang="ja-JP" altLang="en-US" sz="2000" b="1" dirty="0"/>
              <a:t>による選択</a:t>
            </a:r>
          </a:p>
          <a:p>
            <a:pPr marL="0" indent="0">
              <a:buNone/>
            </a:pPr>
            <a:r>
              <a:rPr lang="ja-JP" altLang="en-US" sz="2000" dirty="0"/>
              <a:t>問い合わせ（クエリ）では、条件を指定してデータの行単位で選択。</a:t>
            </a:r>
          </a:p>
          <a:p>
            <a:r>
              <a:rPr lang="en-US" altLang="ja-JP" sz="2000" dirty="0"/>
              <a:t>WHERE </a:t>
            </a:r>
            <a:r>
              <a:rPr lang="ja-JP" altLang="en-US" sz="2000" dirty="0"/>
              <a:t>得点 </a:t>
            </a:r>
            <a:r>
              <a:rPr lang="en-US" altLang="ja-JP" sz="2000" dirty="0"/>
              <a:t>&gt; 80</a:t>
            </a:r>
            <a:r>
              <a:rPr lang="ja-JP" altLang="en-US" sz="2000" dirty="0"/>
              <a:t> </a:t>
            </a:r>
            <a:r>
              <a:rPr lang="en-US" altLang="ja-JP" sz="2000" dirty="0"/>
              <a:t> </a:t>
            </a:r>
            <a:r>
              <a:rPr lang="ja-JP" altLang="en-US" sz="2000" b="1" dirty="0"/>
              <a:t>得点が</a:t>
            </a:r>
            <a:r>
              <a:rPr lang="en-US" altLang="ja-JP" sz="2000" b="1" dirty="0"/>
              <a:t>80</a:t>
            </a:r>
            <a:r>
              <a:rPr lang="ja-JP" altLang="en-US" sz="2000" b="1" dirty="0"/>
              <a:t>より大きい行</a:t>
            </a:r>
            <a:r>
              <a:rPr lang="ja-JP" altLang="en-US" sz="2000" dirty="0"/>
              <a:t>を選択。</a:t>
            </a:r>
          </a:p>
          <a:p>
            <a:r>
              <a:rPr lang="en-US" altLang="ja-JP" sz="2000" dirty="0"/>
              <a:t>WHERE </a:t>
            </a:r>
            <a:r>
              <a:rPr lang="ja-JP" altLang="en-US" sz="2000" dirty="0"/>
              <a:t>得点 </a:t>
            </a:r>
            <a:r>
              <a:rPr lang="en-US" altLang="ja-JP" sz="2000" dirty="0"/>
              <a:t>BETWEEN 80 AND 85  </a:t>
            </a:r>
            <a:r>
              <a:rPr lang="ja-JP" altLang="en-US" sz="2000" b="1" dirty="0"/>
              <a:t>得点が</a:t>
            </a:r>
            <a:r>
              <a:rPr lang="en-US" altLang="ja-JP" sz="2000" b="1" dirty="0"/>
              <a:t>80</a:t>
            </a:r>
            <a:r>
              <a:rPr lang="ja-JP" altLang="en-US" sz="2000" b="1" dirty="0"/>
              <a:t>以上かつ</a:t>
            </a:r>
            <a:r>
              <a:rPr lang="en-US" altLang="ja-JP" sz="2000" b="1" dirty="0"/>
              <a:t>85</a:t>
            </a:r>
            <a:r>
              <a:rPr lang="ja-JP" altLang="en-US" sz="2000" b="1" dirty="0"/>
              <a:t>以下の行</a:t>
            </a:r>
            <a:r>
              <a:rPr lang="ja-JP" altLang="en-US" sz="2000" dirty="0"/>
              <a:t>を選択。</a:t>
            </a:r>
          </a:p>
          <a:p>
            <a:r>
              <a:rPr lang="en-US" altLang="ja-JP" sz="2000" dirty="0"/>
              <a:t>WHERE </a:t>
            </a:r>
            <a:r>
              <a:rPr lang="ja-JP" altLang="en-US" sz="2000" dirty="0"/>
              <a:t>居室 </a:t>
            </a:r>
            <a:r>
              <a:rPr lang="en-US" altLang="ja-JP" sz="2000" dirty="0"/>
              <a:t>LIKE '%</a:t>
            </a:r>
            <a:r>
              <a:rPr lang="ja-JP" altLang="en-US" sz="2000" dirty="0"/>
              <a:t>階</a:t>
            </a:r>
            <a:r>
              <a:rPr lang="en-US" altLang="ja-JP" sz="2000" dirty="0"/>
              <a:t>';  </a:t>
            </a:r>
            <a:r>
              <a:rPr lang="ja-JP" altLang="en-US" sz="2000" b="1" dirty="0"/>
              <a:t>居室が</a:t>
            </a:r>
            <a:r>
              <a:rPr lang="en-US" altLang="ja-JP" sz="2000" b="1" dirty="0"/>
              <a:t>'</a:t>
            </a:r>
            <a:r>
              <a:rPr lang="ja-JP" altLang="en-US" sz="2000" b="1" dirty="0"/>
              <a:t>階</a:t>
            </a:r>
            <a:r>
              <a:rPr lang="en-US" altLang="ja-JP" sz="2000" b="1" dirty="0"/>
              <a:t>'</a:t>
            </a:r>
            <a:r>
              <a:rPr lang="ja-JP" altLang="en-US" sz="2000" b="1" dirty="0"/>
              <a:t>で終わる行を選択</a:t>
            </a:r>
            <a:r>
              <a:rPr lang="ja-JP" altLang="en-US" sz="2000" dirty="0"/>
              <a:t>。ワイルドカード（</a:t>
            </a:r>
            <a:r>
              <a:rPr lang="en-US" altLang="ja-JP" sz="2000" dirty="0"/>
              <a:t>%</a:t>
            </a:r>
            <a:r>
              <a:rPr lang="ja-JP" altLang="en-US" sz="2000" dirty="0"/>
              <a:t>）は任意の文字列を表す。</a:t>
            </a:r>
          </a:p>
          <a:p>
            <a:r>
              <a:rPr lang="en-US" altLang="ja-JP" sz="2000" dirty="0"/>
              <a:t>WHERE </a:t>
            </a:r>
            <a:r>
              <a:rPr lang="ja-JP" altLang="en-US" sz="2000" dirty="0"/>
              <a:t>居室 </a:t>
            </a:r>
            <a:r>
              <a:rPr lang="en-US" altLang="ja-JP" sz="2000" dirty="0"/>
              <a:t>IN ('1</a:t>
            </a:r>
            <a:r>
              <a:rPr lang="ja-JP" altLang="en-US" sz="2000" dirty="0"/>
              <a:t>階</a:t>
            </a:r>
            <a:r>
              <a:rPr lang="en-US" altLang="ja-JP" sz="2000" dirty="0"/>
              <a:t>', '2</a:t>
            </a:r>
            <a:r>
              <a:rPr lang="ja-JP" altLang="en-US" sz="2000" dirty="0"/>
              <a:t>階</a:t>
            </a:r>
            <a:r>
              <a:rPr lang="en-US" altLang="ja-JP" sz="2000" dirty="0"/>
              <a:t>')  </a:t>
            </a:r>
            <a:r>
              <a:rPr lang="ja-JP" altLang="en-US" sz="2000" b="1" dirty="0"/>
              <a:t>居室が</a:t>
            </a:r>
            <a:r>
              <a:rPr lang="en-US" altLang="ja-JP" sz="2000" b="1" dirty="0"/>
              <a:t>'1</a:t>
            </a:r>
            <a:r>
              <a:rPr lang="ja-JP" altLang="en-US" sz="2000" b="1" dirty="0"/>
              <a:t>階</a:t>
            </a:r>
            <a:r>
              <a:rPr lang="en-US" altLang="ja-JP" sz="2000" b="1" dirty="0"/>
              <a:t>'</a:t>
            </a:r>
            <a:r>
              <a:rPr lang="ja-JP" altLang="en-US" sz="2000" b="1" dirty="0"/>
              <a:t>または</a:t>
            </a:r>
            <a:r>
              <a:rPr lang="en-US" altLang="ja-JP" sz="2000" b="1" dirty="0"/>
              <a:t>'2</a:t>
            </a:r>
            <a:r>
              <a:rPr lang="ja-JP" altLang="en-US" sz="2000" b="1" dirty="0"/>
              <a:t>階</a:t>
            </a:r>
            <a:r>
              <a:rPr lang="en-US" altLang="ja-JP" sz="2000" b="1" dirty="0"/>
              <a:t>'</a:t>
            </a:r>
            <a:r>
              <a:rPr lang="ja-JP" altLang="en-US" sz="2000" dirty="0"/>
              <a:t>に一致する行を選択。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658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 </a:t>
            </a:r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4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DISTINCT</a:t>
            </a:r>
            <a:r>
              <a:rPr lang="ja-JP" altLang="en-US" sz="2000" b="1" dirty="0"/>
              <a:t>は重複行の除去</a:t>
            </a:r>
            <a:endParaRPr lang="ja-JP" altLang="en-US" sz="2000" dirty="0"/>
          </a:p>
          <a:p>
            <a:r>
              <a:rPr lang="en-US" altLang="ja-JP" sz="2000"/>
              <a:t>SELECT </a:t>
            </a:r>
            <a:r>
              <a:rPr lang="ja-JP" altLang="en-US" sz="2000" dirty="0"/>
              <a:t>居室 </a:t>
            </a:r>
            <a:r>
              <a:rPr lang="en-US" altLang="ja-JP" sz="2000" dirty="0"/>
              <a:t>FROM </a:t>
            </a:r>
            <a:r>
              <a:rPr lang="ja-JP" altLang="en-US" sz="2000" dirty="0"/>
              <a:t>記録</a:t>
            </a:r>
            <a:endParaRPr lang="en-US" altLang="ja-JP" sz="2000" dirty="0"/>
          </a:p>
          <a:p>
            <a:r>
              <a:rPr lang="en-US" altLang="ja-JP" sz="2000"/>
              <a:t>SELECT </a:t>
            </a:r>
            <a:r>
              <a:rPr lang="en-US" altLang="ja-JP" sz="2000" dirty="0"/>
              <a:t>DISTINCT </a:t>
            </a:r>
            <a:r>
              <a:rPr lang="ja-JP" altLang="en-US" sz="2000" dirty="0"/>
              <a:t>居室 </a:t>
            </a:r>
            <a:r>
              <a:rPr lang="en-US" altLang="ja-JP" sz="2000" dirty="0"/>
              <a:t>FROM </a:t>
            </a:r>
            <a:r>
              <a:rPr lang="ja-JP" altLang="en-US" sz="2000" dirty="0"/>
              <a:t>記録</a:t>
            </a:r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ja-JP" altLang="en-US" sz="2000" b="1" dirty="0"/>
              <a:t>集約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/>
              <a:t>AVG, MAX, MIN, SUM: </a:t>
            </a:r>
            <a:r>
              <a:rPr lang="ja-JP" altLang="en-US" sz="2000" dirty="0"/>
              <a:t>平均、最大、最小、合計。</a:t>
            </a:r>
          </a:p>
          <a:p>
            <a:r>
              <a:rPr lang="en-US" altLang="ja-JP" sz="2000"/>
              <a:t>SELECT </a:t>
            </a:r>
            <a:r>
              <a:rPr lang="en-US" altLang="ja-JP" sz="2000" dirty="0"/>
              <a:t>AVG(</a:t>
            </a:r>
            <a:r>
              <a:rPr lang="ja-JP" altLang="en-US" sz="2000" dirty="0"/>
              <a:t>得点</a:t>
            </a:r>
            <a:r>
              <a:rPr lang="en-US" altLang="ja-JP" sz="2000" dirty="0"/>
              <a:t>) FROM </a:t>
            </a:r>
            <a:r>
              <a:rPr lang="ja-JP" altLang="en-US" sz="2000" dirty="0"/>
              <a:t>記録</a:t>
            </a:r>
            <a:r>
              <a:rPr lang="en-US" altLang="ja-JP" sz="2000" dirty="0"/>
              <a:t>;</a:t>
            </a:r>
          </a:p>
          <a:p>
            <a:r>
              <a:rPr lang="en-US" altLang="ja-JP" sz="2000"/>
              <a:t>SELECT </a:t>
            </a:r>
            <a:r>
              <a:rPr lang="en-US" altLang="ja-JP" sz="2000" dirty="0"/>
              <a:t>MAX(</a:t>
            </a:r>
            <a:r>
              <a:rPr lang="ja-JP" altLang="en-US" sz="2000" dirty="0"/>
              <a:t>得点</a:t>
            </a:r>
            <a:r>
              <a:rPr lang="en-US" altLang="ja-JP" sz="2000" dirty="0"/>
              <a:t>) FROM </a:t>
            </a:r>
            <a:r>
              <a:rPr lang="ja-JP" altLang="en-US" sz="2000" dirty="0"/>
              <a:t>記録</a:t>
            </a:r>
            <a:r>
              <a:rPr lang="en-US" altLang="ja-JP" sz="2000" dirty="0"/>
              <a:t>;</a:t>
            </a:r>
          </a:p>
          <a:p>
            <a:r>
              <a:rPr lang="en-US" altLang="ja-JP" sz="2000"/>
              <a:t>SELECT </a:t>
            </a:r>
            <a:r>
              <a:rPr lang="en-US" altLang="ja-JP" sz="2000" dirty="0"/>
              <a:t>MIN(</a:t>
            </a:r>
            <a:r>
              <a:rPr lang="ja-JP" altLang="en-US" sz="2000" dirty="0"/>
              <a:t>得点</a:t>
            </a:r>
            <a:r>
              <a:rPr lang="en-US" altLang="ja-JP" sz="2000" dirty="0"/>
              <a:t>) FROM </a:t>
            </a:r>
            <a:r>
              <a:rPr lang="ja-JP" altLang="en-US" sz="2000" dirty="0"/>
              <a:t>記録</a:t>
            </a:r>
            <a:r>
              <a:rPr lang="en-US" altLang="ja-JP" sz="2000" dirty="0"/>
              <a:t>;</a:t>
            </a:r>
          </a:p>
          <a:p>
            <a:r>
              <a:rPr lang="en-US" altLang="ja-JP" sz="2000"/>
              <a:t>SELECT </a:t>
            </a:r>
            <a:r>
              <a:rPr lang="en-US" altLang="ja-JP" sz="2000" dirty="0"/>
              <a:t>SUM(</a:t>
            </a:r>
            <a:r>
              <a:rPr lang="ja-JP" altLang="en-US" sz="2000" dirty="0"/>
              <a:t>得点</a:t>
            </a:r>
            <a:r>
              <a:rPr lang="en-US" altLang="ja-JP" sz="2000" dirty="0"/>
              <a:t>) FROM</a:t>
            </a:r>
            <a:r>
              <a:rPr lang="ja-JP" altLang="en-US" sz="2000" dirty="0"/>
              <a:t> 記録</a:t>
            </a:r>
            <a:r>
              <a:rPr lang="en-US" altLang="ja-JP" sz="2000" dirty="0"/>
              <a:t>;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22623"/>
              </p:ext>
            </p:extLst>
          </p:nvPr>
        </p:nvGraphicFramePr>
        <p:xfrm>
          <a:off x="5505818" y="350587"/>
          <a:ext cx="107081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/>
                        <a:t>2</a:t>
                      </a:r>
                      <a:r>
                        <a:rPr lang="ja-JP" altLang="en-US" sz="18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/>
                        <a:t>3</a:t>
                      </a:r>
                      <a:r>
                        <a:rPr lang="ja-JP" altLang="en-US" sz="18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2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53576"/>
              </p:ext>
            </p:extLst>
          </p:nvPr>
        </p:nvGraphicFramePr>
        <p:xfrm>
          <a:off x="6885071" y="373197"/>
          <a:ext cx="107081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2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3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819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527050"/>
            <a:ext cx="6355868" cy="2365288"/>
          </a:xfrm>
        </p:spPr>
        <p:txBody>
          <a:bodyPr>
            <a:noAutofit/>
          </a:bodyPr>
          <a:lstStyle/>
          <a:p>
            <a:pPr marL="457200" indent="-457200">
              <a:buAutoNum type="circleNumDbPlain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テーブルによるデータ管理の理解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000">
                <a:solidFill>
                  <a:srgbClr val="374151"/>
                </a:solidFill>
                <a:latin typeface="Söhne"/>
              </a:rPr>
              <a:t>SELECT</a:t>
            </a:r>
            <a:r>
              <a:rPr lang="ja-JP" altLang="en-US" sz="2000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FROM</a:t>
            </a:r>
            <a:r>
              <a:rPr lang="ja-JP" altLang="en-US" sz="2000" dirty="0" err="1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WHERE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を学ぶことで、リレーショナルデータベース内のテーブルにデータをどのように管理するかについて深い理解が得られます。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の柔軟性の理解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は柔軟な言語です。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SQL 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の柔軟性を学ぶことで、必要なデータを効率的に取得できるスキルを習得できます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。</a:t>
            </a:r>
          </a:p>
          <a:p>
            <a:pPr marL="0" indent="0">
              <a:buNone/>
            </a:pPr>
            <a:endParaRPr lang="ja-JP" altLang="en-US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によるデータアクセスのスキル向上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000">
                <a:solidFill>
                  <a:srgbClr val="374151"/>
                </a:solidFill>
                <a:latin typeface="Söhne"/>
              </a:rPr>
              <a:t>SELECT</a:t>
            </a:r>
            <a:r>
              <a:rPr lang="ja-JP" altLang="en-US" sz="2000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FROM</a:t>
            </a:r>
            <a:r>
              <a:rPr lang="ja-JP" altLang="en-US" sz="2000" dirty="0" err="1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WHERE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を理解し、正確に使用できるようになることで、データベースから必要なデータを取得するスキルが向上します。これはデータ分析、レポート作成、ビジネスの意思決定において有用です。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の入力（複数可能）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・データの追加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問い合わせ</a:t>
            </a:r>
            <a: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。SELECT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など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35842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02194"/>
            <a:ext cx="8461208" cy="583671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データの整合性</a:t>
            </a:r>
            <a:r>
              <a:rPr kumimoji="1" lang="ja-JP" altLang="en-US" sz="2400" dirty="0"/>
              <a:t>：リレーショナルデータベースは，</a:t>
            </a:r>
            <a:r>
              <a:rPr kumimoji="1" lang="ja-JP" altLang="en-US" sz="2400" b="1" dirty="0"/>
              <a:t>データの整合性を保持するための機能</a:t>
            </a:r>
            <a:r>
              <a:rPr kumimoji="1" lang="ja-JP" altLang="en-US" sz="2400" dirty="0"/>
              <a:t>を有する．これにより，誤ったデータや矛盾したデータが保存されるのを防ぐことができる．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柔軟な問い合わせ（クエリ）能力</a:t>
            </a:r>
            <a:r>
              <a:rPr kumimoji="1" lang="ja-JP" altLang="en-US" sz="2400" dirty="0"/>
              <a:t>：リレーショナルデータベースの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Structured Query Language</a:t>
            </a:r>
            <a:r>
              <a:rPr kumimoji="1" lang="ja-JP" altLang="en-US" sz="2400" dirty="0"/>
              <a:t>）（データベース操作言語）の使用により，</a:t>
            </a:r>
            <a:r>
              <a:rPr kumimoji="1" lang="ja-JP" altLang="en-US" sz="2400" b="1" dirty="0"/>
              <a:t>複雑な検索やデータの抽出</a:t>
            </a:r>
            <a:r>
              <a:rPr kumimoji="1" lang="ja-JP" altLang="en-US" sz="2400" dirty="0"/>
              <a:t>が可能になる．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トランザクション機能</a:t>
            </a:r>
            <a:r>
              <a:rPr kumimoji="1" lang="ja-JP" altLang="en-US" sz="2400" dirty="0"/>
              <a:t>：一連の操作全体を一つの単位として取り扱うことができる機能．これにより，</a:t>
            </a:r>
            <a:r>
              <a:rPr kumimoji="1" lang="ja-JP" altLang="en-US" sz="2400" b="1" dirty="0"/>
              <a:t>データの一貫性と信頼性が向上</a:t>
            </a:r>
            <a:r>
              <a:rPr kumimoji="1" lang="ja-JP" altLang="en-US" sz="2400" dirty="0"/>
              <a:t>する．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セキュリティ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アクセス権限の設定</a:t>
            </a:r>
            <a:r>
              <a:rPr kumimoji="1" lang="ja-JP" altLang="en-US" sz="2400" dirty="0"/>
              <a:t>などにより，セキュリティを確保する．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データの安全な保管，効率的なデータ検索・操作，ビジネスや研究の意思決定をサポート．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0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3062</Words>
  <Application>Microsoft Office PowerPoint</Application>
  <PresentationFormat>画面に合わせる (4:3)</PresentationFormat>
  <Paragraphs>492</Paragraphs>
  <Slides>47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47</vt:i4>
      </vt:variant>
    </vt:vector>
  </HeadingPairs>
  <TitlesOfParts>
    <vt:vector size="61" baseType="lpstr">
      <vt:lpstr>Arial Unicode MS</vt:lpstr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7_Office テーマ</vt:lpstr>
      <vt:lpstr>1_Office テーマ</vt:lpstr>
      <vt:lpstr>5. SQL基礎：SELECT文による効率的なデータ検索と操作の基本 </vt:lpstr>
      <vt:lpstr>アドバイス</vt:lpstr>
      <vt:lpstr>アウトライン</vt:lpstr>
      <vt:lpstr>SQLFiddle のサイトにアクセス</vt:lpstr>
      <vt:lpstr>SQLFiddle でのデータベース管理システムの選択</vt:lpstr>
      <vt:lpstr>SQLFiddle の画面</vt:lpstr>
      <vt:lpstr>5-1. イントロダクション</vt:lpstr>
      <vt:lpstr>リレーショナルデータベースの仕組み</vt:lpstr>
      <vt:lpstr>リレーショナルデータベースの重要性</vt:lpstr>
      <vt:lpstr>SQL 理解のための前提知識</vt:lpstr>
      <vt:lpstr>SQL によるテーブル定義</vt:lpstr>
      <vt:lpstr>データ追加のSQL</vt:lpstr>
      <vt:lpstr>演習１．テーブル定義とデータの追加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5-2. SELECT、FROM、WHERE の役割</vt:lpstr>
      <vt:lpstr>最初に全体像を把握する学習のメリット</vt:lpstr>
      <vt:lpstr>SQL 問い合わせの全体像①</vt:lpstr>
      <vt:lpstr>SQL 問い合わせの全体像②</vt:lpstr>
      <vt:lpstr>SELECT, FROM, WHERE を学ぶことのメリット</vt:lpstr>
      <vt:lpstr>5-3. WHERE による選択、INの役割</vt:lpstr>
      <vt:lpstr>WHERE による選択</vt:lpstr>
      <vt:lpstr>IN の役割</vt:lpstr>
      <vt:lpstr>5-4. 重複行の除去、集約</vt:lpstr>
      <vt:lpstr>DISTINCT は重複行の除去</vt:lpstr>
      <vt:lpstr>集約</vt:lpstr>
      <vt:lpstr>PowerPoint プレゼンテーション</vt:lpstr>
      <vt:lpstr>5-5. 演習</vt:lpstr>
      <vt:lpstr>演習２．SQL による問い合わせ（クエリ）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余裕がある人向けの演習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 ①</vt:lpstr>
      <vt:lpstr>全体まとめ ②</vt:lpstr>
      <vt:lpstr>全体まとめ ③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365</cp:revision>
  <dcterms:created xsi:type="dcterms:W3CDTF">2019-11-02T00:06:04Z</dcterms:created>
  <dcterms:modified xsi:type="dcterms:W3CDTF">2024-11-07T10:53:33Z</dcterms:modified>
</cp:coreProperties>
</file>