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3" r:id="rId4"/>
  </p:sldMasterIdLst>
  <p:notesMasterIdLst>
    <p:notesMasterId r:id="rId77"/>
  </p:notesMasterIdLst>
  <p:sldIdLst>
    <p:sldId id="907" r:id="rId5"/>
    <p:sldId id="1377" r:id="rId6"/>
    <p:sldId id="1531" r:id="rId7"/>
    <p:sldId id="1532" r:id="rId8"/>
    <p:sldId id="1533" r:id="rId9"/>
    <p:sldId id="1317" r:id="rId10"/>
    <p:sldId id="1534" r:id="rId11"/>
    <p:sldId id="1535" r:id="rId12"/>
    <p:sldId id="1536" r:id="rId13"/>
    <p:sldId id="1403" r:id="rId14"/>
    <p:sldId id="1537" r:id="rId15"/>
    <p:sldId id="1538" r:id="rId16"/>
    <p:sldId id="1383" r:id="rId17"/>
    <p:sldId id="1387" r:id="rId18"/>
    <p:sldId id="1054" r:id="rId19"/>
    <p:sldId id="1051" r:id="rId20"/>
    <p:sldId id="1053" r:id="rId21"/>
    <p:sldId id="1026" r:id="rId22"/>
    <p:sldId id="1010" r:id="rId23"/>
    <p:sldId id="1320" r:id="rId24"/>
    <p:sldId id="1101" r:id="rId25"/>
    <p:sldId id="1221" r:id="rId26"/>
    <p:sldId id="1102" r:id="rId27"/>
    <p:sldId id="1859" r:id="rId28"/>
    <p:sldId id="1104" r:id="rId29"/>
    <p:sldId id="1105" r:id="rId30"/>
    <p:sldId id="1861" r:id="rId31"/>
    <p:sldId id="1327" r:id="rId32"/>
    <p:sldId id="1358" r:id="rId33"/>
    <p:sldId id="1359" r:id="rId34"/>
    <p:sldId id="1360" r:id="rId35"/>
    <p:sldId id="1328" r:id="rId36"/>
    <p:sldId id="1386" r:id="rId37"/>
    <p:sldId id="1330" r:id="rId38"/>
    <p:sldId id="1331" r:id="rId39"/>
    <p:sldId id="1321" r:id="rId40"/>
    <p:sldId id="1862" r:id="rId41"/>
    <p:sldId id="1863" r:id="rId42"/>
    <p:sldId id="1342" r:id="rId43"/>
    <p:sldId id="1349" r:id="rId44"/>
    <p:sldId id="386" r:id="rId45"/>
    <p:sldId id="1123" r:id="rId46"/>
    <p:sldId id="1126" r:id="rId47"/>
    <p:sldId id="1127" r:id="rId48"/>
    <p:sldId id="1334" r:id="rId49"/>
    <p:sldId id="1372" r:id="rId50"/>
    <p:sldId id="1336" r:id="rId51"/>
    <p:sldId id="1373" r:id="rId52"/>
    <p:sldId id="1374" r:id="rId53"/>
    <p:sldId id="1350" r:id="rId54"/>
    <p:sldId id="1351" r:id="rId55"/>
    <p:sldId id="1352" r:id="rId56"/>
    <p:sldId id="1337" r:id="rId57"/>
    <p:sldId id="1335" r:id="rId58"/>
    <p:sldId id="1860" r:id="rId59"/>
    <p:sldId id="1339" r:id="rId60"/>
    <p:sldId id="1341" r:id="rId61"/>
    <p:sldId id="1343" r:id="rId62"/>
    <p:sldId id="1864" r:id="rId63"/>
    <p:sldId id="1345" r:id="rId64"/>
    <p:sldId id="1347" r:id="rId65"/>
    <p:sldId id="1361" r:id="rId66"/>
    <p:sldId id="1368" r:id="rId67"/>
    <p:sldId id="1369" r:id="rId68"/>
    <p:sldId id="1370" r:id="rId69"/>
    <p:sldId id="1324" r:id="rId70"/>
    <p:sldId id="1354" r:id="rId71"/>
    <p:sldId id="1366" r:id="rId72"/>
    <p:sldId id="1367" r:id="rId73"/>
    <p:sldId id="1205" r:id="rId74"/>
    <p:sldId id="1355" r:id="rId75"/>
    <p:sldId id="1356" r:id="rId7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1" autoAdjust="0"/>
    <p:restoredTop sz="88164" autoAdjust="0"/>
  </p:normalViewPr>
  <p:slideViewPr>
    <p:cSldViewPr snapToGrid="0">
      <p:cViewPr varScale="1">
        <p:scale>
          <a:sx n="49" d="100"/>
          <a:sy n="49" d="100"/>
        </p:scale>
        <p:origin x="336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7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8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2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9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56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46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3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2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1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95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10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8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11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72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6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0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09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6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03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29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14. </a:t>
            </a:r>
            <a:r>
              <a:rPr lang="ja-JP" altLang="en-US" sz="3600" dirty="0">
                <a:latin typeface="メイリオ" panose="020B0604030504040204" pitchFamily="50" charset="-128"/>
              </a:rPr>
              <a:t>データベース設計演習，正規化</a:t>
            </a:r>
            <a:br>
              <a:rPr lang="en-US" altLang="ja-JP" sz="3600" dirty="0">
                <a:latin typeface="メイリオ" panose="020B0604030504040204" pitchFamily="50" charset="-128"/>
              </a:rPr>
            </a:br>
            <a:br>
              <a:rPr lang="en-US" altLang="ja-JP" sz="3600" dirty="0">
                <a:latin typeface="メイリオ" panose="020B0604030504040204" pitchFamily="50" charset="-128"/>
              </a:rPr>
            </a:br>
            <a:endParaRPr lang="ja-JP" altLang="en-US" sz="3600" dirty="0">
              <a:solidFill>
                <a:schemeClr val="tx1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800" dirty="0">
                <a:latin typeface="Abadi" panose="020B0604020104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badi" panose="020B0604020104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6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249521" y="3438030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14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7494" y="3438030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3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による結合の基本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に基づいて，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両テーブルのデータが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結合される．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48017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9F43E-0DF9-6007-A4E2-09113E63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テーブル結合の総括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B20A3-7C5B-B960-4DA6-5D7B1846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結合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異なるテーブルを一つにまとめる</a:t>
            </a:r>
            <a:r>
              <a:rPr kumimoji="1" lang="ja-JP" altLang="en-US" dirty="0"/>
              <a:t>操作である．</a:t>
            </a:r>
            <a:endParaRPr kumimoji="1" lang="en-US" altLang="ja-JP" dirty="0"/>
          </a:p>
          <a:p>
            <a:r>
              <a:rPr kumimoji="1" lang="ja-JP" altLang="en-US" b="1" dirty="0"/>
              <a:t>結合条件</a:t>
            </a:r>
            <a:r>
              <a:rPr kumimoji="1" lang="ja-JP" altLang="en-US" dirty="0"/>
              <a:t>は通常，</a:t>
            </a:r>
            <a:r>
              <a:rPr kumimoji="1" lang="ja-JP" altLang="en-US" b="1" dirty="0"/>
              <a:t>テーブルの特定の属性同士の値が等しい</a:t>
            </a:r>
            <a:r>
              <a:rPr kumimoji="1" lang="ja-JP" altLang="en-US" dirty="0"/>
              <a:t>という条件を指定する．</a:t>
            </a:r>
            <a:endParaRPr kumimoji="1" lang="en-US" altLang="ja-JP" dirty="0"/>
          </a:p>
          <a:p>
            <a:r>
              <a:rPr kumimoji="1" lang="ja-JP" altLang="en-US" dirty="0"/>
              <a:t>より複雑な結合条件なども指定できる．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D046A-AEFA-3027-14E2-F8409E43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7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2D43-3F29-1E8F-CABE-11FA271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FCEB-8FCC-8946-8BBA-30B033B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目的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データベースの構造を最適化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効率的なデータベース管理</a:t>
            </a:r>
            <a:r>
              <a:rPr kumimoji="1" lang="ja-JP" altLang="en-US" sz="2400" dirty="0"/>
              <a:t>を実現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方針</a:t>
            </a: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テーブルの数を減らすことよりも、</a:t>
            </a:r>
            <a:r>
              <a:rPr kumimoji="1" lang="ja-JP" altLang="en-US" sz="2400" b="1" dirty="0"/>
              <a:t>データの冗長性（重複）を減らす</a:t>
            </a:r>
            <a:r>
              <a:rPr kumimoji="1" lang="ja-JP" altLang="en-US" sz="2400" dirty="0"/>
              <a:t>ことを行う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98A20-A582-5CFE-6030-184342B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0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正規化の例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1018510" y="7518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5914360" y="5043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57EFC3B-5EA1-0D66-3303-B4BDC79952B9}"/>
              </a:ext>
            </a:extLst>
          </p:cNvPr>
          <p:cNvGraphicFramePr>
            <a:graphicFrameLocks noGrp="1"/>
          </p:cNvGraphicFramePr>
          <p:nvPr/>
        </p:nvGraphicFramePr>
        <p:xfrm>
          <a:off x="274521" y="1400852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22A7B48-BCED-CF36-5519-A4909A724643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1083627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4C5F04A-D8C2-6BC8-5839-6538011FAE7D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3429623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632465" y="597017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703079" y="3798196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535442" y="5239660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356391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B35B2-7CA4-01B3-755F-EC1CA5F5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正規化のメリットとデメリット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273B36-33AD-E55F-6337-04EDA9A2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正規化のメリット</a:t>
            </a:r>
            <a:endParaRPr kumimoji="1" lang="en-US" altLang="ja-JP" b="1" dirty="0"/>
          </a:p>
          <a:p>
            <a:r>
              <a:rPr kumimoji="1" lang="ja-JP" altLang="en-US" dirty="0"/>
              <a:t>データの</a:t>
            </a:r>
            <a:r>
              <a:rPr kumimoji="1" lang="ja-JP" altLang="en-US" b="1" dirty="0"/>
              <a:t>冗長性を排除</a:t>
            </a:r>
            <a:endParaRPr kumimoji="1" lang="en-US" altLang="ja-JP" b="1" dirty="0"/>
          </a:p>
          <a:p>
            <a:r>
              <a:rPr kumimoji="1" lang="ja-JP" altLang="en-US" dirty="0"/>
              <a:t>データの</a:t>
            </a:r>
            <a:r>
              <a:rPr kumimoji="1" lang="ja-JP" altLang="en-US" b="1" dirty="0"/>
              <a:t>整合性が向上</a:t>
            </a:r>
          </a:p>
          <a:p>
            <a:r>
              <a:rPr kumimoji="1" lang="ja-JP" altLang="en-US" dirty="0"/>
              <a:t>更新、削除、挿入時の</a:t>
            </a:r>
            <a:r>
              <a:rPr kumimoji="1" lang="ja-JP" altLang="en-US" b="1" dirty="0"/>
              <a:t>異状を減少</a:t>
            </a:r>
            <a:endParaRPr kumimoji="1" lang="ja-JP" altLang="en-US" dirty="0"/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正規化のデメリット</a:t>
            </a:r>
            <a:endParaRPr kumimoji="1" lang="en-US" altLang="ja-JP" b="1" dirty="0"/>
          </a:p>
          <a:p>
            <a:r>
              <a:rPr kumimoji="1" lang="ja-JP" altLang="en-US" b="1" dirty="0"/>
              <a:t>過度</a:t>
            </a:r>
            <a:r>
              <a:rPr kumimoji="1" lang="ja-JP" altLang="en-US" dirty="0"/>
              <a:t>に正規化されたデータベースでは、テーブルの数が多くなり、利用が複雑になる場合がある。性能上の問題が発生する可能性もある。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142566-4C7E-7FBA-2A80-798468B4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1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FA20A22-DA2C-1C36-8FBA-0BBCCC298471}"/>
              </a:ext>
            </a:extLst>
          </p:cNvPr>
          <p:cNvGraphicFramePr>
            <a:graphicFrameLocks noGrp="1"/>
          </p:cNvGraphicFramePr>
          <p:nvPr/>
        </p:nvGraphicFramePr>
        <p:xfrm>
          <a:off x="189461" y="1751726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正規化前の問題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3494126" y="1088760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2951435" y="279001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54535" y="247189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670750" y="856367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3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572000" y="4679073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4747137" y="4953099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昼食の値段が１つのはずなのに、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350, 400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の違った値段の記録があり、不整合がある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EFCF7C-9A54-A29C-7457-F7C64B10332A}"/>
              </a:ext>
            </a:extLst>
          </p:cNvPr>
          <p:cNvSpPr txBox="1"/>
          <p:nvPr/>
        </p:nvSpPr>
        <p:spPr>
          <a:xfrm>
            <a:off x="4715903" y="2919143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」をすべて「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」に変更する必要があるが、変更を間違ったとする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2F329-2B46-2FC4-9E25-6825D77BB39A}"/>
              </a:ext>
            </a:extLst>
          </p:cNvPr>
          <p:cNvSpPr/>
          <p:nvPr/>
        </p:nvSpPr>
        <p:spPr>
          <a:xfrm>
            <a:off x="4540767" y="2748888"/>
            <a:ext cx="4192844" cy="13670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DB348334-2A96-A91A-37CF-821BE9FBD9C9}"/>
              </a:ext>
            </a:extLst>
          </p:cNvPr>
          <p:cNvSpPr/>
          <p:nvPr/>
        </p:nvSpPr>
        <p:spPr>
          <a:xfrm>
            <a:off x="6277675" y="4280635"/>
            <a:ext cx="781493" cy="2875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A6A39-591F-4873-A08D-90BF08D8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正規化によるデータの不整合の防止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0815CA-524C-4431-A345-6891CB4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471E91-5D8A-4F74-B854-28A46DC624EE}"/>
              </a:ext>
            </a:extLst>
          </p:cNvPr>
          <p:cNvSpPr txBox="1"/>
          <p:nvPr/>
        </p:nvSpPr>
        <p:spPr>
          <a:xfrm>
            <a:off x="1361590" y="52862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950F1-6B6F-4526-B4BC-FAE88F1D5902}"/>
              </a:ext>
            </a:extLst>
          </p:cNvPr>
          <p:cNvSpPr txBox="1"/>
          <p:nvPr/>
        </p:nvSpPr>
        <p:spPr>
          <a:xfrm>
            <a:off x="4951156" y="291178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データの不整合はない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4AD740D3-1B8D-47BB-9819-3D54FCB97E1F}"/>
              </a:ext>
            </a:extLst>
          </p:cNvPr>
          <p:cNvSpPr/>
          <p:nvPr/>
        </p:nvSpPr>
        <p:spPr>
          <a:xfrm>
            <a:off x="4408256" y="1133863"/>
            <a:ext cx="372880" cy="4017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873FFC2-1FEC-4562-9EBB-E563B290E720}"/>
              </a:ext>
            </a:extLst>
          </p:cNvPr>
          <p:cNvSpPr txBox="1">
            <a:spLocks/>
          </p:cNvSpPr>
          <p:nvPr/>
        </p:nvSpPr>
        <p:spPr>
          <a:xfrm>
            <a:off x="4951156" y="873432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0E29B3B-AFC9-4D0A-9D8B-732F5596849D}"/>
              </a:ext>
            </a:extLst>
          </p:cNvPr>
          <p:cNvGraphicFramePr>
            <a:graphicFrameLocks noGrp="1"/>
          </p:cNvGraphicFramePr>
          <p:nvPr/>
        </p:nvGraphicFramePr>
        <p:xfrm>
          <a:off x="467751" y="3497670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E89D47B3-C461-4CF6-B655-FBCCD8175369}"/>
              </a:ext>
            </a:extLst>
          </p:cNvPr>
          <p:cNvGraphicFramePr>
            <a:graphicFrameLocks noGrp="1"/>
          </p:cNvGraphicFramePr>
          <p:nvPr/>
        </p:nvGraphicFramePr>
        <p:xfrm>
          <a:off x="438547" y="127479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F3A315-4AC7-EFB8-F041-F540CD05609E}"/>
              </a:ext>
            </a:extLst>
          </p:cNvPr>
          <p:cNvCxnSpPr/>
          <p:nvPr/>
        </p:nvCxnSpPr>
        <p:spPr>
          <a:xfrm flipV="1">
            <a:off x="3263370" y="412601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EF3405-EDE8-A5B4-219A-7251A672AB46}"/>
              </a:ext>
            </a:extLst>
          </p:cNvPr>
          <p:cNvSpPr txBox="1"/>
          <p:nvPr/>
        </p:nvSpPr>
        <p:spPr>
          <a:xfrm>
            <a:off x="3833317" y="354123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1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77424"/>
              </p:ext>
            </p:extLst>
          </p:nvPr>
        </p:nvGraphicFramePr>
        <p:xfrm>
          <a:off x="481095" y="730634"/>
          <a:ext cx="8461376" cy="2286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15344">
                  <a:extLst>
                    <a:ext uri="{9D8B030D-6E8A-4147-A177-3AD203B41FA5}">
                      <a16:colId xmlns:a16="http://schemas.microsoft.com/office/drawing/2014/main" val="231757452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3981656388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139268221"/>
                    </a:ext>
                  </a:extLst>
                </a:gridCol>
                <a:gridCol w="2115344">
                  <a:extLst>
                    <a:ext uri="{9D8B030D-6E8A-4147-A177-3AD203B41FA5}">
                      <a16:colId xmlns:a16="http://schemas.microsoft.com/office/drawing/2014/main" val="322266177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生徒名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クラス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教科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成績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69019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FF0000"/>
                          </a:solidFill>
                        </a:rPr>
                        <a:t>田中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ja-JP" altLang="en-US" sz="2400" b="1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ja-JP" altLang="en-US" sz="2400" b="1" dirty="0">
                          <a:solidFill>
                            <a:srgbClr val="FF0000"/>
                          </a:solidFill>
                        </a:rPr>
                        <a:t>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数学</a:t>
                      </a:r>
                      <a:endParaRPr lang="ja-JP" altLang="en-US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  <a:endParaRPr lang="en-US" altLang="ja-JP" sz="2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17159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ja-JP" altLang="en-US" sz="2400" b="1">
                          <a:solidFill>
                            <a:srgbClr val="FF0000"/>
                          </a:solidFill>
                        </a:rPr>
                        <a:t>田中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ja-JP" altLang="en-US" sz="2400" b="1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ja-JP" altLang="en-US" sz="2400" b="1" dirty="0">
                          <a:solidFill>
                            <a:srgbClr val="FF0000"/>
                          </a:solidFill>
                        </a:rPr>
                        <a:t>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英語</a:t>
                      </a:r>
                      <a:endParaRPr lang="ja-JP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  <a:endParaRPr lang="en-US" altLang="ja-JP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933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7030A0"/>
                          </a:solidFill>
                        </a:rPr>
                        <a:t>佐藤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ja-JP" altLang="en-US" sz="2400" b="1" dirty="0">
                          <a:solidFill>
                            <a:srgbClr val="7030A0"/>
                          </a:solidFill>
                        </a:rPr>
                        <a:t>年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ja-JP" altLang="en-US" sz="2400" b="1" dirty="0">
                          <a:solidFill>
                            <a:srgbClr val="7030A0"/>
                          </a:solidFill>
                        </a:rPr>
                        <a:t>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数学</a:t>
                      </a:r>
                      <a:endParaRPr lang="ja-JP" alt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88</a:t>
                      </a:r>
                      <a:endParaRPr lang="en-US" altLang="ja-JP" sz="24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5227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ja-JP" altLang="en-US" sz="2400" b="1">
                          <a:solidFill>
                            <a:srgbClr val="7030A0"/>
                          </a:solidFill>
                        </a:rPr>
                        <a:t>佐藤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b="1" dirty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ja-JP" altLang="en-US" sz="2400" b="1" dirty="0">
                          <a:solidFill>
                            <a:srgbClr val="7030A0"/>
                          </a:solidFill>
                        </a:rPr>
                        <a:t>年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ja-JP" altLang="en-US" sz="2400" b="1" dirty="0">
                          <a:solidFill>
                            <a:srgbClr val="7030A0"/>
                          </a:solidFill>
                        </a:rPr>
                        <a:t>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英語</a:t>
                      </a:r>
                      <a:endParaRPr lang="ja-JP" altLang="en-US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92</a:t>
                      </a:r>
                      <a:endParaRPr lang="en-US" altLang="ja-JP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968619"/>
                  </a:ext>
                </a:extLst>
              </a:tr>
            </a:tbl>
          </a:graphicData>
        </a:graphic>
      </p:graphicFrame>
      <p:sp>
        <p:nvSpPr>
          <p:cNvPr id="8" name="下矢印 7"/>
          <p:cNvSpPr/>
          <p:nvPr/>
        </p:nvSpPr>
        <p:spPr>
          <a:xfrm>
            <a:off x="3532472" y="3283567"/>
            <a:ext cx="1347537" cy="298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38965" y="4116187"/>
          <a:ext cx="3893901" cy="13716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97967">
                  <a:extLst>
                    <a:ext uri="{9D8B030D-6E8A-4147-A177-3AD203B41FA5}">
                      <a16:colId xmlns:a16="http://schemas.microsoft.com/office/drawing/2014/main" val="3013255937"/>
                    </a:ext>
                  </a:extLst>
                </a:gridCol>
                <a:gridCol w="1297967">
                  <a:extLst>
                    <a:ext uri="{9D8B030D-6E8A-4147-A177-3AD203B41FA5}">
                      <a16:colId xmlns:a16="http://schemas.microsoft.com/office/drawing/2014/main" val="1269104222"/>
                    </a:ext>
                  </a:extLst>
                </a:gridCol>
                <a:gridCol w="1297967">
                  <a:extLst>
                    <a:ext uri="{9D8B030D-6E8A-4147-A177-3AD203B41FA5}">
                      <a16:colId xmlns:a16="http://schemas.microsoft.com/office/drawing/2014/main" val="3991225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生徒</a:t>
                      </a:r>
                      <a:r>
                        <a:rPr lang="en-US" sz="2400" b="1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生徒名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クラス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2333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田中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3</a:t>
                      </a:r>
                      <a:r>
                        <a:rPr lang="ja-JP" altLang="en-US" sz="2400" dirty="0"/>
                        <a:t>年</a:t>
                      </a:r>
                      <a:r>
                        <a:rPr lang="en-US" sz="2400" dirty="0"/>
                        <a:t>A</a:t>
                      </a:r>
                      <a:r>
                        <a:rPr lang="ja-JP" altLang="en-US" sz="2400" dirty="0"/>
                        <a:t>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104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佐藤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3</a:t>
                      </a:r>
                      <a:r>
                        <a:rPr lang="ja-JP" altLang="en-US" sz="2400" dirty="0"/>
                        <a:t>年</a:t>
                      </a:r>
                      <a:r>
                        <a:rPr lang="en-US" sz="2400" dirty="0"/>
                        <a:t>B</a:t>
                      </a:r>
                      <a:r>
                        <a:rPr lang="ja-JP" altLang="en-US" sz="2400" dirty="0"/>
                        <a:t>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702862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4498757" y="3755372"/>
          <a:ext cx="3415014" cy="22860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38338">
                  <a:extLst>
                    <a:ext uri="{9D8B030D-6E8A-4147-A177-3AD203B41FA5}">
                      <a16:colId xmlns:a16="http://schemas.microsoft.com/office/drawing/2014/main" val="435776760"/>
                    </a:ext>
                  </a:extLst>
                </a:gridCol>
                <a:gridCol w="1138338">
                  <a:extLst>
                    <a:ext uri="{9D8B030D-6E8A-4147-A177-3AD203B41FA5}">
                      <a16:colId xmlns:a16="http://schemas.microsoft.com/office/drawing/2014/main" val="2544004602"/>
                    </a:ext>
                  </a:extLst>
                </a:gridCol>
                <a:gridCol w="1138338">
                  <a:extLst>
                    <a:ext uri="{9D8B030D-6E8A-4147-A177-3AD203B41FA5}">
                      <a16:colId xmlns:a16="http://schemas.microsoft.com/office/drawing/2014/main" val="290261044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生徒</a:t>
                      </a:r>
                      <a:r>
                        <a:rPr lang="en-US" sz="2400" b="1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教科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/>
                        <a:t>成績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74820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数学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013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ja-JP" sz="240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英語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818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数学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1937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ja-JP" sz="24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英語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sz="2400" dirty="0"/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076751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711783" y="307526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9E9B95-B3E7-F4CD-4A8A-C73CA3DB0870}"/>
              </a:ext>
            </a:extLst>
          </p:cNvPr>
          <p:cNvSpPr txBox="1"/>
          <p:nvPr/>
        </p:nvSpPr>
        <p:spPr>
          <a:xfrm>
            <a:off x="595251" y="6257095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84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データベース設計の概要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正規化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問い合わせ結果からのテーブル生成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を用いた正規化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正規形のバリエーション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T</a:t>
            </a: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名前、昼食、料金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8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DFDD06-EFBE-2A70-E45B-A76B417587A5}"/>
              </a:ext>
            </a:extLst>
          </p:cNvPr>
          <p:cNvSpPr txBox="1"/>
          <p:nvPr/>
        </p:nvSpPr>
        <p:spPr>
          <a:xfrm>
            <a:off x="606056" y="632102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演習のため、正規化前のテーブルを作成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452326" y="3364327"/>
            <a:ext cx="8461208" cy="2164602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A5CD01-2D43-46E7-9845-FF159B56A104}"/>
              </a:ext>
            </a:extLst>
          </p:cNvPr>
          <p:cNvSpPr txBox="1"/>
          <p:nvPr/>
        </p:nvSpPr>
        <p:spPr>
          <a:xfrm>
            <a:off x="606056" y="632102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演習のため、正規化前のテーブルを作成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D3F4434-2C14-1D22-6543-D63535384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94375"/>
              </p:ext>
            </p:extLst>
          </p:nvPr>
        </p:nvGraphicFramePr>
        <p:xfrm>
          <a:off x="651977" y="911622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DISTINCT </a:t>
            </a:r>
            <a:r>
              <a:rPr kumimoji="1" lang="ja-JP" altLang="en-US" dirty="0"/>
              <a:t>は重複行の除去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3909" y="1586984"/>
            <a:ext cx="290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T;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99940" y="1586984"/>
            <a:ext cx="4077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421EE35-0D14-4CE5-B5A9-1985AD613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12504"/>
              </p:ext>
            </p:extLst>
          </p:nvPr>
        </p:nvGraphicFramePr>
        <p:xfrm>
          <a:off x="559612" y="3093492"/>
          <a:ext cx="235902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昼食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そば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カレーライス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カレーライス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75803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うどん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215163" y="24800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79213" y="24800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8B286A0-388A-CE64-2FF2-F2DC24A49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02240"/>
              </p:ext>
            </p:extLst>
          </p:nvPr>
        </p:nvGraphicFramePr>
        <p:xfrm>
          <a:off x="4899809" y="3093492"/>
          <a:ext cx="23590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280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昼食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04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そば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カレーライス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39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うどん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32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25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/>
              <a:t>問い合わせ（クエリ）</a:t>
            </a:r>
            <a:r>
              <a:rPr lang="ja-JP" altLang="en-US" b="1" dirty="0"/>
              <a:t>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/>
              <a:t>③　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FROM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T;</a:t>
            </a: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03EC3BB-DA08-76F6-7983-6CF20FBE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8" y="2082693"/>
            <a:ext cx="7104263" cy="42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78E29-E136-95B7-F4BA-59E9BED8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92FDD4-0579-DB3C-8BB8-35E1FB51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 dirty="0"/>
              <a:t>⑥　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25E74D-EE4E-3628-BCE0-FBEF2B33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C9C4D5-155E-3B88-C36A-63D5158DA38E}"/>
              </a:ext>
            </a:extLst>
          </p:cNvPr>
          <p:cNvSpPr/>
          <p:nvPr/>
        </p:nvSpPr>
        <p:spPr>
          <a:xfrm>
            <a:off x="433137" y="1618598"/>
            <a:ext cx="8509334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T;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617273-4BC8-5AEC-B86E-0CB8F7C934CF}"/>
              </a:ext>
            </a:extLst>
          </p:cNvPr>
          <p:cNvSpPr txBox="1"/>
          <p:nvPr/>
        </p:nvSpPr>
        <p:spPr>
          <a:xfrm>
            <a:off x="1022613" y="5740701"/>
            <a:ext cx="51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DISTINCT</a:t>
            </a:r>
            <a:r>
              <a:rPr kumimoji="1" lang="ja-JP" altLang="en-US" sz="2400" dirty="0"/>
              <a:t> は重複行の除去</a:t>
            </a:r>
          </a:p>
        </p:txBody>
      </p:sp>
    </p:spTree>
    <p:extLst>
      <p:ext uri="{BB962C8B-B14F-4D97-AF65-F5344CB8AC3E}">
        <p14:creationId xmlns:p14="http://schemas.microsoft.com/office/powerpoint/2010/main" val="1993874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⑦</a:t>
            </a:r>
            <a:r>
              <a:rPr lang="ja-JP" altLang="en-US" sz="2800" dirty="0"/>
              <a:t>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dirty="0"/>
              <a:t>⑧</a:t>
            </a:r>
            <a:r>
              <a:rPr lang="ja-JP" altLang="en-US" sz="2800" dirty="0"/>
              <a:t>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2A05DC-C939-C970-0F83-C7786806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86" y="1816569"/>
            <a:ext cx="3258622" cy="48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6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97AB9F-6401-B741-6F31-89904650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82298"/>
            <a:ext cx="8461208" cy="589712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発展演習１．データの追加</a:t>
            </a:r>
          </a:p>
          <a:p>
            <a:pPr marL="0" indent="0">
              <a:buNone/>
            </a:pPr>
            <a:r>
              <a:rPr kumimoji="1" lang="ja-JP" altLang="en-US" dirty="0"/>
              <a:t>目的</a:t>
            </a:r>
            <a:r>
              <a:rPr kumimoji="1" lang="en-US" altLang="ja-JP" dirty="0"/>
              <a:t>: </a:t>
            </a:r>
            <a:r>
              <a:rPr kumimoji="1" lang="ja-JP" altLang="en-US" dirty="0"/>
              <a:t>新しい行をテーブルに追加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テーブル</a:t>
            </a:r>
            <a:r>
              <a:rPr kumimoji="1" lang="en-US" altLang="ja-JP" b="1" dirty="0"/>
              <a:t>T</a:t>
            </a:r>
            <a:r>
              <a:rPr kumimoji="1" lang="ja-JP" altLang="en-US" b="1" dirty="0"/>
              <a:t>に新しい行である「</a:t>
            </a:r>
            <a:r>
              <a:rPr kumimoji="1" lang="en-US" altLang="ja-JP" b="1" dirty="0"/>
              <a:t>E </a:t>
            </a:r>
            <a:r>
              <a:rPr kumimoji="1" lang="ja-JP" altLang="en-US" b="1" dirty="0"/>
              <a:t>ラーメン </a:t>
            </a:r>
            <a:r>
              <a:rPr kumimoji="1" lang="en-US" altLang="ja-JP" b="1" dirty="0"/>
              <a:t>500</a:t>
            </a:r>
            <a:r>
              <a:rPr kumimoji="1" lang="ja-JP" altLang="en-US" b="1" dirty="0"/>
              <a:t>」を追加する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文を解答してください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B13F1E-FBD6-32A2-3B16-1E928A75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0ADDEF-C52D-2F2D-4B20-C3E532659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42" y="3429000"/>
            <a:ext cx="3343275" cy="24860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81316F-9BC1-DDB9-319D-23204C9EBA96}"/>
              </a:ext>
            </a:extLst>
          </p:cNvPr>
          <p:cNvSpPr txBox="1"/>
          <p:nvPr/>
        </p:nvSpPr>
        <p:spPr>
          <a:xfrm>
            <a:off x="1655659" y="5948586"/>
            <a:ext cx="5188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Select * from T; </a:t>
            </a:r>
            <a:r>
              <a:rPr kumimoji="1" lang="ja-JP" altLang="en-US" sz="2400" dirty="0"/>
              <a:t>の実行により結果を確認できる</a:t>
            </a:r>
          </a:p>
        </p:txBody>
      </p:sp>
    </p:spTree>
    <p:extLst>
      <p:ext uri="{BB962C8B-B14F-4D97-AF65-F5344CB8AC3E}">
        <p14:creationId xmlns:p14="http://schemas.microsoft.com/office/powerpoint/2010/main" val="425547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AF84C0-C545-D509-E6CD-77EDF603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5256"/>
            <a:ext cx="8461208" cy="58541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発展演習２．データの選択</a:t>
            </a:r>
          </a:p>
          <a:p>
            <a:pPr marL="0" indent="0">
              <a:buNone/>
            </a:pPr>
            <a:r>
              <a:rPr kumimoji="1" lang="ja-JP" altLang="en-US" dirty="0"/>
              <a:t>目的</a:t>
            </a:r>
            <a:r>
              <a:rPr kumimoji="1" lang="en-US" altLang="ja-JP" dirty="0"/>
              <a:t>: </a:t>
            </a:r>
            <a:r>
              <a:rPr kumimoji="1" lang="ja-JP" altLang="en-US" dirty="0"/>
              <a:t>基本的な</a:t>
            </a:r>
            <a:r>
              <a:rPr kumimoji="1" lang="en-US" altLang="ja-JP" dirty="0"/>
              <a:t>SELECT</a:t>
            </a:r>
            <a:r>
              <a:rPr kumimoji="1" lang="ja-JP" altLang="en-US" dirty="0"/>
              <a:t>を復習する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料金が「</a:t>
            </a:r>
            <a:r>
              <a:rPr kumimoji="1" lang="en-US" altLang="ja-JP" b="1" dirty="0"/>
              <a:t>300</a:t>
            </a:r>
            <a:r>
              <a:rPr kumimoji="1" lang="ja-JP" altLang="en-US" b="1" dirty="0"/>
              <a:t>」よりも大きい行を選択する </a:t>
            </a:r>
            <a:r>
              <a:rPr kumimoji="1" lang="en-US" altLang="ja-JP" b="1" dirty="0"/>
              <a:t>SQL</a:t>
            </a:r>
            <a:r>
              <a:rPr kumimoji="1" lang="ja-JP" altLang="en-US" b="1" dirty="0"/>
              <a:t>文を解答してください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4B6178-D768-675C-2FF8-8E92AD93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37448E-E81B-FE08-7B32-2C72E0BF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50" y="3137500"/>
            <a:ext cx="5311033" cy="27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01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79D0D-93A8-34C9-678E-F523B45E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70024"/>
            <a:ext cx="8461208" cy="5909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解答例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発展演習１</a:t>
            </a:r>
          </a:p>
          <a:p>
            <a:pPr marL="0" indent="0">
              <a:buNone/>
            </a:pPr>
            <a:r>
              <a:rPr kumimoji="1" lang="en-US" altLang="ja-JP" sz="2400" b="1" dirty="0"/>
              <a:t>INSERT INTO T VALUES('E', '</a:t>
            </a:r>
            <a:r>
              <a:rPr kumimoji="1" lang="ja-JP" altLang="en-US" sz="2400" b="1" dirty="0"/>
              <a:t>ラーメン</a:t>
            </a:r>
            <a:r>
              <a:rPr kumimoji="1" lang="en-US" altLang="ja-JP" sz="2400" b="1" dirty="0"/>
              <a:t>', 500);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発展演習２</a:t>
            </a:r>
          </a:p>
          <a:p>
            <a:pPr marL="0" indent="0">
              <a:buNone/>
            </a:pPr>
            <a:r>
              <a:rPr kumimoji="1" lang="en-US" altLang="ja-JP" sz="2400" b="1" dirty="0"/>
              <a:t>SELECT * FROM T WHERE </a:t>
            </a:r>
            <a:r>
              <a:rPr kumimoji="1" lang="ja-JP" altLang="en-US" sz="2400" b="1" dirty="0"/>
              <a:t>料金 </a:t>
            </a:r>
            <a:r>
              <a:rPr kumimoji="1" lang="en-US" altLang="ja-JP" sz="2400" b="1" dirty="0"/>
              <a:t>&gt; 300;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FBFE10-2CA9-C3A4-F27B-96C933DC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1BEC56-1D59-432C-48FF-DB481AF2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02" y="1709850"/>
            <a:ext cx="2705072" cy="201146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2507839-748B-8A46-2994-5083D92B4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02" y="4885141"/>
            <a:ext cx="31337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66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データベース設計の概要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46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1CB208-6107-5D02-1DDA-DBC6E81F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CA80A1-8F74-4903-6C0A-E757529E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データベース設計は、データベースの構造を定めるプロセス</a:t>
            </a:r>
            <a:endParaRPr kumimoji="1" lang="en-US" altLang="ja-JP" sz="2400" b="1" u="sng" dirty="0"/>
          </a:p>
          <a:p>
            <a:r>
              <a:rPr lang="ja-JP" altLang="en-US" sz="2400" dirty="0"/>
              <a:t>テーブル名、属性、データ型、制約、索引</a:t>
            </a:r>
            <a:endParaRPr lang="en-US" altLang="ja-JP" sz="2400" dirty="0"/>
          </a:p>
          <a:p>
            <a:r>
              <a:rPr kumimoji="1" lang="ja-JP" altLang="en-US" sz="2400" dirty="0"/>
              <a:t>テーブル間の関係性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考慮事項</a:t>
            </a:r>
            <a:endParaRPr kumimoji="1" lang="en-US" altLang="ja-JP" sz="2400" b="1" dirty="0"/>
          </a:p>
          <a:p>
            <a:r>
              <a:rPr lang="ja-JP" altLang="en-US" sz="2400" b="1" dirty="0"/>
              <a:t>データの冗長性の減少</a:t>
            </a:r>
            <a:r>
              <a:rPr lang="ja-JP" altLang="en-US" sz="2400" dirty="0"/>
              <a:t>：</a:t>
            </a:r>
            <a:r>
              <a:rPr lang="ja-JP" altLang="en-US" sz="2400" b="1" dirty="0"/>
              <a:t>正規化</a:t>
            </a:r>
          </a:p>
          <a:p>
            <a:r>
              <a:rPr lang="ja-JP" altLang="en-US" sz="2400" b="1" dirty="0"/>
              <a:t>データの整合性の保証</a:t>
            </a:r>
            <a:r>
              <a:rPr lang="ja-JP" altLang="en-US" sz="2400" dirty="0"/>
              <a:t>：</a:t>
            </a:r>
            <a:r>
              <a:rPr lang="ja-JP" altLang="en-US" sz="2400" b="1" dirty="0"/>
              <a:t>制約</a:t>
            </a:r>
          </a:p>
          <a:p>
            <a:pPr marL="457200" lvl="1" indent="0">
              <a:buNone/>
            </a:pPr>
            <a:r>
              <a:rPr lang="ja-JP" altLang="en-US" dirty="0"/>
              <a:t>例：関連するテーブル間の参照に関する制約</a:t>
            </a:r>
          </a:p>
          <a:p>
            <a:pPr marL="457200" lvl="1" indent="0">
              <a:buNone/>
            </a:pPr>
            <a:r>
              <a:rPr lang="ja-JP" altLang="en-US" dirty="0"/>
              <a:t>例：同じ値が２度現れないという制約</a:t>
            </a:r>
            <a:endParaRPr lang="en-US" altLang="ja-JP" dirty="0"/>
          </a:p>
          <a:p>
            <a:r>
              <a:rPr lang="ja-JP" altLang="en-US" sz="2400" b="1" dirty="0"/>
              <a:t>データの検索や操作の効率化</a:t>
            </a:r>
            <a:r>
              <a:rPr lang="ja-JP" altLang="en-US" sz="2400" dirty="0"/>
              <a:t>：</a:t>
            </a:r>
            <a:r>
              <a:rPr lang="ja-JP" altLang="en-US" sz="2400" b="1" dirty="0"/>
              <a:t>索引、データベースの構造の簡素化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9F0156-3C24-E0C1-2DD6-94595ED9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19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361D9-B4DC-43C4-3B0C-D72A4A77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データベース設計の重要性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577DBE-DDC2-032C-90E3-A06198B5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冗長性の減少と異状の防止</a:t>
            </a:r>
            <a:endParaRPr kumimoji="1" lang="en-US" altLang="ja-JP" sz="2400" dirty="0"/>
          </a:p>
          <a:p>
            <a:r>
              <a:rPr kumimoji="1" lang="ja-JP" altLang="en-US" sz="2400" dirty="0"/>
              <a:t>整合性の保証</a:t>
            </a:r>
            <a:endParaRPr kumimoji="1" lang="en-US" altLang="ja-JP" sz="2400" dirty="0"/>
          </a:p>
          <a:p>
            <a:r>
              <a:rPr lang="ja-JP" altLang="en-US" sz="2400" dirty="0"/>
              <a:t>性能の確保</a:t>
            </a:r>
            <a:endParaRPr lang="en-US" altLang="ja-JP" sz="2400" dirty="0"/>
          </a:p>
          <a:p>
            <a:r>
              <a:rPr kumimoji="1" lang="ja-JP" altLang="en-US" sz="2400" dirty="0"/>
              <a:t>拡張性（将来のデータベース拡張への対応）</a:t>
            </a:r>
            <a:endParaRPr kumimoji="1" lang="en-US" altLang="ja-JP" sz="2400" dirty="0"/>
          </a:p>
          <a:p>
            <a:r>
              <a:rPr lang="en-US" altLang="ja-JP" sz="2400" dirty="0"/>
              <a:t>SQL </a:t>
            </a:r>
            <a:r>
              <a:rPr lang="ja-JP" altLang="en-US" sz="2400" dirty="0"/>
              <a:t>が単純になるような簡素なデータベースの構造</a:t>
            </a:r>
            <a:endParaRPr lang="en-US" altLang="ja-JP" sz="2400" dirty="0"/>
          </a:p>
          <a:p>
            <a:r>
              <a:rPr kumimoji="1" lang="ja-JP" altLang="en-US" sz="2400" dirty="0"/>
              <a:t>セキュリティ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0C39FC-D8F6-5052-064C-DE5B5F03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191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A3D32-FA31-4AAD-316D-52B1702C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565CFF-CFD1-8114-DE13-E378BE77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データベース設計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冗長性の減少と異状の防止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整合性の保証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性能の確保</a:t>
            </a:r>
            <a:r>
              <a:rPr kumimoji="1" lang="ja-JP" altLang="en-US" sz="2400" dirty="0"/>
              <a:t>など、さまざまな面から重要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/>
              <a:t>正規化</a:t>
            </a:r>
            <a:r>
              <a:rPr kumimoji="1" lang="ja-JP" altLang="en-US" sz="2400" dirty="0"/>
              <a:t>により</a:t>
            </a:r>
            <a:r>
              <a:rPr kumimoji="1" lang="ja-JP" altLang="en-US" sz="2400" b="1" dirty="0"/>
              <a:t>データの冗長性を排除</a:t>
            </a:r>
            <a:r>
              <a:rPr kumimoji="1" lang="ja-JP" altLang="en-US" sz="2400" dirty="0"/>
              <a:t>することは、データベース設計において重要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1F05FE-8398-B1AC-C30B-278026D2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16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正規化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44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652EA-9F60-3887-01F2-06C4A7AA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12DF2F-39F2-720F-29CB-80C6C2E6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FE489B-48D4-BF2F-0F86-1DFEAB23A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目的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データベースの構造を最適化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効率的なデータベース管理</a:t>
            </a:r>
            <a:r>
              <a:rPr kumimoji="1" lang="ja-JP" altLang="en-US" sz="2400" dirty="0"/>
              <a:t>を実現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方針</a:t>
            </a: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テーブルの数を減らすことよりも、</a:t>
            </a:r>
            <a:r>
              <a:rPr kumimoji="1" lang="ja-JP" altLang="en-US" sz="2400" b="1" dirty="0"/>
              <a:t>データの冗長性（重複）を減らす</a:t>
            </a:r>
            <a:r>
              <a:rPr kumimoji="1" lang="ja-JP" altLang="en-US" sz="2400" dirty="0"/>
              <a:t>ことを行う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8412CB-A243-E816-33C9-7773F9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28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B31D1-FBE5-4EEB-5BF8-A80ECD05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9BB1D-F91F-9544-F0D9-32CEAFE3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正規化のメリットとデメリット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CE8AA1-C420-208C-1031-7AA68D9C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正規化のメリット</a:t>
            </a:r>
            <a:endParaRPr kumimoji="1" lang="en-US" altLang="ja-JP" b="1" dirty="0"/>
          </a:p>
          <a:p>
            <a:r>
              <a:rPr kumimoji="1" lang="ja-JP" altLang="en-US" dirty="0"/>
              <a:t>データの</a:t>
            </a:r>
            <a:r>
              <a:rPr kumimoji="1" lang="ja-JP" altLang="en-US" b="1" dirty="0"/>
              <a:t>冗長性を排除</a:t>
            </a:r>
            <a:endParaRPr kumimoji="1" lang="en-US" altLang="ja-JP" b="1" dirty="0"/>
          </a:p>
          <a:p>
            <a:r>
              <a:rPr kumimoji="1" lang="ja-JP" altLang="en-US" dirty="0"/>
              <a:t>データの</a:t>
            </a:r>
            <a:r>
              <a:rPr kumimoji="1" lang="ja-JP" altLang="en-US" b="1" dirty="0"/>
              <a:t>整合性が向上</a:t>
            </a:r>
          </a:p>
          <a:p>
            <a:r>
              <a:rPr kumimoji="1" lang="ja-JP" altLang="en-US" dirty="0"/>
              <a:t>更新、削除、挿入時の</a:t>
            </a:r>
            <a:r>
              <a:rPr kumimoji="1" lang="ja-JP" altLang="en-US" b="1" dirty="0"/>
              <a:t>異状を減少</a:t>
            </a:r>
            <a:endParaRPr kumimoji="1" lang="ja-JP" altLang="en-US" dirty="0"/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正規化のデメリット</a:t>
            </a:r>
            <a:endParaRPr kumimoji="1" lang="en-US" altLang="ja-JP" b="1" dirty="0"/>
          </a:p>
          <a:p>
            <a:r>
              <a:rPr kumimoji="1" lang="ja-JP" altLang="en-US" b="1" dirty="0"/>
              <a:t>過度</a:t>
            </a:r>
            <a:r>
              <a:rPr kumimoji="1" lang="ja-JP" altLang="en-US" dirty="0"/>
              <a:t>に正規化されたデータベースでは、テーブルの数が多くなり、利用が複雑になる場合がある。性能上の問題が発生する可能性もある。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922C30-F296-4B56-0BFD-1423204C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607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3F87-BE1C-5609-259E-71F83BE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AAD6B1-7EC1-BFC8-2857-F427AEE91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情報無損失の原則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正規化</a:t>
            </a:r>
            <a:r>
              <a:rPr kumimoji="1" lang="ja-JP" altLang="en-US" sz="2400" dirty="0"/>
              <a:t>においては、</a:t>
            </a:r>
            <a:r>
              <a:rPr kumimoji="1" lang="ja-JP" altLang="en-US" sz="2400" b="1" dirty="0"/>
              <a:t>元のデータベースの情報が失われたり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余計な情報が追加されたりしない</a:t>
            </a:r>
            <a:r>
              <a:rPr kumimoji="1" lang="ja-JP" altLang="en-US" sz="2400" dirty="0"/>
              <a:t>ことが重要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情報無損失の確認方法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正規化を施した後のテーブル群</a:t>
            </a:r>
            <a:r>
              <a:rPr kumimoji="1" lang="ja-JP" altLang="en-US" sz="2400" dirty="0"/>
              <a:t>から、</a:t>
            </a:r>
            <a:r>
              <a:rPr kumimoji="1" lang="ja-JP" altLang="en-US" sz="2400" b="1" dirty="0"/>
              <a:t>正規化する前のテーブルを正確に復元できるか</a:t>
            </a:r>
            <a:r>
              <a:rPr kumimoji="1" lang="ja-JP" altLang="en-US" sz="2400" dirty="0"/>
              <a:t>どうかを検証</a:t>
            </a:r>
            <a:endParaRPr kumimoji="1" lang="en-US" altLang="ja-JP" sz="2400" dirty="0"/>
          </a:p>
          <a:p>
            <a:r>
              <a:rPr kumimoji="1" lang="ja-JP" altLang="en-US" sz="2400" dirty="0"/>
              <a:t>正規化が、データを損なわないことを保証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88DA5D-38F6-6AB9-80C6-958F1E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3F87-BE1C-5609-259E-71F83BE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88DA5D-38F6-6AB9-80C6-958F1E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F53C8B-E3EC-386B-5BFF-C832198EFC7D}"/>
              </a:ext>
            </a:extLst>
          </p:cNvPr>
          <p:cNvSpPr/>
          <p:nvPr/>
        </p:nvSpPr>
        <p:spPr>
          <a:xfrm>
            <a:off x="4010943" y="15330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60847A-B2D3-EC07-593C-FC7428616C07}"/>
              </a:ext>
            </a:extLst>
          </p:cNvPr>
          <p:cNvSpPr/>
          <p:nvPr/>
        </p:nvSpPr>
        <p:spPr>
          <a:xfrm>
            <a:off x="3802622" y="30573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矢印 4">
            <a:extLst>
              <a:ext uri="{FF2B5EF4-FFF2-40B4-BE49-F238E27FC236}">
                <a16:creationId xmlns:a16="http://schemas.microsoft.com/office/drawing/2014/main" id="{ADFC6D6D-B878-C527-55A3-1CBFB576C1B3}"/>
              </a:ext>
            </a:extLst>
          </p:cNvPr>
          <p:cNvSpPr/>
          <p:nvPr/>
        </p:nvSpPr>
        <p:spPr>
          <a:xfrm>
            <a:off x="5327102" y="19519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D32F52-9204-3D77-D9F3-3C41659E4518}"/>
              </a:ext>
            </a:extLst>
          </p:cNvPr>
          <p:cNvSpPr txBox="1"/>
          <p:nvPr/>
        </p:nvSpPr>
        <p:spPr>
          <a:xfrm>
            <a:off x="3802622" y="244868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D9EA4B-2CFB-2227-473F-FF2AA18F3E5D}"/>
              </a:ext>
            </a:extLst>
          </p:cNvPr>
          <p:cNvSpPr txBox="1"/>
          <p:nvPr/>
        </p:nvSpPr>
        <p:spPr>
          <a:xfrm>
            <a:off x="3768785" y="35057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22672E-50B5-86E3-C878-ADFA7CE20883}"/>
              </a:ext>
            </a:extLst>
          </p:cNvPr>
          <p:cNvSpPr txBox="1"/>
          <p:nvPr/>
        </p:nvSpPr>
        <p:spPr>
          <a:xfrm>
            <a:off x="6981798" y="3253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0AA4B1-BB05-E506-829C-9F746E9EF253}"/>
              </a:ext>
            </a:extLst>
          </p:cNvPr>
          <p:cNvSpPr txBox="1"/>
          <p:nvPr/>
        </p:nvSpPr>
        <p:spPr>
          <a:xfrm>
            <a:off x="5377057" y="304518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02DC07-6E96-5063-A279-5E4C62FBB423}"/>
              </a:ext>
            </a:extLst>
          </p:cNvPr>
          <p:cNvSpPr/>
          <p:nvPr/>
        </p:nvSpPr>
        <p:spPr>
          <a:xfrm>
            <a:off x="6572597" y="17207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右矢印 20">
            <a:extLst>
              <a:ext uri="{FF2B5EF4-FFF2-40B4-BE49-F238E27FC236}">
                <a16:creationId xmlns:a16="http://schemas.microsoft.com/office/drawing/2014/main" id="{362ACD6E-E2E4-3D2C-7A39-3A4C92BC33C6}"/>
              </a:ext>
            </a:extLst>
          </p:cNvPr>
          <p:cNvSpPr/>
          <p:nvPr/>
        </p:nvSpPr>
        <p:spPr>
          <a:xfrm>
            <a:off x="2766388" y="20127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B681C8-E50C-EB2F-35AF-1F6D4F2160B2}"/>
              </a:ext>
            </a:extLst>
          </p:cNvPr>
          <p:cNvSpPr txBox="1"/>
          <p:nvPr/>
        </p:nvSpPr>
        <p:spPr>
          <a:xfrm>
            <a:off x="835490" y="40990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E1A948E-5F11-4AE7-B6E2-7B35638082DE}"/>
              </a:ext>
            </a:extLst>
          </p:cNvPr>
          <p:cNvSpPr/>
          <p:nvPr/>
        </p:nvSpPr>
        <p:spPr>
          <a:xfrm>
            <a:off x="526316" y="17679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7EB25F-8D37-B8AC-660D-794D97D28014}"/>
              </a:ext>
            </a:extLst>
          </p:cNvPr>
          <p:cNvSpPr txBox="1"/>
          <p:nvPr/>
        </p:nvSpPr>
        <p:spPr>
          <a:xfrm>
            <a:off x="835490" y="32840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59B74F-1D41-1E77-CFE2-D7083766C9B4}"/>
              </a:ext>
            </a:extLst>
          </p:cNvPr>
          <p:cNvSpPr txBox="1"/>
          <p:nvPr/>
        </p:nvSpPr>
        <p:spPr>
          <a:xfrm>
            <a:off x="3844563" y="44833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E774D5-010B-B24A-1FFA-BFC7ED7A146E}"/>
              </a:ext>
            </a:extLst>
          </p:cNvPr>
          <p:cNvSpPr txBox="1"/>
          <p:nvPr/>
        </p:nvSpPr>
        <p:spPr>
          <a:xfrm>
            <a:off x="6045312" y="4099022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テーブル群を使い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正規化する前の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復元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可能</a:t>
            </a:r>
          </a:p>
        </p:txBody>
      </p:sp>
    </p:spTree>
    <p:extLst>
      <p:ext uri="{BB962C8B-B14F-4D97-AF65-F5344CB8AC3E}">
        <p14:creationId xmlns:p14="http://schemas.microsoft.com/office/powerpoint/2010/main" val="2838781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テーブル分割のバリエーション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24443" y="1577340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541837" y="3099941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6559556" y="3266178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6651768" y="4578163"/>
          <a:ext cx="1322584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693071" y="3761931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762D31F-0BCD-4BEA-9A51-D2A98164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9620"/>
            <a:ext cx="8461208" cy="8508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テーブルをどのように分割するか</a:t>
            </a:r>
            <a:r>
              <a:rPr kumimoji="1" lang="ja-JP" altLang="en-US" dirty="0"/>
              <a:t>については、様々</a:t>
            </a:r>
            <a:r>
              <a:rPr lang="ja-JP" altLang="en-US" dirty="0"/>
              <a:t>考えられるが、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情報無損失で、データの冗長性が減少している</a:t>
            </a:r>
            <a:r>
              <a:rPr lang="ja-JP" altLang="en-US" dirty="0"/>
              <a:t>ことが重要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1982183" y="636802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1372606" y="2990409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0A5E1AF-DE4D-4B87-84FD-47198D8EDD79}"/>
              </a:ext>
            </a:extLst>
          </p:cNvPr>
          <p:cNvSpPr/>
          <p:nvPr/>
        </p:nvSpPr>
        <p:spPr>
          <a:xfrm>
            <a:off x="3876476" y="2990408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ECD88A3-BC5A-4041-A49C-CC9DC0C8A1C4}"/>
              </a:ext>
            </a:extLst>
          </p:cNvPr>
          <p:cNvSpPr/>
          <p:nvPr/>
        </p:nvSpPr>
        <p:spPr>
          <a:xfrm>
            <a:off x="6380346" y="2990407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A64818-EE03-47B1-BC4B-80C59F4DAB44}"/>
              </a:ext>
            </a:extLst>
          </p:cNvPr>
          <p:cNvSpPr txBox="1"/>
          <p:nvPr/>
        </p:nvSpPr>
        <p:spPr>
          <a:xfrm>
            <a:off x="4424209" y="636802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分割②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8798BE-305E-450E-97FB-E74500061E0C}"/>
              </a:ext>
            </a:extLst>
          </p:cNvPr>
          <p:cNvSpPr txBox="1"/>
          <p:nvPr/>
        </p:nvSpPr>
        <p:spPr>
          <a:xfrm>
            <a:off x="6866235" y="63333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分割③</a:t>
            </a: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C751D64F-2EAF-4ADB-A52F-438E86D8890D}"/>
              </a:ext>
            </a:extLst>
          </p:cNvPr>
          <p:cNvGraphicFramePr>
            <a:graphicFrameLocks noGrp="1"/>
          </p:cNvGraphicFramePr>
          <p:nvPr/>
        </p:nvGraphicFramePr>
        <p:xfrm>
          <a:off x="4200646" y="3099941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EFECBEFE-B239-411A-8A6C-034AB3FA2F35}"/>
              </a:ext>
            </a:extLst>
          </p:cNvPr>
          <p:cNvGraphicFramePr>
            <a:graphicFrameLocks noGrp="1"/>
          </p:cNvGraphicFramePr>
          <p:nvPr/>
        </p:nvGraphicFramePr>
        <p:xfrm>
          <a:off x="1502253" y="4849019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2A6B7629-5F3B-4AC7-952C-903D5DB721FC}"/>
              </a:ext>
            </a:extLst>
          </p:cNvPr>
          <p:cNvGraphicFramePr>
            <a:graphicFrameLocks noGrp="1"/>
          </p:cNvGraphicFramePr>
          <p:nvPr/>
        </p:nvGraphicFramePr>
        <p:xfrm>
          <a:off x="4211706" y="4687767"/>
          <a:ext cx="1322584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36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分割①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22223"/>
              </p:ext>
            </p:extLst>
          </p:nvPr>
        </p:nvGraphicFramePr>
        <p:xfrm>
          <a:off x="78007" y="1402133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6979"/>
              </p:ext>
            </p:extLst>
          </p:nvPr>
        </p:nvGraphicFramePr>
        <p:xfrm>
          <a:off x="3423178" y="1082032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2699662" y="1659373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190922" y="27679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分割①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253947" y="972500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EFECBEFE-B239-411A-8A6C-034AB3FA2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36617"/>
              </p:ext>
            </p:extLst>
          </p:nvPr>
        </p:nvGraphicFramePr>
        <p:xfrm>
          <a:off x="3383594" y="2831110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39CE7-E5B1-4DFA-A839-2EEE02F7885B}"/>
              </a:ext>
            </a:extLst>
          </p:cNvPr>
          <p:cNvSpPr txBox="1"/>
          <p:nvPr/>
        </p:nvSpPr>
        <p:spPr>
          <a:xfrm>
            <a:off x="661043" y="4657134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情報無損失である：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データの冗長性が減少している：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3CF6AB-77F6-CB35-8191-A7B7FE608889}"/>
              </a:ext>
            </a:extLst>
          </p:cNvPr>
          <p:cNvSpPr txBox="1"/>
          <p:nvPr/>
        </p:nvSpPr>
        <p:spPr>
          <a:xfrm>
            <a:off x="3311222" y="23996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テーブル名</a:t>
            </a:r>
            <a:r>
              <a:rPr kumimoji="1" lang="en-US" altLang="ja-JP" dirty="0"/>
              <a:t>: X </a:t>
            </a:r>
            <a:r>
              <a:rPr kumimoji="1" lang="ja-JP" altLang="en-US" dirty="0"/>
              <a:t>とする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B3F23F-265E-B94A-A874-8A68AAEFDD88}"/>
              </a:ext>
            </a:extLst>
          </p:cNvPr>
          <p:cNvSpPr txBox="1"/>
          <p:nvPr/>
        </p:nvSpPr>
        <p:spPr>
          <a:xfrm>
            <a:off x="3311222" y="391022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テーブル名</a:t>
            </a:r>
            <a:r>
              <a:rPr kumimoji="1" lang="en-US" altLang="ja-JP" dirty="0"/>
              <a:t>: Y </a:t>
            </a:r>
            <a:r>
              <a:rPr kumimoji="1" lang="ja-JP" altLang="en-US" dirty="0"/>
              <a:t>とする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20A9F1-1273-2E91-DCBE-49B35E6A56E2}"/>
              </a:ext>
            </a:extLst>
          </p:cNvPr>
          <p:cNvSpPr/>
          <p:nvPr/>
        </p:nvSpPr>
        <p:spPr>
          <a:xfrm>
            <a:off x="5927938" y="1440583"/>
            <a:ext cx="3208439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Y.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Y.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7F7386-ADF2-3D51-53B7-9B63E738CEE7}"/>
              </a:ext>
            </a:extLst>
          </p:cNvPr>
          <p:cNvSpPr txBox="1"/>
          <p:nvPr/>
        </p:nvSpPr>
        <p:spPr>
          <a:xfrm>
            <a:off x="6615556" y="100446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結合のコマンド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AE7871A-CA70-20D9-98A1-58A8D083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87949"/>
              </p:ext>
            </p:extLst>
          </p:nvPr>
        </p:nvGraphicFramePr>
        <p:xfrm>
          <a:off x="6248553" y="2872007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957D2F-D78A-F225-50F4-8781D4CD3AEC}"/>
              </a:ext>
            </a:extLst>
          </p:cNvPr>
          <p:cNvSpPr txBox="1"/>
          <p:nvPr/>
        </p:nvSpPr>
        <p:spPr>
          <a:xfrm>
            <a:off x="6054831" y="215892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このコマンドの実行により</a:t>
            </a:r>
            <a:endParaRPr kumimoji="1" lang="en-US" altLang="ja-JP" dirty="0"/>
          </a:p>
          <a:p>
            <a:r>
              <a:rPr kumimoji="1" lang="ja-JP" altLang="en-US" dirty="0"/>
              <a:t>元に戻る</a:t>
            </a:r>
          </a:p>
        </p:txBody>
      </p:sp>
    </p:spTree>
    <p:extLst>
      <p:ext uri="{BB962C8B-B14F-4D97-AF65-F5344CB8AC3E}">
        <p14:creationId xmlns:p14="http://schemas.microsoft.com/office/powerpoint/2010/main" val="3844691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分割②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24892"/>
              </p:ext>
            </p:extLst>
          </p:nvPr>
        </p:nvGraphicFramePr>
        <p:xfrm>
          <a:off x="87946" y="1529863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3007022" y="1828889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601446" y="295806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分割②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686556" y="1057367"/>
            <a:ext cx="2758409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18FF8147-DC66-4DE8-BB5D-8F672E5F9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17944"/>
              </p:ext>
            </p:extLst>
          </p:nvPr>
        </p:nvGraphicFramePr>
        <p:xfrm>
          <a:off x="4003326" y="1239996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3D1A9C0-E907-43BB-9795-AD64662D6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59816"/>
              </p:ext>
            </p:extLst>
          </p:nvPr>
        </p:nvGraphicFramePr>
        <p:xfrm>
          <a:off x="4014386" y="2827822"/>
          <a:ext cx="1322584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3927754C-A155-43D4-8C22-9CD4AC7E5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78288"/>
              </p:ext>
            </p:extLst>
          </p:nvPr>
        </p:nvGraphicFramePr>
        <p:xfrm>
          <a:off x="6885071" y="2780702"/>
          <a:ext cx="1322584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467DA8-0F7F-413A-A87A-D1B55BB97B9F}"/>
              </a:ext>
            </a:extLst>
          </p:cNvPr>
          <p:cNvSpPr txBox="1"/>
          <p:nvPr/>
        </p:nvSpPr>
        <p:spPr>
          <a:xfrm>
            <a:off x="6492977" y="1751351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更新のとき、複数個所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書き換え必要な場合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あり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E942228-1460-4741-903D-023FB327D885}"/>
              </a:ext>
            </a:extLst>
          </p:cNvPr>
          <p:cNvCxnSpPr/>
          <p:nvPr/>
        </p:nvCxnSpPr>
        <p:spPr>
          <a:xfrm flipV="1">
            <a:off x="7322617" y="3407019"/>
            <a:ext cx="480588" cy="3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0D196E1-6DFA-49D6-8E73-8C57ED1934D3}"/>
              </a:ext>
            </a:extLst>
          </p:cNvPr>
          <p:cNvCxnSpPr/>
          <p:nvPr/>
        </p:nvCxnSpPr>
        <p:spPr>
          <a:xfrm flipV="1">
            <a:off x="7322617" y="3681487"/>
            <a:ext cx="480588" cy="35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7E93349-1A0D-46B8-831C-826FBE282411}"/>
              </a:ext>
            </a:extLst>
          </p:cNvPr>
          <p:cNvSpPr txBox="1"/>
          <p:nvPr/>
        </p:nvSpPr>
        <p:spPr>
          <a:xfrm>
            <a:off x="7803205" y="31756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0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7AB285-A89C-40D3-8FC8-BC02C8B9F041}"/>
              </a:ext>
            </a:extLst>
          </p:cNvPr>
          <p:cNvSpPr txBox="1"/>
          <p:nvPr/>
        </p:nvSpPr>
        <p:spPr>
          <a:xfrm>
            <a:off x="7805307" y="34774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0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F92EE5-964F-F8C0-EE55-13CCAC4ECAC0}"/>
              </a:ext>
            </a:extLst>
          </p:cNvPr>
          <p:cNvSpPr txBox="1"/>
          <p:nvPr/>
        </p:nvSpPr>
        <p:spPr>
          <a:xfrm>
            <a:off x="703403" y="4557275"/>
            <a:ext cx="5852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情報無損失である：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していない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NG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57214E-3795-1A1B-0963-784632924C47}"/>
              </a:ext>
            </a:extLst>
          </p:cNvPr>
          <p:cNvSpPr txBox="1"/>
          <p:nvPr/>
        </p:nvSpPr>
        <p:spPr>
          <a:xfrm>
            <a:off x="5336970" y="281695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データの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冗長性</a:t>
            </a:r>
          </a:p>
        </p:txBody>
      </p:sp>
    </p:spTree>
    <p:extLst>
      <p:ext uri="{BB962C8B-B14F-4D97-AF65-F5344CB8AC3E}">
        <p14:creationId xmlns:p14="http://schemas.microsoft.com/office/powerpoint/2010/main" val="1038097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分割③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481679"/>
              </p:ext>
            </p:extLst>
          </p:nvPr>
        </p:nvGraphicFramePr>
        <p:xfrm>
          <a:off x="152550" y="1460289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3071626" y="1759315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666050" y="2888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751161" y="987793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79714123-6E6A-40E9-959B-08F37DA00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64225"/>
              </p:ext>
            </p:extLst>
          </p:nvPr>
        </p:nvGraphicFramePr>
        <p:xfrm>
          <a:off x="3988303" y="1283036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467F6EE7-C1B0-4287-9885-462BF9088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961"/>
              </p:ext>
            </p:extLst>
          </p:nvPr>
        </p:nvGraphicFramePr>
        <p:xfrm>
          <a:off x="4080515" y="2595021"/>
          <a:ext cx="1322584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2CDDA9-A0BD-D56F-540F-3164E0AFAEA2}"/>
              </a:ext>
            </a:extLst>
          </p:cNvPr>
          <p:cNvSpPr txBox="1"/>
          <p:nvPr/>
        </p:nvSpPr>
        <p:spPr>
          <a:xfrm>
            <a:off x="703403" y="4557275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</a:t>
            </a:r>
            <a:r>
              <a:rPr kumimoji="0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でない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データの冗長性が減少している：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08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4AA53-75EA-EC40-2540-0EABE787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3A2AC-9119-4443-DF7E-DC108F290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b="1" dirty="0"/>
              <a:t>正規化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データベースの構造を最適化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効率的なデータベース管理</a:t>
            </a:r>
            <a:r>
              <a:rPr kumimoji="1" lang="ja-JP" altLang="en-US" sz="2400" dirty="0"/>
              <a:t>を実現</a:t>
            </a:r>
            <a:endParaRPr kumimoji="1" lang="en-US" altLang="ja-JP" sz="2400" dirty="0"/>
          </a:p>
          <a:p>
            <a:r>
              <a:rPr kumimoji="1" lang="ja-JP" altLang="en-US" sz="2400" dirty="0"/>
              <a:t>テーブルの数を減らすことよりも、</a:t>
            </a:r>
            <a:r>
              <a:rPr kumimoji="1" lang="ja-JP" altLang="en-US" sz="2400" b="1" dirty="0"/>
              <a:t>データの冗長性（重複）を減らす</a:t>
            </a:r>
            <a:r>
              <a:rPr kumimoji="1" lang="ja-JP" altLang="en-US" sz="2400" dirty="0"/>
              <a:t>ことを行う</a:t>
            </a:r>
            <a:endParaRPr kumimoji="1" lang="en-US" altLang="ja-JP" sz="2400" dirty="0"/>
          </a:p>
          <a:p>
            <a:r>
              <a:rPr lang="ja-JP" altLang="en-US" sz="2400" dirty="0"/>
              <a:t>メリット：</a:t>
            </a:r>
            <a:r>
              <a:rPr kumimoji="1" lang="ja-JP" altLang="en-US" sz="2400" b="1" dirty="0"/>
              <a:t>データの冗長性の減少、</a:t>
            </a:r>
            <a:r>
              <a:rPr lang="ja-JP" altLang="en-US" sz="2400" b="1" dirty="0"/>
              <a:t>異状</a:t>
            </a:r>
            <a:r>
              <a:rPr kumimoji="1" lang="ja-JP" altLang="en-US" sz="2400" b="1" dirty="0"/>
              <a:t>の防止、効率の向上、信頼性の確保、管理の容易化</a:t>
            </a:r>
            <a:endParaRPr kumimoji="1" lang="en-US" altLang="ja-JP" sz="2400" b="1" dirty="0"/>
          </a:p>
          <a:p>
            <a:r>
              <a:rPr lang="ja-JP" altLang="en-US" sz="2400" b="1" dirty="0"/>
              <a:t>正規化では、情報無損失で、データの冗長性が減少</a:t>
            </a:r>
            <a:r>
              <a:rPr lang="ja-JP" altLang="en-US" sz="2400" dirty="0"/>
              <a:t>するように、</a:t>
            </a:r>
            <a:r>
              <a:rPr lang="ja-JP" altLang="en-US" sz="2400" b="1" dirty="0"/>
              <a:t>テーブルを分割</a:t>
            </a:r>
            <a:r>
              <a:rPr lang="ja-JP" altLang="en-US" sz="2400" dirty="0"/>
              <a:t>する</a:t>
            </a:r>
            <a:endParaRPr kumimoji="1" lang="ja-JP" altLang="en-US" sz="2400" dirty="0"/>
          </a:p>
          <a:p>
            <a:endParaRPr kumimoji="1" lang="ja-JP" altLang="en-US" sz="2400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E833C1-1805-3C58-8DF3-E3AFD51B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16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問い合わせ結果からのテーブル生成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18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481AE-B99D-2AC3-0CA9-728FDFC5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4041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問い合わせ結果からのテーブル生成</a:t>
            </a:r>
            <a:br>
              <a:rPr kumimoji="1" lang="en-US" altLang="ja-JP" dirty="0"/>
            </a:br>
            <a:r>
              <a:rPr kumimoji="1" lang="en-US" altLang="ja-JP" dirty="0"/>
              <a:t>CREATE TABLE … AS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3548EC-309C-B2C6-DB73-18FFF8BF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68035"/>
            <a:ext cx="8461208" cy="49113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CREATE TABLE … AS </a:t>
            </a:r>
            <a:r>
              <a:rPr kumimoji="1" lang="ja-JP" altLang="en-US" dirty="0"/>
              <a:t>は、</a:t>
            </a:r>
            <a:r>
              <a:rPr kumimoji="1" lang="en-US" altLang="ja-JP" dirty="0"/>
              <a:t>SQL </a:t>
            </a:r>
            <a:r>
              <a:rPr kumimoji="1" lang="ja-JP" altLang="en-US" b="1" dirty="0"/>
              <a:t>の </a:t>
            </a:r>
            <a:r>
              <a:rPr kumimoji="1" lang="en-US" altLang="ja-JP" b="1" dirty="0"/>
              <a:t>SELECT</a:t>
            </a:r>
            <a:r>
              <a:rPr kumimoji="1" lang="ja-JP" altLang="en-US" b="1" dirty="0"/>
              <a:t>文の結果</a:t>
            </a:r>
            <a:r>
              <a:rPr kumimoji="1" lang="ja-JP" altLang="en-US" dirty="0"/>
              <a:t>に基づいて</a:t>
            </a:r>
            <a:r>
              <a:rPr kumimoji="1" lang="ja-JP" altLang="en-US" b="1" dirty="0"/>
              <a:t>新しいテーブルを作成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24E7AC-0724-9DF4-6E5B-B32B2D92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8FF1536-E926-714B-0F37-7627D9DF7A01}"/>
              </a:ext>
            </a:extLst>
          </p:cNvPr>
          <p:cNvGraphicFramePr>
            <a:graphicFrameLocks noGrp="1"/>
          </p:cNvGraphicFramePr>
          <p:nvPr/>
        </p:nvGraphicFramePr>
        <p:xfrm>
          <a:off x="219289" y="3352390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69692E-9FD6-4304-5701-D4A410F02C69}"/>
              </a:ext>
            </a:extLst>
          </p:cNvPr>
          <p:cNvSpPr txBox="1"/>
          <p:nvPr/>
        </p:nvSpPr>
        <p:spPr>
          <a:xfrm>
            <a:off x="1307483" y="2790045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E67C72-D630-901B-CCE9-C4F04AD03AD9}"/>
              </a:ext>
            </a:extLst>
          </p:cNvPr>
          <p:cNvSpPr txBox="1"/>
          <p:nvPr/>
        </p:nvSpPr>
        <p:spPr>
          <a:xfrm>
            <a:off x="4665154" y="242071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AS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T;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33524A2D-492E-FC6C-BC96-4325940C68A6}"/>
              </a:ext>
            </a:extLst>
          </p:cNvPr>
          <p:cNvGraphicFramePr>
            <a:graphicFrameLocks noGrp="1"/>
          </p:cNvGraphicFramePr>
          <p:nvPr/>
        </p:nvGraphicFramePr>
        <p:xfrm>
          <a:off x="4973985" y="4342963"/>
          <a:ext cx="3098011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6515D2-2664-6BEF-BC6A-5A68567C0B7D}"/>
              </a:ext>
            </a:extLst>
          </p:cNvPr>
          <p:cNvSpPr txBox="1"/>
          <p:nvPr/>
        </p:nvSpPr>
        <p:spPr>
          <a:xfrm>
            <a:off x="5700490" y="3822401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684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A06FE2-2E06-3258-D2E3-6614AF28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12181"/>
            <a:ext cx="8461208" cy="59672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SQLFiddle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での実行画面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/>
              <a:t>単純な問い合わせ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758FC-C7FC-7183-A8FC-5063A569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1F8687-C338-1055-7DCA-DCE4B12A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07" y="1243192"/>
            <a:ext cx="4324614" cy="54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7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A06FE2-2E06-3258-D2E3-6614AF28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12181"/>
            <a:ext cx="8461208" cy="59672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/>
              <a:t>SQLFiddle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での実行画面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b="1" u="sng" dirty="0"/>
              <a:t>CREATE TABLE … AS </a:t>
            </a:r>
            <a:r>
              <a:rPr lang="ja-JP" altLang="en-US" b="1" u="sng" dirty="0"/>
              <a:t>の使用</a:t>
            </a:r>
            <a:endParaRPr lang="en-US" altLang="ja-JP" b="1" u="sng" dirty="0"/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b="1" u="sng" dirty="0"/>
              <a:t>問い合わせの結果から，テーブル</a:t>
            </a:r>
            <a:r>
              <a:rPr kumimoji="1" lang="en-US" altLang="ja-JP" b="1" u="sng" dirty="0"/>
              <a:t>A</a:t>
            </a:r>
            <a:r>
              <a:rPr kumimoji="1" lang="ja-JP" altLang="en-US" b="1" u="sng" dirty="0"/>
              <a:t>を新規作成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758FC-C7FC-7183-A8FC-5063A569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C11AF9-5779-8825-EB94-CE9C6A20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02" y="1845508"/>
            <a:ext cx="4024901" cy="5012492"/>
          </a:xfrm>
          <a:prstGeom prst="rect">
            <a:avLst/>
          </a:prstGeom>
        </p:spPr>
      </p:pic>
      <p:sp>
        <p:nvSpPr>
          <p:cNvPr id="6" name="矢印: 左 5">
            <a:extLst>
              <a:ext uri="{FF2B5EF4-FFF2-40B4-BE49-F238E27FC236}">
                <a16:creationId xmlns:a16="http://schemas.microsoft.com/office/drawing/2014/main" id="{28892ED1-3328-1771-6091-8030D75DAF5E}"/>
              </a:ext>
            </a:extLst>
          </p:cNvPr>
          <p:cNvSpPr/>
          <p:nvPr/>
        </p:nvSpPr>
        <p:spPr>
          <a:xfrm>
            <a:off x="5944979" y="3257211"/>
            <a:ext cx="908989" cy="47613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93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14-5. 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を用いた正規化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11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B1F0C-5A74-54BA-5577-91739876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を用いたデータベースの正規化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5DEAE0-B233-B976-0225-746AF059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SQL</a:t>
            </a:r>
            <a:r>
              <a:rPr kumimoji="1" lang="ja-JP" altLang="en-US" sz="2400" dirty="0"/>
              <a:t>を使用して、データベース内のテーブルを</a:t>
            </a:r>
            <a:r>
              <a:rPr kumimoji="1" lang="ja-JP" altLang="en-US" sz="2400" b="1" dirty="0"/>
              <a:t>正規化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情報無損失</a:t>
            </a:r>
            <a:r>
              <a:rPr lang="ja-JP" altLang="en-US" sz="2400" dirty="0"/>
              <a:t>で、</a:t>
            </a:r>
            <a:r>
              <a:rPr lang="ja-JP" altLang="en-US" sz="2400" b="1" dirty="0"/>
              <a:t>データの冗長性が減少</a:t>
            </a:r>
            <a:r>
              <a:rPr lang="ja-JP" altLang="en-US" sz="2400" dirty="0"/>
              <a:t>するように</a:t>
            </a:r>
            <a:r>
              <a:rPr lang="ja-JP" altLang="en-US" sz="2400" b="1" dirty="0"/>
              <a:t>テーブルを分割</a:t>
            </a:r>
            <a:r>
              <a:rPr lang="ja-JP" altLang="en-US" sz="2400" dirty="0"/>
              <a:t>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26E87-8E91-5A87-EE24-F5B73DE6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5584E7-A50D-7554-E559-DB22E3F57C70}"/>
              </a:ext>
            </a:extLst>
          </p:cNvPr>
          <p:cNvSpPr/>
          <p:nvPr/>
        </p:nvSpPr>
        <p:spPr>
          <a:xfrm>
            <a:off x="5522243" y="2944460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6BDB1B-FE6B-E7C6-410C-81AC7081FA24}"/>
              </a:ext>
            </a:extLst>
          </p:cNvPr>
          <p:cNvSpPr/>
          <p:nvPr/>
        </p:nvSpPr>
        <p:spPr>
          <a:xfrm>
            <a:off x="5313922" y="4468763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34DCE8-1113-3124-66D9-60E28B2C912A}"/>
              </a:ext>
            </a:extLst>
          </p:cNvPr>
          <p:cNvSpPr txBox="1"/>
          <p:nvPr/>
        </p:nvSpPr>
        <p:spPr>
          <a:xfrm>
            <a:off x="5313922" y="386005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390778-3FBC-BFC2-EE79-3DD67B40BA28}"/>
              </a:ext>
            </a:extLst>
          </p:cNvPr>
          <p:cNvSpPr txBox="1"/>
          <p:nvPr/>
        </p:nvSpPr>
        <p:spPr>
          <a:xfrm>
            <a:off x="5280085" y="49171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矢印 20">
            <a:extLst>
              <a:ext uri="{FF2B5EF4-FFF2-40B4-BE49-F238E27FC236}">
                <a16:creationId xmlns:a16="http://schemas.microsoft.com/office/drawing/2014/main" id="{3FBE4A41-5E5F-9BFB-3540-39815826A10E}"/>
              </a:ext>
            </a:extLst>
          </p:cNvPr>
          <p:cNvSpPr/>
          <p:nvPr/>
        </p:nvSpPr>
        <p:spPr>
          <a:xfrm>
            <a:off x="4277688" y="342409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3BADE-B288-254F-06E3-452F01CB2067}"/>
              </a:ext>
            </a:extLst>
          </p:cNvPr>
          <p:cNvSpPr txBox="1"/>
          <p:nvPr/>
        </p:nvSpPr>
        <p:spPr>
          <a:xfrm>
            <a:off x="2346790" y="55103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9BDD0CA-98DB-3BC3-5587-1D29643A4084}"/>
              </a:ext>
            </a:extLst>
          </p:cNvPr>
          <p:cNvSpPr/>
          <p:nvPr/>
        </p:nvSpPr>
        <p:spPr>
          <a:xfrm>
            <a:off x="2037616" y="3179353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D1968A-CED5-48C4-9CE1-B168C93DB765}"/>
              </a:ext>
            </a:extLst>
          </p:cNvPr>
          <p:cNvSpPr txBox="1"/>
          <p:nvPr/>
        </p:nvSpPr>
        <p:spPr>
          <a:xfrm>
            <a:off x="2346790" y="46954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3D4C77-2E1A-829A-C6C8-BD6875DDAC05}"/>
              </a:ext>
            </a:extLst>
          </p:cNvPr>
          <p:cNvSpPr txBox="1"/>
          <p:nvPr/>
        </p:nvSpPr>
        <p:spPr>
          <a:xfrm>
            <a:off x="5355863" y="58946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</p:spTree>
    <p:extLst>
      <p:ext uri="{BB962C8B-B14F-4D97-AF65-F5344CB8AC3E}">
        <p14:creationId xmlns:p14="http://schemas.microsoft.com/office/powerpoint/2010/main" val="3017909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B1F0C-5A74-54BA-5577-91739876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を用いたデータベースの正規化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26E87-8E91-5A87-EE24-F5B73DE6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F68C4E7D-8F1A-EE3E-0CA5-5DC1651C6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29508"/>
              </p:ext>
            </p:extLst>
          </p:nvPr>
        </p:nvGraphicFramePr>
        <p:xfrm>
          <a:off x="100916" y="2203623"/>
          <a:ext cx="3796023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87CB375-F8BE-B450-E651-D62823AF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82084"/>
              </p:ext>
            </p:extLst>
          </p:nvPr>
        </p:nvGraphicFramePr>
        <p:xfrm>
          <a:off x="5041184" y="1508617"/>
          <a:ext cx="3075188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89162D91-CF0F-2E5D-CE1E-911940315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72188"/>
              </p:ext>
            </p:extLst>
          </p:nvPr>
        </p:nvGraphicFramePr>
        <p:xfrm>
          <a:off x="5041184" y="4667575"/>
          <a:ext cx="3464577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5E7A92-B8C9-2F67-C370-D596539CCF20}"/>
              </a:ext>
            </a:extLst>
          </p:cNvPr>
          <p:cNvSpPr txBox="1"/>
          <p:nvPr/>
        </p:nvSpPr>
        <p:spPr>
          <a:xfrm>
            <a:off x="1291041" y="44367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356246-848C-B62C-E6A1-1CE17E8AB715}"/>
              </a:ext>
            </a:extLst>
          </p:cNvPr>
          <p:cNvSpPr txBox="1"/>
          <p:nvPr/>
        </p:nvSpPr>
        <p:spPr>
          <a:xfrm>
            <a:off x="6065586" y="63963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0DE3B0-C4AB-B24E-9F31-B54061529ABB}"/>
              </a:ext>
            </a:extLst>
          </p:cNvPr>
          <p:cNvSpPr txBox="1"/>
          <p:nvPr/>
        </p:nvSpPr>
        <p:spPr>
          <a:xfrm>
            <a:off x="4019678" y="704869"/>
            <a:ext cx="5104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X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4EE18B-798C-75FF-A601-593A2A542AB4}"/>
              </a:ext>
            </a:extLst>
          </p:cNvPr>
          <p:cNvSpPr txBox="1"/>
          <p:nvPr/>
        </p:nvSpPr>
        <p:spPr>
          <a:xfrm>
            <a:off x="4166964" y="3874104"/>
            <a:ext cx="495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</p:txBody>
      </p:sp>
    </p:spTree>
    <p:extLst>
      <p:ext uri="{BB962C8B-B14F-4D97-AF65-F5344CB8AC3E}">
        <p14:creationId xmlns:p14="http://schemas.microsoft.com/office/powerpoint/2010/main" val="1493879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演習２で行うこと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1018510" y="7518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5914360" y="5043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57EFC3B-5EA1-0D66-3303-B4BDC79952B9}"/>
              </a:ext>
            </a:extLst>
          </p:cNvPr>
          <p:cNvGraphicFramePr>
            <a:graphicFrameLocks noGrp="1"/>
          </p:cNvGraphicFramePr>
          <p:nvPr/>
        </p:nvGraphicFramePr>
        <p:xfrm>
          <a:off x="274521" y="1400852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22A7B48-BCED-CF36-5519-A4909A724643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1083627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4C5F04A-D8C2-6BC8-5839-6538011FAE7D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3429623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632465" y="597017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703079" y="3798196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535442" y="5239660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2134178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演習２．テーブルの分割による正規化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テーブルの分割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正規化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DISTINCT </a:t>
            </a:r>
            <a:r>
              <a:rPr lang="ja-JP" altLang="en-US" b="1" dirty="0"/>
              <a:t>による重複除去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CREATE TABLE … AS </a:t>
            </a:r>
            <a:r>
              <a:rPr lang="ja-JP" altLang="en-US" b="1" dirty="0"/>
              <a:t>によるテーブル生成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255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B15B1-6F6A-75EE-86E7-BF510F7B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74544-15F4-EAFD-52E0-D9CBE33B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01E15-0491-997D-7C48-A164AAFC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012E37-FC0B-0096-8564-05ED2026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A17607-C37D-8DEF-2E17-19E963BD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7F632B8-26B5-D325-2B6B-E15D1297BE11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22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1767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　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）．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8655" y="1606324"/>
            <a:ext cx="8862691" cy="40934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X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 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FROM </a:t>
            </a:r>
            <a:r>
              <a:rPr lang="en-US" altLang="ja-JP" sz="2000" b="1" dirty="0">
                <a:latin typeface="Calibri" panose="020F0502020204030204"/>
                <a:ea typeface="游ゴシック" panose="020B0400000000000000" pitchFamily="50" charset="-128"/>
              </a:rPr>
              <a:t>X;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* FROM </a:t>
            </a:r>
            <a:r>
              <a:rPr lang="en-US" altLang="ja-JP" sz="2000" b="1" dirty="0">
                <a:latin typeface="Calibri" panose="020F0502020204030204"/>
                <a:ea typeface="游ゴシック" panose="020B0400000000000000" pitchFamily="50" charset="-128"/>
              </a:rPr>
              <a:t>Y;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9B8147-1D0B-F093-433B-060A05257E20}"/>
              </a:ext>
            </a:extLst>
          </p:cNvPr>
          <p:cNvSpPr txBox="1"/>
          <p:nvPr/>
        </p:nvSpPr>
        <p:spPr>
          <a:xfrm>
            <a:off x="632465" y="5970170"/>
            <a:ext cx="6003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… AS …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とテーブル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が新規作成される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7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EB8330-DF36-D882-9591-629DD024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02" y="1797941"/>
            <a:ext cx="42100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686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演習３．正規化における情報無損失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正規化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9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34E37-D911-B9D5-D984-2A384EB79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13EA28-8FD4-48C5-D8DE-22825C1D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16C99E-63D3-4760-4965-3F0B43A9B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930AC6-2B55-3E9D-8E7F-0FC2FADD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00FD70-B658-312D-648B-1E8B3098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E0056E-DD4C-F655-B75F-DE87C4EB1F08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0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③　</a:t>
            </a:r>
            <a:r>
              <a:rPr lang="ja-JP" altLang="en-US" sz="2800" b="1" dirty="0"/>
              <a:t>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）．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8655" y="1606324"/>
            <a:ext cx="8862691" cy="34778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X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  <a:p>
            <a:pPr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Y.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 </a:t>
            </a:r>
            <a:r>
              <a:rPr lang="en-US" altLang="ja-JP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INNER</a:t>
            </a: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Y.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14E175-98A5-86D5-DAB2-0E8403F2AE62}"/>
              </a:ext>
            </a:extLst>
          </p:cNvPr>
          <p:cNvSpPr txBox="1"/>
          <p:nvPr/>
        </p:nvSpPr>
        <p:spPr>
          <a:xfrm>
            <a:off x="654108" y="5304776"/>
            <a:ext cx="7414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最後で、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X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とテーブル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Y 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を結合しており、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その結果がテーブル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と同じになることを確認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825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ED2CBE-5941-AB6F-C982-EEEBE8E4D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1997938"/>
            <a:ext cx="5530305" cy="36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2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94D421-A0FB-915B-C5F9-9B9D87DE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7214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発展演習３．学生情報のためのテーブル作成</a:t>
            </a:r>
          </a:p>
          <a:p>
            <a:pPr marL="0" indent="0">
              <a:buNone/>
            </a:pPr>
            <a:r>
              <a:rPr kumimoji="1" lang="ja-JP" altLang="en-US" dirty="0"/>
              <a:t>目的</a:t>
            </a:r>
            <a:r>
              <a:rPr kumimoji="1" lang="en-US" altLang="ja-JP" dirty="0"/>
              <a:t>: </a:t>
            </a:r>
            <a:r>
              <a:rPr kumimoji="1" lang="ja-JP" altLang="en-US" dirty="0"/>
              <a:t>学生とその受講情報を格納するテーブルを作成</a:t>
            </a:r>
          </a:p>
          <a:p>
            <a:pPr marL="0" indent="0">
              <a:buNone/>
            </a:pPr>
            <a:r>
              <a:rPr kumimoji="1" lang="ja-JP" altLang="en-US" b="1" dirty="0"/>
              <a:t>次の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を実行することにより、</a:t>
            </a:r>
            <a:r>
              <a:rPr kumimoji="1" lang="en-US" altLang="ja-JP" b="1" dirty="0"/>
              <a:t>S </a:t>
            </a:r>
            <a:r>
              <a:rPr kumimoji="1" lang="ja-JP" altLang="en-US" b="1" dirty="0"/>
              <a:t>テーブルを作成。「</a:t>
            </a:r>
            <a:r>
              <a:rPr kumimoji="1" lang="en-US" altLang="ja-JP" b="1" dirty="0"/>
              <a:t>SELECT * FROM S;</a:t>
            </a:r>
            <a:r>
              <a:rPr kumimoji="1" lang="ja-JP" altLang="en-US" b="1" dirty="0"/>
              <a:t>」により確認。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en-US" altLang="ja-JP" dirty="0"/>
              <a:t>CREATE TABLE S (</a:t>
            </a:r>
          </a:p>
          <a:p>
            <a:pPr marL="0" indent="0">
              <a:buNone/>
            </a:pPr>
            <a:r>
              <a:rPr kumimoji="1" lang="en-US" altLang="ja-JP" dirty="0"/>
              <a:t> 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 INTEGER,</a:t>
            </a:r>
          </a:p>
          <a:p>
            <a:pPr marL="0" indent="0">
              <a:buNone/>
            </a:pPr>
            <a:r>
              <a:rPr kumimoji="1" lang="en-US" altLang="ja-JP" dirty="0"/>
              <a:t> 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TEXT,</a:t>
            </a:r>
          </a:p>
          <a:p>
            <a:pPr marL="0" indent="0">
              <a:buNone/>
            </a:pPr>
            <a:r>
              <a:rPr kumimoji="1" lang="en-US" altLang="ja-JP" dirty="0"/>
              <a:t>  Course TEXT</a:t>
            </a:r>
          </a:p>
          <a:p>
            <a:pPr marL="0" indent="0">
              <a:buNone/>
            </a:pPr>
            <a:r>
              <a:rPr kumimoji="1" lang="en-US" altLang="ja-JP" dirty="0"/>
              <a:t>);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INSERT INTO S VALUES (1, 'Alice', 'Math');</a:t>
            </a:r>
          </a:p>
          <a:p>
            <a:pPr marL="0" indent="0">
              <a:buNone/>
            </a:pPr>
            <a:r>
              <a:rPr kumimoji="1" lang="en-US" altLang="ja-JP" dirty="0"/>
              <a:t>INSERT INTO S VALUES (1, 'Alice', 'Science');</a:t>
            </a:r>
          </a:p>
          <a:p>
            <a:pPr marL="0" indent="0">
              <a:buNone/>
            </a:pPr>
            <a:r>
              <a:rPr kumimoji="1" lang="en-US" altLang="ja-JP" dirty="0"/>
              <a:t>INSERT INTO S VALUES (2, 'Bob', 'History');</a:t>
            </a:r>
          </a:p>
          <a:p>
            <a:pPr marL="0" indent="0">
              <a:buNone/>
            </a:pPr>
            <a:r>
              <a:rPr kumimoji="1" lang="en-US" altLang="ja-JP" dirty="0"/>
              <a:t>INSERT INTO S VALUES (3, 'Charlie', 'Math');</a:t>
            </a:r>
          </a:p>
          <a:p>
            <a:pPr marL="0" indent="0">
              <a:buNone/>
            </a:pPr>
            <a:r>
              <a:rPr kumimoji="1" lang="en-US" altLang="ja-JP" dirty="0"/>
              <a:t>INSERT INTO S VALUES (3, 'Charlie', 'History');</a:t>
            </a:r>
          </a:p>
          <a:p>
            <a:pPr marL="0" indent="0">
              <a:buNone/>
            </a:pPr>
            <a:r>
              <a:rPr kumimoji="1" lang="en-US" altLang="ja-JP" dirty="0"/>
              <a:t>INSERT INTO S VALUES (3, 'Charlie', 'Science');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* FROM S;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2E850-6848-56A6-A8F6-1CA9C882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4C8614-963C-A753-6966-E86F5972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88" y="4505522"/>
            <a:ext cx="4138979" cy="17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51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94D421-A0FB-915B-C5F9-9B9D87DE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発展演習４．</a:t>
            </a:r>
            <a:r>
              <a:rPr kumimoji="1" lang="ja-JP" altLang="en-US" b="1" dirty="0"/>
              <a:t>冗長なデータの確認</a:t>
            </a:r>
          </a:p>
          <a:p>
            <a:pPr marL="0" indent="0">
              <a:buNone/>
            </a:pPr>
            <a:r>
              <a:rPr kumimoji="1" lang="ja-JP" altLang="en-US" dirty="0"/>
              <a:t>目的</a:t>
            </a:r>
            <a:r>
              <a:rPr kumimoji="1" lang="en-US" altLang="ja-JP" dirty="0"/>
              <a:t>: </a:t>
            </a:r>
            <a:r>
              <a:rPr kumimoji="1" lang="ja-JP" altLang="en-US" dirty="0"/>
              <a:t>学生について </a:t>
            </a:r>
            <a:r>
              <a:rPr kumimoji="1" lang="en-US" altLang="ja-JP" dirty="0"/>
              <a:t>ID </a:t>
            </a:r>
            <a:r>
              <a:rPr kumimoji="1" lang="ja-JP" altLang="en-US" dirty="0"/>
              <a:t>と名前のデータが冗長になっていることを確認</a:t>
            </a:r>
          </a:p>
          <a:p>
            <a:pPr marL="0" indent="0">
              <a:buNone/>
            </a:pPr>
            <a:r>
              <a:rPr kumimoji="1" lang="ja-JP" altLang="en-US" b="1" dirty="0"/>
              <a:t>発展演習３</a:t>
            </a:r>
            <a:r>
              <a:rPr lang="ja-JP" altLang="en-US" b="1" dirty="0"/>
              <a:t>の</a:t>
            </a:r>
            <a:r>
              <a:rPr lang="en-US" altLang="ja-JP" b="1" dirty="0"/>
              <a:t>SQL </a:t>
            </a:r>
            <a:r>
              <a:rPr lang="ja-JP" altLang="en-US" b="1" dirty="0"/>
              <a:t>は消さないで，下の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を追加して実行．実行結果を確認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en-US" altLang="ja-JP" dirty="0"/>
              <a:t>SELECT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FROM S;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2E850-6848-56A6-A8F6-1CA9C882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42CF6B-1224-DC06-2C03-5272CC13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21" y="3771900"/>
            <a:ext cx="4805279" cy="30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7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94D421-A0FB-915B-C5F9-9B9D87DE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発展演習５</a:t>
            </a:r>
            <a:r>
              <a:rPr kumimoji="1" lang="ja-JP" altLang="en-US" b="1" dirty="0"/>
              <a:t>．重複なしの学生情報抽出</a:t>
            </a:r>
          </a:p>
          <a:p>
            <a:pPr marL="0" indent="0">
              <a:buNone/>
            </a:pPr>
            <a:r>
              <a:rPr kumimoji="1" lang="ja-JP" altLang="en-US" dirty="0"/>
              <a:t>目的</a:t>
            </a:r>
            <a:r>
              <a:rPr kumimoji="1" lang="en-US" altLang="ja-JP" dirty="0"/>
              <a:t>: DISTINCT </a:t>
            </a:r>
            <a:r>
              <a:rPr kumimoji="1" lang="ja-JP" altLang="en-US" dirty="0"/>
              <a:t>キーワードを用いて重複を除去する。</a:t>
            </a:r>
          </a:p>
          <a:p>
            <a:pPr marL="0" indent="0">
              <a:buNone/>
            </a:pPr>
            <a:r>
              <a:rPr lang="en-US" altLang="ja-JP" b="1" dirty="0"/>
              <a:t>SQL </a:t>
            </a:r>
            <a:r>
              <a:rPr lang="ja-JP" altLang="en-US" b="1" dirty="0"/>
              <a:t>は消さないで，下の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を追加して実行．実行結果を確認</a:t>
            </a:r>
          </a:p>
          <a:p>
            <a:pPr marL="0" indent="0">
              <a:buNone/>
            </a:pPr>
            <a:r>
              <a:rPr kumimoji="1" lang="en-US" altLang="ja-JP" dirty="0"/>
              <a:t>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FROM S;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2E850-6848-56A6-A8F6-1CA9C882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12B322-BCAC-3322-B7F1-2BBFA3B4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87" y="2941637"/>
            <a:ext cx="6217785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45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94D421-A0FB-915B-C5F9-9B9D87DE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042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発展演習６．正規化</a:t>
            </a:r>
          </a:p>
          <a:p>
            <a:pPr marL="0" indent="0">
              <a:buNone/>
            </a:pPr>
            <a:r>
              <a:rPr kumimoji="1" lang="ja-JP" altLang="en-US" dirty="0"/>
              <a:t>目的</a:t>
            </a:r>
            <a:r>
              <a:rPr kumimoji="1" lang="en-US" altLang="ja-JP" dirty="0"/>
              <a:t>: DISTINCT </a:t>
            </a:r>
            <a:r>
              <a:rPr kumimoji="1" lang="ja-JP" altLang="en-US" dirty="0"/>
              <a:t>キーワードを用いて重複を除去する。</a:t>
            </a:r>
          </a:p>
          <a:p>
            <a:pPr marL="0" indent="0">
              <a:buNone/>
            </a:pPr>
            <a:r>
              <a:rPr lang="en-US" altLang="ja-JP" b="1" dirty="0"/>
              <a:t>SQL </a:t>
            </a:r>
            <a:r>
              <a:rPr lang="ja-JP" altLang="en-US" b="1" dirty="0"/>
              <a:t>は消さないで，下の</a:t>
            </a:r>
            <a:r>
              <a:rPr kumimoji="1" lang="ja-JP" altLang="en-US" b="1" dirty="0"/>
              <a:t>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を追加して実行．実行結果を確認</a:t>
            </a:r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r>
              <a:rPr kumimoji="1" lang="en-US" altLang="ja-JP" dirty="0"/>
              <a:t>CREATE TABLE U AS 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FROM S;</a:t>
            </a:r>
          </a:p>
          <a:p>
            <a:pPr marL="0" indent="0">
              <a:buNone/>
            </a:pPr>
            <a:r>
              <a:rPr kumimoji="1" lang="en-US" altLang="ja-JP" dirty="0"/>
              <a:t>CREATE TABLE V AS 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Course FROM S;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* FROM U;</a:t>
            </a:r>
          </a:p>
          <a:p>
            <a:pPr marL="0" indent="0">
              <a:buNone/>
            </a:pPr>
            <a:r>
              <a:rPr kumimoji="1" lang="en-US" altLang="ja-JP" dirty="0"/>
              <a:t>SELECT * FROM V;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2E850-6848-56A6-A8F6-1CA9C882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A469FE-FB96-1347-8165-A8222D6A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87" y="4002087"/>
            <a:ext cx="3224213" cy="27090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3F1571-E29F-D7A7-4095-3539010A0993}"/>
              </a:ext>
            </a:extLst>
          </p:cNvPr>
          <p:cNvSpPr txBox="1"/>
          <p:nvPr/>
        </p:nvSpPr>
        <p:spPr>
          <a:xfrm>
            <a:off x="6720197" y="4756459"/>
            <a:ext cx="2177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２つの正規化されたテーブル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089748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14-6.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正規形のバリエーション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8597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3F2E9-A959-3FE4-33B5-4C1313F4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正規化と正規形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DBE8F-A995-CEC2-EB3A-21BF56A2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39605" cy="145879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正規形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データベースの正規化</a:t>
            </a:r>
            <a:r>
              <a:rPr kumimoji="1" lang="ja-JP" altLang="en-US" sz="2400" dirty="0"/>
              <a:t>における</a:t>
            </a:r>
            <a:r>
              <a:rPr kumimoji="1" lang="ja-JP" altLang="en-US" sz="2400" b="1" dirty="0"/>
              <a:t>さまざまなレベル</a:t>
            </a:r>
            <a:endParaRPr kumimoji="1" lang="en-US" altLang="ja-JP" sz="2400" dirty="0"/>
          </a:p>
          <a:p>
            <a:r>
              <a:rPr kumimoji="1" lang="ja-JP" altLang="en-US" sz="2400" dirty="0"/>
              <a:t>より高度な正規化レベルへ進むにつれて、データの冗長性を</a:t>
            </a:r>
            <a:r>
              <a:rPr lang="ja-JP" altLang="en-US" sz="2400" dirty="0"/>
              <a:t>より</a:t>
            </a:r>
            <a:r>
              <a:rPr kumimoji="1" lang="ja-JP" altLang="en-US" sz="2400" dirty="0"/>
              <a:t>減少させることを目指す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CCAD6-2814-B838-1442-A046234B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DAE6E63-28CC-CD80-9702-C82D4C4D811A}"/>
              </a:ext>
            </a:extLst>
          </p:cNvPr>
          <p:cNvSpPr txBox="1">
            <a:spLocks/>
          </p:cNvSpPr>
          <p:nvPr/>
        </p:nvSpPr>
        <p:spPr>
          <a:xfrm>
            <a:off x="615249" y="2305050"/>
            <a:ext cx="8559800" cy="608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i="1" dirty="0"/>
              <a:t>第一正規形</a:t>
            </a:r>
            <a:endParaRPr lang="en-US" altLang="ja-JP" sz="2400" i="1" dirty="0"/>
          </a:p>
          <a:p>
            <a:r>
              <a:rPr lang="ja-JP" altLang="en-US" sz="2400" i="1" dirty="0"/>
              <a:t>第二正規形</a:t>
            </a:r>
            <a:endParaRPr lang="en-US" altLang="ja-JP" sz="2400" i="1" dirty="0"/>
          </a:p>
          <a:p>
            <a:r>
              <a:rPr lang="ja-JP" altLang="en-US" sz="2400" i="1" dirty="0"/>
              <a:t>第三正規形</a:t>
            </a:r>
            <a:endParaRPr lang="en-US" altLang="ja-JP" sz="2400" i="1" dirty="0"/>
          </a:p>
          <a:p>
            <a:r>
              <a:rPr lang="ja-JP" altLang="en-US" sz="2400" i="1" dirty="0"/>
              <a:t>ボイスコッド正規形（</a:t>
            </a:r>
            <a:r>
              <a:rPr lang="en-US" altLang="ja-JP" sz="2400" i="1" dirty="0"/>
              <a:t>3.5 </a:t>
            </a:r>
            <a:r>
              <a:rPr lang="ja-JP" altLang="en-US" sz="2400" i="1" dirty="0"/>
              <a:t>正規形ともいう）</a:t>
            </a:r>
            <a:endParaRPr lang="en-US" altLang="ja-JP" sz="2400" i="1" dirty="0"/>
          </a:p>
          <a:p>
            <a:r>
              <a:rPr lang="ja-JP" altLang="en-US" sz="2400" i="1" dirty="0"/>
              <a:t>第四正規形</a:t>
            </a:r>
            <a:endParaRPr lang="en-US" altLang="ja-JP" sz="2400" i="1" dirty="0"/>
          </a:p>
          <a:p>
            <a:r>
              <a:rPr lang="ja-JP" altLang="en-US" sz="2400" i="1" dirty="0"/>
              <a:t>第五正規形</a:t>
            </a:r>
            <a:endParaRPr lang="en-US" altLang="ja-JP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i="1" dirty="0"/>
              <a:t>ただし、「レベルが高いほど良い」と決まってはいない。レベルが高いほど、データ更新時の性能低下の可能性、制約の記述不可能の可能性</a:t>
            </a:r>
            <a:endParaRPr lang="en-US" altLang="ja-JP" sz="2400" i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84DC1BC-3CD2-04F9-B493-09BE559DCB20}"/>
              </a:ext>
            </a:extLst>
          </p:cNvPr>
          <p:cNvGrpSpPr/>
          <p:nvPr/>
        </p:nvGrpSpPr>
        <p:grpSpPr>
          <a:xfrm>
            <a:off x="201529" y="2505237"/>
            <a:ext cx="413720" cy="2544504"/>
            <a:chOff x="278431" y="941646"/>
            <a:chExt cx="333876" cy="2823904"/>
          </a:xfrm>
        </p:grpSpPr>
        <p:sp>
          <p:nvSpPr>
            <p:cNvPr id="7" name="矢印: 右カーブ 6">
              <a:extLst>
                <a:ext uri="{FF2B5EF4-FFF2-40B4-BE49-F238E27FC236}">
                  <a16:creationId xmlns:a16="http://schemas.microsoft.com/office/drawing/2014/main" id="{60AD0FED-545F-E9B1-4795-2729F7558700}"/>
                </a:ext>
              </a:extLst>
            </p:cNvPr>
            <p:cNvSpPr/>
            <p:nvPr/>
          </p:nvSpPr>
          <p:spPr>
            <a:xfrm>
              <a:off x="288899" y="941646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矢印: 右カーブ 7">
              <a:extLst>
                <a:ext uri="{FF2B5EF4-FFF2-40B4-BE49-F238E27FC236}">
                  <a16:creationId xmlns:a16="http://schemas.microsoft.com/office/drawing/2014/main" id="{34A3ABDA-6EEC-7925-5ED0-F69654132BAE}"/>
                </a:ext>
              </a:extLst>
            </p:cNvPr>
            <p:cNvSpPr/>
            <p:nvPr/>
          </p:nvSpPr>
          <p:spPr>
            <a:xfrm>
              <a:off x="288899" y="1511361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矢印: 右カーブ 8">
              <a:extLst>
                <a:ext uri="{FF2B5EF4-FFF2-40B4-BE49-F238E27FC236}">
                  <a16:creationId xmlns:a16="http://schemas.microsoft.com/office/drawing/2014/main" id="{A98C2E3D-44C9-E40B-7D01-B7D94A83C4E4}"/>
                </a:ext>
              </a:extLst>
            </p:cNvPr>
            <p:cNvSpPr/>
            <p:nvPr/>
          </p:nvSpPr>
          <p:spPr>
            <a:xfrm>
              <a:off x="288899" y="2081076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矢印: 右カーブ 9">
              <a:extLst>
                <a:ext uri="{FF2B5EF4-FFF2-40B4-BE49-F238E27FC236}">
                  <a16:creationId xmlns:a16="http://schemas.microsoft.com/office/drawing/2014/main" id="{5EC9EB99-536E-9AFC-5EA0-A3CD2619CC95}"/>
                </a:ext>
              </a:extLst>
            </p:cNvPr>
            <p:cNvSpPr/>
            <p:nvPr/>
          </p:nvSpPr>
          <p:spPr>
            <a:xfrm>
              <a:off x="278431" y="2650791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矢印: 右カーブ 10">
              <a:extLst>
                <a:ext uri="{FF2B5EF4-FFF2-40B4-BE49-F238E27FC236}">
                  <a16:creationId xmlns:a16="http://schemas.microsoft.com/office/drawing/2014/main" id="{5AD0E504-5192-EB54-A849-AD4F8D063772}"/>
                </a:ext>
              </a:extLst>
            </p:cNvPr>
            <p:cNvSpPr/>
            <p:nvPr/>
          </p:nvSpPr>
          <p:spPr>
            <a:xfrm>
              <a:off x="288899" y="3316967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349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DE66A-0F7A-08EC-D17F-A1D141F7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第三正規形への変換例①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3EE704-C29C-58BD-16A1-B87784B4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第一正規形や第二正規形のテーブルを、第三正規形に変換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4D847-C979-432B-3FC9-C1C2CF3B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1B1E7A3-BA0F-7229-D0EE-7A64AB827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62234"/>
              </p:ext>
            </p:extLst>
          </p:nvPr>
        </p:nvGraphicFramePr>
        <p:xfrm>
          <a:off x="437800" y="1730697"/>
          <a:ext cx="3796023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83C9212-2024-6C6E-349C-B058CF027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77177"/>
              </p:ext>
            </p:extLst>
          </p:nvPr>
        </p:nvGraphicFramePr>
        <p:xfrm>
          <a:off x="5195245" y="1394049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9FCE575-47CF-EB9A-C521-27FF57FE3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70551"/>
              </p:ext>
            </p:extLst>
          </p:nvPr>
        </p:nvGraphicFramePr>
        <p:xfrm>
          <a:off x="5195245" y="3740045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C06DD4-D390-E0B4-0206-8D75BDE2EE55}"/>
              </a:ext>
            </a:extLst>
          </p:cNvPr>
          <p:cNvSpPr txBox="1"/>
          <p:nvPr/>
        </p:nvSpPr>
        <p:spPr>
          <a:xfrm>
            <a:off x="789272" y="401803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冗長なデータが原因で、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第三正規形ではない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79122F-6307-F108-98F2-CF4F277E5E6A}"/>
              </a:ext>
            </a:extLst>
          </p:cNvPr>
          <p:cNvSpPr txBox="1"/>
          <p:nvPr/>
        </p:nvSpPr>
        <p:spPr>
          <a:xfrm>
            <a:off x="5099967" y="556733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両方とも、第三正規形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である</a:t>
            </a:r>
          </a:p>
        </p:txBody>
      </p:sp>
    </p:spTree>
    <p:extLst>
      <p:ext uri="{BB962C8B-B14F-4D97-AF65-F5344CB8AC3E}">
        <p14:creationId xmlns:p14="http://schemas.microsoft.com/office/powerpoint/2010/main" val="15956287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DE66A-0F7A-08EC-D17F-A1D141F7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第三正規形への変換例②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3EE704-C29C-58BD-16A1-B87784B4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第一正規形や第二正規形のテーブルを、第三正規形に変換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4D847-C979-432B-3FC9-C1C2CF3B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C06DD4-D390-E0B4-0206-8D75BDE2EE55}"/>
              </a:ext>
            </a:extLst>
          </p:cNvPr>
          <p:cNvSpPr txBox="1"/>
          <p:nvPr/>
        </p:nvSpPr>
        <p:spPr>
          <a:xfrm>
            <a:off x="789272" y="401803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冗長なデータが原因で、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第三正規形ではない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79122F-6307-F108-98F2-CF4F277E5E6A}"/>
              </a:ext>
            </a:extLst>
          </p:cNvPr>
          <p:cNvSpPr txBox="1"/>
          <p:nvPr/>
        </p:nvSpPr>
        <p:spPr>
          <a:xfrm>
            <a:off x="5099967" y="556733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両方とも、第三正規形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である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050886-9354-ABAB-3F38-514D1CA2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376811"/>
            <a:ext cx="4006678" cy="13139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F0F29C8-20C5-3F27-BA30-A83C3B98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34" y="1299419"/>
            <a:ext cx="3032172" cy="20439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4557608-AC97-5F4A-F314-B1EE5948A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34" y="3278243"/>
            <a:ext cx="313361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847724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18221-5D26-44D6-97AD-2E9BFC76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正規形のレベル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AD7F6-7832-485A-B128-257E4FAA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b="1" i="1" dirty="0"/>
              <a:t>第一正規形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dirty="0"/>
              <a:t>テーブルのセルには，１つの値を入れる．セルの合併はしない．</a:t>
            </a:r>
            <a:endParaRPr lang="en-US" altLang="ja-JP" i="1" dirty="0"/>
          </a:p>
          <a:p>
            <a:r>
              <a:rPr lang="ja-JP" altLang="en-US" b="1" i="1" dirty="0"/>
              <a:t>第二正規形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候補キーに含まれない属性は、すべて候補キーに従属する．そして，候補キーの部分集合には従属しない．</a:t>
            </a:r>
            <a:endParaRPr lang="en-US" altLang="ja-JP" i="1" dirty="0"/>
          </a:p>
          <a:p>
            <a:r>
              <a:rPr lang="ja-JP" altLang="en-US" b="1" i="1" dirty="0"/>
              <a:t>第三正規形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dirty="0"/>
              <a:t>主キー以外の属性は，すべて主キーにのみ直接，従属する</a:t>
            </a:r>
            <a:endParaRPr lang="en-US" altLang="ja-JP" i="1" dirty="0"/>
          </a:p>
          <a:p>
            <a:r>
              <a:rPr lang="ja-JP" altLang="en-US" b="1" i="1" dirty="0"/>
              <a:t>ボイスコッド正規形（</a:t>
            </a:r>
            <a:r>
              <a:rPr lang="en-US" altLang="ja-JP" b="1" i="1" dirty="0"/>
              <a:t>3.5 </a:t>
            </a:r>
            <a:r>
              <a:rPr lang="ja-JP" altLang="en-US" b="1" i="1" dirty="0"/>
              <a:t>正規形ともいう）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すべての従属関係 </a:t>
            </a:r>
            <a:r>
              <a:rPr lang="en-US" altLang="ja-JP" i="1" dirty="0"/>
              <a:t>X</a:t>
            </a:r>
            <a:r>
              <a:rPr lang="ja-JP" altLang="en-US" i="1" dirty="0"/>
              <a:t>→</a:t>
            </a:r>
            <a:r>
              <a:rPr lang="en-US" altLang="ja-JP" i="1" dirty="0"/>
              <a:t>Y </a:t>
            </a:r>
            <a:r>
              <a:rPr lang="ja-JP" altLang="en-US" i="1" dirty="0"/>
              <a:t>について、それは自明であるか、</a:t>
            </a:r>
            <a:r>
              <a:rPr lang="en-US" altLang="ja-JP" i="1" dirty="0"/>
              <a:t>X</a:t>
            </a:r>
            <a:r>
              <a:rPr lang="ja-JP" altLang="en-US" i="1" dirty="0"/>
              <a:t>が超キーである．</a:t>
            </a:r>
            <a:endParaRPr lang="en-US" altLang="ja-JP" i="1" dirty="0"/>
          </a:p>
          <a:p>
            <a:r>
              <a:rPr lang="ja-JP" altLang="en-US" b="1" i="1" dirty="0"/>
              <a:t>第四正規形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すべての多値従属関係 </a:t>
            </a:r>
            <a:r>
              <a:rPr lang="en-US" altLang="ja-JP" i="1" dirty="0"/>
              <a:t>X</a:t>
            </a:r>
            <a:r>
              <a:rPr lang="ja-JP" altLang="en-US" i="1" dirty="0"/>
              <a:t>　</a:t>
            </a:r>
            <a:r>
              <a:rPr lang="en-US" altLang="ja-JP" i="1" dirty="0"/>
              <a:t>Y </a:t>
            </a:r>
            <a:r>
              <a:rPr lang="ja-JP" altLang="en-US" i="1" dirty="0"/>
              <a:t>について、それは自明であるか、</a:t>
            </a:r>
            <a:r>
              <a:rPr lang="en-US" altLang="ja-JP" i="1" dirty="0"/>
              <a:t>X</a:t>
            </a:r>
            <a:r>
              <a:rPr lang="ja-JP" altLang="en-US" i="1" dirty="0"/>
              <a:t>が候補キーであるか、</a:t>
            </a:r>
            <a:r>
              <a:rPr lang="en-US" altLang="ja-JP" i="1" dirty="0"/>
              <a:t>X</a:t>
            </a:r>
            <a:r>
              <a:rPr lang="ja-JP" altLang="en-US" i="1" dirty="0"/>
              <a:t>がその超集合である．</a:t>
            </a:r>
            <a:endParaRPr lang="en-US" altLang="ja-JP" i="1" dirty="0"/>
          </a:p>
          <a:p>
            <a:r>
              <a:rPr lang="ja-JP" altLang="en-US" b="1" i="1" dirty="0"/>
              <a:t>第五正規形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すべての結合従属性について、それは自明であるか、候補キーにより含意される</a:t>
            </a:r>
            <a:endParaRPr lang="en-US" altLang="ja-JP" i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86F869-DA54-4559-A307-B48C357E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BF93DBC-2980-4C1E-A7F2-9978A243DF21}"/>
              </a:ext>
            </a:extLst>
          </p:cNvPr>
          <p:cNvGrpSpPr/>
          <p:nvPr/>
        </p:nvGrpSpPr>
        <p:grpSpPr>
          <a:xfrm>
            <a:off x="3480816" y="4968622"/>
            <a:ext cx="237744" cy="219836"/>
            <a:chOff x="3480816" y="4968622"/>
            <a:chExt cx="237744" cy="219836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E9B60C4-4CAA-45F3-8FF6-BD26A32B9275}"/>
                </a:ext>
              </a:extLst>
            </p:cNvPr>
            <p:cNvCxnSpPr/>
            <p:nvPr/>
          </p:nvCxnSpPr>
          <p:spPr>
            <a:xfrm>
              <a:off x="3480816" y="5084064"/>
              <a:ext cx="2316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5694C1F-E72F-4A1B-A0AF-55C18DB7CFF7}"/>
                </a:ext>
              </a:extLst>
            </p:cNvPr>
            <p:cNvCxnSpPr/>
            <p:nvPr/>
          </p:nvCxnSpPr>
          <p:spPr>
            <a:xfrm>
              <a:off x="3663696" y="4974336"/>
              <a:ext cx="54864" cy="112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A1368DB-D3D6-462A-8D6D-CF0678A20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3696" y="5084064"/>
              <a:ext cx="53086" cy="104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991F416-00AF-448C-A118-A20858AA8450}"/>
                </a:ext>
              </a:extLst>
            </p:cNvPr>
            <p:cNvCxnSpPr/>
            <p:nvPr/>
          </p:nvCxnSpPr>
          <p:spPr>
            <a:xfrm>
              <a:off x="3604514" y="4968622"/>
              <a:ext cx="54864" cy="112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FDBFAE3-D943-4B38-823F-8358EFD2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4514" y="5078350"/>
              <a:ext cx="53086" cy="104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173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18861-67D3-3860-1F35-043AA982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C75610-7AED-E5B5-8B70-A234A737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b="1" u="sng" dirty="0"/>
              <a:t>データベース設計</a:t>
            </a:r>
          </a:p>
          <a:p>
            <a:r>
              <a:rPr kumimoji="1" lang="ja-JP" altLang="en-US" sz="1800" dirty="0"/>
              <a:t>データベース設計は、データベースの構造を定めるプロセス</a:t>
            </a:r>
            <a:endParaRPr kumimoji="1" lang="en-US" altLang="ja-JP" sz="1800" dirty="0"/>
          </a:p>
          <a:p>
            <a:r>
              <a:rPr kumimoji="1" lang="ja-JP" altLang="en-US" sz="1800" dirty="0"/>
              <a:t>テーブル名、属性、データ型、制約、索引、テーブル間の関係性などを定める</a:t>
            </a:r>
          </a:p>
          <a:p>
            <a:pPr marL="0" indent="0">
              <a:buNone/>
            </a:pPr>
            <a:r>
              <a:rPr kumimoji="1" lang="ja-JP" altLang="en-US" sz="1800" b="1" u="sng" dirty="0"/>
              <a:t>データベース設計での考慮事項</a:t>
            </a:r>
          </a:p>
          <a:p>
            <a:r>
              <a:rPr kumimoji="1" lang="ja-JP" altLang="en-US" sz="1800" dirty="0"/>
              <a:t>データの冗長性の減少：正規化</a:t>
            </a:r>
          </a:p>
          <a:p>
            <a:r>
              <a:rPr kumimoji="1" lang="ja-JP" altLang="en-US" sz="1800" dirty="0"/>
              <a:t>データの整合性の保証：制約</a:t>
            </a:r>
          </a:p>
          <a:p>
            <a:r>
              <a:rPr kumimoji="1" lang="ja-JP" altLang="en-US" sz="1800" dirty="0"/>
              <a:t>データの検索や操作の効率化：索引、データベースの構造の簡素化</a:t>
            </a:r>
          </a:p>
          <a:p>
            <a:pPr marL="0" indent="0">
              <a:buNone/>
            </a:pPr>
            <a:r>
              <a:rPr kumimoji="1" lang="ja-JP" altLang="en-US" sz="1800" b="1" u="sng" dirty="0"/>
              <a:t>データベース設計の重要性</a:t>
            </a:r>
            <a:endParaRPr kumimoji="1" lang="en-US" altLang="ja-JP" sz="1800" b="1" u="sng" dirty="0"/>
          </a:p>
          <a:p>
            <a:r>
              <a:rPr kumimoji="1" lang="ja-JP" altLang="en-US" sz="1800" dirty="0"/>
              <a:t>冗長性の減少と異状の防止</a:t>
            </a:r>
          </a:p>
          <a:p>
            <a:r>
              <a:rPr kumimoji="1" lang="ja-JP" altLang="en-US" sz="1800" dirty="0"/>
              <a:t>整合性と性能の確保</a:t>
            </a:r>
          </a:p>
          <a:p>
            <a:r>
              <a:rPr kumimoji="1" lang="ja-JP" altLang="en-US" sz="1800" dirty="0"/>
              <a:t>拡張性とセキュリティの確保</a:t>
            </a:r>
          </a:p>
          <a:p>
            <a:pPr marL="0" indent="0">
              <a:buNone/>
            </a:pPr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9AB92-0788-4508-EC35-CF227DE6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42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18861-67D3-3860-1F35-043AA982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C75610-7AED-E5B5-8B70-A234A737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800" b="1" u="sng" dirty="0"/>
              <a:t>正規化の目的</a:t>
            </a:r>
            <a:endParaRPr kumimoji="1" lang="en-US" altLang="ja-JP" sz="1800" b="1" u="sng" dirty="0"/>
          </a:p>
          <a:p>
            <a:pPr marL="0" indent="0">
              <a:buNone/>
            </a:pPr>
            <a:r>
              <a:rPr kumimoji="1" lang="ja-JP" altLang="en-US" sz="1800" b="1" dirty="0"/>
              <a:t>データベースの構造</a:t>
            </a:r>
            <a:r>
              <a:rPr kumimoji="1" lang="ja-JP" altLang="en-US" sz="1800" dirty="0"/>
              <a:t>を</a:t>
            </a:r>
            <a:r>
              <a:rPr kumimoji="1" lang="ja-JP" altLang="en-US" sz="1800" b="1" dirty="0"/>
              <a:t>最適化</a:t>
            </a:r>
            <a:r>
              <a:rPr kumimoji="1" lang="ja-JP" altLang="en-US" sz="1800" dirty="0"/>
              <a:t>。効率的なデータベース管理を実現</a:t>
            </a:r>
          </a:p>
          <a:p>
            <a:pPr marL="0" indent="0">
              <a:buNone/>
            </a:pPr>
            <a:r>
              <a:rPr kumimoji="1" lang="ja-JP" altLang="en-US" sz="1800" b="1" u="sng" dirty="0"/>
              <a:t>正規化のメリット</a:t>
            </a:r>
            <a:endParaRPr kumimoji="1" lang="en-US" altLang="ja-JP" sz="1800" b="1" u="sng" dirty="0"/>
          </a:p>
          <a:p>
            <a:r>
              <a:rPr kumimoji="1" lang="ja-JP" altLang="en-US" sz="1800" dirty="0"/>
              <a:t>データの冗長性の減少</a:t>
            </a:r>
            <a:endParaRPr kumimoji="1" lang="en-US" altLang="ja-JP" sz="1800" dirty="0"/>
          </a:p>
          <a:p>
            <a:r>
              <a:rPr kumimoji="1" lang="ja-JP" altLang="en-US" sz="1800" dirty="0"/>
              <a:t>異状の防止</a:t>
            </a:r>
          </a:p>
          <a:p>
            <a:r>
              <a:rPr kumimoji="1" lang="ja-JP" altLang="en-US" sz="1800" dirty="0"/>
              <a:t>効率の向上</a:t>
            </a:r>
            <a:endParaRPr kumimoji="1" lang="en-US" altLang="ja-JP" sz="1800" dirty="0"/>
          </a:p>
          <a:p>
            <a:r>
              <a:rPr kumimoji="1" lang="ja-JP" altLang="en-US" sz="1800" dirty="0"/>
              <a:t>信頼性の確保</a:t>
            </a:r>
            <a:endParaRPr kumimoji="1" lang="en-US" altLang="ja-JP" sz="1800" dirty="0"/>
          </a:p>
          <a:p>
            <a:r>
              <a:rPr kumimoji="1" lang="ja-JP" altLang="en-US" sz="1800" dirty="0"/>
              <a:t>管理の容易化</a:t>
            </a:r>
          </a:p>
          <a:p>
            <a:pPr marL="0" indent="0">
              <a:buNone/>
            </a:pPr>
            <a:r>
              <a:rPr kumimoji="1" lang="ja-JP" altLang="en-US" sz="1800" b="1" u="sng" dirty="0"/>
              <a:t>情報無損失の原則</a:t>
            </a:r>
            <a:endParaRPr kumimoji="1" lang="en-US" altLang="ja-JP" sz="1800" b="1" u="sng" dirty="0"/>
          </a:p>
          <a:p>
            <a:r>
              <a:rPr kumimoji="1" lang="ja-JP" altLang="en-US" sz="1800" dirty="0"/>
              <a:t>正規化においては、</a:t>
            </a:r>
            <a:r>
              <a:rPr kumimoji="1" lang="ja-JP" altLang="en-US" sz="1800" b="1" dirty="0"/>
              <a:t>元のデータベースの情報が失われたり</a:t>
            </a:r>
            <a:r>
              <a:rPr kumimoji="1" lang="ja-JP" altLang="en-US" sz="1800" dirty="0"/>
              <a:t>、</a:t>
            </a:r>
            <a:r>
              <a:rPr kumimoji="1" lang="ja-JP" altLang="en-US" sz="1800" b="1" dirty="0"/>
              <a:t>余計な情報が追加されたりしない</a:t>
            </a:r>
            <a:r>
              <a:rPr kumimoji="1" lang="ja-JP" altLang="en-US" sz="1800" dirty="0"/>
              <a:t>ことが重要</a:t>
            </a:r>
          </a:p>
          <a:p>
            <a:pPr marL="0" indent="0">
              <a:buNone/>
            </a:pPr>
            <a:r>
              <a:rPr kumimoji="1" lang="en-US" altLang="ja-JP" sz="1800" b="1" u="sng" dirty="0"/>
              <a:t>SQL</a:t>
            </a:r>
            <a:r>
              <a:rPr kumimoji="1" lang="ja-JP" altLang="en-US" sz="1800" b="1" u="sng" dirty="0"/>
              <a:t>を用いた正規化</a:t>
            </a:r>
            <a:endParaRPr kumimoji="1" lang="en-US" altLang="ja-JP" sz="1800" b="1" u="sng" dirty="0"/>
          </a:p>
          <a:p>
            <a:r>
              <a:rPr kumimoji="1" lang="ja-JP" altLang="en-US" sz="1800" b="1" dirty="0"/>
              <a:t>情報無損失</a:t>
            </a:r>
            <a:r>
              <a:rPr kumimoji="1" lang="ja-JP" altLang="en-US" sz="1800" dirty="0"/>
              <a:t>で、</a:t>
            </a:r>
            <a:r>
              <a:rPr kumimoji="1" lang="ja-JP" altLang="en-US" sz="1800" b="1" dirty="0"/>
              <a:t>データの冗長性が減少</a:t>
            </a:r>
            <a:r>
              <a:rPr kumimoji="1" lang="ja-JP" altLang="en-US" sz="1800" dirty="0"/>
              <a:t>するように</a:t>
            </a:r>
            <a:r>
              <a:rPr kumimoji="1" lang="ja-JP" altLang="en-US" sz="1800" b="1" dirty="0"/>
              <a:t>テーブルを分割</a:t>
            </a:r>
          </a:p>
          <a:p>
            <a:r>
              <a:rPr kumimoji="1" lang="en-US" altLang="ja-JP" sz="1800" dirty="0"/>
              <a:t>CREATE TABLE ... AS </a:t>
            </a:r>
            <a:r>
              <a:rPr kumimoji="1" lang="ja-JP" altLang="en-US" sz="1800" dirty="0"/>
              <a:t>コマンドを用いて新しいテーブルを作成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49AB92-0788-4508-EC35-CF227DE6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94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421050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3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4184</Words>
  <Application>Microsoft Office PowerPoint</Application>
  <PresentationFormat>画面に合わせる (4:3)</PresentationFormat>
  <Paragraphs>1173</Paragraphs>
  <Slides>72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72</vt:i4>
      </vt:variant>
    </vt:vector>
  </HeadingPairs>
  <TitlesOfParts>
    <vt:vector size="86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1_Office テーマ</vt:lpstr>
      <vt:lpstr>7_Office テーマ</vt:lpstr>
      <vt:lpstr>2_Office テーマ</vt:lpstr>
      <vt:lpstr>14. データベース設計演習，正規化  </vt:lpstr>
      <vt:lpstr>アウトライン</vt:lpstr>
      <vt:lpstr>SQLFiddle のサイトにアクセス</vt:lpstr>
      <vt:lpstr>SQLFiddle でのデータベース管理システムの選択</vt:lpstr>
      <vt:lpstr>SQLFiddle の画面</vt:lpstr>
      <vt:lpstr>14-1.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SQL 理解のための前提知識</vt:lpstr>
      <vt:lpstr>結合の例</vt:lpstr>
      <vt:lpstr>SQL による結合の基本</vt:lpstr>
      <vt:lpstr>テーブル結合の総括</vt:lpstr>
      <vt:lpstr>正規化</vt:lpstr>
      <vt:lpstr>正規化の例</vt:lpstr>
      <vt:lpstr>正規化のメリットとデメリット</vt:lpstr>
      <vt:lpstr>正規化前の問題</vt:lpstr>
      <vt:lpstr>正規化によるデータの不整合の防止</vt:lpstr>
      <vt:lpstr>正規化の例</vt:lpstr>
      <vt:lpstr>SQL によるテーブル定義</vt:lpstr>
      <vt:lpstr>データ追加のSQL</vt:lpstr>
      <vt:lpstr>DISTINCT は重複行の除去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14-2. データベース設計の概要</vt:lpstr>
      <vt:lpstr>データベース設計</vt:lpstr>
      <vt:lpstr>データベース設計の重要性</vt:lpstr>
      <vt:lpstr>まとめ</vt:lpstr>
      <vt:lpstr>14-3. 正規化</vt:lpstr>
      <vt:lpstr>正規化</vt:lpstr>
      <vt:lpstr>正規化のメリットとデメリット</vt:lpstr>
      <vt:lpstr>正規化と情報無損失</vt:lpstr>
      <vt:lpstr>正規化と情報無損失</vt:lpstr>
      <vt:lpstr>テーブル分割のバリエーション</vt:lpstr>
      <vt:lpstr>分割①</vt:lpstr>
      <vt:lpstr>分割②</vt:lpstr>
      <vt:lpstr>分割③</vt:lpstr>
      <vt:lpstr>正規化のまとめ</vt:lpstr>
      <vt:lpstr>14-4. 問い合わせ結果からのテーブル生成</vt:lpstr>
      <vt:lpstr>問い合わせ結果からのテーブル生成 CREATE TABLE … AS</vt:lpstr>
      <vt:lpstr>PowerPoint プレゼンテーション</vt:lpstr>
      <vt:lpstr>PowerPoint プレゼンテーション</vt:lpstr>
      <vt:lpstr>14-5. SQL を用いた正規化</vt:lpstr>
      <vt:lpstr>SQL を用いたデータベースの正規化</vt:lpstr>
      <vt:lpstr>SQL を用いたデータベースの正規化</vt:lpstr>
      <vt:lpstr>演習２で行うこと</vt:lpstr>
      <vt:lpstr>演習２．テーブルの分割による正規化</vt:lpstr>
      <vt:lpstr>PowerPoint プレゼンテーション</vt:lpstr>
      <vt:lpstr>PowerPoint プレゼンテーション</vt:lpstr>
      <vt:lpstr>PowerPoint プレゼンテーション</vt:lpstr>
      <vt:lpstr>演習３．正規化における情報無損失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14-6. 正規形のバリエーション</vt:lpstr>
      <vt:lpstr>正規化と正規形</vt:lpstr>
      <vt:lpstr>第三正規形への変換例①</vt:lpstr>
      <vt:lpstr>第三正規形への変換例②</vt:lpstr>
      <vt:lpstr>正規形のレベル</vt:lpstr>
      <vt:lpstr>全体まとめ①</vt:lpstr>
      <vt:lpstr>全体まとめ②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290</cp:revision>
  <dcterms:created xsi:type="dcterms:W3CDTF">2019-11-02T00:06:04Z</dcterms:created>
  <dcterms:modified xsi:type="dcterms:W3CDTF">2025-03-08T00:55:36Z</dcterms:modified>
</cp:coreProperties>
</file>