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3"/>
  </p:notesMasterIdLst>
  <p:sldIdLst>
    <p:sldId id="907" r:id="rId4"/>
    <p:sldId id="1223" r:id="rId5"/>
    <p:sldId id="1073" r:id="rId6"/>
    <p:sldId id="1385" r:id="rId7"/>
    <p:sldId id="1386" r:id="rId8"/>
    <p:sldId id="1387" r:id="rId9"/>
    <p:sldId id="1067" r:id="rId10"/>
    <p:sldId id="1381" r:id="rId11"/>
    <p:sldId id="1382" r:id="rId12"/>
    <p:sldId id="1219" r:id="rId13"/>
    <p:sldId id="1097" r:id="rId14"/>
    <p:sldId id="1101" r:id="rId15"/>
    <p:sldId id="1102" r:id="rId16"/>
    <p:sldId id="1084" r:id="rId17"/>
    <p:sldId id="1104" r:id="rId18"/>
    <p:sldId id="1106" r:id="rId19"/>
    <p:sldId id="1082" r:id="rId20"/>
    <p:sldId id="1109" r:id="rId21"/>
    <p:sldId id="1231" r:id="rId22"/>
    <p:sldId id="1232" r:id="rId23"/>
    <p:sldId id="1233" r:id="rId24"/>
    <p:sldId id="1234" r:id="rId25"/>
    <p:sldId id="1236" r:id="rId26"/>
    <p:sldId id="1388" r:id="rId27"/>
    <p:sldId id="1222" r:id="rId28"/>
    <p:sldId id="1383" r:id="rId29"/>
    <p:sldId id="1209" r:id="rId30"/>
    <p:sldId id="1389" r:id="rId31"/>
    <p:sldId id="1240" r:id="rId32"/>
    <p:sldId id="1241" r:id="rId33"/>
    <p:sldId id="1243" r:id="rId34"/>
    <p:sldId id="1245" r:id="rId35"/>
    <p:sldId id="1244" r:id="rId36"/>
    <p:sldId id="1235" r:id="rId37"/>
    <p:sldId id="1248" r:id="rId38"/>
    <p:sldId id="1247" r:id="rId39"/>
    <p:sldId id="1253" r:id="rId40"/>
    <p:sldId id="1224" r:id="rId41"/>
    <p:sldId id="1390" r:id="rId42"/>
    <p:sldId id="1255" r:id="rId43"/>
    <p:sldId id="1391" r:id="rId44"/>
    <p:sldId id="1257" r:id="rId45"/>
    <p:sldId id="1258" r:id="rId46"/>
    <p:sldId id="1261" r:id="rId47"/>
    <p:sldId id="1262" r:id="rId48"/>
    <p:sldId id="1263" r:id="rId49"/>
    <p:sldId id="1254" r:id="rId50"/>
    <p:sldId id="1273" r:id="rId51"/>
    <p:sldId id="1274" r:id="rId52"/>
    <p:sldId id="1265" r:id="rId53"/>
    <p:sldId id="1264" r:id="rId54"/>
    <p:sldId id="1275" r:id="rId55"/>
    <p:sldId id="1276" r:id="rId56"/>
    <p:sldId id="1392" r:id="rId57"/>
    <p:sldId id="1278" r:id="rId58"/>
    <p:sldId id="1279" r:id="rId59"/>
    <p:sldId id="1282" r:id="rId60"/>
    <p:sldId id="1296" r:id="rId61"/>
    <p:sldId id="1297" r:id="rId62"/>
    <p:sldId id="1298" r:id="rId63"/>
    <p:sldId id="1393" r:id="rId64"/>
    <p:sldId id="1300" r:id="rId65"/>
    <p:sldId id="1302" r:id="rId66"/>
    <p:sldId id="1303" r:id="rId67"/>
    <p:sldId id="1304" r:id="rId68"/>
    <p:sldId id="1306" r:id="rId69"/>
    <p:sldId id="1305" r:id="rId70"/>
    <p:sldId id="1308" r:id="rId71"/>
    <p:sldId id="1230" r:id="rId7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0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5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319" y="1122363"/>
            <a:ext cx="8572098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6. </a:t>
            </a:r>
            <a:r>
              <a:rPr lang="ja-JP" altLang="en-US" sz="3600" dirty="0">
                <a:latin typeface="メイリオ" panose="020B0604030504040204" pitchFamily="50" charset="-128"/>
              </a:rPr>
              <a:t>テーブル結合と</a:t>
            </a:r>
            <a:r>
              <a:rPr lang="en-US" altLang="ja-JP" sz="3600" dirty="0">
                <a:latin typeface="メイリオ" panose="020B0604030504040204" pitchFamily="50" charset="-128"/>
              </a:rPr>
              <a:t>SQL</a:t>
            </a:r>
            <a:r>
              <a:rPr lang="ja-JP" altLang="en-US" sz="3600" dirty="0">
                <a:latin typeface="メイリオ" panose="020B0604030504040204" pitchFamily="50" charset="-128"/>
              </a:rPr>
              <a:t>によるデータ統合</a:t>
            </a:r>
            <a:br>
              <a:rPr lang="en-US" altLang="ja-JP" sz="3600" dirty="0"/>
            </a:br>
            <a:br>
              <a:rPr lang="en-US" altLang="ja-JP" sz="3600" dirty="0"/>
            </a:b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62601"/>
              </p:ext>
            </p:extLst>
          </p:nvPr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57689"/>
              </p:ext>
            </p:extLst>
          </p:nvPr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77410"/>
              </p:ext>
            </p:extLst>
          </p:nvPr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18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2994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データの追加と問い合わせ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 （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で、最初に出てくる</a:t>
            </a:r>
            <a:r>
              <a:rPr lang="en-US" altLang="ja-JP" sz="2400" dirty="0"/>
              <a:t>SQL</a:t>
            </a:r>
            <a:r>
              <a:rPr lang="ja-JP" altLang="en-US" sz="2400" dirty="0"/>
              <a:t>は不要なので消す）。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SQL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文が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され、結果が表示される。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</a:rPr>
              <a:t>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下のパネルで、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4DC990A-6EBB-0BAA-3C47-7D0651F8D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51" y="1606316"/>
            <a:ext cx="52006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結合の基本概念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00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</a:t>
            </a:r>
            <a:r>
              <a:rPr kumimoji="1" lang="ja-JP" altLang="en-US" dirty="0"/>
              <a:t>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8EF913-10A9-428B-8F9D-BDF6DA54E592}"/>
              </a:ext>
            </a:extLst>
          </p:cNvPr>
          <p:cNvSpPr txBox="1"/>
          <p:nvPr/>
        </p:nvSpPr>
        <p:spPr>
          <a:xfrm>
            <a:off x="1932925" y="420460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404D9-13D7-4CA2-B4A0-82AEB087E168}"/>
              </a:ext>
            </a:extLst>
          </p:cNvPr>
          <p:cNvSpPr txBox="1"/>
          <p:nvPr/>
        </p:nvSpPr>
        <p:spPr>
          <a:xfrm>
            <a:off x="1932925" y="56089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右矢印 20">
            <a:extLst>
              <a:ext uri="{FF2B5EF4-FFF2-40B4-BE49-F238E27FC236}">
                <a16:creationId xmlns:a16="http://schemas.microsoft.com/office/drawing/2014/main" id="{A1B512C3-581C-4517-82B4-44B03E19C1BE}"/>
              </a:ext>
            </a:extLst>
          </p:cNvPr>
          <p:cNvSpPr/>
          <p:nvPr/>
        </p:nvSpPr>
        <p:spPr>
          <a:xfrm>
            <a:off x="3950137" y="361561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ECF5DE-96E4-4DA1-A81D-5F3F9F3E8085}"/>
              </a:ext>
            </a:extLst>
          </p:cNvPr>
          <p:cNvSpPr txBox="1"/>
          <p:nvPr/>
        </p:nvSpPr>
        <p:spPr>
          <a:xfrm>
            <a:off x="3845447" y="484426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956A727-C6DF-461C-AF8E-A84B4AB4BAA4}"/>
              </a:ext>
            </a:extLst>
          </p:cNvPr>
          <p:cNvSpPr/>
          <p:nvPr/>
        </p:nvSpPr>
        <p:spPr>
          <a:xfrm>
            <a:off x="5481053" y="3405488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63D8D1-9773-45D3-AE5F-05F6C650D24C}"/>
              </a:ext>
            </a:extLst>
          </p:cNvPr>
          <p:cNvSpPr txBox="1"/>
          <p:nvPr/>
        </p:nvSpPr>
        <p:spPr>
          <a:xfrm>
            <a:off x="5790228" y="54127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1CF1F7-F384-4979-9D3D-0C7AFFB74F59}"/>
              </a:ext>
            </a:extLst>
          </p:cNvPr>
          <p:cNvSpPr/>
          <p:nvPr/>
        </p:nvSpPr>
        <p:spPr>
          <a:xfrm>
            <a:off x="2225648" y="3162097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4E13CE6-19EE-4485-A066-2BFC2EA880D2}"/>
              </a:ext>
            </a:extLst>
          </p:cNvPr>
          <p:cNvSpPr/>
          <p:nvPr/>
        </p:nvSpPr>
        <p:spPr>
          <a:xfrm>
            <a:off x="2017326" y="5105501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AE86EF-8EC4-A5B2-C6CD-E0597F2A52B0}"/>
              </a:ext>
            </a:extLst>
          </p:cNvPr>
          <p:cNvSpPr txBox="1"/>
          <p:nvPr/>
        </p:nvSpPr>
        <p:spPr>
          <a:xfrm>
            <a:off x="630569" y="1141274"/>
            <a:ext cx="8193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は，テーブル間の関連に基づいて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複数のテーブル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つにまとめる操作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例：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従業員テーブル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部署テーブル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を結合，従業員の名前と所属部署の名前を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に集める．</a:t>
            </a:r>
          </a:p>
        </p:txBody>
      </p:sp>
    </p:spTree>
    <p:extLst>
      <p:ext uri="{BB962C8B-B14F-4D97-AF65-F5344CB8AC3E}">
        <p14:creationId xmlns:p14="http://schemas.microsoft.com/office/powerpoint/2010/main" val="3338200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結合とその目的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結合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異なるテーブルを結合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新たなテーブルを生成</a:t>
            </a:r>
            <a:r>
              <a:rPr lang="ja-JP" altLang="en-US" sz="2400" dirty="0"/>
              <a:t>する操作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b="1" dirty="0"/>
              <a:t>主な目的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データベース内の異なるテーブルから</a:t>
            </a:r>
            <a:r>
              <a:rPr lang="ja-JP" altLang="en-US" sz="2400" b="1" dirty="0"/>
              <a:t>データを組み合わせ</a:t>
            </a:r>
            <a:r>
              <a:rPr lang="ja-JP" altLang="en-US" sz="2400" dirty="0"/>
              <a:t>て、</a:t>
            </a:r>
            <a:r>
              <a:rPr lang="ja-JP" altLang="en-US" sz="2400" b="1" dirty="0"/>
              <a:t>有用なデータを作成</a:t>
            </a:r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：</a:t>
            </a:r>
            <a:r>
              <a:rPr lang="ja-JP" altLang="en-US" sz="2400" b="1" dirty="0"/>
              <a:t>結合条件</a:t>
            </a:r>
            <a:r>
              <a:rPr lang="ja-JP" altLang="en-US" sz="2400" dirty="0"/>
              <a:t>は</a:t>
            </a:r>
            <a:r>
              <a:rPr lang="ja-JP" altLang="en-US" sz="2400" b="1" dirty="0"/>
              <a:t>通常</a:t>
            </a:r>
            <a:r>
              <a:rPr lang="ja-JP" altLang="en-US" sz="2400" dirty="0"/>
              <a:t>、</a:t>
            </a:r>
            <a:r>
              <a:rPr lang="en-US" altLang="ja-JP" sz="2400" b="1" dirty="0"/>
              <a:t>2</a:t>
            </a:r>
            <a:r>
              <a:rPr lang="ja-JP" altLang="en-US" sz="2400" b="1" dirty="0" err="1"/>
              <a:t>つの</a:t>
            </a:r>
            <a:r>
              <a:rPr lang="ja-JP" altLang="en-US" sz="2400" b="1" dirty="0"/>
              <a:t>テーブルの特定の属性同士の値が等しい</a:t>
            </a:r>
            <a:r>
              <a:rPr lang="ja-JP" altLang="en-US" sz="2400" dirty="0"/>
              <a:t>という条件を指定。</a:t>
            </a:r>
            <a:r>
              <a:rPr lang="ja-JP" altLang="en-US" sz="2400" b="1" dirty="0"/>
              <a:t>その他の複雑な条件</a:t>
            </a:r>
            <a:r>
              <a:rPr lang="ja-JP" altLang="en-US" sz="2400" dirty="0"/>
              <a:t>も指定できる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結合を行うことで、データベースの柔軟性と効率性を向上。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意思決定や問題解決に役立つデータを得ることができる。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5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アドバイス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アクティブな学習を実践しよう</a:t>
            </a:r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を学ぶ際に、</a:t>
            </a:r>
            <a:r>
              <a:rPr lang="ja-JP" altLang="en-US" sz="2400" b="1" dirty="0"/>
              <a:t>プログラムを変更した結果を実際に見る</a:t>
            </a:r>
            <a:r>
              <a:rPr lang="ja-JP" altLang="en-US" sz="2400" dirty="0"/>
              <a:t>ことも心がけましょう。実際のデータベース操作を通じて学習を深めます。</a:t>
            </a:r>
          </a:p>
          <a:p>
            <a:endParaRPr lang="ja-JP" altLang="en-US" sz="2400" dirty="0"/>
          </a:p>
          <a:p>
            <a:r>
              <a:rPr lang="ja-JP" altLang="en-US" sz="2400" dirty="0"/>
              <a:t>簡単なスタートから</a:t>
            </a:r>
          </a:p>
          <a:p>
            <a:pPr marL="0" indent="0">
              <a:buNone/>
            </a:pPr>
            <a:r>
              <a:rPr lang="ja-JP" altLang="en-US" sz="2400" b="1" dirty="0"/>
              <a:t>初めはシンプルなものからスタート</a:t>
            </a:r>
            <a:r>
              <a:rPr lang="ja-JP" altLang="en-US" sz="2400" dirty="0"/>
              <a:t>しましょう。反復練習しましょう。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dirty="0"/>
              <a:t>ステップ・バイ・ステップで応用に進む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</a:t>
            </a:r>
            <a:r>
              <a:rPr lang="ja-JP" altLang="en-US" sz="2400" dirty="0"/>
              <a:t>スキルを向上させるために</a:t>
            </a:r>
            <a:r>
              <a:rPr lang="ja-JP" altLang="en-US" sz="2400" b="1" dirty="0"/>
              <a:t>、少しずつ難易度を上げ</a:t>
            </a:r>
            <a:r>
              <a:rPr lang="ja-JP" altLang="en-US" sz="2400" dirty="0"/>
              <a:t>、今まで自分ができなかったことにも</a:t>
            </a:r>
            <a:r>
              <a:rPr lang="ja-JP" altLang="en-US" sz="2400" b="1" dirty="0"/>
              <a:t>チャレンジ</a:t>
            </a:r>
            <a:r>
              <a:rPr lang="ja-JP" altLang="en-US" sz="2400" dirty="0"/>
              <a:t>しましょう。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78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3477125" y="3221532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709272" y="3528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769946" y="946680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63972"/>
              </p:ext>
            </p:extLst>
          </p:nvPr>
        </p:nvGraphicFramePr>
        <p:xfrm>
          <a:off x="2858845" y="1484172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1866"/>
              </p:ext>
            </p:extLst>
          </p:nvPr>
        </p:nvGraphicFramePr>
        <p:xfrm>
          <a:off x="3025035" y="431720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025035" y="3706524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2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8623F-83AB-4C73-9E7A-552F6B1D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商品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2F55D-D514-4D10-BCAE-D65BA799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29A9C71C-550B-47CC-AAA9-DCB1A89D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7" y="1210083"/>
            <a:ext cx="19504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154F6B3E-B616-4230-9497-0130B617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3" y="2180868"/>
            <a:ext cx="1944631" cy="19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3AB6F077-E7BA-4B92-981D-DF3DBD60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2" y="3399994"/>
            <a:ext cx="2012264" cy="20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3126C6-5F7C-478A-B86F-8095E325192C}"/>
              </a:ext>
            </a:extLst>
          </p:cNvPr>
          <p:cNvSpPr txBox="1"/>
          <p:nvPr/>
        </p:nvSpPr>
        <p:spPr>
          <a:xfrm>
            <a:off x="6421038" y="2766557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F7CB336-59D1-4E89-9DCF-1313D3EF6FC7}"/>
              </a:ext>
            </a:extLst>
          </p:cNvPr>
          <p:cNvGraphicFramePr>
            <a:graphicFrameLocks noGrp="1"/>
          </p:cNvGraphicFramePr>
          <p:nvPr/>
        </p:nvGraphicFramePr>
        <p:xfrm>
          <a:off x="5324039" y="3353055"/>
          <a:ext cx="31220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3D0D-D9B9-4911-8C96-FC8C76C8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購入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AD1AB4-CAED-446B-A586-3149537A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D6569E2-3AC1-4792-8039-65CD5103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9" y="1119059"/>
            <a:ext cx="1628775" cy="1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8F842412-DE66-4205-9173-46302E43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9" y="3125857"/>
            <a:ext cx="1946831" cy="18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EBEB82-0F35-4F5A-820E-E424825B170C}"/>
              </a:ext>
            </a:extLst>
          </p:cNvPr>
          <p:cNvSpPr txBox="1"/>
          <p:nvPr/>
        </p:nvSpPr>
        <p:spPr>
          <a:xfrm>
            <a:off x="5971557" y="2453406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9F01FC2-85DC-46F3-9B82-0BFECCC2E1C2}"/>
              </a:ext>
            </a:extLst>
          </p:cNvPr>
          <p:cNvGraphicFramePr>
            <a:graphicFrameLocks noGrp="1"/>
          </p:cNvGraphicFramePr>
          <p:nvPr/>
        </p:nvGraphicFramePr>
        <p:xfrm>
          <a:off x="5012194" y="3125857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5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39820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85626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13621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5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による結合の基本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に基づいて，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両テーブルのデータが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結合される．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9F43E-0DF9-6007-A4E2-09113E63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テーブル結合の総括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B20A3-7C5B-B960-4DA6-5D7B1846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結合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異なるテーブルを一つにまとめる</a:t>
            </a:r>
            <a:r>
              <a:rPr kumimoji="1" lang="ja-JP" altLang="en-US" dirty="0"/>
              <a:t>操作である．</a:t>
            </a:r>
            <a:endParaRPr kumimoji="1" lang="en-US" altLang="ja-JP" dirty="0"/>
          </a:p>
          <a:p>
            <a:r>
              <a:rPr kumimoji="1" lang="ja-JP" altLang="en-US" b="1" dirty="0"/>
              <a:t>結合条件</a:t>
            </a:r>
            <a:r>
              <a:rPr kumimoji="1" lang="ja-JP" altLang="en-US" dirty="0"/>
              <a:t>は通常，</a:t>
            </a:r>
            <a:r>
              <a:rPr kumimoji="1" lang="ja-JP" altLang="en-US" b="1" dirty="0"/>
              <a:t>テーブルの特定の属性同士の値が等しい</a:t>
            </a:r>
            <a:r>
              <a:rPr kumimoji="1" lang="ja-JP" altLang="en-US" dirty="0"/>
              <a:t>という条件を指定する．</a:t>
            </a:r>
            <a:endParaRPr kumimoji="1" lang="en-US" altLang="ja-JP" dirty="0"/>
          </a:p>
          <a:p>
            <a:r>
              <a:rPr kumimoji="1" lang="ja-JP" altLang="en-US" dirty="0"/>
              <a:t>より複雑な結合条件なども指定できる．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D046A-AEFA-3027-14E2-F8409E43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74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による結合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 </a:t>
            </a:r>
            <a:r>
              <a:rPr lang="ja-JP" altLang="en-US" b="1" dirty="0"/>
              <a:t>と </a:t>
            </a:r>
            <a:r>
              <a:rPr lang="en-US" altLang="ja-JP" b="1" dirty="0"/>
              <a:t>ON </a:t>
            </a:r>
            <a:r>
              <a:rPr lang="ja-JP" altLang="en-US" b="1" dirty="0"/>
              <a:t>の使用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86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1249379"/>
            <a:ext cx="850933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1);</a:t>
            </a:r>
            <a:endParaRPr kumimoji="1" lang="en-US" altLang="ja-JP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3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Y', 2</a:t>
            </a:r>
            <a:r>
              <a:rPr kumimoji="1" lang="en-US" altLang="ja-JP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000" b="1" dirty="0">
                <a:latin typeface="Segoe UI" panose="020B0502040204020203" pitchFamily="34" charset="0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000" b="1" dirty="0">
                <a:latin typeface="Segoe UI" panose="020B0502040204020203" pitchFamily="34" charset="0"/>
              </a:rPr>
              <a:t>商品</a:t>
            </a:r>
            <a:endParaRPr lang="en-US" altLang="ja-JP" sz="2000" b="1" dirty="0">
              <a:latin typeface="Segoe UI" panose="020B0502040204020203" pitchFamily="34" charset="0"/>
            </a:endParaRPr>
          </a:p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000" b="1" dirty="0">
                <a:latin typeface="Segoe UI" panose="020B0502040204020203" pitchFamily="34" charset="0"/>
              </a:rPr>
              <a:t>購入</a:t>
            </a:r>
            <a:endParaRPr lang="en-US" altLang="ja-JP" sz="2000" b="1" dirty="0">
              <a:latin typeface="Segoe UI" panose="020B0502040204020203" pitchFamily="34" charset="0"/>
            </a:endParaRPr>
          </a:p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000" b="1" dirty="0">
                <a:latin typeface="Segoe UI" panose="020B0502040204020203" pitchFamily="34" charset="0"/>
              </a:rPr>
              <a:t> </a:t>
            </a:r>
            <a:r>
              <a:rPr lang="ja-JP" altLang="en-US" sz="2000" b="1" dirty="0">
                <a:latin typeface="Segoe UI" panose="020B0502040204020203" pitchFamily="34" charset="0"/>
              </a:rPr>
              <a:t>商品</a:t>
            </a:r>
            <a:r>
              <a:rPr lang="en-US" altLang="ja-JP" sz="2000" b="1" dirty="0">
                <a:latin typeface="Segoe UI" panose="020B0502040204020203" pitchFamily="34" charset="0"/>
              </a:rPr>
              <a:t>.ID = </a:t>
            </a:r>
            <a:r>
              <a:rPr lang="ja-JP" altLang="en-US" sz="2000" b="1" dirty="0"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latin typeface="Segoe UI" panose="020B0502040204020203" pitchFamily="34" charset="0"/>
              </a:rPr>
              <a:t>商品番号</a:t>
            </a:r>
            <a:r>
              <a:rPr lang="en-US" altLang="ja-JP" sz="2000" b="1" dirty="0">
                <a:latin typeface="Segoe UI" panose="020B0502040204020203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745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結合の基本概念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での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結合の書き方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結合条件のない結合と、結合条件のある結合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345704" cy="172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A62376-3948-5577-9C9C-4575ADEF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41" y="1809549"/>
            <a:ext cx="65913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演習２の実行結果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04662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72784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0C80E02-EE32-17E7-BDC0-AD29972B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809" y="3083366"/>
            <a:ext cx="4056046" cy="18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1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結合の利点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結合はリレーショナルデータベースにおいて重要な操作であり、以下の利点がある</a:t>
            </a:r>
            <a:endParaRPr lang="en-US" altLang="ja-JP" sz="2400" dirty="0"/>
          </a:p>
          <a:p>
            <a:r>
              <a:rPr lang="ja-JP" altLang="en-US" sz="2400" b="1" dirty="0"/>
              <a:t>データの統合</a:t>
            </a:r>
            <a:r>
              <a:rPr lang="ja-JP" altLang="en-US" sz="2400" dirty="0"/>
              <a:t>：異なるテーブルを結合して、新たなテーブルを生成。これにより、関連のあるデータを１つにまとめるデータ統合を実現。</a:t>
            </a:r>
          </a:p>
          <a:p>
            <a:r>
              <a:rPr lang="ja-JP" altLang="en-US" sz="2400" b="1" dirty="0"/>
              <a:t>データの洞察</a:t>
            </a:r>
            <a:r>
              <a:rPr lang="ja-JP" altLang="en-US" sz="2400" dirty="0"/>
              <a:t>：異なるデータを組み合わせて意思決定に役立つ洞察を得る。</a:t>
            </a:r>
            <a:endParaRPr lang="en-US" altLang="ja-JP" sz="2400" dirty="0"/>
          </a:p>
          <a:p>
            <a:r>
              <a:rPr lang="ja-JP" altLang="en-US" sz="2400" b="1" dirty="0"/>
              <a:t>データの整合性：</a:t>
            </a:r>
            <a:r>
              <a:rPr lang="ja-JP" altLang="en-US" sz="2400" dirty="0"/>
              <a:t>データの冗長性を排除し、データの整合性を保つために、テーブルを分割して、データベース内に保持。必要に応じて結合して必要なデータを取得できる。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9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結合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異なるテーブルを結合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新たなテーブルを生成</a:t>
            </a:r>
            <a:r>
              <a:rPr lang="ja-JP" altLang="en-US" sz="2400" dirty="0"/>
              <a:t>する操作</a:t>
            </a:r>
            <a:endParaRPr lang="en-US" altLang="ja-JP" sz="2400" dirty="0"/>
          </a:p>
          <a:p>
            <a:r>
              <a:rPr lang="ja-JP" altLang="en-US" sz="2400" b="1" dirty="0"/>
              <a:t>主な目的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データベース内の異なるテーブルから</a:t>
            </a:r>
            <a:r>
              <a:rPr lang="ja-JP" altLang="en-US" sz="2400" b="1" dirty="0"/>
              <a:t>データを組み合わせ</a:t>
            </a:r>
            <a:r>
              <a:rPr lang="ja-JP" altLang="en-US" sz="2400" dirty="0"/>
              <a:t>て、</a:t>
            </a:r>
            <a:r>
              <a:rPr lang="ja-JP" altLang="en-US" sz="2400" b="1" dirty="0"/>
              <a:t>有用なデータを作成</a:t>
            </a:r>
            <a:endParaRPr lang="en-US" altLang="ja-JP" sz="2400" b="1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は、例えば、「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と購入テーブルの商品番号が等しい</a:t>
            </a:r>
            <a:r>
              <a:rPr lang="ja-JP" altLang="en-US" sz="2400" dirty="0"/>
              <a:t>」というような結合条件を考えることができる</a:t>
            </a:r>
            <a:endParaRPr lang="en-US" altLang="ja-JP" sz="2400" dirty="0"/>
          </a:p>
          <a:p>
            <a:r>
              <a:rPr lang="ja-JP" altLang="en-US" sz="2400" b="1" dirty="0"/>
              <a:t>有用性</a:t>
            </a:r>
            <a:r>
              <a:rPr lang="ja-JP" altLang="en-US" sz="2400" dirty="0"/>
              <a:t>：結合を利用することで、</a:t>
            </a:r>
            <a:r>
              <a:rPr lang="ja-JP" altLang="en-US" sz="2400" b="1" dirty="0"/>
              <a:t>購入者がどの商品を購入したか</a:t>
            </a:r>
            <a:r>
              <a:rPr lang="ja-JP" altLang="en-US" sz="2400" dirty="0"/>
              <a:t>などのデータを得ることができる</a:t>
            </a:r>
            <a:endParaRPr lang="en-US" altLang="ja-JP" sz="2400" dirty="0"/>
          </a:p>
          <a:p>
            <a:r>
              <a:rPr lang="ja-JP" altLang="en-US" sz="2400" dirty="0"/>
              <a:t>結合を行う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の例</a:t>
            </a:r>
          </a:p>
          <a:p>
            <a:endParaRPr lang="en-US" altLang="ja-JP" sz="2400" dirty="0"/>
          </a:p>
          <a:p>
            <a:endParaRPr lang="en-US" altLang="ja-JP" sz="2400" b="1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681792" y="5113631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0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発展学習（余裕のある人向け）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結合の結果をさらに加工する方法をマスターする</a:t>
            </a:r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演習の結果のテーブルは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列</a:t>
            </a:r>
            <a:r>
              <a:rPr lang="ja-JP" altLang="en-US" sz="2400" dirty="0"/>
              <a:t>です。このうち、</a:t>
            </a:r>
            <a:r>
              <a:rPr lang="ja-JP" altLang="en-US" sz="2400" b="1" dirty="0"/>
              <a:t>「商品名」と「購入者」の列のみを表示し、他の列は表示しないような（下図のように） 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 を作成してください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SELECT * </a:t>
            </a:r>
            <a:r>
              <a:rPr lang="ja-JP" altLang="en-US" sz="2400" dirty="0"/>
              <a:t>を変更して、必要な列のみを指定してください。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14B982-01B4-A955-FA2B-07CE849E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62" y="2438701"/>
            <a:ext cx="4781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5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発展学習（余裕のある人向け）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結合の結果をさらに加工する方法をマスターする</a:t>
            </a:r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演習の結果のテーブルは、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行</a:t>
            </a:r>
            <a:r>
              <a:rPr lang="ja-JP" altLang="en-US" sz="2400" dirty="0"/>
              <a:t>のテーブルです。</a:t>
            </a:r>
            <a:r>
              <a:rPr lang="ja-JP" altLang="en-US" sz="2400" b="1" i="1" dirty="0"/>
              <a:t>この行数</a:t>
            </a:r>
            <a:r>
              <a:rPr lang="en-US" altLang="ja-JP" sz="2400" b="1" dirty="0"/>
              <a:t>3</a:t>
            </a:r>
            <a:r>
              <a:rPr lang="ja-JP" altLang="en-US" sz="2400" b="1" i="1" dirty="0"/>
              <a:t>を得る（下図のように）</a:t>
            </a:r>
            <a:r>
              <a:rPr lang="en-US" altLang="ja-JP" sz="2400" b="1" dirty="0"/>
              <a:t>SQL</a:t>
            </a:r>
            <a:r>
              <a:rPr lang="en-US" altLang="ja-JP" sz="2400" b="1" i="1" dirty="0"/>
              <a:t> </a:t>
            </a:r>
            <a:r>
              <a:rPr lang="ja-JP" altLang="en-US" sz="2400" b="1" i="1" dirty="0"/>
              <a:t>を作成</a:t>
            </a:r>
            <a:r>
              <a:rPr lang="ja-JP" altLang="en-US" sz="2400" b="1" dirty="0"/>
              <a:t>してください</a:t>
            </a:r>
            <a:endParaRPr lang="en-US" altLang="ja-JP" sz="2400" b="1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COUNT(*) </a:t>
            </a:r>
            <a:r>
              <a:rPr lang="ja-JP" altLang="en-US" sz="2400" dirty="0"/>
              <a:t>を使用してください。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380877-5BAA-8D3F-1868-D8E51A96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48" y="2278530"/>
            <a:ext cx="3764087" cy="21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7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57018"/>
            <a:ext cx="8461208" cy="6022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発展学習</a:t>
            </a:r>
            <a:r>
              <a:rPr kumimoji="1" lang="ja-JP" altLang="en-US" dirty="0"/>
              <a:t>１の解答例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</a:t>
            </a:r>
            <a:r>
              <a:rPr kumimoji="1" lang="ja-JP" altLang="en-US" dirty="0"/>
              <a:t>商品名</a:t>
            </a:r>
            <a:r>
              <a:rPr kumimoji="1" lang="en-US" altLang="ja-JP" dirty="0"/>
              <a:t>, </a:t>
            </a:r>
            <a:r>
              <a:rPr kumimoji="1" lang="ja-JP" altLang="en-US" dirty="0"/>
              <a:t>購入者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商品</a:t>
            </a:r>
          </a:p>
          <a:p>
            <a:pPr marL="0" indent="0">
              <a:buNone/>
            </a:pPr>
            <a:r>
              <a:rPr kumimoji="1" lang="en-US" altLang="ja-JP" dirty="0"/>
              <a:t>INNER JOIN </a:t>
            </a:r>
            <a:r>
              <a:rPr kumimoji="1" lang="ja-JP" altLang="en-US" dirty="0"/>
              <a:t>購入</a:t>
            </a:r>
          </a:p>
          <a:p>
            <a:pPr marL="0" indent="0">
              <a:buNone/>
            </a:pPr>
            <a:r>
              <a:rPr kumimoji="1" lang="en-US" altLang="ja-JP" dirty="0"/>
              <a:t>ON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.ID = </a:t>
            </a:r>
            <a:r>
              <a:rPr kumimoji="1" lang="ja-JP" altLang="en-US" dirty="0"/>
              <a:t>購入</a:t>
            </a:r>
            <a:r>
              <a:rPr kumimoji="1" lang="en-US" altLang="ja-JP" dirty="0"/>
              <a:t>.</a:t>
            </a:r>
            <a:r>
              <a:rPr kumimoji="1" lang="ja-JP" altLang="en-US" dirty="0"/>
              <a:t>商品番号</a:t>
            </a:r>
            <a:r>
              <a:rPr kumimoji="1" lang="en-US" altLang="ja-JP" dirty="0"/>
              <a:t>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発展学習</a:t>
            </a:r>
            <a:r>
              <a:rPr kumimoji="1" lang="ja-JP" altLang="en-US" dirty="0"/>
              <a:t>２の解答例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SELECT COUNT(*) FROM </a:t>
            </a:r>
            <a:r>
              <a:rPr kumimoji="1" lang="ja-JP" altLang="en-US" dirty="0"/>
              <a:t>商品</a:t>
            </a:r>
          </a:p>
          <a:p>
            <a:pPr marL="0" indent="0">
              <a:buNone/>
            </a:pPr>
            <a:r>
              <a:rPr kumimoji="1" lang="en-US" altLang="ja-JP" dirty="0"/>
              <a:t>INNER JOIN </a:t>
            </a:r>
            <a:r>
              <a:rPr kumimoji="1" lang="ja-JP" altLang="en-US" dirty="0"/>
              <a:t>購入</a:t>
            </a:r>
          </a:p>
          <a:p>
            <a:pPr marL="0" indent="0">
              <a:buNone/>
            </a:pPr>
            <a:r>
              <a:rPr kumimoji="1" lang="en-US" altLang="ja-JP" dirty="0"/>
              <a:t>ON </a:t>
            </a:r>
            <a:r>
              <a:rPr kumimoji="1" lang="ja-JP" altLang="en-US" dirty="0"/>
              <a:t>商品</a:t>
            </a:r>
            <a:r>
              <a:rPr kumimoji="1" lang="en-US" altLang="ja-JP" dirty="0"/>
              <a:t>.ID = </a:t>
            </a:r>
            <a:r>
              <a:rPr kumimoji="1" lang="ja-JP" altLang="en-US" dirty="0"/>
              <a:t>購入</a:t>
            </a:r>
            <a:r>
              <a:rPr kumimoji="1" lang="en-US" altLang="ja-JP" dirty="0"/>
              <a:t>.</a:t>
            </a:r>
            <a:r>
              <a:rPr kumimoji="1" lang="ja-JP" altLang="en-US" dirty="0"/>
              <a:t>商品番号</a:t>
            </a:r>
            <a:r>
              <a:rPr kumimoji="1" lang="en-US" altLang="ja-JP" dirty="0"/>
              <a:t>;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30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6-3. SQL </a:t>
            </a:r>
            <a:r>
              <a:rPr lang="ja-JP" altLang="en-US" sz="4500" dirty="0" err="1">
                <a:solidFill>
                  <a:schemeClr val="tx2"/>
                </a:solidFill>
                <a:latin typeface="メイリオ" panose="020B0604030504040204" pitchFamily="50" charset="-128"/>
              </a:rPr>
              <a:t>での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結合の書き方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80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4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結合結果の絞り込みと </a:t>
            </a:r>
            <a:r>
              <a:rPr kumimoji="1" lang="en-US" altLang="ja-JP" dirty="0"/>
              <a:t>Access</a:t>
            </a:r>
            <a:r>
              <a:rPr lang="ja-JP" altLang="en-US" dirty="0"/>
              <a:t> 固有の </a:t>
            </a:r>
            <a:r>
              <a:rPr lang="en-US" altLang="ja-JP" dirty="0"/>
              <a:t>SQL </a:t>
            </a:r>
            <a:r>
              <a:rPr lang="ja-JP" altLang="en-US" dirty="0"/>
              <a:t>制約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892024"/>
            <a:ext cx="8326454" cy="353805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u="sng" dirty="0"/>
              <a:t>SQL </a:t>
            </a:r>
            <a:r>
              <a:rPr kumimoji="1" lang="ja-JP" altLang="en-US" sz="2400" u="sng" dirty="0"/>
              <a:t>の世界標準</a:t>
            </a:r>
            <a:r>
              <a:rPr lang="ja-JP" altLang="en-US" sz="2400" dirty="0"/>
              <a:t>： </a:t>
            </a:r>
            <a:r>
              <a:rPr lang="en-US" altLang="ja-JP" sz="2400" b="1" dirty="0"/>
              <a:t>INNER JOIN … ON </a:t>
            </a:r>
            <a:r>
              <a:rPr lang="ja-JP" altLang="en-US" sz="2400" b="1" dirty="0"/>
              <a:t>のあとで </a:t>
            </a:r>
            <a:r>
              <a:rPr lang="en-US" altLang="ja-JP" sz="2400" b="1" dirty="0"/>
              <a:t>AND, OR </a:t>
            </a:r>
            <a:r>
              <a:rPr lang="ja-JP" altLang="en-US" sz="2400" b="1" dirty="0"/>
              <a:t>が使える．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u="sng" dirty="0"/>
              <a:t>Access</a:t>
            </a:r>
            <a:r>
              <a:rPr lang="ja-JP" altLang="en-US" sz="2400" dirty="0"/>
              <a:t>： </a:t>
            </a:r>
            <a:r>
              <a:rPr lang="en-US" altLang="ja-JP" sz="2400" b="1" dirty="0"/>
              <a:t>ON </a:t>
            </a:r>
            <a:r>
              <a:rPr lang="ja-JP" altLang="en-US" sz="2400" b="1" dirty="0"/>
              <a:t>のあとで </a:t>
            </a:r>
            <a:r>
              <a:rPr lang="en-US" altLang="ja-JP" sz="2400" b="1" dirty="0"/>
              <a:t>AND, OR </a:t>
            </a:r>
            <a:r>
              <a:rPr lang="ja-JP" altLang="en-US" sz="2400" b="1" dirty="0"/>
              <a:t>が</a:t>
            </a:r>
            <a:r>
              <a:rPr lang="ja-JP" altLang="en-US" sz="2400" b="1" u="sng" dirty="0"/>
              <a:t>使えない</a:t>
            </a:r>
            <a:r>
              <a:rPr lang="ja-JP" altLang="en-US" sz="2400" b="1" dirty="0"/>
              <a:t>．</a:t>
            </a:r>
            <a:r>
              <a:rPr lang="en-US" altLang="ja-JP" sz="2400" b="1" u="sng" dirty="0"/>
              <a:t>AND </a:t>
            </a:r>
            <a:r>
              <a:rPr lang="ja-JP" altLang="en-US" sz="2400" b="1" u="sng" dirty="0"/>
              <a:t>の代替で </a:t>
            </a:r>
            <a:r>
              <a:rPr lang="en-US" altLang="ja-JP" sz="2400" b="1" u="sng" dirty="0"/>
              <a:t>WHERE </a:t>
            </a:r>
            <a:r>
              <a:rPr lang="ja-JP" altLang="en-US" sz="2400" b="1" u="sng" dirty="0"/>
              <a:t>を使う</a:t>
            </a:r>
            <a:endParaRPr kumimoji="1" lang="en-US" altLang="ja-JP" sz="2400" b="1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2724815"/>
            <a:ext cx="7051767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'X';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5169863"/>
            <a:ext cx="716606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'X';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A8724A-6B3F-B114-FDBC-ED4B30FEDB8F}"/>
              </a:ext>
            </a:extLst>
          </p:cNvPr>
          <p:cNvSpPr txBox="1"/>
          <p:nvPr/>
        </p:nvSpPr>
        <p:spPr>
          <a:xfrm>
            <a:off x="755582" y="790426"/>
            <a:ext cx="7339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商品テーブルと購入テーブル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特定の商品「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X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」を購入したものに絞り込み</a:t>
            </a:r>
          </a:p>
        </p:txBody>
      </p:sp>
    </p:spTree>
    <p:extLst>
      <p:ext uri="{BB962C8B-B14F-4D97-AF65-F5344CB8AC3E}">
        <p14:creationId xmlns:p14="http://schemas.microsoft.com/office/powerpoint/2010/main" val="185692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演習３．複数の条件の指定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複数の結合条件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88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44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3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Y', 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*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WHERE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5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F56EB7-5976-7894-3894-254EE0AB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052637"/>
            <a:ext cx="72580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5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dirty="0"/>
              <a:t>追加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19716" y="670172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商品名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購入者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単価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WHERE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45C7948-E391-25A5-0C17-7D9D5E042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07" y="3387725"/>
            <a:ext cx="46005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4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発展学習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複数の条件を指定するための </a:t>
            </a:r>
            <a:r>
              <a:rPr lang="en-US" altLang="ja-JP" sz="2400" dirty="0"/>
              <a:t>AND </a:t>
            </a:r>
            <a:r>
              <a:rPr lang="ja-JP" altLang="en-US" sz="2400" dirty="0"/>
              <a:t>をマスターする</a:t>
            </a:r>
            <a:endParaRPr lang="en-US" altLang="ja-JP" sz="2400" dirty="0"/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いまの演習において、次の </a:t>
            </a:r>
            <a:r>
              <a:rPr lang="en-US" altLang="ja-JP" sz="2400" dirty="0"/>
              <a:t>SQL </a:t>
            </a:r>
            <a:r>
              <a:rPr lang="ja-JP" altLang="en-US" sz="2400" dirty="0"/>
              <a:t>を実行したら、どのような結果になるか、予想してください。そして、実際に動作させてください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でなく、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= 'Y'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になっていることに注意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10653" y="2809349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商品名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購入者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単価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WHERE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= 'Y'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発展学習３の解答例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2714FF9-3750-760E-57CD-8D4F46CC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83" y="1620246"/>
            <a:ext cx="5614705" cy="26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5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結合条件のない結合と</a:t>
            </a:r>
            <a:b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結合条件のある結合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5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関連性とリレーショナルデータベースのテーブル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28620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関連性</a:t>
            </a:r>
            <a:r>
              <a:rPr lang="ja-JP" altLang="en-US" sz="2400" dirty="0"/>
              <a:t>：異なるデータ間のつながりや対応関係を示す</a:t>
            </a:r>
          </a:p>
          <a:p>
            <a:pPr marL="0" indent="0">
              <a:buNone/>
            </a:pPr>
            <a:r>
              <a:rPr lang="ja-JP" altLang="en-US" sz="2400" dirty="0"/>
              <a:t>　　　例：</a:t>
            </a:r>
            <a:r>
              <a:rPr lang="en-US" altLang="ja-JP" sz="2400" dirty="0"/>
              <a:t>2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データセット </a:t>
            </a:r>
            <a:r>
              <a:rPr lang="en-US" altLang="ja-JP" sz="2400" b="1" dirty="0"/>
              <a:t>{1, 2, 3} </a:t>
            </a:r>
            <a:r>
              <a:rPr lang="ja-JP" altLang="en-US" sz="2400" dirty="0"/>
              <a:t>と </a:t>
            </a:r>
            <a:r>
              <a:rPr lang="en-US" altLang="ja-JP" sz="2400" b="1" dirty="0"/>
              <a:t>{a, b}</a:t>
            </a:r>
          </a:p>
          <a:p>
            <a:pPr marL="0" indent="0">
              <a:buNone/>
            </a:pPr>
            <a:r>
              <a:rPr lang="en-US" altLang="ja-JP" sz="2400" dirty="0"/>
              <a:t>	       </a:t>
            </a:r>
            <a:r>
              <a:rPr lang="ja-JP" altLang="en-US" sz="2400" dirty="0"/>
              <a:t>対応関係 </a:t>
            </a:r>
            <a:r>
              <a:rPr lang="en-US" altLang="ja-JP" sz="2400" b="1" dirty="0"/>
              <a:t>1-a, 2-b, 3-a</a:t>
            </a:r>
            <a:endParaRPr lang="ja-JP" altLang="en-US" sz="2400" b="1" dirty="0"/>
          </a:p>
          <a:p>
            <a:endParaRPr lang="ja-JP" altLang="en-US" sz="2400" dirty="0"/>
          </a:p>
          <a:p>
            <a:r>
              <a:rPr lang="ja-JP" altLang="en-US" sz="2400" dirty="0"/>
              <a:t>関連性をリレーショナルデータベースのテーブルで扱うとき、</a:t>
            </a:r>
            <a:r>
              <a:rPr lang="ja-JP" altLang="en-US" sz="2400" b="1" dirty="0"/>
              <a:t>１つの対応が、テーブルの１行</a:t>
            </a:r>
            <a:r>
              <a:rPr lang="ja-JP" altLang="en-US" sz="2400" dirty="0"/>
              <a:t>になる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ja-JP" altLang="en-US" sz="2400" dirty="0"/>
              <a:t>つ目の列は </a:t>
            </a:r>
            <a:r>
              <a:rPr lang="en-US" altLang="ja-JP" sz="2400" dirty="0"/>
              <a:t>{1, 2, 3} </a:t>
            </a:r>
            <a:r>
              <a:rPr lang="ja-JP" altLang="en-US" sz="2400" dirty="0"/>
              <a:t>の要素。</a:t>
            </a:r>
            <a:r>
              <a:rPr lang="en-US" altLang="ja-JP" sz="2400" dirty="0"/>
              <a:t>2</a:t>
            </a:r>
            <a:r>
              <a:rPr lang="ja-JP" altLang="en-US" sz="2400" dirty="0"/>
              <a:t>つ目の列は </a:t>
            </a:r>
            <a:r>
              <a:rPr lang="en-US" altLang="ja-JP" sz="2400" dirty="0"/>
              <a:t>{a, b} </a:t>
            </a:r>
            <a:r>
              <a:rPr lang="ja-JP" altLang="en-US" sz="2400" dirty="0"/>
              <a:t>の要素。</a:t>
            </a:r>
            <a:endParaRPr lang="en-US" altLang="ja-JP" sz="2400" dirty="0"/>
          </a:p>
          <a:p>
            <a:r>
              <a:rPr lang="ja-JP" altLang="en-US" sz="2400" b="1" dirty="0"/>
              <a:t>テーブルを使用</a:t>
            </a:r>
            <a:r>
              <a:rPr lang="ja-JP" altLang="en-US" sz="2400" dirty="0"/>
              <a:t>することで、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を見やすく整理し、明確にできる。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61152"/>
              </p:ext>
            </p:extLst>
          </p:nvPr>
        </p:nvGraphicFramePr>
        <p:xfrm>
          <a:off x="2175163" y="3673764"/>
          <a:ext cx="3195782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7891">
                  <a:extLst>
                    <a:ext uri="{9D8B030D-6E8A-4147-A177-3AD203B41FA5}">
                      <a16:colId xmlns:a16="http://schemas.microsoft.com/office/drawing/2014/main" val="3279400357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73948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5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3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49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２つのテーブルの間の関連性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20430"/>
              </p:ext>
            </p:extLst>
          </p:nvPr>
        </p:nvGraphicFramePr>
        <p:xfrm>
          <a:off x="519738" y="1261943"/>
          <a:ext cx="261803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74" y="507811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74" y="1611749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26" y="2703248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0638"/>
              </p:ext>
            </p:extLst>
          </p:nvPr>
        </p:nvGraphicFramePr>
        <p:xfrm>
          <a:off x="6414655" y="1189474"/>
          <a:ext cx="265777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1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15" y="46569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98" y="2680208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2" y="1592759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160237" y="2219000"/>
            <a:ext cx="671740" cy="8264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160237" y="2240837"/>
            <a:ext cx="688444" cy="87416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193605" y="967814"/>
            <a:ext cx="569902" cy="137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21844" y="4368401"/>
            <a:ext cx="856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①，②，③ と </a:t>
            </a:r>
            <a:r>
              <a:rPr lang="en-US" altLang="ja-JP" dirty="0">
                <a:solidFill>
                  <a:srgbClr val="FF0000"/>
                </a:solidFill>
              </a:rPr>
              <a:t>,, </a:t>
            </a:r>
            <a:r>
              <a:rPr lang="ja-JP" altLang="en-US" dirty="0">
                <a:solidFill>
                  <a:srgbClr val="FF0000"/>
                </a:solidFill>
              </a:rPr>
              <a:t>の間の関連性は、リレーショナルデータベースでは、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次のように示す</a:t>
            </a: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33FE769F-DE1A-4A36-8CC4-85B3965C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81312"/>
              </p:ext>
            </p:extLst>
          </p:nvPr>
        </p:nvGraphicFramePr>
        <p:xfrm>
          <a:off x="1588595" y="5219528"/>
          <a:ext cx="59277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50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X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2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100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Y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2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3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500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X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3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3950461" y="36209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関連性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812" y="2648866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990" y="1763602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990" y="2221486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6014454" y="1606403"/>
            <a:ext cx="609026" cy="373610"/>
            <a:chOff x="6014454" y="1606403"/>
            <a:chExt cx="609026" cy="373610"/>
          </a:xfrm>
        </p:grpSpPr>
        <p:sp>
          <p:nvSpPr>
            <p:cNvPr id="32" name="楕円 31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014453" y="2084837"/>
            <a:ext cx="618370" cy="373610"/>
            <a:chOff x="6014453" y="2084837"/>
            <a:chExt cx="618370" cy="373610"/>
          </a:xfrm>
        </p:grpSpPr>
        <p:sp>
          <p:nvSpPr>
            <p:cNvPr id="33" name="楕円 32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014453" y="2563271"/>
            <a:ext cx="627713" cy="373610"/>
            <a:chOff x="6014453" y="2563271"/>
            <a:chExt cx="627713" cy="373610"/>
          </a:xfrm>
        </p:grpSpPr>
        <p:sp>
          <p:nvSpPr>
            <p:cNvPr id="34" name="楕円 33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6733781" y="3674300"/>
            <a:ext cx="63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61999" y="3698175"/>
            <a:ext cx="67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97890" y="3682634"/>
            <a:ext cx="67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5469735" y="3674300"/>
            <a:ext cx="609026" cy="373610"/>
            <a:chOff x="6014454" y="1606403"/>
            <a:chExt cx="609026" cy="373610"/>
          </a:xfrm>
        </p:grpSpPr>
        <p:sp>
          <p:nvSpPr>
            <p:cNvPr id="45" name="楕円 44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909811" y="4334466"/>
            <a:ext cx="609026" cy="373610"/>
            <a:chOff x="6014454" y="1606403"/>
            <a:chExt cx="609026" cy="373610"/>
          </a:xfrm>
        </p:grpSpPr>
        <p:sp>
          <p:nvSpPr>
            <p:cNvPr id="48" name="楕円 47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158046" y="3657944"/>
            <a:ext cx="618370" cy="373610"/>
            <a:chOff x="6014453" y="2084837"/>
            <a:chExt cx="618370" cy="373610"/>
          </a:xfrm>
        </p:grpSpPr>
        <p:sp>
          <p:nvSpPr>
            <p:cNvPr id="51" name="楕円 50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2381931" y="4349295"/>
            <a:ext cx="618370" cy="373610"/>
            <a:chOff x="6014453" y="2084837"/>
            <a:chExt cx="618370" cy="373610"/>
          </a:xfrm>
        </p:grpSpPr>
        <p:sp>
          <p:nvSpPr>
            <p:cNvPr id="62" name="楕円 61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6349046" y="3684547"/>
            <a:ext cx="627713" cy="373610"/>
            <a:chOff x="6014453" y="2563271"/>
            <a:chExt cx="627713" cy="373610"/>
          </a:xfrm>
        </p:grpSpPr>
        <p:sp>
          <p:nvSpPr>
            <p:cNvPr id="65" name="楕円 64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877319" y="4338987"/>
            <a:ext cx="627713" cy="373610"/>
            <a:chOff x="6014453" y="2563271"/>
            <a:chExt cx="627713" cy="373610"/>
          </a:xfrm>
        </p:grpSpPr>
        <p:sp>
          <p:nvSpPr>
            <p:cNvPr id="68" name="楕円 67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78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結合条件のある結合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3FE769F-DE1A-4A36-8CC4-85B3965C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07257"/>
              </p:ext>
            </p:extLst>
          </p:nvPr>
        </p:nvGraphicFramePr>
        <p:xfrm>
          <a:off x="5463250" y="4460275"/>
          <a:ext cx="3609177" cy="152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9746" y="483287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3689782" y="5834252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3815042" y="5878253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7259" y="4328572"/>
            <a:ext cx="5569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（結合条件あり）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5311069" y="3994093"/>
            <a:ext cx="19159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結合の結果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34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結合条件のない結合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CB7AD5FB-895F-4017-967E-608E7015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64261"/>
              </p:ext>
            </p:extLst>
          </p:nvPr>
        </p:nvGraphicFramePr>
        <p:xfrm>
          <a:off x="5314064" y="3526828"/>
          <a:ext cx="377133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343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2403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9746" y="483287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7259" y="4328572"/>
            <a:ext cx="5569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（結合条件なし）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738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結合操作</a:t>
            </a:r>
            <a:endParaRPr lang="en-US" altLang="ja-JP" sz="2400" b="1" u="sng" dirty="0"/>
          </a:p>
          <a:p>
            <a:r>
              <a:rPr lang="ja-JP" altLang="en-US" sz="2400" dirty="0"/>
              <a:t>テーブルを結合することで、</a:t>
            </a:r>
            <a:r>
              <a:rPr lang="ja-JP" altLang="en-US" sz="2400" b="1" dirty="0"/>
              <a:t>新しいテーブルが生成</a:t>
            </a:r>
            <a:r>
              <a:rPr lang="ja-JP" altLang="en-US" sz="2400" dirty="0"/>
              <a:t>される</a:t>
            </a:r>
          </a:p>
          <a:p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u="sng" dirty="0"/>
              <a:t>結合結果のテーブル</a:t>
            </a:r>
            <a:endParaRPr lang="en-US" altLang="ja-JP" sz="2400" b="1" u="sng" dirty="0"/>
          </a:p>
          <a:p>
            <a:r>
              <a:rPr lang="ja-JP" altLang="en-US" sz="2400" dirty="0"/>
              <a:t>結合結果のテーブルは、</a:t>
            </a:r>
            <a:r>
              <a:rPr lang="ja-JP" altLang="en-US" sz="2400" b="1" dirty="0"/>
              <a:t>元の</a:t>
            </a:r>
            <a:r>
              <a:rPr lang="en-US" altLang="ja-JP" sz="2400" b="1" dirty="0"/>
              <a:t>2</a:t>
            </a:r>
            <a:r>
              <a:rPr lang="ja-JP" altLang="en-US" sz="2400" b="1" dirty="0" err="1"/>
              <a:t>つの</a:t>
            </a:r>
            <a:r>
              <a:rPr lang="ja-JP" altLang="en-US" sz="2400" b="1" dirty="0"/>
              <a:t>テーブルの間の関係性</a:t>
            </a:r>
            <a:r>
              <a:rPr lang="ja-JP" altLang="en-US" sz="2400" dirty="0"/>
              <a:t>を示している</a:t>
            </a:r>
            <a:endParaRPr lang="en-US" altLang="ja-JP" sz="2400" dirty="0"/>
          </a:p>
          <a:p>
            <a:r>
              <a:rPr lang="ja-JP" altLang="en-US" sz="2400" dirty="0"/>
              <a:t>データの結合によって、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が</a:t>
            </a:r>
            <a:r>
              <a:rPr lang="ja-JP" altLang="en-US" sz="2400" b="1" dirty="0"/>
              <a:t>１つのテーブルの中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明確に示される</a:t>
            </a:r>
            <a:r>
              <a:rPr lang="ja-JP" altLang="en-US" sz="2400" dirty="0"/>
              <a:t>ようになる。</a:t>
            </a:r>
          </a:p>
          <a:p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u="sng" dirty="0"/>
              <a:t>結合条件の有無</a:t>
            </a:r>
            <a:endParaRPr lang="en-US" altLang="ja-JP" sz="2400" b="1" u="sng" dirty="0"/>
          </a:p>
          <a:p>
            <a:r>
              <a:rPr lang="ja-JP" altLang="en-US" sz="2400" dirty="0"/>
              <a:t>結合条件が指定されない場合、元の</a:t>
            </a:r>
            <a:r>
              <a:rPr lang="en-US" altLang="ja-JP" sz="2400" dirty="0"/>
              <a:t>2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テーブルの間の</a:t>
            </a:r>
            <a:r>
              <a:rPr lang="ja-JP" altLang="en-US" sz="2400" b="1" dirty="0"/>
              <a:t>すべてのペアを含むテーブル</a:t>
            </a:r>
            <a:r>
              <a:rPr lang="ja-JP" altLang="en-US" sz="2400" dirty="0"/>
              <a:t>が作成される。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95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演習４．結合条件のない結合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結合条件のない結合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19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AF87328-4226-2835-F9C8-63CD615E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D285E25-6CFA-AC9F-8605-7F04BC868F9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93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b="1" dirty="0"/>
              <a:t>③ 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56323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48868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C684EFB-E5B9-119B-A50E-D34F170B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45" y="1600200"/>
            <a:ext cx="5664393" cy="45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2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発展演習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60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64131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次の情報を扱う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織田　は　とうふ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豊臣　は　納豆　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徳川　は　納豆　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織田、豊臣、徳川に、通し番号の </a:t>
            </a:r>
            <a:r>
              <a:rPr lang="en-US" altLang="ja-JP" dirty="0">
                <a:latin typeface="メイリオ" panose="020B0604030504040204" pitchFamily="50" charset="-128"/>
              </a:rPr>
              <a:t>ID </a:t>
            </a:r>
            <a:r>
              <a:rPr lang="ja-JP" altLang="en-US" dirty="0">
                <a:latin typeface="メイリオ" panose="020B0604030504040204" pitchFamily="50" charset="-128"/>
              </a:rPr>
              <a:t>を付ける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１：織田、２：豊臣、３：徳川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とうふ、納豆に、通し番号の </a:t>
            </a:r>
            <a:r>
              <a:rPr lang="en-US" altLang="ja-JP" dirty="0">
                <a:latin typeface="メイリオ" panose="020B0604030504040204" pitchFamily="50" charset="-128"/>
              </a:rPr>
              <a:t>ID </a:t>
            </a:r>
            <a:r>
              <a:rPr lang="ja-JP" altLang="en-US" dirty="0">
                <a:latin typeface="メイリオ" panose="020B0604030504040204" pitchFamily="50" charset="-128"/>
              </a:rPr>
              <a:t>を付ける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１：とうふ、２：納豆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01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745455" cy="46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次の２つのテーブルを扱う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 flipH="1">
            <a:off x="4718050" y="3729220"/>
            <a:ext cx="2857500" cy="1204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6281194" y="42099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B7CBBD9-94A3-4134-BAA3-321298B7F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57078"/>
              </p:ext>
            </p:extLst>
          </p:nvPr>
        </p:nvGraphicFramePr>
        <p:xfrm>
          <a:off x="3333750" y="1545714"/>
          <a:ext cx="48532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753">
                  <a:extLst>
                    <a:ext uri="{9D8B030D-6E8A-4147-A177-3AD203B41FA5}">
                      <a16:colId xmlns:a16="http://schemas.microsoft.com/office/drawing/2014/main" val="72801087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name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buy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織田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豊臣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3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徳川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 txBox="1">
            <a:spLocks/>
          </p:cNvSpPr>
          <p:nvPr/>
        </p:nvSpPr>
        <p:spPr>
          <a:xfrm>
            <a:off x="675272" y="2101484"/>
            <a:ext cx="4745455" cy="128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テーブル名：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名簿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 txBox="1">
            <a:spLocks/>
          </p:cNvSpPr>
          <p:nvPr/>
        </p:nvSpPr>
        <p:spPr>
          <a:xfrm>
            <a:off x="675272" y="5050498"/>
            <a:ext cx="4745455" cy="128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テーブル名：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食材</a:t>
            </a:r>
            <a:endParaRPr lang="en-US" altLang="ja-JP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D76A8553-A90E-4D86-9D4E-224A06BDB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32793"/>
              </p:ext>
            </p:extLst>
          </p:nvPr>
        </p:nvGraphicFramePr>
        <p:xfrm>
          <a:off x="3668423" y="4934000"/>
          <a:ext cx="3683436" cy="167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name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9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とうふ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納豆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2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演習５．結合の演習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</a:t>
            </a:r>
            <a:r>
              <a:rPr lang="ja-JP" altLang="en-US" b="1" dirty="0" err="1"/>
              <a:t>、</a:t>
            </a:r>
            <a:r>
              <a:rPr lang="en-US" altLang="ja-JP" b="1" dirty="0"/>
              <a:t>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08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3A81-1400-1A8B-D832-0A3394A84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71C3C-1700-4BB2-C8CE-BB0B30DD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00C9A8-0483-9286-4BCC-AA4089A2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76C030-40AD-5F7B-8E67-8AC10B6F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4DD831-90B1-DC8E-0C26-703B8E11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CFC207-51F0-D371-E385-67EC0360EF7B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47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400" b="1" dirty="0"/>
              <a:t>③ 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0947" y="777082"/>
            <a:ext cx="8509334" cy="60016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altLang="ja-JP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ID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buy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織田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lvl="0"/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noProof="0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豊臣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lvl="0"/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徳川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altLang="ja-JP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ID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endParaRPr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とうふ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納豆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lang="ja-JP" altLang="en-US" sz="24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lang="ja-JP" altLang="en-US" sz="24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51973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479238A-C245-AAB6-02DF-62FD0A36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65" y="1706329"/>
            <a:ext cx="4741798" cy="3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3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を追加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⑦「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32849" y="581237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C5EE67-2B6D-F399-3BE0-853707CFF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7" y="2954956"/>
            <a:ext cx="3188624" cy="38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99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⑨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を追加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⑩「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08786" y="518197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b="1" dirty="0">
                <a:latin typeface="+mn-ea"/>
              </a:rPr>
              <a:t>名簿</a:t>
            </a:r>
            <a:r>
              <a:rPr lang="en-US" altLang="ja-JP" sz="2000" b="1" dirty="0">
                <a:latin typeface="+mn-ea"/>
              </a:rPr>
              <a:t>.name, </a:t>
            </a:r>
            <a:r>
              <a:rPr lang="ja-JP" altLang="en-US" sz="2000" b="1" dirty="0">
                <a:latin typeface="+mn-ea"/>
              </a:rPr>
              <a:t>食材</a:t>
            </a:r>
            <a:r>
              <a:rPr lang="en-US" altLang="ja-JP" sz="2000" b="1" dirty="0">
                <a:latin typeface="+mn-ea"/>
              </a:rPr>
              <a:t>.name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EEBF8EE-CD7A-EC2D-4D50-E34DE8706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1" y="3088305"/>
            <a:ext cx="4268203" cy="30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46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⑫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を追加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⑬「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47286" y="524796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000" b="1" dirty="0">
                <a:latin typeface="+mn-ea"/>
              </a:rPr>
              <a:t>名簿</a:t>
            </a:r>
            <a:r>
              <a:rPr lang="en-US" altLang="ja-JP" sz="2000" b="1" dirty="0">
                <a:latin typeface="+mn-ea"/>
              </a:rPr>
              <a:t>.name, </a:t>
            </a:r>
            <a:r>
              <a:rPr lang="ja-JP" altLang="en-US" sz="2000" b="1" dirty="0">
                <a:latin typeface="+mn-ea"/>
              </a:rPr>
              <a:t>食材</a:t>
            </a:r>
            <a:r>
              <a:rPr lang="en-US" altLang="ja-JP" sz="2000" b="1" dirty="0">
                <a:latin typeface="+mn-ea"/>
              </a:rPr>
              <a:t>.name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FROM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名簿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WHERE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.name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='</a:t>
            </a:r>
            <a:r>
              <a:rPr kumimoji="0" lang="ja-JP" alt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とうふ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'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B1A3C63-3049-4E9F-5A82-CF7EF455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34" y="3182831"/>
            <a:ext cx="4909707" cy="20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363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⑮ </a:t>
            </a:r>
            <a:r>
              <a:rPr lang="ja-JP" altLang="en-US" sz="2400" b="1" dirty="0"/>
              <a:t>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を追加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⑯「</a:t>
            </a:r>
            <a:r>
              <a:rPr lang="en-US" altLang="ja-JP" sz="2400" b="1" dirty="0"/>
              <a:t>Execute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⑰ 下のパネルで、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28036" y="523008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count(*) FROM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lang="ja-JP" altLang="en-US" sz="2000" b="1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b="1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AB06BE6-071E-4847-66FE-950928DC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09" y="3109562"/>
            <a:ext cx="4200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3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まとめ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614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u="sng" dirty="0"/>
              <a:t>SQL</a:t>
            </a:r>
            <a:r>
              <a:rPr lang="ja-JP" altLang="en-US" sz="2400" b="1" u="sng" dirty="0" err="1"/>
              <a:t>での</a:t>
            </a:r>
            <a:r>
              <a:rPr lang="ja-JP" altLang="en-US" sz="2400" b="1" u="sng" dirty="0"/>
              <a:t>結合の書き方</a:t>
            </a:r>
          </a:p>
          <a:p>
            <a:r>
              <a:rPr lang="en-US" altLang="ja-JP" sz="2400" b="1" dirty="0"/>
              <a:t>INNER JOIN</a:t>
            </a:r>
            <a:r>
              <a:rPr lang="ja-JP" altLang="en-US" sz="2400" dirty="0"/>
              <a:t>と</a:t>
            </a:r>
            <a:r>
              <a:rPr lang="en-US" altLang="ja-JP" sz="2400" b="1" dirty="0"/>
              <a:t>ON</a:t>
            </a:r>
            <a:r>
              <a:rPr lang="ja-JP" altLang="en-US" sz="2400" dirty="0"/>
              <a:t>を使用して</a:t>
            </a:r>
            <a:r>
              <a:rPr lang="ja-JP" altLang="en-US" sz="2400" b="1" dirty="0"/>
              <a:t>テーブルの結合</a:t>
            </a:r>
            <a:r>
              <a:rPr lang="ja-JP" altLang="en-US" sz="2400" dirty="0"/>
              <a:t>を行う</a:t>
            </a:r>
          </a:p>
          <a:p>
            <a:r>
              <a:rPr lang="en-US" altLang="ja-JP" sz="2400" b="1" dirty="0"/>
              <a:t>SELECT * FROM </a:t>
            </a:r>
            <a:r>
              <a:rPr lang="ja-JP" altLang="en-US" sz="2400" b="1" dirty="0"/>
              <a:t>商品 </a:t>
            </a:r>
            <a:r>
              <a:rPr lang="en-US" altLang="ja-JP" sz="2400" b="1" dirty="0"/>
              <a:t>JOIN </a:t>
            </a:r>
            <a:r>
              <a:rPr lang="ja-JP" altLang="en-US" sz="2400" b="1" dirty="0"/>
              <a:t>購入 </a:t>
            </a:r>
            <a:r>
              <a:rPr lang="en-US" altLang="ja-JP" sz="2400" b="1" dirty="0"/>
              <a:t>ON </a:t>
            </a:r>
            <a:r>
              <a:rPr lang="ja-JP" altLang="en-US" sz="2400" b="1" dirty="0"/>
              <a:t>商品</a:t>
            </a:r>
            <a:r>
              <a:rPr lang="en-US" altLang="ja-JP" sz="2400" b="1" dirty="0"/>
              <a:t>.ID = </a:t>
            </a:r>
            <a:r>
              <a:rPr lang="ja-JP" altLang="en-US" sz="2400" b="1" dirty="0"/>
              <a:t>購入</a:t>
            </a:r>
            <a:r>
              <a:rPr lang="en-US" altLang="ja-JP" sz="2400" b="1" dirty="0"/>
              <a:t>.</a:t>
            </a:r>
            <a:r>
              <a:rPr lang="ja-JP" altLang="en-US" sz="2400" b="1" dirty="0"/>
              <a:t>商品番号</a:t>
            </a:r>
            <a:r>
              <a:rPr lang="en-US" altLang="ja-JP" sz="2400" b="1" dirty="0"/>
              <a:t>; </a:t>
            </a:r>
            <a:r>
              <a:rPr lang="ja-JP" altLang="en-US" sz="2400" dirty="0" err="1"/>
              <a:t>のように</a:t>
            </a:r>
            <a:r>
              <a:rPr lang="ja-JP" altLang="en-US" sz="2400" dirty="0"/>
              <a:t>書く</a:t>
            </a:r>
          </a:p>
          <a:p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u="sng" dirty="0"/>
              <a:t>結合の応用</a:t>
            </a:r>
          </a:p>
          <a:p>
            <a:r>
              <a:rPr lang="ja-JP" altLang="en-US" sz="2400" dirty="0"/>
              <a:t>結合操作を通じて，</a:t>
            </a:r>
            <a:r>
              <a:rPr lang="ja-JP" altLang="en-US" sz="2400" b="1" dirty="0"/>
              <a:t>関連ある複数のテーブルを１つのテーブルにまとめる</a:t>
            </a:r>
            <a:r>
              <a:rPr lang="ja-JP" altLang="en-US" sz="2400" dirty="0"/>
              <a:t>ことができる．</a:t>
            </a:r>
            <a:endParaRPr lang="en-US" altLang="ja-JP" sz="2400" dirty="0"/>
          </a:p>
          <a:p>
            <a:r>
              <a:rPr lang="ja-JP" altLang="en-US" sz="2400" dirty="0"/>
              <a:t>データの絞り込みや分析が容易になる．</a:t>
            </a:r>
          </a:p>
          <a:p>
            <a:r>
              <a:rPr lang="ja-JP" altLang="en-US" sz="2400" dirty="0"/>
              <a:t>結合条件を工夫することで，</a:t>
            </a:r>
            <a:r>
              <a:rPr lang="ja-JP" altLang="en-US" sz="2400" b="1" dirty="0"/>
              <a:t>さまざまな状況に対応したデータの抽出や分析</a:t>
            </a:r>
            <a:r>
              <a:rPr lang="ja-JP" altLang="en-US" sz="2400" dirty="0"/>
              <a:t>が可能．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9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527049"/>
            <a:ext cx="6355868" cy="5829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論理的思考と問題解決能力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テーブルの結合を学ぶことで、異なるテーブルからから必要な情報を組み合わせ、欲しいデータを得て、具体的な問題を解決する能力が身につきます。この過程で、論理的思考の能力が向上します。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データ分析と洞察の獲得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複数のテーブルから必要な情報を得て、分析する技術を習得します。データを用いて、より深い洞察を得て、意思決定ができるようになります。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データ管理と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スキルの強化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結合を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で実行するスキルを学ぶことで、効率的にデータを管理・操作するスキルが向上します。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48178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01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4216</Words>
  <Application>Microsoft Office PowerPoint</Application>
  <PresentationFormat>画面に合わせる (4:3)</PresentationFormat>
  <Paragraphs>1022</Paragraphs>
  <Slides>69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69</vt:i4>
      </vt:variant>
    </vt:vector>
  </HeadingPairs>
  <TitlesOfParts>
    <vt:vector size="8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6. テーブル結合とSQLによるデータ統合  </vt:lpstr>
      <vt:lpstr>アドバイス</vt:lpstr>
      <vt:lpstr>アウトライン</vt:lpstr>
      <vt:lpstr>SQLFiddle のサイトにアクセス</vt:lpstr>
      <vt:lpstr>SQLFiddle でのデータベース管理システムの選択</vt:lpstr>
      <vt:lpstr>SQLFiddle の画面</vt:lpstr>
      <vt:lpstr>6-1. イントロダクション</vt:lpstr>
      <vt:lpstr>リレーショナルデータベースの仕組み</vt:lpstr>
      <vt:lpstr>リレーショナルデータベースの重要性</vt:lpstr>
      <vt:lpstr>SQL 理解のための前提知識</vt:lpstr>
      <vt:lpstr>SQL によるテーブル定義</vt:lpstr>
      <vt:lpstr>データ追加のSQL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6-2. 結合の基本概念</vt:lpstr>
      <vt:lpstr>テーブル結合</vt:lpstr>
      <vt:lpstr>結合とその目的</vt:lpstr>
      <vt:lpstr>商品テーブルと購入テーブル</vt:lpstr>
      <vt:lpstr>商品</vt:lpstr>
      <vt:lpstr>購入</vt:lpstr>
      <vt:lpstr>商品テーブルと購入テーブル</vt:lpstr>
      <vt:lpstr>結合の例</vt:lpstr>
      <vt:lpstr>SQL による結合の基本</vt:lpstr>
      <vt:lpstr>テーブル結合の総括</vt:lpstr>
      <vt:lpstr>演習２．SQL による結合</vt:lpstr>
      <vt:lpstr>PowerPoint プレゼンテーション</vt:lpstr>
      <vt:lpstr>PowerPoint プレゼンテーション</vt:lpstr>
      <vt:lpstr>PowerPoint プレゼンテーション</vt:lpstr>
      <vt:lpstr>演習２の実行結果</vt:lpstr>
      <vt:lpstr>結合の利点</vt:lpstr>
      <vt:lpstr>ここまでのまとめ</vt:lpstr>
      <vt:lpstr>発展学習（余裕のある人向け）</vt:lpstr>
      <vt:lpstr>発展学習（余裕のある人向け）</vt:lpstr>
      <vt:lpstr>PowerPoint プレゼンテーション</vt:lpstr>
      <vt:lpstr>6-3. SQL での結合の書き方</vt:lpstr>
      <vt:lpstr>結合条件</vt:lpstr>
      <vt:lpstr>結合結果の絞り込みと Access 固有の SQL 制約</vt:lpstr>
      <vt:lpstr>演習３．複数の条件の指定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発展学習３</vt:lpstr>
      <vt:lpstr>PowerPoint プレゼンテーション</vt:lpstr>
      <vt:lpstr>6-4. 結合条件のない結合と 結合条件のある結合</vt:lpstr>
      <vt:lpstr>関連性とリレーショナルデータベースのテーブル</vt:lpstr>
      <vt:lpstr>２つのテーブルの間の関連性</vt:lpstr>
      <vt:lpstr>結合条件のある結合</vt:lpstr>
      <vt:lpstr>結合条件のない結合</vt:lpstr>
      <vt:lpstr>PowerPoint プレゼンテーション</vt:lpstr>
      <vt:lpstr>演習４．結合条件のない結合</vt:lpstr>
      <vt:lpstr>PowerPoint プレゼンテーション</vt:lpstr>
      <vt:lpstr>PowerPoint プレゼンテーション</vt:lpstr>
      <vt:lpstr>PowerPoint プレゼンテーション</vt:lpstr>
      <vt:lpstr>6-5. 発展演習</vt:lpstr>
      <vt:lpstr>PowerPoint プレゼンテーション</vt:lpstr>
      <vt:lpstr>PowerPoint プレゼンテーション</vt:lpstr>
      <vt:lpstr>演習５．結合の演習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404</cp:revision>
  <dcterms:created xsi:type="dcterms:W3CDTF">2019-11-02T00:06:04Z</dcterms:created>
  <dcterms:modified xsi:type="dcterms:W3CDTF">2024-11-14T06:26:28Z</dcterms:modified>
</cp:coreProperties>
</file>