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41"/>
  </p:notesMasterIdLst>
  <p:sldIdLst>
    <p:sldId id="907" r:id="rId4"/>
    <p:sldId id="1381" r:id="rId5"/>
    <p:sldId id="999" r:id="rId6"/>
    <p:sldId id="1382" r:id="rId7"/>
    <p:sldId id="988" r:id="rId8"/>
    <p:sldId id="1097" r:id="rId9"/>
    <p:sldId id="354" r:id="rId10"/>
    <p:sldId id="814" r:id="rId11"/>
    <p:sldId id="874" r:id="rId12"/>
    <p:sldId id="880" r:id="rId13"/>
    <p:sldId id="1069" r:id="rId14"/>
    <p:sldId id="1078" r:id="rId15"/>
    <p:sldId id="1070" r:id="rId16"/>
    <p:sldId id="1074" r:id="rId17"/>
    <p:sldId id="297" r:id="rId18"/>
    <p:sldId id="1076" r:id="rId19"/>
    <p:sldId id="1059" r:id="rId20"/>
    <p:sldId id="1100" r:id="rId21"/>
    <p:sldId id="258" r:id="rId22"/>
    <p:sldId id="1080" r:id="rId23"/>
    <p:sldId id="886" r:id="rId24"/>
    <p:sldId id="338" r:id="rId25"/>
    <p:sldId id="1084" r:id="rId26"/>
    <p:sldId id="1085" r:id="rId27"/>
    <p:sldId id="1086" r:id="rId28"/>
    <p:sldId id="1087" r:id="rId29"/>
    <p:sldId id="1089" r:id="rId30"/>
    <p:sldId id="1090" r:id="rId31"/>
    <p:sldId id="1088" r:id="rId32"/>
    <p:sldId id="1099" r:id="rId33"/>
    <p:sldId id="1096" r:id="rId34"/>
    <p:sldId id="1092" r:id="rId35"/>
    <p:sldId id="1093" r:id="rId36"/>
    <p:sldId id="1091" r:id="rId37"/>
    <p:sldId id="1094" r:id="rId38"/>
    <p:sldId id="1095" r:id="rId39"/>
    <p:sldId id="1098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60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32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2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04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37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7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0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2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86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3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6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1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2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9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2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/>
              <a:t>13. </a:t>
            </a:r>
            <a:r>
              <a:rPr lang="ja-JP" altLang="en-US" sz="3600" dirty="0"/>
              <a:t>並べ替え（ソート）</a:t>
            </a:r>
            <a:br>
              <a:rPr lang="ja-JP" altLang="en-US" sz="3600" dirty="0"/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13-1. </a:t>
            </a:r>
            <a:r>
              <a:rPr lang="ja-JP" altLang="en-US" dirty="0"/>
              <a:t>昇順，降順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366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674A0-298F-4514-8207-C195D510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昇順と降順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0B65C2-9522-4FB5-928C-2AD6BB08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661" y="6364828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D9FDC28-01AC-4D72-B79D-D799E60AAC2E}"/>
              </a:ext>
            </a:extLst>
          </p:cNvPr>
          <p:cNvSpPr txBox="1">
            <a:spLocks/>
          </p:cNvSpPr>
          <p:nvPr/>
        </p:nvSpPr>
        <p:spPr>
          <a:xfrm>
            <a:off x="1005809" y="1900527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FB9E02D-51D7-44B1-87B7-D21B45AEE8B2}"/>
              </a:ext>
            </a:extLst>
          </p:cNvPr>
          <p:cNvSpPr/>
          <p:nvPr/>
        </p:nvSpPr>
        <p:spPr>
          <a:xfrm>
            <a:off x="4298657" y="2976561"/>
            <a:ext cx="609600" cy="90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9A3021-E358-40F5-BF52-0681009D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" y="2578799"/>
            <a:ext cx="3896753" cy="17004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1221750-E425-470A-B8C1-7D4CFA614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57" y="1900527"/>
            <a:ext cx="3718533" cy="1577090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FE7E560-571D-411D-83FA-381EA90689DD}"/>
              </a:ext>
            </a:extLst>
          </p:cNvPr>
          <p:cNvSpPr txBox="1">
            <a:spLocks/>
          </p:cNvSpPr>
          <p:nvPr/>
        </p:nvSpPr>
        <p:spPr>
          <a:xfrm>
            <a:off x="5735461" y="848650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得点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昇順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で並べ替え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75B175F-A6C7-418A-AA53-23D042B3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57" y="4595438"/>
            <a:ext cx="3850961" cy="1656072"/>
          </a:xfrm>
          <a:prstGeom prst="rect">
            <a:avLst/>
          </a:prstGeom>
        </p:spPr>
      </p:pic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6D8B351-CC35-45AD-B84D-367C7EFD2EC8}"/>
              </a:ext>
            </a:extLst>
          </p:cNvPr>
          <p:cNvSpPr txBox="1">
            <a:spLocks/>
          </p:cNvSpPr>
          <p:nvPr/>
        </p:nvSpPr>
        <p:spPr>
          <a:xfrm>
            <a:off x="5735461" y="3662997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得点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降順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で並べ替え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7852DC5-EE7C-4B76-AA84-7C5B1C404517}"/>
              </a:ext>
            </a:extLst>
          </p:cNvPr>
          <p:cNvSpPr/>
          <p:nvPr/>
        </p:nvSpPr>
        <p:spPr>
          <a:xfrm>
            <a:off x="8532542" y="2262562"/>
            <a:ext cx="409929" cy="1386607"/>
          </a:xfrm>
          <a:prstGeom prst="rect">
            <a:avLst/>
          </a:prstGeom>
          <a:noFill/>
          <a:ln w="762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176225D-1AFF-48C8-B35D-0356D668BE38}"/>
              </a:ext>
            </a:extLst>
          </p:cNvPr>
          <p:cNvSpPr/>
          <p:nvPr/>
        </p:nvSpPr>
        <p:spPr>
          <a:xfrm>
            <a:off x="8595907" y="4978221"/>
            <a:ext cx="409929" cy="1386607"/>
          </a:xfrm>
          <a:prstGeom prst="rect">
            <a:avLst/>
          </a:prstGeom>
          <a:noFill/>
          <a:ln w="762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CFF47CA5-3583-4C18-B832-A751596F25E7}"/>
              </a:ext>
            </a:extLst>
          </p:cNvPr>
          <p:cNvSpPr txBox="1">
            <a:spLocks/>
          </p:cNvSpPr>
          <p:nvPr/>
        </p:nvSpPr>
        <p:spPr>
          <a:xfrm>
            <a:off x="6963714" y="5451565"/>
            <a:ext cx="2602443" cy="905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</a:rPr>
              <a:t>（大から小）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51F548C7-7D75-498A-AE49-1C2AB2D50133}"/>
              </a:ext>
            </a:extLst>
          </p:cNvPr>
          <p:cNvSpPr txBox="1">
            <a:spLocks/>
          </p:cNvSpPr>
          <p:nvPr/>
        </p:nvSpPr>
        <p:spPr>
          <a:xfrm>
            <a:off x="6865661" y="2731893"/>
            <a:ext cx="2602443" cy="905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</a:rPr>
              <a:t>（小から大）</a:t>
            </a:r>
          </a:p>
        </p:txBody>
      </p:sp>
    </p:spTree>
    <p:extLst>
      <p:ext uri="{BB962C8B-B14F-4D97-AF65-F5344CB8AC3E}">
        <p14:creationId xmlns:p14="http://schemas.microsoft.com/office/powerpoint/2010/main" val="296234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674A0-298F-4514-8207-C195D510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並べ替え（ソート）に用いる属性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0B65C2-9522-4FB5-928C-2AD6BB08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661" y="6364828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221750-E425-470A-B8C1-7D4CFA614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357" y="1900527"/>
            <a:ext cx="3718533" cy="1577090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FE7E560-571D-411D-83FA-381EA90689DD}"/>
              </a:ext>
            </a:extLst>
          </p:cNvPr>
          <p:cNvSpPr txBox="1">
            <a:spLocks/>
          </p:cNvSpPr>
          <p:nvPr/>
        </p:nvSpPr>
        <p:spPr>
          <a:xfrm>
            <a:off x="5735461" y="848650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得点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昇順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で並べ替え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75B175F-A6C7-418A-AA53-23D042B3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57" y="4595438"/>
            <a:ext cx="3850961" cy="1656072"/>
          </a:xfrm>
          <a:prstGeom prst="rect">
            <a:avLst/>
          </a:prstGeom>
        </p:spPr>
      </p:pic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6D8B351-CC35-45AD-B84D-367C7EFD2EC8}"/>
              </a:ext>
            </a:extLst>
          </p:cNvPr>
          <p:cNvSpPr txBox="1">
            <a:spLocks/>
          </p:cNvSpPr>
          <p:nvPr/>
        </p:nvSpPr>
        <p:spPr>
          <a:xfrm>
            <a:off x="5735461" y="3662997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得点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降順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で並べ替え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7852DC5-EE7C-4B76-AA84-7C5B1C404517}"/>
              </a:ext>
            </a:extLst>
          </p:cNvPr>
          <p:cNvSpPr/>
          <p:nvPr/>
        </p:nvSpPr>
        <p:spPr>
          <a:xfrm>
            <a:off x="8532542" y="2262562"/>
            <a:ext cx="409929" cy="1386607"/>
          </a:xfrm>
          <a:prstGeom prst="rect">
            <a:avLst/>
          </a:prstGeom>
          <a:noFill/>
          <a:ln w="762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176225D-1AFF-48C8-B35D-0356D668BE38}"/>
              </a:ext>
            </a:extLst>
          </p:cNvPr>
          <p:cNvSpPr/>
          <p:nvPr/>
        </p:nvSpPr>
        <p:spPr>
          <a:xfrm>
            <a:off x="8595907" y="4978221"/>
            <a:ext cx="406983" cy="1386607"/>
          </a:xfrm>
          <a:prstGeom prst="rect">
            <a:avLst/>
          </a:prstGeom>
          <a:noFill/>
          <a:ln w="762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CFF47CA5-3583-4C18-B832-A751596F25E7}"/>
              </a:ext>
            </a:extLst>
          </p:cNvPr>
          <p:cNvSpPr txBox="1">
            <a:spLocks/>
          </p:cNvSpPr>
          <p:nvPr/>
        </p:nvSpPr>
        <p:spPr>
          <a:xfrm>
            <a:off x="6963714" y="5451565"/>
            <a:ext cx="2602443" cy="905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</a:rPr>
              <a:t>（大から小）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51F548C7-7D75-498A-AE49-1C2AB2D50133}"/>
              </a:ext>
            </a:extLst>
          </p:cNvPr>
          <p:cNvSpPr txBox="1">
            <a:spLocks/>
          </p:cNvSpPr>
          <p:nvPr/>
        </p:nvSpPr>
        <p:spPr>
          <a:xfrm>
            <a:off x="6865661" y="2731893"/>
            <a:ext cx="2602443" cy="905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</a:rPr>
              <a:t>（小から大）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6F828AF-9DF7-4E3B-BAD5-13F6DDDDA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" y="1890253"/>
            <a:ext cx="3718533" cy="1603617"/>
          </a:xfrm>
          <a:prstGeom prst="rect">
            <a:avLst/>
          </a:prstGeom>
        </p:spPr>
      </p:pic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6DDE4797-4867-48E8-AA06-34DE1F608464}"/>
              </a:ext>
            </a:extLst>
          </p:cNvPr>
          <p:cNvSpPr txBox="1">
            <a:spLocks/>
          </p:cNvSpPr>
          <p:nvPr/>
        </p:nvSpPr>
        <p:spPr>
          <a:xfrm>
            <a:off x="683870" y="848650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氏名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昇順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で並べ替え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97BD697-D543-42AB-AB3B-32495AC0E7EF}"/>
              </a:ext>
            </a:extLst>
          </p:cNvPr>
          <p:cNvSpPr/>
          <p:nvPr/>
        </p:nvSpPr>
        <p:spPr>
          <a:xfrm>
            <a:off x="222633" y="2262561"/>
            <a:ext cx="507137" cy="1386607"/>
          </a:xfrm>
          <a:prstGeom prst="rect">
            <a:avLst/>
          </a:prstGeom>
          <a:noFill/>
          <a:ln w="762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B5FFD3B0-1B6A-4D38-9530-914806A46FD9}"/>
              </a:ext>
            </a:extLst>
          </p:cNvPr>
          <p:cNvSpPr txBox="1">
            <a:spLocks/>
          </p:cNvSpPr>
          <p:nvPr/>
        </p:nvSpPr>
        <p:spPr>
          <a:xfrm>
            <a:off x="749352" y="2755477"/>
            <a:ext cx="2602443" cy="905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</a:rPr>
              <a:t>（小から大）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3B58381-502C-4FDB-B0E1-2B5791F46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82" y="4655206"/>
            <a:ext cx="3827189" cy="165607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2304AEF-CEB6-465B-B641-86BD77510553}"/>
              </a:ext>
            </a:extLst>
          </p:cNvPr>
          <p:cNvSpPr/>
          <p:nvPr/>
        </p:nvSpPr>
        <p:spPr>
          <a:xfrm>
            <a:off x="220939" y="4978221"/>
            <a:ext cx="507137" cy="1386607"/>
          </a:xfrm>
          <a:prstGeom prst="rect">
            <a:avLst/>
          </a:prstGeom>
          <a:noFill/>
          <a:ln w="762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434F0DB-9CD1-4601-AAE3-11528F8F2717}"/>
              </a:ext>
            </a:extLst>
          </p:cNvPr>
          <p:cNvSpPr txBox="1">
            <a:spLocks/>
          </p:cNvSpPr>
          <p:nvPr/>
        </p:nvSpPr>
        <p:spPr>
          <a:xfrm>
            <a:off x="758327" y="5556689"/>
            <a:ext cx="2602443" cy="905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</a:rPr>
              <a:t>（小から大）</a:t>
            </a: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3CB9086F-E979-4B61-90F5-21722D616546}"/>
              </a:ext>
            </a:extLst>
          </p:cNvPr>
          <p:cNvSpPr txBox="1">
            <a:spLocks/>
          </p:cNvSpPr>
          <p:nvPr/>
        </p:nvSpPr>
        <p:spPr>
          <a:xfrm>
            <a:off x="526777" y="3816885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氏名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降順</a:t>
            </a:r>
            <a:r>
              <a:rPr lang="ja-JP" altLang="en-US" sz="3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で並べ替え</a:t>
            </a:r>
          </a:p>
        </p:txBody>
      </p:sp>
    </p:spTree>
    <p:extLst>
      <p:ext uri="{BB962C8B-B14F-4D97-AF65-F5344CB8AC3E}">
        <p14:creationId xmlns:p14="http://schemas.microsoft.com/office/powerpoint/2010/main" val="121779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13-2. SQL </a:t>
            </a:r>
            <a:r>
              <a:rPr lang="ja-JP" altLang="en-US" dirty="0"/>
              <a:t>を用いた並べ替え（ソート）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066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219965-631E-428C-BDCB-2B664A1A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を用いた並べ替え</a:t>
            </a:r>
            <a:r>
              <a:rPr lang="ja-JP" altLang="en-US" dirty="0"/>
              <a:t>（ソート）</a:t>
            </a:r>
            <a:r>
              <a:rPr kumimoji="1" lang="ja-JP" altLang="en-US" dirty="0"/>
              <a:t>の書き方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24B767-D881-48E3-AE35-BD01FAE4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F83564E-43B3-4645-9F2A-28107DE8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17272"/>
            <a:ext cx="8620626" cy="24007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</a:rPr>
              <a:t>SELECT</a:t>
            </a:r>
            <a:r>
              <a:rPr lang="en-US" altLang="ja-JP" sz="2700" dirty="0"/>
              <a:t> </a:t>
            </a:r>
            <a:r>
              <a:rPr lang="ja-JP" altLang="en-US" sz="2700" dirty="0"/>
              <a:t>○</a:t>
            </a:r>
            <a:r>
              <a:rPr lang="en-US" altLang="ja-JP" sz="2700" dirty="0"/>
              <a:t>, </a:t>
            </a:r>
            <a:r>
              <a:rPr lang="ja-JP" altLang="en-US" sz="2700" dirty="0"/>
              <a:t>○</a:t>
            </a:r>
            <a:r>
              <a:rPr lang="en-US" altLang="ja-JP" sz="2700" dirty="0"/>
              <a:t>, </a:t>
            </a:r>
            <a:r>
              <a:rPr lang="ja-JP" altLang="en-US" sz="2700" dirty="0"/>
              <a:t>○</a:t>
            </a:r>
            <a:endParaRPr lang="en-US" altLang="ja-JP" sz="27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</a:rPr>
              <a:t>FROM</a:t>
            </a:r>
            <a:r>
              <a:rPr lang="en-US" altLang="ja-JP" sz="2700" b="1" dirty="0"/>
              <a:t> </a:t>
            </a:r>
            <a:r>
              <a:rPr lang="ja-JP" altLang="en-US" sz="2700" dirty="0"/>
              <a:t>＜</a:t>
            </a:r>
            <a:r>
              <a:rPr lang="ja-JP" altLang="en-US" sz="2700" b="1" dirty="0"/>
              <a:t>並べ替え（ソート）したいテーブル名</a:t>
            </a:r>
            <a:r>
              <a:rPr lang="ja-JP" altLang="en-US" sz="2700" dirty="0"/>
              <a:t>＞</a:t>
            </a:r>
            <a:endParaRPr lang="en-US" altLang="ja-JP" sz="27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</a:rPr>
              <a:t>ORDER BY </a:t>
            </a:r>
            <a:r>
              <a:rPr lang="ja-JP" altLang="en-US" sz="2700" dirty="0"/>
              <a:t>＜</a:t>
            </a:r>
            <a:r>
              <a:rPr lang="ja-JP" altLang="en-US" sz="2700" b="1" dirty="0">
                <a:solidFill>
                  <a:srgbClr val="C00000"/>
                </a:solidFill>
              </a:rPr>
              <a:t>並べ替え（ソート）の属性（複数可能）</a:t>
            </a:r>
            <a:r>
              <a:rPr lang="ja-JP" altLang="en-US" sz="2700" dirty="0"/>
              <a:t>＞</a:t>
            </a:r>
            <a:endParaRPr lang="en-US" altLang="ja-JP" sz="27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64055A7-9CBE-4F3E-86B9-A858D7DA2A96}"/>
              </a:ext>
            </a:extLst>
          </p:cNvPr>
          <p:cNvCxnSpPr>
            <a:cxnSpLocks/>
          </p:cNvCxnSpPr>
          <p:nvPr/>
        </p:nvCxnSpPr>
        <p:spPr>
          <a:xfrm flipV="1">
            <a:off x="7092616" y="2964503"/>
            <a:ext cx="1511831" cy="95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79F9AE-00CD-43CB-AE8A-FA3329C2C18F}"/>
              </a:ext>
            </a:extLst>
          </p:cNvPr>
          <p:cNvSpPr txBox="1"/>
          <p:nvPr/>
        </p:nvSpPr>
        <p:spPr>
          <a:xfrm>
            <a:off x="4901465" y="4071010"/>
            <a:ext cx="3887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昇順</a:t>
            </a:r>
            <a:r>
              <a:rPr kumimoji="1" lang="ja-JP" altLang="en-US" sz="2800" dirty="0"/>
              <a:t>：　何も付けない</a:t>
            </a:r>
            <a:endParaRPr kumimoji="1" lang="en-US" altLang="ja-JP" sz="2800" dirty="0"/>
          </a:p>
          <a:p>
            <a:r>
              <a:rPr kumimoji="1" lang="ja-JP" altLang="en-US" sz="2800" b="1" dirty="0"/>
              <a:t>降順</a:t>
            </a:r>
            <a:r>
              <a:rPr kumimoji="1" lang="ja-JP" altLang="en-US" sz="2800" dirty="0"/>
              <a:t>：　</a:t>
            </a:r>
            <a:r>
              <a:rPr kumimoji="1" lang="en-US" altLang="ja-JP" sz="2800" b="1" dirty="0">
                <a:solidFill>
                  <a:srgbClr val="C00000"/>
                </a:solidFill>
              </a:rPr>
              <a:t>DESC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を付ける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C963DE-D50B-4C0B-A036-0E5B99672CB5}"/>
              </a:ext>
            </a:extLst>
          </p:cNvPr>
          <p:cNvSpPr txBox="1"/>
          <p:nvPr/>
        </p:nvSpPr>
        <p:spPr>
          <a:xfrm>
            <a:off x="321845" y="5407316"/>
            <a:ext cx="7313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where, group by </a:t>
            </a:r>
            <a:r>
              <a:rPr kumimoji="1" lang="ja-JP" altLang="en-US" sz="2800" dirty="0"/>
              <a:t>などを</a:t>
            </a:r>
            <a:r>
              <a:rPr kumimoji="1" lang="ja-JP" altLang="en-US" sz="2800" b="1" dirty="0"/>
              <a:t>付け加える</a:t>
            </a:r>
            <a:r>
              <a:rPr kumimoji="1" lang="ja-JP" altLang="en-US" sz="2800" dirty="0"/>
              <a:t>こともある</a:t>
            </a:r>
          </a:p>
        </p:txBody>
      </p:sp>
    </p:spTree>
    <p:extLst>
      <p:ext uri="{BB962C8B-B14F-4D97-AF65-F5344CB8AC3E}">
        <p14:creationId xmlns:p14="http://schemas.microsoft.com/office/powerpoint/2010/main" val="87188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1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並べ替え（ソート）を行う問い合わせ（クエリ）の例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87" y="4353827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359893" y="3387386"/>
            <a:ext cx="3597324" cy="2458958"/>
          </a:xfrm>
          <a:prstGeom prst="wedgeEllipseCallout">
            <a:avLst>
              <a:gd name="adj1" fmla="val -69458"/>
              <a:gd name="adj2" fmla="val 104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6106206" y="3558559"/>
            <a:ext cx="3037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採点結果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endParaRPr lang="ja-JP" altLang="en-US" sz="21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15" y="4341050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3748702" y="2447548"/>
            <a:ext cx="487571" cy="1353152"/>
          </a:xfrm>
          <a:prstGeom prst="bentUpArrow">
            <a:avLst>
              <a:gd name="adj1" fmla="val 328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7201" y="3070140"/>
            <a:ext cx="29970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問い合わせ（クエリ）</a:t>
            </a:r>
            <a:endParaRPr lang="en-US" altLang="ja-JP" sz="21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の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4057650" y="2111231"/>
            <a:ext cx="2005661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2053669" y="4065391"/>
            <a:ext cx="2771939" cy="158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86" y="1866900"/>
            <a:ext cx="3791824" cy="107089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dirty="0">
                <a:solidFill>
                  <a:srgbClr val="C00000"/>
                </a:solidFill>
                <a:latin typeface="+mn-ea"/>
              </a:rPr>
              <a:t>SELECT</a:t>
            </a:r>
            <a:r>
              <a:rPr kumimoji="1" lang="en-US" altLang="ja-JP" dirty="0">
                <a:solidFill>
                  <a:srgbClr val="C00000"/>
                </a:solidFill>
                <a:latin typeface="+mn-ea"/>
              </a:rPr>
              <a:t> *</a:t>
            </a:r>
            <a:endParaRPr lang="en-US" altLang="ja-JP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dirty="0">
                <a:solidFill>
                  <a:srgbClr val="C00000"/>
                </a:solidFill>
                <a:latin typeface="+mn-ea"/>
              </a:rPr>
              <a:t>FROM </a:t>
            </a:r>
            <a:r>
              <a:rPr lang="ja-JP" altLang="en-US" b="1" dirty="0">
                <a:latin typeface="+mn-ea"/>
              </a:rPr>
              <a:t>採点結果</a:t>
            </a:r>
            <a:endParaRPr lang="en-US" altLang="ja-JP" b="1" dirty="0">
              <a:latin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ja-JP" altLang="en-US" dirty="0">
                <a:latin typeface="+mn-ea"/>
              </a:rPr>
              <a:t> 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得点</a:t>
            </a:r>
            <a:r>
              <a:rPr lang="en-US" altLang="ja-JP" b="1" dirty="0">
                <a:latin typeface="+mn-ea"/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1DB2B9-A73B-403B-A740-00647906BA24}"/>
              </a:ext>
            </a:extLst>
          </p:cNvPr>
          <p:cNvSpPr txBox="1"/>
          <p:nvPr/>
        </p:nvSpPr>
        <p:spPr>
          <a:xfrm>
            <a:off x="4851202" y="61686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並べ替え（ソート）結果は</a:t>
            </a:r>
            <a:endParaRPr kumimoji="1"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１つのテーブル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CB90AF8-0DAA-4351-A18B-B7ED38B8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4086367"/>
            <a:ext cx="3341277" cy="145801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DBFC01E-2505-4156-ACF3-C8EC1C709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1475162"/>
            <a:ext cx="3150777" cy="13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03E9F-74F8-41CD-8729-1D9FC271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43501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昇順と降順の違い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E1B0B2-7730-49F0-945E-0C0A7FC1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87285CF-14ED-4FF9-BBE6-7B3EDF8F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78491"/>
            <a:ext cx="9067800" cy="336113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b="1" dirty="0">
                <a:latin typeface="+mn-ea"/>
              </a:rPr>
              <a:t>採点結果</a:t>
            </a:r>
            <a:r>
              <a:rPr lang="en-US" altLang="ja-JP" sz="2400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ja-JP" altLang="en-US" sz="2400" b="1" dirty="0">
                <a:latin typeface="+mn-ea"/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得点</a:t>
            </a:r>
            <a:r>
              <a:rPr lang="en-US" altLang="ja-JP" sz="2400" b="1" dirty="0">
                <a:latin typeface="+mn-ea"/>
              </a:rPr>
              <a:t>;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endParaRPr lang="en-US" altLang="ja-JP" sz="24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n-US" altLang="ja-JP" sz="24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n-US" altLang="ja-JP" sz="24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n-US" altLang="ja-JP" sz="24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b="1" dirty="0">
                <a:latin typeface="+mn-ea"/>
              </a:rPr>
              <a:t>採点結果</a:t>
            </a:r>
            <a:r>
              <a:rPr lang="en-US" altLang="ja-JP" sz="2400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ja-JP" altLang="en-US" sz="2400" b="1" dirty="0">
                <a:latin typeface="+mn-ea"/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得点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desc</a:t>
            </a:r>
            <a:r>
              <a:rPr lang="en-US" altLang="ja-JP" sz="2400" b="1" dirty="0">
                <a:latin typeface="+mn-ea"/>
              </a:rPr>
              <a:t>;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endParaRPr lang="en-US" altLang="ja-JP" sz="2400" dirty="0">
              <a:latin typeface="Inconsolata" panose="020B0609030003000000" pitchFamily="49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D5605F-BB85-47BA-9FA8-EB0D514A6E91}"/>
              </a:ext>
            </a:extLst>
          </p:cNvPr>
          <p:cNvSpPr txBox="1"/>
          <p:nvPr/>
        </p:nvSpPr>
        <p:spPr>
          <a:xfrm>
            <a:off x="6178742" y="2399258"/>
            <a:ext cx="133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昇順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FB8AF2-48F8-42FC-ABBA-79EE021F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20" y="1464523"/>
            <a:ext cx="4262932" cy="18320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19D3A93-F797-403E-9E54-E27A255E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20" y="3989520"/>
            <a:ext cx="4206320" cy="17133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6C8278-6B2F-4B56-B348-BA2CF89A6125}"/>
              </a:ext>
            </a:extLst>
          </p:cNvPr>
          <p:cNvSpPr txBox="1"/>
          <p:nvPr/>
        </p:nvSpPr>
        <p:spPr>
          <a:xfrm>
            <a:off x="6178742" y="4840425"/>
            <a:ext cx="133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降順</a:t>
            </a:r>
          </a:p>
        </p:txBody>
      </p:sp>
    </p:spTree>
    <p:extLst>
      <p:ext uri="{BB962C8B-B14F-4D97-AF65-F5344CB8AC3E}">
        <p14:creationId xmlns:p14="http://schemas.microsoft.com/office/powerpoint/2010/main" val="314177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13-3.</a:t>
            </a:r>
            <a:r>
              <a:rPr lang="ja-JP" altLang="en-US" dirty="0"/>
              <a:t> 並べ替え（ソート）の演習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354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271A3-82D9-42AC-BBA7-76B78914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並べ替え（ソート）のバリエーション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D3587-BB13-4ACC-A61E-014F72B0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昇順</a:t>
            </a:r>
            <a:r>
              <a:rPr kumimoji="1" lang="ja-JP" altLang="en-US" dirty="0"/>
              <a:t>，</a:t>
            </a:r>
            <a:r>
              <a:rPr kumimoji="1" lang="ja-JP" altLang="en-US" b="1" dirty="0">
                <a:solidFill>
                  <a:srgbClr val="C00000"/>
                </a:solidFill>
              </a:rPr>
              <a:t>降順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並べ替え（ソート）に</a:t>
            </a:r>
            <a:r>
              <a:rPr lang="ja-JP" altLang="en-US" b="1" u="sng" dirty="0">
                <a:solidFill>
                  <a:srgbClr val="FF0000"/>
                </a:solidFill>
              </a:rPr>
              <a:t>使用する属性</a:t>
            </a:r>
            <a:r>
              <a:rPr lang="ja-JP" altLang="en-US" dirty="0"/>
              <a:t>は</a:t>
            </a:r>
            <a:r>
              <a:rPr lang="ja-JP" altLang="en-US" b="1" u="sng" dirty="0">
                <a:solidFill>
                  <a:srgbClr val="FF0000"/>
                </a:solidFill>
              </a:rPr>
              <a:t>複数可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選択</a:t>
            </a:r>
            <a:r>
              <a:rPr kumimoji="1" lang="ja-JP" altLang="en-US" dirty="0"/>
              <a:t>との</a:t>
            </a:r>
            <a:r>
              <a:rPr kumimoji="1" lang="ja-JP" altLang="en-US" b="1" dirty="0"/>
              <a:t>組み合わせ</a:t>
            </a:r>
            <a:r>
              <a:rPr kumimoji="1" lang="ja-JP" altLang="en-US" dirty="0"/>
              <a:t>可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集計・集約</a:t>
            </a:r>
            <a:r>
              <a:rPr lang="ja-JP" altLang="en-US" dirty="0"/>
              <a:t>との</a:t>
            </a:r>
            <a:r>
              <a:rPr lang="ja-JP" altLang="en-US" b="1" dirty="0"/>
              <a:t>組み合わせ</a:t>
            </a:r>
            <a:r>
              <a:rPr lang="ja-JP" altLang="en-US" dirty="0"/>
              <a:t>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0AF468-73B5-4EA2-9846-F6DEA244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47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※</a:t>
            </a:r>
            <a:r>
              <a:rPr lang="ja-JP" altLang="en-US" b="1" dirty="0"/>
              <a:t>　このデータを使います</a:t>
            </a:r>
            <a:endParaRPr lang="en-US" altLang="ja-JP" b="1" dirty="0"/>
          </a:p>
          <a:p>
            <a:r>
              <a:rPr lang="ja-JP" altLang="en-US" b="1" dirty="0"/>
              <a:t>　　</a:t>
            </a:r>
            <a:r>
              <a:rPr lang="ja-JP" altLang="en-US" dirty="0"/>
              <a:t>（演習では、特定の職業、学歴、性別、母国を差別的に見ないようにしてください）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米国成人調査データ</a:t>
            </a:r>
            <a:endParaRPr kumimoji="1" lang="en-US" altLang="ja-JP" sz="2100" b="1" dirty="0"/>
          </a:p>
          <a:p>
            <a:r>
              <a:rPr kumimoji="1" lang="ja-JP" altLang="en-US" sz="2100" dirty="0"/>
              <a:t>（１９９４年、米国における統計調査データのうち </a:t>
            </a:r>
            <a:r>
              <a:rPr lang="en-US" altLang="ja-JP" sz="2100" dirty="0"/>
              <a:t>32561 </a:t>
            </a:r>
            <a:r>
              <a:rPr lang="ja-JP" altLang="en-US" sz="2100" dirty="0"/>
              <a:t>人分）</a:t>
            </a:r>
            <a:endParaRPr kumimoji="1" lang="ja-JP" altLang="en-US" sz="21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555563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48178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7C469-75FE-4AB6-969D-707478D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kumimoji="1" lang="ja-JP" altLang="en-US" dirty="0"/>
              <a:t>用のデータベースファイル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3E04A-1202-452D-B4CD-FFAE64D1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655739"/>
            <a:ext cx="84612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演習用の </a:t>
            </a:r>
            <a:r>
              <a:rPr kumimoji="1" lang="en-US" altLang="ja-JP" sz="2400" b="1" dirty="0"/>
              <a:t>Access </a:t>
            </a:r>
            <a:r>
              <a:rPr kumimoji="1" lang="ja-JP" altLang="en-US" sz="2400" b="1" dirty="0"/>
              <a:t>データベースファイル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セレッソの利用者は，セレッソからもダウンロード可能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ファイル名</a:t>
            </a:r>
            <a:r>
              <a:rPr lang="en-US" altLang="ja-JP" sz="2400" dirty="0"/>
              <a:t>: </a:t>
            </a:r>
            <a:r>
              <a:rPr lang="en-US" altLang="ja-JP" sz="2400" b="1" dirty="0" err="1"/>
              <a:t>db4-4.accdb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（第４回授業と同じファイル）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/>
              <a:t>「</a:t>
            </a:r>
            <a:r>
              <a:rPr lang="ja-JP" altLang="en-US" sz="2400" b="1" dirty="0"/>
              <a:t>コンテンツの有効化</a:t>
            </a:r>
            <a:r>
              <a:rPr lang="ja-JP" altLang="en-US" sz="2400" dirty="0"/>
              <a:t>」のメッセージが出たときは、確認のうえ、次にすすむ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つぎのような表示が出たときは、確認のうえ、「</a:t>
            </a:r>
            <a:r>
              <a:rPr lang="ja-JP" altLang="en-US" sz="2400" b="1" dirty="0"/>
              <a:t>はい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5BFA1-8B15-475C-93EA-025827C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806211-86BA-4E6E-9858-822AF7E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7" y="3998403"/>
            <a:ext cx="8853183" cy="5638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1CC3CB-06C4-4380-8628-AFD501EB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403861"/>
            <a:ext cx="3124200" cy="117008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B3DB42-61DE-4DFD-9D2B-301E024EC500}"/>
              </a:ext>
            </a:extLst>
          </p:cNvPr>
          <p:cNvSpPr/>
          <p:nvPr/>
        </p:nvSpPr>
        <p:spPr>
          <a:xfrm>
            <a:off x="4912468" y="6292776"/>
            <a:ext cx="860898" cy="26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43343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89832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年齢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並べ替え．昇順．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299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年齢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5DFD67-861B-4BFD-ADD9-DF8228D0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6" y="3867381"/>
            <a:ext cx="8570668" cy="22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19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年齢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並べ替え．降順．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299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年齢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DESC;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EE53DB-7155-40B9-B9CC-64135763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16" y="3894504"/>
            <a:ext cx="7761891" cy="23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27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59BD8C-1B28-48AA-87B2-3EFCE8CD5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今度は，</a:t>
            </a:r>
            <a:r>
              <a:rPr kumimoji="1" lang="ja-JP" altLang="en-US" b="1" dirty="0"/>
              <a:t>教育年数</a:t>
            </a:r>
            <a:r>
              <a:rPr kumimoji="1" lang="ja-JP" altLang="en-US" dirty="0"/>
              <a:t>での</a:t>
            </a:r>
            <a:r>
              <a:rPr kumimoji="1" lang="ja-JP" altLang="en-US" b="1" dirty="0">
                <a:solidFill>
                  <a:srgbClr val="C00000"/>
                </a:solidFill>
              </a:rPr>
              <a:t>並べ替え（ソート）</a:t>
            </a:r>
            <a:r>
              <a:rPr kumimoji="1" lang="ja-JP" altLang="en-US" dirty="0"/>
              <a:t>を考える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A7F53-F239-4B10-89B5-E47E8C5A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8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教育年数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並べ替え．昇順．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299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教育年数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D908C-C018-40EE-8345-0AB8854F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7" y="3846700"/>
            <a:ext cx="7224570" cy="29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2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教育年数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並べ替え．降順．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395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</a:t>
            </a:r>
            <a:r>
              <a:rPr lang="en-US" altLang="ja-JP" sz="3300" dirty="0"/>
              <a:t>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教育年数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DESC;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32C1E76-34B8-4C0B-B0A3-E3E986A6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17" y="3924663"/>
            <a:ext cx="7663502" cy="24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59BD8C-1B28-48AA-87B2-3EFCE8CD5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 u="sng" dirty="0"/>
              <a:t>複数属性</a:t>
            </a:r>
            <a:r>
              <a:rPr lang="ja-JP" altLang="en-US" sz="3200" dirty="0"/>
              <a:t>での</a:t>
            </a:r>
            <a:r>
              <a:rPr lang="ja-JP" altLang="en-US" sz="3200" b="1" dirty="0">
                <a:solidFill>
                  <a:srgbClr val="C00000"/>
                </a:solidFill>
              </a:rPr>
              <a:t>並べ替え（ソート）</a:t>
            </a:r>
            <a:endParaRPr kumimoji="1" lang="en-US" altLang="ja-JP" sz="3200" b="1" u="sng" dirty="0"/>
          </a:p>
          <a:p>
            <a:pPr lvl="1"/>
            <a:r>
              <a:rPr kumimoji="1" lang="ja-JP" altLang="en-US" sz="2800" b="1" u="sng" dirty="0"/>
              <a:t>年齢</a:t>
            </a:r>
            <a:r>
              <a:rPr kumimoji="1" lang="ja-JP" altLang="en-US" sz="2800" u="sng" dirty="0"/>
              <a:t>と</a:t>
            </a:r>
            <a:r>
              <a:rPr kumimoji="1" lang="ja-JP" altLang="en-US" sz="2800" b="1" u="sng" dirty="0"/>
              <a:t>教育年数</a:t>
            </a:r>
            <a:endParaRPr kumimoji="1" lang="en-US" altLang="ja-JP" sz="2800" dirty="0"/>
          </a:p>
          <a:p>
            <a:pPr lvl="1"/>
            <a:r>
              <a:rPr lang="ja-JP" altLang="en-US" sz="2800" b="1" u="sng" dirty="0"/>
              <a:t>年齢を優先</a:t>
            </a:r>
            <a:r>
              <a:rPr lang="ja-JP" altLang="en-US" sz="2800" dirty="0"/>
              <a:t>．同じ年齢の人は教育年数で並べ替え（ソート）</a:t>
            </a:r>
            <a:endParaRPr kumimoji="1"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A7F53-F239-4B10-89B5-E47E8C5A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175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年齢，教育年数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並べ替え．昇順．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50209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dirty="0"/>
              <a:t>, </a:t>
            </a:r>
            <a:r>
              <a:rPr lang="ja-JP" altLang="en-US" sz="3300" dirty="0"/>
              <a:t>や</a:t>
            </a:r>
            <a:r>
              <a:rPr lang="en-US" altLang="ja-JP" sz="3300" dirty="0"/>
              <a:t>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年齢</a:t>
            </a:r>
            <a:r>
              <a:rPr lang="en-US" altLang="ja-JP" sz="2700" b="1" dirty="0">
                <a:latin typeface="+mn-ea"/>
              </a:rPr>
              <a:t>, </a:t>
            </a:r>
            <a:r>
              <a:rPr lang="ja-JP" altLang="en-US" sz="2700" b="1" dirty="0">
                <a:latin typeface="+mn-ea"/>
              </a:rPr>
              <a:t>教育年数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357FB8-9485-46A8-B86F-EDAAD7ED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17" y="3953635"/>
            <a:ext cx="7988678" cy="24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4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年齢，教育年数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並べ替え．降順．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50209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dirty="0"/>
              <a:t>, </a:t>
            </a:r>
            <a:r>
              <a:rPr lang="ja-JP" altLang="en-US" sz="3300" dirty="0"/>
              <a:t>や</a:t>
            </a:r>
            <a:r>
              <a:rPr lang="en-US" altLang="ja-JP" sz="3300" dirty="0"/>
              <a:t>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年齢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DESC</a:t>
            </a:r>
            <a:r>
              <a:rPr lang="en-US" altLang="ja-JP" sz="2700" b="1" dirty="0">
                <a:latin typeface="+mn-ea"/>
              </a:rPr>
              <a:t>, </a:t>
            </a:r>
            <a:r>
              <a:rPr lang="ja-JP" altLang="en-US" sz="2700" b="1" dirty="0">
                <a:latin typeface="+mn-ea"/>
              </a:rPr>
              <a:t>教育年数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DESC;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F326C3-F1D3-4B13-84F3-C617DC32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4" y="4029596"/>
            <a:ext cx="7021817" cy="25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4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2194"/>
            <a:ext cx="8461208" cy="58367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データの整合性</a:t>
            </a:r>
            <a:r>
              <a:rPr kumimoji="1" lang="ja-JP" altLang="en-US" sz="2400" dirty="0"/>
              <a:t>：リレーショナルデータベースは，</a:t>
            </a:r>
            <a:r>
              <a:rPr kumimoji="1" lang="ja-JP" altLang="en-US" sz="2400" b="1" dirty="0"/>
              <a:t>データの整合性を保持するための機能</a:t>
            </a:r>
            <a:r>
              <a:rPr kumimoji="1" lang="ja-JP" altLang="en-US" sz="2400" dirty="0"/>
              <a:t>を有する．これにより，誤ったデータや矛盾したデータが保存されるのを防ぐことができる．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柔軟な問い合わせ（クエリ）能力</a:t>
            </a:r>
            <a:r>
              <a:rPr kumimoji="1" lang="ja-JP" altLang="en-US" sz="2400" dirty="0"/>
              <a:t>：リレーショナルデータベースの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）（データベース操作言語）の使用により，</a:t>
            </a:r>
            <a:r>
              <a:rPr kumimoji="1" lang="ja-JP" altLang="en-US" sz="2400" b="1" dirty="0"/>
              <a:t>複雑な検索やデータの抽出</a:t>
            </a:r>
            <a:r>
              <a:rPr kumimoji="1" lang="ja-JP" altLang="en-US" sz="2400" dirty="0"/>
              <a:t>が可能になる．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トランザクション機能</a:t>
            </a:r>
            <a:r>
              <a:rPr kumimoji="1" lang="ja-JP" altLang="en-US" sz="2400" dirty="0"/>
              <a:t>：一連の操作全体を一つの単位として取り扱うことができる機能．これにより，</a:t>
            </a:r>
            <a:r>
              <a:rPr kumimoji="1" lang="ja-JP" altLang="en-US" sz="2400" b="1" dirty="0"/>
              <a:t>データの一貫性と信頼性が向上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セキュリティ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アクセス権限の設定</a:t>
            </a:r>
            <a:r>
              <a:rPr kumimoji="1" lang="ja-JP" altLang="en-US" sz="2400" dirty="0"/>
              <a:t>などにより，セキュリティを確保する．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データの安全な保管，効率的なデータ検索・操作，ビジネスや研究の意思決定をサポート．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95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13-4.</a:t>
            </a:r>
            <a:r>
              <a:rPr lang="ja-JP" altLang="en-US" dirty="0"/>
              <a:t> 並べ替え（ソート）の演習</a:t>
            </a:r>
            <a:br>
              <a:rPr lang="en-US" altLang="ja-JP" dirty="0"/>
            </a:br>
            <a:r>
              <a:rPr lang="ja-JP" altLang="en-US" dirty="0"/>
              <a:t>（選択との組み合わせ，集計・集約との組み合わせ）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557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91814" y="38336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元データ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407" y="491075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選択と並べ替えを１つの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で</a:t>
            </a:r>
            <a:endParaRPr kumimoji="1" lang="ja-JP" altLang="en-US" sz="2400" b="1" dirty="0"/>
          </a:p>
        </p:txBody>
      </p:sp>
      <p:sp>
        <p:nvSpPr>
          <p:cNvPr id="8" name="右矢印 7"/>
          <p:cNvSpPr/>
          <p:nvPr/>
        </p:nvSpPr>
        <p:spPr>
          <a:xfrm>
            <a:off x="3899953" y="3721472"/>
            <a:ext cx="457200" cy="573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24354" y="38143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ある条件で選択</a:t>
            </a:r>
          </a:p>
        </p:txBody>
      </p:sp>
      <p:sp>
        <p:nvSpPr>
          <p:cNvPr id="13" name="右矢印 12"/>
          <p:cNvSpPr/>
          <p:nvPr/>
        </p:nvSpPr>
        <p:spPr>
          <a:xfrm rot="5400000">
            <a:off x="5890469" y="4693076"/>
            <a:ext cx="457200" cy="573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角丸四角形 14"/>
          <p:cNvSpPr/>
          <p:nvPr/>
        </p:nvSpPr>
        <p:spPr>
          <a:xfrm>
            <a:off x="2165505" y="265418"/>
            <a:ext cx="4812989" cy="912977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01681" y="4573604"/>
            <a:ext cx="172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</a:rPr>
              <a:t>並べ替え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</a:rPr>
              <a:t>（ソート）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0146FD-1442-4DB4-917D-74DC3CA42E6A}"/>
              </a:ext>
            </a:extLst>
          </p:cNvPr>
          <p:cNvSpPr txBox="1"/>
          <p:nvPr/>
        </p:nvSpPr>
        <p:spPr>
          <a:xfrm>
            <a:off x="760668" y="2097540"/>
            <a:ext cx="64385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WHERE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で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選択</a:t>
            </a:r>
            <a:endParaRPr kumimoji="1" lang="en-US" altLang="ja-JP" sz="2800" b="1" dirty="0">
              <a:solidFill>
                <a:srgbClr val="C00000"/>
              </a:solidFill>
            </a:endParaRPr>
          </a:p>
          <a:p>
            <a:r>
              <a:rPr kumimoji="1" lang="en-US" altLang="ja-JP" sz="2800" b="1" dirty="0">
                <a:solidFill>
                  <a:srgbClr val="C00000"/>
                </a:solidFill>
              </a:rPr>
              <a:t>ORDER BY </a:t>
            </a:r>
            <a:r>
              <a:rPr kumimoji="1" lang="ja-JP" altLang="en-US" sz="2800" dirty="0"/>
              <a:t>で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並べ替え（ソート）</a:t>
            </a:r>
            <a:r>
              <a:rPr kumimoji="1" lang="ja-JP" altLang="en-US" sz="2800" dirty="0"/>
              <a:t>を行う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AD21F6D-20FE-4254-9076-7BB4A29AC763}"/>
              </a:ext>
            </a:extLst>
          </p:cNvPr>
          <p:cNvSpPr txBox="1"/>
          <p:nvPr/>
        </p:nvSpPr>
        <p:spPr>
          <a:xfrm>
            <a:off x="5718959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138967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年齢で選択．年齢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並べ替え．昇順．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299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  <a:endParaRPr lang="en-US" altLang="ja-JP" sz="2700" dirty="0"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年齢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&gt;</a:t>
            </a:r>
            <a:r>
              <a:rPr lang="en-US" altLang="ja-JP" sz="2700" dirty="0">
                <a:latin typeface="+mn-ea"/>
              </a:rPr>
              <a:t> 80</a:t>
            </a:r>
            <a:endParaRPr lang="ja-JP" altLang="en-US" sz="2700" dirty="0"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年齢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DBC292-7D2A-4837-9189-474DD2B8C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3913307"/>
            <a:ext cx="8788339" cy="20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9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年齢で選択．年齢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並べ替え．降順．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299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  <a:endParaRPr lang="en-US" altLang="ja-JP" sz="2700" dirty="0"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年齢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&gt;</a:t>
            </a:r>
            <a:r>
              <a:rPr lang="en-US" altLang="ja-JP" sz="2700" dirty="0">
                <a:latin typeface="+mn-ea"/>
              </a:rPr>
              <a:t> 80</a:t>
            </a:r>
            <a:endParaRPr lang="ja-JP" altLang="en-US" sz="2700" dirty="0"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年齢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DESC;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BDBD09-D388-4460-A6EE-AD88928F6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3985704"/>
            <a:ext cx="8759391" cy="19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1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年齢で選択．年齢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並べ替え．昇順．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299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*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  <a:endParaRPr lang="en-US" altLang="ja-JP" sz="2700" dirty="0"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年齢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BETWEEN</a:t>
            </a:r>
            <a:r>
              <a:rPr lang="en-US" altLang="ja-JP" sz="2700" dirty="0">
                <a:latin typeface="+mn-ea"/>
              </a:rPr>
              <a:t> 20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AND</a:t>
            </a:r>
            <a:r>
              <a:rPr lang="en-US" altLang="ja-JP" sz="2700" dirty="0">
                <a:latin typeface="+mn-ea"/>
              </a:rPr>
              <a:t> 30</a:t>
            </a:r>
            <a:endParaRPr lang="ja-JP" altLang="en-US" sz="2700" dirty="0"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b="1" dirty="0">
                <a:latin typeface="+mn-ea"/>
              </a:rPr>
              <a:t>年齢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7DF92F-6B4B-4BB1-BD71-1051AF47A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2" y="3867381"/>
            <a:ext cx="7676956" cy="27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56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CD540DC-DEB8-4BC7-9E64-AAA3BB40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47AAF5-279C-478E-8DE2-58ADAC7606A1}"/>
              </a:ext>
            </a:extLst>
          </p:cNvPr>
          <p:cNvSpPr txBox="1"/>
          <p:nvPr/>
        </p:nvSpPr>
        <p:spPr>
          <a:xfrm>
            <a:off x="1302364" y="33271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元データ</a:t>
            </a:r>
            <a:endParaRPr kumimoji="1" lang="ja-JP" altLang="en-US" sz="2400" b="1" dirty="0"/>
          </a:p>
        </p:txBody>
      </p:sp>
      <p:sp>
        <p:nvSpPr>
          <p:cNvPr id="5" name="右矢印 7">
            <a:extLst>
              <a:ext uri="{FF2B5EF4-FFF2-40B4-BE49-F238E27FC236}">
                <a16:creationId xmlns:a16="http://schemas.microsoft.com/office/drawing/2014/main" id="{89CE4EE9-012D-4C74-960C-EC64F5546BE2}"/>
              </a:ext>
            </a:extLst>
          </p:cNvPr>
          <p:cNvSpPr/>
          <p:nvPr/>
        </p:nvSpPr>
        <p:spPr>
          <a:xfrm>
            <a:off x="3610503" y="3214934"/>
            <a:ext cx="457200" cy="573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DC9F00-D92B-4953-B9FB-F4D0078E8C14}"/>
              </a:ext>
            </a:extLst>
          </p:cNvPr>
          <p:cNvSpPr txBox="1"/>
          <p:nvPr/>
        </p:nvSpPr>
        <p:spPr>
          <a:xfrm>
            <a:off x="4960070" y="33267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集計・集約</a:t>
            </a:r>
          </a:p>
        </p:txBody>
      </p:sp>
      <p:sp>
        <p:nvSpPr>
          <p:cNvPr id="7" name="右矢印 12">
            <a:extLst>
              <a:ext uri="{FF2B5EF4-FFF2-40B4-BE49-F238E27FC236}">
                <a16:creationId xmlns:a16="http://schemas.microsoft.com/office/drawing/2014/main" id="{F7AEE0E1-D09E-4DAF-8DC3-A43A1A946FB3}"/>
              </a:ext>
            </a:extLst>
          </p:cNvPr>
          <p:cNvSpPr/>
          <p:nvPr/>
        </p:nvSpPr>
        <p:spPr>
          <a:xfrm rot="5400000">
            <a:off x="5601019" y="4186538"/>
            <a:ext cx="457200" cy="573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D5C5C5-EA3B-46C6-8451-9FC90F2F22DB}"/>
              </a:ext>
            </a:extLst>
          </p:cNvPr>
          <p:cNvSpPr txBox="1"/>
          <p:nvPr/>
        </p:nvSpPr>
        <p:spPr>
          <a:xfrm>
            <a:off x="6312231" y="4067066"/>
            <a:ext cx="172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</a:rPr>
              <a:t>並べ替え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</a:rPr>
              <a:t>（ソート）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DEB45F-7A31-4794-856E-3A106A238708}"/>
              </a:ext>
            </a:extLst>
          </p:cNvPr>
          <p:cNvSpPr txBox="1"/>
          <p:nvPr/>
        </p:nvSpPr>
        <p:spPr>
          <a:xfrm>
            <a:off x="5429509" y="53881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結果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EC0493-7DBD-4673-A4B4-96CBD4BAA9D7}"/>
              </a:ext>
            </a:extLst>
          </p:cNvPr>
          <p:cNvSpPr txBox="1"/>
          <p:nvPr/>
        </p:nvSpPr>
        <p:spPr>
          <a:xfrm>
            <a:off x="2098811" y="375694"/>
            <a:ext cx="528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集計・集約と並べ替えを１つの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で</a:t>
            </a:r>
            <a:endParaRPr kumimoji="1" lang="ja-JP" altLang="en-US" sz="2400" b="1" dirty="0"/>
          </a:p>
        </p:txBody>
      </p:sp>
      <p:sp>
        <p:nvSpPr>
          <p:cNvPr id="11" name="角丸四角形 14">
            <a:extLst>
              <a:ext uri="{FF2B5EF4-FFF2-40B4-BE49-F238E27FC236}">
                <a16:creationId xmlns:a16="http://schemas.microsoft.com/office/drawing/2014/main" id="{CCD5E0B5-CFEB-42E8-BEE6-D2FDC582B1E6}"/>
              </a:ext>
            </a:extLst>
          </p:cNvPr>
          <p:cNvSpPr/>
          <p:nvPr/>
        </p:nvSpPr>
        <p:spPr>
          <a:xfrm>
            <a:off x="1636295" y="150039"/>
            <a:ext cx="6063916" cy="912977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25D82E-39E2-4211-98E2-4026B83BB292}"/>
              </a:ext>
            </a:extLst>
          </p:cNvPr>
          <p:cNvSpPr txBox="1"/>
          <p:nvPr/>
        </p:nvSpPr>
        <p:spPr>
          <a:xfrm>
            <a:off x="1098210" y="1982161"/>
            <a:ext cx="64385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GROUP BY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で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集計・集約</a:t>
            </a:r>
            <a:endParaRPr kumimoji="1" lang="en-US" altLang="ja-JP" sz="2800" b="1" dirty="0">
              <a:solidFill>
                <a:srgbClr val="C00000"/>
              </a:solidFill>
            </a:endParaRPr>
          </a:p>
          <a:p>
            <a:r>
              <a:rPr kumimoji="1" lang="en-US" altLang="ja-JP" sz="2800" b="1" dirty="0">
                <a:solidFill>
                  <a:srgbClr val="C00000"/>
                </a:solidFill>
              </a:rPr>
              <a:t>ORDER BY </a:t>
            </a:r>
            <a:r>
              <a:rPr kumimoji="1" lang="ja-JP" altLang="en-US" sz="2800" dirty="0"/>
              <a:t>で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並べ替え（ソート）</a:t>
            </a:r>
            <a:r>
              <a:rPr kumimoji="1" lang="ja-JP" altLang="en-US" sz="2800" dirty="0"/>
              <a:t>を行う</a:t>
            </a:r>
          </a:p>
        </p:txBody>
      </p:sp>
    </p:spTree>
    <p:extLst>
      <p:ext uri="{BB962C8B-B14F-4D97-AF65-F5344CB8AC3E}">
        <p14:creationId xmlns:p14="http://schemas.microsoft.com/office/powerpoint/2010/main" val="196665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母国で集計．行数</a:t>
            </a:r>
            <a:r>
              <a:rPr lang="ja-JP" altLang="en-US" sz="2400" u="sng" dirty="0">
                <a:latin typeface="メイリオ" panose="020B0604030504040204" pitchFamily="50" charset="-128"/>
              </a:rPr>
              <a:t>による</a:t>
            </a:r>
            <a:r>
              <a:rPr lang="ja-JP" altLang="en-US" sz="2400" b="1" u="sng" dirty="0">
                <a:latin typeface="メイリオ" panose="020B0604030504040204" pitchFamily="50" charset="-128"/>
              </a:rPr>
              <a:t>並べ替え．昇順．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816" y="1916009"/>
            <a:ext cx="4299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300" dirty="0"/>
              <a:t>・空白文字や </a:t>
            </a:r>
            <a:r>
              <a:rPr lang="en-US" altLang="ja-JP" sz="3300" b="1" dirty="0"/>
              <a:t>*</a:t>
            </a:r>
            <a:r>
              <a:rPr kumimoji="1" lang="ja-JP" altLang="en-US" sz="3300" dirty="0"/>
              <a:t>は</a:t>
            </a:r>
            <a:r>
              <a:rPr kumimoji="1" lang="ja-JP" altLang="en-US" sz="3300" b="1" dirty="0"/>
              <a:t>半角</a:t>
            </a:r>
            <a:endParaRPr kumimoji="1" lang="en-US" altLang="ja-JP" sz="3300" b="1" dirty="0"/>
          </a:p>
          <a:p>
            <a:r>
              <a:rPr lang="ja-JP" altLang="en-US" sz="3300" dirty="0"/>
              <a:t>・「</a:t>
            </a:r>
            <a:r>
              <a:rPr lang="en-US" altLang="ja-JP" sz="3300" dirty="0"/>
              <a:t>;</a:t>
            </a:r>
            <a:r>
              <a:rPr lang="ja-JP" altLang="en-US" sz="3300" dirty="0"/>
              <a:t>」は最後にだけ</a:t>
            </a:r>
            <a:endParaRPr kumimoji="1" lang="ja-JP" altLang="en-US" sz="33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6117" y="136524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solidFill>
                  <a:srgbClr val="002060"/>
                </a:solidFill>
                <a:latin typeface="+mn-ea"/>
              </a:rPr>
              <a:t>母国</a:t>
            </a:r>
            <a:r>
              <a:rPr lang="en-US" altLang="ja-JP" sz="2700" dirty="0">
                <a:solidFill>
                  <a:srgbClr val="002060"/>
                </a:solidFill>
                <a:latin typeface="+mn-ea"/>
              </a:rPr>
              <a:t>,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COUNT(*)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latin typeface="+mn-ea"/>
              </a:rPr>
              <a:t>米国成人調査データ</a:t>
            </a:r>
            <a:endParaRPr lang="en-US" altLang="ja-JP" sz="2700" dirty="0">
              <a:latin typeface="+mn-ea"/>
            </a:endParaRP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GROUP BY </a:t>
            </a:r>
            <a:r>
              <a:rPr lang="ja-JP" altLang="en-US" sz="2700" dirty="0">
                <a:solidFill>
                  <a:srgbClr val="002060"/>
                </a:solidFill>
                <a:latin typeface="+mn-ea"/>
              </a:rPr>
              <a:t>母国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002060"/>
                </a:solidFill>
                <a:latin typeface="+mn-ea"/>
              </a:rPr>
              <a:t>COUNT(*)</a:t>
            </a:r>
            <a:r>
              <a:rPr lang="en-US" altLang="ja-JP" sz="2700" dirty="0">
                <a:solidFill>
                  <a:srgbClr val="002060"/>
                </a:solidFill>
                <a:latin typeface="+mn-ea"/>
              </a:rPr>
              <a:t>;</a:t>
            </a:r>
            <a:endParaRPr lang="ja-JP" altLang="en-US" sz="2700" dirty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3182062-CCBD-4A94-BB7B-DED3308E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15" y="4060272"/>
            <a:ext cx="5108065" cy="27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5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BF8F9-77E0-481D-B4E7-366C64A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635736"/>
            <a:ext cx="8904705" cy="6011748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+mn-ea"/>
              </a:rPr>
              <a:t>昇順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降順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DESC;</a:t>
            </a:r>
          </a:p>
          <a:p>
            <a:r>
              <a:rPr lang="ja-JP" altLang="en-US" sz="2400" b="1" dirty="0">
                <a:latin typeface="+mn-ea"/>
              </a:rPr>
              <a:t>複数属性で並べ替え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教育年数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選択との組み合わせ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年齢 </a:t>
            </a:r>
            <a:r>
              <a:rPr lang="en-US" altLang="ja-JP" sz="2400" dirty="0">
                <a:latin typeface="+mn-ea"/>
              </a:rPr>
              <a:t>&gt; 80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集計・集約との組み合わせ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母国</a:t>
            </a:r>
            <a:r>
              <a:rPr lang="en-US" altLang="ja-JP" sz="2400" dirty="0">
                <a:latin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COUNT(*)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GROUP BY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母国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COUNT(*)</a:t>
            </a:r>
            <a:r>
              <a:rPr lang="en-US" altLang="ja-JP" sz="2400" dirty="0">
                <a:latin typeface="+mn-ea"/>
              </a:rPr>
              <a:t>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55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7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440495"/>
            <a:ext cx="799782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2800" dirty="0"/>
              <a:t>問い合わせ（クエリ）のバリエーション</a:t>
            </a:r>
            <a:endParaRPr lang="ja-JP" altLang="en-US" sz="3000" dirty="0">
              <a:latin typeface="メイリオ" panose="020B0604030504040204" pitchFamily="50" charset="-128"/>
            </a:endParaRP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0525" y="1377615"/>
            <a:ext cx="8753475" cy="463215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①　全データの取得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 from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②　特定の属性（列）のみ取得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③　条件付き検索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dirty="0">
                <a:latin typeface="+mn-ea"/>
              </a:rPr>
              <a:t>&gt; 80;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>
                <a:latin typeface="メイリオ" panose="020B0604030504040204" pitchFamily="50" charset="-128"/>
              </a:rPr>
              <a:t>SQL </a:t>
            </a:r>
            <a:r>
              <a:rPr lang="ja-JP" altLang="en-US" sz="3000" dirty="0">
                <a:latin typeface="メイリオ" panose="020B0604030504040204" pitchFamily="50" charset="-128"/>
              </a:rPr>
              <a:t>による問い合わせの例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231" y="1163068"/>
            <a:ext cx="9041769" cy="27432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 FROM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dirty="0">
                <a:latin typeface="+mn-ea"/>
                <a:ea typeface="+mn-ea"/>
              </a:rPr>
              <a:t>&gt; 80;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④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COUNT(*) 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GROUP BY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5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19754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2400" dirty="0">
                <a:latin typeface="メイリオ" panose="020B0604030504040204" pitchFamily="50" charset="-128"/>
              </a:rPr>
              <a:t>で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9439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93082"/>
              </p:ext>
            </p:extLst>
          </p:nvPr>
        </p:nvGraphicFramePr>
        <p:xfrm>
          <a:off x="455427" y="854740"/>
          <a:ext cx="83276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  <a:gridCol w="1340261">
                  <a:extLst>
                    <a:ext uri="{9D8B030D-6E8A-4147-A177-3AD203B41FA5}">
                      <a16:colId xmlns:a16="http://schemas.microsoft.com/office/drawing/2014/main" val="3969157425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説明時間の目安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昇順，降順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07994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を用いた並べ替え（ソート）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26904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並べ替え（ソート）の演習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17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並べ替え（ソート）の演習（選択との組み合わせ，集計集約との組み合わせ）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024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307605-4D80-40C0-B8A7-DB47F705E977}"/>
              </a:ext>
            </a:extLst>
          </p:cNvPr>
          <p:cNvSpPr txBox="1"/>
          <p:nvPr/>
        </p:nvSpPr>
        <p:spPr>
          <a:xfrm>
            <a:off x="1574711" y="5432267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各自、資料を読み返したり、課題に取り組んだりも行う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BF8F9-77E0-481D-B4E7-366C64A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83" y="709728"/>
            <a:ext cx="8999317" cy="6011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/>
              <a:t>並べ替え（ソート）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種類：</a:t>
            </a:r>
            <a:r>
              <a:rPr lang="ja-JP" altLang="en-US" sz="2400" b="1" dirty="0">
                <a:solidFill>
                  <a:srgbClr val="C00000"/>
                </a:solidFill>
              </a:rPr>
              <a:t>昇順</a:t>
            </a:r>
            <a:r>
              <a:rPr lang="ja-JP" altLang="en-US" sz="2400" b="1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降順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</a:rPr>
              <a:t> を用いた並べ替え（ソート）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	group by </a:t>
            </a:r>
            <a:r>
              <a:rPr lang="ja-JP" altLang="en-US" sz="2400" dirty="0"/>
              <a:t>・・・ 集計・集約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	order by  </a:t>
            </a:r>
            <a:r>
              <a:rPr lang="ja-JP" altLang="en-US" sz="2400" dirty="0"/>
              <a:t>・・・ 並べ替え（ソート）</a:t>
            </a:r>
            <a:r>
              <a:rPr lang="en-US" altLang="ja-JP" sz="2400" dirty="0"/>
              <a:t>	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b="1" dirty="0">
                <a:latin typeface="+mn-ea"/>
              </a:rPr>
              <a:t>年齢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;</a:t>
            </a:r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　　・・・ 並べ替え（ソート），昇順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母国</a:t>
            </a:r>
            <a:r>
              <a:rPr lang="en-US" altLang="ja-JP" sz="2400" dirty="0">
                <a:latin typeface="+mn-ea"/>
              </a:rPr>
              <a:t>,</a:t>
            </a:r>
            <a:r>
              <a:rPr lang="en-US" altLang="ja-JP" sz="2400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COUNT(*)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米国成人調査データ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GROUP BY </a:t>
            </a:r>
            <a:r>
              <a:rPr lang="ja-JP" altLang="en-US" sz="2400" dirty="0">
                <a:latin typeface="+mn-ea"/>
              </a:rPr>
              <a:t>母国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COUNT(*)</a:t>
            </a:r>
            <a:r>
              <a:rPr lang="en-US" altLang="ja-JP" sz="2400" dirty="0">
                <a:latin typeface="+mn-ea"/>
              </a:rPr>
              <a:t>;</a:t>
            </a:r>
            <a:endParaRPr lang="en-US" altLang="ja-JP" sz="2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2060"/>
                </a:solidFill>
                <a:latin typeface="+mn-ea"/>
              </a:rPr>
              <a:t>　　・・・</a:t>
            </a:r>
            <a:endParaRPr lang="ja-JP" altLang="en-US" sz="2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04F31FA-DE9D-4525-AFFC-3D7F138DD515}"/>
              </a:ext>
            </a:extLst>
          </p:cNvPr>
          <p:cNvSpPr/>
          <p:nvPr/>
        </p:nvSpPr>
        <p:spPr>
          <a:xfrm>
            <a:off x="1864075" y="5382850"/>
            <a:ext cx="2954655" cy="1403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母国で集計・集約，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その行数で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416059-60C8-44F9-9B4E-4CA29714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65" y="5459240"/>
            <a:ext cx="2310544" cy="12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5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1716</Words>
  <Application>Microsoft Office PowerPoint</Application>
  <PresentationFormat>画面に合わせる (4:3)</PresentationFormat>
  <Paragraphs>404</Paragraphs>
  <Slides>37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37</vt:i4>
      </vt:variant>
    </vt:vector>
  </HeadingPairs>
  <TitlesOfParts>
    <vt:vector size="49" baseType="lpstr">
      <vt:lpstr>Söhne</vt:lpstr>
      <vt:lpstr>メイリオ</vt:lpstr>
      <vt:lpstr>游ゴシック</vt:lpstr>
      <vt:lpstr>Abadi</vt:lpstr>
      <vt:lpstr>Arial</vt:lpstr>
      <vt:lpstr>Calibri</vt:lpstr>
      <vt:lpstr>Calibri Light</vt:lpstr>
      <vt:lpstr>Inconsolata</vt:lpstr>
      <vt:lpstr>Segoe UI</vt:lpstr>
      <vt:lpstr>Office テーマ</vt:lpstr>
      <vt:lpstr>1_Office テーマ</vt:lpstr>
      <vt:lpstr>7_Office テーマ</vt:lpstr>
      <vt:lpstr>13. 並べ替え（ソート） </vt:lpstr>
      <vt:lpstr>リレーショナルデータベースの仕組み</vt:lpstr>
      <vt:lpstr>リレーショナルデータベースの重要性</vt:lpstr>
      <vt:lpstr>SQL 理解のための前提知識</vt:lpstr>
      <vt:lpstr>問い合わせ（クエリ）のバリエーション</vt:lpstr>
      <vt:lpstr>SQL による問い合わせの例</vt:lpstr>
      <vt:lpstr>PowerPoint プレゼンテーション</vt:lpstr>
      <vt:lpstr>アウトライン</vt:lpstr>
      <vt:lpstr>全体まとめ</vt:lpstr>
      <vt:lpstr>13-1. 昇順，降順</vt:lpstr>
      <vt:lpstr>昇順と降順</vt:lpstr>
      <vt:lpstr>並べ替え（ソート）に用いる属性</vt:lpstr>
      <vt:lpstr>13-2. SQL を用いた並べ替え（ソート）</vt:lpstr>
      <vt:lpstr>SQL を用いた並べ替え（ソート）の書き方</vt:lpstr>
      <vt:lpstr>並べ替え（ソート）を行う問い合わせ（クエリ）の例</vt:lpstr>
      <vt:lpstr>昇順と降順の違い</vt:lpstr>
      <vt:lpstr>13-3. 並べ替え（ソート）の演習</vt:lpstr>
      <vt:lpstr>並べ替え（ソート）のバリエーション</vt:lpstr>
      <vt:lpstr>演習で使うデータベース</vt:lpstr>
      <vt:lpstr>演習用のデータベースファイル</vt:lpstr>
      <vt:lpstr>　　</vt:lpstr>
      <vt:lpstr>　　</vt:lpstr>
      <vt:lpstr>　　</vt:lpstr>
      <vt:lpstr>PowerPoint プレゼンテーション</vt:lpstr>
      <vt:lpstr>　　</vt:lpstr>
      <vt:lpstr>　　</vt:lpstr>
      <vt:lpstr>PowerPoint プレゼンテーション</vt:lpstr>
      <vt:lpstr>　　</vt:lpstr>
      <vt:lpstr>　　</vt:lpstr>
      <vt:lpstr>13-4. 並べ替え（ソート）の演習 （選択との組み合わせ，集計・集約との組み合わせ）</vt:lpstr>
      <vt:lpstr>PowerPoint プレゼンテーション</vt:lpstr>
      <vt:lpstr>　　</vt:lpstr>
      <vt:lpstr>　　</vt:lpstr>
      <vt:lpstr>　　</vt:lpstr>
      <vt:lpstr>PowerPoint プレゼンテーション</vt:lpstr>
      <vt:lpstr>　　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196</cp:revision>
  <dcterms:created xsi:type="dcterms:W3CDTF">2019-11-02T00:06:04Z</dcterms:created>
  <dcterms:modified xsi:type="dcterms:W3CDTF">2024-10-21T14:46:43Z</dcterms:modified>
</cp:coreProperties>
</file>