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Lst>
  <p:notesMasterIdLst>
    <p:notesMasterId r:id="rId68"/>
  </p:notesMasterIdLst>
  <p:sldIdLst>
    <p:sldId id="907" r:id="rId4"/>
    <p:sldId id="1223" r:id="rId5"/>
    <p:sldId id="1073" r:id="rId6"/>
    <p:sldId id="1391" r:id="rId7"/>
    <p:sldId id="1392" r:id="rId8"/>
    <p:sldId id="1393" r:id="rId9"/>
    <p:sldId id="1317" r:id="rId10"/>
    <p:sldId id="1383" r:id="rId11"/>
    <p:sldId id="1221" r:id="rId12"/>
    <p:sldId id="1382" r:id="rId13"/>
    <p:sldId id="1097" r:id="rId14"/>
    <p:sldId id="1101" r:id="rId15"/>
    <p:sldId id="1102" r:id="rId16"/>
    <p:sldId id="1084" r:id="rId17"/>
    <p:sldId id="1104" r:id="rId18"/>
    <p:sldId id="1106" r:id="rId19"/>
    <p:sldId id="1384" r:id="rId20"/>
    <p:sldId id="1319" r:id="rId21"/>
    <p:sldId id="1394" r:id="rId22"/>
    <p:sldId id="1321" r:id="rId23"/>
    <p:sldId id="1241" r:id="rId24"/>
    <p:sldId id="1332" r:id="rId25"/>
    <p:sldId id="1334" r:id="rId26"/>
    <p:sldId id="1335" r:id="rId27"/>
    <p:sldId id="1324" r:id="rId28"/>
    <p:sldId id="1222" r:id="rId29"/>
    <p:sldId id="1385" r:id="rId30"/>
    <p:sldId id="1386" r:id="rId31"/>
    <p:sldId id="1387" r:id="rId32"/>
    <p:sldId id="1329" r:id="rId33"/>
    <p:sldId id="1388" r:id="rId34"/>
    <p:sldId id="1389" r:id="rId35"/>
    <p:sldId id="1390" r:id="rId36"/>
    <p:sldId id="1072" r:id="rId37"/>
    <p:sldId id="1071" r:id="rId38"/>
    <p:sldId id="267" r:id="rId39"/>
    <p:sldId id="268" r:id="rId40"/>
    <p:sldId id="1333" r:id="rId41"/>
    <p:sldId id="1330" r:id="rId42"/>
    <p:sldId id="1337" r:id="rId43"/>
    <p:sldId id="1338" r:id="rId44"/>
    <p:sldId id="1395" r:id="rId45"/>
    <p:sldId id="1340" r:id="rId46"/>
    <p:sldId id="1396" r:id="rId47"/>
    <p:sldId id="1397" r:id="rId48"/>
    <p:sldId id="1400" r:id="rId49"/>
    <p:sldId id="1343" r:id="rId50"/>
    <p:sldId id="1345" r:id="rId51"/>
    <p:sldId id="1346" r:id="rId52"/>
    <p:sldId id="1344" r:id="rId53"/>
    <p:sldId id="1355" r:id="rId54"/>
    <p:sldId id="1348" r:id="rId55"/>
    <p:sldId id="1354" r:id="rId56"/>
    <p:sldId id="1349" r:id="rId57"/>
    <p:sldId id="1398" r:id="rId58"/>
    <p:sldId id="1351" r:id="rId59"/>
    <p:sldId id="1399" r:id="rId60"/>
    <p:sldId id="1357" r:id="rId61"/>
    <p:sldId id="1359" r:id="rId62"/>
    <p:sldId id="1358" r:id="rId63"/>
    <p:sldId id="1360" r:id="rId64"/>
    <p:sldId id="1362" r:id="rId65"/>
    <p:sldId id="1363" r:id="rId66"/>
    <p:sldId id="1364" r:id="rId6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8" autoAdjust="0"/>
    <p:restoredTop sz="94660"/>
  </p:normalViewPr>
  <p:slideViewPr>
    <p:cSldViewPr snapToGrid="0">
      <p:cViewPr varScale="1">
        <p:scale>
          <a:sx n="44" d="100"/>
          <a:sy n="44" d="100"/>
        </p:scale>
        <p:origin x="894" y="14"/>
      </p:cViewPr>
      <p:guideLst/>
    </p:cSldViewPr>
  </p:slideViewPr>
  <p:notesTextViewPr>
    <p:cViewPr>
      <p:scale>
        <a:sx n="3" d="2"/>
        <a:sy n="3" d="2"/>
      </p:scale>
      <p:origin x="0" y="0"/>
    </p:cViewPr>
  </p:notesTextViewPr>
  <p:sorterViewPr>
    <p:cViewPr>
      <p:scale>
        <a:sx n="75" d="100"/>
        <a:sy n="75" d="100"/>
      </p:scale>
      <p:origin x="0" y="-152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2024/11/14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317183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9381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9179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922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606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30037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4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65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2024/11/14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4692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6328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15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117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58484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2024/11/14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364906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2024/11/14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885413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de/d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qlfiddle.com/"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qlfiddle.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qlfiddle.com/"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qlfiddle.com/"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3600" dirty="0"/>
              <a:t>7. SQL</a:t>
            </a:r>
            <a:r>
              <a:rPr lang="ja-JP" altLang="en-US" sz="3600" dirty="0"/>
              <a:t>によるデータ分析：</a:t>
            </a:r>
            <a:r>
              <a:rPr lang="en-US" altLang="ja-JP" sz="3600" dirty="0"/>
              <a:t>GROUP BY</a:t>
            </a:r>
            <a:r>
              <a:rPr lang="ja-JP" altLang="en-US" sz="3600"/>
              <a:t>を用いたグループ化と集約</a:t>
            </a:r>
            <a:endParaRPr lang="ja-JP" altLang="en-US" sz="3600"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a:p>
        </p:txBody>
      </p:sp>
      <p:sp>
        <p:nvSpPr>
          <p:cNvPr id="8" name="サブタイトル 2"/>
          <p:cNvSpPr txBox="1">
            <a:spLocks/>
          </p:cNvSpPr>
          <p:nvPr/>
        </p:nvSpPr>
        <p:spPr>
          <a:xfrm>
            <a:off x="264319" y="3963945"/>
            <a:ext cx="8492223"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800" dirty="0">
                <a:latin typeface="Arial" panose="020B0604020202020204" pitchFamily="34" charset="0"/>
              </a:rPr>
              <a:t>URL: </a:t>
            </a:r>
            <a:r>
              <a:rPr lang="en-US" altLang="ja-JP" sz="2800" dirty="0">
                <a:latin typeface="Arial" panose="020B0604020202020204" pitchFamily="34" charset="0"/>
                <a:hlinkClick r:id="rId3"/>
              </a:rPr>
              <a:t>https://</a:t>
            </a:r>
            <a:r>
              <a:rPr lang="en-US" altLang="ja-JP" sz="2800" dirty="0" err="1">
                <a:latin typeface="Arial" panose="020B0604020202020204" pitchFamily="34" charset="0"/>
                <a:hlinkClick r:id="rId3"/>
              </a:rPr>
              <a:t>www.kkaneko.jp</a:t>
            </a:r>
            <a:r>
              <a:rPr lang="en-US" altLang="ja-JP" sz="2800" dirty="0">
                <a:latin typeface="Arial" panose="020B0604020202020204" pitchFamily="34" charset="0"/>
                <a:hlinkClick r:id="rId3"/>
              </a:rPr>
              <a:t>/de/ds/</a:t>
            </a:r>
            <a:r>
              <a:rPr lang="en-US" altLang="ja-JP" sz="2800" dirty="0" err="1">
                <a:latin typeface="Arial" panose="020B0604020202020204" pitchFamily="34" charset="0"/>
                <a:hlinkClick r:id="rId3"/>
              </a:rPr>
              <a:t>index.html</a:t>
            </a:r>
            <a:endParaRPr lang="en-US" altLang="ja-JP" sz="2800" dirty="0">
              <a:latin typeface="Arial" panose="020B0604020202020204" pitchFamily="34" charset="0"/>
            </a:endParaRPr>
          </a:p>
          <a:p>
            <a:r>
              <a:rPr lang="ja-JP" altLang="en-US" sz="2800" dirty="0">
                <a:latin typeface="Arial" panose="020B0604020202020204" pitchFamily="34" charset="0"/>
              </a:rPr>
              <a:t>金子邦彦</a:t>
            </a:r>
          </a:p>
        </p:txBody>
      </p:sp>
      <p:pic>
        <p:nvPicPr>
          <p:cNvPr id="3" name="図 2">
            <a:extLst>
              <a:ext uri="{FF2B5EF4-FFF2-40B4-BE49-F238E27FC236}">
                <a16:creationId xmlns:a16="http://schemas.microsoft.com/office/drawing/2014/main" id="{39C5C1B8-0607-4859-B5AC-11C66348B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042" y="4606947"/>
            <a:ext cx="1095375" cy="809625"/>
          </a:xfrm>
          <a:prstGeom prst="rect">
            <a:avLst/>
          </a:prstGeom>
        </p:spPr>
      </p:pic>
      <p:pic>
        <p:nvPicPr>
          <p:cNvPr id="5" name="Picture 2" descr="https://mirrors.creativecommons.org/presskit/buttons/88x31/png/by-nc-sa.eu.png">
            <a:extLst>
              <a:ext uri="{FF2B5EF4-FFF2-40B4-BE49-F238E27FC236}">
                <a16:creationId xmlns:a16="http://schemas.microsoft.com/office/drawing/2014/main" id="{3C58B151-00BC-4B03-B890-5D23E58B4C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104" y="5854702"/>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33C51FE-3BAB-482B-A9F8-01DBD2DFE5FA}"/>
              </a:ext>
            </a:extLst>
          </p:cNvPr>
          <p:cNvSpPr txBox="1"/>
          <p:nvPr/>
        </p:nvSpPr>
        <p:spPr>
          <a:xfrm>
            <a:off x="1969364" y="6538913"/>
            <a:ext cx="5205271" cy="300082"/>
          </a:xfrm>
          <a:prstGeom prst="rect">
            <a:avLst/>
          </a:prstGeom>
          <a:noFill/>
        </p:spPr>
        <p:txBody>
          <a:bodyPr wrap="none" rtlCol="0">
            <a:noAutofit/>
          </a:bodyPr>
          <a:lstStyle/>
          <a:p>
            <a:r>
              <a:rPr kumimoji="1" lang="ja-JP" altLang="en-US" sz="1350" dirty="0">
                <a:latin typeface="Arial" panose="020B0604020202020204" pitchFamily="34" charset="0"/>
                <a:ea typeface="メイリオ" panose="020B0604030504040204" pitchFamily="50" charset="-128"/>
              </a:rPr>
              <a:t>謝辞：この資料では「いらすとや」のイラストを使用しています</a:t>
            </a:r>
          </a:p>
        </p:txBody>
      </p:sp>
    </p:spTree>
    <p:extLst>
      <p:ext uri="{BB962C8B-B14F-4D97-AF65-F5344CB8AC3E}">
        <p14:creationId xmlns:p14="http://schemas.microsoft.com/office/powerpoint/2010/main" val="272497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SQL </a:t>
            </a:r>
            <a:r>
              <a:rPr kumimoji="1" lang="ja-JP" altLang="en-US" dirty="0"/>
              <a:t>理解のための前提知識</a:t>
            </a:r>
          </a:p>
        </p:txBody>
      </p:sp>
      <p:sp>
        <p:nvSpPr>
          <p:cNvPr id="3" name="コンテンツ プレースホルダー 2"/>
          <p:cNvSpPr>
            <a:spLocks noGrp="1"/>
          </p:cNvSpPr>
          <p:nvPr>
            <p:ph idx="1"/>
          </p:nvPr>
        </p:nvSpPr>
        <p:spPr>
          <a:xfrm>
            <a:off x="321845" y="846252"/>
            <a:ext cx="8511005" cy="5875223"/>
          </a:xfrm>
        </p:spPr>
        <p:txBody>
          <a:bodyPr>
            <a:normAutofit/>
          </a:bodyPr>
          <a:lstStyle/>
          <a:p>
            <a:pPr marL="0" indent="0">
              <a:buNone/>
            </a:pPr>
            <a:r>
              <a:rPr lang="ja-JP" altLang="en-US" sz="2400" dirty="0"/>
              <a:t>〇 </a:t>
            </a:r>
            <a:r>
              <a:rPr kumimoji="1" lang="ja-JP" altLang="en-US" sz="2400" dirty="0"/>
              <a:t>テーブル</a:t>
            </a:r>
            <a:endParaRPr kumimoji="1" lang="en-US" altLang="ja-JP" sz="2400" dirty="0"/>
          </a:p>
          <a:p>
            <a:pPr marL="0" indent="0">
              <a:buNone/>
            </a:pPr>
            <a:r>
              <a:rPr lang="ja-JP" altLang="en-US" sz="2400" dirty="0">
                <a:solidFill>
                  <a:srgbClr val="374151"/>
                </a:solidFill>
                <a:latin typeface="Söhne"/>
              </a:rPr>
              <a:t>データを</a:t>
            </a:r>
            <a:r>
              <a:rPr lang="ja-JP" altLang="en-US" sz="2400" b="1" dirty="0">
                <a:solidFill>
                  <a:srgbClr val="C00000"/>
                </a:solidFill>
                <a:latin typeface="Söhne"/>
              </a:rPr>
              <a:t>テーブル</a:t>
            </a:r>
            <a:r>
              <a:rPr lang="ja-JP" altLang="en-US" sz="2400" dirty="0">
                <a:solidFill>
                  <a:srgbClr val="374151"/>
                </a:solidFill>
                <a:latin typeface="Söhne"/>
              </a:rPr>
              <a:t>と呼ばれる</a:t>
            </a:r>
            <a:r>
              <a:rPr lang="ja-JP" altLang="en-US" sz="2400" b="1" dirty="0">
                <a:solidFill>
                  <a:srgbClr val="374151"/>
                </a:solidFill>
                <a:latin typeface="Söhne"/>
              </a:rPr>
              <a:t>表形式で保存</a:t>
            </a:r>
            <a:endParaRPr lang="en-US" altLang="ja-JP" sz="2400" b="1" dirty="0">
              <a:solidFill>
                <a:srgbClr val="374151"/>
              </a:solidFill>
              <a:latin typeface="Söhne"/>
            </a:endParaRPr>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kumimoji="1" lang="en-US" altLang="ja-JP" sz="2400" dirty="0"/>
          </a:p>
          <a:p>
            <a:pPr marL="0" indent="0">
              <a:buNone/>
            </a:pPr>
            <a:r>
              <a:rPr lang="ja-JP" altLang="en-US" sz="2400" dirty="0"/>
              <a:t>〇 問い合わせ（クエリ）</a:t>
            </a:r>
            <a:endParaRPr lang="en-US" altLang="ja-JP" sz="2400" dirty="0"/>
          </a:p>
          <a:p>
            <a:r>
              <a:rPr lang="ja-JP" altLang="en-US" sz="2400" b="1" dirty="0">
                <a:solidFill>
                  <a:srgbClr val="C00000"/>
                </a:solidFill>
              </a:rPr>
              <a:t>問い合わせ（クエリ）</a:t>
            </a:r>
            <a:r>
              <a:rPr lang="ja-JP" altLang="en-US" sz="2400" dirty="0"/>
              <a:t>は、</a:t>
            </a:r>
            <a:r>
              <a:rPr lang="ja-JP" altLang="en-US" sz="2400" b="1" dirty="0">
                <a:solidFill>
                  <a:srgbClr val="C00000"/>
                </a:solidFill>
              </a:rPr>
              <a:t>データベース</a:t>
            </a:r>
            <a:r>
              <a:rPr lang="ja-JP" altLang="en-US" sz="2400" dirty="0"/>
              <a:t>から</a:t>
            </a:r>
            <a:r>
              <a:rPr lang="ja-JP" altLang="en-US" sz="2400" b="1" u="sng" dirty="0"/>
              <a:t>必要なデータを検索、加工するための指令</a:t>
            </a:r>
            <a:endParaRPr lang="en-US" altLang="ja-JP" sz="2400" b="1" u="sng" dirty="0"/>
          </a:p>
          <a:p>
            <a:r>
              <a:rPr lang="en-US" altLang="ja-JP" sz="2400" dirty="0"/>
              <a:t>SELECT, FROM, WHERE </a:t>
            </a:r>
            <a:r>
              <a:rPr lang="ja-JP" altLang="en-US" sz="2400" dirty="0"/>
              <a:t>など、</a:t>
            </a:r>
            <a:r>
              <a:rPr lang="ja-JP" altLang="en-US" sz="2400" b="1" dirty="0"/>
              <a:t>多様</a:t>
            </a:r>
            <a:r>
              <a:rPr lang="ja-JP" altLang="en-US" sz="2400" dirty="0"/>
              <a:t>なコマンドが存在。</a:t>
            </a:r>
          </a:p>
          <a:p>
            <a:r>
              <a:rPr lang="ja-JP" altLang="en-US" sz="2400" b="1" dirty="0"/>
              <a:t>結合、集計、ソート、副問い合わせ</a:t>
            </a:r>
            <a:r>
              <a:rPr lang="ja-JP" altLang="en-US" sz="2400" dirty="0"/>
              <a:t>など、高度な操作も可能</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7" name="表 6">
            <a:extLst>
              <a:ext uri="{FF2B5EF4-FFF2-40B4-BE49-F238E27FC236}">
                <a16:creationId xmlns:a16="http://schemas.microsoft.com/office/drawing/2014/main" id="{AB3E76CA-A9B6-4D97-996F-09D649B90FBD}"/>
              </a:ext>
            </a:extLst>
          </p:cNvPr>
          <p:cNvGraphicFramePr>
            <a:graphicFrameLocks noGrp="1"/>
          </p:cNvGraphicFramePr>
          <p:nvPr/>
        </p:nvGraphicFramePr>
        <p:xfrm>
          <a:off x="923827" y="1820743"/>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8" name="表 7">
            <a:extLst>
              <a:ext uri="{FF2B5EF4-FFF2-40B4-BE49-F238E27FC236}">
                <a16:creationId xmlns:a16="http://schemas.microsoft.com/office/drawing/2014/main" id="{296DF858-2D5B-4257-B814-B2B421032B18}"/>
              </a:ext>
            </a:extLst>
          </p:cNvPr>
          <p:cNvGraphicFramePr>
            <a:graphicFrameLocks noGrp="1"/>
          </p:cNvGraphicFramePr>
          <p:nvPr/>
        </p:nvGraphicFramePr>
        <p:xfrm>
          <a:off x="4349959" y="1820743"/>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346037">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Tree>
    <p:extLst>
      <p:ext uri="{BB962C8B-B14F-4D97-AF65-F5344CB8AC3E}">
        <p14:creationId xmlns:p14="http://schemas.microsoft.com/office/powerpoint/2010/main" val="72467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r>
              <a:rPr lang="ja-JP" altLang="en-US" sz="2400" b="1" dirty="0"/>
              <a:t>テーブル名</a:t>
            </a:r>
            <a:r>
              <a:rPr lang="ja-JP" altLang="en-US" sz="2400" dirty="0"/>
              <a:t>：</a:t>
            </a:r>
            <a:r>
              <a:rPr lang="ja-JP" altLang="en-US" sz="2400" b="1" dirty="0">
                <a:solidFill>
                  <a:srgbClr val="C00000"/>
                </a:solidFill>
              </a:rPr>
              <a:t>成績</a:t>
            </a:r>
            <a:endParaRPr lang="en-US" altLang="ja-JP" sz="2400" b="1" dirty="0">
              <a:solidFill>
                <a:srgbClr val="C00000"/>
              </a:solidFill>
            </a:endParaRPr>
          </a:p>
          <a:p>
            <a:r>
              <a:rPr lang="ja-JP" altLang="en-US" sz="2400" b="1" dirty="0"/>
              <a:t>属性名</a:t>
            </a:r>
            <a:r>
              <a:rPr lang="ja-JP" altLang="en-US" sz="2400" dirty="0"/>
              <a:t>：</a:t>
            </a:r>
            <a:r>
              <a:rPr lang="ja-JP" altLang="en-US" sz="2400" b="1" dirty="0">
                <a:solidFill>
                  <a:srgbClr val="C00000"/>
                </a:solidFill>
              </a:rPr>
              <a:t>科目、受講者、得点</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テキスト、テキスト、数値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dirty="0">
                <a:solidFill>
                  <a:srgbClr val="C00000"/>
                </a:solidFill>
              </a:rPr>
              <a:t>なし</a:t>
            </a:r>
            <a:endParaRPr kumimoji="1" lang="en-US" altLang="ja-JP" sz="2400" b="1" dirty="0">
              <a:solidFill>
                <a:srgbClr val="C00000"/>
              </a:solidFill>
            </a:endParaRPr>
          </a:p>
          <a:p>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30420F57-4C5C-6EF9-3486-5D7B075DC985}"/>
              </a:ext>
            </a:extLst>
          </p:cNvPr>
          <p:cNvSpPr txBox="1"/>
          <p:nvPr/>
        </p:nvSpPr>
        <p:spPr>
          <a:xfrm>
            <a:off x="1292090" y="3244214"/>
            <a:ext cx="6040548" cy="181588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800" b="1" dirty="0">
                <a:solidFill>
                  <a:prstClr val="black"/>
                </a:solidFill>
                <a:latin typeface="Courier New" panose="02070309020205020404" pitchFamily="49" charset="0"/>
                <a:ea typeface="游ゴシック" panose="020B0400000000000000" pitchFamily="50" charset="-128"/>
                <a:cs typeface="Courier New" panose="02070309020205020404" pitchFamily="49" charset="0"/>
              </a:rPr>
              <a:t>成績</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800" b="1" dirty="0">
                <a:solidFill>
                  <a:prstClr val="black"/>
                </a:solidFill>
                <a:latin typeface="Courier New" panose="02070309020205020404" pitchFamily="49" charset="0"/>
                <a:ea typeface="游ゴシック" panose="020B0400000000000000" pitchFamily="50" charset="-128"/>
                <a:cs typeface="Courier New" panose="02070309020205020404" pitchFamily="49" charset="0"/>
              </a:rPr>
              <a:t>科目</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受講者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p:txBody>
      </p:sp>
    </p:spTree>
    <p:extLst>
      <p:ext uri="{BB962C8B-B14F-4D97-AF65-F5344CB8AC3E}">
        <p14:creationId xmlns:p14="http://schemas.microsoft.com/office/powerpoint/2010/main" val="102617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2908" y="186603"/>
            <a:ext cx="8461208" cy="469865"/>
          </a:xfrm>
        </p:spPr>
        <p:txBody>
          <a:bodyPr>
            <a:normAutofit fontScale="90000"/>
          </a:bodyPr>
          <a:lstStyle/>
          <a:p>
            <a:r>
              <a:rPr lang="ja-JP" altLang="en-US" dirty="0"/>
              <a:t>データ追加の</a:t>
            </a:r>
            <a:r>
              <a:rPr lang="en-US" altLang="ja-JP" dirty="0"/>
              <a:t>SQL</a:t>
            </a:r>
            <a:endParaRPr kumimoji="1" lang="ja-JP" altLang="en-US" dirty="0"/>
          </a:p>
        </p:txBody>
      </p:sp>
      <p:sp>
        <p:nvSpPr>
          <p:cNvPr id="4" name="スライド番号プレースホルダー 3"/>
          <p:cNvSpPr>
            <a:spLocks noGrp="1"/>
          </p:cNvSpPr>
          <p:nvPr>
            <p:ph type="sldNum" sz="quarter" idx="12"/>
          </p:nvPr>
        </p:nvSpPr>
        <p:spPr>
          <a:xfrm>
            <a:off x="6856134" y="636792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2"/>
          <p:cNvSpPr txBox="1">
            <a:spLocks/>
          </p:cNvSpPr>
          <p:nvPr/>
        </p:nvSpPr>
        <p:spPr>
          <a:xfrm>
            <a:off x="391027" y="2056662"/>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dirty="0">
                <a:solidFill>
                  <a:prstClr val="black"/>
                </a:solidFill>
              </a:rPr>
              <a:t>成績</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11" name="コンテンツ プレースホルダー 10"/>
          <p:cNvSpPr>
            <a:spLocks noGrp="1"/>
          </p:cNvSpPr>
          <p:nvPr>
            <p:ph idx="1"/>
          </p:nvPr>
        </p:nvSpPr>
        <p:spPr>
          <a:xfrm>
            <a:off x="391027" y="3901272"/>
            <a:ext cx="8461208" cy="2466654"/>
          </a:xfrm>
        </p:spPr>
        <p:txBody>
          <a:bodyPr>
            <a:normAutofit/>
          </a:bodyPr>
          <a:lstStyle/>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国語</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85);</a:t>
            </a: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国語</a:t>
            </a:r>
            <a:r>
              <a:rPr kumimoji="1" lang="en-US" altLang="ja-JP" sz="2400" b="1" dirty="0">
                <a:latin typeface="Courier New" panose="02070309020205020404" pitchFamily="49" charset="0"/>
                <a:cs typeface="Courier New" panose="02070309020205020404" pitchFamily="49" charset="0"/>
              </a:rPr>
              <a:t>', 'B'</a:t>
            </a:r>
            <a:r>
              <a:rPr lang="en-US" altLang="ja-JP" sz="2400" b="1" dirty="0">
                <a:latin typeface="Courier New" panose="02070309020205020404" pitchFamily="49" charset="0"/>
                <a:cs typeface="Courier New" panose="02070309020205020404" pitchFamily="49" charset="0"/>
              </a:rPr>
              <a:t>, 90);</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算数</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90);</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算数</a:t>
            </a:r>
            <a:r>
              <a:rPr kumimoji="1" lang="en-US" altLang="ja-JP" sz="2400" b="1" dirty="0">
                <a:latin typeface="Courier New" panose="02070309020205020404" pitchFamily="49" charset="0"/>
                <a:cs typeface="Courier New" panose="02070309020205020404" pitchFamily="49" charset="0"/>
              </a:rPr>
              <a:t>', 'B'</a:t>
            </a:r>
            <a:r>
              <a:rPr lang="en-US" altLang="ja-JP" sz="2400" b="1" dirty="0">
                <a:latin typeface="Courier New" panose="02070309020205020404" pitchFamily="49" charset="0"/>
                <a:cs typeface="Courier New" panose="02070309020205020404" pitchFamily="49" charset="0"/>
              </a:rPr>
              <a:t>, 96);</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理科</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95);</a:t>
            </a:r>
            <a:endParaRPr kumimoji="1" lang="en-US" altLang="ja-JP" sz="2400" b="1" dirty="0">
              <a:latin typeface="Courier New" panose="02070309020205020404" pitchFamily="49" charset="0"/>
              <a:cs typeface="Courier New" panose="02070309020205020404" pitchFamily="49" charset="0"/>
            </a:endParaRPr>
          </a:p>
          <a:p>
            <a:pPr marL="0" indent="0">
              <a:buNone/>
            </a:pPr>
            <a:endParaRPr kumimoji="1" lang="en-US" altLang="ja-JP" sz="2400" b="1" dirty="0">
              <a:latin typeface="Courier New" panose="02070309020205020404" pitchFamily="49" charset="0"/>
              <a:cs typeface="Courier New" panose="02070309020205020404" pitchFamily="49" charset="0"/>
            </a:endParaRPr>
          </a:p>
          <a:p>
            <a:pPr marL="0" indent="0">
              <a:buNone/>
            </a:pPr>
            <a:endParaRPr kumimoji="1" lang="en-US" altLang="ja-JP" sz="2400" b="1" dirty="0">
              <a:latin typeface="Courier New" panose="02070309020205020404" pitchFamily="49" charset="0"/>
              <a:cs typeface="Courier New" panose="02070309020205020404" pitchFamily="49" charset="0"/>
            </a:endParaRPr>
          </a:p>
        </p:txBody>
      </p:sp>
      <p:graphicFrame>
        <p:nvGraphicFramePr>
          <p:cNvPr id="3" name="表 2">
            <a:extLst>
              <a:ext uri="{FF2B5EF4-FFF2-40B4-BE49-F238E27FC236}">
                <a16:creationId xmlns:a16="http://schemas.microsoft.com/office/drawing/2014/main" id="{7D808083-D08A-810F-F266-2526BEE6FA7E}"/>
              </a:ext>
            </a:extLst>
          </p:cNvPr>
          <p:cNvGraphicFramePr>
            <a:graphicFrameLocks noGrp="1"/>
          </p:cNvGraphicFramePr>
          <p:nvPr>
            <p:extLst>
              <p:ext uri="{D42A27DB-BD31-4B8C-83A1-F6EECF244321}">
                <p14:modId xmlns:p14="http://schemas.microsoft.com/office/powerpoint/2010/main" val="3284674364"/>
              </p:ext>
            </p:extLst>
          </p:nvPr>
        </p:nvGraphicFramePr>
        <p:xfrm>
          <a:off x="1606759" y="917112"/>
          <a:ext cx="4438441" cy="2606040"/>
        </p:xfrm>
        <a:graphic>
          <a:graphicData uri="http://schemas.openxmlformats.org/drawingml/2006/table">
            <a:tbl>
              <a:tblPr firstRow="1" bandRow="1">
                <a:tableStyleId>{5C22544A-7EE6-4342-B048-85BDC9FD1C3A}</a:tableStyleId>
              </a:tblPr>
              <a:tblGrid>
                <a:gridCol w="1437625">
                  <a:extLst>
                    <a:ext uri="{9D8B030D-6E8A-4147-A177-3AD203B41FA5}">
                      <a16:colId xmlns:a16="http://schemas.microsoft.com/office/drawing/2014/main" val="20001"/>
                    </a:ext>
                  </a:extLst>
                </a:gridCol>
                <a:gridCol w="1500408">
                  <a:extLst>
                    <a:ext uri="{9D8B030D-6E8A-4147-A177-3AD203B41FA5}">
                      <a16:colId xmlns:a16="http://schemas.microsoft.com/office/drawing/2014/main" val="20002"/>
                    </a:ext>
                  </a:extLst>
                </a:gridCol>
                <a:gridCol w="1500408">
                  <a:extLst>
                    <a:ext uri="{9D8B030D-6E8A-4147-A177-3AD203B41FA5}">
                      <a16:colId xmlns:a16="http://schemas.microsoft.com/office/drawing/2014/main" val="2813495405"/>
                    </a:ext>
                  </a:extLst>
                </a:gridCol>
              </a:tblGrid>
              <a:tr h="199495">
                <a:tc>
                  <a:txBody>
                    <a:bodyPr/>
                    <a:lstStyle/>
                    <a:p>
                      <a:pPr algn="ctr"/>
                      <a:r>
                        <a:rPr kumimoji="1" lang="ja-JP" altLang="en-US" sz="2400" dirty="0"/>
                        <a:t>科目</a:t>
                      </a:r>
                    </a:p>
                  </a:txBody>
                  <a:tcPr marL="68580" marR="68580" marT="34290" marB="34290"/>
                </a:tc>
                <a:tc>
                  <a:txBody>
                    <a:bodyPr/>
                    <a:lstStyle/>
                    <a:p>
                      <a:pPr algn="ctr"/>
                      <a:r>
                        <a:rPr kumimoji="1" lang="ja-JP" altLang="en-US" sz="2400" dirty="0"/>
                        <a:t>受講者</a:t>
                      </a:r>
                    </a:p>
                  </a:txBody>
                  <a:tcPr marL="68580" marR="68580" marT="34290" marB="34290"/>
                </a:tc>
                <a:tc>
                  <a:txBody>
                    <a:bodyPr/>
                    <a:lstStyle/>
                    <a:p>
                      <a:pPr algn="ctr"/>
                      <a:r>
                        <a:rPr kumimoji="1" lang="ja-JP" altLang="en-US" sz="2400" dirty="0"/>
                        <a:t>得点</a:t>
                      </a:r>
                    </a:p>
                  </a:txBody>
                  <a:tcPr marL="68580" marR="68580" marT="34290" marB="34290"/>
                </a:tc>
                <a:extLst>
                  <a:ext uri="{0D108BD9-81ED-4DB2-BD59-A6C34878D82A}">
                    <a16:rowId xmlns:a16="http://schemas.microsoft.com/office/drawing/2014/main" val="10000"/>
                  </a:ext>
                </a:extLst>
              </a:tr>
              <a:tr h="197687">
                <a:tc>
                  <a:txBody>
                    <a:bodyPr/>
                    <a:lstStyle/>
                    <a:p>
                      <a:pPr algn="r"/>
                      <a:r>
                        <a:rPr kumimoji="1" lang="ja-JP" altLang="en-US" sz="2400" b="1" dirty="0"/>
                        <a:t>国語</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85</a:t>
                      </a:r>
                      <a:endParaRPr kumimoji="1" lang="ja-JP" altLang="en-US" sz="2400" b="1" dirty="0"/>
                    </a:p>
                  </a:txBody>
                  <a:tcPr marL="68580" marR="68580" marT="34290" marB="34290"/>
                </a:tc>
                <a:extLst>
                  <a:ext uri="{0D108BD9-81ED-4DB2-BD59-A6C34878D82A}">
                    <a16:rowId xmlns:a16="http://schemas.microsoft.com/office/drawing/2014/main" val="10001"/>
                  </a:ext>
                </a:extLst>
              </a:tr>
              <a:tr h="197687">
                <a:tc>
                  <a:txBody>
                    <a:bodyPr/>
                    <a:lstStyle/>
                    <a:p>
                      <a:pPr algn="r"/>
                      <a:r>
                        <a:rPr kumimoji="1" lang="ja-JP" altLang="en-US" sz="2400" b="1" dirty="0"/>
                        <a:t>国語</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10002"/>
                  </a:ext>
                </a:extLst>
              </a:tr>
              <a:tr h="197687">
                <a:tc>
                  <a:txBody>
                    <a:bodyPr/>
                    <a:lstStyle/>
                    <a:p>
                      <a:pPr algn="r"/>
                      <a:r>
                        <a:rPr kumimoji="1" lang="ja-JP" altLang="en-US" sz="2400" b="1" dirty="0"/>
                        <a:t>算数</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621319173"/>
                  </a:ext>
                </a:extLst>
              </a:tr>
              <a:tr h="197687">
                <a:tc>
                  <a:txBody>
                    <a:bodyPr/>
                    <a:lstStyle/>
                    <a:p>
                      <a:pPr algn="r"/>
                      <a:r>
                        <a:rPr kumimoji="1" lang="ja-JP" altLang="en-US" sz="2400" b="1" dirty="0"/>
                        <a:t>算数</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96</a:t>
                      </a:r>
                      <a:endParaRPr kumimoji="1" lang="ja-JP" altLang="en-US" sz="2400" b="1" dirty="0"/>
                    </a:p>
                  </a:txBody>
                  <a:tcPr marL="68580" marR="68580" marT="34290" marB="34290"/>
                </a:tc>
                <a:extLst>
                  <a:ext uri="{0D108BD9-81ED-4DB2-BD59-A6C34878D82A}">
                    <a16:rowId xmlns:a16="http://schemas.microsoft.com/office/drawing/2014/main" val="488489110"/>
                  </a:ext>
                </a:extLst>
              </a:tr>
              <a:tr h="197687">
                <a:tc>
                  <a:txBody>
                    <a:bodyPr/>
                    <a:lstStyle/>
                    <a:p>
                      <a:pPr algn="r"/>
                      <a:r>
                        <a:rPr kumimoji="1" lang="ja-JP" altLang="en-US" sz="2400" b="1" dirty="0"/>
                        <a:t>理科</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95</a:t>
                      </a:r>
                      <a:endParaRPr kumimoji="1" lang="ja-JP" altLang="en-US" sz="2400" b="1" dirty="0"/>
                    </a:p>
                  </a:txBody>
                  <a:tcPr marL="68580" marR="68580" marT="34290" marB="34290"/>
                </a:tc>
                <a:extLst>
                  <a:ext uri="{0D108BD9-81ED-4DB2-BD59-A6C34878D82A}">
                    <a16:rowId xmlns:a16="http://schemas.microsoft.com/office/drawing/2014/main" val="3955276735"/>
                  </a:ext>
                </a:extLst>
              </a:tr>
            </a:tbl>
          </a:graphicData>
        </a:graphic>
      </p:graphicFrame>
    </p:spTree>
    <p:extLst>
      <p:ext uri="{BB962C8B-B14F-4D97-AF65-F5344CB8AC3E}">
        <p14:creationId xmlns:p14="http://schemas.microsoft.com/office/powerpoint/2010/main" val="223621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演習１．テーブル定義とデータの追加</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en-US" altLang="ja-JP" b="1" dirty="0"/>
              <a:t>SQL </a:t>
            </a:r>
            <a:r>
              <a:rPr lang="ja-JP" altLang="en-US" b="1" dirty="0"/>
              <a:t>によるテーブル定義</a:t>
            </a:r>
            <a:endParaRPr lang="en-US" altLang="ja-JP" b="1" dirty="0"/>
          </a:p>
          <a:p>
            <a:pPr marL="914400" lvl="1" indent="-457200">
              <a:spcAft>
                <a:spcPts val="600"/>
              </a:spcAft>
              <a:buFont typeface="+mj-lt"/>
              <a:buAutoNum type="arabicPeriod"/>
            </a:pPr>
            <a:r>
              <a:rPr lang="en-US" altLang="ja-JP" b="1" dirty="0"/>
              <a:t>SQL </a:t>
            </a:r>
            <a:r>
              <a:rPr lang="ja-JP" altLang="en-US" b="1" dirty="0"/>
              <a:t>によるデータの追加</a:t>
            </a:r>
            <a:endParaRPr lang="en-US" altLang="ja-JP" b="1" dirty="0"/>
          </a:p>
          <a:p>
            <a:pPr marL="914400" lvl="1" indent="-457200">
              <a:spcAft>
                <a:spcPts val="600"/>
              </a:spcAft>
              <a:buFont typeface="+mj-lt"/>
              <a:buAutoNum type="arabicPeriod"/>
            </a:pPr>
            <a:r>
              <a:rPr lang="ja-JP" altLang="en-US" b="1" dirty="0"/>
              <a:t>問い合わせ（クエリ）による確認</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13</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1810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hlinkClick r:id="rId2"/>
              </a:rPr>
              <a:t>http://sqlfiddle.com/</a:t>
            </a:r>
            <a:endParaRPr lang="en-US" altLang="ja-JP" sz="2400" b="1" dirty="0"/>
          </a:p>
          <a:p>
            <a:pPr marL="0" indent="0">
              <a:buNone/>
            </a:pPr>
            <a:r>
              <a:rPr lang="en-US" altLang="ja-JP" sz="2400" b="1" dirty="0"/>
              <a:t> </a:t>
            </a:r>
            <a:endParaRPr lang="en-US" altLang="ja-JP" sz="2400" dirty="0"/>
          </a:p>
          <a:p>
            <a:pPr marL="0" indent="0">
              <a:buNone/>
            </a:pPr>
            <a:r>
              <a:rPr lang="ja-JP" altLang="en-US" sz="2400" dirty="0"/>
              <a:t>② 「</a:t>
            </a:r>
            <a:r>
              <a:rPr lang="en-US" altLang="ja-JP" sz="2400" b="1" dirty="0"/>
              <a:t>MySQL</a:t>
            </a:r>
            <a:r>
              <a:rPr lang="ja-JP" altLang="en-US" sz="2400" dirty="0"/>
              <a:t>」を選択</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0AF87328-4226-2835-F9C8-63CD615E1C53}"/>
              </a:ext>
            </a:extLst>
          </p:cNvPr>
          <p:cNvPicPr>
            <a:picLocks noChangeAspect="1"/>
          </p:cNvPicPr>
          <p:nvPr/>
        </p:nvPicPr>
        <p:blipFill>
          <a:blip r:embed="rId3"/>
          <a:stretch>
            <a:fillRect/>
          </a:stretch>
        </p:blipFill>
        <p:spPr>
          <a:xfrm>
            <a:off x="733124" y="3429000"/>
            <a:ext cx="7347884" cy="3143307"/>
          </a:xfrm>
          <a:prstGeom prst="rect">
            <a:avLst/>
          </a:prstGeom>
          <a:ln>
            <a:solidFill>
              <a:schemeClr val="accent1"/>
            </a:solidFill>
          </a:ln>
        </p:spPr>
      </p:pic>
      <p:sp>
        <p:nvSpPr>
          <p:cNvPr id="7" name="正方形/長方形 6">
            <a:extLst>
              <a:ext uri="{FF2B5EF4-FFF2-40B4-BE49-F238E27FC236}">
                <a16:creationId xmlns:a16="http://schemas.microsoft.com/office/drawing/2014/main" id="{1D285E25-6CFA-AC9F-8605-7F04BC868F9A}"/>
              </a:ext>
            </a:extLst>
          </p:cNvPr>
          <p:cNvSpPr/>
          <p:nvPr/>
        </p:nvSpPr>
        <p:spPr>
          <a:xfrm>
            <a:off x="4068186" y="5684866"/>
            <a:ext cx="980906" cy="21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5731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3291767"/>
          </a:xfrm>
        </p:spPr>
        <p:txBody>
          <a:bodyPr>
            <a:normAutofit/>
          </a:bodyPr>
          <a:lstStyle/>
          <a:p>
            <a:pPr marL="0" indent="0">
              <a:buNone/>
            </a:pPr>
            <a:r>
              <a:rPr lang="ja-JP" altLang="en-US" sz="2400" dirty="0"/>
              <a:t>③ </a:t>
            </a:r>
            <a:r>
              <a:rPr lang="ja-JP" altLang="en-US" sz="2400" b="1" dirty="0"/>
              <a:t>上のパネル</a:t>
            </a:r>
            <a:r>
              <a:rPr lang="ja-JP" altLang="en-US" sz="2400" dirty="0"/>
              <a:t>に、</a:t>
            </a:r>
            <a:r>
              <a:rPr lang="ja-JP" altLang="en-US" sz="2400" b="1" dirty="0"/>
              <a:t>テーブル定義</a:t>
            </a:r>
            <a:r>
              <a:rPr lang="ja-JP" altLang="en-US" sz="2400" dirty="0"/>
              <a:t>と</a:t>
            </a:r>
            <a:r>
              <a:rPr lang="ja-JP" altLang="en-US" sz="2400" b="1" dirty="0"/>
              <a:t>データの追加と問い合わせ</a:t>
            </a:r>
            <a:r>
              <a:rPr lang="ja-JP" altLang="en-US" sz="2400" dirty="0"/>
              <a:t>を行う </a:t>
            </a:r>
            <a:r>
              <a:rPr lang="en-US" altLang="ja-JP" sz="2400" dirty="0"/>
              <a:t>SQL </a:t>
            </a:r>
            <a:r>
              <a:rPr lang="ja-JP" altLang="en-US" sz="2400" dirty="0"/>
              <a:t>を入れる。 （</a:t>
            </a:r>
            <a:r>
              <a:rPr lang="en-US" altLang="ja-JP" sz="2400" dirty="0" err="1"/>
              <a:t>SQLFiddle</a:t>
            </a:r>
            <a:r>
              <a:rPr lang="ja-JP" altLang="en-US" sz="2400" dirty="0"/>
              <a:t>で、最初に出てくる</a:t>
            </a:r>
            <a:r>
              <a:rPr lang="en-US" altLang="ja-JP" sz="2400" dirty="0"/>
              <a:t>SQL</a:t>
            </a:r>
            <a:r>
              <a:rPr lang="ja-JP" altLang="en-US" sz="2400" dirty="0"/>
              <a:t>は不要なので消す）。</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433137" y="1618598"/>
            <a:ext cx="8509334" cy="3785652"/>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dirty="0">
                <a:solidFill>
                  <a:prstClr val="black"/>
                </a:solidFill>
                <a:latin typeface="Courier New" panose="02070309020205020404" pitchFamily="49" charset="0"/>
                <a:ea typeface="游ゴシック" panose="020B0400000000000000" pitchFamily="50" charset="-128"/>
                <a:cs typeface="Courier New" panose="02070309020205020404" pitchFamily="49" charset="0"/>
              </a:rPr>
              <a:t>成績</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dirty="0">
                <a:solidFill>
                  <a:prstClr val="black"/>
                </a:solidFill>
                <a:latin typeface="Courier New" panose="02070309020205020404" pitchFamily="49" charset="0"/>
                <a:ea typeface="游ゴシック" panose="020B0400000000000000" pitchFamily="50" charset="-128"/>
                <a:cs typeface="Courier New" panose="02070309020205020404" pitchFamily="49" charset="0"/>
              </a:rPr>
              <a:t>科目</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受講者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国語</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85);</a:t>
            </a: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国語</a:t>
            </a:r>
            <a:r>
              <a:rPr kumimoji="1" lang="en-US" altLang="ja-JP" sz="2400" b="1" dirty="0">
                <a:latin typeface="Courier New" panose="02070309020205020404" pitchFamily="49" charset="0"/>
                <a:cs typeface="Courier New" panose="02070309020205020404" pitchFamily="49" charset="0"/>
              </a:rPr>
              <a:t>', 'B'</a:t>
            </a:r>
            <a:r>
              <a:rPr lang="en-US" altLang="ja-JP" sz="2400" b="1" dirty="0">
                <a:latin typeface="Courier New" panose="02070309020205020404" pitchFamily="49" charset="0"/>
                <a:cs typeface="Courier New" panose="02070309020205020404" pitchFamily="49" charset="0"/>
              </a:rPr>
              <a:t>, 90);</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算数</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90);</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算数</a:t>
            </a:r>
            <a:r>
              <a:rPr kumimoji="1" lang="en-US" altLang="ja-JP" sz="2400" b="1" dirty="0">
                <a:latin typeface="Courier New" panose="02070309020205020404" pitchFamily="49" charset="0"/>
                <a:cs typeface="Courier New" panose="02070309020205020404" pitchFamily="49" charset="0"/>
              </a:rPr>
              <a:t>', 'B'</a:t>
            </a:r>
            <a:r>
              <a:rPr lang="en-US" altLang="ja-JP" sz="2400" b="1" dirty="0">
                <a:latin typeface="Courier New" panose="02070309020205020404" pitchFamily="49" charset="0"/>
                <a:cs typeface="Courier New" panose="02070309020205020404" pitchFamily="49" charset="0"/>
              </a:rPr>
              <a:t>, 96);</a:t>
            </a:r>
            <a:endParaRPr kumimoji="1" lang="en-US" altLang="ja-JP" sz="2400" b="1" dirty="0">
              <a:latin typeface="Courier New" panose="02070309020205020404" pitchFamily="49" charset="0"/>
              <a:cs typeface="Courier New" panose="02070309020205020404" pitchFamily="49" charset="0"/>
            </a:endParaRPr>
          </a:p>
          <a:p>
            <a:pPr marL="0" indent="0">
              <a:buNone/>
            </a:pPr>
            <a:r>
              <a:rPr kumimoji="1" lang="en-US" altLang="ja-JP" sz="2400" b="1" dirty="0">
                <a:solidFill>
                  <a:srgbClr val="C00000"/>
                </a:solidFill>
                <a:latin typeface="Courier New" panose="02070309020205020404" pitchFamily="49" charset="0"/>
                <a:cs typeface="Courier New" panose="02070309020205020404" pitchFamily="49" charset="0"/>
              </a:rPr>
              <a:t>INSERT INTO </a:t>
            </a:r>
            <a:r>
              <a:rPr lang="ja-JP" altLang="en-US" sz="2400" b="1" dirty="0">
                <a:latin typeface="Courier New" panose="02070309020205020404" pitchFamily="49" charset="0"/>
                <a:cs typeface="Courier New" panose="02070309020205020404" pitchFamily="49" charset="0"/>
              </a:rPr>
              <a:t>成績</a:t>
            </a:r>
            <a:r>
              <a:rPr kumimoji="1" lang="en-US" altLang="ja-JP" sz="2400" b="1" dirty="0">
                <a:latin typeface="Courier New" panose="02070309020205020404" pitchFamily="49" charset="0"/>
                <a:cs typeface="Courier New" panose="02070309020205020404" pitchFamily="49" charset="0"/>
              </a:rPr>
              <a:t> </a:t>
            </a:r>
            <a:r>
              <a:rPr kumimoji="1" lang="en-US" altLang="ja-JP" sz="2400" b="1" dirty="0">
                <a:solidFill>
                  <a:srgbClr val="C00000"/>
                </a:solidFill>
                <a:latin typeface="Courier New" panose="02070309020205020404" pitchFamily="49" charset="0"/>
                <a:cs typeface="Courier New" panose="02070309020205020404" pitchFamily="49" charset="0"/>
              </a:rPr>
              <a:t>VALUES</a:t>
            </a:r>
            <a:r>
              <a:rPr kumimoji="1" lang="en-US" altLang="ja-JP" sz="2400" b="1" dirty="0">
                <a:latin typeface="Courier New" panose="02070309020205020404" pitchFamily="49" charset="0"/>
                <a:cs typeface="Courier New" panose="02070309020205020404" pitchFamily="49" charset="0"/>
              </a:rPr>
              <a:t>(</a:t>
            </a:r>
            <a:r>
              <a:rPr lang="en-US" altLang="ja-JP" sz="2400" b="1" dirty="0">
                <a:latin typeface="Courier New" panose="02070309020205020404" pitchFamily="49" charset="0"/>
                <a:cs typeface="Courier New" panose="02070309020205020404" pitchFamily="49" charset="0"/>
              </a:rPr>
              <a:t>'</a:t>
            </a:r>
            <a:r>
              <a:rPr lang="ja-JP" altLang="en-US" sz="2400" b="1" dirty="0">
                <a:latin typeface="Courier New" panose="02070309020205020404" pitchFamily="49" charset="0"/>
                <a:cs typeface="Courier New" panose="02070309020205020404" pitchFamily="49" charset="0"/>
              </a:rPr>
              <a:t>理科</a:t>
            </a:r>
            <a:r>
              <a:rPr kumimoji="1" lang="en-US" altLang="ja-JP" sz="2400" b="1" dirty="0">
                <a:latin typeface="Courier New" panose="02070309020205020404" pitchFamily="49" charset="0"/>
                <a:cs typeface="Courier New" panose="02070309020205020404" pitchFamily="49" charset="0"/>
              </a:rPr>
              <a:t>', 'A'</a:t>
            </a:r>
            <a:r>
              <a:rPr lang="en-US" altLang="ja-JP" sz="2400" b="1" dirty="0">
                <a:latin typeface="Courier New" panose="02070309020205020404" pitchFamily="49" charset="0"/>
                <a:cs typeface="Courier New" panose="02070309020205020404" pitchFamily="49" charset="0"/>
              </a:rPr>
              <a:t>, 95);</a:t>
            </a:r>
          </a:p>
          <a:p>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 * FROM </a:t>
            </a:r>
            <a:r>
              <a:rPr kumimoji="0"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成績</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06239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④ 「</a:t>
            </a:r>
            <a:r>
              <a:rPr lang="en-US" altLang="ja-JP" sz="2400" b="1" dirty="0"/>
              <a:t>Execute</a:t>
            </a:r>
            <a:r>
              <a:rPr lang="ja-JP" altLang="en-US" sz="2400" dirty="0"/>
              <a:t>」をクリック</a:t>
            </a:r>
            <a:endParaRPr lang="en-US" altLang="ja-JP" sz="2400"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SQL </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文が</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実行</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され、結果が表示される。</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sz="2400" dirty="0">
                <a:solidFill>
                  <a:prstClr val="black"/>
                </a:solidFill>
              </a:rPr>
              <a:t>⑤</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下のパネルで、</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結果を確認</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indent="0">
              <a:buNone/>
            </a:pP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A9812F74-B5E5-81A2-C48D-065202715340}"/>
              </a:ext>
            </a:extLst>
          </p:cNvPr>
          <p:cNvPicPr>
            <a:picLocks noChangeAspect="1"/>
          </p:cNvPicPr>
          <p:nvPr/>
        </p:nvPicPr>
        <p:blipFill>
          <a:blip r:embed="rId2"/>
          <a:stretch>
            <a:fillRect/>
          </a:stretch>
        </p:blipFill>
        <p:spPr>
          <a:xfrm>
            <a:off x="957644" y="1680093"/>
            <a:ext cx="5429250" cy="3781425"/>
          </a:xfrm>
          <a:prstGeom prst="rect">
            <a:avLst/>
          </a:prstGeom>
        </p:spPr>
      </p:pic>
    </p:spTree>
    <p:extLst>
      <p:ext uri="{BB962C8B-B14F-4D97-AF65-F5344CB8AC3E}">
        <p14:creationId xmlns:p14="http://schemas.microsoft.com/office/powerpoint/2010/main" val="398840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集約の方法</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正方形/長方形 2"/>
          <p:cNvSpPr/>
          <p:nvPr/>
        </p:nvSpPr>
        <p:spPr>
          <a:xfrm>
            <a:off x="196381" y="644893"/>
            <a:ext cx="8947619" cy="907941"/>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AVG,</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MAX,</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MIN,</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SUM</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：平均値，最大値，最小値，合計値を算出</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COUNT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：行数を計算</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12" name="表 11">
            <a:extLst>
              <a:ext uri="{FF2B5EF4-FFF2-40B4-BE49-F238E27FC236}">
                <a16:creationId xmlns:a16="http://schemas.microsoft.com/office/drawing/2014/main" id="{A421EE35-0D14-4CE5-B5A9-1985AD613FE3}"/>
              </a:ext>
            </a:extLst>
          </p:cNvPr>
          <p:cNvGraphicFramePr>
            <a:graphicFrameLocks noGrp="1"/>
          </p:cNvGraphicFramePr>
          <p:nvPr/>
        </p:nvGraphicFramePr>
        <p:xfrm>
          <a:off x="146418" y="2300037"/>
          <a:ext cx="4342030" cy="2743200"/>
        </p:xfrm>
        <a:graphic>
          <a:graphicData uri="http://schemas.openxmlformats.org/drawingml/2006/table">
            <a:tbl>
              <a:tblPr firstRow="1" bandRow="1">
                <a:tableStyleId>{5C22544A-7EE6-4342-B048-85BDC9FD1C3A}</a:tableStyleId>
              </a:tblPr>
              <a:tblGrid>
                <a:gridCol w="2200408">
                  <a:extLst>
                    <a:ext uri="{9D8B030D-6E8A-4147-A177-3AD203B41FA5}">
                      <a16:colId xmlns:a16="http://schemas.microsoft.com/office/drawing/2014/main" val="20000"/>
                    </a:ext>
                  </a:extLst>
                </a:gridCol>
                <a:gridCol w="1070811">
                  <a:extLst>
                    <a:ext uri="{9D8B030D-6E8A-4147-A177-3AD203B41FA5}">
                      <a16:colId xmlns:a16="http://schemas.microsoft.com/office/drawing/2014/main" val="20001"/>
                    </a:ext>
                  </a:extLst>
                </a:gridCol>
                <a:gridCol w="1070811">
                  <a:extLst>
                    <a:ext uri="{9D8B030D-6E8A-4147-A177-3AD203B41FA5}">
                      <a16:colId xmlns:a16="http://schemas.microsoft.com/office/drawing/2014/main" val="20002"/>
                    </a:ext>
                  </a:extLst>
                </a:gridCol>
              </a:tblGrid>
              <a:tr h="252839">
                <a:tc>
                  <a:txBody>
                    <a:bodyPr/>
                    <a:lstStyle/>
                    <a:p>
                      <a:r>
                        <a:rPr lang="ja-JP" altLang="en-US" sz="2400" dirty="0"/>
                        <a:t>名前</a:t>
                      </a:r>
                    </a:p>
                  </a:txBody>
                  <a:tcPr anchor="ctr"/>
                </a:tc>
                <a:tc>
                  <a:txBody>
                    <a:bodyPr/>
                    <a:lstStyle/>
                    <a:p>
                      <a:r>
                        <a:rPr lang="ja-JP" altLang="en-US" sz="2400"/>
                        <a:t>得点</a:t>
                      </a:r>
                    </a:p>
                  </a:txBody>
                  <a:tcPr anchor="ctr"/>
                </a:tc>
                <a:tc>
                  <a:txBody>
                    <a:bodyPr/>
                    <a:lstStyle/>
                    <a:p>
                      <a:r>
                        <a:rPr lang="ja-JP" altLang="en-US" sz="2400"/>
                        <a:t>居室</a:t>
                      </a:r>
                    </a:p>
                  </a:txBody>
                  <a:tcPr anchor="ctr"/>
                </a:tc>
                <a:extLst>
                  <a:ext uri="{0D108BD9-81ED-4DB2-BD59-A6C34878D82A}">
                    <a16:rowId xmlns:a16="http://schemas.microsoft.com/office/drawing/2014/main" val="10000"/>
                  </a:ext>
                </a:extLst>
              </a:tr>
              <a:tr h="365504">
                <a:tc>
                  <a:txBody>
                    <a:bodyPr/>
                    <a:lstStyle/>
                    <a:p>
                      <a:r>
                        <a:rPr lang="ja-JP" altLang="en-US" sz="2400" dirty="0"/>
                        <a:t>徳川家康</a:t>
                      </a:r>
                    </a:p>
                  </a:txBody>
                  <a:tcPr anchor="ctr"/>
                </a:tc>
                <a:tc>
                  <a:txBody>
                    <a:bodyPr/>
                    <a:lstStyle/>
                    <a:p>
                      <a:r>
                        <a:rPr lang="en-US" altLang="ja-JP" sz="2400"/>
                        <a:t>85</a:t>
                      </a:r>
                    </a:p>
                  </a:txBody>
                  <a:tcPr anchor="ctr"/>
                </a:tc>
                <a:tc>
                  <a:txBody>
                    <a:bodyPr/>
                    <a:lstStyle/>
                    <a:p>
                      <a:r>
                        <a:rPr lang="en-US" altLang="ja-JP" sz="2400"/>
                        <a:t>1</a:t>
                      </a:r>
                      <a:r>
                        <a:rPr lang="ja-JP" altLang="en-US" sz="2400"/>
                        <a:t>階</a:t>
                      </a:r>
                    </a:p>
                  </a:txBody>
                  <a:tcPr anchor="ctr"/>
                </a:tc>
                <a:extLst>
                  <a:ext uri="{0D108BD9-81ED-4DB2-BD59-A6C34878D82A}">
                    <a16:rowId xmlns:a16="http://schemas.microsoft.com/office/drawing/2014/main" val="10001"/>
                  </a:ext>
                </a:extLst>
              </a:tr>
              <a:tr h="252839">
                <a:tc>
                  <a:txBody>
                    <a:bodyPr/>
                    <a:lstStyle/>
                    <a:p>
                      <a:r>
                        <a:rPr lang="ja-JP" altLang="en-US" sz="2400"/>
                        <a:t>源義経</a:t>
                      </a:r>
                    </a:p>
                  </a:txBody>
                  <a:tcPr anchor="ctr"/>
                </a:tc>
                <a:tc>
                  <a:txBody>
                    <a:bodyPr/>
                    <a:lstStyle/>
                    <a:p>
                      <a:r>
                        <a:rPr lang="en-US" altLang="ja-JP" sz="2400" dirty="0"/>
                        <a:t>78</a:t>
                      </a:r>
                    </a:p>
                  </a:txBody>
                  <a:tcPr anchor="ctr"/>
                </a:tc>
                <a:tc>
                  <a:txBody>
                    <a:bodyPr/>
                    <a:lstStyle/>
                    <a:p>
                      <a:r>
                        <a:rPr lang="en-US" altLang="ja-JP" sz="2400"/>
                        <a:t>2</a:t>
                      </a:r>
                      <a:r>
                        <a:rPr lang="ja-JP" altLang="en-US" sz="2400"/>
                        <a:t>階</a:t>
                      </a:r>
                    </a:p>
                  </a:txBody>
                  <a:tcPr anchor="ctr"/>
                </a:tc>
                <a:extLst>
                  <a:ext uri="{0D108BD9-81ED-4DB2-BD59-A6C34878D82A}">
                    <a16:rowId xmlns:a16="http://schemas.microsoft.com/office/drawing/2014/main" val="10002"/>
                  </a:ext>
                </a:extLst>
              </a:tr>
              <a:tr h="252839">
                <a:tc>
                  <a:txBody>
                    <a:bodyPr/>
                    <a:lstStyle/>
                    <a:p>
                      <a:r>
                        <a:rPr lang="ja-JP" altLang="en-US" sz="2400"/>
                        <a:t>西郷隆盛</a:t>
                      </a:r>
                    </a:p>
                  </a:txBody>
                  <a:tcPr anchor="ctr"/>
                </a:tc>
                <a:tc>
                  <a:txBody>
                    <a:bodyPr/>
                    <a:lstStyle/>
                    <a:p>
                      <a:r>
                        <a:rPr lang="en-US" altLang="ja-JP" sz="2400" dirty="0"/>
                        <a:t>90</a:t>
                      </a:r>
                    </a:p>
                  </a:txBody>
                  <a:tcPr anchor="ctr"/>
                </a:tc>
                <a:tc>
                  <a:txBody>
                    <a:bodyPr/>
                    <a:lstStyle/>
                    <a:p>
                      <a:r>
                        <a:rPr lang="en-US" altLang="ja-JP" sz="2400"/>
                        <a:t>3</a:t>
                      </a:r>
                      <a:r>
                        <a:rPr lang="ja-JP" altLang="en-US" sz="2400"/>
                        <a:t>階</a:t>
                      </a:r>
                    </a:p>
                  </a:txBody>
                  <a:tcPr anchor="ctr"/>
                </a:tc>
                <a:extLst>
                  <a:ext uri="{0D108BD9-81ED-4DB2-BD59-A6C34878D82A}">
                    <a16:rowId xmlns:a16="http://schemas.microsoft.com/office/drawing/2014/main" val="1087875803"/>
                  </a:ext>
                </a:extLst>
              </a:tr>
              <a:tr h="252839">
                <a:tc>
                  <a:txBody>
                    <a:bodyPr/>
                    <a:lstStyle/>
                    <a:p>
                      <a:r>
                        <a:rPr lang="ja-JP" altLang="en-US" sz="2400"/>
                        <a:t>豊臣秀吉</a:t>
                      </a:r>
                    </a:p>
                  </a:txBody>
                  <a:tcPr anchor="ctr"/>
                </a:tc>
                <a:tc>
                  <a:txBody>
                    <a:bodyPr/>
                    <a:lstStyle/>
                    <a:p>
                      <a:r>
                        <a:rPr lang="en-US" altLang="ja-JP" sz="2400" dirty="0"/>
                        <a:t>82</a:t>
                      </a:r>
                    </a:p>
                  </a:txBody>
                  <a:tcPr anchor="ctr"/>
                </a:tc>
                <a:tc>
                  <a:txBody>
                    <a:bodyPr/>
                    <a:lstStyle/>
                    <a:p>
                      <a:r>
                        <a:rPr lang="en-US" altLang="ja-JP" sz="2400"/>
                        <a:t>1</a:t>
                      </a:r>
                      <a:r>
                        <a:rPr lang="ja-JP" altLang="en-US" sz="2400"/>
                        <a:t>階</a:t>
                      </a:r>
                    </a:p>
                  </a:txBody>
                  <a:tcPr anchor="ctr"/>
                </a:tc>
                <a:extLst>
                  <a:ext uri="{0D108BD9-81ED-4DB2-BD59-A6C34878D82A}">
                    <a16:rowId xmlns:a16="http://schemas.microsoft.com/office/drawing/2014/main" val="1215325526"/>
                  </a:ext>
                </a:extLst>
              </a:tr>
              <a:tr h="252839">
                <a:tc>
                  <a:txBody>
                    <a:bodyPr/>
                    <a:lstStyle/>
                    <a:p>
                      <a:r>
                        <a:rPr lang="ja-JP" altLang="en-US" sz="2400"/>
                        <a:t>織田信長</a:t>
                      </a:r>
                    </a:p>
                  </a:txBody>
                  <a:tcPr anchor="ctr"/>
                </a:tc>
                <a:tc>
                  <a:txBody>
                    <a:bodyPr/>
                    <a:lstStyle/>
                    <a:p>
                      <a:r>
                        <a:rPr lang="en-US" altLang="ja-JP" sz="2400" dirty="0"/>
                        <a:t>75</a:t>
                      </a:r>
                    </a:p>
                  </a:txBody>
                  <a:tcPr anchor="ctr"/>
                </a:tc>
                <a:tc>
                  <a:txBody>
                    <a:bodyPr/>
                    <a:lstStyle/>
                    <a:p>
                      <a:r>
                        <a:rPr lang="en-US" altLang="ja-JP" sz="2400" dirty="0"/>
                        <a:t>2</a:t>
                      </a:r>
                      <a:r>
                        <a:rPr lang="ja-JP" altLang="en-US" sz="2400" dirty="0"/>
                        <a:t>階</a:t>
                      </a:r>
                    </a:p>
                  </a:txBody>
                  <a:tcPr anchor="ctr"/>
                </a:tc>
                <a:extLst>
                  <a:ext uri="{0D108BD9-81ED-4DB2-BD59-A6C34878D82A}">
                    <a16:rowId xmlns:a16="http://schemas.microsoft.com/office/drawing/2014/main" val="2083571010"/>
                  </a:ext>
                </a:extLst>
              </a:tr>
            </a:tbl>
          </a:graphicData>
        </a:graphic>
      </p:graphicFrame>
      <p:sp>
        <p:nvSpPr>
          <p:cNvPr id="13" name="コンテンツ プレースホルダー 2"/>
          <p:cNvSpPr txBox="1">
            <a:spLocks/>
          </p:cNvSpPr>
          <p:nvPr/>
        </p:nvSpPr>
        <p:spPr>
          <a:xfrm>
            <a:off x="1172077" y="1745512"/>
            <a:ext cx="1414358" cy="73947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記録テーブル</a:t>
            </a:r>
          </a:p>
        </p:txBody>
      </p:sp>
      <p:sp>
        <p:nvSpPr>
          <p:cNvPr id="7" name="正方形/長方形 6"/>
          <p:cNvSpPr/>
          <p:nvPr/>
        </p:nvSpPr>
        <p:spPr>
          <a:xfrm>
            <a:off x="4901611" y="1878202"/>
            <a:ext cx="4194161" cy="4478149"/>
          </a:xfrm>
          <a:prstGeom prst="rect">
            <a:avLst/>
          </a:prstGeom>
        </p:spPr>
        <p:txBody>
          <a:bodyPr wrap="non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AVG</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82</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MAX</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90</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MIN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75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SUM</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410</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COUNT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5</a:t>
            </a:r>
          </a:p>
        </p:txBody>
      </p:sp>
    </p:spTree>
    <p:extLst>
      <p:ext uri="{BB962C8B-B14F-4D97-AF65-F5344CB8AC3E}">
        <p14:creationId xmlns:p14="http://schemas.microsoft.com/office/powerpoint/2010/main" val="2318924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演習２．集約</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ja-JP" altLang="en-US" b="1" dirty="0"/>
              <a:t>平均 </a:t>
            </a:r>
            <a:r>
              <a:rPr lang="en-US" altLang="ja-JP" b="1" dirty="0"/>
              <a:t>AVG</a:t>
            </a:r>
          </a:p>
          <a:p>
            <a:pPr marL="914400" lvl="1" indent="-457200">
              <a:spcAft>
                <a:spcPts val="600"/>
              </a:spcAft>
              <a:buFont typeface="+mj-lt"/>
              <a:buAutoNum type="arabicPeriod"/>
            </a:pPr>
            <a:r>
              <a:rPr lang="ja-JP" altLang="en-US" b="1" dirty="0"/>
              <a:t>最大 </a:t>
            </a:r>
            <a:r>
              <a:rPr lang="en-US" altLang="ja-JP" b="1" dirty="0"/>
              <a:t>MAX</a:t>
            </a:r>
          </a:p>
          <a:p>
            <a:pPr marL="914400" lvl="1" indent="-457200">
              <a:spcAft>
                <a:spcPts val="600"/>
              </a:spcAft>
              <a:buFont typeface="+mj-lt"/>
              <a:buAutoNum type="arabicPeriod"/>
            </a:pPr>
            <a:r>
              <a:rPr lang="ja-JP" altLang="en-US" b="1" dirty="0"/>
              <a:t>最小 </a:t>
            </a:r>
            <a:r>
              <a:rPr lang="en-US" altLang="ja-JP" b="1" dirty="0"/>
              <a:t>MIN</a:t>
            </a:r>
          </a:p>
          <a:p>
            <a:pPr marL="914400" lvl="1" indent="-457200">
              <a:spcAft>
                <a:spcPts val="600"/>
              </a:spcAft>
              <a:buFont typeface="+mj-lt"/>
              <a:buAutoNum type="arabicPeriod"/>
            </a:pPr>
            <a:r>
              <a:rPr lang="ja-JP" altLang="en-US" b="1" dirty="0"/>
              <a:t>合計 </a:t>
            </a:r>
            <a:r>
              <a:rPr lang="en-US" altLang="ja-JP" b="1" dirty="0"/>
              <a:t>SUM</a:t>
            </a:r>
          </a:p>
          <a:p>
            <a:pPr marL="914400" lvl="1" indent="-457200">
              <a:spcAft>
                <a:spcPts val="600"/>
              </a:spcAft>
              <a:buFont typeface="+mj-lt"/>
              <a:buAutoNum type="arabicPeriod"/>
            </a:pPr>
            <a:r>
              <a:rPr lang="ja-JP" altLang="en-US" b="1" dirty="0"/>
              <a:t>行数 </a:t>
            </a:r>
            <a:r>
              <a:rPr lang="en-US" altLang="ja-JP" b="1" dirty="0"/>
              <a:t>COUNT</a:t>
            </a:r>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18</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2921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hlinkClick r:id="rId2"/>
              </a:rPr>
              <a:t>http://sqlfiddle.com/</a:t>
            </a:r>
            <a:endParaRPr lang="en-US" altLang="ja-JP" sz="2400" b="1" dirty="0"/>
          </a:p>
          <a:p>
            <a:pPr marL="0" indent="0">
              <a:buNone/>
            </a:pPr>
            <a:r>
              <a:rPr lang="en-US" altLang="ja-JP" sz="2400" b="1" dirty="0"/>
              <a:t> </a:t>
            </a:r>
            <a:endParaRPr lang="en-US" altLang="ja-JP" sz="2400" dirty="0"/>
          </a:p>
          <a:p>
            <a:pPr marL="0" indent="0">
              <a:buNone/>
            </a:pPr>
            <a:r>
              <a:rPr lang="ja-JP" altLang="en-US" sz="2400" dirty="0"/>
              <a:t>② 「</a:t>
            </a:r>
            <a:r>
              <a:rPr lang="en-US" altLang="ja-JP" sz="2400" b="1" dirty="0"/>
              <a:t>MySQL</a:t>
            </a:r>
            <a:r>
              <a:rPr lang="ja-JP" altLang="en-US" sz="2400" dirty="0"/>
              <a:t>」を選択</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0AF87328-4226-2835-F9C8-63CD615E1C53}"/>
              </a:ext>
            </a:extLst>
          </p:cNvPr>
          <p:cNvPicPr>
            <a:picLocks noChangeAspect="1"/>
          </p:cNvPicPr>
          <p:nvPr/>
        </p:nvPicPr>
        <p:blipFill>
          <a:blip r:embed="rId3"/>
          <a:stretch>
            <a:fillRect/>
          </a:stretch>
        </p:blipFill>
        <p:spPr>
          <a:xfrm>
            <a:off x="733124" y="3429000"/>
            <a:ext cx="7347884" cy="3143307"/>
          </a:xfrm>
          <a:prstGeom prst="rect">
            <a:avLst/>
          </a:prstGeom>
          <a:ln>
            <a:solidFill>
              <a:schemeClr val="accent1"/>
            </a:solidFill>
          </a:ln>
        </p:spPr>
      </p:pic>
      <p:sp>
        <p:nvSpPr>
          <p:cNvPr id="7" name="正方形/長方形 6">
            <a:extLst>
              <a:ext uri="{FF2B5EF4-FFF2-40B4-BE49-F238E27FC236}">
                <a16:creationId xmlns:a16="http://schemas.microsoft.com/office/drawing/2014/main" id="{1D285E25-6CFA-AC9F-8605-7F04BC868F9A}"/>
              </a:ext>
            </a:extLst>
          </p:cNvPr>
          <p:cNvSpPr/>
          <p:nvPr/>
        </p:nvSpPr>
        <p:spPr>
          <a:xfrm>
            <a:off x="4068186" y="5684866"/>
            <a:ext cx="980906" cy="21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3638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アドバイス</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sz="2400" dirty="0"/>
              <a:t>アクティブな学習を実践しよう</a:t>
            </a:r>
          </a:p>
          <a:p>
            <a:pPr marL="0" indent="0">
              <a:buNone/>
            </a:pPr>
            <a:r>
              <a:rPr lang="en-US" altLang="ja-JP" sz="2400" dirty="0"/>
              <a:t>SQL</a:t>
            </a:r>
            <a:r>
              <a:rPr lang="ja-JP" altLang="en-US" sz="2400" dirty="0"/>
              <a:t>を学ぶ際に、</a:t>
            </a:r>
            <a:r>
              <a:rPr lang="ja-JP" altLang="en-US" sz="2400" b="1" dirty="0"/>
              <a:t>プログラムを変更した結果を実際に見る</a:t>
            </a:r>
            <a:r>
              <a:rPr lang="ja-JP" altLang="en-US" sz="2400" dirty="0"/>
              <a:t>ことも心がけましょう。実際のデータベース操作を通じて学習を深めます。</a:t>
            </a:r>
          </a:p>
          <a:p>
            <a:endParaRPr lang="ja-JP" altLang="en-US" sz="2400" dirty="0"/>
          </a:p>
          <a:p>
            <a:r>
              <a:rPr lang="ja-JP" altLang="en-US" sz="2400" dirty="0"/>
              <a:t>簡単なスタートから</a:t>
            </a:r>
          </a:p>
          <a:p>
            <a:pPr marL="0" indent="0">
              <a:buNone/>
            </a:pPr>
            <a:r>
              <a:rPr lang="ja-JP" altLang="en-US" sz="2400" b="1" dirty="0"/>
              <a:t>初めはシンプルなものからスタート</a:t>
            </a:r>
            <a:r>
              <a:rPr lang="ja-JP" altLang="en-US" sz="2400" dirty="0"/>
              <a:t>しましょう。反復練習しましょう。</a:t>
            </a:r>
            <a:endParaRPr lang="en-US" altLang="ja-JP" sz="2400" dirty="0"/>
          </a:p>
          <a:p>
            <a:pPr marL="0" indent="0">
              <a:buNone/>
            </a:pPr>
            <a:endParaRPr lang="ja-JP" altLang="en-US" sz="2400" dirty="0"/>
          </a:p>
          <a:p>
            <a:r>
              <a:rPr lang="ja-JP" altLang="en-US" sz="2400" dirty="0"/>
              <a:t>ステップ・バイ・ステップで応用に進む</a:t>
            </a:r>
            <a:endParaRPr lang="en-US" altLang="ja-JP" sz="2400" dirty="0"/>
          </a:p>
          <a:p>
            <a:pPr marL="0" indent="0">
              <a:buNone/>
            </a:pPr>
            <a:r>
              <a:rPr lang="en-US" altLang="ja-JP" sz="2400" dirty="0"/>
              <a:t>SQL</a:t>
            </a:r>
            <a:r>
              <a:rPr lang="ja-JP" altLang="en-US" sz="2400" dirty="0"/>
              <a:t>スキルを向上させるために</a:t>
            </a:r>
            <a:r>
              <a:rPr lang="ja-JP" altLang="en-US" sz="2400" b="1" dirty="0"/>
              <a:t>、少しずつ難易度を上げ</a:t>
            </a:r>
            <a:r>
              <a:rPr lang="ja-JP" altLang="en-US" sz="2400" dirty="0"/>
              <a:t>、今まで自分ができなかったことにも</a:t>
            </a:r>
            <a:r>
              <a:rPr lang="ja-JP" altLang="en-US" sz="2400" b="1" dirty="0"/>
              <a:t>チャレンジ</a:t>
            </a:r>
            <a:r>
              <a:rPr lang="ja-JP" altLang="en-US" sz="2400" dirty="0"/>
              <a:t>しましょう。</a:t>
            </a:r>
            <a:endParaRPr lang="en-US" altLang="ja-JP" sz="2400" dirty="0"/>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9117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b="1" dirty="0"/>
              <a:t>③　上のパネル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と</a:t>
            </a:r>
            <a:r>
              <a:rPr lang="ja-JP" altLang="en-US" sz="2400" b="1" dirty="0"/>
              <a:t>問い合わせ</a:t>
            </a:r>
            <a:r>
              <a:rPr lang="ja-JP" altLang="en-US" sz="2400" dirty="0"/>
              <a:t>を行う </a:t>
            </a:r>
            <a:r>
              <a:rPr lang="en-US" altLang="ja-JP" sz="2400" dirty="0"/>
              <a:t>SQL </a:t>
            </a:r>
            <a:r>
              <a:rPr lang="ja-JP" altLang="en-US" sz="2400" dirty="0"/>
              <a:t>を入れ実行。（</a:t>
            </a:r>
            <a:r>
              <a:rPr lang="ja-JP" altLang="en-US" sz="2400" b="1" dirty="0"/>
              <a:t>以前の </a:t>
            </a:r>
            <a:r>
              <a:rPr lang="en-US" altLang="ja-JP" sz="2400" b="1" dirty="0"/>
              <a:t>SQL </a:t>
            </a:r>
            <a:r>
              <a:rPr lang="ja-JP" altLang="en-US" sz="2400" b="1" dirty="0"/>
              <a:t>は不要なので消す</a:t>
            </a:r>
            <a:r>
              <a:rPr lang="ja-JP" altLang="en-US" sz="2400" dirty="0"/>
              <a:t>）</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433137" y="1618598"/>
            <a:ext cx="8509334" cy="3785652"/>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科目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受講者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85);</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90);</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90);</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96);</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理科</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95);</a:t>
            </a:r>
          </a:p>
          <a:p>
            <a:pPr>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 AVG</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成績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WHERE</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科目 </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国語</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Tree>
    <p:extLst>
      <p:ext uri="{BB962C8B-B14F-4D97-AF65-F5344CB8AC3E}">
        <p14:creationId xmlns:p14="http://schemas.microsoft.com/office/powerpoint/2010/main" val="189241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345704" cy="1720649"/>
          </a:xfrm>
        </p:spPr>
        <p:txBody>
          <a:bodyPr>
            <a:normAutofit/>
          </a:bodyPr>
          <a:lstStyle/>
          <a:p>
            <a:pPr marL="0" indent="0">
              <a:buNone/>
            </a:pPr>
            <a:r>
              <a:rPr lang="ja-JP" altLang="en-US" sz="2400" dirty="0"/>
              <a:t>④「</a:t>
            </a:r>
            <a:r>
              <a:rPr lang="en-US" altLang="ja-JP" sz="2400" b="1" dirty="0"/>
              <a:t>Execute</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⑤ 下のパネルで、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B5FAE228-D272-674F-34D4-6D488DCEF6A2}"/>
              </a:ext>
            </a:extLst>
          </p:cNvPr>
          <p:cNvPicPr>
            <a:picLocks noChangeAspect="1"/>
          </p:cNvPicPr>
          <p:nvPr/>
        </p:nvPicPr>
        <p:blipFill>
          <a:blip r:embed="rId2"/>
          <a:stretch>
            <a:fillRect/>
          </a:stretch>
        </p:blipFill>
        <p:spPr>
          <a:xfrm>
            <a:off x="1361787" y="1747204"/>
            <a:ext cx="4995994" cy="3005720"/>
          </a:xfrm>
          <a:prstGeom prst="rect">
            <a:avLst/>
          </a:prstGeom>
        </p:spPr>
      </p:pic>
    </p:spTree>
    <p:extLst>
      <p:ext uri="{BB962C8B-B14F-4D97-AF65-F5344CB8AC3E}">
        <p14:creationId xmlns:p14="http://schemas.microsoft.com/office/powerpoint/2010/main" val="34250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03B11-E608-31FD-78D9-81AA731D8B73}"/>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15A70B33-E047-9F32-1853-8EAB099CE2C8}"/>
              </a:ext>
            </a:extLst>
          </p:cNvPr>
          <p:cNvSpPr>
            <a:spLocks noGrp="1"/>
          </p:cNvSpPr>
          <p:nvPr>
            <p:ph idx="1"/>
          </p:nvPr>
        </p:nvSpPr>
        <p:spPr/>
        <p:txBody>
          <a:bodyPr>
            <a:normAutofit/>
          </a:bodyPr>
          <a:lstStyle/>
          <a:p>
            <a:pPr marL="0" indent="0">
              <a:buNone/>
            </a:pPr>
            <a:r>
              <a:rPr lang="ja-JP" altLang="en-US" sz="2400" dirty="0"/>
              <a:t>発展学習１．</a:t>
            </a:r>
            <a:r>
              <a:rPr kumimoji="1" lang="ja-JP" altLang="en-US" sz="2400" dirty="0"/>
              <a:t>算数の平均点の計算</a:t>
            </a:r>
          </a:p>
          <a:p>
            <a:pPr marL="0" indent="0">
              <a:buNone/>
            </a:pPr>
            <a:endParaRPr kumimoji="1" lang="en-US" altLang="ja-JP" sz="2400" dirty="0"/>
          </a:p>
          <a:p>
            <a:pPr marL="0" indent="0">
              <a:buNone/>
            </a:pPr>
            <a:r>
              <a:rPr kumimoji="1" lang="ja-JP" altLang="en-US" sz="2400" dirty="0"/>
              <a:t>目的：成績テーブルから</a:t>
            </a:r>
            <a:r>
              <a:rPr kumimoji="1" lang="ja-JP" altLang="en-US" sz="2400" b="1" dirty="0"/>
              <a:t>算数の平均得点</a:t>
            </a:r>
            <a:r>
              <a:rPr kumimoji="1" lang="ja-JP" altLang="en-US" sz="2400" dirty="0"/>
              <a:t>を算出する。</a:t>
            </a:r>
          </a:p>
          <a:p>
            <a:pPr marL="0" indent="0">
              <a:buNone/>
            </a:pPr>
            <a:endParaRPr kumimoji="1" lang="ja-JP" altLang="en-US" sz="2400" dirty="0"/>
          </a:p>
          <a:p>
            <a:pPr marL="0" indent="0">
              <a:buNone/>
            </a:pPr>
            <a:r>
              <a:rPr kumimoji="1" lang="ja-JP" altLang="en-US" sz="2400" b="1" dirty="0"/>
              <a:t>科目が算数の行について、得点の平均値を求める</a:t>
            </a:r>
            <a:r>
              <a:rPr kumimoji="1" lang="en-US" altLang="ja-JP" sz="2400" b="1" dirty="0"/>
              <a:t>SQL</a:t>
            </a:r>
            <a:r>
              <a:rPr kumimoji="1" lang="ja-JP" altLang="en-US" sz="2400" b="1" dirty="0"/>
              <a:t>文を書いてください。</a:t>
            </a:r>
          </a:p>
          <a:p>
            <a:pPr marL="0" indent="0">
              <a:buNone/>
            </a:pPr>
            <a:endParaRPr kumimoji="1" lang="ja-JP" altLang="en-US" sz="2400" dirty="0"/>
          </a:p>
          <a:p>
            <a:pPr marL="0" indent="0">
              <a:buNone/>
            </a:pPr>
            <a:r>
              <a:rPr kumimoji="1" lang="ja-JP" altLang="en-US" sz="2400" dirty="0"/>
              <a:t>ヒント：</a:t>
            </a:r>
            <a:r>
              <a:rPr kumimoji="1" lang="en-US" altLang="ja-JP" sz="2400" dirty="0"/>
              <a:t>AVG</a:t>
            </a:r>
            <a:r>
              <a:rPr kumimoji="1" lang="ja-JP" altLang="en-US" sz="2400" dirty="0"/>
              <a:t>を使い、</a:t>
            </a:r>
            <a:r>
              <a:rPr kumimoji="1" lang="en-US" altLang="ja-JP" sz="2400" dirty="0"/>
              <a:t>WHERE </a:t>
            </a:r>
            <a:r>
              <a:rPr kumimoji="1" lang="ja-JP" altLang="en-US" sz="2400" dirty="0"/>
              <a:t>句で科目を算数に絞り込みます。</a:t>
            </a:r>
          </a:p>
        </p:txBody>
      </p:sp>
      <p:sp>
        <p:nvSpPr>
          <p:cNvPr id="4" name="スライド番号プレースホルダー 3">
            <a:extLst>
              <a:ext uri="{FF2B5EF4-FFF2-40B4-BE49-F238E27FC236}">
                <a16:creationId xmlns:a16="http://schemas.microsoft.com/office/drawing/2014/main" id="{55EA1D7E-2C8B-B07E-48BB-0322733FEF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3556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03B11-E608-31FD-78D9-81AA731D8B73}"/>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15A70B33-E047-9F32-1853-8EAB099CE2C8}"/>
              </a:ext>
            </a:extLst>
          </p:cNvPr>
          <p:cNvSpPr>
            <a:spLocks noGrp="1"/>
          </p:cNvSpPr>
          <p:nvPr>
            <p:ph idx="1"/>
          </p:nvPr>
        </p:nvSpPr>
        <p:spPr/>
        <p:txBody>
          <a:bodyPr>
            <a:normAutofit/>
          </a:bodyPr>
          <a:lstStyle/>
          <a:p>
            <a:pPr marL="0" indent="0">
              <a:buNone/>
            </a:pPr>
            <a:r>
              <a:rPr lang="ja-JP" altLang="en-US" sz="2400" dirty="0"/>
              <a:t>発展学習２．科目は問わず全体の最高点</a:t>
            </a:r>
            <a:r>
              <a:rPr kumimoji="1" lang="ja-JP" altLang="en-US" sz="2400" dirty="0"/>
              <a:t>の計算</a:t>
            </a:r>
          </a:p>
          <a:p>
            <a:pPr marL="0" indent="0">
              <a:buNone/>
            </a:pPr>
            <a:endParaRPr kumimoji="1" lang="en-US" altLang="ja-JP" sz="2400" dirty="0"/>
          </a:p>
          <a:p>
            <a:pPr marL="0" indent="0">
              <a:buNone/>
            </a:pPr>
            <a:r>
              <a:rPr kumimoji="1" lang="ja-JP" altLang="en-US" sz="2400" dirty="0"/>
              <a:t>目的：成績テーブルから</a:t>
            </a:r>
            <a:r>
              <a:rPr lang="ja-JP" altLang="en-US" sz="2400" b="1" dirty="0"/>
              <a:t>最高</a:t>
            </a:r>
            <a:r>
              <a:rPr kumimoji="1" lang="ja-JP" altLang="en-US" sz="2400" b="1" dirty="0"/>
              <a:t>得点</a:t>
            </a:r>
            <a:r>
              <a:rPr kumimoji="1" lang="ja-JP" altLang="en-US" sz="2400" dirty="0"/>
              <a:t>を算出する。</a:t>
            </a:r>
          </a:p>
          <a:p>
            <a:pPr marL="0" indent="0">
              <a:buNone/>
            </a:pPr>
            <a:endParaRPr kumimoji="1" lang="ja-JP" altLang="en-US" sz="2400" dirty="0"/>
          </a:p>
          <a:p>
            <a:pPr marL="0" indent="0">
              <a:buNone/>
            </a:pPr>
            <a:r>
              <a:rPr kumimoji="1" lang="ja-JP" altLang="en-US" sz="2400" b="1" dirty="0"/>
              <a:t>得点の最大値を求める</a:t>
            </a:r>
            <a:r>
              <a:rPr kumimoji="1" lang="en-US" altLang="ja-JP" sz="2400" b="1" dirty="0"/>
              <a:t>SQL</a:t>
            </a:r>
            <a:r>
              <a:rPr kumimoji="1" lang="ja-JP" altLang="en-US" sz="2400" b="1" dirty="0"/>
              <a:t>文を書いてください。</a:t>
            </a:r>
          </a:p>
          <a:p>
            <a:pPr marL="0" indent="0">
              <a:buNone/>
            </a:pPr>
            <a:endParaRPr kumimoji="1" lang="ja-JP" altLang="en-US" sz="2400" dirty="0"/>
          </a:p>
          <a:p>
            <a:pPr marL="0" indent="0">
              <a:buNone/>
            </a:pPr>
            <a:r>
              <a:rPr kumimoji="1" lang="ja-JP" altLang="en-US" sz="2400" dirty="0"/>
              <a:t>ヒント：</a:t>
            </a:r>
            <a:r>
              <a:rPr lang="en-US" altLang="ja-JP" sz="2400" dirty="0"/>
              <a:t>MAX</a:t>
            </a:r>
            <a:r>
              <a:rPr kumimoji="1" lang="ja-JP" altLang="en-US" sz="2400" dirty="0"/>
              <a:t>を使います。</a:t>
            </a:r>
          </a:p>
        </p:txBody>
      </p:sp>
      <p:sp>
        <p:nvSpPr>
          <p:cNvPr id="4" name="スライド番号プレースホルダー 3">
            <a:extLst>
              <a:ext uri="{FF2B5EF4-FFF2-40B4-BE49-F238E27FC236}">
                <a16:creationId xmlns:a16="http://schemas.microsoft.com/office/drawing/2014/main" id="{55EA1D7E-2C8B-B07E-48BB-0322733FEF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98399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8D62709-7BCA-E662-EA7A-04917096C6D6}"/>
              </a:ext>
            </a:extLst>
          </p:cNvPr>
          <p:cNvSpPr>
            <a:spLocks noGrp="1"/>
          </p:cNvSpPr>
          <p:nvPr>
            <p:ph idx="1"/>
          </p:nvPr>
        </p:nvSpPr>
        <p:spPr>
          <a:xfrm>
            <a:off x="321845" y="265471"/>
            <a:ext cx="8461208" cy="5913948"/>
          </a:xfrm>
        </p:spPr>
        <p:txBody>
          <a:bodyPr>
            <a:normAutofit/>
          </a:bodyPr>
          <a:lstStyle/>
          <a:p>
            <a:pPr marL="0" indent="0">
              <a:buNone/>
            </a:pPr>
            <a:r>
              <a:rPr kumimoji="1" lang="ja-JP" altLang="en-US" sz="2400" dirty="0"/>
              <a:t>発展学習１の解答例</a:t>
            </a:r>
            <a:endParaRPr kumimoji="1" lang="en-US" altLang="ja-JP" sz="2400" dirty="0"/>
          </a:p>
          <a:p>
            <a:pPr marL="0" indent="0">
              <a:buNone/>
            </a:pPr>
            <a:r>
              <a:rPr lang="en-US" altLang="ja-JP" sz="2400" dirty="0"/>
              <a:t>SELECT AVG(</a:t>
            </a:r>
            <a:r>
              <a:rPr lang="ja-JP" altLang="en-US" sz="2400" dirty="0"/>
              <a:t>得点</a:t>
            </a:r>
            <a:r>
              <a:rPr lang="en-US" altLang="ja-JP" sz="2400" dirty="0"/>
              <a:t>) FROM </a:t>
            </a:r>
            <a:r>
              <a:rPr lang="ja-JP" altLang="en-US" sz="2400" dirty="0"/>
              <a:t>成績 </a:t>
            </a:r>
            <a:r>
              <a:rPr lang="en-US" altLang="ja-JP" sz="2400" dirty="0"/>
              <a:t>WHERE </a:t>
            </a:r>
            <a:r>
              <a:rPr lang="ja-JP" altLang="en-US" sz="2400" dirty="0"/>
              <a:t>科目 </a:t>
            </a:r>
            <a:r>
              <a:rPr lang="en-US" altLang="ja-JP" sz="2400" dirty="0"/>
              <a:t>= '</a:t>
            </a:r>
            <a:r>
              <a:rPr lang="ja-JP" altLang="en-US" sz="2400" dirty="0"/>
              <a:t>算数</a:t>
            </a:r>
            <a:r>
              <a:rPr lang="en-US" altLang="ja-JP" sz="2400" dirty="0"/>
              <a:t>';</a:t>
            </a:r>
          </a:p>
          <a:p>
            <a:pPr marL="0" indent="0">
              <a:buNone/>
            </a:pPr>
            <a:endParaRPr kumimoji="1" lang="en-US" altLang="ja-JP" sz="2400" dirty="0"/>
          </a:p>
          <a:p>
            <a:pPr marL="0" indent="0">
              <a:buNone/>
            </a:pPr>
            <a:endParaRPr lang="en-US" altLang="ja-JP" sz="2400" dirty="0"/>
          </a:p>
          <a:p>
            <a:pPr marL="0" indent="0">
              <a:buNone/>
            </a:pPr>
            <a:endParaRPr lang="en-US" altLang="ja-JP" sz="2400" dirty="0"/>
          </a:p>
          <a:p>
            <a:pPr marL="0" indent="0">
              <a:buNone/>
            </a:pPr>
            <a:endParaRPr kumimoji="1" lang="en-US" altLang="ja-JP" sz="2400" dirty="0"/>
          </a:p>
          <a:p>
            <a:pPr marL="0" indent="0">
              <a:buNone/>
            </a:pPr>
            <a:r>
              <a:rPr lang="ja-JP" altLang="en-US" sz="2400" dirty="0"/>
              <a:t>発展学習２の解答例</a:t>
            </a:r>
            <a:endParaRPr lang="en-US" altLang="ja-JP" sz="2400" dirty="0"/>
          </a:p>
          <a:p>
            <a:pPr marL="0" indent="0">
              <a:buNone/>
            </a:pPr>
            <a:r>
              <a:rPr lang="en-US" altLang="ja-JP" sz="2400" dirty="0"/>
              <a:t>SELECT MAX(</a:t>
            </a:r>
            <a:r>
              <a:rPr lang="ja-JP" altLang="en-US" sz="2400" dirty="0"/>
              <a:t>得点</a:t>
            </a:r>
            <a:r>
              <a:rPr lang="en-US" altLang="ja-JP" sz="2400" dirty="0"/>
              <a:t>) FROM </a:t>
            </a:r>
            <a:r>
              <a:rPr lang="ja-JP" altLang="en-US" sz="2400" dirty="0"/>
              <a:t>成績</a:t>
            </a:r>
            <a:r>
              <a:rPr lang="en-US" altLang="ja-JP" sz="2400" dirty="0"/>
              <a:t>;</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4B086F37-2D11-0164-EC6E-5D4AE35A82E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3DC954E0-95A6-5047-E344-1CA1CBE36740}"/>
              </a:ext>
            </a:extLst>
          </p:cNvPr>
          <p:cNvSpPr txBox="1"/>
          <p:nvPr/>
        </p:nvSpPr>
        <p:spPr>
          <a:xfrm>
            <a:off x="377559" y="5887556"/>
            <a:ext cx="9142246" cy="1015663"/>
          </a:xfrm>
          <a:prstGeom prst="rect">
            <a:avLst/>
          </a:prstGeom>
          <a:noFill/>
        </p:spPr>
        <p:txBody>
          <a:bodyPr wrap="none" rtlCol="0">
            <a:spAutoFit/>
          </a:bodyPr>
          <a:lstStyle/>
          <a:p>
            <a:r>
              <a:rPr kumimoji="1" lang="ja-JP" altLang="en-US" sz="2000" dirty="0"/>
              <a:t>これらの発展学習は、基本的な集約関数の使い方と、</a:t>
            </a:r>
            <a:r>
              <a:rPr kumimoji="1" lang="en-US" altLang="ja-JP" sz="2000" dirty="0"/>
              <a:t>WHERE </a:t>
            </a:r>
            <a:r>
              <a:rPr kumimoji="1" lang="ja-JP" altLang="en-US" sz="2000" dirty="0"/>
              <a:t>及び </a:t>
            </a:r>
            <a:r>
              <a:rPr kumimoji="1" lang="en-US" altLang="ja-JP" sz="2000" dirty="0"/>
              <a:t>GROUP BY </a:t>
            </a:r>
            <a:r>
              <a:rPr kumimoji="1" lang="ja-JP" altLang="en-US" sz="2000" dirty="0"/>
              <a:t>の</a:t>
            </a:r>
            <a:endParaRPr kumimoji="1" lang="en-US" altLang="ja-JP" sz="2000" dirty="0"/>
          </a:p>
          <a:p>
            <a:r>
              <a:rPr kumimoji="1" lang="ja-JP" altLang="en-US" sz="2000" dirty="0"/>
              <a:t>使用方法を理解し、練習するのに役立つ</a:t>
            </a:r>
            <a:endParaRPr kumimoji="1" lang="en-US" altLang="ja-JP" sz="2000" dirty="0"/>
          </a:p>
          <a:p>
            <a:endParaRPr kumimoji="1" lang="ja-JP" altLang="en-US" sz="2000" dirty="0"/>
          </a:p>
        </p:txBody>
      </p:sp>
      <p:pic>
        <p:nvPicPr>
          <p:cNvPr id="7" name="図 6">
            <a:extLst>
              <a:ext uri="{FF2B5EF4-FFF2-40B4-BE49-F238E27FC236}">
                <a16:creationId xmlns:a16="http://schemas.microsoft.com/office/drawing/2014/main" id="{9B18E38C-4BBA-B5C1-84CC-E3641CE56AE5}"/>
              </a:ext>
            </a:extLst>
          </p:cNvPr>
          <p:cNvPicPr>
            <a:picLocks noChangeAspect="1"/>
          </p:cNvPicPr>
          <p:nvPr/>
        </p:nvPicPr>
        <p:blipFill>
          <a:blip r:embed="rId2"/>
          <a:stretch>
            <a:fillRect/>
          </a:stretch>
        </p:blipFill>
        <p:spPr>
          <a:xfrm>
            <a:off x="617753" y="1240984"/>
            <a:ext cx="3559039" cy="1334641"/>
          </a:xfrm>
          <a:prstGeom prst="rect">
            <a:avLst/>
          </a:prstGeom>
        </p:spPr>
      </p:pic>
      <p:pic>
        <p:nvPicPr>
          <p:cNvPr id="9" name="図 8">
            <a:extLst>
              <a:ext uri="{FF2B5EF4-FFF2-40B4-BE49-F238E27FC236}">
                <a16:creationId xmlns:a16="http://schemas.microsoft.com/office/drawing/2014/main" id="{1B5B39F5-38CE-ECF6-0117-E4CFCF9ED317}"/>
              </a:ext>
            </a:extLst>
          </p:cNvPr>
          <p:cNvPicPr>
            <a:picLocks noChangeAspect="1"/>
          </p:cNvPicPr>
          <p:nvPr/>
        </p:nvPicPr>
        <p:blipFill>
          <a:blip r:embed="rId3"/>
          <a:stretch>
            <a:fillRect/>
          </a:stretch>
        </p:blipFill>
        <p:spPr>
          <a:xfrm>
            <a:off x="683300" y="4211178"/>
            <a:ext cx="3292015" cy="1499446"/>
          </a:xfrm>
          <a:prstGeom prst="rect">
            <a:avLst/>
          </a:prstGeom>
        </p:spPr>
      </p:pic>
    </p:spTree>
    <p:extLst>
      <p:ext uri="{BB962C8B-B14F-4D97-AF65-F5344CB8AC3E}">
        <p14:creationId xmlns:p14="http://schemas.microsoft.com/office/powerpoint/2010/main" val="178945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7-2. </a:t>
            </a:r>
            <a:r>
              <a:rPr lang="ja-JP" altLang="en-US" sz="4500" dirty="0">
                <a:solidFill>
                  <a:schemeClr val="tx2"/>
                </a:solidFill>
                <a:latin typeface="メイリオ" panose="020B0604030504040204" pitchFamily="50" charset="-128"/>
              </a:rPr>
              <a:t>グループ化と集約</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25</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7777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集約の方法</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正方形/長方形 2"/>
          <p:cNvSpPr/>
          <p:nvPr/>
        </p:nvSpPr>
        <p:spPr>
          <a:xfrm>
            <a:off x="196381" y="644893"/>
            <a:ext cx="8947619" cy="907941"/>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AVG,</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MAX,</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MIN,</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SUM</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：平均値，最大値，最小値，合計値を算出</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COUNT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：行数を計算</a:t>
            </a: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12" name="表 11">
            <a:extLst>
              <a:ext uri="{FF2B5EF4-FFF2-40B4-BE49-F238E27FC236}">
                <a16:creationId xmlns:a16="http://schemas.microsoft.com/office/drawing/2014/main" id="{A421EE35-0D14-4CE5-B5A9-1985AD613FE3}"/>
              </a:ext>
            </a:extLst>
          </p:cNvPr>
          <p:cNvGraphicFramePr>
            <a:graphicFrameLocks noGrp="1"/>
          </p:cNvGraphicFramePr>
          <p:nvPr/>
        </p:nvGraphicFramePr>
        <p:xfrm>
          <a:off x="146418" y="2300037"/>
          <a:ext cx="4342030" cy="2743200"/>
        </p:xfrm>
        <a:graphic>
          <a:graphicData uri="http://schemas.openxmlformats.org/drawingml/2006/table">
            <a:tbl>
              <a:tblPr firstRow="1" bandRow="1">
                <a:tableStyleId>{5C22544A-7EE6-4342-B048-85BDC9FD1C3A}</a:tableStyleId>
              </a:tblPr>
              <a:tblGrid>
                <a:gridCol w="2200408">
                  <a:extLst>
                    <a:ext uri="{9D8B030D-6E8A-4147-A177-3AD203B41FA5}">
                      <a16:colId xmlns:a16="http://schemas.microsoft.com/office/drawing/2014/main" val="20000"/>
                    </a:ext>
                  </a:extLst>
                </a:gridCol>
                <a:gridCol w="1070811">
                  <a:extLst>
                    <a:ext uri="{9D8B030D-6E8A-4147-A177-3AD203B41FA5}">
                      <a16:colId xmlns:a16="http://schemas.microsoft.com/office/drawing/2014/main" val="20001"/>
                    </a:ext>
                  </a:extLst>
                </a:gridCol>
                <a:gridCol w="1070811">
                  <a:extLst>
                    <a:ext uri="{9D8B030D-6E8A-4147-A177-3AD203B41FA5}">
                      <a16:colId xmlns:a16="http://schemas.microsoft.com/office/drawing/2014/main" val="20002"/>
                    </a:ext>
                  </a:extLst>
                </a:gridCol>
              </a:tblGrid>
              <a:tr h="252839">
                <a:tc>
                  <a:txBody>
                    <a:bodyPr/>
                    <a:lstStyle/>
                    <a:p>
                      <a:r>
                        <a:rPr lang="ja-JP" altLang="en-US" sz="2400" dirty="0"/>
                        <a:t>名前</a:t>
                      </a:r>
                    </a:p>
                  </a:txBody>
                  <a:tcPr anchor="ctr"/>
                </a:tc>
                <a:tc>
                  <a:txBody>
                    <a:bodyPr/>
                    <a:lstStyle/>
                    <a:p>
                      <a:r>
                        <a:rPr lang="ja-JP" altLang="en-US" sz="2400"/>
                        <a:t>得点</a:t>
                      </a:r>
                    </a:p>
                  </a:txBody>
                  <a:tcPr anchor="ctr"/>
                </a:tc>
                <a:tc>
                  <a:txBody>
                    <a:bodyPr/>
                    <a:lstStyle/>
                    <a:p>
                      <a:r>
                        <a:rPr lang="ja-JP" altLang="en-US" sz="2400"/>
                        <a:t>居室</a:t>
                      </a:r>
                    </a:p>
                  </a:txBody>
                  <a:tcPr anchor="ctr"/>
                </a:tc>
                <a:extLst>
                  <a:ext uri="{0D108BD9-81ED-4DB2-BD59-A6C34878D82A}">
                    <a16:rowId xmlns:a16="http://schemas.microsoft.com/office/drawing/2014/main" val="10000"/>
                  </a:ext>
                </a:extLst>
              </a:tr>
              <a:tr h="365504">
                <a:tc>
                  <a:txBody>
                    <a:bodyPr/>
                    <a:lstStyle/>
                    <a:p>
                      <a:r>
                        <a:rPr lang="ja-JP" altLang="en-US" sz="2400" dirty="0"/>
                        <a:t>徳川家康</a:t>
                      </a:r>
                    </a:p>
                  </a:txBody>
                  <a:tcPr anchor="ctr"/>
                </a:tc>
                <a:tc>
                  <a:txBody>
                    <a:bodyPr/>
                    <a:lstStyle/>
                    <a:p>
                      <a:r>
                        <a:rPr lang="en-US" altLang="ja-JP" sz="2400"/>
                        <a:t>85</a:t>
                      </a:r>
                    </a:p>
                  </a:txBody>
                  <a:tcPr anchor="ctr"/>
                </a:tc>
                <a:tc>
                  <a:txBody>
                    <a:bodyPr/>
                    <a:lstStyle/>
                    <a:p>
                      <a:r>
                        <a:rPr lang="en-US" altLang="ja-JP" sz="2400"/>
                        <a:t>1</a:t>
                      </a:r>
                      <a:r>
                        <a:rPr lang="ja-JP" altLang="en-US" sz="2400"/>
                        <a:t>階</a:t>
                      </a:r>
                    </a:p>
                  </a:txBody>
                  <a:tcPr anchor="ctr"/>
                </a:tc>
                <a:extLst>
                  <a:ext uri="{0D108BD9-81ED-4DB2-BD59-A6C34878D82A}">
                    <a16:rowId xmlns:a16="http://schemas.microsoft.com/office/drawing/2014/main" val="10001"/>
                  </a:ext>
                </a:extLst>
              </a:tr>
              <a:tr h="252839">
                <a:tc>
                  <a:txBody>
                    <a:bodyPr/>
                    <a:lstStyle/>
                    <a:p>
                      <a:r>
                        <a:rPr lang="ja-JP" altLang="en-US" sz="2400"/>
                        <a:t>源義経</a:t>
                      </a:r>
                    </a:p>
                  </a:txBody>
                  <a:tcPr anchor="ctr"/>
                </a:tc>
                <a:tc>
                  <a:txBody>
                    <a:bodyPr/>
                    <a:lstStyle/>
                    <a:p>
                      <a:r>
                        <a:rPr lang="en-US" altLang="ja-JP" sz="2400" dirty="0"/>
                        <a:t>78</a:t>
                      </a:r>
                    </a:p>
                  </a:txBody>
                  <a:tcPr anchor="ctr"/>
                </a:tc>
                <a:tc>
                  <a:txBody>
                    <a:bodyPr/>
                    <a:lstStyle/>
                    <a:p>
                      <a:r>
                        <a:rPr lang="en-US" altLang="ja-JP" sz="2400"/>
                        <a:t>2</a:t>
                      </a:r>
                      <a:r>
                        <a:rPr lang="ja-JP" altLang="en-US" sz="2400"/>
                        <a:t>階</a:t>
                      </a:r>
                    </a:p>
                  </a:txBody>
                  <a:tcPr anchor="ctr"/>
                </a:tc>
                <a:extLst>
                  <a:ext uri="{0D108BD9-81ED-4DB2-BD59-A6C34878D82A}">
                    <a16:rowId xmlns:a16="http://schemas.microsoft.com/office/drawing/2014/main" val="10002"/>
                  </a:ext>
                </a:extLst>
              </a:tr>
              <a:tr h="252839">
                <a:tc>
                  <a:txBody>
                    <a:bodyPr/>
                    <a:lstStyle/>
                    <a:p>
                      <a:r>
                        <a:rPr lang="ja-JP" altLang="en-US" sz="2400"/>
                        <a:t>西郷隆盛</a:t>
                      </a:r>
                    </a:p>
                  </a:txBody>
                  <a:tcPr anchor="ctr"/>
                </a:tc>
                <a:tc>
                  <a:txBody>
                    <a:bodyPr/>
                    <a:lstStyle/>
                    <a:p>
                      <a:r>
                        <a:rPr lang="en-US" altLang="ja-JP" sz="2400" dirty="0"/>
                        <a:t>90</a:t>
                      </a:r>
                    </a:p>
                  </a:txBody>
                  <a:tcPr anchor="ctr"/>
                </a:tc>
                <a:tc>
                  <a:txBody>
                    <a:bodyPr/>
                    <a:lstStyle/>
                    <a:p>
                      <a:r>
                        <a:rPr lang="en-US" altLang="ja-JP" sz="2400"/>
                        <a:t>3</a:t>
                      </a:r>
                      <a:r>
                        <a:rPr lang="ja-JP" altLang="en-US" sz="2400"/>
                        <a:t>階</a:t>
                      </a:r>
                    </a:p>
                  </a:txBody>
                  <a:tcPr anchor="ctr"/>
                </a:tc>
                <a:extLst>
                  <a:ext uri="{0D108BD9-81ED-4DB2-BD59-A6C34878D82A}">
                    <a16:rowId xmlns:a16="http://schemas.microsoft.com/office/drawing/2014/main" val="1087875803"/>
                  </a:ext>
                </a:extLst>
              </a:tr>
              <a:tr h="252839">
                <a:tc>
                  <a:txBody>
                    <a:bodyPr/>
                    <a:lstStyle/>
                    <a:p>
                      <a:r>
                        <a:rPr lang="ja-JP" altLang="en-US" sz="2400"/>
                        <a:t>豊臣秀吉</a:t>
                      </a:r>
                    </a:p>
                  </a:txBody>
                  <a:tcPr anchor="ctr"/>
                </a:tc>
                <a:tc>
                  <a:txBody>
                    <a:bodyPr/>
                    <a:lstStyle/>
                    <a:p>
                      <a:r>
                        <a:rPr lang="en-US" altLang="ja-JP" sz="2400" dirty="0"/>
                        <a:t>82</a:t>
                      </a:r>
                    </a:p>
                  </a:txBody>
                  <a:tcPr anchor="ctr"/>
                </a:tc>
                <a:tc>
                  <a:txBody>
                    <a:bodyPr/>
                    <a:lstStyle/>
                    <a:p>
                      <a:r>
                        <a:rPr lang="en-US" altLang="ja-JP" sz="2400"/>
                        <a:t>1</a:t>
                      </a:r>
                      <a:r>
                        <a:rPr lang="ja-JP" altLang="en-US" sz="2400"/>
                        <a:t>階</a:t>
                      </a:r>
                    </a:p>
                  </a:txBody>
                  <a:tcPr anchor="ctr"/>
                </a:tc>
                <a:extLst>
                  <a:ext uri="{0D108BD9-81ED-4DB2-BD59-A6C34878D82A}">
                    <a16:rowId xmlns:a16="http://schemas.microsoft.com/office/drawing/2014/main" val="1215325526"/>
                  </a:ext>
                </a:extLst>
              </a:tr>
              <a:tr h="252839">
                <a:tc>
                  <a:txBody>
                    <a:bodyPr/>
                    <a:lstStyle/>
                    <a:p>
                      <a:r>
                        <a:rPr lang="ja-JP" altLang="en-US" sz="2400"/>
                        <a:t>織田信長</a:t>
                      </a:r>
                    </a:p>
                  </a:txBody>
                  <a:tcPr anchor="ctr"/>
                </a:tc>
                <a:tc>
                  <a:txBody>
                    <a:bodyPr/>
                    <a:lstStyle/>
                    <a:p>
                      <a:r>
                        <a:rPr lang="en-US" altLang="ja-JP" sz="2400" dirty="0"/>
                        <a:t>75</a:t>
                      </a:r>
                    </a:p>
                  </a:txBody>
                  <a:tcPr anchor="ctr"/>
                </a:tc>
                <a:tc>
                  <a:txBody>
                    <a:bodyPr/>
                    <a:lstStyle/>
                    <a:p>
                      <a:r>
                        <a:rPr lang="en-US" altLang="ja-JP" sz="2400" dirty="0"/>
                        <a:t>2</a:t>
                      </a:r>
                      <a:r>
                        <a:rPr lang="ja-JP" altLang="en-US" sz="2400" dirty="0"/>
                        <a:t>階</a:t>
                      </a:r>
                    </a:p>
                  </a:txBody>
                  <a:tcPr anchor="ctr"/>
                </a:tc>
                <a:extLst>
                  <a:ext uri="{0D108BD9-81ED-4DB2-BD59-A6C34878D82A}">
                    <a16:rowId xmlns:a16="http://schemas.microsoft.com/office/drawing/2014/main" val="2083571010"/>
                  </a:ext>
                </a:extLst>
              </a:tr>
            </a:tbl>
          </a:graphicData>
        </a:graphic>
      </p:graphicFrame>
      <p:sp>
        <p:nvSpPr>
          <p:cNvPr id="13" name="コンテンツ プレースホルダー 2"/>
          <p:cNvSpPr txBox="1">
            <a:spLocks/>
          </p:cNvSpPr>
          <p:nvPr/>
        </p:nvSpPr>
        <p:spPr>
          <a:xfrm>
            <a:off x="1172077" y="1745512"/>
            <a:ext cx="1414358" cy="73947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記録テーブル</a:t>
            </a:r>
          </a:p>
        </p:txBody>
      </p:sp>
      <p:sp>
        <p:nvSpPr>
          <p:cNvPr id="7" name="正方形/長方形 6"/>
          <p:cNvSpPr/>
          <p:nvPr/>
        </p:nvSpPr>
        <p:spPr>
          <a:xfrm>
            <a:off x="4901611" y="1878202"/>
            <a:ext cx="4194161" cy="4478149"/>
          </a:xfrm>
          <a:prstGeom prst="rect">
            <a:avLst/>
          </a:prstGeom>
        </p:spPr>
        <p:txBody>
          <a:bodyPr wrap="non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AVG</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82</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MAX</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90</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MIN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75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SUM</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得点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410</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SELECT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COUNT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FROM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記録</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結果</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5</a:t>
            </a:r>
          </a:p>
        </p:txBody>
      </p:sp>
    </p:spTree>
    <p:extLst>
      <p:ext uri="{BB962C8B-B14F-4D97-AF65-F5344CB8AC3E}">
        <p14:creationId xmlns:p14="http://schemas.microsoft.com/office/powerpoint/2010/main" val="1760850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1A85C-5582-C104-2835-49C86D0AD77B}"/>
              </a:ext>
            </a:extLst>
          </p:cNvPr>
          <p:cNvSpPr>
            <a:spLocks noGrp="1"/>
          </p:cNvSpPr>
          <p:nvPr>
            <p:ph type="title"/>
          </p:nvPr>
        </p:nvSpPr>
        <p:spPr/>
        <p:txBody>
          <a:bodyPr>
            <a:normAutofit fontScale="90000"/>
          </a:bodyPr>
          <a:lstStyle/>
          <a:p>
            <a:r>
              <a:rPr kumimoji="1" lang="ja-JP" altLang="en-US" dirty="0"/>
              <a:t>グループ化</a:t>
            </a:r>
          </a:p>
        </p:txBody>
      </p:sp>
      <p:sp>
        <p:nvSpPr>
          <p:cNvPr id="3" name="コンテンツ プレースホルダー 2">
            <a:extLst>
              <a:ext uri="{FF2B5EF4-FFF2-40B4-BE49-F238E27FC236}">
                <a16:creationId xmlns:a16="http://schemas.microsoft.com/office/drawing/2014/main" id="{C5817623-5A93-DD69-DC6A-F76D92120397}"/>
              </a:ext>
            </a:extLst>
          </p:cNvPr>
          <p:cNvSpPr>
            <a:spLocks noGrp="1"/>
          </p:cNvSpPr>
          <p:nvPr>
            <p:ph idx="1"/>
          </p:nvPr>
        </p:nvSpPr>
        <p:spPr>
          <a:xfrm>
            <a:off x="321845" y="694476"/>
            <a:ext cx="8822155" cy="6163524"/>
          </a:xfrm>
        </p:spPr>
        <p:txBody>
          <a:bodyPr>
            <a:normAutofit lnSpcReduction="10000"/>
          </a:bodyPr>
          <a:lstStyle/>
          <a:p>
            <a:pPr marL="0" indent="0">
              <a:buNone/>
            </a:pPr>
            <a:r>
              <a:rPr kumimoji="1" lang="ja-JP" altLang="en-US" sz="2400" b="1" dirty="0"/>
              <a:t>グループ化</a:t>
            </a:r>
            <a:r>
              <a:rPr kumimoji="1" lang="ja-JP" altLang="en-US" sz="2400" dirty="0"/>
              <a:t>は、</a:t>
            </a:r>
            <a:r>
              <a:rPr kumimoji="1" lang="ja-JP" altLang="en-US" sz="2400" b="1" dirty="0"/>
              <a:t>同じ属性値を共有するデータ</a:t>
            </a:r>
            <a:r>
              <a:rPr kumimoji="1" lang="ja-JP" altLang="en-US" sz="2400" dirty="0"/>
              <a:t>を</a:t>
            </a:r>
            <a:r>
              <a:rPr lang="ja-JP" altLang="en-US" sz="2400" b="1" dirty="0"/>
              <a:t>集める</a:t>
            </a:r>
            <a:r>
              <a:rPr kumimoji="1" lang="ja-JP" altLang="en-US" sz="2400" b="1" dirty="0"/>
              <a:t>プロセス</a:t>
            </a:r>
            <a:r>
              <a:rPr kumimoji="1" lang="ja-JP" altLang="en-US" sz="2400" dirty="0"/>
              <a:t>．</a:t>
            </a:r>
            <a:endParaRPr lang="en-US" altLang="ja-JP" sz="2400" dirty="0"/>
          </a:p>
          <a:p>
            <a:pPr marL="0" indent="0">
              <a:buNone/>
            </a:pPr>
            <a:r>
              <a:rPr kumimoji="1" lang="ja-JP" altLang="en-US" sz="2400" dirty="0"/>
              <a:t>例：</a:t>
            </a:r>
            <a:r>
              <a:rPr kumimoji="1" lang="ja-JP" altLang="en-US" sz="2400" b="1" dirty="0"/>
              <a:t>科目の「国語」、「算数」、「理科」でグループ化</a:t>
            </a:r>
            <a:endParaRPr kumimoji="1" lang="en-US" altLang="ja-JP" sz="2400" b="1" dirty="0"/>
          </a:p>
          <a:p>
            <a:pPr marL="0" indent="0">
              <a:buNone/>
            </a:pPr>
            <a:endParaRPr lang="en-US" altLang="ja-JP" sz="2400" dirty="0"/>
          </a:p>
          <a:p>
            <a:pPr marL="0" indent="0">
              <a:buNone/>
            </a:pPr>
            <a:endParaRPr kumimoji="1" lang="en-US" altLang="ja-JP" sz="2400" dirty="0"/>
          </a:p>
          <a:p>
            <a:pPr marL="0" indent="0">
              <a:buNone/>
            </a:pPr>
            <a:endParaRPr kumimoji="1" lang="en-US" altLang="ja-JP" sz="2400" dirty="0"/>
          </a:p>
          <a:p>
            <a:pPr marL="0" indent="0">
              <a:buNone/>
            </a:pPr>
            <a:endParaRPr lang="en-US" altLang="ja-JP" sz="2400" dirty="0"/>
          </a:p>
          <a:p>
            <a:pPr marL="0" indent="0">
              <a:buNone/>
            </a:pPr>
            <a:r>
              <a:rPr kumimoji="1" lang="ja-JP" altLang="en-US" sz="2400" dirty="0"/>
              <a:t>例：</a:t>
            </a:r>
            <a:r>
              <a:rPr kumimoji="1" lang="ja-JP" altLang="en-US" sz="2400" b="1" dirty="0"/>
              <a:t>受講者の「</a:t>
            </a:r>
            <a:r>
              <a:rPr kumimoji="1" lang="en-US" altLang="ja-JP" sz="2400" b="1" dirty="0"/>
              <a:t>A</a:t>
            </a:r>
            <a:r>
              <a:rPr kumimoji="1" lang="ja-JP" altLang="en-US" sz="2400" b="1" dirty="0"/>
              <a:t>」、「</a:t>
            </a:r>
            <a:r>
              <a:rPr kumimoji="1" lang="en-US" altLang="ja-JP" sz="2400" b="1" dirty="0"/>
              <a:t>B</a:t>
            </a:r>
            <a:r>
              <a:rPr kumimoji="1" lang="ja-JP" altLang="en-US" sz="2400" b="1" dirty="0"/>
              <a:t>」でグループ化</a:t>
            </a:r>
            <a:endParaRPr kumimoji="1" lang="en-US" altLang="ja-JP" sz="2400" b="1" dirty="0"/>
          </a:p>
          <a:p>
            <a:pPr marL="0" indent="0">
              <a:buNone/>
            </a:pPr>
            <a:endParaRPr lang="en-US" altLang="ja-JP" sz="2400" dirty="0"/>
          </a:p>
          <a:p>
            <a:pPr marL="0" indent="0">
              <a:buNone/>
            </a:pPr>
            <a:endParaRPr kumimoji="1" lang="en-US" altLang="ja-JP" sz="2400" dirty="0"/>
          </a:p>
          <a:p>
            <a:pPr marL="0" indent="0">
              <a:buNone/>
            </a:pPr>
            <a:endParaRPr kumimoji="1" lang="en-US" altLang="ja-JP" sz="2400" dirty="0"/>
          </a:p>
          <a:p>
            <a:pPr marL="0" indent="0">
              <a:buNone/>
            </a:pPr>
            <a:endParaRPr kumimoji="1" lang="en-US" altLang="ja-JP" sz="2400" dirty="0"/>
          </a:p>
          <a:p>
            <a:pPr marL="0" indent="0">
              <a:buNone/>
            </a:pPr>
            <a:r>
              <a:rPr lang="ja-JP" altLang="en-US" sz="2400" dirty="0"/>
              <a:t>それぞれの値ごとにグループに分けることで，データの分析が容易になる</a:t>
            </a:r>
            <a:endParaRPr kumimoji="1" lang="ja-JP" altLang="en-US" sz="2400" dirty="0"/>
          </a:p>
        </p:txBody>
      </p:sp>
      <p:sp>
        <p:nvSpPr>
          <p:cNvPr id="4" name="スライド番号プレースホルダー 3">
            <a:extLst>
              <a:ext uri="{FF2B5EF4-FFF2-40B4-BE49-F238E27FC236}">
                <a16:creationId xmlns:a16="http://schemas.microsoft.com/office/drawing/2014/main" id="{32FF7986-3946-8564-F3A9-14C8037B6D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DBE31C89-1FF0-FF30-9069-C86295E42E2F}"/>
              </a:ext>
            </a:extLst>
          </p:cNvPr>
          <p:cNvGraphicFramePr>
            <a:graphicFrameLocks noGrp="1"/>
          </p:cNvGraphicFramePr>
          <p:nvPr/>
        </p:nvGraphicFramePr>
        <p:xfrm>
          <a:off x="804980" y="1554480"/>
          <a:ext cx="2380079" cy="1874520"/>
        </p:xfrm>
        <a:graphic>
          <a:graphicData uri="http://schemas.openxmlformats.org/drawingml/2006/table">
            <a:tbl>
              <a:tblPr firstRow="1" bandRow="1">
                <a:tableStyleId>{5C22544A-7EE6-4342-B048-85BDC9FD1C3A}</a:tableStyleId>
              </a:tblPr>
              <a:tblGrid>
                <a:gridCol w="770915">
                  <a:extLst>
                    <a:ext uri="{9D8B030D-6E8A-4147-A177-3AD203B41FA5}">
                      <a16:colId xmlns:a16="http://schemas.microsoft.com/office/drawing/2014/main" val="20001"/>
                    </a:ext>
                  </a:extLst>
                </a:gridCol>
                <a:gridCol w="804582">
                  <a:extLst>
                    <a:ext uri="{9D8B030D-6E8A-4147-A177-3AD203B41FA5}">
                      <a16:colId xmlns:a16="http://schemas.microsoft.com/office/drawing/2014/main" val="20002"/>
                    </a:ext>
                  </a:extLst>
                </a:gridCol>
                <a:gridCol w="804582">
                  <a:extLst>
                    <a:ext uri="{9D8B030D-6E8A-4147-A177-3AD203B41FA5}">
                      <a16:colId xmlns:a16="http://schemas.microsoft.com/office/drawing/2014/main" val="2813495405"/>
                    </a:ext>
                  </a:extLst>
                </a:gridCol>
              </a:tblGrid>
              <a:tr h="277900">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77900">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77900">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77900">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77900">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77900">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sp>
        <p:nvSpPr>
          <p:cNvPr id="6" name="矢印: 右 5">
            <a:extLst>
              <a:ext uri="{FF2B5EF4-FFF2-40B4-BE49-F238E27FC236}">
                <a16:creationId xmlns:a16="http://schemas.microsoft.com/office/drawing/2014/main" id="{01752C60-5BA5-44AF-79DF-3A3B8AF22C33}"/>
              </a:ext>
            </a:extLst>
          </p:cNvPr>
          <p:cNvSpPr/>
          <p:nvPr/>
        </p:nvSpPr>
        <p:spPr>
          <a:xfrm>
            <a:off x="3364976" y="2309045"/>
            <a:ext cx="208891" cy="4265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a:extLst>
              <a:ext uri="{FF2B5EF4-FFF2-40B4-BE49-F238E27FC236}">
                <a16:creationId xmlns:a16="http://schemas.microsoft.com/office/drawing/2014/main" id="{FFDD650C-C5F5-E466-49FC-AE1729110DDC}"/>
              </a:ext>
            </a:extLst>
          </p:cNvPr>
          <p:cNvGraphicFramePr>
            <a:graphicFrameLocks noGrp="1"/>
          </p:cNvGraphicFramePr>
          <p:nvPr/>
        </p:nvGraphicFramePr>
        <p:xfrm>
          <a:off x="3753377" y="1634275"/>
          <a:ext cx="2380078" cy="973469"/>
        </p:xfrm>
        <a:graphic>
          <a:graphicData uri="http://schemas.openxmlformats.org/drawingml/2006/table">
            <a:tbl>
              <a:tblPr firstRow="1" bandRow="1">
                <a:tableStyleId>{5C22544A-7EE6-4342-B048-85BDC9FD1C3A}</a:tableStyleId>
              </a:tblPr>
              <a:tblGrid>
                <a:gridCol w="770914">
                  <a:extLst>
                    <a:ext uri="{9D8B030D-6E8A-4147-A177-3AD203B41FA5}">
                      <a16:colId xmlns:a16="http://schemas.microsoft.com/office/drawing/2014/main" val="20001"/>
                    </a:ext>
                  </a:extLst>
                </a:gridCol>
                <a:gridCol w="804582">
                  <a:extLst>
                    <a:ext uri="{9D8B030D-6E8A-4147-A177-3AD203B41FA5}">
                      <a16:colId xmlns:a16="http://schemas.microsoft.com/office/drawing/2014/main" val="20002"/>
                    </a:ext>
                  </a:extLst>
                </a:gridCol>
                <a:gridCol w="804582">
                  <a:extLst>
                    <a:ext uri="{9D8B030D-6E8A-4147-A177-3AD203B41FA5}">
                      <a16:colId xmlns:a16="http://schemas.microsoft.com/office/drawing/2014/main" val="2813495405"/>
                    </a:ext>
                  </a:extLst>
                </a:gridCol>
              </a:tblGrid>
              <a:tr h="348629">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0128">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0128">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1" name="表 10">
            <a:extLst>
              <a:ext uri="{FF2B5EF4-FFF2-40B4-BE49-F238E27FC236}">
                <a16:creationId xmlns:a16="http://schemas.microsoft.com/office/drawing/2014/main" id="{C01A6765-4204-2549-3C30-0C1EE32E9979}"/>
              </a:ext>
            </a:extLst>
          </p:cNvPr>
          <p:cNvGraphicFramePr>
            <a:graphicFrameLocks noGrp="1"/>
          </p:cNvGraphicFramePr>
          <p:nvPr/>
        </p:nvGraphicFramePr>
        <p:xfrm>
          <a:off x="6606307" y="1670484"/>
          <a:ext cx="2418449" cy="638561"/>
        </p:xfrm>
        <a:graphic>
          <a:graphicData uri="http://schemas.openxmlformats.org/drawingml/2006/table">
            <a:tbl>
              <a:tblPr firstRow="1" bandRow="1">
                <a:tableStyleId>{5C22544A-7EE6-4342-B048-85BDC9FD1C3A}</a:tableStyleId>
              </a:tblPr>
              <a:tblGrid>
                <a:gridCol w="783343">
                  <a:extLst>
                    <a:ext uri="{9D8B030D-6E8A-4147-A177-3AD203B41FA5}">
                      <a16:colId xmlns:a16="http://schemas.microsoft.com/office/drawing/2014/main" val="20001"/>
                    </a:ext>
                  </a:extLst>
                </a:gridCol>
                <a:gridCol w="817553">
                  <a:extLst>
                    <a:ext uri="{9D8B030D-6E8A-4147-A177-3AD203B41FA5}">
                      <a16:colId xmlns:a16="http://schemas.microsoft.com/office/drawing/2014/main" val="20002"/>
                    </a:ext>
                  </a:extLst>
                </a:gridCol>
                <a:gridCol w="817553">
                  <a:extLst>
                    <a:ext uri="{9D8B030D-6E8A-4147-A177-3AD203B41FA5}">
                      <a16:colId xmlns:a16="http://schemas.microsoft.com/office/drawing/2014/main" val="2813495405"/>
                    </a:ext>
                  </a:extLst>
                </a:gridCol>
              </a:tblGrid>
              <a:tr h="326141">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05929">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2" name="表 11">
            <a:extLst>
              <a:ext uri="{FF2B5EF4-FFF2-40B4-BE49-F238E27FC236}">
                <a16:creationId xmlns:a16="http://schemas.microsoft.com/office/drawing/2014/main" id="{4F6DB3D0-9E8C-C60C-ADD5-2D3CF2FD6835}"/>
              </a:ext>
            </a:extLst>
          </p:cNvPr>
          <p:cNvGraphicFramePr>
            <a:graphicFrameLocks noGrp="1"/>
          </p:cNvGraphicFramePr>
          <p:nvPr/>
        </p:nvGraphicFramePr>
        <p:xfrm>
          <a:off x="6312965" y="2485159"/>
          <a:ext cx="2380078" cy="937260"/>
        </p:xfrm>
        <a:graphic>
          <a:graphicData uri="http://schemas.openxmlformats.org/drawingml/2006/table">
            <a:tbl>
              <a:tblPr firstRow="1" bandRow="1">
                <a:tableStyleId>{5C22544A-7EE6-4342-B048-85BDC9FD1C3A}</a:tableStyleId>
              </a:tblPr>
              <a:tblGrid>
                <a:gridCol w="770914">
                  <a:extLst>
                    <a:ext uri="{9D8B030D-6E8A-4147-A177-3AD203B41FA5}">
                      <a16:colId xmlns:a16="http://schemas.microsoft.com/office/drawing/2014/main" val="20001"/>
                    </a:ext>
                  </a:extLst>
                </a:gridCol>
                <a:gridCol w="804582">
                  <a:extLst>
                    <a:ext uri="{9D8B030D-6E8A-4147-A177-3AD203B41FA5}">
                      <a16:colId xmlns:a16="http://schemas.microsoft.com/office/drawing/2014/main" val="20002"/>
                    </a:ext>
                  </a:extLst>
                </a:gridCol>
                <a:gridCol w="804582">
                  <a:extLst>
                    <a:ext uri="{9D8B030D-6E8A-4147-A177-3AD203B41FA5}">
                      <a16:colId xmlns:a16="http://schemas.microsoft.com/office/drawing/2014/main" val="2813495405"/>
                    </a:ext>
                  </a:extLst>
                </a:gridCol>
              </a:tblGrid>
              <a:tr h="296943">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77900">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77900">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graphicFrame>
        <p:nvGraphicFramePr>
          <p:cNvPr id="13" name="表 12">
            <a:extLst>
              <a:ext uri="{FF2B5EF4-FFF2-40B4-BE49-F238E27FC236}">
                <a16:creationId xmlns:a16="http://schemas.microsoft.com/office/drawing/2014/main" id="{69093174-7606-7B1B-0474-C70E39BB3347}"/>
              </a:ext>
            </a:extLst>
          </p:cNvPr>
          <p:cNvGraphicFramePr>
            <a:graphicFrameLocks noGrp="1"/>
          </p:cNvGraphicFramePr>
          <p:nvPr/>
        </p:nvGraphicFramePr>
        <p:xfrm>
          <a:off x="3854274" y="4171950"/>
          <a:ext cx="2418449" cy="1249680"/>
        </p:xfrm>
        <a:graphic>
          <a:graphicData uri="http://schemas.openxmlformats.org/drawingml/2006/table">
            <a:tbl>
              <a:tblPr firstRow="1" bandRow="1">
                <a:tableStyleId>{5C22544A-7EE6-4342-B048-85BDC9FD1C3A}</a:tableStyleId>
              </a:tblPr>
              <a:tblGrid>
                <a:gridCol w="783343">
                  <a:extLst>
                    <a:ext uri="{9D8B030D-6E8A-4147-A177-3AD203B41FA5}">
                      <a16:colId xmlns:a16="http://schemas.microsoft.com/office/drawing/2014/main" val="20001"/>
                    </a:ext>
                  </a:extLst>
                </a:gridCol>
                <a:gridCol w="817553">
                  <a:extLst>
                    <a:ext uri="{9D8B030D-6E8A-4147-A177-3AD203B41FA5}">
                      <a16:colId xmlns:a16="http://schemas.microsoft.com/office/drawing/2014/main" val="20002"/>
                    </a:ext>
                  </a:extLst>
                </a:gridCol>
                <a:gridCol w="817553">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4" name="表 13">
            <a:extLst>
              <a:ext uri="{FF2B5EF4-FFF2-40B4-BE49-F238E27FC236}">
                <a16:creationId xmlns:a16="http://schemas.microsoft.com/office/drawing/2014/main" id="{148C3B79-47D3-8AF3-AC0D-B6AC648F87F3}"/>
              </a:ext>
            </a:extLst>
          </p:cNvPr>
          <p:cNvGraphicFramePr>
            <a:graphicFrameLocks noGrp="1"/>
          </p:cNvGraphicFramePr>
          <p:nvPr/>
        </p:nvGraphicFramePr>
        <p:xfrm>
          <a:off x="6540800" y="4269921"/>
          <a:ext cx="2418449" cy="937260"/>
        </p:xfrm>
        <a:graphic>
          <a:graphicData uri="http://schemas.openxmlformats.org/drawingml/2006/table">
            <a:tbl>
              <a:tblPr firstRow="1" bandRow="1">
                <a:tableStyleId>{5C22544A-7EE6-4342-B048-85BDC9FD1C3A}</a:tableStyleId>
              </a:tblPr>
              <a:tblGrid>
                <a:gridCol w="783343">
                  <a:extLst>
                    <a:ext uri="{9D8B030D-6E8A-4147-A177-3AD203B41FA5}">
                      <a16:colId xmlns:a16="http://schemas.microsoft.com/office/drawing/2014/main" val="20001"/>
                    </a:ext>
                  </a:extLst>
                </a:gridCol>
                <a:gridCol w="817553">
                  <a:extLst>
                    <a:ext uri="{9D8B030D-6E8A-4147-A177-3AD203B41FA5}">
                      <a16:colId xmlns:a16="http://schemas.microsoft.com/office/drawing/2014/main" val="20002"/>
                    </a:ext>
                  </a:extLst>
                </a:gridCol>
                <a:gridCol w="817553">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graphicFrame>
        <p:nvGraphicFramePr>
          <p:cNvPr id="10" name="表 9">
            <a:extLst>
              <a:ext uri="{FF2B5EF4-FFF2-40B4-BE49-F238E27FC236}">
                <a16:creationId xmlns:a16="http://schemas.microsoft.com/office/drawing/2014/main" id="{F8985379-D4F4-11FA-DC6D-3A383760C6F6}"/>
              </a:ext>
            </a:extLst>
          </p:cNvPr>
          <p:cNvGraphicFramePr>
            <a:graphicFrameLocks noGrp="1"/>
          </p:cNvGraphicFramePr>
          <p:nvPr/>
        </p:nvGraphicFramePr>
        <p:xfrm>
          <a:off x="817310" y="3859530"/>
          <a:ext cx="2380079" cy="1874520"/>
        </p:xfrm>
        <a:graphic>
          <a:graphicData uri="http://schemas.openxmlformats.org/drawingml/2006/table">
            <a:tbl>
              <a:tblPr firstRow="1" bandRow="1">
                <a:tableStyleId>{5C22544A-7EE6-4342-B048-85BDC9FD1C3A}</a:tableStyleId>
              </a:tblPr>
              <a:tblGrid>
                <a:gridCol w="770915">
                  <a:extLst>
                    <a:ext uri="{9D8B030D-6E8A-4147-A177-3AD203B41FA5}">
                      <a16:colId xmlns:a16="http://schemas.microsoft.com/office/drawing/2014/main" val="20001"/>
                    </a:ext>
                  </a:extLst>
                </a:gridCol>
                <a:gridCol w="804582">
                  <a:extLst>
                    <a:ext uri="{9D8B030D-6E8A-4147-A177-3AD203B41FA5}">
                      <a16:colId xmlns:a16="http://schemas.microsoft.com/office/drawing/2014/main" val="20002"/>
                    </a:ext>
                  </a:extLst>
                </a:gridCol>
                <a:gridCol w="804582">
                  <a:extLst>
                    <a:ext uri="{9D8B030D-6E8A-4147-A177-3AD203B41FA5}">
                      <a16:colId xmlns:a16="http://schemas.microsoft.com/office/drawing/2014/main" val="2813495405"/>
                    </a:ext>
                  </a:extLst>
                </a:gridCol>
              </a:tblGrid>
              <a:tr h="277900">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77900">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77900">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77900">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77900">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77900">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sp>
        <p:nvSpPr>
          <p:cNvPr id="15" name="矢印: 右 14">
            <a:extLst>
              <a:ext uri="{FF2B5EF4-FFF2-40B4-BE49-F238E27FC236}">
                <a16:creationId xmlns:a16="http://schemas.microsoft.com/office/drawing/2014/main" id="{D8A4723B-C9F1-F285-3BDC-A8C8C4FEFAB3}"/>
              </a:ext>
            </a:extLst>
          </p:cNvPr>
          <p:cNvSpPr/>
          <p:nvPr/>
        </p:nvSpPr>
        <p:spPr>
          <a:xfrm>
            <a:off x="3377306" y="4614095"/>
            <a:ext cx="208891" cy="4265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84977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1A85C-5582-C104-2835-49C86D0AD77B}"/>
              </a:ext>
            </a:extLst>
          </p:cNvPr>
          <p:cNvSpPr>
            <a:spLocks noGrp="1"/>
          </p:cNvSpPr>
          <p:nvPr>
            <p:ph type="title"/>
          </p:nvPr>
        </p:nvSpPr>
        <p:spPr/>
        <p:txBody>
          <a:bodyPr>
            <a:normAutofit fontScale="90000"/>
          </a:bodyPr>
          <a:lstStyle/>
          <a:p>
            <a:r>
              <a:rPr kumimoji="1" lang="ja-JP" altLang="en-US" dirty="0"/>
              <a:t>成績テーブルの「科目」によるグループ化</a:t>
            </a:r>
          </a:p>
        </p:txBody>
      </p:sp>
      <p:sp>
        <p:nvSpPr>
          <p:cNvPr id="3" name="コンテンツ プレースホルダー 2">
            <a:extLst>
              <a:ext uri="{FF2B5EF4-FFF2-40B4-BE49-F238E27FC236}">
                <a16:creationId xmlns:a16="http://schemas.microsoft.com/office/drawing/2014/main" id="{C5817623-5A93-DD69-DC6A-F76D92120397}"/>
              </a:ext>
            </a:extLst>
          </p:cNvPr>
          <p:cNvSpPr>
            <a:spLocks noGrp="1"/>
          </p:cNvSpPr>
          <p:nvPr>
            <p:ph idx="1"/>
          </p:nvPr>
        </p:nvSpPr>
        <p:spPr>
          <a:xfrm>
            <a:off x="321845" y="846252"/>
            <a:ext cx="8257005" cy="6011747"/>
          </a:xfrm>
        </p:spPr>
        <p:txBody>
          <a:bodyPr>
            <a:normAutofit/>
          </a:bodyPr>
          <a:lstStyle/>
          <a:p>
            <a:pPr marL="0" indent="0">
              <a:buNone/>
            </a:pPr>
            <a:r>
              <a:rPr kumimoji="1" lang="ja-JP" altLang="en-US" sz="2400" b="1" dirty="0"/>
              <a:t>① 成績テーブルには科目、受講者、得点が記載されている</a:t>
            </a:r>
            <a:endParaRPr kumimoji="1" lang="en-US" altLang="ja-JP" sz="2400" b="1" dirty="0"/>
          </a:p>
          <a:p>
            <a:pPr marL="0" indent="0">
              <a:buNone/>
            </a:pPr>
            <a:endParaRPr lang="en-US" altLang="ja-JP" sz="2400" b="1" dirty="0"/>
          </a:p>
          <a:p>
            <a:pPr marL="0" indent="0">
              <a:buNone/>
            </a:pPr>
            <a:endParaRPr kumimoji="1" lang="en-US" altLang="ja-JP" sz="2400" b="1" dirty="0"/>
          </a:p>
          <a:p>
            <a:pPr marL="0" indent="0">
              <a:buNone/>
            </a:pPr>
            <a:endParaRPr lang="en-US" altLang="ja-JP" sz="2400" b="1" dirty="0"/>
          </a:p>
          <a:p>
            <a:pPr marL="0" indent="0">
              <a:buNone/>
            </a:pPr>
            <a:endParaRPr lang="en-US" altLang="ja-JP" sz="2400" b="1" dirty="0"/>
          </a:p>
          <a:p>
            <a:pPr marL="0" indent="0">
              <a:buNone/>
            </a:pPr>
            <a:endParaRPr lang="en-US" altLang="ja-JP" sz="2400" b="1" dirty="0"/>
          </a:p>
          <a:p>
            <a:pPr marL="0" indent="0">
              <a:buNone/>
            </a:pPr>
            <a:r>
              <a:rPr kumimoji="1" lang="ja-JP" altLang="en-US" sz="2400" b="1" dirty="0"/>
              <a:t>②科目の「国語」、</a:t>
            </a:r>
            <a:r>
              <a:rPr lang="ja-JP" altLang="en-US" sz="2400" b="1" dirty="0"/>
              <a:t>「算数」、「理科」のグループを形成</a:t>
            </a:r>
            <a:endParaRPr lang="en-US" altLang="ja-JP" sz="2400" b="1" dirty="0"/>
          </a:p>
        </p:txBody>
      </p:sp>
      <p:sp>
        <p:nvSpPr>
          <p:cNvPr id="4" name="スライド番号プレースホルダー 3">
            <a:extLst>
              <a:ext uri="{FF2B5EF4-FFF2-40B4-BE49-F238E27FC236}">
                <a16:creationId xmlns:a16="http://schemas.microsoft.com/office/drawing/2014/main" id="{32FF7986-3946-8564-F3A9-14C8037B6D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DBE31C89-1FF0-FF30-9069-C86295E42E2F}"/>
              </a:ext>
            </a:extLst>
          </p:cNvPr>
          <p:cNvGraphicFramePr>
            <a:graphicFrameLocks noGrp="1"/>
          </p:cNvGraphicFramePr>
          <p:nvPr/>
        </p:nvGraphicFramePr>
        <p:xfrm>
          <a:off x="1073360" y="1360251"/>
          <a:ext cx="2749340" cy="1874520"/>
        </p:xfrm>
        <a:graphic>
          <a:graphicData uri="http://schemas.openxmlformats.org/drawingml/2006/table">
            <a:tbl>
              <a:tblPr firstRow="1" bandRow="1">
                <a:tableStyleId>{5C22544A-7EE6-4342-B048-85BDC9FD1C3A}</a:tableStyleId>
              </a:tblPr>
              <a:tblGrid>
                <a:gridCol w="890520">
                  <a:extLst>
                    <a:ext uri="{9D8B030D-6E8A-4147-A177-3AD203B41FA5}">
                      <a16:colId xmlns:a16="http://schemas.microsoft.com/office/drawing/2014/main" val="20001"/>
                    </a:ext>
                  </a:extLst>
                </a:gridCol>
                <a:gridCol w="929410">
                  <a:extLst>
                    <a:ext uri="{9D8B030D-6E8A-4147-A177-3AD203B41FA5}">
                      <a16:colId xmlns:a16="http://schemas.microsoft.com/office/drawing/2014/main" val="20002"/>
                    </a:ext>
                  </a:extLst>
                </a:gridCol>
                <a:gridCol w="929410">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0" name="表 9">
            <a:extLst>
              <a:ext uri="{FF2B5EF4-FFF2-40B4-BE49-F238E27FC236}">
                <a16:creationId xmlns:a16="http://schemas.microsoft.com/office/drawing/2014/main" id="{EBDFF939-6161-A06D-1C1C-CCA20D634E15}"/>
              </a:ext>
            </a:extLst>
          </p:cNvPr>
          <p:cNvGraphicFramePr>
            <a:graphicFrameLocks noGrp="1"/>
          </p:cNvGraphicFramePr>
          <p:nvPr/>
        </p:nvGraphicFramePr>
        <p:xfrm>
          <a:off x="1208381" y="4339805"/>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5" name="表 14">
            <a:extLst>
              <a:ext uri="{FF2B5EF4-FFF2-40B4-BE49-F238E27FC236}">
                <a16:creationId xmlns:a16="http://schemas.microsoft.com/office/drawing/2014/main" id="{F79DE122-2144-5746-1902-D8CE139E74D1}"/>
              </a:ext>
            </a:extLst>
          </p:cNvPr>
          <p:cNvGraphicFramePr>
            <a:graphicFrameLocks noGrp="1"/>
          </p:cNvGraphicFramePr>
          <p:nvPr/>
        </p:nvGraphicFramePr>
        <p:xfrm>
          <a:off x="3822700" y="5745712"/>
          <a:ext cx="2353559" cy="62484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6" name="表 15">
            <a:extLst>
              <a:ext uri="{FF2B5EF4-FFF2-40B4-BE49-F238E27FC236}">
                <a16:creationId xmlns:a16="http://schemas.microsoft.com/office/drawing/2014/main" id="{2ED819B6-AE01-6A4B-23D0-86008050291C}"/>
              </a:ext>
            </a:extLst>
          </p:cNvPr>
          <p:cNvGraphicFramePr>
            <a:graphicFrameLocks noGrp="1"/>
          </p:cNvGraphicFramePr>
          <p:nvPr/>
        </p:nvGraphicFramePr>
        <p:xfrm>
          <a:off x="1208381" y="5745712"/>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spTree>
    <p:extLst>
      <p:ext uri="{BB962C8B-B14F-4D97-AF65-F5344CB8AC3E}">
        <p14:creationId xmlns:p14="http://schemas.microsoft.com/office/powerpoint/2010/main" val="3267423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5817623-5A93-DD69-DC6A-F76D92120397}"/>
              </a:ext>
            </a:extLst>
          </p:cNvPr>
          <p:cNvSpPr>
            <a:spLocks noGrp="1"/>
          </p:cNvSpPr>
          <p:nvPr>
            <p:ph idx="1"/>
          </p:nvPr>
        </p:nvSpPr>
        <p:spPr>
          <a:xfrm>
            <a:off x="321845" y="846252"/>
            <a:ext cx="8257005" cy="6011747"/>
          </a:xfrm>
        </p:spPr>
        <p:txBody>
          <a:bodyPr>
            <a:normAutofit/>
          </a:bodyPr>
          <a:lstStyle/>
          <a:p>
            <a:pPr marL="0" indent="0">
              <a:buNone/>
            </a:pPr>
            <a:r>
              <a:rPr kumimoji="1" lang="ja-JP" altLang="en-US" sz="2400" b="1" dirty="0"/>
              <a:t>③ グループ</a:t>
            </a:r>
            <a:r>
              <a:rPr lang="ja-JP" altLang="en-US" sz="2400" b="1" dirty="0"/>
              <a:t>で、集約（行数、平均、合計など）を実施</a:t>
            </a:r>
            <a:endParaRPr lang="en-US" altLang="ja-JP" sz="2400" b="1" dirty="0"/>
          </a:p>
        </p:txBody>
      </p:sp>
      <p:sp>
        <p:nvSpPr>
          <p:cNvPr id="4" name="スライド番号プレースホルダー 3">
            <a:extLst>
              <a:ext uri="{FF2B5EF4-FFF2-40B4-BE49-F238E27FC236}">
                <a16:creationId xmlns:a16="http://schemas.microsoft.com/office/drawing/2014/main" id="{32FF7986-3946-8564-F3A9-14C8037B6D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矢印: 右 10">
            <a:extLst>
              <a:ext uri="{FF2B5EF4-FFF2-40B4-BE49-F238E27FC236}">
                <a16:creationId xmlns:a16="http://schemas.microsoft.com/office/drawing/2014/main" id="{7D11C1A5-4F18-7923-9F48-2B7390895111}"/>
              </a:ext>
            </a:extLst>
          </p:cNvPr>
          <p:cNvSpPr/>
          <p:nvPr/>
        </p:nvSpPr>
        <p:spPr>
          <a:xfrm>
            <a:off x="1426782" y="4927599"/>
            <a:ext cx="469900" cy="431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BB974FC5-CDB6-C9E1-FD3F-1507331C010A}"/>
              </a:ext>
            </a:extLst>
          </p:cNvPr>
          <p:cNvSpPr txBox="1"/>
          <p:nvPr/>
        </p:nvSpPr>
        <p:spPr>
          <a:xfrm>
            <a:off x="1995018" y="4703355"/>
            <a:ext cx="534558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国語　　　　　　算数　　　理科</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行数：２　　　　２　　　　１</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平均：８７．５　９３　　　９５</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合計：１７５　　１８６　　９５</a:t>
            </a:r>
          </a:p>
        </p:txBody>
      </p:sp>
      <p:sp>
        <p:nvSpPr>
          <p:cNvPr id="14" name="タイトル 13">
            <a:extLst>
              <a:ext uri="{FF2B5EF4-FFF2-40B4-BE49-F238E27FC236}">
                <a16:creationId xmlns:a16="http://schemas.microsoft.com/office/drawing/2014/main" id="{9CF7CF4D-44F9-F115-7964-66FAD62E5EB9}"/>
              </a:ext>
            </a:extLst>
          </p:cNvPr>
          <p:cNvSpPr>
            <a:spLocks noGrp="1"/>
          </p:cNvSpPr>
          <p:nvPr>
            <p:ph type="title"/>
          </p:nvPr>
        </p:nvSpPr>
        <p:spPr/>
        <p:txBody>
          <a:bodyPr>
            <a:normAutofit fontScale="90000"/>
          </a:bodyPr>
          <a:lstStyle/>
          <a:p>
            <a:r>
              <a:rPr lang="ja-JP" altLang="en-US" dirty="0"/>
              <a:t>データのグループ化を用いた集約</a:t>
            </a:r>
          </a:p>
        </p:txBody>
      </p:sp>
      <p:graphicFrame>
        <p:nvGraphicFramePr>
          <p:cNvPr id="2" name="表 1">
            <a:extLst>
              <a:ext uri="{FF2B5EF4-FFF2-40B4-BE49-F238E27FC236}">
                <a16:creationId xmlns:a16="http://schemas.microsoft.com/office/drawing/2014/main" id="{D8A4699D-5BCE-0FAC-2AF1-4B4D37FDF4A0}"/>
              </a:ext>
            </a:extLst>
          </p:cNvPr>
          <p:cNvGraphicFramePr>
            <a:graphicFrameLocks noGrp="1"/>
          </p:cNvGraphicFramePr>
          <p:nvPr/>
        </p:nvGraphicFramePr>
        <p:xfrm>
          <a:off x="804980" y="1554480"/>
          <a:ext cx="2380079" cy="1874520"/>
        </p:xfrm>
        <a:graphic>
          <a:graphicData uri="http://schemas.openxmlformats.org/drawingml/2006/table">
            <a:tbl>
              <a:tblPr firstRow="1" bandRow="1">
                <a:tableStyleId>{5C22544A-7EE6-4342-B048-85BDC9FD1C3A}</a:tableStyleId>
              </a:tblPr>
              <a:tblGrid>
                <a:gridCol w="770915">
                  <a:extLst>
                    <a:ext uri="{9D8B030D-6E8A-4147-A177-3AD203B41FA5}">
                      <a16:colId xmlns:a16="http://schemas.microsoft.com/office/drawing/2014/main" val="20001"/>
                    </a:ext>
                  </a:extLst>
                </a:gridCol>
                <a:gridCol w="804582">
                  <a:extLst>
                    <a:ext uri="{9D8B030D-6E8A-4147-A177-3AD203B41FA5}">
                      <a16:colId xmlns:a16="http://schemas.microsoft.com/office/drawing/2014/main" val="20002"/>
                    </a:ext>
                  </a:extLst>
                </a:gridCol>
                <a:gridCol w="804582">
                  <a:extLst>
                    <a:ext uri="{9D8B030D-6E8A-4147-A177-3AD203B41FA5}">
                      <a16:colId xmlns:a16="http://schemas.microsoft.com/office/drawing/2014/main" val="2813495405"/>
                    </a:ext>
                  </a:extLst>
                </a:gridCol>
              </a:tblGrid>
              <a:tr h="277900">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77900">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77900">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77900">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77900">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77900">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sp>
        <p:nvSpPr>
          <p:cNvPr id="13" name="矢印: 右 12">
            <a:extLst>
              <a:ext uri="{FF2B5EF4-FFF2-40B4-BE49-F238E27FC236}">
                <a16:creationId xmlns:a16="http://schemas.microsoft.com/office/drawing/2014/main" id="{239CAB4E-7EC8-2690-DAFB-AF0F436D09AA}"/>
              </a:ext>
            </a:extLst>
          </p:cNvPr>
          <p:cNvSpPr/>
          <p:nvPr/>
        </p:nvSpPr>
        <p:spPr>
          <a:xfrm>
            <a:off x="3364976" y="2309045"/>
            <a:ext cx="208891" cy="4265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5" name="表 14">
            <a:extLst>
              <a:ext uri="{FF2B5EF4-FFF2-40B4-BE49-F238E27FC236}">
                <a16:creationId xmlns:a16="http://schemas.microsoft.com/office/drawing/2014/main" id="{BB64284D-2648-2F7A-DEB4-DF232D8989E3}"/>
              </a:ext>
            </a:extLst>
          </p:cNvPr>
          <p:cNvGraphicFramePr>
            <a:graphicFrameLocks noGrp="1"/>
          </p:cNvGraphicFramePr>
          <p:nvPr/>
        </p:nvGraphicFramePr>
        <p:xfrm>
          <a:off x="3753377" y="1634275"/>
          <a:ext cx="2380078" cy="973469"/>
        </p:xfrm>
        <a:graphic>
          <a:graphicData uri="http://schemas.openxmlformats.org/drawingml/2006/table">
            <a:tbl>
              <a:tblPr firstRow="1" bandRow="1">
                <a:tableStyleId>{5C22544A-7EE6-4342-B048-85BDC9FD1C3A}</a:tableStyleId>
              </a:tblPr>
              <a:tblGrid>
                <a:gridCol w="770914">
                  <a:extLst>
                    <a:ext uri="{9D8B030D-6E8A-4147-A177-3AD203B41FA5}">
                      <a16:colId xmlns:a16="http://schemas.microsoft.com/office/drawing/2014/main" val="20001"/>
                    </a:ext>
                  </a:extLst>
                </a:gridCol>
                <a:gridCol w="804582">
                  <a:extLst>
                    <a:ext uri="{9D8B030D-6E8A-4147-A177-3AD203B41FA5}">
                      <a16:colId xmlns:a16="http://schemas.microsoft.com/office/drawing/2014/main" val="20002"/>
                    </a:ext>
                  </a:extLst>
                </a:gridCol>
                <a:gridCol w="804582">
                  <a:extLst>
                    <a:ext uri="{9D8B030D-6E8A-4147-A177-3AD203B41FA5}">
                      <a16:colId xmlns:a16="http://schemas.microsoft.com/office/drawing/2014/main" val="2813495405"/>
                    </a:ext>
                  </a:extLst>
                </a:gridCol>
              </a:tblGrid>
              <a:tr h="348629">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0128">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0128">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6" name="表 15">
            <a:extLst>
              <a:ext uri="{FF2B5EF4-FFF2-40B4-BE49-F238E27FC236}">
                <a16:creationId xmlns:a16="http://schemas.microsoft.com/office/drawing/2014/main" id="{65DFEC88-7B90-A6A8-B9DA-EE27C32DDE74}"/>
              </a:ext>
            </a:extLst>
          </p:cNvPr>
          <p:cNvGraphicFramePr>
            <a:graphicFrameLocks noGrp="1"/>
          </p:cNvGraphicFramePr>
          <p:nvPr/>
        </p:nvGraphicFramePr>
        <p:xfrm>
          <a:off x="6606307" y="1670484"/>
          <a:ext cx="2418449" cy="638561"/>
        </p:xfrm>
        <a:graphic>
          <a:graphicData uri="http://schemas.openxmlformats.org/drawingml/2006/table">
            <a:tbl>
              <a:tblPr firstRow="1" bandRow="1">
                <a:tableStyleId>{5C22544A-7EE6-4342-B048-85BDC9FD1C3A}</a:tableStyleId>
              </a:tblPr>
              <a:tblGrid>
                <a:gridCol w="783343">
                  <a:extLst>
                    <a:ext uri="{9D8B030D-6E8A-4147-A177-3AD203B41FA5}">
                      <a16:colId xmlns:a16="http://schemas.microsoft.com/office/drawing/2014/main" val="20001"/>
                    </a:ext>
                  </a:extLst>
                </a:gridCol>
                <a:gridCol w="817553">
                  <a:extLst>
                    <a:ext uri="{9D8B030D-6E8A-4147-A177-3AD203B41FA5}">
                      <a16:colId xmlns:a16="http://schemas.microsoft.com/office/drawing/2014/main" val="20002"/>
                    </a:ext>
                  </a:extLst>
                </a:gridCol>
                <a:gridCol w="817553">
                  <a:extLst>
                    <a:ext uri="{9D8B030D-6E8A-4147-A177-3AD203B41FA5}">
                      <a16:colId xmlns:a16="http://schemas.microsoft.com/office/drawing/2014/main" val="2813495405"/>
                    </a:ext>
                  </a:extLst>
                </a:gridCol>
              </a:tblGrid>
              <a:tr h="326141">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05929">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7" name="表 16">
            <a:extLst>
              <a:ext uri="{FF2B5EF4-FFF2-40B4-BE49-F238E27FC236}">
                <a16:creationId xmlns:a16="http://schemas.microsoft.com/office/drawing/2014/main" id="{808ABB13-71B9-B481-5D92-45A0B90A083F}"/>
              </a:ext>
            </a:extLst>
          </p:cNvPr>
          <p:cNvGraphicFramePr>
            <a:graphicFrameLocks noGrp="1"/>
          </p:cNvGraphicFramePr>
          <p:nvPr/>
        </p:nvGraphicFramePr>
        <p:xfrm>
          <a:off x="6312965" y="2485159"/>
          <a:ext cx="2380078" cy="937260"/>
        </p:xfrm>
        <a:graphic>
          <a:graphicData uri="http://schemas.openxmlformats.org/drawingml/2006/table">
            <a:tbl>
              <a:tblPr firstRow="1" bandRow="1">
                <a:tableStyleId>{5C22544A-7EE6-4342-B048-85BDC9FD1C3A}</a:tableStyleId>
              </a:tblPr>
              <a:tblGrid>
                <a:gridCol w="770914">
                  <a:extLst>
                    <a:ext uri="{9D8B030D-6E8A-4147-A177-3AD203B41FA5}">
                      <a16:colId xmlns:a16="http://schemas.microsoft.com/office/drawing/2014/main" val="20001"/>
                    </a:ext>
                  </a:extLst>
                </a:gridCol>
                <a:gridCol w="804582">
                  <a:extLst>
                    <a:ext uri="{9D8B030D-6E8A-4147-A177-3AD203B41FA5}">
                      <a16:colId xmlns:a16="http://schemas.microsoft.com/office/drawing/2014/main" val="20002"/>
                    </a:ext>
                  </a:extLst>
                </a:gridCol>
                <a:gridCol w="804582">
                  <a:extLst>
                    <a:ext uri="{9D8B030D-6E8A-4147-A177-3AD203B41FA5}">
                      <a16:colId xmlns:a16="http://schemas.microsoft.com/office/drawing/2014/main" val="2813495405"/>
                    </a:ext>
                  </a:extLst>
                </a:gridCol>
              </a:tblGrid>
              <a:tr h="296943">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77900">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77900">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spTree>
    <p:extLst>
      <p:ext uri="{BB962C8B-B14F-4D97-AF65-F5344CB8AC3E}">
        <p14:creationId xmlns:p14="http://schemas.microsoft.com/office/powerpoint/2010/main" val="3187749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4" y="2477311"/>
            <a:ext cx="5281985" cy="4051505"/>
          </a:xfrm>
        </p:spPr>
        <p:txBody>
          <a:bodyPr>
            <a:normAutofit/>
          </a:bodyPr>
          <a:lstStyle/>
          <a:p>
            <a:pPr marL="457200" indent="-457200">
              <a:buFont typeface="+mj-lt"/>
              <a:buAutoNum type="arabicPeriod"/>
            </a:pPr>
            <a:r>
              <a:rPr lang="ja-JP" altLang="en-US" sz="2400" dirty="0">
                <a:solidFill>
                  <a:srgbClr val="000000"/>
                </a:solidFill>
                <a:latin typeface="Calibri" panose="020F0502020204030204" pitchFamily="34" charset="0"/>
              </a:rPr>
              <a:t>イントロダクション</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グループ化と集約</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en-US" altLang="ja-JP" sz="2400" dirty="0">
                <a:solidFill>
                  <a:srgbClr val="000000"/>
                </a:solidFill>
                <a:latin typeface="Calibri" panose="020F0502020204030204" pitchFamily="34" charset="0"/>
              </a:rPr>
              <a:t>GROUP BY </a:t>
            </a:r>
            <a:r>
              <a:rPr lang="ja-JP" altLang="en-US" sz="2400" dirty="0">
                <a:solidFill>
                  <a:srgbClr val="000000"/>
                </a:solidFill>
                <a:latin typeface="Calibri" panose="020F0502020204030204" pitchFamily="34" charset="0"/>
              </a:rPr>
              <a:t>の基本</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演習</a:t>
            </a:r>
            <a:endParaRPr lang="en-US" altLang="ja-JP" sz="2400" dirty="0">
              <a:solidFill>
                <a:srgbClr val="000000"/>
              </a:solidFill>
              <a:latin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6153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1A85C-5582-C104-2835-49C86D0AD77B}"/>
              </a:ext>
            </a:extLst>
          </p:cNvPr>
          <p:cNvSpPr>
            <a:spLocks noGrp="1"/>
          </p:cNvSpPr>
          <p:nvPr>
            <p:ph type="title"/>
          </p:nvPr>
        </p:nvSpPr>
        <p:spPr/>
        <p:txBody>
          <a:bodyPr>
            <a:normAutofit fontScale="90000"/>
          </a:bodyPr>
          <a:lstStyle/>
          <a:p>
            <a:r>
              <a:rPr kumimoji="1" lang="ja-JP" altLang="en-US" dirty="0"/>
              <a:t>グループ化と集約</a:t>
            </a:r>
          </a:p>
        </p:txBody>
      </p:sp>
      <p:sp>
        <p:nvSpPr>
          <p:cNvPr id="3" name="コンテンツ プレースホルダー 2">
            <a:extLst>
              <a:ext uri="{FF2B5EF4-FFF2-40B4-BE49-F238E27FC236}">
                <a16:creationId xmlns:a16="http://schemas.microsoft.com/office/drawing/2014/main" id="{C5817623-5A93-DD69-DC6A-F76D92120397}"/>
              </a:ext>
            </a:extLst>
          </p:cNvPr>
          <p:cNvSpPr>
            <a:spLocks noGrp="1"/>
          </p:cNvSpPr>
          <p:nvPr>
            <p:ph idx="1"/>
          </p:nvPr>
        </p:nvSpPr>
        <p:spPr>
          <a:xfrm>
            <a:off x="321845" y="846252"/>
            <a:ext cx="8257005" cy="6011747"/>
          </a:xfrm>
        </p:spPr>
        <p:txBody>
          <a:bodyPr>
            <a:normAutofit/>
          </a:bodyPr>
          <a:lstStyle/>
          <a:p>
            <a:r>
              <a:rPr kumimoji="1" lang="ja-JP" altLang="en-US" sz="2400" b="1" dirty="0"/>
              <a:t>グループ化</a:t>
            </a:r>
            <a:r>
              <a:rPr kumimoji="1" lang="ja-JP" altLang="en-US" sz="2400" dirty="0"/>
              <a:t>は、</a:t>
            </a:r>
            <a:r>
              <a:rPr kumimoji="1" lang="ja-JP" altLang="en-US" sz="2400" b="1" dirty="0"/>
              <a:t>同じ属性値を共有するデータ</a:t>
            </a:r>
            <a:r>
              <a:rPr kumimoji="1" lang="ja-JP" altLang="en-US" sz="2400" dirty="0"/>
              <a:t>を</a:t>
            </a:r>
            <a:r>
              <a:rPr lang="ja-JP" altLang="en-US" sz="2400" b="1" dirty="0"/>
              <a:t>集める</a:t>
            </a:r>
            <a:r>
              <a:rPr kumimoji="1" lang="ja-JP" altLang="en-US" sz="2400" dirty="0"/>
              <a:t>プロセス。</a:t>
            </a:r>
            <a:endParaRPr kumimoji="1" lang="en-US" altLang="ja-JP" sz="2400" dirty="0"/>
          </a:p>
          <a:p>
            <a:pPr marL="0" indent="0">
              <a:buNone/>
            </a:pPr>
            <a:r>
              <a:rPr lang="ja-JP" altLang="en-US" sz="2400" dirty="0"/>
              <a:t>例：「科目」や「受講者」ごとにデータを分類できる</a:t>
            </a:r>
            <a:endParaRPr lang="en-US" altLang="ja-JP" sz="2400" dirty="0"/>
          </a:p>
          <a:p>
            <a:r>
              <a:rPr lang="ja-JP" altLang="en-US" sz="2400" dirty="0"/>
              <a:t>こうして形成された</a:t>
            </a:r>
            <a:r>
              <a:rPr lang="ja-JP" altLang="en-US" sz="2400" b="1" dirty="0"/>
              <a:t>グループを集約（行数</a:t>
            </a:r>
            <a:r>
              <a:rPr lang="ja-JP" altLang="en-US" sz="2400" dirty="0"/>
              <a:t>、</a:t>
            </a:r>
            <a:r>
              <a:rPr lang="ja-JP" altLang="en-US" sz="2400" b="1" dirty="0"/>
              <a:t>平均値</a:t>
            </a:r>
            <a:r>
              <a:rPr lang="ja-JP" altLang="en-US" sz="2400" dirty="0"/>
              <a:t>、</a:t>
            </a:r>
            <a:r>
              <a:rPr lang="ja-JP" altLang="en-US" sz="2400" b="1" dirty="0"/>
              <a:t>合計値）し</a:t>
            </a:r>
            <a:r>
              <a:rPr lang="ja-JP" altLang="en-US" sz="2400" dirty="0"/>
              <a:t>、元のデータの概要を把握することが可能になる。</a:t>
            </a:r>
          </a:p>
          <a:p>
            <a:endParaRPr lang="en-US" altLang="ja-JP" sz="2400" dirty="0"/>
          </a:p>
        </p:txBody>
      </p:sp>
      <p:sp>
        <p:nvSpPr>
          <p:cNvPr id="4" name="スライド番号プレースホルダー 3">
            <a:extLst>
              <a:ext uri="{FF2B5EF4-FFF2-40B4-BE49-F238E27FC236}">
                <a16:creationId xmlns:a16="http://schemas.microsoft.com/office/drawing/2014/main" id="{32FF7986-3946-8564-F3A9-14C8037B6D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10" name="表 9">
            <a:extLst>
              <a:ext uri="{FF2B5EF4-FFF2-40B4-BE49-F238E27FC236}">
                <a16:creationId xmlns:a16="http://schemas.microsoft.com/office/drawing/2014/main" id="{961E6508-B02A-0D12-351E-6EAD016894BA}"/>
              </a:ext>
            </a:extLst>
          </p:cNvPr>
          <p:cNvGraphicFramePr>
            <a:graphicFrameLocks noGrp="1"/>
          </p:cNvGraphicFramePr>
          <p:nvPr>
            <p:extLst>
              <p:ext uri="{D42A27DB-BD31-4B8C-83A1-F6EECF244321}">
                <p14:modId xmlns:p14="http://schemas.microsoft.com/office/powerpoint/2010/main" val="2488073965"/>
              </p:ext>
            </p:extLst>
          </p:nvPr>
        </p:nvGraphicFramePr>
        <p:xfrm>
          <a:off x="282309" y="3663837"/>
          <a:ext cx="2749340" cy="1874520"/>
        </p:xfrm>
        <a:graphic>
          <a:graphicData uri="http://schemas.openxmlformats.org/drawingml/2006/table">
            <a:tbl>
              <a:tblPr firstRow="1" bandRow="1">
                <a:tableStyleId>{5C22544A-7EE6-4342-B048-85BDC9FD1C3A}</a:tableStyleId>
              </a:tblPr>
              <a:tblGrid>
                <a:gridCol w="890520">
                  <a:extLst>
                    <a:ext uri="{9D8B030D-6E8A-4147-A177-3AD203B41FA5}">
                      <a16:colId xmlns:a16="http://schemas.microsoft.com/office/drawing/2014/main" val="20001"/>
                    </a:ext>
                  </a:extLst>
                </a:gridCol>
                <a:gridCol w="929410">
                  <a:extLst>
                    <a:ext uri="{9D8B030D-6E8A-4147-A177-3AD203B41FA5}">
                      <a16:colId xmlns:a16="http://schemas.microsoft.com/office/drawing/2014/main" val="20002"/>
                    </a:ext>
                  </a:extLst>
                </a:gridCol>
                <a:gridCol w="929410">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sp>
        <p:nvSpPr>
          <p:cNvPr id="15" name="矢印: 右 14">
            <a:extLst>
              <a:ext uri="{FF2B5EF4-FFF2-40B4-BE49-F238E27FC236}">
                <a16:creationId xmlns:a16="http://schemas.microsoft.com/office/drawing/2014/main" id="{2401F57B-4F19-0FD5-8FCB-27B6FF45CC3C}"/>
              </a:ext>
            </a:extLst>
          </p:cNvPr>
          <p:cNvSpPr/>
          <p:nvPr/>
        </p:nvSpPr>
        <p:spPr>
          <a:xfrm>
            <a:off x="3234850" y="4410382"/>
            <a:ext cx="241300" cy="577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a:extLst>
              <a:ext uri="{FF2B5EF4-FFF2-40B4-BE49-F238E27FC236}">
                <a16:creationId xmlns:a16="http://schemas.microsoft.com/office/drawing/2014/main" id="{02DA7C64-C57E-AF28-8FE2-0F4236192BF4}"/>
              </a:ext>
            </a:extLst>
          </p:cNvPr>
          <p:cNvGraphicFramePr>
            <a:graphicFrameLocks noGrp="1"/>
          </p:cNvGraphicFramePr>
          <p:nvPr>
            <p:extLst>
              <p:ext uri="{D42A27DB-BD31-4B8C-83A1-F6EECF244321}">
                <p14:modId xmlns:p14="http://schemas.microsoft.com/office/powerpoint/2010/main" val="59596911"/>
              </p:ext>
            </p:extLst>
          </p:nvPr>
        </p:nvGraphicFramePr>
        <p:xfrm>
          <a:off x="3668531" y="3663837"/>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85</a:t>
                      </a:r>
                      <a:endParaRPr kumimoji="1" lang="ja-JP" altLang="en-US" sz="16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1600" b="1" dirty="0"/>
                        <a:t>国語</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7" name="表 16">
            <a:extLst>
              <a:ext uri="{FF2B5EF4-FFF2-40B4-BE49-F238E27FC236}">
                <a16:creationId xmlns:a16="http://schemas.microsoft.com/office/drawing/2014/main" id="{09C30C1E-5DEA-2B9B-787A-4603CD21E9C0}"/>
              </a:ext>
            </a:extLst>
          </p:cNvPr>
          <p:cNvGraphicFramePr>
            <a:graphicFrameLocks noGrp="1"/>
          </p:cNvGraphicFramePr>
          <p:nvPr>
            <p:extLst>
              <p:ext uri="{D42A27DB-BD31-4B8C-83A1-F6EECF244321}">
                <p14:modId xmlns:p14="http://schemas.microsoft.com/office/powerpoint/2010/main" val="2963557263"/>
              </p:ext>
            </p:extLst>
          </p:nvPr>
        </p:nvGraphicFramePr>
        <p:xfrm>
          <a:off x="3679351" y="5629367"/>
          <a:ext cx="2353559" cy="62484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理科</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95</a:t>
                      </a:r>
                      <a:endParaRPr kumimoji="1" lang="ja-JP" altLang="en-US" sz="1600" b="1" dirty="0"/>
                    </a:p>
                  </a:txBody>
                  <a:tcPr marL="68580" marR="68580" marT="34290" marB="34290"/>
                </a:tc>
                <a:extLst>
                  <a:ext uri="{0D108BD9-81ED-4DB2-BD59-A6C34878D82A}">
                    <a16:rowId xmlns:a16="http://schemas.microsoft.com/office/drawing/2014/main" val="3955276735"/>
                  </a:ext>
                </a:extLst>
              </a:tr>
            </a:tbl>
          </a:graphicData>
        </a:graphic>
      </p:graphicFrame>
      <p:graphicFrame>
        <p:nvGraphicFramePr>
          <p:cNvPr id="18" name="表 17">
            <a:extLst>
              <a:ext uri="{FF2B5EF4-FFF2-40B4-BE49-F238E27FC236}">
                <a16:creationId xmlns:a16="http://schemas.microsoft.com/office/drawing/2014/main" id="{240DBFE1-93D6-A7B4-4E27-5A28AB19C3A4}"/>
              </a:ext>
            </a:extLst>
          </p:cNvPr>
          <p:cNvGraphicFramePr>
            <a:graphicFrameLocks noGrp="1"/>
          </p:cNvGraphicFramePr>
          <p:nvPr>
            <p:extLst>
              <p:ext uri="{D42A27DB-BD31-4B8C-83A1-F6EECF244321}">
                <p14:modId xmlns:p14="http://schemas.microsoft.com/office/powerpoint/2010/main" val="3531356460"/>
              </p:ext>
            </p:extLst>
          </p:nvPr>
        </p:nvGraphicFramePr>
        <p:xfrm>
          <a:off x="3679351" y="4646602"/>
          <a:ext cx="2353559" cy="937260"/>
        </p:xfrm>
        <a:graphic>
          <a:graphicData uri="http://schemas.openxmlformats.org/drawingml/2006/table">
            <a:tbl>
              <a:tblPr firstRow="1" bandRow="1">
                <a:tableStyleId>{5C22544A-7EE6-4342-B048-85BDC9FD1C3A}</a:tableStyleId>
              </a:tblPr>
              <a:tblGrid>
                <a:gridCol w="762325">
                  <a:extLst>
                    <a:ext uri="{9D8B030D-6E8A-4147-A177-3AD203B41FA5}">
                      <a16:colId xmlns:a16="http://schemas.microsoft.com/office/drawing/2014/main" val="20001"/>
                    </a:ext>
                  </a:extLst>
                </a:gridCol>
                <a:gridCol w="795617">
                  <a:extLst>
                    <a:ext uri="{9D8B030D-6E8A-4147-A177-3AD203B41FA5}">
                      <a16:colId xmlns:a16="http://schemas.microsoft.com/office/drawing/2014/main" val="20002"/>
                    </a:ext>
                  </a:extLst>
                </a:gridCol>
                <a:gridCol w="795617">
                  <a:extLst>
                    <a:ext uri="{9D8B030D-6E8A-4147-A177-3AD203B41FA5}">
                      <a16:colId xmlns:a16="http://schemas.microsoft.com/office/drawing/2014/main" val="2813495405"/>
                    </a:ext>
                  </a:extLst>
                </a:gridCol>
              </a:tblGrid>
              <a:tr h="229586">
                <a:tc>
                  <a:txBody>
                    <a:bodyPr/>
                    <a:lstStyle/>
                    <a:p>
                      <a:pPr algn="ctr"/>
                      <a:r>
                        <a:rPr kumimoji="1" lang="ja-JP" altLang="en-US" sz="1600" dirty="0"/>
                        <a:t>科目</a:t>
                      </a:r>
                    </a:p>
                  </a:txBody>
                  <a:tcPr marL="68580" marR="68580" marT="34290" marB="34290"/>
                </a:tc>
                <a:tc>
                  <a:txBody>
                    <a:bodyPr/>
                    <a:lstStyle/>
                    <a:p>
                      <a:pPr algn="ctr"/>
                      <a:r>
                        <a:rPr kumimoji="1" lang="ja-JP" altLang="en-US" sz="1600" dirty="0"/>
                        <a:t>受講者</a:t>
                      </a:r>
                    </a:p>
                  </a:txBody>
                  <a:tcPr marL="68580" marR="68580" marT="34290" marB="34290"/>
                </a:tc>
                <a:tc>
                  <a:txBody>
                    <a:bodyPr/>
                    <a:lstStyle/>
                    <a:p>
                      <a:pPr algn="ctr"/>
                      <a:r>
                        <a:rPr kumimoji="1" lang="ja-JP" altLang="en-US" sz="16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A</a:t>
                      </a:r>
                      <a:endParaRPr kumimoji="1" lang="ja-JP" altLang="en-US" sz="1600" b="1" dirty="0"/>
                    </a:p>
                  </a:txBody>
                  <a:tcPr marL="68580" marR="68580" marT="34290" marB="34290"/>
                </a:tc>
                <a:tc>
                  <a:txBody>
                    <a:bodyPr/>
                    <a:lstStyle/>
                    <a:p>
                      <a:pPr algn="r"/>
                      <a:r>
                        <a:rPr kumimoji="1" lang="en-US" altLang="ja-JP" sz="1600" b="1" dirty="0"/>
                        <a:t>90</a:t>
                      </a:r>
                      <a:endParaRPr kumimoji="1" lang="ja-JP" altLang="en-US" sz="16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1600" b="1" dirty="0"/>
                        <a:t>算数</a:t>
                      </a:r>
                    </a:p>
                  </a:txBody>
                  <a:tcPr marL="68580" marR="68580" marT="34290" marB="34290"/>
                </a:tc>
                <a:tc>
                  <a:txBody>
                    <a:bodyPr/>
                    <a:lstStyle/>
                    <a:p>
                      <a:pPr algn="r"/>
                      <a:r>
                        <a:rPr kumimoji="1" lang="en-US" altLang="ja-JP" sz="1600" b="1" dirty="0"/>
                        <a:t>B</a:t>
                      </a:r>
                      <a:endParaRPr kumimoji="1" lang="ja-JP" altLang="en-US" sz="1600" b="1" dirty="0"/>
                    </a:p>
                  </a:txBody>
                  <a:tcPr marL="68580" marR="68580" marT="34290" marB="34290"/>
                </a:tc>
                <a:tc>
                  <a:txBody>
                    <a:bodyPr/>
                    <a:lstStyle/>
                    <a:p>
                      <a:pPr algn="r"/>
                      <a:r>
                        <a:rPr kumimoji="1" lang="en-US" altLang="ja-JP" sz="1600" b="1" dirty="0"/>
                        <a:t>96</a:t>
                      </a:r>
                      <a:endParaRPr kumimoji="1" lang="ja-JP" altLang="en-US" sz="1600" b="1" dirty="0"/>
                    </a:p>
                  </a:txBody>
                  <a:tcPr marL="68580" marR="68580" marT="34290" marB="34290"/>
                </a:tc>
                <a:extLst>
                  <a:ext uri="{0D108BD9-81ED-4DB2-BD59-A6C34878D82A}">
                    <a16:rowId xmlns:a16="http://schemas.microsoft.com/office/drawing/2014/main" val="488489110"/>
                  </a:ext>
                </a:extLst>
              </a:tr>
            </a:tbl>
          </a:graphicData>
        </a:graphic>
      </p:graphicFrame>
      <p:sp>
        <p:nvSpPr>
          <p:cNvPr id="19" name="矢印: 右 18">
            <a:extLst>
              <a:ext uri="{FF2B5EF4-FFF2-40B4-BE49-F238E27FC236}">
                <a16:creationId xmlns:a16="http://schemas.microsoft.com/office/drawing/2014/main" id="{C45C9CDF-71E5-1B92-3DCD-DA419E07BC72}"/>
              </a:ext>
            </a:extLst>
          </p:cNvPr>
          <p:cNvSpPr/>
          <p:nvPr/>
        </p:nvSpPr>
        <p:spPr>
          <a:xfrm>
            <a:off x="6214471" y="4410382"/>
            <a:ext cx="241300" cy="577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0436082-C39C-27A6-AEAA-7A022ED04D37}"/>
              </a:ext>
            </a:extLst>
          </p:cNvPr>
          <p:cNvSpPr txBox="1"/>
          <p:nvPr/>
        </p:nvSpPr>
        <p:spPr>
          <a:xfrm>
            <a:off x="6603369" y="3666756"/>
            <a:ext cx="1723549" cy="1569660"/>
          </a:xfrm>
          <a:prstGeom prst="rect">
            <a:avLst/>
          </a:prstGeom>
          <a:noFill/>
        </p:spPr>
        <p:txBody>
          <a:bodyPr wrap="none" rtlCol="0">
            <a:spAutoFit/>
          </a:bodyPr>
          <a:lstStyle/>
          <a:p>
            <a:r>
              <a:rPr kumimoji="1" lang="ja-JP" altLang="en-US" sz="2400" u="sng" dirty="0"/>
              <a:t>概要</a:t>
            </a:r>
            <a:endParaRPr kumimoji="1" lang="en-US" altLang="ja-JP" sz="2400" u="sng" dirty="0"/>
          </a:p>
          <a:p>
            <a:endParaRPr kumimoji="1" lang="en-US" altLang="ja-JP" sz="2400" dirty="0"/>
          </a:p>
          <a:p>
            <a:r>
              <a:rPr kumimoji="1" lang="ja-JP" altLang="en-US" sz="2400" dirty="0"/>
              <a:t>得点の平均</a:t>
            </a:r>
            <a:endParaRPr kumimoji="1" lang="en-US" altLang="ja-JP" sz="2400" dirty="0"/>
          </a:p>
          <a:p>
            <a:endParaRPr kumimoji="1" lang="en-US" altLang="ja-JP" sz="2400" dirty="0"/>
          </a:p>
        </p:txBody>
      </p:sp>
      <p:graphicFrame>
        <p:nvGraphicFramePr>
          <p:cNvPr id="21" name="表 20">
            <a:extLst>
              <a:ext uri="{FF2B5EF4-FFF2-40B4-BE49-F238E27FC236}">
                <a16:creationId xmlns:a16="http://schemas.microsoft.com/office/drawing/2014/main" id="{DB98A6E1-60D8-2703-1232-6B16681211FD}"/>
              </a:ext>
            </a:extLst>
          </p:cNvPr>
          <p:cNvGraphicFramePr>
            <a:graphicFrameLocks noGrp="1"/>
          </p:cNvGraphicFramePr>
          <p:nvPr>
            <p:extLst>
              <p:ext uri="{D42A27DB-BD31-4B8C-83A1-F6EECF244321}">
                <p14:modId xmlns:p14="http://schemas.microsoft.com/office/powerpoint/2010/main" val="4244970011"/>
              </p:ext>
            </p:extLst>
          </p:nvPr>
        </p:nvGraphicFramePr>
        <p:xfrm>
          <a:off x="6648152" y="4829267"/>
          <a:ext cx="2440366" cy="1112520"/>
        </p:xfrm>
        <a:graphic>
          <a:graphicData uri="http://schemas.openxmlformats.org/drawingml/2006/table">
            <a:tbl>
              <a:tblPr bandRow="1">
                <a:tableStyleId>{5C22544A-7EE6-4342-B048-85BDC9FD1C3A}</a:tableStyleId>
              </a:tblPr>
              <a:tblGrid>
                <a:gridCol w="1220183">
                  <a:extLst>
                    <a:ext uri="{9D8B030D-6E8A-4147-A177-3AD203B41FA5}">
                      <a16:colId xmlns:a16="http://schemas.microsoft.com/office/drawing/2014/main" val="2137347540"/>
                    </a:ext>
                  </a:extLst>
                </a:gridCol>
                <a:gridCol w="1220183">
                  <a:extLst>
                    <a:ext uri="{9D8B030D-6E8A-4147-A177-3AD203B41FA5}">
                      <a16:colId xmlns:a16="http://schemas.microsoft.com/office/drawing/2014/main" val="3508831124"/>
                    </a:ext>
                  </a:extLst>
                </a:gridCol>
              </a:tblGrid>
              <a:tr h="370840">
                <a:tc>
                  <a:txBody>
                    <a:bodyPr/>
                    <a:lstStyle/>
                    <a:p>
                      <a:r>
                        <a:rPr kumimoji="1" lang="ja-JP" altLang="en-US" dirty="0"/>
                        <a:t>国語</a:t>
                      </a:r>
                    </a:p>
                  </a:txBody>
                  <a:tcPr/>
                </a:tc>
                <a:tc>
                  <a:txBody>
                    <a:bodyPr/>
                    <a:lstStyle/>
                    <a:p>
                      <a:r>
                        <a:rPr kumimoji="1" lang="ja-JP" altLang="en-US" dirty="0"/>
                        <a:t>８７．５</a:t>
                      </a:r>
                    </a:p>
                  </a:txBody>
                  <a:tcPr/>
                </a:tc>
                <a:extLst>
                  <a:ext uri="{0D108BD9-81ED-4DB2-BD59-A6C34878D82A}">
                    <a16:rowId xmlns:a16="http://schemas.microsoft.com/office/drawing/2014/main" val="1230364143"/>
                  </a:ext>
                </a:extLst>
              </a:tr>
              <a:tr h="370840">
                <a:tc>
                  <a:txBody>
                    <a:bodyPr/>
                    <a:lstStyle/>
                    <a:p>
                      <a:r>
                        <a:rPr kumimoji="1" lang="ja-JP" altLang="en-US" dirty="0"/>
                        <a:t>算数</a:t>
                      </a:r>
                    </a:p>
                  </a:txBody>
                  <a:tcPr/>
                </a:tc>
                <a:tc>
                  <a:txBody>
                    <a:bodyPr/>
                    <a:lstStyle/>
                    <a:p>
                      <a:r>
                        <a:rPr kumimoji="1" lang="ja-JP" altLang="en-US" dirty="0"/>
                        <a:t>９３</a:t>
                      </a:r>
                    </a:p>
                  </a:txBody>
                  <a:tcPr/>
                </a:tc>
                <a:extLst>
                  <a:ext uri="{0D108BD9-81ED-4DB2-BD59-A6C34878D82A}">
                    <a16:rowId xmlns:a16="http://schemas.microsoft.com/office/drawing/2014/main" val="2467516785"/>
                  </a:ext>
                </a:extLst>
              </a:tr>
              <a:tr h="370840">
                <a:tc>
                  <a:txBody>
                    <a:bodyPr/>
                    <a:lstStyle/>
                    <a:p>
                      <a:r>
                        <a:rPr kumimoji="1" lang="ja-JP" altLang="en-US" dirty="0"/>
                        <a:t>理科</a:t>
                      </a:r>
                    </a:p>
                  </a:txBody>
                  <a:tcPr/>
                </a:tc>
                <a:tc>
                  <a:txBody>
                    <a:bodyPr/>
                    <a:lstStyle/>
                    <a:p>
                      <a:r>
                        <a:rPr kumimoji="1" lang="ja-JP" altLang="en-US" dirty="0"/>
                        <a:t>９５</a:t>
                      </a:r>
                    </a:p>
                  </a:txBody>
                  <a:tcPr/>
                </a:tc>
                <a:extLst>
                  <a:ext uri="{0D108BD9-81ED-4DB2-BD59-A6C34878D82A}">
                    <a16:rowId xmlns:a16="http://schemas.microsoft.com/office/drawing/2014/main" val="3962339317"/>
                  </a:ext>
                </a:extLst>
              </a:tr>
            </a:tbl>
          </a:graphicData>
        </a:graphic>
      </p:graphicFrame>
      <p:sp>
        <p:nvSpPr>
          <p:cNvPr id="5" name="テキスト ボックス 4">
            <a:extLst>
              <a:ext uri="{FF2B5EF4-FFF2-40B4-BE49-F238E27FC236}">
                <a16:creationId xmlns:a16="http://schemas.microsoft.com/office/drawing/2014/main" id="{F442F003-05E2-498C-60F0-A8063EBEBA91}"/>
              </a:ext>
            </a:extLst>
          </p:cNvPr>
          <p:cNvSpPr txBox="1"/>
          <p:nvPr/>
        </p:nvSpPr>
        <p:spPr>
          <a:xfrm>
            <a:off x="2806736" y="6326754"/>
            <a:ext cx="1723549" cy="461665"/>
          </a:xfrm>
          <a:prstGeom prst="rect">
            <a:avLst/>
          </a:prstGeom>
          <a:noFill/>
        </p:spPr>
        <p:txBody>
          <a:bodyPr wrap="none" rtlCol="0">
            <a:spAutoFit/>
          </a:bodyPr>
          <a:lstStyle/>
          <a:p>
            <a:r>
              <a:rPr kumimoji="1" lang="ja-JP" altLang="en-US" sz="2400" dirty="0"/>
              <a:t>グループ化</a:t>
            </a:r>
          </a:p>
        </p:txBody>
      </p:sp>
      <p:sp>
        <p:nvSpPr>
          <p:cNvPr id="7" name="テキスト ボックス 6">
            <a:extLst>
              <a:ext uri="{FF2B5EF4-FFF2-40B4-BE49-F238E27FC236}">
                <a16:creationId xmlns:a16="http://schemas.microsoft.com/office/drawing/2014/main" id="{DE61F928-C2B7-FC55-B8F2-0D414FE15315}"/>
              </a:ext>
            </a:extLst>
          </p:cNvPr>
          <p:cNvSpPr txBox="1"/>
          <p:nvPr/>
        </p:nvSpPr>
        <p:spPr>
          <a:xfrm>
            <a:off x="5949763" y="6284708"/>
            <a:ext cx="800219" cy="461665"/>
          </a:xfrm>
          <a:prstGeom prst="rect">
            <a:avLst/>
          </a:prstGeom>
          <a:noFill/>
        </p:spPr>
        <p:txBody>
          <a:bodyPr wrap="none" rtlCol="0">
            <a:spAutoFit/>
          </a:bodyPr>
          <a:lstStyle/>
          <a:p>
            <a:r>
              <a:rPr kumimoji="1" lang="ja-JP" altLang="en-US" sz="2400" dirty="0"/>
              <a:t>集約</a:t>
            </a:r>
          </a:p>
        </p:txBody>
      </p:sp>
    </p:spTree>
    <p:extLst>
      <p:ext uri="{BB962C8B-B14F-4D97-AF65-F5344CB8AC3E}">
        <p14:creationId xmlns:p14="http://schemas.microsoft.com/office/powerpoint/2010/main" val="2676499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384CC-4244-9A1B-B039-1A35A01E0BB4}"/>
              </a:ext>
            </a:extLst>
          </p:cNvPr>
          <p:cNvSpPr>
            <a:spLocks noGrp="1"/>
          </p:cNvSpPr>
          <p:nvPr>
            <p:ph type="title"/>
          </p:nvPr>
        </p:nvSpPr>
        <p:spPr/>
        <p:txBody>
          <a:bodyPr>
            <a:normAutofit fontScale="90000"/>
          </a:bodyPr>
          <a:lstStyle/>
          <a:p>
            <a:r>
              <a:rPr kumimoji="1" lang="en-US" altLang="ja-JP" dirty="0"/>
              <a:t>SQL </a:t>
            </a:r>
            <a:r>
              <a:rPr kumimoji="1" lang="ja-JP" altLang="en-US" dirty="0"/>
              <a:t>における </a:t>
            </a:r>
            <a:r>
              <a:rPr kumimoji="1" lang="en-US" altLang="ja-JP" dirty="0"/>
              <a:t>GROUP BY </a:t>
            </a:r>
            <a:r>
              <a:rPr kumimoji="1" lang="ja-JP" altLang="en-US" dirty="0"/>
              <a:t>の基礎</a:t>
            </a:r>
          </a:p>
        </p:txBody>
      </p:sp>
      <p:sp>
        <p:nvSpPr>
          <p:cNvPr id="3" name="コンテンツ プレースホルダー 2">
            <a:extLst>
              <a:ext uri="{FF2B5EF4-FFF2-40B4-BE49-F238E27FC236}">
                <a16:creationId xmlns:a16="http://schemas.microsoft.com/office/drawing/2014/main" id="{9FA9292D-40F0-BE1B-DACA-EE509DBAA4E0}"/>
              </a:ext>
            </a:extLst>
          </p:cNvPr>
          <p:cNvSpPr>
            <a:spLocks noGrp="1"/>
          </p:cNvSpPr>
          <p:nvPr>
            <p:ph idx="1"/>
          </p:nvPr>
        </p:nvSpPr>
        <p:spPr/>
        <p:txBody>
          <a:bodyPr>
            <a:normAutofit/>
          </a:bodyPr>
          <a:lstStyle/>
          <a:p>
            <a:r>
              <a:rPr kumimoji="1" lang="en-US" altLang="ja-JP" sz="2400" b="1" dirty="0"/>
              <a:t>GROUP BY </a:t>
            </a:r>
            <a:r>
              <a:rPr kumimoji="1" lang="ja-JP" altLang="en-US" sz="2400" dirty="0"/>
              <a:t>は、特定の属性（例：科目，受講者）を基準として、</a:t>
            </a:r>
            <a:r>
              <a:rPr kumimoji="1" lang="ja-JP" altLang="en-US" sz="2400" b="1" dirty="0"/>
              <a:t>グループ化</a:t>
            </a:r>
            <a:r>
              <a:rPr kumimoji="1" lang="ja-JP" altLang="en-US" sz="2400" dirty="0"/>
              <a:t>を行う</a:t>
            </a:r>
            <a:endParaRPr kumimoji="1" lang="en-US" altLang="ja-JP" sz="2400" dirty="0"/>
          </a:p>
          <a:p>
            <a:endParaRPr lang="en-US" altLang="ja-JP" sz="2400" b="1" dirty="0"/>
          </a:p>
          <a:p>
            <a:r>
              <a:rPr lang="ja-JP" altLang="en-US" sz="2400" b="1" dirty="0"/>
              <a:t>集約</a:t>
            </a:r>
            <a:r>
              <a:rPr lang="ja-JP" altLang="en-US" sz="2400" dirty="0"/>
              <a:t>を</a:t>
            </a:r>
            <a:r>
              <a:rPr lang="en-US" altLang="ja-JP" sz="2400" b="1" dirty="0"/>
              <a:t>GROUP BY</a:t>
            </a:r>
            <a:r>
              <a:rPr lang="ja-JP" altLang="en-US" sz="2400" dirty="0"/>
              <a:t>と</a:t>
            </a:r>
            <a:r>
              <a:rPr lang="ja-JP" altLang="en-US" sz="2400" b="1" dirty="0"/>
              <a:t>組み合わせる</a:t>
            </a:r>
            <a:r>
              <a:rPr lang="ja-JP" altLang="en-US" sz="2400" dirty="0"/>
              <a:t>ことで，</a:t>
            </a:r>
            <a:r>
              <a:rPr lang="ja-JP" altLang="en-US" sz="2400" b="1" dirty="0"/>
              <a:t>グループごとの集約結果</a:t>
            </a:r>
            <a:r>
              <a:rPr lang="ja-JP" altLang="en-US" sz="2400" dirty="0"/>
              <a:t>を得ることができる</a:t>
            </a:r>
            <a:endParaRPr lang="en-US" altLang="ja-JP" sz="2400" dirty="0"/>
          </a:p>
          <a:p>
            <a:endParaRPr lang="en-US" altLang="ja-JP" sz="2400" dirty="0"/>
          </a:p>
          <a:p>
            <a:r>
              <a:rPr lang="ja-JP" altLang="en-US" sz="2400" dirty="0"/>
              <a:t>これにより，データの傾向を効率的に分析することが可能である．</a:t>
            </a:r>
            <a:endParaRPr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81BD09E7-7642-23B1-A0C0-311A4DE1F3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00675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7EF59-3D01-612F-5984-562D3C35239B}"/>
              </a:ext>
            </a:extLst>
          </p:cNvPr>
          <p:cNvSpPr>
            <a:spLocks noGrp="1"/>
          </p:cNvSpPr>
          <p:nvPr>
            <p:ph type="title"/>
          </p:nvPr>
        </p:nvSpPr>
        <p:spPr/>
        <p:txBody>
          <a:bodyPr>
            <a:normAutofit fontScale="90000"/>
          </a:bodyPr>
          <a:lstStyle/>
          <a:p>
            <a:r>
              <a:rPr kumimoji="1" lang="en-US" altLang="ja-JP" dirty="0"/>
              <a:t>GROUP BY </a:t>
            </a:r>
            <a:r>
              <a:rPr kumimoji="1" lang="ja-JP" altLang="en-US" dirty="0"/>
              <a:t>の役割と書き方</a:t>
            </a:r>
          </a:p>
        </p:txBody>
      </p:sp>
      <p:sp>
        <p:nvSpPr>
          <p:cNvPr id="3" name="コンテンツ プレースホルダー 2">
            <a:extLst>
              <a:ext uri="{FF2B5EF4-FFF2-40B4-BE49-F238E27FC236}">
                <a16:creationId xmlns:a16="http://schemas.microsoft.com/office/drawing/2014/main" id="{EF1E119F-741B-8543-3C03-B08573365289}"/>
              </a:ext>
            </a:extLst>
          </p:cNvPr>
          <p:cNvSpPr>
            <a:spLocks noGrp="1"/>
          </p:cNvSpPr>
          <p:nvPr>
            <p:ph idx="1"/>
          </p:nvPr>
        </p:nvSpPr>
        <p:spPr/>
        <p:txBody>
          <a:bodyPr>
            <a:normAutofit/>
          </a:bodyPr>
          <a:lstStyle/>
          <a:p>
            <a:r>
              <a:rPr kumimoji="1" lang="en-US" altLang="ja-JP" sz="2400" b="1" dirty="0"/>
              <a:t>SQL </a:t>
            </a:r>
            <a:r>
              <a:rPr kumimoji="1" lang="ja-JP" altLang="en-US" sz="2400" b="1" dirty="0"/>
              <a:t>問い合わせ</a:t>
            </a:r>
            <a:r>
              <a:rPr kumimoji="1" lang="ja-JP" altLang="en-US" sz="2400" dirty="0"/>
              <a:t>「</a:t>
            </a:r>
            <a:r>
              <a:rPr kumimoji="1" lang="en-US" altLang="ja-JP" sz="2400" b="1" dirty="0"/>
              <a:t>SELECT …</a:t>
            </a:r>
            <a:r>
              <a:rPr kumimoji="1" lang="ja-JP" altLang="en-US" sz="2400" dirty="0"/>
              <a:t>」の中で、</a:t>
            </a:r>
            <a:r>
              <a:rPr kumimoji="1" lang="en-US" altLang="ja-JP" sz="2400" b="1" dirty="0"/>
              <a:t>GROUP BY </a:t>
            </a:r>
            <a:r>
              <a:rPr kumimoji="1" lang="ja-JP" altLang="en-US" sz="2400" dirty="0"/>
              <a:t>を使用してデータを</a:t>
            </a:r>
            <a:r>
              <a:rPr kumimoji="1" lang="ja-JP" altLang="en-US" sz="2400" b="1" dirty="0"/>
              <a:t>グループ化</a:t>
            </a:r>
            <a:r>
              <a:rPr kumimoji="1" lang="ja-JP" altLang="en-US" sz="2400" dirty="0"/>
              <a:t>する</a:t>
            </a:r>
            <a:endParaRPr kumimoji="1" lang="en-US" altLang="ja-JP" sz="2400" dirty="0"/>
          </a:p>
          <a:p>
            <a:r>
              <a:rPr lang="ja-JP" altLang="en-US" sz="2400" b="1" dirty="0"/>
              <a:t>１つ以上の属性を </a:t>
            </a:r>
            <a:r>
              <a:rPr lang="en-US" altLang="ja-JP" sz="2400" b="1" dirty="0"/>
              <a:t>GROUP BY </a:t>
            </a:r>
            <a:r>
              <a:rPr lang="ja-JP" altLang="en-US" sz="2400" dirty="0"/>
              <a:t>に指定してグループ化の基準とする。</a:t>
            </a:r>
            <a:endParaRPr kumimoji="1" lang="en-US" altLang="ja-JP" sz="2400" dirty="0"/>
          </a:p>
          <a:p>
            <a:pPr marL="0" indent="0">
              <a:buNone/>
            </a:pPr>
            <a:endParaRPr kumimoji="1" lang="en-US" altLang="ja-JP" sz="2400" dirty="0"/>
          </a:p>
          <a:p>
            <a:pPr marL="0" indent="0">
              <a:buNone/>
            </a:pPr>
            <a:endParaRPr kumimoji="1" lang="en-US" altLang="ja-JP" sz="2400" b="1" dirty="0"/>
          </a:p>
          <a:p>
            <a:pPr marL="0" indent="0">
              <a:buNone/>
            </a:pPr>
            <a:r>
              <a:rPr kumimoji="1" lang="en-US" altLang="ja-JP" sz="2400" b="1" dirty="0"/>
              <a:t>SELECT </a:t>
            </a:r>
            <a:r>
              <a:rPr kumimoji="1" lang="ja-JP" altLang="en-US" sz="2400" b="1" dirty="0"/>
              <a:t>科目</a:t>
            </a:r>
            <a:r>
              <a:rPr kumimoji="1" lang="en-US" altLang="ja-JP" sz="2400" b="1" dirty="0"/>
              <a:t>, COUNT(*) FROM </a:t>
            </a:r>
            <a:r>
              <a:rPr kumimoji="1" lang="ja-JP" altLang="en-US" sz="2400" b="1" dirty="0"/>
              <a:t>成績 </a:t>
            </a:r>
            <a:r>
              <a:rPr kumimoji="1" lang="en-US" altLang="ja-JP" sz="2400" b="1" dirty="0"/>
              <a:t>GROUP BY </a:t>
            </a:r>
            <a:r>
              <a:rPr kumimoji="1" lang="ja-JP" altLang="en-US" sz="2400" b="1" dirty="0"/>
              <a:t>科目</a:t>
            </a:r>
            <a:r>
              <a:rPr kumimoji="1" lang="en-US" altLang="ja-JP" sz="2400" b="1" dirty="0"/>
              <a:t>;</a:t>
            </a:r>
            <a:endParaRPr kumimoji="1" lang="ja-JP" altLang="en-US" sz="2400" b="1" dirty="0"/>
          </a:p>
        </p:txBody>
      </p:sp>
      <p:sp>
        <p:nvSpPr>
          <p:cNvPr id="4" name="スライド番号プレースホルダー 3">
            <a:extLst>
              <a:ext uri="{FF2B5EF4-FFF2-40B4-BE49-F238E27FC236}">
                <a16:creationId xmlns:a16="http://schemas.microsoft.com/office/drawing/2014/main" id="{47612E21-95FD-2766-0F5B-7D4029431F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CA35CD7C-88A8-57DE-E13E-9BE778F8451A}"/>
              </a:ext>
            </a:extLst>
          </p:cNvPr>
          <p:cNvSpPr txBox="1"/>
          <p:nvPr/>
        </p:nvSpPr>
        <p:spPr>
          <a:xfrm>
            <a:off x="321845" y="2865468"/>
            <a:ext cx="6907438"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すべての科目ごとに、受講者の数を計算</a:t>
            </a:r>
          </a:p>
        </p:txBody>
      </p:sp>
      <p:pic>
        <p:nvPicPr>
          <p:cNvPr id="9" name="図 8">
            <a:extLst>
              <a:ext uri="{FF2B5EF4-FFF2-40B4-BE49-F238E27FC236}">
                <a16:creationId xmlns:a16="http://schemas.microsoft.com/office/drawing/2014/main" id="{539B51BC-C981-505E-8D95-E1D2003677B0}"/>
              </a:ext>
            </a:extLst>
          </p:cNvPr>
          <p:cNvPicPr>
            <a:picLocks noChangeAspect="1"/>
          </p:cNvPicPr>
          <p:nvPr/>
        </p:nvPicPr>
        <p:blipFill>
          <a:blip r:embed="rId2"/>
          <a:stretch>
            <a:fillRect/>
          </a:stretch>
        </p:blipFill>
        <p:spPr>
          <a:xfrm>
            <a:off x="750317" y="4241410"/>
            <a:ext cx="6695512" cy="2416345"/>
          </a:xfrm>
          <a:prstGeom prst="rect">
            <a:avLst/>
          </a:prstGeom>
        </p:spPr>
      </p:pic>
    </p:spTree>
    <p:extLst>
      <p:ext uri="{BB962C8B-B14F-4D97-AF65-F5344CB8AC3E}">
        <p14:creationId xmlns:p14="http://schemas.microsoft.com/office/powerpoint/2010/main" val="3949689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A14464-BBAE-5B5F-1091-C2ABFE95D50B}"/>
              </a:ext>
            </a:extLst>
          </p:cNvPr>
          <p:cNvSpPr>
            <a:spLocks noGrp="1"/>
          </p:cNvSpPr>
          <p:nvPr>
            <p:ph type="title"/>
          </p:nvPr>
        </p:nvSpPr>
        <p:spPr/>
        <p:txBody>
          <a:bodyPr>
            <a:normAutofit fontScale="90000"/>
          </a:bodyPr>
          <a:lstStyle/>
          <a:p>
            <a:r>
              <a:rPr lang="ja-JP" altLang="en-US" dirty="0"/>
              <a:t>データ分析とビジネスインテリジェンス</a:t>
            </a:r>
            <a:endParaRPr kumimoji="1" lang="ja-JP" altLang="en-US" dirty="0"/>
          </a:p>
        </p:txBody>
      </p:sp>
      <p:sp>
        <p:nvSpPr>
          <p:cNvPr id="3" name="コンテンツ プレースホルダー 2">
            <a:extLst>
              <a:ext uri="{FF2B5EF4-FFF2-40B4-BE49-F238E27FC236}">
                <a16:creationId xmlns:a16="http://schemas.microsoft.com/office/drawing/2014/main" id="{A770F654-3597-8F8D-AC7B-B5CCAE8468E4}"/>
              </a:ext>
            </a:extLst>
          </p:cNvPr>
          <p:cNvSpPr>
            <a:spLocks noGrp="1"/>
          </p:cNvSpPr>
          <p:nvPr>
            <p:ph idx="1"/>
          </p:nvPr>
        </p:nvSpPr>
        <p:spPr/>
        <p:txBody>
          <a:bodyPr>
            <a:noAutofit/>
          </a:bodyPr>
          <a:lstStyle/>
          <a:p>
            <a:pPr marL="0" indent="0">
              <a:buNone/>
            </a:pPr>
            <a:r>
              <a:rPr kumimoji="1" lang="ja-JP" altLang="en-US" sz="2400" dirty="0"/>
              <a:t>主要な分析手法</a:t>
            </a:r>
            <a:endParaRPr kumimoji="1" lang="en-US" altLang="ja-JP" sz="2400" dirty="0"/>
          </a:p>
          <a:p>
            <a:r>
              <a:rPr kumimoji="1" lang="ja-JP" altLang="en-US" sz="2400" b="1" dirty="0"/>
              <a:t>グループ化</a:t>
            </a:r>
            <a:r>
              <a:rPr lang="ja-JP" altLang="en-US" sz="2400" b="1" dirty="0"/>
              <a:t>（データをまとめること）</a:t>
            </a:r>
            <a:r>
              <a:rPr kumimoji="1" lang="ja-JP" altLang="en-US" sz="2400" b="1" dirty="0"/>
              <a:t>と集約</a:t>
            </a:r>
            <a:r>
              <a:rPr lang="ja-JP" altLang="en-US" sz="2400" b="1" dirty="0"/>
              <a:t>（まとめたデータの計算）</a:t>
            </a:r>
            <a:endParaRPr kumimoji="1" lang="en-US" altLang="ja-JP" sz="2400" b="1" dirty="0"/>
          </a:p>
          <a:p>
            <a:pPr marL="0" indent="0">
              <a:buNone/>
            </a:pPr>
            <a:r>
              <a:rPr lang="ja-JP" altLang="en-US" sz="2400" dirty="0"/>
              <a:t>　</a:t>
            </a:r>
            <a:r>
              <a:rPr kumimoji="1" lang="ja-JP" altLang="en-US" sz="2400" dirty="0"/>
              <a:t>行数，平均，合計などの生成</a:t>
            </a:r>
            <a:endParaRPr kumimoji="1" lang="en-US" altLang="ja-JP" sz="2400" dirty="0"/>
          </a:p>
          <a:p>
            <a:r>
              <a:rPr kumimoji="1" lang="ja-JP" altLang="en-US" sz="2400" b="1" dirty="0"/>
              <a:t>データ分析</a:t>
            </a:r>
            <a:endParaRPr kumimoji="1" lang="en-US" altLang="ja-JP" sz="2400" b="1" dirty="0"/>
          </a:p>
          <a:p>
            <a:pPr marL="0" indent="0">
              <a:buNone/>
            </a:pPr>
            <a:r>
              <a:rPr kumimoji="1" lang="ja-JP" altLang="en-US" sz="2400" dirty="0"/>
              <a:t>　カテゴリ別，時系列別</a:t>
            </a:r>
            <a:r>
              <a:rPr lang="ja-JP" altLang="en-US" sz="2400" dirty="0"/>
              <a:t>（時間の経過に沿った変化）</a:t>
            </a:r>
            <a:r>
              <a:rPr kumimoji="1" lang="ja-JP" altLang="en-US" sz="2400" dirty="0"/>
              <a:t>のデータ分析</a:t>
            </a:r>
            <a:endParaRPr kumimoji="1" lang="en-US" altLang="ja-JP" sz="2400" dirty="0"/>
          </a:p>
          <a:p>
            <a:r>
              <a:rPr kumimoji="1" lang="ja-JP" altLang="en-US" sz="2400" b="1" dirty="0"/>
              <a:t>ビジネスインテリジェンス（</a:t>
            </a:r>
            <a:r>
              <a:rPr kumimoji="1" lang="en-US" altLang="ja-JP" sz="2400" b="1" dirty="0"/>
              <a:t>BI</a:t>
            </a:r>
            <a:r>
              <a:rPr kumimoji="1" lang="ja-JP" altLang="en-US" sz="2400" b="1" dirty="0"/>
              <a:t>）</a:t>
            </a:r>
            <a:endParaRPr kumimoji="1" lang="en-US" altLang="ja-JP" sz="2400" b="1" dirty="0"/>
          </a:p>
          <a:p>
            <a:pPr marL="0" indent="0">
              <a:buNone/>
            </a:pPr>
            <a:r>
              <a:rPr kumimoji="1" lang="ja-JP" altLang="en-US" sz="2400" dirty="0"/>
              <a:t>　売上のトレンド分析</a:t>
            </a:r>
            <a:r>
              <a:rPr lang="ja-JP" altLang="en-US" sz="2400" dirty="0"/>
              <a:t>（傾向や変化を調べること）</a:t>
            </a:r>
            <a:endParaRPr kumimoji="1" lang="en-US" altLang="ja-JP" sz="2400" dirty="0"/>
          </a:p>
          <a:p>
            <a:pPr marL="0" indent="0">
              <a:buNone/>
            </a:pPr>
            <a:r>
              <a:rPr kumimoji="1" lang="ja-JP" altLang="en-US" sz="2400" dirty="0"/>
              <a:t>　顧客セグメント分析</a:t>
            </a:r>
            <a:r>
              <a:rPr lang="ja-JP" altLang="en-US" sz="2400" dirty="0"/>
              <a:t>（顧客を年齢や購買傾向などで分類して分析すること）</a:t>
            </a:r>
            <a:endParaRPr kumimoji="1" lang="en-US" altLang="ja-JP" sz="2400" dirty="0"/>
          </a:p>
        </p:txBody>
      </p:sp>
      <p:sp>
        <p:nvSpPr>
          <p:cNvPr id="4" name="スライド番号プレースホルダー 3">
            <a:extLst>
              <a:ext uri="{FF2B5EF4-FFF2-40B4-BE49-F238E27FC236}">
                <a16:creationId xmlns:a16="http://schemas.microsoft.com/office/drawing/2014/main" id="{23EF8CB4-4CB0-75DF-09E0-FF5894840F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994947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メイリオ" panose="020B0604030504040204" pitchFamily="50" charset="-128"/>
              </a:rPr>
              <a:t>集約の種類のバリエーション</a:t>
            </a:r>
            <a:endParaRPr kumimoji="1" lang="ja-JP" altLang="en-US"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rPr>
              <a:t>34</a:t>
            </a:fld>
            <a:endParaRPr kumimoji="1" lang="ja-JP" altLang="en-US">
              <a:latin typeface="メイリオ" panose="020B0604030504040204" pitchFamily="50" charset="-128"/>
            </a:endParaRPr>
          </a:p>
        </p:txBody>
      </p:sp>
      <p:sp>
        <p:nvSpPr>
          <p:cNvPr id="22" name="右矢印 9">
            <a:extLst>
              <a:ext uri="{FF2B5EF4-FFF2-40B4-BE49-F238E27FC236}">
                <a16:creationId xmlns:a16="http://schemas.microsoft.com/office/drawing/2014/main" id="{7A3A99AF-BEDF-4DA2-8330-A9694A31268E}"/>
              </a:ext>
            </a:extLst>
          </p:cNvPr>
          <p:cNvSpPr/>
          <p:nvPr/>
        </p:nvSpPr>
        <p:spPr>
          <a:xfrm>
            <a:off x="4270747" y="3016385"/>
            <a:ext cx="509954" cy="56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graphicFrame>
        <p:nvGraphicFramePr>
          <p:cNvPr id="23" name="表 22">
            <a:extLst>
              <a:ext uri="{FF2B5EF4-FFF2-40B4-BE49-F238E27FC236}">
                <a16:creationId xmlns:a16="http://schemas.microsoft.com/office/drawing/2014/main" id="{50DA70D0-C533-4D2D-A162-05DC74B4EB62}"/>
              </a:ext>
            </a:extLst>
          </p:cNvPr>
          <p:cNvGraphicFramePr>
            <a:graphicFrameLocks noGrp="1"/>
          </p:cNvGraphicFramePr>
          <p:nvPr>
            <p:extLst>
              <p:ext uri="{D42A27DB-BD31-4B8C-83A1-F6EECF244321}">
                <p14:modId xmlns:p14="http://schemas.microsoft.com/office/powerpoint/2010/main" val="2598412204"/>
              </p:ext>
            </p:extLst>
          </p:nvPr>
        </p:nvGraphicFramePr>
        <p:xfrm>
          <a:off x="5332348" y="2632565"/>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b="1" dirty="0"/>
                        <a:t>3</a:t>
                      </a:r>
                      <a:endParaRPr kumimoji="1" lang="ja-JP" altLang="en-US" sz="2400" b="1"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b="1" dirty="0"/>
                        <a:t>2</a:t>
                      </a:r>
                      <a:endParaRPr kumimoji="1" lang="ja-JP" altLang="en-US" sz="2400" b="1" dirty="0"/>
                    </a:p>
                  </a:txBody>
                  <a:tcPr marL="68580" marR="68580" marT="34290" marB="34290"/>
                </a:tc>
                <a:extLst>
                  <a:ext uri="{0D108BD9-81ED-4DB2-BD59-A6C34878D82A}">
                    <a16:rowId xmlns:a16="http://schemas.microsoft.com/office/drawing/2014/main" val="10001"/>
                  </a:ext>
                </a:extLst>
              </a:tr>
            </a:tbl>
          </a:graphicData>
        </a:graphic>
      </p:graphicFrame>
      <p:sp>
        <p:nvSpPr>
          <p:cNvPr id="24" name="テキスト ボックス 23">
            <a:extLst>
              <a:ext uri="{FF2B5EF4-FFF2-40B4-BE49-F238E27FC236}">
                <a16:creationId xmlns:a16="http://schemas.microsoft.com/office/drawing/2014/main" id="{E923AA46-F5AA-4C83-9833-1BD7FBD790FC}"/>
              </a:ext>
            </a:extLst>
          </p:cNvPr>
          <p:cNvSpPr txBox="1"/>
          <p:nvPr/>
        </p:nvSpPr>
        <p:spPr>
          <a:xfrm>
            <a:off x="1242194" y="4760780"/>
            <a:ext cx="1415772"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元データ</a:t>
            </a:r>
          </a:p>
        </p:txBody>
      </p:sp>
      <p:sp>
        <p:nvSpPr>
          <p:cNvPr id="33" name="テキスト ボックス 32">
            <a:extLst>
              <a:ext uri="{FF2B5EF4-FFF2-40B4-BE49-F238E27FC236}">
                <a16:creationId xmlns:a16="http://schemas.microsoft.com/office/drawing/2014/main" id="{E81682D6-A574-4FB0-91F7-D9692918E68C}"/>
              </a:ext>
            </a:extLst>
          </p:cNvPr>
          <p:cNvSpPr txBox="1"/>
          <p:nvPr/>
        </p:nvSpPr>
        <p:spPr>
          <a:xfrm>
            <a:off x="7703909" y="2867403"/>
            <a:ext cx="800220" cy="461665"/>
          </a:xfrm>
          <a:prstGeom prst="rect">
            <a:avLst/>
          </a:prstGeom>
          <a:noFill/>
        </p:spPr>
        <p:txBody>
          <a:bodyPr wrap="none" rtlCol="0">
            <a:spAutoFit/>
          </a:bodyPr>
          <a:lstStyle/>
          <a:p>
            <a:pPr algn="ctr"/>
            <a:r>
              <a:rPr lang="ja-JP" altLang="en-US" sz="2400" b="1" dirty="0">
                <a:solidFill>
                  <a:srgbClr val="C00000"/>
                </a:solidFill>
                <a:latin typeface="メイリオ" panose="020B0604030504040204" pitchFamily="50" charset="-128"/>
                <a:ea typeface="メイリオ" panose="020B0604030504040204" pitchFamily="50" charset="-128"/>
              </a:rPr>
              <a:t>行数</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graphicFrame>
        <p:nvGraphicFramePr>
          <p:cNvPr id="34" name="表 33">
            <a:extLst>
              <a:ext uri="{FF2B5EF4-FFF2-40B4-BE49-F238E27FC236}">
                <a16:creationId xmlns:a16="http://schemas.microsoft.com/office/drawing/2014/main" id="{E283E8B1-573A-446A-BCF9-840101C32A4A}"/>
              </a:ext>
            </a:extLst>
          </p:cNvPr>
          <p:cNvGraphicFramePr>
            <a:graphicFrameLocks noGrp="1"/>
          </p:cNvGraphicFramePr>
          <p:nvPr>
            <p:extLst>
              <p:ext uri="{D42A27DB-BD31-4B8C-83A1-F6EECF244321}">
                <p14:modId xmlns:p14="http://schemas.microsoft.com/office/powerpoint/2010/main" val="53718635"/>
              </p:ext>
            </p:extLst>
          </p:nvPr>
        </p:nvGraphicFramePr>
        <p:xfrm>
          <a:off x="5352663" y="1572697"/>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b="1" dirty="0"/>
                        <a:t>270</a:t>
                      </a:r>
                      <a:endParaRPr kumimoji="1" lang="ja-JP" altLang="en-US" sz="2400" b="1"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b="1" dirty="0"/>
                        <a:t>186</a:t>
                      </a:r>
                      <a:endParaRPr kumimoji="1" lang="ja-JP" altLang="en-US" sz="2400" b="1" dirty="0"/>
                    </a:p>
                  </a:txBody>
                  <a:tcPr marL="68580" marR="68580" marT="34290" marB="34290"/>
                </a:tc>
                <a:extLst>
                  <a:ext uri="{0D108BD9-81ED-4DB2-BD59-A6C34878D82A}">
                    <a16:rowId xmlns:a16="http://schemas.microsoft.com/office/drawing/2014/main" val="10001"/>
                  </a:ext>
                </a:extLst>
              </a:tr>
            </a:tbl>
          </a:graphicData>
        </a:graphic>
      </p:graphicFrame>
      <p:sp>
        <p:nvSpPr>
          <p:cNvPr id="35" name="テキスト ボックス 34">
            <a:extLst>
              <a:ext uri="{FF2B5EF4-FFF2-40B4-BE49-F238E27FC236}">
                <a16:creationId xmlns:a16="http://schemas.microsoft.com/office/drawing/2014/main" id="{B065D33A-F9F3-4D50-AE21-0205B4D53BB5}"/>
              </a:ext>
            </a:extLst>
          </p:cNvPr>
          <p:cNvSpPr txBox="1"/>
          <p:nvPr/>
        </p:nvSpPr>
        <p:spPr>
          <a:xfrm>
            <a:off x="7262560" y="1804640"/>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rPr>
              <a:t>得点の</a:t>
            </a:r>
            <a:r>
              <a:rPr lang="ja-JP" altLang="en-US" sz="2400" b="1" dirty="0">
                <a:solidFill>
                  <a:srgbClr val="C00000"/>
                </a:solidFill>
                <a:latin typeface="メイリオ" panose="020B0604030504040204" pitchFamily="50" charset="-128"/>
                <a:ea typeface="メイリオ" panose="020B0604030504040204" pitchFamily="50" charset="-128"/>
              </a:rPr>
              <a:t>合計</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graphicFrame>
        <p:nvGraphicFramePr>
          <p:cNvPr id="36" name="表 35">
            <a:extLst>
              <a:ext uri="{FF2B5EF4-FFF2-40B4-BE49-F238E27FC236}">
                <a16:creationId xmlns:a16="http://schemas.microsoft.com/office/drawing/2014/main" id="{465B32D5-0161-4740-88D1-5AAC99159286}"/>
              </a:ext>
            </a:extLst>
          </p:cNvPr>
          <p:cNvGraphicFramePr>
            <a:graphicFrameLocks noGrp="1"/>
          </p:cNvGraphicFramePr>
          <p:nvPr>
            <p:extLst>
              <p:ext uri="{D42A27DB-BD31-4B8C-83A1-F6EECF244321}">
                <p14:modId xmlns:p14="http://schemas.microsoft.com/office/powerpoint/2010/main" val="2268968653"/>
              </p:ext>
            </p:extLst>
          </p:nvPr>
        </p:nvGraphicFramePr>
        <p:xfrm>
          <a:off x="5328075" y="3723016"/>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b="1" dirty="0"/>
                        <a:t>93</a:t>
                      </a:r>
                      <a:endParaRPr kumimoji="1" lang="ja-JP" altLang="en-US" sz="2400" b="1" dirty="0"/>
                    </a:p>
                  </a:txBody>
                  <a:tcPr marL="68580" marR="68580" marT="34290" marB="34290"/>
                </a:tc>
                <a:extLst>
                  <a:ext uri="{0D108BD9-81ED-4DB2-BD59-A6C34878D82A}">
                    <a16:rowId xmlns:a16="http://schemas.microsoft.com/office/drawing/2014/main" val="10001"/>
                  </a:ext>
                </a:extLst>
              </a:tr>
            </a:tbl>
          </a:graphicData>
        </a:graphic>
      </p:graphicFrame>
      <p:sp>
        <p:nvSpPr>
          <p:cNvPr id="37" name="テキスト ボックス 36">
            <a:extLst>
              <a:ext uri="{FF2B5EF4-FFF2-40B4-BE49-F238E27FC236}">
                <a16:creationId xmlns:a16="http://schemas.microsoft.com/office/drawing/2014/main" id="{59508364-DFD2-491B-A6D1-99F64C307780}"/>
              </a:ext>
            </a:extLst>
          </p:cNvPr>
          <p:cNvSpPr txBox="1"/>
          <p:nvPr/>
        </p:nvSpPr>
        <p:spPr>
          <a:xfrm>
            <a:off x="7237972" y="3961855"/>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rPr>
              <a:t>得点の</a:t>
            </a:r>
            <a:r>
              <a:rPr lang="ja-JP" altLang="en-US" sz="2400" b="1" dirty="0">
                <a:solidFill>
                  <a:srgbClr val="C00000"/>
                </a:solidFill>
                <a:latin typeface="メイリオ" panose="020B0604030504040204" pitchFamily="50" charset="-128"/>
                <a:ea typeface="メイリオ" panose="020B0604030504040204" pitchFamily="50" charset="-128"/>
              </a:rPr>
              <a:t>平均</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graphicFrame>
        <p:nvGraphicFramePr>
          <p:cNvPr id="39" name="表 38">
            <a:extLst>
              <a:ext uri="{FF2B5EF4-FFF2-40B4-BE49-F238E27FC236}">
                <a16:creationId xmlns:a16="http://schemas.microsoft.com/office/drawing/2014/main" id="{069183F9-BCC8-41D9-BAE2-EDFDA2138C56}"/>
              </a:ext>
            </a:extLst>
          </p:cNvPr>
          <p:cNvGraphicFramePr>
            <a:graphicFrameLocks noGrp="1"/>
          </p:cNvGraphicFramePr>
          <p:nvPr>
            <p:extLst>
              <p:ext uri="{D42A27DB-BD31-4B8C-83A1-F6EECF244321}">
                <p14:modId xmlns:p14="http://schemas.microsoft.com/office/powerpoint/2010/main" val="4239653493"/>
              </p:ext>
            </p:extLst>
          </p:nvPr>
        </p:nvGraphicFramePr>
        <p:xfrm>
          <a:off x="5328075" y="4778110"/>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b="1" dirty="0"/>
                        <a:t>95</a:t>
                      </a:r>
                      <a:endParaRPr kumimoji="1" lang="ja-JP" altLang="en-US" sz="2400" b="1"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b="1" dirty="0"/>
                        <a:t>96</a:t>
                      </a:r>
                      <a:endParaRPr kumimoji="1" lang="ja-JP" altLang="en-US" sz="2400" b="1" dirty="0"/>
                    </a:p>
                  </a:txBody>
                  <a:tcPr marL="68580" marR="68580" marT="34290" marB="34290"/>
                </a:tc>
                <a:extLst>
                  <a:ext uri="{0D108BD9-81ED-4DB2-BD59-A6C34878D82A}">
                    <a16:rowId xmlns:a16="http://schemas.microsoft.com/office/drawing/2014/main" val="10001"/>
                  </a:ext>
                </a:extLst>
              </a:tr>
            </a:tbl>
          </a:graphicData>
        </a:graphic>
      </p:graphicFrame>
      <p:sp>
        <p:nvSpPr>
          <p:cNvPr id="40" name="テキスト ボックス 39">
            <a:extLst>
              <a:ext uri="{FF2B5EF4-FFF2-40B4-BE49-F238E27FC236}">
                <a16:creationId xmlns:a16="http://schemas.microsoft.com/office/drawing/2014/main" id="{4930E492-8E15-406A-A4F2-C29A6D995AF8}"/>
              </a:ext>
            </a:extLst>
          </p:cNvPr>
          <p:cNvSpPr txBox="1"/>
          <p:nvPr/>
        </p:nvSpPr>
        <p:spPr>
          <a:xfrm>
            <a:off x="7237972" y="5016949"/>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rPr>
              <a:t>得点の</a:t>
            </a:r>
            <a:r>
              <a:rPr lang="ja-JP" altLang="en-US" sz="2400" b="1" dirty="0">
                <a:solidFill>
                  <a:srgbClr val="C00000"/>
                </a:solidFill>
                <a:latin typeface="メイリオ" panose="020B0604030504040204" pitchFamily="50" charset="-128"/>
                <a:ea typeface="メイリオ" panose="020B0604030504040204" pitchFamily="50" charset="-128"/>
              </a:rPr>
              <a:t>最大</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graphicFrame>
        <p:nvGraphicFramePr>
          <p:cNvPr id="41" name="表 40">
            <a:extLst>
              <a:ext uri="{FF2B5EF4-FFF2-40B4-BE49-F238E27FC236}">
                <a16:creationId xmlns:a16="http://schemas.microsoft.com/office/drawing/2014/main" id="{4CA9480A-7EE9-4677-88D0-8C702C0648E3}"/>
              </a:ext>
            </a:extLst>
          </p:cNvPr>
          <p:cNvGraphicFramePr>
            <a:graphicFrameLocks noGrp="1"/>
          </p:cNvGraphicFramePr>
          <p:nvPr>
            <p:extLst>
              <p:ext uri="{D42A27DB-BD31-4B8C-83A1-F6EECF244321}">
                <p14:modId xmlns:p14="http://schemas.microsoft.com/office/powerpoint/2010/main" val="665371638"/>
              </p:ext>
            </p:extLst>
          </p:nvPr>
        </p:nvGraphicFramePr>
        <p:xfrm>
          <a:off x="5328075" y="5833204"/>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b="1" dirty="0"/>
                        <a:t>85</a:t>
                      </a:r>
                      <a:endParaRPr kumimoji="1" lang="ja-JP" altLang="en-US" sz="2400" b="1"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10001"/>
                  </a:ext>
                </a:extLst>
              </a:tr>
            </a:tbl>
          </a:graphicData>
        </a:graphic>
      </p:graphicFrame>
      <p:sp>
        <p:nvSpPr>
          <p:cNvPr id="42" name="テキスト ボックス 41">
            <a:extLst>
              <a:ext uri="{FF2B5EF4-FFF2-40B4-BE49-F238E27FC236}">
                <a16:creationId xmlns:a16="http://schemas.microsoft.com/office/drawing/2014/main" id="{C649B09C-1B1D-4C07-A43C-C976C2D8445E}"/>
              </a:ext>
            </a:extLst>
          </p:cNvPr>
          <p:cNvSpPr txBox="1"/>
          <p:nvPr/>
        </p:nvSpPr>
        <p:spPr>
          <a:xfrm>
            <a:off x="7237972" y="6072043"/>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rPr>
              <a:t>得点の</a:t>
            </a:r>
            <a:r>
              <a:rPr lang="ja-JP" altLang="en-US" sz="2400" b="1" dirty="0">
                <a:solidFill>
                  <a:srgbClr val="C00000"/>
                </a:solidFill>
                <a:latin typeface="メイリオ" panose="020B0604030504040204" pitchFamily="50" charset="-128"/>
                <a:ea typeface="メイリオ" panose="020B0604030504040204" pitchFamily="50" charset="-128"/>
              </a:rPr>
              <a:t>最小</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C3D4D99D-31D4-543D-390F-8D8C9683341F}"/>
              </a:ext>
            </a:extLst>
          </p:cNvPr>
          <p:cNvGraphicFramePr>
            <a:graphicFrameLocks noGrp="1"/>
          </p:cNvGraphicFramePr>
          <p:nvPr>
            <p:extLst>
              <p:ext uri="{D42A27DB-BD31-4B8C-83A1-F6EECF244321}">
                <p14:modId xmlns:p14="http://schemas.microsoft.com/office/powerpoint/2010/main" val="1664542410"/>
              </p:ext>
            </p:extLst>
          </p:nvPr>
        </p:nvGraphicFramePr>
        <p:xfrm>
          <a:off x="370675" y="2007037"/>
          <a:ext cx="3533722" cy="2606040"/>
        </p:xfrm>
        <a:graphic>
          <a:graphicData uri="http://schemas.openxmlformats.org/drawingml/2006/table">
            <a:tbl>
              <a:tblPr firstRow="1" bandRow="1">
                <a:tableStyleId>{5C22544A-7EE6-4342-B048-85BDC9FD1C3A}</a:tableStyleId>
              </a:tblPr>
              <a:tblGrid>
                <a:gridCol w="1144584">
                  <a:extLst>
                    <a:ext uri="{9D8B030D-6E8A-4147-A177-3AD203B41FA5}">
                      <a16:colId xmlns:a16="http://schemas.microsoft.com/office/drawing/2014/main" val="20001"/>
                    </a:ext>
                  </a:extLst>
                </a:gridCol>
                <a:gridCol w="1194569">
                  <a:extLst>
                    <a:ext uri="{9D8B030D-6E8A-4147-A177-3AD203B41FA5}">
                      <a16:colId xmlns:a16="http://schemas.microsoft.com/office/drawing/2014/main" val="20002"/>
                    </a:ext>
                  </a:extLst>
                </a:gridCol>
                <a:gridCol w="1194569">
                  <a:extLst>
                    <a:ext uri="{9D8B030D-6E8A-4147-A177-3AD203B41FA5}">
                      <a16:colId xmlns:a16="http://schemas.microsoft.com/office/drawing/2014/main" val="2813495405"/>
                    </a:ext>
                  </a:extLst>
                </a:gridCol>
              </a:tblGrid>
              <a:tr h="0">
                <a:tc>
                  <a:txBody>
                    <a:bodyPr/>
                    <a:lstStyle/>
                    <a:p>
                      <a:pPr algn="ctr"/>
                      <a:r>
                        <a:rPr kumimoji="1" lang="ja-JP" altLang="en-US" sz="2400" dirty="0"/>
                        <a:t>科目</a:t>
                      </a:r>
                    </a:p>
                  </a:txBody>
                  <a:tcPr marL="68580" marR="68580" marT="34290" marB="34290"/>
                </a:tc>
                <a:tc>
                  <a:txBody>
                    <a:bodyPr/>
                    <a:lstStyle/>
                    <a:p>
                      <a:pPr algn="ctr"/>
                      <a:r>
                        <a:rPr kumimoji="1" lang="ja-JP" altLang="en-US" sz="2400" dirty="0"/>
                        <a:t>受講者</a:t>
                      </a:r>
                    </a:p>
                  </a:txBody>
                  <a:tcPr marL="68580" marR="68580" marT="34290" marB="34290"/>
                </a:tc>
                <a:tc>
                  <a:txBody>
                    <a:bodyPr/>
                    <a:lstStyle/>
                    <a:p>
                      <a:pPr algn="ctr"/>
                      <a:r>
                        <a:rPr kumimoji="1" lang="ja-JP" altLang="en-US" sz="24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2400" b="1" dirty="0"/>
                        <a:t>国語</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85</a:t>
                      </a:r>
                      <a:endParaRPr kumimoji="1" lang="ja-JP" altLang="en-US" sz="24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2400" b="1" dirty="0"/>
                        <a:t>国語</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2400" b="1" dirty="0"/>
                        <a:t>算数</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2400" b="1" dirty="0"/>
                        <a:t>算数</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96</a:t>
                      </a:r>
                      <a:endParaRPr kumimoji="1" lang="ja-JP" altLang="en-US" sz="24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2400" b="1" dirty="0"/>
                        <a:t>理科</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95</a:t>
                      </a:r>
                      <a:endParaRPr kumimoji="1" lang="ja-JP" altLang="en-US" sz="2400" b="1" dirty="0"/>
                    </a:p>
                  </a:txBody>
                  <a:tcPr marL="68580" marR="68580" marT="34290" marB="34290"/>
                </a:tc>
                <a:extLst>
                  <a:ext uri="{0D108BD9-81ED-4DB2-BD59-A6C34878D82A}">
                    <a16:rowId xmlns:a16="http://schemas.microsoft.com/office/drawing/2014/main" val="3955276735"/>
                  </a:ext>
                </a:extLst>
              </a:tr>
            </a:tbl>
          </a:graphicData>
        </a:graphic>
      </p:graphicFrame>
    </p:spTree>
    <p:extLst>
      <p:ext uri="{BB962C8B-B14F-4D97-AF65-F5344CB8AC3E}">
        <p14:creationId xmlns:p14="http://schemas.microsoft.com/office/powerpoint/2010/main" val="3492450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メイリオ" panose="020B0604030504040204" pitchFamily="50" charset="-128"/>
              </a:rPr>
              <a:t>グループ化における基準のバリエーション</a:t>
            </a:r>
            <a:endParaRPr kumimoji="1" lang="ja-JP" altLang="en-US"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latin typeface="メイリオ" panose="020B0604030504040204" pitchFamily="50" charset="-128"/>
              </a:rPr>
              <a:t>35</a:t>
            </a:fld>
            <a:endParaRPr kumimoji="1" lang="ja-JP" altLang="en-US">
              <a:latin typeface="メイリオ" panose="020B0604030504040204" pitchFamily="50" charset="-128"/>
            </a:endParaRPr>
          </a:p>
        </p:txBody>
      </p:sp>
      <p:graphicFrame>
        <p:nvGraphicFramePr>
          <p:cNvPr id="19" name="表 18">
            <a:extLst>
              <a:ext uri="{FF2B5EF4-FFF2-40B4-BE49-F238E27FC236}">
                <a16:creationId xmlns:a16="http://schemas.microsoft.com/office/drawing/2014/main" id="{2FC8C006-7874-4547-80E7-D9ACB0593DB5}"/>
              </a:ext>
            </a:extLst>
          </p:cNvPr>
          <p:cNvGraphicFramePr>
            <a:graphicFrameLocks noGrp="1"/>
          </p:cNvGraphicFramePr>
          <p:nvPr>
            <p:extLst>
              <p:ext uri="{D42A27DB-BD31-4B8C-83A1-F6EECF244321}">
                <p14:modId xmlns:p14="http://schemas.microsoft.com/office/powerpoint/2010/main" val="3620671106"/>
              </p:ext>
            </p:extLst>
          </p:nvPr>
        </p:nvGraphicFramePr>
        <p:xfrm>
          <a:off x="4639232" y="1703038"/>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dirty="0"/>
                        <a:t>90</a:t>
                      </a:r>
                      <a:endParaRPr kumimoji="1" lang="ja-JP" altLang="en-US" sz="2400"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dirty="0"/>
                        <a:t>93</a:t>
                      </a:r>
                      <a:endParaRPr kumimoji="1" lang="ja-JP" altLang="en-US" sz="2400" dirty="0"/>
                    </a:p>
                  </a:txBody>
                  <a:tcPr marL="68580" marR="68580" marT="34290" marB="34290"/>
                </a:tc>
                <a:extLst>
                  <a:ext uri="{0D108BD9-81ED-4DB2-BD59-A6C34878D82A}">
                    <a16:rowId xmlns:a16="http://schemas.microsoft.com/office/drawing/2014/main" val="10001"/>
                  </a:ext>
                </a:extLst>
              </a:tr>
            </a:tbl>
          </a:graphicData>
        </a:graphic>
      </p:graphicFrame>
      <p:sp>
        <p:nvSpPr>
          <p:cNvPr id="20" name="テキスト ボックス 19">
            <a:extLst>
              <a:ext uri="{FF2B5EF4-FFF2-40B4-BE49-F238E27FC236}">
                <a16:creationId xmlns:a16="http://schemas.microsoft.com/office/drawing/2014/main" id="{732F4437-E478-450E-87AC-8C103F4859D0}"/>
              </a:ext>
            </a:extLst>
          </p:cNvPr>
          <p:cNvSpPr txBox="1"/>
          <p:nvPr/>
        </p:nvSpPr>
        <p:spPr>
          <a:xfrm>
            <a:off x="4698086" y="2630036"/>
            <a:ext cx="1723549" cy="461665"/>
          </a:xfrm>
          <a:prstGeom prst="rect">
            <a:avLst/>
          </a:prstGeom>
          <a:noFill/>
        </p:spPr>
        <p:txBody>
          <a:bodyPr wrap="none" rtlCol="0">
            <a:spAutoFit/>
          </a:bodyPr>
          <a:lstStyle/>
          <a:p>
            <a:pPr algn="ctr"/>
            <a:r>
              <a:rPr lang="ja-JP" altLang="en-US" sz="2400" dirty="0">
                <a:solidFill>
                  <a:srgbClr val="FF0000"/>
                </a:solidFill>
              </a:rPr>
              <a:t>得点の平均</a:t>
            </a:r>
            <a:endParaRPr lang="en-US" altLang="ja-JP" sz="2400" dirty="0">
              <a:solidFill>
                <a:srgbClr val="FF0000"/>
              </a:solidFill>
            </a:endParaRPr>
          </a:p>
        </p:txBody>
      </p:sp>
      <p:graphicFrame>
        <p:nvGraphicFramePr>
          <p:cNvPr id="26" name="表 25">
            <a:extLst>
              <a:ext uri="{FF2B5EF4-FFF2-40B4-BE49-F238E27FC236}">
                <a16:creationId xmlns:a16="http://schemas.microsoft.com/office/drawing/2014/main" id="{91FBC3F3-73D4-4D79-A31D-E8C72922D92E}"/>
              </a:ext>
            </a:extLst>
          </p:cNvPr>
          <p:cNvGraphicFramePr>
            <a:graphicFrameLocks noGrp="1"/>
          </p:cNvGraphicFramePr>
          <p:nvPr/>
        </p:nvGraphicFramePr>
        <p:xfrm>
          <a:off x="4639232" y="4015991"/>
          <a:ext cx="1841257" cy="130302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ja-JP" altLang="en-US" sz="2400" dirty="0"/>
                        <a:t>国語</a:t>
                      </a:r>
                    </a:p>
                  </a:txBody>
                  <a:tcPr marL="68580" marR="68580" marT="34290" marB="34290"/>
                </a:tc>
                <a:tc>
                  <a:txBody>
                    <a:bodyPr/>
                    <a:lstStyle/>
                    <a:p>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10000"/>
                  </a:ext>
                </a:extLst>
              </a:tr>
              <a:tr h="434340">
                <a:tc>
                  <a:txBody>
                    <a:bodyPr/>
                    <a:lstStyle/>
                    <a:p>
                      <a:r>
                        <a:rPr kumimoji="1" lang="ja-JP" altLang="en-US" sz="2400" dirty="0"/>
                        <a:t>算数</a:t>
                      </a:r>
                    </a:p>
                  </a:txBody>
                  <a:tcPr marL="68580" marR="68580" marT="34290" marB="34290"/>
                </a:tc>
                <a:tc>
                  <a:txBody>
                    <a:bodyPr/>
                    <a:lstStyle/>
                    <a:p>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10001"/>
                  </a:ext>
                </a:extLst>
              </a:tr>
              <a:tr h="434340">
                <a:tc>
                  <a:txBody>
                    <a:bodyPr/>
                    <a:lstStyle/>
                    <a:p>
                      <a:r>
                        <a:rPr kumimoji="1" lang="ja-JP" altLang="en-US" sz="2400" dirty="0"/>
                        <a:t>理科</a:t>
                      </a:r>
                    </a:p>
                  </a:txBody>
                  <a:tcPr marL="68580" marR="68580" marT="34290" marB="34290"/>
                </a:tc>
                <a:tc>
                  <a:txBody>
                    <a:bodyPr/>
                    <a:lstStyle/>
                    <a:p>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2"/>
                  </a:ext>
                </a:extLst>
              </a:tr>
            </a:tbl>
          </a:graphicData>
        </a:graphic>
      </p:graphicFrame>
      <p:sp>
        <p:nvSpPr>
          <p:cNvPr id="27" name="テキスト ボックス 26">
            <a:extLst>
              <a:ext uri="{FF2B5EF4-FFF2-40B4-BE49-F238E27FC236}">
                <a16:creationId xmlns:a16="http://schemas.microsoft.com/office/drawing/2014/main" id="{149B6DFD-D0C4-496A-99A2-8EC35B23DB55}"/>
              </a:ext>
            </a:extLst>
          </p:cNvPr>
          <p:cNvSpPr txBox="1"/>
          <p:nvPr/>
        </p:nvSpPr>
        <p:spPr>
          <a:xfrm>
            <a:off x="5178757" y="5385503"/>
            <a:ext cx="800220" cy="461665"/>
          </a:xfrm>
          <a:prstGeom prst="rect">
            <a:avLst/>
          </a:prstGeom>
          <a:noFill/>
        </p:spPr>
        <p:txBody>
          <a:bodyPr wrap="none" rtlCol="0">
            <a:spAutoFit/>
          </a:bodyPr>
          <a:lstStyle/>
          <a:p>
            <a:pPr algn="ctr"/>
            <a:r>
              <a:rPr lang="ja-JP" altLang="en-US" sz="2400" dirty="0">
                <a:solidFill>
                  <a:srgbClr val="FF0000"/>
                </a:solidFill>
              </a:rPr>
              <a:t>行数</a:t>
            </a:r>
            <a:endParaRPr lang="en-US" altLang="ja-JP" sz="2400" dirty="0">
              <a:solidFill>
                <a:srgbClr val="FF0000"/>
              </a:solidFill>
            </a:endParaRPr>
          </a:p>
        </p:txBody>
      </p:sp>
      <p:sp>
        <p:nvSpPr>
          <p:cNvPr id="29" name="矢印: 右 28">
            <a:extLst>
              <a:ext uri="{FF2B5EF4-FFF2-40B4-BE49-F238E27FC236}">
                <a16:creationId xmlns:a16="http://schemas.microsoft.com/office/drawing/2014/main" id="{76D82E75-F5B1-4D39-A924-F73F2831290D}"/>
              </a:ext>
            </a:extLst>
          </p:cNvPr>
          <p:cNvSpPr/>
          <p:nvPr/>
        </p:nvSpPr>
        <p:spPr>
          <a:xfrm>
            <a:off x="3784642" y="3411485"/>
            <a:ext cx="450712" cy="904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9442A197-CED7-4295-9A16-42EE28204508}"/>
              </a:ext>
            </a:extLst>
          </p:cNvPr>
          <p:cNvSpPr/>
          <p:nvPr/>
        </p:nvSpPr>
        <p:spPr>
          <a:xfrm>
            <a:off x="4362449" y="1500188"/>
            <a:ext cx="3743265" cy="2219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E1A64227-1C1F-498C-9D4C-C7774D8277DD}"/>
              </a:ext>
            </a:extLst>
          </p:cNvPr>
          <p:cNvSpPr/>
          <p:nvPr/>
        </p:nvSpPr>
        <p:spPr>
          <a:xfrm>
            <a:off x="4362449" y="3863923"/>
            <a:ext cx="3743265" cy="24924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コンテンツ プレースホルダー 2">
            <a:extLst>
              <a:ext uri="{FF2B5EF4-FFF2-40B4-BE49-F238E27FC236}">
                <a16:creationId xmlns:a16="http://schemas.microsoft.com/office/drawing/2014/main" id="{0DA04239-2361-4B10-8FFD-327CB229D04D}"/>
              </a:ext>
            </a:extLst>
          </p:cNvPr>
          <p:cNvSpPr txBox="1">
            <a:spLocks/>
          </p:cNvSpPr>
          <p:nvPr/>
        </p:nvSpPr>
        <p:spPr>
          <a:xfrm>
            <a:off x="4362449" y="3261018"/>
            <a:ext cx="3901288" cy="4698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chemeClr val="tx1"/>
                </a:solidFill>
                <a:latin typeface="メイリオ" panose="020B0604030504040204" pitchFamily="50" charset="-128"/>
                <a:ea typeface="メイリオ" panose="020B0604030504040204" pitchFamily="50" charset="-128"/>
              </a:rPr>
              <a:t>「受講者」でグループ化</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32" name="コンテンツ プレースホルダー 2">
            <a:extLst>
              <a:ext uri="{FF2B5EF4-FFF2-40B4-BE49-F238E27FC236}">
                <a16:creationId xmlns:a16="http://schemas.microsoft.com/office/drawing/2014/main" id="{0536400B-83C7-4D7B-AE44-29B0C61D6D2E}"/>
              </a:ext>
            </a:extLst>
          </p:cNvPr>
          <p:cNvSpPr txBox="1">
            <a:spLocks/>
          </p:cNvSpPr>
          <p:nvPr/>
        </p:nvSpPr>
        <p:spPr>
          <a:xfrm>
            <a:off x="4405311" y="5935441"/>
            <a:ext cx="3901288" cy="4698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chemeClr val="tx1"/>
                </a:solidFill>
                <a:latin typeface="メイリオ" panose="020B0604030504040204" pitchFamily="50" charset="-128"/>
                <a:ea typeface="メイリオ" panose="020B0604030504040204" pitchFamily="50" charset="-128"/>
              </a:rPr>
              <a:t>「科目」でグループ化</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47DF7E1-8F1C-7F6D-546F-BC6B74F3181A}"/>
              </a:ext>
            </a:extLst>
          </p:cNvPr>
          <p:cNvSpPr txBox="1"/>
          <p:nvPr/>
        </p:nvSpPr>
        <p:spPr>
          <a:xfrm>
            <a:off x="1268464" y="5018774"/>
            <a:ext cx="1415772"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元データ</a:t>
            </a:r>
          </a:p>
        </p:txBody>
      </p:sp>
      <p:graphicFrame>
        <p:nvGraphicFramePr>
          <p:cNvPr id="7" name="表 6">
            <a:extLst>
              <a:ext uri="{FF2B5EF4-FFF2-40B4-BE49-F238E27FC236}">
                <a16:creationId xmlns:a16="http://schemas.microsoft.com/office/drawing/2014/main" id="{B98FE084-853B-6380-B401-93EE95ACB637}"/>
              </a:ext>
            </a:extLst>
          </p:cNvPr>
          <p:cNvGraphicFramePr>
            <a:graphicFrameLocks noGrp="1"/>
          </p:cNvGraphicFramePr>
          <p:nvPr>
            <p:extLst>
              <p:ext uri="{D42A27DB-BD31-4B8C-83A1-F6EECF244321}">
                <p14:modId xmlns:p14="http://schemas.microsoft.com/office/powerpoint/2010/main" val="339511701"/>
              </p:ext>
            </p:extLst>
          </p:nvPr>
        </p:nvGraphicFramePr>
        <p:xfrm>
          <a:off x="112529" y="2319455"/>
          <a:ext cx="3533722" cy="2606040"/>
        </p:xfrm>
        <a:graphic>
          <a:graphicData uri="http://schemas.openxmlformats.org/drawingml/2006/table">
            <a:tbl>
              <a:tblPr firstRow="1" bandRow="1">
                <a:tableStyleId>{5C22544A-7EE6-4342-B048-85BDC9FD1C3A}</a:tableStyleId>
              </a:tblPr>
              <a:tblGrid>
                <a:gridCol w="1144584">
                  <a:extLst>
                    <a:ext uri="{9D8B030D-6E8A-4147-A177-3AD203B41FA5}">
                      <a16:colId xmlns:a16="http://schemas.microsoft.com/office/drawing/2014/main" val="20001"/>
                    </a:ext>
                  </a:extLst>
                </a:gridCol>
                <a:gridCol w="1194569">
                  <a:extLst>
                    <a:ext uri="{9D8B030D-6E8A-4147-A177-3AD203B41FA5}">
                      <a16:colId xmlns:a16="http://schemas.microsoft.com/office/drawing/2014/main" val="20002"/>
                    </a:ext>
                  </a:extLst>
                </a:gridCol>
                <a:gridCol w="1194569">
                  <a:extLst>
                    <a:ext uri="{9D8B030D-6E8A-4147-A177-3AD203B41FA5}">
                      <a16:colId xmlns:a16="http://schemas.microsoft.com/office/drawing/2014/main" val="2813495405"/>
                    </a:ext>
                  </a:extLst>
                </a:gridCol>
              </a:tblGrid>
              <a:tr h="0">
                <a:tc>
                  <a:txBody>
                    <a:bodyPr/>
                    <a:lstStyle/>
                    <a:p>
                      <a:pPr algn="ctr"/>
                      <a:r>
                        <a:rPr kumimoji="1" lang="ja-JP" altLang="en-US" sz="2400" dirty="0"/>
                        <a:t>科目</a:t>
                      </a:r>
                    </a:p>
                  </a:txBody>
                  <a:tcPr marL="68580" marR="68580" marT="34290" marB="34290"/>
                </a:tc>
                <a:tc>
                  <a:txBody>
                    <a:bodyPr/>
                    <a:lstStyle/>
                    <a:p>
                      <a:pPr algn="ctr"/>
                      <a:r>
                        <a:rPr kumimoji="1" lang="ja-JP" altLang="en-US" sz="2400" dirty="0"/>
                        <a:t>受講者</a:t>
                      </a:r>
                    </a:p>
                  </a:txBody>
                  <a:tcPr marL="68580" marR="68580" marT="34290" marB="34290"/>
                </a:tc>
                <a:tc>
                  <a:txBody>
                    <a:bodyPr/>
                    <a:lstStyle/>
                    <a:p>
                      <a:pPr algn="ctr"/>
                      <a:r>
                        <a:rPr kumimoji="1" lang="ja-JP" altLang="en-US" sz="2400" dirty="0"/>
                        <a:t>得点</a:t>
                      </a:r>
                    </a:p>
                  </a:txBody>
                  <a:tcPr marL="68580" marR="68580" marT="34290" marB="34290"/>
                </a:tc>
                <a:extLst>
                  <a:ext uri="{0D108BD9-81ED-4DB2-BD59-A6C34878D82A}">
                    <a16:rowId xmlns:a16="http://schemas.microsoft.com/office/drawing/2014/main" val="10000"/>
                  </a:ext>
                </a:extLst>
              </a:tr>
              <a:tr h="229586">
                <a:tc>
                  <a:txBody>
                    <a:bodyPr/>
                    <a:lstStyle/>
                    <a:p>
                      <a:pPr algn="r"/>
                      <a:r>
                        <a:rPr kumimoji="1" lang="ja-JP" altLang="en-US" sz="2400" b="1" dirty="0"/>
                        <a:t>国語</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85</a:t>
                      </a:r>
                      <a:endParaRPr kumimoji="1" lang="ja-JP" altLang="en-US" sz="2400" b="1" dirty="0"/>
                    </a:p>
                  </a:txBody>
                  <a:tcPr marL="68580" marR="68580" marT="34290" marB="34290"/>
                </a:tc>
                <a:extLst>
                  <a:ext uri="{0D108BD9-81ED-4DB2-BD59-A6C34878D82A}">
                    <a16:rowId xmlns:a16="http://schemas.microsoft.com/office/drawing/2014/main" val="10001"/>
                  </a:ext>
                </a:extLst>
              </a:tr>
              <a:tr h="229586">
                <a:tc>
                  <a:txBody>
                    <a:bodyPr/>
                    <a:lstStyle/>
                    <a:p>
                      <a:pPr algn="r"/>
                      <a:r>
                        <a:rPr kumimoji="1" lang="ja-JP" altLang="en-US" sz="2400" b="1" dirty="0"/>
                        <a:t>国語</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10002"/>
                  </a:ext>
                </a:extLst>
              </a:tr>
              <a:tr h="229586">
                <a:tc>
                  <a:txBody>
                    <a:bodyPr/>
                    <a:lstStyle/>
                    <a:p>
                      <a:pPr algn="r"/>
                      <a:r>
                        <a:rPr kumimoji="1" lang="ja-JP" altLang="en-US" sz="2400" b="1" dirty="0"/>
                        <a:t>算数</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90</a:t>
                      </a:r>
                      <a:endParaRPr kumimoji="1" lang="ja-JP" altLang="en-US" sz="2400" b="1" dirty="0"/>
                    </a:p>
                  </a:txBody>
                  <a:tcPr marL="68580" marR="68580" marT="34290" marB="34290"/>
                </a:tc>
                <a:extLst>
                  <a:ext uri="{0D108BD9-81ED-4DB2-BD59-A6C34878D82A}">
                    <a16:rowId xmlns:a16="http://schemas.microsoft.com/office/drawing/2014/main" val="621319173"/>
                  </a:ext>
                </a:extLst>
              </a:tr>
              <a:tr h="229586">
                <a:tc>
                  <a:txBody>
                    <a:bodyPr/>
                    <a:lstStyle/>
                    <a:p>
                      <a:pPr algn="r"/>
                      <a:r>
                        <a:rPr kumimoji="1" lang="ja-JP" altLang="en-US" sz="2400" b="1" dirty="0"/>
                        <a:t>算数</a:t>
                      </a:r>
                    </a:p>
                  </a:txBody>
                  <a:tcPr marL="68580" marR="68580" marT="34290" marB="34290"/>
                </a:tc>
                <a:tc>
                  <a:txBody>
                    <a:bodyPr/>
                    <a:lstStyle/>
                    <a:p>
                      <a:pPr algn="r"/>
                      <a:r>
                        <a:rPr kumimoji="1" lang="en-US" altLang="ja-JP" sz="2400" b="1" dirty="0"/>
                        <a:t>B</a:t>
                      </a:r>
                      <a:endParaRPr kumimoji="1" lang="ja-JP" altLang="en-US" sz="2400" b="1" dirty="0"/>
                    </a:p>
                  </a:txBody>
                  <a:tcPr marL="68580" marR="68580" marT="34290" marB="34290"/>
                </a:tc>
                <a:tc>
                  <a:txBody>
                    <a:bodyPr/>
                    <a:lstStyle/>
                    <a:p>
                      <a:pPr algn="r"/>
                      <a:r>
                        <a:rPr kumimoji="1" lang="en-US" altLang="ja-JP" sz="2400" b="1" dirty="0"/>
                        <a:t>96</a:t>
                      </a:r>
                      <a:endParaRPr kumimoji="1" lang="ja-JP" altLang="en-US" sz="2400" b="1" dirty="0"/>
                    </a:p>
                  </a:txBody>
                  <a:tcPr marL="68580" marR="68580" marT="34290" marB="34290"/>
                </a:tc>
                <a:extLst>
                  <a:ext uri="{0D108BD9-81ED-4DB2-BD59-A6C34878D82A}">
                    <a16:rowId xmlns:a16="http://schemas.microsoft.com/office/drawing/2014/main" val="488489110"/>
                  </a:ext>
                </a:extLst>
              </a:tr>
              <a:tr h="229586">
                <a:tc>
                  <a:txBody>
                    <a:bodyPr/>
                    <a:lstStyle/>
                    <a:p>
                      <a:pPr algn="r"/>
                      <a:r>
                        <a:rPr kumimoji="1" lang="ja-JP" altLang="en-US" sz="2400" b="1" dirty="0"/>
                        <a:t>理科</a:t>
                      </a:r>
                    </a:p>
                  </a:txBody>
                  <a:tcPr marL="68580" marR="68580" marT="34290" marB="34290"/>
                </a:tc>
                <a:tc>
                  <a:txBody>
                    <a:bodyPr/>
                    <a:lstStyle/>
                    <a:p>
                      <a:pPr algn="r"/>
                      <a:r>
                        <a:rPr kumimoji="1" lang="en-US" altLang="ja-JP" sz="2400" b="1" dirty="0"/>
                        <a:t>A</a:t>
                      </a:r>
                      <a:endParaRPr kumimoji="1" lang="ja-JP" altLang="en-US" sz="2400" b="1" dirty="0"/>
                    </a:p>
                  </a:txBody>
                  <a:tcPr marL="68580" marR="68580" marT="34290" marB="34290"/>
                </a:tc>
                <a:tc>
                  <a:txBody>
                    <a:bodyPr/>
                    <a:lstStyle/>
                    <a:p>
                      <a:pPr algn="r"/>
                      <a:r>
                        <a:rPr kumimoji="1" lang="en-US" altLang="ja-JP" sz="2400" b="1" dirty="0"/>
                        <a:t>95</a:t>
                      </a:r>
                      <a:endParaRPr kumimoji="1" lang="ja-JP" altLang="en-US" sz="2400" b="1" dirty="0"/>
                    </a:p>
                  </a:txBody>
                  <a:tcPr marL="68580" marR="68580" marT="34290" marB="34290"/>
                </a:tc>
                <a:extLst>
                  <a:ext uri="{0D108BD9-81ED-4DB2-BD59-A6C34878D82A}">
                    <a16:rowId xmlns:a16="http://schemas.microsoft.com/office/drawing/2014/main" val="3955276735"/>
                  </a:ext>
                </a:extLst>
              </a:tr>
            </a:tbl>
          </a:graphicData>
        </a:graphic>
      </p:graphicFrame>
    </p:spTree>
    <p:extLst>
      <p:ext uri="{BB962C8B-B14F-4D97-AF65-F5344CB8AC3E}">
        <p14:creationId xmlns:p14="http://schemas.microsoft.com/office/powerpoint/2010/main" val="1568388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chemeClr val="bg1"/>
                </a:solidFill>
              </a:rPr>
              <a:t>グループ化の基準が受講者</a:t>
            </a:r>
            <a:endParaRPr kumimoji="1" lang="ja-JP" altLang="en-US" dirty="0">
              <a:solidFill>
                <a:schemeClr val="bg1"/>
              </a:solidFill>
            </a:endParaRP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36</a:t>
            </a:fld>
            <a:endParaRPr kumimoji="1" lang="ja-JP" altLang="en-US"/>
          </a:p>
        </p:txBody>
      </p:sp>
      <p:pic>
        <p:nvPicPr>
          <p:cNvPr id="9" name="図 8"/>
          <p:cNvPicPr>
            <a:picLocks noChangeAspect="1"/>
          </p:cNvPicPr>
          <p:nvPr/>
        </p:nvPicPr>
        <p:blipFill>
          <a:blip r:embed="rId2"/>
          <a:stretch>
            <a:fillRect/>
          </a:stretch>
        </p:blipFill>
        <p:spPr>
          <a:xfrm>
            <a:off x="132161" y="2689579"/>
            <a:ext cx="3609668" cy="2176965"/>
          </a:xfrm>
          <a:prstGeom prst="rect">
            <a:avLst/>
          </a:prstGeom>
        </p:spPr>
      </p:pic>
      <p:sp>
        <p:nvSpPr>
          <p:cNvPr id="10" name="右矢印 9"/>
          <p:cNvSpPr/>
          <p:nvPr/>
        </p:nvSpPr>
        <p:spPr>
          <a:xfrm>
            <a:off x="4270747" y="3365447"/>
            <a:ext cx="509954" cy="56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テキスト ボックス 13"/>
          <p:cNvSpPr txBox="1"/>
          <p:nvPr/>
        </p:nvSpPr>
        <p:spPr>
          <a:xfrm>
            <a:off x="1265777" y="2003715"/>
            <a:ext cx="1415772" cy="461665"/>
          </a:xfrm>
          <a:prstGeom prst="rect">
            <a:avLst/>
          </a:prstGeom>
          <a:noFill/>
        </p:spPr>
        <p:txBody>
          <a:bodyPr wrap="none" rtlCol="0">
            <a:spAutoFit/>
          </a:bodyPr>
          <a:lstStyle/>
          <a:p>
            <a:r>
              <a:rPr kumimoji="1" lang="ja-JP" altLang="en-US" sz="2400" dirty="0"/>
              <a:t>元データ</a:t>
            </a:r>
          </a:p>
        </p:txBody>
      </p:sp>
      <p:graphicFrame>
        <p:nvGraphicFramePr>
          <p:cNvPr id="18" name="表 17"/>
          <p:cNvGraphicFramePr>
            <a:graphicFrameLocks noGrp="1"/>
          </p:cNvGraphicFramePr>
          <p:nvPr/>
        </p:nvGraphicFramePr>
        <p:xfrm>
          <a:off x="5352663" y="3126608"/>
          <a:ext cx="1841257" cy="86868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en-US" altLang="ja-JP" sz="2400" dirty="0"/>
                        <a:t>A</a:t>
                      </a:r>
                      <a:endParaRPr kumimoji="1" lang="ja-JP" altLang="en-US" sz="2400" dirty="0"/>
                    </a:p>
                  </a:txBody>
                  <a:tcPr marL="68580" marR="68580" marT="34290" marB="34290"/>
                </a:tc>
                <a:tc>
                  <a:txBody>
                    <a:bodyPr/>
                    <a:lstStyle/>
                    <a:p>
                      <a:r>
                        <a:rPr kumimoji="1" lang="en-US" altLang="ja-JP" sz="2400" dirty="0"/>
                        <a:t>90</a:t>
                      </a:r>
                      <a:endParaRPr kumimoji="1" lang="ja-JP" altLang="en-US" sz="2400" dirty="0"/>
                    </a:p>
                  </a:txBody>
                  <a:tcPr marL="68580" marR="68580" marT="34290" marB="34290"/>
                </a:tc>
                <a:extLst>
                  <a:ext uri="{0D108BD9-81ED-4DB2-BD59-A6C34878D82A}">
                    <a16:rowId xmlns:a16="http://schemas.microsoft.com/office/drawing/2014/main" val="10000"/>
                  </a:ext>
                </a:extLst>
              </a:tr>
              <a:tr h="434340">
                <a:tc>
                  <a:txBody>
                    <a:bodyPr/>
                    <a:lstStyle/>
                    <a:p>
                      <a:r>
                        <a:rPr kumimoji="1" lang="en-US" altLang="ja-JP" sz="2400" dirty="0"/>
                        <a:t>B</a:t>
                      </a:r>
                      <a:endParaRPr kumimoji="1" lang="ja-JP" altLang="en-US" sz="2400" dirty="0"/>
                    </a:p>
                  </a:txBody>
                  <a:tcPr marL="68580" marR="68580" marT="34290" marB="34290"/>
                </a:tc>
                <a:tc>
                  <a:txBody>
                    <a:bodyPr/>
                    <a:lstStyle/>
                    <a:p>
                      <a:r>
                        <a:rPr kumimoji="1" lang="en-US" altLang="ja-JP" sz="2400" dirty="0"/>
                        <a:t>93</a:t>
                      </a:r>
                      <a:endParaRPr kumimoji="1" lang="ja-JP" altLang="en-US" sz="2400" dirty="0"/>
                    </a:p>
                  </a:txBody>
                  <a:tcPr marL="68580" marR="68580" marT="34290" marB="34290"/>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7262560" y="3365447"/>
            <a:ext cx="1723549" cy="461665"/>
          </a:xfrm>
          <a:prstGeom prst="rect">
            <a:avLst/>
          </a:prstGeom>
          <a:noFill/>
        </p:spPr>
        <p:txBody>
          <a:bodyPr wrap="none" rtlCol="0">
            <a:spAutoFit/>
          </a:bodyPr>
          <a:lstStyle/>
          <a:p>
            <a:pPr algn="ctr"/>
            <a:r>
              <a:rPr lang="ja-JP" altLang="en-US" sz="2400" dirty="0"/>
              <a:t>得点の平均</a:t>
            </a:r>
            <a:endParaRPr lang="en-US" altLang="ja-JP" sz="2400" dirty="0"/>
          </a:p>
        </p:txBody>
      </p:sp>
      <p:sp>
        <p:nvSpPr>
          <p:cNvPr id="6" name="正方形/長方形 5"/>
          <p:cNvSpPr/>
          <p:nvPr/>
        </p:nvSpPr>
        <p:spPr>
          <a:xfrm>
            <a:off x="132160" y="2969079"/>
            <a:ext cx="3754040" cy="3963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正方形/長方形 21"/>
          <p:cNvSpPr/>
          <p:nvPr/>
        </p:nvSpPr>
        <p:spPr>
          <a:xfrm>
            <a:off x="103516" y="3644946"/>
            <a:ext cx="3754040" cy="3800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正方形/長方形 22"/>
          <p:cNvSpPr/>
          <p:nvPr/>
        </p:nvSpPr>
        <p:spPr>
          <a:xfrm>
            <a:off x="96643" y="4320814"/>
            <a:ext cx="3754040" cy="3800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8" name="直線矢印コネクタ 7"/>
          <p:cNvCxnSpPr>
            <a:stCxn id="6" idx="3"/>
          </p:cNvCxnSpPr>
          <p:nvPr/>
        </p:nvCxnSpPr>
        <p:spPr>
          <a:xfrm>
            <a:off x="3886200" y="3167263"/>
            <a:ext cx="1407812" cy="194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3882382" y="3407790"/>
            <a:ext cx="1411630" cy="4106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3879327" y="3467746"/>
            <a:ext cx="1414685" cy="10583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コンテンツ プレースホルダー 2">
            <a:extLst>
              <a:ext uri="{FF2B5EF4-FFF2-40B4-BE49-F238E27FC236}">
                <a16:creationId xmlns:a16="http://schemas.microsoft.com/office/drawing/2014/main" id="{0A13446E-C0B1-4146-A315-0A6B018D9493}"/>
              </a:ext>
            </a:extLst>
          </p:cNvPr>
          <p:cNvSpPr txBox="1">
            <a:spLocks/>
          </p:cNvSpPr>
          <p:nvPr/>
        </p:nvSpPr>
        <p:spPr>
          <a:xfrm>
            <a:off x="2601805" y="1238028"/>
            <a:ext cx="3901288" cy="4698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chemeClr val="tx1"/>
                </a:solidFill>
                <a:latin typeface="メイリオ" panose="020B0604030504040204" pitchFamily="50" charset="-128"/>
                <a:ea typeface="メイリオ" panose="020B0604030504040204" pitchFamily="50" charset="-128"/>
              </a:rPr>
              <a:t>「受講者」でグループ化</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1349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solidFill>
                  <a:schemeClr val="bg1"/>
                </a:solidFill>
              </a:rPr>
              <a:t>グループ化の基準が科目</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37</a:t>
            </a:fld>
            <a:endParaRPr kumimoji="1" lang="ja-JP" altLang="en-US"/>
          </a:p>
        </p:txBody>
      </p:sp>
      <p:pic>
        <p:nvPicPr>
          <p:cNvPr id="9" name="図 8"/>
          <p:cNvPicPr>
            <a:picLocks noChangeAspect="1"/>
          </p:cNvPicPr>
          <p:nvPr/>
        </p:nvPicPr>
        <p:blipFill>
          <a:blip r:embed="rId2"/>
          <a:stretch>
            <a:fillRect/>
          </a:stretch>
        </p:blipFill>
        <p:spPr>
          <a:xfrm>
            <a:off x="132161" y="2689579"/>
            <a:ext cx="3609668" cy="2176965"/>
          </a:xfrm>
          <a:prstGeom prst="rect">
            <a:avLst/>
          </a:prstGeom>
        </p:spPr>
      </p:pic>
      <p:sp>
        <p:nvSpPr>
          <p:cNvPr id="10" name="右矢印 9"/>
          <p:cNvSpPr/>
          <p:nvPr/>
        </p:nvSpPr>
        <p:spPr>
          <a:xfrm>
            <a:off x="4270747" y="3365447"/>
            <a:ext cx="509954" cy="56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テキスト ボックス 13"/>
          <p:cNvSpPr txBox="1"/>
          <p:nvPr/>
        </p:nvSpPr>
        <p:spPr>
          <a:xfrm>
            <a:off x="1229109" y="1967904"/>
            <a:ext cx="1415772" cy="461665"/>
          </a:xfrm>
          <a:prstGeom prst="rect">
            <a:avLst/>
          </a:prstGeom>
          <a:noFill/>
        </p:spPr>
        <p:txBody>
          <a:bodyPr wrap="none" rtlCol="0">
            <a:spAutoFit/>
          </a:bodyPr>
          <a:lstStyle/>
          <a:p>
            <a:r>
              <a:rPr kumimoji="1" lang="ja-JP" altLang="en-US" sz="2400" dirty="0"/>
              <a:t>元データ</a:t>
            </a:r>
          </a:p>
        </p:txBody>
      </p:sp>
      <p:sp>
        <p:nvSpPr>
          <p:cNvPr id="6" name="正方形/長方形 5"/>
          <p:cNvSpPr/>
          <p:nvPr/>
        </p:nvSpPr>
        <p:spPr>
          <a:xfrm>
            <a:off x="132160" y="2969079"/>
            <a:ext cx="3754040" cy="3963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正方形/長方形 21"/>
          <p:cNvSpPr/>
          <p:nvPr/>
        </p:nvSpPr>
        <p:spPr>
          <a:xfrm>
            <a:off x="132160" y="3355944"/>
            <a:ext cx="3754040" cy="3800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8" name="直線矢印コネクタ 7"/>
          <p:cNvCxnSpPr>
            <a:stCxn id="6" idx="3"/>
          </p:cNvCxnSpPr>
          <p:nvPr/>
        </p:nvCxnSpPr>
        <p:spPr>
          <a:xfrm>
            <a:off x="3886200" y="3167263"/>
            <a:ext cx="1407812" cy="194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2" idx="3"/>
          </p:cNvCxnSpPr>
          <p:nvPr/>
        </p:nvCxnSpPr>
        <p:spPr>
          <a:xfrm flipV="1">
            <a:off x="3886200" y="3407790"/>
            <a:ext cx="1407812" cy="1381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nvGraphicFramePr>
        <p:xfrm>
          <a:off x="5352663" y="3167263"/>
          <a:ext cx="1841257" cy="1303020"/>
        </p:xfrm>
        <a:graphic>
          <a:graphicData uri="http://schemas.openxmlformats.org/drawingml/2006/table">
            <a:tbl>
              <a:tblPr bandRow="1">
                <a:tableStyleId>{5C22544A-7EE6-4342-B048-85BDC9FD1C3A}</a:tableStyleId>
              </a:tblPr>
              <a:tblGrid>
                <a:gridCol w="1014413">
                  <a:extLst>
                    <a:ext uri="{9D8B030D-6E8A-4147-A177-3AD203B41FA5}">
                      <a16:colId xmlns:a16="http://schemas.microsoft.com/office/drawing/2014/main" val="20000"/>
                    </a:ext>
                  </a:extLst>
                </a:gridCol>
                <a:gridCol w="826844">
                  <a:extLst>
                    <a:ext uri="{9D8B030D-6E8A-4147-A177-3AD203B41FA5}">
                      <a16:colId xmlns:a16="http://schemas.microsoft.com/office/drawing/2014/main" val="20001"/>
                    </a:ext>
                  </a:extLst>
                </a:gridCol>
              </a:tblGrid>
              <a:tr h="434340">
                <a:tc>
                  <a:txBody>
                    <a:bodyPr/>
                    <a:lstStyle/>
                    <a:p>
                      <a:r>
                        <a:rPr kumimoji="1" lang="ja-JP" altLang="en-US" sz="2400" dirty="0"/>
                        <a:t>国語</a:t>
                      </a:r>
                    </a:p>
                  </a:txBody>
                  <a:tcPr marL="68580" marR="68580" marT="34290" marB="34290"/>
                </a:tc>
                <a:tc>
                  <a:txBody>
                    <a:bodyPr/>
                    <a:lstStyle/>
                    <a:p>
                      <a:r>
                        <a:rPr kumimoji="1" lang="en-US" altLang="ja-JP" sz="2400" dirty="0"/>
                        <a:t>87.5</a:t>
                      </a:r>
                      <a:endParaRPr kumimoji="1" lang="ja-JP" altLang="en-US" sz="2400" dirty="0"/>
                    </a:p>
                  </a:txBody>
                  <a:tcPr marL="68580" marR="68580" marT="34290" marB="34290"/>
                </a:tc>
                <a:extLst>
                  <a:ext uri="{0D108BD9-81ED-4DB2-BD59-A6C34878D82A}">
                    <a16:rowId xmlns:a16="http://schemas.microsoft.com/office/drawing/2014/main" val="10000"/>
                  </a:ext>
                </a:extLst>
              </a:tr>
              <a:tr h="434340">
                <a:tc>
                  <a:txBody>
                    <a:bodyPr/>
                    <a:lstStyle/>
                    <a:p>
                      <a:r>
                        <a:rPr kumimoji="1" lang="ja-JP" altLang="en-US" sz="2400" dirty="0"/>
                        <a:t>算数</a:t>
                      </a:r>
                    </a:p>
                  </a:txBody>
                  <a:tcPr marL="68580" marR="68580" marT="34290" marB="34290"/>
                </a:tc>
                <a:tc>
                  <a:txBody>
                    <a:bodyPr/>
                    <a:lstStyle/>
                    <a:p>
                      <a:r>
                        <a:rPr kumimoji="1" lang="en-US" altLang="ja-JP" sz="2400" dirty="0"/>
                        <a:t>93</a:t>
                      </a:r>
                      <a:endParaRPr kumimoji="1" lang="ja-JP" altLang="en-US" sz="2400" dirty="0"/>
                    </a:p>
                  </a:txBody>
                  <a:tcPr marL="68580" marR="68580" marT="34290" marB="34290"/>
                </a:tc>
                <a:extLst>
                  <a:ext uri="{0D108BD9-81ED-4DB2-BD59-A6C34878D82A}">
                    <a16:rowId xmlns:a16="http://schemas.microsoft.com/office/drawing/2014/main" val="10001"/>
                  </a:ext>
                </a:extLst>
              </a:tr>
              <a:tr h="434340">
                <a:tc>
                  <a:txBody>
                    <a:bodyPr/>
                    <a:lstStyle/>
                    <a:p>
                      <a:r>
                        <a:rPr kumimoji="1" lang="ja-JP" altLang="en-US" sz="2400" dirty="0"/>
                        <a:t>理科</a:t>
                      </a:r>
                    </a:p>
                  </a:txBody>
                  <a:tcPr marL="68580" marR="68580" marT="34290" marB="34290"/>
                </a:tc>
                <a:tc>
                  <a:txBody>
                    <a:bodyPr/>
                    <a:lstStyle/>
                    <a:p>
                      <a:r>
                        <a:rPr kumimoji="1" lang="en-US" altLang="ja-JP" sz="2400" dirty="0"/>
                        <a:t>95</a:t>
                      </a:r>
                      <a:endParaRPr kumimoji="1" lang="ja-JP" altLang="en-US" sz="2400" dirty="0"/>
                    </a:p>
                  </a:txBody>
                  <a:tcPr marL="68580" marR="68580" marT="34290" marB="34290"/>
                </a:tc>
                <a:extLst>
                  <a:ext uri="{0D108BD9-81ED-4DB2-BD59-A6C34878D82A}">
                    <a16:rowId xmlns:a16="http://schemas.microsoft.com/office/drawing/2014/main" val="10002"/>
                  </a:ext>
                </a:extLst>
              </a:tr>
            </a:tbl>
          </a:graphicData>
        </a:graphic>
      </p:graphicFrame>
      <p:sp>
        <p:nvSpPr>
          <p:cNvPr id="21" name="テキスト ボックス 20"/>
          <p:cNvSpPr txBox="1"/>
          <p:nvPr/>
        </p:nvSpPr>
        <p:spPr>
          <a:xfrm>
            <a:off x="7262560" y="3406101"/>
            <a:ext cx="1723549" cy="461665"/>
          </a:xfrm>
          <a:prstGeom prst="rect">
            <a:avLst/>
          </a:prstGeom>
          <a:noFill/>
        </p:spPr>
        <p:txBody>
          <a:bodyPr wrap="none" rtlCol="0">
            <a:spAutoFit/>
          </a:bodyPr>
          <a:lstStyle/>
          <a:p>
            <a:pPr algn="ctr"/>
            <a:r>
              <a:rPr lang="ja-JP" altLang="en-US" sz="2400" dirty="0"/>
              <a:t>得点の平均</a:t>
            </a:r>
            <a:endParaRPr lang="en-US" altLang="ja-JP" sz="2400" dirty="0"/>
          </a:p>
        </p:txBody>
      </p:sp>
      <p:sp>
        <p:nvSpPr>
          <p:cNvPr id="16" name="コンテンツ プレースホルダー 2">
            <a:extLst>
              <a:ext uri="{FF2B5EF4-FFF2-40B4-BE49-F238E27FC236}">
                <a16:creationId xmlns:a16="http://schemas.microsoft.com/office/drawing/2014/main" id="{F056AA70-FA1A-415C-9E4C-19E1FFA5A712}"/>
              </a:ext>
            </a:extLst>
          </p:cNvPr>
          <p:cNvSpPr txBox="1">
            <a:spLocks/>
          </p:cNvSpPr>
          <p:nvPr/>
        </p:nvSpPr>
        <p:spPr>
          <a:xfrm>
            <a:off x="2601805" y="1238028"/>
            <a:ext cx="3901288" cy="4698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chemeClr val="tx1"/>
                </a:solidFill>
                <a:latin typeface="メイリオ" panose="020B0604030504040204" pitchFamily="50" charset="-128"/>
                <a:ea typeface="メイリオ" panose="020B0604030504040204" pitchFamily="50" charset="-128"/>
              </a:rPr>
              <a:t>「科目」でグループ化</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35719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96F756-1481-47CC-CD0A-DA251A5A65CB}"/>
              </a:ext>
            </a:extLst>
          </p:cNvPr>
          <p:cNvSpPr>
            <a:spLocks noGrp="1"/>
          </p:cNvSpPr>
          <p:nvPr>
            <p:ph type="title"/>
          </p:nvPr>
        </p:nvSpPr>
        <p:spPr>
          <a:xfrm>
            <a:off x="321845" y="175029"/>
            <a:ext cx="8461208" cy="320518"/>
          </a:xfrm>
        </p:spPr>
        <p:txBody>
          <a:bodyPr>
            <a:normAutofit fontScale="90000"/>
          </a:bodyPr>
          <a:lstStyle/>
          <a:p>
            <a:r>
              <a:rPr kumimoji="1" lang="ja-JP" altLang="en-US" dirty="0"/>
              <a:t>グループ化と集約のまとめ</a:t>
            </a:r>
          </a:p>
        </p:txBody>
      </p:sp>
      <p:sp>
        <p:nvSpPr>
          <p:cNvPr id="3" name="コンテンツ プレースホルダー 2">
            <a:extLst>
              <a:ext uri="{FF2B5EF4-FFF2-40B4-BE49-F238E27FC236}">
                <a16:creationId xmlns:a16="http://schemas.microsoft.com/office/drawing/2014/main" id="{0E3CFE26-DD41-CC2F-877F-0AAA7FFE55F9}"/>
              </a:ext>
            </a:extLst>
          </p:cNvPr>
          <p:cNvSpPr>
            <a:spLocks noGrp="1"/>
          </p:cNvSpPr>
          <p:nvPr>
            <p:ph idx="1"/>
          </p:nvPr>
        </p:nvSpPr>
        <p:spPr>
          <a:xfrm>
            <a:off x="321845" y="644894"/>
            <a:ext cx="8461208" cy="5826698"/>
          </a:xfrm>
        </p:spPr>
        <p:txBody>
          <a:bodyPr>
            <a:normAutofit fontScale="70000" lnSpcReduction="20000"/>
          </a:bodyPr>
          <a:lstStyle/>
          <a:p>
            <a:pPr marL="0" indent="0">
              <a:buNone/>
            </a:pPr>
            <a:r>
              <a:rPr kumimoji="1" lang="ja-JP" altLang="en-US" sz="2800" b="1" dirty="0"/>
              <a:t>グループ化</a:t>
            </a:r>
            <a:endParaRPr kumimoji="1" lang="en-US" altLang="ja-JP" sz="2800" b="1" dirty="0"/>
          </a:p>
          <a:p>
            <a:r>
              <a:rPr kumimoji="1" lang="ja-JP" altLang="en-US" sz="2800" b="1" dirty="0"/>
              <a:t>グループ化</a:t>
            </a:r>
            <a:r>
              <a:rPr kumimoji="1" lang="ja-JP" altLang="en-US" sz="2800" dirty="0"/>
              <a:t>は、</a:t>
            </a:r>
            <a:r>
              <a:rPr kumimoji="1" lang="ja-JP" altLang="en-US" sz="2800" b="1" dirty="0"/>
              <a:t>同じ属性値を共有するデータ</a:t>
            </a:r>
            <a:r>
              <a:rPr kumimoji="1" lang="ja-JP" altLang="en-US" sz="2800" dirty="0"/>
              <a:t>を</a:t>
            </a:r>
            <a:r>
              <a:rPr lang="ja-JP" altLang="en-US" sz="2800" b="1" dirty="0"/>
              <a:t>集める</a:t>
            </a:r>
            <a:r>
              <a:rPr kumimoji="1" lang="ja-JP" altLang="en-US" sz="2800" dirty="0"/>
              <a:t>プロセス。</a:t>
            </a:r>
            <a:endParaRPr lang="en-US" altLang="ja-JP" sz="2800" dirty="0"/>
          </a:p>
          <a:p>
            <a:pPr marL="0" indent="0">
              <a:buNone/>
            </a:pPr>
            <a:r>
              <a:rPr kumimoji="1" lang="ja-JP" altLang="en-US" dirty="0"/>
              <a:t>例：　科目ごとにグループを作成（国語、算数、理科）</a:t>
            </a:r>
            <a:endParaRPr kumimoji="1" lang="en-US" altLang="ja-JP" dirty="0"/>
          </a:p>
          <a:p>
            <a:pPr marL="0" indent="0">
              <a:buNone/>
            </a:pPr>
            <a:r>
              <a:rPr kumimoji="1" lang="ja-JP" altLang="en-US" dirty="0"/>
              <a:t>　　　 受講者ごとにグループを作成（</a:t>
            </a:r>
            <a:r>
              <a:rPr kumimoji="1" lang="en-US" altLang="ja-JP" dirty="0"/>
              <a:t>A</a:t>
            </a:r>
            <a:r>
              <a:rPr kumimoji="1" lang="ja-JP" altLang="en-US" dirty="0"/>
              <a:t>、</a:t>
            </a:r>
            <a:r>
              <a:rPr kumimoji="1" lang="en-US" altLang="ja-JP" dirty="0"/>
              <a:t>B</a:t>
            </a:r>
            <a:r>
              <a:rPr kumimoji="1" lang="ja-JP" altLang="en-US" dirty="0"/>
              <a:t>）。</a:t>
            </a:r>
          </a:p>
          <a:p>
            <a:pPr marL="0" indent="0">
              <a:buNone/>
            </a:pPr>
            <a:endParaRPr kumimoji="1" lang="ja-JP" altLang="en-US" dirty="0"/>
          </a:p>
          <a:p>
            <a:pPr marL="0" indent="0">
              <a:buNone/>
            </a:pPr>
            <a:r>
              <a:rPr kumimoji="1" lang="ja-JP" altLang="en-US" b="1" dirty="0"/>
              <a:t>グループ化と集約による分析</a:t>
            </a:r>
          </a:p>
          <a:p>
            <a:r>
              <a:rPr kumimoji="1" lang="ja-JP" altLang="en-US" dirty="0"/>
              <a:t>各グループの行数、平均点、合計点などを算出してデータの概要を把握。</a:t>
            </a:r>
            <a:endParaRPr kumimoji="1" lang="en-US" altLang="ja-JP" dirty="0"/>
          </a:p>
          <a:p>
            <a:endParaRPr lang="en-US" altLang="ja-JP" dirty="0"/>
          </a:p>
          <a:p>
            <a:pPr marL="0" indent="0">
              <a:buNone/>
            </a:pPr>
            <a:r>
              <a:rPr kumimoji="1" lang="ja-JP" altLang="en-US" b="1" dirty="0"/>
              <a:t>集約の種類</a:t>
            </a:r>
            <a:endParaRPr kumimoji="1" lang="en-US" altLang="ja-JP" b="1" dirty="0"/>
          </a:p>
          <a:p>
            <a:pPr marL="0" indent="0">
              <a:buNone/>
            </a:pPr>
            <a:r>
              <a:rPr lang="ja-JP" altLang="en-US" b="1" dirty="0"/>
              <a:t>・平均 </a:t>
            </a:r>
            <a:r>
              <a:rPr lang="en-US" altLang="ja-JP" b="1" dirty="0"/>
              <a:t>AVG</a:t>
            </a:r>
            <a:r>
              <a:rPr lang="ja-JP" altLang="en-US" b="1" dirty="0"/>
              <a:t>、最大 </a:t>
            </a:r>
            <a:r>
              <a:rPr lang="en-US" altLang="ja-JP" b="1" dirty="0"/>
              <a:t>MAX</a:t>
            </a:r>
            <a:r>
              <a:rPr lang="ja-JP" altLang="en-US" b="1" dirty="0"/>
              <a:t>、最小 </a:t>
            </a:r>
            <a:r>
              <a:rPr lang="en-US" altLang="ja-JP" b="1" dirty="0"/>
              <a:t>MIN</a:t>
            </a:r>
            <a:r>
              <a:rPr lang="ja-JP" altLang="en-US" b="1" dirty="0"/>
              <a:t>、合計 </a:t>
            </a:r>
            <a:r>
              <a:rPr lang="en-US" altLang="ja-JP" b="1" dirty="0"/>
              <a:t>SUM</a:t>
            </a:r>
            <a:r>
              <a:rPr lang="ja-JP" altLang="en-US" b="1" dirty="0"/>
              <a:t>、行数 </a:t>
            </a:r>
            <a:r>
              <a:rPr lang="en-US" altLang="ja-JP" b="1" dirty="0"/>
              <a:t>COUNT</a:t>
            </a:r>
          </a:p>
          <a:p>
            <a:pPr marL="0" indent="0">
              <a:buNone/>
            </a:pPr>
            <a:endParaRPr lang="en-US" altLang="ja-JP" b="1" dirty="0"/>
          </a:p>
          <a:p>
            <a:pPr marL="0" indent="0">
              <a:buNone/>
            </a:pPr>
            <a:r>
              <a:rPr kumimoji="1" lang="ja-JP" altLang="en-US" b="1" dirty="0"/>
              <a:t>データ分析への応用例</a:t>
            </a:r>
          </a:p>
          <a:p>
            <a:r>
              <a:rPr kumimoji="1" lang="ja-JP" altLang="en-US" dirty="0"/>
              <a:t>カテゴリ別、時系列別などでデータ分析を行う。</a:t>
            </a:r>
          </a:p>
          <a:p>
            <a:r>
              <a:rPr kumimoji="1" lang="ja-JP" altLang="en-US" dirty="0"/>
              <a:t>ビジネスインテリジェンスとして、売上のトレンド分析や顧客セグメント分析に利用。</a:t>
            </a:r>
          </a:p>
        </p:txBody>
      </p:sp>
      <p:sp>
        <p:nvSpPr>
          <p:cNvPr id="4" name="スライド番号プレースホルダー 3">
            <a:extLst>
              <a:ext uri="{FF2B5EF4-FFF2-40B4-BE49-F238E27FC236}">
                <a16:creationId xmlns:a16="http://schemas.microsoft.com/office/drawing/2014/main" id="{612101C3-2962-7149-B1C6-A4BD0EFB28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92776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7-3. GROUP BY </a:t>
            </a:r>
            <a:r>
              <a:rPr lang="ja-JP" altLang="en-US" sz="4500" dirty="0">
                <a:solidFill>
                  <a:schemeClr val="tx2"/>
                </a:solidFill>
                <a:latin typeface="メイリオ" panose="020B0604030504040204" pitchFamily="50" charset="-128"/>
              </a:rPr>
              <a:t>の基本</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39</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63516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err="1"/>
              <a:t>SQLFiddle</a:t>
            </a:r>
            <a:r>
              <a:rPr lang="en-US" altLang="ja-JP" dirty="0"/>
              <a:t> </a:t>
            </a:r>
            <a:r>
              <a:rPr lang="ja-JP" altLang="en-US" dirty="0"/>
              <a:t>のサイトにアクセス</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endParaRPr lang="en-US" altLang="ja-JP" sz="2400" dirty="0"/>
          </a:p>
          <a:p>
            <a:pPr marL="514350" indent="-514350">
              <a:buFont typeface="+mj-lt"/>
              <a:buAutoNum type="arabicPeriod"/>
            </a:pPr>
            <a:r>
              <a:rPr lang="ja-JP" altLang="en-US" sz="2400" dirty="0"/>
              <a:t>ウェブブラウザを開く</a:t>
            </a:r>
            <a:endParaRPr lang="en-US" altLang="ja-JP" sz="2400" dirty="0"/>
          </a:p>
          <a:p>
            <a:pPr marL="514350" indent="-514350">
              <a:buFont typeface="+mj-lt"/>
              <a:buAutoNum type="arabicPeriod"/>
            </a:pPr>
            <a:r>
              <a:rPr lang="ja-JP" altLang="en-US" sz="2400" dirty="0"/>
              <a:t>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t>http://sqlfiddle.com/ </a:t>
            </a:r>
          </a:p>
          <a:p>
            <a:pPr marL="0" indent="0">
              <a:buNone/>
            </a:pPr>
            <a:r>
              <a:rPr lang="en-US" altLang="ja-JP" sz="2400" dirty="0"/>
              <a:t>3.   </a:t>
            </a:r>
            <a:r>
              <a:rPr lang="en-US" altLang="ja-JP" sz="2400" b="1" dirty="0">
                <a:solidFill>
                  <a:srgbClr val="FF0000"/>
                </a:solidFill>
              </a:rPr>
              <a:t>MySQL </a:t>
            </a:r>
            <a:r>
              <a:rPr lang="ja-JP" altLang="en-US" sz="2400" b="1" dirty="0">
                <a:solidFill>
                  <a:srgbClr val="FF0000"/>
                </a:solidFill>
              </a:rPr>
              <a:t>を選ぶ</a:t>
            </a:r>
            <a:endParaRPr lang="en-US" altLang="ja-JP" sz="2400" b="1" dirty="0">
              <a:solidFill>
                <a:srgbClr val="FF0000"/>
              </a:solidFill>
            </a:endParaRPr>
          </a:p>
          <a:p>
            <a:pPr marL="0" indent="0">
              <a:buNone/>
            </a:pPr>
            <a:endParaRPr lang="en-US" altLang="ja-JP" sz="2400" dirty="0"/>
          </a:p>
          <a:p>
            <a:pPr marL="0" indent="0">
              <a:buNone/>
            </a:pPr>
            <a:r>
              <a:rPr lang="en-US" altLang="ja-JP" sz="2400" dirty="0"/>
              <a:t>URL</a:t>
            </a:r>
            <a:r>
              <a:rPr lang="ja-JP" altLang="en-US" sz="2400" dirty="0"/>
              <a:t>が分からないときは、</a:t>
            </a:r>
            <a:r>
              <a:rPr lang="en-US" altLang="ja-JP" sz="2400" dirty="0"/>
              <a:t>Google</a:t>
            </a:r>
            <a:r>
              <a:rPr lang="ja-JP" altLang="en-US" sz="2400" dirty="0"/>
              <a:t>などの</a:t>
            </a:r>
            <a:r>
              <a:rPr lang="ja-JP" altLang="en-US" sz="2400" b="1" dirty="0"/>
              <a:t>検索エンジン</a:t>
            </a:r>
            <a:r>
              <a:rPr lang="ja-JP" altLang="en-US" sz="2400" dirty="0"/>
              <a:t>を利用。「</a:t>
            </a:r>
            <a:r>
              <a:rPr lang="en-US" altLang="ja-JP" sz="2400" b="1" dirty="0" err="1"/>
              <a:t>SQLFiddle</a:t>
            </a:r>
            <a:r>
              <a:rPr lang="ja-JP" altLang="en-US" sz="2400" dirty="0"/>
              <a:t>」と</a:t>
            </a:r>
            <a:r>
              <a:rPr lang="ja-JP" altLang="en-US" sz="2400" b="1" dirty="0"/>
              <a:t>検索</a:t>
            </a:r>
            <a:r>
              <a:rPr lang="ja-JP" altLang="en-US" sz="2400" dirty="0"/>
              <a:t>し、表示された結果から</a:t>
            </a:r>
            <a:r>
              <a:rPr lang="en-US" altLang="ja-JP" sz="2400" dirty="0" err="1"/>
              <a:t>SQLFiddle</a:t>
            </a:r>
            <a:r>
              <a:rPr lang="ja-JP" altLang="en-US" sz="2400" dirty="0"/>
              <a:t>のウェブサイトをクリック。</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64538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7EF59-3D01-612F-5984-562D3C35239B}"/>
              </a:ext>
            </a:extLst>
          </p:cNvPr>
          <p:cNvSpPr>
            <a:spLocks noGrp="1"/>
          </p:cNvSpPr>
          <p:nvPr>
            <p:ph type="title"/>
          </p:nvPr>
        </p:nvSpPr>
        <p:spPr/>
        <p:txBody>
          <a:bodyPr>
            <a:normAutofit fontScale="90000"/>
          </a:bodyPr>
          <a:lstStyle/>
          <a:p>
            <a:r>
              <a:rPr kumimoji="1" lang="en-US" altLang="ja-JP" dirty="0"/>
              <a:t>GROUP BY </a:t>
            </a:r>
            <a:r>
              <a:rPr kumimoji="1" lang="ja-JP" altLang="en-US" dirty="0"/>
              <a:t>の役割と書き方</a:t>
            </a:r>
          </a:p>
        </p:txBody>
      </p:sp>
      <p:sp>
        <p:nvSpPr>
          <p:cNvPr id="3" name="コンテンツ プレースホルダー 2">
            <a:extLst>
              <a:ext uri="{FF2B5EF4-FFF2-40B4-BE49-F238E27FC236}">
                <a16:creationId xmlns:a16="http://schemas.microsoft.com/office/drawing/2014/main" id="{EF1E119F-741B-8543-3C03-B08573365289}"/>
              </a:ext>
            </a:extLst>
          </p:cNvPr>
          <p:cNvSpPr>
            <a:spLocks noGrp="1"/>
          </p:cNvSpPr>
          <p:nvPr>
            <p:ph idx="1"/>
          </p:nvPr>
        </p:nvSpPr>
        <p:spPr/>
        <p:txBody>
          <a:bodyPr>
            <a:normAutofit/>
          </a:bodyPr>
          <a:lstStyle/>
          <a:p>
            <a:r>
              <a:rPr kumimoji="1" lang="en-US" altLang="ja-JP" sz="2400" b="1" dirty="0"/>
              <a:t>SQL </a:t>
            </a:r>
            <a:r>
              <a:rPr kumimoji="1" lang="ja-JP" altLang="en-US" sz="2400" b="1" dirty="0"/>
              <a:t>問い合わせ</a:t>
            </a:r>
            <a:r>
              <a:rPr kumimoji="1" lang="ja-JP" altLang="en-US" sz="2400" dirty="0"/>
              <a:t>「</a:t>
            </a:r>
            <a:r>
              <a:rPr kumimoji="1" lang="en-US" altLang="ja-JP" sz="2400" b="1" dirty="0"/>
              <a:t>SELECT …</a:t>
            </a:r>
            <a:r>
              <a:rPr kumimoji="1" lang="ja-JP" altLang="en-US" sz="2400" dirty="0"/>
              <a:t>」の中で、</a:t>
            </a:r>
            <a:r>
              <a:rPr kumimoji="1" lang="en-US" altLang="ja-JP" sz="2400" b="1" dirty="0"/>
              <a:t>GROUP BY </a:t>
            </a:r>
            <a:r>
              <a:rPr kumimoji="1" lang="ja-JP" altLang="en-US" sz="2400" dirty="0"/>
              <a:t>を使用してデータをグループ化</a:t>
            </a:r>
            <a:endParaRPr kumimoji="1" lang="en-US" altLang="ja-JP" sz="2400" dirty="0"/>
          </a:p>
          <a:p>
            <a:r>
              <a:rPr lang="ja-JP" altLang="en-US" sz="2400" b="1" dirty="0"/>
              <a:t>１つ以上の属性を </a:t>
            </a:r>
            <a:r>
              <a:rPr lang="en-US" altLang="ja-JP" sz="2400" b="1" dirty="0"/>
              <a:t>GROUP BY </a:t>
            </a:r>
            <a:r>
              <a:rPr lang="ja-JP" altLang="en-US" sz="2400" dirty="0"/>
              <a:t>に指定してグループ化の基準とする。</a:t>
            </a:r>
            <a:endParaRPr kumimoji="1" lang="en-US" altLang="ja-JP" sz="2400" dirty="0"/>
          </a:p>
          <a:p>
            <a:pPr marL="0" indent="0">
              <a:buNone/>
            </a:pPr>
            <a:r>
              <a:rPr lang="ja-JP" altLang="en-US" sz="2400" dirty="0"/>
              <a:t>例</a:t>
            </a:r>
            <a:endParaRPr lang="en-US" altLang="ja-JP" sz="2400" dirty="0"/>
          </a:p>
          <a:p>
            <a:pPr marL="0" indent="0">
              <a:buNone/>
            </a:pPr>
            <a:r>
              <a:rPr kumimoji="1" lang="en-US" altLang="ja-JP" sz="2400" dirty="0"/>
              <a:t> SELECT</a:t>
            </a:r>
            <a:r>
              <a:rPr lang="ja-JP" altLang="en-US" sz="2400" dirty="0"/>
              <a:t> </a:t>
            </a:r>
            <a:r>
              <a:rPr kumimoji="1" lang="ja-JP" altLang="en-US" sz="2400" dirty="0"/>
              <a:t>で「科目」と「</a:t>
            </a:r>
            <a:r>
              <a:rPr kumimoji="1" lang="en-US" altLang="ja-JP" sz="2400" dirty="0"/>
              <a:t>COUNT(*)</a:t>
            </a:r>
            <a:r>
              <a:rPr kumimoji="1" lang="ja-JP" altLang="en-US" sz="2400" dirty="0"/>
              <a:t>」を指定し、</a:t>
            </a:r>
            <a:r>
              <a:rPr kumimoji="1" lang="en-US" altLang="ja-JP" sz="2400" dirty="0"/>
              <a:t>GROUP BY</a:t>
            </a:r>
            <a:r>
              <a:rPr lang="ja-JP" altLang="en-US" sz="2400" dirty="0"/>
              <a:t> </a:t>
            </a:r>
            <a:r>
              <a:rPr kumimoji="1" lang="ja-JP" altLang="en-US" sz="2400" dirty="0"/>
              <a:t>で</a:t>
            </a:r>
            <a:r>
              <a:rPr lang="ja-JP" altLang="en-US" sz="2400" dirty="0"/>
              <a:t>「科目」をグループ化の基準として設定</a:t>
            </a:r>
            <a:endParaRPr lang="en-US" altLang="ja-JP" sz="2400" dirty="0"/>
          </a:p>
          <a:p>
            <a:pPr marL="0" indent="0">
              <a:buNone/>
            </a:pPr>
            <a:endParaRPr kumimoji="1" lang="en-US" altLang="ja-JP" sz="2400" dirty="0"/>
          </a:p>
          <a:p>
            <a:pPr marL="0" indent="0">
              <a:buNone/>
            </a:pPr>
            <a:endParaRPr kumimoji="1" lang="en-US" altLang="ja-JP" sz="2400" b="1" dirty="0"/>
          </a:p>
          <a:p>
            <a:pPr marL="0" indent="0">
              <a:buNone/>
            </a:pPr>
            <a:r>
              <a:rPr kumimoji="1" lang="en-US" altLang="ja-JP" sz="2400" b="1" dirty="0"/>
              <a:t>SELECT </a:t>
            </a:r>
            <a:r>
              <a:rPr kumimoji="1" lang="ja-JP" altLang="en-US" sz="2400" b="1" dirty="0"/>
              <a:t>科目</a:t>
            </a:r>
            <a:r>
              <a:rPr kumimoji="1" lang="en-US" altLang="ja-JP" sz="2400" b="1" dirty="0"/>
              <a:t>, COUNT(*) FROM </a:t>
            </a:r>
            <a:r>
              <a:rPr kumimoji="1" lang="ja-JP" altLang="en-US" sz="2400" b="1" dirty="0"/>
              <a:t>成績 </a:t>
            </a:r>
            <a:r>
              <a:rPr kumimoji="1" lang="en-US" altLang="ja-JP" sz="2400" b="1" dirty="0"/>
              <a:t>GROUP BY </a:t>
            </a:r>
            <a:r>
              <a:rPr kumimoji="1" lang="ja-JP" altLang="en-US" sz="2400" b="1" dirty="0"/>
              <a:t>科目</a:t>
            </a:r>
            <a:r>
              <a:rPr kumimoji="1" lang="en-US" altLang="ja-JP" sz="2400" b="1" dirty="0"/>
              <a:t>;</a:t>
            </a:r>
            <a:endParaRPr kumimoji="1" lang="ja-JP" altLang="en-US" sz="2400" b="1" dirty="0"/>
          </a:p>
        </p:txBody>
      </p:sp>
      <p:sp>
        <p:nvSpPr>
          <p:cNvPr id="4" name="スライド番号プレースホルダー 3">
            <a:extLst>
              <a:ext uri="{FF2B5EF4-FFF2-40B4-BE49-F238E27FC236}">
                <a16:creationId xmlns:a16="http://schemas.microsoft.com/office/drawing/2014/main" id="{47612E21-95FD-2766-0F5B-7D4029431F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CA35CD7C-88A8-57DE-E13E-9BE778F8451A}"/>
              </a:ext>
            </a:extLst>
          </p:cNvPr>
          <p:cNvSpPr txBox="1"/>
          <p:nvPr/>
        </p:nvSpPr>
        <p:spPr>
          <a:xfrm>
            <a:off x="296651" y="4375534"/>
            <a:ext cx="5070496" cy="400110"/>
          </a:xfrm>
          <a:prstGeom prst="rect">
            <a:avLst/>
          </a:prstGeom>
          <a:noFill/>
        </p:spPr>
        <p:txBody>
          <a:bodyPr wrap="square">
            <a:spAutoFit/>
          </a:bodyPr>
          <a:lstStyle/>
          <a:p>
            <a:r>
              <a:rPr lang="ja-JP" altLang="en-US" sz="2000" u="sng" dirty="0"/>
              <a:t>すべての科目ごとに、受講者の数を計算</a:t>
            </a:r>
          </a:p>
        </p:txBody>
      </p:sp>
      <p:pic>
        <p:nvPicPr>
          <p:cNvPr id="9" name="図 8">
            <a:extLst>
              <a:ext uri="{FF2B5EF4-FFF2-40B4-BE49-F238E27FC236}">
                <a16:creationId xmlns:a16="http://schemas.microsoft.com/office/drawing/2014/main" id="{539B51BC-C981-505E-8D95-E1D2003677B0}"/>
              </a:ext>
            </a:extLst>
          </p:cNvPr>
          <p:cNvPicPr>
            <a:picLocks noChangeAspect="1"/>
          </p:cNvPicPr>
          <p:nvPr/>
        </p:nvPicPr>
        <p:blipFill>
          <a:blip r:embed="rId2"/>
          <a:stretch>
            <a:fillRect/>
          </a:stretch>
        </p:blipFill>
        <p:spPr>
          <a:xfrm>
            <a:off x="405458" y="5375267"/>
            <a:ext cx="4072152" cy="1469600"/>
          </a:xfrm>
          <a:prstGeom prst="rect">
            <a:avLst/>
          </a:prstGeom>
        </p:spPr>
      </p:pic>
    </p:spTree>
    <p:extLst>
      <p:ext uri="{BB962C8B-B14F-4D97-AF65-F5344CB8AC3E}">
        <p14:creationId xmlns:p14="http://schemas.microsoft.com/office/powerpoint/2010/main" val="4163748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演習３．</a:t>
            </a:r>
            <a:r>
              <a:rPr lang="en-US" altLang="ja-JP" dirty="0"/>
              <a:t>GROUP BY </a:t>
            </a:r>
            <a:r>
              <a:rPr lang="ja-JP" altLang="en-US" dirty="0"/>
              <a:t>によるグループ化と集約</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en-US" altLang="ja-JP" b="1" dirty="0"/>
              <a:t>SELECT </a:t>
            </a:r>
            <a:r>
              <a:rPr lang="ja-JP" altLang="en-US" b="1" dirty="0"/>
              <a:t>での集約の指定</a:t>
            </a:r>
            <a:endParaRPr lang="en-US" altLang="ja-JP" b="1" dirty="0"/>
          </a:p>
          <a:p>
            <a:pPr marL="914400" lvl="1" indent="-457200">
              <a:spcAft>
                <a:spcPts val="600"/>
              </a:spcAft>
              <a:buFont typeface="+mj-lt"/>
              <a:buAutoNum type="arabicPeriod"/>
            </a:pPr>
            <a:r>
              <a:rPr lang="en-US" altLang="ja-JP" b="1" dirty="0"/>
              <a:t>GROUP</a:t>
            </a:r>
            <a:r>
              <a:rPr lang="ja-JP" altLang="en-US" b="1" dirty="0"/>
              <a:t> </a:t>
            </a:r>
            <a:r>
              <a:rPr lang="en-US" altLang="ja-JP" b="1" dirty="0"/>
              <a:t>BY </a:t>
            </a:r>
            <a:r>
              <a:rPr lang="ja-JP" altLang="en-US" b="1" dirty="0"/>
              <a:t>での基準の指定</a:t>
            </a:r>
            <a:endParaRPr lang="en-US" altLang="ja-JP" b="1" dirty="0"/>
          </a:p>
          <a:p>
            <a:pPr marL="457200" lvl="1" indent="0">
              <a:spcAft>
                <a:spcPts val="600"/>
              </a:spcAft>
              <a:buNone/>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41</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92013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hlinkClick r:id="rId2"/>
              </a:rPr>
              <a:t>http://sqlfiddle.com/</a:t>
            </a:r>
            <a:endParaRPr lang="en-US" altLang="ja-JP" sz="2400" b="1" dirty="0"/>
          </a:p>
          <a:p>
            <a:pPr marL="0" indent="0">
              <a:buNone/>
            </a:pPr>
            <a:r>
              <a:rPr lang="en-US" altLang="ja-JP" sz="2400" b="1" dirty="0"/>
              <a:t> </a:t>
            </a:r>
            <a:endParaRPr lang="en-US" altLang="ja-JP" sz="2400" dirty="0"/>
          </a:p>
          <a:p>
            <a:pPr marL="0" indent="0">
              <a:buNone/>
            </a:pPr>
            <a:r>
              <a:rPr lang="ja-JP" altLang="en-US" sz="2400" dirty="0"/>
              <a:t>② 「</a:t>
            </a:r>
            <a:r>
              <a:rPr lang="en-US" altLang="ja-JP" sz="2400" b="1" dirty="0"/>
              <a:t>MySQL</a:t>
            </a:r>
            <a:r>
              <a:rPr lang="ja-JP" altLang="en-US" sz="2400" dirty="0"/>
              <a:t>」を選択</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0AF87328-4226-2835-F9C8-63CD615E1C53}"/>
              </a:ext>
            </a:extLst>
          </p:cNvPr>
          <p:cNvPicPr>
            <a:picLocks noChangeAspect="1"/>
          </p:cNvPicPr>
          <p:nvPr/>
        </p:nvPicPr>
        <p:blipFill>
          <a:blip r:embed="rId3"/>
          <a:stretch>
            <a:fillRect/>
          </a:stretch>
        </p:blipFill>
        <p:spPr>
          <a:xfrm>
            <a:off x="733124" y="3429000"/>
            <a:ext cx="7347884" cy="3143307"/>
          </a:xfrm>
          <a:prstGeom prst="rect">
            <a:avLst/>
          </a:prstGeom>
          <a:ln>
            <a:solidFill>
              <a:schemeClr val="accent1"/>
            </a:solidFill>
          </a:ln>
        </p:spPr>
      </p:pic>
      <p:sp>
        <p:nvSpPr>
          <p:cNvPr id="7" name="正方形/長方形 6">
            <a:extLst>
              <a:ext uri="{FF2B5EF4-FFF2-40B4-BE49-F238E27FC236}">
                <a16:creationId xmlns:a16="http://schemas.microsoft.com/office/drawing/2014/main" id="{1D285E25-6CFA-AC9F-8605-7F04BC868F9A}"/>
              </a:ext>
            </a:extLst>
          </p:cNvPr>
          <p:cNvSpPr/>
          <p:nvPr/>
        </p:nvSpPr>
        <p:spPr>
          <a:xfrm>
            <a:off x="4068186" y="5684866"/>
            <a:ext cx="980906" cy="21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47383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3208165"/>
          </a:xfrm>
        </p:spPr>
        <p:txBody>
          <a:bodyPr>
            <a:normAutofit/>
          </a:bodyPr>
          <a:lstStyle/>
          <a:p>
            <a:pPr marL="0" indent="0">
              <a:buNone/>
            </a:pPr>
            <a:r>
              <a:rPr lang="ja-JP" altLang="en-US" sz="2400" dirty="0"/>
              <a:t>③ </a:t>
            </a:r>
            <a:r>
              <a:rPr lang="ja-JP" altLang="en-US" sz="2400" b="1" dirty="0"/>
              <a:t>上のパネル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と</a:t>
            </a:r>
            <a:r>
              <a:rPr lang="ja-JP" altLang="en-US" sz="2400" b="1" dirty="0"/>
              <a:t>問い合わせ</a:t>
            </a:r>
            <a:r>
              <a:rPr lang="ja-JP" altLang="en-US" sz="2400" dirty="0"/>
              <a:t>を行う </a:t>
            </a:r>
            <a:r>
              <a:rPr lang="en-US" altLang="ja-JP" sz="2400" dirty="0"/>
              <a:t>SQL </a:t>
            </a:r>
            <a:r>
              <a:rPr lang="ja-JP" altLang="en-US" sz="2400" dirty="0"/>
              <a:t>を入れ実行。（</a:t>
            </a:r>
            <a:r>
              <a:rPr lang="ja-JP" altLang="en-US" sz="2400" b="1" dirty="0"/>
              <a:t>以前の </a:t>
            </a:r>
            <a:r>
              <a:rPr lang="en-US" altLang="ja-JP" sz="2400" b="1" dirty="0"/>
              <a:t>SQL </a:t>
            </a:r>
            <a:r>
              <a:rPr lang="ja-JP" altLang="en-US" sz="2400" b="1" dirty="0"/>
              <a:t>は不要なので消す</a:t>
            </a:r>
            <a:r>
              <a:rPr lang="ja-JP" altLang="en-US" sz="2400" dirty="0"/>
              <a:t>）</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433137" y="1618598"/>
            <a:ext cx="8509334" cy="3785652"/>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科目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受講者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85);</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90);</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90);</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96);</a:t>
            </a:r>
            <a:endPar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理科</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95);</a:t>
            </a:r>
          </a:p>
          <a:p>
            <a:pPr>
              <a:defRPr/>
            </a:pPr>
            <a:r>
              <a:rPr kumimoji="1" lang="en-US" altLang="ja-JP" sz="2400" b="1" dirty="0">
                <a:solidFill>
                  <a:srgbClr val="C00000"/>
                </a:solidFill>
              </a:rPr>
              <a:t>SELECT </a:t>
            </a:r>
            <a:r>
              <a:rPr kumimoji="1" lang="ja-JP" altLang="en-US" sz="2400" b="1" dirty="0"/>
              <a:t>科目</a:t>
            </a:r>
            <a:r>
              <a:rPr kumimoji="1" lang="en-US" altLang="ja-JP" sz="2400" b="1" dirty="0"/>
              <a:t>, </a:t>
            </a:r>
            <a:r>
              <a:rPr kumimoji="1" lang="en-US" altLang="ja-JP" sz="2400" b="1" dirty="0">
                <a:solidFill>
                  <a:srgbClr val="C00000"/>
                </a:solidFill>
              </a:rPr>
              <a:t>COUNT(*) FROM </a:t>
            </a:r>
            <a:r>
              <a:rPr kumimoji="1" lang="ja-JP" altLang="en-US" sz="2400" b="1" dirty="0"/>
              <a:t>成績 </a:t>
            </a:r>
            <a:r>
              <a:rPr kumimoji="1" lang="en-US" altLang="ja-JP" sz="2400" b="1" dirty="0">
                <a:solidFill>
                  <a:srgbClr val="C00000"/>
                </a:solidFill>
              </a:rPr>
              <a:t>GROUP BY </a:t>
            </a:r>
            <a:r>
              <a:rPr kumimoji="1" lang="ja-JP" altLang="en-US" sz="2400" b="1" dirty="0"/>
              <a:t>科目</a:t>
            </a:r>
            <a:r>
              <a:rPr kumimoji="1" lang="en-US" altLang="ja-JP" sz="2400" b="1" dirty="0"/>
              <a:t>;</a:t>
            </a:r>
            <a:endParaRPr kumimoji="1" lang="ja-JP" altLang="en-US" sz="2400" b="1" dirty="0"/>
          </a:p>
        </p:txBody>
      </p:sp>
      <p:sp>
        <p:nvSpPr>
          <p:cNvPr id="13" name="テキスト ボックス 12">
            <a:extLst>
              <a:ext uri="{FF2B5EF4-FFF2-40B4-BE49-F238E27FC236}">
                <a16:creationId xmlns:a16="http://schemas.microsoft.com/office/drawing/2014/main" id="{FC5CD9DA-A599-E3C0-C230-4E38CB1EC14A}"/>
              </a:ext>
            </a:extLst>
          </p:cNvPr>
          <p:cNvSpPr txBox="1"/>
          <p:nvPr/>
        </p:nvSpPr>
        <p:spPr>
          <a:xfrm>
            <a:off x="797565" y="5541431"/>
            <a:ext cx="4572000" cy="461665"/>
          </a:xfrm>
          <a:prstGeom prst="rect">
            <a:avLst/>
          </a:prstGeom>
          <a:noFill/>
        </p:spPr>
        <p:txBody>
          <a:bodyPr wrap="square">
            <a:spAutoFit/>
          </a:bodyPr>
          <a:lstStyle/>
          <a:p>
            <a:r>
              <a:rPr lang="ja-JP" altLang="en-US" sz="2400" dirty="0">
                <a:solidFill>
                  <a:srgbClr val="FF0000"/>
                </a:solidFill>
              </a:rPr>
              <a:t>科目ごとの受講者数</a:t>
            </a:r>
          </a:p>
        </p:txBody>
      </p:sp>
    </p:spTree>
    <p:extLst>
      <p:ext uri="{BB962C8B-B14F-4D97-AF65-F5344CB8AC3E}">
        <p14:creationId xmlns:p14="http://schemas.microsoft.com/office/powerpoint/2010/main" val="605591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345704" cy="1720649"/>
          </a:xfrm>
        </p:spPr>
        <p:txBody>
          <a:bodyPr>
            <a:normAutofit/>
          </a:bodyPr>
          <a:lstStyle/>
          <a:p>
            <a:pPr marL="0" indent="0">
              <a:buNone/>
            </a:pPr>
            <a:r>
              <a:rPr lang="ja-JP" altLang="en-US" sz="2400" dirty="0"/>
              <a:t>④ 「</a:t>
            </a:r>
            <a:r>
              <a:rPr lang="en-US" altLang="ja-JP" sz="2400" b="1" dirty="0"/>
              <a:t>Execute</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⑤ 下のパネルで、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73DB380-E509-46A4-5BF7-05C2AE63E25D}"/>
              </a:ext>
            </a:extLst>
          </p:cNvPr>
          <p:cNvPicPr>
            <a:picLocks noChangeAspect="1"/>
          </p:cNvPicPr>
          <p:nvPr/>
        </p:nvPicPr>
        <p:blipFill>
          <a:blip r:embed="rId2"/>
          <a:stretch>
            <a:fillRect/>
          </a:stretch>
        </p:blipFill>
        <p:spPr>
          <a:xfrm>
            <a:off x="1077929" y="1907215"/>
            <a:ext cx="5151727" cy="3841313"/>
          </a:xfrm>
          <a:prstGeom prst="rect">
            <a:avLst/>
          </a:prstGeom>
        </p:spPr>
      </p:pic>
    </p:spTree>
    <p:extLst>
      <p:ext uri="{BB962C8B-B14F-4D97-AF65-F5344CB8AC3E}">
        <p14:creationId xmlns:p14="http://schemas.microsoft.com/office/powerpoint/2010/main" val="3309053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EF5D7-1220-71A5-C5D5-D0B22C4A52A0}"/>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D4696EC-51D0-59FF-6E71-4DDF4B65166C}"/>
              </a:ext>
            </a:extLst>
          </p:cNvPr>
          <p:cNvSpPr>
            <a:spLocks noGrp="1"/>
          </p:cNvSpPr>
          <p:nvPr>
            <p:ph idx="1"/>
          </p:nvPr>
        </p:nvSpPr>
        <p:spPr>
          <a:xfrm>
            <a:off x="321845" y="88900"/>
            <a:ext cx="8461208" cy="3208165"/>
          </a:xfrm>
        </p:spPr>
        <p:txBody>
          <a:bodyPr>
            <a:normAutofit/>
          </a:bodyPr>
          <a:lstStyle/>
          <a:p>
            <a:pPr marL="0" indent="0">
              <a:buNone/>
            </a:pPr>
            <a:r>
              <a:rPr lang="ja-JP" altLang="en-US" sz="2400" dirty="0"/>
              <a:t>⑥ </a:t>
            </a:r>
            <a:r>
              <a:rPr lang="ja-JP" altLang="en-US" sz="2400" b="1" dirty="0"/>
              <a:t>上のパネル</a:t>
            </a:r>
            <a:r>
              <a:rPr lang="ja-JP" altLang="en-US" sz="2400" dirty="0"/>
              <a:t>に、</a:t>
            </a:r>
            <a:r>
              <a:rPr lang="ja-JP" altLang="en-US" sz="2400" b="1" dirty="0"/>
              <a:t>テーブル定義</a:t>
            </a:r>
            <a:r>
              <a:rPr lang="ja-JP" altLang="en-US" sz="2400" dirty="0"/>
              <a:t>と</a:t>
            </a:r>
            <a:r>
              <a:rPr lang="ja-JP" altLang="en-US" sz="2400" b="1" dirty="0"/>
              <a:t>データの追加</a:t>
            </a:r>
            <a:r>
              <a:rPr lang="ja-JP" altLang="en-US" sz="2400" dirty="0"/>
              <a:t>と</a:t>
            </a:r>
            <a:r>
              <a:rPr lang="ja-JP" altLang="en-US" sz="2400" b="1" dirty="0"/>
              <a:t>問い合わせ</a:t>
            </a:r>
            <a:r>
              <a:rPr lang="ja-JP" altLang="en-US" sz="2400" dirty="0"/>
              <a:t>を行う </a:t>
            </a:r>
            <a:r>
              <a:rPr lang="en-US" altLang="ja-JP" sz="2400" dirty="0"/>
              <a:t>SQL </a:t>
            </a:r>
            <a:r>
              <a:rPr lang="ja-JP" altLang="en-US" sz="2400" dirty="0"/>
              <a:t>を入れ実行。（</a:t>
            </a:r>
            <a:r>
              <a:rPr lang="ja-JP" altLang="en-US" sz="2400" b="1" dirty="0"/>
              <a:t>以前の </a:t>
            </a:r>
            <a:r>
              <a:rPr lang="en-US" altLang="ja-JP" sz="2400" b="1" dirty="0"/>
              <a:t>SQL </a:t>
            </a:r>
            <a:r>
              <a:rPr lang="ja-JP" altLang="en-US" sz="2400" b="1" dirty="0"/>
              <a:t>は不要なので消す</a:t>
            </a:r>
            <a:r>
              <a:rPr lang="ja-JP" altLang="en-US" sz="2400" dirty="0"/>
              <a:t>）</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2485800B-0082-8402-EB3A-D6B70EAAFC9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DD7E5BFA-685A-A750-1AB3-84E842100A27}"/>
              </a:ext>
            </a:extLst>
          </p:cNvPr>
          <p:cNvSpPr/>
          <p:nvPr/>
        </p:nvSpPr>
        <p:spPr>
          <a:xfrm>
            <a:off x="480712" y="1618598"/>
            <a:ext cx="8616261" cy="3170099"/>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 </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科目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受講者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得点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85);</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国語</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a:t>
            </a:r>
            <a:r>
              <a:rPr kumimoji="0"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90);</a:t>
            </a:r>
            <a:endPar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90);</a:t>
            </a:r>
            <a:endPar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算数</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'B'</a:t>
            </a:r>
            <a:r>
              <a:rPr kumimoji="0"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96);</a:t>
            </a:r>
            <a:endPar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0"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成績</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0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r>
              <a:rPr kumimoji="0" lang="ja-JP" altLang="en-US"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理科</a:t>
            </a:r>
            <a:r>
              <a:rPr kumimoji="1"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a:t>
            </a:r>
            <a:r>
              <a:rPr kumimoji="0" lang="en-US" altLang="ja-JP" sz="20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95);</a:t>
            </a:r>
          </a:p>
          <a:p>
            <a:pPr>
              <a:defRPr/>
            </a:pPr>
            <a:r>
              <a:rPr kumimoji="1" lang="en-US" altLang="ja-JP" sz="2000" b="1" dirty="0">
                <a:solidFill>
                  <a:srgbClr val="C00000"/>
                </a:solidFill>
              </a:rPr>
              <a:t>SELECT </a:t>
            </a:r>
            <a:r>
              <a:rPr kumimoji="1" lang="ja-JP" altLang="en-US" sz="2000" b="1" dirty="0"/>
              <a:t>科目</a:t>
            </a:r>
            <a:r>
              <a:rPr kumimoji="1" lang="en-US" altLang="ja-JP" sz="2000" b="1" dirty="0"/>
              <a:t>, </a:t>
            </a:r>
            <a:r>
              <a:rPr kumimoji="1" lang="en-US" altLang="ja-JP" sz="2000" b="1" dirty="0">
                <a:solidFill>
                  <a:srgbClr val="C00000"/>
                </a:solidFill>
              </a:rPr>
              <a:t>COUNT(*) FROM </a:t>
            </a:r>
            <a:r>
              <a:rPr kumimoji="1" lang="ja-JP" altLang="en-US" sz="2000" b="1" dirty="0"/>
              <a:t>成績 </a:t>
            </a:r>
            <a:r>
              <a:rPr kumimoji="1" lang="en-US" altLang="ja-JP" sz="2000" b="1" dirty="0">
                <a:solidFill>
                  <a:srgbClr val="C00000"/>
                </a:solidFill>
              </a:rPr>
              <a:t>WHERE</a:t>
            </a:r>
            <a:r>
              <a:rPr kumimoji="1" lang="en-US" altLang="ja-JP" sz="2000" b="1" dirty="0"/>
              <a:t> </a:t>
            </a:r>
            <a:r>
              <a:rPr kumimoji="1" lang="ja-JP" altLang="en-US" sz="2000" b="1" dirty="0"/>
              <a:t>得点 </a:t>
            </a:r>
            <a:r>
              <a:rPr kumimoji="1" lang="en-US" altLang="ja-JP" sz="2000" b="1" dirty="0"/>
              <a:t>&gt;= 90 </a:t>
            </a:r>
            <a:r>
              <a:rPr kumimoji="1" lang="en-US" altLang="ja-JP" sz="2000" b="1" dirty="0">
                <a:solidFill>
                  <a:srgbClr val="C00000"/>
                </a:solidFill>
              </a:rPr>
              <a:t>GROUP BY </a:t>
            </a:r>
            <a:r>
              <a:rPr kumimoji="1" lang="ja-JP" altLang="en-US" sz="2000" b="1" dirty="0"/>
              <a:t>科目</a:t>
            </a:r>
            <a:r>
              <a:rPr kumimoji="1" lang="en-US" altLang="ja-JP" sz="2000" b="1" dirty="0"/>
              <a:t>;</a:t>
            </a:r>
            <a:endParaRPr kumimoji="1" lang="ja-JP" altLang="en-US" sz="2000" b="1" dirty="0"/>
          </a:p>
        </p:txBody>
      </p:sp>
      <p:sp>
        <p:nvSpPr>
          <p:cNvPr id="2" name="テキスト ボックス 1">
            <a:extLst>
              <a:ext uri="{FF2B5EF4-FFF2-40B4-BE49-F238E27FC236}">
                <a16:creationId xmlns:a16="http://schemas.microsoft.com/office/drawing/2014/main" id="{FC5CD9DA-A599-E3C0-C230-4E38CB1EC14A}"/>
              </a:ext>
            </a:extLst>
          </p:cNvPr>
          <p:cNvSpPr txBox="1"/>
          <p:nvPr/>
        </p:nvSpPr>
        <p:spPr>
          <a:xfrm>
            <a:off x="985670" y="5295524"/>
            <a:ext cx="6526906" cy="461665"/>
          </a:xfrm>
          <a:prstGeom prst="rect">
            <a:avLst/>
          </a:prstGeom>
          <a:noFill/>
        </p:spPr>
        <p:txBody>
          <a:bodyPr wrap="square">
            <a:spAutoFit/>
          </a:bodyPr>
          <a:lstStyle/>
          <a:p>
            <a:r>
              <a:rPr lang="ja-JP" altLang="en-US" sz="2400" dirty="0">
                <a:solidFill>
                  <a:srgbClr val="FF0000"/>
                </a:solidFill>
              </a:rPr>
              <a:t>科目ごとの、</a:t>
            </a:r>
            <a:r>
              <a:rPr lang="en-US" altLang="ja-JP" sz="2400" dirty="0">
                <a:solidFill>
                  <a:srgbClr val="FF0000"/>
                </a:solidFill>
              </a:rPr>
              <a:t>90</a:t>
            </a:r>
            <a:r>
              <a:rPr lang="ja-JP" altLang="en-US" sz="2400" dirty="0">
                <a:solidFill>
                  <a:srgbClr val="FF0000"/>
                </a:solidFill>
              </a:rPr>
              <a:t>点以上の成績の受講者数</a:t>
            </a:r>
          </a:p>
        </p:txBody>
      </p:sp>
    </p:spTree>
    <p:extLst>
      <p:ext uri="{BB962C8B-B14F-4D97-AF65-F5344CB8AC3E}">
        <p14:creationId xmlns:p14="http://schemas.microsoft.com/office/powerpoint/2010/main" val="20692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3623-BB2E-AB9C-2979-C894E74FE1CA}"/>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02EEE32-0F12-0003-1564-17234F7C335C}"/>
              </a:ext>
            </a:extLst>
          </p:cNvPr>
          <p:cNvSpPr>
            <a:spLocks noGrp="1"/>
          </p:cNvSpPr>
          <p:nvPr>
            <p:ph idx="1"/>
          </p:nvPr>
        </p:nvSpPr>
        <p:spPr>
          <a:xfrm>
            <a:off x="321845" y="88900"/>
            <a:ext cx="8345704" cy="1720649"/>
          </a:xfrm>
        </p:spPr>
        <p:txBody>
          <a:bodyPr>
            <a:normAutofit/>
          </a:bodyPr>
          <a:lstStyle/>
          <a:p>
            <a:pPr marL="0" indent="0">
              <a:buNone/>
            </a:pPr>
            <a:r>
              <a:rPr lang="ja-JP" altLang="en-US" sz="2400" dirty="0"/>
              <a:t>⑦ 「</a:t>
            </a:r>
            <a:r>
              <a:rPr lang="en-US" altLang="ja-JP" sz="2400" b="1" dirty="0"/>
              <a:t>Execute</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⑧ 下のパネルで、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4FB28F37-ABA6-BDD9-C3BC-09C396F5B8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6D016BE5-2D91-C3A3-F134-86A16B9405C3}"/>
              </a:ext>
            </a:extLst>
          </p:cNvPr>
          <p:cNvPicPr>
            <a:picLocks noChangeAspect="1"/>
          </p:cNvPicPr>
          <p:nvPr/>
        </p:nvPicPr>
        <p:blipFill>
          <a:blip r:embed="rId2"/>
          <a:stretch>
            <a:fillRect/>
          </a:stretch>
        </p:blipFill>
        <p:spPr>
          <a:xfrm>
            <a:off x="1362687" y="1903599"/>
            <a:ext cx="5483088" cy="4132376"/>
          </a:xfrm>
          <a:prstGeom prst="rect">
            <a:avLst/>
          </a:prstGeom>
        </p:spPr>
      </p:pic>
    </p:spTree>
    <p:extLst>
      <p:ext uri="{BB962C8B-B14F-4D97-AF65-F5344CB8AC3E}">
        <p14:creationId xmlns:p14="http://schemas.microsoft.com/office/powerpoint/2010/main" val="1128873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03B11-E608-31FD-78D9-81AA731D8B73}"/>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15A70B33-E047-9F32-1853-8EAB099CE2C8}"/>
              </a:ext>
            </a:extLst>
          </p:cNvPr>
          <p:cNvSpPr>
            <a:spLocks noGrp="1"/>
          </p:cNvSpPr>
          <p:nvPr>
            <p:ph idx="1"/>
          </p:nvPr>
        </p:nvSpPr>
        <p:spPr/>
        <p:txBody>
          <a:bodyPr>
            <a:normAutofit/>
          </a:bodyPr>
          <a:lstStyle/>
          <a:p>
            <a:pPr marL="0" indent="0">
              <a:buNone/>
            </a:pPr>
            <a:r>
              <a:rPr lang="ja-JP" altLang="en-US" sz="2400" dirty="0"/>
              <a:t>発展学習３．受講者ごとの科目数</a:t>
            </a:r>
            <a:endParaRPr kumimoji="1" lang="ja-JP" altLang="en-US" sz="2400" dirty="0"/>
          </a:p>
          <a:p>
            <a:pPr marL="0" indent="0">
              <a:buNone/>
            </a:pPr>
            <a:endParaRPr kumimoji="1" lang="en-US" altLang="ja-JP" sz="2400" dirty="0"/>
          </a:p>
          <a:p>
            <a:pPr marL="0" indent="0">
              <a:buNone/>
            </a:pPr>
            <a:r>
              <a:rPr kumimoji="1" lang="ja-JP" altLang="en-US" sz="2400" dirty="0"/>
              <a:t>目的：</a:t>
            </a:r>
            <a:r>
              <a:rPr kumimoji="1" lang="en-US" altLang="ja-JP" sz="2400" dirty="0"/>
              <a:t>SELECT, FROM </a:t>
            </a:r>
            <a:r>
              <a:rPr kumimoji="1" lang="ja-JP" altLang="en-US" sz="2400" dirty="0"/>
              <a:t>の中での </a:t>
            </a:r>
            <a:r>
              <a:rPr kumimoji="1" lang="en-US" altLang="ja-JP" sz="2400" dirty="0"/>
              <a:t>COUNT(*), GROUP BY </a:t>
            </a:r>
            <a:r>
              <a:rPr kumimoji="1" lang="ja-JP" altLang="en-US" sz="2400" dirty="0"/>
              <a:t>の使用に上達する</a:t>
            </a:r>
          </a:p>
          <a:p>
            <a:pPr marL="0" indent="0">
              <a:buNone/>
            </a:pPr>
            <a:endParaRPr kumimoji="1" lang="ja-JP" altLang="en-US" sz="2400" dirty="0"/>
          </a:p>
          <a:p>
            <a:pPr marL="0" indent="0">
              <a:buNone/>
            </a:pPr>
            <a:r>
              <a:rPr lang="ja-JP" altLang="en-US" sz="2400" b="1" dirty="0"/>
              <a:t>次の </a:t>
            </a:r>
            <a:r>
              <a:rPr lang="en-US" altLang="ja-JP" sz="2400" b="1" dirty="0"/>
              <a:t>SQL</a:t>
            </a:r>
            <a:r>
              <a:rPr lang="ja-JP" altLang="en-US" sz="2400" b="1" dirty="0"/>
              <a:t>を実行し結果を確認</a:t>
            </a:r>
            <a:r>
              <a:rPr lang="en-US" altLang="ja-JP" sz="2400" b="1" dirty="0"/>
              <a:t> </a:t>
            </a:r>
          </a:p>
          <a:p>
            <a:pPr marL="0" indent="0">
              <a:buNone/>
            </a:pPr>
            <a:endParaRPr kumimoji="1" lang="ja-JP" altLang="en-US" sz="2400" b="1"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55EA1D7E-2C8B-B07E-48BB-0322733FEF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2652A6C6-11E1-11F7-DC48-9F1476C09C42}"/>
              </a:ext>
            </a:extLst>
          </p:cNvPr>
          <p:cNvSpPr/>
          <p:nvPr/>
        </p:nvSpPr>
        <p:spPr>
          <a:xfrm>
            <a:off x="780578" y="4068665"/>
            <a:ext cx="7772400" cy="461665"/>
          </a:xfrm>
          <a:prstGeom prst="rect">
            <a:avLst/>
          </a:prstGeom>
          <a:ln>
            <a:solidFill>
              <a:schemeClr val="accent1"/>
            </a:solidFill>
          </a:ln>
        </p:spPr>
        <p:txBody>
          <a:bodyPr wrap="square">
            <a:spAutoFit/>
          </a:bodyPr>
          <a:lstStyle/>
          <a:p>
            <a:pPr>
              <a:defRPr/>
            </a:pPr>
            <a:r>
              <a:rPr kumimoji="1" lang="en-US" altLang="ja-JP" sz="2400" b="1" dirty="0">
                <a:solidFill>
                  <a:srgbClr val="C00000"/>
                </a:solidFill>
              </a:rPr>
              <a:t>SELECT </a:t>
            </a:r>
            <a:r>
              <a:rPr kumimoji="1" lang="ja-JP" altLang="en-US" sz="2400" b="1" dirty="0"/>
              <a:t>受講者</a:t>
            </a:r>
            <a:r>
              <a:rPr kumimoji="1" lang="en-US" altLang="ja-JP" sz="2400" b="1" dirty="0"/>
              <a:t>, </a:t>
            </a:r>
            <a:r>
              <a:rPr kumimoji="1" lang="en-US" altLang="ja-JP" sz="2400" b="1" dirty="0">
                <a:solidFill>
                  <a:srgbClr val="C00000"/>
                </a:solidFill>
              </a:rPr>
              <a:t>COUNT(*) FROM </a:t>
            </a:r>
            <a:r>
              <a:rPr kumimoji="1" lang="ja-JP" altLang="en-US" sz="2400" b="1" dirty="0"/>
              <a:t>成績 </a:t>
            </a:r>
            <a:r>
              <a:rPr kumimoji="1" lang="en-US" altLang="ja-JP" sz="2400" b="1" dirty="0">
                <a:solidFill>
                  <a:srgbClr val="C00000"/>
                </a:solidFill>
              </a:rPr>
              <a:t>GROUP BY </a:t>
            </a:r>
            <a:r>
              <a:rPr kumimoji="1" lang="ja-JP" altLang="en-US" sz="2400" b="1" dirty="0"/>
              <a:t>受講者</a:t>
            </a:r>
            <a:r>
              <a:rPr kumimoji="1" lang="en-US" altLang="ja-JP" sz="2400" b="1" dirty="0"/>
              <a:t>;</a:t>
            </a:r>
            <a:endParaRPr kumimoji="1" lang="ja-JP" altLang="en-US" sz="2400" b="1" dirty="0"/>
          </a:p>
        </p:txBody>
      </p:sp>
    </p:spTree>
    <p:extLst>
      <p:ext uri="{BB962C8B-B14F-4D97-AF65-F5344CB8AC3E}">
        <p14:creationId xmlns:p14="http://schemas.microsoft.com/office/powerpoint/2010/main" val="632530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03B11-E608-31FD-78D9-81AA731D8B73}"/>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15A70B33-E047-9F32-1853-8EAB099CE2C8}"/>
              </a:ext>
            </a:extLst>
          </p:cNvPr>
          <p:cNvSpPr>
            <a:spLocks noGrp="1"/>
          </p:cNvSpPr>
          <p:nvPr>
            <p:ph idx="1"/>
          </p:nvPr>
        </p:nvSpPr>
        <p:spPr/>
        <p:txBody>
          <a:bodyPr>
            <a:normAutofit/>
          </a:bodyPr>
          <a:lstStyle/>
          <a:p>
            <a:pPr marL="0" indent="0">
              <a:buNone/>
            </a:pPr>
            <a:r>
              <a:rPr lang="ja-JP" altLang="en-US" sz="2400" dirty="0"/>
              <a:t>発展学習４．科目ごとの平均点</a:t>
            </a:r>
            <a:endParaRPr kumimoji="1" lang="ja-JP" altLang="en-US" sz="2400" dirty="0"/>
          </a:p>
          <a:p>
            <a:pPr marL="0" indent="0">
              <a:buNone/>
            </a:pPr>
            <a:endParaRPr kumimoji="1" lang="en-US" altLang="ja-JP" sz="2400" dirty="0"/>
          </a:p>
          <a:p>
            <a:pPr marL="0" indent="0">
              <a:buNone/>
            </a:pPr>
            <a:r>
              <a:rPr kumimoji="1" lang="ja-JP" altLang="en-US" sz="2400" dirty="0"/>
              <a:t>目的：</a:t>
            </a:r>
            <a:r>
              <a:rPr kumimoji="1" lang="en-US" altLang="ja-JP" sz="2400" dirty="0"/>
              <a:t>SELECT, FROM </a:t>
            </a:r>
            <a:r>
              <a:rPr kumimoji="1" lang="ja-JP" altLang="en-US" sz="2400" dirty="0"/>
              <a:t>の中での </a:t>
            </a:r>
            <a:r>
              <a:rPr lang="en-US" altLang="ja-JP" sz="2400" dirty="0"/>
              <a:t>AVG</a:t>
            </a:r>
            <a:r>
              <a:rPr kumimoji="1" lang="en-US" altLang="ja-JP" sz="2400" dirty="0"/>
              <a:t>, GROUP BY </a:t>
            </a:r>
            <a:r>
              <a:rPr kumimoji="1" lang="ja-JP" altLang="en-US" sz="2400" dirty="0"/>
              <a:t>の使用に上達する</a:t>
            </a:r>
          </a:p>
          <a:p>
            <a:pPr marL="0" indent="0">
              <a:buNone/>
            </a:pPr>
            <a:endParaRPr kumimoji="1" lang="ja-JP" altLang="en-US" sz="2400" dirty="0"/>
          </a:p>
          <a:p>
            <a:pPr marL="0" indent="0">
              <a:buNone/>
            </a:pPr>
            <a:r>
              <a:rPr lang="ja-JP" altLang="en-US" sz="2400" b="1" dirty="0"/>
              <a:t>次の </a:t>
            </a:r>
            <a:r>
              <a:rPr lang="en-US" altLang="ja-JP" sz="2400" b="1" dirty="0"/>
              <a:t>SQL</a:t>
            </a:r>
            <a:r>
              <a:rPr lang="ja-JP" altLang="en-US" sz="2400" b="1" dirty="0"/>
              <a:t>を実行し結果を確認</a:t>
            </a:r>
            <a:endParaRPr lang="en-US" altLang="ja-JP" sz="2400" b="1" dirty="0"/>
          </a:p>
          <a:p>
            <a:pPr marL="0" indent="0">
              <a:buNone/>
            </a:pPr>
            <a:endParaRPr lang="en-US" altLang="ja-JP" sz="2400" b="1" dirty="0"/>
          </a:p>
          <a:p>
            <a:pPr marL="0" indent="0">
              <a:buNone/>
            </a:pPr>
            <a:endParaRPr lang="en-US" altLang="ja-JP" sz="2400" b="1" dirty="0"/>
          </a:p>
          <a:p>
            <a:pPr marL="0" indent="0">
              <a:buNone/>
            </a:pPr>
            <a:endParaRPr lang="en-US" altLang="ja-JP" sz="2400" b="1" dirty="0"/>
          </a:p>
          <a:p>
            <a:pPr marL="0" indent="0">
              <a:buNone/>
            </a:pPr>
            <a:r>
              <a:rPr lang="en-US" altLang="ja-JP" sz="2400" b="1" dirty="0"/>
              <a:t>AVG(</a:t>
            </a:r>
            <a:r>
              <a:rPr lang="ja-JP" altLang="en-US" sz="2400" b="1" dirty="0"/>
              <a:t>得点</a:t>
            </a:r>
            <a:r>
              <a:rPr lang="en-US" altLang="ja-JP" sz="2400" b="1" dirty="0"/>
              <a:t>) </a:t>
            </a:r>
            <a:r>
              <a:rPr lang="ja-JP" altLang="en-US" sz="2400" b="1" dirty="0"/>
              <a:t>のように書いていることに注意</a:t>
            </a:r>
            <a:r>
              <a:rPr lang="en-US" altLang="ja-JP" sz="2400" b="1" dirty="0"/>
              <a:t> </a:t>
            </a:r>
          </a:p>
          <a:p>
            <a:pPr marL="0" indent="0">
              <a:buNone/>
            </a:pPr>
            <a:endParaRPr kumimoji="1" lang="ja-JP" altLang="en-US" sz="2400" b="1"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55EA1D7E-2C8B-B07E-48BB-0322733FEF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2652A6C6-11E1-11F7-DC48-9F1476C09C42}"/>
              </a:ext>
            </a:extLst>
          </p:cNvPr>
          <p:cNvSpPr/>
          <p:nvPr/>
        </p:nvSpPr>
        <p:spPr>
          <a:xfrm>
            <a:off x="780578" y="4068665"/>
            <a:ext cx="7772400" cy="461665"/>
          </a:xfrm>
          <a:prstGeom prst="rect">
            <a:avLst/>
          </a:prstGeom>
          <a:ln>
            <a:solidFill>
              <a:schemeClr val="accent1"/>
            </a:solidFill>
          </a:ln>
        </p:spPr>
        <p:txBody>
          <a:bodyPr wrap="square">
            <a:spAutoFit/>
          </a:bodyPr>
          <a:lstStyle/>
          <a:p>
            <a:pPr>
              <a:defRPr/>
            </a:pPr>
            <a:r>
              <a:rPr kumimoji="1" lang="en-US" altLang="ja-JP" sz="2400" b="1" dirty="0">
                <a:solidFill>
                  <a:srgbClr val="C00000"/>
                </a:solidFill>
              </a:rPr>
              <a:t>SELECT </a:t>
            </a:r>
            <a:r>
              <a:rPr kumimoji="1" lang="ja-JP" altLang="en-US" sz="2400" b="1" dirty="0"/>
              <a:t>科目</a:t>
            </a:r>
            <a:r>
              <a:rPr kumimoji="1" lang="en-US" altLang="ja-JP" sz="2400" b="1" dirty="0"/>
              <a:t>, </a:t>
            </a:r>
            <a:r>
              <a:rPr kumimoji="1" lang="en-US" altLang="ja-JP" sz="2400" b="1" dirty="0">
                <a:solidFill>
                  <a:srgbClr val="C00000"/>
                </a:solidFill>
              </a:rPr>
              <a:t>AVG(</a:t>
            </a:r>
            <a:r>
              <a:rPr kumimoji="1" lang="ja-JP" altLang="en-US" sz="2400" b="1" dirty="0"/>
              <a:t>得点</a:t>
            </a:r>
            <a:r>
              <a:rPr kumimoji="1" lang="en-US" altLang="ja-JP" sz="2400" b="1" dirty="0">
                <a:solidFill>
                  <a:srgbClr val="C00000"/>
                </a:solidFill>
              </a:rPr>
              <a:t>) FROM </a:t>
            </a:r>
            <a:r>
              <a:rPr kumimoji="1" lang="ja-JP" altLang="en-US" sz="2400" b="1" dirty="0"/>
              <a:t>成績 </a:t>
            </a:r>
            <a:r>
              <a:rPr kumimoji="1" lang="en-US" altLang="ja-JP" sz="2400" b="1" dirty="0">
                <a:solidFill>
                  <a:srgbClr val="C00000"/>
                </a:solidFill>
              </a:rPr>
              <a:t>GROUP BY </a:t>
            </a:r>
            <a:r>
              <a:rPr kumimoji="1" lang="ja-JP" altLang="en-US" sz="2400" b="1" dirty="0"/>
              <a:t>科目</a:t>
            </a:r>
            <a:r>
              <a:rPr kumimoji="1" lang="en-US" altLang="ja-JP" sz="2400" b="1" dirty="0"/>
              <a:t>;</a:t>
            </a:r>
            <a:endParaRPr kumimoji="1" lang="ja-JP" altLang="en-US" sz="2400" b="1" dirty="0"/>
          </a:p>
        </p:txBody>
      </p:sp>
    </p:spTree>
    <p:extLst>
      <p:ext uri="{BB962C8B-B14F-4D97-AF65-F5344CB8AC3E}">
        <p14:creationId xmlns:p14="http://schemas.microsoft.com/office/powerpoint/2010/main" val="4017623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03B11-E608-31FD-78D9-81AA731D8B73}"/>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15A70B33-E047-9F32-1853-8EAB099CE2C8}"/>
              </a:ext>
            </a:extLst>
          </p:cNvPr>
          <p:cNvSpPr>
            <a:spLocks noGrp="1"/>
          </p:cNvSpPr>
          <p:nvPr>
            <p:ph idx="1"/>
          </p:nvPr>
        </p:nvSpPr>
        <p:spPr/>
        <p:txBody>
          <a:bodyPr>
            <a:normAutofit/>
          </a:bodyPr>
          <a:lstStyle/>
          <a:p>
            <a:pPr marL="0" indent="0">
              <a:buNone/>
            </a:pPr>
            <a:r>
              <a:rPr lang="ja-JP" altLang="en-US" sz="2400" dirty="0"/>
              <a:t>発展学習５．受講者ごとの平均点</a:t>
            </a:r>
            <a:endParaRPr kumimoji="1" lang="ja-JP" altLang="en-US" sz="2400" dirty="0"/>
          </a:p>
          <a:p>
            <a:pPr marL="0" indent="0">
              <a:buNone/>
            </a:pPr>
            <a:endParaRPr kumimoji="1" lang="en-US" altLang="ja-JP" sz="2400" dirty="0"/>
          </a:p>
          <a:p>
            <a:pPr marL="0" indent="0">
              <a:buNone/>
            </a:pPr>
            <a:r>
              <a:rPr kumimoji="1" lang="ja-JP" altLang="en-US" sz="2400" dirty="0"/>
              <a:t>目的：</a:t>
            </a:r>
            <a:r>
              <a:rPr kumimoji="1" lang="en-US" altLang="ja-JP" sz="2400" dirty="0"/>
              <a:t> GROUP BY </a:t>
            </a:r>
            <a:r>
              <a:rPr kumimoji="1" lang="ja-JP" altLang="en-US" sz="2400" dirty="0"/>
              <a:t>の使用に上達する</a:t>
            </a:r>
          </a:p>
          <a:p>
            <a:pPr marL="0" indent="0">
              <a:buNone/>
            </a:pPr>
            <a:endParaRPr kumimoji="1" lang="ja-JP" altLang="en-US" sz="2400" dirty="0"/>
          </a:p>
          <a:p>
            <a:pPr marL="0" indent="0">
              <a:buNone/>
            </a:pPr>
            <a:r>
              <a:rPr lang="ja-JP" altLang="en-US" sz="2400" b="1" dirty="0"/>
              <a:t>受講者ごとの平均点を求める </a:t>
            </a:r>
            <a:r>
              <a:rPr lang="en-US" altLang="ja-JP" sz="2400" b="1" dirty="0"/>
              <a:t>SQL </a:t>
            </a:r>
            <a:r>
              <a:rPr lang="ja-JP" altLang="en-US" sz="2400" b="1" dirty="0"/>
              <a:t>文はどうなるか？</a:t>
            </a:r>
            <a:endParaRPr lang="en-US" altLang="ja-JP" sz="2400" b="1" dirty="0"/>
          </a:p>
          <a:p>
            <a:pPr marL="0" indent="0">
              <a:buNone/>
            </a:pPr>
            <a:r>
              <a:rPr lang="ja-JP" altLang="en-US" sz="2400" b="1" dirty="0"/>
              <a:t>結果として、次の結果を得たい。</a:t>
            </a:r>
            <a:endParaRPr lang="en-US" altLang="ja-JP" sz="2400" b="1" dirty="0"/>
          </a:p>
          <a:p>
            <a:pPr marL="0" indent="0">
              <a:buNone/>
            </a:pPr>
            <a:endParaRPr lang="en-US" altLang="ja-JP" sz="2400" b="1" dirty="0"/>
          </a:p>
          <a:p>
            <a:pPr marL="0" indent="0">
              <a:buNone/>
            </a:pPr>
            <a:endParaRPr lang="en-US" altLang="ja-JP" sz="2400" b="1" dirty="0"/>
          </a:p>
          <a:p>
            <a:pPr marL="0" indent="0">
              <a:buNone/>
            </a:pPr>
            <a:endParaRPr lang="en-US" altLang="ja-JP" sz="2400" b="1" dirty="0"/>
          </a:p>
          <a:p>
            <a:pPr marL="0" indent="0">
              <a:buNone/>
            </a:pPr>
            <a:r>
              <a:rPr lang="ja-JP" altLang="en-US" sz="2400" dirty="0"/>
              <a:t>ヒント：</a:t>
            </a:r>
            <a:r>
              <a:rPr lang="en-US" altLang="ja-JP" sz="2400" dirty="0"/>
              <a:t>AVG, GROUP BY </a:t>
            </a:r>
            <a:r>
              <a:rPr lang="ja-JP" altLang="en-US" sz="2400" dirty="0"/>
              <a:t>を使用する。発展学習４を参考に。</a:t>
            </a:r>
            <a:endParaRPr kumimoji="1" lang="ja-JP" altLang="en-US"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55EA1D7E-2C8B-B07E-48BB-0322733FEF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150D93A6-C13F-E69C-EC64-0292F6F820F2}"/>
              </a:ext>
            </a:extLst>
          </p:cNvPr>
          <p:cNvPicPr>
            <a:picLocks noChangeAspect="1"/>
          </p:cNvPicPr>
          <p:nvPr/>
        </p:nvPicPr>
        <p:blipFill>
          <a:blip r:embed="rId2"/>
          <a:stretch>
            <a:fillRect/>
          </a:stretch>
        </p:blipFill>
        <p:spPr>
          <a:xfrm>
            <a:off x="667394" y="3842083"/>
            <a:ext cx="4966489" cy="1181570"/>
          </a:xfrm>
          <a:prstGeom prst="rect">
            <a:avLst/>
          </a:prstGeom>
        </p:spPr>
      </p:pic>
    </p:spTree>
    <p:extLst>
      <p:ext uri="{BB962C8B-B14F-4D97-AF65-F5344CB8AC3E}">
        <p14:creationId xmlns:p14="http://schemas.microsoft.com/office/powerpoint/2010/main" val="368734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81151B0F-A249-874D-EA51-4E810C681912}"/>
              </a:ext>
            </a:extLst>
          </p:cNvPr>
          <p:cNvPicPr>
            <a:picLocks noChangeAspect="1"/>
          </p:cNvPicPr>
          <p:nvPr/>
        </p:nvPicPr>
        <p:blipFill>
          <a:blip r:embed="rId2"/>
          <a:stretch>
            <a:fillRect/>
          </a:stretch>
        </p:blipFill>
        <p:spPr>
          <a:xfrm>
            <a:off x="538571" y="1350871"/>
            <a:ext cx="7347884" cy="3143307"/>
          </a:xfrm>
          <a:prstGeom prst="rect">
            <a:avLst/>
          </a:prstGeom>
          <a:ln>
            <a:solidFill>
              <a:schemeClr val="accent1"/>
            </a:solidFill>
          </a:ln>
        </p:spPr>
      </p:pic>
      <p:sp>
        <p:nvSpPr>
          <p:cNvPr id="2" name="タイトル 1"/>
          <p:cNvSpPr>
            <a:spLocks noGrp="1"/>
          </p:cNvSpPr>
          <p:nvPr>
            <p:ph type="title"/>
          </p:nvPr>
        </p:nvSpPr>
        <p:spPr>
          <a:xfrm>
            <a:off x="321845" y="175028"/>
            <a:ext cx="8461208" cy="860906"/>
          </a:xfrm>
        </p:spPr>
        <p:txBody>
          <a:bodyPr>
            <a:normAutofit fontScale="90000"/>
          </a:bodyPr>
          <a:lstStyle/>
          <a:p>
            <a:r>
              <a:rPr kumimoji="1" lang="en-US" altLang="ja-JP" dirty="0" err="1"/>
              <a:t>SQLFiddle</a:t>
            </a:r>
            <a:r>
              <a:rPr lang="en-US" altLang="ja-JP" dirty="0"/>
              <a:t> </a:t>
            </a:r>
            <a:r>
              <a:rPr lang="ja-JP" altLang="en-US" dirty="0"/>
              <a:t>でのデータベース管理システムの選択</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cxnSp>
        <p:nvCxnSpPr>
          <p:cNvPr id="6" name="直線矢印コネクタ 5"/>
          <p:cNvCxnSpPr>
            <a:cxnSpLocks/>
          </p:cNvCxnSpPr>
          <p:nvPr/>
        </p:nvCxnSpPr>
        <p:spPr>
          <a:xfrm flipH="1" flipV="1">
            <a:off x="4854539" y="3668569"/>
            <a:ext cx="546100" cy="177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873633" y="3606737"/>
            <a:ext cx="980906" cy="21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p:cNvSpPr/>
          <p:nvPr/>
        </p:nvSpPr>
        <p:spPr>
          <a:xfrm>
            <a:off x="5470489" y="3606737"/>
            <a:ext cx="395459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rPr>
              <a:t>データベース管理システムの選択</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rPr>
              <a:t>（この授業では </a:t>
            </a:r>
            <a:r>
              <a:rPr kumimoji="1" lang="en-US" altLang="ja-JP" sz="1800" b="0" i="0" u="none" strike="noStrike" kern="1200" cap="none" spc="0" normalizeH="0" baseline="0" noProof="0" dirty="0">
                <a:ln>
                  <a:noFill/>
                </a:ln>
                <a:solidFill>
                  <a:srgbClr val="FF0000"/>
                </a:solidFill>
                <a:effectLst/>
                <a:uLnTx/>
                <a:uFillTx/>
                <a:latin typeface="Abadi" panose="020B0604020202020204" pitchFamily="34" charset="0"/>
                <a:ea typeface="メイリオ" panose="020B0604030504040204" pitchFamily="50" charset="-128"/>
                <a:cs typeface="Segoe UI" panose="020B0502040204020203" pitchFamily="34" charset="0"/>
              </a:rPr>
              <a:t>MySQL </a:t>
            </a:r>
            <a:r>
              <a:rPr kumimoji="1" lang="ja-JP" altLang="en-US" sz="1800" b="0" i="0" u="none" strike="noStrike" kern="1200" cap="none" spc="0" normalizeH="0" baseline="0" noProof="0" dirty="0">
                <a:ln>
                  <a:noFill/>
                </a:ln>
                <a:solidFill>
                  <a:srgbClr val="FF0000"/>
                </a:solidFill>
                <a:effectLst/>
                <a:uLnTx/>
                <a:uFillTx/>
                <a:latin typeface="Abadi" panose="020B0604020202020204" pitchFamily="34" charset="0"/>
                <a:ea typeface="メイリオ" panose="020B0604030504040204" pitchFamily="50" charset="-128"/>
                <a:cs typeface="Segoe UI" panose="020B0502040204020203" pitchFamily="34" charset="0"/>
              </a:rPr>
              <a:t>を使用</a:t>
            </a:r>
            <a:r>
              <a:rPr kumimoji="1" lang="ja-JP" altLang="en-US"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rPr>
              <a:t>）</a:t>
            </a:r>
            <a:endParaRPr kumimoji="1" lang="en-US" altLang="ja-JP"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626195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5163582-2BC0-C5C6-96DB-7209CBA1ADF2}"/>
              </a:ext>
            </a:extLst>
          </p:cNvPr>
          <p:cNvSpPr>
            <a:spLocks noGrp="1"/>
          </p:cNvSpPr>
          <p:nvPr>
            <p:ph idx="1"/>
          </p:nvPr>
        </p:nvSpPr>
        <p:spPr>
          <a:xfrm>
            <a:off x="245154" y="215022"/>
            <a:ext cx="8461208" cy="5333166"/>
          </a:xfrm>
        </p:spPr>
        <p:txBody>
          <a:bodyPr>
            <a:normAutofit lnSpcReduction="10000"/>
          </a:bodyPr>
          <a:lstStyle/>
          <a:p>
            <a:pPr marL="0" indent="0">
              <a:buNone/>
            </a:pPr>
            <a:r>
              <a:rPr kumimoji="1" lang="ja-JP" altLang="en-US" dirty="0"/>
              <a:t>発展学習３</a:t>
            </a: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発展学習４</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発展学習５</a:t>
            </a:r>
            <a:endParaRPr lang="en-US" altLang="ja-JP" dirty="0"/>
          </a:p>
          <a:p>
            <a:pPr marL="0" indent="0">
              <a:buNone/>
            </a:pP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39FE2D15-CB6A-34F4-D1CE-9EBBF5F2B8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477B06AA-E176-E6DC-6084-6F4E49BF8D93}"/>
              </a:ext>
            </a:extLst>
          </p:cNvPr>
          <p:cNvPicPr>
            <a:picLocks noChangeAspect="1"/>
          </p:cNvPicPr>
          <p:nvPr/>
        </p:nvPicPr>
        <p:blipFill>
          <a:blip r:embed="rId2"/>
          <a:stretch>
            <a:fillRect/>
          </a:stretch>
        </p:blipFill>
        <p:spPr>
          <a:xfrm>
            <a:off x="772510" y="818889"/>
            <a:ext cx="6620435" cy="1462181"/>
          </a:xfrm>
          <a:prstGeom prst="rect">
            <a:avLst/>
          </a:prstGeom>
        </p:spPr>
      </p:pic>
      <p:pic>
        <p:nvPicPr>
          <p:cNvPr id="8" name="図 7">
            <a:extLst>
              <a:ext uri="{FF2B5EF4-FFF2-40B4-BE49-F238E27FC236}">
                <a16:creationId xmlns:a16="http://schemas.microsoft.com/office/drawing/2014/main" id="{CFEC63B1-A927-04C9-D32B-504D3EDE40CB}"/>
              </a:ext>
            </a:extLst>
          </p:cNvPr>
          <p:cNvPicPr>
            <a:picLocks noChangeAspect="1"/>
          </p:cNvPicPr>
          <p:nvPr/>
        </p:nvPicPr>
        <p:blipFill>
          <a:blip r:embed="rId3"/>
          <a:stretch>
            <a:fillRect/>
          </a:stretch>
        </p:blipFill>
        <p:spPr>
          <a:xfrm>
            <a:off x="927380" y="2904926"/>
            <a:ext cx="5597306" cy="1673666"/>
          </a:xfrm>
          <a:prstGeom prst="rect">
            <a:avLst/>
          </a:prstGeom>
        </p:spPr>
      </p:pic>
      <p:sp>
        <p:nvSpPr>
          <p:cNvPr id="9" name="正方形/長方形 8">
            <a:extLst>
              <a:ext uri="{FF2B5EF4-FFF2-40B4-BE49-F238E27FC236}">
                <a16:creationId xmlns:a16="http://schemas.microsoft.com/office/drawing/2014/main" id="{352A6A8B-360C-8E52-4299-1206CD09A4F1}"/>
              </a:ext>
            </a:extLst>
          </p:cNvPr>
          <p:cNvSpPr/>
          <p:nvPr/>
        </p:nvSpPr>
        <p:spPr>
          <a:xfrm>
            <a:off x="589558" y="5490604"/>
            <a:ext cx="7772400" cy="461665"/>
          </a:xfrm>
          <a:prstGeom prst="rect">
            <a:avLst/>
          </a:prstGeom>
          <a:ln>
            <a:solidFill>
              <a:schemeClr val="accent1"/>
            </a:solidFill>
          </a:ln>
        </p:spPr>
        <p:txBody>
          <a:bodyPr wrap="square">
            <a:spAutoFit/>
          </a:bodyPr>
          <a:lstStyle/>
          <a:p>
            <a:pPr>
              <a:defRPr/>
            </a:pPr>
            <a:r>
              <a:rPr kumimoji="1" lang="en-US" altLang="ja-JP" sz="2400" b="1" dirty="0">
                <a:solidFill>
                  <a:srgbClr val="C00000"/>
                </a:solidFill>
              </a:rPr>
              <a:t>SELECT </a:t>
            </a:r>
            <a:r>
              <a:rPr kumimoji="1" lang="ja-JP" altLang="en-US" sz="2400" b="1" dirty="0"/>
              <a:t>受講者</a:t>
            </a:r>
            <a:r>
              <a:rPr kumimoji="1" lang="en-US" altLang="ja-JP" sz="2400" b="1" dirty="0"/>
              <a:t>, </a:t>
            </a:r>
            <a:r>
              <a:rPr kumimoji="1" lang="en-US" altLang="ja-JP" sz="2400" b="1" dirty="0">
                <a:solidFill>
                  <a:srgbClr val="C00000"/>
                </a:solidFill>
              </a:rPr>
              <a:t>AVG(</a:t>
            </a:r>
            <a:r>
              <a:rPr kumimoji="1" lang="ja-JP" altLang="en-US" sz="2400" b="1" dirty="0"/>
              <a:t>得点</a:t>
            </a:r>
            <a:r>
              <a:rPr kumimoji="1" lang="en-US" altLang="ja-JP" sz="2400" b="1" dirty="0">
                <a:solidFill>
                  <a:srgbClr val="C00000"/>
                </a:solidFill>
              </a:rPr>
              <a:t>) FROM </a:t>
            </a:r>
            <a:r>
              <a:rPr kumimoji="1" lang="ja-JP" altLang="en-US" sz="2400" b="1" dirty="0"/>
              <a:t>成績 </a:t>
            </a:r>
            <a:r>
              <a:rPr kumimoji="1" lang="en-US" altLang="ja-JP" sz="2400" b="1" dirty="0">
                <a:solidFill>
                  <a:srgbClr val="C00000"/>
                </a:solidFill>
              </a:rPr>
              <a:t>GROUP BY </a:t>
            </a:r>
            <a:r>
              <a:rPr kumimoji="1" lang="ja-JP" altLang="en-US" sz="2400" b="1" dirty="0"/>
              <a:t>受講者</a:t>
            </a:r>
            <a:r>
              <a:rPr kumimoji="1" lang="en-US" altLang="ja-JP" sz="2400" b="1" dirty="0"/>
              <a:t>;</a:t>
            </a:r>
            <a:endParaRPr kumimoji="1" lang="ja-JP" altLang="en-US" sz="2400" b="1" dirty="0"/>
          </a:p>
        </p:txBody>
      </p:sp>
    </p:spTree>
    <p:extLst>
      <p:ext uri="{BB962C8B-B14F-4D97-AF65-F5344CB8AC3E}">
        <p14:creationId xmlns:p14="http://schemas.microsoft.com/office/powerpoint/2010/main" val="964315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EBFDBF-6B72-B307-42E2-1E5054039569}"/>
              </a:ext>
            </a:extLst>
          </p:cNvPr>
          <p:cNvSpPr>
            <a:spLocks noGrp="1"/>
          </p:cNvSpPr>
          <p:nvPr>
            <p:ph type="title"/>
          </p:nvPr>
        </p:nvSpPr>
        <p:spPr/>
        <p:txBody>
          <a:bodyPr>
            <a:normAutofit fontScale="90000"/>
          </a:bodyPr>
          <a:lstStyle/>
          <a:p>
            <a:r>
              <a:rPr kumimoji="1" lang="en-US" altLang="ja-JP" dirty="0"/>
              <a:t>GROUP BY </a:t>
            </a:r>
            <a:r>
              <a:rPr kumimoji="1" lang="ja-JP" altLang="en-US" dirty="0"/>
              <a:t>のまとめ</a:t>
            </a:r>
          </a:p>
        </p:txBody>
      </p:sp>
      <p:sp>
        <p:nvSpPr>
          <p:cNvPr id="3" name="コンテンツ プレースホルダー 2">
            <a:extLst>
              <a:ext uri="{FF2B5EF4-FFF2-40B4-BE49-F238E27FC236}">
                <a16:creationId xmlns:a16="http://schemas.microsoft.com/office/drawing/2014/main" id="{516B12F9-6C99-3323-488D-7DCAECF5AEA8}"/>
              </a:ext>
            </a:extLst>
          </p:cNvPr>
          <p:cNvSpPr>
            <a:spLocks noGrp="1"/>
          </p:cNvSpPr>
          <p:nvPr>
            <p:ph idx="1"/>
          </p:nvPr>
        </p:nvSpPr>
        <p:spPr/>
        <p:txBody>
          <a:bodyPr>
            <a:normAutofit fontScale="92500" lnSpcReduction="10000"/>
          </a:bodyPr>
          <a:lstStyle/>
          <a:p>
            <a:pPr marL="0" indent="0">
              <a:buNone/>
            </a:pPr>
            <a:r>
              <a:rPr kumimoji="1" lang="ja-JP" altLang="en-US" b="1" dirty="0"/>
              <a:t>グループ化の概念</a:t>
            </a:r>
          </a:p>
          <a:p>
            <a:r>
              <a:rPr kumimoji="1" lang="en-US" altLang="ja-JP" dirty="0"/>
              <a:t>GROUP BY</a:t>
            </a:r>
            <a:r>
              <a:rPr kumimoji="1" lang="ja-JP" altLang="en-US" dirty="0"/>
              <a:t>は、指定した属性（例：「科目」、「受講者」）に基づいてデータをグループ化する。</a:t>
            </a:r>
          </a:p>
          <a:p>
            <a:endParaRPr kumimoji="1" lang="ja-JP" altLang="en-US" dirty="0"/>
          </a:p>
          <a:p>
            <a:pPr marL="0" indent="0">
              <a:buNone/>
            </a:pPr>
            <a:r>
              <a:rPr kumimoji="1" lang="ja-JP" altLang="en-US" b="1" dirty="0"/>
              <a:t>集約の利用</a:t>
            </a:r>
          </a:p>
          <a:p>
            <a:r>
              <a:rPr kumimoji="1" lang="ja-JP" altLang="en-US" dirty="0"/>
              <a:t>集約（</a:t>
            </a:r>
            <a:r>
              <a:rPr kumimoji="1" lang="en-US" altLang="ja-JP" dirty="0"/>
              <a:t>AVG, MAX, MIN, SUM, COUNT</a:t>
            </a:r>
            <a:r>
              <a:rPr kumimoji="1" lang="ja-JP" altLang="en-US" dirty="0"/>
              <a:t>）を使って、大量のデータから意味のある情報を抽出する。</a:t>
            </a:r>
          </a:p>
          <a:p>
            <a:endParaRPr kumimoji="1" lang="ja-JP" altLang="en-US" dirty="0"/>
          </a:p>
          <a:p>
            <a:pPr marL="0" indent="0">
              <a:buNone/>
            </a:pPr>
            <a:r>
              <a:rPr kumimoji="1" lang="ja-JP" altLang="en-US" b="1" dirty="0"/>
              <a:t>グループ化と集約の組み合わせ</a:t>
            </a:r>
          </a:p>
          <a:p>
            <a:r>
              <a:rPr kumimoji="1" lang="en-US" altLang="ja-JP" dirty="0"/>
              <a:t>GROUP BY</a:t>
            </a:r>
            <a:r>
              <a:rPr kumimoji="1" lang="ja-JP" altLang="en-US" dirty="0"/>
              <a:t>を集約関数と組み合わせることで、グループ毎の統計を計算する</a:t>
            </a:r>
          </a:p>
        </p:txBody>
      </p:sp>
      <p:sp>
        <p:nvSpPr>
          <p:cNvPr id="4" name="スライド番号プレースホルダー 3">
            <a:extLst>
              <a:ext uri="{FF2B5EF4-FFF2-40B4-BE49-F238E27FC236}">
                <a16:creationId xmlns:a16="http://schemas.microsoft.com/office/drawing/2014/main" id="{0554AABE-7021-6D41-A6CE-FA079AA5E5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1621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7-4. </a:t>
            </a:r>
            <a:r>
              <a:rPr lang="ja-JP" altLang="en-US" sz="4500" dirty="0">
                <a:solidFill>
                  <a:schemeClr val="tx2"/>
                </a:solidFill>
                <a:latin typeface="メイリオ" panose="020B0604030504040204" pitchFamily="50" charset="-128"/>
              </a:rPr>
              <a:t>演習</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52</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167260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082D3-9217-B400-140B-4A4C0FE880BE}"/>
              </a:ext>
            </a:extLst>
          </p:cNvPr>
          <p:cNvSpPr>
            <a:spLocks noGrp="1"/>
          </p:cNvSpPr>
          <p:nvPr>
            <p:ph type="title"/>
          </p:nvPr>
        </p:nvSpPr>
        <p:spPr/>
        <p:txBody>
          <a:bodyPr>
            <a:normAutofit fontScale="90000"/>
          </a:bodyPr>
          <a:lstStyle/>
          <a:p>
            <a:r>
              <a:rPr kumimoji="1" lang="ja-JP" altLang="en-US" dirty="0"/>
              <a:t>今からの演習で行うこと</a:t>
            </a:r>
          </a:p>
        </p:txBody>
      </p:sp>
      <p:sp>
        <p:nvSpPr>
          <p:cNvPr id="3" name="コンテンツ プレースホルダー 2">
            <a:extLst>
              <a:ext uri="{FF2B5EF4-FFF2-40B4-BE49-F238E27FC236}">
                <a16:creationId xmlns:a16="http://schemas.microsoft.com/office/drawing/2014/main" id="{262FB581-70A6-FA8A-2100-6EC98418C33F}"/>
              </a:ext>
            </a:extLst>
          </p:cNvPr>
          <p:cNvSpPr>
            <a:spLocks noGrp="1"/>
          </p:cNvSpPr>
          <p:nvPr>
            <p:ph idx="1"/>
          </p:nvPr>
        </p:nvSpPr>
        <p:spPr/>
        <p:txBody>
          <a:bodyPr>
            <a:normAutofit/>
          </a:bodyPr>
          <a:lstStyle/>
          <a:p>
            <a:pPr marL="0" indent="0">
              <a:buNone/>
            </a:pPr>
            <a:r>
              <a:rPr kumimoji="1" lang="ja-JP" altLang="en-US" sz="2400" dirty="0"/>
              <a:t>① </a:t>
            </a:r>
            <a:r>
              <a:rPr kumimoji="1" lang="ja-JP" altLang="en-US" sz="2400" b="1" dirty="0"/>
              <a:t>売上を記録するためのテーブルを作成</a:t>
            </a:r>
            <a:endParaRPr kumimoji="1" lang="en-US" altLang="ja-JP" sz="2400" b="1" dirty="0"/>
          </a:p>
          <a:p>
            <a:r>
              <a:rPr kumimoji="1" lang="ja-JP" altLang="en-US" sz="2400" dirty="0"/>
              <a:t>架空の売上データを</a:t>
            </a:r>
            <a:r>
              <a:rPr lang="ja-JP" altLang="en-US" sz="2400" dirty="0"/>
              <a:t>追加</a:t>
            </a:r>
            <a:endParaRPr lang="en-US" altLang="ja-JP" sz="2400" dirty="0"/>
          </a:p>
          <a:p>
            <a:r>
              <a:rPr kumimoji="1" lang="ja-JP" altLang="en-US" sz="2400" b="1" dirty="0"/>
              <a:t>日付、商品、個数、単価</a:t>
            </a:r>
            <a:r>
              <a:rPr kumimoji="1" lang="ja-JP" altLang="en-US" sz="2400" dirty="0"/>
              <a:t>の</a:t>
            </a:r>
            <a:r>
              <a:rPr kumimoji="1" lang="en-US" altLang="ja-JP" sz="2400" dirty="0"/>
              <a:t>4</a:t>
            </a:r>
            <a:r>
              <a:rPr kumimoji="1" lang="ja-JP" altLang="en-US" sz="2400" dirty="0"/>
              <a:t>つの</a:t>
            </a:r>
            <a:r>
              <a:rPr kumimoji="1" lang="ja-JP" altLang="en-US" sz="2400" b="1" dirty="0"/>
              <a:t>属性</a:t>
            </a:r>
            <a:r>
              <a:rPr kumimoji="1" lang="ja-JP" altLang="en-US" sz="2400" dirty="0"/>
              <a:t>を持つ</a:t>
            </a:r>
            <a:endParaRPr kumimoji="1" lang="en-US" altLang="ja-JP" sz="2400" dirty="0"/>
          </a:p>
          <a:p>
            <a:endParaRPr lang="en-US" altLang="ja-JP" sz="2400" dirty="0"/>
          </a:p>
          <a:p>
            <a:pPr marL="0" indent="0">
              <a:buNone/>
            </a:pPr>
            <a:r>
              <a:rPr kumimoji="1" lang="ja-JP" altLang="en-US" sz="2400" dirty="0"/>
              <a:t>② </a:t>
            </a:r>
            <a:r>
              <a:rPr kumimoji="1" lang="ja-JP" altLang="en-US" sz="2400" b="1" dirty="0"/>
              <a:t>売り上げトレンドの分析</a:t>
            </a:r>
            <a:endParaRPr kumimoji="1" lang="en-US" altLang="ja-JP" sz="2400" b="1" dirty="0"/>
          </a:p>
          <a:p>
            <a:r>
              <a:rPr kumimoji="1" lang="ja-JP" altLang="en-US" sz="2400" dirty="0"/>
              <a:t>このテーブルに対して</a:t>
            </a:r>
            <a:r>
              <a:rPr kumimoji="1" lang="en-US" altLang="ja-JP" sz="2400" b="1" dirty="0"/>
              <a:t>GROUP BY</a:t>
            </a:r>
            <a:r>
              <a:rPr kumimoji="1" lang="ja-JP" altLang="en-US" sz="2400" dirty="0"/>
              <a:t>を使って、</a:t>
            </a:r>
            <a:r>
              <a:rPr kumimoji="1" lang="ja-JP" altLang="en-US" sz="2400" b="1" dirty="0"/>
              <a:t>日付や商品を基準としてグループ化</a:t>
            </a:r>
            <a:endParaRPr kumimoji="1" lang="en-US" altLang="ja-JP" sz="2400" b="1" dirty="0"/>
          </a:p>
          <a:p>
            <a:r>
              <a:rPr kumimoji="1" lang="en-US" altLang="ja-JP" sz="2400" b="1" dirty="0"/>
              <a:t>SUM</a:t>
            </a:r>
            <a:r>
              <a:rPr kumimoji="1" lang="ja-JP" altLang="en-US" sz="2400" dirty="0"/>
              <a:t>で</a:t>
            </a:r>
            <a:r>
              <a:rPr kumimoji="1" lang="ja-JP" altLang="en-US" sz="2400" b="1" dirty="0"/>
              <a:t>売上合計</a:t>
            </a:r>
            <a:r>
              <a:rPr kumimoji="1" lang="ja-JP" altLang="en-US" sz="2400" dirty="0"/>
              <a:t>を計算</a:t>
            </a:r>
          </a:p>
        </p:txBody>
      </p:sp>
      <p:sp>
        <p:nvSpPr>
          <p:cNvPr id="4" name="スライド番号プレースホルダー 3">
            <a:extLst>
              <a:ext uri="{FF2B5EF4-FFF2-40B4-BE49-F238E27FC236}">
                <a16:creationId xmlns:a16="http://schemas.microsoft.com/office/drawing/2014/main" id="{F45CE391-F66F-AD56-B6F9-AE1FE188008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43916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演習４．</a:t>
            </a:r>
            <a:r>
              <a:rPr lang="en-US" altLang="ja-JP" dirty="0"/>
              <a:t>GROUP BY </a:t>
            </a:r>
            <a:r>
              <a:rPr lang="ja-JP" altLang="en-US" dirty="0"/>
              <a:t>によるグループ化と集約</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marL="914400" lvl="1" indent="-457200">
              <a:spcAft>
                <a:spcPts val="600"/>
              </a:spcAft>
              <a:buFont typeface="+mj-lt"/>
              <a:buAutoNum type="arabicPeriod"/>
            </a:pPr>
            <a:r>
              <a:rPr lang="en-US" altLang="ja-JP" b="1" dirty="0"/>
              <a:t>SELECT </a:t>
            </a:r>
            <a:r>
              <a:rPr lang="ja-JP" altLang="en-US" b="1" dirty="0"/>
              <a:t>での集約の指定</a:t>
            </a:r>
            <a:endParaRPr lang="en-US" altLang="ja-JP" b="1" dirty="0"/>
          </a:p>
          <a:p>
            <a:pPr marL="914400" lvl="1" indent="-457200">
              <a:spcAft>
                <a:spcPts val="600"/>
              </a:spcAft>
              <a:buFont typeface="+mj-lt"/>
              <a:buAutoNum type="arabicPeriod"/>
            </a:pPr>
            <a:r>
              <a:rPr lang="en-US" altLang="ja-JP" b="1" dirty="0"/>
              <a:t>GROUP</a:t>
            </a:r>
            <a:r>
              <a:rPr lang="ja-JP" altLang="en-US" b="1" dirty="0"/>
              <a:t> </a:t>
            </a:r>
            <a:r>
              <a:rPr lang="en-US" altLang="ja-JP" b="1" dirty="0"/>
              <a:t>BY </a:t>
            </a:r>
            <a:r>
              <a:rPr lang="ja-JP" altLang="en-US" b="1" dirty="0"/>
              <a:t>での基準の指定</a:t>
            </a:r>
            <a:endParaRPr lang="en-US" altLang="ja-JP" b="1" dirty="0"/>
          </a:p>
          <a:p>
            <a:pPr marL="914400" lvl="1" indent="-457200">
              <a:spcAft>
                <a:spcPts val="600"/>
              </a:spcAft>
              <a:buFont typeface="+mj-lt"/>
              <a:buAutoNum type="arabicPeriod"/>
            </a:pPr>
            <a:r>
              <a:rPr lang="ja-JP" altLang="en-US" b="1" dirty="0"/>
              <a:t>各日付ごとに売り上げご受けを計算</a:t>
            </a:r>
            <a:endParaRPr lang="en-US" altLang="ja-JP" b="1" dirty="0"/>
          </a:p>
          <a:p>
            <a:pPr marL="457200" lvl="1" indent="0">
              <a:spcAft>
                <a:spcPts val="600"/>
              </a:spcAft>
              <a:buNone/>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54</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321711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hlinkClick r:id="rId2"/>
              </a:rPr>
              <a:t>http://sqlfiddle.com/</a:t>
            </a:r>
            <a:endParaRPr lang="en-US" altLang="ja-JP" sz="2400" b="1" dirty="0"/>
          </a:p>
          <a:p>
            <a:pPr marL="0" indent="0">
              <a:buNone/>
            </a:pPr>
            <a:r>
              <a:rPr lang="en-US" altLang="ja-JP" sz="2400" b="1" dirty="0"/>
              <a:t> </a:t>
            </a:r>
            <a:endParaRPr lang="en-US" altLang="ja-JP" sz="2400" dirty="0"/>
          </a:p>
          <a:p>
            <a:pPr marL="0" indent="0">
              <a:buNone/>
            </a:pPr>
            <a:r>
              <a:rPr lang="ja-JP" altLang="en-US" sz="2400" dirty="0"/>
              <a:t>② 「</a:t>
            </a:r>
            <a:r>
              <a:rPr lang="en-US" altLang="ja-JP" sz="2400" b="1" dirty="0"/>
              <a:t>MySQL</a:t>
            </a:r>
            <a:r>
              <a:rPr lang="ja-JP" altLang="en-US" sz="2400" dirty="0"/>
              <a:t>」を選択</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0AF87328-4226-2835-F9C8-63CD615E1C53}"/>
              </a:ext>
            </a:extLst>
          </p:cNvPr>
          <p:cNvPicPr>
            <a:picLocks noChangeAspect="1"/>
          </p:cNvPicPr>
          <p:nvPr/>
        </p:nvPicPr>
        <p:blipFill>
          <a:blip r:embed="rId3"/>
          <a:stretch>
            <a:fillRect/>
          </a:stretch>
        </p:blipFill>
        <p:spPr>
          <a:xfrm>
            <a:off x="733124" y="3429000"/>
            <a:ext cx="7347884" cy="3143307"/>
          </a:xfrm>
          <a:prstGeom prst="rect">
            <a:avLst/>
          </a:prstGeom>
          <a:ln>
            <a:solidFill>
              <a:schemeClr val="accent1"/>
            </a:solidFill>
          </a:ln>
        </p:spPr>
      </p:pic>
      <p:sp>
        <p:nvSpPr>
          <p:cNvPr id="7" name="正方形/長方形 6">
            <a:extLst>
              <a:ext uri="{FF2B5EF4-FFF2-40B4-BE49-F238E27FC236}">
                <a16:creationId xmlns:a16="http://schemas.microsoft.com/office/drawing/2014/main" id="{1D285E25-6CFA-AC9F-8605-7F04BC868F9A}"/>
              </a:ext>
            </a:extLst>
          </p:cNvPr>
          <p:cNvSpPr/>
          <p:nvPr/>
        </p:nvSpPr>
        <p:spPr>
          <a:xfrm>
            <a:off x="4068186" y="5684866"/>
            <a:ext cx="980906" cy="21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75984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000" dirty="0"/>
              <a:t>③ </a:t>
            </a:r>
            <a:r>
              <a:rPr lang="ja-JP" altLang="en-US" sz="2000" b="1" dirty="0"/>
              <a:t>上のパネル</a:t>
            </a:r>
            <a:r>
              <a:rPr lang="ja-JP" altLang="en-US" sz="2000" dirty="0"/>
              <a:t>に、</a:t>
            </a:r>
            <a:r>
              <a:rPr lang="ja-JP" altLang="en-US" sz="2000" b="1" dirty="0"/>
              <a:t>テーブル定義</a:t>
            </a:r>
            <a:r>
              <a:rPr lang="ja-JP" altLang="en-US" sz="2000" dirty="0"/>
              <a:t>と</a:t>
            </a:r>
            <a:r>
              <a:rPr lang="ja-JP" altLang="en-US" sz="2000" b="1" dirty="0"/>
              <a:t>データの追加</a:t>
            </a:r>
            <a:r>
              <a:rPr lang="ja-JP" altLang="en-US" sz="2000" dirty="0"/>
              <a:t>と</a:t>
            </a:r>
            <a:r>
              <a:rPr lang="ja-JP" altLang="en-US" sz="2000" b="1" dirty="0"/>
              <a:t>問い合わせ</a:t>
            </a:r>
            <a:r>
              <a:rPr lang="ja-JP" altLang="en-US" sz="2000" dirty="0"/>
              <a:t>を行う </a:t>
            </a:r>
            <a:r>
              <a:rPr lang="en-US" altLang="ja-JP" sz="2000" dirty="0"/>
              <a:t>SQL </a:t>
            </a:r>
            <a:r>
              <a:rPr lang="ja-JP" altLang="en-US" sz="2000" dirty="0"/>
              <a:t>を入れ実行。（</a:t>
            </a:r>
            <a:r>
              <a:rPr lang="ja-JP" altLang="en-US" sz="2000" b="1" dirty="0"/>
              <a:t>以前の </a:t>
            </a:r>
            <a:r>
              <a:rPr lang="en-US" altLang="ja-JP" sz="2000" b="1" dirty="0"/>
              <a:t>SQL </a:t>
            </a:r>
            <a:r>
              <a:rPr lang="ja-JP" altLang="en-US" sz="2000" b="1" dirty="0"/>
              <a:t>は不要なので消す</a:t>
            </a:r>
            <a:r>
              <a:rPr lang="ja-JP" altLang="en-US" sz="2000" dirty="0"/>
              <a:t>）</a:t>
            </a: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273719" y="827281"/>
            <a:ext cx="8085583" cy="5780429"/>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日付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DATETIME,</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個数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VALUES('2024-01-01',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1,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VALUES('2024-01-01',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2,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VALUES('2024-01-01',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3,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VALUES('2024-01-01',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4,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VALUES('2024-01-01',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1,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VALUES('2024-01-01',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2,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VALUES('2024-01-01',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3,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VALUES('2024-01-01',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4,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VALUES('2024-01-02',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1,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VALUES('2024-01-02',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2,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VALUES('2024-01-02',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3,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VALUES('2024-01-02',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4,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VALUES('2024-01-02',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1,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VALUES('2024-01-02',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2,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VALUES('2024-01-02',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3,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VALUES('2024-01-02',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4,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VALUES('2024-01-03',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1,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VALUES('2024-01-03',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2,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VALUES('2024-01-03',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3,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VALUES('2024-01-03',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 4, 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VALUES('2024-01-03',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1,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VALUES('2024-01-03',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2,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VALUES('2024-01-03',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3, 1500);</a:t>
            </a:r>
          </a:p>
          <a:p>
            <a:pPr marL="0" marR="0" lvl="0" indent="0" algn="l" defTabSz="457200" rtl="0" eaLnBrk="1" fontAlgn="auto" latinLnBrk="0" hangingPunct="1">
              <a:lnSpc>
                <a:spcPct val="78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INSERT INTO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売上 </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VALUES('2024-01-03', '</a:t>
            </a:r>
            <a:r>
              <a:rPr kumimoji="1" lang="ja-JP" altLang="en-US"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en-US" altLang="ja-JP" sz="1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B', 4, 1500);</a:t>
            </a:r>
          </a:p>
          <a:p>
            <a:pPr>
              <a:defRPr/>
            </a:pPr>
            <a:r>
              <a:rPr kumimoji="1" lang="en-US" altLang="ja-JP" sz="1400" b="1" dirty="0">
                <a:solidFill>
                  <a:srgbClr val="C00000"/>
                </a:solidFill>
              </a:rPr>
              <a:t>SELECT</a:t>
            </a:r>
            <a:r>
              <a:rPr kumimoji="1" lang="en-US" altLang="ja-JP" sz="1400" b="1" dirty="0"/>
              <a:t> </a:t>
            </a:r>
            <a:r>
              <a:rPr kumimoji="1" lang="ja-JP" altLang="en-US" sz="1400" b="1" dirty="0"/>
              <a:t>日付</a:t>
            </a:r>
            <a:r>
              <a:rPr kumimoji="1" lang="en-US" altLang="ja-JP" sz="1400" b="1" dirty="0"/>
              <a:t>, </a:t>
            </a:r>
            <a:r>
              <a:rPr kumimoji="1" lang="en-US" altLang="ja-JP" sz="1400" b="1" dirty="0">
                <a:solidFill>
                  <a:srgbClr val="C00000"/>
                </a:solidFill>
              </a:rPr>
              <a:t>SUM</a:t>
            </a:r>
            <a:r>
              <a:rPr kumimoji="1" lang="en-US" altLang="ja-JP" sz="1400" b="1" dirty="0"/>
              <a:t>(</a:t>
            </a:r>
            <a:r>
              <a:rPr kumimoji="1" lang="ja-JP" altLang="en-US" sz="1400" b="1" dirty="0"/>
              <a:t>個数 * 単価</a:t>
            </a:r>
            <a:r>
              <a:rPr kumimoji="1" lang="en-US" altLang="ja-JP" sz="1400" b="1" dirty="0"/>
              <a:t>) </a:t>
            </a:r>
          </a:p>
          <a:p>
            <a:pPr>
              <a:defRPr/>
            </a:pPr>
            <a:r>
              <a:rPr kumimoji="1" lang="en-US" altLang="ja-JP" sz="1400" b="1" dirty="0">
                <a:solidFill>
                  <a:srgbClr val="C00000"/>
                </a:solidFill>
              </a:rPr>
              <a:t>FROM </a:t>
            </a:r>
            <a:r>
              <a:rPr kumimoji="1" lang="ja-JP" altLang="en-US" sz="1400" b="1" dirty="0"/>
              <a:t>売上</a:t>
            </a:r>
          </a:p>
          <a:p>
            <a:pPr>
              <a:defRPr/>
            </a:pPr>
            <a:r>
              <a:rPr kumimoji="1" lang="en-US" altLang="ja-JP" sz="1400" b="1" dirty="0">
                <a:solidFill>
                  <a:srgbClr val="C00000"/>
                </a:solidFill>
              </a:rPr>
              <a:t>GROUP BY </a:t>
            </a:r>
            <a:r>
              <a:rPr kumimoji="1" lang="ja-JP" altLang="en-US" sz="1400" b="1" dirty="0"/>
              <a:t>日付</a:t>
            </a:r>
            <a:r>
              <a:rPr kumimoji="1" lang="en-US" altLang="ja-JP" sz="1400" b="1" dirty="0"/>
              <a:t>;</a:t>
            </a:r>
            <a:endParaRPr kumimoji="1" lang="ja-JP" altLang="en-US" sz="1400" b="1" dirty="0"/>
          </a:p>
        </p:txBody>
      </p:sp>
      <p:sp>
        <p:nvSpPr>
          <p:cNvPr id="13" name="テキスト ボックス 12">
            <a:extLst>
              <a:ext uri="{FF2B5EF4-FFF2-40B4-BE49-F238E27FC236}">
                <a16:creationId xmlns:a16="http://schemas.microsoft.com/office/drawing/2014/main" id="{FC5CD9DA-A599-E3C0-C230-4E38CB1EC14A}"/>
              </a:ext>
            </a:extLst>
          </p:cNvPr>
          <p:cNvSpPr txBox="1"/>
          <p:nvPr/>
        </p:nvSpPr>
        <p:spPr>
          <a:xfrm>
            <a:off x="3405853" y="6130383"/>
            <a:ext cx="4572000" cy="830997"/>
          </a:xfrm>
          <a:prstGeom prst="rect">
            <a:avLst/>
          </a:prstGeom>
          <a:noFill/>
        </p:spPr>
        <p:txBody>
          <a:bodyPr wrap="square">
            <a:spAutoFit/>
          </a:bodyPr>
          <a:lstStyle/>
          <a:p>
            <a:r>
              <a:rPr lang="ja-JP" altLang="en-US" sz="2400" dirty="0">
                <a:solidFill>
                  <a:srgbClr val="FF0000"/>
                </a:solidFill>
              </a:rPr>
              <a:t>各日付ごとに売上合計（個数</a:t>
            </a:r>
            <a:r>
              <a:rPr lang="en-US" altLang="ja-JP" sz="2400" dirty="0">
                <a:solidFill>
                  <a:srgbClr val="FF0000"/>
                </a:solidFill>
              </a:rPr>
              <a:t>×</a:t>
            </a:r>
            <a:r>
              <a:rPr lang="ja-JP" altLang="en-US" sz="2400" dirty="0">
                <a:solidFill>
                  <a:srgbClr val="FF0000"/>
                </a:solidFill>
              </a:rPr>
              <a:t>単価）を計算</a:t>
            </a:r>
          </a:p>
        </p:txBody>
      </p:sp>
    </p:spTree>
    <p:extLst>
      <p:ext uri="{BB962C8B-B14F-4D97-AF65-F5344CB8AC3E}">
        <p14:creationId xmlns:p14="http://schemas.microsoft.com/office/powerpoint/2010/main" val="2712190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345704" cy="1720649"/>
          </a:xfrm>
        </p:spPr>
        <p:txBody>
          <a:bodyPr>
            <a:normAutofit/>
          </a:bodyPr>
          <a:lstStyle/>
          <a:p>
            <a:pPr marL="0" indent="0">
              <a:buNone/>
            </a:pPr>
            <a:r>
              <a:rPr lang="ja-JP" altLang="en-US" sz="2400" dirty="0"/>
              <a:t>④ 「</a:t>
            </a:r>
            <a:r>
              <a:rPr lang="en-US" altLang="ja-JP" sz="2400" b="1" dirty="0"/>
              <a:t>Execute</a:t>
            </a:r>
            <a:r>
              <a:rPr lang="ja-JP" altLang="en-US" sz="2400" dirty="0"/>
              <a:t>」をクリック</a:t>
            </a:r>
            <a:endParaRPr lang="en-US" altLang="ja-JP" sz="2400" dirty="0"/>
          </a:p>
          <a:p>
            <a:pPr marL="0" indent="0">
              <a:buNone/>
            </a:pPr>
            <a:r>
              <a:rPr lang="en-US" altLang="ja-JP" sz="2400" dirty="0"/>
              <a:t>SQL </a:t>
            </a:r>
            <a:r>
              <a:rPr lang="ja-JP" altLang="en-US" sz="2400" dirty="0"/>
              <a:t>文が</a:t>
            </a:r>
            <a:r>
              <a:rPr lang="ja-JP" altLang="en-US" sz="2400" b="1" dirty="0"/>
              <a:t>実行</a:t>
            </a:r>
            <a:r>
              <a:rPr lang="ja-JP" altLang="en-US" sz="2400" dirty="0"/>
              <a:t>され、結果が表示される。</a:t>
            </a:r>
            <a:endParaRPr lang="en-US" altLang="ja-JP" sz="2400" dirty="0"/>
          </a:p>
          <a:p>
            <a:pPr marL="0" indent="0">
              <a:buNone/>
            </a:pPr>
            <a:r>
              <a:rPr lang="ja-JP" altLang="en-US" sz="2400" dirty="0"/>
              <a:t>⑤ 下のパネルで、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0949BCDA-F853-9093-A1AF-C0BC07C256F5}"/>
              </a:ext>
            </a:extLst>
          </p:cNvPr>
          <p:cNvPicPr>
            <a:picLocks noChangeAspect="1"/>
          </p:cNvPicPr>
          <p:nvPr/>
        </p:nvPicPr>
        <p:blipFill>
          <a:blip r:embed="rId2"/>
          <a:stretch>
            <a:fillRect/>
          </a:stretch>
        </p:blipFill>
        <p:spPr>
          <a:xfrm>
            <a:off x="1093871" y="1809549"/>
            <a:ext cx="5791200" cy="2981325"/>
          </a:xfrm>
          <a:prstGeom prst="rect">
            <a:avLst/>
          </a:prstGeom>
        </p:spPr>
      </p:pic>
    </p:spTree>
    <p:extLst>
      <p:ext uri="{BB962C8B-B14F-4D97-AF65-F5344CB8AC3E}">
        <p14:creationId xmlns:p14="http://schemas.microsoft.com/office/powerpoint/2010/main" val="117249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DA049F5-5EB0-C9D0-7103-BDEF2B8CFFF6}"/>
              </a:ext>
            </a:extLst>
          </p:cNvPr>
          <p:cNvSpPr>
            <a:spLocks noGrp="1"/>
          </p:cNvSpPr>
          <p:nvPr>
            <p:ph idx="1"/>
          </p:nvPr>
        </p:nvSpPr>
        <p:spPr>
          <a:xfrm>
            <a:off x="321845" y="330200"/>
            <a:ext cx="8461208" cy="5849219"/>
          </a:xfrm>
        </p:spPr>
        <p:txBody>
          <a:bodyPr>
            <a:normAutofit/>
          </a:bodyPr>
          <a:lstStyle/>
          <a:p>
            <a:r>
              <a:rPr kumimoji="1" lang="ja-JP" altLang="en-US" sz="2400" dirty="0"/>
              <a:t>発展学習６．商品</a:t>
            </a:r>
            <a:r>
              <a:rPr kumimoji="1" lang="en-US" altLang="ja-JP" sz="2400" dirty="0"/>
              <a:t>A</a:t>
            </a:r>
            <a:r>
              <a:rPr kumimoji="1" lang="ja-JP" altLang="en-US" sz="2400" dirty="0"/>
              <a:t>の総売上の計算</a:t>
            </a:r>
          </a:p>
          <a:p>
            <a:endParaRPr kumimoji="1" lang="ja-JP" altLang="en-US" sz="2400" dirty="0"/>
          </a:p>
          <a:p>
            <a:pPr marL="0" indent="0">
              <a:buNone/>
            </a:pPr>
            <a:r>
              <a:rPr kumimoji="1" lang="ja-JP" altLang="en-US" sz="2400" dirty="0"/>
              <a:t>次のように、売上テーブルから商品</a:t>
            </a:r>
            <a:r>
              <a:rPr kumimoji="1" lang="en-US" altLang="ja-JP" sz="2400" dirty="0"/>
              <a:t>A</a:t>
            </a:r>
            <a:r>
              <a:rPr kumimoji="1" lang="ja-JP" altLang="en-US" sz="2400" dirty="0"/>
              <a:t>の総売上を計算したい。そのために、</a:t>
            </a:r>
          </a:p>
          <a:p>
            <a:pPr marL="0" indent="0">
              <a:buNone/>
            </a:pPr>
            <a:r>
              <a:rPr kumimoji="1" lang="ja-JP" altLang="en-US" sz="2400" b="1" dirty="0"/>
              <a:t>商品</a:t>
            </a:r>
            <a:r>
              <a:rPr kumimoji="1" lang="en-US" altLang="ja-JP" sz="2400" b="1" dirty="0"/>
              <a:t>A</a:t>
            </a:r>
            <a:r>
              <a:rPr kumimoji="1" lang="ja-JP" altLang="en-US" sz="2400" b="1" dirty="0"/>
              <a:t>に関するすべての行の個数と単価を掛け合わせて総売上を求める</a:t>
            </a:r>
            <a:r>
              <a:rPr kumimoji="1" lang="en-US" altLang="ja-JP" sz="2400" b="1" dirty="0"/>
              <a:t>SQL</a:t>
            </a:r>
            <a:r>
              <a:rPr kumimoji="1" lang="ja-JP" altLang="en-US" sz="2400" b="1" dirty="0"/>
              <a:t>文を書いてください</a:t>
            </a:r>
            <a:r>
              <a:rPr kumimoji="1" lang="ja-JP" altLang="en-US" sz="2400" dirty="0"/>
              <a:t>。</a:t>
            </a:r>
          </a:p>
          <a:p>
            <a:endParaRPr kumimoji="1" lang="en-US" altLang="ja-JP" sz="2400" dirty="0"/>
          </a:p>
          <a:p>
            <a:endParaRPr lang="en-US" altLang="ja-JP" sz="2400" dirty="0"/>
          </a:p>
          <a:p>
            <a:endParaRPr kumimoji="1" lang="en-US" altLang="ja-JP" sz="2400" dirty="0"/>
          </a:p>
          <a:p>
            <a:endParaRPr lang="en-US" altLang="ja-JP" sz="2400" dirty="0"/>
          </a:p>
          <a:p>
            <a:endParaRPr kumimoji="1" lang="ja-JP" altLang="en-US" sz="2400" dirty="0"/>
          </a:p>
          <a:p>
            <a:pPr marL="0" indent="0">
              <a:buNone/>
            </a:pPr>
            <a:r>
              <a:rPr kumimoji="1" lang="ja-JP" altLang="en-US" sz="2400" dirty="0"/>
              <a:t>ヒント：</a:t>
            </a:r>
            <a:r>
              <a:rPr kumimoji="1" lang="en-US" altLang="ja-JP" sz="2400" dirty="0"/>
              <a:t>SUM</a:t>
            </a:r>
            <a:r>
              <a:rPr kumimoji="1" lang="ja-JP" altLang="en-US" sz="2400" dirty="0"/>
              <a:t>を使い、</a:t>
            </a:r>
            <a:r>
              <a:rPr kumimoji="1" lang="en-US" altLang="ja-JP" sz="2400" dirty="0"/>
              <a:t>WHERE</a:t>
            </a:r>
            <a:r>
              <a:rPr kumimoji="1" lang="ja-JP" altLang="en-US" sz="2400" dirty="0"/>
              <a:t>で商品</a:t>
            </a:r>
            <a:r>
              <a:rPr kumimoji="1" lang="en-US" altLang="ja-JP" sz="2400" dirty="0"/>
              <a:t>A</a:t>
            </a:r>
            <a:r>
              <a:rPr kumimoji="1" lang="ja-JP" altLang="en-US" sz="2400" dirty="0"/>
              <a:t>のみを選択</a:t>
            </a:r>
          </a:p>
        </p:txBody>
      </p:sp>
      <p:sp>
        <p:nvSpPr>
          <p:cNvPr id="4" name="スライド番号プレースホルダー 3">
            <a:extLst>
              <a:ext uri="{FF2B5EF4-FFF2-40B4-BE49-F238E27FC236}">
                <a16:creationId xmlns:a16="http://schemas.microsoft.com/office/drawing/2014/main" id="{01840783-16F7-54EF-4110-73350B1DE4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E466853B-DCA4-B8A0-DF6B-6ACF98983FDB}"/>
              </a:ext>
            </a:extLst>
          </p:cNvPr>
          <p:cNvPicPr>
            <a:picLocks noChangeAspect="1"/>
          </p:cNvPicPr>
          <p:nvPr/>
        </p:nvPicPr>
        <p:blipFill>
          <a:blip r:embed="rId2"/>
          <a:stretch>
            <a:fillRect/>
          </a:stretch>
        </p:blipFill>
        <p:spPr>
          <a:xfrm>
            <a:off x="1360457" y="3206740"/>
            <a:ext cx="4431289" cy="1416060"/>
          </a:xfrm>
          <a:prstGeom prst="rect">
            <a:avLst/>
          </a:prstGeom>
        </p:spPr>
      </p:pic>
    </p:spTree>
    <p:extLst>
      <p:ext uri="{BB962C8B-B14F-4D97-AF65-F5344CB8AC3E}">
        <p14:creationId xmlns:p14="http://schemas.microsoft.com/office/powerpoint/2010/main" val="3582986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DA049F5-5EB0-C9D0-7103-BDEF2B8CFFF6}"/>
              </a:ext>
            </a:extLst>
          </p:cNvPr>
          <p:cNvSpPr>
            <a:spLocks noGrp="1"/>
          </p:cNvSpPr>
          <p:nvPr>
            <p:ph idx="1"/>
          </p:nvPr>
        </p:nvSpPr>
        <p:spPr>
          <a:xfrm>
            <a:off x="321845" y="330200"/>
            <a:ext cx="8461208" cy="6477000"/>
          </a:xfrm>
        </p:spPr>
        <p:txBody>
          <a:bodyPr>
            <a:normAutofit/>
          </a:bodyPr>
          <a:lstStyle/>
          <a:p>
            <a:r>
              <a:rPr kumimoji="1" lang="ja-JP" altLang="en-US" sz="2400" dirty="0"/>
              <a:t>発展学習７．日付別の商品別総売上の計算</a:t>
            </a:r>
          </a:p>
          <a:p>
            <a:endParaRPr kumimoji="1" lang="ja-JP" altLang="en-US" sz="2400" dirty="0"/>
          </a:p>
          <a:p>
            <a:pPr marL="0" indent="0">
              <a:buNone/>
            </a:pPr>
            <a:r>
              <a:rPr kumimoji="1" lang="ja-JP" altLang="en-US" sz="2400" dirty="0"/>
              <a:t>各日付における商品別の総売上を求めたい。</a:t>
            </a:r>
          </a:p>
          <a:p>
            <a:pPr marL="0" indent="0">
              <a:buNone/>
            </a:pPr>
            <a:r>
              <a:rPr kumimoji="1" lang="ja-JP" altLang="en-US" sz="2400" b="1" dirty="0"/>
              <a:t>日付と商品ごとにグループ化し、それぞれの総売上を求める次の </a:t>
            </a:r>
            <a:r>
              <a:rPr kumimoji="1" lang="en-US" altLang="ja-JP" sz="2400" b="1" dirty="0"/>
              <a:t>SQL</a:t>
            </a:r>
            <a:r>
              <a:rPr kumimoji="1" lang="ja-JP" altLang="en-US" sz="2400" b="1" dirty="0"/>
              <a:t>文を実行し結果を確認してください</a:t>
            </a:r>
            <a:endParaRPr kumimoji="1" lang="ja-JP" altLang="en-US" sz="2400" dirty="0"/>
          </a:p>
          <a:p>
            <a:endParaRPr kumimoji="1" lang="ja-JP" altLang="en-US" sz="2400" dirty="0"/>
          </a:p>
          <a:p>
            <a:pPr marL="0" indent="0">
              <a:buNone/>
            </a:pPr>
            <a:r>
              <a:rPr kumimoji="1" lang="en-US" altLang="ja-JP" sz="2000" b="1" dirty="0"/>
              <a:t>SELECT </a:t>
            </a:r>
            <a:r>
              <a:rPr kumimoji="1" lang="ja-JP" altLang="en-US" sz="2000" b="1" dirty="0"/>
              <a:t>日付</a:t>
            </a:r>
            <a:r>
              <a:rPr kumimoji="1" lang="en-US" altLang="ja-JP" sz="2000" b="1" dirty="0"/>
              <a:t>, </a:t>
            </a:r>
            <a:r>
              <a:rPr kumimoji="1" lang="ja-JP" altLang="en-US" sz="2000" b="1" dirty="0"/>
              <a:t>商品</a:t>
            </a:r>
            <a:r>
              <a:rPr kumimoji="1" lang="en-US" altLang="ja-JP" sz="2000" b="1" dirty="0"/>
              <a:t>, SUM(</a:t>
            </a:r>
            <a:r>
              <a:rPr kumimoji="1" lang="ja-JP" altLang="en-US" sz="2000" b="1" dirty="0"/>
              <a:t>個数 * 単価</a:t>
            </a:r>
            <a:r>
              <a:rPr kumimoji="1" lang="en-US" altLang="ja-JP" sz="2000" b="1" dirty="0"/>
              <a:t>) FROM </a:t>
            </a:r>
            <a:r>
              <a:rPr kumimoji="1" lang="ja-JP" altLang="en-US" sz="2000" b="1" dirty="0"/>
              <a:t>売上 </a:t>
            </a:r>
            <a:r>
              <a:rPr kumimoji="1" lang="en-US" altLang="ja-JP" sz="2000" b="1" dirty="0"/>
              <a:t>GROUP BY </a:t>
            </a:r>
            <a:r>
              <a:rPr kumimoji="1" lang="ja-JP" altLang="en-US" sz="2000" b="1" dirty="0"/>
              <a:t>日付</a:t>
            </a:r>
            <a:r>
              <a:rPr kumimoji="1" lang="en-US" altLang="ja-JP" sz="2000" b="1" dirty="0"/>
              <a:t>, </a:t>
            </a:r>
            <a:r>
              <a:rPr kumimoji="1" lang="ja-JP" altLang="en-US" sz="2000" b="1" dirty="0"/>
              <a:t>商品</a:t>
            </a:r>
            <a:r>
              <a:rPr kumimoji="1" lang="en-US" altLang="ja-JP" sz="2000" b="1" dirty="0"/>
              <a:t>;</a:t>
            </a:r>
          </a:p>
          <a:p>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r>
              <a:rPr kumimoji="1" lang="ja-JP" altLang="en-US" sz="2400" dirty="0"/>
              <a:t>ヒント：</a:t>
            </a:r>
            <a:r>
              <a:rPr kumimoji="1" lang="en-US" altLang="ja-JP" sz="2400" dirty="0"/>
              <a:t>GROUP BY</a:t>
            </a:r>
            <a:r>
              <a:rPr kumimoji="1" lang="ja-JP" altLang="en-US" sz="2400" dirty="0"/>
              <a:t>句を使用して日付と商品によってグループ化し、</a:t>
            </a:r>
            <a:r>
              <a:rPr kumimoji="1" lang="en-US" altLang="ja-JP" sz="2400" dirty="0"/>
              <a:t>SUM</a:t>
            </a:r>
            <a:r>
              <a:rPr kumimoji="1" lang="ja-JP" altLang="en-US" sz="2400" dirty="0"/>
              <a:t>で総売上を計算</a:t>
            </a:r>
          </a:p>
        </p:txBody>
      </p:sp>
      <p:sp>
        <p:nvSpPr>
          <p:cNvPr id="4" name="スライド番号プレースホルダー 3">
            <a:extLst>
              <a:ext uri="{FF2B5EF4-FFF2-40B4-BE49-F238E27FC236}">
                <a16:creationId xmlns:a16="http://schemas.microsoft.com/office/drawing/2014/main" id="{01840783-16F7-54EF-4110-73350B1DE4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1124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A8A315D0-4362-9B02-BF7D-CBE9D246A8D3}"/>
              </a:ext>
            </a:extLst>
          </p:cNvPr>
          <p:cNvPicPr>
            <a:picLocks noChangeAspect="1"/>
          </p:cNvPicPr>
          <p:nvPr/>
        </p:nvPicPr>
        <p:blipFill>
          <a:blip r:embed="rId2"/>
          <a:stretch>
            <a:fillRect/>
          </a:stretch>
        </p:blipFill>
        <p:spPr>
          <a:xfrm>
            <a:off x="2525846" y="2049754"/>
            <a:ext cx="4981463" cy="4732680"/>
          </a:xfrm>
          <a:prstGeom prst="rect">
            <a:avLst/>
          </a:prstGeom>
        </p:spPr>
      </p:pic>
      <p:sp>
        <p:nvSpPr>
          <p:cNvPr id="2" name="タイトル 1"/>
          <p:cNvSpPr>
            <a:spLocks noGrp="1"/>
          </p:cNvSpPr>
          <p:nvPr>
            <p:ph type="title"/>
          </p:nvPr>
        </p:nvSpPr>
        <p:spPr/>
        <p:txBody>
          <a:bodyPr>
            <a:normAutofit fontScale="90000"/>
          </a:bodyPr>
          <a:lstStyle/>
          <a:p>
            <a:r>
              <a:rPr kumimoji="1" lang="en-US" altLang="ja-JP" dirty="0" err="1"/>
              <a:t>SQLFiddle</a:t>
            </a:r>
            <a:r>
              <a:rPr lang="en-US" altLang="ja-JP" dirty="0"/>
              <a:t> </a:t>
            </a:r>
            <a:r>
              <a:rPr lang="ja-JP" altLang="en-US" dirty="0"/>
              <a:t>の画面</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7" name="正方形/長方形 6"/>
          <p:cNvSpPr/>
          <p:nvPr/>
        </p:nvSpPr>
        <p:spPr>
          <a:xfrm>
            <a:off x="321845" y="766246"/>
            <a:ext cx="6382690"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上</a:t>
            </a:r>
            <a:r>
              <a:rPr kumimoji="0" lang="ja-JP"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のパネル</a:t>
            </a:r>
            <a:r>
              <a:rPr kumimoji="0"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の入力（複数可能）</a:t>
            </a:r>
            <a:endParaRPr kumimoji="0"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テーブル定義</a:t>
            </a: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CREATE TABLE</a:t>
            </a:r>
            <a:r>
              <a:rPr kumimoji="0"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0"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・データの追加 </a:t>
            </a:r>
            <a:r>
              <a:rPr kumimoji="0"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INSERT INTO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SQL</a:t>
            </a:r>
            <a:r>
              <a:rPr kumimoji="0" lang="ja-JP" altLang="en-US" sz="1800" b="1"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t>問い合わせ</a:t>
            </a:r>
            <a:r>
              <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t>。SELECT</a:t>
            </a:r>
            <a:r>
              <a:rPr kumimoji="0" lang="en-US"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t>,</a:t>
            </a:r>
            <a:r>
              <a:rPr kumimoji="0" lang="ja-JP" altLang="en-US"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t> </a:t>
            </a:r>
            <a:r>
              <a:rPr kumimoji="0"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FROM,</a:t>
            </a:r>
            <a:r>
              <a:rPr kumimoji="0"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a:t>
            </a:r>
            <a:r>
              <a:rPr kumimoji="0"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WHERE</a:t>
            </a:r>
            <a:r>
              <a:rPr kumimoji="0"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など</a:t>
            </a:r>
            <a:endParaRPr kumimoji="0"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9" name="直線矢印コネクタ 8"/>
          <p:cNvCxnSpPr/>
          <p:nvPr/>
        </p:nvCxnSpPr>
        <p:spPr>
          <a:xfrm>
            <a:off x="2226516" y="1899882"/>
            <a:ext cx="243068" cy="6713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48695" y="4629686"/>
            <a:ext cx="1800493"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実行ボタン</a:t>
            </a:r>
            <a:endParaRPr kumimoji="0"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3" name="正方形/長方形 12"/>
          <p:cNvSpPr/>
          <p:nvPr/>
        </p:nvSpPr>
        <p:spPr>
          <a:xfrm>
            <a:off x="651551" y="5421242"/>
            <a:ext cx="180049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結果ウィンドウ</a:t>
            </a:r>
            <a:endPar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矢印コネクタ 13"/>
          <p:cNvCxnSpPr>
            <a:cxnSpLocks/>
          </p:cNvCxnSpPr>
          <p:nvPr/>
        </p:nvCxnSpPr>
        <p:spPr>
          <a:xfrm>
            <a:off x="2226516" y="5873753"/>
            <a:ext cx="510334" cy="4825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435860" y="5083334"/>
            <a:ext cx="968821" cy="4825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35465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3CF8B45-46E6-B45D-127C-FB5E0CDD0956}"/>
              </a:ext>
            </a:extLst>
          </p:cNvPr>
          <p:cNvSpPr>
            <a:spLocks noGrp="1"/>
          </p:cNvSpPr>
          <p:nvPr>
            <p:ph idx="1"/>
          </p:nvPr>
        </p:nvSpPr>
        <p:spPr>
          <a:xfrm>
            <a:off x="321845" y="215900"/>
            <a:ext cx="8461208" cy="5963519"/>
          </a:xfrm>
        </p:spPr>
        <p:txBody>
          <a:bodyPr/>
          <a:lstStyle/>
          <a:p>
            <a:pPr marL="0" indent="0">
              <a:buNone/>
            </a:pPr>
            <a:r>
              <a:rPr kumimoji="1" lang="ja-JP" altLang="en-US" dirty="0"/>
              <a:t>解答例</a:t>
            </a:r>
            <a:endParaRPr kumimoji="1" lang="en-US" altLang="ja-JP" dirty="0"/>
          </a:p>
          <a:p>
            <a:pPr marL="0" indent="0">
              <a:buNone/>
            </a:pPr>
            <a:r>
              <a:rPr lang="ja-JP" altLang="en-US" dirty="0"/>
              <a:t>発展学習６．</a:t>
            </a:r>
            <a:endParaRPr lang="en-US" altLang="ja-JP" dirty="0"/>
          </a:p>
          <a:p>
            <a:pPr marL="0" indent="0">
              <a:buNone/>
            </a:pPr>
            <a:r>
              <a:rPr kumimoji="1" lang="en-US" altLang="ja-JP" dirty="0"/>
              <a:t>SELECT SUM(</a:t>
            </a:r>
            <a:r>
              <a:rPr kumimoji="1" lang="ja-JP" altLang="en-US" dirty="0"/>
              <a:t>個数 * 単価</a:t>
            </a:r>
            <a:r>
              <a:rPr kumimoji="1" lang="en-US" altLang="ja-JP" dirty="0"/>
              <a:t>) FROM </a:t>
            </a:r>
            <a:r>
              <a:rPr kumimoji="1" lang="ja-JP" altLang="en-US" dirty="0"/>
              <a:t>売上 </a:t>
            </a:r>
            <a:r>
              <a:rPr kumimoji="1" lang="en-US" altLang="ja-JP" dirty="0"/>
              <a:t>WHERE </a:t>
            </a:r>
            <a:r>
              <a:rPr kumimoji="1" lang="ja-JP" altLang="en-US" dirty="0"/>
              <a:t>商品 </a:t>
            </a:r>
            <a:r>
              <a:rPr kumimoji="1" lang="en-US" altLang="ja-JP" dirty="0"/>
              <a:t>= '</a:t>
            </a:r>
            <a:r>
              <a:rPr kumimoji="1" lang="ja-JP" altLang="en-US" dirty="0"/>
              <a:t>商品</a:t>
            </a:r>
            <a:r>
              <a:rPr kumimoji="1" lang="en-US" altLang="ja-JP" dirty="0"/>
              <a:t>A’;</a:t>
            </a:r>
          </a:p>
          <a:p>
            <a:pPr marL="0" indent="0">
              <a:buNone/>
            </a:pPr>
            <a:endParaRPr lang="en-US" altLang="ja-JP" dirty="0"/>
          </a:p>
          <a:p>
            <a:pPr marL="0" indent="0">
              <a:buNone/>
            </a:pPr>
            <a:r>
              <a:rPr kumimoji="1" lang="ja-JP" altLang="en-US" dirty="0"/>
              <a:t>発展学習７</a:t>
            </a:r>
            <a:r>
              <a:rPr lang="ja-JP" altLang="en-US" dirty="0"/>
              <a:t>．</a:t>
            </a:r>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871A6ED1-0F5F-5D79-6735-A62A0EF43D8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CFC3F566-CD16-08D4-DFE2-F0DA769B6585}"/>
              </a:ext>
            </a:extLst>
          </p:cNvPr>
          <p:cNvPicPr>
            <a:picLocks noChangeAspect="1"/>
          </p:cNvPicPr>
          <p:nvPr/>
        </p:nvPicPr>
        <p:blipFill>
          <a:blip r:embed="rId2"/>
          <a:stretch>
            <a:fillRect/>
          </a:stretch>
        </p:blipFill>
        <p:spPr>
          <a:xfrm>
            <a:off x="2049362" y="2851150"/>
            <a:ext cx="6586637" cy="2222518"/>
          </a:xfrm>
          <a:prstGeom prst="rect">
            <a:avLst/>
          </a:prstGeom>
        </p:spPr>
      </p:pic>
    </p:spTree>
    <p:extLst>
      <p:ext uri="{BB962C8B-B14F-4D97-AF65-F5344CB8AC3E}">
        <p14:creationId xmlns:p14="http://schemas.microsoft.com/office/powerpoint/2010/main" val="1996652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A0075A-2407-C4C2-F450-EA9183085761}"/>
              </a:ext>
            </a:extLst>
          </p:cNvPr>
          <p:cNvSpPr>
            <a:spLocks noGrp="1"/>
          </p:cNvSpPr>
          <p:nvPr>
            <p:ph type="title"/>
          </p:nvPr>
        </p:nvSpPr>
        <p:spPr/>
        <p:txBody>
          <a:bodyPr>
            <a:normAutofit fontScale="90000"/>
          </a:bodyPr>
          <a:lstStyle/>
          <a:p>
            <a:r>
              <a:rPr lang="ja-JP" altLang="en-US" dirty="0"/>
              <a:t>演習まとめ</a:t>
            </a:r>
            <a:endParaRPr kumimoji="1" lang="ja-JP" altLang="en-US" dirty="0"/>
          </a:p>
        </p:txBody>
      </p:sp>
      <p:sp>
        <p:nvSpPr>
          <p:cNvPr id="3" name="コンテンツ プレースホルダー 2">
            <a:extLst>
              <a:ext uri="{FF2B5EF4-FFF2-40B4-BE49-F238E27FC236}">
                <a16:creationId xmlns:a16="http://schemas.microsoft.com/office/drawing/2014/main" id="{37DCA202-9B7A-AED4-DC8A-801DFE021B67}"/>
              </a:ext>
            </a:extLst>
          </p:cNvPr>
          <p:cNvSpPr>
            <a:spLocks noGrp="1"/>
          </p:cNvSpPr>
          <p:nvPr>
            <p:ph idx="1"/>
          </p:nvPr>
        </p:nvSpPr>
        <p:spPr>
          <a:xfrm>
            <a:off x="321845" y="742950"/>
            <a:ext cx="8461208" cy="5978526"/>
          </a:xfrm>
        </p:spPr>
        <p:txBody>
          <a:bodyPr>
            <a:normAutofit fontScale="77500" lnSpcReduction="20000"/>
          </a:bodyPr>
          <a:lstStyle/>
          <a:p>
            <a:pPr marL="0" indent="0">
              <a:buNone/>
            </a:pPr>
            <a:r>
              <a:rPr kumimoji="1" lang="ja-JP" altLang="en-US" dirty="0"/>
              <a:t>集約</a:t>
            </a:r>
          </a:p>
          <a:p>
            <a:r>
              <a:rPr kumimoji="1" lang="ja-JP" altLang="en-US" dirty="0"/>
              <a:t>集約</a:t>
            </a:r>
            <a:r>
              <a:rPr lang="ja-JP" altLang="en-US" dirty="0"/>
              <a:t>の種類：</a:t>
            </a:r>
            <a:r>
              <a:rPr kumimoji="1" lang="en-US" altLang="ja-JP" dirty="0"/>
              <a:t>SUM, AVG, COUNT, MAX, MIN</a:t>
            </a:r>
          </a:p>
          <a:p>
            <a:pPr marL="0" indent="0">
              <a:buNone/>
            </a:pPr>
            <a:r>
              <a:rPr kumimoji="1" lang="ja-JP" altLang="en-US" dirty="0"/>
              <a:t>        </a:t>
            </a:r>
            <a:r>
              <a:rPr kumimoji="1" lang="en-US" altLang="ja-JP" b="1" dirty="0"/>
              <a:t>SELECT AVG(</a:t>
            </a:r>
            <a:r>
              <a:rPr kumimoji="1" lang="ja-JP" altLang="en-US" b="1" dirty="0"/>
              <a:t>得点</a:t>
            </a:r>
            <a:r>
              <a:rPr kumimoji="1" lang="en-US" altLang="ja-JP" b="1" dirty="0"/>
              <a:t>) FROM </a:t>
            </a:r>
            <a:r>
              <a:rPr kumimoji="1" lang="ja-JP" altLang="en-US" b="1" dirty="0"/>
              <a:t>成績 </a:t>
            </a:r>
            <a:r>
              <a:rPr kumimoji="1" lang="en-US" altLang="ja-JP" b="1" dirty="0"/>
              <a:t>WHERE </a:t>
            </a:r>
            <a:r>
              <a:rPr kumimoji="1" lang="ja-JP" altLang="en-US" b="1" dirty="0"/>
              <a:t>科目 </a:t>
            </a:r>
            <a:r>
              <a:rPr kumimoji="1" lang="en-US" altLang="ja-JP" b="1" dirty="0"/>
              <a:t>= '</a:t>
            </a:r>
            <a:r>
              <a:rPr kumimoji="1" lang="ja-JP" altLang="en-US" b="1" dirty="0"/>
              <a:t>国語</a:t>
            </a:r>
            <a:r>
              <a:rPr kumimoji="1" lang="en-US" altLang="ja-JP" b="1" dirty="0"/>
              <a:t>’;</a:t>
            </a:r>
          </a:p>
          <a:p>
            <a:pPr marL="0" indent="0">
              <a:buNone/>
            </a:pPr>
            <a:r>
              <a:rPr lang="ja-JP" altLang="en-US" dirty="0"/>
              <a:t>　　</a:t>
            </a:r>
            <a:r>
              <a:rPr kumimoji="1" lang="en-US" altLang="ja-JP" dirty="0"/>
              <a:t> </a:t>
            </a:r>
            <a:r>
              <a:rPr kumimoji="1" lang="ja-JP" altLang="en-US" dirty="0"/>
              <a:t>（国語の平均点を計算）</a:t>
            </a:r>
          </a:p>
          <a:p>
            <a:pPr marL="0" indent="0">
              <a:buNone/>
            </a:pPr>
            <a:r>
              <a:rPr kumimoji="1" lang="ja-JP" altLang="en-US" dirty="0"/>
              <a:t>        </a:t>
            </a:r>
            <a:r>
              <a:rPr kumimoji="1" lang="en-US" altLang="ja-JP" b="1" dirty="0"/>
              <a:t>SELECT SUM(</a:t>
            </a:r>
            <a:r>
              <a:rPr kumimoji="1" lang="ja-JP" altLang="en-US" b="1" dirty="0"/>
              <a:t>個数 * 単価</a:t>
            </a:r>
            <a:r>
              <a:rPr kumimoji="1" lang="en-US" altLang="ja-JP" b="1" dirty="0"/>
              <a:t>) FROM </a:t>
            </a:r>
            <a:r>
              <a:rPr kumimoji="1" lang="ja-JP" altLang="en-US" b="1" dirty="0"/>
              <a:t>売上 </a:t>
            </a:r>
            <a:r>
              <a:rPr kumimoji="1" lang="en-US" altLang="ja-JP" b="1" dirty="0"/>
              <a:t>WHERE </a:t>
            </a:r>
            <a:r>
              <a:rPr kumimoji="1" lang="ja-JP" altLang="en-US" b="1" dirty="0"/>
              <a:t>商品 </a:t>
            </a:r>
            <a:r>
              <a:rPr kumimoji="1" lang="en-US" altLang="ja-JP" b="1" dirty="0"/>
              <a:t>= '</a:t>
            </a:r>
            <a:r>
              <a:rPr kumimoji="1" lang="ja-JP" altLang="en-US" b="1" dirty="0"/>
              <a:t>商品</a:t>
            </a:r>
            <a:r>
              <a:rPr kumimoji="1" lang="en-US" altLang="ja-JP" b="1" dirty="0"/>
              <a:t>A’;</a:t>
            </a:r>
          </a:p>
          <a:p>
            <a:pPr marL="0" indent="0">
              <a:buNone/>
            </a:pPr>
            <a:r>
              <a:rPr lang="ja-JP" altLang="en-US" dirty="0"/>
              <a:t>　　</a:t>
            </a:r>
            <a:r>
              <a:rPr kumimoji="1" lang="en-US" altLang="ja-JP" dirty="0"/>
              <a:t> </a:t>
            </a:r>
            <a:r>
              <a:rPr kumimoji="1" lang="ja-JP" altLang="en-US" dirty="0"/>
              <a:t>（商品</a:t>
            </a:r>
            <a:r>
              <a:rPr kumimoji="1" lang="en-US" altLang="ja-JP" dirty="0"/>
              <a:t>A</a:t>
            </a:r>
            <a:r>
              <a:rPr kumimoji="1" lang="ja-JP" altLang="en-US" dirty="0"/>
              <a:t>の総売上を計算）</a:t>
            </a:r>
          </a:p>
          <a:p>
            <a:pPr marL="0" indent="0">
              <a:buNone/>
            </a:pPr>
            <a:endParaRPr lang="en-US" altLang="ja-JP" dirty="0"/>
          </a:p>
          <a:p>
            <a:pPr marL="0" indent="0">
              <a:buNone/>
            </a:pPr>
            <a:r>
              <a:rPr kumimoji="1" lang="ja-JP" altLang="en-US" dirty="0"/>
              <a:t>データ分析：</a:t>
            </a:r>
          </a:p>
          <a:p>
            <a:r>
              <a:rPr kumimoji="1" lang="ja-JP" altLang="en-US" dirty="0"/>
              <a:t>グループ化を通じてデータのパターンやトレンドを明らかにする。</a:t>
            </a:r>
          </a:p>
          <a:p>
            <a:r>
              <a:rPr kumimoji="1" lang="en-US" altLang="ja-JP" dirty="0"/>
              <a:t>GROUP BY</a:t>
            </a:r>
            <a:r>
              <a:rPr kumimoji="1" lang="ja-JP" altLang="en-US" dirty="0"/>
              <a:t>を用いて関連するデータを</a:t>
            </a:r>
            <a:r>
              <a:rPr lang="ja-JP" altLang="en-US" dirty="0"/>
              <a:t>グループ分け</a:t>
            </a:r>
            <a:endParaRPr kumimoji="1" lang="ja-JP" altLang="en-US" dirty="0"/>
          </a:p>
          <a:p>
            <a:pPr marL="0" indent="0">
              <a:buNone/>
            </a:pPr>
            <a:r>
              <a:rPr kumimoji="1" lang="ja-JP" altLang="en-US" dirty="0"/>
              <a:t>        </a:t>
            </a:r>
            <a:r>
              <a:rPr kumimoji="1" lang="en-US" altLang="ja-JP" b="1" dirty="0"/>
              <a:t>SELECT </a:t>
            </a:r>
            <a:r>
              <a:rPr kumimoji="1" lang="ja-JP" altLang="en-US" b="1" dirty="0"/>
              <a:t>科目</a:t>
            </a:r>
            <a:r>
              <a:rPr kumimoji="1" lang="en-US" altLang="ja-JP" b="1" dirty="0"/>
              <a:t>, AVG(</a:t>
            </a:r>
            <a:r>
              <a:rPr kumimoji="1" lang="ja-JP" altLang="en-US" b="1" dirty="0"/>
              <a:t>得点</a:t>
            </a:r>
            <a:r>
              <a:rPr kumimoji="1" lang="en-US" altLang="ja-JP" b="1" dirty="0"/>
              <a:t>) FROM </a:t>
            </a:r>
            <a:r>
              <a:rPr kumimoji="1" lang="ja-JP" altLang="en-US" b="1" dirty="0"/>
              <a:t>成績 </a:t>
            </a:r>
            <a:r>
              <a:rPr kumimoji="1" lang="en-US" altLang="ja-JP" b="1" dirty="0"/>
              <a:t>GROUP BY </a:t>
            </a:r>
            <a:r>
              <a:rPr kumimoji="1" lang="ja-JP" altLang="en-US" b="1" dirty="0"/>
              <a:t>科目</a:t>
            </a:r>
            <a:r>
              <a:rPr kumimoji="1" lang="en-US" altLang="ja-JP" b="1" dirty="0"/>
              <a:t>;</a:t>
            </a:r>
          </a:p>
          <a:p>
            <a:pPr marL="0" indent="0">
              <a:buNone/>
            </a:pPr>
            <a:r>
              <a:rPr lang="ja-JP" altLang="en-US" dirty="0"/>
              <a:t>　　</a:t>
            </a:r>
            <a:r>
              <a:rPr kumimoji="1" lang="en-US" altLang="ja-JP" dirty="0"/>
              <a:t> </a:t>
            </a:r>
            <a:r>
              <a:rPr kumimoji="1" lang="ja-JP" altLang="en-US" dirty="0"/>
              <a:t>（科目別の平均点を計算）</a:t>
            </a:r>
          </a:p>
          <a:p>
            <a:pPr marL="0" indent="0">
              <a:buNone/>
            </a:pPr>
            <a:r>
              <a:rPr kumimoji="1" lang="ja-JP" altLang="en-US" dirty="0"/>
              <a:t>        </a:t>
            </a:r>
            <a:r>
              <a:rPr kumimoji="1" lang="en-US" altLang="ja-JP" b="1" dirty="0"/>
              <a:t>SELECT </a:t>
            </a:r>
            <a:r>
              <a:rPr kumimoji="1" lang="ja-JP" altLang="en-US" b="1" dirty="0"/>
              <a:t>日付</a:t>
            </a:r>
            <a:r>
              <a:rPr kumimoji="1" lang="en-US" altLang="ja-JP" b="1" dirty="0"/>
              <a:t>, SUM(</a:t>
            </a:r>
            <a:r>
              <a:rPr kumimoji="1" lang="ja-JP" altLang="en-US" b="1" dirty="0"/>
              <a:t>個数 * 単価</a:t>
            </a:r>
            <a:r>
              <a:rPr kumimoji="1" lang="en-US" altLang="ja-JP" b="1" dirty="0"/>
              <a:t>) FROM </a:t>
            </a:r>
            <a:r>
              <a:rPr kumimoji="1" lang="ja-JP" altLang="en-US" b="1" dirty="0"/>
              <a:t>売上 </a:t>
            </a:r>
            <a:r>
              <a:rPr kumimoji="1" lang="en-US" altLang="ja-JP" b="1" dirty="0"/>
              <a:t>GROUP BY </a:t>
            </a:r>
            <a:r>
              <a:rPr kumimoji="1" lang="ja-JP" altLang="en-US" b="1" dirty="0"/>
              <a:t>日付</a:t>
            </a:r>
            <a:r>
              <a:rPr kumimoji="1" lang="en-US" altLang="ja-JP" b="1" dirty="0"/>
              <a:t>;</a:t>
            </a:r>
          </a:p>
          <a:p>
            <a:pPr marL="0" indent="0">
              <a:buNone/>
            </a:pPr>
            <a:r>
              <a:rPr lang="ja-JP" altLang="en-US" dirty="0"/>
              <a:t>　　</a:t>
            </a:r>
            <a:r>
              <a:rPr kumimoji="1" lang="en-US" altLang="ja-JP" dirty="0"/>
              <a:t> </a:t>
            </a:r>
            <a:r>
              <a:rPr kumimoji="1" lang="ja-JP" altLang="en-US" dirty="0"/>
              <a:t>（日付ごとの総売上を計算）</a:t>
            </a:r>
          </a:p>
          <a:p>
            <a:endParaRPr kumimoji="1" lang="ja-JP" altLang="en-US" dirty="0"/>
          </a:p>
        </p:txBody>
      </p:sp>
      <p:sp>
        <p:nvSpPr>
          <p:cNvPr id="4" name="スライド番号プレースホルダー 3">
            <a:extLst>
              <a:ext uri="{FF2B5EF4-FFF2-40B4-BE49-F238E27FC236}">
                <a16:creationId xmlns:a16="http://schemas.microsoft.com/office/drawing/2014/main" id="{F3B8A803-849A-4177-6478-810A7081DD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2709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633205-E9D7-49FA-FEE4-6FC1CC9A5F7B}"/>
              </a:ext>
            </a:extLst>
          </p:cNvPr>
          <p:cNvSpPr>
            <a:spLocks noGrp="1"/>
          </p:cNvSpPr>
          <p:nvPr>
            <p:ph type="title"/>
          </p:nvPr>
        </p:nvSpPr>
        <p:spPr/>
        <p:txBody>
          <a:bodyPr>
            <a:normAutofit fontScale="90000"/>
          </a:bodyPr>
          <a:lstStyle/>
          <a:p>
            <a:r>
              <a:rPr kumimoji="1" lang="ja-JP" altLang="en-US" dirty="0"/>
              <a:t>全体まとめ</a:t>
            </a:r>
            <a:r>
              <a:rPr lang="ja-JP" altLang="en-US" dirty="0"/>
              <a:t>①</a:t>
            </a:r>
            <a:endParaRPr kumimoji="1" lang="ja-JP" altLang="en-US" dirty="0"/>
          </a:p>
        </p:txBody>
      </p:sp>
      <p:sp>
        <p:nvSpPr>
          <p:cNvPr id="3" name="コンテンツ プレースホルダー 2">
            <a:extLst>
              <a:ext uri="{FF2B5EF4-FFF2-40B4-BE49-F238E27FC236}">
                <a16:creationId xmlns:a16="http://schemas.microsoft.com/office/drawing/2014/main" id="{9A2CEF52-75DE-23C8-11FA-8BBB71A7D090}"/>
              </a:ext>
            </a:extLst>
          </p:cNvPr>
          <p:cNvSpPr>
            <a:spLocks noGrp="1"/>
          </p:cNvSpPr>
          <p:nvPr>
            <p:ph idx="1"/>
          </p:nvPr>
        </p:nvSpPr>
        <p:spPr>
          <a:xfrm>
            <a:off x="321845" y="846252"/>
            <a:ext cx="8461208" cy="6011747"/>
          </a:xfrm>
        </p:spPr>
        <p:txBody>
          <a:bodyPr>
            <a:normAutofit/>
          </a:bodyPr>
          <a:lstStyle/>
          <a:p>
            <a:pPr marL="0" indent="0">
              <a:buNone/>
            </a:pPr>
            <a:r>
              <a:rPr kumimoji="1" lang="ja-JP" altLang="en-US" sz="2000" b="1" dirty="0"/>
              <a:t>グループ化</a:t>
            </a:r>
            <a:endParaRPr kumimoji="1" lang="en-US" altLang="ja-JP" sz="2000" b="1" dirty="0"/>
          </a:p>
          <a:p>
            <a:r>
              <a:rPr kumimoji="1" lang="ja-JP" altLang="en-US" sz="2000" b="1" dirty="0"/>
              <a:t>グループ化</a:t>
            </a:r>
            <a:r>
              <a:rPr kumimoji="1" lang="ja-JP" altLang="en-US" sz="2000" dirty="0"/>
              <a:t>は、</a:t>
            </a:r>
            <a:r>
              <a:rPr kumimoji="1" lang="ja-JP" altLang="en-US" sz="2000" b="1" dirty="0"/>
              <a:t>同じ属性値を共有するデータ</a:t>
            </a:r>
            <a:r>
              <a:rPr kumimoji="1" lang="ja-JP" altLang="en-US" sz="2000" dirty="0"/>
              <a:t>を</a:t>
            </a:r>
            <a:r>
              <a:rPr lang="ja-JP" altLang="en-US" sz="2000" b="1" dirty="0"/>
              <a:t>集める</a:t>
            </a:r>
            <a:r>
              <a:rPr kumimoji="1" lang="ja-JP" altLang="en-US" sz="2000" dirty="0"/>
              <a:t>プロセス。</a:t>
            </a:r>
            <a:endParaRPr lang="en-US" altLang="ja-JP" sz="2000" dirty="0"/>
          </a:p>
          <a:p>
            <a:pPr marL="0" indent="0">
              <a:buNone/>
            </a:pPr>
            <a:r>
              <a:rPr kumimoji="1" lang="ja-JP" altLang="en-US" sz="2000" dirty="0"/>
              <a:t>例：　科目ごとにグループを作成（国語、算数、理科）</a:t>
            </a:r>
            <a:endParaRPr kumimoji="1" lang="en-US" altLang="ja-JP" sz="2000" dirty="0"/>
          </a:p>
          <a:p>
            <a:pPr marL="0" indent="0">
              <a:buNone/>
            </a:pPr>
            <a:r>
              <a:rPr kumimoji="1" lang="ja-JP" altLang="en-US" sz="2000" dirty="0"/>
              <a:t>　　　 受講者ごとにグループを作成（</a:t>
            </a:r>
            <a:r>
              <a:rPr kumimoji="1" lang="en-US" altLang="ja-JP" sz="2000" dirty="0"/>
              <a:t>A</a:t>
            </a:r>
            <a:r>
              <a:rPr kumimoji="1" lang="ja-JP" altLang="en-US" sz="2000" dirty="0"/>
              <a:t>、</a:t>
            </a:r>
            <a:r>
              <a:rPr kumimoji="1" lang="en-US" altLang="ja-JP" sz="2000" dirty="0"/>
              <a:t>B</a:t>
            </a:r>
            <a:r>
              <a:rPr kumimoji="1" lang="ja-JP" altLang="en-US" sz="2000" dirty="0"/>
              <a:t>）</a:t>
            </a:r>
            <a:endParaRPr kumimoji="1" lang="en-US" altLang="ja-JP" sz="2000" dirty="0"/>
          </a:p>
          <a:p>
            <a:pPr marL="0" indent="0">
              <a:buNone/>
            </a:pPr>
            <a:endParaRPr lang="en-US" altLang="ja-JP" sz="2000" dirty="0"/>
          </a:p>
          <a:p>
            <a:pPr marL="0" indent="0">
              <a:buNone/>
            </a:pPr>
            <a:r>
              <a:rPr kumimoji="1" lang="ja-JP" altLang="en-US" sz="2000" b="1" dirty="0"/>
              <a:t>集約の種類</a:t>
            </a:r>
            <a:endParaRPr kumimoji="1" lang="en-US" altLang="ja-JP" sz="2000" b="1" dirty="0"/>
          </a:p>
          <a:p>
            <a:pPr marL="0" indent="0">
              <a:buNone/>
            </a:pPr>
            <a:r>
              <a:rPr lang="ja-JP" altLang="en-US" sz="2000" b="1" dirty="0"/>
              <a:t>・平均 </a:t>
            </a:r>
            <a:r>
              <a:rPr lang="en-US" altLang="ja-JP" sz="2000" b="1" dirty="0"/>
              <a:t>AVG</a:t>
            </a:r>
            <a:r>
              <a:rPr lang="ja-JP" altLang="en-US" sz="2000" b="1" dirty="0"/>
              <a:t>、最大 </a:t>
            </a:r>
            <a:r>
              <a:rPr lang="en-US" altLang="ja-JP" sz="2000" b="1" dirty="0"/>
              <a:t>MAX</a:t>
            </a:r>
            <a:r>
              <a:rPr lang="ja-JP" altLang="en-US" sz="2000" b="1" dirty="0"/>
              <a:t>、最小 </a:t>
            </a:r>
            <a:r>
              <a:rPr lang="en-US" altLang="ja-JP" sz="2000" b="1" dirty="0"/>
              <a:t>MIN</a:t>
            </a:r>
            <a:r>
              <a:rPr lang="ja-JP" altLang="en-US" sz="2000" b="1" dirty="0"/>
              <a:t>、合計 </a:t>
            </a:r>
            <a:r>
              <a:rPr lang="en-US" altLang="ja-JP" sz="2000" b="1" dirty="0"/>
              <a:t>SUM</a:t>
            </a:r>
            <a:r>
              <a:rPr lang="ja-JP" altLang="en-US" sz="2000" b="1" dirty="0"/>
              <a:t>、行数 </a:t>
            </a:r>
            <a:r>
              <a:rPr lang="en-US" altLang="ja-JP" sz="2000" b="1" dirty="0"/>
              <a:t>COUNT</a:t>
            </a:r>
          </a:p>
          <a:p>
            <a:pPr marL="0" indent="0">
              <a:buNone/>
            </a:pPr>
            <a:endParaRPr lang="en-US" altLang="ja-JP" sz="2000" b="1" dirty="0"/>
          </a:p>
          <a:p>
            <a:pPr marL="0" indent="0">
              <a:buNone/>
            </a:pPr>
            <a:r>
              <a:rPr lang="en-US" altLang="ja-JP" sz="2000" b="1" dirty="0"/>
              <a:t>GROUP BY </a:t>
            </a:r>
            <a:r>
              <a:rPr lang="ja-JP" altLang="en-US" sz="2000" b="1" dirty="0"/>
              <a:t>の利用</a:t>
            </a:r>
            <a:endParaRPr lang="en-US" altLang="ja-JP" sz="2000" b="1" dirty="0"/>
          </a:p>
          <a:p>
            <a:r>
              <a:rPr kumimoji="1" lang="en-US" altLang="ja-JP" sz="2000" b="1" dirty="0"/>
              <a:t>SQL </a:t>
            </a:r>
            <a:r>
              <a:rPr kumimoji="1" lang="ja-JP" altLang="en-US" sz="2000" b="1" dirty="0"/>
              <a:t>問い合わせ</a:t>
            </a:r>
            <a:r>
              <a:rPr kumimoji="1" lang="ja-JP" altLang="en-US" sz="2000" dirty="0"/>
              <a:t>「</a:t>
            </a:r>
            <a:r>
              <a:rPr kumimoji="1" lang="en-US" altLang="ja-JP" sz="2000" b="1" dirty="0"/>
              <a:t>SELECT …</a:t>
            </a:r>
            <a:r>
              <a:rPr kumimoji="1" lang="ja-JP" altLang="en-US" sz="2000" dirty="0"/>
              <a:t>」の中で、</a:t>
            </a:r>
            <a:r>
              <a:rPr kumimoji="1" lang="en-US" altLang="ja-JP" sz="2000" b="1" dirty="0"/>
              <a:t>GROUP BY </a:t>
            </a:r>
            <a:r>
              <a:rPr kumimoji="1" lang="ja-JP" altLang="en-US" sz="2000" dirty="0"/>
              <a:t>を使用してデータをグループ化</a:t>
            </a:r>
            <a:endParaRPr kumimoji="1" lang="en-US" altLang="ja-JP" sz="2000" dirty="0"/>
          </a:p>
          <a:p>
            <a:r>
              <a:rPr lang="ja-JP" altLang="en-US" sz="2000" b="1" dirty="0"/>
              <a:t>１つ以上の属性を </a:t>
            </a:r>
            <a:r>
              <a:rPr lang="en-US" altLang="ja-JP" sz="2000" b="1" dirty="0"/>
              <a:t>GROUP BY </a:t>
            </a:r>
            <a:r>
              <a:rPr lang="ja-JP" altLang="en-US" sz="2000" dirty="0"/>
              <a:t>に指定してグループ化の基準とする。</a:t>
            </a:r>
            <a:endParaRPr kumimoji="1" lang="en-US" altLang="ja-JP" sz="2000" dirty="0"/>
          </a:p>
          <a:p>
            <a:pPr marL="0" indent="0">
              <a:buNone/>
            </a:pPr>
            <a:r>
              <a:rPr kumimoji="1" lang="ja-JP" altLang="en-US" sz="2000" b="1" dirty="0"/>
              <a:t>科目ごとに受講者の数を数える</a:t>
            </a:r>
            <a:endParaRPr kumimoji="1" lang="en-US" altLang="ja-JP" sz="2000" b="1" dirty="0"/>
          </a:p>
          <a:p>
            <a:pPr marL="0" indent="0">
              <a:buNone/>
            </a:pPr>
            <a:r>
              <a:rPr kumimoji="1" lang="en-US" altLang="ja-JP" sz="2000" b="1" dirty="0"/>
              <a:t>SELECT </a:t>
            </a:r>
            <a:r>
              <a:rPr kumimoji="1" lang="ja-JP" altLang="en-US" sz="2000" b="1" dirty="0"/>
              <a:t>科目</a:t>
            </a:r>
            <a:r>
              <a:rPr kumimoji="1" lang="en-US" altLang="ja-JP" sz="2000" b="1" dirty="0"/>
              <a:t>, COUNT(*) FROM </a:t>
            </a:r>
            <a:r>
              <a:rPr kumimoji="1" lang="ja-JP" altLang="en-US" sz="2000" b="1" dirty="0"/>
              <a:t>成績 </a:t>
            </a:r>
            <a:r>
              <a:rPr kumimoji="1" lang="en-US" altLang="ja-JP" sz="2000" b="1" dirty="0"/>
              <a:t>GROUP BY </a:t>
            </a:r>
            <a:r>
              <a:rPr kumimoji="1" lang="ja-JP" altLang="en-US" sz="2000" b="1" dirty="0"/>
              <a:t>科目</a:t>
            </a:r>
            <a:r>
              <a:rPr kumimoji="1" lang="en-US" altLang="ja-JP" sz="2000" b="1" dirty="0"/>
              <a:t>;</a:t>
            </a:r>
            <a:endParaRPr kumimoji="1" lang="ja-JP" altLang="en-US" sz="2000" b="1" dirty="0"/>
          </a:p>
          <a:p>
            <a:pPr marL="0" indent="0">
              <a:buNone/>
            </a:pPr>
            <a:endParaRPr lang="en-US" altLang="ja-JP" sz="2000" b="1" dirty="0"/>
          </a:p>
          <a:p>
            <a:pPr marL="0" indent="0">
              <a:buNone/>
            </a:pPr>
            <a:endParaRPr lang="en-US" altLang="ja-JP" sz="2000" b="1" dirty="0"/>
          </a:p>
          <a:p>
            <a:pPr marL="0" indent="0">
              <a:buNone/>
            </a:pPr>
            <a:endParaRPr kumimoji="1" lang="ja-JP" altLang="en-US"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7A9B2BF5-6E3C-2976-7B7B-BFDD16F758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82701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633205-E9D7-49FA-FEE4-6FC1CC9A5F7B}"/>
              </a:ext>
            </a:extLst>
          </p:cNvPr>
          <p:cNvSpPr>
            <a:spLocks noGrp="1"/>
          </p:cNvSpPr>
          <p:nvPr>
            <p:ph type="title"/>
          </p:nvPr>
        </p:nvSpPr>
        <p:spPr/>
        <p:txBody>
          <a:bodyPr>
            <a:normAutofit fontScale="90000"/>
          </a:bodyPr>
          <a:lstStyle/>
          <a:p>
            <a:r>
              <a:rPr kumimoji="1" lang="ja-JP" altLang="en-US" dirty="0"/>
              <a:t>全体まとめ②</a:t>
            </a:r>
          </a:p>
        </p:txBody>
      </p:sp>
      <p:sp>
        <p:nvSpPr>
          <p:cNvPr id="3" name="コンテンツ プレースホルダー 2">
            <a:extLst>
              <a:ext uri="{FF2B5EF4-FFF2-40B4-BE49-F238E27FC236}">
                <a16:creationId xmlns:a16="http://schemas.microsoft.com/office/drawing/2014/main" id="{9A2CEF52-75DE-23C8-11FA-8BBB71A7D090}"/>
              </a:ext>
            </a:extLst>
          </p:cNvPr>
          <p:cNvSpPr>
            <a:spLocks noGrp="1"/>
          </p:cNvSpPr>
          <p:nvPr>
            <p:ph idx="1"/>
          </p:nvPr>
        </p:nvSpPr>
        <p:spPr>
          <a:xfrm>
            <a:off x="321845" y="846252"/>
            <a:ext cx="8461208" cy="6011747"/>
          </a:xfrm>
        </p:spPr>
        <p:txBody>
          <a:bodyPr>
            <a:normAutofit/>
          </a:bodyPr>
          <a:lstStyle/>
          <a:p>
            <a:pPr marL="0" indent="0">
              <a:buNone/>
            </a:pPr>
            <a:r>
              <a:rPr lang="ja-JP" altLang="en-US" sz="2000" b="1" dirty="0"/>
              <a:t>データ分析の応用</a:t>
            </a:r>
          </a:p>
          <a:p>
            <a:r>
              <a:rPr lang="ja-JP" altLang="en-US" sz="2000" dirty="0"/>
              <a:t>グループ化によりカテゴリ別、時系列別の分析が可能に。</a:t>
            </a:r>
          </a:p>
          <a:p>
            <a:r>
              <a:rPr lang="ja-JP" altLang="en-US" sz="2000" dirty="0"/>
              <a:t>ビジネスインテリジェンスにおける売上トレンドや顧客セグメントの分析に利用。</a:t>
            </a:r>
            <a:endParaRPr lang="en-US" altLang="ja-JP" sz="2000" dirty="0"/>
          </a:p>
          <a:p>
            <a:pPr marL="0" indent="0">
              <a:buNone/>
            </a:pPr>
            <a:endParaRPr kumimoji="1" lang="ja-JP" altLang="en-US"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7A9B2BF5-6E3C-2976-7B7B-BFDD16F758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71631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8269" y="781050"/>
            <a:ext cx="6355868" cy="5575300"/>
          </a:xfrm>
        </p:spPr>
        <p:txBody>
          <a:bodyPr>
            <a:noAutofit/>
          </a:bodyPr>
          <a:lstStyle/>
          <a:p>
            <a:pPr marL="0" indent="0">
              <a:buNone/>
            </a:pPr>
            <a:r>
              <a:rPr lang="ja-JP" altLang="en-US" sz="2400" b="1" dirty="0">
                <a:solidFill>
                  <a:srgbClr val="374151"/>
                </a:solidFill>
                <a:latin typeface="Söhne"/>
              </a:rPr>
              <a:t>① データの把握</a:t>
            </a:r>
            <a:endParaRPr lang="en-US" altLang="ja-JP" sz="2400" b="1" dirty="0">
              <a:solidFill>
                <a:srgbClr val="374151"/>
              </a:solidFill>
              <a:latin typeface="Söhne"/>
            </a:endParaRPr>
          </a:p>
          <a:p>
            <a:pPr marL="0" indent="0">
              <a:buNone/>
            </a:pPr>
            <a:r>
              <a:rPr lang="ja-JP" altLang="en-US" sz="2000" dirty="0">
                <a:solidFill>
                  <a:srgbClr val="374151"/>
                </a:solidFill>
                <a:latin typeface="Söhne"/>
              </a:rPr>
              <a:t>複雑なデータセットを簡単な</a:t>
            </a:r>
            <a:r>
              <a:rPr lang="en-US" altLang="ja-JP" sz="2000" dirty="0">
                <a:solidFill>
                  <a:srgbClr val="374151"/>
                </a:solidFill>
                <a:latin typeface="Söhne"/>
              </a:rPr>
              <a:t>SQL</a:t>
            </a:r>
            <a:r>
              <a:rPr lang="ja-JP" altLang="en-US" sz="2000" dirty="0">
                <a:solidFill>
                  <a:srgbClr val="374151"/>
                </a:solidFill>
                <a:latin typeface="Söhne"/>
              </a:rPr>
              <a:t>コマンドで分析し、集約することで、データをより深く把握できるようになる。</a:t>
            </a:r>
            <a:endParaRPr lang="en-US" altLang="ja-JP" sz="2000" dirty="0">
              <a:solidFill>
                <a:srgbClr val="374151"/>
              </a:solidFill>
              <a:latin typeface="Söhne"/>
            </a:endParaRPr>
          </a:p>
          <a:p>
            <a:pPr marL="0" indent="0">
              <a:buNone/>
            </a:pPr>
            <a:r>
              <a:rPr lang="ja-JP" altLang="en-US" sz="2400" b="1" dirty="0">
                <a:solidFill>
                  <a:srgbClr val="374151"/>
                </a:solidFill>
                <a:latin typeface="Söhne"/>
              </a:rPr>
              <a:t>② データ分析と洞察のためのスキル獲得</a:t>
            </a:r>
            <a:endParaRPr lang="en-US" altLang="ja-JP" sz="2400" b="1" dirty="0">
              <a:solidFill>
                <a:srgbClr val="374151"/>
              </a:solidFill>
              <a:latin typeface="Söhne"/>
            </a:endParaRPr>
          </a:p>
          <a:p>
            <a:pPr marL="0" indent="0">
              <a:buNone/>
            </a:pPr>
            <a:r>
              <a:rPr lang="en-US" altLang="ja-JP" sz="2000" dirty="0">
                <a:solidFill>
                  <a:srgbClr val="374151"/>
                </a:solidFill>
                <a:latin typeface="Söhne"/>
              </a:rPr>
              <a:t>GROUP BY</a:t>
            </a:r>
            <a:r>
              <a:rPr lang="ja-JP" altLang="en-US" sz="2000" dirty="0">
                <a:solidFill>
                  <a:srgbClr val="374151"/>
                </a:solidFill>
                <a:latin typeface="Söhne"/>
              </a:rPr>
              <a:t> を活用してデータをグループ化し、特定の属性に基づいたパターンやトレンドを明らかにするスキルが身につく。</a:t>
            </a:r>
            <a:endParaRPr lang="en-US" altLang="ja-JP" sz="2000" dirty="0">
              <a:solidFill>
                <a:srgbClr val="374151"/>
              </a:solidFill>
              <a:latin typeface="Söhne"/>
            </a:endParaRPr>
          </a:p>
          <a:p>
            <a:pPr marL="0" indent="0">
              <a:buNone/>
            </a:pPr>
            <a:r>
              <a:rPr lang="ja-JP" altLang="en-US" sz="2400" b="1" dirty="0">
                <a:solidFill>
                  <a:srgbClr val="374151"/>
                </a:solidFill>
                <a:latin typeface="Söhne"/>
              </a:rPr>
              <a:t>③ 意思決定に役立つスキル獲得</a:t>
            </a:r>
            <a:endParaRPr lang="en-US" altLang="ja-JP" sz="2400" b="1" dirty="0">
              <a:solidFill>
                <a:srgbClr val="374151"/>
              </a:solidFill>
              <a:latin typeface="Söhne"/>
            </a:endParaRPr>
          </a:p>
          <a:p>
            <a:pPr marL="0" indent="0">
              <a:buNone/>
            </a:pPr>
            <a:r>
              <a:rPr lang="ja-JP" altLang="en-US" sz="2000" dirty="0"/>
              <a:t>効率的なデータ整理と分析を通じて、ビジネスの意思決定に必要な洞察を提供する分析を行うことができ、データを視覚化することで他者に情報を伝えるスキルが強化される。</a:t>
            </a:r>
            <a:endParaRPr lang="en-US" altLang="ja-JP" sz="3200" b="1"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82761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7-1. </a:t>
            </a:r>
            <a:r>
              <a:rPr lang="ja-JP" altLang="en-US" sz="4500" dirty="0">
                <a:solidFill>
                  <a:schemeClr val="tx2"/>
                </a:solidFill>
                <a:latin typeface="メイリオ" panose="020B0604030504040204" pitchFamily="50" charset="-128"/>
              </a:rPr>
              <a:t>イントロダクション</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7</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82616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a:t>
            </a:r>
            <a:endParaRPr lang="en-US" altLang="ja-JP" sz="2400" dirty="0">
              <a:solidFill>
                <a:srgbClr val="374151"/>
              </a:solidFill>
              <a:latin typeface="Söhne"/>
            </a:endParaRPr>
          </a:p>
          <a:p>
            <a:r>
              <a:rPr lang="ja-JP" altLang="en-US" sz="2400" dirty="0">
                <a:solidFill>
                  <a:srgbClr val="374151"/>
                </a:solidFill>
                <a:latin typeface="Söhne"/>
              </a:rPr>
              <a:t>複雑な構造を持ったデータを効率的に管理することを可能</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7" name="直線矢印コネクタ 6">
            <a:extLst>
              <a:ext uri="{FF2B5EF4-FFF2-40B4-BE49-F238E27FC236}">
                <a16:creationId xmlns:a16="http://schemas.microsoft.com/office/drawing/2014/main" id="{91518B82-30BF-4495-4CB6-70BD4643A899}"/>
              </a:ext>
            </a:extLst>
          </p:cNvPr>
          <p:cNvCxnSpPr>
            <a:cxnSpLocks/>
          </p:cNvCxnSpPr>
          <p:nvPr/>
        </p:nvCxnSpPr>
        <p:spPr>
          <a:xfrm>
            <a:off x="3582429" y="4261016"/>
            <a:ext cx="1678881" cy="7127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C7277-0A80-7F7D-21D8-7436DBE0FA4B}"/>
              </a:ext>
            </a:extLst>
          </p:cNvPr>
          <p:cNvSpPr txBox="1"/>
          <p:nvPr/>
        </p:nvSpPr>
        <p:spPr>
          <a:xfrm>
            <a:off x="4950619" y="4253989"/>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1" name="コンテンツ プレースホルダー 2">
            <a:extLst>
              <a:ext uri="{FF2B5EF4-FFF2-40B4-BE49-F238E27FC236}">
                <a16:creationId xmlns:a16="http://schemas.microsoft.com/office/drawing/2014/main" id="{2001DA8E-FE13-5EF9-3545-39CFAFE32C2C}"/>
              </a:ext>
            </a:extLst>
          </p:cNvPr>
          <p:cNvSpPr txBox="1">
            <a:spLocks/>
          </p:cNvSpPr>
          <p:nvPr/>
        </p:nvSpPr>
        <p:spPr>
          <a:xfrm>
            <a:off x="1906649" y="3194315"/>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2" name="表 11">
            <a:extLst>
              <a:ext uri="{FF2B5EF4-FFF2-40B4-BE49-F238E27FC236}">
                <a16:creationId xmlns:a16="http://schemas.microsoft.com/office/drawing/2014/main" id="{059E9BC7-181F-B6CE-9874-5CA8881CD327}"/>
              </a:ext>
            </a:extLst>
          </p:cNvPr>
          <p:cNvGraphicFramePr>
            <a:graphicFrameLocks noGrp="1"/>
          </p:cNvGraphicFramePr>
          <p:nvPr/>
        </p:nvGraphicFramePr>
        <p:xfrm>
          <a:off x="3100192" y="2477707"/>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40654876-CA71-4BA8-B7C2-42D03DB303FB}"/>
              </a:ext>
            </a:extLst>
          </p:cNvPr>
          <p:cNvGraphicFramePr>
            <a:graphicFrameLocks noGrp="1"/>
          </p:cNvGraphicFramePr>
          <p:nvPr/>
        </p:nvGraphicFramePr>
        <p:xfrm>
          <a:off x="3266382" y="5043002"/>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4" name="コンテンツ プレースホルダー 2">
            <a:extLst>
              <a:ext uri="{FF2B5EF4-FFF2-40B4-BE49-F238E27FC236}">
                <a16:creationId xmlns:a16="http://schemas.microsoft.com/office/drawing/2014/main" id="{FF93B904-F2E0-841E-77A8-7D99EED99B63}"/>
              </a:ext>
            </a:extLst>
          </p:cNvPr>
          <p:cNvSpPr txBox="1">
            <a:spLocks/>
          </p:cNvSpPr>
          <p:nvPr/>
        </p:nvSpPr>
        <p:spPr>
          <a:xfrm>
            <a:off x="1900015" y="5580576"/>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Tree>
    <p:extLst>
      <p:ext uri="{BB962C8B-B14F-4D97-AF65-F5344CB8AC3E}">
        <p14:creationId xmlns:p14="http://schemas.microsoft.com/office/powerpoint/2010/main" val="88901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lang="ja-JP" altLang="en-US" dirty="0"/>
              <a:t>商品テーブルと購入テーブル</a:t>
            </a:r>
            <a:endParaRPr kumimoji="1" lang="ja-JP" altLang="en-US"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4B3B6ABD-9024-9F5D-94DB-F67D58E86087}"/>
              </a:ext>
            </a:extLst>
          </p:cNvPr>
          <p:cNvCxnSpPr/>
          <p:nvPr/>
        </p:nvCxnSpPr>
        <p:spPr>
          <a:xfrm>
            <a:off x="895561" y="3253859"/>
            <a:ext cx="1542838" cy="1026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C43981D-F0C7-CFBD-DC2C-B663A14CC1D0}"/>
              </a:ext>
            </a:extLst>
          </p:cNvPr>
          <p:cNvSpPr txBox="1"/>
          <p:nvPr/>
        </p:nvSpPr>
        <p:spPr>
          <a:xfrm>
            <a:off x="2127708" y="356051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0" name="コンテンツ プレースホルダー 2"/>
          <p:cNvSpPr txBox="1">
            <a:spLocks/>
          </p:cNvSpPr>
          <p:nvPr/>
        </p:nvSpPr>
        <p:spPr>
          <a:xfrm>
            <a:off x="188382" y="979007"/>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1" name="表 10">
            <a:extLst>
              <a:ext uri="{FF2B5EF4-FFF2-40B4-BE49-F238E27FC236}">
                <a16:creationId xmlns:a16="http://schemas.microsoft.com/office/drawing/2014/main" id="{AB3E76CA-A9B6-4D97-996F-09D649B90FBD}"/>
              </a:ext>
            </a:extLst>
          </p:cNvPr>
          <p:cNvGraphicFramePr>
            <a:graphicFrameLocks noGrp="1"/>
          </p:cNvGraphicFramePr>
          <p:nvPr/>
        </p:nvGraphicFramePr>
        <p:xfrm>
          <a:off x="277281" y="1516499"/>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296DF858-2D5B-4257-B814-B2B421032B18}"/>
              </a:ext>
            </a:extLst>
          </p:cNvPr>
          <p:cNvGraphicFramePr>
            <a:graphicFrameLocks noGrp="1"/>
          </p:cNvGraphicFramePr>
          <p:nvPr/>
        </p:nvGraphicFramePr>
        <p:xfrm>
          <a:off x="443471" y="4349531"/>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5" name="コンテンツ プレースホルダー 2"/>
          <p:cNvSpPr txBox="1">
            <a:spLocks/>
          </p:cNvSpPr>
          <p:nvPr/>
        </p:nvSpPr>
        <p:spPr>
          <a:xfrm>
            <a:off x="443471" y="3738851"/>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
        <p:nvSpPr>
          <p:cNvPr id="12" name="テキスト ボックス 11"/>
          <p:cNvSpPr txBox="1"/>
          <p:nvPr/>
        </p:nvSpPr>
        <p:spPr>
          <a:xfrm>
            <a:off x="3619582" y="2576015"/>
            <a:ext cx="5174815" cy="13388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さんは、</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みかん</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a:t>
            </a:r>
            <a:endPar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 </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1"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メロン</a:t>
            </a:r>
            <a:r>
              <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を買った</a:t>
            </a:r>
            <a:endParaRPr kumimoji="1"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さんは、 </a:t>
            </a:r>
            <a:r>
              <a:rPr kumimoji="0" lang="en-US" altLang="ja-JP"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 </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7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りんご</a:t>
            </a:r>
            <a:r>
              <a:rPr kumimoji="0"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を買った</a:t>
            </a:r>
            <a:endParaRPr kumimoji="1" lang="ja-JP" altLang="en-US" sz="2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右中かっこ 13"/>
          <p:cNvSpPr/>
          <p:nvPr/>
        </p:nvSpPr>
        <p:spPr>
          <a:xfrm rot="5400000">
            <a:off x="4876449" y="3172962"/>
            <a:ext cx="278177" cy="20815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右中かっこ 15"/>
          <p:cNvSpPr/>
          <p:nvPr/>
        </p:nvSpPr>
        <p:spPr>
          <a:xfrm rot="5400000">
            <a:off x="6364148" y="3519162"/>
            <a:ext cx="415498" cy="20815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36465" y="4799135"/>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商品</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テーブルの情報</a:t>
            </a:r>
          </a:p>
        </p:txBody>
      </p:sp>
      <p:sp>
        <p:nvSpPr>
          <p:cNvPr id="18" name="テキスト ボックス 17"/>
          <p:cNvSpPr txBox="1"/>
          <p:nvPr/>
        </p:nvSpPr>
        <p:spPr>
          <a:xfrm>
            <a:off x="3598583" y="4671646"/>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購入</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テーブルの情報</a:t>
            </a:r>
          </a:p>
        </p:txBody>
      </p:sp>
    </p:spTree>
    <p:extLst>
      <p:ext uri="{BB962C8B-B14F-4D97-AF65-F5344CB8AC3E}">
        <p14:creationId xmlns:p14="http://schemas.microsoft.com/office/powerpoint/2010/main" val="36714290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TotalTime>
  <Words>4227</Words>
  <Application>Microsoft Office PowerPoint</Application>
  <PresentationFormat>画面に合わせる (4:3)</PresentationFormat>
  <Paragraphs>1009</Paragraphs>
  <Slides>64</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64</vt:i4>
      </vt:variant>
    </vt:vector>
  </HeadingPairs>
  <TitlesOfParts>
    <vt:vector size="75" baseType="lpstr">
      <vt:lpstr>ＭＳ ゴシック</vt:lpstr>
      <vt:lpstr>Söhne</vt:lpstr>
      <vt:lpstr>メイリオ</vt:lpstr>
      <vt:lpstr>游ゴシック</vt:lpstr>
      <vt:lpstr>Abadi</vt:lpstr>
      <vt:lpstr>Arial</vt:lpstr>
      <vt:lpstr>Calibri</vt:lpstr>
      <vt:lpstr>Courier New</vt:lpstr>
      <vt:lpstr>Office テーマ</vt:lpstr>
      <vt:lpstr>7_Office テーマ</vt:lpstr>
      <vt:lpstr>1_Office テーマ</vt:lpstr>
      <vt:lpstr>7. SQLによるデータ分析：GROUP BYを用いたグループ化と集約</vt:lpstr>
      <vt:lpstr>アドバイス</vt:lpstr>
      <vt:lpstr>アウトライン</vt:lpstr>
      <vt:lpstr>SQLFiddle のサイトにアクセス</vt:lpstr>
      <vt:lpstr>SQLFiddle でのデータベース管理システムの選択</vt:lpstr>
      <vt:lpstr>SQLFiddle の画面</vt:lpstr>
      <vt:lpstr>7-1. イントロダクション</vt:lpstr>
      <vt:lpstr>リレーショナルデータベースの仕組み</vt:lpstr>
      <vt:lpstr>商品テーブルと購入テーブル</vt:lpstr>
      <vt:lpstr>SQL 理解のための前提知識</vt:lpstr>
      <vt:lpstr>SQL によるテーブル定義</vt:lpstr>
      <vt:lpstr>データ追加のSQL</vt:lpstr>
      <vt:lpstr>演習１．テーブル定義とデータの追加</vt:lpstr>
      <vt:lpstr>PowerPoint プレゼンテーション</vt:lpstr>
      <vt:lpstr>PowerPoint プレゼンテーション</vt:lpstr>
      <vt:lpstr>PowerPoint プレゼンテーション</vt:lpstr>
      <vt:lpstr>集約の方法</vt:lpstr>
      <vt:lpstr>演習２．集約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7-2. グループ化と集約</vt:lpstr>
      <vt:lpstr>集約の方法</vt:lpstr>
      <vt:lpstr>グループ化</vt:lpstr>
      <vt:lpstr>成績テーブルの「科目」によるグループ化</vt:lpstr>
      <vt:lpstr>データのグループ化を用いた集約</vt:lpstr>
      <vt:lpstr>グループ化と集約</vt:lpstr>
      <vt:lpstr>SQL における GROUP BY の基礎</vt:lpstr>
      <vt:lpstr>GROUP BY の役割と書き方</vt:lpstr>
      <vt:lpstr>データ分析とビジネスインテリジェンス</vt:lpstr>
      <vt:lpstr>集約の種類のバリエーション</vt:lpstr>
      <vt:lpstr>グループ化における基準のバリエーション</vt:lpstr>
      <vt:lpstr>グループ化の基準が受講者</vt:lpstr>
      <vt:lpstr>グループ化の基準が科目</vt:lpstr>
      <vt:lpstr>グループ化と集約のまとめ</vt:lpstr>
      <vt:lpstr>7-3. GROUP BY の基本</vt:lpstr>
      <vt:lpstr>GROUP BY の役割と書き方</vt:lpstr>
      <vt:lpstr>演習３．GROUP BY によるグループ化と集約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GROUP BY のまとめ</vt:lpstr>
      <vt:lpstr>7-4. 演習</vt:lpstr>
      <vt:lpstr>今からの演習で行うこと</vt:lpstr>
      <vt:lpstr>演習４．GROUP BY によるグループ化と集約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演習まとめ</vt:lpstr>
      <vt:lpstr>全体まとめ①</vt:lpstr>
      <vt:lpstr>全体まとめ②</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リレーショナルデータベースの基本</dc:title>
  <dc:creator>kaneko kunihiko</dc:creator>
  <cp:lastModifiedBy>金子　邦彦</cp:lastModifiedBy>
  <cp:revision>194</cp:revision>
  <dcterms:created xsi:type="dcterms:W3CDTF">2019-11-02T00:06:04Z</dcterms:created>
  <dcterms:modified xsi:type="dcterms:W3CDTF">2024-11-14T13:08:41Z</dcterms:modified>
</cp:coreProperties>
</file>