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78" r:id="rId3"/>
    <p:sldMasterId id="2147483683" r:id="rId4"/>
  </p:sldMasterIdLst>
  <p:notesMasterIdLst>
    <p:notesMasterId r:id="rId73"/>
  </p:notesMasterIdLst>
  <p:sldIdLst>
    <p:sldId id="907" r:id="rId5"/>
    <p:sldId id="1072" r:id="rId6"/>
    <p:sldId id="1073" r:id="rId7"/>
    <p:sldId id="1067" r:id="rId8"/>
    <p:sldId id="1382" r:id="rId9"/>
    <p:sldId id="1383" r:id="rId10"/>
    <p:sldId id="1384" r:id="rId11"/>
    <p:sldId id="1136" r:id="rId12"/>
    <p:sldId id="988" r:id="rId13"/>
    <p:sldId id="1075" r:id="rId14"/>
    <p:sldId id="1076" r:id="rId15"/>
    <p:sldId id="1074" r:id="rId16"/>
    <p:sldId id="1077" r:id="rId17"/>
    <p:sldId id="1079" r:id="rId18"/>
    <p:sldId id="1078" r:id="rId19"/>
    <p:sldId id="1087" r:id="rId20"/>
    <p:sldId id="1082" r:id="rId21"/>
    <p:sldId id="1083" r:id="rId22"/>
    <p:sldId id="1081" r:id="rId23"/>
    <p:sldId id="1084" r:id="rId24"/>
    <p:sldId id="1085" r:id="rId25"/>
    <p:sldId id="1086" r:id="rId26"/>
    <p:sldId id="1088" r:id="rId27"/>
    <p:sldId id="1089" r:id="rId28"/>
    <p:sldId id="1093" r:id="rId29"/>
    <p:sldId id="1094" r:id="rId30"/>
    <p:sldId id="1091" r:id="rId31"/>
    <p:sldId id="1090" r:id="rId32"/>
    <p:sldId id="1092" r:id="rId33"/>
    <p:sldId id="1095" r:id="rId34"/>
    <p:sldId id="1096" r:id="rId35"/>
    <p:sldId id="1098" r:id="rId36"/>
    <p:sldId id="1097" r:id="rId37"/>
    <p:sldId id="1099" r:id="rId38"/>
    <p:sldId id="1100" r:id="rId39"/>
    <p:sldId id="1101" r:id="rId40"/>
    <p:sldId id="1102" r:id="rId41"/>
    <p:sldId id="1385" r:id="rId42"/>
    <p:sldId id="1386" r:id="rId43"/>
    <p:sldId id="1387" r:id="rId44"/>
    <p:sldId id="1107" r:id="rId45"/>
    <p:sldId id="1108" r:id="rId46"/>
    <p:sldId id="1041" r:id="rId47"/>
    <p:sldId id="1111" r:id="rId48"/>
    <p:sldId id="1109" r:id="rId49"/>
    <p:sldId id="1133" r:id="rId50"/>
    <p:sldId id="1112" r:id="rId51"/>
    <p:sldId id="1044" r:id="rId52"/>
    <p:sldId id="1047" r:id="rId53"/>
    <p:sldId id="1113" r:id="rId54"/>
    <p:sldId id="1388" r:id="rId55"/>
    <p:sldId id="1117" r:id="rId56"/>
    <p:sldId id="1118" r:id="rId57"/>
    <p:sldId id="1119" r:id="rId58"/>
    <p:sldId id="1120" r:id="rId59"/>
    <p:sldId id="1121" r:id="rId60"/>
    <p:sldId id="1122" r:id="rId61"/>
    <p:sldId id="1123" r:id="rId62"/>
    <p:sldId id="1124" r:id="rId63"/>
    <p:sldId id="1125" r:id="rId64"/>
    <p:sldId id="1126" r:id="rId65"/>
    <p:sldId id="1127" r:id="rId66"/>
    <p:sldId id="1128" r:id="rId67"/>
    <p:sldId id="1129" r:id="rId68"/>
    <p:sldId id="1131" r:id="rId69"/>
    <p:sldId id="1130" r:id="rId70"/>
    <p:sldId id="1132" r:id="rId71"/>
    <p:sldId id="1134" r:id="rId7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9186" autoAdjust="0"/>
    <p:restoredTop sz="94660"/>
  </p:normalViewPr>
  <p:slideViewPr>
    <p:cSldViewPr snapToGrid="0">
      <p:cViewPr varScale="1">
        <p:scale>
          <a:sx n="58" d="100"/>
          <a:sy n="58" d="100"/>
        </p:scale>
        <p:origin x="936" y="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1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2024/10/25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1833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811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3223C1-63D0-4CA4-8D67-2118CF2CB84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85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974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2510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220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9891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6152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7646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2024/10/25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05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143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17190-F4F2-435C-9433-79F7AB9E97BF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8628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1FBDB-3FE1-4E23-8A3E-D23037547262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95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851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3226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17190-F4F2-435C-9433-79F7AB9E97BF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9120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2024/10/25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2024/10/25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2024/10/25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1FBDB-3FE1-4E23-8A3E-D23037547262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103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149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303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17190-F4F2-435C-9433-79F7AB9E97BF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205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1FBDB-3FE1-4E23-8A3E-D23037547262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1675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2024/10/25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BE731-6ED8-4A42-8A57-3C41D7584935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4941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BE731-6ED8-4A42-8A57-3C41D7584935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636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BE731-6ED8-4A42-8A57-3C41D7584935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49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de/ds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64319" y="1122363"/>
            <a:ext cx="8572098" cy="2387600"/>
          </a:xfrm>
        </p:spPr>
        <p:txBody>
          <a:bodyPr>
            <a:noAutofit/>
          </a:bodyPr>
          <a:lstStyle/>
          <a:p>
            <a:r>
              <a:rPr lang="en-US" altLang="ja-JP" sz="3600" dirty="0"/>
              <a:t>4. SQL</a:t>
            </a:r>
            <a:r>
              <a:rPr lang="ja-JP" altLang="en-US" sz="3600" dirty="0"/>
              <a:t>入門：</a:t>
            </a:r>
            <a:r>
              <a:rPr lang="en-US" altLang="ja-JP" sz="3600" dirty="0" err="1"/>
              <a:t>SQLFiddle</a:t>
            </a:r>
            <a:r>
              <a:rPr lang="ja-JP" altLang="en-US" sz="3600" dirty="0"/>
              <a:t>を活用したデータベース操作の基礎と応用</a:t>
            </a:r>
            <a:br>
              <a:rPr lang="en-US" altLang="ja-JP" sz="3600"/>
            </a:br>
            <a:endParaRPr lang="ja-JP" altLang="en-US" sz="3600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</a:t>
            </a:fld>
            <a:endParaRPr lang="ja-JP" altLang="en-US"/>
          </a:p>
        </p:txBody>
      </p:sp>
      <p:sp>
        <p:nvSpPr>
          <p:cNvPr id="8" name="サブタイトル 2"/>
          <p:cNvSpPr txBox="1">
            <a:spLocks/>
          </p:cNvSpPr>
          <p:nvPr/>
        </p:nvSpPr>
        <p:spPr>
          <a:xfrm>
            <a:off x="264319" y="3963945"/>
            <a:ext cx="8492223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800" dirty="0">
                <a:latin typeface="Arial" panose="020B0604020202020204" pitchFamily="34" charset="0"/>
              </a:rPr>
              <a:t>URL: </a:t>
            </a:r>
            <a:r>
              <a:rPr lang="en-US" altLang="ja-JP" sz="2800" dirty="0">
                <a:latin typeface="Arial" panose="020B0604020202020204" pitchFamily="34" charset="0"/>
                <a:hlinkClick r:id="rId3"/>
              </a:rPr>
              <a:t>https://</a:t>
            </a:r>
            <a:r>
              <a:rPr lang="en-US" altLang="ja-JP" sz="2800" dirty="0" err="1">
                <a:latin typeface="Arial" panose="020B0604020202020204" pitchFamily="34" charset="0"/>
                <a:hlinkClick r:id="rId3"/>
              </a:rPr>
              <a:t>www.kkaneko.jp</a:t>
            </a:r>
            <a:r>
              <a:rPr lang="en-US" altLang="ja-JP" sz="2800" dirty="0">
                <a:latin typeface="Arial" panose="020B0604020202020204" pitchFamily="34" charset="0"/>
                <a:hlinkClick r:id="rId3"/>
              </a:rPr>
              <a:t>/de/ds/</a:t>
            </a:r>
            <a:r>
              <a:rPr lang="en-US" altLang="ja-JP" sz="2800" dirty="0" err="1">
                <a:latin typeface="Arial" panose="020B0604020202020204" pitchFamily="34" charset="0"/>
                <a:hlinkClick r:id="rId3"/>
              </a:rPr>
              <a:t>index.html</a:t>
            </a:r>
            <a:endParaRPr lang="en-US" altLang="ja-JP" sz="2800" dirty="0">
              <a:latin typeface="Arial" panose="020B0604020202020204" pitchFamily="34" charset="0"/>
            </a:endParaRPr>
          </a:p>
          <a:p>
            <a:r>
              <a:rPr lang="ja-JP" altLang="en-US" sz="2800" dirty="0">
                <a:latin typeface="Arial" panose="020B0604020202020204" pitchFamily="34" charset="0"/>
              </a:rPr>
              <a:t>金子邦彦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9C5C1B8-0607-4859-B5AC-11C66348B2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042" y="4606947"/>
            <a:ext cx="1095375" cy="809625"/>
          </a:xfrm>
          <a:prstGeom prst="rect">
            <a:avLst/>
          </a:prstGeom>
        </p:spPr>
      </p:pic>
      <p:pic>
        <p:nvPicPr>
          <p:cNvPr id="5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3C58B151-00BC-4B03-B890-5D23E58B4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04" y="5854702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33C51FE-3BAB-482B-A9F8-01DBD2DFE5FA}"/>
              </a:ext>
            </a:extLst>
          </p:cNvPr>
          <p:cNvSpPr txBox="1"/>
          <p:nvPr/>
        </p:nvSpPr>
        <p:spPr>
          <a:xfrm>
            <a:off x="1969364" y="6538913"/>
            <a:ext cx="5205271" cy="30008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1350" dirty="0">
                <a:latin typeface="Arial" panose="020B0604020202020204" pitchFamily="34" charset="0"/>
                <a:ea typeface="メイリオ" panose="020B0604030504040204" pitchFamily="50" charset="-128"/>
              </a:rPr>
              <a:t>謝辞：この資料では「いらすとや」のイラストを使用しています</a:t>
            </a:r>
          </a:p>
        </p:txBody>
      </p:sp>
    </p:spTree>
    <p:extLst>
      <p:ext uri="{BB962C8B-B14F-4D97-AF65-F5344CB8AC3E}">
        <p14:creationId xmlns:p14="http://schemas.microsoft.com/office/powerpoint/2010/main" val="2724975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-57873" y="1321056"/>
            <a:ext cx="9138211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4-2.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オンラインツール </a:t>
            </a:r>
            <a:r>
              <a:rPr lang="en-US" altLang="ja-JP" sz="4500" dirty="0" err="1">
                <a:solidFill>
                  <a:schemeClr val="tx2"/>
                </a:solidFill>
                <a:latin typeface="メイリオ" panose="020B0604030504040204" pitchFamily="50" charset="-128"/>
              </a:rPr>
              <a:t>SQLFiddle</a:t>
            </a:r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のメリットと基本操作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7312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オンラインで </a:t>
            </a:r>
            <a:r>
              <a:rPr lang="en-US" altLang="ja-JP" dirty="0"/>
              <a:t>SQL </a:t>
            </a:r>
            <a:r>
              <a:rPr lang="ja-JP" altLang="en-US" dirty="0"/>
              <a:t>を実行できるサイト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0933" y="4027990"/>
            <a:ext cx="3999637" cy="17752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ja-JP" sz="2400" b="1" dirty="0" err="1"/>
              <a:t>SQLFiddle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b="1" dirty="0"/>
              <a:t>http://sqlfiddle.com/</a:t>
            </a:r>
          </a:p>
          <a:p>
            <a:pPr marL="0" indent="0">
              <a:buNone/>
            </a:pPr>
            <a:r>
              <a:rPr lang="ja-JP" altLang="en-US" sz="2400" dirty="0"/>
              <a:t>シンプルなインタフェースがあり、</a:t>
            </a:r>
            <a:r>
              <a:rPr lang="en-US" altLang="ja-JP" sz="2400" dirty="0"/>
              <a:t>SQL</a:t>
            </a:r>
            <a:r>
              <a:rPr lang="ja-JP" altLang="en-US" sz="2400" dirty="0"/>
              <a:t>の理解に便利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0696" y="823025"/>
            <a:ext cx="4403304" cy="99998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936" y="2452525"/>
            <a:ext cx="4312824" cy="1322128"/>
          </a:xfrm>
          <a:prstGeom prst="rect">
            <a:avLst/>
          </a:prstGeom>
        </p:spPr>
      </p:pic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4740696" y="4027990"/>
            <a:ext cx="3999637" cy="17752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400" b="1" dirty="0" err="1"/>
              <a:t>DBFiddle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b="1" dirty="0"/>
              <a:t>https://www.db-fiddle.com/</a:t>
            </a:r>
          </a:p>
          <a:p>
            <a:pPr marL="0" indent="0">
              <a:buNone/>
            </a:pPr>
            <a:r>
              <a:rPr lang="ja-JP" altLang="en-US" sz="2400" dirty="0"/>
              <a:t>シンプルなインタフェースがあり、</a:t>
            </a:r>
            <a:r>
              <a:rPr lang="en-US" altLang="ja-JP" sz="2400" dirty="0"/>
              <a:t>SQL</a:t>
            </a:r>
            <a:r>
              <a:rPr lang="ja-JP" altLang="en-US" sz="2400" dirty="0"/>
              <a:t>の理解に便利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A39D105E-5B9B-ABD2-C8DF-4C80D7F2FD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825" y="898593"/>
            <a:ext cx="4448175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301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オンラインで </a:t>
            </a:r>
            <a:r>
              <a:rPr lang="en-US" altLang="ja-JP" dirty="0"/>
              <a:t>SQL </a:t>
            </a:r>
            <a:r>
              <a:rPr lang="ja-JP" altLang="en-US" dirty="0"/>
              <a:t>を学ぶ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788378"/>
            <a:ext cx="8461208" cy="58752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b="1" u="sng" dirty="0"/>
              <a:t>メリット</a:t>
            </a:r>
          </a:p>
          <a:p>
            <a:r>
              <a:rPr lang="ja-JP" altLang="en-US" sz="2400" b="1" dirty="0"/>
              <a:t>アクセスの手軽さ</a:t>
            </a:r>
            <a:r>
              <a:rPr lang="en-US" altLang="ja-JP" sz="2400" dirty="0"/>
              <a:t>: Web</a:t>
            </a:r>
            <a:r>
              <a:rPr lang="ja-JP" altLang="en-US" sz="2400" dirty="0"/>
              <a:t>ブラウザがあれば、どこからでもアクセスでき、学ぶことができる。</a:t>
            </a:r>
          </a:p>
          <a:p>
            <a:r>
              <a:rPr lang="ja-JP" altLang="en-US" sz="2400" b="1" dirty="0"/>
              <a:t>インストール不要</a:t>
            </a:r>
            <a:r>
              <a:rPr lang="en-US" altLang="ja-JP" sz="2400" dirty="0"/>
              <a:t>: </a:t>
            </a:r>
            <a:r>
              <a:rPr lang="ja-JP" altLang="en-US" sz="2400" dirty="0"/>
              <a:t>データベースソフトウェアのインストールが不要。</a:t>
            </a:r>
          </a:p>
          <a:p>
            <a:r>
              <a:rPr lang="ja-JP" altLang="en-US" sz="2400" b="1" dirty="0"/>
              <a:t>時間や場所に縛られない</a:t>
            </a:r>
            <a:r>
              <a:rPr lang="en-US" altLang="ja-JP" sz="2400" dirty="0"/>
              <a:t>: </a:t>
            </a:r>
            <a:r>
              <a:rPr lang="ja-JP" altLang="en-US" sz="2400" dirty="0"/>
              <a:t>自分の都合にあわせて練習できる。</a:t>
            </a:r>
          </a:p>
          <a:p>
            <a:pPr marL="0" indent="0">
              <a:buNone/>
            </a:pPr>
            <a:r>
              <a:rPr lang="ja-JP" altLang="en-US" sz="2400" b="1" u="sng" dirty="0"/>
              <a:t>注意点</a:t>
            </a:r>
          </a:p>
          <a:p>
            <a:r>
              <a:rPr lang="ja-JP" altLang="en-US" sz="2400" dirty="0"/>
              <a:t>制限事項</a:t>
            </a:r>
            <a:r>
              <a:rPr lang="en-US" altLang="ja-JP" sz="2400" dirty="0"/>
              <a:t>: </a:t>
            </a:r>
            <a:r>
              <a:rPr lang="ja-JP" altLang="en-US" sz="2400" b="1" dirty="0"/>
              <a:t>オンラインツール</a:t>
            </a:r>
            <a:r>
              <a:rPr lang="ja-JP" altLang="en-US" sz="2400" dirty="0"/>
              <a:t>は、</a:t>
            </a:r>
            <a:r>
              <a:rPr lang="ja-JP" altLang="en-US" sz="2400" b="1" dirty="0"/>
              <a:t>全ての</a:t>
            </a:r>
            <a:r>
              <a:rPr lang="en-US" altLang="ja-JP" sz="2400" b="1" dirty="0"/>
              <a:t>SQL</a:t>
            </a:r>
            <a:r>
              <a:rPr lang="ja-JP" altLang="en-US" sz="2400" b="1" dirty="0"/>
              <a:t>機能をカバーしていない</a:t>
            </a:r>
            <a:r>
              <a:rPr lang="ja-JP" altLang="en-US" sz="2400" dirty="0"/>
              <a:t>場合や、</a:t>
            </a:r>
            <a:r>
              <a:rPr lang="ja-JP" altLang="en-US" sz="2400" b="1" dirty="0"/>
              <a:t>大量データの取り扱いが難しい</a:t>
            </a:r>
            <a:r>
              <a:rPr lang="ja-JP" altLang="en-US" sz="2400" dirty="0"/>
              <a:t>場合があります。</a:t>
            </a:r>
          </a:p>
          <a:p>
            <a:r>
              <a:rPr lang="ja-JP" altLang="en-US" sz="2400" dirty="0"/>
              <a:t>セキュリティ</a:t>
            </a:r>
            <a:r>
              <a:rPr lang="en-US" altLang="ja-JP" sz="2400" dirty="0"/>
              <a:t>: </a:t>
            </a:r>
            <a:r>
              <a:rPr lang="ja-JP" altLang="en-US" sz="2400" dirty="0"/>
              <a:t>秘密情報はオンラインツールに</a:t>
            </a:r>
            <a:r>
              <a:rPr lang="ja-JP" altLang="en-US" sz="2400" b="1" dirty="0"/>
              <a:t>アップロードしない</a:t>
            </a:r>
            <a:r>
              <a:rPr lang="ja-JP" altLang="en-US" sz="2400" dirty="0"/>
              <a:t>。（オンラインツールでは情報漏洩に気を付ける）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6571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err="1"/>
              <a:t>SQLFiddle</a:t>
            </a:r>
            <a:r>
              <a:rPr lang="en-US" altLang="ja-JP" dirty="0"/>
              <a:t> </a:t>
            </a:r>
            <a:r>
              <a:rPr lang="ja-JP" altLang="en-US" dirty="0"/>
              <a:t>のサイトにアクセス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dirty="0"/>
              <a:t>Web</a:t>
            </a:r>
            <a:r>
              <a:rPr kumimoji="1" lang="ja-JP" altLang="en-US" sz="2400" dirty="0"/>
              <a:t>ブラウザを使用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ウェブブラウザを開く</a:t>
            </a:r>
            <a:endParaRPr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アドレスバーに</a:t>
            </a:r>
            <a:r>
              <a:rPr lang="en-US" altLang="ja-JP" sz="2400" dirty="0" err="1"/>
              <a:t>SQLFiddle</a:t>
            </a:r>
            <a:r>
              <a:rPr lang="ja-JP" altLang="en-US" sz="2400" dirty="0"/>
              <a:t>の</a:t>
            </a:r>
            <a:r>
              <a:rPr lang="en-US" altLang="ja-JP" sz="2400" dirty="0"/>
              <a:t>URL</a:t>
            </a:r>
            <a:r>
              <a:rPr lang="ja-JP" altLang="en-US" sz="2400" dirty="0"/>
              <a:t>を入力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http://sqlfiddle.com/ </a:t>
            </a:r>
          </a:p>
          <a:p>
            <a:pPr marL="0" indent="0">
              <a:buNone/>
            </a:pPr>
            <a:r>
              <a:rPr lang="en-US" altLang="ja-JP" sz="2400" dirty="0"/>
              <a:t>3.   </a:t>
            </a:r>
            <a:r>
              <a:rPr lang="en-US" altLang="ja-JP" sz="2400" b="1" dirty="0">
                <a:solidFill>
                  <a:srgbClr val="FF0000"/>
                </a:solidFill>
              </a:rPr>
              <a:t>MySQL </a:t>
            </a:r>
            <a:r>
              <a:rPr lang="ja-JP" altLang="en-US" sz="2400" b="1" dirty="0">
                <a:solidFill>
                  <a:srgbClr val="FF0000"/>
                </a:solidFill>
              </a:rPr>
              <a:t>を選ぶ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URL</a:t>
            </a:r>
            <a:r>
              <a:rPr lang="ja-JP" altLang="en-US" sz="2400" dirty="0"/>
              <a:t>が分からないときは、</a:t>
            </a:r>
            <a:r>
              <a:rPr lang="en-US" altLang="ja-JP" sz="2400" dirty="0"/>
              <a:t>Google</a:t>
            </a:r>
            <a:r>
              <a:rPr lang="ja-JP" altLang="en-US" sz="2400" dirty="0"/>
              <a:t>などの</a:t>
            </a:r>
            <a:r>
              <a:rPr lang="ja-JP" altLang="en-US" sz="2400" b="1" dirty="0"/>
              <a:t>検索エンジン</a:t>
            </a:r>
            <a:r>
              <a:rPr lang="ja-JP" altLang="en-US" sz="2400" dirty="0"/>
              <a:t>を利用。「</a:t>
            </a:r>
            <a:r>
              <a:rPr lang="en-US" altLang="ja-JP" sz="2400" b="1" dirty="0" err="1"/>
              <a:t>SQLFiddle</a:t>
            </a:r>
            <a:r>
              <a:rPr lang="ja-JP" altLang="en-US" sz="2400" dirty="0"/>
              <a:t>」と</a:t>
            </a:r>
            <a:r>
              <a:rPr lang="ja-JP" altLang="en-US" sz="2400" b="1" dirty="0"/>
              <a:t>検索</a:t>
            </a:r>
            <a:r>
              <a:rPr lang="ja-JP" altLang="en-US" sz="2400" dirty="0"/>
              <a:t>し、表示された結果から</a:t>
            </a:r>
            <a:r>
              <a:rPr lang="en-US" altLang="ja-JP" sz="2400" dirty="0" err="1"/>
              <a:t>SQLFiddle</a:t>
            </a:r>
            <a:r>
              <a:rPr lang="ja-JP" altLang="en-US" sz="2400" dirty="0"/>
              <a:t>のウェブサイトをクリック。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024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81151B0F-A249-874D-EA51-4E810C681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71" y="1350871"/>
            <a:ext cx="7347884" cy="31433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860906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err="1"/>
              <a:t>SQLFiddle</a:t>
            </a:r>
            <a:r>
              <a:rPr lang="en-US" altLang="ja-JP" dirty="0"/>
              <a:t> </a:t>
            </a:r>
            <a:r>
              <a:rPr lang="ja-JP" altLang="en-US" dirty="0"/>
              <a:t>でのデータベース管理システムの選択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6" name="直線矢印コネクタ 5"/>
          <p:cNvCxnSpPr>
            <a:cxnSpLocks/>
          </p:cNvCxnSpPr>
          <p:nvPr/>
        </p:nvCxnSpPr>
        <p:spPr>
          <a:xfrm flipH="1" flipV="1">
            <a:off x="4854539" y="3668569"/>
            <a:ext cx="546100" cy="1778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/>
          <p:cNvSpPr/>
          <p:nvPr/>
        </p:nvSpPr>
        <p:spPr>
          <a:xfrm>
            <a:off x="3873633" y="3606737"/>
            <a:ext cx="980906" cy="2114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5470489" y="3606737"/>
            <a:ext cx="39545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dirty="0"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データベース管理システムの選択</a:t>
            </a:r>
            <a:endParaRPr lang="en-US" altLang="ja-JP" dirty="0"/>
          </a:p>
          <a:p>
            <a:r>
              <a:rPr kumimoji="1" lang="ja-JP" altLang="en-US" dirty="0"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（この授業では </a:t>
            </a:r>
            <a:r>
              <a:rPr kumimoji="1" lang="en-US" altLang="ja-JP" dirty="0">
                <a:solidFill>
                  <a:srgbClr val="FF0000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MySQL </a:t>
            </a:r>
            <a:r>
              <a:rPr kumimoji="1" lang="ja-JP" altLang="en-US" dirty="0">
                <a:solidFill>
                  <a:srgbClr val="FF0000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を使用</a:t>
            </a:r>
            <a:r>
              <a:rPr kumimoji="1" lang="ja-JP" altLang="en-US" dirty="0"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）</a:t>
            </a:r>
            <a:endParaRPr kumimoji="1" lang="en-US" altLang="ja-JP" dirty="0">
              <a:latin typeface="Abadi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049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>
            <a:extLst>
              <a:ext uri="{FF2B5EF4-FFF2-40B4-BE49-F238E27FC236}">
                <a16:creationId xmlns:a16="http://schemas.microsoft.com/office/drawing/2014/main" id="{A8A315D0-4362-9B02-BF7D-CBE9D246A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846" y="2049754"/>
            <a:ext cx="4981463" cy="473268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err="1"/>
              <a:t>SQLFiddle</a:t>
            </a:r>
            <a:r>
              <a:rPr lang="en-US" altLang="ja-JP" dirty="0"/>
              <a:t> </a:t>
            </a:r>
            <a:r>
              <a:rPr lang="ja-JP" altLang="en-US" dirty="0"/>
              <a:t>の画面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21845" y="766246"/>
            <a:ext cx="63826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上</a:t>
            </a:r>
            <a:r>
              <a:rPr lang="ja-JP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のパネル</a:t>
            </a:r>
            <a:r>
              <a:rPr lang="ja-JP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: 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SQL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の入力（複数可能）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テーブル定義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CREATE TABLE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・データの追加 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INSERT INTO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kumimoji="0" lang="ja-JP" altLang="ja-JP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SQL</a:t>
            </a:r>
            <a:r>
              <a:rPr kumimoji="0" lang="ja-JP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問い合わせ</a:t>
            </a:r>
            <a:r>
              <a:rPr kumimoji="0" lang="ja-JP" altLang="ja-JP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。SELECT</a:t>
            </a:r>
            <a:r>
              <a:rPr kumimoji="0" lang="en-US" altLang="ja-JP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</a:t>
            </a:r>
            <a:r>
              <a:rPr kumimoji="0" lang="ja-JP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ja-JP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FROM,</a:t>
            </a:r>
            <a:r>
              <a:rPr kumimoji="0" lang="ja-JP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ja-JP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WHERE</a:t>
            </a:r>
            <a:r>
              <a:rPr kumimoji="0" lang="ja-JP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など</a:t>
            </a:r>
            <a:endParaRPr lang="ja-JP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2226516" y="1899882"/>
            <a:ext cx="243068" cy="67133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2148695" y="4629686"/>
            <a:ext cx="18004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ja-JP" b="1" dirty="0">
                <a:latin typeface="Arial" panose="020B0604020202020204" pitchFamily="34" charset="0"/>
              </a:rPr>
              <a:t>実行ボタン</a:t>
            </a:r>
            <a:endParaRPr lang="en-US" altLang="ja-JP" b="1" dirty="0"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ja-JP" dirty="0">
              <a:latin typeface="Arial" panose="020B0604020202020204" pitchFamily="34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651551" y="5421242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結果ウィンドウ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14" name="直線矢印コネクタ 13"/>
          <p:cNvCxnSpPr>
            <a:cxnSpLocks/>
          </p:cNvCxnSpPr>
          <p:nvPr/>
        </p:nvCxnSpPr>
        <p:spPr>
          <a:xfrm>
            <a:off x="2226516" y="5873753"/>
            <a:ext cx="510334" cy="48259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>
          <a:xfrm>
            <a:off x="2435860" y="5083334"/>
            <a:ext cx="968821" cy="4825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002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まとめ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ja-JP" b="1" dirty="0" err="1"/>
              <a:t>SQLFiddle</a:t>
            </a:r>
            <a:r>
              <a:rPr lang="ja-JP" altLang="en-US" b="1" dirty="0"/>
              <a:t>の要点</a:t>
            </a:r>
          </a:p>
          <a:p>
            <a:r>
              <a:rPr lang="ja-JP" altLang="en-US" b="1" dirty="0"/>
              <a:t>アクセス</a:t>
            </a:r>
            <a:r>
              <a:rPr lang="en-US" altLang="ja-JP" dirty="0"/>
              <a:t>: Web</a:t>
            </a:r>
            <a:r>
              <a:rPr lang="ja-JP" altLang="en-US" dirty="0"/>
              <a:t>ブラウザから簡単にアクセス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b="1" dirty="0"/>
              <a:t>http://sqlfiddle.com/ </a:t>
            </a:r>
            <a:endParaRPr lang="ja-JP" altLang="en-US" dirty="0"/>
          </a:p>
          <a:p>
            <a:r>
              <a:rPr lang="ja-JP" altLang="en-US" b="1" dirty="0"/>
              <a:t>インストール不要</a:t>
            </a:r>
            <a:r>
              <a:rPr lang="en-US" altLang="ja-JP" dirty="0"/>
              <a:t>: </a:t>
            </a:r>
            <a:r>
              <a:rPr lang="ja-JP" altLang="en-US" dirty="0"/>
              <a:t>ソフトウェアは不要</a:t>
            </a:r>
          </a:p>
          <a:p>
            <a:endParaRPr lang="ja-JP" altLang="en-US" dirty="0"/>
          </a:p>
          <a:p>
            <a:pPr marL="0" indent="0">
              <a:buNone/>
            </a:pPr>
            <a:r>
              <a:rPr lang="ja-JP" altLang="en-US" b="1" dirty="0"/>
              <a:t>注意点</a:t>
            </a:r>
          </a:p>
          <a:p>
            <a:r>
              <a:rPr lang="ja-JP" altLang="en-US" b="1" dirty="0"/>
              <a:t>セキュリティ</a:t>
            </a:r>
            <a:r>
              <a:rPr lang="en-US" altLang="ja-JP" dirty="0"/>
              <a:t>: </a:t>
            </a:r>
            <a:r>
              <a:rPr lang="ja-JP" altLang="en-US" dirty="0"/>
              <a:t>秘密情報は避ける</a:t>
            </a:r>
          </a:p>
          <a:p>
            <a:endParaRPr lang="ja-JP" altLang="en-US" dirty="0"/>
          </a:p>
          <a:p>
            <a:pPr marL="0" indent="0">
              <a:buNone/>
            </a:pPr>
            <a:r>
              <a:rPr lang="ja-JP" altLang="en-US" b="1" dirty="0"/>
              <a:t>画面構成</a:t>
            </a:r>
          </a:p>
          <a:p>
            <a:r>
              <a:rPr lang="ja-JP" altLang="en-US" b="1" dirty="0"/>
              <a:t>上パネル</a:t>
            </a:r>
            <a:r>
              <a:rPr lang="en-US" altLang="ja-JP" dirty="0"/>
              <a:t>: </a:t>
            </a:r>
            <a:r>
              <a:rPr lang="ja-JP" altLang="en-US" dirty="0"/>
              <a:t>テーブル定義，データ追加，</a:t>
            </a:r>
            <a:r>
              <a:rPr lang="en-US" altLang="ja-JP" dirty="0"/>
              <a:t>SQL</a:t>
            </a:r>
            <a:r>
              <a:rPr lang="ja-JP" altLang="en-US" dirty="0"/>
              <a:t>問い合わせ</a:t>
            </a:r>
            <a:endParaRPr lang="en-US" altLang="ja-JP" dirty="0"/>
          </a:p>
          <a:p>
            <a:r>
              <a:rPr lang="ja-JP" altLang="en-US" b="1" dirty="0"/>
              <a:t>下</a:t>
            </a:r>
            <a:r>
              <a:rPr kumimoji="1" lang="ja-JP" altLang="en-US" b="1" dirty="0"/>
              <a:t>パネル</a:t>
            </a:r>
            <a:r>
              <a:rPr kumimoji="1" lang="ja-JP" altLang="en-US" dirty="0"/>
              <a:t>：実行結果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549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-57873" y="1321056"/>
            <a:ext cx="9138211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4-3. SQL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によるデータの追加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0800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SQL </a:t>
            </a:r>
            <a:r>
              <a:rPr kumimoji="1" lang="ja-JP" altLang="en-US" dirty="0"/>
              <a:t>によるデータの追加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4" y="846253"/>
            <a:ext cx="8701505" cy="5333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テーブルに行を追加する</a:t>
            </a:r>
            <a:endParaRPr kumimoji="1" lang="en-US" altLang="ja-JP" sz="2400" dirty="0"/>
          </a:p>
          <a:p>
            <a:r>
              <a:rPr kumimoji="1" lang="en-US" altLang="ja-JP" sz="2400" dirty="0"/>
              <a:t>SQL </a:t>
            </a:r>
            <a:r>
              <a:rPr kumimoji="1" lang="ja-JP" altLang="en-US" sz="2400" dirty="0" err="1"/>
              <a:t>での</a:t>
            </a:r>
            <a:r>
              <a:rPr kumimoji="1" lang="ja-JP" altLang="en-US" sz="2400" dirty="0"/>
              <a:t>コマンド</a:t>
            </a:r>
            <a:r>
              <a:rPr kumimoji="1" lang="en-US" altLang="ja-JP" sz="2400" dirty="0"/>
              <a:t>: </a:t>
            </a:r>
            <a:r>
              <a:rPr kumimoji="1" lang="en-US" altLang="ja-JP" sz="2400" b="1" dirty="0"/>
              <a:t>INSERT INTO</a:t>
            </a:r>
          </a:p>
          <a:p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b="1" dirty="0"/>
              <a:t>次は、テーブル「朝食と値段」に、</a:t>
            </a:r>
            <a:r>
              <a:rPr lang="en-US" altLang="ja-JP" sz="2400" b="1" dirty="0"/>
              <a:t>3</a:t>
            </a:r>
            <a:r>
              <a:rPr lang="ja-JP" altLang="en-US" sz="2400" b="1" dirty="0"/>
              <a:t>行のデータを追加。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dirty="0"/>
              <a:t>INSERT INTO </a:t>
            </a:r>
            <a:r>
              <a:rPr lang="ja-JP" altLang="en-US" sz="2400" dirty="0"/>
              <a:t>朝食と値段 </a:t>
            </a:r>
            <a:r>
              <a:rPr lang="en-US" altLang="ja-JP" sz="2400" dirty="0"/>
              <a:t>VALUES ('A', '</a:t>
            </a:r>
            <a:r>
              <a:rPr lang="ja-JP" altLang="en-US" sz="2400" dirty="0"/>
              <a:t>カレーライス</a:t>
            </a:r>
            <a:r>
              <a:rPr lang="en-US" altLang="ja-JP" sz="2400" dirty="0"/>
              <a:t>', 400);</a:t>
            </a:r>
          </a:p>
          <a:p>
            <a:pPr marL="0" indent="0">
              <a:buNone/>
            </a:pPr>
            <a:r>
              <a:rPr lang="en-US" altLang="ja-JP" sz="2400" dirty="0"/>
              <a:t>INSERT INTO </a:t>
            </a:r>
            <a:r>
              <a:rPr lang="ja-JP" altLang="en-US" sz="2400" dirty="0"/>
              <a:t>朝食と値段 </a:t>
            </a:r>
            <a:r>
              <a:rPr lang="en-US" altLang="ja-JP" sz="2400" dirty="0"/>
              <a:t>VALUES ('B', '</a:t>
            </a:r>
            <a:r>
              <a:rPr lang="ja-JP" altLang="en-US" sz="2400" dirty="0"/>
              <a:t>うどん</a:t>
            </a:r>
            <a:r>
              <a:rPr lang="en-US" altLang="ja-JP" sz="2400" dirty="0"/>
              <a:t>', 250);</a:t>
            </a:r>
          </a:p>
          <a:p>
            <a:pPr marL="0" indent="0">
              <a:buNone/>
            </a:pPr>
            <a:r>
              <a:rPr lang="en-US" altLang="ja-JP" sz="2400" dirty="0"/>
              <a:t>INSERT INTO </a:t>
            </a:r>
            <a:r>
              <a:rPr lang="ja-JP" altLang="en-US" sz="2400" dirty="0"/>
              <a:t>朝食と値段 </a:t>
            </a:r>
            <a:r>
              <a:rPr lang="en-US" altLang="ja-JP" sz="2400" dirty="0"/>
              <a:t>VALUES ('C', '</a:t>
            </a:r>
            <a:r>
              <a:rPr lang="ja-JP" altLang="en-US" sz="2400" dirty="0"/>
              <a:t>カレーライス</a:t>
            </a:r>
            <a:r>
              <a:rPr lang="en-US" altLang="ja-JP" sz="2400" dirty="0"/>
              <a:t>', 400);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5921B700-A546-8B74-5FAB-FC55ACF1C2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157168"/>
              </p:ext>
            </p:extLst>
          </p:nvPr>
        </p:nvGraphicFramePr>
        <p:xfrm>
          <a:off x="2229186" y="4557713"/>
          <a:ext cx="4655885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0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1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4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0866"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名前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朝食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値段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307"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400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866"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B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うどん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250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307"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C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400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4657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5311440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演習１．</a:t>
            </a:r>
            <a:r>
              <a:rPr lang="en-US" altLang="ja-JP" dirty="0" err="1"/>
              <a:t>SQLFiddle</a:t>
            </a:r>
            <a:r>
              <a:rPr lang="en-US" altLang="ja-JP" dirty="0"/>
              <a:t> </a:t>
            </a:r>
            <a:r>
              <a:rPr lang="ja-JP" altLang="en-US" dirty="0"/>
              <a:t>を用いた</a:t>
            </a:r>
            <a:r>
              <a:rPr lang="en-US" altLang="ja-JP" dirty="0"/>
              <a:t>SQL </a:t>
            </a:r>
            <a:r>
              <a:rPr lang="ja-JP" altLang="en-US" dirty="0"/>
              <a:t>の実行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5177644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b="1" dirty="0" err="1"/>
              <a:t>SQLFiddle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b="1" dirty="0"/>
              <a:t>SQL </a:t>
            </a:r>
            <a:r>
              <a:rPr lang="ja-JP" altLang="en-US" b="1" dirty="0"/>
              <a:t>によるテーブル定義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b="1" dirty="0"/>
              <a:t>SQL </a:t>
            </a:r>
            <a:r>
              <a:rPr lang="ja-JP" altLang="en-US" b="1" dirty="0"/>
              <a:t>によるデータの追加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b="1" dirty="0"/>
              <a:t>SQL </a:t>
            </a:r>
            <a:r>
              <a:rPr lang="ja-JP" altLang="en-US" b="1" dirty="0"/>
              <a:t>による問い合わせ（クエリ）</a:t>
            </a: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890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0" y="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57319" y="2413322"/>
            <a:ext cx="6355868" cy="29872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000" b="1" dirty="0">
                <a:solidFill>
                  <a:srgbClr val="374151"/>
                </a:solidFill>
                <a:latin typeface="Söhne"/>
              </a:rPr>
              <a:t>① 実践的スキルと問題解決能力の向上</a:t>
            </a:r>
            <a:endParaRPr lang="ja-JP" altLang="en-US" sz="18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000" b="1" dirty="0">
                <a:solidFill>
                  <a:srgbClr val="374151"/>
                </a:solidFill>
                <a:latin typeface="Söhne"/>
              </a:rPr>
              <a:t>② 自由で自主性を重視する </a:t>
            </a:r>
            <a:r>
              <a:rPr lang="en-US" altLang="ja-JP" sz="2000" b="1" dirty="0">
                <a:solidFill>
                  <a:srgbClr val="374151"/>
                </a:solidFill>
                <a:latin typeface="Söhne"/>
              </a:rPr>
              <a:t>SQL </a:t>
            </a:r>
            <a:r>
              <a:rPr lang="ja-JP" altLang="en-US" sz="2000" b="1" dirty="0">
                <a:solidFill>
                  <a:srgbClr val="374151"/>
                </a:solidFill>
                <a:latin typeface="Söhne"/>
              </a:rPr>
              <a:t>学習環境</a:t>
            </a:r>
          </a:p>
          <a:p>
            <a:pPr marL="0" indent="0">
              <a:buNone/>
            </a:pPr>
            <a:r>
              <a:rPr lang="ja-JP" altLang="en-US" sz="2000" b="1" dirty="0">
                <a:solidFill>
                  <a:srgbClr val="374151"/>
                </a:solidFill>
                <a:latin typeface="Söhne"/>
              </a:rPr>
              <a:t>③ 将来の成長の展望</a:t>
            </a:r>
            <a:r>
              <a:rPr lang="ja-JP" altLang="en-US" sz="1800" dirty="0">
                <a:solidFill>
                  <a:srgbClr val="374151"/>
                </a:solidFill>
                <a:latin typeface="Söhne"/>
              </a:rPr>
              <a:t>　</a:t>
            </a:r>
            <a:endParaRPr lang="en-US" altLang="ja-JP" sz="18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lang="en-US" altLang="ja-JP" sz="18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1800" dirty="0">
                <a:solidFill>
                  <a:srgbClr val="374151"/>
                </a:solidFill>
                <a:latin typeface="Söhne"/>
              </a:rPr>
              <a:t>実践的な</a:t>
            </a:r>
            <a:r>
              <a:rPr lang="en-US" altLang="ja-JP" sz="1800" dirty="0">
                <a:solidFill>
                  <a:srgbClr val="374151"/>
                </a:solidFill>
                <a:latin typeface="Söhne"/>
              </a:rPr>
              <a:t>SQL</a:t>
            </a:r>
            <a:r>
              <a:rPr lang="ja-JP" altLang="en-US" sz="1800" dirty="0">
                <a:solidFill>
                  <a:srgbClr val="374151"/>
                </a:solidFill>
                <a:latin typeface="Söhne"/>
              </a:rPr>
              <a:t>スキルを身につけることができ、自分自身のペースで効率的に学べる環境が提供され、多様な個人成長の機会が広がります。</a:t>
            </a:r>
            <a:endParaRPr lang="en-US" altLang="ja-JP" sz="1800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9516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dirty="0"/>
              <a:t>Web</a:t>
            </a:r>
            <a:r>
              <a:rPr kumimoji="1" lang="ja-JP" altLang="en-US" sz="2400" dirty="0"/>
              <a:t>ブラウザを使用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① アドレスバーに</a:t>
            </a:r>
            <a:r>
              <a:rPr lang="en-US" altLang="ja-JP" sz="2400" dirty="0" err="1"/>
              <a:t>SQLFiddle</a:t>
            </a:r>
            <a:r>
              <a:rPr lang="ja-JP" altLang="en-US" sz="2400" dirty="0"/>
              <a:t>の</a:t>
            </a:r>
            <a:r>
              <a:rPr lang="en-US" altLang="ja-JP" sz="2400" dirty="0"/>
              <a:t>URL</a:t>
            </a:r>
            <a:r>
              <a:rPr lang="ja-JP" altLang="en-US" sz="2400" dirty="0"/>
              <a:t>を入力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http://sqlfiddle.com/ 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「</a:t>
            </a:r>
            <a:r>
              <a:rPr lang="en-US" altLang="ja-JP" sz="2400" b="1" dirty="0"/>
              <a:t>MySQL</a:t>
            </a:r>
            <a:r>
              <a:rPr lang="ja-JP" altLang="en-US" sz="2400" dirty="0"/>
              <a:t>」を選択</a:t>
            </a: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AF87328-4226-2835-F9C8-63CD615E1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124" y="3429000"/>
            <a:ext cx="7347884" cy="31433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D285E25-6CFA-AC9F-8605-7F04BC868F9A}"/>
              </a:ext>
            </a:extLst>
          </p:cNvPr>
          <p:cNvSpPr/>
          <p:nvPr/>
        </p:nvSpPr>
        <p:spPr>
          <a:xfrm>
            <a:off x="4068186" y="5684866"/>
            <a:ext cx="980906" cy="2114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7318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34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③ 上のパネルに元からある </a:t>
            </a:r>
            <a:r>
              <a:rPr lang="en-US" altLang="ja-JP" sz="2400" dirty="0"/>
              <a:t>SQL </a:t>
            </a:r>
            <a:r>
              <a:rPr lang="ja-JP" altLang="en-US" sz="2400" dirty="0"/>
              <a:t>は不要なので消す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④ </a:t>
            </a:r>
            <a:r>
              <a:rPr lang="ja-JP" altLang="en-US" sz="2400" b="1" dirty="0"/>
              <a:t>上のパネル</a:t>
            </a:r>
            <a:r>
              <a:rPr lang="ja-JP" altLang="en-US" sz="2400" dirty="0"/>
              <a:t>に、</a:t>
            </a:r>
            <a:r>
              <a:rPr lang="ja-JP" altLang="en-US" sz="2400" b="1" dirty="0"/>
              <a:t>テーブル定義とデータの追加と問い合わせを行う </a:t>
            </a:r>
            <a:r>
              <a:rPr lang="en-US" altLang="ja-JP" sz="2400" b="1" dirty="0"/>
              <a:t>SQL </a:t>
            </a:r>
            <a:r>
              <a:rPr lang="ja-JP" altLang="en-US" sz="2400" dirty="0"/>
              <a:t>を入れる。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66249" y="2059853"/>
            <a:ext cx="7543896" cy="34163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400" dirty="0"/>
              <a:t>create table </a:t>
            </a:r>
            <a:r>
              <a:rPr lang="ja-JP" altLang="en-US" sz="2400" dirty="0"/>
              <a:t>朝食と値段 </a:t>
            </a:r>
            <a:r>
              <a:rPr lang="en-US" altLang="ja-JP" sz="2400" dirty="0"/>
              <a:t>(</a:t>
            </a:r>
          </a:p>
          <a:p>
            <a:r>
              <a:rPr lang="en-US" altLang="ja-JP" sz="2400" dirty="0"/>
              <a:t>  </a:t>
            </a:r>
            <a:r>
              <a:rPr lang="ja-JP" altLang="en-US" sz="2400" dirty="0"/>
              <a:t>名前 </a:t>
            </a:r>
            <a:r>
              <a:rPr lang="en-US" altLang="ja-JP" sz="2400" dirty="0"/>
              <a:t>text, </a:t>
            </a:r>
          </a:p>
          <a:p>
            <a:r>
              <a:rPr lang="en-US" altLang="ja-JP" sz="2400" dirty="0"/>
              <a:t>  </a:t>
            </a:r>
            <a:r>
              <a:rPr lang="ja-JP" altLang="en-US" sz="2400" dirty="0"/>
              <a:t>朝食 </a:t>
            </a:r>
            <a:r>
              <a:rPr lang="en-US" altLang="ja-JP" sz="2400" dirty="0"/>
              <a:t>text, </a:t>
            </a:r>
          </a:p>
          <a:p>
            <a:r>
              <a:rPr lang="en-US" altLang="ja-JP" sz="2400" dirty="0"/>
              <a:t>  </a:t>
            </a:r>
            <a:r>
              <a:rPr lang="ja-JP" altLang="en-US" sz="2400" dirty="0"/>
              <a:t>値段 </a:t>
            </a:r>
            <a:r>
              <a:rPr lang="en-US" altLang="ja-JP" sz="2400" dirty="0"/>
              <a:t>integer</a:t>
            </a:r>
          </a:p>
          <a:p>
            <a:r>
              <a:rPr lang="en-US" altLang="ja-JP" sz="2400" dirty="0"/>
              <a:t>);</a:t>
            </a:r>
          </a:p>
          <a:p>
            <a:r>
              <a:rPr lang="en-US" altLang="ja-JP" sz="2400" dirty="0"/>
              <a:t>insert into </a:t>
            </a:r>
            <a:r>
              <a:rPr lang="ja-JP" altLang="en-US" sz="2400" dirty="0"/>
              <a:t>朝食と値段 </a:t>
            </a:r>
            <a:r>
              <a:rPr lang="en-US" altLang="ja-JP" sz="2400" dirty="0"/>
              <a:t>values ('A', '</a:t>
            </a:r>
            <a:r>
              <a:rPr lang="ja-JP" altLang="en-US" sz="2400" dirty="0"/>
              <a:t>カレーライス</a:t>
            </a:r>
            <a:r>
              <a:rPr lang="en-US" altLang="ja-JP" sz="2400" dirty="0"/>
              <a:t>', 400);</a:t>
            </a:r>
          </a:p>
          <a:p>
            <a:r>
              <a:rPr lang="en-US" altLang="ja-JP" sz="2400" dirty="0"/>
              <a:t>insert into </a:t>
            </a:r>
            <a:r>
              <a:rPr lang="ja-JP" altLang="en-US" sz="2400" dirty="0"/>
              <a:t>朝食と値段 </a:t>
            </a:r>
            <a:r>
              <a:rPr lang="en-US" altLang="ja-JP" sz="2400" dirty="0"/>
              <a:t>values ('B', '</a:t>
            </a:r>
            <a:r>
              <a:rPr lang="ja-JP" altLang="en-US" sz="2400" dirty="0"/>
              <a:t>うどん</a:t>
            </a:r>
            <a:r>
              <a:rPr lang="en-US" altLang="ja-JP" sz="2400" dirty="0"/>
              <a:t>', 250);</a:t>
            </a:r>
          </a:p>
          <a:p>
            <a:r>
              <a:rPr lang="en-US" altLang="ja-JP" sz="2400" dirty="0"/>
              <a:t>insert into </a:t>
            </a:r>
            <a:r>
              <a:rPr lang="ja-JP" altLang="en-US" sz="2400" dirty="0"/>
              <a:t>朝食と値段 </a:t>
            </a:r>
            <a:r>
              <a:rPr lang="en-US" altLang="ja-JP" sz="2400" dirty="0"/>
              <a:t>values ('C', '</a:t>
            </a:r>
            <a:r>
              <a:rPr lang="ja-JP" altLang="en-US" sz="2400" dirty="0"/>
              <a:t>カレーライス</a:t>
            </a:r>
            <a:r>
              <a:rPr lang="en-US" altLang="ja-JP" sz="2400" dirty="0"/>
              <a:t>', 400);</a:t>
            </a:r>
          </a:p>
          <a:p>
            <a:r>
              <a:rPr lang="en-US" altLang="ja-JP" sz="2400" dirty="0"/>
              <a:t>select * from </a:t>
            </a:r>
            <a:r>
              <a:rPr lang="ja-JP" altLang="en-US" sz="2400" dirty="0"/>
              <a:t>朝食と値段</a:t>
            </a:r>
            <a:r>
              <a:rPr lang="en-US" altLang="ja-JP" sz="2400" dirty="0"/>
              <a:t>;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152727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67DC6A56-7BA4-3917-54D3-58D039324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143" y="908049"/>
            <a:ext cx="4633559" cy="2634988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34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⑤ 「</a:t>
            </a:r>
            <a:r>
              <a:rPr lang="en-US" altLang="ja-JP" sz="2400" b="1" dirty="0"/>
              <a:t>Execute</a:t>
            </a:r>
            <a:r>
              <a:rPr lang="ja-JP" altLang="en-US" sz="2400" dirty="0"/>
              <a:t>」をクリック．下側のウインドウで、</a:t>
            </a:r>
            <a:r>
              <a:rPr lang="ja-JP" altLang="en-US" sz="2400" b="1" dirty="0"/>
              <a:t>結果を確認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592143" y="3112851"/>
            <a:ext cx="937048" cy="5635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84E87C63-5148-4F9B-14F7-E79FA6DAA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449" y="3987934"/>
            <a:ext cx="6047767" cy="280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962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まとめ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2400" dirty="0"/>
              <a:t>SQL</a:t>
            </a:r>
            <a:r>
              <a:rPr lang="ja-JP" altLang="en-US" sz="2400" dirty="0"/>
              <a:t>の</a:t>
            </a:r>
            <a:r>
              <a:rPr lang="en-US" altLang="ja-JP" sz="2400" b="1" dirty="0"/>
              <a:t>INSERT INTO</a:t>
            </a:r>
            <a:r>
              <a:rPr lang="ja-JP" altLang="en-US" sz="2400" dirty="0"/>
              <a:t>によるデータ追加</a:t>
            </a:r>
          </a:p>
          <a:p>
            <a:r>
              <a:rPr lang="ja-JP" altLang="en-US" sz="2400" dirty="0"/>
              <a:t>テーブルに行（データ）を追加</a:t>
            </a:r>
          </a:p>
          <a:p>
            <a:pPr marL="0" indent="0">
              <a:buNone/>
            </a:pPr>
            <a:r>
              <a:rPr lang="ja-JP" altLang="en-US" sz="2000" dirty="0"/>
              <a:t>　例</a:t>
            </a:r>
          </a:p>
          <a:p>
            <a:pPr marL="0" indent="0">
              <a:buNone/>
            </a:pPr>
            <a:r>
              <a:rPr lang="en-US" altLang="ja-JP" sz="2000" b="1" dirty="0"/>
              <a:t>INSERT INTO </a:t>
            </a:r>
            <a:r>
              <a:rPr lang="ja-JP" altLang="en-US" sz="2000" b="1" dirty="0"/>
              <a:t>朝食と値段 </a:t>
            </a:r>
            <a:r>
              <a:rPr lang="en-US" altLang="ja-JP" sz="2000" b="1" dirty="0"/>
              <a:t>VALUES ('A', '</a:t>
            </a:r>
            <a:r>
              <a:rPr lang="ja-JP" altLang="en-US" sz="2000" b="1" dirty="0"/>
              <a:t>カレーライス</a:t>
            </a:r>
            <a:r>
              <a:rPr lang="en-US" altLang="ja-JP" sz="2000" b="1" dirty="0"/>
              <a:t>', 400);</a:t>
            </a:r>
          </a:p>
          <a:p>
            <a:pPr marL="0" indent="0">
              <a:buNone/>
            </a:pPr>
            <a:endParaRPr lang="en-US" altLang="ja-JP" sz="2400" dirty="0"/>
          </a:p>
          <a:p>
            <a:r>
              <a:rPr lang="ja-JP" altLang="en-US" sz="2400" dirty="0"/>
              <a:t>オンライン実行（</a:t>
            </a:r>
            <a:r>
              <a:rPr lang="en-US" altLang="ja-JP" sz="2400" dirty="0" err="1"/>
              <a:t>SQLFiddle</a:t>
            </a:r>
            <a:r>
              <a:rPr lang="ja-JP" altLang="en-US" sz="2400" dirty="0"/>
              <a:t>を使用）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 err="1"/>
              <a:t>SQLFiddle</a:t>
            </a:r>
            <a:r>
              <a:rPr lang="en-US" altLang="ja-JP" sz="2400" dirty="0"/>
              <a:t> </a:t>
            </a:r>
            <a:r>
              <a:rPr lang="ja-JP" altLang="en-US" sz="2400" dirty="0"/>
              <a:t>では、</a:t>
            </a:r>
            <a:r>
              <a:rPr lang="ja-JP" altLang="en-US" sz="2400" b="1" dirty="0"/>
              <a:t>上のパネル</a:t>
            </a:r>
            <a:r>
              <a:rPr lang="ja-JP" altLang="en-US" sz="2400" dirty="0"/>
              <a:t>に、</a:t>
            </a:r>
            <a:r>
              <a:rPr lang="ja-JP" altLang="en-US" sz="2400" b="1" dirty="0"/>
              <a:t>テーブル定義</a:t>
            </a:r>
            <a:r>
              <a:rPr lang="ja-JP" altLang="en-US" sz="2400" dirty="0"/>
              <a:t>（</a:t>
            </a:r>
            <a:r>
              <a:rPr lang="en-US" altLang="ja-JP" sz="2400" b="1" dirty="0"/>
              <a:t>create table</a:t>
            </a:r>
            <a:r>
              <a:rPr lang="ja-JP" altLang="en-US" sz="2400" dirty="0"/>
              <a:t>）と</a:t>
            </a:r>
            <a:r>
              <a:rPr lang="ja-JP" altLang="en-US" sz="2400" b="1" dirty="0"/>
              <a:t>データ追加</a:t>
            </a:r>
            <a:r>
              <a:rPr lang="ja-JP" altLang="en-US" sz="2400" dirty="0"/>
              <a:t>（</a:t>
            </a:r>
            <a:r>
              <a:rPr lang="en-US" altLang="ja-JP" sz="2400" b="1" dirty="0"/>
              <a:t>insert into</a:t>
            </a:r>
            <a:r>
              <a:rPr lang="ja-JP" altLang="en-US" sz="2400" dirty="0"/>
              <a:t>）を書く</a:t>
            </a: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85570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-57873" y="1321056"/>
            <a:ext cx="9138211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4-4. SQL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の全体像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40477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授業での </a:t>
            </a:r>
            <a:r>
              <a:rPr kumimoji="1" lang="en-US" altLang="ja-JP" dirty="0"/>
              <a:t>SQL </a:t>
            </a:r>
            <a:r>
              <a:rPr kumimoji="1" lang="ja-JP" altLang="en-US" dirty="0"/>
              <a:t>の学習の進め方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ja-JP" altLang="en-US" dirty="0"/>
              <a:t>授業での </a:t>
            </a:r>
            <a:r>
              <a:rPr lang="en-US" altLang="ja-JP" dirty="0"/>
              <a:t>SQL</a:t>
            </a:r>
            <a:r>
              <a:rPr lang="ja-JP" altLang="en-US" dirty="0"/>
              <a:t> の学習は以下の順番で進めます。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【</a:t>
            </a:r>
            <a:r>
              <a:rPr lang="ja-JP" altLang="en-US" dirty="0"/>
              <a:t>今回の授業</a:t>
            </a:r>
            <a:r>
              <a:rPr lang="en-US" altLang="ja-JP" dirty="0"/>
              <a:t>】</a:t>
            </a:r>
            <a:endParaRPr lang="ja-JP" altLang="en-US" dirty="0"/>
          </a:p>
          <a:p>
            <a:r>
              <a:rPr lang="ja-JP" altLang="en-US" b="1" dirty="0"/>
              <a:t>概観</a:t>
            </a:r>
            <a:r>
              <a:rPr lang="ja-JP" altLang="en-US" dirty="0"/>
              <a:t>：</a:t>
            </a:r>
            <a:r>
              <a:rPr lang="en-US" altLang="ja-JP" b="1" dirty="0"/>
              <a:t>SQL</a:t>
            </a:r>
            <a:r>
              <a:rPr lang="ja-JP" altLang="en-US" b="1" dirty="0"/>
              <a:t>の主要な機能</a:t>
            </a:r>
            <a:r>
              <a:rPr lang="ja-JP" altLang="en-US" dirty="0"/>
              <a:t>を簡単に紹介します。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【</a:t>
            </a:r>
            <a:r>
              <a:rPr lang="ja-JP" altLang="en-US" dirty="0"/>
              <a:t>次回から</a:t>
            </a:r>
            <a:r>
              <a:rPr lang="en-US" altLang="ja-JP" dirty="0"/>
              <a:t>】</a:t>
            </a:r>
            <a:endParaRPr lang="ja-JP" altLang="en-US" dirty="0"/>
          </a:p>
          <a:p>
            <a:r>
              <a:rPr lang="ja-JP" altLang="en-US" dirty="0"/>
              <a:t>基礎を固める：</a:t>
            </a:r>
            <a:r>
              <a:rPr lang="en-US" altLang="ja-JP" dirty="0"/>
              <a:t>SELECT, FROM, WHERE</a:t>
            </a:r>
            <a:r>
              <a:rPr lang="ja-JP" altLang="en-US" dirty="0"/>
              <a:t>など、基本的な機能をしっかりと理解します。</a:t>
            </a:r>
          </a:p>
          <a:p>
            <a:r>
              <a:rPr lang="ja-JP" altLang="en-US" dirty="0"/>
              <a:t>応用に進む：基本がマスターできたら、</a:t>
            </a:r>
            <a:r>
              <a:rPr lang="en-US" altLang="ja-JP" dirty="0"/>
              <a:t>JOIN</a:t>
            </a:r>
            <a:r>
              <a:rPr lang="ja-JP" altLang="en-US" dirty="0"/>
              <a:t>や</a:t>
            </a:r>
            <a:r>
              <a:rPr lang="en-US" altLang="ja-JP" dirty="0"/>
              <a:t>GROUP BY</a:t>
            </a:r>
            <a:r>
              <a:rPr lang="ja-JP" altLang="en-US" dirty="0"/>
              <a:t>などの応用的な命令に進みます。</a:t>
            </a:r>
          </a:p>
          <a:p>
            <a:endParaRPr lang="ja-JP" altLang="en-US" dirty="0"/>
          </a:p>
          <a:p>
            <a:pPr marL="0" indent="0">
              <a:buNone/>
            </a:pPr>
            <a:r>
              <a:rPr lang="ja-JP" altLang="en-US" dirty="0"/>
              <a:t>このように</a:t>
            </a:r>
            <a:r>
              <a:rPr lang="ja-JP" altLang="en-US" b="1" dirty="0"/>
              <a:t>段階を踏んで学ぶ</a:t>
            </a:r>
            <a:r>
              <a:rPr lang="ja-JP" altLang="en-US" dirty="0"/>
              <a:t>ことで、</a:t>
            </a:r>
            <a:r>
              <a:rPr lang="ja-JP" altLang="en-US" b="1" dirty="0"/>
              <a:t>効率的に</a:t>
            </a:r>
            <a:r>
              <a:rPr lang="en-US" altLang="ja-JP" b="1" dirty="0"/>
              <a:t>SQL</a:t>
            </a:r>
            <a:r>
              <a:rPr lang="ja-JP" altLang="en-US" b="1" dirty="0"/>
              <a:t>をマスター</a:t>
            </a:r>
            <a:r>
              <a:rPr lang="ja-JP" altLang="en-US" dirty="0"/>
              <a:t>できます。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60004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最初に全体像を把握する学習のメリット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400" b="1" dirty="0"/>
              <a:t>広範な理解</a:t>
            </a:r>
            <a:r>
              <a:rPr lang="ja-JP" altLang="en-US" sz="2400" dirty="0"/>
              <a:t>：</a:t>
            </a:r>
            <a:r>
              <a:rPr lang="en-US" altLang="ja-JP" sz="2400" dirty="0"/>
              <a:t>SQL</a:t>
            </a:r>
            <a:r>
              <a:rPr lang="ja-JP" altLang="en-US" sz="2400" dirty="0"/>
              <a:t>の</a:t>
            </a:r>
            <a:r>
              <a:rPr lang="ja-JP" altLang="en-US" sz="2400" b="1" dirty="0"/>
              <a:t>多様な機能と用途</a:t>
            </a:r>
            <a:r>
              <a:rPr lang="ja-JP" altLang="en-US" sz="2400" dirty="0"/>
              <a:t>を</a:t>
            </a:r>
            <a:r>
              <a:rPr lang="ja-JP" altLang="en-US" sz="2400" b="1" dirty="0"/>
              <a:t>早期に理解</a:t>
            </a:r>
            <a:r>
              <a:rPr lang="ja-JP" altLang="en-US" sz="2400" dirty="0"/>
              <a:t>できます。</a:t>
            </a:r>
          </a:p>
          <a:p>
            <a:r>
              <a:rPr lang="ja-JP" altLang="en-US" sz="2400" b="1" dirty="0"/>
              <a:t>学習意欲の向上</a:t>
            </a:r>
            <a:r>
              <a:rPr lang="ja-JP" altLang="en-US" sz="2400" dirty="0"/>
              <a:t>：多くの機能を初めて体験することで、何ができるのかを知り、</a:t>
            </a:r>
            <a:r>
              <a:rPr lang="ja-JP" altLang="en-US" sz="2400" b="1" dirty="0"/>
              <a:t>興味が湧きます</a:t>
            </a:r>
            <a:r>
              <a:rPr lang="ja-JP" altLang="en-US" sz="2400" dirty="0"/>
              <a:t>。</a:t>
            </a:r>
          </a:p>
          <a:p>
            <a:r>
              <a:rPr lang="ja-JP" altLang="en-US" sz="2400" b="1" dirty="0"/>
              <a:t>効率的な学習</a:t>
            </a:r>
            <a:r>
              <a:rPr lang="ja-JP" altLang="en-US" sz="2400" dirty="0"/>
              <a:t>：全体像を先に知ることで、</a:t>
            </a:r>
            <a:r>
              <a:rPr lang="ja-JP" altLang="en-US" sz="2400" b="1" dirty="0"/>
              <a:t>後の学習がスムーズに進みます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b="1" u="sng" dirty="0"/>
              <a:t>注意点</a:t>
            </a:r>
          </a:p>
          <a:p>
            <a:r>
              <a:rPr lang="ja-JP" altLang="en-US" sz="2400" b="1" dirty="0"/>
              <a:t>自分のペースで</a:t>
            </a:r>
            <a:r>
              <a:rPr lang="ja-JP" altLang="en-US" sz="2400" dirty="0"/>
              <a:t>：最初の授業ですべてをマスターする必要はありません。</a:t>
            </a:r>
          </a:p>
          <a:p>
            <a:r>
              <a:rPr lang="ja-JP" altLang="en-US" sz="2400" b="1" dirty="0"/>
              <a:t>基礎の確立</a:t>
            </a:r>
            <a:r>
              <a:rPr lang="ja-JP" altLang="en-US" sz="2400" dirty="0"/>
              <a:t>：</a:t>
            </a:r>
            <a:r>
              <a:rPr lang="ja-JP" altLang="en-US" sz="2400" b="1" dirty="0"/>
              <a:t>次回以降</a:t>
            </a:r>
            <a:r>
              <a:rPr lang="ja-JP" altLang="en-US" sz="2400" dirty="0"/>
              <a:t>で基本的な部分をしっかり学び、その後で応用に進みます。</a:t>
            </a:r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99302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SQL </a:t>
            </a:r>
            <a:r>
              <a:rPr kumimoji="1" lang="ja-JP" altLang="en-US" dirty="0"/>
              <a:t>問い合わせの全体像①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ja-JP" sz="2400" b="1" dirty="0"/>
              <a:t>select</a:t>
            </a:r>
            <a:r>
              <a:rPr lang="en-US" altLang="ja-JP" sz="2400" dirty="0"/>
              <a:t>: </a:t>
            </a:r>
            <a:r>
              <a:rPr lang="ja-JP" altLang="en-US" sz="2400" b="1" dirty="0"/>
              <a:t>データの検索・加工や射影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lang="ja-JP" altLang="en-US" sz="2400" dirty="0"/>
              <a:t>例：</a:t>
            </a:r>
            <a:r>
              <a:rPr lang="en-US" altLang="ja-JP" sz="2400" b="1" dirty="0"/>
              <a:t>SELECT * FROM employees</a:t>
            </a:r>
          </a:p>
          <a:p>
            <a:r>
              <a:rPr lang="en-US" altLang="ja-JP" sz="2400" b="1" dirty="0"/>
              <a:t>from</a:t>
            </a:r>
            <a:r>
              <a:rPr lang="en-US" altLang="ja-JP" sz="2400" dirty="0"/>
              <a:t>: </a:t>
            </a:r>
            <a:r>
              <a:rPr lang="ja-JP" altLang="en-US" sz="2400" dirty="0"/>
              <a:t>問い合わせ</a:t>
            </a:r>
            <a:r>
              <a:rPr lang="ja-JP" altLang="en-US" sz="2400" b="1" dirty="0"/>
              <a:t>対象テーブル</a:t>
            </a:r>
            <a:r>
              <a:rPr lang="ja-JP" altLang="en-US" sz="2400" dirty="0"/>
              <a:t>の指定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lang="ja-JP" altLang="en-US" sz="2400" dirty="0"/>
              <a:t>例：</a:t>
            </a:r>
            <a:r>
              <a:rPr lang="en-US" altLang="ja-JP" sz="2400" b="1" dirty="0"/>
              <a:t>FROM employees</a:t>
            </a:r>
          </a:p>
          <a:p>
            <a:r>
              <a:rPr lang="en-US" altLang="ja-JP" sz="2400" b="1" dirty="0"/>
              <a:t>where</a:t>
            </a:r>
            <a:r>
              <a:rPr lang="en-US" altLang="ja-JP" sz="2400" dirty="0"/>
              <a:t>: </a:t>
            </a:r>
            <a:r>
              <a:rPr lang="ja-JP" altLang="en-US" sz="2400" dirty="0"/>
              <a:t>条件に一致する行を</a:t>
            </a:r>
            <a:r>
              <a:rPr lang="ja-JP" altLang="en-US" sz="2400" b="1" dirty="0"/>
              <a:t>選択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lang="ja-JP" altLang="en-US" sz="2400" dirty="0"/>
              <a:t>例：</a:t>
            </a:r>
            <a:r>
              <a:rPr lang="en-US" altLang="ja-JP" sz="2400" b="1" dirty="0"/>
              <a:t>WHERE age &gt; 30</a:t>
            </a:r>
            <a:r>
              <a:rPr lang="ja-JP" altLang="en-US" sz="2400" b="1" dirty="0"/>
              <a:t>   </a:t>
            </a:r>
            <a:endParaRPr lang="en-US" altLang="ja-JP" sz="2400" b="1" dirty="0"/>
          </a:p>
          <a:p>
            <a:r>
              <a:rPr lang="en-US" altLang="ja-JP" sz="2400" b="1" dirty="0"/>
              <a:t>join, on</a:t>
            </a:r>
            <a:r>
              <a:rPr lang="en-US" altLang="ja-JP" sz="2400" dirty="0"/>
              <a:t>: </a:t>
            </a:r>
            <a:r>
              <a:rPr lang="ja-JP" altLang="en-US" sz="2400" dirty="0"/>
              <a:t>結合、結合条件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lang="ja-JP" altLang="en-US" sz="2400" dirty="0"/>
              <a:t>例：</a:t>
            </a:r>
            <a:r>
              <a:rPr lang="en-US" altLang="ja-JP" sz="2400" b="1" dirty="0"/>
              <a:t>JOIN B ON </a:t>
            </a:r>
            <a:r>
              <a:rPr lang="en-US" altLang="ja-JP" sz="2400" b="1" dirty="0" err="1"/>
              <a:t>A.b_id</a:t>
            </a:r>
            <a:r>
              <a:rPr lang="en-US" altLang="ja-JP" sz="2400" b="1" dirty="0"/>
              <a:t> = B.id</a:t>
            </a:r>
            <a:endParaRPr lang="en-US" altLang="ja-JP" sz="2400" dirty="0"/>
          </a:p>
          <a:p>
            <a:r>
              <a:rPr lang="en-US" altLang="ja-JP" sz="2400" b="1" dirty="0"/>
              <a:t>insert into</a:t>
            </a:r>
            <a:r>
              <a:rPr lang="en-US" altLang="ja-JP" sz="2400" dirty="0"/>
              <a:t>: </a:t>
            </a:r>
            <a:r>
              <a:rPr lang="ja-JP" altLang="en-US" sz="2400" dirty="0"/>
              <a:t>新しい行の</a:t>
            </a:r>
            <a:r>
              <a:rPr lang="ja-JP" altLang="en-US" sz="2400" b="1" dirty="0"/>
              <a:t>追加</a:t>
            </a:r>
            <a:r>
              <a:rPr lang="ja-JP" altLang="en-US" sz="2400" dirty="0"/>
              <a:t>（挿入）</a:t>
            </a:r>
          </a:p>
          <a:p>
            <a:r>
              <a:rPr lang="en-US" altLang="ja-JP" sz="2400" b="1" dirty="0"/>
              <a:t>update, set: </a:t>
            </a:r>
            <a:r>
              <a:rPr lang="ja-JP" altLang="en-US" sz="2400" dirty="0"/>
              <a:t>条件に一致する行を</a:t>
            </a:r>
            <a:r>
              <a:rPr lang="ja-JP" altLang="en-US" sz="2400" b="1" dirty="0"/>
              <a:t>更新</a:t>
            </a:r>
          </a:p>
          <a:p>
            <a:r>
              <a:rPr lang="en-US" altLang="ja-JP" sz="2400" b="1" dirty="0"/>
              <a:t>delete from</a:t>
            </a:r>
            <a:r>
              <a:rPr lang="en-US" altLang="ja-JP" sz="2400" dirty="0"/>
              <a:t>: </a:t>
            </a:r>
            <a:r>
              <a:rPr lang="ja-JP" altLang="en-US" sz="2400" dirty="0"/>
              <a:t>条件に一致する行を</a:t>
            </a:r>
            <a:r>
              <a:rPr lang="ja-JP" altLang="en-US" sz="2400" b="1" dirty="0"/>
              <a:t>削除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81616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SQL </a:t>
            </a:r>
            <a:r>
              <a:rPr kumimoji="1" lang="ja-JP" altLang="en-US" dirty="0"/>
              <a:t>問い合わせの全体像②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96516" y="635736"/>
            <a:ext cx="8745955" cy="5333166"/>
          </a:xfrm>
        </p:spPr>
        <p:txBody>
          <a:bodyPr>
            <a:noAutofit/>
          </a:bodyPr>
          <a:lstStyle/>
          <a:p>
            <a:r>
              <a:rPr lang="en-US" altLang="ja-JP" sz="2400" b="1" dirty="0"/>
              <a:t>distinct: </a:t>
            </a:r>
            <a:r>
              <a:rPr lang="ja-JP" altLang="en-US" sz="2400" dirty="0"/>
              <a:t>重複行の除去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lang="ja-JP" altLang="en-US" sz="2400" dirty="0"/>
              <a:t>例：</a:t>
            </a:r>
            <a:r>
              <a:rPr lang="en-US" altLang="ja-JP" sz="2400" b="1" dirty="0"/>
              <a:t>SELECT DISTINCT age FROM employees</a:t>
            </a:r>
          </a:p>
          <a:p>
            <a:r>
              <a:rPr lang="en-US" altLang="ja-JP" sz="2400" b="1" dirty="0"/>
              <a:t>count: </a:t>
            </a:r>
            <a:r>
              <a:rPr lang="ja-JP" altLang="en-US" sz="2400" dirty="0"/>
              <a:t>行数のカウント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lang="ja-JP" altLang="en-US" sz="2400" dirty="0"/>
              <a:t>例：</a:t>
            </a:r>
            <a:r>
              <a:rPr lang="en-US" altLang="ja-JP" sz="2400" b="1" dirty="0"/>
              <a:t>SELECT COUNT(*) FROM employees</a:t>
            </a:r>
          </a:p>
          <a:p>
            <a:r>
              <a:rPr lang="en-US" altLang="ja-JP" sz="2400" b="1" dirty="0" err="1"/>
              <a:t>avg</a:t>
            </a:r>
            <a:r>
              <a:rPr lang="en-US" altLang="ja-JP" sz="2400" b="1" dirty="0"/>
              <a:t>, max, min, sum</a:t>
            </a:r>
            <a:r>
              <a:rPr lang="en-US" altLang="ja-JP" sz="2400" dirty="0"/>
              <a:t>: </a:t>
            </a:r>
            <a:r>
              <a:rPr lang="ja-JP" altLang="en-US" sz="2400" dirty="0"/>
              <a:t>平均、最大、最小、合計の計算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lang="ja-JP" altLang="en-US" sz="2400" dirty="0"/>
              <a:t>例：</a:t>
            </a:r>
            <a:r>
              <a:rPr lang="en-US" altLang="ja-JP" sz="2400" b="1" dirty="0"/>
              <a:t>AVG(salary), MAX(salary)</a:t>
            </a:r>
          </a:p>
          <a:p>
            <a:r>
              <a:rPr lang="en-US" altLang="ja-JP" sz="2400" b="1" dirty="0"/>
              <a:t>group by</a:t>
            </a:r>
            <a:r>
              <a:rPr lang="en-US" altLang="ja-JP" sz="2400" dirty="0"/>
              <a:t>: </a:t>
            </a:r>
            <a:r>
              <a:rPr lang="ja-JP" altLang="en-US" sz="2400" dirty="0"/>
              <a:t>属性でグループ化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lang="ja-JP" altLang="en-US" sz="2400" dirty="0"/>
              <a:t>例：</a:t>
            </a:r>
            <a:r>
              <a:rPr lang="en-US" altLang="ja-JP" sz="2400" b="1" dirty="0"/>
              <a:t>GROUP BY </a:t>
            </a:r>
            <a:r>
              <a:rPr lang="en-US" altLang="ja-JP" sz="2400" b="1" dirty="0" err="1"/>
              <a:t>department_id</a:t>
            </a:r>
            <a:endParaRPr lang="en-US" altLang="ja-JP" sz="2400" b="1" dirty="0"/>
          </a:p>
          <a:p>
            <a:r>
              <a:rPr lang="en-US" altLang="ja-JP" sz="2400" b="1" dirty="0"/>
              <a:t>order by: </a:t>
            </a:r>
            <a:r>
              <a:rPr lang="ja-JP" altLang="en-US" sz="2400" dirty="0"/>
              <a:t>並べ替え（ソート）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lang="ja-JP" altLang="en-US" sz="2400" dirty="0"/>
              <a:t>例：</a:t>
            </a:r>
            <a:r>
              <a:rPr lang="en-US" altLang="ja-JP" sz="2400" b="1" dirty="0"/>
              <a:t>ORDER BY age</a:t>
            </a:r>
          </a:p>
          <a:p>
            <a:r>
              <a:rPr lang="ja-JP" altLang="en-US" sz="2400" dirty="0"/>
              <a:t>副問い合わせ</a:t>
            </a:r>
            <a:r>
              <a:rPr lang="en-US" altLang="ja-JP" sz="2400" dirty="0"/>
              <a:t>: SQL</a:t>
            </a:r>
            <a:r>
              <a:rPr lang="ja-JP" altLang="en-US" sz="2400" dirty="0"/>
              <a:t>文の中に別の</a:t>
            </a:r>
            <a:r>
              <a:rPr lang="en-US" altLang="ja-JP" sz="2400" dirty="0"/>
              <a:t>SQL</a:t>
            </a:r>
            <a:r>
              <a:rPr lang="ja-JP" altLang="en-US" sz="2400" dirty="0"/>
              <a:t>文を埋め込む。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lang="ja-JP" altLang="en-US" sz="2000" i="1" dirty="0"/>
              <a:t>例：</a:t>
            </a:r>
            <a:r>
              <a:rPr lang="en-US" altLang="ja-JP" sz="2000" b="1" dirty="0"/>
              <a:t>WHERE salary &gt; (SELECT AVG(salary) FROM employees)</a:t>
            </a:r>
            <a:endParaRPr kumimoji="1" lang="ja-JP" altLang="en-US" sz="20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44365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SQL </a:t>
            </a:r>
            <a:r>
              <a:rPr kumimoji="1" lang="ja-JP" altLang="en-US" dirty="0"/>
              <a:t>のその他のトピックス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971237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sz="2400" dirty="0"/>
              <a:t>原則、</a:t>
            </a:r>
            <a:r>
              <a:rPr kumimoji="1" lang="ja-JP" altLang="en-US" sz="2400" dirty="0"/>
              <a:t>大文字と小文字を</a:t>
            </a:r>
            <a:r>
              <a:rPr kumimoji="1" lang="ja-JP" altLang="en-US" sz="2400" b="1" dirty="0"/>
              <a:t>区別しない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lang="en-US" altLang="ja-JP" sz="2400" b="1" dirty="0"/>
              <a:t>	</a:t>
            </a:r>
            <a:r>
              <a:rPr lang="ja-JP" altLang="en-US" sz="2400" dirty="0"/>
              <a:t>例 </a:t>
            </a:r>
            <a:r>
              <a:rPr lang="en-US" altLang="ja-JP" sz="2400" b="1" dirty="0"/>
              <a:t>SELECT </a:t>
            </a:r>
            <a:r>
              <a:rPr lang="ja-JP" altLang="en-US" sz="2400" b="1" dirty="0"/>
              <a:t>と </a:t>
            </a:r>
            <a:r>
              <a:rPr lang="en-US" altLang="ja-JP" sz="2400" b="1" dirty="0"/>
              <a:t>select </a:t>
            </a:r>
            <a:r>
              <a:rPr lang="ja-JP" altLang="en-US" sz="2400" b="1" dirty="0"/>
              <a:t>は同じ意味</a:t>
            </a:r>
            <a:endParaRPr kumimoji="1" lang="en-US" altLang="ja-JP" sz="2400" b="1" dirty="0"/>
          </a:p>
          <a:p>
            <a:r>
              <a:rPr lang="ja-JP" altLang="en-US" sz="2400" dirty="0"/>
              <a:t>途中で</a:t>
            </a:r>
            <a:r>
              <a:rPr lang="ja-JP" altLang="en-US" sz="2400" b="1" dirty="0"/>
              <a:t>改行</a:t>
            </a:r>
            <a:r>
              <a:rPr lang="ja-JP" altLang="en-US" sz="2400" dirty="0"/>
              <a:t>しても意味が</a:t>
            </a:r>
            <a:r>
              <a:rPr lang="ja-JP" altLang="en-US" sz="2400" b="1" dirty="0"/>
              <a:t>変わらない</a:t>
            </a:r>
            <a:endParaRPr lang="en-US" altLang="ja-JP" sz="2400" b="1" dirty="0"/>
          </a:p>
          <a:p>
            <a:r>
              <a:rPr kumimoji="1" lang="ja-JP" altLang="en-US" sz="2400" dirty="0"/>
              <a:t>複数のテーブルから「あるテーブルの特定の属性」を特定するのに 「</a:t>
            </a:r>
            <a:r>
              <a:rPr kumimoji="1" lang="en-US" altLang="ja-JP" sz="2400" dirty="0"/>
              <a:t>.</a:t>
            </a:r>
            <a:r>
              <a:rPr kumimoji="1" lang="ja-JP" altLang="en-US" sz="2400" dirty="0"/>
              <a:t>」を使う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lang="ja-JP" altLang="en-US" sz="2400" dirty="0"/>
              <a:t>例 </a:t>
            </a:r>
            <a:r>
              <a:rPr lang="en-US" altLang="ja-JP" sz="2400" b="1" dirty="0"/>
              <a:t>T.id  </a:t>
            </a:r>
            <a:r>
              <a:rPr lang="ja-JP" altLang="en-US" sz="2400" b="1" dirty="0"/>
              <a:t>テーブル </a:t>
            </a:r>
            <a:r>
              <a:rPr lang="en-US" altLang="ja-JP" sz="2400" b="1" dirty="0"/>
              <a:t>T </a:t>
            </a:r>
            <a:r>
              <a:rPr lang="ja-JP" altLang="en-US" sz="2400" b="1" dirty="0"/>
              <a:t>の </a:t>
            </a:r>
            <a:r>
              <a:rPr lang="en-US" altLang="ja-JP" sz="2400" b="1" dirty="0"/>
              <a:t>id </a:t>
            </a:r>
            <a:r>
              <a:rPr lang="ja-JP" altLang="en-US" sz="2400" b="1" dirty="0"/>
              <a:t>属性</a:t>
            </a:r>
            <a:endParaRPr lang="en-US" altLang="ja-JP" sz="2400" b="1" dirty="0"/>
          </a:p>
          <a:p>
            <a:r>
              <a:rPr kumimoji="1" lang="ja-JP" altLang="en-US" sz="2400" dirty="0"/>
              <a:t>種々の</a:t>
            </a:r>
            <a:r>
              <a:rPr kumimoji="1" lang="ja-JP" altLang="en-US" sz="2400" b="1" dirty="0"/>
              <a:t>データ型</a:t>
            </a:r>
            <a:r>
              <a:rPr kumimoji="1" lang="ja-JP" altLang="en-US" sz="2400" dirty="0"/>
              <a:t>のサポート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	</a:t>
            </a:r>
            <a:r>
              <a:rPr lang="ja-JP" altLang="en-US" sz="2400" dirty="0"/>
              <a:t>例 </a:t>
            </a:r>
            <a:r>
              <a:rPr lang="en-US" altLang="ja-JP" sz="2400" b="1" dirty="0"/>
              <a:t>integer </a:t>
            </a:r>
            <a:r>
              <a:rPr lang="ja-JP" altLang="en-US" sz="2400" b="1" dirty="0"/>
              <a:t>は整数，</a:t>
            </a:r>
            <a:r>
              <a:rPr lang="en-US" altLang="ja-JP" sz="2400" b="1" dirty="0"/>
              <a:t>text </a:t>
            </a:r>
            <a:r>
              <a:rPr lang="ja-JP" altLang="en-US" sz="2400" b="1" dirty="0"/>
              <a:t>はテキスト，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b="1" dirty="0"/>
              <a:t>	</a:t>
            </a:r>
            <a:r>
              <a:rPr lang="ja-JP" altLang="en-US" sz="2400" b="1" dirty="0"/>
              <a:t>　</a:t>
            </a:r>
            <a:r>
              <a:rPr lang="en-US" altLang="ja-JP" sz="2400" b="1" dirty="0" err="1"/>
              <a:t>datetime</a:t>
            </a:r>
            <a:r>
              <a:rPr lang="en-US" altLang="ja-JP" sz="2400" b="1" dirty="0"/>
              <a:t> </a:t>
            </a:r>
            <a:r>
              <a:rPr lang="ja-JP" altLang="en-US" sz="2400" b="1" dirty="0"/>
              <a:t>は日付、</a:t>
            </a:r>
            <a:r>
              <a:rPr lang="en-US" altLang="ja-JP" sz="2400" b="1" dirty="0"/>
              <a:t>real </a:t>
            </a:r>
            <a:r>
              <a:rPr lang="ja-JP" altLang="en-US" sz="2400" b="1" dirty="0"/>
              <a:t>は浮動小数点数</a:t>
            </a:r>
            <a:endParaRPr lang="en-US" altLang="ja-JP" sz="2400" b="1" dirty="0"/>
          </a:p>
          <a:p>
            <a:r>
              <a:rPr lang="ja-JP" altLang="en-US" sz="2400" dirty="0"/>
              <a:t>比較演算 </a:t>
            </a:r>
            <a:r>
              <a:rPr lang="en-US" altLang="ja-JP" sz="2400" b="1" dirty="0"/>
              <a:t>&lt;, &lt;=, &gt;, &gt;=, =, &lt;&gt;</a:t>
            </a:r>
            <a:r>
              <a:rPr lang="ja-JP" altLang="en-US" sz="2400" b="1" dirty="0"/>
              <a:t> </a:t>
            </a:r>
            <a:r>
              <a:rPr lang="ja-JP" altLang="en-US" sz="2400" dirty="0"/>
              <a:t>や範囲指定 </a:t>
            </a:r>
            <a:r>
              <a:rPr lang="en-US" altLang="ja-JP" sz="2400" b="1" dirty="0"/>
              <a:t>between</a:t>
            </a:r>
          </a:p>
          <a:p>
            <a:r>
              <a:rPr lang="ja-JP" altLang="en-US" sz="2400" dirty="0"/>
              <a:t>テキストのパターンマッチ </a:t>
            </a:r>
            <a:r>
              <a:rPr lang="en-US" altLang="ja-JP" sz="2400" b="1" dirty="0"/>
              <a:t>like</a:t>
            </a:r>
          </a:p>
          <a:p>
            <a:r>
              <a:rPr lang="ja-JP" altLang="en-US" sz="2400" dirty="0"/>
              <a:t>問い合わせ以外のさまざまな機能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lang="ja-JP" altLang="en-US" sz="2400" b="1" dirty="0"/>
              <a:t>トランザクション</a:t>
            </a:r>
            <a:r>
              <a:rPr lang="ja-JP" altLang="en-US" sz="2400" dirty="0"/>
              <a:t> </a:t>
            </a:r>
            <a:r>
              <a:rPr lang="en-US" altLang="ja-JP" sz="2400" dirty="0"/>
              <a:t>(begin, commit, rollback</a:t>
            </a:r>
            <a:r>
              <a:rPr lang="ja-JP" altLang="en-US" sz="2400" dirty="0"/>
              <a:t>）、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lang="ja-JP" altLang="en-US" sz="2400" dirty="0"/>
              <a:t>性能向上のための</a:t>
            </a:r>
            <a:r>
              <a:rPr lang="ja-JP" altLang="en-US" sz="2400" b="1" dirty="0"/>
              <a:t>インデックス</a:t>
            </a:r>
            <a:r>
              <a:rPr lang="ja-JP" altLang="en-US" sz="2400" dirty="0"/>
              <a:t> </a:t>
            </a:r>
            <a:r>
              <a:rPr lang="en-US" altLang="ja-JP" sz="2400" dirty="0"/>
              <a:t>(create index)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8035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アウトライン</a:t>
            </a:r>
            <a:endParaRPr kumimoji="1" lang="ja-JP" altLang="en-US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l="27514" r="23589" b="-2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61995" y="2477311"/>
            <a:ext cx="5098010" cy="4051505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イントロダクション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オンラインツール </a:t>
            </a:r>
            <a:r>
              <a:rPr lang="en-US" altLang="ja-JP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SQLFiddle</a:t>
            </a:r>
            <a:r>
              <a:rPr lang="en-US" altLang="ja-JP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のメリットと基本操作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ja-JP" sz="2400" dirty="0">
                <a:solidFill>
                  <a:srgbClr val="000000"/>
                </a:solidFill>
                <a:latin typeface="Calibri" panose="020F0502020204030204" pitchFamily="34" charset="0"/>
              </a:rPr>
              <a:t>SQL </a:t>
            </a: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によるデータの追加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ja-JP" sz="2400" dirty="0">
                <a:solidFill>
                  <a:srgbClr val="000000"/>
                </a:solidFill>
                <a:latin typeface="Calibri" panose="020F0502020204030204" pitchFamily="34" charset="0"/>
              </a:rPr>
              <a:t>SQL </a:t>
            </a: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の全体像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テーブル定義（</a:t>
            </a:r>
            <a:r>
              <a:rPr lang="en-US" altLang="ja-JP" sz="2400" dirty="0">
                <a:solidFill>
                  <a:srgbClr val="000000"/>
                </a:solidFill>
                <a:latin typeface="Calibri" panose="020F0502020204030204" pitchFamily="34" charset="0"/>
              </a:rPr>
              <a:t>SQL </a:t>
            </a: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を使用）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データの追加（</a:t>
            </a:r>
            <a:r>
              <a:rPr lang="en-US" altLang="ja-JP" sz="2400" dirty="0">
                <a:solidFill>
                  <a:srgbClr val="000000"/>
                </a:solidFill>
                <a:latin typeface="Calibri" panose="020F0502020204030204" pitchFamily="34" charset="0"/>
              </a:rPr>
              <a:t>SQL </a:t>
            </a: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を使用）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種々の問い合わせ（クエリ）（</a:t>
            </a:r>
            <a:r>
              <a:rPr lang="en-US" altLang="ja-JP" sz="2400" dirty="0">
                <a:solidFill>
                  <a:srgbClr val="000000"/>
                </a:solidFill>
                <a:latin typeface="Calibri" panose="020F0502020204030204" pitchFamily="34" charset="0"/>
              </a:rPr>
              <a:t>SQL</a:t>
            </a: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を使用）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1530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まとめ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2"/>
            <a:ext cx="8312869" cy="592493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ja-JP" altLang="en-US" b="1" dirty="0"/>
              <a:t>態度</a:t>
            </a:r>
          </a:p>
          <a:p>
            <a:r>
              <a:rPr lang="ja-JP" altLang="en-US" b="1" dirty="0"/>
              <a:t>好奇心</a:t>
            </a:r>
            <a:r>
              <a:rPr lang="en-US" altLang="ja-JP" dirty="0"/>
              <a:t>: SQL</a:t>
            </a:r>
            <a:r>
              <a:rPr lang="ja-JP" altLang="en-US" dirty="0"/>
              <a:t>の多様な機能と用途に</a:t>
            </a:r>
            <a:r>
              <a:rPr lang="ja-JP" altLang="en-US" b="1" dirty="0"/>
              <a:t>興味を持つ</a:t>
            </a:r>
            <a:endParaRPr lang="ja-JP" altLang="en-US" dirty="0"/>
          </a:p>
          <a:p>
            <a:r>
              <a:rPr lang="ja-JP" altLang="en-US" b="1" dirty="0"/>
              <a:t>自主性</a:t>
            </a:r>
            <a:r>
              <a:rPr lang="en-US" altLang="ja-JP" dirty="0"/>
              <a:t>: </a:t>
            </a:r>
            <a:r>
              <a:rPr lang="ja-JP" altLang="en-US" dirty="0"/>
              <a:t>自分のペースで学び、ときには、疑問点や興味のある点を</a:t>
            </a:r>
            <a:r>
              <a:rPr lang="ja-JP" altLang="en-US" b="1" dirty="0"/>
              <a:t>自ら調べる</a:t>
            </a:r>
            <a:endParaRPr lang="ja-JP" altLang="en-US" dirty="0"/>
          </a:p>
          <a:p>
            <a:r>
              <a:rPr lang="ja-JP" altLang="en-US" b="1" dirty="0"/>
              <a:t>継続性</a:t>
            </a:r>
            <a:r>
              <a:rPr lang="en-US" altLang="ja-JP" dirty="0"/>
              <a:t>: </a:t>
            </a:r>
            <a:r>
              <a:rPr lang="ja-JP" altLang="en-US" dirty="0"/>
              <a:t>基礎から応用まで</a:t>
            </a:r>
            <a:r>
              <a:rPr lang="ja-JP" altLang="en-US" b="1" dirty="0"/>
              <a:t>段階的に学ぶ意欲</a:t>
            </a:r>
            <a:r>
              <a:rPr lang="ja-JP" altLang="en-US" dirty="0"/>
              <a:t>を持つ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授業での </a:t>
            </a:r>
            <a:r>
              <a:rPr lang="en-US" altLang="ja-JP" dirty="0"/>
              <a:t>SQL </a:t>
            </a:r>
            <a:r>
              <a:rPr lang="ja-JP" altLang="en-US" dirty="0"/>
              <a:t>の学習の進め方</a:t>
            </a:r>
            <a:endParaRPr lang="en-US" altLang="ja-JP" dirty="0"/>
          </a:p>
          <a:p>
            <a:r>
              <a:rPr lang="ja-JP" altLang="en-US" b="1" dirty="0"/>
              <a:t>最初は概観</a:t>
            </a:r>
            <a:r>
              <a:rPr lang="en-US" altLang="ja-JP" dirty="0"/>
              <a:t>: SQL</a:t>
            </a:r>
            <a:r>
              <a:rPr lang="ja-JP" altLang="en-US" dirty="0"/>
              <a:t>の主要な機能を</a:t>
            </a:r>
            <a:r>
              <a:rPr lang="ja-JP" altLang="en-US" b="1" dirty="0"/>
              <a:t>広く</a:t>
            </a:r>
            <a:r>
              <a:rPr lang="ja-JP" altLang="en-US" dirty="0"/>
              <a:t>浅く理解する</a:t>
            </a:r>
          </a:p>
          <a:p>
            <a:r>
              <a:rPr lang="ja-JP" altLang="en-US" b="1" dirty="0"/>
              <a:t>基礎を固める</a:t>
            </a:r>
            <a:r>
              <a:rPr lang="en-US" altLang="ja-JP" dirty="0"/>
              <a:t>: </a:t>
            </a:r>
            <a:r>
              <a:rPr lang="ja-JP" altLang="en-US" dirty="0"/>
              <a:t>次に、基本的な命令（</a:t>
            </a:r>
            <a:r>
              <a:rPr lang="en-US" altLang="ja-JP" dirty="0"/>
              <a:t>SELECT, FROM, WHERE</a:t>
            </a:r>
            <a:r>
              <a:rPr lang="ja-JP" altLang="en-US" dirty="0"/>
              <a:t>など）をマスターする</a:t>
            </a:r>
          </a:p>
          <a:p>
            <a:pPr marL="0" indent="0">
              <a:buNone/>
            </a:pPr>
            <a:endParaRPr lang="ja-JP" altLang="en-US" dirty="0"/>
          </a:p>
          <a:p>
            <a:pPr marL="0" indent="0">
              <a:buNone/>
            </a:pPr>
            <a:r>
              <a:rPr lang="ja-JP" altLang="en-US" b="1" dirty="0"/>
              <a:t>メリットと注意点</a:t>
            </a:r>
          </a:p>
          <a:p>
            <a:r>
              <a:rPr lang="ja-JP" altLang="en-US" b="1" dirty="0"/>
              <a:t>学習意欲の向上</a:t>
            </a:r>
            <a:r>
              <a:rPr lang="en-US" altLang="ja-JP" dirty="0"/>
              <a:t>: </a:t>
            </a:r>
            <a:r>
              <a:rPr lang="ja-JP" altLang="en-US" dirty="0"/>
              <a:t>多くの機能を体験することで</a:t>
            </a:r>
            <a:r>
              <a:rPr lang="ja-JP" altLang="en-US" b="1" dirty="0"/>
              <a:t>興味が湧く</a:t>
            </a:r>
            <a:endParaRPr lang="ja-JP" altLang="en-US" dirty="0"/>
          </a:p>
          <a:p>
            <a:r>
              <a:rPr lang="ja-JP" altLang="en-US" b="1" dirty="0"/>
              <a:t>効率的な学習</a:t>
            </a:r>
            <a:r>
              <a:rPr lang="en-US" altLang="ja-JP" dirty="0"/>
              <a:t>: </a:t>
            </a:r>
            <a:r>
              <a:rPr lang="ja-JP" altLang="en-US" dirty="0"/>
              <a:t>全体像を先に知ることで、</a:t>
            </a:r>
            <a:r>
              <a:rPr lang="ja-JP" altLang="en-US" b="1" dirty="0"/>
              <a:t>後の学習がスムーズに</a:t>
            </a:r>
            <a:r>
              <a:rPr lang="ja-JP" altLang="en-US" dirty="0"/>
              <a:t>進む</a:t>
            </a:r>
          </a:p>
          <a:p>
            <a:r>
              <a:rPr lang="ja-JP" altLang="en-US" b="1" dirty="0"/>
              <a:t>自分のペースで</a:t>
            </a:r>
            <a:r>
              <a:rPr lang="en-US" altLang="ja-JP" dirty="0"/>
              <a:t>: </a:t>
            </a:r>
            <a:r>
              <a:rPr lang="ja-JP" altLang="en-US" dirty="0"/>
              <a:t>最初にすべてをマスターする必要は</a:t>
            </a:r>
            <a:r>
              <a:rPr lang="ja-JP" altLang="en-US" b="1" dirty="0"/>
              <a:t>ない</a:t>
            </a:r>
            <a:endParaRPr lang="ja-JP" altLang="en-US" dirty="0"/>
          </a:p>
          <a:p>
            <a:r>
              <a:rPr lang="ja-JP" altLang="en-US" b="1" dirty="0"/>
              <a:t>基礎の確立</a:t>
            </a:r>
            <a:r>
              <a:rPr lang="en-US" altLang="ja-JP" dirty="0"/>
              <a:t>: </a:t>
            </a:r>
            <a:r>
              <a:rPr lang="ja-JP" altLang="en-US" dirty="0"/>
              <a:t>次回以降で基本をマスター、その後で応用に進む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2294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-57873" y="1321056"/>
            <a:ext cx="9138211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4-5.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テーブル定義（</a:t>
            </a:r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SQL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 を使用）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1194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2908" y="186603"/>
            <a:ext cx="8461208" cy="469865"/>
          </a:xfrm>
        </p:spPr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2908" y="857828"/>
            <a:ext cx="8461208" cy="739479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関連する </a:t>
            </a:r>
            <a:r>
              <a:rPr kumimoji="1" lang="en-US" altLang="ja-JP" dirty="0"/>
              <a:t>2</a:t>
            </a:r>
            <a:r>
              <a:rPr kumimoji="1" lang="ja-JP" altLang="en-US" dirty="0" err="1"/>
              <a:t>つの</a:t>
            </a:r>
            <a:r>
              <a:rPr kumimoji="1" lang="ja-JP" altLang="en-US" dirty="0"/>
              <a:t>テーブル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56134" y="6367926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A421EE35-0D14-4CE5-B5A9-1985AD613F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347400"/>
              </p:ext>
            </p:extLst>
          </p:nvPr>
        </p:nvGraphicFramePr>
        <p:xfrm>
          <a:off x="1296364" y="1597307"/>
          <a:ext cx="761717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2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6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9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0577">
                  <a:extLst>
                    <a:ext uri="{9D8B030D-6E8A-4147-A177-3AD203B41FA5}">
                      <a16:colId xmlns:a16="http://schemas.microsoft.com/office/drawing/2014/main" val="1803312963"/>
                    </a:ext>
                  </a:extLst>
                </a:gridCol>
                <a:gridCol w="2628482">
                  <a:extLst>
                    <a:ext uri="{9D8B030D-6E8A-4147-A177-3AD203B41FA5}">
                      <a16:colId xmlns:a16="http://schemas.microsoft.com/office/drawing/2014/main" val="2748697123"/>
                    </a:ext>
                  </a:extLst>
                </a:gridCol>
              </a:tblGrid>
              <a:tr h="25283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id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name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age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salary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err="1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department_id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504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Alice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50000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839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Bob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60000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839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Charlie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35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70000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87875803"/>
                  </a:ext>
                </a:extLst>
              </a:tr>
            </a:tbl>
          </a:graphicData>
        </a:graphic>
      </p:graphicFrame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0" y="2283444"/>
            <a:ext cx="1414358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従業員</a:t>
            </a:r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A421EE35-0D14-4CE5-B5A9-1985AD613F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408613"/>
              </p:ext>
            </p:extLst>
          </p:nvPr>
        </p:nvGraphicFramePr>
        <p:xfrm>
          <a:off x="1622385" y="4510270"/>
          <a:ext cx="3175322" cy="1303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0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46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283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id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name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504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HR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839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Engineering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94526" y="4907039"/>
            <a:ext cx="1414358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部署</a:t>
            </a: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4B3B6ABD-9024-9F5D-94DB-F67D58E86087}"/>
              </a:ext>
            </a:extLst>
          </p:cNvPr>
          <p:cNvCxnSpPr/>
          <p:nvPr/>
        </p:nvCxnSpPr>
        <p:spPr>
          <a:xfrm flipH="1">
            <a:off x="2222339" y="3374358"/>
            <a:ext cx="5171955" cy="109347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C43981D-F0C7-CFBD-DC2C-B663A14CC1D0}"/>
              </a:ext>
            </a:extLst>
          </p:cNvPr>
          <p:cNvSpPr txBox="1"/>
          <p:nvPr/>
        </p:nvSpPr>
        <p:spPr>
          <a:xfrm>
            <a:off x="5104949" y="384331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関連</a:t>
            </a:r>
          </a:p>
        </p:txBody>
      </p:sp>
    </p:spTree>
    <p:extLst>
      <p:ext uri="{BB962C8B-B14F-4D97-AF65-F5344CB8AC3E}">
        <p14:creationId xmlns:p14="http://schemas.microsoft.com/office/powerpoint/2010/main" val="24935794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SQL </a:t>
            </a:r>
            <a:r>
              <a:rPr lang="ja-JP" altLang="en-US" dirty="0"/>
              <a:t>によるテーブル定義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730015"/>
            <a:ext cx="8461208" cy="5875223"/>
          </a:xfrm>
        </p:spPr>
        <p:txBody>
          <a:bodyPr>
            <a:normAutofit/>
          </a:bodyPr>
          <a:lstStyle/>
          <a:p>
            <a:r>
              <a:rPr lang="ja-JP" altLang="en-US" sz="2400" b="1" dirty="0"/>
              <a:t>テーブル名</a:t>
            </a:r>
            <a:r>
              <a:rPr lang="ja-JP" altLang="en-US" sz="2400" dirty="0"/>
              <a:t>：</a:t>
            </a:r>
            <a:r>
              <a:rPr lang="ja-JP" altLang="en-US" sz="2400" b="1" dirty="0">
                <a:solidFill>
                  <a:srgbClr val="C00000"/>
                </a:solidFill>
              </a:rPr>
              <a:t>従業員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b="1" dirty="0"/>
              <a:t>属性名</a:t>
            </a:r>
            <a:r>
              <a:rPr lang="ja-JP" altLang="en-US" sz="2400" dirty="0"/>
              <a:t>：</a:t>
            </a:r>
            <a:r>
              <a:rPr lang="en-US" altLang="ja-JP" sz="2400" b="1" dirty="0">
                <a:solidFill>
                  <a:srgbClr val="C00000"/>
                </a:solidFill>
              </a:rPr>
              <a:t>id</a:t>
            </a:r>
            <a:r>
              <a:rPr lang="ja-JP" altLang="en-US" sz="2400" b="1" dirty="0" err="1">
                <a:solidFill>
                  <a:srgbClr val="C00000"/>
                </a:solidFill>
              </a:rPr>
              <a:t>、</a:t>
            </a:r>
            <a:r>
              <a:rPr lang="en-US" altLang="ja-JP" sz="2400" b="1" dirty="0">
                <a:solidFill>
                  <a:srgbClr val="C00000"/>
                </a:solidFill>
              </a:rPr>
              <a:t>name</a:t>
            </a:r>
            <a:r>
              <a:rPr lang="ja-JP" altLang="en-US" sz="2400" b="1" dirty="0" err="1">
                <a:solidFill>
                  <a:srgbClr val="C00000"/>
                </a:solidFill>
              </a:rPr>
              <a:t>、</a:t>
            </a:r>
            <a:r>
              <a:rPr lang="en-US" altLang="ja-JP" sz="2400" b="1" dirty="0">
                <a:solidFill>
                  <a:srgbClr val="C00000"/>
                </a:solidFill>
              </a:rPr>
              <a:t>age</a:t>
            </a:r>
            <a:r>
              <a:rPr lang="ja-JP" altLang="en-US" sz="2400" b="1" dirty="0" err="1">
                <a:solidFill>
                  <a:srgbClr val="C00000"/>
                </a:solidFill>
              </a:rPr>
              <a:t>、</a:t>
            </a:r>
            <a:r>
              <a:rPr lang="en-US" altLang="ja-JP" sz="2400" b="1" dirty="0">
                <a:solidFill>
                  <a:srgbClr val="C00000"/>
                </a:solidFill>
              </a:rPr>
              <a:t>salary</a:t>
            </a:r>
            <a:r>
              <a:rPr lang="ja-JP" altLang="en-US" sz="2400" b="1" dirty="0" err="1">
                <a:solidFill>
                  <a:srgbClr val="C00000"/>
                </a:solidFill>
              </a:rPr>
              <a:t>、</a:t>
            </a:r>
            <a:r>
              <a:rPr lang="en-US" altLang="ja-JP" sz="2400" b="1" dirty="0" err="1">
                <a:solidFill>
                  <a:srgbClr val="C00000"/>
                </a:solidFill>
              </a:rPr>
              <a:t>department_id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b="1" dirty="0"/>
              <a:t>属性のデータ型</a:t>
            </a:r>
            <a:r>
              <a:rPr lang="ja-JP" altLang="en-US" sz="2400" dirty="0"/>
              <a:t>：</a:t>
            </a:r>
            <a:r>
              <a:rPr lang="ja-JP" altLang="en-US" sz="2400" b="1" dirty="0">
                <a:solidFill>
                  <a:srgbClr val="C00000"/>
                </a:solidFill>
              </a:rPr>
              <a:t>数値、テキスト、数値、数値、数値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kumimoji="1" lang="ja-JP" altLang="en-US" sz="2400" dirty="0"/>
              <a:t>データの</a:t>
            </a:r>
            <a:r>
              <a:rPr lang="ja-JP" altLang="en-US" sz="2400" dirty="0"/>
              <a:t>整合</a:t>
            </a:r>
            <a:r>
              <a:rPr kumimoji="1" lang="ja-JP" altLang="en-US" sz="2400" dirty="0"/>
              <a:t>性を保つための</a:t>
            </a:r>
            <a:r>
              <a:rPr kumimoji="1" lang="ja-JP" altLang="en-US" sz="2400" b="1" dirty="0"/>
              <a:t>制約</a:t>
            </a:r>
            <a:r>
              <a:rPr kumimoji="1" lang="ja-JP" altLang="en-US" sz="2400" dirty="0"/>
              <a:t>：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なし</a:t>
            </a:r>
            <a:endParaRPr kumimoji="1" lang="en-US" altLang="ja-JP" sz="2400" b="1" dirty="0">
              <a:solidFill>
                <a:srgbClr val="C00000"/>
              </a:solidFill>
            </a:endParaRPr>
          </a:p>
          <a:p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0420F57-4C5C-6EF9-3486-5D7B075DC985}"/>
              </a:ext>
            </a:extLst>
          </p:cNvPr>
          <p:cNvSpPr txBox="1"/>
          <p:nvPr/>
        </p:nvSpPr>
        <p:spPr>
          <a:xfrm>
            <a:off x="1442485" y="3172024"/>
            <a:ext cx="6040548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従業員 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pPr lvl="0"/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id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INTEGER, </a:t>
            </a:r>
          </a:p>
          <a:p>
            <a:pPr lvl="0"/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name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TEXT, </a:t>
            </a:r>
          </a:p>
          <a:p>
            <a:pPr lvl="0"/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age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INTEGER, </a:t>
            </a:r>
          </a:p>
          <a:p>
            <a:pPr lvl="0"/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salary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INTEGER, </a:t>
            </a:r>
          </a:p>
          <a:p>
            <a:pPr lvl="0"/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ja-JP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department_id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INTEGER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0261791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SQL </a:t>
            </a:r>
            <a:r>
              <a:rPr lang="ja-JP" altLang="en-US" dirty="0"/>
              <a:t>によるテーブル定義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730015"/>
            <a:ext cx="8461208" cy="5875223"/>
          </a:xfrm>
        </p:spPr>
        <p:txBody>
          <a:bodyPr>
            <a:normAutofit/>
          </a:bodyPr>
          <a:lstStyle/>
          <a:p>
            <a:r>
              <a:rPr lang="ja-JP" altLang="en-US" sz="2400" b="1" dirty="0"/>
              <a:t>テーブル名</a:t>
            </a:r>
            <a:r>
              <a:rPr lang="ja-JP" altLang="en-US" sz="2400" dirty="0"/>
              <a:t>：</a:t>
            </a:r>
            <a:r>
              <a:rPr lang="ja-JP" altLang="en-US" sz="2400" b="1" dirty="0">
                <a:solidFill>
                  <a:srgbClr val="C00000"/>
                </a:solidFill>
              </a:rPr>
              <a:t>部署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b="1" dirty="0"/>
              <a:t>属性名</a:t>
            </a:r>
            <a:r>
              <a:rPr lang="ja-JP" altLang="en-US" sz="2400" dirty="0"/>
              <a:t>：</a:t>
            </a:r>
            <a:r>
              <a:rPr lang="en-US" altLang="ja-JP" sz="2400" b="1" dirty="0">
                <a:solidFill>
                  <a:srgbClr val="C00000"/>
                </a:solidFill>
              </a:rPr>
              <a:t>id</a:t>
            </a:r>
            <a:r>
              <a:rPr lang="ja-JP" altLang="en-US" sz="2400" b="1" dirty="0" err="1">
                <a:solidFill>
                  <a:srgbClr val="C00000"/>
                </a:solidFill>
              </a:rPr>
              <a:t>、</a:t>
            </a:r>
            <a:r>
              <a:rPr lang="en-US" altLang="ja-JP" sz="2400" b="1" dirty="0">
                <a:solidFill>
                  <a:srgbClr val="C00000"/>
                </a:solidFill>
              </a:rPr>
              <a:t>name</a:t>
            </a:r>
          </a:p>
          <a:p>
            <a:r>
              <a:rPr lang="ja-JP" altLang="en-US" sz="2400" b="1" dirty="0"/>
              <a:t>属性のデータ型</a:t>
            </a:r>
            <a:r>
              <a:rPr lang="ja-JP" altLang="en-US" sz="2400" dirty="0"/>
              <a:t>：</a:t>
            </a:r>
            <a:r>
              <a:rPr lang="ja-JP" altLang="en-US" sz="2400" b="1" dirty="0">
                <a:solidFill>
                  <a:srgbClr val="C00000"/>
                </a:solidFill>
              </a:rPr>
              <a:t>数値、テキスト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kumimoji="1" lang="ja-JP" altLang="en-US" sz="2400" dirty="0"/>
              <a:t>データの</a:t>
            </a:r>
            <a:r>
              <a:rPr lang="ja-JP" altLang="en-US" sz="2400" dirty="0"/>
              <a:t>整合</a:t>
            </a:r>
            <a:r>
              <a:rPr kumimoji="1" lang="ja-JP" altLang="en-US" sz="2400" dirty="0"/>
              <a:t>性を保つための</a:t>
            </a:r>
            <a:r>
              <a:rPr kumimoji="1" lang="ja-JP" altLang="en-US" sz="2400" b="1" dirty="0"/>
              <a:t>制約</a:t>
            </a:r>
            <a:r>
              <a:rPr kumimoji="1" lang="ja-JP" altLang="en-US" sz="2400" dirty="0"/>
              <a:t>：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なし</a:t>
            </a:r>
            <a:endParaRPr kumimoji="1" lang="en-US" altLang="ja-JP" sz="2400" b="1" dirty="0">
              <a:solidFill>
                <a:srgbClr val="C00000"/>
              </a:solidFill>
            </a:endParaRPr>
          </a:p>
          <a:p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0420F57-4C5C-6EF9-3486-5D7B075DC985}"/>
              </a:ext>
            </a:extLst>
          </p:cNvPr>
          <p:cNvSpPr txBox="1"/>
          <p:nvPr/>
        </p:nvSpPr>
        <p:spPr>
          <a:xfrm>
            <a:off x="1442485" y="3172024"/>
            <a:ext cx="6040548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部署 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pPr lvl="0"/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id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pPr lvl="0"/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name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2983612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4684" y="1321056"/>
            <a:ext cx="8727311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4-6.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データの追加（</a:t>
            </a:r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SQL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 を使用）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170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2908" y="186603"/>
            <a:ext cx="8461208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データ追加の</a:t>
            </a:r>
            <a:r>
              <a:rPr lang="en-US" altLang="ja-JP" dirty="0"/>
              <a:t>SQL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56134" y="6367926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A421EE35-0D14-4CE5-B5A9-1985AD613F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303153"/>
              </p:ext>
            </p:extLst>
          </p:nvPr>
        </p:nvGraphicFramePr>
        <p:xfrm>
          <a:off x="1336876" y="746567"/>
          <a:ext cx="761717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2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6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9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0577">
                  <a:extLst>
                    <a:ext uri="{9D8B030D-6E8A-4147-A177-3AD203B41FA5}">
                      <a16:colId xmlns:a16="http://schemas.microsoft.com/office/drawing/2014/main" val="1803312963"/>
                    </a:ext>
                  </a:extLst>
                </a:gridCol>
                <a:gridCol w="2628482">
                  <a:extLst>
                    <a:ext uri="{9D8B030D-6E8A-4147-A177-3AD203B41FA5}">
                      <a16:colId xmlns:a16="http://schemas.microsoft.com/office/drawing/2014/main" val="2748697123"/>
                    </a:ext>
                  </a:extLst>
                </a:gridCol>
              </a:tblGrid>
              <a:tr h="25283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id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name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age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salary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err="1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department_id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504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Alice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50000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839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Bob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60000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839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Charlie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35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70000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87875803"/>
                  </a:ext>
                </a:extLst>
              </a:tr>
            </a:tbl>
          </a:graphicData>
        </a:graphic>
      </p:graphicFrame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40512" y="1432704"/>
            <a:ext cx="1414358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従業員</a:t>
            </a:r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A421EE35-0D14-4CE5-B5A9-1985AD613F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651534"/>
              </p:ext>
            </p:extLst>
          </p:nvPr>
        </p:nvGraphicFramePr>
        <p:xfrm>
          <a:off x="1703408" y="2608653"/>
          <a:ext cx="3175322" cy="1303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0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46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283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id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name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504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HR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839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Engineering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175549" y="3005422"/>
            <a:ext cx="1414358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部署</a:t>
            </a:r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idx="1"/>
          </p:nvPr>
        </p:nvSpPr>
        <p:spPr>
          <a:xfrm>
            <a:off x="321845" y="4266396"/>
            <a:ext cx="8461208" cy="24666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400" dirty="0"/>
              <a:t>INSERT INTO </a:t>
            </a:r>
            <a:r>
              <a:rPr lang="ja-JP" altLang="en-US" sz="2400" dirty="0"/>
              <a:t>従業員 </a:t>
            </a:r>
            <a:r>
              <a:rPr lang="en-US" altLang="ja-JP" sz="2400" dirty="0"/>
              <a:t>VALUES (1, 'Alice', 30, 50000, 1);</a:t>
            </a:r>
          </a:p>
          <a:p>
            <a:pPr marL="0" indent="0">
              <a:buNone/>
            </a:pPr>
            <a:r>
              <a:rPr lang="en-US" altLang="ja-JP" sz="2400" dirty="0"/>
              <a:t>INSERT INTO </a:t>
            </a:r>
            <a:r>
              <a:rPr lang="ja-JP" altLang="en-US" sz="2400" dirty="0"/>
              <a:t>従業員 </a:t>
            </a:r>
            <a:r>
              <a:rPr lang="en-US" altLang="ja-JP" sz="2400" dirty="0"/>
              <a:t>VALUES (2, 'Bob', 40, 60000, 1);</a:t>
            </a:r>
          </a:p>
          <a:p>
            <a:pPr marL="0" indent="0">
              <a:buNone/>
            </a:pPr>
            <a:r>
              <a:rPr lang="en-US" altLang="ja-JP" sz="2400" dirty="0"/>
              <a:t>INSERT INTO </a:t>
            </a:r>
            <a:r>
              <a:rPr lang="ja-JP" altLang="en-US" sz="2400" dirty="0"/>
              <a:t>従業員 </a:t>
            </a:r>
            <a:r>
              <a:rPr lang="en-US" altLang="ja-JP" sz="2400" dirty="0"/>
              <a:t>VALUES (3, 'Charlie', 35, 70000, 2);</a:t>
            </a:r>
          </a:p>
          <a:p>
            <a:pPr marL="0" indent="0">
              <a:buNone/>
            </a:pPr>
            <a:r>
              <a:rPr lang="en-US" altLang="ja-JP" sz="2400" dirty="0"/>
              <a:t>INSERT INTO </a:t>
            </a:r>
            <a:r>
              <a:rPr lang="ja-JP" altLang="en-US" sz="2400" dirty="0"/>
              <a:t>部署 </a:t>
            </a:r>
            <a:r>
              <a:rPr lang="en-US" altLang="ja-JP" sz="2400" dirty="0"/>
              <a:t>VALUES (1, 'HR');</a:t>
            </a:r>
          </a:p>
          <a:p>
            <a:pPr marL="0" indent="0">
              <a:buNone/>
            </a:pPr>
            <a:r>
              <a:rPr lang="en-US" altLang="ja-JP" sz="2400" dirty="0"/>
              <a:t>INSERT INTO </a:t>
            </a:r>
            <a:r>
              <a:rPr lang="ja-JP" altLang="en-US" sz="2400" dirty="0"/>
              <a:t>部署 </a:t>
            </a:r>
            <a:r>
              <a:rPr lang="en-US" altLang="ja-JP" sz="2400" dirty="0"/>
              <a:t>VALUES (2, 'Engineering');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362160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5311440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演習２．テーブル定義とデータの追加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5177644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b="1" dirty="0"/>
              <a:t>SQL </a:t>
            </a:r>
            <a:r>
              <a:rPr lang="ja-JP" altLang="en-US" b="1" dirty="0"/>
              <a:t>によるテーブル定義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b="1" dirty="0"/>
              <a:t>SQL </a:t>
            </a:r>
            <a:r>
              <a:rPr lang="ja-JP" altLang="en-US" b="1" dirty="0"/>
              <a:t>によるデータの追加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問い合わせ（クエリ）による確認</a:t>
            </a: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81080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dirty="0"/>
              <a:t>Web</a:t>
            </a:r>
            <a:r>
              <a:rPr kumimoji="1" lang="ja-JP" altLang="en-US" sz="2400" dirty="0"/>
              <a:t>ブラウザを使用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① アドレスバーに</a:t>
            </a:r>
            <a:r>
              <a:rPr lang="en-US" altLang="ja-JP" sz="2400" dirty="0" err="1"/>
              <a:t>SQLFiddle</a:t>
            </a:r>
            <a:r>
              <a:rPr lang="ja-JP" altLang="en-US" sz="2400" dirty="0"/>
              <a:t>の</a:t>
            </a:r>
            <a:r>
              <a:rPr lang="en-US" altLang="ja-JP" sz="2400" dirty="0"/>
              <a:t>URL</a:t>
            </a:r>
            <a:r>
              <a:rPr lang="ja-JP" altLang="en-US" sz="2400" dirty="0"/>
              <a:t>を入力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http://sqlfiddle.com/ 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「</a:t>
            </a:r>
            <a:r>
              <a:rPr lang="en-US" altLang="ja-JP" sz="2400" b="1" dirty="0"/>
              <a:t>MySQL</a:t>
            </a:r>
            <a:r>
              <a:rPr lang="ja-JP" altLang="en-US" sz="2400" dirty="0"/>
              <a:t>」を選択</a:t>
            </a: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AF87328-4226-2835-F9C8-63CD615E1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124" y="3429000"/>
            <a:ext cx="7347884" cy="31433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D285E25-6CFA-AC9F-8605-7F04BC868F9A}"/>
              </a:ext>
            </a:extLst>
          </p:cNvPr>
          <p:cNvSpPr/>
          <p:nvPr/>
        </p:nvSpPr>
        <p:spPr>
          <a:xfrm>
            <a:off x="4068186" y="5684866"/>
            <a:ext cx="980906" cy="2114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3683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34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③ 上のパネルに元からある </a:t>
            </a:r>
            <a:r>
              <a:rPr lang="en-US" altLang="ja-JP" sz="2400" dirty="0"/>
              <a:t>SQL </a:t>
            </a:r>
            <a:r>
              <a:rPr lang="ja-JP" altLang="en-US" sz="2400" dirty="0"/>
              <a:t>は不要なので消す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④ </a:t>
            </a:r>
            <a:r>
              <a:rPr lang="ja-JP" altLang="en-US" sz="2400" b="1" dirty="0"/>
              <a:t>上のパネル</a:t>
            </a:r>
            <a:r>
              <a:rPr lang="ja-JP" altLang="en-US" sz="2400" dirty="0"/>
              <a:t>に、</a:t>
            </a:r>
            <a:r>
              <a:rPr lang="ja-JP" altLang="en-US" sz="2400" b="1" dirty="0"/>
              <a:t>テーブル定義とデータの追加と問い合わせを行う </a:t>
            </a:r>
            <a:r>
              <a:rPr lang="en-US" altLang="ja-JP" sz="2400" b="1" dirty="0"/>
              <a:t>SQL </a:t>
            </a:r>
            <a:r>
              <a:rPr lang="ja-JP" altLang="en-US" sz="2400" dirty="0"/>
              <a:t>を入れる。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685800" y="1512314"/>
            <a:ext cx="7772400" cy="501675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altLang="ja-JP" sz="2000" dirty="0">
                <a:solidFill>
                  <a:prstClr val="black"/>
                </a:solidFill>
              </a:rPr>
              <a:t>CREATE TABLE </a:t>
            </a:r>
            <a:r>
              <a:rPr lang="ja-JP" altLang="en-US" sz="2000" dirty="0">
                <a:solidFill>
                  <a:prstClr val="black"/>
                </a:solidFill>
              </a:rPr>
              <a:t>従業員 </a:t>
            </a:r>
            <a:r>
              <a:rPr lang="en-US" altLang="ja-JP" sz="2000" dirty="0">
                <a:solidFill>
                  <a:prstClr val="black"/>
                </a:solidFill>
              </a:rPr>
              <a:t>(</a:t>
            </a:r>
          </a:p>
          <a:p>
            <a:pPr lvl="0"/>
            <a:r>
              <a:rPr lang="en-US" altLang="ja-JP" sz="2000" dirty="0">
                <a:solidFill>
                  <a:prstClr val="black"/>
                </a:solidFill>
              </a:rPr>
              <a:t>    id INTEGER, </a:t>
            </a:r>
          </a:p>
          <a:p>
            <a:pPr lvl="0"/>
            <a:r>
              <a:rPr lang="en-US" altLang="ja-JP" sz="2000" dirty="0">
                <a:solidFill>
                  <a:prstClr val="black"/>
                </a:solidFill>
              </a:rPr>
              <a:t>    name TEXT, </a:t>
            </a:r>
          </a:p>
          <a:p>
            <a:pPr lvl="0"/>
            <a:r>
              <a:rPr lang="en-US" altLang="ja-JP" sz="2000" dirty="0">
                <a:solidFill>
                  <a:prstClr val="black"/>
                </a:solidFill>
              </a:rPr>
              <a:t>    age INTEGER, </a:t>
            </a:r>
          </a:p>
          <a:p>
            <a:pPr lvl="0"/>
            <a:r>
              <a:rPr lang="en-US" altLang="ja-JP" sz="2000" dirty="0">
                <a:solidFill>
                  <a:prstClr val="black"/>
                </a:solidFill>
              </a:rPr>
              <a:t>    salary INTEGER, </a:t>
            </a:r>
          </a:p>
          <a:p>
            <a:pPr lvl="0"/>
            <a:r>
              <a:rPr lang="en-US" altLang="ja-JP" sz="2000" dirty="0">
                <a:solidFill>
                  <a:prstClr val="black"/>
                </a:solidFill>
              </a:rPr>
              <a:t>    </a:t>
            </a:r>
            <a:r>
              <a:rPr lang="en-US" altLang="ja-JP" sz="2000" dirty="0" err="1">
                <a:solidFill>
                  <a:prstClr val="black"/>
                </a:solidFill>
              </a:rPr>
              <a:t>department_id</a:t>
            </a:r>
            <a:r>
              <a:rPr lang="en-US" altLang="ja-JP" sz="2000" dirty="0">
                <a:solidFill>
                  <a:prstClr val="black"/>
                </a:solidFill>
              </a:rPr>
              <a:t> INTEGER);</a:t>
            </a:r>
          </a:p>
          <a:p>
            <a:pPr lvl="0"/>
            <a:r>
              <a:rPr lang="en-US" altLang="ja-JP" sz="2000" dirty="0">
                <a:solidFill>
                  <a:prstClr val="black"/>
                </a:solidFill>
              </a:rPr>
              <a:t>CREATE TABLE </a:t>
            </a:r>
            <a:r>
              <a:rPr lang="ja-JP" altLang="en-US" sz="2000" dirty="0">
                <a:solidFill>
                  <a:prstClr val="black"/>
                </a:solidFill>
              </a:rPr>
              <a:t>部署 </a:t>
            </a:r>
            <a:r>
              <a:rPr lang="en-US" altLang="ja-JP" sz="2000" dirty="0">
                <a:solidFill>
                  <a:prstClr val="black"/>
                </a:solidFill>
              </a:rPr>
              <a:t>(</a:t>
            </a:r>
          </a:p>
          <a:p>
            <a:pPr lvl="0"/>
            <a:r>
              <a:rPr lang="en-US" altLang="ja-JP" sz="2000" dirty="0">
                <a:solidFill>
                  <a:prstClr val="black"/>
                </a:solidFill>
              </a:rPr>
              <a:t>    id INTEGER, </a:t>
            </a:r>
          </a:p>
          <a:p>
            <a:pPr lvl="0"/>
            <a:r>
              <a:rPr lang="en-US" altLang="ja-JP" sz="2000" dirty="0">
                <a:solidFill>
                  <a:prstClr val="black"/>
                </a:solidFill>
              </a:rPr>
              <a:t>    name TEXT);</a:t>
            </a:r>
          </a:p>
          <a:p>
            <a:pPr lvl="0"/>
            <a:r>
              <a:rPr lang="en-US" altLang="ja-JP" sz="2000" dirty="0">
                <a:solidFill>
                  <a:prstClr val="black"/>
                </a:solidFill>
              </a:rPr>
              <a:t>INSERT INTO </a:t>
            </a:r>
            <a:r>
              <a:rPr lang="ja-JP" altLang="en-US" sz="2000" dirty="0">
                <a:solidFill>
                  <a:prstClr val="black"/>
                </a:solidFill>
              </a:rPr>
              <a:t>従業員 </a:t>
            </a:r>
            <a:r>
              <a:rPr lang="en-US" altLang="ja-JP" sz="2000" dirty="0">
                <a:solidFill>
                  <a:prstClr val="black"/>
                </a:solidFill>
              </a:rPr>
              <a:t>VALUES (1, 'Alice', 30, 50000, 1);</a:t>
            </a:r>
          </a:p>
          <a:p>
            <a:pPr lvl="0"/>
            <a:r>
              <a:rPr lang="en-US" altLang="ja-JP" sz="2000" dirty="0">
                <a:solidFill>
                  <a:prstClr val="black"/>
                </a:solidFill>
              </a:rPr>
              <a:t>INSERT INTO </a:t>
            </a:r>
            <a:r>
              <a:rPr lang="ja-JP" altLang="en-US" sz="2000" dirty="0">
                <a:solidFill>
                  <a:prstClr val="black"/>
                </a:solidFill>
              </a:rPr>
              <a:t>従業員 </a:t>
            </a:r>
            <a:r>
              <a:rPr lang="en-US" altLang="ja-JP" sz="2000" dirty="0">
                <a:solidFill>
                  <a:prstClr val="black"/>
                </a:solidFill>
              </a:rPr>
              <a:t>VALUES (2, 'Bob', 40, 60000, 1);</a:t>
            </a:r>
          </a:p>
          <a:p>
            <a:pPr lvl="0"/>
            <a:r>
              <a:rPr lang="en-US" altLang="ja-JP" sz="2000" dirty="0">
                <a:solidFill>
                  <a:prstClr val="black"/>
                </a:solidFill>
              </a:rPr>
              <a:t>INSERT INTO </a:t>
            </a:r>
            <a:r>
              <a:rPr lang="ja-JP" altLang="en-US" sz="2000" dirty="0">
                <a:solidFill>
                  <a:prstClr val="black"/>
                </a:solidFill>
              </a:rPr>
              <a:t>従業員 </a:t>
            </a:r>
            <a:r>
              <a:rPr lang="en-US" altLang="ja-JP" sz="2000" dirty="0">
                <a:solidFill>
                  <a:prstClr val="black"/>
                </a:solidFill>
              </a:rPr>
              <a:t>VALUES (3, 'Charlie', 35, 70000, 2);</a:t>
            </a:r>
          </a:p>
          <a:p>
            <a:pPr lvl="0"/>
            <a:r>
              <a:rPr lang="en-US" altLang="ja-JP" sz="2000" dirty="0">
                <a:solidFill>
                  <a:prstClr val="black"/>
                </a:solidFill>
              </a:rPr>
              <a:t>INSERT INTO </a:t>
            </a:r>
            <a:r>
              <a:rPr lang="ja-JP" altLang="en-US" sz="2000" dirty="0">
                <a:solidFill>
                  <a:prstClr val="black"/>
                </a:solidFill>
              </a:rPr>
              <a:t>部署 </a:t>
            </a:r>
            <a:r>
              <a:rPr lang="en-US" altLang="ja-JP" sz="2000" dirty="0">
                <a:solidFill>
                  <a:prstClr val="black"/>
                </a:solidFill>
              </a:rPr>
              <a:t>VALUES (1, 'HR');</a:t>
            </a:r>
          </a:p>
          <a:p>
            <a:pPr lvl="0"/>
            <a:r>
              <a:rPr lang="en-US" altLang="ja-JP" sz="2000" dirty="0">
                <a:solidFill>
                  <a:prstClr val="black"/>
                </a:solidFill>
              </a:rPr>
              <a:t>INSERT INTO </a:t>
            </a:r>
            <a:r>
              <a:rPr lang="ja-JP" altLang="en-US" sz="2000" dirty="0">
                <a:solidFill>
                  <a:prstClr val="black"/>
                </a:solidFill>
              </a:rPr>
              <a:t>部署 </a:t>
            </a:r>
            <a:r>
              <a:rPr lang="en-US" altLang="ja-JP" sz="2000" dirty="0">
                <a:solidFill>
                  <a:prstClr val="black"/>
                </a:solidFill>
              </a:rPr>
              <a:t>VALUES (2, 'Engineering');</a:t>
            </a:r>
          </a:p>
          <a:p>
            <a:pPr lvl="0"/>
            <a:r>
              <a:rPr lang="en-US" altLang="ja-JP" sz="2000" dirty="0">
                <a:solidFill>
                  <a:prstClr val="black"/>
                </a:solidFill>
              </a:rPr>
              <a:t>select * from </a:t>
            </a:r>
            <a:r>
              <a:rPr lang="ja-JP" altLang="en-US" sz="2000" dirty="0">
                <a:solidFill>
                  <a:prstClr val="black"/>
                </a:solidFill>
              </a:rPr>
              <a:t>従業員</a:t>
            </a:r>
            <a:r>
              <a:rPr lang="en-US" altLang="ja-JP" sz="2000" dirty="0">
                <a:solidFill>
                  <a:prstClr val="black"/>
                </a:solidFill>
              </a:rPr>
              <a:t>;</a:t>
            </a:r>
          </a:p>
          <a:p>
            <a:pPr lvl="0"/>
            <a:r>
              <a:rPr lang="en-US" altLang="ja-JP" sz="2000" dirty="0">
                <a:solidFill>
                  <a:prstClr val="black"/>
                </a:solidFill>
              </a:rPr>
              <a:t>select * from </a:t>
            </a:r>
            <a:r>
              <a:rPr lang="ja-JP" altLang="en-US" sz="2000" dirty="0">
                <a:solidFill>
                  <a:prstClr val="black"/>
                </a:solidFill>
              </a:rPr>
              <a:t>部署</a:t>
            </a:r>
            <a:r>
              <a:rPr lang="en-US" altLang="ja-JP" sz="2000" dirty="0">
                <a:solidFill>
                  <a:prstClr val="black"/>
                </a:solidFill>
              </a:rPr>
              <a:t>;</a:t>
            </a:r>
            <a:endParaRPr kumimoji="0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0146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4-1.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イントロダクション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61613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131BEDCB-6F4F-A44F-985F-047BCB726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143" y="771264"/>
            <a:ext cx="3895725" cy="2905125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1"/>
            <a:ext cx="8296861" cy="1097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⑤ 「</a:t>
            </a:r>
            <a:r>
              <a:rPr lang="en-US" altLang="ja-JP" sz="2400" b="1" dirty="0"/>
              <a:t>Execute</a:t>
            </a:r>
            <a:r>
              <a:rPr lang="ja-JP" altLang="en-US" sz="2400" dirty="0"/>
              <a:t>」をクリック．下側のウインドウで、</a:t>
            </a:r>
            <a:r>
              <a:rPr lang="ja-JP" altLang="en-US" sz="2400" b="1" dirty="0"/>
              <a:t>結果を確認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592143" y="3287949"/>
            <a:ext cx="937048" cy="3884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DA5BB69C-7190-56BC-EA13-3E83EDF18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143" y="3891612"/>
            <a:ext cx="5100757" cy="2300569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393538" y="6391603"/>
            <a:ext cx="6340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あとで使用するのでブラウザを閉じないこと</a:t>
            </a:r>
          </a:p>
        </p:txBody>
      </p:sp>
    </p:spTree>
    <p:extLst>
      <p:ext uri="{BB962C8B-B14F-4D97-AF65-F5344CB8AC3E}">
        <p14:creationId xmlns:p14="http://schemas.microsoft.com/office/powerpoint/2010/main" val="21324328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余裕がある人向け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4" y="846253"/>
            <a:ext cx="8822155" cy="5333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次の </a:t>
            </a:r>
            <a:r>
              <a:rPr kumimoji="1" lang="en-US" altLang="ja-JP" sz="2400" dirty="0"/>
              <a:t>SQL </a:t>
            </a:r>
            <a:r>
              <a:rPr kumimoji="1" lang="ja-JP" altLang="en-US" sz="2400" dirty="0"/>
              <a:t>を試してみる。</a:t>
            </a:r>
            <a:endParaRPr kumimoji="1" lang="en-US" altLang="ja-JP" sz="2400" dirty="0"/>
          </a:p>
          <a:p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SELECT age FROM </a:t>
            </a:r>
            <a:r>
              <a:rPr lang="ja-JP" altLang="en-US" sz="2400" b="1" dirty="0"/>
              <a:t>従業員</a:t>
            </a:r>
            <a:r>
              <a:rPr lang="en-US" altLang="ja-JP" sz="2400" b="1" dirty="0"/>
              <a:t>;</a:t>
            </a:r>
          </a:p>
          <a:p>
            <a:pPr marL="0" indent="0">
              <a:buNone/>
            </a:pPr>
            <a:r>
              <a:rPr lang="en-US" altLang="ja-JP" sz="2400" b="1" dirty="0"/>
              <a:t>SELECT * FROM </a:t>
            </a:r>
            <a:r>
              <a:rPr lang="ja-JP" altLang="en-US" sz="2400" b="1" dirty="0"/>
              <a:t>従業員 </a:t>
            </a:r>
            <a:r>
              <a:rPr lang="en-US" altLang="ja-JP" sz="2400" b="1" dirty="0"/>
              <a:t>WHERE age = 30;</a:t>
            </a:r>
          </a:p>
          <a:p>
            <a:pPr marL="0" indent="0">
              <a:buNone/>
            </a:pPr>
            <a:endParaRPr kumimoji="1"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結果（表示が見えないときは，スクロールバーでスクロール）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22475" y="6259811"/>
            <a:ext cx="6340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あとで使用するのでブラウザを閉じないこと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CEC44F60-8991-2A6E-9E27-D9D2A80B2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508" y="3797300"/>
            <a:ext cx="4778192" cy="225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2194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4-7.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種々の問い合わせ（クエリ）（</a:t>
            </a:r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SQL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を使用）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06441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1B6959-DCF9-4FA7-836F-E351CE853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選択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06FE95-BB43-4E88-9A0E-F994977EA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43</a:t>
            </a:fld>
            <a:endParaRPr kumimoji="1" lang="ja-JP" altLang="en-US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A421EE35-0D14-4CE5-B5A9-1985AD613F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843323"/>
              </p:ext>
            </p:extLst>
          </p:nvPr>
        </p:nvGraphicFramePr>
        <p:xfrm>
          <a:off x="3314762" y="1479892"/>
          <a:ext cx="4870046" cy="2171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0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5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3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83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CUST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PRODUCT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PRICE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504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P100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839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101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P100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839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101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X200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1000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87875803"/>
                  </a:ext>
                </a:extLst>
              </a:tr>
              <a:tr h="365504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102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P300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67C93C4-4695-4258-B12F-CFEB1BC6200E}"/>
              </a:ext>
            </a:extLst>
          </p:cNvPr>
          <p:cNvSpPr txBox="1"/>
          <p:nvPr/>
        </p:nvSpPr>
        <p:spPr>
          <a:xfrm>
            <a:off x="398851" y="2134456"/>
            <a:ext cx="23391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元のテーブル</a:t>
            </a:r>
            <a:endParaRPr kumimoji="1" lang="en-US" altLang="ja-JP" sz="2800" dirty="0"/>
          </a:p>
          <a:p>
            <a:r>
              <a:rPr kumimoji="1" lang="ja-JP" altLang="en-US" sz="2800" b="1" dirty="0"/>
              <a:t>テーブル名</a:t>
            </a:r>
            <a:r>
              <a:rPr kumimoji="1" lang="en-US" altLang="ja-JP" sz="2800" b="1" dirty="0"/>
              <a:t>: P</a:t>
            </a:r>
            <a:endParaRPr kumimoji="1" lang="ja-JP" altLang="en-US" sz="28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7A367CA-B3F8-463F-A4C0-769154787A3E}"/>
              </a:ext>
            </a:extLst>
          </p:cNvPr>
          <p:cNvSpPr txBox="1"/>
          <p:nvPr/>
        </p:nvSpPr>
        <p:spPr>
          <a:xfrm>
            <a:off x="450937" y="4291344"/>
            <a:ext cx="303159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solidFill>
                  <a:srgbClr val="C00000"/>
                </a:solidFill>
              </a:rPr>
              <a:t>選択</a:t>
            </a:r>
            <a:endParaRPr kumimoji="1" lang="en-US" altLang="ja-JP" sz="2800" b="1" dirty="0">
              <a:solidFill>
                <a:srgbClr val="C00000"/>
              </a:solidFill>
            </a:endParaRPr>
          </a:p>
          <a:p>
            <a:r>
              <a:rPr kumimoji="1" lang="en-US" altLang="ja-JP" sz="2800" b="1" dirty="0"/>
              <a:t>SELECT *</a:t>
            </a:r>
          </a:p>
          <a:p>
            <a:r>
              <a:rPr kumimoji="1" lang="en-US" altLang="ja-JP" sz="2800" b="1" dirty="0"/>
              <a:t>FROM P</a:t>
            </a:r>
          </a:p>
          <a:p>
            <a:r>
              <a:rPr kumimoji="1" lang="en-US" altLang="ja-JP" sz="2800" b="1" dirty="0">
                <a:solidFill>
                  <a:srgbClr val="FF0000"/>
                </a:solidFill>
              </a:rPr>
              <a:t>WHERE PRICE &gt; 50</a:t>
            </a:r>
            <a:r>
              <a:rPr kumimoji="1" lang="en-US" altLang="ja-JP" sz="2800" b="1" dirty="0"/>
              <a:t>;</a:t>
            </a:r>
            <a:endParaRPr kumimoji="1" lang="ja-JP" altLang="en-US" sz="2800" b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97C0283-F1FD-44A5-80BE-AA51EDE5A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452" y="4644240"/>
            <a:ext cx="5622526" cy="964898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DE1777D-3679-4D00-AB93-7A5453F075B4}"/>
              </a:ext>
            </a:extLst>
          </p:cNvPr>
          <p:cNvSpPr txBox="1"/>
          <p:nvPr/>
        </p:nvSpPr>
        <p:spPr>
          <a:xfrm>
            <a:off x="4266538" y="3690378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誰が、何を、いくらで買ったか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1859478" y="762070"/>
            <a:ext cx="5724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選択は、特定の条件に一致する行を選択</a:t>
            </a:r>
          </a:p>
        </p:txBody>
      </p:sp>
    </p:spTree>
    <p:extLst>
      <p:ext uri="{BB962C8B-B14F-4D97-AF65-F5344CB8AC3E}">
        <p14:creationId xmlns:p14="http://schemas.microsoft.com/office/powerpoint/2010/main" val="26893234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1B6959-DCF9-4FA7-836F-E351CE853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選択と射影の組み合わせ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06FE95-BB43-4E88-9A0E-F994977EA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44</a:t>
            </a:fld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E2F08DB-2E7E-4332-A681-C9F123500E9A}"/>
              </a:ext>
            </a:extLst>
          </p:cNvPr>
          <p:cNvSpPr txBox="1"/>
          <p:nvPr/>
        </p:nvSpPr>
        <p:spPr>
          <a:xfrm>
            <a:off x="502238" y="4854373"/>
            <a:ext cx="303159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SELECT PRODUCT</a:t>
            </a:r>
          </a:p>
          <a:p>
            <a:r>
              <a:rPr kumimoji="1" lang="en-US" altLang="ja-JP" sz="2800" b="1" dirty="0"/>
              <a:t>FROM P</a:t>
            </a:r>
          </a:p>
          <a:p>
            <a:r>
              <a:rPr kumimoji="1" lang="en-US" altLang="ja-JP" sz="2800" b="1" dirty="0"/>
              <a:t>WHERE PRICE &gt; 50;</a:t>
            </a:r>
            <a:endParaRPr kumimoji="1" lang="ja-JP" altLang="en-US" sz="2800" b="1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9C658C41-167F-4577-8F79-0C02F0AB4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695" y="4615979"/>
            <a:ext cx="2823566" cy="1168056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1726369" y="831560"/>
            <a:ext cx="4493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射影は、必要な属性のみを抽出</a:t>
            </a:r>
          </a:p>
        </p:txBody>
      </p:sp>
      <p:graphicFrame>
        <p:nvGraphicFramePr>
          <p:cNvPr id="12" name="表 11">
            <a:extLst>
              <a:ext uri="{FF2B5EF4-FFF2-40B4-BE49-F238E27FC236}">
                <a16:creationId xmlns:a16="http://schemas.microsoft.com/office/drawing/2014/main" id="{A421EE35-0D14-4CE5-B5A9-1985AD613F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13990"/>
              </p:ext>
            </p:extLst>
          </p:nvPr>
        </p:nvGraphicFramePr>
        <p:xfrm>
          <a:off x="3314762" y="1479892"/>
          <a:ext cx="4870046" cy="2171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0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5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3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83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CUST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PRODUCT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PRICE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504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P100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839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101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P100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839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101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X200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1000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87875803"/>
                  </a:ext>
                </a:extLst>
              </a:tr>
              <a:tr h="365504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102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P300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67C93C4-4695-4258-B12F-CFEB1BC6200E}"/>
              </a:ext>
            </a:extLst>
          </p:cNvPr>
          <p:cNvSpPr txBox="1"/>
          <p:nvPr/>
        </p:nvSpPr>
        <p:spPr>
          <a:xfrm>
            <a:off x="398851" y="2134456"/>
            <a:ext cx="23391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元のテーブル</a:t>
            </a:r>
            <a:endParaRPr kumimoji="1" lang="en-US" altLang="ja-JP" sz="2800" dirty="0"/>
          </a:p>
          <a:p>
            <a:r>
              <a:rPr kumimoji="1" lang="ja-JP" altLang="en-US" sz="2800" b="1" dirty="0"/>
              <a:t>テーブル名</a:t>
            </a:r>
            <a:r>
              <a:rPr kumimoji="1" lang="en-US" altLang="ja-JP" sz="2800" b="1" dirty="0"/>
              <a:t>: P</a:t>
            </a:r>
            <a:endParaRPr kumimoji="1" lang="ja-JP" altLang="en-US" sz="2800" b="1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DE1777D-3679-4D00-AB93-7A5453F075B4}"/>
              </a:ext>
            </a:extLst>
          </p:cNvPr>
          <p:cNvSpPr txBox="1"/>
          <p:nvPr/>
        </p:nvSpPr>
        <p:spPr>
          <a:xfrm>
            <a:off x="4266538" y="3690378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誰が、何を、いくらで買ったか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7A367CA-B3F8-463F-A4C0-769154787A3E}"/>
              </a:ext>
            </a:extLst>
          </p:cNvPr>
          <p:cNvSpPr txBox="1"/>
          <p:nvPr/>
        </p:nvSpPr>
        <p:spPr>
          <a:xfrm>
            <a:off x="450937" y="4291344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solidFill>
                  <a:srgbClr val="C00000"/>
                </a:solidFill>
              </a:rPr>
              <a:t>選択と射影の組み合わせ</a:t>
            </a:r>
            <a:endParaRPr kumimoji="1" lang="en-US" altLang="ja-JP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2679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53A0C4-3484-4473-9BE6-CEFE37AD6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テーブル</a:t>
            </a:r>
            <a:r>
              <a:rPr kumimoji="1" lang="ja-JP" altLang="en-US" dirty="0"/>
              <a:t>結合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EADEF22-49A4-4284-A85A-7A5EEA2AA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F8EF913-10A9-428B-8F9D-BDF6DA54E592}"/>
              </a:ext>
            </a:extLst>
          </p:cNvPr>
          <p:cNvSpPr txBox="1"/>
          <p:nvPr/>
        </p:nvSpPr>
        <p:spPr>
          <a:xfrm>
            <a:off x="1932925" y="420460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テーブル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4C404D9-13D7-4CA2-B4A0-82AEB087E168}"/>
              </a:ext>
            </a:extLst>
          </p:cNvPr>
          <p:cNvSpPr txBox="1"/>
          <p:nvPr/>
        </p:nvSpPr>
        <p:spPr>
          <a:xfrm>
            <a:off x="1932925" y="560897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テーブル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右矢印 20">
            <a:extLst>
              <a:ext uri="{FF2B5EF4-FFF2-40B4-BE49-F238E27FC236}">
                <a16:creationId xmlns:a16="http://schemas.microsoft.com/office/drawing/2014/main" id="{A1B512C3-581C-4517-82B4-44B03E19C1BE}"/>
              </a:ext>
            </a:extLst>
          </p:cNvPr>
          <p:cNvSpPr/>
          <p:nvPr/>
        </p:nvSpPr>
        <p:spPr>
          <a:xfrm>
            <a:off x="3950137" y="3615610"/>
            <a:ext cx="777018" cy="10707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7ECF5DE-96E4-4DA1-A81D-5F3F9F3E8085}"/>
              </a:ext>
            </a:extLst>
          </p:cNvPr>
          <p:cNvSpPr txBox="1"/>
          <p:nvPr/>
        </p:nvSpPr>
        <p:spPr>
          <a:xfrm>
            <a:off x="3845447" y="484426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結合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A956A727-C6DF-461C-AF8E-A84B4AB4BAA4}"/>
              </a:ext>
            </a:extLst>
          </p:cNvPr>
          <p:cNvSpPr/>
          <p:nvPr/>
        </p:nvSpPr>
        <p:spPr>
          <a:xfrm>
            <a:off x="5481053" y="3405488"/>
            <a:ext cx="2034121" cy="14387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263D8D1-9773-45D3-AE5F-05F6C650D24C}"/>
              </a:ext>
            </a:extLst>
          </p:cNvPr>
          <p:cNvSpPr txBox="1"/>
          <p:nvPr/>
        </p:nvSpPr>
        <p:spPr>
          <a:xfrm>
            <a:off x="5790228" y="541279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テーブル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C1CF1F7-F384-4979-9D3D-0C7AFFB74F59}"/>
              </a:ext>
            </a:extLst>
          </p:cNvPr>
          <p:cNvSpPr/>
          <p:nvPr/>
        </p:nvSpPr>
        <p:spPr>
          <a:xfrm>
            <a:off x="2225648" y="3162097"/>
            <a:ext cx="813926" cy="9070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04E13CE6-19EE-4485-A066-2BFC2EA880D2}"/>
              </a:ext>
            </a:extLst>
          </p:cNvPr>
          <p:cNvSpPr/>
          <p:nvPr/>
        </p:nvSpPr>
        <p:spPr>
          <a:xfrm>
            <a:off x="2017326" y="5105501"/>
            <a:ext cx="1230569" cy="36799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1AE86EF-8EC4-A5B2-C6CD-E0597F2A52B0}"/>
              </a:ext>
            </a:extLst>
          </p:cNvPr>
          <p:cNvSpPr txBox="1"/>
          <p:nvPr/>
        </p:nvSpPr>
        <p:spPr>
          <a:xfrm>
            <a:off x="630569" y="1141274"/>
            <a:ext cx="819317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結合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は，テーブル間の関連に基づいて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複数のテーブル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つにまとめる操作</a:t>
            </a:r>
            <a:endParaRPr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例：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従業員テーブル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部署テーブル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を結合，従業員の名前と所属部署の名前を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１つのテーブル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に集める．</a:t>
            </a:r>
          </a:p>
        </p:txBody>
      </p:sp>
    </p:spTree>
    <p:extLst>
      <p:ext uri="{BB962C8B-B14F-4D97-AF65-F5344CB8AC3E}">
        <p14:creationId xmlns:p14="http://schemas.microsoft.com/office/powerpoint/2010/main" val="33382007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1B6959-DCF9-4FA7-836F-E351CE853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重複行除去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06FE95-BB43-4E88-9A0E-F994977EA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A421EE35-0D14-4CE5-B5A9-1985AD613FE3}"/>
              </a:ext>
            </a:extLst>
          </p:cNvPr>
          <p:cNvGraphicFramePr>
            <a:graphicFrameLocks noGrp="1"/>
          </p:cNvGraphicFramePr>
          <p:nvPr/>
        </p:nvGraphicFramePr>
        <p:xfrm>
          <a:off x="3309451" y="840252"/>
          <a:ext cx="4870046" cy="2171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0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5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3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83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CUST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PRODUCT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PRICE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504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P100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839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101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P100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839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101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X200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1000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87875803"/>
                  </a:ext>
                </a:extLst>
              </a:tr>
              <a:tr h="365504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102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P300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67C93C4-4695-4258-B12F-CFEB1BC6200E}"/>
              </a:ext>
            </a:extLst>
          </p:cNvPr>
          <p:cNvSpPr txBox="1"/>
          <p:nvPr/>
        </p:nvSpPr>
        <p:spPr>
          <a:xfrm>
            <a:off x="457200" y="1664492"/>
            <a:ext cx="23391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元のテーブル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テーブル名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 P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7A367CA-B3F8-463F-A4C0-769154787A3E}"/>
              </a:ext>
            </a:extLst>
          </p:cNvPr>
          <p:cNvSpPr txBox="1"/>
          <p:nvPr/>
        </p:nvSpPr>
        <p:spPr>
          <a:xfrm>
            <a:off x="532357" y="3638198"/>
            <a:ext cx="305724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重複行除去</a:t>
            </a:r>
            <a:r>
              <a:rPr kumimoji="1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しない</a:t>
            </a:r>
            <a:endParaRPr kumimoji="1" lang="en-US" altLang="ja-JP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 CUST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FROM P;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F1A08E97-4CE8-4DF8-AE76-DF7EDC84E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7498" y="3429000"/>
            <a:ext cx="1972233" cy="1637030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FB1B3D8-0141-4929-9A40-33D126BAFD9B}"/>
              </a:ext>
            </a:extLst>
          </p:cNvPr>
          <p:cNvSpPr txBox="1"/>
          <p:nvPr/>
        </p:nvSpPr>
        <p:spPr>
          <a:xfrm>
            <a:off x="4327498" y="2970539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誰が、何を、いくらで買ったか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2E61068-0F75-4E27-BD99-D72DBC2B61DD}"/>
              </a:ext>
            </a:extLst>
          </p:cNvPr>
          <p:cNvSpPr txBox="1"/>
          <p:nvPr/>
        </p:nvSpPr>
        <p:spPr>
          <a:xfrm>
            <a:off x="457200" y="5337867"/>
            <a:ext cx="352449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重複行除去</a:t>
            </a:r>
            <a:r>
              <a:rPr kumimoji="1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する</a:t>
            </a:r>
            <a:endParaRPr kumimoji="1" lang="en-US" altLang="ja-JP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 DISTINCT CUST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FROM P;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3BABD86-0657-4D0E-B196-1A98B1628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7497" y="5371177"/>
            <a:ext cx="2010209" cy="115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7174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1B6959-DCF9-4FA7-836F-E351CE853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グループ化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06FE95-BB43-4E88-9A0E-F994977EA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47</a:t>
            </a:fld>
            <a:endParaRPr kumimoji="1" lang="ja-JP" altLang="en-US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A421EE35-0D14-4CE5-B5A9-1985AD613F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256051"/>
              </p:ext>
            </p:extLst>
          </p:nvPr>
        </p:nvGraphicFramePr>
        <p:xfrm>
          <a:off x="3392564" y="2062305"/>
          <a:ext cx="4870046" cy="2171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0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5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3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83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CUST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PRODUCT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PRICE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504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P100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839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101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P100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839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101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X200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1000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87875803"/>
                  </a:ext>
                </a:extLst>
              </a:tr>
              <a:tr h="365504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102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P300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67C93C4-4695-4258-B12F-CFEB1BC6200E}"/>
              </a:ext>
            </a:extLst>
          </p:cNvPr>
          <p:cNvSpPr txBox="1"/>
          <p:nvPr/>
        </p:nvSpPr>
        <p:spPr>
          <a:xfrm>
            <a:off x="713509" y="2702283"/>
            <a:ext cx="23391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元のテーブル</a:t>
            </a:r>
            <a:endParaRPr kumimoji="1" lang="en-US" altLang="ja-JP" sz="2800" dirty="0"/>
          </a:p>
          <a:p>
            <a:r>
              <a:rPr kumimoji="1" lang="ja-JP" altLang="en-US" sz="2800" b="1" dirty="0"/>
              <a:t>テーブル名</a:t>
            </a:r>
            <a:r>
              <a:rPr kumimoji="1" lang="en-US" altLang="ja-JP" sz="2800" b="1" dirty="0"/>
              <a:t>: P</a:t>
            </a:r>
            <a:endParaRPr kumimoji="1" lang="ja-JP" altLang="en-US" sz="28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7A367CA-B3F8-463F-A4C0-769154787A3E}"/>
              </a:ext>
            </a:extLst>
          </p:cNvPr>
          <p:cNvSpPr txBox="1"/>
          <p:nvPr/>
        </p:nvSpPr>
        <p:spPr>
          <a:xfrm>
            <a:off x="713509" y="4782029"/>
            <a:ext cx="369710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SELECT CUST, COUNT(*)</a:t>
            </a:r>
          </a:p>
          <a:p>
            <a:r>
              <a:rPr kumimoji="1" lang="en-US" altLang="ja-JP" sz="2800" b="1" dirty="0"/>
              <a:t>FROM P </a:t>
            </a:r>
          </a:p>
          <a:p>
            <a:r>
              <a:rPr kumimoji="1" lang="en-US" altLang="ja-JP" sz="2800" b="1" dirty="0">
                <a:solidFill>
                  <a:srgbClr val="FF0000"/>
                </a:solidFill>
              </a:rPr>
              <a:t>GROUP BY CUST</a:t>
            </a:r>
            <a:r>
              <a:rPr kumimoji="1" lang="en-US" altLang="ja-JP" sz="2800" b="1" dirty="0"/>
              <a:t>;</a:t>
            </a:r>
            <a:endParaRPr kumimoji="1" lang="ja-JP" altLang="en-US" sz="28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FB1B3D8-0141-4929-9A40-33D126BAFD9B}"/>
              </a:ext>
            </a:extLst>
          </p:cNvPr>
          <p:cNvSpPr txBox="1"/>
          <p:nvPr/>
        </p:nvSpPr>
        <p:spPr>
          <a:xfrm>
            <a:off x="4410611" y="4192592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誰が、何を、いくらで買ったか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B9A4974-A363-4DC8-ADBF-309347743071}"/>
              </a:ext>
            </a:extLst>
          </p:cNvPr>
          <p:cNvSpPr txBox="1"/>
          <p:nvPr/>
        </p:nvSpPr>
        <p:spPr>
          <a:xfrm>
            <a:off x="3514161" y="6141501"/>
            <a:ext cx="37945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CUST </a:t>
            </a:r>
            <a:r>
              <a:rPr kumimoji="1" lang="ja-JP" altLang="en-US" sz="2000" dirty="0"/>
              <a:t>属性について </a:t>
            </a:r>
            <a:r>
              <a:rPr kumimoji="1" lang="en-US" altLang="ja-JP" sz="2000" dirty="0"/>
              <a:t>100, 101, 102</a:t>
            </a:r>
          </a:p>
          <a:p>
            <a:r>
              <a:rPr kumimoji="1" lang="ja-JP" altLang="en-US" sz="2000" dirty="0"/>
              <a:t>のグループ化が行われる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478342" y="572610"/>
            <a:ext cx="821385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u="sng" dirty="0"/>
              <a:t>GROUP BY</a:t>
            </a:r>
            <a:r>
              <a:rPr lang="ja-JP" altLang="en-US" sz="2800" b="1" u="sng" dirty="0"/>
              <a:t>句を使用．</a:t>
            </a:r>
            <a:endParaRPr lang="en-US" altLang="ja-JP" sz="2800" b="1" u="sng" dirty="0"/>
          </a:p>
          <a:p>
            <a:r>
              <a:rPr lang="ja-JP" altLang="en-US" sz="2800" b="1" u="sng" dirty="0"/>
              <a:t>指定した属性でデータをグループ化する機能．</a:t>
            </a:r>
            <a:endParaRPr lang="en-US" altLang="ja-JP" sz="2800" b="1" u="sng" dirty="0"/>
          </a:p>
          <a:p>
            <a:r>
              <a:rPr lang="ja-JP" altLang="en-US" sz="2800" b="1" u="sng" dirty="0"/>
              <a:t>各グループに対して集計関数（例：</a:t>
            </a:r>
            <a:r>
              <a:rPr lang="en-US" altLang="ja-JP" sz="2800" b="1" u="sng" dirty="0"/>
              <a:t>count</a:t>
            </a:r>
            <a:r>
              <a:rPr lang="ja-JP" altLang="en-US" sz="2800" b="1" u="sng" dirty="0"/>
              <a:t>）を適用</a:t>
            </a:r>
          </a:p>
        </p:txBody>
      </p:sp>
      <p:graphicFrame>
        <p:nvGraphicFramePr>
          <p:cNvPr id="12" name="表 11">
            <a:extLst>
              <a:ext uri="{FF2B5EF4-FFF2-40B4-BE49-F238E27FC236}">
                <a16:creationId xmlns:a16="http://schemas.microsoft.com/office/drawing/2014/main" id="{A421EE35-0D14-4CE5-B5A9-1985AD613F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763597"/>
              </p:ext>
            </p:extLst>
          </p:nvPr>
        </p:nvGraphicFramePr>
        <p:xfrm>
          <a:off x="4630638" y="4643455"/>
          <a:ext cx="3346252" cy="13030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80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5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504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839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101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839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102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87875803"/>
                  </a:ext>
                </a:extLst>
              </a:tr>
            </a:tbl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B6BCD3E-A498-E7F0-8290-F08E24DA27DD}"/>
              </a:ext>
            </a:extLst>
          </p:cNvPr>
          <p:cNvSpPr txBox="1"/>
          <p:nvPr/>
        </p:nvSpPr>
        <p:spPr>
          <a:xfrm>
            <a:off x="713509" y="4211243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u="sng" dirty="0">
                <a:solidFill>
                  <a:srgbClr val="FF0000"/>
                </a:solidFill>
              </a:rPr>
              <a:t>集計の例</a:t>
            </a:r>
          </a:p>
        </p:txBody>
      </p:sp>
    </p:spTree>
    <p:extLst>
      <p:ext uri="{BB962C8B-B14F-4D97-AF65-F5344CB8AC3E}">
        <p14:creationId xmlns:p14="http://schemas.microsoft.com/office/powerpoint/2010/main" val="17723669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1B6959-DCF9-4FA7-836F-E351CE853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並べ替え（ソート）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06FE95-BB43-4E88-9A0E-F994977EA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48</a:t>
            </a:fld>
            <a:endParaRPr kumimoji="1" lang="ja-JP" altLang="en-US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A421EE35-0D14-4CE5-B5A9-1985AD613F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733146"/>
              </p:ext>
            </p:extLst>
          </p:nvPr>
        </p:nvGraphicFramePr>
        <p:xfrm>
          <a:off x="3303664" y="1528946"/>
          <a:ext cx="4870046" cy="2171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0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5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3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83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CUST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PRODUCT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PRICE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504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P100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839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101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P100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839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101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X200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1000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87875803"/>
                  </a:ext>
                </a:extLst>
              </a:tr>
              <a:tr h="365504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102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P300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67C93C4-4695-4258-B12F-CFEB1BC6200E}"/>
              </a:ext>
            </a:extLst>
          </p:cNvPr>
          <p:cNvSpPr txBox="1"/>
          <p:nvPr/>
        </p:nvSpPr>
        <p:spPr>
          <a:xfrm>
            <a:off x="451413" y="2353186"/>
            <a:ext cx="23391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元のテーブル</a:t>
            </a:r>
            <a:endParaRPr kumimoji="1" lang="en-US" altLang="ja-JP" sz="2800" dirty="0"/>
          </a:p>
          <a:p>
            <a:r>
              <a:rPr kumimoji="1" lang="ja-JP" altLang="en-US" sz="2800" b="1" dirty="0"/>
              <a:t>テーブル名</a:t>
            </a:r>
            <a:r>
              <a:rPr kumimoji="1" lang="en-US" altLang="ja-JP" sz="2800" b="1" dirty="0"/>
              <a:t>: P</a:t>
            </a:r>
            <a:endParaRPr kumimoji="1" lang="ja-JP" altLang="en-US" sz="28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7A367CA-B3F8-463F-A4C0-769154787A3E}"/>
              </a:ext>
            </a:extLst>
          </p:cNvPr>
          <p:cNvSpPr txBox="1"/>
          <p:nvPr/>
        </p:nvSpPr>
        <p:spPr>
          <a:xfrm>
            <a:off x="451413" y="4602468"/>
            <a:ext cx="341632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solidFill>
                  <a:srgbClr val="C00000"/>
                </a:solidFill>
              </a:rPr>
              <a:t>並べ替え（ソート）</a:t>
            </a:r>
            <a:endParaRPr kumimoji="1" lang="en-US" altLang="ja-JP" sz="2800" b="1" dirty="0">
              <a:solidFill>
                <a:srgbClr val="C00000"/>
              </a:solidFill>
            </a:endParaRPr>
          </a:p>
          <a:p>
            <a:r>
              <a:rPr kumimoji="1" lang="en-US" altLang="ja-JP" sz="2800" b="1" dirty="0"/>
              <a:t>SELECT *</a:t>
            </a:r>
          </a:p>
          <a:p>
            <a:r>
              <a:rPr kumimoji="1" lang="en-US" altLang="ja-JP" sz="2800" b="1" dirty="0"/>
              <a:t>FROM P </a:t>
            </a:r>
          </a:p>
          <a:p>
            <a:r>
              <a:rPr kumimoji="1" lang="en-US" altLang="ja-JP" sz="2800" b="1" dirty="0">
                <a:solidFill>
                  <a:srgbClr val="FF0000"/>
                </a:solidFill>
              </a:rPr>
              <a:t>ORDER BY PRICE</a:t>
            </a:r>
            <a:r>
              <a:rPr kumimoji="1" lang="en-US" altLang="ja-JP" sz="2800" b="1" dirty="0"/>
              <a:t>;</a:t>
            </a:r>
            <a:endParaRPr kumimoji="1" lang="ja-JP" altLang="en-US" sz="28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FB1B3D8-0141-4929-9A40-33D126BAFD9B}"/>
              </a:ext>
            </a:extLst>
          </p:cNvPr>
          <p:cNvSpPr txBox="1"/>
          <p:nvPr/>
        </p:nvSpPr>
        <p:spPr>
          <a:xfrm>
            <a:off x="4321711" y="3659233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誰が、何を、いくらで買ったか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B9A4974-A363-4DC8-ADBF-309347743071}"/>
              </a:ext>
            </a:extLst>
          </p:cNvPr>
          <p:cNvSpPr txBox="1"/>
          <p:nvPr/>
        </p:nvSpPr>
        <p:spPr>
          <a:xfrm>
            <a:off x="4602181" y="6218295"/>
            <a:ext cx="2122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PRICE </a:t>
            </a:r>
            <a:r>
              <a:rPr kumimoji="1" lang="ja-JP" altLang="en-US" sz="2000" dirty="0"/>
              <a:t>で並べ替え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7304826-48BA-45C0-8F51-7DB5D243E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225" y="4714050"/>
            <a:ext cx="5268960" cy="1447060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1684494" y="816425"/>
            <a:ext cx="55707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指定した属性についてソートする</a:t>
            </a:r>
          </a:p>
        </p:txBody>
      </p:sp>
    </p:spTree>
    <p:extLst>
      <p:ext uri="{BB962C8B-B14F-4D97-AF65-F5344CB8AC3E}">
        <p14:creationId xmlns:p14="http://schemas.microsoft.com/office/powerpoint/2010/main" val="4056338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01C484-92F9-457E-B0A7-DFC83A94F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副問い合わせ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8B7D3DA-11C8-44E2-9F5F-C1E295369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49</a:t>
            </a:fld>
            <a:endParaRPr kumimoji="1" lang="ja-JP" altLang="en-US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C9ED41BA-1D25-457A-80D2-CD231BE5F7DB}"/>
              </a:ext>
            </a:extLst>
          </p:cNvPr>
          <p:cNvGraphicFramePr>
            <a:graphicFrameLocks noGrp="1"/>
          </p:cNvGraphicFramePr>
          <p:nvPr/>
        </p:nvGraphicFramePr>
        <p:xfrm>
          <a:off x="3272708" y="447209"/>
          <a:ext cx="4870046" cy="1866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0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5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3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83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CUST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PRODUCT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PRICE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504"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100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P100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839"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101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P100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30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839"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101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X200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1000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87875803"/>
                  </a:ext>
                </a:extLst>
              </a:tr>
              <a:tr h="365504"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102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P300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100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641352D-3BC9-4082-9800-E9F5A58D1C3A}"/>
              </a:ext>
            </a:extLst>
          </p:cNvPr>
          <p:cNvSpPr txBox="1"/>
          <p:nvPr/>
        </p:nvSpPr>
        <p:spPr>
          <a:xfrm>
            <a:off x="572857" y="903605"/>
            <a:ext cx="23391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元のテーブル</a:t>
            </a:r>
            <a:endParaRPr kumimoji="1" lang="en-US" altLang="ja-JP" sz="2800" dirty="0"/>
          </a:p>
          <a:p>
            <a:r>
              <a:rPr kumimoji="1" lang="ja-JP" altLang="en-US" sz="2800" b="1" dirty="0"/>
              <a:t>テーブル名</a:t>
            </a:r>
            <a:r>
              <a:rPr kumimoji="1" lang="en-US" altLang="ja-JP" sz="2800" b="1" dirty="0"/>
              <a:t>: P</a:t>
            </a:r>
            <a:endParaRPr kumimoji="1" lang="ja-JP" altLang="en-US" sz="28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E54377C-D291-4254-B3FB-B4E16966D0AC}"/>
              </a:ext>
            </a:extLst>
          </p:cNvPr>
          <p:cNvSpPr txBox="1"/>
          <p:nvPr/>
        </p:nvSpPr>
        <p:spPr>
          <a:xfrm>
            <a:off x="560033" y="2977402"/>
            <a:ext cx="2351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/>
              <a:t>テーブル名</a:t>
            </a:r>
            <a:r>
              <a:rPr kumimoji="1" lang="en-US" altLang="ja-JP" sz="2800" b="1" dirty="0"/>
              <a:t>: C</a:t>
            </a:r>
            <a:endParaRPr kumimoji="1" lang="ja-JP" altLang="en-US" sz="28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6C67AA9-1CC7-44C6-BD39-5F66A8F4563E}"/>
              </a:ext>
            </a:extLst>
          </p:cNvPr>
          <p:cNvSpPr txBox="1"/>
          <p:nvPr/>
        </p:nvSpPr>
        <p:spPr>
          <a:xfrm>
            <a:off x="4138378" y="2271499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誰が、何を、いくらで買ったか</a:t>
            </a:r>
          </a:p>
        </p:txBody>
      </p:sp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1F680014-A56D-4D12-8CCF-D93BCC247C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750845"/>
              </p:ext>
            </p:extLst>
          </p:nvPr>
        </p:nvGraphicFramePr>
        <p:xfrm>
          <a:off x="3243252" y="2732926"/>
          <a:ext cx="5010397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1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15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83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ID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NAME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MEMBER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504"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100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BBB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2023/10/02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839"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101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AAA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2023/10/10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504"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102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CCC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2023/10/15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6839F49-EB91-42DD-8BF7-2A4655084DA3}"/>
              </a:ext>
            </a:extLst>
          </p:cNvPr>
          <p:cNvSpPr txBox="1"/>
          <p:nvPr/>
        </p:nvSpPr>
        <p:spPr>
          <a:xfrm>
            <a:off x="4210695" y="4173043"/>
            <a:ext cx="3518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名簿（番号と氏名と入会日）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5A3EED0-69AA-49C6-94B7-580CD91D19D2}"/>
              </a:ext>
            </a:extLst>
          </p:cNvPr>
          <p:cNvSpPr txBox="1"/>
          <p:nvPr/>
        </p:nvSpPr>
        <p:spPr>
          <a:xfrm>
            <a:off x="153492" y="3791864"/>
            <a:ext cx="4127861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solidFill>
                  <a:srgbClr val="C00000"/>
                </a:solidFill>
              </a:rPr>
              <a:t>副問い合わせ</a:t>
            </a:r>
            <a:endParaRPr kumimoji="1" lang="en-US" altLang="ja-JP" sz="2800" dirty="0"/>
          </a:p>
          <a:p>
            <a:r>
              <a:rPr kumimoji="1" lang="en-US" altLang="ja-JP" sz="2800" b="1" dirty="0"/>
              <a:t>SELECT NAME</a:t>
            </a:r>
          </a:p>
          <a:p>
            <a:r>
              <a:rPr kumimoji="1" lang="en-US" altLang="ja-JP" sz="2800" b="1" dirty="0"/>
              <a:t>FROM C</a:t>
            </a:r>
          </a:p>
          <a:p>
            <a:r>
              <a:rPr kumimoji="1" lang="en-US" altLang="ja-JP" sz="2800" b="1" dirty="0"/>
              <a:t>WHERE ID IN </a:t>
            </a:r>
          </a:p>
          <a:p>
            <a:r>
              <a:rPr kumimoji="1" lang="en-US" altLang="ja-JP" sz="2800" b="1" dirty="0"/>
              <a:t>  (SELECT CUST </a:t>
            </a:r>
          </a:p>
          <a:p>
            <a:r>
              <a:rPr kumimoji="1" lang="en-US" altLang="ja-JP" sz="2800" b="1" dirty="0"/>
              <a:t>FROM P </a:t>
            </a:r>
          </a:p>
          <a:p>
            <a:r>
              <a:rPr kumimoji="1" lang="en-US" altLang="ja-JP" sz="2800" b="1" dirty="0"/>
              <a:t>WHERE PRODUCT='P100');</a:t>
            </a:r>
            <a:endParaRPr kumimoji="1" lang="ja-JP" altLang="en-US" sz="2800" b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DB46648-38C2-4C6E-BC8B-5ED71E4C5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5263" y="4954332"/>
            <a:ext cx="3168508" cy="1273420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760F88A-F28B-46A0-95FE-2C5A57A1FDFC}"/>
              </a:ext>
            </a:extLst>
          </p:cNvPr>
          <p:cNvSpPr txBox="1"/>
          <p:nvPr/>
        </p:nvSpPr>
        <p:spPr>
          <a:xfrm>
            <a:off x="4734737" y="6231430"/>
            <a:ext cx="2816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P100</a:t>
            </a:r>
            <a:r>
              <a:rPr kumimoji="1" lang="ja-JP" altLang="en-US" sz="2000" dirty="0"/>
              <a:t> を買ったのは誰？</a:t>
            </a:r>
          </a:p>
        </p:txBody>
      </p:sp>
    </p:spTree>
    <p:extLst>
      <p:ext uri="{BB962C8B-B14F-4D97-AF65-F5344CB8AC3E}">
        <p14:creationId xmlns:p14="http://schemas.microsoft.com/office/powerpoint/2010/main" val="1571272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630257-0A9A-7B17-3B1A-D49FBDAA4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リレーショナルデータベースの仕組み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9E6CEBD-0341-678F-901A-DC7F03FF6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データを</a:t>
            </a:r>
            <a:r>
              <a:rPr lang="ja-JP" altLang="en-US" sz="2400" b="1" i="0" dirty="0">
                <a:solidFill>
                  <a:srgbClr val="C00000"/>
                </a:solidFill>
                <a:effectLst/>
                <a:latin typeface="Söhne"/>
              </a:rPr>
              <a:t>テーブル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と呼ばれる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表形式で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保存</a:t>
            </a:r>
            <a:endParaRPr lang="en-US" altLang="ja-JP" sz="2400" b="1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テーブル間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は</a:t>
            </a:r>
            <a:r>
              <a:rPr lang="ja-JP" altLang="en-US" sz="2400" b="1" i="0" dirty="0">
                <a:solidFill>
                  <a:srgbClr val="C00000"/>
                </a:solidFill>
                <a:effectLst/>
                <a:latin typeface="Söhne"/>
              </a:rPr>
              <a:t>関連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で結ばれる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複雑な構造を持ったデータを効率的に管理することを可能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B9CBA9-FAD0-9295-434C-B16AAD96E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91518B82-30BF-4495-4CB6-70BD4643A899}"/>
              </a:ext>
            </a:extLst>
          </p:cNvPr>
          <p:cNvCxnSpPr>
            <a:cxnSpLocks/>
          </p:cNvCxnSpPr>
          <p:nvPr/>
        </p:nvCxnSpPr>
        <p:spPr>
          <a:xfrm>
            <a:off x="3582429" y="4261016"/>
            <a:ext cx="1678881" cy="71271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8BC7277-0A80-7F7D-21D8-7436DBE0FA4B}"/>
              </a:ext>
            </a:extLst>
          </p:cNvPr>
          <p:cNvSpPr txBox="1"/>
          <p:nvPr/>
        </p:nvSpPr>
        <p:spPr>
          <a:xfrm>
            <a:off x="4950619" y="425398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関連</a:t>
            </a:r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2001DA8E-FE13-5EF9-3545-39CFAFE32C2C}"/>
              </a:ext>
            </a:extLst>
          </p:cNvPr>
          <p:cNvSpPr txBox="1">
            <a:spLocks/>
          </p:cNvSpPr>
          <p:nvPr/>
        </p:nvSpPr>
        <p:spPr>
          <a:xfrm>
            <a:off x="1906649" y="3194315"/>
            <a:ext cx="1414358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</a:p>
        </p:txBody>
      </p:sp>
      <p:graphicFrame>
        <p:nvGraphicFramePr>
          <p:cNvPr id="12" name="表 11">
            <a:extLst>
              <a:ext uri="{FF2B5EF4-FFF2-40B4-BE49-F238E27FC236}">
                <a16:creationId xmlns:a16="http://schemas.microsoft.com/office/drawing/2014/main" id="{059E9BC7-181F-B6CE-9874-5CA8881CD327}"/>
              </a:ext>
            </a:extLst>
          </p:cNvPr>
          <p:cNvGraphicFramePr>
            <a:graphicFrameLocks noGrp="1"/>
          </p:cNvGraphicFramePr>
          <p:nvPr/>
        </p:nvGraphicFramePr>
        <p:xfrm>
          <a:off x="3100192" y="2477707"/>
          <a:ext cx="294361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40654876-CA71-4BA8-B7C2-42D03DB303FB}"/>
              </a:ext>
            </a:extLst>
          </p:cNvPr>
          <p:cNvGraphicFramePr>
            <a:graphicFrameLocks noGrp="1"/>
          </p:cNvGraphicFramePr>
          <p:nvPr/>
        </p:nvGraphicFramePr>
        <p:xfrm>
          <a:off x="3266382" y="5043002"/>
          <a:ext cx="288905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517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Y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</a:tbl>
          </a:graphicData>
        </a:graphic>
      </p:graphicFrame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FF93B904-F2E0-841E-77A8-7D99EED99B63}"/>
              </a:ext>
            </a:extLst>
          </p:cNvPr>
          <p:cNvSpPr txBox="1">
            <a:spLocks/>
          </p:cNvSpPr>
          <p:nvPr/>
        </p:nvSpPr>
        <p:spPr>
          <a:xfrm>
            <a:off x="1900015" y="5580576"/>
            <a:ext cx="2299404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</a:t>
            </a:r>
          </a:p>
        </p:txBody>
      </p:sp>
    </p:spTree>
    <p:extLst>
      <p:ext uri="{BB962C8B-B14F-4D97-AF65-F5344CB8AC3E}">
        <p14:creationId xmlns:p14="http://schemas.microsoft.com/office/powerpoint/2010/main" val="23584283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5311440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演習３．</a:t>
            </a:r>
            <a:r>
              <a:rPr lang="en-US" altLang="ja-JP" dirty="0"/>
              <a:t>SQL </a:t>
            </a:r>
            <a:r>
              <a:rPr lang="ja-JP" altLang="en-US" dirty="0"/>
              <a:t>問い合わせ（クエリ）の概観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5177644" cy="4626141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データの検索や射影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問い合わせ対象テーブルの指定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選択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結合、結合条件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重複行の除去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行数のカウント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平均、最大、最小、合計の計算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属性でグループ化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並べ替え（ソート）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副問い合わせ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54851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96B2028-B4B0-12CA-28AF-A2B64756F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51</a:t>
            </a:fld>
            <a:endParaRPr kumimoji="1" lang="ja-JP" altLang="en-US"/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5F28D8E9-96F3-27B4-D9F4-63581536CC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748954"/>
              </p:ext>
            </p:extLst>
          </p:nvPr>
        </p:nvGraphicFramePr>
        <p:xfrm>
          <a:off x="1028700" y="1582420"/>
          <a:ext cx="440690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700">
                  <a:extLst>
                    <a:ext uri="{9D8B030D-6E8A-4147-A177-3AD203B41FA5}">
                      <a16:colId xmlns:a16="http://schemas.microsoft.com/office/drawing/2014/main" val="166457967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4165752116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267917573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723181515"/>
                    </a:ext>
                  </a:extLst>
                </a:gridCol>
                <a:gridCol w="1752601">
                  <a:extLst>
                    <a:ext uri="{9D8B030D-6E8A-4147-A177-3AD203B41FA5}">
                      <a16:colId xmlns:a16="http://schemas.microsoft.com/office/drawing/2014/main" val="30127715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salary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department_id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4407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b="1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Alice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/>
                        <a:t>50000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4062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b="1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Bob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/>
                        <a:t>60000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0465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b="1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Charlie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/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/>
                        <a:t>70000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7916525"/>
                  </a:ext>
                </a:extLst>
              </a:tr>
            </a:tbl>
          </a:graphicData>
        </a:graphic>
      </p:graphicFrame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AEECB62A-E7E6-81BF-3A74-84F9133EA6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269679"/>
              </p:ext>
            </p:extLst>
          </p:nvPr>
        </p:nvGraphicFramePr>
        <p:xfrm>
          <a:off x="6454879" y="1582420"/>
          <a:ext cx="20701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200">
                  <a:extLst>
                    <a:ext uri="{9D8B030D-6E8A-4147-A177-3AD203B41FA5}">
                      <a16:colId xmlns:a16="http://schemas.microsoft.com/office/drawing/2014/main" val="3736758466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3008112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585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b="1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HR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2318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b="1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Engineering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4307143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2553CC5-72F6-17DB-ACD8-8648F67820BD}"/>
              </a:ext>
            </a:extLst>
          </p:cNvPr>
          <p:cNvSpPr txBox="1"/>
          <p:nvPr/>
        </p:nvSpPr>
        <p:spPr>
          <a:xfrm>
            <a:off x="74593" y="213868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従業員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C546A11-F9AB-95BB-A18F-07FDEE00007F}"/>
              </a:ext>
            </a:extLst>
          </p:cNvPr>
          <p:cNvSpPr txBox="1"/>
          <p:nvPr/>
        </p:nvSpPr>
        <p:spPr>
          <a:xfrm>
            <a:off x="5683282" y="190113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部署</a:t>
            </a:r>
          </a:p>
        </p:txBody>
      </p:sp>
    </p:spTree>
    <p:extLst>
      <p:ext uri="{BB962C8B-B14F-4D97-AF65-F5344CB8AC3E}">
        <p14:creationId xmlns:p14="http://schemas.microsoft.com/office/powerpoint/2010/main" val="31218436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1625791"/>
            <a:ext cx="8461208" cy="4597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①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60947" y="2484208"/>
            <a:ext cx="4035646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altLang="ja-JP" sz="2000" dirty="0">
                <a:solidFill>
                  <a:prstClr val="black"/>
                </a:solidFill>
              </a:rPr>
              <a:t>SELECT * FROM </a:t>
            </a:r>
            <a:r>
              <a:rPr lang="ja-JP" altLang="en-US" sz="2000" dirty="0">
                <a:solidFill>
                  <a:prstClr val="black"/>
                </a:solidFill>
              </a:rPr>
              <a:t>従業員</a:t>
            </a:r>
            <a:r>
              <a:rPr lang="en-US" altLang="ja-JP" sz="2000" dirty="0">
                <a:solidFill>
                  <a:prstClr val="black"/>
                </a:solidFill>
              </a:rPr>
              <a:t>;</a:t>
            </a:r>
          </a:p>
          <a:p>
            <a:pPr lvl="0"/>
            <a:r>
              <a:rPr lang="en-US" altLang="ja-JP" sz="2000" dirty="0">
                <a:solidFill>
                  <a:prstClr val="black"/>
                </a:solidFill>
              </a:rPr>
              <a:t>SELECT name, age FROM </a:t>
            </a:r>
            <a:r>
              <a:rPr lang="ja-JP" altLang="en-US" sz="2000" dirty="0">
                <a:solidFill>
                  <a:prstClr val="black"/>
                </a:solidFill>
              </a:rPr>
              <a:t>従業員</a:t>
            </a:r>
            <a:r>
              <a:rPr lang="en-US" altLang="ja-JP" sz="2000" dirty="0">
                <a:solidFill>
                  <a:prstClr val="black"/>
                </a:solidFill>
              </a:rPr>
              <a:t>;</a:t>
            </a:r>
            <a:endParaRPr kumimoji="0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811334" y="1625791"/>
            <a:ext cx="71705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b="1" u="sng" dirty="0">
                <a:latin typeface="+mn-ea"/>
              </a:rPr>
              <a:t>SELECT</a:t>
            </a:r>
            <a:endParaRPr lang="en-US" altLang="ja-JP" sz="2000" b="1" u="sng" dirty="0">
              <a:latin typeface="+mn-ea"/>
            </a:endParaRPr>
          </a:p>
          <a:p>
            <a:r>
              <a:rPr lang="ja-JP" altLang="en-US" sz="2000" dirty="0">
                <a:latin typeface="+mn-ea"/>
              </a:rPr>
              <a:t>　SELECTは、データベースからデータを取得する</a:t>
            </a:r>
            <a:endParaRPr lang="en-US" altLang="ja-JP" sz="2000" dirty="0">
              <a:latin typeface="+mn-e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688982" y="2839941"/>
            <a:ext cx="4448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２つめの </a:t>
            </a:r>
            <a:r>
              <a:rPr kumimoji="1" lang="en-US" altLang="ja-JP" dirty="0"/>
              <a:t>SQL </a:t>
            </a:r>
            <a:r>
              <a:rPr kumimoji="1" lang="ja-JP" altLang="en-US" dirty="0"/>
              <a:t>では、</a:t>
            </a:r>
            <a:r>
              <a:rPr kumimoji="1" lang="en-US" altLang="ja-JP" dirty="0"/>
              <a:t>name, age </a:t>
            </a:r>
            <a:r>
              <a:rPr kumimoji="1" lang="ja-JP" altLang="en-US" dirty="0"/>
              <a:t>属性を指定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C0DE139-7938-A4DF-0E13-5E125E7E7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537" y="3819532"/>
            <a:ext cx="5427663" cy="2983334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BDD2E6A-AC59-2F08-B493-6D2EC612183F}"/>
              </a:ext>
            </a:extLst>
          </p:cNvPr>
          <p:cNvSpPr txBox="1"/>
          <p:nvPr/>
        </p:nvSpPr>
        <p:spPr>
          <a:xfrm>
            <a:off x="321845" y="3342625"/>
            <a:ext cx="88154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ja-JP" altLang="en-US" sz="2400" dirty="0"/>
              <a:t>結果（表示が見えないときは，スクロールバーでスクロール）</a:t>
            </a:r>
            <a:endParaRPr kumimoji="1" lang="ja-JP" altLang="en-US" sz="2400" dirty="0"/>
          </a:p>
        </p:txBody>
      </p:sp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B247FE7D-30C8-B275-0EC7-390B0F9F73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207286"/>
              </p:ext>
            </p:extLst>
          </p:nvPr>
        </p:nvGraphicFramePr>
        <p:xfrm>
          <a:off x="1104900" y="48884"/>
          <a:ext cx="440690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700">
                  <a:extLst>
                    <a:ext uri="{9D8B030D-6E8A-4147-A177-3AD203B41FA5}">
                      <a16:colId xmlns:a16="http://schemas.microsoft.com/office/drawing/2014/main" val="166457967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4165752116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267917573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723181515"/>
                    </a:ext>
                  </a:extLst>
                </a:gridCol>
                <a:gridCol w="1752601">
                  <a:extLst>
                    <a:ext uri="{9D8B030D-6E8A-4147-A177-3AD203B41FA5}">
                      <a16:colId xmlns:a16="http://schemas.microsoft.com/office/drawing/2014/main" val="30127715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salary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department_id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4407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b="1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Alice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/>
                        <a:t>50000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4062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b="1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Bob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/>
                        <a:t>60000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0465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b="1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Charlie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/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/>
                        <a:t>70000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7916525"/>
                  </a:ext>
                </a:extLst>
              </a:tr>
            </a:tbl>
          </a:graphicData>
        </a:graphic>
      </p:graphicFrame>
      <p:graphicFrame>
        <p:nvGraphicFramePr>
          <p:cNvPr id="11" name="表 10">
            <a:extLst>
              <a:ext uri="{FF2B5EF4-FFF2-40B4-BE49-F238E27FC236}">
                <a16:creationId xmlns:a16="http://schemas.microsoft.com/office/drawing/2014/main" id="{24BBECED-0BBF-946E-E858-3EC4F7FABC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584138"/>
              </p:ext>
            </p:extLst>
          </p:nvPr>
        </p:nvGraphicFramePr>
        <p:xfrm>
          <a:off x="6531079" y="48884"/>
          <a:ext cx="20701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200">
                  <a:extLst>
                    <a:ext uri="{9D8B030D-6E8A-4147-A177-3AD203B41FA5}">
                      <a16:colId xmlns:a16="http://schemas.microsoft.com/office/drawing/2014/main" val="3736758466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3008112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585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b="1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HR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2318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b="1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Engineering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4307143"/>
                  </a:ext>
                </a:extLst>
              </a:tr>
            </a:tbl>
          </a:graphicData>
        </a:graphic>
      </p:graphicFrame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83F8486-DCB3-B1D4-DD5C-8A543E5F52B6}"/>
              </a:ext>
            </a:extLst>
          </p:cNvPr>
          <p:cNvSpPr txBox="1"/>
          <p:nvPr/>
        </p:nvSpPr>
        <p:spPr>
          <a:xfrm>
            <a:off x="150793" y="60514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従業員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CF1DF4C-7FC5-1D12-E980-602E585AA242}"/>
              </a:ext>
            </a:extLst>
          </p:cNvPr>
          <p:cNvSpPr txBox="1"/>
          <p:nvPr/>
        </p:nvSpPr>
        <p:spPr>
          <a:xfrm>
            <a:off x="5759482" y="36759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部署</a:t>
            </a:r>
          </a:p>
        </p:txBody>
      </p:sp>
    </p:spTree>
    <p:extLst>
      <p:ext uri="{BB962C8B-B14F-4D97-AF65-F5344CB8AC3E}">
        <p14:creationId xmlns:p14="http://schemas.microsoft.com/office/powerpoint/2010/main" val="8323691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1661922"/>
            <a:ext cx="8461208" cy="45610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② 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b="1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891955" y="2458118"/>
            <a:ext cx="6839934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altLang="ja-JP" sz="2000" dirty="0">
                <a:solidFill>
                  <a:prstClr val="black"/>
                </a:solidFill>
              </a:rPr>
              <a:t>SELECT name FROM </a:t>
            </a:r>
            <a:r>
              <a:rPr lang="ja-JP" altLang="en-US" sz="2000" dirty="0">
                <a:solidFill>
                  <a:prstClr val="black"/>
                </a:solidFill>
              </a:rPr>
              <a:t>従業員</a:t>
            </a:r>
            <a:r>
              <a:rPr lang="en-US" altLang="ja-JP" sz="2000" dirty="0">
                <a:solidFill>
                  <a:prstClr val="black"/>
                </a:solidFill>
              </a:rPr>
              <a:t>;</a:t>
            </a:r>
          </a:p>
          <a:p>
            <a:pPr lvl="0"/>
            <a:r>
              <a:rPr lang="en-US" altLang="ja-JP" sz="2000" dirty="0">
                <a:solidFill>
                  <a:prstClr val="black"/>
                </a:solidFill>
              </a:rPr>
              <a:t>SELECT name FROM </a:t>
            </a:r>
            <a:r>
              <a:rPr lang="ja-JP" altLang="en-US" sz="2000" dirty="0">
                <a:solidFill>
                  <a:prstClr val="black"/>
                </a:solidFill>
              </a:rPr>
              <a:t>部署</a:t>
            </a:r>
            <a:r>
              <a:rPr lang="en-US" altLang="ja-JP" sz="2000" dirty="0">
                <a:solidFill>
                  <a:prstClr val="black"/>
                </a:solidFill>
              </a:rPr>
              <a:t>;</a:t>
            </a:r>
            <a:endParaRPr kumimoji="0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764559" y="1661922"/>
            <a:ext cx="80505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u="sng" dirty="0">
                <a:latin typeface="+mn-ea"/>
              </a:rPr>
              <a:t>FROM</a:t>
            </a:r>
            <a:r>
              <a:rPr lang="ja-JP" altLang="en-US" sz="2000" b="1" u="sng" dirty="0">
                <a:latin typeface="+mn-ea"/>
              </a:rPr>
              <a:t>（問い合わせ対象テーブルの指定）</a:t>
            </a:r>
            <a:endParaRPr lang="ja-JP" altLang="en-US" sz="2000" u="sng" dirty="0">
              <a:latin typeface="+mn-ea"/>
            </a:endParaRPr>
          </a:p>
          <a:p>
            <a:r>
              <a:rPr lang="ja-JP" altLang="en-US" sz="2000" dirty="0">
                <a:latin typeface="+mn-ea"/>
              </a:rPr>
              <a:t>　</a:t>
            </a:r>
            <a:r>
              <a:rPr lang="en-US" altLang="ja-JP" sz="2000" dirty="0">
                <a:latin typeface="+mn-ea"/>
              </a:rPr>
              <a:t>FROM</a:t>
            </a:r>
            <a:r>
              <a:rPr lang="ja-JP" altLang="en-US" sz="2000" dirty="0">
                <a:latin typeface="+mn-ea"/>
              </a:rPr>
              <a:t>は、問い合わせ（クエリ）が対象とするテーブルを指定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137B345-3A53-E7C9-ACD5-BF706EE06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955" y="3903744"/>
            <a:ext cx="6118445" cy="2922457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AC1D490-4AD3-F847-495F-C5457B1CC554}"/>
              </a:ext>
            </a:extLst>
          </p:cNvPr>
          <p:cNvSpPr txBox="1"/>
          <p:nvPr/>
        </p:nvSpPr>
        <p:spPr>
          <a:xfrm>
            <a:off x="321845" y="3342625"/>
            <a:ext cx="88154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ja-JP" altLang="en-US" sz="2400" dirty="0"/>
              <a:t>結果（表示が見えないときは，スクロールバーでスクロール）</a:t>
            </a:r>
            <a:endParaRPr kumimoji="1" lang="ja-JP" altLang="en-US" sz="2400" dirty="0"/>
          </a:p>
        </p:txBody>
      </p:sp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BE3DC1F1-426F-A782-15E3-911CB2B870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097057"/>
              </p:ext>
            </p:extLst>
          </p:nvPr>
        </p:nvGraphicFramePr>
        <p:xfrm>
          <a:off x="1104900" y="48884"/>
          <a:ext cx="440690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700">
                  <a:extLst>
                    <a:ext uri="{9D8B030D-6E8A-4147-A177-3AD203B41FA5}">
                      <a16:colId xmlns:a16="http://schemas.microsoft.com/office/drawing/2014/main" val="166457967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4165752116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267917573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723181515"/>
                    </a:ext>
                  </a:extLst>
                </a:gridCol>
                <a:gridCol w="1752601">
                  <a:extLst>
                    <a:ext uri="{9D8B030D-6E8A-4147-A177-3AD203B41FA5}">
                      <a16:colId xmlns:a16="http://schemas.microsoft.com/office/drawing/2014/main" val="30127715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salary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department_id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4407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b="1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Alice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/>
                        <a:t>50000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4062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b="1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Bob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/>
                        <a:t>60000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0465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b="1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Charlie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/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/>
                        <a:t>70000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7916525"/>
                  </a:ext>
                </a:extLst>
              </a:tr>
            </a:tbl>
          </a:graphicData>
        </a:graphic>
      </p:graphicFrame>
      <p:graphicFrame>
        <p:nvGraphicFramePr>
          <p:cNvPr id="11" name="表 10">
            <a:extLst>
              <a:ext uri="{FF2B5EF4-FFF2-40B4-BE49-F238E27FC236}">
                <a16:creationId xmlns:a16="http://schemas.microsoft.com/office/drawing/2014/main" id="{AC8BBE8C-8C21-D61A-3608-A0F5977E30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048409"/>
              </p:ext>
            </p:extLst>
          </p:nvPr>
        </p:nvGraphicFramePr>
        <p:xfrm>
          <a:off x="6531079" y="48884"/>
          <a:ext cx="20701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200">
                  <a:extLst>
                    <a:ext uri="{9D8B030D-6E8A-4147-A177-3AD203B41FA5}">
                      <a16:colId xmlns:a16="http://schemas.microsoft.com/office/drawing/2014/main" val="3736758466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3008112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585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b="1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HR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2318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b="1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Engineering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4307143"/>
                  </a:ext>
                </a:extLst>
              </a:tr>
            </a:tbl>
          </a:graphicData>
        </a:graphic>
      </p:graphicFrame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66BF543-6634-ACB8-0BB7-E221CA6103F6}"/>
              </a:ext>
            </a:extLst>
          </p:cNvPr>
          <p:cNvSpPr txBox="1"/>
          <p:nvPr/>
        </p:nvSpPr>
        <p:spPr>
          <a:xfrm>
            <a:off x="150793" y="60514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従業員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79BB1F2-0240-7E58-39DC-2AB83341FD83}"/>
              </a:ext>
            </a:extLst>
          </p:cNvPr>
          <p:cNvSpPr txBox="1"/>
          <p:nvPr/>
        </p:nvSpPr>
        <p:spPr>
          <a:xfrm>
            <a:off x="5759482" y="36759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部署</a:t>
            </a:r>
          </a:p>
        </p:txBody>
      </p:sp>
    </p:spTree>
    <p:extLst>
      <p:ext uri="{BB962C8B-B14F-4D97-AF65-F5344CB8AC3E}">
        <p14:creationId xmlns:p14="http://schemas.microsoft.com/office/powerpoint/2010/main" val="32138418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1880959"/>
            <a:ext cx="8461208" cy="4342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③ 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b="1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43021" y="2777109"/>
            <a:ext cx="4676679" cy="40011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altLang="ja-JP" sz="2000" dirty="0">
                <a:solidFill>
                  <a:prstClr val="black"/>
                </a:solidFill>
              </a:rPr>
              <a:t>SELECT * FROM </a:t>
            </a:r>
            <a:r>
              <a:rPr lang="ja-JP" altLang="en-US" sz="2000" dirty="0">
                <a:solidFill>
                  <a:prstClr val="black"/>
                </a:solidFill>
              </a:rPr>
              <a:t>従業員 </a:t>
            </a:r>
            <a:r>
              <a:rPr lang="en-US" altLang="ja-JP" sz="2000" dirty="0">
                <a:solidFill>
                  <a:prstClr val="black"/>
                </a:solidFill>
              </a:rPr>
              <a:t>WHERE age &gt; 30;</a:t>
            </a:r>
            <a:endParaRPr kumimoji="0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749813" y="1880959"/>
            <a:ext cx="76443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u="sng" dirty="0">
                <a:latin typeface="+mn-ea"/>
              </a:rPr>
              <a:t>WHERE</a:t>
            </a:r>
            <a:r>
              <a:rPr lang="ja-JP" altLang="en-US" sz="2000" b="1" u="sng" dirty="0">
                <a:latin typeface="+mn-ea"/>
              </a:rPr>
              <a:t>（選択）</a:t>
            </a:r>
            <a:endParaRPr lang="ja-JP" altLang="en-US" sz="2000" u="sng" dirty="0">
              <a:latin typeface="+mn-ea"/>
            </a:endParaRPr>
          </a:p>
          <a:p>
            <a:r>
              <a:rPr lang="ja-JP" altLang="en-US" sz="2000" dirty="0">
                <a:latin typeface="+mn-ea"/>
              </a:rPr>
              <a:t>　</a:t>
            </a:r>
            <a:r>
              <a:rPr lang="en-US" altLang="ja-JP" sz="2000" dirty="0">
                <a:latin typeface="+mn-ea"/>
              </a:rPr>
              <a:t>WHERE</a:t>
            </a:r>
            <a:r>
              <a:rPr lang="ja-JP" altLang="en-US" sz="2000" dirty="0">
                <a:latin typeface="+mn-ea"/>
              </a:rPr>
              <a:t>は、特定の条件に一致する行を選択するために使う。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225989" y="2819101"/>
            <a:ext cx="3911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age </a:t>
            </a:r>
            <a:r>
              <a:rPr kumimoji="1" lang="ja-JP" altLang="en-US" dirty="0"/>
              <a:t>の値が </a:t>
            </a:r>
            <a:r>
              <a:rPr kumimoji="1" lang="en-US" altLang="ja-JP" dirty="0"/>
              <a:t>30 </a:t>
            </a:r>
            <a:r>
              <a:rPr kumimoji="1" lang="ja-JP" altLang="en-US" dirty="0"/>
              <a:t>より大きいという条件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FA779F-4D74-AB41-4D04-CBD325D42AA7}"/>
              </a:ext>
            </a:extLst>
          </p:cNvPr>
          <p:cNvSpPr txBox="1"/>
          <p:nvPr/>
        </p:nvSpPr>
        <p:spPr>
          <a:xfrm>
            <a:off x="321845" y="3342625"/>
            <a:ext cx="88154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ja-JP" altLang="en-US" sz="2400" dirty="0"/>
              <a:t>結果（表示が見えないときは，スクロールバーでスクロール）</a:t>
            </a:r>
            <a:endParaRPr kumimoji="1" lang="ja-JP" altLang="en-US" sz="2400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D49DC43B-5BF7-7530-D33B-B29E59392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13" y="3849380"/>
            <a:ext cx="7924574" cy="1789420"/>
          </a:xfrm>
          <a:prstGeom prst="rect">
            <a:avLst/>
          </a:prstGeom>
        </p:spPr>
      </p:pic>
      <p:graphicFrame>
        <p:nvGraphicFramePr>
          <p:cNvPr id="11" name="表 10">
            <a:extLst>
              <a:ext uri="{FF2B5EF4-FFF2-40B4-BE49-F238E27FC236}">
                <a16:creationId xmlns:a16="http://schemas.microsoft.com/office/drawing/2014/main" id="{417A4175-6F23-C89C-D161-AD5358C633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70563"/>
              </p:ext>
            </p:extLst>
          </p:nvPr>
        </p:nvGraphicFramePr>
        <p:xfrm>
          <a:off x="1104900" y="48884"/>
          <a:ext cx="440690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700">
                  <a:extLst>
                    <a:ext uri="{9D8B030D-6E8A-4147-A177-3AD203B41FA5}">
                      <a16:colId xmlns:a16="http://schemas.microsoft.com/office/drawing/2014/main" val="166457967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4165752116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267917573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723181515"/>
                    </a:ext>
                  </a:extLst>
                </a:gridCol>
                <a:gridCol w="1752601">
                  <a:extLst>
                    <a:ext uri="{9D8B030D-6E8A-4147-A177-3AD203B41FA5}">
                      <a16:colId xmlns:a16="http://schemas.microsoft.com/office/drawing/2014/main" val="30127715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salary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department_id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4407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b="1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Alice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/>
                        <a:t>50000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4062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b="1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Bob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/>
                        <a:t>60000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0465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b="1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Charlie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/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/>
                        <a:t>70000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7916525"/>
                  </a:ext>
                </a:extLst>
              </a:tr>
            </a:tbl>
          </a:graphicData>
        </a:graphic>
      </p:graphicFrame>
      <p:graphicFrame>
        <p:nvGraphicFramePr>
          <p:cNvPr id="12" name="表 11">
            <a:extLst>
              <a:ext uri="{FF2B5EF4-FFF2-40B4-BE49-F238E27FC236}">
                <a16:creationId xmlns:a16="http://schemas.microsoft.com/office/drawing/2014/main" id="{17AE68B0-7126-80B6-FC5D-FCC5462867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887087"/>
              </p:ext>
            </p:extLst>
          </p:nvPr>
        </p:nvGraphicFramePr>
        <p:xfrm>
          <a:off x="6531079" y="48884"/>
          <a:ext cx="20701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200">
                  <a:extLst>
                    <a:ext uri="{9D8B030D-6E8A-4147-A177-3AD203B41FA5}">
                      <a16:colId xmlns:a16="http://schemas.microsoft.com/office/drawing/2014/main" val="3736758466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3008112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585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b="1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HR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2318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b="1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Engineering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4307143"/>
                  </a:ext>
                </a:extLst>
              </a:tr>
            </a:tbl>
          </a:graphicData>
        </a:graphic>
      </p:graphicFrame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AE7F4E6-5C7B-A7EB-BCF5-C6000ED04B65}"/>
              </a:ext>
            </a:extLst>
          </p:cNvPr>
          <p:cNvSpPr txBox="1"/>
          <p:nvPr/>
        </p:nvSpPr>
        <p:spPr>
          <a:xfrm>
            <a:off x="150793" y="60514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従業員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0D384CC-590B-CE0B-3AC9-889BF62A501A}"/>
              </a:ext>
            </a:extLst>
          </p:cNvPr>
          <p:cNvSpPr txBox="1"/>
          <p:nvPr/>
        </p:nvSpPr>
        <p:spPr>
          <a:xfrm>
            <a:off x="5759482" y="36759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部署</a:t>
            </a:r>
          </a:p>
        </p:txBody>
      </p:sp>
    </p:spTree>
    <p:extLst>
      <p:ext uri="{BB962C8B-B14F-4D97-AF65-F5344CB8AC3E}">
        <p14:creationId xmlns:p14="http://schemas.microsoft.com/office/powerpoint/2010/main" val="17863822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1869265"/>
            <a:ext cx="8461208" cy="43537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④ 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b="1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931056" y="2564450"/>
            <a:ext cx="6839934" cy="10156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altLang="ja-JP" sz="2000" dirty="0">
                <a:solidFill>
                  <a:prstClr val="black"/>
                </a:solidFill>
              </a:rPr>
              <a:t>SELECT </a:t>
            </a:r>
            <a:r>
              <a:rPr lang="ja-JP" altLang="en-US" sz="2000" dirty="0">
                <a:solidFill>
                  <a:prstClr val="black"/>
                </a:solidFill>
              </a:rPr>
              <a:t>従業員</a:t>
            </a:r>
            <a:r>
              <a:rPr lang="en-US" altLang="ja-JP" sz="2000" dirty="0">
                <a:solidFill>
                  <a:prstClr val="black"/>
                </a:solidFill>
              </a:rPr>
              <a:t>.name, </a:t>
            </a:r>
            <a:r>
              <a:rPr lang="ja-JP" altLang="en-US" sz="2000" dirty="0">
                <a:solidFill>
                  <a:prstClr val="black"/>
                </a:solidFill>
              </a:rPr>
              <a:t>部署</a:t>
            </a:r>
            <a:r>
              <a:rPr lang="en-US" altLang="ja-JP" sz="2000" dirty="0">
                <a:solidFill>
                  <a:prstClr val="black"/>
                </a:solidFill>
              </a:rPr>
              <a:t>.name </a:t>
            </a:r>
          </a:p>
          <a:p>
            <a:pPr lvl="0"/>
            <a:r>
              <a:rPr lang="en-US" altLang="ja-JP" sz="2000" dirty="0">
                <a:solidFill>
                  <a:prstClr val="black"/>
                </a:solidFill>
              </a:rPr>
              <a:t>FROM </a:t>
            </a:r>
            <a:r>
              <a:rPr lang="ja-JP" altLang="en-US" sz="2000" dirty="0">
                <a:solidFill>
                  <a:prstClr val="black"/>
                </a:solidFill>
              </a:rPr>
              <a:t>従業員 </a:t>
            </a:r>
          </a:p>
          <a:p>
            <a:pPr lvl="0"/>
            <a:r>
              <a:rPr lang="en-US" altLang="ja-JP" sz="2000" dirty="0">
                <a:solidFill>
                  <a:prstClr val="black"/>
                </a:solidFill>
              </a:rPr>
              <a:t>JOIN </a:t>
            </a:r>
            <a:r>
              <a:rPr lang="ja-JP" altLang="en-US" sz="2000" dirty="0">
                <a:solidFill>
                  <a:prstClr val="black"/>
                </a:solidFill>
              </a:rPr>
              <a:t>部署 </a:t>
            </a:r>
            <a:r>
              <a:rPr lang="en-US" altLang="ja-JP" sz="2000" dirty="0">
                <a:solidFill>
                  <a:prstClr val="black"/>
                </a:solidFill>
              </a:rPr>
              <a:t>ON </a:t>
            </a:r>
            <a:r>
              <a:rPr lang="ja-JP" altLang="en-US" sz="2000" dirty="0">
                <a:solidFill>
                  <a:prstClr val="black"/>
                </a:solidFill>
              </a:rPr>
              <a:t>従業員</a:t>
            </a:r>
            <a:r>
              <a:rPr lang="en-US" altLang="ja-JP" sz="2000" dirty="0">
                <a:solidFill>
                  <a:prstClr val="black"/>
                </a:solidFill>
              </a:rPr>
              <a:t>.</a:t>
            </a:r>
            <a:r>
              <a:rPr lang="en-US" altLang="ja-JP" sz="2000" dirty="0" err="1">
                <a:solidFill>
                  <a:prstClr val="black"/>
                </a:solidFill>
              </a:rPr>
              <a:t>department_id</a:t>
            </a:r>
            <a:r>
              <a:rPr lang="en-US" altLang="ja-JP" sz="2000" dirty="0">
                <a:solidFill>
                  <a:prstClr val="black"/>
                </a:solidFill>
              </a:rPr>
              <a:t> = </a:t>
            </a:r>
            <a:r>
              <a:rPr lang="ja-JP" altLang="en-US" sz="2000" dirty="0">
                <a:solidFill>
                  <a:prstClr val="black"/>
                </a:solidFill>
              </a:rPr>
              <a:t>部署</a:t>
            </a:r>
            <a:r>
              <a:rPr lang="en-US" altLang="ja-JP" sz="2000" dirty="0">
                <a:solidFill>
                  <a:prstClr val="black"/>
                </a:solidFill>
              </a:rPr>
              <a:t>.id;</a:t>
            </a:r>
            <a:endParaRPr kumimoji="0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824343" y="1869265"/>
            <a:ext cx="75344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u="sng" dirty="0">
                <a:latin typeface="+mn-ea"/>
              </a:rPr>
              <a:t>JOIN</a:t>
            </a:r>
            <a:r>
              <a:rPr lang="ja-JP" altLang="en-US" sz="2000" b="1" u="sng" dirty="0" err="1">
                <a:latin typeface="+mn-ea"/>
              </a:rPr>
              <a:t>、</a:t>
            </a:r>
            <a:r>
              <a:rPr lang="en-US" altLang="ja-JP" sz="2000" b="1" u="sng" dirty="0">
                <a:latin typeface="+mn-ea"/>
              </a:rPr>
              <a:t>ON</a:t>
            </a:r>
            <a:r>
              <a:rPr lang="ja-JP" altLang="en-US" sz="2000" b="1" u="sng" dirty="0">
                <a:latin typeface="+mn-ea"/>
              </a:rPr>
              <a:t>（結合、結合条件）</a:t>
            </a:r>
            <a:endParaRPr lang="ja-JP" altLang="en-US" sz="2000" u="sng" dirty="0">
              <a:latin typeface="+mn-ea"/>
            </a:endParaRPr>
          </a:p>
          <a:p>
            <a:r>
              <a:rPr lang="ja-JP" altLang="en-US" sz="2000" dirty="0">
                <a:latin typeface="+mn-ea"/>
              </a:rPr>
              <a:t>　関係のあるテーブルを、結合条件を指定して１つに結合する。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D1B8E76-7EAB-68BB-03BC-9040D02CBAAA}"/>
              </a:ext>
            </a:extLst>
          </p:cNvPr>
          <p:cNvSpPr txBox="1"/>
          <p:nvPr/>
        </p:nvSpPr>
        <p:spPr>
          <a:xfrm>
            <a:off x="360947" y="3713465"/>
            <a:ext cx="88154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ja-JP" altLang="en-US" sz="2400" dirty="0"/>
              <a:t>結果（表示が見えないときは，スクロールバーでスクロール）</a:t>
            </a:r>
            <a:endParaRPr kumimoji="1" lang="ja-JP" altLang="en-US" sz="2400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CDC51D11-7B34-5517-4AA6-871F8E8CD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056" y="4245620"/>
            <a:ext cx="7972732" cy="2094220"/>
          </a:xfrm>
          <a:prstGeom prst="rect">
            <a:avLst/>
          </a:prstGeom>
        </p:spPr>
      </p:pic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7A7FD1B2-ED27-617B-D926-FDD3C3871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669267"/>
              </p:ext>
            </p:extLst>
          </p:nvPr>
        </p:nvGraphicFramePr>
        <p:xfrm>
          <a:off x="1104900" y="48884"/>
          <a:ext cx="440690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700">
                  <a:extLst>
                    <a:ext uri="{9D8B030D-6E8A-4147-A177-3AD203B41FA5}">
                      <a16:colId xmlns:a16="http://schemas.microsoft.com/office/drawing/2014/main" val="166457967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4165752116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267917573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723181515"/>
                    </a:ext>
                  </a:extLst>
                </a:gridCol>
                <a:gridCol w="1752601">
                  <a:extLst>
                    <a:ext uri="{9D8B030D-6E8A-4147-A177-3AD203B41FA5}">
                      <a16:colId xmlns:a16="http://schemas.microsoft.com/office/drawing/2014/main" val="30127715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salary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department_id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4407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b="1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Alice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/>
                        <a:t>50000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4062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b="1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Bob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/>
                        <a:t>60000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0465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b="1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Charlie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/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/>
                        <a:t>70000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7916525"/>
                  </a:ext>
                </a:extLst>
              </a:tr>
            </a:tbl>
          </a:graphicData>
        </a:graphic>
      </p:graphicFrame>
      <p:graphicFrame>
        <p:nvGraphicFramePr>
          <p:cNvPr id="11" name="表 10">
            <a:extLst>
              <a:ext uri="{FF2B5EF4-FFF2-40B4-BE49-F238E27FC236}">
                <a16:creationId xmlns:a16="http://schemas.microsoft.com/office/drawing/2014/main" id="{C495709C-8759-DC48-EED2-753098F294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931725"/>
              </p:ext>
            </p:extLst>
          </p:nvPr>
        </p:nvGraphicFramePr>
        <p:xfrm>
          <a:off x="6531079" y="48884"/>
          <a:ext cx="20701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200">
                  <a:extLst>
                    <a:ext uri="{9D8B030D-6E8A-4147-A177-3AD203B41FA5}">
                      <a16:colId xmlns:a16="http://schemas.microsoft.com/office/drawing/2014/main" val="3736758466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3008112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585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b="1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HR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2318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b="1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Engineering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4307143"/>
                  </a:ext>
                </a:extLst>
              </a:tr>
            </a:tbl>
          </a:graphicData>
        </a:graphic>
      </p:graphicFrame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FECFFDD-8476-1A54-DB68-34047FB81D54}"/>
              </a:ext>
            </a:extLst>
          </p:cNvPr>
          <p:cNvSpPr txBox="1"/>
          <p:nvPr/>
        </p:nvSpPr>
        <p:spPr>
          <a:xfrm>
            <a:off x="150793" y="60514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従業員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E90C6C0-C405-78FD-C121-D09E7EA48E83}"/>
              </a:ext>
            </a:extLst>
          </p:cNvPr>
          <p:cNvSpPr txBox="1"/>
          <p:nvPr/>
        </p:nvSpPr>
        <p:spPr>
          <a:xfrm>
            <a:off x="5759482" y="36759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部署</a:t>
            </a:r>
          </a:p>
        </p:txBody>
      </p:sp>
    </p:spTree>
    <p:extLst>
      <p:ext uri="{BB962C8B-B14F-4D97-AF65-F5344CB8AC3E}">
        <p14:creationId xmlns:p14="http://schemas.microsoft.com/office/powerpoint/2010/main" val="8217623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2022498"/>
            <a:ext cx="8461208" cy="42005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⑤ 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b="1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726855" y="2555960"/>
            <a:ext cx="6839934" cy="40011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altLang="ja-JP" sz="2000" dirty="0">
                <a:solidFill>
                  <a:prstClr val="black"/>
                </a:solidFill>
              </a:rPr>
              <a:t>SELECT DISTINCT </a:t>
            </a:r>
            <a:r>
              <a:rPr lang="en-US" altLang="ja-JP" sz="2000" dirty="0" err="1">
                <a:solidFill>
                  <a:prstClr val="black"/>
                </a:solidFill>
              </a:rPr>
              <a:t>department_id</a:t>
            </a:r>
            <a:r>
              <a:rPr lang="en-US" altLang="ja-JP" sz="2000" dirty="0">
                <a:solidFill>
                  <a:prstClr val="black"/>
                </a:solidFill>
              </a:rPr>
              <a:t> FROM </a:t>
            </a:r>
            <a:r>
              <a:rPr lang="ja-JP" altLang="en-US" sz="2000" dirty="0">
                <a:solidFill>
                  <a:prstClr val="black"/>
                </a:solidFill>
              </a:rPr>
              <a:t>従業員</a:t>
            </a:r>
            <a:r>
              <a:rPr lang="en-US" altLang="ja-JP" sz="2000" dirty="0">
                <a:solidFill>
                  <a:prstClr val="black"/>
                </a:solidFill>
              </a:rPr>
              <a:t>;</a:t>
            </a:r>
            <a:endParaRPr kumimoji="0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743253" y="2022498"/>
            <a:ext cx="71705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u="sng" dirty="0">
                <a:latin typeface="+mn-ea"/>
              </a:rPr>
              <a:t>DISTINCT</a:t>
            </a:r>
            <a:r>
              <a:rPr lang="ja-JP" altLang="en-US" sz="2000" b="1" u="sng" dirty="0">
                <a:latin typeface="+mn-ea"/>
              </a:rPr>
              <a:t>（重複行の除去）</a:t>
            </a:r>
            <a:endParaRPr lang="ja-JP" altLang="en-US" sz="2000" u="sng" dirty="0">
              <a:latin typeface="+mn-ea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49AF7EE-9901-BE80-B787-FF96AB2B8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070" y="3937642"/>
            <a:ext cx="7721019" cy="1482725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2C43CBB-8632-656D-56E2-E2CF6DA422BD}"/>
              </a:ext>
            </a:extLst>
          </p:cNvPr>
          <p:cNvSpPr txBox="1"/>
          <p:nvPr/>
        </p:nvSpPr>
        <p:spPr>
          <a:xfrm>
            <a:off x="321845" y="3342625"/>
            <a:ext cx="88154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ja-JP" altLang="en-US" sz="2400" dirty="0"/>
              <a:t>結果（表示が見えないときは，スクロールバーでスクロール）</a:t>
            </a:r>
            <a:endParaRPr kumimoji="1" lang="ja-JP" altLang="en-US" sz="2400" dirty="0"/>
          </a:p>
        </p:txBody>
      </p:sp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D3F4E9A8-5DAF-875F-2945-5236DCA4CA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570449"/>
              </p:ext>
            </p:extLst>
          </p:nvPr>
        </p:nvGraphicFramePr>
        <p:xfrm>
          <a:off x="1104900" y="48884"/>
          <a:ext cx="440690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700">
                  <a:extLst>
                    <a:ext uri="{9D8B030D-6E8A-4147-A177-3AD203B41FA5}">
                      <a16:colId xmlns:a16="http://schemas.microsoft.com/office/drawing/2014/main" val="166457967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4165752116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267917573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723181515"/>
                    </a:ext>
                  </a:extLst>
                </a:gridCol>
                <a:gridCol w="1752601">
                  <a:extLst>
                    <a:ext uri="{9D8B030D-6E8A-4147-A177-3AD203B41FA5}">
                      <a16:colId xmlns:a16="http://schemas.microsoft.com/office/drawing/2014/main" val="30127715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salary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department_id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4407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b="1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Alice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/>
                        <a:t>50000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4062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b="1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Bob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/>
                        <a:t>60000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0465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b="1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Charlie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/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/>
                        <a:t>70000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7916525"/>
                  </a:ext>
                </a:extLst>
              </a:tr>
            </a:tbl>
          </a:graphicData>
        </a:graphic>
      </p:graphicFrame>
      <p:graphicFrame>
        <p:nvGraphicFramePr>
          <p:cNvPr id="11" name="表 10">
            <a:extLst>
              <a:ext uri="{FF2B5EF4-FFF2-40B4-BE49-F238E27FC236}">
                <a16:creationId xmlns:a16="http://schemas.microsoft.com/office/drawing/2014/main" id="{2C7D711D-0835-FE18-7B7C-276A30118C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785219"/>
              </p:ext>
            </p:extLst>
          </p:nvPr>
        </p:nvGraphicFramePr>
        <p:xfrm>
          <a:off x="6531079" y="48884"/>
          <a:ext cx="20701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200">
                  <a:extLst>
                    <a:ext uri="{9D8B030D-6E8A-4147-A177-3AD203B41FA5}">
                      <a16:colId xmlns:a16="http://schemas.microsoft.com/office/drawing/2014/main" val="3736758466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3008112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585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b="1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HR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2318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b="1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Engineering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4307143"/>
                  </a:ext>
                </a:extLst>
              </a:tr>
            </a:tbl>
          </a:graphicData>
        </a:graphic>
      </p:graphicFrame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AD443D8-C574-E38C-85D8-F5D0C4E85B0C}"/>
              </a:ext>
            </a:extLst>
          </p:cNvPr>
          <p:cNvSpPr txBox="1"/>
          <p:nvPr/>
        </p:nvSpPr>
        <p:spPr>
          <a:xfrm>
            <a:off x="150793" y="60514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従業員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BE4D8E8-46C7-61DB-A4DC-446F64B02581}"/>
              </a:ext>
            </a:extLst>
          </p:cNvPr>
          <p:cNvSpPr txBox="1"/>
          <p:nvPr/>
        </p:nvSpPr>
        <p:spPr>
          <a:xfrm>
            <a:off x="5759482" y="36759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部署</a:t>
            </a:r>
          </a:p>
        </p:txBody>
      </p:sp>
    </p:spTree>
    <p:extLst>
      <p:ext uri="{BB962C8B-B14F-4D97-AF65-F5344CB8AC3E}">
        <p14:creationId xmlns:p14="http://schemas.microsoft.com/office/powerpoint/2010/main" val="382547397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2088503"/>
            <a:ext cx="8461208" cy="41344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⑥ 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b="1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904655" y="2643901"/>
            <a:ext cx="6839934" cy="40011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altLang="ja-JP" sz="2000" dirty="0">
                <a:solidFill>
                  <a:prstClr val="black"/>
                </a:solidFill>
              </a:rPr>
              <a:t>SELECT COUNT(*) FROM </a:t>
            </a:r>
            <a:r>
              <a:rPr lang="ja-JP" altLang="en-US" sz="2000" dirty="0">
                <a:solidFill>
                  <a:prstClr val="black"/>
                </a:solidFill>
              </a:rPr>
              <a:t>従業員</a:t>
            </a:r>
            <a:r>
              <a:rPr lang="en-US" altLang="ja-JP" sz="2000" dirty="0">
                <a:solidFill>
                  <a:prstClr val="black"/>
                </a:solidFill>
              </a:rPr>
              <a:t>;</a:t>
            </a:r>
            <a:endParaRPr kumimoji="0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803055" y="2110439"/>
            <a:ext cx="71705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u="sng" dirty="0">
                <a:latin typeface="+mn-ea"/>
              </a:rPr>
              <a:t>COUNT</a:t>
            </a:r>
            <a:r>
              <a:rPr lang="ja-JP" altLang="en-US" sz="2000" b="1" u="sng" dirty="0">
                <a:latin typeface="+mn-ea"/>
              </a:rPr>
              <a:t>（行数のカウント）</a:t>
            </a:r>
            <a:endParaRPr lang="ja-JP" altLang="en-US" sz="2000" u="sng" dirty="0">
              <a:latin typeface="+mn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309065" y="3136222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テーブル全体の行数をカウント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6FEEAA9-0B7C-A635-8393-52B4224E1F6F}"/>
              </a:ext>
            </a:extLst>
          </p:cNvPr>
          <p:cNvSpPr txBox="1"/>
          <p:nvPr/>
        </p:nvSpPr>
        <p:spPr>
          <a:xfrm>
            <a:off x="321845" y="3736325"/>
            <a:ext cx="88154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ja-JP" altLang="en-US" sz="2400" dirty="0"/>
              <a:t>結果（表示が見えないときは，スクロールバーでスクロール）</a:t>
            </a:r>
            <a:endParaRPr kumimoji="1" lang="ja-JP" altLang="en-US" sz="2400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511ACACD-DBE9-D939-41F2-3E7068AF7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000" y="4269787"/>
            <a:ext cx="5005190" cy="1038813"/>
          </a:xfrm>
          <a:prstGeom prst="rect">
            <a:avLst/>
          </a:prstGeom>
        </p:spPr>
      </p:pic>
      <p:graphicFrame>
        <p:nvGraphicFramePr>
          <p:cNvPr id="11" name="表 10">
            <a:extLst>
              <a:ext uri="{FF2B5EF4-FFF2-40B4-BE49-F238E27FC236}">
                <a16:creationId xmlns:a16="http://schemas.microsoft.com/office/drawing/2014/main" id="{F8A46B7A-D115-1E15-6531-C8E5FE0AB0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335484"/>
              </p:ext>
            </p:extLst>
          </p:nvPr>
        </p:nvGraphicFramePr>
        <p:xfrm>
          <a:off x="1104900" y="48884"/>
          <a:ext cx="440690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700">
                  <a:extLst>
                    <a:ext uri="{9D8B030D-6E8A-4147-A177-3AD203B41FA5}">
                      <a16:colId xmlns:a16="http://schemas.microsoft.com/office/drawing/2014/main" val="166457967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4165752116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267917573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723181515"/>
                    </a:ext>
                  </a:extLst>
                </a:gridCol>
                <a:gridCol w="1752601">
                  <a:extLst>
                    <a:ext uri="{9D8B030D-6E8A-4147-A177-3AD203B41FA5}">
                      <a16:colId xmlns:a16="http://schemas.microsoft.com/office/drawing/2014/main" val="30127715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salary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department_id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4407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b="1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Alice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/>
                        <a:t>50000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4062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b="1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Bob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/>
                        <a:t>60000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0465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b="1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Charlie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/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/>
                        <a:t>70000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7916525"/>
                  </a:ext>
                </a:extLst>
              </a:tr>
            </a:tbl>
          </a:graphicData>
        </a:graphic>
      </p:graphicFrame>
      <p:graphicFrame>
        <p:nvGraphicFramePr>
          <p:cNvPr id="12" name="表 11">
            <a:extLst>
              <a:ext uri="{FF2B5EF4-FFF2-40B4-BE49-F238E27FC236}">
                <a16:creationId xmlns:a16="http://schemas.microsoft.com/office/drawing/2014/main" id="{479DD773-18E2-4C77-BDE6-A61DC5584C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883340"/>
              </p:ext>
            </p:extLst>
          </p:nvPr>
        </p:nvGraphicFramePr>
        <p:xfrm>
          <a:off x="6531079" y="48884"/>
          <a:ext cx="20701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200">
                  <a:extLst>
                    <a:ext uri="{9D8B030D-6E8A-4147-A177-3AD203B41FA5}">
                      <a16:colId xmlns:a16="http://schemas.microsoft.com/office/drawing/2014/main" val="3736758466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3008112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585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b="1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HR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2318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b="1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Engineering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4307143"/>
                  </a:ext>
                </a:extLst>
              </a:tr>
            </a:tbl>
          </a:graphicData>
        </a:graphic>
      </p:graphicFrame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5042161-B82C-EADC-E086-F314BC41AD42}"/>
              </a:ext>
            </a:extLst>
          </p:cNvPr>
          <p:cNvSpPr txBox="1"/>
          <p:nvPr/>
        </p:nvSpPr>
        <p:spPr>
          <a:xfrm>
            <a:off x="150793" y="60514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従業員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2E3FAAD-2D77-2AEE-A07C-87650FF7398F}"/>
              </a:ext>
            </a:extLst>
          </p:cNvPr>
          <p:cNvSpPr txBox="1"/>
          <p:nvPr/>
        </p:nvSpPr>
        <p:spPr>
          <a:xfrm>
            <a:off x="5759482" y="36759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部署</a:t>
            </a:r>
          </a:p>
        </p:txBody>
      </p:sp>
    </p:spTree>
    <p:extLst>
      <p:ext uri="{BB962C8B-B14F-4D97-AF65-F5344CB8AC3E}">
        <p14:creationId xmlns:p14="http://schemas.microsoft.com/office/powerpoint/2010/main" val="23091010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81263" y="1646622"/>
            <a:ext cx="8461208" cy="50748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⑦ 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b="1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051373" y="2662284"/>
            <a:ext cx="6839934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altLang="ja-JP" sz="2000" dirty="0">
                <a:solidFill>
                  <a:prstClr val="black"/>
                </a:solidFill>
              </a:rPr>
              <a:t>SELECT AVG(salary), MAX(salary), MIN(salary), SUM(salary) FROM </a:t>
            </a:r>
            <a:r>
              <a:rPr lang="ja-JP" altLang="en-US" sz="2000" dirty="0">
                <a:solidFill>
                  <a:prstClr val="black"/>
                </a:solidFill>
              </a:rPr>
              <a:t>従業員</a:t>
            </a:r>
            <a:r>
              <a:rPr lang="en-US" altLang="ja-JP" sz="2000" dirty="0">
                <a:solidFill>
                  <a:prstClr val="black"/>
                </a:solidFill>
              </a:rPr>
              <a:t>;</a:t>
            </a:r>
            <a:endParaRPr kumimoji="0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006845" y="1646622"/>
            <a:ext cx="74100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u="sng" dirty="0">
                <a:latin typeface="+mn-ea"/>
              </a:rPr>
              <a:t>AVG</a:t>
            </a:r>
            <a:r>
              <a:rPr lang="ja-JP" altLang="en-US" sz="2000" b="1" u="sng" dirty="0" err="1">
                <a:latin typeface="+mn-ea"/>
              </a:rPr>
              <a:t>、</a:t>
            </a:r>
            <a:r>
              <a:rPr lang="en-US" altLang="ja-JP" sz="2000" b="1" u="sng" dirty="0">
                <a:latin typeface="+mn-ea"/>
              </a:rPr>
              <a:t>MAX</a:t>
            </a:r>
            <a:r>
              <a:rPr lang="ja-JP" altLang="en-US" sz="2000" b="1" u="sng" dirty="0" err="1">
                <a:latin typeface="+mn-ea"/>
              </a:rPr>
              <a:t>、</a:t>
            </a:r>
            <a:r>
              <a:rPr lang="en-US" altLang="ja-JP" sz="2000" b="1" u="sng" dirty="0">
                <a:latin typeface="+mn-ea"/>
              </a:rPr>
              <a:t>MIN</a:t>
            </a:r>
            <a:r>
              <a:rPr lang="ja-JP" altLang="en-US" sz="2000" b="1" u="sng" dirty="0" err="1">
                <a:latin typeface="+mn-ea"/>
              </a:rPr>
              <a:t>、</a:t>
            </a:r>
            <a:r>
              <a:rPr lang="en-US" altLang="ja-JP" sz="2000" b="1" u="sng" dirty="0">
                <a:latin typeface="+mn-ea"/>
              </a:rPr>
              <a:t>SUM</a:t>
            </a:r>
            <a:r>
              <a:rPr lang="ja-JP" altLang="en-US" sz="2000" b="1" u="sng" dirty="0">
                <a:latin typeface="+mn-ea"/>
              </a:rPr>
              <a:t>（平均、最大、最小、合計の計算）</a:t>
            </a:r>
            <a:endParaRPr lang="ja-JP" altLang="en-US" sz="2000" u="sng" dirty="0">
              <a:latin typeface="+mn-ea"/>
            </a:endParaRPr>
          </a:p>
          <a:p>
            <a:r>
              <a:rPr lang="ja-JP" altLang="en-US" sz="2000" dirty="0">
                <a:latin typeface="+mn-ea"/>
              </a:rPr>
              <a:t>　これらは、数値データに対する平均、最大、最小、合計</a:t>
            </a:r>
            <a:endParaRPr lang="en-US" altLang="ja-JP" sz="2000" dirty="0">
              <a:latin typeface="+mn-ea"/>
            </a:endParaRPr>
          </a:p>
          <a:p>
            <a:r>
              <a:rPr lang="ja-JP" altLang="en-US" sz="2000" dirty="0">
                <a:latin typeface="+mn-ea"/>
              </a:rPr>
              <a:t>　を計算する。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14146" y="3370170"/>
            <a:ext cx="4018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salary </a:t>
            </a:r>
            <a:r>
              <a:rPr kumimoji="1" lang="ja-JP" altLang="en-US" dirty="0"/>
              <a:t>の値の平均、最大、最小、合計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6DA13AF-4F6E-A288-E9E2-C04616D2373B}"/>
              </a:ext>
            </a:extLst>
          </p:cNvPr>
          <p:cNvSpPr txBox="1"/>
          <p:nvPr/>
        </p:nvSpPr>
        <p:spPr>
          <a:xfrm>
            <a:off x="481263" y="3841102"/>
            <a:ext cx="88154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ja-JP" altLang="en-US" sz="2400" dirty="0"/>
              <a:t>結果（表示が見えないときは，スクロールバーでスクロール）</a:t>
            </a:r>
            <a:endParaRPr kumimoji="1" lang="ja-JP" altLang="en-US" sz="2400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D79C7548-E0BA-42D0-9087-C97A35B6A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943" y="4430529"/>
            <a:ext cx="7025516" cy="2189347"/>
          </a:xfrm>
          <a:prstGeom prst="rect">
            <a:avLst/>
          </a:prstGeom>
        </p:spPr>
      </p:pic>
      <p:graphicFrame>
        <p:nvGraphicFramePr>
          <p:cNvPr id="11" name="表 10">
            <a:extLst>
              <a:ext uri="{FF2B5EF4-FFF2-40B4-BE49-F238E27FC236}">
                <a16:creationId xmlns:a16="http://schemas.microsoft.com/office/drawing/2014/main" id="{6B0C55EC-B281-1674-374A-A9B3F1359F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381262"/>
              </p:ext>
            </p:extLst>
          </p:nvPr>
        </p:nvGraphicFramePr>
        <p:xfrm>
          <a:off x="1104900" y="48884"/>
          <a:ext cx="440690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700">
                  <a:extLst>
                    <a:ext uri="{9D8B030D-6E8A-4147-A177-3AD203B41FA5}">
                      <a16:colId xmlns:a16="http://schemas.microsoft.com/office/drawing/2014/main" val="166457967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4165752116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267917573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723181515"/>
                    </a:ext>
                  </a:extLst>
                </a:gridCol>
                <a:gridCol w="1752601">
                  <a:extLst>
                    <a:ext uri="{9D8B030D-6E8A-4147-A177-3AD203B41FA5}">
                      <a16:colId xmlns:a16="http://schemas.microsoft.com/office/drawing/2014/main" val="30127715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salary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department_id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4407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b="1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Alice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/>
                        <a:t>50000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4062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b="1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Bob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/>
                        <a:t>60000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0465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b="1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Charlie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/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/>
                        <a:t>70000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7916525"/>
                  </a:ext>
                </a:extLst>
              </a:tr>
            </a:tbl>
          </a:graphicData>
        </a:graphic>
      </p:graphicFrame>
      <p:graphicFrame>
        <p:nvGraphicFramePr>
          <p:cNvPr id="12" name="表 11">
            <a:extLst>
              <a:ext uri="{FF2B5EF4-FFF2-40B4-BE49-F238E27FC236}">
                <a16:creationId xmlns:a16="http://schemas.microsoft.com/office/drawing/2014/main" id="{68B1DE5E-9000-4068-1582-DA7FC55149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277197"/>
              </p:ext>
            </p:extLst>
          </p:nvPr>
        </p:nvGraphicFramePr>
        <p:xfrm>
          <a:off x="6531079" y="48884"/>
          <a:ext cx="20701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200">
                  <a:extLst>
                    <a:ext uri="{9D8B030D-6E8A-4147-A177-3AD203B41FA5}">
                      <a16:colId xmlns:a16="http://schemas.microsoft.com/office/drawing/2014/main" val="3736758466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3008112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585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b="1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HR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2318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b="1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Engineering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4307143"/>
                  </a:ext>
                </a:extLst>
              </a:tr>
            </a:tbl>
          </a:graphicData>
        </a:graphic>
      </p:graphicFrame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6C0F3BF-756B-FFE7-1BBF-570BFC5539E1}"/>
              </a:ext>
            </a:extLst>
          </p:cNvPr>
          <p:cNvSpPr txBox="1"/>
          <p:nvPr/>
        </p:nvSpPr>
        <p:spPr>
          <a:xfrm>
            <a:off x="150793" y="60514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従業員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FC99D32-F8E7-D348-3C7F-A23775AAE9D6}"/>
              </a:ext>
            </a:extLst>
          </p:cNvPr>
          <p:cNvSpPr txBox="1"/>
          <p:nvPr/>
        </p:nvSpPr>
        <p:spPr>
          <a:xfrm>
            <a:off x="5759482" y="36759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部署</a:t>
            </a:r>
          </a:p>
        </p:txBody>
      </p:sp>
    </p:spTree>
    <p:extLst>
      <p:ext uri="{BB962C8B-B14F-4D97-AF65-F5344CB8AC3E}">
        <p14:creationId xmlns:p14="http://schemas.microsoft.com/office/powerpoint/2010/main" val="229036623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1752601"/>
            <a:ext cx="8461208" cy="44703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⑧ 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b="1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891955" y="2485432"/>
            <a:ext cx="6839934" cy="10156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altLang="ja-JP" sz="2000" dirty="0">
                <a:solidFill>
                  <a:prstClr val="black"/>
                </a:solidFill>
              </a:rPr>
              <a:t>SELECT </a:t>
            </a:r>
            <a:r>
              <a:rPr lang="en-US" altLang="ja-JP" sz="2000" dirty="0" err="1">
                <a:solidFill>
                  <a:prstClr val="black"/>
                </a:solidFill>
              </a:rPr>
              <a:t>department_id</a:t>
            </a:r>
            <a:r>
              <a:rPr lang="en-US" altLang="ja-JP" sz="2000" dirty="0">
                <a:solidFill>
                  <a:prstClr val="black"/>
                </a:solidFill>
              </a:rPr>
              <a:t>, COUNT(*) </a:t>
            </a:r>
          </a:p>
          <a:p>
            <a:pPr lvl="0"/>
            <a:r>
              <a:rPr lang="en-US" altLang="ja-JP" sz="2000" dirty="0">
                <a:solidFill>
                  <a:prstClr val="black"/>
                </a:solidFill>
              </a:rPr>
              <a:t>FROM </a:t>
            </a:r>
            <a:r>
              <a:rPr lang="ja-JP" altLang="en-US" sz="2000" dirty="0">
                <a:solidFill>
                  <a:prstClr val="black"/>
                </a:solidFill>
              </a:rPr>
              <a:t>従業員 </a:t>
            </a:r>
          </a:p>
          <a:p>
            <a:pPr lvl="0"/>
            <a:r>
              <a:rPr lang="en-US" altLang="ja-JP" sz="2000" dirty="0">
                <a:solidFill>
                  <a:prstClr val="black"/>
                </a:solidFill>
              </a:rPr>
              <a:t>GROUP BY </a:t>
            </a:r>
            <a:r>
              <a:rPr lang="en-US" altLang="ja-JP" sz="2000" dirty="0" err="1">
                <a:solidFill>
                  <a:prstClr val="black"/>
                </a:solidFill>
              </a:rPr>
              <a:t>department_id</a:t>
            </a:r>
            <a:r>
              <a:rPr lang="en-US" altLang="ja-JP" sz="2000" dirty="0">
                <a:solidFill>
                  <a:prstClr val="black"/>
                </a:solidFill>
              </a:rPr>
              <a:t>;</a:t>
            </a:r>
            <a:endParaRPr kumimoji="0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819613" y="1752601"/>
            <a:ext cx="71705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u="sng" dirty="0">
                <a:latin typeface="+mn-ea"/>
              </a:rPr>
              <a:t>GROUP BY</a:t>
            </a:r>
            <a:r>
              <a:rPr lang="ja-JP" altLang="en-US" sz="2000" b="1" u="sng" dirty="0">
                <a:latin typeface="+mn-ea"/>
              </a:rPr>
              <a:t>（属性でグループ化）</a:t>
            </a:r>
            <a:endParaRPr lang="ja-JP" altLang="en-US" sz="2000" u="sng" dirty="0">
              <a:latin typeface="+mn-ea"/>
            </a:endParaRPr>
          </a:p>
          <a:p>
            <a:r>
              <a:rPr lang="ja-JP" altLang="en-US" sz="2000" dirty="0">
                <a:latin typeface="+mn-ea"/>
              </a:rPr>
              <a:t>　</a:t>
            </a:r>
            <a:r>
              <a:rPr lang="en-US" altLang="ja-JP" sz="2000" dirty="0">
                <a:latin typeface="+mn-ea"/>
              </a:rPr>
              <a:t>GROUP BY </a:t>
            </a:r>
            <a:r>
              <a:rPr lang="ja-JP" altLang="en-US" sz="2000" dirty="0">
                <a:latin typeface="+mn-ea"/>
              </a:rPr>
              <a:t>は、指定した属性についてグループ化する。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267428" y="3589186"/>
            <a:ext cx="6482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department_id</a:t>
            </a:r>
            <a:r>
              <a:rPr kumimoji="1" lang="ja-JP" altLang="en-US" dirty="0"/>
              <a:t> の属性について </a:t>
            </a:r>
            <a:r>
              <a:rPr kumimoji="1" lang="en-US" altLang="ja-JP" dirty="0"/>
              <a:t>1 </a:t>
            </a:r>
            <a:r>
              <a:rPr kumimoji="1" lang="ja-JP" altLang="en-US" dirty="0"/>
              <a:t>と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でグループ化が行われ、</a:t>
            </a:r>
            <a:endParaRPr kumimoji="1" lang="en-US" altLang="ja-JP" dirty="0"/>
          </a:p>
          <a:p>
            <a:r>
              <a:rPr kumimoji="1" lang="ja-JP" altLang="en-US" dirty="0"/>
              <a:t>それぞれの行数をカウント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CFB1027E-C993-516D-52E6-E982199CD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613" y="4982514"/>
            <a:ext cx="6715817" cy="1469085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B0C6EA7-FB93-6EE1-F341-FAFECB5394FC}"/>
              </a:ext>
            </a:extLst>
          </p:cNvPr>
          <p:cNvSpPr txBox="1"/>
          <p:nvPr/>
        </p:nvSpPr>
        <p:spPr>
          <a:xfrm>
            <a:off x="321845" y="4269725"/>
            <a:ext cx="88154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ja-JP" altLang="en-US" sz="2400" dirty="0"/>
              <a:t>結果（表示が見えないときは，スクロールバーでスクロール）</a:t>
            </a:r>
            <a:endParaRPr kumimoji="1" lang="ja-JP" altLang="en-US" sz="2400" dirty="0"/>
          </a:p>
        </p:txBody>
      </p:sp>
      <p:graphicFrame>
        <p:nvGraphicFramePr>
          <p:cNvPr id="11" name="表 10">
            <a:extLst>
              <a:ext uri="{FF2B5EF4-FFF2-40B4-BE49-F238E27FC236}">
                <a16:creationId xmlns:a16="http://schemas.microsoft.com/office/drawing/2014/main" id="{0A6A61AB-A5FD-4A7E-630B-4F54120ECB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438889"/>
              </p:ext>
            </p:extLst>
          </p:nvPr>
        </p:nvGraphicFramePr>
        <p:xfrm>
          <a:off x="1104900" y="48884"/>
          <a:ext cx="440690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700">
                  <a:extLst>
                    <a:ext uri="{9D8B030D-6E8A-4147-A177-3AD203B41FA5}">
                      <a16:colId xmlns:a16="http://schemas.microsoft.com/office/drawing/2014/main" val="166457967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4165752116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267917573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723181515"/>
                    </a:ext>
                  </a:extLst>
                </a:gridCol>
                <a:gridCol w="1752601">
                  <a:extLst>
                    <a:ext uri="{9D8B030D-6E8A-4147-A177-3AD203B41FA5}">
                      <a16:colId xmlns:a16="http://schemas.microsoft.com/office/drawing/2014/main" val="30127715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salary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department_id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4407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b="1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Alice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/>
                        <a:t>50000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4062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b="1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Bob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/>
                        <a:t>60000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0465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b="1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Charlie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/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/>
                        <a:t>70000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7916525"/>
                  </a:ext>
                </a:extLst>
              </a:tr>
            </a:tbl>
          </a:graphicData>
        </a:graphic>
      </p:graphicFrame>
      <p:graphicFrame>
        <p:nvGraphicFramePr>
          <p:cNvPr id="12" name="表 11">
            <a:extLst>
              <a:ext uri="{FF2B5EF4-FFF2-40B4-BE49-F238E27FC236}">
                <a16:creationId xmlns:a16="http://schemas.microsoft.com/office/drawing/2014/main" id="{AE5C4FDB-C5AC-2793-C8C5-26BA72842B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232952"/>
              </p:ext>
            </p:extLst>
          </p:nvPr>
        </p:nvGraphicFramePr>
        <p:xfrm>
          <a:off x="6531079" y="48884"/>
          <a:ext cx="20701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200">
                  <a:extLst>
                    <a:ext uri="{9D8B030D-6E8A-4147-A177-3AD203B41FA5}">
                      <a16:colId xmlns:a16="http://schemas.microsoft.com/office/drawing/2014/main" val="3736758466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3008112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585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b="1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HR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2318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b="1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Engineering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4307143"/>
                  </a:ext>
                </a:extLst>
              </a:tr>
            </a:tbl>
          </a:graphicData>
        </a:graphic>
      </p:graphicFrame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B1F5ED3-01F3-8143-157B-5F3E963ACA52}"/>
              </a:ext>
            </a:extLst>
          </p:cNvPr>
          <p:cNvSpPr txBox="1"/>
          <p:nvPr/>
        </p:nvSpPr>
        <p:spPr>
          <a:xfrm>
            <a:off x="150793" y="60514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従業員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42CA7C4-7355-437F-F7BD-59E99FA16D13}"/>
              </a:ext>
            </a:extLst>
          </p:cNvPr>
          <p:cNvSpPr txBox="1"/>
          <p:nvPr/>
        </p:nvSpPr>
        <p:spPr>
          <a:xfrm>
            <a:off x="5759482" y="36759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部署</a:t>
            </a:r>
          </a:p>
        </p:txBody>
      </p:sp>
    </p:spTree>
    <p:extLst>
      <p:ext uri="{BB962C8B-B14F-4D97-AF65-F5344CB8AC3E}">
        <p14:creationId xmlns:p14="http://schemas.microsoft.com/office/powerpoint/2010/main" val="1681271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リレーショナルデータベースの重要性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702194"/>
            <a:ext cx="8461208" cy="5836719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kumimoji="1" lang="ja-JP" altLang="en-US" sz="2400" b="1" dirty="0"/>
              <a:t>データの整合性</a:t>
            </a:r>
            <a:r>
              <a:rPr kumimoji="1" lang="ja-JP" altLang="en-US" sz="2400" dirty="0"/>
              <a:t>：リレーショナルデータベースは，</a:t>
            </a:r>
            <a:r>
              <a:rPr kumimoji="1" lang="ja-JP" altLang="en-US" sz="2400" b="1" dirty="0"/>
              <a:t>データの整合性を保持するための機能</a:t>
            </a:r>
            <a:r>
              <a:rPr kumimoji="1" lang="ja-JP" altLang="en-US" sz="2400" dirty="0"/>
              <a:t>を有する．これにより，誤ったデータや矛盾したデータが保存されるのを防ぐことができる．</a:t>
            </a:r>
            <a:endParaRPr kumimoji="1" lang="en-US" altLang="ja-JP" sz="2400" dirty="0"/>
          </a:p>
          <a:p>
            <a:pPr marL="457200" indent="-457200">
              <a:buFont typeface="+mj-lt"/>
              <a:buAutoNum type="arabicPeriod"/>
            </a:pPr>
            <a:r>
              <a:rPr kumimoji="1" lang="ja-JP" altLang="en-US" sz="2400" b="1" dirty="0"/>
              <a:t>柔軟な問い合わせ（クエリ）能力</a:t>
            </a:r>
            <a:r>
              <a:rPr kumimoji="1" lang="ja-JP" altLang="en-US" sz="2400" dirty="0"/>
              <a:t>：リレーショナルデータベースの</a:t>
            </a:r>
            <a:r>
              <a:rPr kumimoji="1" lang="en-US" altLang="ja-JP" sz="2400" dirty="0"/>
              <a:t>SQL</a:t>
            </a:r>
            <a:r>
              <a:rPr kumimoji="1" lang="ja-JP" altLang="en-US" sz="2400" dirty="0"/>
              <a:t>（</a:t>
            </a:r>
            <a:r>
              <a:rPr kumimoji="1" lang="en-US" altLang="ja-JP" sz="2400" dirty="0"/>
              <a:t>Structured Query Language</a:t>
            </a:r>
            <a:r>
              <a:rPr kumimoji="1" lang="ja-JP" altLang="en-US" sz="2400" dirty="0"/>
              <a:t>）（データベース操作言語）の使用により，</a:t>
            </a:r>
            <a:r>
              <a:rPr kumimoji="1" lang="ja-JP" altLang="en-US" sz="2400" b="1" dirty="0"/>
              <a:t>複雑な検索やデータの抽出</a:t>
            </a:r>
            <a:r>
              <a:rPr kumimoji="1" lang="ja-JP" altLang="en-US" sz="2400" dirty="0"/>
              <a:t>が可能になる．</a:t>
            </a:r>
            <a:endParaRPr kumimoji="1" lang="en-US" altLang="ja-JP" sz="2400" dirty="0"/>
          </a:p>
          <a:p>
            <a:pPr marL="457200" indent="-457200">
              <a:buFont typeface="+mj-lt"/>
              <a:buAutoNum type="arabicPeriod"/>
            </a:pPr>
            <a:r>
              <a:rPr kumimoji="1" lang="ja-JP" altLang="en-US" sz="2400" b="1" dirty="0"/>
              <a:t>トランザクション機能</a:t>
            </a:r>
            <a:r>
              <a:rPr kumimoji="1" lang="ja-JP" altLang="en-US" sz="2400" dirty="0"/>
              <a:t>：一連の操作全体を一つの単位として取り扱うことができる機能．これにより，</a:t>
            </a:r>
            <a:r>
              <a:rPr kumimoji="1" lang="ja-JP" altLang="en-US" sz="2400" b="1" dirty="0"/>
              <a:t>データの一貫性と信頼性が向上</a:t>
            </a:r>
            <a:r>
              <a:rPr kumimoji="1" lang="ja-JP" altLang="en-US" sz="2400" dirty="0"/>
              <a:t>する．</a:t>
            </a:r>
            <a:endParaRPr kumimoji="1" lang="en-US" altLang="ja-JP" sz="2400" dirty="0"/>
          </a:p>
          <a:p>
            <a:pPr marL="457200" indent="-457200">
              <a:buFont typeface="+mj-lt"/>
              <a:buAutoNum type="arabicPeriod"/>
            </a:pPr>
            <a:r>
              <a:rPr kumimoji="1" lang="ja-JP" altLang="en-US" sz="2400" b="1" dirty="0"/>
              <a:t>セキュリティ</a:t>
            </a:r>
            <a:r>
              <a:rPr kumimoji="1" lang="ja-JP" altLang="en-US" sz="2400" dirty="0"/>
              <a:t>：</a:t>
            </a:r>
            <a:r>
              <a:rPr kumimoji="1" lang="ja-JP" altLang="en-US" sz="2400" b="1" dirty="0"/>
              <a:t>アクセス権限の設定</a:t>
            </a:r>
            <a:r>
              <a:rPr kumimoji="1" lang="ja-JP" altLang="en-US" sz="2400" dirty="0"/>
              <a:t>などにより，セキュリティを確保する．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データの安全な保管，効率的なデータ検索・操作，ビジネスや研究の意思決定をサポート．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380839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8529" y="1996693"/>
            <a:ext cx="8461208" cy="4861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⑨ 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b="1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758939" y="2843270"/>
            <a:ext cx="6839934" cy="10156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altLang="ja-JP" sz="2000" dirty="0">
                <a:solidFill>
                  <a:prstClr val="black"/>
                </a:solidFill>
              </a:rPr>
              <a:t>SELECT name, age </a:t>
            </a:r>
          </a:p>
          <a:p>
            <a:pPr lvl="0"/>
            <a:r>
              <a:rPr lang="en-US" altLang="ja-JP" sz="2000" dirty="0">
                <a:solidFill>
                  <a:prstClr val="black"/>
                </a:solidFill>
              </a:rPr>
              <a:t>FROM </a:t>
            </a:r>
            <a:r>
              <a:rPr lang="ja-JP" altLang="en-US" sz="2000" dirty="0">
                <a:solidFill>
                  <a:prstClr val="black"/>
                </a:solidFill>
              </a:rPr>
              <a:t>従業員 </a:t>
            </a:r>
          </a:p>
          <a:p>
            <a:pPr lvl="0"/>
            <a:r>
              <a:rPr lang="en-US" altLang="ja-JP" sz="2000" dirty="0">
                <a:solidFill>
                  <a:prstClr val="black"/>
                </a:solidFill>
              </a:rPr>
              <a:t>ORDER BY age DESC;</a:t>
            </a:r>
            <a:endParaRPr kumimoji="0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758939" y="1996693"/>
            <a:ext cx="71705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u="sng" dirty="0">
                <a:latin typeface="+mn-ea"/>
              </a:rPr>
              <a:t>ORDER BY</a:t>
            </a:r>
            <a:r>
              <a:rPr lang="ja-JP" altLang="en-US" sz="2000" b="1" u="sng" dirty="0">
                <a:latin typeface="+mn-ea"/>
              </a:rPr>
              <a:t>（並べ替え（ソート））</a:t>
            </a:r>
            <a:endParaRPr lang="ja-JP" altLang="en-US" sz="2000" u="sng" dirty="0">
              <a:latin typeface="+mn-ea"/>
            </a:endParaRPr>
          </a:p>
          <a:p>
            <a:r>
              <a:rPr lang="ja-JP" altLang="en-US" sz="2000" dirty="0">
                <a:latin typeface="+mn-ea"/>
              </a:rPr>
              <a:t>　</a:t>
            </a:r>
            <a:r>
              <a:rPr lang="en-US" altLang="ja-JP" sz="2000" dirty="0">
                <a:latin typeface="+mn-ea"/>
              </a:rPr>
              <a:t>ORDER BY </a:t>
            </a:r>
            <a:r>
              <a:rPr lang="ja-JP" altLang="en-US" sz="2000" dirty="0">
                <a:latin typeface="+mn-ea"/>
              </a:rPr>
              <a:t>は、指定した属性についてソートする。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22837" y="3997624"/>
            <a:ext cx="3674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age </a:t>
            </a:r>
            <a:r>
              <a:rPr kumimoji="1" lang="ja-JP" altLang="en-US" dirty="0"/>
              <a:t>属性の値が高い行を先に表示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A73B93CE-2374-34D8-1731-84722AB3E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982" y="5109124"/>
            <a:ext cx="5258301" cy="1612352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46C9FA3-C73D-DCF5-798A-9775F30E37AF}"/>
              </a:ext>
            </a:extLst>
          </p:cNvPr>
          <p:cNvSpPr txBox="1"/>
          <p:nvPr/>
        </p:nvSpPr>
        <p:spPr>
          <a:xfrm>
            <a:off x="328529" y="4576280"/>
            <a:ext cx="88154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ja-JP" altLang="en-US" sz="2400" dirty="0"/>
              <a:t>結果（表示が見えないときは，スクロールバーでスクロール）</a:t>
            </a:r>
            <a:endParaRPr kumimoji="1" lang="ja-JP" altLang="en-US" sz="2400" dirty="0"/>
          </a:p>
        </p:txBody>
      </p:sp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95857C2D-4973-EAAD-8F93-E5618B1E8D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178634"/>
              </p:ext>
            </p:extLst>
          </p:nvPr>
        </p:nvGraphicFramePr>
        <p:xfrm>
          <a:off x="1104900" y="48884"/>
          <a:ext cx="440690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700">
                  <a:extLst>
                    <a:ext uri="{9D8B030D-6E8A-4147-A177-3AD203B41FA5}">
                      <a16:colId xmlns:a16="http://schemas.microsoft.com/office/drawing/2014/main" val="166457967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4165752116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267917573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723181515"/>
                    </a:ext>
                  </a:extLst>
                </a:gridCol>
                <a:gridCol w="1752601">
                  <a:extLst>
                    <a:ext uri="{9D8B030D-6E8A-4147-A177-3AD203B41FA5}">
                      <a16:colId xmlns:a16="http://schemas.microsoft.com/office/drawing/2014/main" val="30127715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salary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department_id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4407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b="1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Alice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/>
                        <a:t>50000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4062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b="1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Bob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/>
                        <a:t>60000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0465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b="1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Charlie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/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/>
                        <a:t>70000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7916525"/>
                  </a:ext>
                </a:extLst>
              </a:tr>
            </a:tbl>
          </a:graphicData>
        </a:graphic>
      </p:graphicFrame>
      <p:graphicFrame>
        <p:nvGraphicFramePr>
          <p:cNvPr id="14" name="表 13">
            <a:extLst>
              <a:ext uri="{FF2B5EF4-FFF2-40B4-BE49-F238E27FC236}">
                <a16:creationId xmlns:a16="http://schemas.microsoft.com/office/drawing/2014/main" id="{74A565B3-3649-AF8B-DDEB-A88BA55A16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372122"/>
              </p:ext>
            </p:extLst>
          </p:nvPr>
        </p:nvGraphicFramePr>
        <p:xfrm>
          <a:off x="6531079" y="48884"/>
          <a:ext cx="20701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200">
                  <a:extLst>
                    <a:ext uri="{9D8B030D-6E8A-4147-A177-3AD203B41FA5}">
                      <a16:colId xmlns:a16="http://schemas.microsoft.com/office/drawing/2014/main" val="3736758466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3008112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585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b="1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HR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2318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b="1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Engineering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4307143"/>
                  </a:ext>
                </a:extLst>
              </a:tr>
            </a:tbl>
          </a:graphicData>
        </a:graphic>
      </p:graphicFrame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862CA6C-F65A-8B3B-9D40-F0D30468FD2E}"/>
              </a:ext>
            </a:extLst>
          </p:cNvPr>
          <p:cNvSpPr txBox="1"/>
          <p:nvPr/>
        </p:nvSpPr>
        <p:spPr>
          <a:xfrm>
            <a:off x="150793" y="60514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従業員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C36C63C-0AF0-DAE5-94AD-92A2CB8D8730}"/>
              </a:ext>
            </a:extLst>
          </p:cNvPr>
          <p:cNvSpPr txBox="1"/>
          <p:nvPr/>
        </p:nvSpPr>
        <p:spPr>
          <a:xfrm>
            <a:off x="5759482" y="36759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部署</a:t>
            </a:r>
          </a:p>
        </p:txBody>
      </p:sp>
    </p:spTree>
    <p:extLst>
      <p:ext uri="{BB962C8B-B14F-4D97-AF65-F5344CB8AC3E}">
        <p14:creationId xmlns:p14="http://schemas.microsoft.com/office/powerpoint/2010/main" val="176847540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2167649"/>
            <a:ext cx="8461208" cy="4055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⑩ 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b="1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931057" y="3881799"/>
            <a:ext cx="6839934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altLang="ja-JP" sz="2000" dirty="0">
                <a:solidFill>
                  <a:prstClr val="black"/>
                </a:solidFill>
              </a:rPr>
              <a:t>SELECT * FROM </a:t>
            </a:r>
            <a:r>
              <a:rPr lang="ja-JP" altLang="en-US" sz="2000" dirty="0">
                <a:solidFill>
                  <a:prstClr val="black"/>
                </a:solidFill>
              </a:rPr>
              <a:t>従業員 </a:t>
            </a:r>
          </a:p>
          <a:p>
            <a:pPr lvl="0"/>
            <a:r>
              <a:rPr lang="en-US" altLang="ja-JP" sz="2000" dirty="0">
                <a:solidFill>
                  <a:prstClr val="black"/>
                </a:solidFill>
              </a:rPr>
              <a:t>WHERE salary &gt; (SELECT AVG(salary) FROM </a:t>
            </a:r>
            <a:r>
              <a:rPr lang="ja-JP" altLang="en-US" sz="2000" dirty="0">
                <a:solidFill>
                  <a:prstClr val="black"/>
                </a:solidFill>
              </a:rPr>
              <a:t>従業員</a:t>
            </a:r>
            <a:r>
              <a:rPr lang="en-US" altLang="ja-JP" sz="2000" dirty="0">
                <a:solidFill>
                  <a:prstClr val="black"/>
                </a:solidFill>
              </a:rPr>
              <a:t>);</a:t>
            </a:r>
            <a:endParaRPr kumimoji="0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931057" y="2167649"/>
            <a:ext cx="717051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b="1" u="sng" dirty="0">
                <a:latin typeface="+mn-ea"/>
              </a:rPr>
              <a:t>副問い合わせ</a:t>
            </a:r>
            <a:endParaRPr lang="ja-JP" altLang="en-US" sz="2000" u="sng" dirty="0">
              <a:latin typeface="+mn-ea"/>
            </a:endParaRPr>
          </a:p>
          <a:p>
            <a:r>
              <a:rPr lang="ja-JP" altLang="en-US" sz="2000" dirty="0">
                <a:latin typeface="+mn-ea"/>
              </a:rPr>
              <a:t>　</a:t>
            </a:r>
            <a:r>
              <a:rPr lang="en-US" altLang="ja-JP" sz="2000" dirty="0">
                <a:latin typeface="+mn-ea"/>
              </a:rPr>
              <a:t>IN</a:t>
            </a:r>
            <a:r>
              <a:rPr lang="ja-JP" altLang="en-US" sz="2000" dirty="0">
                <a:latin typeface="+mn-ea"/>
              </a:rPr>
              <a:t>や括弧</a:t>
            </a:r>
            <a:r>
              <a:rPr lang="en-US" altLang="ja-JP" sz="2000" dirty="0">
                <a:latin typeface="+mn-ea"/>
              </a:rPr>
              <a:t>()</a:t>
            </a:r>
            <a:r>
              <a:rPr lang="ja-JP" altLang="en-US" sz="2000" dirty="0">
                <a:latin typeface="+mn-ea"/>
              </a:rPr>
              <a:t>は、</a:t>
            </a:r>
            <a:r>
              <a:rPr lang="en-US" altLang="ja-JP" sz="2000" dirty="0">
                <a:latin typeface="+mn-ea"/>
              </a:rPr>
              <a:t>SQL</a:t>
            </a:r>
            <a:r>
              <a:rPr lang="ja-JP" altLang="en-US" sz="2000" dirty="0">
                <a:latin typeface="+mn-ea"/>
              </a:rPr>
              <a:t>でさまざまな用語があるが、問い</a:t>
            </a:r>
            <a:r>
              <a:rPr lang="ja-JP" altLang="en-US" sz="2000" dirty="0" err="1">
                <a:latin typeface="+mn-ea"/>
              </a:rPr>
              <a:t>合わ</a:t>
            </a:r>
            <a:r>
              <a:rPr lang="ja-JP" altLang="en-US" sz="2000" dirty="0">
                <a:latin typeface="+mn-ea"/>
              </a:rPr>
              <a:t>　</a:t>
            </a:r>
            <a:endParaRPr lang="en-US" altLang="ja-JP" sz="2000" dirty="0">
              <a:latin typeface="+mn-ea"/>
            </a:endParaRPr>
          </a:p>
          <a:p>
            <a:r>
              <a:rPr lang="ja-JP" altLang="en-US" sz="2000" dirty="0">
                <a:latin typeface="+mn-ea"/>
              </a:rPr>
              <a:t>　</a:t>
            </a:r>
            <a:r>
              <a:rPr lang="ja-JP" altLang="en-US" sz="2000" dirty="0" err="1">
                <a:latin typeface="+mn-ea"/>
              </a:rPr>
              <a:t>せ</a:t>
            </a:r>
            <a:r>
              <a:rPr lang="ja-JP" altLang="en-US" sz="2000" dirty="0">
                <a:latin typeface="+mn-ea"/>
              </a:rPr>
              <a:t>内に別の問い合わせを含めるときにも使える。</a:t>
            </a:r>
          </a:p>
          <a:p>
            <a:r>
              <a:rPr lang="ja-JP" altLang="en-US" sz="2000" dirty="0">
                <a:latin typeface="+mn-ea"/>
              </a:rPr>
              <a:t>　これは、ある問い合わせの結果を別の問い合わせのために</a:t>
            </a:r>
            <a:endParaRPr lang="en-US" altLang="ja-JP" sz="2000" dirty="0">
              <a:latin typeface="+mn-ea"/>
            </a:endParaRPr>
          </a:p>
          <a:p>
            <a:r>
              <a:rPr lang="ja-JP" altLang="en-US" sz="2000" dirty="0">
                <a:latin typeface="+mn-ea"/>
              </a:rPr>
              <a:t>　使うもの。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13933" y="4700824"/>
            <a:ext cx="6929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salary </a:t>
            </a:r>
            <a:r>
              <a:rPr kumimoji="1" lang="ja-JP" altLang="en-US" dirty="0"/>
              <a:t>属性の値が、</a:t>
            </a:r>
            <a:r>
              <a:rPr kumimoji="1" lang="en-US" altLang="ja-JP" dirty="0"/>
              <a:t>salary </a:t>
            </a:r>
            <a:r>
              <a:rPr kumimoji="1" lang="ja-JP" altLang="en-US" dirty="0"/>
              <a:t>属性の</a:t>
            </a:r>
            <a:r>
              <a:rPr kumimoji="1" lang="ja-JP" altLang="en-US" b="1" u="sng" dirty="0"/>
              <a:t>平均よりも高い</a:t>
            </a:r>
            <a:r>
              <a:rPr kumimoji="1" lang="ja-JP" altLang="en-US" dirty="0"/>
              <a:t>という条件で選択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596486C1-232D-A554-440D-5F5D9C243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683" y="5668718"/>
            <a:ext cx="7082190" cy="1052758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D8AB94E-BD22-0320-A0F5-6E3CD000FE55}"/>
              </a:ext>
            </a:extLst>
          </p:cNvPr>
          <p:cNvSpPr txBox="1"/>
          <p:nvPr/>
        </p:nvSpPr>
        <p:spPr>
          <a:xfrm>
            <a:off x="360947" y="4983781"/>
            <a:ext cx="88154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ja-JP" altLang="en-US" sz="2400" dirty="0"/>
              <a:t>結果（表示が見えないときは，スクロールバーでスクロール）</a:t>
            </a:r>
            <a:endParaRPr kumimoji="1" lang="ja-JP" altLang="en-US" sz="2400" dirty="0"/>
          </a:p>
        </p:txBody>
      </p:sp>
      <p:graphicFrame>
        <p:nvGraphicFramePr>
          <p:cNvPr id="11" name="表 10">
            <a:extLst>
              <a:ext uri="{FF2B5EF4-FFF2-40B4-BE49-F238E27FC236}">
                <a16:creationId xmlns:a16="http://schemas.microsoft.com/office/drawing/2014/main" id="{98174A10-5BC4-FCB8-23D4-E2D1BD0CCD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65516"/>
              </p:ext>
            </p:extLst>
          </p:nvPr>
        </p:nvGraphicFramePr>
        <p:xfrm>
          <a:off x="1104900" y="48884"/>
          <a:ext cx="440690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700">
                  <a:extLst>
                    <a:ext uri="{9D8B030D-6E8A-4147-A177-3AD203B41FA5}">
                      <a16:colId xmlns:a16="http://schemas.microsoft.com/office/drawing/2014/main" val="166457967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4165752116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267917573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723181515"/>
                    </a:ext>
                  </a:extLst>
                </a:gridCol>
                <a:gridCol w="1752601">
                  <a:extLst>
                    <a:ext uri="{9D8B030D-6E8A-4147-A177-3AD203B41FA5}">
                      <a16:colId xmlns:a16="http://schemas.microsoft.com/office/drawing/2014/main" val="30127715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salary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department_id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4407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b="1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Alice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/>
                        <a:t>50000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4062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b="1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Bob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/>
                        <a:t>60000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0465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b="1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Charlie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/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/>
                        <a:t>70000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7916525"/>
                  </a:ext>
                </a:extLst>
              </a:tr>
            </a:tbl>
          </a:graphicData>
        </a:graphic>
      </p:graphicFrame>
      <p:graphicFrame>
        <p:nvGraphicFramePr>
          <p:cNvPr id="12" name="表 11">
            <a:extLst>
              <a:ext uri="{FF2B5EF4-FFF2-40B4-BE49-F238E27FC236}">
                <a16:creationId xmlns:a16="http://schemas.microsoft.com/office/drawing/2014/main" id="{813752BB-790A-332F-57C4-8BE41CB4A2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341815"/>
              </p:ext>
            </p:extLst>
          </p:nvPr>
        </p:nvGraphicFramePr>
        <p:xfrm>
          <a:off x="6531079" y="48884"/>
          <a:ext cx="20701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200">
                  <a:extLst>
                    <a:ext uri="{9D8B030D-6E8A-4147-A177-3AD203B41FA5}">
                      <a16:colId xmlns:a16="http://schemas.microsoft.com/office/drawing/2014/main" val="3736758466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3008112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585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b="1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HR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2318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b="1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Engineering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4307143"/>
                  </a:ext>
                </a:extLst>
              </a:tr>
            </a:tbl>
          </a:graphicData>
        </a:graphic>
      </p:graphicFrame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1A1C3A7-0486-C57F-9A6E-0DAA05308981}"/>
              </a:ext>
            </a:extLst>
          </p:cNvPr>
          <p:cNvSpPr txBox="1"/>
          <p:nvPr/>
        </p:nvSpPr>
        <p:spPr>
          <a:xfrm>
            <a:off x="150793" y="60514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従業員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A54873A-F489-0A23-ED04-0650405C480F}"/>
              </a:ext>
            </a:extLst>
          </p:cNvPr>
          <p:cNvSpPr txBox="1"/>
          <p:nvPr/>
        </p:nvSpPr>
        <p:spPr>
          <a:xfrm>
            <a:off x="5759482" y="36759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部署</a:t>
            </a:r>
          </a:p>
        </p:txBody>
      </p:sp>
    </p:spTree>
    <p:extLst>
      <p:ext uri="{BB962C8B-B14F-4D97-AF65-F5344CB8AC3E}">
        <p14:creationId xmlns:p14="http://schemas.microsoft.com/office/powerpoint/2010/main" val="180532333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全体まとめ①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94824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ja-JP" altLang="en-US" b="1" dirty="0"/>
              <a:t>オンラインツール </a:t>
            </a:r>
            <a:r>
              <a:rPr lang="en-US" altLang="ja-JP" b="1" dirty="0" err="1"/>
              <a:t>SQLFiddle</a:t>
            </a:r>
            <a:r>
              <a:rPr lang="en-US" altLang="ja-JP" b="1" dirty="0"/>
              <a:t> </a:t>
            </a:r>
            <a:r>
              <a:rPr lang="ja-JP" altLang="en-US" b="1" dirty="0"/>
              <a:t>のメリット</a:t>
            </a:r>
            <a:endParaRPr lang="en-US" altLang="ja-JP" b="1" dirty="0"/>
          </a:p>
          <a:p>
            <a:r>
              <a:rPr lang="ja-JP" altLang="en-US" b="1" dirty="0"/>
              <a:t>アクセスの手軽さ</a:t>
            </a:r>
            <a:r>
              <a:rPr lang="en-US" altLang="ja-JP" dirty="0"/>
              <a:t>: Web</a:t>
            </a:r>
            <a:r>
              <a:rPr lang="ja-JP" altLang="en-US" dirty="0"/>
              <a:t>ブラウザがあればどこからでもアクセス可能。</a:t>
            </a:r>
          </a:p>
          <a:p>
            <a:r>
              <a:rPr lang="ja-JP" altLang="en-US" b="1" dirty="0"/>
              <a:t>インストール不要</a:t>
            </a:r>
            <a:r>
              <a:rPr lang="en-US" altLang="ja-JP" dirty="0"/>
              <a:t>: </a:t>
            </a:r>
            <a:r>
              <a:rPr lang="ja-JP" altLang="en-US" dirty="0"/>
              <a:t>データベースソフトウェアのインストールが不要。</a:t>
            </a:r>
          </a:p>
          <a:p>
            <a:r>
              <a:rPr lang="ja-JP" altLang="en-US" b="1" dirty="0"/>
              <a:t>時間や場所に縛られない</a:t>
            </a:r>
            <a:r>
              <a:rPr lang="en-US" altLang="ja-JP" dirty="0"/>
              <a:t>: </a:t>
            </a:r>
            <a:r>
              <a:rPr lang="ja-JP" altLang="en-US" dirty="0"/>
              <a:t>自分の都合に合わせて練習可能。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b="1" dirty="0"/>
              <a:t>SQL</a:t>
            </a:r>
            <a:r>
              <a:rPr lang="ja-JP" altLang="en-US" b="1" dirty="0"/>
              <a:t>によるデータの追加</a:t>
            </a:r>
          </a:p>
          <a:p>
            <a:r>
              <a:rPr lang="en-US" altLang="ja-JP" dirty="0"/>
              <a:t>INSERT INTO </a:t>
            </a:r>
            <a:r>
              <a:rPr lang="ja-JP" altLang="en-US" dirty="0"/>
              <a:t>コマンドでテーブルに行を追加。</a:t>
            </a:r>
          </a:p>
          <a:p>
            <a:pPr marL="0" indent="0">
              <a:buNone/>
            </a:pPr>
            <a:r>
              <a:rPr lang="ja-JP" altLang="en-US" dirty="0"/>
              <a:t>　　例</a:t>
            </a:r>
            <a:r>
              <a:rPr lang="en-US" altLang="ja-JP" dirty="0"/>
              <a:t>: </a:t>
            </a:r>
            <a:r>
              <a:rPr lang="en-US" altLang="ja-JP" b="1" dirty="0"/>
              <a:t>INSERT INTO </a:t>
            </a:r>
            <a:r>
              <a:rPr lang="ja-JP" altLang="en-US" b="1" dirty="0"/>
              <a:t>朝食と値段 </a:t>
            </a:r>
            <a:r>
              <a:rPr lang="en-US" altLang="ja-JP" b="1" dirty="0"/>
              <a:t>VALUES ('A', '</a:t>
            </a:r>
            <a:r>
              <a:rPr lang="ja-JP" altLang="en-US" b="1" dirty="0"/>
              <a:t>カレーライス</a:t>
            </a:r>
            <a:r>
              <a:rPr lang="en-US" altLang="ja-JP" b="1" dirty="0"/>
              <a:t>', 400);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b="1" dirty="0"/>
              <a:t>授業での</a:t>
            </a:r>
            <a:r>
              <a:rPr lang="en-US" altLang="ja-JP" b="1" dirty="0"/>
              <a:t>SQL</a:t>
            </a:r>
            <a:r>
              <a:rPr lang="ja-JP" altLang="en-US" b="1" dirty="0"/>
              <a:t>の学習の進め方</a:t>
            </a:r>
          </a:p>
          <a:p>
            <a:r>
              <a:rPr lang="ja-JP" altLang="en-US" dirty="0"/>
              <a:t>概観から始め、次回から、基本的な機能をマスターしながら、応用に進む。</a:t>
            </a:r>
          </a:p>
          <a:p>
            <a:r>
              <a:rPr lang="ja-JP" altLang="en-US" dirty="0"/>
              <a:t>学習意欲の向上と効率的な学習が可能。</a:t>
            </a:r>
          </a:p>
          <a:p>
            <a:endParaRPr lang="ja-JP" altLang="en-US" dirty="0"/>
          </a:p>
          <a:p>
            <a:pPr marL="0" indent="0">
              <a:buNone/>
            </a:pPr>
            <a:r>
              <a:rPr lang="en-US" altLang="ja-JP" b="1" dirty="0"/>
              <a:t>SQL</a:t>
            </a:r>
            <a:r>
              <a:rPr lang="ja-JP" altLang="en-US" b="1" dirty="0"/>
              <a:t>問い合わせの全体像</a:t>
            </a:r>
          </a:p>
          <a:p>
            <a:r>
              <a:rPr lang="en-US" altLang="ja-JP" dirty="0"/>
              <a:t>SELECT, FROM, WHERE </a:t>
            </a:r>
            <a:r>
              <a:rPr lang="ja-JP" altLang="en-US" dirty="0"/>
              <a:t>など、</a:t>
            </a:r>
            <a:r>
              <a:rPr lang="ja-JP" altLang="en-US" b="1" dirty="0"/>
              <a:t>多様</a:t>
            </a:r>
            <a:r>
              <a:rPr lang="ja-JP" altLang="en-US" dirty="0"/>
              <a:t>なコマンドが存在。</a:t>
            </a:r>
          </a:p>
          <a:p>
            <a:r>
              <a:rPr lang="ja-JP" altLang="en-US" b="1" dirty="0"/>
              <a:t>結合、集計、ソート、副問い合わせ</a:t>
            </a:r>
            <a:r>
              <a:rPr lang="ja-JP" altLang="en-US" dirty="0"/>
              <a:t>など、高度な操作も可能。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983469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全体まとめ②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1800" b="1" dirty="0"/>
              <a:t>テーブル定義</a:t>
            </a:r>
          </a:p>
          <a:p>
            <a:r>
              <a:rPr lang="en-US" altLang="ja-JP" sz="1800" dirty="0"/>
              <a:t>CREATE TABLE </a:t>
            </a:r>
            <a:r>
              <a:rPr lang="ja-JP" altLang="en-US" sz="1800" dirty="0"/>
              <a:t>でテーブルを定義。</a:t>
            </a:r>
          </a:p>
          <a:p>
            <a:pPr marL="0" indent="0">
              <a:buNone/>
            </a:pPr>
            <a:r>
              <a:rPr lang="ja-JP" altLang="en-US" sz="1800" dirty="0"/>
              <a:t>　　例</a:t>
            </a:r>
            <a:r>
              <a:rPr lang="en-US" altLang="ja-JP" sz="1800" dirty="0"/>
              <a:t>: </a:t>
            </a:r>
            <a:r>
              <a:rPr lang="en-US" altLang="ja-JP" sz="1800" b="1" dirty="0"/>
              <a:t>CREATE TABLE </a:t>
            </a:r>
            <a:r>
              <a:rPr lang="ja-JP" altLang="en-US" sz="1800" b="1" dirty="0"/>
              <a:t>従業員 </a:t>
            </a:r>
            <a:r>
              <a:rPr lang="en-US" altLang="ja-JP" sz="1800" b="1" dirty="0"/>
              <a:t>(id INTEGER, name TEXT, age INTEGER, salary INTEGER, </a:t>
            </a:r>
            <a:r>
              <a:rPr lang="en-US" altLang="ja-JP" sz="1800" b="1" dirty="0" err="1"/>
              <a:t>department_id</a:t>
            </a:r>
            <a:r>
              <a:rPr lang="en-US" altLang="ja-JP" sz="1800" b="1" dirty="0"/>
              <a:t> INTEGER);</a:t>
            </a:r>
          </a:p>
          <a:p>
            <a:endParaRPr lang="en-US" altLang="ja-JP" sz="1800" dirty="0"/>
          </a:p>
          <a:p>
            <a:pPr marL="0" indent="0">
              <a:buNone/>
            </a:pPr>
            <a:r>
              <a:rPr lang="ja-JP" altLang="en-US" sz="1800" b="1" dirty="0"/>
              <a:t>主要な</a:t>
            </a:r>
            <a:r>
              <a:rPr lang="en-US" altLang="ja-JP" sz="1800" b="1" dirty="0"/>
              <a:t>SQL</a:t>
            </a:r>
            <a:r>
              <a:rPr lang="ja-JP" altLang="en-US" sz="1800" b="1" dirty="0"/>
              <a:t>の機能</a:t>
            </a:r>
          </a:p>
          <a:p>
            <a:pPr marL="493200" lvl="1" indent="0">
              <a:buFont typeface="+mj-lt"/>
              <a:buAutoNum type="arabicPeriod"/>
            </a:pPr>
            <a:r>
              <a:rPr lang="ja-JP" altLang="en-US" sz="1800" dirty="0"/>
              <a:t>データの検索や射影 </a:t>
            </a:r>
            <a:r>
              <a:rPr lang="en-US" altLang="ja-JP" sz="1800" dirty="0"/>
              <a:t>(SELECT)</a:t>
            </a:r>
          </a:p>
          <a:p>
            <a:pPr marL="493200" lvl="1" indent="0">
              <a:buFont typeface="+mj-lt"/>
              <a:buAutoNum type="arabicPeriod"/>
            </a:pPr>
            <a:r>
              <a:rPr lang="ja-JP" altLang="en-US" sz="1800" dirty="0"/>
              <a:t>問い合わせ対象テーブルの指定 </a:t>
            </a:r>
            <a:r>
              <a:rPr lang="en-US" altLang="ja-JP" sz="1800" dirty="0"/>
              <a:t>(FROM)</a:t>
            </a:r>
          </a:p>
          <a:p>
            <a:pPr marL="493200" lvl="1" indent="0">
              <a:buFont typeface="+mj-lt"/>
              <a:buAutoNum type="arabicPeriod"/>
            </a:pPr>
            <a:r>
              <a:rPr lang="ja-JP" altLang="en-US" sz="1800" dirty="0"/>
              <a:t>条件による選択 </a:t>
            </a:r>
            <a:r>
              <a:rPr lang="en-US" altLang="ja-JP" sz="1800" dirty="0"/>
              <a:t>(WHERE)</a:t>
            </a:r>
          </a:p>
          <a:p>
            <a:pPr marL="493200" lvl="1" indent="0">
              <a:buFont typeface="+mj-lt"/>
              <a:buAutoNum type="arabicPeriod"/>
            </a:pPr>
            <a:r>
              <a:rPr lang="ja-JP" altLang="en-US" sz="1800" dirty="0"/>
              <a:t>テーブルの結合 </a:t>
            </a:r>
            <a:r>
              <a:rPr lang="en-US" altLang="ja-JP" sz="1800" dirty="0"/>
              <a:t>(JOIN, ON)</a:t>
            </a:r>
          </a:p>
          <a:p>
            <a:pPr marL="493200" lvl="1" indent="0">
              <a:buFont typeface="+mj-lt"/>
              <a:buAutoNum type="arabicPeriod"/>
            </a:pPr>
            <a:r>
              <a:rPr lang="ja-JP" altLang="en-US" sz="1800" dirty="0"/>
              <a:t>重複行の除去 </a:t>
            </a:r>
            <a:r>
              <a:rPr lang="en-US" altLang="ja-JP" sz="1800" dirty="0"/>
              <a:t>(DISTINCT)</a:t>
            </a:r>
          </a:p>
          <a:p>
            <a:pPr marL="493200" lvl="1" indent="0">
              <a:buFont typeface="+mj-lt"/>
              <a:buAutoNum type="arabicPeriod"/>
            </a:pPr>
            <a:r>
              <a:rPr lang="ja-JP" altLang="en-US" sz="1800" dirty="0"/>
              <a:t>行数のカウント </a:t>
            </a:r>
            <a:r>
              <a:rPr lang="en-US" altLang="ja-JP" sz="1800" dirty="0"/>
              <a:t>(COUNT)</a:t>
            </a:r>
          </a:p>
          <a:p>
            <a:pPr marL="493200" lvl="1" indent="0">
              <a:buFont typeface="+mj-lt"/>
              <a:buAutoNum type="arabicPeriod"/>
            </a:pPr>
            <a:r>
              <a:rPr lang="ja-JP" altLang="en-US" sz="1800" dirty="0"/>
              <a:t>平均、最大、最小、合計の計算 </a:t>
            </a:r>
            <a:r>
              <a:rPr lang="en-US" altLang="ja-JP" sz="1800" dirty="0"/>
              <a:t>(AVG, MAX, MIN, SUM)</a:t>
            </a:r>
          </a:p>
          <a:p>
            <a:pPr marL="493200" lvl="1" indent="0">
              <a:buFont typeface="+mj-lt"/>
              <a:buAutoNum type="arabicPeriod"/>
            </a:pPr>
            <a:r>
              <a:rPr lang="ja-JP" altLang="en-US" sz="1800" dirty="0"/>
              <a:t>属性でグループ化 </a:t>
            </a:r>
            <a:r>
              <a:rPr lang="en-US" altLang="ja-JP" sz="1800" dirty="0"/>
              <a:t>(GROUP BY)</a:t>
            </a:r>
          </a:p>
          <a:p>
            <a:pPr marL="493200" lvl="1" indent="0">
              <a:buFont typeface="+mj-lt"/>
              <a:buAutoNum type="arabicPeriod"/>
            </a:pPr>
            <a:r>
              <a:rPr lang="ja-JP" altLang="en-US" sz="1800" dirty="0"/>
              <a:t>並べ替え（ソート） </a:t>
            </a:r>
            <a:r>
              <a:rPr lang="en-US" altLang="ja-JP" sz="1800" dirty="0"/>
              <a:t>(ORDER BY)</a:t>
            </a:r>
          </a:p>
          <a:p>
            <a:pPr marL="493200" lvl="1" indent="0">
              <a:buFont typeface="+mj-lt"/>
              <a:buAutoNum type="arabicPeriod"/>
            </a:pPr>
            <a:r>
              <a:rPr lang="ja-JP" altLang="en-US" sz="1800" dirty="0"/>
              <a:t>副問い合わせ</a:t>
            </a:r>
            <a:endParaRPr kumimoji="1" lang="ja-JP" altLang="en-US" sz="1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246164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0" y="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57319" y="857250"/>
            <a:ext cx="6355868" cy="4543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000" b="1" dirty="0">
                <a:solidFill>
                  <a:srgbClr val="374151"/>
                </a:solidFill>
                <a:latin typeface="Söhne"/>
              </a:rPr>
              <a:t>① 実践的スキルと問題解決能力の向上</a:t>
            </a:r>
            <a:endParaRPr lang="en-US" altLang="ja-JP" sz="20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en-US" altLang="ja-JP" sz="1800" dirty="0"/>
              <a:t>SQL</a:t>
            </a:r>
            <a:r>
              <a:rPr lang="ja-JP" altLang="en-US" sz="1800" dirty="0"/>
              <a:t>の基本から応用までを学び、オンラインツール（</a:t>
            </a:r>
            <a:r>
              <a:rPr lang="en-US" altLang="ja-JP" sz="1800" dirty="0" err="1"/>
              <a:t>SQLFiddle</a:t>
            </a:r>
            <a:r>
              <a:rPr lang="ja-JP" altLang="en-US" sz="1800" dirty="0"/>
              <a:t>）での演習を、アクティブラーニングで実施することで、即戦力となるスキルと論理的思考が身につきます。</a:t>
            </a:r>
            <a:endParaRPr lang="ja-JP" altLang="en-US" sz="18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000" b="1" dirty="0">
                <a:solidFill>
                  <a:srgbClr val="374151"/>
                </a:solidFill>
                <a:latin typeface="Söhne"/>
              </a:rPr>
              <a:t>② 自由で自主性を重視する </a:t>
            </a:r>
            <a:r>
              <a:rPr lang="en-US" altLang="ja-JP" sz="2000" b="1" dirty="0">
                <a:solidFill>
                  <a:srgbClr val="374151"/>
                </a:solidFill>
                <a:latin typeface="Söhne"/>
              </a:rPr>
              <a:t>SQL </a:t>
            </a:r>
            <a:r>
              <a:rPr lang="ja-JP" altLang="en-US" sz="2000" b="1" dirty="0">
                <a:solidFill>
                  <a:srgbClr val="374151"/>
                </a:solidFill>
                <a:latin typeface="Söhne"/>
              </a:rPr>
              <a:t>学習環境</a:t>
            </a:r>
            <a:endParaRPr lang="en-US" altLang="ja-JP" sz="20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000" dirty="0"/>
              <a:t>場所や時間に縛られず、自分自身のペースで学べるオンライン環境が、学習意欲を高め、自信をつける基盤を提供します。</a:t>
            </a:r>
            <a:endParaRPr lang="ja-JP" altLang="en-US" sz="20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000" b="1" dirty="0">
                <a:solidFill>
                  <a:srgbClr val="374151"/>
                </a:solidFill>
                <a:latin typeface="Söhne"/>
              </a:rPr>
              <a:t>③ 将来の成長の展望</a:t>
            </a:r>
            <a:r>
              <a:rPr lang="ja-JP" altLang="en-US" sz="1800" dirty="0">
                <a:solidFill>
                  <a:srgbClr val="374151"/>
                </a:solidFill>
                <a:latin typeface="Söhne"/>
              </a:rPr>
              <a:t>　</a:t>
            </a:r>
            <a:endParaRPr lang="en-US" altLang="ja-JP" sz="18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en-US" altLang="ja-JP" sz="1800" dirty="0"/>
              <a:t>SQL</a:t>
            </a:r>
            <a:r>
              <a:rPr lang="ja-JP" altLang="en-US" sz="1800" dirty="0"/>
              <a:t>は多くの職種で求められるスキルです。基礎からしっかりと学ぶことで、将来的に多様なキャリアパスが開かれ、自信と成長の機会が広がります。</a:t>
            </a:r>
            <a:endParaRPr lang="en-US" altLang="ja-JP" sz="1800" dirty="0"/>
          </a:p>
          <a:p>
            <a:pPr marL="0" indent="0">
              <a:buNone/>
            </a:pPr>
            <a:endParaRPr lang="en-US" altLang="ja-JP" sz="18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1800" dirty="0">
                <a:solidFill>
                  <a:srgbClr val="374151"/>
                </a:solidFill>
                <a:latin typeface="Söhne"/>
              </a:rPr>
              <a:t>実践的な</a:t>
            </a:r>
            <a:r>
              <a:rPr lang="en-US" altLang="ja-JP" sz="1800" dirty="0">
                <a:solidFill>
                  <a:srgbClr val="374151"/>
                </a:solidFill>
                <a:latin typeface="Söhne"/>
              </a:rPr>
              <a:t>SQL</a:t>
            </a:r>
            <a:r>
              <a:rPr lang="ja-JP" altLang="en-US" sz="1800" dirty="0">
                <a:solidFill>
                  <a:srgbClr val="374151"/>
                </a:solidFill>
                <a:latin typeface="Söhne"/>
              </a:rPr>
              <a:t>スキルを身につけることができ、自分自身のペースで効率的に学べる環境が提供され、多様な個人成長の機会が広がります。</a:t>
            </a:r>
            <a:endParaRPr lang="en-US" altLang="ja-JP" sz="1800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8908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279400"/>
            <a:ext cx="8461208" cy="59000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自習</a:t>
            </a:r>
            <a:r>
              <a:rPr lang="ja-JP" altLang="en-US" sz="2400" dirty="0"/>
              <a:t>１：</a:t>
            </a:r>
            <a:r>
              <a:rPr lang="ja-JP" altLang="en-US" sz="2400" b="1" dirty="0"/>
              <a:t>テーブルの作成とデータの追加</a:t>
            </a:r>
          </a:p>
          <a:p>
            <a:pPr marL="0" indent="0">
              <a:buNone/>
            </a:pPr>
            <a:r>
              <a:rPr lang="ja-JP" altLang="en-US" sz="2400" dirty="0"/>
              <a:t>目的</a:t>
            </a:r>
            <a:r>
              <a:rPr lang="en-US" altLang="ja-JP" sz="2400" dirty="0"/>
              <a:t>: SQL</a:t>
            </a:r>
            <a:r>
              <a:rPr lang="ja-JP" altLang="en-US" sz="2400" dirty="0"/>
              <a:t>の基本的なテーブル作成とデータ挿入について、理解を深める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 err="1"/>
              <a:t>SQLFiddle</a:t>
            </a:r>
            <a:r>
              <a:rPr lang="ja-JP" altLang="en-US" sz="2400" b="1" dirty="0"/>
              <a:t>で</a:t>
            </a:r>
            <a:r>
              <a:rPr lang="en-US" altLang="ja-JP" sz="2400" b="1" dirty="0"/>
              <a:t>CREATE TABLE</a:t>
            </a:r>
            <a:r>
              <a:rPr lang="ja-JP" altLang="en-US" sz="2400" b="1" dirty="0"/>
              <a:t>と</a:t>
            </a:r>
            <a:r>
              <a:rPr lang="en-US" altLang="ja-JP" sz="2400" b="1" dirty="0"/>
              <a:t>INSERT INTO</a:t>
            </a:r>
            <a:r>
              <a:rPr lang="ja-JP" altLang="en-US" sz="2400" b="1" dirty="0"/>
              <a:t>を使って、従業員と部署のテーブルを定義し、データを追加してみましょう。資料をなるべく見ずに、どこまで自力で行えるか確認してみましょう。</a:t>
            </a:r>
            <a:endParaRPr lang="en-US" altLang="ja-JP" sz="2400" b="1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>
                <a:latin typeface="+mn-ea"/>
                <a:ea typeface="+mn-ea"/>
              </a:rPr>
              <a:t>自習は提出の必要はありません。</a:t>
            </a:r>
            <a:endParaRPr kumimoji="1" lang="en-US" altLang="ja-JP" sz="2400" dirty="0">
              <a:latin typeface="+mn-ea"/>
              <a:ea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47103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279400"/>
            <a:ext cx="8461208" cy="59000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自習</a:t>
            </a:r>
            <a:r>
              <a:rPr lang="ja-JP" altLang="en-US" sz="2400" dirty="0"/>
              <a:t>２：</a:t>
            </a:r>
            <a:r>
              <a:rPr lang="ja-JP" altLang="en-US" sz="2400" b="1" dirty="0"/>
              <a:t>単純なデータの検索</a:t>
            </a:r>
          </a:p>
          <a:p>
            <a:pPr marL="0" indent="0">
              <a:buNone/>
            </a:pPr>
            <a:endParaRPr lang="ja-JP" altLang="en-US" sz="2400" dirty="0"/>
          </a:p>
          <a:p>
            <a:pPr marL="0" indent="0">
              <a:buNone/>
            </a:pPr>
            <a:r>
              <a:rPr lang="ja-JP" altLang="en-US" sz="2400" dirty="0"/>
              <a:t>目的</a:t>
            </a:r>
            <a:r>
              <a:rPr lang="en-US" altLang="ja-JP" sz="2400" dirty="0"/>
              <a:t>: SELECT</a:t>
            </a:r>
            <a:r>
              <a:rPr lang="ja-JP" altLang="en-US" sz="2400" dirty="0"/>
              <a:t>と</a:t>
            </a:r>
            <a:r>
              <a:rPr lang="en-US" altLang="ja-JP" sz="2400" dirty="0"/>
              <a:t>FROM</a:t>
            </a:r>
            <a:r>
              <a:rPr lang="ja-JP" altLang="en-US" sz="2400" dirty="0"/>
              <a:t>を使った基本的なデータの検索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従業員テーブルから、</a:t>
            </a:r>
            <a:r>
              <a:rPr lang="en-US" altLang="ja-JP" sz="2400" b="1" dirty="0"/>
              <a:t>age </a:t>
            </a:r>
            <a:r>
              <a:rPr lang="ja-JP" altLang="en-US" sz="2400" b="1" dirty="0"/>
              <a:t>の属性だけ</a:t>
            </a:r>
            <a:r>
              <a:rPr lang="ja-JP" altLang="en-US" sz="2400" dirty="0"/>
              <a:t>を射影する </a:t>
            </a:r>
            <a:r>
              <a:rPr lang="en-US" altLang="ja-JP" sz="2400" dirty="0"/>
              <a:t>SQL</a:t>
            </a:r>
            <a:r>
              <a:rPr lang="ja-JP" altLang="en-US" sz="2400" dirty="0"/>
              <a:t>を考え、実行して確認してみましょう</a:t>
            </a: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>
              <a:latin typeface="+mn-ea"/>
              <a:ea typeface="+mn-ea"/>
            </a:endParaRPr>
          </a:p>
          <a:p>
            <a:pPr marL="0" indent="0">
              <a:buNone/>
            </a:pPr>
            <a:endParaRPr kumimoji="1" lang="en-US" altLang="ja-JP" sz="2400" dirty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ja-JP" altLang="en-US" sz="2400" dirty="0">
                <a:latin typeface="+mn-ea"/>
                <a:ea typeface="+mn-ea"/>
              </a:rPr>
              <a:t>自習は提出の必要はありません。</a:t>
            </a:r>
            <a:endParaRPr kumimoji="1" lang="en-US" altLang="ja-JP" sz="2400" dirty="0">
              <a:latin typeface="+mn-ea"/>
              <a:ea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804857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279400"/>
            <a:ext cx="8461208" cy="59000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自習</a:t>
            </a:r>
            <a:r>
              <a:rPr lang="ja-JP" altLang="en-US" sz="2400" dirty="0"/>
              <a:t>３：</a:t>
            </a:r>
            <a:r>
              <a:rPr lang="ja-JP" altLang="en-US" sz="2400" b="1" dirty="0"/>
              <a:t>条件に基づいたデータの検索</a:t>
            </a:r>
          </a:p>
          <a:p>
            <a:pPr marL="0" indent="0">
              <a:buNone/>
            </a:pPr>
            <a:endParaRPr lang="ja-JP" altLang="en-US" sz="2400" dirty="0"/>
          </a:p>
          <a:p>
            <a:pPr marL="0" indent="0">
              <a:buNone/>
            </a:pPr>
            <a:r>
              <a:rPr lang="ja-JP" altLang="en-US" sz="2400" dirty="0"/>
              <a:t>目的</a:t>
            </a:r>
            <a:r>
              <a:rPr lang="en-US" altLang="ja-JP" sz="2400" dirty="0"/>
              <a:t>: </a:t>
            </a:r>
            <a:r>
              <a:rPr lang="ja-JP" altLang="en-US" sz="2400" dirty="0"/>
              <a:t> </a:t>
            </a:r>
            <a:r>
              <a:rPr lang="en-US" altLang="ja-JP" sz="2400" dirty="0"/>
              <a:t>WHERE</a:t>
            </a:r>
            <a:r>
              <a:rPr lang="ja-JP" altLang="en-US" sz="2400" dirty="0"/>
              <a:t>を使って条件に合ったデータを選択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従業員テーブルから、</a:t>
            </a:r>
            <a:r>
              <a:rPr lang="ja-JP" altLang="en-US" sz="2400" b="1" dirty="0"/>
              <a:t>年齢が </a:t>
            </a:r>
            <a:r>
              <a:rPr lang="en-US" altLang="ja-JP" sz="2400" b="1" dirty="0"/>
              <a:t>35 </a:t>
            </a:r>
            <a:r>
              <a:rPr lang="ja-JP" altLang="en-US" sz="2400" b="1" dirty="0"/>
              <a:t>より大きい</a:t>
            </a:r>
            <a:r>
              <a:rPr lang="ja-JP" altLang="en-US" sz="2400" dirty="0"/>
              <a:t>従業員のデータを選択する </a:t>
            </a:r>
            <a:r>
              <a:rPr lang="en-US" altLang="ja-JP" sz="2400" dirty="0"/>
              <a:t>SQL</a:t>
            </a:r>
            <a:r>
              <a:rPr lang="ja-JP" altLang="en-US" sz="2400" dirty="0"/>
              <a:t>を考え、実行して確認してみましょう</a:t>
            </a: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>
              <a:latin typeface="+mn-ea"/>
              <a:ea typeface="+mn-ea"/>
            </a:endParaRPr>
          </a:p>
          <a:p>
            <a:pPr marL="0" indent="0">
              <a:buNone/>
            </a:pPr>
            <a:endParaRPr kumimoji="1" lang="en-US" altLang="ja-JP" sz="2400" dirty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ja-JP" altLang="en-US" sz="2400" dirty="0">
                <a:latin typeface="+mn-ea"/>
                <a:ea typeface="+mn-ea"/>
              </a:rPr>
              <a:t>自習は提出の必要はありません。</a:t>
            </a:r>
            <a:endParaRPr kumimoji="1" lang="en-US" altLang="ja-JP" sz="2400" dirty="0">
              <a:latin typeface="+mn-ea"/>
              <a:ea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475207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自習１．解答例</a:t>
            </a: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68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010653" y="1474219"/>
            <a:ext cx="7772400" cy="440120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altLang="ja-JP" sz="2000" dirty="0">
                <a:solidFill>
                  <a:prstClr val="black"/>
                </a:solidFill>
              </a:rPr>
              <a:t>CREATE TABLE </a:t>
            </a:r>
            <a:r>
              <a:rPr lang="ja-JP" altLang="en-US" sz="2000" dirty="0">
                <a:solidFill>
                  <a:prstClr val="black"/>
                </a:solidFill>
              </a:rPr>
              <a:t>従業員 </a:t>
            </a:r>
            <a:r>
              <a:rPr lang="en-US" altLang="ja-JP" sz="2000" dirty="0">
                <a:solidFill>
                  <a:prstClr val="black"/>
                </a:solidFill>
              </a:rPr>
              <a:t>(</a:t>
            </a:r>
          </a:p>
          <a:p>
            <a:pPr lvl="0"/>
            <a:r>
              <a:rPr lang="en-US" altLang="ja-JP" sz="2000" dirty="0">
                <a:solidFill>
                  <a:prstClr val="black"/>
                </a:solidFill>
              </a:rPr>
              <a:t>    id INTEGER, </a:t>
            </a:r>
          </a:p>
          <a:p>
            <a:pPr lvl="0"/>
            <a:r>
              <a:rPr lang="en-US" altLang="ja-JP" sz="2000" dirty="0">
                <a:solidFill>
                  <a:prstClr val="black"/>
                </a:solidFill>
              </a:rPr>
              <a:t>    name TEXT, </a:t>
            </a:r>
          </a:p>
          <a:p>
            <a:pPr lvl="0"/>
            <a:r>
              <a:rPr lang="en-US" altLang="ja-JP" sz="2000" dirty="0">
                <a:solidFill>
                  <a:prstClr val="black"/>
                </a:solidFill>
              </a:rPr>
              <a:t>    age INTEGER, </a:t>
            </a:r>
          </a:p>
          <a:p>
            <a:pPr lvl="0"/>
            <a:r>
              <a:rPr lang="en-US" altLang="ja-JP" sz="2000" dirty="0">
                <a:solidFill>
                  <a:prstClr val="black"/>
                </a:solidFill>
              </a:rPr>
              <a:t>    salary INTEGER, </a:t>
            </a:r>
          </a:p>
          <a:p>
            <a:pPr lvl="0"/>
            <a:r>
              <a:rPr lang="en-US" altLang="ja-JP" sz="2000" dirty="0">
                <a:solidFill>
                  <a:prstClr val="black"/>
                </a:solidFill>
              </a:rPr>
              <a:t>    </a:t>
            </a:r>
            <a:r>
              <a:rPr lang="en-US" altLang="ja-JP" sz="2000" dirty="0" err="1">
                <a:solidFill>
                  <a:prstClr val="black"/>
                </a:solidFill>
              </a:rPr>
              <a:t>department_id</a:t>
            </a:r>
            <a:r>
              <a:rPr lang="en-US" altLang="ja-JP" sz="2000" dirty="0">
                <a:solidFill>
                  <a:prstClr val="black"/>
                </a:solidFill>
              </a:rPr>
              <a:t> INTEGER);</a:t>
            </a:r>
          </a:p>
          <a:p>
            <a:pPr lvl="0"/>
            <a:r>
              <a:rPr lang="en-US" altLang="ja-JP" sz="2000" dirty="0">
                <a:solidFill>
                  <a:prstClr val="black"/>
                </a:solidFill>
              </a:rPr>
              <a:t>CREATE TABLE </a:t>
            </a:r>
            <a:r>
              <a:rPr lang="ja-JP" altLang="en-US" sz="2000" dirty="0">
                <a:solidFill>
                  <a:prstClr val="black"/>
                </a:solidFill>
              </a:rPr>
              <a:t>部署 </a:t>
            </a:r>
            <a:r>
              <a:rPr lang="en-US" altLang="ja-JP" sz="2000" dirty="0">
                <a:solidFill>
                  <a:prstClr val="black"/>
                </a:solidFill>
              </a:rPr>
              <a:t>(</a:t>
            </a:r>
          </a:p>
          <a:p>
            <a:pPr lvl="0"/>
            <a:r>
              <a:rPr lang="en-US" altLang="ja-JP" sz="2000" dirty="0">
                <a:solidFill>
                  <a:prstClr val="black"/>
                </a:solidFill>
              </a:rPr>
              <a:t>    id INTEGER, </a:t>
            </a:r>
          </a:p>
          <a:p>
            <a:pPr lvl="0"/>
            <a:r>
              <a:rPr lang="en-US" altLang="ja-JP" sz="2000" dirty="0">
                <a:solidFill>
                  <a:prstClr val="black"/>
                </a:solidFill>
              </a:rPr>
              <a:t>    name TEXT);</a:t>
            </a:r>
          </a:p>
          <a:p>
            <a:pPr lvl="0"/>
            <a:r>
              <a:rPr lang="en-US" altLang="ja-JP" sz="2000" dirty="0">
                <a:solidFill>
                  <a:prstClr val="black"/>
                </a:solidFill>
              </a:rPr>
              <a:t>INSERT INTO </a:t>
            </a:r>
            <a:r>
              <a:rPr lang="ja-JP" altLang="en-US" sz="2000" dirty="0">
                <a:solidFill>
                  <a:prstClr val="black"/>
                </a:solidFill>
              </a:rPr>
              <a:t>従業員 </a:t>
            </a:r>
            <a:r>
              <a:rPr lang="en-US" altLang="ja-JP" sz="2000" dirty="0">
                <a:solidFill>
                  <a:prstClr val="black"/>
                </a:solidFill>
              </a:rPr>
              <a:t>VALUES (1, 'Alice', 30, 50000, 1);</a:t>
            </a:r>
          </a:p>
          <a:p>
            <a:pPr lvl="0"/>
            <a:r>
              <a:rPr lang="en-US" altLang="ja-JP" sz="2000" dirty="0">
                <a:solidFill>
                  <a:prstClr val="black"/>
                </a:solidFill>
              </a:rPr>
              <a:t>INSERT INTO </a:t>
            </a:r>
            <a:r>
              <a:rPr lang="ja-JP" altLang="en-US" sz="2000" dirty="0">
                <a:solidFill>
                  <a:prstClr val="black"/>
                </a:solidFill>
              </a:rPr>
              <a:t>従業員 </a:t>
            </a:r>
            <a:r>
              <a:rPr lang="en-US" altLang="ja-JP" sz="2000" dirty="0">
                <a:solidFill>
                  <a:prstClr val="black"/>
                </a:solidFill>
              </a:rPr>
              <a:t>VALUES (2, 'Bob', 40, 60000, 1);</a:t>
            </a:r>
          </a:p>
          <a:p>
            <a:pPr lvl="0"/>
            <a:r>
              <a:rPr lang="en-US" altLang="ja-JP" sz="2000" dirty="0">
                <a:solidFill>
                  <a:prstClr val="black"/>
                </a:solidFill>
              </a:rPr>
              <a:t>INSERT INTO </a:t>
            </a:r>
            <a:r>
              <a:rPr lang="ja-JP" altLang="en-US" sz="2000" dirty="0">
                <a:solidFill>
                  <a:prstClr val="black"/>
                </a:solidFill>
              </a:rPr>
              <a:t>従業員 </a:t>
            </a:r>
            <a:r>
              <a:rPr lang="en-US" altLang="ja-JP" sz="2000" dirty="0">
                <a:solidFill>
                  <a:prstClr val="black"/>
                </a:solidFill>
              </a:rPr>
              <a:t>VALUES (3, 'Charlie', 35, 70000, 2);</a:t>
            </a:r>
          </a:p>
          <a:p>
            <a:pPr lvl="0"/>
            <a:r>
              <a:rPr lang="en-US" altLang="ja-JP" sz="2000" dirty="0">
                <a:solidFill>
                  <a:prstClr val="black"/>
                </a:solidFill>
              </a:rPr>
              <a:t>INSERT INTO </a:t>
            </a:r>
            <a:r>
              <a:rPr lang="ja-JP" altLang="en-US" sz="2000" dirty="0">
                <a:solidFill>
                  <a:prstClr val="black"/>
                </a:solidFill>
              </a:rPr>
              <a:t>部署 </a:t>
            </a:r>
            <a:r>
              <a:rPr lang="en-US" altLang="ja-JP" sz="2000" dirty="0">
                <a:solidFill>
                  <a:prstClr val="black"/>
                </a:solidFill>
              </a:rPr>
              <a:t>VALUES (1, 'HR');</a:t>
            </a:r>
          </a:p>
          <a:p>
            <a:pPr lvl="0"/>
            <a:r>
              <a:rPr lang="en-US" altLang="ja-JP" sz="2000" dirty="0">
                <a:solidFill>
                  <a:prstClr val="black"/>
                </a:solidFill>
              </a:rPr>
              <a:t>INSERT INTO </a:t>
            </a:r>
            <a:r>
              <a:rPr lang="ja-JP" altLang="en-US" sz="2000" dirty="0">
                <a:solidFill>
                  <a:prstClr val="black"/>
                </a:solidFill>
              </a:rPr>
              <a:t>部署 </a:t>
            </a:r>
            <a:r>
              <a:rPr lang="en-US" altLang="ja-JP" sz="2000" dirty="0">
                <a:solidFill>
                  <a:prstClr val="black"/>
                </a:solidFill>
              </a:rPr>
              <a:t>VALUES (2, 'Engineering');</a:t>
            </a:r>
            <a:endParaRPr kumimoji="0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6860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SQL </a:t>
            </a:r>
            <a:r>
              <a:rPr kumimoji="1" lang="ja-JP" altLang="en-US" dirty="0"/>
              <a:t>理解のための前提知識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2"/>
            <a:ext cx="8511005" cy="58752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〇 </a:t>
            </a:r>
            <a:r>
              <a:rPr kumimoji="1" lang="ja-JP" altLang="en-US" sz="2400" dirty="0"/>
              <a:t>テーブル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データを</a:t>
            </a:r>
            <a:r>
              <a:rPr lang="ja-JP" altLang="en-US" sz="2400" b="1" dirty="0">
                <a:solidFill>
                  <a:srgbClr val="C00000"/>
                </a:solidFill>
                <a:latin typeface="Söhne"/>
              </a:rPr>
              <a:t>テーブル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と呼ばれる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表形式で保存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〇 問い合わせ（クエリ）</a:t>
            </a:r>
            <a:endParaRPr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問い合わせ（クエリ）</a:t>
            </a:r>
            <a:r>
              <a:rPr lang="ja-JP" altLang="en-US" sz="2400" dirty="0"/>
              <a:t>は、</a:t>
            </a:r>
            <a:r>
              <a:rPr lang="ja-JP" altLang="en-US" sz="2400" b="1" dirty="0">
                <a:solidFill>
                  <a:srgbClr val="C00000"/>
                </a:solidFill>
              </a:rPr>
              <a:t>データベース</a:t>
            </a:r>
            <a:r>
              <a:rPr lang="ja-JP" altLang="en-US" sz="2400" dirty="0"/>
              <a:t>から</a:t>
            </a:r>
            <a:r>
              <a:rPr lang="ja-JP" altLang="en-US" sz="2400" b="1" u="sng" dirty="0"/>
              <a:t>必要なデータを検索、加工するための指令</a:t>
            </a:r>
            <a:endParaRPr lang="en-US" altLang="ja-JP" sz="2400" b="1" u="sng" dirty="0"/>
          </a:p>
          <a:p>
            <a:r>
              <a:rPr lang="en-US" altLang="ja-JP" sz="2400" dirty="0"/>
              <a:t>SELECT, FROM, WHERE </a:t>
            </a:r>
            <a:r>
              <a:rPr lang="ja-JP" altLang="en-US" sz="2400" dirty="0"/>
              <a:t>など、</a:t>
            </a:r>
            <a:r>
              <a:rPr lang="ja-JP" altLang="en-US" sz="2400" b="1" dirty="0"/>
              <a:t>多様</a:t>
            </a:r>
            <a:r>
              <a:rPr lang="ja-JP" altLang="en-US" sz="2400" dirty="0"/>
              <a:t>なコマンドが存在。</a:t>
            </a:r>
          </a:p>
          <a:p>
            <a:r>
              <a:rPr lang="ja-JP" altLang="en-US" sz="2400" b="1" dirty="0"/>
              <a:t>結合、集計、ソート、副問い合わせ</a:t>
            </a:r>
            <a:r>
              <a:rPr lang="ja-JP" altLang="en-US" sz="2400" dirty="0"/>
              <a:t>など、高度な操作も可能</a:t>
            </a: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AB3E76CA-A9B6-4D97-996F-09D649B90FBD}"/>
              </a:ext>
            </a:extLst>
          </p:cNvPr>
          <p:cNvGraphicFramePr>
            <a:graphicFrameLocks noGrp="1"/>
          </p:cNvGraphicFramePr>
          <p:nvPr/>
        </p:nvGraphicFramePr>
        <p:xfrm>
          <a:off x="923827" y="1820743"/>
          <a:ext cx="294361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296DF858-2D5B-4257-B814-B2B421032B18}"/>
              </a:ext>
            </a:extLst>
          </p:cNvPr>
          <p:cNvGraphicFramePr>
            <a:graphicFrameLocks noGrp="1"/>
          </p:cNvGraphicFramePr>
          <p:nvPr/>
        </p:nvGraphicFramePr>
        <p:xfrm>
          <a:off x="4349959" y="1820743"/>
          <a:ext cx="288905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603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Y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4676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SQL </a:t>
            </a:r>
            <a:r>
              <a:rPr lang="ja-JP" altLang="en-US" dirty="0"/>
              <a:t>のキーワード </a:t>
            </a:r>
            <a:r>
              <a:rPr lang="en-US" altLang="ja-JP" dirty="0"/>
              <a:t>s</a:t>
            </a:r>
            <a:r>
              <a:rPr kumimoji="1" lang="en-US" altLang="ja-JP" dirty="0"/>
              <a:t>elect, from, where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ja-JP" sz="2400" b="1" dirty="0"/>
              <a:t>select</a:t>
            </a:r>
          </a:p>
          <a:p>
            <a:pPr marL="0" indent="0">
              <a:buNone/>
            </a:pPr>
            <a:r>
              <a:rPr lang="ja-JP" altLang="en-US" sz="2400" dirty="0"/>
              <a:t>問い合わせ（クエリ）のための基本的な命令。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取得したいデータの指定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from</a:t>
            </a:r>
          </a:p>
          <a:p>
            <a:pPr marL="0" indent="0">
              <a:buNone/>
            </a:pPr>
            <a:r>
              <a:rPr lang="ja-JP" altLang="en-US" sz="2400" dirty="0"/>
              <a:t>データ取得の対象となるテーブルを指定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例：</a:t>
            </a:r>
            <a:r>
              <a:rPr lang="en-US" altLang="ja-JP" sz="2400" dirty="0">
                <a:solidFill>
                  <a:srgbClr val="C00000"/>
                </a:solidFill>
              </a:rPr>
              <a:t>select * from </a:t>
            </a:r>
            <a:r>
              <a:rPr lang="ja-JP" altLang="en-US" sz="2400" dirty="0"/>
              <a:t>テーブル名</a:t>
            </a:r>
            <a:r>
              <a:rPr lang="en-US" altLang="ja-JP" sz="2400" dirty="0"/>
              <a:t>;</a:t>
            </a:r>
          </a:p>
          <a:p>
            <a:pPr marL="0" indent="0">
              <a:buNone/>
            </a:pP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b="1" dirty="0"/>
              <a:t>where</a:t>
            </a:r>
          </a:p>
          <a:p>
            <a:pPr marL="0" indent="0">
              <a:buNone/>
            </a:pPr>
            <a:r>
              <a:rPr lang="ja-JP" altLang="en-US" sz="2400"/>
              <a:t>特定の条件を満たす行の選択</a:t>
            </a:r>
            <a:endParaRPr lang="ja-JP" altLang="en-US" sz="2400" dirty="0"/>
          </a:p>
          <a:p>
            <a:pPr marL="0" indent="0">
              <a:buNone/>
            </a:pPr>
            <a:r>
              <a:rPr lang="ja-JP" altLang="en-US" sz="2400" dirty="0"/>
              <a:t>　例：</a:t>
            </a:r>
            <a:r>
              <a:rPr lang="en-US" altLang="ja-JP" sz="2400" dirty="0">
                <a:solidFill>
                  <a:srgbClr val="C00000"/>
                </a:solidFill>
              </a:rPr>
              <a:t>select * from </a:t>
            </a:r>
            <a:r>
              <a:rPr lang="ja-JP" altLang="en-US" sz="2400" dirty="0"/>
              <a:t>テーブル名 </a:t>
            </a:r>
            <a:r>
              <a:rPr lang="en-US" altLang="ja-JP" sz="2400" dirty="0">
                <a:solidFill>
                  <a:srgbClr val="C00000"/>
                </a:solidFill>
              </a:rPr>
              <a:t>where</a:t>
            </a:r>
            <a:r>
              <a:rPr lang="en-US" altLang="ja-JP" sz="2400" dirty="0"/>
              <a:t> </a:t>
            </a:r>
            <a:r>
              <a:rPr lang="ja-JP" altLang="en-US" sz="2400" dirty="0"/>
              <a:t>列</a:t>
            </a:r>
            <a:r>
              <a:rPr lang="en-US" altLang="ja-JP" sz="2400" dirty="0"/>
              <a:t>1 = </a:t>
            </a:r>
            <a:r>
              <a:rPr lang="ja-JP" altLang="en-US" sz="2400" dirty="0"/>
              <a:t>値</a:t>
            </a:r>
            <a:r>
              <a:rPr lang="en-US" altLang="ja-JP" sz="2400" dirty="0"/>
              <a:t>1;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617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85D0C-2A18-4259-B8B7-078272595A85}" type="slidenum"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9460" name="Rectangle 2"/>
          <p:cNvSpPr>
            <a:spLocks noGrp="1"/>
          </p:cNvSpPr>
          <p:nvPr>
            <p:ph type="title" idx="4294967295"/>
          </p:nvPr>
        </p:nvSpPr>
        <p:spPr>
          <a:xfrm>
            <a:off x="314325" y="440495"/>
            <a:ext cx="7997825" cy="75366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ja-JP" altLang="en-US" sz="2800" dirty="0"/>
              <a:t>問い合わせ（クエリ）のバリエーション</a:t>
            </a:r>
            <a:endParaRPr lang="ja-JP" altLang="en-US" sz="3000" dirty="0">
              <a:latin typeface="メイリオ" panose="020B0604030504040204" pitchFamily="50" charset="-128"/>
            </a:endParaRPr>
          </a:p>
        </p:txBody>
      </p:sp>
      <p:sp>
        <p:nvSpPr>
          <p:cNvPr id="1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0525" y="1377615"/>
            <a:ext cx="8753475" cy="4632158"/>
          </a:xfrm>
        </p:spPr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ja-JP" altLang="en-US" sz="2400" dirty="0">
                <a:latin typeface="+mn-ea"/>
              </a:rPr>
              <a:t>①　全データの取得</a:t>
            </a:r>
            <a:br>
              <a:rPr lang="en-US" altLang="ja-JP" sz="2400" dirty="0">
                <a:latin typeface="+mn-ea"/>
              </a:rPr>
            </a:br>
            <a:r>
              <a:rPr lang="en-US" altLang="ja-JP" sz="2400" b="1" dirty="0">
                <a:solidFill>
                  <a:srgbClr val="C00000"/>
                </a:solidFill>
                <a:latin typeface="+mn-ea"/>
              </a:rPr>
              <a:t>select</a:t>
            </a:r>
            <a:r>
              <a:rPr lang="en-US" altLang="ja-JP" sz="2400" b="1" dirty="0">
                <a:latin typeface="+mn-ea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</a:rPr>
              <a:t>* from </a:t>
            </a:r>
            <a:r>
              <a:rPr lang="ja-JP" altLang="en-US" sz="2400" dirty="0">
                <a:latin typeface="+mn-ea"/>
              </a:rPr>
              <a:t>商品</a:t>
            </a:r>
            <a:r>
              <a:rPr lang="en-US" altLang="ja-JP" sz="2400" dirty="0">
                <a:latin typeface="+mn-ea"/>
              </a:rPr>
              <a:t>;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ja-JP" altLang="en-US" sz="2400" dirty="0">
                <a:latin typeface="+mn-ea"/>
              </a:rPr>
              <a:t>②　特定の属性（列）のみ取得</a:t>
            </a:r>
            <a:br>
              <a:rPr lang="en-US" altLang="ja-JP" sz="2400" dirty="0">
                <a:latin typeface="+mn-ea"/>
              </a:rPr>
            </a:br>
            <a:r>
              <a:rPr lang="en-US" altLang="ja-JP" sz="2400" b="1" dirty="0">
                <a:solidFill>
                  <a:srgbClr val="C00000"/>
                </a:solidFill>
                <a:latin typeface="+mn-ea"/>
              </a:rPr>
              <a:t>select</a:t>
            </a:r>
            <a:r>
              <a:rPr lang="en-US" altLang="ja-JP" sz="2400" dirty="0">
                <a:solidFill>
                  <a:srgbClr val="C00000"/>
                </a:solidFill>
                <a:latin typeface="+mn-ea"/>
              </a:rPr>
              <a:t> </a:t>
            </a:r>
            <a:r>
              <a:rPr lang="ja-JP" altLang="en-US" sz="2400" dirty="0">
                <a:latin typeface="+mn-ea"/>
              </a:rPr>
              <a:t>商品名</a:t>
            </a:r>
            <a:r>
              <a:rPr lang="en-US" altLang="ja-JP" sz="2400" dirty="0">
                <a:latin typeface="+mn-ea"/>
              </a:rPr>
              <a:t>, </a:t>
            </a:r>
            <a:r>
              <a:rPr lang="ja-JP" altLang="en-US" sz="2400" dirty="0">
                <a:latin typeface="+mn-ea"/>
              </a:rPr>
              <a:t>単価</a:t>
            </a:r>
            <a:r>
              <a:rPr lang="en-US" altLang="ja-JP" sz="2400" dirty="0">
                <a:latin typeface="+mn-ea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</a:rPr>
              <a:t>from</a:t>
            </a:r>
            <a:r>
              <a:rPr lang="en-US" altLang="ja-JP" sz="2400" dirty="0">
                <a:latin typeface="+mn-ea"/>
              </a:rPr>
              <a:t> </a:t>
            </a:r>
            <a:r>
              <a:rPr lang="ja-JP" altLang="en-US" sz="2400" dirty="0">
                <a:latin typeface="+mn-ea"/>
              </a:rPr>
              <a:t>商品</a:t>
            </a:r>
            <a:r>
              <a:rPr lang="en-US" altLang="ja-JP" sz="2400" dirty="0">
                <a:latin typeface="+mn-ea"/>
              </a:rPr>
              <a:t>;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ja-JP" altLang="en-US" sz="2400" dirty="0">
                <a:latin typeface="+mn-ea"/>
              </a:rPr>
              <a:t>③　条件付き検索</a:t>
            </a:r>
            <a:br>
              <a:rPr lang="en-US" altLang="ja-JP" sz="2400" dirty="0">
                <a:latin typeface="+mn-ea"/>
              </a:rPr>
            </a:br>
            <a:r>
              <a:rPr lang="en-US" altLang="ja-JP" sz="2400" b="1" dirty="0">
                <a:solidFill>
                  <a:srgbClr val="C00000"/>
                </a:solidFill>
                <a:latin typeface="+mn-ea"/>
              </a:rPr>
              <a:t>select</a:t>
            </a:r>
            <a:r>
              <a:rPr lang="en-US" altLang="ja-JP" sz="2400" dirty="0">
                <a:solidFill>
                  <a:srgbClr val="C00000"/>
                </a:solidFill>
                <a:latin typeface="+mn-ea"/>
              </a:rPr>
              <a:t> </a:t>
            </a:r>
            <a:r>
              <a:rPr lang="ja-JP" altLang="en-US" sz="2400" dirty="0">
                <a:latin typeface="+mn-ea"/>
              </a:rPr>
              <a:t>商品名</a:t>
            </a:r>
            <a:r>
              <a:rPr lang="en-US" altLang="ja-JP" sz="2400" dirty="0">
                <a:latin typeface="+mn-ea"/>
              </a:rPr>
              <a:t>, </a:t>
            </a:r>
            <a:r>
              <a:rPr lang="ja-JP" altLang="en-US" sz="2400" dirty="0">
                <a:latin typeface="+mn-ea"/>
              </a:rPr>
              <a:t>単価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</a:rPr>
              <a:t>from</a:t>
            </a:r>
            <a:r>
              <a:rPr lang="en-US" altLang="ja-JP" sz="2400" dirty="0">
                <a:latin typeface="+mn-ea"/>
              </a:rPr>
              <a:t> </a:t>
            </a:r>
            <a:r>
              <a:rPr lang="ja-JP" altLang="en-US" sz="2400" dirty="0">
                <a:latin typeface="+mn-ea"/>
              </a:rPr>
              <a:t>商品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</a:rPr>
              <a:t>where</a:t>
            </a:r>
            <a:r>
              <a:rPr lang="en-US" altLang="ja-JP" sz="2400" dirty="0">
                <a:latin typeface="+mn-ea"/>
              </a:rPr>
              <a:t> </a:t>
            </a:r>
            <a:r>
              <a:rPr lang="ja-JP" altLang="en-US" sz="2400" dirty="0">
                <a:latin typeface="+mn-ea"/>
              </a:rPr>
              <a:t>単価 </a:t>
            </a:r>
            <a:r>
              <a:rPr lang="en-US" altLang="ja-JP" sz="2400" dirty="0">
                <a:latin typeface="+mn-ea"/>
              </a:rPr>
              <a:t>&gt; 80;</a:t>
            </a:r>
          </a:p>
          <a:p>
            <a:pPr marL="0" indent="0">
              <a:buNone/>
            </a:pPr>
            <a:endParaRPr lang="ja-JP" altLang="en-US" sz="2700" dirty="0">
              <a:latin typeface="Inconsolata" panose="020B0609030003000000" pitchFamily="49" charset="0"/>
            </a:endParaRPr>
          </a:p>
          <a:p>
            <a:pPr marL="0" indent="0">
              <a:buNone/>
            </a:pPr>
            <a:endParaRPr lang="ja-JP" altLang="en-US" sz="2700" dirty="0">
              <a:latin typeface="Inconsolata" panose="020B0609030003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693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2596</TotalTime>
  <Words>4675</Words>
  <Application>Microsoft Office PowerPoint</Application>
  <PresentationFormat>画面に合わせる (4:3)</PresentationFormat>
  <Paragraphs>1159</Paragraphs>
  <Slides>68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68</vt:i4>
      </vt:variant>
    </vt:vector>
  </HeadingPairs>
  <TitlesOfParts>
    <vt:vector size="81" baseType="lpstr">
      <vt:lpstr>ＭＳ ゴシック</vt:lpstr>
      <vt:lpstr>Söhne</vt:lpstr>
      <vt:lpstr>メイリオ</vt:lpstr>
      <vt:lpstr>游ゴシック</vt:lpstr>
      <vt:lpstr>Abadi</vt:lpstr>
      <vt:lpstr>Arial</vt:lpstr>
      <vt:lpstr>Calibri</vt:lpstr>
      <vt:lpstr>Courier New</vt:lpstr>
      <vt:lpstr>Inconsolata</vt:lpstr>
      <vt:lpstr>Office テーマ</vt:lpstr>
      <vt:lpstr>7_Office テーマ</vt:lpstr>
      <vt:lpstr>1_Office テーマ</vt:lpstr>
      <vt:lpstr>2_Office テーマ</vt:lpstr>
      <vt:lpstr>4. SQL入門：SQLFiddleを活用したデータベース操作の基礎と応用 </vt:lpstr>
      <vt:lpstr>PowerPoint プレゼンテーション</vt:lpstr>
      <vt:lpstr>アウトライン</vt:lpstr>
      <vt:lpstr>4-1. イントロダクション</vt:lpstr>
      <vt:lpstr>リレーショナルデータベースの仕組み</vt:lpstr>
      <vt:lpstr>リレーショナルデータベースの重要性</vt:lpstr>
      <vt:lpstr>SQL 理解のための前提知識</vt:lpstr>
      <vt:lpstr>SQL のキーワード select, from, where</vt:lpstr>
      <vt:lpstr>問い合わせ（クエリ）のバリエーション</vt:lpstr>
      <vt:lpstr>4-2. オンラインツール SQLFiddle のメリットと基本操作</vt:lpstr>
      <vt:lpstr>オンラインで SQL を実行できるサイト</vt:lpstr>
      <vt:lpstr>オンラインで SQL を学ぶ</vt:lpstr>
      <vt:lpstr>SQLFiddle のサイトにアクセス</vt:lpstr>
      <vt:lpstr>SQLFiddle でのデータベース管理システムの選択</vt:lpstr>
      <vt:lpstr>SQLFiddle の画面</vt:lpstr>
      <vt:lpstr>まとめ</vt:lpstr>
      <vt:lpstr>4-3. SQL によるデータの追加</vt:lpstr>
      <vt:lpstr>SQL によるデータの追加</vt:lpstr>
      <vt:lpstr>演習１．SQLFiddle を用いたSQL の実行</vt:lpstr>
      <vt:lpstr>PowerPoint プレゼンテーション</vt:lpstr>
      <vt:lpstr>PowerPoint プレゼンテーション</vt:lpstr>
      <vt:lpstr>PowerPoint プレゼンテーション</vt:lpstr>
      <vt:lpstr>まとめ</vt:lpstr>
      <vt:lpstr>4-4. SQL の全体像</vt:lpstr>
      <vt:lpstr>授業での SQL の学習の進め方</vt:lpstr>
      <vt:lpstr>最初に全体像を把握する学習のメリット</vt:lpstr>
      <vt:lpstr>SQL 問い合わせの全体像①</vt:lpstr>
      <vt:lpstr>SQL 問い合わせの全体像②</vt:lpstr>
      <vt:lpstr>SQL のその他のトピックス</vt:lpstr>
      <vt:lpstr>まとめ</vt:lpstr>
      <vt:lpstr>4-5. テーブル定義（SQL を使用）</vt:lpstr>
      <vt:lpstr>PowerPoint プレゼンテーション</vt:lpstr>
      <vt:lpstr>SQL によるテーブル定義</vt:lpstr>
      <vt:lpstr>SQL によるテーブル定義</vt:lpstr>
      <vt:lpstr>4-6. データの追加（SQL を使用）</vt:lpstr>
      <vt:lpstr>データ追加のSQL</vt:lpstr>
      <vt:lpstr>演習２．テーブル定義とデータの追加</vt:lpstr>
      <vt:lpstr>PowerPoint プレゼンテーション</vt:lpstr>
      <vt:lpstr>PowerPoint プレゼンテーション</vt:lpstr>
      <vt:lpstr>PowerPoint プレゼンテーション</vt:lpstr>
      <vt:lpstr>余裕がある人向け</vt:lpstr>
      <vt:lpstr>4-7. 種々の問い合わせ（クエリ）（SQL を使用）</vt:lpstr>
      <vt:lpstr>選択</vt:lpstr>
      <vt:lpstr>選択と射影の組み合わせ</vt:lpstr>
      <vt:lpstr>テーブル結合</vt:lpstr>
      <vt:lpstr>重複行除去</vt:lpstr>
      <vt:lpstr>グループ化</vt:lpstr>
      <vt:lpstr>並べ替え（ソート）</vt:lpstr>
      <vt:lpstr>副問い合わせ</vt:lpstr>
      <vt:lpstr>演習３．SQL 問い合わせ（クエリ）の概観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全体まとめ①</vt:lpstr>
      <vt:lpstr>全体まとめ②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リレーショナルデータベースの基本</dc:title>
  <dc:creator>kaneko kunihiko</dc:creator>
  <cp:lastModifiedBy>金子　邦彦</cp:lastModifiedBy>
  <cp:revision>211</cp:revision>
  <dcterms:created xsi:type="dcterms:W3CDTF">2019-11-02T00:06:04Z</dcterms:created>
  <dcterms:modified xsi:type="dcterms:W3CDTF">2024-10-25T14:20:54Z</dcterms:modified>
</cp:coreProperties>
</file>