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61"/>
  </p:notesMasterIdLst>
  <p:sldIdLst>
    <p:sldId id="907" r:id="rId4"/>
    <p:sldId id="1000" r:id="rId5"/>
    <p:sldId id="1002" r:id="rId6"/>
    <p:sldId id="848" r:id="rId7"/>
    <p:sldId id="1381" r:id="rId8"/>
    <p:sldId id="1327" r:id="rId9"/>
    <p:sldId id="998" r:id="rId10"/>
    <p:sldId id="999" r:id="rId11"/>
    <p:sldId id="1003" r:id="rId12"/>
    <p:sldId id="894" r:id="rId13"/>
    <p:sldId id="1004" r:id="rId14"/>
    <p:sldId id="1005" r:id="rId15"/>
    <p:sldId id="1333" r:id="rId16"/>
    <p:sldId id="896" r:id="rId17"/>
    <p:sldId id="1052" r:id="rId18"/>
    <p:sldId id="1009" r:id="rId19"/>
    <p:sldId id="991" r:id="rId20"/>
    <p:sldId id="1008" r:id="rId21"/>
    <p:sldId id="1041" r:id="rId22"/>
    <p:sldId id="1042" r:id="rId23"/>
    <p:sldId id="1043" r:id="rId24"/>
    <p:sldId id="1044" r:id="rId25"/>
    <p:sldId id="1045" r:id="rId26"/>
    <p:sldId id="1047" r:id="rId27"/>
    <p:sldId id="1048" r:id="rId28"/>
    <p:sldId id="1019" r:id="rId29"/>
    <p:sldId id="1012" r:id="rId30"/>
    <p:sldId id="1013" r:id="rId31"/>
    <p:sldId id="1014" r:id="rId32"/>
    <p:sldId id="1017" r:id="rId33"/>
    <p:sldId id="1016" r:id="rId34"/>
    <p:sldId id="1018" r:id="rId35"/>
    <p:sldId id="1023" r:id="rId36"/>
    <p:sldId id="1022" r:id="rId37"/>
    <p:sldId id="1037" r:id="rId38"/>
    <p:sldId id="1020" r:id="rId39"/>
    <p:sldId id="1054" r:id="rId40"/>
    <p:sldId id="1053" r:id="rId41"/>
    <p:sldId id="1026" r:id="rId42"/>
    <p:sldId id="1326" r:id="rId43"/>
    <p:sldId id="1010" r:id="rId44"/>
    <p:sldId id="1029" r:id="rId45"/>
    <p:sldId id="1051" r:id="rId46"/>
    <p:sldId id="1030" r:id="rId47"/>
    <p:sldId id="1328" r:id="rId48"/>
    <p:sldId id="984" r:id="rId49"/>
    <p:sldId id="1031" r:id="rId50"/>
    <p:sldId id="1032" r:id="rId51"/>
    <p:sldId id="1109" r:id="rId52"/>
    <p:sldId id="1034" r:id="rId53"/>
    <p:sldId id="1035" r:id="rId54"/>
    <p:sldId id="961" r:id="rId55"/>
    <p:sldId id="960" r:id="rId56"/>
    <p:sldId id="1046" r:id="rId57"/>
    <p:sldId id="1040" r:id="rId58"/>
    <p:sldId id="1039" r:id="rId59"/>
    <p:sldId id="1050" r:id="rId6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07" autoAdjust="0"/>
    <p:restoredTop sz="81476" autoAdjust="0"/>
  </p:normalViewPr>
  <p:slideViewPr>
    <p:cSldViewPr snapToGrid="0">
      <p:cViewPr varScale="1">
        <p:scale>
          <a:sx n="52" d="100"/>
          <a:sy n="52" d="100"/>
        </p:scale>
        <p:origin x="1676" y="14"/>
      </p:cViewPr>
      <p:guideLst/>
    </p:cSldViewPr>
  </p:slideViewPr>
  <p:notesTextViewPr>
    <p:cViewPr>
      <p:scale>
        <a:sx n="3" d="2"/>
        <a:sy n="3" d="2"/>
      </p:scale>
      <p:origin x="0" y="0"/>
    </p:cViewPr>
  </p:notesTextViewPr>
  <p:sorterViewPr>
    <p:cViewPr varScale="1">
      <p:scale>
        <a:sx n="1" d="1"/>
        <a:sy n="1" d="1"/>
      </p:scale>
      <p:origin x="0" y="-180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2024/12/19</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891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27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8</a:t>
            </a:fld>
            <a:endParaRPr kumimoji="1" lang="ja-JP" altLang="en-US"/>
          </a:p>
        </p:txBody>
      </p:sp>
    </p:spTree>
    <p:extLst>
      <p:ext uri="{BB962C8B-B14F-4D97-AF65-F5344CB8AC3E}">
        <p14:creationId xmlns:p14="http://schemas.microsoft.com/office/powerpoint/2010/main" val="472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911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z="1900" dirty="0">
              <a:latin typeface="Abadi" panose="020B0604020104020204" pitchFamily="34" charset="0"/>
            </a:endParaRPr>
          </a:p>
        </p:txBody>
      </p:sp>
      <p:sp>
        <p:nvSpPr>
          <p:cNvPr id="6042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63C94D-279E-4338-AFDF-5F8946D1AA0C}" type="slidenum">
              <a:rPr kumimoji="0" lang="en-CA"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7562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105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27</a:t>
            </a:fld>
            <a:endParaRPr kumimoji="1" lang="ja-JP" altLang="en-US"/>
          </a:p>
        </p:txBody>
      </p:sp>
    </p:spTree>
    <p:extLst>
      <p:ext uri="{BB962C8B-B14F-4D97-AF65-F5344CB8AC3E}">
        <p14:creationId xmlns:p14="http://schemas.microsoft.com/office/powerpoint/2010/main" val="48999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24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z="1900" dirty="0">
              <a:latin typeface="Abadi" panose="020B0604020104020204" pitchFamily="34" charset="0"/>
            </a:endParaRPr>
          </a:p>
        </p:txBody>
      </p:sp>
      <p:sp>
        <p:nvSpPr>
          <p:cNvPr id="61444"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528A-457A-4168-B873-E036756E2C98}" type="slidenum">
              <a:rPr kumimoji="0" lang="en-CA"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6112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667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22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7969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8563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77516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86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7510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6229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516756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2024/12/19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37697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rdplus.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1105" y="1122363"/>
            <a:ext cx="8415311" cy="2387600"/>
          </a:xfrm>
        </p:spPr>
        <p:txBody>
          <a:bodyPr>
            <a:noAutofit/>
          </a:bodyPr>
          <a:lstStyle/>
          <a:p>
            <a:r>
              <a:rPr lang="en-US" altLang="ja-JP" sz="3600" dirty="0"/>
              <a:t>3. </a:t>
            </a:r>
            <a:r>
              <a:rPr lang="ja-JP" altLang="en-US" sz="3600" dirty="0"/>
              <a:t>データベース設計と正規化</a:t>
            </a:r>
            <a:br>
              <a:rPr lang="en-US" altLang="ja-JP" sz="3600"/>
            </a:b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1FABA-2834-4CE2-9EFE-A47FDEF2E849}"/>
              </a:ext>
            </a:extLst>
          </p:cNvPr>
          <p:cNvSpPr>
            <a:spLocks noGrp="1"/>
          </p:cNvSpPr>
          <p:nvPr>
            <p:ph type="title"/>
          </p:nvPr>
        </p:nvSpPr>
        <p:spPr/>
        <p:txBody>
          <a:bodyPr>
            <a:normAutofit fontScale="90000"/>
          </a:bodyPr>
          <a:lstStyle/>
          <a:p>
            <a:r>
              <a:rPr kumimoji="1" lang="ja-JP" altLang="en-US" dirty="0"/>
              <a:t>冗長なデータ</a:t>
            </a:r>
          </a:p>
        </p:txBody>
      </p:sp>
      <p:sp>
        <p:nvSpPr>
          <p:cNvPr id="4" name="スライド番号プレースホルダー 3">
            <a:extLst>
              <a:ext uri="{FF2B5EF4-FFF2-40B4-BE49-F238E27FC236}">
                <a16:creationId xmlns:a16="http://schemas.microsoft.com/office/drawing/2014/main" id="{788E5243-3A25-41E6-B441-723547ECE422}"/>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pic>
        <p:nvPicPr>
          <p:cNvPr id="6" name="Picture 2" descr="http://4.bp.blogspot.com/-grFsR7IJJTs/Us_NJ_QCtZI/AAAAAAAAdFc/Lyf0Qem4p0c/s800/car_bus.png">
            <a:extLst>
              <a:ext uri="{FF2B5EF4-FFF2-40B4-BE49-F238E27FC236}">
                <a16:creationId xmlns:a16="http://schemas.microsoft.com/office/drawing/2014/main" id="{441935FD-EC16-4F97-AAFD-98C8E913B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254" y="2694605"/>
            <a:ext cx="4196977" cy="2979853"/>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15">
            <a:extLst>
              <a:ext uri="{FF2B5EF4-FFF2-40B4-BE49-F238E27FC236}">
                <a16:creationId xmlns:a16="http://schemas.microsoft.com/office/drawing/2014/main" id="{9850DA68-84B5-4C84-995E-E05CBB25CD4D}"/>
              </a:ext>
            </a:extLst>
          </p:cNvPr>
          <p:cNvSpPr/>
          <p:nvPr/>
        </p:nvSpPr>
        <p:spPr>
          <a:xfrm>
            <a:off x="4273383" y="1666753"/>
            <a:ext cx="4669087" cy="613459"/>
          </a:xfrm>
          <a:prstGeom prst="wedgeRoundRectCallout">
            <a:avLst>
              <a:gd name="adj1" fmla="val -42761"/>
              <a:gd name="adj2" fmla="val 3701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0" name="角丸四角形吹き出し 12">
            <a:extLst>
              <a:ext uri="{FF2B5EF4-FFF2-40B4-BE49-F238E27FC236}">
                <a16:creationId xmlns:a16="http://schemas.microsoft.com/office/drawing/2014/main" id="{05E6EDF7-5403-484F-AEE7-0B98AC404B12}"/>
              </a:ext>
            </a:extLst>
          </p:cNvPr>
          <p:cNvSpPr/>
          <p:nvPr/>
        </p:nvSpPr>
        <p:spPr>
          <a:xfrm>
            <a:off x="321845" y="917904"/>
            <a:ext cx="4244368" cy="605512"/>
          </a:xfrm>
          <a:prstGeom prst="wedgeRoundRectCallout">
            <a:avLst>
              <a:gd name="adj1" fmla="val 20103"/>
              <a:gd name="adj2" fmla="val 3513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4" name="テキスト ボックス 13">
            <a:extLst>
              <a:ext uri="{FF2B5EF4-FFF2-40B4-BE49-F238E27FC236}">
                <a16:creationId xmlns:a16="http://schemas.microsoft.com/office/drawing/2014/main" id="{9C864765-37A6-40EB-8CAB-58F6EE5660D5}"/>
              </a:ext>
            </a:extLst>
          </p:cNvPr>
          <p:cNvSpPr txBox="1"/>
          <p:nvPr/>
        </p:nvSpPr>
        <p:spPr>
          <a:xfrm>
            <a:off x="4448932" y="1742649"/>
            <a:ext cx="4493538" cy="461665"/>
          </a:xfrm>
          <a:prstGeom prst="rect">
            <a:avLst/>
          </a:prstGeom>
          <a:noFill/>
        </p:spPr>
        <p:txBody>
          <a:bodyPr wrap="none" rtlCol="0">
            <a:spAutoFit/>
          </a:bodyPr>
          <a:lstStyle/>
          <a:p>
            <a:r>
              <a:rPr kumimoji="1" lang="ja-JP" altLang="en-US" sz="2400" dirty="0"/>
              <a:t>このバスは</a:t>
            </a:r>
            <a:r>
              <a:rPr lang="ja-JP" altLang="en-US" sz="2400" dirty="0"/>
              <a:t>運賃１０００円</a:t>
            </a:r>
            <a:r>
              <a:rPr kumimoji="1" lang="ja-JP" altLang="en-US" sz="2400" dirty="0"/>
              <a:t>です</a:t>
            </a:r>
          </a:p>
        </p:txBody>
      </p:sp>
      <p:sp>
        <p:nvSpPr>
          <p:cNvPr id="9" name="テキスト ボックス 8">
            <a:extLst>
              <a:ext uri="{FF2B5EF4-FFF2-40B4-BE49-F238E27FC236}">
                <a16:creationId xmlns:a16="http://schemas.microsoft.com/office/drawing/2014/main" id="{9C864765-37A6-40EB-8CAB-58F6EE5660D5}"/>
              </a:ext>
            </a:extLst>
          </p:cNvPr>
          <p:cNvSpPr txBox="1"/>
          <p:nvPr/>
        </p:nvSpPr>
        <p:spPr>
          <a:xfrm>
            <a:off x="197260" y="999655"/>
            <a:ext cx="4493538" cy="461665"/>
          </a:xfrm>
          <a:prstGeom prst="rect">
            <a:avLst/>
          </a:prstGeom>
          <a:noFill/>
        </p:spPr>
        <p:txBody>
          <a:bodyPr wrap="none" rtlCol="0">
            <a:spAutoFit/>
          </a:bodyPr>
          <a:lstStyle/>
          <a:p>
            <a:r>
              <a:rPr kumimoji="1" lang="ja-JP" altLang="en-US" sz="2400" dirty="0"/>
              <a:t>このバスは</a:t>
            </a:r>
            <a:r>
              <a:rPr lang="ja-JP" altLang="en-US" sz="2400" dirty="0"/>
              <a:t>運賃１０００円</a:t>
            </a:r>
            <a:r>
              <a:rPr kumimoji="1" lang="ja-JP" altLang="en-US" sz="2400" dirty="0"/>
              <a:t>です</a:t>
            </a:r>
          </a:p>
        </p:txBody>
      </p:sp>
      <p:sp>
        <p:nvSpPr>
          <p:cNvPr id="3" name="テキスト ボックス 2"/>
          <p:cNvSpPr txBox="1"/>
          <p:nvPr/>
        </p:nvSpPr>
        <p:spPr>
          <a:xfrm>
            <a:off x="945317" y="5488686"/>
            <a:ext cx="7879080" cy="1200329"/>
          </a:xfrm>
          <a:prstGeom prst="rect">
            <a:avLst/>
          </a:prstGeom>
          <a:noFill/>
        </p:spPr>
        <p:txBody>
          <a:bodyPr wrap="none" rtlCol="0">
            <a:spAutoFit/>
          </a:bodyPr>
          <a:lstStyle/>
          <a:p>
            <a:r>
              <a:rPr kumimoji="1" lang="ja-JP" altLang="en-US" sz="2400" b="1" dirty="0">
                <a:solidFill>
                  <a:srgbClr val="FF0000"/>
                </a:solidFill>
              </a:rPr>
              <a:t>冗長なデータ　＝　データベースとしては </a:t>
            </a:r>
            <a:r>
              <a:rPr kumimoji="1" lang="en-US" altLang="ja-JP" sz="2400" b="1" dirty="0">
                <a:solidFill>
                  <a:srgbClr val="FF0000"/>
                </a:solidFill>
              </a:rPr>
              <a:t>NG</a:t>
            </a:r>
          </a:p>
          <a:p>
            <a:r>
              <a:rPr kumimoji="1" lang="ja-JP" altLang="en-US" sz="2400" dirty="0"/>
              <a:t>　「更新の際、すべての個所を更新しないといけない」</a:t>
            </a:r>
            <a:endParaRPr kumimoji="1" lang="en-US" altLang="ja-JP" sz="2400" dirty="0"/>
          </a:p>
          <a:p>
            <a:r>
              <a:rPr kumimoji="1" lang="ja-JP" altLang="en-US" sz="2400" dirty="0"/>
              <a:t>　　などの問題がある</a:t>
            </a:r>
          </a:p>
        </p:txBody>
      </p:sp>
    </p:spTree>
    <p:extLst>
      <p:ext uri="{BB962C8B-B14F-4D97-AF65-F5344CB8AC3E}">
        <p14:creationId xmlns:p14="http://schemas.microsoft.com/office/powerpoint/2010/main" val="288711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8C0A747-F13C-0E25-BA95-05894D49AF11}"/>
              </a:ext>
            </a:extLst>
          </p:cNvPr>
          <p:cNvGraphicFramePr>
            <a:graphicFrameLocks noGrp="1"/>
          </p:cNvGraphicFramePr>
          <p:nvPr>
            <p:extLst>
              <p:ext uri="{D42A27DB-BD31-4B8C-83A1-F6EECF244321}">
                <p14:modId xmlns:p14="http://schemas.microsoft.com/office/powerpoint/2010/main" val="2707934616"/>
              </p:ext>
            </p:extLst>
          </p:nvPr>
        </p:nvGraphicFramePr>
        <p:xfrm>
          <a:off x="345214" y="300073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p:cNvSpPr>
            <a:spLocks noGrp="1"/>
          </p:cNvSpPr>
          <p:nvPr>
            <p:ph type="title"/>
          </p:nvPr>
        </p:nvSpPr>
        <p:spPr/>
        <p:txBody>
          <a:bodyPr>
            <a:normAutofit fontScale="90000"/>
          </a:bodyPr>
          <a:lstStyle/>
          <a:p>
            <a:r>
              <a:rPr kumimoji="1" lang="ja-JP" altLang="en-US" dirty="0"/>
              <a:t>冗長なデータ</a:t>
            </a:r>
          </a:p>
        </p:txBody>
      </p:sp>
      <p:sp>
        <p:nvSpPr>
          <p:cNvPr id="3" name="コンテンツ プレースホルダー 2"/>
          <p:cNvSpPr>
            <a:spLocks noGrp="1"/>
          </p:cNvSpPr>
          <p:nvPr>
            <p:ph idx="1"/>
          </p:nvPr>
        </p:nvSpPr>
        <p:spPr/>
        <p:txBody>
          <a:bodyPr/>
          <a:lstStyle/>
          <a:p>
            <a:pPr marL="0" indent="0">
              <a:buNone/>
            </a:pPr>
            <a:r>
              <a:rPr lang="ja-JP" altLang="en-US" b="1" dirty="0"/>
              <a:t>冗長なデータ</a:t>
            </a:r>
            <a:r>
              <a:rPr lang="ja-JP" altLang="en-US" dirty="0"/>
              <a:t>は、データベース内で</a:t>
            </a:r>
            <a:r>
              <a:rPr lang="ja-JP" altLang="en-US" b="1" dirty="0"/>
              <a:t>不必要に重複して保存されるデータ</a:t>
            </a:r>
            <a:r>
              <a:rPr lang="ja-JP" altLang="en-US" dirty="0"/>
              <a:t>を指す。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6" name="コンテンツ プレースホルダー 2">
            <a:extLst>
              <a:ext uri="{FF2B5EF4-FFF2-40B4-BE49-F238E27FC236}">
                <a16:creationId xmlns:a16="http://schemas.microsoft.com/office/drawing/2014/main" id="{AE42F651-6461-4A74-806A-6B39C90990AA}"/>
              </a:ext>
            </a:extLst>
          </p:cNvPr>
          <p:cNvSpPr txBox="1">
            <a:spLocks/>
          </p:cNvSpPr>
          <p:nvPr/>
        </p:nvSpPr>
        <p:spPr>
          <a:xfrm>
            <a:off x="4522403" y="3108495"/>
            <a:ext cx="4689200" cy="21350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そば</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２５０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４００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2400" b="1" dirty="0">
                <a:solidFill>
                  <a:schemeClr val="tx1"/>
                </a:solidFill>
                <a:latin typeface="メイリオ" panose="020B0604030504040204" pitchFamily="50" charset="-128"/>
                <a:ea typeface="メイリオ" panose="020B0604030504040204" pitchFamily="50" charset="-128"/>
              </a:rPr>
              <a:t>うどん</a:t>
            </a:r>
            <a:r>
              <a:rPr lang="ja-JP" altLang="en-US" sz="2400" dirty="0">
                <a:solidFill>
                  <a:schemeClr val="tx1"/>
                </a:solidFill>
                <a:latin typeface="メイリオ" panose="020B0604030504040204" pitchFamily="50" charset="-128"/>
                <a:ea typeface="メイリオ" panose="020B0604030504040204" pitchFamily="50" charset="-128"/>
              </a:rPr>
              <a:t>は、</a:t>
            </a:r>
            <a:r>
              <a:rPr lang="ja-JP" altLang="en-US" sz="2400" b="1" dirty="0">
                <a:solidFill>
                  <a:schemeClr val="tx1"/>
                </a:solidFill>
                <a:latin typeface="メイリオ" panose="020B0604030504040204" pitchFamily="50" charset="-128"/>
                <a:ea typeface="メイリオ" panose="020B0604030504040204" pitchFamily="50" charset="-128"/>
              </a:rPr>
              <a:t>２５０</a:t>
            </a:r>
            <a:r>
              <a:rPr lang="ja-JP" altLang="en-US" sz="2400" dirty="0">
                <a:solidFill>
                  <a:schemeClr val="tx1"/>
                </a:solidFill>
                <a:latin typeface="メイリオ" panose="020B0604030504040204" pitchFamily="50" charset="-128"/>
                <a:ea typeface="メイリオ" panose="020B0604030504040204" pitchFamily="50" charset="-128"/>
              </a:rPr>
              <a:t>円</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A</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そば</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B</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C</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カレーライス</a:t>
            </a:r>
            <a:r>
              <a:rPr lang="ja-JP" altLang="en-US" sz="2400" dirty="0">
                <a:solidFill>
                  <a:schemeClr val="tx1"/>
                </a:solidFill>
                <a:latin typeface="メイリオ" panose="020B0604030504040204" pitchFamily="50" charset="-128"/>
                <a:ea typeface="メイリオ" panose="020B0604030504040204" pitchFamily="50" charset="-128"/>
              </a:rPr>
              <a:t>を食べた</a:t>
            </a:r>
            <a:endParaRPr lang="en-US" altLang="ja-JP" sz="2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en-US" altLang="ja-JP" sz="2400" b="1" dirty="0">
                <a:solidFill>
                  <a:schemeClr val="tx1"/>
                </a:solidFill>
                <a:latin typeface="メイリオ" panose="020B0604030504040204" pitchFamily="50" charset="-128"/>
                <a:ea typeface="メイリオ" panose="020B0604030504040204" pitchFamily="50" charset="-128"/>
              </a:rPr>
              <a:t>D</a:t>
            </a:r>
            <a:r>
              <a:rPr lang="ja-JP" altLang="en-US" sz="2400" dirty="0">
                <a:solidFill>
                  <a:schemeClr val="tx1"/>
                </a:solidFill>
                <a:latin typeface="メイリオ" panose="020B0604030504040204" pitchFamily="50" charset="-128"/>
                <a:ea typeface="メイリオ" panose="020B0604030504040204" pitchFamily="50" charset="-128"/>
              </a:rPr>
              <a:t>さんは</a:t>
            </a:r>
            <a:r>
              <a:rPr lang="ja-JP" altLang="en-US" sz="2400" b="1" dirty="0">
                <a:solidFill>
                  <a:schemeClr val="tx1"/>
                </a:solidFill>
                <a:latin typeface="メイリオ" panose="020B0604030504040204" pitchFamily="50" charset="-128"/>
                <a:ea typeface="メイリオ" panose="020B0604030504040204" pitchFamily="50" charset="-128"/>
              </a:rPr>
              <a:t>うどん</a:t>
            </a:r>
            <a:r>
              <a:rPr lang="ja-JP" altLang="en-US" sz="2400" dirty="0">
                <a:solidFill>
                  <a:schemeClr val="tx1"/>
                </a:solidFill>
                <a:latin typeface="メイリオ" panose="020B0604030504040204" pitchFamily="50" charset="-128"/>
                <a:ea typeface="メイリオ" panose="020B0604030504040204" pitchFamily="50" charset="-128"/>
              </a:rPr>
              <a:t>を食べた</a:t>
            </a:r>
          </a:p>
          <a:p>
            <a:pPr>
              <a:lnSpc>
                <a:spcPct val="100000"/>
              </a:lnSpc>
            </a:pPr>
            <a:endParaRPr lang="ja-JP" altLang="en-US" sz="2400" dirty="0">
              <a:solidFill>
                <a:schemeClr val="tx1"/>
              </a:solidFill>
              <a:latin typeface="メイリオ" panose="020B0604030504040204" pitchFamily="50" charset="-128"/>
              <a:ea typeface="メイリオ" panose="020B0604030504040204" pitchFamily="50" charset="-128"/>
            </a:endParaRPr>
          </a:p>
        </p:txBody>
      </p:sp>
      <p:cxnSp>
        <p:nvCxnSpPr>
          <p:cNvPr id="9" name="直線矢印コネクタ 8"/>
          <p:cNvCxnSpPr>
            <a:cxnSpLocks/>
            <a:stCxn id="12" idx="1"/>
          </p:cNvCxnSpPr>
          <p:nvPr/>
        </p:nvCxnSpPr>
        <p:spPr>
          <a:xfrm flipH="1">
            <a:off x="3806757" y="2442287"/>
            <a:ext cx="793287" cy="146823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直線矢印コネクタ 9"/>
          <p:cNvCxnSpPr>
            <a:cxnSpLocks/>
          </p:cNvCxnSpPr>
          <p:nvPr/>
        </p:nvCxnSpPr>
        <p:spPr>
          <a:xfrm flipH="1">
            <a:off x="3858638" y="2616185"/>
            <a:ext cx="768610" cy="1761262"/>
          </a:xfrm>
          <a:prstGeom prst="straightConnector1">
            <a:avLst/>
          </a:prstGeom>
          <a:ln w="444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テキスト ボックス 11"/>
          <p:cNvSpPr txBox="1"/>
          <p:nvPr/>
        </p:nvSpPr>
        <p:spPr>
          <a:xfrm>
            <a:off x="4600044" y="2180677"/>
            <a:ext cx="2339102" cy="523220"/>
          </a:xfrm>
          <a:prstGeom prst="rect">
            <a:avLst/>
          </a:prstGeom>
          <a:noFill/>
        </p:spPr>
        <p:txBody>
          <a:bodyPr wrap="none" rtlCol="0">
            <a:spAutoFit/>
          </a:bodyPr>
          <a:lstStyle/>
          <a:p>
            <a:r>
              <a:rPr kumimoji="1" lang="ja-JP" altLang="en-US" sz="2800" b="1" dirty="0">
                <a:solidFill>
                  <a:srgbClr val="C00000"/>
                </a:solidFill>
              </a:rPr>
              <a:t>冗長なデータ</a:t>
            </a:r>
          </a:p>
        </p:txBody>
      </p:sp>
    </p:spTree>
    <p:extLst>
      <p:ext uri="{BB962C8B-B14F-4D97-AF65-F5344CB8AC3E}">
        <p14:creationId xmlns:p14="http://schemas.microsoft.com/office/powerpoint/2010/main" val="198328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冗長なデータの問題点</a:t>
            </a:r>
          </a:p>
        </p:txBody>
      </p:sp>
      <p:sp>
        <p:nvSpPr>
          <p:cNvPr id="3" name="コンテンツ プレースホルダー 2"/>
          <p:cNvSpPr>
            <a:spLocks noGrp="1"/>
          </p:cNvSpPr>
          <p:nvPr>
            <p:ph idx="1"/>
          </p:nvPr>
        </p:nvSpPr>
        <p:spPr/>
        <p:txBody>
          <a:bodyPr>
            <a:normAutofit/>
          </a:bodyPr>
          <a:lstStyle/>
          <a:p>
            <a:r>
              <a:rPr lang="ja-JP" altLang="en-US" sz="2400" b="1" dirty="0"/>
              <a:t>データの更新</a:t>
            </a:r>
            <a:r>
              <a:rPr lang="ja-JP" altLang="en-US" sz="2400" dirty="0"/>
              <a:t>の際，</a:t>
            </a:r>
            <a:r>
              <a:rPr lang="ja-JP" altLang="en-US" sz="2400" b="1" dirty="0"/>
              <a:t>全ての重複箇所を更新しなければならず</a:t>
            </a:r>
            <a:r>
              <a:rPr lang="ja-JP" altLang="en-US" sz="2400" dirty="0"/>
              <a:t>，それが</a:t>
            </a:r>
            <a:r>
              <a:rPr lang="ja-JP" altLang="en-US" sz="2400" b="1" dirty="0"/>
              <a:t>漏れる</a:t>
            </a:r>
            <a:r>
              <a:rPr lang="ja-JP" altLang="en-US" sz="2400" dirty="0"/>
              <a:t>と</a:t>
            </a:r>
            <a:r>
              <a:rPr lang="ja-JP" altLang="en-US" sz="2400" b="1" dirty="0"/>
              <a:t>データの不整合</a:t>
            </a:r>
            <a:r>
              <a:rPr lang="ja-JP" altLang="en-US" sz="2400" dirty="0"/>
              <a:t>が生じる．（</a:t>
            </a:r>
            <a:r>
              <a:rPr lang="ja-JP" altLang="en-US" sz="2400" b="1" dirty="0">
                <a:solidFill>
                  <a:srgbClr val="FF0000"/>
                </a:solidFill>
              </a:rPr>
              <a:t>更新による不整合</a:t>
            </a:r>
            <a:r>
              <a:rPr lang="ja-JP" altLang="en-US" sz="2400" dirty="0"/>
              <a:t>）</a:t>
            </a:r>
            <a:endParaRPr lang="en-US" altLang="ja-JP" sz="2400" dirty="0"/>
          </a:p>
          <a:p>
            <a:r>
              <a:rPr lang="ja-JP" altLang="en-US" sz="2400" dirty="0"/>
              <a:t>データベースのサイズが不必要に増大．</a:t>
            </a:r>
            <a:endParaRPr lang="en-US" altLang="ja-JP" sz="2400" dirty="0"/>
          </a:p>
          <a:p>
            <a:r>
              <a:rPr lang="ja-JP" altLang="en-US" sz="2400" dirty="0"/>
              <a:t>データの検索やクエリの実行速度が遅くなる可能性．</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200881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D2D43-3F29-1E8F-CABE-11FA27128089}"/>
              </a:ext>
            </a:extLst>
          </p:cNvPr>
          <p:cNvSpPr>
            <a:spLocks noGrp="1"/>
          </p:cNvSpPr>
          <p:nvPr>
            <p:ph type="title"/>
          </p:nvPr>
        </p:nvSpPr>
        <p:spPr/>
        <p:txBody>
          <a:bodyPr>
            <a:normAutofit fontScale="90000"/>
          </a:bodyPr>
          <a:lstStyle/>
          <a:p>
            <a:r>
              <a:rPr kumimoji="1" lang="ja-JP" altLang="en-US" dirty="0"/>
              <a:t>正規化</a:t>
            </a:r>
          </a:p>
        </p:txBody>
      </p:sp>
      <p:sp>
        <p:nvSpPr>
          <p:cNvPr id="3" name="コンテンツ プレースホルダー 2">
            <a:extLst>
              <a:ext uri="{FF2B5EF4-FFF2-40B4-BE49-F238E27FC236}">
                <a16:creationId xmlns:a16="http://schemas.microsoft.com/office/drawing/2014/main" id="{439FFCEB-8FCC-8946-8BBA-30B033B3A98B}"/>
              </a:ext>
            </a:extLst>
          </p:cNvPr>
          <p:cNvSpPr>
            <a:spLocks noGrp="1"/>
          </p:cNvSpPr>
          <p:nvPr>
            <p:ph idx="1"/>
          </p:nvPr>
        </p:nvSpPr>
        <p:spPr/>
        <p:txBody>
          <a:bodyPr>
            <a:normAutofit/>
          </a:bodyPr>
          <a:lstStyle/>
          <a:p>
            <a:pPr marL="0" indent="0">
              <a:buNone/>
            </a:pPr>
            <a:r>
              <a:rPr kumimoji="1" lang="ja-JP" altLang="en-US" sz="2400" b="1" u="sng" dirty="0"/>
              <a:t>目的</a:t>
            </a:r>
            <a:endParaRPr kumimoji="1" lang="en-US" altLang="ja-JP" sz="2400" b="1" u="sng" dirty="0"/>
          </a:p>
          <a:p>
            <a:r>
              <a:rPr kumimoji="1" lang="ja-JP" altLang="en-US" sz="2400" b="1" dirty="0"/>
              <a:t>データベースの構造を最適化</a:t>
            </a:r>
            <a:endParaRPr kumimoji="1" lang="en-US" altLang="ja-JP" sz="2400" b="1" dirty="0"/>
          </a:p>
          <a:p>
            <a:r>
              <a:rPr kumimoji="1" lang="ja-JP" altLang="en-US" sz="2400" b="1" dirty="0"/>
              <a:t>効率的なデータベース管理</a:t>
            </a:r>
            <a:r>
              <a:rPr kumimoji="1" lang="ja-JP" altLang="en-US" sz="2400" dirty="0"/>
              <a:t>を実現</a:t>
            </a:r>
          </a:p>
          <a:p>
            <a:pPr marL="0" indent="0">
              <a:buNone/>
            </a:pPr>
            <a:endParaRPr lang="en-US" altLang="ja-JP" sz="2400" dirty="0"/>
          </a:p>
          <a:p>
            <a:pPr marL="0" indent="0">
              <a:buNone/>
            </a:pPr>
            <a:r>
              <a:rPr lang="ja-JP" altLang="en-US" sz="2400" b="1" u="sng" dirty="0"/>
              <a:t>方針</a:t>
            </a:r>
            <a:endParaRPr kumimoji="1" lang="en-US" altLang="ja-JP" sz="2400" b="1" u="sng" dirty="0"/>
          </a:p>
          <a:p>
            <a:pPr marL="0" indent="0">
              <a:buNone/>
            </a:pPr>
            <a:r>
              <a:rPr kumimoji="1" lang="ja-JP" altLang="en-US" sz="2400" dirty="0"/>
              <a:t>テーブルの数を減らすことよりも、</a:t>
            </a:r>
            <a:r>
              <a:rPr kumimoji="1" lang="ja-JP" altLang="en-US" sz="2400" b="1" dirty="0"/>
              <a:t>データの冗長性（重複）を減らす</a:t>
            </a:r>
            <a:r>
              <a:rPr kumimoji="1" lang="ja-JP" altLang="en-US" sz="2400" dirty="0"/>
              <a:t>ことを行う</a:t>
            </a:r>
          </a:p>
        </p:txBody>
      </p:sp>
      <p:sp>
        <p:nvSpPr>
          <p:cNvPr id="4" name="スライド番号プレースホルダー 3">
            <a:extLst>
              <a:ext uri="{FF2B5EF4-FFF2-40B4-BE49-F238E27FC236}">
                <a16:creationId xmlns:a16="http://schemas.microsoft.com/office/drawing/2014/main" id="{4D898A20-A582-5CFE-6030-184342BE7C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7288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冗長なデータの更新</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graphicFrame>
        <p:nvGraphicFramePr>
          <p:cNvPr id="5" name="表 4">
            <a:extLst>
              <a:ext uri="{FF2B5EF4-FFF2-40B4-BE49-F238E27FC236}">
                <a16:creationId xmlns:a16="http://schemas.microsoft.com/office/drawing/2014/main" id="{6832C851-C947-029A-1DBB-D791AACFAB88}"/>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7" name="テキスト ボックス 6">
            <a:extLst>
              <a:ext uri="{FF2B5EF4-FFF2-40B4-BE49-F238E27FC236}">
                <a16:creationId xmlns:a16="http://schemas.microsoft.com/office/drawing/2014/main" id="{D3244DD8-8D6B-6037-5219-83C9695D0C20}"/>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0" name="直線コネクタ 9">
            <a:extLst>
              <a:ext uri="{FF2B5EF4-FFF2-40B4-BE49-F238E27FC236}">
                <a16:creationId xmlns:a16="http://schemas.microsoft.com/office/drawing/2014/main" id="{2FBD8CFA-FD26-1D34-F52F-62A257E875EE}"/>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F41852F-98DC-3D64-E308-ADB3D31DDB48}"/>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6A97DF90-3982-8B4A-0404-B5A0817658C1}"/>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20" name="テキスト ボックス 19">
            <a:extLst>
              <a:ext uri="{FF2B5EF4-FFF2-40B4-BE49-F238E27FC236}">
                <a16:creationId xmlns:a16="http://schemas.microsoft.com/office/drawing/2014/main" id="{77265D31-13F0-FDB4-B437-BB82698B3A26}"/>
              </a:ext>
            </a:extLst>
          </p:cNvPr>
          <p:cNvSpPr txBox="1"/>
          <p:nvPr/>
        </p:nvSpPr>
        <p:spPr>
          <a:xfrm>
            <a:off x="4898794" y="2960274"/>
            <a:ext cx="3995347"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dirty="0">
                <a:solidFill>
                  <a:prstClr val="black"/>
                </a:solidFill>
                <a:latin typeface="Calibri" panose="020F0502020204030204"/>
                <a:ea typeface="游ゴシック" panose="020B0400000000000000" pitchFamily="50" charset="-128"/>
              </a:rPr>
              <a:t>「</a:t>
            </a:r>
            <a:r>
              <a:rPr kumimoji="1" lang="en-US" altLang="ja-JP" sz="2100" dirty="0">
                <a:solidFill>
                  <a:prstClr val="black"/>
                </a:solidFill>
                <a:latin typeface="Calibri" panose="020F0502020204030204"/>
                <a:ea typeface="游ゴシック" panose="020B0400000000000000" pitchFamily="50" charset="-128"/>
              </a:rPr>
              <a:t>400</a:t>
            </a:r>
            <a:r>
              <a:rPr kumimoji="1" lang="ja-JP" altLang="en-US" sz="2100" dirty="0">
                <a:solidFill>
                  <a:prstClr val="black"/>
                </a:solidFill>
                <a:latin typeface="Calibri" panose="020F0502020204030204"/>
                <a:ea typeface="游ゴシック" panose="020B0400000000000000" pitchFamily="50" charset="-128"/>
              </a:rPr>
              <a:t>」をすべて「</a:t>
            </a:r>
            <a:r>
              <a:rPr kumimoji="1" lang="en-US" altLang="ja-JP" sz="2100" dirty="0">
                <a:solidFill>
                  <a:prstClr val="black"/>
                </a:solidFill>
                <a:latin typeface="Calibri" panose="020F0502020204030204"/>
                <a:ea typeface="游ゴシック" panose="020B0400000000000000" pitchFamily="50" charset="-128"/>
              </a:rPr>
              <a:t>350</a:t>
            </a:r>
            <a:r>
              <a:rPr kumimoji="1" lang="ja-JP" altLang="en-US" sz="2100" dirty="0">
                <a:solidFill>
                  <a:prstClr val="black"/>
                </a:solidFill>
                <a:latin typeface="Calibri" panose="020F0502020204030204"/>
                <a:ea typeface="游ゴシック" panose="020B0400000000000000" pitchFamily="50" charset="-128"/>
              </a:rPr>
              <a:t>」に変更</a:t>
            </a:r>
            <a:endPar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角丸四角形 7">
            <a:extLst>
              <a:ext uri="{FF2B5EF4-FFF2-40B4-BE49-F238E27FC236}">
                <a16:creationId xmlns:a16="http://schemas.microsoft.com/office/drawing/2014/main" id="{DC5BAFB3-742B-3CAC-4C3A-98E93F5840FB}"/>
              </a:ext>
            </a:extLst>
          </p:cNvPr>
          <p:cNvSpPr/>
          <p:nvPr/>
        </p:nvSpPr>
        <p:spPr>
          <a:xfrm>
            <a:off x="4723657" y="2790019"/>
            <a:ext cx="4322827" cy="76604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a:extLst>
              <a:ext uri="{FF2B5EF4-FFF2-40B4-BE49-F238E27FC236}">
                <a16:creationId xmlns:a16="http://schemas.microsoft.com/office/drawing/2014/main" id="{36EB3176-43FA-D52A-87AD-4A7290F4E197}"/>
              </a:ext>
            </a:extLst>
          </p:cNvPr>
          <p:cNvCxnSpPr/>
          <p:nvPr/>
        </p:nvCxnSpPr>
        <p:spPr>
          <a:xfrm flipV="1">
            <a:off x="2952456" y="32316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810CB08-75D9-4BF3-9344-A8D69274F514}"/>
              </a:ext>
            </a:extLst>
          </p:cNvPr>
          <p:cNvSpPr txBox="1"/>
          <p:nvPr/>
        </p:nvSpPr>
        <p:spPr>
          <a:xfrm>
            <a:off x="3955556" y="29134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627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580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冗長なデータ</a:t>
            </a:r>
            <a:r>
              <a:rPr lang="ja-JP" altLang="en-US" dirty="0"/>
              <a:t>の例①</a:t>
            </a:r>
            <a:endParaRPr kumimoji="1" lang="ja-JP" altLang="en-US" dirty="0"/>
          </a:p>
        </p:txBody>
      </p:sp>
      <p:sp>
        <p:nvSpPr>
          <p:cNvPr id="3" name="コンテンツ プレースホルダー 2"/>
          <p:cNvSpPr>
            <a:spLocks noGrp="1"/>
          </p:cNvSpPr>
          <p:nvPr>
            <p:ph idx="1"/>
          </p:nvPr>
        </p:nvSpPr>
        <p:spPr>
          <a:xfrm>
            <a:off x="321845" y="846253"/>
            <a:ext cx="8461208" cy="1030673"/>
          </a:xfrm>
        </p:spPr>
        <p:txBody>
          <a:bodyPr>
            <a:normAutofit/>
          </a:bodyPr>
          <a:lstStyle/>
          <a:p>
            <a:pPr marL="0" indent="0">
              <a:buNone/>
            </a:pPr>
            <a:r>
              <a:rPr lang="ja-JP" altLang="en-US" sz="2400" b="1" dirty="0"/>
              <a:t>生徒の名前</a:t>
            </a:r>
            <a:r>
              <a:rPr lang="ja-JP" altLang="en-US" sz="2400" dirty="0"/>
              <a:t>、生徒が所属する</a:t>
            </a:r>
            <a:r>
              <a:rPr lang="ja-JP" altLang="en-US" sz="2400" b="1" dirty="0"/>
              <a:t>クラス、教科、成績</a:t>
            </a:r>
            <a:r>
              <a:rPr lang="ja-JP" altLang="en-US" sz="2400" dirty="0"/>
              <a:t>を記録するテーブル</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303106543"/>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b="1" dirty="0">
                          <a:solidFill>
                            <a:srgbClr val="7030A0"/>
                          </a:solidFill>
                        </a:rPr>
                        <a:t>佐藤</a:t>
                      </a:r>
                    </a:p>
                  </a:txBody>
                  <a:tcPr anchor="ctr"/>
                </a:tc>
                <a:tc>
                  <a:txBody>
                    <a:bodyPr/>
                    <a:lstStyle/>
                    <a:p>
                      <a:r>
                        <a:rPr lang="en-US" altLang="ja-JP" sz="2400" b="1" dirty="0">
                          <a:solidFill>
                            <a:srgbClr val="7030A0"/>
                          </a:solidFill>
                        </a:rPr>
                        <a:t>3</a:t>
                      </a:r>
                      <a:r>
                        <a:rPr lang="ja-JP" altLang="en-US" sz="2400" b="1" dirty="0">
                          <a:solidFill>
                            <a:srgbClr val="7030A0"/>
                          </a:solidFill>
                        </a:rPr>
                        <a:t>年</a:t>
                      </a:r>
                      <a:r>
                        <a:rPr lang="en-US" sz="2400" b="1" dirty="0">
                          <a:solidFill>
                            <a:srgbClr val="7030A0"/>
                          </a:solidFill>
                        </a:rPr>
                        <a:t>B</a:t>
                      </a:r>
                      <a:r>
                        <a:rPr lang="ja-JP" altLang="en-US" sz="2400" b="1" dirty="0">
                          <a:solidFill>
                            <a:srgbClr val="7030A0"/>
                          </a:solidFill>
                        </a:rPr>
                        <a:t>組</a:t>
                      </a:r>
                    </a:p>
                  </a:txBody>
                  <a:tcPr anchor="ctr"/>
                </a:tc>
                <a:tc>
                  <a:txBody>
                    <a:bodyPr/>
                    <a:lstStyle/>
                    <a:p>
                      <a:r>
                        <a:rPr lang="ja-JP" altLang="en-US" sz="2400" dirty="0"/>
                        <a:t>数学</a:t>
                      </a:r>
                      <a:endParaRPr lang="ja-JP" altLang="en-US" sz="2400" b="0" dirty="0"/>
                    </a:p>
                  </a:txBody>
                  <a:tcPr anchor="ctr"/>
                </a:tc>
                <a:tc>
                  <a:txBody>
                    <a:bodyPr/>
                    <a:lstStyle/>
                    <a:p>
                      <a:r>
                        <a:rPr lang="en-US" altLang="ja-JP" sz="2400" dirty="0"/>
                        <a:t>88</a:t>
                      </a:r>
                      <a:endParaRPr lang="en-US" altLang="ja-JP" sz="2400" b="0" dirty="0"/>
                    </a:p>
                  </a:txBody>
                  <a:tcPr anchor="ctr"/>
                </a:tc>
                <a:extLst>
                  <a:ext uri="{0D108BD9-81ED-4DB2-BD59-A6C34878D82A}">
                    <a16:rowId xmlns:a16="http://schemas.microsoft.com/office/drawing/2014/main" val="124522760"/>
                  </a:ext>
                </a:extLst>
              </a:tr>
              <a:tr h="365760">
                <a:tc>
                  <a:txBody>
                    <a:bodyPr/>
                    <a:lstStyle/>
                    <a:p>
                      <a:r>
                        <a:rPr lang="ja-JP" altLang="en-US" sz="2400" b="1">
                          <a:solidFill>
                            <a:srgbClr val="7030A0"/>
                          </a:solidFill>
                        </a:rPr>
                        <a:t>佐藤</a:t>
                      </a:r>
                    </a:p>
                  </a:txBody>
                  <a:tcPr anchor="ctr"/>
                </a:tc>
                <a:tc>
                  <a:txBody>
                    <a:bodyPr/>
                    <a:lstStyle/>
                    <a:p>
                      <a:r>
                        <a:rPr lang="en-US" altLang="ja-JP" sz="2400" b="1" dirty="0">
                          <a:solidFill>
                            <a:srgbClr val="7030A0"/>
                          </a:solidFill>
                        </a:rPr>
                        <a:t>3</a:t>
                      </a:r>
                      <a:r>
                        <a:rPr lang="ja-JP" altLang="en-US" sz="2400" b="1" dirty="0">
                          <a:solidFill>
                            <a:srgbClr val="7030A0"/>
                          </a:solidFill>
                        </a:rPr>
                        <a:t>年</a:t>
                      </a:r>
                      <a:r>
                        <a:rPr lang="en-US" sz="2400" b="1" dirty="0">
                          <a:solidFill>
                            <a:srgbClr val="7030A0"/>
                          </a:solidFill>
                        </a:rPr>
                        <a:t>B</a:t>
                      </a:r>
                      <a:r>
                        <a:rPr lang="ja-JP" altLang="en-US" sz="2400" b="1" dirty="0">
                          <a:solidFill>
                            <a:srgbClr val="7030A0"/>
                          </a:solidFill>
                        </a:rPr>
                        <a:t>組</a:t>
                      </a: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6" name="正方形/長方形 5"/>
          <p:cNvSpPr/>
          <p:nvPr/>
        </p:nvSpPr>
        <p:spPr>
          <a:xfrm>
            <a:off x="2425783" y="4906663"/>
            <a:ext cx="4572000" cy="830997"/>
          </a:xfrm>
          <a:prstGeom prst="rect">
            <a:avLst/>
          </a:prstGeom>
        </p:spPr>
        <p:txBody>
          <a:bodyPr>
            <a:spAutoFit/>
          </a:bodyPr>
          <a:lstStyle/>
          <a:p>
            <a:r>
              <a:rPr lang="ja-JP" altLang="en-US" sz="2400" dirty="0"/>
              <a:t>「生徒名」と「クラス」の情報が冗長に繰り返されている</a:t>
            </a:r>
          </a:p>
        </p:txBody>
      </p:sp>
    </p:spTree>
    <p:extLst>
      <p:ext uri="{BB962C8B-B14F-4D97-AF65-F5344CB8AC3E}">
        <p14:creationId xmlns:p14="http://schemas.microsoft.com/office/powerpoint/2010/main" val="170541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body" idx="1"/>
          </p:nvPr>
        </p:nvSpPr>
        <p:spPr>
          <a:xfrm>
            <a:off x="414338" y="1738313"/>
            <a:ext cx="8181975" cy="3351847"/>
          </a:xfrm>
          <a:noFill/>
        </p:spPr>
        <p:txBody>
          <a:bodyPr>
            <a:normAutofit/>
          </a:bodyPr>
          <a:lstStyle/>
          <a:p>
            <a:pPr marL="255985" indent="-255985">
              <a:spcBef>
                <a:spcPct val="50000"/>
              </a:spcBef>
              <a:buNone/>
              <a:tabLst>
                <a:tab pos="1289447" algn="l"/>
              </a:tabLst>
            </a:pPr>
            <a:r>
              <a:rPr lang="en-US" sz="2000" dirty="0"/>
              <a:t>	</a:t>
            </a:r>
            <a:endParaRPr lang="en-US" sz="2000" b="1" dirty="0">
              <a:solidFill>
                <a:srgbClr val="FF0000"/>
              </a:solidFill>
            </a:endParaRPr>
          </a:p>
        </p:txBody>
      </p:sp>
      <p:sp>
        <p:nvSpPr>
          <p:cNvPr id="15363" name="Rectangle 2"/>
          <p:cNvSpPr>
            <a:spLocks noGrp="1" noChangeArrowheads="1"/>
          </p:cNvSpPr>
          <p:nvPr>
            <p:ph type="title"/>
          </p:nvPr>
        </p:nvSpPr>
        <p:spPr/>
        <p:txBody>
          <a:bodyPr>
            <a:normAutofit fontScale="90000"/>
          </a:bodyPr>
          <a:lstStyle/>
          <a:p>
            <a:pPr eaLnBrk="1" hangingPunct="1"/>
            <a:r>
              <a:rPr lang="ja-JP" altLang="en-US" dirty="0"/>
              <a:t>冗長なデータの例②</a:t>
            </a:r>
            <a:endParaRPr lang="en-US"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5" name="Rectangle 3"/>
          <p:cNvSpPr txBox="1">
            <a:spLocks/>
          </p:cNvSpPr>
          <p:nvPr/>
        </p:nvSpPr>
        <p:spPr>
          <a:xfrm>
            <a:off x="2360717" y="5092440"/>
            <a:ext cx="6235596" cy="6408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会計</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ー</a:t>
            </a:r>
            <a:r>
              <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窓口</a:t>
            </a:r>
            <a:r>
              <a:rPr kumimoji="1" lang="ja-JP" altLang="en-US" sz="2800" b="1" i="0" u="sng"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ー</a:t>
            </a:r>
            <a:r>
              <a:rPr kumimoji="1" lang="en-US" altLang="ja-JP"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r>
              <a:rPr kumimoji="1" lang="ja-JP" altLang="en-US" sz="2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が複数個所にあるのが冗長</a:t>
            </a:r>
          </a:p>
        </p:txBody>
      </p:sp>
      <p:pic>
        <p:nvPicPr>
          <p:cNvPr id="3" name="図 2">
            <a:extLst>
              <a:ext uri="{FF2B5EF4-FFF2-40B4-BE49-F238E27FC236}">
                <a16:creationId xmlns:a16="http://schemas.microsoft.com/office/drawing/2014/main" id="{64BB95DC-732F-4B6E-8140-246946F06EAF}"/>
              </a:ext>
            </a:extLst>
          </p:cNvPr>
          <p:cNvPicPr>
            <a:picLocks noChangeAspect="1"/>
          </p:cNvPicPr>
          <p:nvPr/>
        </p:nvPicPr>
        <p:blipFill>
          <a:blip r:embed="rId3"/>
          <a:stretch>
            <a:fillRect/>
          </a:stretch>
        </p:blipFill>
        <p:spPr>
          <a:xfrm>
            <a:off x="171452" y="1029688"/>
            <a:ext cx="8181975" cy="3783660"/>
          </a:xfrm>
          <a:prstGeom prst="rect">
            <a:avLst/>
          </a:prstGeom>
        </p:spPr>
      </p:pic>
    </p:spTree>
    <p:extLst>
      <p:ext uri="{BB962C8B-B14F-4D97-AF65-F5344CB8AC3E}">
        <p14:creationId xmlns:p14="http://schemas.microsoft.com/office/powerpoint/2010/main" val="25184811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p:cNvSpPr>
            <a:spLocks noGrp="1"/>
          </p:cNvSpPr>
          <p:nvPr>
            <p:ph idx="1"/>
          </p:nvPr>
        </p:nvSpPr>
        <p:spPr/>
        <p:txBody>
          <a:bodyPr>
            <a:normAutofit/>
          </a:bodyPr>
          <a:lstStyle/>
          <a:p>
            <a:r>
              <a:rPr kumimoji="1" lang="ja-JP" altLang="en-US" sz="2400" b="1" dirty="0"/>
              <a:t>冗長なデータの定義</a:t>
            </a:r>
            <a:endParaRPr kumimoji="1" lang="en-US" altLang="ja-JP" sz="2400" b="1" dirty="0"/>
          </a:p>
          <a:p>
            <a:pPr marL="0" indent="0">
              <a:buNone/>
            </a:pPr>
            <a:r>
              <a:rPr kumimoji="1" lang="ja-JP" altLang="en-US" sz="2400" dirty="0"/>
              <a:t>不必要に</a:t>
            </a:r>
            <a:r>
              <a:rPr kumimoji="1" lang="ja-JP" altLang="en-US" sz="2400" b="1" dirty="0"/>
              <a:t>データベース内で重複して保存されるデータ</a:t>
            </a:r>
            <a:endParaRPr kumimoji="1" lang="en-US" altLang="ja-JP" sz="2400" b="1" dirty="0"/>
          </a:p>
          <a:p>
            <a:r>
              <a:rPr kumimoji="1" lang="ja-JP" altLang="en-US" sz="2400" b="1" dirty="0"/>
              <a:t>冗長なデータ</a:t>
            </a:r>
            <a:r>
              <a:rPr kumimoji="1" lang="ja-JP" altLang="en-US" sz="2400" dirty="0"/>
              <a:t>により生じる主な</a:t>
            </a:r>
            <a:r>
              <a:rPr kumimoji="1" lang="ja-JP" altLang="en-US" sz="2400" b="1" dirty="0"/>
              <a:t>問題</a:t>
            </a:r>
            <a:r>
              <a:rPr kumimoji="1" lang="ja-JP" altLang="en-US" sz="2400" dirty="0"/>
              <a:t>：</a:t>
            </a:r>
            <a:endParaRPr kumimoji="1" lang="en-US" altLang="ja-JP" sz="2400" dirty="0"/>
          </a:p>
          <a:p>
            <a:pPr marL="0" indent="0">
              <a:buNone/>
            </a:pPr>
            <a:r>
              <a:rPr kumimoji="1" lang="ja-JP" altLang="en-US" sz="2400" dirty="0"/>
              <a:t>更新時の不整合：</a:t>
            </a:r>
            <a:r>
              <a:rPr kumimoji="1" lang="ja-JP" altLang="en-US" sz="2400" b="1" dirty="0"/>
              <a:t>全ての重複箇所を更新しないとデータの不整合が生じる</a:t>
            </a:r>
            <a:r>
              <a:rPr kumimoji="1" lang="ja-JP" altLang="en-US" sz="2400" dirty="0"/>
              <a:t>．</a:t>
            </a:r>
            <a:endParaRPr kumimoji="1" lang="en-US" altLang="ja-JP" sz="2400" dirty="0"/>
          </a:p>
          <a:p>
            <a:pPr marL="0" indent="0">
              <a:buNone/>
            </a:pPr>
            <a:r>
              <a:rPr kumimoji="1" lang="ja-JP" altLang="en-US" sz="2400" dirty="0"/>
              <a:t>例：書き換え漏れにより，</a:t>
            </a:r>
            <a:r>
              <a:rPr kumimoji="1" lang="ja-JP" altLang="en-US" sz="2400" b="1" dirty="0"/>
              <a:t>朝食の値段が</a:t>
            </a:r>
            <a:r>
              <a:rPr kumimoji="1" lang="en-US" altLang="ja-JP" sz="2400" b="1" dirty="0"/>
              <a:t>350</a:t>
            </a:r>
            <a:r>
              <a:rPr kumimoji="1" lang="ja-JP" altLang="en-US" sz="2400" b="1" dirty="0"/>
              <a:t>円と</a:t>
            </a:r>
            <a:r>
              <a:rPr kumimoji="1" lang="en-US" altLang="ja-JP" sz="2400" b="1" dirty="0"/>
              <a:t>400</a:t>
            </a:r>
            <a:r>
              <a:rPr kumimoji="1" lang="ja-JP" altLang="en-US" sz="2400" b="1" dirty="0"/>
              <a:t>円の</a:t>
            </a:r>
            <a:r>
              <a:rPr kumimoji="1" lang="en-US" altLang="ja-JP" sz="2400" b="1" dirty="0"/>
              <a:t>2</a:t>
            </a:r>
            <a:r>
              <a:rPr kumimoji="1" lang="ja-JP" altLang="en-US" sz="2400" b="1" dirty="0"/>
              <a:t>つの異なる価格</a:t>
            </a:r>
            <a:r>
              <a:rPr kumimoji="1" lang="ja-JP" altLang="en-US" sz="2400" dirty="0"/>
              <a:t>で記録．</a:t>
            </a:r>
            <a:r>
              <a:rPr kumimoji="1" lang="ja-JP" altLang="en-US" sz="2400" b="1" dirty="0"/>
              <a:t>不整合</a:t>
            </a:r>
            <a:r>
              <a:rPr kumimoji="1" lang="ja-JP" altLang="en-US" sz="2400" dirty="0"/>
              <a:t>が生じている．</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6029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演習．冗長なデータ、データの不整合</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8666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a:bodyPr>
          <a:lstStyle/>
          <a:p>
            <a:pPr marL="457200" indent="-457200">
              <a:buFont typeface="+mj-lt"/>
              <a:buAutoNum type="arabicPeriod"/>
            </a:pPr>
            <a:r>
              <a:rPr lang="ja-JP" altLang="en-US" sz="2400" dirty="0">
                <a:solidFill>
                  <a:srgbClr val="000000"/>
                </a:solidFill>
                <a:latin typeface="Calibri" panose="020F0502020204030204" pitchFamily="34" charset="0"/>
              </a:rPr>
              <a:t>リレーショナルデータベースの概要と重要性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冗長なデータの問題点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データベースの異状とその影響</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正規化の概念と重要性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テーブルの分割と結合の方法と理由</a:t>
            </a:r>
            <a:endParaRPr lang="en-US" altLang="ja-JP"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0474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演習① 冗長なデータの発見</a:t>
            </a:r>
          </a:p>
        </p:txBody>
      </p:sp>
      <p:sp>
        <p:nvSpPr>
          <p:cNvPr id="3" name="コンテンツ プレースホルダー 2"/>
          <p:cNvSpPr>
            <a:spLocks noGrp="1"/>
          </p:cNvSpPr>
          <p:nvPr>
            <p:ph idx="1"/>
          </p:nvPr>
        </p:nvSpPr>
        <p:spPr>
          <a:xfrm>
            <a:off x="321844" y="846253"/>
            <a:ext cx="8822155" cy="5333166"/>
          </a:xfrm>
        </p:spPr>
        <p:txBody>
          <a:bodyPr>
            <a:normAutofit/>
          </a:bodyPr>
          <a:lstStyle/>
          <a:p>
            <a:r>
              <a:rPr kumimoji="1" lang="ja-JP" altLang="en-US" sz="2400" dirty="0"/>
              <a:t>「商品注文データベース」の「注文」テーブルです。顧客名、住所、商品名、価格、購入日などの属性があります。</a:t>
            </a:r>
            <a:endParaRPr kumimoji="1" lang="en-US" altLang="ja-JP" sz="2400" dirty="0"/>
          </a:p>
          <a:p>
            <a:r>
              <a:rPr lang="ja-JP" altLang="en-US" sz="2400" b="1" dirty="0"/>
              <a:t>同じ顧客からの異なる注文</a:t>
            </a:r>
            <a:r>
              <a:rPr lang="ja-JP" altLang="en-US" sz="2400" dirty="0"/>
              <a:t>で</a:t>
            </a:r>
            <a:r>
              <a:rPr lang="ja-JP" altLang="en-US" sz="2400" b="1" dirty="0"/>
              <a:t>顧客名や住所が繰り返し登録されている</a:t>
            </a:r>
            <a:r>
              <a:rPr lang="ja-JP" altLang="en-US" sz="2400" dirty="0"/>
              <a:t>ことを確認してください。それはどこですか？</a:t>
            </a:r>
            <a:endParaRPr kumimoji="1" lang="en-US" altLang="ja-JP" sz="2400" dirty="0"/>
          </a:p>
          <a:p>
            <a:pPr marL="0" indent="0">
              <a:buNone/>
            </a:pPr>
            <a:endParaRPr lang="en-US" altLang="ja-JP" dirty="0"/>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注文</a:t>
            </a:r>
            <a:r>
              <a:rPr lang="en-US" altLang="ja-JP" sz="1800" dirty="0">
                <a:solidFill>
                  <a:prstClr val="black"/>
                </a:solidFill>
                <a:latin typeface="ＭＳ ゴシック" panose="020B0609070205080204" pitchFamily="49" charset="-128"/>
                <a:ea typeface="ＭＳ ゴシック" panose="020B0609070205080204" pitchFamily="49" charset="-128"/>
              </a:rPr>
              <a:t>ID | </a:t>
            </a:r>
            <a:r>
              <a:rPr lang="ja-JP" altLang="en-US" sz="1800" dirty="0">
                <a:solidFill>
                  <a:prstClr val="black"/>
                </a:solidFill>
                <a:latin typeface="ＭＳ ゴシック" panose="020B0609070205080204" pitchFamily="49" charset="-128"/>
                <a:ea typeface="ＭＳ ゴシック" panose="020B0609070205080204" pitchFamily="49" charset="-128"/>
              </a:rPr>
              <a:t>顧客名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住所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商品名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価格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購入日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1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テレビ  </a:t>
            </a:r>
            <a:r>
              <a:rPr lang="en-US" altLang="ja-JP" sz="1800" dirty="0">
                <a:solidFill>
                  <a:prstClr val="black"/>
                </a:solidFill>
                <a:latin typeface="ＭＳ ゴシック" panose="020B0609070205080204" pitchFamily="49" charset="-128"/>
                <a:ea typeface="ＭＳ ゴシック" panose="020B0609070205080204" pitchFamily="49" charset="-128"/>
              </a:rPr>
              <a:t>| 50000 </a:t>
            </a:r>
            <a:r>
              <a:rPr lang="en-US" altLang="ja-JP" sz="1800">
                <a:solidFill>
                  <a:prstClr val="black"/>
                </a:solidFill>
                <a:latin typeface="ＭＳ ゴシック" panose="020B0609070205080204" pitchFamily="49" charset="-128"/>
                <a:ea typeface="ＭＳ ゴシック" panose="020B0609070205080204" pitchFamily="49" charset="-128"/>
              </a:rPr>
              <a:t>| 2024-10-01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2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冷蔵庫  </a:t>
            </a:r>
            <a:r>
              <a:rPr lang="en-US" altLang="ja-JP" sz="1800" dirty="0">
                <a:solidFill>
                  <a:prstClr val="black"/>
                </a:solidFill>
                <a:latin typeface="ＭＳ ゴシック" panose="020B0609070205080204" pitchFamily="49" charset="-128"/>
                <a:ea typeface="ＭＳ ゴシック" panose="020B0609070205080204" pitchFamily="49" charset="-128"/>
              </a:rPr>
              <a:t>| 100000| 2024-10-02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3     | </a:t>
            </a:r>
            <a:r>
              <a:rPr lang="ja-JP" altLang="en-US" sz="1800" dirty="0">
                <a:solidFill>
                  <a:prstClr val="black"/>
                </a:solidFill>
                <a:latin typeface="ＭＳ ゴシック" panose="020B0609070205080204" pitchFamily="49" charset="-128"/>
                <a:ea typeface="ＭＳ ゴシック" panose="020B0609070205080204" pitchFamily="49" charset="-128"/>
              </a:rPr>
              <a:t>山田花子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大阪府北区</a:t>
            </a:r>
            <a:r>
              <a:rPr lang="en-US" altLang="ja-JP" sz="1800" dirty="0">
                <a:solidFill>
                  <a:prstClr val="black"/>
                </a:solidFill>
                <a:latin typeface="ＭＳ ゴシック" panose="020B0609070205080204" pitchFamily="49" charset="-128"/>
                <a:ea typeface="ＭＳ ゴシック" panose="020B0609070205080204" pitchFamily="49" charset="-128"/>
              </a:rPr>
              <a:t>2-2-2    | </a:t>
            </a:r>
            <a:r>
              <a:rPr lang="ja-JP" altLang="en-US" sz="1800" dirty="0">
                <a:solidFill>
                  <a:prstClr val="black"/>
                </a:solidFill>
                <a:latin typeface="ＭＳ ゴシック" panose="020B0609070205080204" pitchFamily="49" charset="-128"/>
                <a:ea typeface="ＭＳ ゴシック" panose="020B0609070205080204" pitchFamily="49" charset="-128"/>
              </a:rPr>
              <a:t>洗濯機  </a:t>
            </a:r>
            <a:r>
              <a:rPr lang="en-US" altLang="ja-JP" sz="1800" dirty="0">
                <a:solidFill>
                  <a:prstClr val="black"/>
                </a:solidFill>
                <a:latin typeface="ＭＳ ゴシック" panose="020B0609070205080204" pitchFamily="49" charset="-128"/>
                <a:ea typeface="ＭＳ ゴシック" panose="020B0609070205080204" pitchFamily="49" charset="-128"/>
              </a:rPr>
              <a:t>| 30000 | 2024-10-03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4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掃除機  </a:t>
            </a:r>
            <a:r>
              <a:rPr lang="en-US" altLang="ja-JP" sz="1800" dirty="0">
                <a:solidFill>
                  <a:prstClr val="black"/>
                </a:solidFill>
                <a:latin typeface="ＭＳ ゴシック" panose="020B0609070205080204" pitchFamily="49" charset="-128"/>
                <a:ea typeface="ＭＳ ゴシック" panose="020B0609070205080204" pitchFamily="49" charset="-128"/>
              </a:rPr>
              <a:t>| 15000 | 2024-10-04 |</a:t>
            </a:r>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7142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19919"/>
            <a:ext cx="8822155" cy="5959500"/>
          </a:xfrm>
        </p:spPr>
        <p:txBody>
          <a:bodyPr>
            <a:normAutofit fontScale="92500"/>
          </a:bodyPr>
          <a:lstStyle/>
          <a:p>
            <a:pPr marL="0" indent="0">
              <a:buNone/>
            </a:pPr>
            <a:r>
              <a:rPr lang="ja-JP" altLang="en-US" sz="2400" b="1" dirty="0"/>
              <a:t>ヒント</a:t>
            </a:r>
            <a:endParaRPr lang="en-US" altLang="ja-JP" sz="2400" b="1" dirty="0"/>
          </a:p>
          <a:p>
            <a:r>
              <a:rPr lang="ja-JP" altLang="en-US" sz="2400" dirty="0"/>
              <a:t>まず、</a:t>
            </a:r>
            <a:r>
              <a:rPr lang="ja-JP" altLang="en-US" sz="2400" b="1" dirty="0"/>
              <a:t>顧客名の列</a:t>
            </a:r>
            <a:r>
              <a:rPr lang="ja-JP" altLang="en-US" sz="2400" dirty="0"/>
              <a:t>を順に見て、</a:t>
            </a:r>
            <a:r>
              <a:rPr lang="ja-JP" altLang="en-US" sz="2400" b="1" dirty="0"/>
              <a:t>同じ顧客名</a:t>
            </a:r>
            <a:r>
              <a:rPr lang="ja-JP" altLang="en-US" sz="2400" dirty="0"/>
              <a:t>が</a:t>
            </a:r>
            <a:r>
              <a:rPr lang="ja-JP" altLang="en-US" sz="2400" b="1" dirty="0"/>
              <a:t>複数回出現</a:t>
            </a:r>
            <a:r>
              <a:rPr lang="ja-JP" altLang="en-US" sz="2400" dirty="0"/>
              <a:t>するかどうかを確認します。</a:t>
            </a:r>
          </a:p>
          <a:p>
            <a:r>
              <a:rPr lang="ja-JP" altLang="en-US" sz="2400" dirty="0"/>
              <a:t>次に、</a:t>
            </a:r>
            <a:r>
              <a:rPr lang="ja-JP" altLang="en-US" sz="2400" b="1" dirty="0"/>
              <a:t>同じ顧客名の行</a:t>
            </a:r>
            <a:r>
              <a:rPr lang="ja-JP" altLang="en-US" sz="2400" dirty="0"/>
              <a:t>を見て、</a:t>
            </a:r>
            <a:r>
              <a:rPr lang="ja-JP" altLang="en-US" sz="2400" b="1" dirty="0"/>
              <a:t>住所が同じ</a:t>
            </a:r>
            <a:r>
              <a:rPr lang="ja-JP" altLang="en-US" sz="2400" dirty="0"/>
              <a:t>であることを確認します。</a:t>
            </a:r>
          </a:p>
          <a:p>
            <a:r>
              <a:rPr lang="ja-JP" altLang="en-US" sz="2400" dirty="0"/>
              <a:t>顧客名や住所が複数回登録されている場合、その</a:t>
            </a:r>
            <a:r>
              <a:rPr lang="ja-JP" altLang="en-US" sz="2400" b="1" dirty="0"/>
              <a:t>データは冗長である</a:t>
            </a:r>
            <a:r>
              <a:rPr lang="ja-JP" altLang="en-US" sz="2400" dirty="0"/>
              <a:t>と言えます。</a:t>
            </a:r>
            <a:endParaRPr lang="en-US" altLang="ja-JP" sz="2400" dirty="0"/>
          </a:p>
          <a:p>
            <a:pPr marL="0" indent="0">
              <a:buNone/>
            </a:pPr>
            <a:endParaRPr lang="en-US" altLang="ja-JP" sz="2400" dirty="0"/>
          </a:p>
          <a:p>
            <a:pPr marL="0" indent="0">
              <a:buNone/>
            </a:pP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注文</a:t>
            </a:r>
            <a:r>
              <a:rPr lang="en-US" altLang="ja-JP" sz="1900" dirty="0">
                <a:latin typeface="ＭＳ ゴシック" panose="020B0609070205080204" pitchFamily="49" charset="-128"/>
                <a:ea typeface="ＭＳ ゴシック" panose="020B0609070205080204" pitchFamily="49" charset="-128"/>
              </a:rPr>
              <a:t>ID | </a:t>
            </a:r>
            <a:r>
              <a:rPr lang="ja-JP" altLang="en-US" sz="1900" dirty="0">
                <a:latin typeface="ＭＳ ゴシック" panose="020B0609070205080204" pitchFamily="49" charset="-128"/>
                <a:ea typeface="ＭＳ ゴシック" panose="020B0609070205080204" pitchFamily="49" charset="-128"/>
              </a:rPr>
              <a:t>顧客名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住所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商品名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価格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購入日     </a:t>
            </a:r>
            <a:r>
              <a:rPr lang="en-US" altLang="ja-JP" sz="1900" dirty="0">
                <a:latin typeface="ＭＳ ゴシック" panose="020B0609070205080204" pitchFamily="49" charset="-128"/>
                <a:ea typeface="ＭＳ ゴシック" panose="020B0609070205080204" pitchFamily="49" charset="-128"/>
              </a:rPr>
              <a:t>|</a:t>
            </a:r>
          </a:p>
          <a:p>
            <a:pPr marL="0" indent="0">
              <a:buNone/>
            </a:pPr>
            <a:r>
              <a:rPr lang="en-US" altLang="ja-JP" sz="1900" dirty="0">
                <a:latin typeface="ＭＳ ゴシック" panose="020B0609070205080204" pitchFamily="49" charset="-128"/>
                <a:ea typeface="ＭＳ ゴシック" panose="020B0609070205080204" pitchFamily="49" charset="-128"/>
              </a:rPr>
              <a:t>|-------|----------|--------------------|---------|-------|------------|</a:t>
            </a:r>
          </a:p>
          <a:p>
            <a:pPr marL="0" indent="0">
              <a:buNone/>
            </a:pPr>
            <a:r>
              <a:rPr lang="en-US" altLang="ja-JP" sz="1900" dirty="0">
                <a:latin typeface="ＭＳ ゴシック" panose="020B0609070205080204" pitchFamily="49" charset="-128"/>
                <a:ea typeface="ＭＳ ゴシック" panose="020B0609070205080204" pitchFamily="49" charset="-128"/>
              </a:rPr>
              <a:t>| 1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テレビ  </a:t>
            </a:r>
            <a:r>
              <a:rPr lang="en-US" altLang="ja-JP" sz="19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1900" dirty="0">
                <a:latin typeface="ＭＳ ゴシック" panose="020B0609070205080204" pitchFamily="49" charset="-128"/>
                <a:ea typeface="ＭＳ ゴシック" panose="020B0609070205080204" pitchFamily="49" charset="-128"/>
              </a:rPr>
              <a:t>| 2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冷蔵庫  </a:t>
            </a:r>
            <a:r>
              <a:rPr lang="en-US" altLang="ja-JP" sz="1900" dirty="0">
                <a:latin typeface="ＭＳ ゴシック" panose="020B0609070205080204" pitchFamily="49" charset="-128"/>
                <a:ea typeface="ＭＳ ゴシック" panose="020B0609070205080204" pitchFamily="49" charset="-128"/>
              </a:rPr>
              <a:t>| 100000| 2024-10-02 |</a:t>
            </a:r>
          </a:p>
          <a:p>
            <a:pPr marL="0" indent="0">
              <a:buNone/>
            </a:pPr>
            <a:r>
              <a:rPr lang="en-US" altLang="ja-JP" sz="1900" dirty="0">
                <a:latin typeface="ＭＳ ゴシック" panose="020B0609070205080204" pitchFamily="49" charset="-128"/>
                <a:ea typeface="ＭＳ ゴシック" panose="020B0609070205080204" pitchFamily="49" charset="-128"/>
              </a:rPr>
              <a:t>| 3     | </a:t>
            </a:r>
            <a:r>
              <a:rPr lang="ja-JP" altLang="en-US" sz="1900" dirty="0">
                <a:latin typeface="ＭＳ ゴシック" panose="020B0609070205080204" pitchFamily="49" charset="-128"/>
                <a:ea typeface="ＭＳ ゴシック" panose="020B0609070205080204" pitchFamily="49" charset="-128"/>
              </a:rPr>
              <a:t>山田花子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大阪府北区</a:t>
            </a:r>
            <a:r>
              <a:rPr lang="en-US" altLang="ja-JP" sz="1900" dirty="0">
                <a:latin typeface="ＭＳ ゴシック" panose="020B0609070205080204" pitchFamily="49" charset="-128"/>
                <a:ea typeface="ＭＳ ゴシック" panose="020B0609070205080204" pitchFamily="49" charset="-128"/>
              </a:rPr>
              <a:t>2-2-2    | </a:t>
            </a:r>
            <a:r>
              <a:rPr lang="ja-JP" altLang="en-US" sz="1900" dirty="0">
                <a:latin typeface="ＭＳ ゴシック" panose="020B0609070205080204" pitchFamily="49" charset="-128"/>
                <a:ea typeface="ＭＳ ゴシック" panose="020B0609070205080204" pitchFamily="49" charset="-128"/>
              </a:rPr>
              <a:t>洗濯機  </a:t>
            </a:r>
            <a:r>
              <a:rPr lang="en-US" altLang="ja-JP" sz="1900" dirty="0">
                <a:latin typeface="ＭＳ ゴシック" panose="020B0609070205080204" pitchFamily="49" charset="-128"/>
                <a:ea typeface="ＭＳ ゴシック" panose="020B0609070205080204" pitchFamily="49" charset="-128"/>
              </a:rPr>
              <a:t>| 30000 | 2024-10-03 |</a:t>
            </a:r>
          </a:p>
          <a:p>
            <a:pPr marL="0" indent="0">
              <a:buNone/>
            </a:pPr>
            <a:r>
              <a:rPr lang="en-US" altLang="ja-JP" sz="1900" dirty="0">
                <a:latin typeface="ＭＳ ゴシック" panose="020B0609070205080204" pitchFamily="49" charset="-128"/>
                <a:ea typeface="ＭＳ ゴシック" panose="020B0609070205080204" pitchFamily="49" charset="-128"/>
              </a:rPr>
              <a:t>| 4     | </a:t>
            </a:r>
            <a:r>
              <a:rPr lang="ja-JP" altLang="en-US" sz="1900" dirty="0">
                <a:latin typeface="ＭＳ ゴシック" panose="020B0609070205080204" pitchFamily="49" charset="-128"/>
                <a:ea typeface="ＭＳ ゴシック" panose="020B0609070205080204" pitchFamily="49" charset="-128"/>
              </a:rPr>
              <a:t>田中太郎 </a:t>
            </a:r>
            <a:r>
              <a:rPr lang="en-US" altLang="ja-JP" sz="1900" dirty="0">
                <a:latin typeface="ＭＳ ゴシック" panose="020B0609070205080204" pitchFamily="49" charset="-128"/>
                <a:ea typeface="ＭＳ ゴシック" panose="020B0609070205080204" pitchFamily="49" charset="-128"/>
              </a:rPr>
              <a:t>| </a:t>
            </a:r>
            <a:r>
              <a:rPr lang="ja-JP" altLang="en-US" sz="1900" dirty="0">
                <a:latin typeface="ＭＳ ゴシック" panose="020B0609070205080204" pitchFamily="49" charset="-128"/>
                <a:ea typeface="ＭＳ ゴシック" panose="020B0609070205080204" pitchFamily="49" charset="-128"/>
              </a:rPr>
              <a:t>東京都中央区</a:t>
            </a:r>
            <a:r>
              <a:rPr lang="en-US" altLang="ja-JP" sz="1900" dirty="0">
                <a:latin typeface="ＭＳ ゴシック" panose="020B0609070205080204" pitchFamily="49" charset="-128"/>
                <a:ea typeface="ＭＳ ゴシック" panose="020B0609070205080204" pitchFamily="49" charset="-128"/>
              </a:rPr>
              <a:t>1-1-1  | </a:t>
            </a:r>
            <a:r>
              <a:rPr lang="ja-JP" altLang="en-US" sz="1900" dirty="0">
                <a:latin typeface="ＭＳ ゴシック" panose="020B0609070205080204" pitchFamily="49" charset="-128"/>
                <a:ea typeface="ＭＳ ゴシック" panose="020B0609070205080204" pitchFamily="49" charset="-128"/>
              </a:rPr>
              <a:t>掃除機  </a:t>
            </a:r>
            <a:r>
              <a:rPr lang="en-US" altLang="ja-JP" sz="1900" dirty="0">
                <a:latin typeface="ＭＳ ゴシック" panose="020B0609070205080204" pitchFamily="49" charset="-128"/>
                <a:ea typeface="ＭＳ ゴシック" panose="020B0609070205080204" pitchFamily="49" charset="-128"/>
              </a:rPr>
              <a:t>| 15000 | 2024-10-04 |</a:t>
            </a:r>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0560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19919"/>
            <a:ext cx="8822155" cy="5959500"/>
          </a:xfrm>
        </p:spPr>
        <p:txBody>
          <a:bodyPr>
            <a:normAutofit/>
          </a:bodyPr>
          <a:lstStyle/>
          <a:p>
            <a:pPr marL="0" indent="0">
              <a:buNone/>
            </a:pPr>
            <a:r>
              <a:rPr lang="ja-JP" altLang="en-US" sz="2400" b="1" dirty="0"/>
              <a:t>解答例</a:t>
            </a:r>
            <a:endParaRPr lang="en-US" altLang="ja-JP" sz="2400" b="1" dirty="0"/>
          </a:p>
          <a:p>
            <a:pPr marL="0" indent="0">
              <a:buNone/>
            </a:pPr>
            <a:r>
              <a:rPr lang="ja-JP" altLang="en-US" sz="2400" b="1" dirty="0"/>
              <a:t>注文</a:t>
            </a:r>
            <a:r>
              <a:rPr lang="en-US" altLang="ja-JP" sz="2400" b="1" dirty="0"/>
              <a:t>ID 1, 2, 4</a:t>
            </a:r>
            <a:r>
              <a:rPr lang="ja-JP" altLang="en-US" sz="2400" b="1" dirty="0"/>
              <a:t>において、顧客「田中太郎」の住所「東京都中央区</a:t>
            </a:r>
            <a:r>
              <a:rPr lang="en-US" altLang="ja-JP" sz="2400" b="1" dirty="0"/>
              <a:t>1-1-1</a:t>
            </a:r>
            <a:r>
              <a:rPr lang="ja-JP" altLang="en-US" sz="2400" b="1" dirty="0"/>
              <a:t>」が繰り返し登録</a:t>
            </a:r>
            <a:r>
              <a:rPr lang="ja-JP" altLang="en-US" sz="2400" dirty="0"/>
              <a:t>されています。これは冗長なデータです。</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注文</a:t>
            </a:r>
            <a:r>
              <a:rPr lang="en-US" altLang="ja-JP" sz="1800" dirty="0">
                <a:solidFill>
                  <a:prstClr val="black"/>
                </a:solidFill>
                <a:latin typeface="ＭＳ ゴシック" panose="020B0609070205080204" pitchFamily="49" charset="-128"/>
                <a:ea typeface="ＭＳ ゴシック" panose="020B0609070205080204" pitchFamily="49" charset="-128"/>
              </a:rPr>
              <a:t>ID | </a:t>
            </a:r>
            <a:r>
              <a:rPr lang="ja-JP" altLang="en-US" sz="1800" dirty="0">
                <a:solidFill>
                  <a:prstClr val="black"/>
                </a:solidFill>
                <a:latin typeface="ＭＳ ゴシック" panose="020B0609070205080204" pitchFamily="49" charset="-128"/>
                <a:ea typeface="ＭＳ ゴシック" panose="020B0609070205080204" pitchFamily="49" charset="-128"/>
              </a:rPr>
              <a:t>顧客名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住所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商品名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価格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購入日     </a:t>
            </a: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1     | </a:t>
            </a:r>
            <a:r>
              <a:rPr lang="ja-JP" altLang="en-US" sz="1800" b="1" dirty="0">
                <a:solidFill>
                  <a:srgbClr val="FF0000"/>
                </a:solidFill>
                <a:latin typeface="ＭＳ ゴシック" panose="020B0609070205080204" pitchFamily="49" charset="-128"/>
                <a:ea typeface="ＭＳ ゴシック" panose="020B0609070205080204" pitchFamily="49" charset="-128"/>
              </a:rPr>
              <a:t>田中太郎 </a:t>
            </a:r>
            <a:r>
              <a:rPr lang="en-US" altLang="ja-JP" sz="1800" b="1" dirty="0">
                <a:solidFill>
                  <a:srgbClr val="FF0000"/>
                </a:solidFill>
                <a:latin typeface="ＭＳ ゴシック" panose="020B0609070205080204" pitchFamily="49" charset="-128"/>
                <a:ea typeface="ＭＳ ゴシック" panose="020B0609070205080204" pitchFamily="49" charset="-128"/>
              </a:rPr>
              <a:t>| </a:t>
            </a:r>
            <a:r>
              <a:rPr lang="ja-JP" altLang="en-US" sz="1800" b="1" dirty="0">
                <a:solidFill>
                  <a:srgbClr val="FF0000"/>
                </a:solidFill>
                <a:latin typeface="ＭＳ ゴシック" panose="020B0609070205080204" pitchFamily="49" charset="-128"/>
                <a:ea typeface="ＭＳ ゴシック" panose="020B0609070205080204" pitchFamily="49" charset="-128"/>
              </a:rPr>
              <a:t>東京都中央区</a:t>
            </a:r>
            <a:r>
              <a:rPr lang="en-US" altLang="ja-JP" sz="1800" b="1" dirty="0">
                <a:solidFill>
                  <a:srgbClr val="FF0000"/>
                </a:solidFill>
                <a:latin typeface="ＭＳ ゴシック" panose="020B0609070205080204" pitchFamily="49" charset="-128"/>
                <a:ea typeface="ＭＳ ゴシック" panose="020B0609070205080204" pitchFamily="49" charset="-128"/>
              </a:rPr>
              <a:t>1-1-1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テレビ  </a:t>
            </a:r>
            <a:r>
              <a:rPr lang="en-US" altLang="ja-JP" sz="1800" dirty="0">
                <a:solidFill>
                  <a:prstClr val="black"/>
                </a:solidFill>
                <a:latin typeface="ＭＳ ゴシック" panose="020B0609070205080204" pitchFamily="49" charset="-128"/>
                <a:ea typeface="ＭＳ ゴシック" panose="020B0609070205080204" pitchFamily="49" charset="-128"/>
              </a:rPr>
              <a:t>| 50000 | 2024-10-01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2     | </a:t>
            </a:r>
            <a:r>
              <a:rPr lang="ja-JP" altLang="en-US" sz="1800" b="1" dirty="0">
                <a:solidFill>
                  <a:srgbClr val="FF0000"/>
                </a:solidFill>
                <a:latin typeface="ＭＳ ゴシック" panose="020B0609070205080204" pitchFamily="49" charset="-128"/>
                <a:ea typeface="ＭＳ ゴシック" panose="020B0609070205080204" pitchFamily="49" charset="-128"/>
              </a:rPr>
              <a:t>田中太郎 </a:t>
            </a:r>
            <a:r>
              <a:rPr lang="en-US" altLang="ja-JP" sz="1800" b="1" dirty="0">
                <a:solidFill>
                  <a:srgbClr val="FF0000"/>
                </a:solidFill>
                <a:latin typeface="ＭＳ ゴシック" panose="020B0609070205080204" pitchFamily="49" charset="-128"/>
                <a:ea typeface="ＭＳ ゴシック" panose="020B0609070205080204" pitchFamily="49" charset="-128"/>
              </a:rPr>
              <a:t>| </a:t>
            </a:r>
            <a:r>
              <a:rPr lang="ja-JP" altLang="en-US" sz="1800" b="1" dirty="0">
                <a:solidFill>
                  <a:srgbClr val="FF0000"/>
                </a:solidFill>
                <a:latin typeface="ＭＳ ゴシック" panose="020B0609070205080204" pitchFamily="49" charset="-128"/>
                <a:ea typeface="ＭＳ ゴシック" panose="020B0609070205080204" pitchFamily="49" charset="-128"/>
              </a:rPr>
              <a:t>東京都中央区</a:t>
            </a:r>
            <a:r>
              <a:rPr lang="en-US" altLang="ja-JP" sz="1800" b="1" dirty="0">
                <a:solidFill>
                  <a:srgbClr val="FF0000"/>
                </a:solidFill>
                <a:latin typeface="ＭＳ ゴシック" panose="020B0609070205080204" pitchFamily="49" charset="-128"/>
                <a:ea typeface="ＭＳ ゴシック" panose="020B0609070205080204" pitchFamily="49" charset="-128"/>
              </a:rPr>
              <a:t>1-1-1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冷蔵庫  </a:t>
            </a:r>
            <a:r>
              <a:rPr lang="en-US" altLang="ja-JP" sz="1800" dirty="0">
                <a:solidFill>
                  <a:prstClr val="black"/>
                </a:solidFill>
                <a:latin typeface="ＭＳ ゴシック" panose="020B0609070205080204" pitchFamily="49" charset="-128"/>
                <a:ea typeface="ＭＳ ゴシック" panose="020B0609070205080204" pitchFamily="49" charset="-128"/>
              </a:rPr>
              <a:t>| 100000| 2024-10-02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3     | </a:t>
            </a:r>
            <a:r>
              <a:rPr lang="ja-JP" altLang="en-US" sz="1800" dirty="0">
                <a:solidFill>
                  <a:prstClr val="black"/>
                </a:solidFill>
                <a:latin typeface="ＭＳ ゴシック" panose="020B0609070205080204" pitchFamily="49" charset="-128"/>
                <a:ea typeface="ＭＳ ゴシック" panose="020B0609070205080204" pitchFamily="49" charset="-128"/>
              </a:rPr>
              <a:t>山田花子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大阪府北区</a:t>
            </a:r>
            <a:r>
              <a:rPr lang="en-US" altLang="ja-JP" sz="1800" dirty="0">
                <a:solidFill>
                  <a:prstClr val="black"/>
                </a:solidFill>
                <a:latin typeface="ＭＳ ゴシック" panose="020B0609070205080204" pitchFamily="49" charset="-128"/>
                <a:ea typeface="ＭＳ ゴシック" panose="020B0609070205080204" pitchFamily="49" charset="-128"/>
              </a:rPr>
              <a:t>2-2-2    | </a:t>
            </a:r>
            <a:r>
              <a:rPr lang="ja-JP" altLang="en-US" sz="1800" dirty="0">
                <a:solidFill>
                  <a:prstClr val="black"/>
                </a:solidFill>
                <a:latin typeface="ＭＳ ゴシック" panose="020B0609070205080204" pitchFamily="49" charset="-128"/>
                <a:ea typeface="ＭＳ ゴシック" panose="020B0609070205080204" pitchFamily="49" charset="-128"/>
              </a:rPr>
              <a:t>洗濯機  </a:t>
            </a:r>
            <a:r>
              <a:rPr lang="en-US" altLang="ja-JP" sz="1800" dirty="0">
                <a:solidFill>
                  <a:prstClr val="black"/>
                </a:solidFill>
                <a:latin typeface="ＭＳ ゴシック" panose="020B0609070205080204" pitchFamily="49" charset="-128"/>
                <a:ea typeface="ＭＳ ゴシック" panose="020B0609070205080204" pitchFamily="49" charset="-128"/>
              </a:rPr>
              <a:t>| 30000 | 2024-10-03 |</a:t>
            </a:r>
          </a:p>
          <a:p>
            <a:pPr marL="0" lvl="0" indent="0">
              <a:buNone/>
            </a:pPr>
            <a:r>
              <a:rPr lang="en-US" altLang="ja-JP" sz="1800" dirty="0">
                <a:solidFill>
                  <a:prstClr val="black"/>
                </a:solidFill>
                <a:latin typeface="ＭＳ ゴシック" panose="020B0609070205080204" pitchFamily="49" charset="-128"/>
                <a:ea typeface="ＭＳ ゴシック" panose="020B0609070205080204" pitchFamily="49" charset="-128"/>
              </a:rPr>
              <a:t>| 4     | </a:t>
            </a:r>
            <a:r>
              <a:rPr lang="ja-JP" altLang="en-US" sz="1800" dirty="0">
                <a:solidFill>
                  <a:prstClr val="black"/>
                </a:solidFill>
                <a:latin typeface="ＭＳ ゴシック" panose="020B0609070205080204" pitchFamily="49" charset="-128"/>
                <a:ea typeface="ＭＳ ゴシック" panose="020B0609070205080204" pitchFamily="49" charset="-128"/>
              </a:rPr>
              <a:t>田中太郎 </a:t>
            </a:r>
            <a:r>
              <a:rPr lang="en-US" altLang="ja-JP" sz="1800" dirty="0">
                <a:solidFill>
                  <a:prstClr val="black"/>
                </a:solidFill>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東京都中央区</a:t>
            </a:r>
            <a:r>
              <a:rPr lang="en-US" altLang="ja-JP" sz="1800" dirty="0">
                <a:solidFill>
                  <a:prstClr val="black"/>
                </a:solidFill>
                <a:latin typeface="ＭＳ ゴシック" panose="020B0609070205080204" pitchFamily="49" charset="-128"/>
                <a:ea typeface="ＭＳ ゴシック" panose="020B0609070205080204" pitchFamily="49" charset="-128"/>
              </a:rPr>
              <a:t>1-1-1  | </a:t>
            </a:r>
            <a:r>
              <a:rPr lang="ja-JP" altLang="en-US" sz="1800" dirty="0">
                <a:solidFill>
                  <a:prstClr val="black"/>
                </a:solidFill>
                <a:latin typeface="ＭＳ ゴシック" panose="020B0609070205080204" pitchFamily="49" charset="-128"/>
                <a:ea typeface="ＭＳ ゴシック" panose="020B0609070205080204" pitchFamily="49" charset="-128"/>
              </a:rPr>
              <a:t>掃除機  </a:t>
            </a:r>
            <a:r>
              <a:rPr lang="en-US" altLang="ja-JP" sz="1800" dirty="0">
                <a:solidFill>
                  <a:prstClr val="black"/>
                </a:solidFill>
                <a:latin typeface="ＭＳ ゴシック" panose="020B0609070205080204" pitchFamily="49" charset="-128"/>
                <a:ea typeface="ＭＳ ゴシック" panose="020B0609070205080204" pitchFamily="49" charset="-128"/>
              </a:rPr>
              <a:t>| 15000 | 2024-10-04 |</a:t>
            </a:r>
          </a:p>
          <a:p>
            <a:pPr marL="0" indent="0">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709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演習②</a:t>
            </a:r>
            <a:r>
              <a:rPr kumimoji="1" lang="ja-JP" altLang="en-US" dirty="0"/>
              <a:t> データの不整合の確認</a:t>
            </a:r>
          </a:p>
        </p:txBody>
      </p:sp>
      <p:sp>
        <p:nvSpPr>
          <p:cNvPr id="3" name="コンテンツ プレースホルダー 2"/>
          <p:cNvSpPr>
            <a:spLocks noGrp="1"/>
          </p:cNvSpPr>
          <p:nvPr>
            <p:ph idx="1"/>
          </p:nvPr>
        </p:nvSpPr>
        <p:spPr>
          <a:xfrm>
            <a:off x="321844" y="846252"/>
            <a:ext cx="8822155" cy="5875223"/>
          </a:xfrm>
        </p:spPr>
        <p:txBody>
          <a:bodyPr>
            <a:normAutofit fontScale="85000" lnSpcReduction="20000"/>
          </a:bodyPr>
          <a:lstStyle/>
          <a:p>
            <a:r>
              <a:rPr lang="ja-JP" altLang="en-US" sz="2400" dirty="0"/>
              <a:t>在庫管理データベースです。</a:t>
            </a:r>
            <a:r>
              <a:rPr lang="ja-JP" altLang="en-US" sz="2400" b="1" dirty="0"/>
              <a:t>商品の価格情報</a:t>
            </a:r>
            <a:r>
              <a:rPr lang="ja-JP" altLang="en-US" sz="2400" dirty="0"/>
              <a:t>が、</a:t>
            </a:r>
            <a:r>
              <a:rPr lang="ja-JP" altLang="en-US" sz="2400" b="1" dirty="0"/>
              <a:t>商品テーブル</a:t>
            </a:r>
            <a:r>
              <a:rPr lang="ja-JP" altLang="en-US" sz="2400" dirty="0"/>
              <a:t>と</a:t>
            </a:r>
            <a:r>
              <a:rPr lang="ja-JP" altLang="en-US" sz="2400" b="1" dirty="0"/>
              <a:t>注文履歴テーブル</a:t>
            </a:r>
            <a:r>
              <a:rPr lang="ja-JP" altLang="en-US" sz="2400" dirty="0"/>
              <a:t>の</a:t>
            </a:r>
            <a:r>
              <a:rPr lang="en-US" altLang="ja-JP" sz="2400" dirty="0"/>
              <a:t>2</a:t>
            </a:r>
            <a:r>
              <a:rPr lang="ja-JP" altLang="en-US" sz="2400" dirty="0" err="1"/>
              <a:t>つの</a:t>
            </a:r>
            <a:r>
              <a:rPr lang="ja-JP" altLang="en-US" sz="2400" dirty="0"/>
              <a:t>場所に保存されています。</a:t>
            </a:r>
            <a:endParaRPr lang="en-US" altLang="ja-JP" sz="2400" dirty="0"/>
          </a:p>
          <a:p>
            <a:r>
              <a:rPr lang="ja-JP" altLang="en-US" sz="2400" dirty="0"/>
              <a:t>価格の不一致はどこで起きていますか？</a:t>
            </a:r>
            <a:endParaRPr lang="en-US" altLang="ja-JP" sz="2400" dirty="0"/>
          </a:p>
          <a:p>
            <a:endParaRPr lang="en-US" altLang="ja-JP" sz="2400" dirty="0"/>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2024-10-02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2024-10-03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9538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43068"/>
            <a:ext cx="8822155" cy="5936351"/>
          </a:xfrm>
        </p:spPr>
        <p:txBody>
          <a:bodyPr>
            <a:normAutofit fontScale="85000" lnSpcReduction="20000"/>
          </a:bodyPr>
          <a:lstStyle/>
          <a:p>
            <a:pPr marL="0" indent="0">
              <a:buNone/>
            </a:pPr>
            <a:r>
              <a:rPr lang="ja-JP" altLang="en-US" sz="2400" b="1" dirty="0"/>
              <a:t>ヒント</a:t>
            </a:r>
            <a:endParaRPr lang="en-US" altLang="ja-JP" sz="2400" b="1" dirty="0"/>
          </a:p>
          <a:p>
            <a:pPr marL="0" indent="0">
              <a:buNone/>
            </a:pPr>
            <a:r>
              <a:rPr lang="ja-JP" altLang="en-US" sz="2400" dirty="0"/>
              <a:t>商品テーブルと注文履歴テーブルの同じ</a:t>
            </a:r>
            <a:r>
              <a:rPr lang="ja-JP" altLang="en-US" sz="2400" b="1" dirty="0"/>
              <a:t>商品</a:t>
            </a:r>
            <a:r>
              <a:rPr lang="en-US" altLang="ja-JP" sz="2400" b="1" dirty="0"/>
              <a:t>ID</a:t>
            </a:r>
            <a:r>
              <a:rPr lang="ja-JP" altLang="en-US" sz="2400" dirty="0"/>
              <a:t>に基づいて、価格の一致を確認します。</a:t>
            </a:r>
            <a:endParaRPr lang="en-US" altLang="ja-JP" sz="2400" dirty="0"/>
          </a:p>
          <a:p>
            <a:pPr marL="0" indent="0">
              <a:buNone/>
            </a:pPr>
            <a:endParaRPr lang="en-US" altLang="ja-JP" sz="2400" dirty="0"/>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100000|</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30000 |</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dirty="0">
                <a:latin typeface="ＭＳ ゴシック" panose="020B0609070205080204" pitchFamily="49" charset="-128"/>
                <a:ea typeface="ＭＳ ゴシック" panose="020B0609070205080204" pitchFamily="49" charset="-128"/>
              </a:rPr>
              <a:t>冷蔵庫  </a:t>
            </a:r>
            <a:r>
              <a:rPr lang="en-US" altLang="ja-JP" sz="2200" dirty="0">
                <a:latin typeface="ＭＳ ゴシック" panose="020B0609070205080204" pitchFamily="49" charset="-128"/>
                <a:ea typeface="ＭＳ ゴシック" panose="020B0609070205080204" pitchFamily="49" charset="-128"/>
              </a:rPr>
              <a:t>| 95000 | 2024-10-02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dirty="0">
                <a:latin typeface="ＭＳ ゴシック" panose="020B0609070205080204" pitchFamily="49" charset="-128"/>
                <a:ea typeface="ＭＳ ゴシック" panose="020B0609070205080204" pitchFamily="49" charset="-128"/>
              </a:rPr>
              <a:t>洗濯機  </a:t>
            </a:r>
            <a:r>
              <a:rPr lang="en-US" altLang="ja-JP" sz="2200" dirty="0">
                <a:latin typeface="ＭＳ ゴシック" panose="020B0609070205080204" pitchFamily="49" charset="-128"/>
                <a:ea typeface="ＭＳ ゴシック" panose="020B0609070205080204" pitchFamily="49" charset="-128"/>
              </a:rPr>
              <a:t>| 31000 | 2024-10-03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8362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4" y="243068"/>
            <a:ext cx="8822155" cy="5936351"/>
          </a:xfrm>
        </p:spPr>
        <p:txBody>
          <a:bodyPr>
            <a:normAutofit fontScale="85000" lnSpcReduction="20000"/>
          </a:bodyPr>
          <a:lstStyle/>
          <a:p>
            <a:pPr marL="0" indent="0">
              <a:buNone/>
            </a:pPr>
            <a:r>
              <a:rPr lang="ja-JP" altLang="en-US" sz="2400" b="1" dirty="0"/>
              <a:t>解答例</a:t>
            </a:r>
            <a:endParaRPr lang="en-US" altLang="ja-JP" sz="2400" b="1" dirty="0"/>
          </a:p>
          <a:p>
            <a:r>
              <a:rPr lang="ja-JP" altLang="en-US" sz="2400" dirty="0">
                <a:latin typeface="メイリオ" panose="020B0604030504040204" pitchFamily="50" charset="-128"/>
              </a:rPr>
              <a:t>注文</a:t>
            </a:r>
            <a:r>
              <a:rPr lang="en-US" altLang="ja-JP" sz="2400" dirty="0">
                <a:latin typeface="メイリオ" panose="020B0604030504040204" pitchFamily="50" charset="-128"/>
              </a:rPr>
              <a:t>ID</a:t>
            </a:r>
            <a:r>
              <a:rPr lang="ja-JP" altLang="en-US" sz="2400" dirty="0">
                <a:latin typeface="メイリオ" panose="020B0604030504040204" pitchFamily="50" charset="-128"/>
              </a:rPr>
              <a:t>「</a:t>
            </a:r>
            <a:r>
              <a:rPr lang="en-US" altLang="ja-JP" sz="2400" dirty="0">
                <a:latin typeface="メイリオ" panose="020B0604030504040204" pitchFamily="50" charset="-128"/>
              </a:rPr>
              <a:t>B</a:t>
            </a:r>
            <a:r>
              <a:rPr lang="ja-JP" altLang="en-US" sz="2400" dirty="0">
                <a:latin typeface="メイリオ" panose="020B0604030504040204" pitchFamily="50" charset="-128"/>
              </a:rPr>
              <a:t>」の「冷蔵庫」の価格が、商品テーブルと異なっています（</a:t>
            </a:r>
            <a:r>
              <a:rPr lang="en-US" altLang="ja-JP" sz="2400" dirty="0">
                <a:latin typeface="メイリオ" panose="020B0604030504040204" pitchFamily="50" charset="-128"/>
              </a:rPr>
              <a:t>100,000 vs. 95,000</a:t>
            </a:r>
            <a:r>
              <a:rPr lang="ja-JP" altLang="en-US" sz="2400" dirty="0">
                <a:latin typeface="メイリオ" panose="020B0604030504040204" pitchFamily="50" charset="-128"/>
              </a:rPr>
              <a:t>）。</a:t>
            </a:r>
          </a:p>
          <a:p>
            <a:r>
              <a:rPr lang="ja-JP" altLang="en-US" sz="2400" dirty="0">
                <a:latin typeface="メイリオ" panose="020B0604030504040204" pitchFamily="50" charset="-128"/>
              </a:rPr>
              <a:t>注文</a:t>
            </a:r>
            <a:r>
              <a:rPr lang="en-US" altLang="ja-JP" sz="2400" dirty="0">
                <a:latin typeface="メイリオ" panose="020B0604030504040204" pitchFamily="50" charset="-128"/>
              </a:rPr>
              <a:t>ID</a:t>
            </a:r>
            <a:r>
              <a:rPr lang="ja-JP" altLang="en-US" sz="2400" dirty="0">
                <a:latin typeface="メイリオ" panose="020B0604030504040204" pitchFamily="50" charset="-128"/>
              </a:rPr>
              <a:t>「</a:t>
            </a:r>
            <a:r>
              <a:rPr lang="en-US" altLang="ja-JP" sz="2400" dirty="0">
                <a:latin typeface="メイリオ" panose="020B0604030504040204" pitchFamily="50" charset="-128"/>
              </a:rPr>
              <a:t>C</a:t>
            </a:r>
            <a:r>
              <a:rPr lang="ja-JP" altLang="en-US" sz="2400" dirty="0">
                <a:latin typeface="メイリオ" panose="020B0604030504040204" pitchFamily="50" charset="-128"/>
              </a:rPr>
              <a:t>」の「洗濯機」の価格も、商品テーブルと異なっています（</a:t>
            </a:r>
            <a:r>
              <a:rPr lang="en-US" altLang="ja-JP" sz="2400" dirty="0">
                <a:latin typeface="メイリオ" panose="020B0604030504040204" pitchFamily="50" charset="-128"/>
              </a:rPr>
              <a:t>30,000 vs. 31,000</a:t>
            </a:r>
            <a:r>
              <a:rPr lang="ja-JP" altLang="en-US" sz="2400" dirty="0">
                <a:latin typeface="メイリオ" panose="020B0604030504040204" pitchFamily="50" charset="-128"/>
              </a:rPr>
              <a:t>）。</a:t>
            </a:r>
            <a:endParaRPr lang="en-US" altLang="ja-JP" sz="2400" dirty="0">
              <a:latin typeface="メイリオ" panose="020B0604030504040204" pitchFamily="50" charset="-128"/>
            </a:endParaRPr>
          </a:p>
          <a:p>
            <a:pPr marL="0" indent="0">
              <a:buNone/>
            </a:pPr>
            <a:r>
              <a:rPr lang="ja-JP" altLang="en-US" sz="2200" b="1" dirty="0">
                <a:latin typeface="ＭＳ ゴシック" panose="020B0609070205080204" pitchFamily="49" charset="-128"/>
                <a:ea typeface="ＭＳ ゴシック" panose="020B0609070205080204" pitchFamily="49" charset="-128"/>
              </a:rPr>
              <a:t>商品テーブル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a:t>
            </a:r>
          </a:p>
          <a:p>
            <a:pPr marL="0" indent="0">
              <a:buNone/>
            </a:pPr>
            <a:r>
              <a:rPr lang="en-US" altLang="ja-JP" sz="2200" dirty="0">
                <a:latin typeface="ＭＳ ゴシック" panose="020B0609070205080204" pitchFamily="49" charset="-128"/>
                <a:ea typeface="ＭＳ ゴシック" panose="020B0609070205080204" pitchFamily="49" charset="-128"/>
              </a:rPr>
              <a:t>| 2     | </a:t>
            </a:r>
            <a:r>
              <a:rPr lang="ja-JP" altLang="en-US" sz="2200" b="1" dirty="0">
                <a:solidFill>
                  <a:srgbClr val="FF0000"/>
                </a:solidFill>
                <a:latin typeface="ＭＳ ゴシック" panose="020B0609070205080204" pitchFamily="49" charset="-128"/>
                <a:ea typeface="ＭＳ ゴシック" panose="020B0609070205080204" pitchFamily="49" charset="-128"/>
              </a:rPr>
              <a:t>冷蔵庫  </a:t>
            </a:r>
            <a:r>
              <a:rPr lang="en-US" altLang="ja-JP" sz="2200" b="1" dirty="0">
                <a:solidFill>
                  <a:srgbClr val="FF0000"/>
                </a:solidFill>
                <a:latin typeface="ＭＳ ゴシック" panose="020B0609070205080204" pitchFamily="49" charset="-128"/>
                <a:ea typeface="ＭＳ ゴシック" panose="020B0609070205080204" pitchFamily="49" charset="-128"/>
              </a:rPr>
              <a:t>| 100000</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3     | </a:t>
            </a:r>
            <a:r>
              <a:rPr lang="ja-JP" altLang="en-US" sz="2200" b="1" dirty="0">
                <a:solidFill>
                  <a:srgbClr val="FF0000"/>
                </a:solidFill>
                <a:latin typeface="ＭＳ ゴシック" panose="020B0609070205080204" pitchFamily="49" charset="-128"/>
                <a:ea typeface="ＭＳ ゴシック" panose="020B0609070205080204" pitchFamily="49" charset="-128"/>
              </a:rPr>
              <a:t>洗濯機  </a:t>
            </a:r>
            <a:r>
              <a:rPr lang="en-US" altLang="ja-JP" sz="2200" b="1" dirty="0">
                <a:solidFill>
                  <a:srgbClr val="FF0000"/>
                </a:solidFill>
                <a:latin typeface="ＭＳ ゴシック" panose="020B0609070205080204" pitchFamily="49" charset="-128"/>
                <a:ea typeface="ＭＳ ゴシック" panose="020B0609070205080204" pitchFamily="49" charset="-128"/>
              </a:rPr>
              <a:t>| 30000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ja-JP" altLang="en-US" sz="2200" b="1" dirty="0">
                <a:latin typeface="ＭＳ ゴシック" panose="020B0609070205080204" pitchFamily="49" charset="-128"/>
                <a:ea typeface="ＭＳ ゴシック" panose="020B0609070205080204" pitchFamily="49" charset="-128"/>
              </a:rPr>
              <a:t>注文履歴テーブル</a:t>
            </a:r>
            <a:endParaRPr lang="en-US" altLang="ja-JP" sz="2200" b="1" dirty="0">
              <a:latin typeface="ＭＳ ゴシック" panose="020B0609070205080204" pitchFamily="49" charset="-128"/>
              <a:ea typeface="ＭＳ ゴシック" panose="020B0609070205080204" pitchFamily="49" charset="-128"/>
            </a:endParaRPr>
          </a:p>
          <a:p>
            <a:pPr marL="0" indent="0">
              <a:buNone/>
            </a:pP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a:t>
            </a:r>
            <a:r>
              <a:rPr lang="en-US" altLang="ja-JP" sz="2200" dirty="0">
                <a:latin typeface="ＭＳ ゴシック" panose="020B0609070205080204" pitchFamily="49" charset="-128"/>
                <a:ea typeface="ＭＳ ゴシック" panose="020B0609070205080204" pitchFamily="49" charset="-128"/>
              </a:rPr>
              <a:t>ID| </a:t>
            </a:r>
            <a:r>
              <a:rPr lang="ja-JP" altLang="en-US" sz="2200" dirty="0">
                <a:latin typeface="ＭＳ ゴシック" panose="020B0609070205080204" pitchFamily="49" charset="-128"/>
                <a:ea typeface="ＭＳ ゴシック" panose="020B0609070205080204" pitchFamily="49" charset="-128"/>
              </a:rPr>
              <a:t>商品名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価格  </a:t>
            </a:r>
            <a:r>
              <a:rPr lang="en-US" altLang="ja-JP" sz="2200" dirty="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注文日     </a:t>
            </a: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a:t>
            </a:r>
          </a:p>
          <a:p>
            <a:pPr marL="0" indent="0">
              <a:buNone/>
            </a:pPr>
            <a:r>
              <a:rPr lang="en-US" altLang="ja-JP" sz="2200" dirty="0">
                <a:latin typeface="ＭＳ ゴシック" panose="020B0609070205080204" pitchFamily="49" charset="-128"/>
                <a:ea typeface="ＭＳ ゴシック" panose="020B0609070205080204" pitchFamily="49" charset="-128"/>
              </a:rPr>
              <a:t>| A     | 1     | </a:t>
            </a:r>
            <a:r>
              <a:rPr lang="ja-JP" altLang="en-US" sz="2200" dirty="0">
                <a:latin typeface="ＭＳ ゴシック" panose="020B0609070205080204" pitchFamily="49" charset="-128"/>
                <a:ea typeface="ＭＳ ゴシック" panose="020B0609070205080204" pitchFamily="49" charset="-128"/>
              </a:rPr>
              <a:t>テレビ  </a:t>
            </a:r>
            <a:r>
              <a:rPr lang="en-US" altLang="ja-JP" sz="2200" dirty="0">
                <a:latin typeface="ＭＳ ゴシック" panose="020B0609070205080204" pitchFamily="49" charset="-128"/>
                <a:ea typeface="ＭＳ ゴシック" panose="020B0609070205080204" pitchFamily="49" charset="-128"/>
              </a:rPr>
              <a:t>| 50000 | 2024-10-01 |</a:t>
            </a:r>
          </a:p>
          <a:p>
            <a:pPr marL="0" indent="0">
              <a:buNone/>
            </a:pPr>
            <a:r>
              <a:rPr lang="en-US" altLang="ja-JP" sz="2200" dirty="0">
                <a:latin typeface="ＭＳ ゴシック" panose="020B0609070205080204" pitchFamily="49" charset="-128"/>
                <a:ea typeface="ＭＳ ゴシック" panose="020B0609070205080204" pitchFamily="49" charset="-128"/>
              </a:rPr>
              <a:t>| B     | 2     | </a:t>
            </a:r>
            <a:r>
              <a:rPr lang="ja-JP" altLang="en-US" sz="2200" b="1" dirty="0">
                <a:solidFill>
                  <a:srgbClr val="FF0000"/>
                </a:solidFill>
                <a:latin typeface="ＭＳ ゴシック" panose="020B0609070205080204" pitchFamily="49" charset="-128"/>
                <a:ea typeface="ＭＳ ゴシック" panose="020B0609070205080204" pitchFamily="49" charset="-128"/>
              </a:rPr>
              <a:t>冷蔵庫  </a:t>
            </a:r>
            <a:r>
              <a:rPr lang="en-US" altLang="ja-JP" sz="2200" b="1" dirty="0">
                <a:solidFill>
                  <a:srgbClr val="FF0000"/>
                </a:solidFill>
                <a:latin typeface="ＭＳ ゴシック" panose="020B0609070205080204" pitchFamily="49" charset="-128"/>
                <a:ea typeface="ＭＳ ゴシック" panose="020B0609070205080204" pitchFamily="49" charset="-128"/>
              </a:rPr>
              <a:t>| 95000 </a:t>
            </a:r>
            <a:r>
              <a:rPr lang="en-US" altLang="ja-JP" sz="2200" dirty="0">
                <a:latin typeface="ＭＳ ゴシック" panose="020B0609070205080204" pitchFamily="49" charset="-128"/>
                <a:ea typeface="ＭＳ ゴシック" panose="020B0609070205080204" pitchFamily="49" charset="-128"/>
              </a:rPr>
              <a:t>| 2024-10-02 |</a:t>
            </a:r>
          </a:p>
          <a:p>
            <a:pPr marL="0" indent="0">
              <a:buNone/>
            </a:pPr>
            <a:r>
              <a:rPr lang="en-US" altLang="ja-JP" sz="2200" dirty="0">
                <a:latin typeface="ＭＳ ゴシック" panose="020B0609070205080204" pitchFamily="49" charset="-128"/>
                <a:ea typeface="ＭＳ ゴシック" panose="020B0609070205080204" pitchFamily="49" charset="-128"/>
              </a:rPr>
              <a:t>| C     | 3     | </a:t>
            </a:r>
            <a:r>
              <a:rPr lang="ja-JP" altLang="en-US" sz="2200" b="1" dirty="0">
                <a:solidFill>
                  <a:srgbClr val="FF0000"/>
                </a:solidFill>
                <a:latin typeface="ＭＳ ゴシック" panose="020B0609070205080204" pitchFamily="49" charset="-128"/>
                <a:ea typeface="ＭＳ ゴシック" panose="020B0609070205080204" pitchFamily="49" charset="-128"/>
              </a:rPr>
              <a:t>洗濯機  </a:t>
            </a:r>
            <a:r>
              <a:rPr lang="en-US" altLang="ja-JP" sz="2200" b="1" dirty="0">
                <a:solidFill>
                  <a:srgbClr val="FF0000"/>
                </a:solidFill>
                <a:latin typeface="ＭＳ ゴシック" panose="020B0609070205080204" pitchFamily="49" charset="-128"/>
                <a:ea typeface="ＭＳ ゴシック" panose="020B0609070205080204" pitchFamily="49" charset="-128"/>
              </a:rPr>
              <a:t>| 31000 </a:t>
            </a:r>
            <a:r>
              <a:rPr lang="en-US" altLang="ja-JP" sz="2200" dirty="0">
                <a:latin typeface="ＭＳ ゴシック" panose="020B0609070205080204" pitchFamily="49" charset="-128"/>
                <a:ea typeface="ＭＳ ゴシック" panose="020B0609070205080204" pitchFamily="49" charset="-128"/>
              </a:rPr>
              <a:t>| 2024-10-03 |</a:t>
            </a:r>
          </a:p>
          <a:p>
            <a:pPr marL="0" indent="0">
              <a:buNone/>
            </a:pPr>
            <a:endParaRPr lang="en-US" altLang="ja-JP"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0043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3-3. </a:t>
            </a:r>
            <a:r>
              <a:rPr lang="ja-JP" altLang="en-US" sz="4500" dirty="0">
                <a:solidFill>
                  <a:schemeClr val="tx2"/>
                </a:solidFill>
                <a:latin typeface="メイリオ" panose="020B0604030504040204" pitchFamily="50" charset="-128"/>
              </a:rPr>
              <a:t>データベースの異状とその影響</a:t>
            </a:r>
            <a:br>
              <a:rPr lang="ja-JP" altLang="en-US" sz="4500" dirty="0">
                <a:solidFill>
                  <a:schemeClr val="tx2"/>
                </a:solidFill>
                <a:latin typeface="メイリオ" panose="020B0604030504040204" pitchFamily="50" charset="-128"/>
              </a:rPr>
            </a:b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5804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異状とは</a:t>
            </a:r>
          </a:p>
        </p:txBody>
      </p:sp>
      <p:sp>
        <p:nvSpPr>
          <p:cNvPr id="3" name="コンテンツ プレースホルダー 2"/>
          <p:cNvSpPr>
            <a:spLocks noGrp="1"/>
          </p:cNvSpPr>
          <p:nvPr>
            <p:ph idx="1"/>
          </p:nvPr>
        </p:nvSpPr>
        <p:spPr/>
        <p:txBody>
          <a:bodyPr/>
          <a:lstStyle/>
          <a:p>
            <a:endParaRPr kumimoji="1" lang="en-US" altLang="ja-JP" dirty="0"/>
          </a:p>
          <a:p>
            <a:r>
              <a:rPr kumimoji="1" lang="ja-JP" altLang="en-US" b="1" dirty="0"/>
              <a:t>異状</a:t>
            </a:r>
            <a:r>
              <a:rPr kumimoji="1" lang="ja-JP" altLang="en-US" dirty="0"/>
              <a:t>とは，</a:t>
            </a:r>
            <a:r>
              <a:rPr kumimoji="1" lang="ja-JP" altLang="en-US" b="1" dirty="0"/>
              <a:t>データベースの設計が不適切</a:t>
            </a:r>
            <a:r>
              <a:rPr kumimoji="1" lang="ja-JP" altLang="en-US" dirty="0"/>
              <a:t>な場合に，</a:t>
            </a:r>
            <a:r>
              <a:rPr kumimoji="1" lang="ja-JP" altLang="en-US" b="1" dirty="0"/>
              <a:t>データの操作</a:t>
            </a:r>
            <a:r>
              <a:rPr kumimoji="1" lang="ja-JP" altLang="en-US" dirty="0"/>
              <a:t>（追加，更新，削除）時に起こる</a:t>
            </a:r>
            <a:r>
              <a:rPr kumimoji="1" lang="ja-JP" altLang="en-US" b="1" dirty="0"/>
              <a:t>予期しない問題や振る舞い</a:t>
            </a:r>
            <a:r>
              <a:rPr kumimoji="1" lang="ja-JP" altLang="en-US" dirty="0"/>
              <a:t>のことを指す．</a:t>
            </a:r>
            <a:endParaRPr kumimoji="1" lang="en-US" altLang="ja-JP" dirty="0"/>
          </a:p>
          <a:p>
            <a:endParaRPr lang="en-US" altLang="ja-JP" dirty="0"/>
          </a:p>
          <a:p>
            <a:r>
              <a:rPr kumimoji="1" lang="ja-JP" altLang="en-US" b="1" dirty="0"/>
              <a:t>不適切に設計されたデータベース</a:t>
            </a:r>
            <a:r>
              <a:rPr kumimoji="1" lang="ja-JP" altLang="en-US" dirty="0"/>
              <a:t>では，</a:t>
            </a:r>
            <a:r>
              <a:rPr kumimoji="1" lang="ja-JP" altLang="en-US" b="1" dirty="0"/>
              <a:t>データの冗長性</a:t>
            </a:r>
            <a:r>
              <a:rPr kumimoji="1" lang="ja-JP" altLang="en-US" dirty="0"/>
              <a:t>が生じることが多く，これが</a:t>
            </a:r>
            <a:r>
              <a:rPr kumimoji="1" lang="ja-JP" altLang="en-US" b="1" dirty="0"/>
              <a:t>異状の原因</a:t>
            </a:r>
            <a:r>
              <a:rPr kumimoji="1" lang="ja-JP" altLang="en-US" dirty="0"/>
              <a:t>となる．（「異常」ではありません）</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3597163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異状の具体例</a:t>
            </a:r>
          </a:p>
        </p:txBody>
      </p:sp>
      <p:sp>
        <p:nvSpPr>
          <p:cNvPr id="3" name="コンテンツ プレースホルダー 2"/>
          <p:cNvSpPr>
            <a:spLocks noGrp="1"/>
          </p:cNvSpPr>
          <p:nvPr>
            <p:ph idx="1"/>
          </p:nvPr>
        </p:nvSpPr>
        <p:spPr/>
        <p:txBody>
          <a:bodyPr>
            <a:normAutofit/>
          </a:bodyPr>
          <a:lstStyle/>
          <a:p>
            <a:endParaRPr kumimoji="1" lang="en-US" altLang="ja-JP" dirty="0"/>
          </a:p>
          <a:p>
            <a:endParaRPr lang="en-US" altLang="ja-JP" dirty="0"/>
          </a:p>
          <a:p>
            <a:endParaRPr kumimoji="1" lang="en-US" altLang="ja-JP" dirty="0"/>
          </a:p>
          <a:p>
            <a:endParaRPr lang="en-US" altLang="ja-JP" dirty="0"/>
          </a:p>
          <a:p>
            <a:r>
              <a:rPr lang="ja-JP" altLang="en-US" dirty="0"/>
              <a:t>これは、動物病院のデータベース。</a:t>
            </a:r>
            <a:r>
              <a:rPr lang="ja-JP" altLang="en-US" b="1" dirty="0"/>
              <a:t>徳川家康</a:t>
            </a:r>
            <a:r>
              <a:rPr lang="ja-JP" altLang="en-US" dirty="0"/>
              <a:t>さんの</a:t>
            </a:r>
            <a:r>
              <a:rPr lang="ja-JP" altLang="en-US" b="1" dirty="0"/>
              <a:t>２匹のペット</a:t>
            </a:r>
            <a:r>
              <a:rPr lang="ja-JP" altLang="en-US" dirty="0"/>
              <a:t>の記録がある。</a:t>
            </a:r>
            <a:endParaRPr lang="en-US" altLang="ja-JP" dirty="0"/>
          </a:p>
          <a:p>
            <a:r>
              <a:rPr kumimoji="1" lang="ja-JP" altLang="en-US" dirty="0"/>
              <a:t>徳川家康さんが</a:t>
            </a:r>
            <a:r>
              <a:rPr kumimoji="1" lang="ja-JP" altLang="en-US" b="1" dirty="0"/>
              <a:t>引っ越す</a:t>
            </a:r>
            <a:r>
              <a:rPr kumimoji="1" lang="ja-JP" altLang="en-US" dirty="0"/>
              <a:t>と、</a:t>
            </a:r>
            <a:r>
              <a:rPr kumimoji="1" lang="ja-JP" altLang="en-US" b="1" dirty="0"/>
              <a:t>２か所の変更</a:t>
            </a:r>
            <a:r>
              <a:rPr kumimoji="1" lang="ja-JP" altLang="en-US" dirty="0"/>
              <a:t>が必要　→　不便、書き換え漏れによる</a:t>
            </a:r>
            <a:r>
              <a:rPr kumimoji="1" lang="ja-JP" altLang="en-US" b="1" dirty="0"/>
              <a:t>不整合の危険</a:t>
            </a:r>
            <a:endParaRPr kumimoji="1" lang="en-US" altLang="ja-JP" b="1" dirty="0"/>
          </a:p>
          <a:p>
            <a:pPr marL="0" indent="0">
              <a:buNone/>
            </a:pPr>
            <a:r>
              <a:rPr lang="ja-JP" altLang="en-US" dirty="0"/>
              <a:t>　→　データベースの設計が不適切</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650131541"/>
              </p:ext>
            </p:extLst>
          </p:nvPr>
        </p:nvGraphicFramePr>
        <p:xfrm>
          <a:off x="481097" y="1460500"/>
          <a:ext cx="7545304" cy="1371600"/>
        </p:xfrm>
        <a:graphic>
          <a:graphicData uri="http://schemas.openxmlformats.org/drawingml/2006/table">
            <a:tbl>
              <a:tblPr>
                <a:tableStyleId>{BDBED569-4797-4DF1-A0F4-6AAB3CD982D8}</a:tableStyleId>
              </a:tblPr>
              <a:tblGrid>
                <a:gridCol w="1615433">
                  <a:extLst>
                    <a:ext uri="{9D8B030D-6E8A-4147-A177-3AD203B41FA5}">
                      <a16:colId xmlns:a16="http://schemas.microsoft.com/office/drawing/2014/main" val="4109067317"/>
                    </a:ext>
                  </a:extLst>
                </a:gridCol>
                <a:gridCol w="1836272">
                  <a:extLst>
                    <a:ext uri="{9D8B030D-6E8A-4147-A177-3AD203B41FA5}">
                      <a16:colId xmlns:a16="http://schemas.microsoft.com/office/drawing/2014/main" val="3994683449"/>
                    </a:ext>
                  </a:extLst>
                </a:gridCol>
                <a:gridCol w="4093599">
                  <a:extLst>
                    <a:ext uri="{9D8B030D-6E8A-4147-A177-3AD203B41FA5}">
                      <a16:colId xmlns:a16="http://schemas.microsoft.com/office/drawing/2014/main" val="4014271564"/>
                    </a:ext>
                  </a:extLst>
                </a:gridCol>
              </a:tblGrid>
              <a:tr h="284798">
                <a:tc>
                  <a:txBody>
                    <a:bodyPr/>
                    <a:lstStyle/>
                    <a:p>
                      <a:r>
                        <a:rPr lang="ja-JP" altLang="en-US" sz="2400" b="1" dirty="0"/>
                        <a:t>ペット名</a:t>
                      </a:r>
                    </a:p>
                  </a:txBody>
                  <a:tcPr anchor="ctr"/>
                </a:tc>
                <a:tc>
                  <a:txBody>
                    <a:bodyPr/>
                    <a:lstStyle/>
                    <a:p>
                      <a:r>
                        <a:rPr lang="ja-JP" altLang="en-US" sz="2400" b="1" dirty="0"/>
                        <a:t>オーナー</a:t>
                      </a:r>
                    </a:p>
                  </a:txBody>
                  <a:tcPr anchor="ctr"/>
                </a:tc>
                <a:tc>
                  <a:txBody>
                    <a:bodyPr/>
                    <a:lstStyle/>
                    <a:p>
                      <a:r>
                        <a:rPr lang="ja-JP" altLang="en-US" sz="2400" b="1" dirty="0"/>
                        <a:t>住所</a:t>
                      </a:r>
                    </a:p>
                  </a:txBody>
                  <a:tcPr anchor="ctr"/>
                </a:tc>
                <a:extLst>
                  <a:ext uri="{0D108BD9-81ED-4DB2-BD59-A6C34878D82A}">
                    <a16:rowId xmlns:a16="http://schemas.microsoft.com/office/drawing/2014/main" val="3853332847"/>
                  </a:ext>
                </a:extLst>
              </a:tr>
              <a:tr h="0">
                <a:tc>
                  <a:txBody>
                    <a:bodyPr/>
                    <a:lstStyle/>
                    <a:p>
                      <a:r>
                        <a:rPr lang="ja-JP" altLang="en-US" sz="2400" dirty="0"/>
                        <a:t>ミミ</a:t>
                      </a:r>
                    </a:p>
                  </a:txBody>
                  <a:tcPr anchor="ctr"/>
                </a:tc>
                <a:tc>
                  <a:txBody>
                    <a:bodyPr/>
                    <a:lstStyle/>
                    <a:p>
                      <a:r>
                        <a:rPr lang="ja-JP" altLang="en-US" sz="2400" dirty="0"/>
                        <a:t>徳川家康</a:t>
                      </a:r>
                    </a:p>
                  </a:txBody>
                  <a:tcPr anchor="ctr"/>
                </a:tc>
                <a:tc>
                  <a:txBody>
                    <a:bodyPr/>
                    <a:lstStyle/>
                    <a:p>
                      <a:r>
                        <a:rPr lang="ja-JP" altLang="en-US" sz="2400" dirty="0"/>
                        <a:t>東京都中央区</a:t>
                      </a:r>
                      <a:r>
                        <a:rPr lang="en-US" altLang="ja-JP" sz="2400" dirty="0"/>
                        <a:t>1-1-1</a:t>
                      </a:r>
                    </a:p>
                  </a:txBody>
                  <a:tcPr anchor="ctr"/>
                </a:tc>
                <a:extLst>
                  <a:ext uri="{0D108BD9-81ED-4DB2-BD59-A6C34878D82A}">
                    <a16:rowId xmlns:a16="http://schemas.microsoft.com/office/drawing/2014/main" val="1453677194"/>
                  </a:ext>
                </a:extLst>
              </a:tr>
              <a:tr h="0">
                <a:tc>
                  <a:txBody>
                    <a:bodyPr/>
                    <a:lstStyle/>
                    <a:p>
                      <a:r>
                        <a:rPr lang="ja-JP" altLang="en-US" sz="2400" dirty="0"/>
                        <a:t>タロウ</a:t>
                      </a:r>
                    </a:p>
                  </a:txBody>
                  <a:tcPr anchor="ctr"/>
                </a:tc>
                <a:tc>
                  <a:txBody>
                    <a:bodyPr/>
                    <a:lstStyle/>
                    <a:p>
                      <a:r>
                        <a:rPr lang="ja-JP" altLang="en-US" sz="2400" dirty="0"/>
                        <a:t>徳川家康</a:t>
                      </a:r>
                    </a:p>
                  </a:txBody>
                  <a:tcPr anchor="ctr"/>
                </a:tc>
                <a:tc>
                  <a:txBody>
                    <a:bodyPr/>
                    <a:lstStyle/>
                    <a:p>
                      <a:r>
                        <a:rPr lang="ja-JP" altLang="en-US" sz="2400" dirty="0"/>
                        <a:t>東京都中央区</a:t>
                      </a:r>
                      <a:r>
                        <a:rPr lang="en-US" altLang="ja-JP" sz="2400" dirty="0"/>
                        <a:t>1-1-1</a:t>
                      </a:r>
                    </a:p>
                  </a:txBody>
                  <a:tcPr anchor="ctr"/>
                </a:tc>
                <a:extLst>
                  <a:ext uri="{0D108BD9-81ED-4DB2-BD59-A6C34878D82A}">
                    <a16:rowId xmlns:a16="http://schemas.microsoft.com/office/drawing/2014/main" val="1489502461"/>
                  </a:ext>
                </a:extLst>
              </a:tr>
            </a:tbl>
          </a:graphicData>
        </a:graphic>
      </p:graphicFrame>
    </p:spTree>
    <p:extLst>
      <p:ext uri="{BB962C8B-B14F-4D97-AF65-F5344CB8AC3E}">
        <p14:creationId xmlns:p14="http://schemas.microsoft.com/office/powerpoint/2010/main" val="1177673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異状の問題点</a:t>
            </a:r>
          </a:p>
        </p:txBody>
      </p:sp>
      <p:sp>
        <p:nvSpPr>
          <p:cNvPr id="3" name="コンテンツ プレースホルダー 2"/>
          <p:cNvSpPr>
            <a:spLocks noGrp="1"/>
          </p:cNvSpPr>
          <p:nvPr>
            <p:ph idx="1"/>
          </p:nvPr>
        </p:nvSpPr>
        <p:spPr/>
        <p:txBody>
          <a:bodyPr/>
          <a:lstStyle/>
          <a:p>
            <a:r>
              <a:rPr kumimoji="1" lang="ja-JP" altLang="en-US" dirty="0"/>
              <a:t>データの</a:t>
            </a:r>
            <a:r>
              <a:rPr kumimoji="1" lang="ja-JP" altLang="en-US" b="1" dirty="0"/>
              <a:t>不整合のリスク</a:t>
            </a:r>
            <a:r>
              <a:rPr kumimoji="1" lang="ja-JP" altLang="en-US" dirty="0"/>
              <a:t>が高まる．</a:t>
            </a:r>
            <a:endParaRPr kumimoji="1" lang="en-US" altLang="ja-JP" dirty="0"/>
          </a:p>
          <a:p>
            <a:r>
              <a:rPr kumimoji="1" lang="ja-JP" altLang="en-US" dirty="0"/>
              <a:t>不整合が生じると，</a:t>
            </a:r>
            <a:r>
              <a:rPr kumimoji="1" lang="ja-JP" altLang="en-US" b="1" dirty="0"/>
              <a:t>情報の信頼性が失われ</a:t>
            </a:r>
            <a:r>
              <a:rPr kumimoji="1" lang="ja-JP" altLang="en-US" dirty="0"/>
              <a:t>，</a:t>
            </a:r>
            <a:r>
              <a:rPr kumimoji="1" lang="ja-JP" altLang="en-US" b="1" dirty="0"/>
              <a:t>誤った意思決定や業務処理のミス</a:t>
            </a:r>
            <a:r>
              <a:rPr kumimoji="1" lang="ja-JP" altLang="en-US" dirty="0"/>
              <a:t>を引き起こす可能性がある．</a:t>
            </a:r>
            <a:endParaRPr kumimoji="1" lang="en-US" altLang="ja-JP" dirty="0"/>
          </a:p>
          <a:p>
            <a:r>
              <a:rPr kumimoji="1" lang="ja-JP" altLang="en-US" dirty="0"/>
              <a:t>大きな問題となる．</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
        <p:nvSpPr>
          <p:cNvPr id="5" name="テキスト ボックス 4"/>
          <p:cNvSpPr txBox="1"/>
          <p:nvPr/>
        </p:nvSpPr>
        <p:spPr>
          <a:xfrm>
            <a:off x="2664752" y="3313785"/>
            <a:ext cx="3775393" cy="523220"/>
          </a:xfrm>
          <a:prstGeom prst="rect">
            <a:avLst/>
          </a:prstGeom>
          <a:noFill/>
        </p:spPr>
        <p:txBody>
          <a:bodyPr wrap="none" rtlCol="0">
            <a:spAutoFit/>
          </a:bodyPr>
          <a:lstStyle/>
          <a:p>
            <a:r>
              <a:rPr kumimoji="1" lang="ja-JP" altLang="en-US" sz="2800" dirty="0"/>
              <a:t>不整合が起きている例</a:t>
            </a:r>
          </a:p>
        </p:txBody>
      </p:sp>
      <p:graphicFrame>
        <p:nvGraphicFramePr>
          <p:cNvPr id="6" name="表 5"/>
          <p:cNvGraphicFramePr>
            <a:graphicFrameLocks noGrp="1"/>
          </p:cNvGraphicFramePr>
          <p:nvPr>
            <p:extLst>
              <p:ext uri="{D42A27DB-BD31-4B8C-83A1-F6EECF244321}">
                <p14:modId xmlns:p14="http://schemas.microsoft.com/office/powerpoint/2010/main" val="2414536462"/>
              </p:ext>
            </p:extLst>
          </p:nvPr>
        </p:nvGraphicFramePr>
        <p:xfrm>
          <a:off x="1477963" y="3987838"/>
          <a:ext cx="5773737" cy="1828800"/>
        </p:xfrm>
        <a:graphic>
          <a:graphicData uri="http://schemas.openxmlformats.org/drawingml/2006/table">
            <a:tbl>
              <a:tblPr>
                <a:tableStyleId>{BDBED569-4797-4DF1-A0F4-6AAB3CD982D8}</a:tableStyleId>
              </a:tblPr>
              <a:tblGrid>
                <a:gridCol w="1201737">
                  <a:extLst>
                    <a:ext uri="{9D8B030D-6E8A-4147-A177-3AD203B41FA5}">
                      <a16:colId xmlns:a16="http://schemas.microsoft.com/office/drawing/2014/main" val="514193823"/>
                    </a:ext>
                  </a:extLst>
                </a:gridCol>
                <a:gridCol w="3263900">
                  <a:extLst>
                    <a:ext uri="{9D8B030D-6E8A-4147-A177-3AD203B41FA5}">
                      <a16:colId xmlns:a16="http://schemas.microsoft.com/office/drawing/2014/main" val="2443897210"/>
                    </a:ext>
                  </a:extLst>
                </a:gridCol>
                <a:gridCol w="1308100">
                  <a:extLst>
                    <a:ext uri="{9D8B030D-6E8A-4147-A177-3AD203B41FA5}">
                      <a16:colId xmlns:a16="http://schemas.microsoft.com/office/drawing/2014/main" val="681288466"/>
                    </a:ext>
                  </a:extLst>
                </a:gridCol>
              </a:tblGrid>
              <a:tr h="0">
                <a:tc>
                  <a:txBody>
                    <a:bodyPr/>
                    <a:lstStyle/>
                    <a:p>
                      <a:r>
                        <a:rPr lang="ja-JP" altLang="en-US" sz="2400" b="1" dirty="0"/>
                        <a:t>顧客名</a:t>
                      </a:r>
                    </a:p>
                  </a:txBody>
                  <a:tcPr anchor="ctr"/>
                </a:tc>
                <a:tc>
                  <a:txBody>
                    <a:bodyPr/>
                    <a:lstStyle/>
                    <a:p>
                      <a:r>
                        <a:rPr lang="ja-JP" altLang="en-US" sz="2400" b="1" dirty="0"/>
                        <a:t>お気に入りのドリンク</a:t>
                      </a:r>
                    </a:p>
                  </a:txBody>
                  <a:tcPr anchor="ctr"/>
                </a:tc>
                <a:tc>
                  <a:txBody>
                    <a:bodyPr/>
                    <a:lstStyle/>
                    <a:p>
                      <a:r>
                        <a:rPr lang="ja-JP" altLang="en-US" sz="2400" b="1" dirty="0"/>
                        <a:t>価格</a:t>
                      </a:r>
                    </a:p>
                  </a:txBody>
                  <a:tcPr anchor="ctr"/>
                </a:tc>
                <a:extLst>
                  <a:ext uri="{0D108BD9-81ED-4DB2-BD59-A6C34878D82A}">
                    <a16:rowId xmlns:a16="http://schemas.microsoft.com/office/drawing/2014/main" val="3506606386"/>
                  </a:ext>
                </a:extLst>
              </a:tr>
              <a:tr h="0">
                <a:tc>
                  <a:txBody>
                    <a:bodyPr/>
                    <a:lstStyle/>
                    <a:p>
                      <a:r>
                        <a:rPr lang="ja-JP" altLang="en-US" sz="2400"/>
                        <a:t>田中</a:t>
                      </a:r>
                    </a:p>
                  </a:txBody>
                  <a:tcPr anchor="ctr"/>
                </a:tc>
                <a:tc>
                  <a:txBody>
                    <a:bodyPr/>
                    <a:lstStyle/>
                    <a:p>
                      <a:r>
                        <a:rPr lang="ja-JP" altLang="en-US" sz="2400" b="1" dirty="0">
                          <a:solidFill>
                            <a:srgbClr val="FF0000"/>
                          </a:solidFill>
                        </a:rPr>
                        <a:t>カフェラテ</a:t>
                      </a:r>
                    </a:p>
                  </a:txBody>
                  <a:tcPr anchor="ctr"/>
                </a:tc>
                <a:tc>
                  <a:txBody>
                    <a:bodyPr/>
                    <a:lstStyle/>
                    <a:p>
                      <a:r>
                        <a:rPr lang="en-US" altLang="ja-JP" sz="2400" b="1" dirty="0">
                          <a:solidFill>
                            <a:srgbClr val="FF0000"/>
                          </a:solidFill>
                        </a:rPr>
                        <a:t>400</a:t>
                      </a:r>
                      <a:r>
                        <a:rPr lang="ja-JP" altLang="en-US" sz="2400" b="1" dirty="0">
                          <a:solidFill>
                            <a:srgbClr val="FF0000"/>
                          </a:solidFill>
                        </a:rPr>
                        <a:t>円</a:t>
                      </a:r>
                    </a:p>
                  </a:txBody>
                  <a:tcPr anchor="ctr"/>
                </a:tc>
                <a:extLst>
                  <a:ext uri="{0D108BD9-81ED-4DB2-BD59-A6C34878D82A}">
                    <a16:rowId xmlns:a16="http://schemas.microsoft.com/office/drawing/2014/main" val="2804752320"/>
                  </a:ext>
                </a:extLst>
              </a:tr>
              <a:tr h="0">
                <a:tc>
                  <a:txBody>
                    <a:bodyPr/>
                    <a:lstStyle/>
                    <a:p>
                      <a:r>
                        <a:rPr lang="ja-JP" altLang="en-US" sz="2400"/>
                        <a:t>田中</a:t>
                      </a:r>
                    </a:p>
                  </a:txBody>
                  <a:tcPr anchor="ctr"/>
                </a:tc>
                <a:tc>
                  <a:txBody>
                    <a:bodyPr/>
                    <a:lstStyle/>
                    <a:p>
                      <a:r>
                        <a:rPr lang="ja-JP" altLang="en-US" sz="2400" dirty="0"/>
                        <a:t>カプチーノ</a:t>
                      </a:r>
                    </a:p>
                  </a:txBody>
                  <a:tcPr anchor="ctr"/>
                </a:tc>
                <a:tc>
                  <a:txBody>
                    <a:bodyPr/>
                    <a:lstStyle/>
                    <a:p>
                      <a:r>
                        <a:rPr lang="en-US" altLang="ja-JP" sz="2400" dirty="0"/>
                        <a:t>450</a:t>
                      </a:r>
                      <a:r>
                        <a:rPr lang="ja-JP" altLang="en-US" sz="2400" dirty="0"/>
                        <a:t>円</a:t>
                      </a:r>
                    </a:p>
                  </a:txBody>
                  <a:tcPr anchor="ctr"/>
                </a:tc>
                <a:extLst>
                  <a:ext uri="{0D108BD9-81ED-4DB2-BD59-A6C34878D82A}">
                    <a16:rowId xmlns:a16="http://schemas.microsoft.com/office/drawing/2014/main" val="4245926755"/>
                  </a:ext>
                </a:extLst>
              </a:tr>
              <a:tr h="0">
                <a:tc>
                  <a:txBody>
                    <a:bodyPr/>
                    <a:lstStyle/>
                    <a:p>
                      <a:r>
                        <a:rPr lang="ja-JP" altLang="en-US" sz="2400"/>
                        <a:t>佐藤</a:t>
                      </a:r>
                    </a:p>
                  </a:txBody>
                  <a:tcPr anchor="ctr"/>
                </a:tc>
                <a:tc>
                  <a:txBody>
                    <a:bodyPr/>
                    <a:lstStyle/>
                    <a:p>
                      <a:r>
                        <a:rPr lang="ja-JP" altLang="en-US" sz="2400" b="1" dirty="0">
                          <a:solidFill>
                            <a:srgbClr val="FF0000"/>
                          </a:solidFill>
                        </a:rPr>
                        <a:t>カフェラテ</a:t>
                      </a:r>
                    </a:p>
                  </a:txBody>
                  <a:tcPr anchor="ctr"/>
                </a:tc>
                <a:tc>
                  <a:txBody>
                    <a:bodyPr/>
                    <a:lstStyle/>
                    <a:p>
                      <a:r>
                        <a:rPr lang="en-US" altLang="ja-JP" sz="2400" b="1" dirty="0">
                          <a:solidFill>
                            <a:srgbClr val="FF0000"/>
                          </a:solidFill>
                        </a:rPr>
                        <a:t>420</a:t>
                      </a:r>
                      <a:r>
                        <a:rPr lang="ja-JP" altLang="en-US" sz="2400" b="1" dirty="0">
                          <a:solidFill>
                            <a:srgbClr val="FF0000"/>
                          </a:solidFill>
                        </a:rPr>
                        <a:t>円</a:t>
                      </a:r>
                    </a:p>
                  </a:txBody>
                  <a:tcPr anchor="ctr"/>
                </a:tc>
                <a:extLst>
                  <a:ext uri="{0D108BD9-81ED-4DB2-BD59-A6C34878D82A}">
                    <a16:rowId xmlns:a16="http://schemas.microsoft.com/office/drawing/2014/main" val="2600871574"/>
                  </a:ext>
                </a:extLst>
              </a:tr>
            </a:tbl>
          </a:graphicData>
        </a:graphic>
      </p:graphicFrame>
      <p:sp>
        <p:nvSpPr>
          <p:cNvPr id="7" name="正方形/長方形 6"/>
          <p:cNvSpPr/>
          <p:nvPr/>
        </p:nvSpPr>
        <p:spPr>
          <a:xfrm>
            <a:off x="1155700" y="5940852"/>
            <a:ext cx="6997700" cy="830997"/>
          </a:xfrm>
          <a:prstGeom prst="rect">
            <a:avLst/>
          </a:prstGeom>
        </p:spPr>
        <p:txBody>
          <a:bodyPr wrap="square">
            <a:spAutoFit/>
          </a:bodyPr>
          <a:lstStyle/>
          <a:p>
            <a:r>
              <a:rPr lang="ja-JP" altLang="en-US" sz="2400" dirty="0"/>
              <a:t>データベース内に異なる価格が混在し、どちらが正しいのかが不明確になっている</a:t>
            </a:r>
            <a:endParaRPr lang="en-US" altLang="ja-JP" sz="2400" dirty="0"/>
          </a:p>
        </p:txBody>
      </p:sp>
    </p:spTree>
    <p:extLst>
      <p:ext uri="{BB962C8B-B14F-4D97-AF65-F5344CB8AC3E}">
        <p14:creationId xmlns:p14="http://schemas.microsoft.com/office/powerpoint/2010/main" val="421912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3-1. </a:t>
            </a:r>
            <a:r>
              <a:rPr lang="ja-JP" altLang="en-US" sz="4500" dirty="0">
                <a:solidFill>
                  <a:schemeClr val="tx2"/>
                </a:solidFill>
                <a:latin typeface="メイリオ" panose="020B0604030504040204" pitchFamily="50" charset="-128"/>
              </a:rPr>
              <a:t>リレーショナルデータベースの概要と重要性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9555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不整合が起きている例①</a:t>
            </a:r>
          </a:p>
        </p:txBody>
      </p:sp>
      <p:sp>
        <p:nvSpPr>
          <p:cNvPr id="3" name="コンテンツ プレースホルダー 2"/>
          <p:cNvSpPr>
            <a:spLocks noGrp="1"/>
          </p:cNvSpPr>
          <p:nvPr>
            <p:ph idx="1"/>
          </p:nvPr>
        </p:nvSpPr>
        <p:spPr>
          <a:xfrm>
            <a:off x="321845" y="846253"/>
            <a:ext cx="8461208" cy="1350847"/>
          </a:xfrm>
        </p:spPr>
        <p:txBody>
          <a:bodyPr>
            <a:normAutofit/>
          </a:bodyPr>
          <a:lstStyle/>
          <a:p>
            <a:pPr marL="0" indent="0">
              <a:buNone/>
            </a:pPr>
            <a:r>
              <a:rPr lang="ja-JP" altLang="en-US" b="1" dirty="0"/>
              <a:t>田中さんのクラスが変更</a:t>
            </a:r>
            <a:r>
              <a:rPr lang="ja-JP" altLang="en-US" dirty="0"/>
              <a:t>になった。書き換え漏れにおり、</a:t>
            </a:r>
            <a:r>
              <a:rPr lang="ja-JP" altLang="en-US" b="1" dirty="0"/>
              <a:t>所属クラス情報の矛盾が発生</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70706727"/>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A</a:t>
                      </a:r>
                      <a:r>
                        <a:rPr lang="ja-JP" altLang="en-US" sz="2400" b="1" dirty="0">
                          <a:solidFill>
                            <a:srgbClr val="FF0000"/>
                          </a:solidFill>
                        </a:rPr>
                        <a:t>組</a:t>
                      </a: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b="1" dirty="0">
                          <a:solidFill>
                            <a:srgbClr val="FF0000"/>
                          </a:solidFill>
                        </a:rPr>
                        <a:t>田中</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altLang="ja-JP" sz="2400" b="1" dirty="0">
                          <a:solidFill>
                            <a:srgbClr val="FF0000"/>
                          </a:solidFill>
                        </a:rPr>
                        <a:t>D</a:t>
                      </a:r>
                      <a:r>
                        <a:rPr lang="ja-JP" altLang="en-US" sz="2400" b="1" dirty="0">
                          <a:solidFill>
                            <a:srgbClr val="FF0000"/>
                          </a:solidFill>
                        </a:rPr>
                        <a:t>組</a:t>
                      </a: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b="1" dirty="0">
                          <a:solidFill>
                            <a:schemeClr val="tx1"/>
                          </a:solidFill>
                        </a:rPr>
                        <a:t>佐藤</a:t>
                      </a:r>
                    </a:p>
                  </a:txBody>
                  <a:tcPr anchor="ctr"/>
                </a:tc>
                <a:tc>
                  <a:txBody>
                    <a:bodyPr/>
                    <a:lstStyle/>
                    <a:p>
                      <a:r>
                        <a:rPr lang="en-US" altLang="ja-JP" sz="2400" b="1" dirty="0">
                          <a:solidFill>
                            <a:schemeClr val="tx1"/>
                          </a:solidFill>
                        </a:rPr>
                        <a:t>3</a:t>
                      </a:r>
                      <a:r>
                        <a:rPr lang="ja-JP" altLang="en-US" sz="2400" b="1" dirty="0">
                          <a:solidFill>
                            <a:schemeClr val="tx1"/>
                          </a:solidFill>
                        </a:rPr>
                        <a:t>年</a:t>
                      </a:r>
                      <a:r>
                        <a:rPr lang="en-US" sz="2400" b="1" dirty="0">
                          <a:solidFill>
                            <a:schemeClr val="tx1"/>
                          </a:solidFill>
                        </a:rPr>
                        <a:t>B</a:t>
                      </a:r>
                      <a:r>
                        <a:rPr lang="ja-JP" altLang="en-US" sz="2400" b="1" dirty="0">
                          <a:solidFill>
                            <a:schemeClr val="tx1"/>
                          </a:solidFill>
                        </a:rPr>
                        <a:t>組</a:t>
                      </a:r>
                    </a:p>
                  </a:txBody>
                  <a:tcPr anchor="ctr"/>
                </a:tc>
                <a:tc>
                  <a:txBody>
                    <a:bodyPr/>
                    <a:lstStyle/>
                    <a:p>
                      <a:r>
                        <a:rPr lang="ja-JP" altLang="en-US" sz="2400" dirty="0"/>
                        <a:t>数学</a:t>
                      </a:r>
                      <a:endParaRPr lang="ja-JP" altLang="en-US" sz="2400" b="0" dirty="0"/>
                    </a:p>
                  </a:txBody>
                  <a:tcPr anchor="ctr"/>
                </a:tc>
                <a:tc>
                  <a:txBody>
                    <a:bodyPr/>
                    <a:lstStyle/>
                    <a:p>
                      <a:r>
                        <a:rPr lang="en-US" altLang="ja-JP" sz="2400" dirty="0"/>
                        <a:t>88</a:t>
                      </a:r>
                      <a:endParaRPr lang="en-US" altLang="ja-JP" sz="2400" b="0" dirty="0"/>
                    </a:p>
                  </a:txBody>
                  <a:tcPr anchor="ctr"/>
                </a:tc>
                <a:extLst>
                  <a:ext uri="{0D108BD9-81ED-4DB2-BD59-A6C34878D82A}">
                    <a16:rowId xmlns:a16="http://schemas.microsoft.com/office/drawing/2014/main" val="124522760"/>
                  </a:ext>
                </a:extLst>
              </a:tr>
              <a:tr h="365760">
                <a:tc>
                  <a:txBody>
                    <a:bodyPr/>
                    <a:lstStyle/>
                    <a:p>
                      <a:r>
                        <a:rPr lang="ja-JP" altLang="en-US" sz="2400" b="1" dirty="0">
                          <a:solidFill>
                            <a:schemeClr val="tx1"/>
                          </a:solidFill>
                        </a:rPr>
                        <a:t>佐藤</a:t>
                      </a:r>
                    </a:p>
                  </a:txBody>
                  <a:tcPr anchor="ctr"/>
                </a:tc>
                <a:tc>
                  <a:txBody>
                    <a:bodyPr/>
                    <a:lstStyle/>
                    <a:p>
                      <a:r>
                        <a:rPr lang="en-US" altLang="ja-JP" sz="2400" b="1" dirty="0">
                          <a:solidFill>
                            <a:schemeClr val="tx1"/>
                          </a:solidFill>
                        </a:rPr>
                        <a:t>3</a:t>
                      </a:r>
                      <a:r>
                        <a:rPr lang="ja-JP" altLang="en-US" sz="2400" b="1" dirty="0">
                          <a:solidFill>
                            <a:schemeClr val="tx1"/>
                          </a:solidFill>
                        </a:rPr>
                        <a:t>年</a:t>
                      </a:r>
                      <a:r>
                        <a:rPr lang="en-US" sz="2400" b="1" dirty="0">
                          <a:solidFill>
                            <a:schemeClr val="tx1"/>
                          </a:solidFill>
                        </a:rPr>
                        <a:t>B</a:t>
                      </a:r>
                      <a:r>
                        <a:rPr lang="ja-JP" altLang="en-US" sz="2400" b="1" dirty="0">
                          <a:solidFill>
                            <a:schemeClr val="tx1"/>
                          </a:solidFill>
                        </a:rPr>
                        <a:t>組</a:t>
                      </a: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6" name="楕円 5">
            <a:extLst>
              <a:ext uri="{FF2B5EF4-FFF2-40B4-BE49-F238E27FC236}">
                <a16:creationId xmlns:a16="http://schemas.microsoft.com/office/drawing/2014/main" id="{EBA3ED93-2AE1-8617-D6F0-80A9A600AE55}"/>
              </a:ext>
            </a:extLst>
          </p:cNvPr>
          <p:cNvSpPr/>
          <p:nvPr/>
        </p:nvSpPr>
        <p:spPr>
          <a:xfrm>
            <a:off x="2308698" y="2898843"/>
            <a:ext cx="1776919" cy="53015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不整合が起きている例②</a:t>
            </a:r>
          </a:p>
        </p:txBody>
      </p:sp>
      <p:sp>
        <p:nvSpPr>
          <p:cNvPr id="3" name="コンテンツ プレースホルダー 2"/>
          <p:cNvSpPr>
            <a:spLocks noGrp="1"/>
          </p:cNvSpPr>
          <p:nvPr>
            <p:ph idx="1"/>
          </p:nvPr>
        </p:nvSpPr>
        <p:spPr>
          <a:xfrm>
            <a:off x="321845" y="846253"/>
            <a:ext cx="8461208" cy="1211147"/>
          </a:xfrm>
        </p:spPr>
        <p:txBody>
          <a:bodyPr>
            <a:normAutofit/>
          </a:bodyPr>
          <a:lstStyle/>
          <a:p>
            <a:r>
              <a:rPr lang="ja-JP" altLang="en-US" b="1" dirty="0"/>
              <a:t>新しい生徒</a:t>
            </a:r>
            <a:r>
              <a:rPr lang="ja-JP" altLang="en-US" dirty="0"/>
              <a:t>が転入した。成績が無いので、行全体を完成できない。</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75869553"/>
              </p:ext>
            </p:extLst>
          </p:nvPr>
        </p:nvGraphicFramePr>
        <p:xfrm>
          <a:off x="481095" y="2001972"/>
          <a:ext cx="8461376" cy="27432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a:solidFill>
                            <a:schemeClr val="tx1"/>
                          </a:solidFill>
                        </a:rPr>
                        <a:t>数学</a:t>
                      </a:r>
                      <a:endParaRPr lang="ja-JP" altLang="en-US" sz="2400" b="0">
                        <a:solidFill>
                          <a:schemeClr val="tx1"/>
                        </a:solidFill>
                      </a:endParaRPr>
                    </a:p>
                  </a:txBody>
                  <a:tcPr anchor="ctr"/>
                </a:tc>
                <a:tc>
                  <a:txBody>
                    <a:bodyPr/>
                    <a:lstStyle/>
                    <a:p>
                      <a:r>
                        <a:rPr lang="en-US" altLang="ja-JP" sz="2400">
                          <a:solidFill>
                            <a:schemeClr val="tx1"/>
                          </a:solidFill>
                        </a:rPr>
                        <a:t>85</a:t>
                      </a:r>
                      <a:endParaRPr lang="en-US" altLang="ja-JP" sz="2400" b="0">
                        <a:solidFill>
                          <a:schemeClr val="tx1"/>
                        </a:solidFill>
                      </a:endParaRPr>
                    </a:p>
                  </a:txBody>
                  <a:tcPr anchor="ctr"/>
                </a:tc>
                <a:extLst>
                  <a:ext uri="{0D108BD9-81ED-4DB2-BD59-A6C34878D82A}">
                    <a16:rowId xmlns:a16="http://schemas.microsoft.com/office/drawing/2014/main" val="189171590"/>
                  </a:ext>
                </a:extLst>
              </a:tr>
              <a:tr h="365760">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a:solidFill>
                            <a:schemeClr val="tx1"/>
                          </a:solidFill>
                        </a:rPr>
                        <a:t>90</a:t>
                      </a:r>
                      <a:endParaRPr lang="en-US" altLang="ja-JP" sz="2400" b="0">
                        <a:solidFill>
                          <a:schemeClr val="tx1"/>
                        </a:solidFill>
                      </a:endParaRPr>
                    </a:p>
                  </a:txBody>
                  <a:tcPr anchor="ctr"/>
                </a:tc>
                <a:extLst>
                  <a:ext uri="{0D108BD9-81ED-4DB2-BD59-A6C34878D82A}">
                    <a16:rowId xmlns:a16="http://schemas.microsoft.com/office/drawing/2014/main" val="3268933829"/>
                  </a:ext>
                </a:extLst>
              </a:tr>
              <a:tr h="365760">
                <a:tc>
                  <a:txBody>
                    <a:bodyPr/>
                    <a:lstStyle/>
                    <a:p>
                      <a:r>
                        <a:rPr lang="ja-JP" altLang="en-US" sz="2400" dirty="0">
                          <a:solidFill>
                            <a:schemeClr val="tx1"/>
                          </a:solidFill>
                        </a:rPr>
                        <a:t>佐藤</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B</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数学</a:t>
                      </a:r>
                      <a:endParaRPr lang="ja-JP" altLang="en-US" sz="2400" b="0" dirty="0">
                        <a:solidFill>
                          <a:schemeClr val="tx1"/>
                        </a:solidFill>
                      </a:endParaRPr>
                    </a:p>
                  </a:txBody>
                  <a:tcPr anchor="ctr"/>
                </a:tc>
                <a:tc>
                  <a:txBody>
                    <a:bodyPr/>
                    <a:lstStyle/>
                    <a:p>
                      <a:r>
                        <a:rPr lang="en-US" altLang="ja-JP" sz="2400" dirty="0">
                          <a:solidFill>
                            <a:schemeClr val="tx1"/>
                          </a:solidFill>
                        </a:rPr>
                        <a:t>88</a:t>
                      </a:r>
                      <a:endParaRPr lang="en-US" altLang="ja-JP" sz="2400" b="0" dirty="0">
                        <a:solidFill>
                          <a:schemeClr val="tx1"/>
                        </a:solidFill>
                      </a:endParaRPr>
                    </a:p>
                  </a:txBody>
                  <a:tcPr anchor="ctr"/>
                </a:tc>
                <a:extLst>
                  <a:ext uri="{0D108BD9-81ED-4DB2-BD59-A6C34878D82A}">
                    <a16:rowId xmlns:a16="http://schemas.microsoft.com/office/drawing/2014/main" val="124522760"/>
                  </a:ext>
                </a:extLst>
              </a:tr>
              <a:tr h="365760">
                <a:tc>
                  <a:txBody>
                    <a:bodyPr/>
                    <a:lstStyle/>
                    <a:p>
                      <a:r>
                        <a:rPr lang="ja-JP" altLang="en-US" sz="2400" dirty="0">
                          <a:solidFill>
                            <a:schemeClr val="tx1"/>
                          </a:solidFill>
                        </a:rPr>
                        <a:t>佐藤</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B</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dirty="0">
                          <a:solidFill>
                            <a:schemeClr val="tx1"/>
                          </a:solidFill>
                        </a:rPr>
                        <a:t>92</a:t>
                      </a:r>
                      <a:endParaRPr lang="en-US" altLang="ja-JP" sz="2400" b="0" dirty="0">
                        <a:solidFill>
                          <a:schemeClr val="tx1"/>
                        </a:solidFill>
                      </a:endParaRPr>
                    </a:p>
                  </a:txBody>
                  <a:tcPr anchor="ctr"/>
                </a:tc>
                <a:extLst>
                  <a:ext uri="{0D108BD9-81ED-4DB2-BD59-A6C34878D82A}">
                    <a16:rowId xmlns:a16="http://schemas.microsoft.com/office/drawing/2014/main" val="4187968619"/>
                  </a:ext>
                </a:extLst>
              </a:tr>
              <a:tr h="365760">
                <a:tc>
                  <a:txBody>
                    <a:bodyPr/>
                    <a:lstStyle/>
                    <a:p>
                      <a:r>
                        <a:rPr lang="ja-JP" altLang="en-US" sz="2400" b="1" dirty="0">
                          <a:solidFill>
                            <a:srgbClr val="FF0000"/>
                          </a:solidFill>
                        </a:rPr>
                        <a:t>鈴木</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altLang="ja-JP"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p>
                  </a:txBody>
                  <a:tcPr anchor="ctr"/>
                </a:tc>
                <a:tc>
                  <a:txBody>
                    <a:bodyPr/>
                    <a:lstStyle/>
                    <a:p>
                      <a:endParaRPr lang="en-US" altLang="ja-JP" sz="2400" b="0" dirty="0"/>
                    </a:p>
                  </a:txBody>
                  <a:tcPr anchor="ctr"/>
                </a:tc>
                <a:extLst>
                  <a:ext uri="{0D108BD9-81ED-4DB2-BD59-A6C34878D82A}">
                    <a16:rowId xmlns:a16="http://schemas.microsoft.com/office/drawing/2014/main" val="3157596550"/>
                  </a:ext>
                </a:extLst>
              </a:tr>
            </a:tbl>
          </a:graphicData>
        </a:graphic>
      </p:graphicFrame>
    </p:spTree>
    <p:extLst>
      <p:ext uri="{BB962C8B-B14F-4D97-AF65-F5344CB8AC3E}">
        <p14:creationId xmlns:p14="http://schemas.microsoft.com/office/powerpoint/2010/main" val="12846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不整合が起きている例③</a:t>
            </a:r>
          </a:p>
        </p:txBody>
      </p:sp>
      <p:sp>
        <p:nvSpPr>
          <p:cNvPr id="3" name="コンテンツ プレースホルダー 2"/>
          <p:cNvSpPr>
            <a:spLocks noGrp="1"/>
          </p:cNvSpPr>
          <p:nvPr>
            <p:ph idx="1"/>
          </p:nvPr>
        </p:nvSpPr>
        <p:spPr>
          <a:xfrm>
            <a:off x="321845" y="846253"/>
            <a:ext cx="8461208" cy="1211147"/>
          </a:xfrm>
        </p:spPr>
        <p:txBody>
          <a:bodyPr>
            <a:normAutofit/>
          </a:bodyPr>
          <a:lstStyle/>
          <a:p>
            <a:r>
              <a:rPr lang="ja-JP" altLang="en-US" dirty="0"/>
              <a:t>佐藤さんの英語と数学の成績が</a:t>
            </a:r>
            <a:r>
              <a:rPr lang="ja-JP" altLang="en-US" b="1" dirty="0"/>
              <a:t>取り消し</a:t>
            </a:r>
            <a:r>
              <a:rPr lang="ja-JP" altLang="en-US" dirty="0"/>
              <a:t>になった。成績が無いので、行全体を完成できない。</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46972740"/>
              </p:ext>
            </p:extLst>
          </p:nvPr>
        </p:nvGraphicFramePr>
        <p:xfrm>
          <a:off x="481095" y="2001972"/>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411028">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a:solidFill>
                            <a:schemeClr val="tx1"/>
                          </a:solidFill>
                        </a:rPr>
                        <a:t>数学</a:t>
                      </a:r>
                      <a:endParaRPr lang="ja-JP" altLang="en-US" sz="2400" b="0">
                        <a:solidFill>
                          <a:schemeClr val="tx1"/>
                        </a:solidFill>
                      </a:endParaRPr>
                    </a:p>
                  </a:txBody>
                  <a:tcPr anchor="ctr"/>
                </a:tc>
                <a:tc>
                  <a:txBody>
                    <a:bodyPr/>
                    <a:lstStyle/>
                    <a:p>
                      <a:r>
                        <a:rPr lang="en-US" altLang="ja-JP" sz="2400">
                          <a:solidFill>
                            <a:schemeClr val="tx1"/>
                          </a:solidFill>
                        </a:rPr>
                        <a:t>85</a:t>
                      </a:r>
                      <a:endParaRPr lang="en-US" altLang="ja-JP" sz="2400" b="0">
                        <a:solidFill>
                          <a:schemeClr val="tx1"/>
                        </a:solidFill>
                      </a:endParaRPr>
                    </a:p>
                  </a:txBody>
                  <a:tcPr anchor="ctr"/>
                </a:tc>
                <a:extLst>
                  <a:ext uri="{0D108BD9-81ED-4DB2-BD59-A6C34878D82A}">
                    <a16:rowId xmlns:a16="http://schemas.microsoft.com/office/drawing/2014/main" val="189171590"/>
                  </a:ext>
                </a:extLst>
              </a:tr>
              <a:tr h="365760">
                <a:tc>
                  <a:txBody>
                    <a:bodyPr/>
                    <a:lstStyle/>
                    <a:p>
                      <a:r>
                        <a:rPr lang="ja-JP" altLang="en-US" sz="2400" dirty="0">
                          <a:solidFill>
                            <a:schemeClr val="tx1"/>
                          </a:solidFill>
                        </a:rPr>
                        <a:t>田中</a:t>
                      </a:r>
                      <a:endParaRPr lang="ja-JP" altLang="en-US" sz="2400" b="0" dirty="0">
                        <a:solidFill>
                          <a:schemeClr val="tx1"/>
                        </a:solidFill>
                      </a:endParaRPr>
                    </a:p>
                  </a:txBody>
                  <a:tcPr anchor="ctr"/>
                </a:tc>
                <a:tc>
                  <a:txBody>
                    <a:bodyPr/>
                    <a:lstStyle/>
                    <a:p>
                      <a:r>
                        <a:rPr lang="en-US" altLang="ja-JP" sz="2400" dirty="0">
                          <a:solidFill>
                            <a:schemeClr val="tx1"/>
                          </a:solidFill>
                        </a:rPr>
                        <a:t>3</a:t>
                      </a:r>
                      <a:r>
                        <a:rPr lang="ja-JP" altLang="en-US" sz="2400" dirty="0">
                          <a:solidFill>
                            <a:schemeClr val="tx1"/>
                          </a:solidFill>
                        </a:rPr>
                        <a:t>年</a:t>
                      </a:r>
                      <a:r>
                        <a:rPr lang="en-US" sz="2400" dirty="0">
                          <a:solidFill>
                            <a:schemeClr val="tx1"/>
                          </a:solidFill>
                        </a:rPr>
                        <a:t>A</a:t>
                      </a:r>
                      <a:r>
                        <a:rPr lang="ja-JP" altLang="en-US" sz="2400" dirty="0">
                          <a:solidFill>
                            <a:schemeClr val="tx1"/>
                          </a:solidFill>
                        </a:rPr>
                        <a:t>組</a:t>
                      </a:r>
                      <a:endParaRPr lang="ja-JP" altLang="en-US" sz="2400" b="0" dirty="0">
                        <a:solidFill>
                          <a:schemeClr val="tx1"/>
                        </a:solidFill>
                      </a:endParaRPr>
                    </a:p>
                  </a:txBody>
                  <a:tcPr anchor="ctr"/>
                </a:tc>
                <a:tc>
                  <a:txBody>
                    <a:bodyPr/>
                    <a:lstStyle/>
                    <a:p>
                      <a:r>
                        <a:rPr lang="ja-JP" altLang="en-US" sz="2400" dirty="0">
                          <a:solidFill>
                            <a:schemeClr val="tx1"/>
                          </a:solidFill>
                        </a:rPr>
                        <a:t>英語</a:t>
                      </a:r>
                      <a:endParaRPr lang="ja-JP" altLang="en-US" sz="2400" b="0" dirty="0">
                        <a:solidFill>
                          <a:schemeClr val="tx1"/>
                        </a:solidFill>
                      </a:endParaRPr>
                    </a:p>
                  </a:txBody>
                  <a:tcPr anchor="ctr"/>
                </a:tc>
                <a:tc>
                  <a:txBody>
                    <a:bodyPr/>
                    <a:lstStyle/>
                    <a:p>
                      <a:r>
                        <a:rPr lang="en-US" altLang="ja-JP" sz="2400">
                          <a:solidFill>
                            <a:schemeClr val="tx1"/>
                          </a:solidFill>
                        </a:rPr>
                        <a:t>90</a:t>
                      </a:r>
                      <a:endParaRPr lang="en-US" altLang="ja-JP" sz="2400" b="0">
                        <a:solidFill>
                          <a:schemeClr val="tx1"/>
                        </a:solidFill>
                      </a:endParaRPr>
                    </a:p>
                  </a:txBody>
                  <a:tcPr anchor="ctr"/>
                </a:tc>
                <a:extLst>
                  <a:ext uri="{0D108BD9-81ED-4DB2-BD59-A6C34878D82A}">
                    <a16:rowId xmlns:a16="http://schemas.microsoft.com/office/drawing/2014/main" val="3268933829"/>
                  </a:ext>
                </a:extLst>
              </a:tr>
              <a:tr h="365760">
                <a:tc>
                  <a:txBody>
                    <a:bodyPr/>
                    <a:lstStyle/>
                    <a:p>
                      <a:r>
                        <a:rPr lang="ja-JP" altLang="en-US" sz="2400" b="1" dirty="0">
                          <a:solidFill>
                            <a:srgbClr val="FF0000"/>
                          </a:solidFill>
                        </a:rPr>
                        <a:t>佐藤</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solidFill>
                          <a:schemeClr val="tx1"/>
                        </a:solidFill>
                      </a:endParaRPr>
                    </a:p>
                  </a:txBody>
                  <a:tcPr anchor="ctr"/>
                </a:tc>
                <a:tc>
                  <a:txBody>
                    <a:bodyPr/>
                    <a:lstStyle/>
                    <a:p>
                      <a:endParaRPr lang="en-US" altLang="ja-JP" sz="2400" b="0" dirty="0">
                        <a:solidFill>
                          <a:schemeClr val="tx1"/>
                        </a:solidFill>
                      </a:endParaRPr>
                    </a:p>
                  </a:txBody>
                  <a:tcPr anchor="ctr"/>
                </a:tc>
                <a:extLst>
                  <a:ext uri="{0D108BD9-81ED-4DB2-BD59-A6C34878D82A}">
                    <a16:rowId xmlns:a16="http://schemas.microsoft.com/office/drawing/2014/main" val="124522760"/>
                  </a:ext>
                </a:extLst>
              </a:tr>
              <a:tr h="365760">
                <a:tc>
                  <a:txBody>
                    <a:bodyPr/>
                    <a:lstStyle/>
                    <a:p>
                      <a:r>
                        <a:rPr lang="ja-JP" altLang="en-US" sz="2400" b="1" dirty="0">
                          <a:solidFill>
                            <a:srgbClr val="FF0000"/>
                          </a:solidFill>
                        </a:rPr>
                        <a:t>佐藤</a:t>
                      </a:r>
                    </a:p>
                  </a:txBody>
                  <a:tcPr anchor="ctr"/>
                </a:tc>
                <a:tc>
                  <a:txBody>
                    <a:bodyPr/>
                    <a:lstStyle/>
                    <a:p>
                      <a:r>
                        <a:rPr lang="en-US" altLang="ja-JP" sz="2400" b="1" dirty="0">
                          <a:solidFill>
                            <a:srgbClr val="FF0000"/>
                          </a:solidFill>
                        </a:rPr>
                        <a:t>3</a:t>
                      </a:r>
                      <a:r>
                        <a:rPr lang="ja-JP" altLang="en-US" sz="2400" b="1" dirty="0">
                          <a:solidFill>
                            <a:srgbClr val="FF0000"/>
                          </a:solidFill>
                        </a:rPr>
                        <a:t>年</a:t>
                      </a:r>
                      <a:r>
                        <a:rPr lang="en-US" sz="2400" b="1" dirty="0">
                          <a:solidFill>
                            <a:srgbClr val="FF0000"/>
                          </a:solidFill>
                        </a:rPr>
                        <a:t>B</a:t>
                      </a:r>
                      <a:r>
                        <a:rPr lang="ja-JP" altLang="en-US" sz="2400" b="1" dirty="0">
                          <a:solidFill>
                            <a:srgbClr val="FF0000"/>
                          </a:solidFill>
                        </a:rPr>
                        <a:t>組</a:t>
                      </a:r>
                    </a:p>
                  </a:txBody>
                  <a:tcPr anchor="ctr"/>
                </a:tc>
                <a:tc>
                  <a:txBody>
                    <a:bodyPr/>
                    <a:lstStyle/>
                    <a:p>
                      <a:endParaRPr lang="ja-JP" altLang="en-US" sz="2400" b="0" dirty="0">
                        <a:solidFill>
                          <a:schemeClr val="tx1"/>
                        </a:solidFill>
                      </a:endParaRPr>
                    </a:p>
                  </a:txBody>
                  <a:tcPr anchor="ctr"/>
                </a:tc>
                <a:tc>
                  <a:txBody>
                    <a:bodyPr/>
                    <a:lstStyle/>
                    <a:p>
                      <a:endParaRPr lang="en-US" altLang="ja-JP" sz="2400" b="0" dirty="0">
                        <a:solidFill>
                          <a:schemeClr val="tx1"/>
                        </a:solidFill>
                      </a:endParaRPr>
                    </a:p>
                  </a:txBody>
                  <a:tcPr anchor="ctr"/>
                </a:tc>
                <a:extLst>
                  <a:ext uri="{0D108BD9-81ED-4DB2-BD59-A6C34878D82A}">
                    <a16:rowId xmlns:a16="http://schemas.microsoft.com/office/drawing/2014/main" val="4187968619"/>
                  </a:ext>
                </a:extLst>
              </a:tr>
            </a:tbl>
          </a:graphicData>
        </a:graphic>
      </p:graphicFrame>
    </p:spTree>
    <p:extLst>
      <p:ext uri="{BB962C8B-B14F-4D97-AF65-F5344CB8AC3E}">
        <p14:creationId xmlns:p14="http://schemas.microsoft.com/office/powerpoint/2010/main" val="122229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異状のまとめ</a:t>
            </a:r>
          </a:p>
        </p:txBody>
      </p:sp>
      <p:sp>
        <p:nvSpPr>
          <p:cNvPr id="3" name="コンテンツ プレースホルダー 2"/>
          <p:cNvSpPr>
            <a:spLocks noGrp="1"/>
          </p:cNvSpPr>
          <p:nvPr>
            <p:ph idx="1"/>
          </p:nvPr>
        </p:nvSpPr>
        <p:spPr>
          <a:xfrm>
            <a:off x="321844" y="846252"/>
            <a:ext cx="8822155" cy="5948247"/>
          </a:xfrm>
        </p:spPr>
        <p:txBody>
          <a:bodyPr>
            <a:normAutofit fontScale="92500" lnSpcReduction="10000"/>
          </a:bodyPr>
          <a:lstStyle/>
          <a:p>
            <a:pPr marL="0" indent="0">
              <a:buNone/>
            </a:pPr>
            <a:r>
              <a:rPr lang="ja-JP" altLang="en-US" sz="2600" b="1" dirty="0"/>
              <a:t>異状とは</a:t>
            </a:r>
          </a:p>
          <a:p>
            <a:r>
              <a:rPr lang="ja-JP" altLang="en-US" sz="2600" b="1" dirty="0"/>
              <a:t>データベース操作（追加、更新、削除）時の予期しない問題</a:t>
            </a:r>
          </a:p>
          <a:p>
            <a:r>
              <a:rPr lang="ja-JP" altLang="en-US" sz="2600" dirty="0"/>
              <a:t>主に</a:t>
            </a:r>
            <a:r>
              <a:rPr lang="ja-JP" altLang="en-US" sz="2600" b="1" dirty="0"/>
              <a:t>データベースの不適切な設計</a:t>
            </a:r>
            <a:r>
              <a:rPr lang="ja-JP" altLang="en-US" sz="2600" dirty="0"/>
              <a:t>から生じる</a:t>
            </a:r>
          </a:p>
          <a:p>
            <a:r>
              <a:rPr lang="ja-JP" altLang="en-US" sz="2600" b="1" dirty="0"/>
              <a:t>冗長性の存在</a:t>
            </a:r>
            <a:r>
              <a:rPr lang="ja-JP" altLang="en-US" sz="2600" dirty="0"/>
              <a:t>が、異状の主な原因</a:t>
            </a:r>
          </a:p>
          <a:p>
            <a:endParaRPr lang="ja-JP" altLang="en-US" sz="2600" dirty="0"/>
          </a:p>
          <a:p>
            <a:pPr marL="0" indent="0">
              <a:buNone/>
            </a:pPr>
            <a:r>
              <a:rPr lang="ja-JP" altLang="en-US" sz="2600" dirty="0"/>
              <a:t>異状の具体例</a:t>
            </a:r>
          </a:p>
          <a:p>
            <a:r>
              <a:rPr lang="ja-JP" altLang="en-US" sz="2600" dirty="0"/>
              <a:t>動物病院のデータベースにおいて、徳川家康さんの住所と、２匹のペットの記録</a:t>
            </a:r>
          </a:p>
          <a:p>
            <a:r>
              <a:rPr lang="ja-JP" altLang="en-US" sz="2600" dirty="0"/>
              <a:t>住所変更時、</a:t>
            </a:r>
            <a:r>
              <a:rPr lang="ja-JP" altLang="en-US" sz="2600" b="1" dirty="0"/>
              <a:t>２つのレコードを別々に更新する必要</a:t>
            </a:r>
            <a:r>
              <a:rPr lang="ja-JP" altLang="en-US" sz="2600" dirty="0"/>
              <a:t>がある。＝　予期しない問題。</a:t>
            </a:r>
            <a:r>
              <a:rPr lang="ja-JP" altLang="en-US" sz="2600" b="1" dirty="0"/>
              <a:t>書き換え漏れのリスク</a:t>
            </a:r>
          </a:p>
          <a:p>
            <a:endParaRPr lang="ja-JP" altLang="en-US" sz="2600" dirty="0"/>
          </a:p>
          <a:p>
            <a:pPr marL="0" indent="0">
              <a:buNone/>
            </a:pPr>
            <a:r>
              <a:rPr lang="ja-JP" altLang="en-US" sz="2600" dirty="0"/>
              <a:t>異状の問題点</a:t>
            </a:r>
          </a:p>
          <a:p>
            <a:r>
              <a:rPr lang="ja-JP" altLang="en-US" sz="2600" dirty="0"/>
              <a:t>データの不整合のリスク増加</a:t>
            </a:r>
          </a:p>
          <a:p>
            <a:pPr marL="0" indent="0">
              <a:buNone/>
            </a:pPr>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45254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3-4. </a:t>
            </a:r>
            <a:r>
              <a:rPr lang="ja-JP" altLang="en-US" sz="4500" dirty="0">
                <a:solidFill>
                  <a:schemeClr val="tx2"/>
                </a:solidFill>
                <a:latin typeface="メイリオ" panose="020B0604030504040204" pitchFamily="50" charset="-128"/>
              </a:rPr>
              <a:t>正規化の概念と重要性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3306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1012422"/>
          </a:xfrm>
        </p:spPr>
        <p:txBody>
          <a:bodyPr>
            <a:normAutofit/>
          </a:bodyPr>
          <a:lstStyle/>
          <a:p>
            <a:r>
              <a:rPr kumimoji="1" lang="ja-JP" altLang="en-US" dirty="0"/>
              <a:t>リレーショナルデータベースの設計における考慮事項</a:t>
            </a:r>
          </a:p>
        </p:txBody>
      </p:sp>
      <p:sp>
        <p:nvSpPr>
          <p:cNvPr id="3" name="コンテンツ プレースホルダー 2"/>
          <p:cNvSpPr>
            <a:spLocks noGrp="1"/>
          </p:cNvSpPr>
          <p:nvPr>
            <p:ph idx="1"/>
          </p:nvPr>
        </p:nvSpPr>
        <p:spPr>
          <a:xfrm>
            <a:off x="321845" y="1352549"/>
            <a:ext cx="8461208" cy="4826869"/>
          </a:xfrm>
        </p:spPr>
        <p:txBody>
          <a:bodyPr/>
          <a:lstStyle/>
          <a:p>
            <a:pPr marL="0" indent="0">
              <a:buNone/>
            </a:pPr>
            <a:r>
              <a:rPr kumimoji="1" lang="ja-JP" altLang="en-US" sz="2400" dirty="0"/>
              <a:t>次のことを考慮して設計を行う</a:t>
            </a:r>
            <a:endParaRPr kumimoji="1" lang="en-US" altLang="ja-JP" sz="2400" dirty="0"/>
          </a:p>
          <a:p>
            <a:r>
              <a:rPr kumimoji="1" lang="ja-JP" altLang="en-US" sz="2400" b="1" dirty="0"/>
              <a:t>冗長なデータの排除</a:t>
            </a:r>
            <a:r>
              <a:rPr kumimoji="1" lang="ja-JP" altLang="en-US" sz="2400" dirty="0"/>
              <a:t>を行う</a:t>
            </a:r>
            <a:r>
              <a:rPr kumimoji="1" lang="ja-JP" altLang="en-US" sz="2400" b="1" dirty="0"/>
              <a:t>正規化</a:t>
            </a:r>
            <a:endParaRPr kumimoji="1" lang="en-US" altLang="ja-JP" sz="2400" b="1" dirty="0"/>
          </a:p>
          <a:p>
            <a:r>
              <a:rPr lang="ja-JP" altLang="en-US" sz="2400" b="1" dirty="0"/>
              <a:t>データの整合性を保証</a:t>
            </a:r>
            <a:r>
              <a:rPr lang="ja-JP" altLang="en-US" sz="2400" dirty="0"/>
              <a:t>する</a:t>
            </a:r>
            <a:r>
              <a:rPr lang="ja-JP" altLang="en-US" sz="2400" b="1" dirty="0"/>
              <a:t>制約</a:t>
            </a:r>
            <a:endParaRPr lang="en-US" altLang="ja-JP" sz="2400" b="1" dirty="0"/>
          </a:p>
          <a:p>
            <a:pPr marL="457200" lvl="1" indent="0">
              <a:buNone/>
            </a:pPr>
            <a:r>
              <a:rPr lang="ja-JP" altLang="en-US" dirty="0"/>
              <a:t>例：関連するテーブル間の参照に関する制約</a:t>
            </a:r>
          </a:p>
          <a:p>
            <a:pPr marL="457200" lvl="1" indent="0">
              <a:buNone/>
            </a:pPr>
            <a:r>
              <a:rPr lang="ja-JP" altLang="en-US" dirty="0"/>
              <a:t>例：同じ値が２度現れないという制約</a:t>
            </a:r>
            <a:endParaRPr lang="en-US" altLang="ja-JP" dirty="0"/>
          </a:p>
          <a:p>
            <a:r>
              <a:rPr lang="ja-JP" altLang="en-US" sz="2400" b="1" dirty="0"/>
              <a:t>データの検索や操作の効率化</a:t>
            </a:r>
            <a:r>
              <a:rPr lang="ja-JP" altLang="en-US" sz="2400" dirty="0"/>
              <a:t>：</a:t>
            </a:r>
            <a:r>
              <a:rPr lang="ja-JP" altLang="en-US" sz="2400" b="1" dirty="0"/>
              <a:t>索引、データベースの構造の簡素化</a:t>
            </a:r>
            <a:endParaRPr lang="en-US" altLang="ja-JP" sz="2400" b="1" dirty="0"/>
          </a:p>
          <a:p>
            <a:pPr marL="457200" lvl="1" indent="0">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8900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正規化とその重要性</a:t>
            </a:r>
          </a:p>
        </p:txBody>
      </p:sp>
      <p:sp>
        <p:nvSpPr>
          <p:cNvPr id="3" name="コンテンツ プレースホルダー 2"/>
          <p:cNvSpPr>
            <a:spLocks noGrp="1"/>
          </p:cNvSpPr>
          <p:nvPr>
            <p:ph idx="1"/>
          </p:nvPr>
        </p:nvSpPr>
        <p:spPr/>
        <p:txBody>
          <a:bodyPr>
            <a:normAutofit/>
          </a:bodyPr>
          <a:lstStyle/>
          <a:p>
            <a:r>
              <a:rPr lang="ja-JP" altLang="en-US" b="1" dirty="0"/>
              <a:t>正規化</a:t>
            </a:r>
            <a:r>
              <a:rPr lang="ja-JP" altLang="en-US" dirty="0"/>
              <a:t>とは，リレーショナルデータベースの</a:t>
            </a:r>
            <a:r>
              <a:rPr lang="ja-JP" altLang="en-US" b="1" dirty="0"/>
              <a:t>テーブルを適切な形に再構成</a:t>
            </a:r>
            <a:r>
              <a:rPr lang="ja-JP" altLang="en-US" dirty="0"/>
              <a:t>することで，</a:t>
            </a:r>
            <a:r>
              <a:rPr lang="ja-JP" altLang="en-US" b="1" dirty="0"/>
              <a:t>データの冗長性を排除</a:t>
            </a:r>
            <a:r>
              <a:rPr lang="ja-JP" altLang="en-US" dirty="0"/>
              <a:t>し，</a:t>
            </a:r>
            <a:r>
              <a:rPr lang="ja-JP" altLang="en-US" b="1" dirty="0"/>
              <a:t>データの整合性を向上</a:t>
            </a:r>
            <a:r>
              <a:rPr lang="ja-JP" altLang="en-US" dirty="0"/>
              <a:t>させるプロセス．</a:t>
            </a:r>
            <a:endParaRPr lang="en-US" altLang="ja-JP" dirty="0"/>
          </a:p>
          <a:p>
            <a:r>
              <a:rPr lang="ja-JP" altLang="en-US" b="1" dirty="0"/>
              <a:t>正規化</a:t>
            </a:r>
            <a:r>
              <a:rPr lang="ja-JP" altLang="en-US" dirty="0"/>
              <a:t>を適切に実施することで</a:t>
            </a:r>
            <a:r>
              <a:rPr lang="ja-JP" altLang="en-US" b="1" dirty="0"/>
              <a:t>データの不整合を防ぐ</a:t>
            </a:r>
            <a:r>
              <a:rPr lang="ja-JP" altLang="en-US" dirty="0"/>
              <a:t>ことができる．</a:t>
            </a:r>
            <a:endParaRPr lang="en-US" altLang="ja-JP" dirty="0"/>
          </a:p>
          <a:p>
            <a:r>
              <a:rPr lang="ja-JP" altLang="en-US" b="1" dirty="0"/>
              <a:t>正規化</a:t>
            </a:r>
            <a:r>
              <a:rPr lang="ja-JP" altLang="en-US" dirty="0"/>
              <a:t>は，</a:t>
            </a:r>
            <a:r>
              <a:rPr lang="ja-JP" altLang="en-US" b="1" dirty="0"/>
              <a:t>データベース設計において欠かせないステップ</a:t>
            </a:r>
            <a:r>
              <a:rPr lang="ja-JP" altLang="en-US" dirty="0"/>
              <a:t>です．</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Tree>
    <p:extLst>
      <p:ext uri="{BB962C8B-B14F-4D97-AF65-F5344CB8AC3E}">
        <p14:creationId xmlns:p14="http://schemas.microsoft.com/office/powerpoint/2010/main" val="397877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正規化の例</a:t>
            </a:r>
            <a:endParaRPr kumimoji="1" lang="ja-JP" altLang="en-US" dirty="0"/>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F25506C2-6523-B66E-5839-A23EB0F6251A}"/>
              </a:ext>
            </a:extLst>
          </p:cNvPr>
          <p:cNvSpPr txBox="1"/>
          <p:nvPr/>
        </p:nvSpPr>
        <p:spPr>
          <a:xfrm>
            <a:off x="1018510" y="751825"/>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正規化前</a:t>
            </a:r>
          </a:p>
        </p:txBody>
      </p:sp>
      <p:sp>
        <p:nvSpPr>
          <p:cNvPr id="11" name="テキスト ボックス 10">
            <a:extLst>
              <a:ext uri="{FF2B5EF4-FFF2-40B4-BE49-F238E27FC236}">
                <a16:creationId xmlns:a16="http://schemas.microsoft.com/office/drawing/2014/main" id="{8FC5EF94-834D-B143-F3D7-E76C8780FB39}"/>
              </a:ext>
            </a:extLst>
          </p:cNvPr>
          <p:cNvSpPr txBox="1"/>
          <p:nvPr/>
        </p:nvSpPr>
        <p:spPr>
          <a:xfrm>
            <a:off x="5914360" y="5043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正規化後</a:t>
            </a:r>
          </a:p>
        </p:txBody>
      </p:sp>
      <p:graphicFrame>
        <p:nvGraphicFramePr>
          <p:cNvPr id="6" name="表 5">
            <a:extLst>
              <a:ext uri="{FF2B5EF4-FFF2-40B4-BE49-F238E27FC236}">
                <a16:creationId xmlns:a16="http://schemas.microsoft.com/office/drawing/2014/main" id="{A57EFC3B-5EA1-0D66-3303-B4BDC79952B9}"/>
              </a:ext>
            </a:extLst>
          </p:cNvPr>
          <p:cNvGraphicFramePr>
            <a:graphicFrameLocks noGrp="1"/>
          </p:cNvGraphicFramePr>
          <p:nvPr/>
        </p:nvGraphicFramePr>
        <p:xfrm>
          <a:off x="274521" y="1400852"/>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b="1" dirty="0">
                          <a:solidFill>
                            <a:srgbClr val="FF0000"/>
                          </a:solidFill>
                        </a:rPr>
                        <a:t>カレーライス</a:t>
                      </a:r>
                    </a:p>
                  </a:txBody>
                  <a:tcPr marL="51435" marR="51435" marT="25718" marB="25718"/>
                </a:tc>
                <a:tc>
                  <a:txBody>
                    <a:bodyPr/>
                    <a:lstStyle/>
                    <a:p>
                      <a:r>
                        <a:rPr kumimoji="1" lang="en-US" altLang="ja-JP" sz="2400" b="1" dirty="0">
                          <a:solidFill>
                            <a:srgbClr val="FF0000"/>
                          </a:solidFill>
                        </a:rPr>
                        <a:t>400</a:t>
                      </a:r>
                      <a:endParaRPr kumimoji="1" lang="ja-JP" altLang="en-US" sz="2400" b="1" dirty="0">
                        <a:solidFill>
                          <a:srgbClr val="FF0000"/>
                        </a:solidFill>
                      </a:endParaRP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8" name="表 7">
            <a:extLst>
              <a:ext uri="{FF2B5EF4-FFF2-40B4-BE49-F238E27FC236}">
                <a16:creationId xmlns:a16="http://schemas.microsoft.com/office/drawing/2014/main" id="{C22A7B48-BCED-CF36-5519-A4909A724643}"/>
              </a:ext>
            </a:extLst>
          </p:cNvPr>
          <p:cNvGraphicFramePr>
            <a:graphicFrameLocks noGrp="1"/>
          </p:cNvGraphicFramePr>
          <p:nvPr/>
        </p:nvGraphicFramePr>
        <p:xfrm>
          <a:off x="5524295" y="1083627"/>
          <a:ext cx="3130607" cy="2085980"/>
        </p:xfrm>
        <a:graphic>
          <a:graphicData uri="http://schemas.openxmlformats.org/drawingml/2006/table">
            <a:tbl>
              <a:tblPr firstRow="1" bandRow="1">
                <a:tableStyleId>{5C22544A-7EE6-4342-B048-85BDC9FD1C3A}</a:tableStyleId>
              </a:tblPr>
              <a:tblGrid>
                <a:gridCol w="879317">
                  <a:extLst>
                    <a:ext uri="{9D8B030D-6E8A-4147-A177-3AD203B41FA5}">
                      <a16:colId xmlns:a16="http://schemas.microsoft.com/office/drawing/2014/main" val="20000"/>
                    </a:ext>
                  </a:extLst>
                </a:gridCol>
                <a:gridCol w="2251290">
                  <a:extLst>
                    <a:ext uri="{9D8B030D-6E8A-4147-A177-3AD203B41FA5}">
                      <a16:colId xmlns:a16="http://schemas.microsoft.com/office/drawing/2014/main" val="20001"/>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12" name="表 11">
            <a:extLst>
              <a:ext uri="{FF2B5EF4-FFF2-40B4-BE49-F238E27FC236}">
                <a16:creationId xmlns:a16="http://schemas.microsoft.com/office/drawing/2014/main" id="{74C5F04A-D8C2-6BC8-5839-6538011FAE7D}"/>
              </a:ext>
            </a:extLst>
          </p:cNvPr>
          <p:cNvGraphicFramePr>
            <a:graphicFrameLocks noGrp="1"/>
          </p:cNvGraphicFramePr>
          <p:nvPr/>
        </p:nvGraphicFramePr>
        <p:xfrm>
          <a:off x="5524295" y="3429623"/>
          <a:ext cx="2965802" cy="1668784"/>
        </p:xfrm>
        <a:graphic>
          <a:graphicData uri="http://schemas.openxmlformats.org/drawingml/2006/table">
            <a:tbl>
              <a:tblPr firstRow="1" bandRow="1">
                <a:tableStyleId>{5C22544A-7EE6-4342-B048-85BDC9FD1C3A}</a:tableStyleId>
              </a:tblPr>
              <a:tblGrid>
                <a:gridCol w="1943410">
                  <a:extLst>
                    <a:ext uri="{9D8B030D-6E8A-4147-A177-3AD203B41FA5}">
                      <a16:colId xmlns:a16="http://schemas.microsoft.com/office/drawing/2014/main" val="20001"/>
                    </a:ext>
                  </a:extLst>
                </a:gridCol>
                <a:gridCol w="1022392">
                  <a:extLst>
                    <a:ext uri="{9D8B030D-6E8A-4147-A177-3AD203B41FA5}">
                      <a16:colId xmlns:a16="http://schemas.microsoft.com/office/drawing/2014/main" val="20002"/>
                    </a:ext>
                  </a:extLst>
                </a:gridCol>
              </a:tblGrid>
              <a:tr h="257175">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55137E6D-2F1A-0888-0167-84D74ED4E72D}"/>
              </a:ext>
            </a:extLst>
          </p:cNvPr>
          <p:cNvSpPr txBox="1"/>
          <p:nvPr/>
        </p:nvSpPr>
        <p:spPr>
          <a:xfrm>
            <a:off x="632465" y="5970170"/>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FDDD1B5-B0D1-85A9-F906-4CF1DABD8E02}"/>
              </a:ext>
            </a:extLst>
          </p:cNvPr>
          <p:cNvSpPr txBox="1"/>
          <p:nvPr/>
        </p:nvSpPr>
        <p:spPr>
          <a:xfrm>
            <a:off x="703079" y="3798196"/>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冗長なデータがある</a:t>
            </a:r>
          </a:p>
        </p:txBody>
      </p:sp>
      <p:sp>
        <p:nvSpPr>
          <p:cNvPr id="15" name="テキスト ボックス 14">
            <a:extLst>
              <a:ext uri="{FF2B5EF4-FFF2-40B4-BE49-F238E27FC236}">
                <a16:creationId xmlns:a16="http://schemas.microsoft.com/office/drawing/2014/main" id="{78CC826C-4589-2E28-4726-E21D571A98D1}"/>
              </a:ext>
            </a:extLst>
          </p:cNvPr>
          <p:cNvSpPr txBox="1"/>
          <p:nvPr/>
        </p:nvSpPr>
        <p:spPr>
          <a:xfrm>
            <a:off x="5535442" y="5239660"/>
            <a:ext cx="2954655" cy="461665"/>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冗長なデータがない</a:t>
            </a:r>
          </a:p>
        </p:txBody>
      </p:sp>
    </p:spTree>
    <p:extLst>
      <p:ext uri="{BB962C8B-B14F-4D97-AF65-F5344CB8AC3E}">
        <p14:creationId xmlns:p14="http://schemas.microsoft.com/office/powerpoint/2010/main" val="356391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FA20A22-DA2C-1C36-8FBA-0BBCCC298471}"/>
              </a:ext>
            </a:extLst>
          </p:cNvPr>
          <p:cNvGraphicFramePr>
            <a:graphicFrameLocks noGrp="1"/>
          </p:cNvGraphicFramePr>
          <p:nvPr/>
        </p:nvGraphicFramePr>
        <p:xfrm>
          <a:off x="189461" y="1751726"/>
          <a:ext cx="3811772" cy="2085980"/>
        </p:xfrm>
        <a:graphic>
          <a:graphicData uri="http://schemas.openxmlformats.org/drawingml/2006/table">
            <a:tbl>
              <a:tblPr firstRow="1" bandRow="1">
                <a:tableStyleId>{5C22544A-7EE6-4342-B048-85BDC9FD1C3A}</a:tableStyleId>
              </a:tblPr>
              <a:tblGrid>
                <a:gridCol w="713761">
                  <a:extLst>
                    <a:ext uri="{9D8B030D-6E8A-4147-A177-3AD203B41FA5}">
                      <a16:colId xmlns:a16="http://schemas.microsoft.com/office/drawing/2014/main" val="20000"/>
                    </a:ext>
                  </a:extLst>
                </a:gridCol>
                <a:gridCol w="2066653">
                  <a:extLst>
                    <a:ext uri="{9D8B030D-6E8A-4147-A177-3AD203B41FA5}">
                      <a16:colId xmlns:a16="http://schemas.microsoft.com/office/drawing/2014/main" val="20001"/>
                    </a:ext>
                  </a:extLst>
                </a:gridCol>
                <a:gridCol w="1031358">
                  <a:extLst>
                    <a:ext uri="{9D8B030D-6E8A-4147-A177-3AD203B41FA5}">
                      <a16:colId xmlns:a16="http://schemas.microsoft.com/office/drawing/2014/main" val="20002"/>
                    </a:ext>
                  </a:extLst>
                </a:gridCol>
              </a:tblGrid>
              <a:tr h="257175">
                <a:tc>
                  <a:txBody>
                    <a:bodyPr/>
                    <a:lstStyle/>
                    <a:p>
                      <a:r>
                        <a:rPr kumimoji="1" lang="ja-JP" altLang="en-US" sz="2400" dirty="0"/>
                        <a:t>名前</a:t>
                      </a:r>
                    </a:p>
                  </a:txBody>
                  <a:tcPr marL="51435" marR="51435" marT="25718" marB="25718"/>
                </a:tc>
                <a:tc>
                  <a:txBody>
                    <a:bodyPr/>
                    <a:lstStyle/>
                    <a:p>
                      <a:r>
                        <a:rPr kumimoji="1" lang="ja-JP" altLang="en-US" sz="2400" dirty="0"/>
                        <a:t>昼食</a:t>
                      </a:r>
                    </a:p>
                  </a:txBody>
                  <a:tcPr marL="51435" marR="51435" marT="25718" marB="25718"/>
                </a:tc>
                <a:tc>
                  <a:txBody>
                    <a:bodyPr/>
                    <a:lstStyle/>
                    <a:p>
                      <a:r>
                        <a:rPr kumimoji="1" lang="ja-JP" altLang="en-US" sz="2400" dirty="0"/>
                        <a:t>料金</a:t>
                      </a:r>
                    </a:p>
                  </a:txBody>
                  <a:tcPr marL="51435" marR="51435" marT="25718" marB="25718"/>
                </a:tc>
                <a:extLst>
                  <a:ext uri="{0D108BD9-81ED-4DB2-BD59-A6C34878D82A}">
                    <a16:rowId xmlns:a16="http://schemas.microsoft.com/office/drawing/2014/main" val="10000"/>
                  </a:ext>
                </a:extLst>
              </a:tr>
              <a:tr h="257175">
                <a:tc>
                  <a:txBody>
                    <a:bodyPr/>
                    <a:lstStyle/>
                    <a:p>
                      <a:r>
                        <a:rPr kumimoji="1" lang="en-US" altLang="ja-JP" sz="2400" dirty="0"/>
                        <a:t>A</a:t>
                      </a:r>
                      <a:endParaRPr kumimoji="1" lang="ja-JP" altLang="en-US" sz="2400" dirty="0"/>
                    </a:p>
                  </a:txBody>
                  <a:tcPr marL="51435" marR="51435" marT="25718" marB="25718"/>
                </a:tc>
                <a:tc>
                  <a:txBody>
                    <a:bodyPr/>
                    <a:lstStyle/>
                    <a:p>
                      <a:r>
                        <a:rPr kumimoji="1" lang="ja-JP" altLang="en-US" sz="2400" dirty="0"/>
                        <a:t>そば</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1"/>
                  </a:ext>
                </a:extLst>
              </a:tr>
              <a:tr h="257175">
                <a:tc>
                  <a:txBody>
                    <a:bodyPr/>
                    <a:lstStyle/>
                    <a:p>
                      <a:r>
                        <a:rPr kumimoji="1" lang="en-US" altLang="ja-JP" sz="2400" dirty="0"/>
                        <a:t>B</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2"/>
                  </a:ext>
                </a:extLst>
              </a:tr>
              <a:tr h="257175">
                <a:tc>
                  <a:txBody>
                    <a:bodyPr/>
                    <a:lstStyle/>
                    <a:p>
                      <a:r>
                        <a:rPr kumimoji="1" lang="en-US" altLang="ja-JP" sz="2400" dirty="0"/>
                        <a:t>C</a:t>
                      </a:r>
                      <a:endParaRPr kumimoji="1" lang="ja-JP" altLang="en-US" sz="2400" dirty="0"/>
                    </a:p>
                  </a:txBody>
                  <a:tcPr marL="51435" marR="51435" marT="25718" marB="25718"/>
                </a:tc>
                <a:tc>
                  <a:txBody>
                    <a:bodyPr/>
                    <a:lstStyle/>
                    <a:p>
                      <a:r>
                        <a:rPr kumimoji="1" lang="ja-JP" altLang="en-US" sz="2400" dirty="0"/>
                        <a:t>カレーライス</a:t>
                      </a:r>
                    </a:p>
                  </a:txBody>
                  <a:tcPr marL="51435" marR="51435" marT="25718" marB="25718"/>
                </a:tc>
                <a:tc>
                  <a:txBody>
                    <a:bodyPr/>
                    <a:lstStyle/>
                    <a:p>
                      <a:r>
                        <a:rPr kumimoji="1" lang="en-US" altLang="ja-JP" sz="2400" dirty="0"/>
                        <a:t>400</a:t>
                      </a:r>
                      <a:endParaRPr kumimoji="1" lang="ja-JP" altLang="en-US" sz="2400" dirty="0"/>
                    </a:p>
                  </a:txBody>
                  <a:tcPr marL="51435" marR="51435" marT="25718" marB="25718"/>
                </a:tc>
                <a:extLst>
                  <a:ext uri="{0D108BD9-81ED-4DB2-BD59-A6C34878D82A}">
                    <a16:rowId xmlns:a16="http://schemas.microsoft.com/office/drawing/2014/main" val="10003"/>
                  </a:ext>
                </a:extLst>
              </a:tr>
              <a:tr h="257175">
                <a:tc>
                  <a:txBody>
                    <a:bodyPr/>
                    <a:lstStyle/>
                    <a:p>
                      <a:r>
                        <a:rPr kumimoji="1" lang="en-US" altLang="ja-JP" sz="2400" dirty="0"/>
                        <a:t>D</a:t>
                      </a:r>
                      <a:endParaRPr kumimoji="1" lang="ja-JP" altLang="en-US" sz="2400" dirty="0"/>
                    </a:p>
                  </a:txBody>
                  <a:tcPr marL="51435" marR="51435" marT="25718" marB="25718"/>
                </a:tc>
                <a:tc>
                  <a:txBody>
                    <a:bodyPr/>
                    <a:lstStyle/>
                    <a:p>
                      <a:r>
                        <a:rPr kumimoji="1" lang="ja-JP" altLang="en-US" sz="2400" dirty="0"/>
                        <a:t>うどん</a:t>
                      </a:r>
                    </a:p>
                  </a:txBody>
                  <a:tcPr marL="51435" marR="51435" marT="25718" marB="25718"/>
                </a:tc>
                <a:tc>
                  <a:txBody>
                    <a:bodyPr/>
                    <a:lstStyle/>
                    <a:p>
                      <a:r>
                        <a:rPr kumimoji="1" lang="en-US" altLang="ja-JP" sz="2400" dirty="0"/>
                        <a:t>250</a:t>
                      </a:r>
                      <a:endParaRPr kumimoji="1" lang="ja-JP" altLang="en-US" sz="2400" dirty="0"/>
                    </a:p>
                  </a:txBody>
                  <a:tcPr marL="51435" marR="51435" marT="25718" marB="25718"/>
                </a:tc>
                <a:extLst>
                  <a:ext uri="{0D108BD9-81ED-4DB2-BD59-A6C34878D82A}">
                    <a16:rowId xmlns:a16="http://schemas.microsoft.com/office/drawing/2014/main" val="10004"/>
                  </a:ext>
                </a:extLst>
              </a:tr>
            </a:tbl>
          </a:graphicData>
        </a:graphic>
      </p:graphicFrame>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正規化前の問題</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cxnSp>
        <p:nvCxnSpPr>
          <p:cNvPr id="11" name="直線コネクタ 10">
            <a:extLst>
              <a:ext uri="{FF2B5EF4-FFF2-40B4-BE49-F238E27FC236}">
                <a16:creationId xmlns:a16="http://schemas.microsoft.com/office/drawing/2014/main" id="{C3F5EBC5-29C2-419C-A995-5C759E216151}"/>
              </a:ext>
            </a:extLst>
          </p:cNvPr>
          <p:cNvCxnSpPr/>
          <p:nvPr/>
        </p:nvCxnSpPr>
        <p:spPr>
          <a:xfrm flipV="1">
            <a:off x="2951435" y="2790019"/>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C844B9-DA30-464A-8225-49E29B726A81}"/>
              </a:ext>
            </a:extLst>
          </p:cNvPr>
          <p:cNvSpPr txBox="1"/>
          <p:nvPr/>
        </p:nvSpPr>
        <p:spPr>
          <a:xfrm>
            <a:off x="3954535" y="2471892"/>
            <a:ext cx="65114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3" name="角丸四角形 7">
            <a:extLst>
              <a:ext uri="{FF2B5EF4-FFF2-40B4-BE49-F238E27FC236}">
                <a16:creationId xmlns:a16="http://schemas.microsoft.com/office/drawing/2014/main" id="{8F2D4588-051E-47F1-BF75-B83156567EC5}"/>
              </a:ext>
            </a:extLst>
          </p:cNvPr>
          <p:cNvSpPr/>
          <p:nvPr/>
        </p:nvSpPr>
        <p:spPr>
          <a:xfrm>
            <a:off x="4572000" y="4679073"/>
            <a:ext cx="4192844" cy="146580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46C7D03-6A86-4F9C-B4A9-5E19038EB1EA}"/>
              </a:ext>
            </a:extLst>
          </p:cNvPr>
          <p:cNvSpPr txBox="1"/>
          <p:nvPr/>
        </p:nvSpPr>
        <p:spPr>
          <a:xfrm>
            <a:off x="4747137" y="4953099"/>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昼食の値段が１つのはずなのに、</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350, 400 </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の違った値段の記録があり、不整合がある</a:t>
            </a:r>
          </a:p>
        </p:txBody>
      </p:sp>
      <p:sp>
        <p:nvSpPr>
          <p:cNvPr id="7" name="テキスト ボックス 6">
            <a:extLst>
              <a:ext uri="{FF2B5EF4-FFF2-40B4-BE49-F238E27FC236}">
                <a16:creationId xmlns:a16="http://schemas.microsoft.com/office/drawing/2014/main" id="{7DEFCF7C-9A54-A29C-7457-F7C64B10332A}"/>
              </a:ext>
            </a:extLst>
          </p:cNvPr>
          <p:cNvSpPr txBox="1"/>
          <p:nvPr/>
        </p:nvSpPr>
        <p:spPr>
          <a:xfrm>
            <a:off x="4715903" y="2919143"/>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」に変更する必要があるが、変更を間違ったとする</a:t>
            </a:r>
          </a:p>
        </p:txBody>
      </p:sp>
      <p:sp>
        <p:nvSpPr>
          <p:cNvPr id="8" name="角丸四角形 7">
            <a:extLst>
              <a:ext uri="{FF2B5EF4-FFF2-40B4-BE49-F238E27FC236}">
                <a16:creationId xmlns:a16="http://schemas.microsoft.com/office/drawing/2014/main" id="{7C72F329-2B46-2FC4-9E25-6825D77BB39A}"/>
              </a:ext>
            </a:extLst>
          </p:cNvPr>
          <p:cNvSpPr/>
          <p:nvPr/>
        </p:nvSpPr>
        <p:spPr>
          <a:xfrm>
            <a:off x="4540767" y="2748888"/>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DB348334-2A96-A91A-37CF-821BE9FBD9C9}"/>
              </a:ext>
            </a:extLst>
          </p:cNvPr>
          <p:cNvSpPr/>
          <p:nvPr/>
        </p:nvSpPr>
        <p:spPr>
          <a:xfrm>
            <a:off x="6277675" y="4280635"/>
            <a:ext cx="781493" cy="2875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0975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A6A39-591F-4873-A08D-90BF08D8D976}"/>
              </a:ext>
            </a:extLst>
          </p:cNvPr>
          <p:cNvSpPr>
            <a:spLocks noGrp="1"/>
          </p:cNvSpPr>
          <p:nvPr>
            <p:ph type="title"/>
          </p:nvPr>
        </p:nvSpPr>
        <p:spPr/>
        <p:txBody>
          <a:bodyPr>
            <a:normAutofit fontScale="90000"/>
          </a:bodyPr>
          <a:lstStyle/>
          <a:p>
            <a:r>
              <a:rPr kumimoji="1" lang="ja-JP" altLang="en-US" dirty="0"/>
              <a:t>正規化によるデータの不整合の防止</a:t>
            </a:r>
          </a:p>
        </p:txBody>
      </p:sp>
      <p:sp>
        <p:nvSpPr>
          <p:cNvPr id="4" name="スライド番号プレースホルダー 3">
            <a:extLst>
              <a:ext uri="{FF2B5EF4-FFF2-40B4-BE49-F238E27FC236}">
                <a16:creationId xmlns:a16="http://schemas.microsoft.com/office/drawing/2014/main" id="{940815CA-524C-4431-A345-6891CB4143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A4471E91-5D8A-4F74-B854-28A46DC624EE}"/>
              </a:ext>
            </a:extLst>
          </p:cNvPr>
          <p:cNvSpPr txBox="1"/>
          <p:nvPr/>
        </p:nvSpPr>
        <p:spPr>
          <a:xfrm>
            <a:off x="1361590" y="5286209"/>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テーブル</a:t>
            </a:r>
          </a:p>
        </p:txBody>
      </p:sp>
      <p:sp>
        <p:nvSpPr>
          <p:cNvPr id="3" name="テキスト ボックス 2">
            <a:extLst>
              <a:ext uri="{FF2B5EF4-FFF2-40B4-BE49-F238E27FC236}">
                <a16:creationId xmlns:a16="http://schemas.microsoft.com/office/drawing/2014/main" id="{3B7950F1-6B6F-4526-B4BC-FAE88F1D5902}"/>
              </a:ext>
            </a:extLst>
          </p:cNvPr>
          <p:cNvSpPr txBox="1"/>
          <p:nvPr/>
        </p:nvSpPr>
        <p:spPr>
          <a:xfrm>
            <a:off x="4951156" y="2911784"/>
            <a:ext cx="32624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latin typeface="メイリオ" panose="020B0604030504040204" pitchFamily="50" charset="-128"/>
                <a:ea typeface="メイリオ" panose="020B0604030504040204" pitchFamily="50" charset="-128"/>
              </a:rPr>
              <a:t>データの不整合</a:t>
            </a:r>
            <a:r>
              <a:rPr kumimoji="1" lang="ja-JP" altLang="en-US" sz="2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はない</a:t>
            </a:r>
          </a:p>
        </p:txBody>
      </p:sp>
      <p:sp>
        <p:nvSpPr>
          <p:cNvPr id="5" name="右中かっこ 4">
            <a:extLst>
              <a:ext uri="{FF2B5EF4-FFF2-40B4-BE49-F238E27FC236}">
                <a16:creationId xmlns:a16="http://schemas.microsoft.com/office/drawing/2014/main" id="{4AD740D3-1B8D-47BB-9819-3D54FCB97E1F}"/>
              </a:ext>
            </a:extLst>
          </p:cNvPr>
          <p:cNvSpPr/>
          <p:nvPr/>
        </p:nvSpPr>
        <p:spPr>
          <a:xfrm>
            <a:off x="4408256" y="1133863"/>
            <a:ext cx="372880" cy="40175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a:extLst>
              <a:ext uri="{FF2B5EF4-FFF2-40B4-BE49-F238E27FC236}">
                <a16:creationId xmlns:a16="http://schemas.microsoft.com/office/drawing/2014/main" id="{0873FFC2-1FEC-4562-9EBB-E563B290E720}"/>
              </a:ext>
            </a:extLst>
          </p:cNvPr>
          <p:cNvSpPr txBox="1">
            <a:spLocks/>
          </p:cNvSpPr>
          <p:nvPr/>
        </p:nvSpPr>
        <p:spPr>
          <a:xfrm>
            <a:off x="4951156" y="873432"/>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graphicFrame>
        <p:nvGraphicFramePr>
          <p:cNvPr id="13" name="表 12">
            <a:extLst>
              <a:ext uri="{FF2B5EF4-FFF2-40B4-BE49-F238E27FC236}">
                <a16:creationId xmlns:a16="http://schemas.microsoft.com/office/drawing/2014/main" id="{90E29B3B-AFC9-4D0A-9D8B-732F5596849D}"/>
              </a:ext>
            </a:extLst>
          </p:cNvPr>
          <p:cNvGraphicFramePr>
            <a:graphicFrameLocks noGrp="1"/>
          </p:cNvGraphicFramePr>
          <p:nvPr/>
        </p:nvGraphicFramePr>
        <p:xfrm>
          <a:off x="467751" y="3497670"/>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E89D47B3-C461-4CF6-B655-FBCCD8175369}"/>
              </a:ext>
            </a:extLst>
          </p:cNvPr>
          <p:cNvGraphicFramePr>
            <a:graphicFrameLocks noGrp="1"/>
          </p:cNvGraphicFramePr>
          <p:nvPr/>
        </p:nvGraphicFramePr>
        <p:xfrm>
          <a:off x="438547" y="1274791"/>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6" name="直線コネクタ 5">
            <a:extLst>
              <a:ext uri="{FF2B5EF4-FFF2-40B4-BE49-F238E27FC236}">
                <a16:creationId xmlns:a16="http://schemas.microsoft.com/office/drawing/2014/main" id="{02F3A315-4AC7-EFB8-F041-F540CD05609E}"/>
              </a:ext>
            </a:extLst>
          </p:cNvPr>
          <p:cNvCxnSpPr/>
          <p:nvPr/>
        </p:nvCxnSpPr>
        <p:spPr>
          <a:xfrm flipV="1">
            <a:off x="3263370" y="4126010"/>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FEF3405-EDE8-A5B4-219A-7251A672AB46}"/>
              </a:ext>
            </a:extLst>
          </p:cNvPr>
          <p:cNvSpPr txBox="1"/>
          <p:nvPr/>
        </p:nvSpPr>
        <p:spPr>
          <a:xfrm>
            <a:off x="3833317" y="3541235"/>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131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特定のテーマや目的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に従って収集された</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大量のデータ</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endParaRPr kumimoji="1" lang="en-US" altLang="ja-JP"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例：銀行、商店、交通機関、電話会社などさまざま</a:t>
            </a:r>
          </a:p>
        </p:txBody>
      </p:sp>
    </p:spTree>
    <p:extLst>
      <p:ext uri="{BB962C8B-B14F-4D97-AF65-F5344CB8AC3E}">
        <p14:creationId xmlns:p14="http://schemas.microsoft.com/office/powerpoint/2010/main" val="353961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C687F7BF-51DC-171C-9F2C-493CF6D1B0CA}"/>
              </a:ext>
            </a:extLst>
          </p:cNvPr>
          <p:cNvGraphicFramePr>
            <a:graphicFrameLocks noGrp="1"/>
          </p:cNvGraphicFramePr>
          <p:nvPr/>
        </p:nvGraphicFramePr>
        <p:xfrm>
          <a:off x="494332" y="3826091"/>
          <a:ext cx="3401881" cy="1303020"/>
        </p:xfrm>
        <a:graphic>
          <a:graphicData uri="http://schemas.openxmlformats.org/drawingml/2006/table">
            <a:tbl>
              <a:tblPr firstRow="1" bandRow="1">
                <a:tableStyleId>{5C22544A-7EE6-4342-B048-85BDC9FD1C3A}</a:tableStyleId>
              </a:tblPr>
              <a:tblGrid>
                <a:gridCol w="2334886">
                  <a:extLst>
                    <a:ext uri="{9D8B030D-6E8A-4147-A177-3AD203B41FA5}">
                      <a16:colId xmlns:a16="http://schemas.microsoft.com/office/drawing/2014/main" val="20000"/>
                    </a:ext>
                  </a:extLst>
                </a:gridCol>
                <a:gridCol w="1066995">
                  <a:extLst>
                    <a:ext uri="{9D8B030D-6E8A-4147-A177-3AD203B41FA5}">
                      <a16:colId xmlns:a16="http://schemas.microsoft.com/office/drawing/2014/main" val="20001"/>
                    </a:ext>
                  </a:extLst>
                </a:gridCol>
              </a:tblGrid>
              <a:tr h="391785">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値段</a:t>
                      </a:r>
                    </a:p>
                  </a:txBody>
                  <a:tcPr marL="68580" marR="68580" marT="34290" marB="34290"/>
                </a:tc>
                <a:extLst>
                  <a:ext uri="{0D108BD9-81ED-4DB2-BD59-A6C34878D82A}">
                    <a16:rowId xmlns:a16="http://schemas.microsoft.com/office/drawing/2014/main" val="10000"/>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tc>
                  <a:txBody>
                    <a:bodyPr/>
                    <a:lstStyle/>
                    <a:p>
                      <a:pPr algn="r"/>
                      <a:r>
                        <a:rPr kumimoji="1" lang="en-US" altLang="ja-JP" sz="2400" b="1" dirty="0">
                          <a:solidFill>
                            <a:schemeClr val="tx1"/>
                          </a:solidFill>
                          <a:latin typeface="メイリオ" panose="020B0604030504040204" pitchFamily="50" charset="-128"/>
                          <a:ea typeface="メイリオ" panose="020B0604030504040204" pitchFamily="50" charset="-128"/>
                        </a:rPr>
                        <a:t>400</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tc>
                  <a:txBody>
                    <a:bodyPr/>
                    <a:lstStyle/>
                    <a:p>
                      <a:pPr algn="r"/>
                      <a:r>
                        <a:rPr kumimoji="1" lang="en-US" altLang="ja-JP" sz="2400" b="0" dirty="0">
                          <a:solidFill>
                            <a:schemeClr val="tx1"/>
                          </a:solidFill>
                          <a:latin typeface="メイリオ" panose="020B0604030504040204" pitchFamily="50" charset="-128"/>
                          <a:ea typeface="メイリオ" panose="020B0604030504040204" pitchFamily="50" charset="-128"/>
                        </a:rPr>
                        <a:t>250</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16" name="表 15">
            <a:extLst>
              <a:ext uri="{FF2B5EF4-FFF2-40B4-BE49-F238E27FC236}">
                <a16:creationId xmlns:a16="http://schemas.microsoft.com/office/drawing/2014/main" id="{45086A35-98C5-19A9-D943-933270D7BC98}"/>
              </a:ext>
            </a:extLst>
          </p:cNvPr>
          <p:cNvGraphicFramePr>
            <a:graphicFrameLocks noGrp="1"/>
          </p:cNvGraphicFramePr>
          <p:nvPr/>
        </p:nvGraphicFramePr>
        <p:xfrm>
          <a:off x="465128" y="1603212"/>
          <a:ext cx="3787545" cy="1737360"/>
        </p:xfrm>
        <a:graphic>
          <a:graphicData uri="http://schemas.openxmlformats.org/drawingml/2006/table">
            <a:tbl>
              <a:tblPr firstRow="1" bandRow="1">
                <a:tableStyleId>{5C22544A-7EE6-4342-B048-85BDC9FD1C3A}</a:tableStyleId>
              </a:tblPr>
              <a:tblGrid>
                <a:gridCol w="1143363">
                  <a:extLst>
                    <a:ext uri="{9D8B030D-6E8A-4147-A177-3AD203B41FA5}">
                      <a16:colId xmlns:a16="http://schemas.microsoft.com/office/drawing/2014/main" val="20000"/>
                    </a:ext>
                  </a:extLst>
                </a:gridCol>
                <a:gridCol w="2644182">
                  <a:extLst>
                    <a:ext uri="{9D8B030D-6E8A-4147-A177-3AD203B41FA5}">
                      <a16:colId xmlns:a16="http://schemas.microsoft.com/office/drawing/2014/main" val="20001"/>
                    </a:ext>
                  </a:extLst>
                </a:gridCol>
              </a:tblGrid>
              <a:tr h="342900">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名前</a:t>
                      </a: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昼食</a:t>
                      </a:r>
                    </a:p>
                  </a:txBody>
                  <a:tcPr marL="68580" marR="68580" marT="34290" marB="34290"/>
                </a:tc>
                <a:extLst>
                  <a:ext uri="{0D108BD9-81ED-4DB2-BD59-A6C34878D82A}">
                    <a16:rowId xmlns:a16="http://schemas.microsoft.com/office/drawing/2014/main" val="10000"/>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A</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1"/>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うどん</a:t>
                      </a:r>
                    </a:p>
                  </a:txBody>
                  <a:tcPr marL="68580" marR="68580" marT="34290" marB="34290"/>
                </a:tc>
                <a:extLst>
                  <a:ext uri="{0D108BD9-81ED-4DB2-BD59-A6C34878D82A}">
                    <a16:rowId xmlns:a16="http://schemas.microsoft.com/office/drawing/2014/main" val="10002"/>
                  </a:ext>
                </a:extLst>
              </a:tr>
              <a:tr h="342900">
                <a:tc>
                  <a:txBody>
                    <a:bodyPr/>
                    <a:lstStyle/>
                    <a:p>
                      <a:r>
                        <a:rPr kumimoji="1" lang="en-US" altLang="ja-JP" sz="2400" dirty="0">
                          <a:solidFill>
                            <a:schemeClr val="tx1"/>
                          </a:solidFill>
                          <a:latin typeface="メイリオ" panose="020B0604030504040204" pitchFamily="50" charset="-128"/>
                          <a:ea typeface="メイリオ" panose="020B0604030504040204" pitchFamily="50" charset="-128"/>
                        </a:rPr>
                        <a:t>C</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ja-JP" altLang="en-US" sz="2400" dirty="0">
                          <a:solidFill>
                            <a:schemeClr val="tx1"/>
                          </a:solidFill>
                          <a:latin typeface="メイリオ" panose="020B0604030504040204" pitchFamily="50" charset="-128"/>
                          <a:ea typeface="メイリオ" panose="020B0604030504040204" pitchFamily="50" charset="-128"/>
                        </a:rPr>
                        <a:t>カレーライス</a:t>
                      </a:r>
                    </a:p>
                  </a:txBody>
                  <a:tcPr marL="68580" marR="68580" marT="34290" marB="34290"/>
                </a:tc>
                <a:extLst>
                  <a:ext uri="{0D108BD9-81ED-4DB2-BD59-A6C34878D82A}">
                    <a16:rowId xmlns:a16="http://schemas.microsoft.com/office/drawing/2014/main" val="10003"/>
                  </a:ext>
                </a:extLst>
              </a:tr>
            </a:tbl>
          </a:graphicData>
        </a:graphic>
      </p:graphicFrame>
      <p:cxnSp>
        <p:nvCxnSpPr>
          <p:cNvPr id="17" name="直線コネクタ 16">
            <a:extLst>
              <a:ext uri="{FF2B5EF4-FFF2-40B4-BE49-F238E27FC236}">
                <a16:creationId xmlns:a16="http://schemas.microsoft.com/office/drawing/2014/main" id="{5D11B068-E3E9-8FEF-CA77-0BE7E2189806}"/>
              </a:ext>
            </a:extLst>
          </p:cNvPr>
          <p:cNvCxnSpPr/>
          <p:nvPr/>
        </p:nvCxnSpPr>
        <p:spPr>
          <a:xfrm flipV="1">
            <a:off x="3289951" y="4454431"/>
            <a:ext cx="640784" cy="46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C3C5136-C5C8-2707-72FF-BF913CF19C04}"/>
              </a:ext>
            </a:extLst>
          </p:cNvPr>
          <p:cNvSpPr txBox="1"/>
          <p:nvPr/>
        </p:nvSpPr>
        <p:spPr>
          <a:xfrm>
            <a:off x="3859898" y="3869656"/>
            <a:ext cx="80983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350</a:t>
            </a:r>
            <a:endParaRPr kumimoji="1" lang="ja-JP" altLang="en-US" sz="32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FB1961CA-2ED5-4214-8C97-48A7A34137CB}"/>
              </a:ext>
            </a:extLst>
          </p:cNvPr>
          <p:cNvSpPr>
            <a:spLocks noGrp="1"/>
          </p:cNvSpPr>
          <p:nvPr>
            <p:ph type="title"/>
          </p:nvPr>
        </p:nvSpPr>
        <p:spPr/>
        <p:txBody>
          <a:bodyPr>
            <a:noAutofit/>
          </a:bodyPr>
          <a:lstStyle/>
          <a:p>
            <a:r>
              <a:rPr kumimoji="1" lang="ja-JP" altLang="en-US" sz="2800" dirty="0"/>
              <a:t>正規化による問題解消</a:t>
            </a:r>
          </a:p>
        </p:txBody>
      </p:sp>
      <p:sp>
        <p:nvSpPr>
          <p:cNvPr id="4" name="スライド番号プレースホルダー 3">
            <a:extLst>
              <a:ext uri="{FF2B5EF4-FFF2-40B4-BE49-F238E27FC236}">
                <a16:creationId xmlns:a16="http://schemas.microsoft.com/office/drawing/2014/main" id="{A8B7D6EA-A29C-45AF-99E2-F58CA9BAB8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8155D70-A23E-4CE9-A29B-ABF8D6B07D0B}"/>
              </a:ext>
            </a:extLst>
          </p:cNvPr>
          <p:cNvSpPr txBox="1"/>
          <p:nvPr/>
        </p:nvSpPr>
        <p:spPr>
          <a:xfrm>
            <a:off x="3494126" y="1088760"/>
            <a:ext cx="28183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更新</a:t>
            </a:r>
          </a:p>
        </p:txBody>
      </p:sp>
      <p:sp>
        <p:nvSpPr>
          <p:cNvPr id="3" name="コンテンツ プレースホルダー 2">
            <a:extLst>
              <a:ext uri="{FF2B5EF4-FFF2-40B4-BE49-F238E27FC236}">
                <a16:creationId xmlns:a16="http://schemas.microsoft.com/office/drawing/2014/main" id="{45B61B20-F646-41FA-8802-8344B1354966}"/>
              </a:ext>
            </a:extLst>
          </p:cNvPr>
          <p:cNvSpPr txBox="1">
            <a:spLocks/>
          </p:cNvSpPr>
          <p:nvPr/>
        </p:nvSpPr>
        <p:spPr>
          <a:xfrm>
            <a:off x="4670750" y="856367"/>
            <a:ext cx="4192844" cy="21350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カレーライスが</a:t>
            </a:r>
            <a:endPar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400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円から </a:t>
            </a:r>
            <a:r>
              <a:rPr kumimoji="1" lang="en-US" altLang="ja-JP"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350</a:t>
            </a:r>
            <a:r>
              <a:rPr kumimoji="1" lang="ja-JP" altLang="en-US" sz="2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円に値下げ</a:t>
            </a:r>
          </a:p>
        </p:txBody>
      </p:sp>
      <p:sp>
        <p:nvSpPr>
          <p:cNvPr id="19" name="角丸四角形 7">
            <a:extLst>
              <a:ext uri="{FF2B5EF4-FFF2-40B4-BE49-F238E27FC236}">
                <a16:creationId xmlns:a16="http://schemas.microsoft.com/office/drawing/2014/main" id="{A198C56F-F220-49A4-8632-28EBB0F294F3}"/>
              </a:ext>
            </a:extLst>
          </p:cNvPr>
          <p:cNvSpPr/>
          <p:nvPr/>
        </p:nvSpPr>
        <p:spPr>
          <a:xfrm>
            <a:off x="4788649" y="4359720"/>
            <a:ext cx="4192844" cy="1367080"/>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4AA2682-3CB1-B037-5916-3C4BEBE6FE4C}"/>
              </a:ext>
            </a:extLst>
          </p:cNvPr>
          <p:cNvSpPr txBox="1"/>
          <p:nvPr/>
        </p:nvSpPr>
        <p:spPr>
          <a:xfrm>
            <a:off x="4887397" y="4512345"/>
            <a:ext cx="399534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」をすべて「</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350</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」に変更するのは</a:t>
            </a:r>
            <a:r>
              <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か所で済む。</a:t>
            </a:r>
            <a:endParaRPr kumimoji="1"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間違いが起きにくい。</a:t>
            </a:r>
          </a:p>
        </p:txBody>
      </p:sp>
    </p:spTree>
    <p:extLst>
      <p:ext uri="{BB962C8B-B14F-4D97-AF65-F5344CB8AC3E}">
        <p14:creationId xmlns:p14="http://schemas.microsoft.com/office/powerpoint/2010/main" val="72546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正規化による冗長なデータの排除の例①</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67364141"/>
              </p:ext>
            </p:extLst>
          </p:nvPr>
        </p:nvGraphicFramePr>
        <p:xfrm>
          <a:off x="481095" y="730634"/>
          <a:ext cx="8461376" cy="2286000"/>
        </p:xfrm>
        <a:graphic>
          <a:graphicData uri="http://schemas.openxmlformats.org/drawingml/2006/table">
            <a:tbl>
              <a:tblPr>
                <a:tableStyleId>{BDBED569-4797-4DF1-A0F4-6AAB3CD982D8}</a:tableStyleId>
              </a:tblPr>
              <a:tblGrid>
                <a:gridCol w="2115344">
                  <a:extLst>
                    <a:ext uri="{9D8B030D-6E8A-4147-A177-3AD203B41FA5}">
                      <a16:colId xmlns:a16="http://schemas.microsoft.com/office/drawing/2014/main" val="231757452"/>
                    </a:ext>
                  </a:extLst>
                </a:gridCol>
                <a:gridCol w="2115344">
                  <a:extLst>
                    <a:ext uri="{9D8B030D-6E8A-4147-A177-3AD203B41FA5}">
                      <a16:colId xmlns:a16="http://schemas.microsoft.com/office/drawing/2014/main" val="3981656388"/>
                    </a:ext>
                  </a:extLst>
                </a:gridCol>
                <a:gridCol w="2115344">
                  <a:extLst>
                    <a:ext uri="{9D8B030D-6E8A-4147-A177-3AD203B41FA5}">
                      <a16:colId xmlns:a16="http://schemas.microsoft.com/office/drawing/2014/main" val="139268221"/>
                    </a:ext>
                  </a:extLst>
                </a:gridCol>
                <a:gridCol w="2115344">
                  <a:extLst>
                    <a:ext uri="{9D8B030D-6E8A-4147-A177-3AD203B41FA5}">
                      <a16:colId xmlns:a16="http://schemas.microsoft.com/office/drawing/2014/main" val="3222661776"/>
                    </a:ext>
                  </a:extLst>
                </a:gridCol>
              </a:tblGrid>
              <a:tr h="365760">
                <a:tc>
                  <a:txBody>
                    <a:bodyPr/>
                    <a:lstStyle/>
                    <a:p>
                      <a:r>
                        <a:rPr lang="ja-JP" altLang="en-US" sz="2400" b="1" dirty="0"/>
                        <a:t>生徒名</a:t>
                      </a:r>
                    </a:p>
                  </a:txBody>
                  <a:tcPr anchor="ctr"/>
                </a:tc>
                <a:tc>
                  <a:txBody>
                    <a:bodyPr/>
                    <a:lstStyle/>
                    <a:p>
                      <a:r>
                        <a:rPr lang="ja-JP" altLang="en-US" sz="2400" b="1" dirty="0"/>
                        <a:t>クラス</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2642690199"/>
                  </a:ext>
                </a:extLst>
              </a:tr>
              <a:tr h="365760">
                <a:tc>
                  <a:txBody>
                    <a:bodyPr/>
                    <a:lstStyle/>
                    <a:p>
                      <a:r>
                        <a:rPr lang="ja-JP" altLang="en-US" sz="2400" dirty="0">
                          <a:solidFill>
                            <a:srgbClr val="FF0000"/>
                          </a:solidFill>
                        </a:rPr>
                        <a:t>田中</a:t>
                      </a:r>
                      <a:endParaRPr lang="ja-JP" altLang="en-US" sz="2400" b="0" dirty="0">
                        <a:solidFill>
                          <a:srgbClr val="FF0000"/>
                        </a:solidFill>
                      </a:endParaRPr>
                    </a:p>
                  </a:txBody>
                  <a:tcPr anchor="ctr"/>
                </a:tc>
                <a:tc>
                  <a:txBody>
                    <a:bodyPr/>
                    <a:lstStyle/>
                    <a:p>
                      <a:r>
                        <a:rPr lang="en-US" altLang="ja-JP" sz="2400" dirty="0">
                          <a:solidFill>
                            <a:srgbClr val="FF0000"/>
                          </a:solidFill>
                        </a:rPr>
                        <a:t>3</a:t>
                      </a:r>
                      <a:r>
                        <a:rPr lang="ja-JP" altLang="en-US" sz="2400" dirty="0">
                          <a:solidFill>
                            <a:srgbClr val="FF0000"/>
                          </a:solidFill>
                        </a:rPr>
                        <a:t>年</a:t>
                      </a:r>
                      <a:r>
                        <a:rPr lang="en-US" sz="2400" dirty="0">
                          <a:solidFill>
                            <a:srgbClr val="FF0000"/>
                          </a:solidFill>
                        </a:rPr>
                        <a:t>A</a:t>
                      </a:r>
                      <a:r>
                        <a:rPr lang="ja-JP" altLang="en-US" sz="2400" dirty="0">
                          <a:solidFill>
                            <a:srgbClr val="FF0000"/>
                          </a:solidFill>
                        </a:rPr>
                        <a:t>組</a:t>
                      </a:r>
                      <a:endParaRPr lang="ja-JP" altLang="en-US" sz="2400" b="0" dirty="0">
                        <a:solidFill>
                          <a:srgbClr val="FF0000"/>
                        </a:solidFill>
                      </a:endParaRPr>
                    </a:p>
                  </a:txBody>
                  <a:tcPr anchor="ctr"/>
                </a:tc>
                <a:tc>
                  <a:txBody>
                    <a:bodyPr/>
                    <a:lstStyle/>
                    <a:p>
                      <a:r>
                        <a:rPr lang="ja-JP" altLang="en-US" sz="2400"/>
                        <a:t>数学</a:t>
                      </a:r>
                      <a:endParaRPr lang="ja-JP" altLang="en-US" sz="2400" b="0"/>
                    </a:p>
                  </a:txBody>
                  <a:tcPr anchor="ctr"/>
                </a:tc>
                <a:tc>
                  <a:txBody>
                    <a:bodyPr/>
                    <a:lstStyle/>
                    <a:p>
                      <a:r>
                        <a:rPr lang="en-US" altLang="ja-JP" sz="2400"/>
                        <a:t>85</a:t>
                      </a:r>
                      <a:endParaRPr lang="en-US" altLang="ja-JP" sz="2400" b="0"/>
                    </a:p>
                  </a:txBody>
                  <a:tcPr anchor="ctr"/>
                </a:tc>
                <a:extLst>
                  <a:ext uri="{0D108BD9-81ED-4DB2-BD59-A6C34878D82A}">
                    <a16:rowId xmlns:a16="http://schemas.microsoft.com/office/drawing/2014/main" val="189171590"/>
                  </a:ext>
                </a:extLst>
              </a:tr>
              <a:tr h="365760">
                <a:tc>
                  <a:txBody>
                    <a:bodyPr/>
                    <a:lstStyle/>
                    <a:p>
                      <a:r>
                        <a:rPr lang="ja-JP" altLang="en-US" sz="2400">
                          <a:solidFill>
                            <a:srgbClr val="FF0000"/>
                          </a:solidFill>
                        </a:rPr>
                        <a:t>田中</a:t>
                      </a:r>
                      <a:endParaRPr lang="ja-JP" altLang="en-US" sz="2400" b="0">
                        <a:solidFill>
                          <a:srgbClr val="FF0000"/>
                        </a:solidFill>
                      </a:endParaRPr>
                    </a:p>
                  </a:txBody>
                  <a:tcPr anchor="ctr"/>
                </a:tc>
                <a:tc>
                  <a:txBody>
                    <a:bodyPr/>
                    <a:lstStyle/>
                    <a:p>
                      <a:r>
                        <a:rPr lang="en-US" altLang="ja-JP" sz="2400" dirty="0">
                          <a:solidFill>
                            <a:srgbClr val="FF0000"/>
                          </a:solidFill>
                        </a:rPr>
                        <a:t>3</a:t>
                      </a:r>
                      <a:r>
                        <a:rPr lang="ja-JP" altLang="en-US" sz="2400" dirty="0">
                          <a:solidFill>
                            <a:srgbClr val="FF0000"/>
                          </a:solidFill>
                        </a:rPr>
                        <a:t>年</a:t>
                      </a:r>
                      <a:r>
                        <a:rPr lang="en-US" sz="2400" dirty="0">
                          <a:solidFill>
                            <a:srgbClr val="FF0000"/>
                          </a:solidFill>
                        </a:rPr>
                        <a:t>A</a:t>
                      </a:r>
                      <a:r>
                        <a:rPr lang="ja-JP" altLang="en-US" sz="2400" dirty="0">
                          <a:solidFill>
                            <a:srgbClr val="FF0000"/>
                          </a:solidFill>
                        </a:rPr>
                        <a:t>組</a:t>
                      </a:r>
                      <a:endParaRPr lang="ja-JP" altLang="en-US" sz="2400" b="0" dirty="0">
                        <a:solidFill>
                          <a:srgbClr val="FF0000"/>
                        </a:solidFill>
                      </a:endParaRPr>
                    </a:p>
                  </a:txBody>
                  <a:tcPr anchor="ctr"/>
                </a:tc>
                <a:tc>
                  <a:txBody>
                    <a:bodyPr/>
                    <a:lstStyle/>
                    <a:p>
                      <a:r>
                        <a:rPr lang="ja-JP" altLang="en-US" sz="2400" dirty="0"/>
                        <a:t>英語</a:t>
                      </a:r>
                      <a:endParaRPr lang="ja-JP" altLang="en-US" sz="2400" b="0" dirty="0"/>
                    </a:p>
                  </a:txBody>
                  <a:tcPr anchor="ctr"/>
                </a:tc>
                <a:tc>
                  <a:txBody>
                    <a:bodyPr/>
                    <a:lstStyle/>
                    <a:p>
                      <a:r>
                        <a:rPr lang="en-US" altLang="ja-JP" sz="2400"/>
                        <a:t>90</a:t>
                      </a:r>
                      <a:endParaRPr lang="en-US" altLang="ja-JP" sz="2400" b="0"/>
                    </a:p>
                  </a:txBody>
                  <a:tcPr anchor="ctr"/>
                </a:tc>
                <a:extLst>
                  <a:ext uri="{0D108BD9-81ED-4DB2-BD59-A6C34878D82A}">
                    <a16:rowId xmlns:a16="http://schemas.microsoft.com/office/drawing/2014/main" val="3268933829"/>
                  </a:ext>
                </a:extLst>
              </a:tr>
              <a:tr h="365760">
                <a:tc>
                  <a:txBody>
                    <a:bodyPr/>
                    <a:lstStyle/>
                    <a:p>
                      <a:r>
                        <a:rPr lang="ja-JP" altLang="en-US" sz="2400" dirty="0">
                          <a:solidFill>
                            <a:srgbClr val="7030A0"/>
                          </a:solidFill>
                        </a:rPr>
                        <a:t>佐藤</a:t>
                      </a:r>
                      <a:endParaRPr lang="ja-JP" altLang="en-US" sz="2400" b="0" dirty="0">
                        <a:solidFill>
                          <a:srgbClr val="7030A0"/>
                        </a:solidFill>
                      </a:endParaRPr>
                    </a:p>
                  </a:txBody>
                  <a:tcPr anchor="ctr"/>
                </a:tc>
                <a:tc>
                  <a:txBody>
                    <a:bodyPr/>
                    <a:lstStyle/>
                    <a:p>
                      <a:r>
                        <a:rPr lang="en-US" altLang="ja-JP" sz="2400" dirty="0">
                          <a:solidFill>
                            <a:srgbClr val="7030A0"/>
                          </a:solidFill>
                        </a:rPr>
                        <a:t>3</a:t>
                      </a:r>
                      <a:r>
                        <a:rPr lang="ja-JP" altLang="en-US" sz="2400" dirty="0">
                          <a:solidFill>
                            <a:srgbClr val="7030A0"/>
                          </a:solidFill>
                        </a:rPr>
                        <a:t>年</a:t>
                      </a:r>
                      <a:r>
                        <a:rPr lang="en-US" sz="2400" dirty="0">
                          <a:solidFill>
                            <a:srgbClr val="7030A0"/>
                          </a:solidFill>
                        </a:rPr>
                        <a:t>B</a:t>
                      </a:r>
                      <a:r>
                        <a:rPr lang="ja-JP" altLang="en-US" sz="2400" dirty="0">
                          <a:solidFill>
                            <a:srgbClr val="7030A0"/>
                          </a:solidFill>
                        </a:rPr>
                        <a:t>組</a:t>
                      </a:r>
                      <a:endParaRPr lang="ja-JP" altLang="en-US" sz="2400" b="0" dirty="0">
                        <a:solidFill>
                          <a:srgbClr val="7030A0"/>
                        </a:solidFill>
                      </a:endParaRPr>
                    </a:p>
                  </a:txBody>
                  <a:tcPr anchor="ctr"/>
                </a:tc>
                <a:tc>
                  <a:txBody>
                    <a:bodyPr/>
                    <a:lstStyle/>
                    <a:p>
                      <a:r>
                        <a:rPr lang="ja-JP" altLang="en-US" sz="2400" dirty="0"/>
                        <a:t>数学</a:t>
                      </a:r>
                      <a:endParaRPr lang="ja-JP" altLang="en-US" sz="2400" b="0" dirty="0"/>
                    </a:p>
                  </a:txBody>
                  <a:tcPr anchor="ctr"/>
                </a:tc>
                <a:tc>
                  <a:txBody>
                    <a:bodyPr/>
                    <a:lstStyle/>
                    <a:p>
                      <a:r>
                        <a:rPr lang="en-US" altLang="ja-JP" sz="2400"/>
                        <a:t>88</a:t>
                      </a:r>
                      <a:endParaRPr lang="en-US" altLang="ja-JP" sz="2400" b="0"/>
                    </a:p>
                  </a:txBody>
                  <a:tcPr anchor="ctr"/>
                </a:tc>
                <a:extLst>
                  <a:ext uri="{0D108BD9-81ED-4DB2-BD59-A6C34878D82A}">
                    <a16:rowId xmlns:a16="http://schemas.microsoft.com/office/drawing/2014/main" val="124522760"/>
                  </a:ext>
                </a:extLst>
              </a:tr>
              <a:tr h="365760">
                <a:tc>
                  <a:txBody>
                    <a:bodyPr/>
                    <a:lstStyle/>
                    <a:p>
                      <a:r>
                        <a:rPr lang="ja-JP" altLang="en-US" sz="2400">
                          <a:solidFill>
                            <a:srgbClr val="7030A0"/>
                          </a:solidFill>
                        </a:rPr>
                        <a:t>佐藤</a:t>
                      </a:r>
                      <a:endParaRPr lang="ja-JP" altLang="en-US" sz="2400" b="0">
                        <a:solidFill>
                          <a:srgbClr val="7030A0"/>
                        </a:solidFill>
                      </a:endParaRPr>
                    </a:p>
                  </a:txBody>
                  <a:tcPr anchor="ctr"/>
                </a:tc>
                <a:tc>
                  <a:txBody>
                    <a:bodyPr/>
                    <a:lstStyle/>
                    <a:p>
                      <a:r>
                        <a:rPr lang="en-US" altLang="ja-JP" sz="2400" dirty="0">
                          <a:solidFill>
                            <a:srgbClr val="7030A0"/>
                          </a:solidFill>
                        </a:rPr>
                        <a:t>3</a:t>
                      </a:r>
                      <a:r>
                        <a:rPr lang="ja-JP" altLang="en-US" sz="2400" dirty="0">
                          <a:solidFill>
                            <a:srgbClr val="7030A0"/>
                          </a:solidFill>
                        </a:rPr>
                        <a:t>年</a:t>
                      </a:r>
                      <a:r>
                        <a:rPr lang="en-US" sz="2400" dirty="0">
                          <a:solidFill>
                            <a:srgbClr val="7030A0"/>
                          </a:solidFill>
                        </a:rPr>
                        <a:t>B</a:t>
                      </a:r>
                      <a:r>
                        <a:rPr lang="ja-JP" altLang="en-US" sz="2400" dirty="0">
                          <a:solidFill>
                            <a:srgbClr val="7030A0"/>
                          </a:solidFill>
                        </a:rPr>
                        <a:t>組</a:t>
                      </a:r>
                      <a:endParaRPr lang="ja-JP" altLang="en-US" sz="2400" b="0" dirty="0">
                        <a:solidFill>
                          <a:srgbClr val="7030A0"/>
                        </a:solidFill>
                      </a:endParaRPr>
                    </a:p>
                  </a:txBody>
                  <a:tcPr anchor="ctr"/>
                </a:tc>
                <a:tc>
                  <a:txBody>
                    <a:bodyPr/>
                    <a:lstStyle/>
                    <a:p>
                      <a:r>
                        <a:rPr lang="ja-JP" altLang="en-US" sz="2400"/>
                        <a:t>英語</a:t>
                      </a:r>
                      <a:endParaRPr lang="ja-JP" altLang="en-US" sz="2400" b="0"/>
                    </a:p>
                  </a:txBody>
                  <a:tcPr anchor="ctr"/>
                </a:tc>
                <a:tc>
                  <a:txBody>
                    <a:bodyPr/>
                    <a:lstStyle/>
                    <a:p>
                      <a:r>
                        <a:rPr lang="en-US" altLang="ja-JP" sz="2400" dirty="0"/>
                        <a:t>92</a:t>
                      </a:r>
                      <a:endParaRPr lang="en-US" altLang="ja-JP" sz="2400" b="0" dirty="0"/>
                    </a:p>
                  </a:txBody>
                  <a:tcPr anchor="ctr"/>
                </a:tc>
                <a:extLst>
                  <a:ext uri="{0D108BD9-81ED-4DB2-BD59-A6C34878D82A}">
                    <a16:rowId xmlns:a16="http://schemas.microsoft.com/office/drawing/2014/main" val="4187968619"/>
                  </a:ext>
                </a:extLst>
              </a:tr>
            </a:tbl>
          </a:graphicData>
        </a:graphic>
      </p:graphicFrame>
      <p:sp>
        <p:nvSpPr>
          <p:cNvPr id="8" name="下矢印 7"/>
          <p:cNvSpPr/>
          <p:nvPr/>
        </p:nvSpPr>
        <p:spPr>
          <a:xfrm>
            <a:off x="3532472" y="3283567"/>
            <a:ext cx="1347537" cy="29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424954990"/>
              </p:ext>
            </p:extLst>
          </p:nvPr>
        </p:nvGraphicFramePr>
        <p:xfrm>
          <a:off x="138965" y="4116187"/>
          <a:ext cx="3893901" cy="1371600"/>
        </p:xfrm>
        <a:graphic>
          <a:graphicData uri="http://schemas.openxmlformats.org/drawingml/2006/table">
            <a:tbl>
              <a:tblPr>
                <a:tableStyleId>{BDBED569-4797-4DF1-A0F4-6AAB3CD982D8}</a:tableStyleId>
              </a:tblPr>
              <a:tblGrid>
                <a:gridCol w="1297967">
                  <a:extLst>
                    <a:ext uri="{9D8B030D-6E8A-4147-A177-3AD203B41FA5}">
                      <a16:colId xmlns:a16="http://schemas.microsoft.com/office/drawing/2014/main" val="3013255937"/>
                    </a:ext>
                  </a:extLst>
                </a:gridCol>
                <a:gridCol w="1297967">
                  <a:extLst>
                    <a:ext uri="{9D8B030D-6E8A-4147-A177-3AD203B41FA5}">
                      <a16:colId xmlns:a16="http://schemas.microsoft.com/office/drawing/2014/main" val="1269104222"/>
                    </a:ext>
                  </a:extLst>
                </a:gridCol>
                <a:gridCol w="1297967">
                  <a:extLst>
                    <a:ext uri="{9D8B030D-6E8A-4147-A177-3AD203B41FA5}">
                      <a16:colId xmlns:a16="http://schemas.microsoft.com/office/drawing/2014/main" val="3991225772"/>
                    </a:ext>
                  </a:extLst>
                </a:gridCol>
              </a:tblGrid>
              <a:tr h="0">
                <a:tc>
                  <a:txBody>
                    <a:bodyPr/>
                    <a:lstStyle/>
                    <a:p>
                      <a:r>
                        <a:rPr lang="ja-JP" altLang="en-US" sz="2400" b="1" dirty="0"/>
                        <a:t>生徒</a:t>
                      </a:r>
                      <a:r>
                        <a:rPr lang="en-US" sz="2400" b="1" dirty="0"/>
                        <a:t>ID</a:t>
                      </a:r>
                    </a:p>
                  </a:txBody>
                  <a:tcPr anchor="ctr"/>
                </a:tc>
                <a:tc>
                  <a:txBody>
                    <a:bodyPr/>
                    <a:lstStyle/>
                    <a:p>
                      <a:r>
                        <a:rPr lang="ja-JP" altLang="en-US" sz="2400" b="1" dirty="0"/>
                        <a:t>生徒名</a:t>
                      </a:r>
                    </a:p>
                  </a:txBody>
                  <a:tcPr anchor="ctr"/>
                </a:tc>
                <a:tc>
                  <a:txBody>
                    <a:bodyPr/>
                    <a:lstStyle/>
                    <a:p>
                      <a:r>
                        <a:rPr lang="ja-JP" altLang="en-US" sz="2400" b="1" dirty="0"/>
                        <a:t>クラス</a:t>
                      </a:r>
                    </a:p>
                  </a:txBody>
                  <a:tcPr anchor="ctr"/>
                </a:tc>
                <a:extLst>
                  <a:ext uri="{0D108BD9-81ED-4DB2-BD59-A6C34878D82A}">
                    <a16:rowId xmlns:a16="http://schemas.microsoft.com/office/drawing/2014/main" val="1772333586"/>
                  </a:ext>
                </a:extLst>
              </a:tr>
              <a:tr h="0">
                <a:tc>
                  <a:txBody>
                    <a:bodyPr/>
                    <a:lstStyle/>
                    <a:p>
                      <a:r>
                        <a:rPr lang="en-US" altLang="ja-JP" sz="2400"/>
                        <a:t>1</a:t>
                      </a:r>
                    </a:p>
                  </a:txBody>
                  <a:tcPr anchor="ctr"/>
                </a:tc>
                <a:tc>
                  <a:txBody>
                    <a:bodyPr/>
                    <a:lstStyle/>
                    <a:p>
                      <a:r>
                        <a:rPr lang="ja-JP" altLang="en-US" sz="2400" dirty="0"/>
                        <a:t>田中</a:t>
                      </a:r>
                    </a:p>
                  </a:txBody>
                  <a:tcPr anchor="ctr"/>
                </a:tc>
                <a:tc>
                  <a:txBody>
                    <a:bodyPr/>
                    <a:lstStyle/>
                    <a:p>
                      <a:r>
                        <a:rPr lang="en-US" altLang="ja-JP" sz="2400" dirty="0"/>
                        <a:t>3</a:t>
                      </a:r>
                      <a:r>
                        <a:rPr lang="ja-JP" altLang="en-US" sz="2400" dirty="0"/>
                        <a:t>年</a:t>
                      </a:r>
                      <a:r>
                        <a:rPr lang="en-US" sz="2400" dirty="0"/>
                        <a:t>A</a:t>
                      </a:r>
                      <a:r>
                        <a:rPr lang="ja-JP" altLang="en-US" sz="2400" dirty="0"/>
                        <a:t>組</a:t>
                      </a:r>
                    </a:p>
                  </a:txBody>
                  <a:tcPr anchor="ctr"/>
                </a:tc>
                <a:extLst>
                  <a:ext uri="{0D108BD9-81ED-4DB2-BD59-A6C34878D82A}">
                    <a16:rowId xmlns:a16="http://schemas.microsoft.com/office/drawing/2014/main" val="3832104716"/>
                  </a:ext>
                </a:extLst>
              </a:tr>
              <a:tr h="0">
                <a:tc>
                  <a:txBody>
                    <a:bodyPr/>
                    <a:lstStyle/>
                    <a:p>
                      <a:r>
                        <a:rPr lang="en-US" altLang="ja-JP" sz="2400"/>
                        <a:t>2</a:t>
                      </a:r>
                    </a:p>
                  </a:txBody>
                  <a:tcPr anchor="ctr"/>
                </a:tc>
                <a:tc>
                  <a:txBody>
                    <a:bodyPr/>
                    <a:lstStyle/>
                    <a:p>
                      <a:r>
                        <a:rPr lang="ja-JP" altLang="en-US" sz="2400" dirty="0"/>
                        <a:t>佐藤</a:t>
                      </a:r>
                    </a:p>
                  </a:txBody>
                  <a:tcPr anchor="ctr"/>
                </a:tc>
                <a:tc>
                  <a:txBody>
                    <a:bodyPr/>
                    <a:lstStyle/>
                    <a:p>
                      <a:r>
                        <a:rPr lang="en-US" altLang="ja-JP" sz="2400" dirty="0"/>
                        <a:t>3</a:t>
                      </a:r>
                      <a:r>
                        <a:rPr lang="ja-JP" altLang="en-US" sz="2400" dirty="0"/>
                        <a:t>年</a:t>
                      </a:r>
                      <a:r>
                        <a:rPr lang="en-US" sz="2400" dirty="0"/>
                        <a:t>B</a:t>
                      </a:r>
                      <a:r>
                        <a:rPr lang="ja-JP" altLang="en-US" sz="2400" dirty="0"/>
                        <a:t>組</a:t>
                      </a:r>
                    </a:p>
                  </a:txBody>
                  <a:tcPr anchor="ctr"/>
                </a:tc>
                <a:extLst>
                  <a:ext uri="{0D108BD9-81ED-4DB2-BD59-A6C34878D82A}">
                    <a16:rowId xmlns:a16="http://schemas.microsoft.com/office/drawing/2014/main" val="1482702862"/>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20749440"/>
              </p:ext>
            </p:extLst>
          </p:nvPr>
        </p:nvGraphicFramePr>
        <p:xfrm>
          <a:off x="4498757" y="3755372"/>
          <a:ext cx="3415014" cy="2286000"/>
        </p:xfrm>
        <a:graphic>
          <a:graphicData uri="http://schemas.openxmlformats.org/drawingml/2006/table">
            <a:tbl>
              <a:tblPr>
                <a:tableStyleId>{BDBED569-4797-4DF1-A0F4-6AAB3CD982D8}</a:tableStyleId>
              </a:tblPr>
              <a:tblGrid>
                <a:gridCol w="1138338">
                  <a:extLst>
                    <a:ext uri="{9D8B030D-6E8A-4147-A177-3AD203B41FA5}">
                      <a16:colId xmlns:a16="http://schemas.microsoft.com/office/drawing/2014/main" val="435776760"/>
                    </a:ext>
                  </a:extLst>
                </a:gridCol>
                <a:gridCol w="1138338">
                  <a:extLst>
                    <a:ext uri="{9D8B030D-6E8A-4147-A177-3AD203B41FA5}">
                      <a16:colId xmlns:a16="http://schemas.microsoft.com/office/drawing/2014/main" val="2544004602"/>
                    </a:ext>
                  </a:extLst>
                </a:gridCol>
                <a:gridCol w="1138338">
                  <a:extLst>
                    <a:ext uri="{9D8B030D-6E8A-4147-A177-3AD203B41FA5}">
                      <a16:colId xmlns:a16="http://schemas.microsoft.com/office/drawing/2014/main" val="2902610440"/>
                    </a:ext>
                  </a:extLst>
                </a:gridCol>
              </a:tblGrid>
              <a:tr h="365760">
                <a:tc>
                  <a:txBody>
                    <a:bodyPr/>
                    <a:lstStyle/>
                    <a:p>
                      <a:r>
                        <a:rPr lang="ja-JP" altLang="en-US" sz="2400" b="1" dirty="0"/>
                        <a:t>生徒</a:t>
                      </a:r>
                      <a:r>
                        <a:rPr lang="en-US" sz="2400" b="1" dirty="0"/>
                        <a:t>ID</a:t>
                      </a:r>
                    </a:p>
                  </a:txBody>
                  <a:tcPr anchor="ctr"/>
                </a:tc>
                <a:tc>
                  <a:txBody>
                    <a:bodyPr/>
                    <a:lstStyle/>
                    <a:p>
                      <a:r>
                        <a:rPr lang="ja-JP" altLang="en-US" sz="2400" b="1" dirty="0"/>
                        <a:t>教科</a:t>
                      </a:r>
                    </a:p>
                  </a:txBody>
                  <a:tcPr anchor="ctr"/>
                </a:tc>
                <a:tc>
                  <a:txBody>
                    <a:bodyPr/>
                    <a:lstStyle/>
                    <a:p>
                      <a:r>
                        <a:rPr lang="ja-JP" altLang="en-US" sz="2400" b="1" dirty="0"/>
                        <a:t>成績</a:t>
                      </a:r>
                    </a:p>
                  </a:txBody>
                  <a:tcPr anchor="ctr"/>
                </a:tc>
                <a:extLst>
                  <a:ext uri="{0D108BD9-81ED-4DB2-BD59-A6C34878D82A}">
                    <a16:rowId xmlns:a16="http://schemas.microsoft.com/office/drawing/2014/main" val="3317482056"/>
                  </a:ext>
                </a:extLst>
              </a:tr>
              <a:tr h="365760">
                <a:tc>
                  <a:txBody>
                    <a:bodyPr/>
                    <a:lstStyle/>
                    <a:p>
                      <a:r>
                        <a:rPr lang="en-US" altLang="ja-JP" sz="2400" dirty="0"/>
                        <a:t>1</a:t>
                      </a:r>
                    </a:p>
                  </a:txBody>
                  <a:tcPr anchor="ctr"/>
                </a:tc>
                <a:tc>
                  <a:txBody>
                    <a:bodyPr/>
                    <a:lstStyle/>
                    <a:p>
                      <a:r>
                        <a:rPr lang="ja-JP" altLang="en-US" sz="2400" dirty="0"/>
                        <a:t>数学</a:t>
                      </a:r>
                    </a:p>
                  </a:txBody>
                  <a:tcPr anchor="ctr"/>
                </a:tc>
                <a:tc>
                  <a:txBody>
                    <a:bodyPr/>
                    <a:lstStyle/>
                    <a:p>
                      <a:r>
                        <a:rPr lang="en-US" altLang="ja-JP" sz="2400"/>
                        <a:t>85</a:t>
                      </a:r>
                    </a:p>
                  </a:txBody>
                  <a:tcPr anchor="ctr"/>
                </a:tc>
                <a:extLst>
                  <a:ext uri="{0D108BD9-81ED-4DB2-BD59-A6C34878D82A}">
                    <a16:rowId xmlns:a16="http://schemas.microsoft.com/office/drawing/2014/main" val="4127301382"/>
                  </a:ext>
                </a:extLst>
              </a:tr>
              <a:tr h="365760">
                <a:tc>
                  <a:txBody>
                    <a:bodyPr/>
                    <a:lstStyle/>
                    <a:p>
                      <a:r>
                        <a:rPr lang="en-US" altLang="ja-JP" sz="2400"/>
                        <a:t>1</a:t>
                      </a:r>
                    </a:p>
                  </a:txBody>
                  <a:tcPr anchor="ctr"/>
                </a:tc>
                <a:tc>
                  <a:txBody>
                    <a:bodyPr/>
                    <a:lstStyle/>
                    <a:p>
                      <a:r>
                        <a:rPr lang="ja-JP" altLang="en-US" sz="2400" dirty="0"/>
                        <a:t>英語</a:t>
                      </a:r>
                    </a:p>
                  </a:txBody>
                  <a:tcPr anchor="ctr"/>
                </a:tc>
                <a:tc>
                  <a:txBody>
                    <a:bodyPr/>
                    <a:lstStyle/>
                    <a:p>
                      <a:r>
                        <a:rPr lang="en-US" altLang="ja-JP" sz="2400" dirty="0"/>
                        <a:t>90</a:t>
                      </a:r>
                    </a:p>
                  </a:txBody>
                  <a:tcPr anchor="ctr"/>
                </a:tc>
                <a:extLst>
                  <a:ext uri="{0D108BD9-81ED-4DB2-BD59-A6C34878D82A}">
                    <a16:rowId xmlns:a16="http://schemas.microsoft.com/office/drawing/2014/main" val="1821818495"/>
                  </a:ext>
                </a:extLst>
              </a:tr>
              <a:tr h="365760">
                <a:tc>
                  <a:txBody>
                    <a:bodyPr/>
                    <a:lstStyle/>
                    <a:p>
                      <a:r>
                        <a:rPr lang="en-US" altLang="ja-JP" sz="2400"/>
                        <a:t>2</a:t>
                      </a:r>
                    </a:p>
                  </a:txBody>
                  <a:tcPr anchor="ctr"/>
                </a:tc>
                <a:tc>
                  <a:txBody>
                    <a:bodyPr/>
                    <a:lstStyle/>
                    <a:p>
                      <a:r>
                        <a:rPr lang="ja-JP" altLang="en-US" sz="2400"/>
                        <a:t>数学</a:t>
                      </a:r>
                    </a:p>
                  </a:txBody>
                  <a:tcPr anchor="ctr"/>
                </a:tc>
                <a:tc>
                  <a:txBody>
                    <a:bodyPr/>
                    <a:lstStyle/>
                    <a:p>
                      <a:r>
                        <a:rPr lang="en-US" altLang="ja-JP" sz="2400" dirty="0"/>
                        <a:t>88</a:t>
                      </a:r>
                    </a:p>
                  </a:txBody>
                  <a:tcPr anchor="ctr"/>
                </a:tc>
                <a:extLst>
                  <a:ext uri="{0D108BD9-81ED-4DB2-BD59-A6C34878D82A}">
                    <a16:rowId xmlns:a16="http://schemas.microsoft.com/office/drawing/2014/main" val="321319377"/>
                  </a:ext>
                </a:extLst>
              </a:tr>
              <a:tr h="365760">
                <a:tc>
                  <a:txBody>
                    <a:bodyPr/>
                    <a:lstStyle/>
                    <a:p>
                      <a:r>
                        <a:rPr lang="en-US" altLang="ja-JP" sz="2400"/>
                        <a:t>2</a:t>
                      </a:r>
                    </a:p>
                  </a:txBody>
                  <a:tcPr anchor="ctr"/>
                </a:tc>
                <a:tc>
                  <a:txBody>
                    <a:bodyPr/>
                    <a:lstStyle/>
                    <a:p>
                      <a:r>
                        <a:rPr lang="ja-JP" altLang="en-US" sz="2400"/>
                        <a:t>英語</a:t>
                      </a:r>
                    </a:p>
                  </a:txBody>
                  <a:tcPr anchor="ctr"/>
                </a:tc>
                <a:tc>
                  <a:txBody>
                    <a:bodyPr/>
                    <a:lstStyle/>
                    <a:p>
                      <a:r>
                        <a:rPr lang="en-US" altLang="ja-JP" sz="2400" dirty="0"/>
                        <a:t>92</a:t>
                      </a:r>
                    </a:p>
                  </a:txBody>
                  <a:tcPr anchor="ctr"/>
                </a:tc>
                <a:extLst>
                  <a:ext uri="{0D108BD9-81ED-4DB2-BD59-A6C34878D82A}">
                    <a16:rowId xmlns:a16="http://schemas.microsoft.com/office/drawing/2014/main" val="121076751"/>
                  </a:ext>
                </a:extLst>
              </a:tr>
            </a:tbl>
          </a:graphicData>
        </a:graphic>
      </p:graphicFrame>
      <p:sp>
        <p:nvSpPr>
          <p:cNvPr id="12" name="テキスト ボックス 11"/>
          <p:cNvSpPr txBox="1"/>
          <p:nvPr/>
        </p:nvSpPr>
        <p:spPr>
          <a:xfrm>
            <a:off x="4711783" y="3075268"/>
            <a:ext cx="110799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正規化</a:t>
            </a:r>
          </a:p>
        </p:txBody>
      </p:sp>
      <p:sp>
        <p:nvSpPr>
          <p:cNvPr id="3" name="テキスト ボックス 2">
            <a:extLst>
              <a:ext uri="{FF2B5EF4-FFF2-40B4-BE49-F238E27FC236}">
                <a16:creationId xmlns:a16="http://schemas.microsoft.com/office/drawing/2014/main" id="{FDA780FB-C368-27CA-0D20-FE2EF54E6F0D}"/>
              </a:ext>
            </a:extLst>
          </p:cNvPr>
          <p:cNvSpPr txBox="1"/>
          <p:nvPr/>
        </p:nvSpPr>
        <p:spPr>
          <a:xfrm>
            <a:off x="595251" y="6257095"/>
            <a:ext cx="757130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正規化により、元のテーブルにあった</a:t>
            </a:r>
            <a:r>
              <a:rPr kumimoji="1" lang="ja-JP" altLang="en-US" sz="2400" b="1" dirty="0">
                <a:solidFill>
                  <a:prstClr val="black"/>
                </a:solidFill>
                <a:latin typeface="Calibri" panose="020F0502020204030204"/>
                <a:ea typeface="游ゴシック" panose="020B0400000000000000" pitchFamily="50" charset="-128"/>
              </a:rPr>
              <a:t>冗長性を排除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384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r>
              <a:rPr lang="ja-JP" altLang="en-US" dirty="0"/>
              <a:t>正規化による冗長なデータの排除の例②</a:t>
            </a:r>
            <a:endParaRPr lang="en-US"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277D659-AF98-4BA3-B569-25EDFA650E97}"/>
              </a:ext>
            </a:extLst>
          </p:cNvPr>
          <p:cNvPicPr>
            <a:picLocks noChangeAspect="1"/>
          </p:cNvPicPr>
          <p:nvPr/>
        </p:nvPicPr>
        <p:blipFill>
          <a:blip r:embed="rId3"/>
          <a:stretch>
            <a:fillRect/>
          </a:stretch>
        </p:blipFill>
        <p:spPr>
          <a:xfrm>
            <a:off x="988502" y="3584881"/>
            <a:ext cx="4080085" cy="2355971"/>
          </a:xfrm>
          <a:prstGeom prst="rect">
            <a:avLst/>
          </a:prstGeom>
        </p:spPr>
      </p:pic>
      <p:pic>
        <p:nvPicPr>
          <p:cNvPr id="6" name="図 5">
            <a:extLst>
              <a:ext uri="{FF2B5EF4-FFF2-40B4-BE49-F238E27FC236}">
                <a16:creationId xmlns:a16="http://schemas.microsoft.com/office/drawing/2014/main" id="{21FC0869-6B13-405D-8284-2C0142E81B2B}"/>
              </a:ext>
            </a:extLst>
          </p:cNvPr>
          <p:cNvPicPr>
            <a:picLocks noChangeAspect="1"/>
          </p:cNvPicPr>
          <p:nvPr/>
        </p:nvPicPr>
        <p:blipFill>
          <a:blip r:embed="rId4"/>
          <a:stretch>
            <a:fillRect/>
          </a:stretch>
        </p:blipFill>
        <p:spPr>
          <a:xfrm>
            <a:off x="5558452" y="3584881"/>
            <a:ext cx="2359146" cy="1705063"/>
          </a:xfrm>
          <a:prstGeom prst="rect">
            <a:avLst/>
          </a:prstGeom>
        </p:spPr>
      </p:pic>
      <p:pic>
        <p:nvPicPr>
          <p:cNvPr id="9" name="図 8">
            <a:extLst>
              <a:ext uri="{FF2B5EF4-FFF2-40B4-BE49-F238E27FC236}">
                <a16:creationId xmlns:a16="http://schemas.microsoft.com/office/drawing/2014/main" id="{A4EE325E-1313-4D1A-B70A-35552D86BF32}"/>
              </a:ext>
            </a:extLst>
          </p:cNvPr>
          <p:cNvPicPr>
            <a:picLocks noChangeAspect="1"/>
          </p:cNvPicPr>
          <p:nvPr/>
        </p:nvPicPr>
        <p:blipFill>
          <a:blip r:embed="rId5"/>
          <a:stretch>
            <a:fillRect/>
          </a:stretch>
        </p:blipFill>
        <p:spPr>
          <a:xfrm>
            <a:off x="2674704" y="691888"/>
            <a:ext cx="4556189" cy="2106957"/>
          </a:xfrm>
          <a:prstGeom prst="rect">
            <a:avLst/>
          </a:prstGeom>
        </p:spPr>
      </p:pic>
      <p:sp>
        <p:nvSpPr>
          <p:cNvPr id="7" name="矢印: 下 6">
            <a:extLst>
              <a:ext uri="{FF2B5EF4-FFF2-40B4-BE49-F238E27FC236}">
                <a16:creationId xmlns:a16="http://schemas.microsoft.com/office/drawing/2014/main" id="{395D8350-7849-41E8-BC79-C75010593FA1}"/>
              </a:ext>
            </a:extLst>
          </p:cNvPr>
          <p:cNvSpPr/>
          <p:nvPr/>
        </p:nvSpPr>
        <p:spPr>
          <a:xfrm>
            <a:off x="4468238" y="2963694"/>
            <a:ext cx="1076528" cy="356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AA36AAF3-4B2E-43E2-A833-282E0D487B97}"/>
              </a:ext>
            </a:extLst>
          </p:cNvPr>
          <p:cNvSpPr txBox="1"/>
          <p:nvPr/>
        </p:nvSpPr>
        <p:spPr>
          <a:xfrm>
            <a:off x="5670534" y="2862689"/>
            <a:ext cx="12618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正規化</a:t>
            </a:r>
          </a:p>
        </p:txBody>
      </p:sp>
      <p:sp>
        <p:nvSpPr>
          <p:cNvPr id="10" name="テキスト ボックス 9"/>
          <p:cNvSpPr txBox="1"/>
          <p:nvPr/>
        </p:nvSpPr>
        <p:spPr>
          <a:xfrm>
            <a:off x="33814" y="6113944"/>
            <a:ext cx="9110186"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データの冗長性が排除され、更新における不整合のリスクが低減</a:t>
            </a:r>
          </a:p>
        </p:txBody>
      </p:sp>
    </p:spTree>
    <p:extLst>
      <p:ext uri="{BB962C8B-B14F-4D97-AF65-F5344CB8AC3E}">
        <p14:creationId xmlns:p14="http://schemas.microsoft.com/office/powerpoint/2010/main" val="9740076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B35B2-7CA4-01B3-755F-EC1CA5F55F1B}"/>
              </a:ext>
            </a:extLst>
          </p:cNvPr>
          <p:cNvSpPr>
            <a:spLocks noGrp="1"/>
          </p:cNvSpPr>
          <p:nvPr>
            <p:ph type="title"/>
          </p:nvPr>
        </p:nvSpPr>
        <p:spPr/>
        <p:txBody>
          <a:bodyPr>
            <a:normAutofit fontScale="90000"/>
          </a:bodyPr>
          <a:lstStyle/>
          <a:p>
            <a:r>
              <a:rPr kumimoji="1" lang="ja-JP" altLang="en-US" dirty="0"/>
              <a:t>正規化のメリットとデメリット</a:t>
            </a:r>
          </a:p>
        </p:txBody>
      </p:sp>
      <p:sp>
        <p:nvSpPr>
          <p:cNvPr id="3" name="コンテンツ プレースホルダー 2">
            <a:extLst>
              <a:ext uri="{FF2B5EF4-FFF2-40B4-BE49-F238E27FC236}">
                <a16:creationId xmlns:a16="http://schemas.microsoft.com/office/drawing/2014/main" id="{7F273B36-33AD-E55F-6337-04EDA9A2590A}"/>
              </a:ext>
            </a:extLst>
          </p:cNvPr>
          <p:cNvSpPr>
            <a:spLocks noGrp="1"/>
          </p:cNvSpPr>
          <p:nvPr>
            <p:ph idx="1"/>
          </p:nvPr>
        </p:nvSpPr>
        <p:spPr/>
        <p:txBody>
          <a:bodyPr>
            <a:normAutofit/>
          </a:bodyPr>
          <a:lstStyle/>
          <a:p>
            <a:pPr marL="0" indent="0">
              <a:buNone/>
            </a:pPr>
            <a:r>
              <a:rPr kumimoji="1" lang="ja-JP" altLang="en-US" b="1" dirty="0"/>
              <a:t>正規化のメリット</a:t>
            </a:r>
            <a:endParaRPr kumimoji="1" lang="en-US" altLang="ja-JP" b="1" dirty="0"/>
          </a:p>
          <a:p>
            <a:r>
              <a:rPr kumimoji="1" lang="ja-JP" altLang="en-US" dirty="0"/>
              <a:t>データの</a:t>
            </a:r>
            <a:r>
              <a:rPr kumimoji="1" lang="ja-JP" altLang="en-US" b="1" dirty="0"/>
              <a:t>冗長性を排除</a:t>
            </a:r>
            <a:endParaRPr kumimoji="1" lang="en-US" altLang="ja-JP" b="1" dirty="0"/>
          </a:p>
          <a:p>
            <a:r>
              <a:rPr kumimoji="1" lang="ja-JP" altLang="en-US" dirty="0"/>
              <a:t>データの</a:t>
            </a:r>
            <a:r>
              <a:rPr kumimoji="1" lang="ja-JP" altLang="en-US" b="1" dirty="0"/>
              <a:t>整合性が向上</a:t>
            </a:r>
          </a:p>
          <a:p>
            <a:r>
              <a:rPr kumimoji="1" lang="ja-JP" altLang="en-US" dirty="0"/>
              <a:t>更新、削除、挿入時の</a:t>
            </a:r>
            <a:r>
              <a:rPr kumimoji="1" lang="ja-JP" altLang="en-US" b="1" dirty="0"/>
              <a:t>異状を減少</a:t>
            </a:r>
            <a:endParaRPr kumimoji="1" lang="ja-JP" altLang="en-US" dirty="0"/>
          </a:p>
          <a:p>
            <a:endParaRPr kumimoji="1" lang="ja-JP" altLang="en-US" dirty="0"/>
          </a:p>
          <a:p>
            <a:pPr marL="0" indent="0">
              <a:buNone/>
            </a:pPr>
            <a:r>
              <a:rPr kumimoji="1" lang="ja-JP" altLang="en-US" b="1" dirty="0"/>
              <a:t>正規化のデメリット</a:t>
            </a:r>
            <a:endParaRPr kumimoji="1" lang="en-US" altLang="ja-JP" b="1" dirty="0"/>
          </a:p>
          <a:p>
            <a:r>
              <a:rPr kumimoji="1" lang="ja-JP" altLang="en-US" b="1" dirty="0"/>
              <a:t>過度</a:t>
            </a:r>
            <a:r>
              <a:rPr kumimoji="1" lang="ja-JP" altLang="en-US" dirty="0"/>
              <a:t>に正規化されたデータベースでは、テーブルの数が多くなり、利用が複雑になる場合がある。性能上の問題が発生する可能性もある。</a:t>
            </a:r>
          </a:p>
        </p:txBody>
      </p:sp>
      <p:sp>
        <p:nvSpPr>
          <p:cNvPr id="4" name="スライド番号プレースホルダー 3">
            <a:extLst>
              <a:ext uri="{FF2B5EF4-FFF2-40B4-BE49-F238E27FC236}">
                <a16:creationId xmlns:a16="http://schemas.microsoft.com/office/drawing/2014/main" id="{5D142566-4C7E-7FBA-2A80-798468B44B4C}"/>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spTree>
    <p:extLst>
      <p:ext uri="{BB962C8B-B14F-4D97-AF65-F5344CB8AC3E}">
        <p14:creationId xmlns:p14="http://schemas.microsoft.com/office/powerpoint/2010/main" val="3218413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正規化のまとめ</a:t>
            </a:r>
          </a:p>
        </p:txBody>
      </p:sp>
      <p:sp>
        <p:nvSpPr>
          <p:cNvPr id="3" name="コンテンツ プレースホルダー 2"/>
          <p:cNvSpPr>
            <a:spLocks noGrp="1"/>
          </p:cNvSpPr>
          <p:nvPr>
            <p:ph idx="1"/>
          </p:nvPr>
        </p:nvSpPr>
        <p:spPr/>
        <p:txBody>
          <a:bodyPr/>
          <a:lstStyle/>
          <a:p>
            <a:r>
              <a:rPr lang="ja-JP" altLang="en-US" b="1" dirty="0"/>
              <a:t>正規化</a:t>
            </a:r>
            <a:r>
              <a:rPr lang="ja-JP" altLang="en-US" dirty="0"/>
              <a:t>：リレーショナルデータベースのテーブル再構成</a:t>
            </a:r>
          </a:p>
          <a:p>
            <a:r>
              <a:rPr lang="ja-JP" altLang="en-US" b="1" dirty="0"/>
              <a:t>目的</a:t>
            </a:r>
            <a:r>
              <a:rPr lang="ja-JP" altLang="en-US" dirty="0"/>
              <a:t>：データの冗長性排除、整合性向上</a:t>
            </a:r>
          </a:p>
          <a:p>
            <a:r>
              <a:rPr lang="ja-JP" altLang="en-US" b="1" dirty="0"/>
              <a:t>結果</a:t>
            </a:r>
            <a:r>
              <a:rPr lang="ja-JP" altLang="en-US" dirty="0"/>
              <a:t>：データの不整合防止</a:t>
            </a:r>
          </a:p>
          <a:p>
            <a:r>
              <a:rPr lang="ja-JP" altLang="en-US" b="1" dirty="0"/>
              <a:t>位置付け</a:t>
            </a:r>
            <a:r>
              <a:rPr lang="ja-JP" altLang="en-US" dirty="0"/>
              <a:t>：データベース設計の必須ステップ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384881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3-5.</a:t>
            </a:r>
            <a:r>
              <a:rPr lang="ja-JP" altLang="en-US" sz="4500" dirty="0">
                <a:solidFill>
                  <a:schemeClr val="tx2"/>
                </a:solidFill>
                <a:latin typeface="メイリオ" panose="020B0604030504040204" pitchFamily="50" charset="-128"/>
              </a:rPr>
              <a:t>テーブルの分割と結合の方法と理由</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899043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kumimoji="1" lang="ja-JP" altLang="en-US" dirty="0"/>
              <a:t>テーブル分割</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5323825" y="2689958"/>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5323825" y="409432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4026337" y="2234966"/>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921647" y="3463624"/>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分割</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A956A727-C6DF-461C-AF8E-A84B4AB4BAA4}"/>
              </a:ext>
            </a:extLst>
          </p:cNvPr>
          <p:cNvSpPr/>
          <p:nvPr/>
        </p:nvSpPr>
        <p:spPr>
          <a:xfrm>
            <a:off x="1387344" y="1951535"/>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1696519" y="3958843"/>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5616548" y="1647449"/>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5408226" y="3590853"/>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263D8D1-9773-45D3-AE5F-05F6C650D24C}"/>
              </a:ext>
            </a:extLst>
          </p:cNvPr>
          <p:cNvSpPr txBox="1"/>
          <p:nvPr/>
        </p:nvSpPr>
        <p:spPr>
          <a:xfrm>
            <a:off x="845619" y="5393943"/>
            <a:ext cx="7263527"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テーブル分割により、１つのテーブルが２つ以上の</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メイリオ" panose="020B0604030504040204" pitchFamily="50" charset="-128"/>
                <a:ea typeface="メイリオ" panose="020B0604030504040204" pitchFamily="50" charset="-128"/>
              </a:rPr>
              <a:t>テーブルに分割される。</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73570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テーブル分割を行う理由</a:t>
            </a:r>
          </a:p>
        </p:txBody>
      </p:sp>
      <p:sp>
        <p:nvSpPr>
          <p:cNvPr id="3" name="コンテンツ プレースホルダー 2"/>
          <p:cNvSpPr>
            <a:spLocks noGrp="1"/>
          </p:cNvSpPr>
          <p:nvPr>
            <p:ph idx="1"/>
          </p:nvPr>
        </p:nvSpPr>
        <p:spPr/>
        <p:txBody>
          <a:bodyPr>
            <a:normAutofit/>
          </a:bodyPr>
          <a:lstStyle/>
          <a:p>
            <a:pPr marL="514350" indent="-514350">
              <a:buFont typeface="+mj-ea"/>
              <a:buAutoNum type="circleNumDbPlain"/>
            </a:pPr>
            <a:r>
              <a:rPr lang="ja-JP" altLang="en-US" b="1" dirty="0"/>
              <a:t>冗長なデータを排除</a:t>
            </a:r>
            <a:r>
              <a:rPr lang="ja-JP" altLang="en-US" dirty="0"/>
              <a:t>する</a:t>
            </a:r>
            <a:r>
              <a:rPr lang="ja-JP" altLang="en-US" b="1" dirty="0"/>
              <a:t>正規化</a:t>
            </a:r>
            <a:r>
              <a:rPr lang="ja-JP" altLang="en-US" dirty="0"/>
              <a:t>を行う</a:t>
            </a:r>
            <a:endParaRPr lang="en-US" altLang="ja-JP" dirty="0"/>
          </a:p>
          <a:p>
            <a:pPr marL="514350" indent="-514350">
              <a:buFont typeface="+mj-ea"/>
              <a:buAutoNum type="circleNumDbPlain"/>
            </a:pPr>
            <a:r>
              <a:rPr lang="ja-JP" altLang="en-US" b="1" dirty="0"/>
              <a:t>より小さなテーブル</a:t>
            </a:r>
            <a:r>
              <a:rPr lang="ja-JP" altLang="en-US" dirty="0"/>
              <a:t>に分割することで、</a:t>
            </a:r>
            <a:r>
              <a:rPr lang="ja-JP" altLang="en-US" b="1" dirty="0"/>
              <a:t>問い合わせ（クエリ）の性能を向上</a:t>
            </a:r>
            <a:r>
              <a:rPr lang="ja-JP" altLang="en-US" dirty="0"/>
              <a:t>させる</a:t>
            </a:r>
          </a:p>
          <a:p>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47</a:t>
            </a:fld>
            <a:endParaRPr kumimoji="1" lang="ja-JP" altLang="en-US"/>
          </a:p>
        </p:txBody>
      </p:sp>
    </p:spTree>
    <p:extLst>
      <p:ext uri="{BB962C8B-B14F-4D97-AF65-F5344CB8AC3E}">
        <p14:creationId xmlns:p14="http://schemas.microsoft.com/office/powerpoint/2010/main" val="2832267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kumimoji="1" lang="ja-JP" altLang="en-US" dirty="0"/>
              <a:t>テーブル分割を行う </a:t>
            </a:r>
            <a:r>
              <a:rPr kumimoji="1" lang="en-US" altLang="ja-JP" dirty="0"/>
              <a:t>SQL</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extLst>
              <p:ext uri="{D42A27DB-BD31-4B8C-83A1-F6EECF244321}">
                <p14:modId xmlns:p14="http://schemas.microsoft.com/office/powerpoint/2010/main" val="3428119664"/>
              </p:ext>
            </p:extLst>
          </p:nvPr>
        </p:nvGraphicFramePr>
        <p:xfrm>
          <a:off x="5493180" y="3435710"/>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extLst>
              <p:ext uri="{D42A27DB-BD31-4B8C-83A1-F6EECF244321}">
                <p14:modId xmlns:p14="http://schemas.microsoft.com/office/powerpoint/2010/main" val="1408608854"/>
              </p:ext>
            </p:extLst>
          </p:nvPr>
        </p:nvGraphicFramePr>
        <p:xfrm>
          <a:off x="5307085" y="1773547"/>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表 9">
            <a:extLst>
              <a:ext uri="{FF2B5EF4-FFF2-40B4-BE49-F238E27FC236}">
                <a16:creationId xmlns:a16="http://schemas.microsoft.com/office/drawing/2014/main" id="{1A4EEC27-E9F2-481B-8C44-E0746F3DE576}"/>
              </a:ext>
            </a:extLst>
          </p:cNvPr>
          <p:cNvGraphicFramePr>
            <a:graphicFrameLocks noGrp="1"/>
          </p:cNvGraphicFramePr>
          <p:nvPr/>
        </p:nvGraphicFramePr>
        <p:xfrm>
          <a:off x="45769" y="2442536"/>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5" name="右矢印 4">
            <a:extLst>
              <a:ext uri="{FF2B5EF4-FFF2-40B4-BE49-F238E27FC236}">
                <a16:creationId xmlns:a16="http://schemas.microsoft.com/office/drawing/2014/main" id="{BE5D412C-68E0-4C69-99FC-8DBDEA955915}"/>
              </a:ext>
            </a:extLst>
          </p:cNvPr>
          <p:cNvSpPr/>
          <p:nvPr/>
        </p:nvSpPr>
        <p:spPr>
          <a:xfrm>
            <a:off x="4050703" y="2990156"/>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0F33533A-3EB3-4F3C-9D5C-778FF2B11616}"/>
              </a:ext>
            </a:extLst>
          </p:cNvPr>
          <p:cNvSpPr txBox="1">
            <a:spLocks/>
          </p:cNvSpPr>
          <p:nvPr/>
        </p:nvSpPr>
        <p:spPr>
          <a:xfrm>
            <a:off x="1487345" y="1141653"/>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ID,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商品名</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単価</a:t>
            </a:r>
            <a:endPar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19" name="コンテンツ プレースホルダー 2">
            <a:extLst>
              <a:ext uri="{FF2B5EF4-FFF2-40B4-BE49-F238E27FC236}">
                <a16:creationId xmlns:a16="http://schemas.microsoft.com/office/drawing/2014/main" id="{DAC54E8D-B23D-4596-8E30-B27FD91C147F}"/>
              </a:ext>
            </a:extLst>
          </p:cNvPr>
          <p:cNvSpPr txBox="1">
            <a:spLocks/>
          </p:cNvSpPr>
          <p:nvPr/>
        </p:nvSpPr>
        <p:spPr>
          <a:xfrm>
            <a:off x="1633395" y="4886446"/>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購入者</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ID</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B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5" name="テキスト ボックス 4"/>
          <p:cNvSpPr txBox="1"/>
          <p:nvPr/>
        </p:nvSpPr>
        <p:spPr>
          <a:xfrm>
            <a:off x="590550" y="6125518"/>
            <a:ext cx="7580921" cy="461665"/>
          </a:xfrm>
          <a:prstGeom prst="rect">
            <a:avLst/>
          </a:prstGeom>
          <a:noFill/>
        </p:spPr>
        <p:txBody>
          <a:bodyPr wrap="none" rtlCol="0">
            <a:spAutoFit/>
          </a:bodyPr>
          <a:lstStyle/>
          <a:p>
            <a:r>
              <a:rPr kumimoji="1" lang="ja-JP" altLang="en-US" sz="2400" b="1" dirty="0"/>
              <a:t>２つの </a:t>
            </a:r>
            <a:r>
              <a:rPr kumimoji="1" lang="en-US" altLang="ja-JP" sz="2400" b="1" dirty="0"/>
              <a:t>SQL </a:t>
            </a:r>
            <a:r>
              <a:rPr kumimoji="1" lang="ja-JP" altLang="en-US" sz="2400" b="1" dirty="0"/>
              <a:t>の実行により、テーブル分割を行っている</a:t>
            </a:r>
          </a:p>
        </p:txBody>
      </p:sp>
    </p:spTree>
    <p:extLst>
      <p:ext uri="{BB962C8B-B14F-4D97-AF65-F5344CB8AC3E}">
        <p14:creationId xmlns:p14="http://schemas.microsoft.com/office/powerpoint/2010/main" val="324348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3A0C4-3484-4473-9BE6-CEFE37AD6B18}"/>
              </a:ext>
            </a:extLst>
          </p:cNvPr>
          <p:cNvSpPr>
            <a:spLocks noGrp="1"/>
          </p:cNvSpPr>
          <p:nvPr>
            <p:ph type="title"/>
          </p:nvPr>
        </p:nvSpPr>
        <p:spPr/>
        <p:txBody>
          <a:bodyPr>
            <a:normAutofit fontScale="90000"/>
          </a:bodyPr>
          <a:lstStyle/>
          <a:p>
            <a:r>
              <a:rPr lang="ja-JP" altLang="en-US" dirty="0"/>
              <a:t>テーブル</a:t>
            </a:r>
            <a:r>
              <a:rPr kumimoji="1" lang="ja-JP" altLang="en-US" dirty="0"/>
              <a:t>結合</a:t>
            </a:r>
          </a:p>
        </p:txBody>
      </p:sp>
      <p:sp>
        <p:nvSpPr>
          <p:cNvPr id="4" name="スライド番号プレースホルダー 3">
            <a:extLst>
              <a:ext uri="{FF2B5EF4-FFF2-40B4-BE49-F238E27FC236}">
                <a16:creationId xmlns:a16="http://schemas.microsoft.com/office/drawing/2014/main" id="{EEADEF22-49A4-4284-A85A-7A5EEA2AA3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DF8EF913-10A9-428B-8F9D-BDF6DA54E592}"/>
              </a:ext>
            </a:extLst>
          </p:cNvPr>
          <p:cNvSpPr txBox="1"/>
          <p:nvPr/>
        </p:nvSpPr>
        <p:spPr>
          <a:xfrm>
            <a:off x="1932925" y="420460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04C404D9-13D7-4CA2-B4A0-82AEB087E168}"/>
              </a:ext>
            </a:extLst>
          </p:cNvPr>
          <p:cNvSpPr txBox="1"/>
          <p:nvPr/>
        </p:nvSpPr>
        <p:spPr>
          <a:xfrm>
            <a:off x="1932925" y="560897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右矢印 20">
            <a:extLst>
              <a:ext uri="{FF2B5EF4-FFF2-40B4-BE49-F238E27FC236}">
                <a16:creationId xmlns:a16="http://schemas.microsoft.com/office/drawing/2014/main" id="{A1B512C3-581C-4517-82B4-44B03E19C1BE}"/>
              </a:ext>
            </a:extLst>
          </p:cNvPr>
          <p:cNvSpPr/>
          <p:nvPr/>
        </p:nvSpPr>
        <p:spPr>
          <a:xfrm>
            <a:off x="3950137" y="3615610"/>
            <a:ext cx="777018"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A7ECF5DE-96E4-4DA1-A81D-5F3F9F3E8085}"/>
              </a:ext>
            </a:extLst>
          </p:cNvPr>
          <p:cNvSpPr txBox="1"/>
          <p:nvPr/>
        </p:nvSpPr>
        <p:spPr>
          <a:xfrm>
            <a:off x="3845447" y="484426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p>
        </p:txBody>
      </p:sp>
      <p:sp>
        <p:nvSpPr>
          <p:cNvPr id="14" name="正方形/長方形 13">
            <a:extLst>
              <a:ext uri="{FF2B5EF4-FFF2-40B4-BE49-F238E27FC236}">
                <a16:creationId xmlns:a16="http://schemas.microsoft.com/office/drawing/2014/main" id="{A956A727-C6DF-461C-AF8E-A84B4AB4BAA4}"/>
              </a:ext>
            </a:extLst>
          </p:cNvPr>
          <p:cNvSpPr/>
          <p:nvPr/>
        </p:nvSpPr>
        <p:spPr>
          <a:xfrm>
            <a:off x="5481053" y="3405488"/>
            <a:ext cx="2034121" cy="14387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D263D8D1-9773-45D3-AE5F-05F6C650D24C}"/>
              </a:ext>
            </a:extLst>
          </p:cNvPr>
          <p:cNvSpPr txBox="1"/>
          <p:nvPr/>
        </p:nvSpPr>
        <p:spPr>
          <a:xfrm>
            <a:off x="5790228" y="5412796"/>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5C1CF1F7-F384-4979-9D3D-0C7AFFB74F59}"/>
              </a:ext>
            </a:extLst>
          </p:cNvPr>
          <p:cNvSpPr/>
          <p:nvPr/>
        </p:nvSpPr>
        <p:spPr>
          <a:xfrm>
            <a:off x="2225648" y="3162097"/>
            <a:ext cx="813926" cy="9070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4E13CE6-19EE-4485-A066-2BFC2EA880D2}"/>
              </a:ext>
            </a:extLst>
          </p:cNvPr>
          <p:cNvSpPr/>
          <p:nvPr/>
        </p:nvSpPr>
        <p:spPr>
          <a:xfrm>
            <a:off x="2017326" y="5105501"/>
            <a:ext cx="1230569" cy="367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1AE86EF-8EC4-A5B2-C6CD-E0597F2A52B0}"/>
              </a:ext>
            </a:extLst>
          </p:cNvPr>
          <p:cNvSpPr txBox="1"/>
          <p:nvPr/>
        </p:nvSpPr>
        <p:spPr>
          <a:xfrm>
            <a:off x="630569" y="1141274"/>
            <a:ext cx="8193171"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結合</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は，テーブル間の関連に基づいて</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つにまとめる操作</a:t>
            </a:r>
            <a:endPar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従業員テーブル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部署テーブル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を結合，従業員の名前と所属部署の名前を</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１つのテーブル</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に集める．</a:t>
            </a:r>
          </a:p>
        </p:txBody>
      </p:sp>
    </p:spTree>
    <p:extLst>
      <p:ext uri="{BB962C8B-B14F-4D97-AF65-F5344CB8AC3E}">
        <p14:creationId xmlns:p14="http://schemas.microsoft.com/office/powerpoint/2010/main" val="333820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2481781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テーブル結合を行う理由</a:t>
            </a:r>
          </a:p>
        </p:txBody>
      </p:sp>
      <p:sp>
        <p:nvSpPr>
          <p:cNvPr id="3" name="コンテンツ プレースホルダー 2"/>
          <p:cNvSpPr>
            <a:spLocks noGrp="1"/>
          </p:cNvSpPr>
          <p:nvPr>
            <p:ph idx="1"/>
          </p:nvPr>
        </p:nvSpPr>
        <p:spPr/>
        <p:txBody>
          <a:bodyPr>
            <a:normAutofit/>
          </a:bodyPr>
          <a:lstStyle/>
          <a:p>
            <a:r>
              <a:rPr lang="ja-JP" altLang="en-US" dirty="0"/>
              <a:t>関連のある複数のテーブルを組み合わせて１つにするため</a:t>
            </a:r>
            <a:endParaRPr lang="en-US" altLang="ja-JP" dirty="0"/>
          </a:p>
          <a:p>
            <a:r>
              <a:rPr lang="ja-JP" altLang="en-US" dirty="0"/>
              <a:t>特に、正規化のために分割されたテーブルをもとに戻すため</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283819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kumimoji="1" lang="ja-JP" altLang="en-US" dirty="0"/>
              <a:t>テーブル結合を行う </a:t>
            </a:r>
            <a:r>
              <a:rPr lang="en-US" altLang="ja-JP" dirty="0"/>
              <a:t>SQL</a:t>
            </a:r>
            <a:endParaRPr kumimoji="1" lang="ja-JP" altLang="en-US" dirty="0"/>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extLst>
              <p:ext uri="{D42A27DB-BD31-4B8C-83A1-F6EECF244321}">
                <p14:modId xmlns:p14="http://schemas.microsoft.com/office/powerpoint/2010/main" val="2056079601"/>
              </p:ext>
            </p:extLst>
          </p:nvPr>
        </p:nvGraphicFramePr>
        <p:xfrm>
          <a:off x="1037433" y="3904067"/>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extLst>
              <p:ext uri="{D42A27DB-BD31-4B8C-83A1-F6EECF244321}">
                <p14:modId xmlns:p14="http://schemas.microsoft.com/office/powerpoint/2010/main" val="1187264671"/>
              </p:ext>
            </p:extLst>
          </p:nvPr>
        </p:nvGraphicFramePr>
        <p:xfrm>
          <a:off x="843784" y="1568393"/>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
        <p:nvSpPr>
          <p:cNvPr id="12" name="コンテンツ プレースホルダー 2">
            <a:extLst>
              <a:ext uri="{FF2B5EF4-FFF2-40B4-BE49-F238E27FC236}">
                <a16:creationId xmlns:a16="http://schemas.microsoft.com/office/drawing/2014/main" id="{C1123560-CE8C-4D99-8C85-DFD9F93429A2}"/>
              </a:ext>
            </a:extLst>
          </p:cNvPr>
          <p:cNvSpPr>
            <a:spLocks noGrp="1"/>
          </p:cNvSpPr>
          <p:nvPr>
            <p:ph idx="1"/>
          </p:nvPr>
        </p:nvSpPr>
        <p:spPr>
          <a:xfrm>
            <a:off x="4075730" y="846253"/>
            <a:ext cx="3445455" cy="1458410"/>
          </a:xfrm>
          <a:solidFill>
            <a:schemeClr val="accent4">
              <a:lumMod val="20000"/>
              <a:lumOff val="80000"/>
            </a:schemeClr>
          </a:solidFill>
        </p:spPr>
        <p:txBody>
          <a:bodyPr>
            <a:normAutofit/>
          </a:bodyPr>
          <a:lstStyle/>
          <a:p>
            <a:pPr marL="0" indent="0">
              <a:lnSpc>
                <a:spcPct val="140000"/>
              </a:lnSpc>
              <a:buNone/>
            </a:pPr>
            <a:r>
              <a:rPr lang="en-US" altLang="ja-JP" sz="1700" b="1" dirty="0">
                <a:solidFill>
                  <a:srgbClr val="C00000"/>
                </a:solidFill>
                <a:latin typeface="Segoe UI" panose="020B0502040204020203" pitchFamily="34" charset="0"/>
              </a:rPr>
              <a:t>SELECT</a:t>
            </a:r>
            <a:r>
              <a:rPr lang="en-US" altLang="ja-JP" sz="1700" b="1" dirty="0">
                <a:latin typeface="Segoe UI" panose="020B0502040204020203" pitchFamily="34" charset="0"/>
              </a:rPr>
              <a:t> </a:t>
            </a:r>
            <a:r>
              <a:rPr lang="en-US" altLang="ja-JP" sz="1700" dirty="0">
                <a:latin typeface="Segoe UI" panose="020B0502040204020203" pitchFamily="34" charset="0"/>
              </a:rPr>
              <a:t>A.ID, </a:t>
            </a:r>
            <a:r>
              <a:rPr lang="ja-JP" altLang="en-US" sz="1700" dirty="0">
                <a:latin typeface="Segoe UI" panose="020B0502040204020203" pitchFamily="34" charset="0"/>
              </a:rPr>
              <a:t>商品名</a:t>
            </a:r>
            <a:r>
              <a:rPr lang="en-US" altLang="ja-JP" sz="1700" dirty="0">
                <a:latin typeface="Segoe UI" panose="020B0502040204020203" pitchFamily="34" charset="0"/>
              </a:rPr>
              <a:t>, </a:t>
            </a:r>
            <a:r>
              <a:rPr lang="ja-JP" altLang="en-US" sz="1700" dirty="0">
                <a:latin typeface="Segoe UI" panose="020B0502040204020203" pitchFamily="34" charset="0"/>
              </a:rPr>
              <a:t>単価</a:t>
            </a:r>
            <a:r>
              <a:rPr lang="en-US" altLang="ja-JP" sz="1700" dirty="0">
                <a:latin typeface="Segoe UI" panose="020B0502040204020203" pitchFamily="34" charset="0"/>
              </a:rPr>
              <a:t>, </a:t>
            </a:r>
            <a:r>
              <a:rPr lang="ja-JP" altLang="en-US" sz="1700" dirty="0">
                <a:latin typeface="Segoe UI" panose="020B0502040204020203" pitchFamily="34" charset="0"/>
              </a:rPr>
              <a:t>購入者</a:t>
            </a:r>
            <a:endParaRPr lang="en-US" altLang="ja-JP" sz="1700" dirty="0">
              <a:latin typeface="Segoe UI" panose="020B0502040204020203" pitchFamily="34" charset="0"/>
            </a:endParaRPr>
          </a:p>
          <a:p>
            <a:pPr marL="0" indent="0">
              <a:lnSpc>
                <a:spcPct val="140000"/>
              </a:lnSpc>
              <a:buNone/>
            </a:pPr>
            <a:r>
              <a:rPr lang="en-US" altLang="ja-JP" sz="1700" b="1" dirty="0">
                <a:solidFill>
                  <a:srgbClr val="C00000"/>
                </a:solidFill>
                <a:latin typeface="Segoe UI" panose="020B0502040204020203" pitchFamily="34" charset="0"/>
              </a:rPr>
              <a:t>FROM </a:t>
            </a:r>
            <a:r>
              <a:rPr lang="en-US" altLang="ja-JP" sz="1700" dirty="0">
                <a:latin typeface="Segoe UI" panose="020B0502040204020203" pitchFamily="34" charset="0"/>
              </a:rPr>
              <a:t>A, B</a:t>
            </a:r>
          </a:p>
          <a:p>
            <a:pPr marL="0" indent="0">
              <a:lnSpc>
                <a:spcPct val="140000"/>
              </a:lnSpc>
              <a:buNone/>
            </a:pPr>
            <a:r>
              <a:rPr lang="en-US" altLang="ja-JP" sz="1700" b="1" dirty="0">
                <a:solidFill>
                  <a:srgbClr val="C00000"/>
                </a:solidFill>
                <a:latin typeface="Segoe UI" panose="020B0502040204020203" pitchFamily="34" charset="0"/>
              </a:rPr>
              <a:t>WHERE</a:t>
            </a:r>
            <a:r>
              <a:rPr lang="en-US" altLang="ja-JP" sz="1700" dirty="0">
                <a:latin typeface="Segoe UI" panose="020B0502040204020203" pitchFamily="34" charset="0"/>
              </a:rPr>
              <a:t> A.ID = B.ID;</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graphicFrame>
        <p:nvGraphicFramePr>
          <p:cNvPr id="16" name="表 15">
            <a:extLst>
              <a:ext uri="{FF2B5EF4-FFF2-40B4-BE49-F238E27FC236}">
                <a16:creationId xmlns:a16="http://schemas.microsoft.com/office/drawing/2014/main" id="{E087DA01-FF75-4827-842C-4780FA80421D}"/>
              </a:ext>
            </a:extLst>
          </p:cNvPr>
          <p:cNvGraphicFramePr>
            <a:graphicFrameLocks noGrp="1"/>
          </p:cNvGraphicFramePr>
          <p:nvPr>
            <p:extLst>
              <p:ext uri="{D42A27DB-BD31-4B8C-83A1-F6EECF244321}">
                <p14:modId xmlns:p14="http://schemas.microsoft.com/office/powerpoint/2010/main" val="1856254033"/>
              </p:ext>
            </p:extLst>
          </p:nvPr>
        </p:nvGraphicFramePr>
        <p:xfrm>
          <a:off x="5055120" y="2621445"/>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7" name="右矢印 4">
            <a:extLst>
              <a:ext uri="{FF2B5EF4-FFF2-40B4-BE49-F238E27FC236}">
                <a16:creationId xmlns:a16="http://schemas.microsoft.com/office/drawing/2014/main" id="{C0A93A85-1AB5-4244-8717-F956608EFEA2}"/>
              </a:ext>
            </a:extLst>
          </p:cNvPr>
          <p:cNvSpPr/>
          <p:nvPr/>
        </p:nvSpPr>
        <p:spPr>
          <a:xfrm>
            <a:off x="3952242" y="2902682"/>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70425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lang="ja-JP" altLang="en-US" dirty="0"/>
              <a:t>テーブルの分割と結合に役立つ </a:t>
            </a:r>
            <a:r>
              <a:rPr lang="en-US" altLang="ja-JP" dirty="0"/>
              <a:t>SQL </a:t>
            </a:r>
            <a:r>
              <a:rPr lang="ja-JP" altLang="en-US" dirty="0"/>
              <a:t>コマンド</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a:xfrm>
            <a:off x="104172" y="846252"/>
            <a:ext cx="8461209" cy="6011748"/>
          </a:xfrm>
        </p:spPr>
        <p:txBody>
          <a:bodyPr>
            <a:normAutofit/>
          </a:bodyPr>
          <a:lstStyle/>
          <a:p>
            <a:pPr>
              <a:lnSpc>
                <a:spcPct val="120000"/>
              </a:lnSpc>
            </a:pPr>
            <a:r>
              <a:rPr lang="en-US" altLang="ja-JP" sz="2400" dirty="0"/>
              <a:t>DISTINCT </a:t>
            </a:r>
            <a:r>
              <a:rPr lang="ja-JP" altLang="en-US" sz="2400" dirty="0"/>
              <a:t>・・・ 重複行除去</a:t>
            </a:r>
            <a:endParaRPr lang="en-US" altLang="ja-JP" sz="2400" dirty="0"/>
          </a:p>
          <a:p>
            <a:pPr>
              <a:lnSpc>
                <a:spcPct val="120000"/>
              </a:lnSpc>
            </a:pPr>
            <a:r>
              <a:rPr lang="en-US" altLang="ja-JP" sz="2400" dirty="0"/>
              <a:t>INTO </a:t>
            </a:r>
            <a:r>
              <a:rPr lang="ja-JP" altLang="en-US" sz="2400" dirty="0"/>
              <a:t>・・・　</a:t>
            </a:r>
            <a:r>
              <a:rPr lang="en-US" altLang="ja-JP" sz="2400" dirty="0"/>
              <a:t>Access </a:t>
            </a:r>
            <a:r>
              <a:rPr lang="ja-JP" altLang="en-US" sz="2400" dirty="0" err="1"/>
              <a:t>だけの</a:t>
            </a:r>
            <a:r>
              <a:rPr lang="ja-JP" altLang="en-US" sz="2400" dirty="0"/>
              <a:t>機能．</a:t>
            </a:r>
            <a:r>
              <a:rPr lang="en-US" altLang="ja-JP" sz="2400" dirty="0"/>
              <a:t>SQL </a:t>
            </a:r>
            <a:r>
              <a:rPr lang="ja-JP" altLang="en-US" sz="2400" dirty="0"/>
              <a:t>の結果をテーブルに保存</a:t>
            </a:r>
            <a:endParaRPr lang="en-US" altLang="ja-JP" sz="2400"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375703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F0515-9951-42FE-826D-418979EB9D81}"/>
              </a:ext>
            </a:extLst>
          </p:cNvPr>
          <p:cNvSpPr>
            <a:spLocks noGrp="1"/>
          </p:cNvSpPr>
          <p:nvPr>
            <p:ph type="title"/>
          </p:nvPr>
        </p:nvSpPr>
        <p:spPr>
          <a:xfrm>
            <a:off x="81024" y="175028"/>
            <a:ext cx="9062976" cy="671225"/>
          </a:xfrm>
        </p:spPr>
        <p:txBody>
          <a:bodyPr>
            <a:normAutofit/>
          </a:bodyPr>
          <a:lstStyle/>
          <a:p>
            <a:r>
              <a:rPr lang="ja-JP" altLang="en-US" dirty="0"/>
              <a:t>テーブル</a:t>
            </a:r>
            <a:r>
              <a:rPr kumimoji="1" lang="ja-JP" altLang="en-US" dirty="0"/>
              <a:t>の分割と結合</a:t>
            </a:r>
          </a:p>
        </p:txBody>
      </p:sp>
      <p:sp>
        <p:nvSpPr>
          <p:cNvPr id="4" name="スライド番号プレースホルダー 3">
            <a:extLst>
              <a:ext uri="{FF2B5EF4-FFF2-40B4-BE49-F238E27FC236}">
                <a16:creationId xmlns:a16="http://schemas.microsoft.com/office/drawing/2014/main" id="{1E39DB36-9541-477E-9F24-AEF2AC0DDF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graphicFrame>
        <p:nvGraphicFramePr>
          <p:cNvPr id="8" name="表 7">
            <a:extLst>
              <a:ext uri="{FF2B5EF4-FFF2-40B4-BE49-F238E27FC236}">
                <a16:creationId xmlns:a16="http://schemas.microsoft.com/office/drawing/2014/main" id="{E406E861-3699-4662-BA7B-04E82AFF89C8}"/>
              </a:ext>
            </a:extLst>
          </p:cNvPr>
          <p:cNvGraphicFramePr>
            <a:graphicFrameLocks noGrp="1"/>
          </p:cNvGraphicFramePr>
          <p:nvPr/>
        </p:nvGraphicFramePr>
        <p:xfrm>
          <a:off x="3550829" y="3529417"/>
          <a:ext cx="1865257" cy="1717637"/>
        </p:xfrm>
        <a:graphic>
          <a:graphicData uri="http://schemas.openxmlformats.org/drawingml/2006/table">
            <a:tbl>
              <a:tblPr firstRow="1" bandRow="1">
                <a:tableStyleId>{5C22544A-7EE6-4342-B048-85BDC9FD1C3A}</a:tableStyleId>
              </a:tblPr>
              <a:tblGrid>
                <a:gridCol w="932449">
                  <a:extLst>
                    <a:ext uri="{9D8B030D-6E8A-4147-A177-3AD203B41FA5}">
                      <a16:colId xmlns:a16="http://schemas.microsoft.com/office/drawing/2014/main" val="20001"/>
                    </a:ext>
                  </a:extLst>
                </a:gridCol>
                <a:gridCol w="932808">
                  <a:extLst>
                    <a:ext uri="{9D8B030D-6E8A-4147-A177-3AD203B41FA5}">
                      <a16:colId xmlns:a16="http://schemas.microsoft.com/office/drawing/2014/main" val="20002"/>
                    </a:ext>
                  </a:extLst>
                </a:gridCol>
              </a:tblGrid>
              <a:tr h="346037">
                <a:tc>
                  <a:txBody>
                    <a:bodyPr/>
                    <a:lstStyle/>
                    <a:p>
                      <a:pPr algn="ctr"/>
                      <a:r>
                        <a:rPr kumimoji="1" lang="ja-JP" altLang="en-US" sz="1800" dirty="0"/>
                        <a:t>購入者</a:t>
                      </a:r>
                    </a:p>
                  </a:txBody>
                  <a:tcPr marL="68580" marR="68580" marT="34290" marB="34290"/>
                </a:tc>
                <a:tc>
                  <a:txBody>
                    <a:bodyPr/>
                    <a:lstStyle/>
                    <a:p>
                      <a:pPr algn="ctr"/>
                      <a:r>
                        <a:rPr kumimoji="1" lang="en-US" altLang="ja-JP" sz="1800" dirty="0"/>
                        <a:t>ID</a:t>
                      </a:r>
                      <a:endParaRPr kumimoji="1" lang="ja-JP" altLang="en-US" sz="1800" dirty="0"/>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aa</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bb</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1800" dirty="0"/>
                        <a:t>cc</a:t>
                      </a:r>
                      <a:endParaRPr kumimoji="1" lang="ja-JP" altLang="en-US" sz="1800" dirty="0"/>
                    </a:p>
                  </a:txBody>
                  <a:tcPr marL="68580" marR="68580" marT="34290" marB="34290"/>
                </a:tc>
                <a:tc>
                  <a:txBody>
                    <a:bodyPr/>
                    <a:lstStyle/>
                    <a:p>
                      <a:pPr algn="r"/>
                      <a:r>
                        <a:rPr kumimoji="1" lang="en-US" altLang="ja-JP" sz="1800" dirty="0"/>
                        <a:t>2</a:t>
                      </a:r>
                      <a:endParaRPr kumimoji="1" lang="ja-JP" altLang="en-US" sz="1800" dirty="0"/>
                    </a:p>
                  </a:txBody>
                  <a:tcPr marL="68580" marR="68580" marT="34290" marB="34290"/>
                </a:tc>
                <a:extLst>
                  <a:ext uri="{0D108BD9-81ED-4DB2-BD59-A6C34878D82A}">
                    <a16:rowId xmlns:a16="http://schemas.microsoft.com/office/drawing/2014/main" val="621319173"/>
                  </a:ext>
                </a:extLst>
              </a:tr>
              <a:tr h="342900">
                <a:tc>
                  <a:txBody>
                    <a:bodyPr/>
                    <a:lstStyle/>
                    <a:p>
                      <a:pPr algn="r"/>
                      <a:r>
                        <a:rPr kumimoji="1" lang="en-US" altLang="ja-JP" sz="1800" dirty="0"/>
                        <a:t>dd</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405173983"/>
                  </a:ext>
                </a:extLst>
              </a:tr>
            </a:tbl>
          </a:graphicData>
        </a:graphic>
      </p:graphicFrame>
      <p:graphicFrame>
        <p:nvGraphicFramePr>
          <p:cNvPr id="9" name="表 8">
            <a:extLst>
              <a:ext uri="{FF2B5EF4-FFF2-40B4-BE49-F238E27FC236}">
                <a16:creationId xmlns:a16="http://schemas.microsoft.com/office/drawing/2014/main" id="{03A6BCB7-205D-4E69-AF87-C30903AABA21}"/>
              </a:ext>
            </a:extLst>
          </p:cNvPr>
          <p:cNvGraphicFramePr>
            <a:graphicFrameLocks noGrp="1"/>
          </p:cNvGraphicFramePr>
          <p:nvPr/>
        </p:nvGraphicFramePr>
        <p:xfrm>
          <a:off x="3364734" y="1867254"/>
          <a:ext cx="2252557" cy="1337978"/>
        </p:xfrm>
        <a:graphic>
          <a:graphicData uri="http://schemas.openxmlformats.org/drawingml/2006/table">
            <a:tbl>
              <a:tblPr firstRow="1" bandRow="1">
                <a:tableStyleId>{5C22544A-7EE6-4342-B048-85BDC9FD1C3A}</a:tableStyleId>
              </a:tblPr>
              <a:tblGrid>
                <a:gridCol w="587224">
                  <a:extLst>
                    <a:ext uri="{9D8B030D-6E8A-4147-A177-3AD203B41FA5}">
                      <a16:colId xmlns:a16="http://schemas.microsoft.com/office/drawing/2014/main" val="20000"/>
                    </a:ext>
                  </a:extLst>
                </a:gridCol>
                <a:gridCol w="914480">
                  <a:extLst>
                    <a:ext uri="{9D8B030D-6E8A-4147-A177-3AD203B41FA5}">
                      <a16:colId xmlns:a16="http://schemas.microsoft.com/office/drawing/2014/main" val="20001"/>
                    </a:ext>
                  </a:extLst>
                </a:gridCol>
                <a:gridCol w="750853">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000" dirty="0">
                          <a:latin typeface="+mn-lt"/>
                          <a:ea typeface="+mn-ea"/>
                        </a:rPr>
                        <a:t>ID</a:t>
                      </a:r>
                      <a:endParaRPr kumimoji="1" lang="ja-JP" altLang="en-US" sz="2000" dirty="0">
                        <a:latin typeface="+mn-lt"/>
                        <a:ea typeface="+mn-ea"/>
                      </a:endParaRPr>
                    </a:p>
                  </a:txBody>
                  <a:tcPr marL="68580" marR="68580" marT="34290" marB="34290"/>
                </a:tc>
                <a:tc>
                  <a:txBody>
                    <a:bodyPr/>
                    <a:lstStyle/>
                    <a:p>
                      <a:pPr algn="ctr">
                        <a:lnSpc>
                          <a:spcPct val="80000"/>
                        </a:lnSpc>
                      </a:pPr>
                      <a:r>
                        <a:rPr kumimoji="1" lang="ja-JP" altLang="en-US" sz="2000" dirty="0">
                          <a:latin typeface="+mn-lt"/>
                          <a:ea typeface="+mn-ea"/>
                        </a:rPr>
                        <a:t>商品名</a:t>
                      </a:r>
                    </a:p>
                  </a:txBody>
                  <a:tcPr marL="68580" marR="68580" marT="34290" marB="34290"/>
                </a:tc>
                <a:tc>
                  <a:txBody>
                    <a:bodyPr/>
                    <a:lstStyle/>
                    <a:p>
                      <a:pPr algn="ctr">
                        <a:lnSpc>
                          <a:spcPct val="80000"/>
                        </a:lnSpc>
                      </a:pPr>
                      <a:r>
                        <a:rPr kumimoji="1" lang="ja-JP" altLang="en-US" sz="20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000" dirty="0">
                          <a:latin typeface="+mn-lt"/>
                          <a:ea typeface="+mn-ea"/>
                        </a:rPr>
                        <a:t>1</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みかん</a:t>
                      </a:r>
                    </a:p>
                  </a:txBody>
                  <a:tcPr marL="68580" marR="68580" marT="34290" marB="34290"/>
                </a:tc>
                <a:tc>
                  <a:txBody>
                    <a:bodyPr/>
                    <a:lstStyle/>
                    <a:p>
                      <a:pPr algn="r">
                        <a:lnSpc>
                          <a:spcPct val="80000"/>
                        </a:lnSpc>
                      </a:pPr>
                      <a:r>
                        <a:rPr kumimoji="1" lang="en-US" altLang="ja-JP" sz="2000" dirty="0">
                          <a:latin typeface="+mn-lt"/>
                          <a:ea typeface="+mn-ea"/>
                        </a:rPr>
                        <a:t>50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000" dirty="0">
                          <a:latin typeface="+mn-lt"/>
                          <a:ea typeface="+mn-ea"/>
                        </a:rPr>
                        <a:t>2</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りんご</a:t>
                      </a:r>
                    </a:p>
                  </a:txBody>
                  <a:tcPr marL="68580" marR="68580" marT="34290" marB="34290"/>
                </a:tc>
                <a:tc>
                  <a:txBody>
                    <a:bodyPr/>
                    <a:lstStyle/>
                    <a:p>
                      <a:pPr algn="r">
                        <a:lnSpc>
                          <a:spcPct val="80000"/>
                        </a:lnSpc>
                      </a:pPr>
                      <a:r>
                        <a:rPr kumimoji="1" lang="en-US" altLang="ja-JP" sz="2000" dirty="0">
                          <a:latin typeface="+mn-lt"/>
                          <a:ea typeface="+mn-ea"/>
                        </a:rPr>
                        <a:t>100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000" dirty="0">
                          <a:latin typeface="+mn-lt"/>
                          <a:ea typeface="+mn-ea"/>
                        </a:rPr>
                        <a:t>3</a:t>
                      </a:r>
                      <a:endParaRPr kumimoji="1" lang="ja-JP" altLang="en-US" sz="2000" dirty="0">
                        <a:latin typeface="+mn-lt"/>
                        <a:ea typeface="+mn-ea"/>
                      </a:endParaRPr>
                    </a:p>
                  </a:txBody>
                  <a:tcPr marL="68580" marR="68580" marT="34290" marB="34290"/>
                </a:tc>
                <a:tc>
                  <a:txBody>
                    <a:bodyPr/>
                    <a:lstStyle/>
                    <a:p>
                      <a:pPr algn="r">
                        <a:lnSpc>
                          <a:spcPct val="80000"/>
                        </a:lnSpc>
                      </a:pPr>
                      <a:r>
                        <a:rPr kumimoji="1" lang="ja-JP" altLang="en-US" sz="2000" dirty="0">
                          <a:latin typeface="+mn-lt"/>
                          <a:ea typeface="+mn-ea"/>
                        </a:rPr>
                        <a:t>メロン</a:t>
                      </a:r>
                    </a:p>
                  </a:txBody>
                  <a:tcPr marL="68580" marR="68580" marT="34290" marB="34290"/>
                </a:tc>
                <a:tc>
                  <a:txBody>
                    <a:bodyPr/>
                    <a:lstStyle/>
                    <a:p>
                      <a:pPr algn="r">
                        <a:lnSpc>
                          <a:spcPct val="80000"/>
                        </a:lnSpc>
                      </a:pPr>
                      <a:r>
                        <a:rPr kumimoji="1" lang="en-US" altLang="ja-JP" sz="2000" dirty="0">
                          <a:latin typeface="+mn-lt"/>
                          <a:ea typeface="+mn-ea"/>
                        </a:rPr>
                        <a:t>500</a:t>
                      </a:r>
                      <a:endParaRPr kumimoji="1" lang="ja-JP" altLang="en-US" sz="20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0" name="表 9">
            <a:extLst>
              <a:ext uri="{FF2B5EF4-FFF2-40B4-BE49-F238E27FC236}">
                <a16:creationId xmlns:a16="http://schemas.microsoft.com/office/drawing/2014/main" id="{1A4EEC27-E9F2-481B-8C44-E0746F3DE576}"/>
              </a:ext>
            </a:extLst>
          </p:cNvPr>
          <p:cNvGraphicFramePr>
            <a:graphicFrameLocks noGrp="1"/>
          </p:cNvGraphicFramePr>
          <p:nvPr/>
        </p:nvGraphicFramePr>
        <p:xfrm>
          <a:off x="45769" y="2442536"/>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2" name="コンテンツ プレースホルダー 2">
            <a:extLst>
              <a:ext uri="{FF2B5EF4-FFF2-40B4-BE49-F238E27FC236}">
                <a16:creationId xmlns:a16="http://schemas.microsoft.com/office/drawing/2014/main" id="{C1123560-CE8C-4D99-8C85-DFD9F93429A2}"/>
              </a:ext>
            </a:extLst>
          </p:cNvPr>
          <p:cNvSpPr>
            <a:spLocks noGrp="1"/>
          </p:cNvSpPr>
          <p:nvPr>
            <p:ph idx="1"/>
          </p:nvPr>
        </p:nvSpPr>
        <p:spPr>
          <a:xfrm>
            <a:off x="5698545" y="778972"/>
            <a:ext cx="3445455" cy="1458410"/>
          </a:xfrm>
          <a:solidFill>
            <a:schemeClr val="accent4">
              <a:lumMod val="20000"/>
              <a:lumOff val="80000"/>
            </a:schemeClr>
          </a:solidFill>
        </p:spPr>
        <p:txBody>
          <a:bodyPr>
            <a:normAutofit/>
          </a:bodyPr>
          <a:lstStyle/>
          <a:p>
            <a:pPr marL="0" indent="0">
              <a:lnSpc>
                <a:spcPct val="140000"/>
              </a:lnSpc>
              <a:buNone/>
            </a:pPr>
            <a:r>
              <a:rPr lang="en-US" altLang="ja-JP" sz="1700" b="1" dirty="0">
                <a:solidFill>
                  <a:srgbClr val="C00000"/>
                </a:solidFill>
                <a:latin typeface="Segoe UI" panose="020B0502040204020203" pitchFamily="34" charset="0"/>
              </a:rPr>
              <a:t>SELECT</a:t>
            </a:r>
            <a:r>
              <a:rPr lang="en-US" altLang="ja-JP" sz="1700" b="1" dirty="0">
                <a:latin typeface="Segoe UI" panose="020B0502040204020203" pitchFamily="34" charset="0"/>
              </a:rPr>
              <a:t> </a:t>
            </a:r>
            <a:r>
              <a:rPr lang="en-US" altLang="ja-JP" sz="1700" dirty="0">
                <a:latin typeface="Segoe UI" panose="020B0502040204020203" pitchFamily="34" charset="0"/>
              </a:rPr>
              <a:t>A.ID, </a:t>
            </a:r>
            <a:r>
              <a:rPr lang="ja-JP" altLang="en-US" sz="1700" dirty="0">
                <a:latin typeface="Segoe UI" panose="020B0502040204020203" pitchFamily="34" charset="0"/>
              </a:rPr>
              <a:t>商品名</a:t>
            </a:r>
            <a:r>
              <a:rPr lang="en-US" altLang="ja-JP" sz="1700" dirty="0">
                <a:latin typeface="Segoe UI" panose="020B0502040204020203" pitchFamily="34" charset="0"/>
              </a:rPr>
              <a:t>, </a:t>
            </a:r>
            <a:r>
              <a:rPr lang="ja-JP" altLang="en-US" sz="1700" dirty="0">
                <a:latin typeface="Segoe UI" panose="020B0502040204020203" pitchFamily="34" charset="0"/>
              </a:rPr>
              <a:t>単価</a:t>
            </a:r>
            <a:r>
              <a:rPr lang="en-US" altLang="ja-JP" sz="1700" dirty="0">
                <a:latin typeface="Segoe UI" panose="020B0502040204020203" pitchFamily="34" charset="0"/>
              </a:rPr>
              <a:t>, </a:t>
            </a:r>
            <a:r>
              <a:rPr lang="ja-JP" altLang="en-US" sz="1700" dirty="0">
                <a:latin typeface="Segoe UI" panose="020B0502040204020203" pitchFamily="34" charset="0"/>
              </a:rPr>
              <a:t>購入者</a:t>
            </a:r>
            <a:endParaRPr lang="en-US" altLang="ja-JP" sz="1700" dirty="0">
              <a:latin typeface="Segoe UI" panose="020B0502040204020203" pitchFamily="34" charset="0"/>
            </a:endParaRPr>
          </a:p>
          <a:p>
            <a:pPr marL="0" indent="0">
              <a:lnSpc>
                <a:spcPct val="140000"/>
              </a:lnSpc>
              <a:buNone/>
            </a:pPr>
            <a:r>
              <a:rPr lang="en-US" altLang="ja-JP" sz="1700" b="1" dirty="0">
                <a:solidFill>
                  <a:srgbClr val="C00000"/>
                </a:solidFill>
                <a:latin typeface="Segoe UI" panose="020B0502040204020203" pitchFamily="34" charset="0"/>
              </a:rPr>
              <a:t>FROM </a:t>
            </a:r>
            <a:r>
              <a:rPr lang="en-US" altLang="ja-JP" sz="1700" dirty="0">
                <a:latin typeface="Segoe UI" panose="020B0502040204020203" pitchFamily="34" charset="0"/>
              </a:rPr>
              <a:t>A, B</a:t>
            </a:r>
          </a:p>
          <a:p>
            <a:pPr marL="0" indent="0">
              <a:lnSpc>
                <a:spcPct val="140000"/>
              </a:lnSpc>
              <a:buNone/>
            </a:pPr>
            <a:r>
              <a:rPr lang="en-US" altLang="ja-JP" sz="1700" b="1" dirty="0">
                <a:solidFill>
                  <a:srgbClr val="C00000"/>
                </a:solidFill>
                <a:latin typeface="Segoe UI" panose="020B0502040204020203" pitchFamily="34" charset="0"/>
              </a:rPr>
              <a:t>WHERE</a:t>
            </a:r>
            <a:r>
              <a:rPr lang="en-US" altLang="ja-JP" sz="1700" dirty="0">
                <a:latin typeface="Segoe UI" panose="020B0502040204020203" pitchFamily="34" charset="0"/>
              </a:rPr>
              <a:t> A.ID = B.ID;</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5" name="右矢印 4">
            <a:extLst>
              <a:ext uri="{FF2B5EF4-FFF2-40B4-BE49-F238E27FC236}">
                <a16:creationId xmlns:a16="http://schemas.microsoft.com/office/drawing/2014/main" id="{BE5D412C-68E0-4C69-99FC-8DBDEA955915}"/>
              </a:ext>
            </a:extLst>
          </p:cNvPr>
          <p:cNvSpPr/>
          <p:nvPr/>
        </p:nvSpPr>
        <p:spPr>
          <a:xfrm>
            <a:off x="3110903" y="3036085"/>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E087DA01-FF75-4827-842C-4780FA80421D}"/>
              </a:ext>
            </a:extLst>
          </p:cNvPr>
          <p:cNvGraphicFramePr>
            <a:graphicFrameLocks noGrp="1"/>
          </p:cNvGraphicFramePr>
          <p:nvPr/>
        </p:nvGraphicFramePr>
        <p:xfrm>
          <a:off x="6050010" y="2596045"/>
          <a:ext cx="2995529" cy="1866744"/>
        </p:xfrm>
        <a:graphic>
          <a:graphicData uri="http://schemas.openxmlformats.org/drawingml/2006/table">
            <a:tbl>
              <a:tblPr firstRow="1" bandRow="1">
                <a:tableStyleId>{5C22544A-7EE6-4342-B048-85BDC9FD1C3A}</a:tableStyleId>
              </a:tblPr>
              <a:tblGrid>
                <a:gridCol w="729045">
                  <a:extLst>
                    <a:ext uri="{9D8B030D-6E8A-4147-A177-3AD203B41FA5}">
                      <a16:colId xmlns:a16="http://schemas.microsoft.com/office/drawing/2014/main" val="20000"/>
                    </a:ext>
                  </a:extLst>
                </a:gridCol>
                <a:gridCol w="829922">
                  <a:extLst>
                    <a:ext uri="{9D8B030D-6E8A-4147-A177-3AD203B41FA5}">
                      <a16:colId xmlns:a16="http://schemas.microsoft.com/office/drawing/2014/main" val="20001"/>
                    </a:ext>
                  </a:extLst>
                </a:gridCol>
                <a:gridCol w="779481">
                  <a:extLst>
                    <a:ext uri="{9D8B030D-6E8A-4147-A177-3AD203B41FA5}">
                      <a16:colId xmlns:a16="http://schemas.microsoft.com/office/drawing/2014/main" val="20002"/>
                    </a:ext>
                  </a:extLst>
                </a:gridCol>
                <a:gridCol w="657081">
                  <a:extLst>
                    <a:ext uri="{9D8B030D-6E8A-4147-A177-3AD203B41FA5}">
                      <a16:colId xmlns:a16="http://schemas.microsoft.com/office/drawing/2014/main" val="20004"/>
                    </a:ext>
                  </a:extLst>
                </a:gridCol>
              </a:tblGrid>
              <a:tr h="309411">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商品名</a:t>
                      </a:r>
                    </a:p>
                  </a:txBody>
                  <a:tcPr marL="68580" marR="68580" marT="34290" marB="34290"/>
                </a:tc>
                <a:tc>
                  <a:txBody>
                    <a:bodyPr/>
                    <a:lstStyle/>
                    <a:p>
                      <a:pPr algn="ctr"/>
                      <a:r>
                        <a:rPr kumimoji="1" lang="ja-JP" altLang="en-US" sz="1400" dirty="0"/>
                        <a:t>単価</a:t>
                      </a:r>
                    </a:p>
                  </a:txBody>
                  <a:tcPr marL="68580" marR="68580" marT="34290" marB="34290"/>
                </a:tc>
                <a:tc>
                  <a:txBody>
                    <a:bodyPr/>
                    <a:lstStyle/>
                    <a:p>
                      <a:pPr algn="ctr"/>
                      <a:r>
                        <a:rPr kumimoji="1" lang="ja-JP" altLang="en-US" sz="1400" dirty="0"/>
                        <a:t>購入者</a:t>
                      </a:r>
                    </a:p>
                  </a:txBody>
                  <a:tcPr marL="68580" marR="68580" marT="34290" marB="34290"/>
                </a:tc>
                <a:extLst>
                  <a:ext uri="{0D108BD9-81ED-4DB2-BD59-A6C34878D82A}">
                    <a16:rowId xmlns:a16="http://schemas.microsoft.com/office/drawing/2014/main" val="10000"/>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aa</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10001"/>
                  </a:ext>
                </a:extLst>
              </a:tr>
              <a:tr h="342861">
                <a:tc>
                  <a:txBody>
                    <a:bodyPr/>
                    <a:lstStyle/>
                    <a:p>
                      <a:pPr algn="r"/>
                      <a:r>
                        <a:rPr kumimoji="1" lang="en-US" altLang="ja-JP" sz="1600" b="1" dirty="0"/>
                        <a:t>1</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ja-JP" altLang="en-US" sz="1600" b="1" dirty="0"/>
                        <a:t>みかん</a:t>
                      </a:r>
                    </a:p>
                  </a:txBody>
                  <a:tcPr marL="68580" marR="68580" marT="34290" marB="34290">
                    <a:solidFill>
                      <a:schemeClr val="accent2">
                        <a:lumMod val="60000"/>
                        <a:lumOff val="40000"/>
                        <a:alpha val="20000"/>
                      </a:schemeClr>
                    </a:solidFill>
                  </a:tcPr>
                </a:tc>
                <a:tc>
                  <a:txBody>
                    <a:bodyPr/>
                    <a:lstStyle/>
                    <a:p>
                      <a:pPr algn="r"/>
                      <a:r>
                        <a:rPr kumimoji="1" lang="en-US" altLang="ja-JP" sz="1600" b="1" dirty="0"/>
                        <a:t>50</a:t>
                      </a:r>
                      <a:endParaRPr kumimoji="1" lang="ja-JP" altLang="en-US" sz="1600" b="1" dirty="0"/>
                    </a:p>
                  </a:txBody>
                  <a:tcPr marL="68580" marR="68580" marT="34290" marB="34290">
                    <a:solidFill>
                      <a:schemeClr val="accent2">
                        <a:lumMod val="60000"/>
                        <a:lumOff val="40000"/>
                        <a:alpha val="20000"/>
                      </a:schemeClr>
                    </a:solidFill>
                  </a:tcPr>
                </a:tc>
                <a:tc>
                  <a:txBody>
                    <a:bodyPr/>
                    <a:lstStyle/>
                    <a:p>
                      <a:pPr algn="r"/>
                      <a:r>
                        <a:rPr kumimoji="1" lang="en-US" altLang="ja-JP" sz="1600" b="1" dirty="0"/>
                        <a:t>bb</a:t>
                      </a:r>
                      <a:endParaRPr kumimoji="1" lang="ja-JP" altLang="en-US" sz="1600" b="1" dirty="0"/>
                    </a:p>
                  </a:txBody>
                  <a:tcPr marL="68580" marR="68580" marT="34290" marB="34290">
                    <a:solidFill>
                      <a:schemeClr val="accent5">
                        <a:alpha val="20000"/>
                      </a:schemeClr>
                    </a:solidFill>
                  </a:tcPr>
                </a:tc>
                <a:extLst>
                  <a:ext uri="{0D108BD9-81ED-4DB2-BD59-A6C34878D82A}">
                    <a16:rowId xmlns:a16="http://schemas.microsoft.com/office/drawing/2014/main" val="2708458730"/>
                  </a:ext>
                </a:extLst>
              </a:tr>
              <a:tr h="342861">
                <a:tc>
                  <a:txBody>
                    <a:bodyPr/>
                    <a:lstStyle/>
                    <a:p>
                      <a:pPr algn="r"/>
                      <a:r>
                        <a:rPr kumimoji="1" lang="en-US" altLang="ja-JP" sz="1600" b="1" dirty="0"/>
                        <a:t>2</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ja-JP" altLang="en-US" sz="1600" b="1" dirty="0"/>
                        <a:t>りんご</a:t>
                      </a:r>
                    </a:p>
                  </a:txBody>
                  <a:tcPr marL="68580" marR="68580" marT="34290" marB="34290">
                    <a:solidFill>
                      <a:schemeClr val="accent3">
                        <a:lumMod val="60000"/>
                        <a:lumOff val="40000"/>
                        <a:alpha val="20000"/>
                      </a:schemeClr>
                    </a:solidFill>
                  </a:tcPr>
                </a:tc>
                <a:tc>
                  <a:txBody>
                    <a:bodyPr/>
                    <a:lstStyle/>
                    <a:p>
                      <a:pPr algn="r"/>
                      <a:r>
                        <a:rPr kumimoji="1" lang="en-US" altLang="ja-JP" sz="1600" b="1" dirty="0"/>
                        <a:t>100</a:t>
                      </a:r>
                      <a:endParaRPr kumimoji="1" lang="ja-JP" altLang="en-US" sz="1600" b="1" dirty="0"/>
                    </a:p>
                  </a:txBody>
                  <a:tcPr marL="68580" marR="68580" marT="34290" marB="34290">
                    <a:solidFill>
                      <a:schemeClr val="accent3">
                        <a:lumMod val="60000"/>
                        <a:lumOff val="40000"/>
                        <a:alpha val="20000"/>
                      </a:schemeClr>
                    </a:solidFill>
                  </a:tcPr>
                </a:tc>
                <a:tc>
                  <a:txBody>
                    <a:bodyPr/>
                    <a:lstStyle/>
                    <a:p>
                      <a:pPr algn="r"/>
                      <a:r>
                        <a:rPr kumimoji="1" lang="en-US" altLang="ja-JP" sz="1600" b="1" dirty="0"/>
                        <a:t>cc</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4166274167"/>
                  </a:ext>
                </a:extLst>
              </a:tr>
              <a:tr h="342861">
                <a:tc>
                  <a:txBody>
                    <a:bodyPr/>
                    <a:lstStyle/>
                    <a:p>
                      <a:pPr algn="r"/>
                      <a:r>
                        <a:rPr kumimoji="1" lang="en-US" altLang="ja-JP" sz="1600" b="1" dirty="0"/>
                        <a:t>3</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ja-JP" altLang="en-US" sz="1600" b="1" dirty="0"/>
                        <a:t>メロン</a:t>
                      </a:r>
                    </a:p>
                  </a:txBody>
                  <a:tcPr marL="68580" marR="68580" marT="34290" marB="34290">
                    <a:solidFill>
                      <a:schemeClr val="accent6">
                        <a:lumMod val="60000"/>
                        <a:lumOff val="40000"/>
                        <a:alpha val="20000"/>
                      </a:schemeClr>
                    </a:solidFill>
                  </a:tcPr>
                </a:tc>
                <a:tc>
                  <a:txBody>
                    <a:bodyPr/>
                    <a:lstStyle/>
                    <a:p>
                      <a:pPr algn="r"/>
                      <a:r>
                        <a:rPr kumimoji="1" lang="en-US" altLang="ja-JP" sz="1600" b="1" dirty="0"/>
                        <a:t>500</a:t>
                      </a:r>
                      <a:endParaRPr kumimoji="1" lang="ja-JP" altLang="en-US" sz="1600" b="1" dirty="0"/>
                    </a:p>
                  </a:txBody>
                  <a:tcPr marL="68580" marR="68580" marT="34290" marB="34290">
                    <a:solidFill>
                      <a:schemeClr val="accent6">
                        <a:lumMod val="60000"/>
                        <a:lumOff val="40000"/>
                        <a:alpha val="20000"/>
                      </a:schemeClr>
                    </a:solidFill>
                  </a:tcPr>
                </a:tc>
                <a:tc>
                  <a:txBody>
                    <a:bodyPr/>
                    <a:lstStyle/>
                    <a:p>
                      <a:pPr algn="r"/>
                      <a:r>
                        <a:rPr kumimoji="1" lang="en-US" altLang="ja-JP" sz="1600" b="1" dirty="0"/>
                        <a:t>dd</a:t>
                      </a:r>
                      <a:endParaRPr kumimoji="1" lang="ja-JP" altLang="en-US" sz="1600" b="1" dirty="0"/>
                    </a:p>
                  </a:txBody>
                  <a:tcPr marL="68580" marR="68580" marT="34290" marB="34290">
                    <a:solidFill>
                      <a:schemeClr val="accent6">
                        <a:lumMod val="50000"/>
                        <a:alpha val="20000"/>
                      </a:schemeClr>
                    </a:solidFill>
                  </a:tcPr>
                </a:tc>
                <a:extLst>
                  <a:ext uri="{0D108BD9-81ED-4DB2-BD59-A6C34878D82A}">
                    <a16:rowId xmlns:a16="http://schemas.microsoft.com/office/drawing/2014/main" val="10006"/>
                  </a:ext>
                </a:extLst>
              </a:tr>
            </a:tbl>
          </a:graphicData>
        </a:graphic>
      </p:graphicFrame>
      <p:sp>
        <p:nvSpPr>
          <p:cNvPr id="17" name="右矢印 4">
            <a:extLst>
              <a:ext uri="{FF2B5EF4-FFF2-40B4-BE49-F238E27FC236}">
                <a16:creationId xmlns:a16="http://schemas.microsoft.com/office/drawing/2014/main" id="{C0A93A85-1AB5-4244-8717-F956608EFEA2}"/>
              </a:ext>
            </a:extLst>
          </p:cNvPr>
          <p:cNvSpPr/>
          <p:nvPr/>
        </p:nvSpPr>
        <p:spPr>
          <a:xfrm>
            <a:off x="5781042" y="3033706"/>
            <a:ext cx="246977" cy="1070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コンテンツ プレースホルダー 2">
            <a:extLst>
              <a:ext uri="{FF2B5EF4-FFF2-40B4-BE49-F238E27FC236}">
                <a16:creationId xmlns:a16="http://schemas.microsoft.com/office/drawing/2014/main" id="{0F33533A-3EB3-4F3C-9D5C-778FF2B11616}"/>
              </a:ext>
            </a:extLst>
          </p:cNvPr>
          <p:cNvSpPr txBox="1">
            <a:spLocks/>
          </p:cNvSpPr>
          <p:nvPr/>
        </p:nvSpPr>
        <p:spPr>
          <a:xfrm>
            <a:off x="1157145" y="877624"/>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ID,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商品名</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単価</a:t>
            </a:r>
            <a:endPar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19" name="コンテンツ プレースホルダー 2">
            <a:extLst>
              <a:ext uri="{FF2B5EF4-FFF2-40B4-BE49-F238E27FC236}">
                <a16:creationId xmlns:a16="http://schemas.microsoft.com/office/drawing/2014/main" id="{DAC54E8D-B23D-4596-8E30-B27FD91C147F}"/>
              </a:ext>
            </a:extLst>
          </p:cNvPr>
          <p:cNvSpPr txBox="1">
            <a:spLocks/>
          </p:cNvSpPr>
          <p:nvPr/>
        </p:nvSpPr>
        <p:spPr>
          <a:xfrm>
            <a:off x="1157145" y="5389126"/>
            <a:ext cx="3408588" cy="847558"/>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SELECT</a:t>
            </a:r>
            <a:r>
              <a:rPr kumimoji="1" lang="en-US" altLang="ja-JP" sz="26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DISTINCT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購入者</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ID</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INTO</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B </a:t>
            </a:r>
            <a:r>
              <a:rPr kumimoji="1" lang="en-US" altLang="ja-JP" sz="26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FROM </a:t>
            </a:r>
            <a:r>
              <a:rPr kumimoji="1" lang="ja-JP" altLang="en-US"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購入記録</a:t>
            </a:r>
            <a:r>
              <a:rPr kumimoji="1" lang="en-US" altLang="ja-JP" sz="26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700" b="0" i="0" u="none" strike="noStrike" kern="1200" cap="none" spc="0" normalizeH="0" baseline="0" noProof="0" dirty="0">
              <a:ln>
                <a:noFill/>
              </a:ln>
              <a:solidFill>
                <a:prstClr val="black"/>
              </a:solidFill>
              <a:effectLst/>
              <a:uLnTx/>
              <a:uFillTx/>
              <a:latin typeface="Inconsolata" panose="020B0609030003000000" pitchFamily="49" charset="0"/>
              <a:ea typeface="メイリオ" panose="020B0604030504040204" pitchFamily="50" charset="-128"/>
              <a:cs typeface="Segoe UI" panose="020B0502040204020203" pitchFamily="34" charset="0"/>
            </a:endParaRPr>
          </a:p>
        </p:txBody>
      </p:sp>
      <p:sp>
        <p:nvSpPr>
          <p:cNvPr id="3" name="テキスト ボックス 2"/>
          <p:cNvSpPr txBox="1"/>
          <p:nvPr/>
        </p:nvSpPr>
        <p:spPr>
          <a:xfrm>
            <a:off x="5003800" y="5452626"/>
            <a:ext cx="3877985" cy="830997"/>
          </a:xfrm>
          <a:prstGeom prst="rect">
            <a:avLst/>
          </a:prstGeom>
          <a:noFill/>
        </p:spPr>
        <p:txBody>
          <a:bodyPr wrap="none" rtlCol="0">
            <a:spAutoFit/>
          </a:bodyPr>
          <a:lstStyle/>
          <a:p>
            <a:r>
              <a:rPr kumimoji="1" lang="ja-JP" altLang="en-US" sz="2400" b="1" dirty="0"/>
              <a:t>テーブルの分割と結合によ</a:t>
            </a:r>
            <a:endParaRPr kumimoji="1" lang="en-US" altLang="ja-JP" sz="2400" b="1" dirty="0"/>
          </a:p>
          <a:p>
            <a:r>
              <a:rPr kumimoji="1" lang="ja-JP" altLang="en-US" sz="2400" b="1" dirty="0"/>
              <a:t>り、もとに戻る場合がある</a:t>
            </a:r>
          </a:p>
        </p:txBody>
      </p:sp>
    </p:spTree>
    <p:extLst>
      <p:ext uri="{BB962C8B-B14F-4D97-AF65-F5344CB8AC3E}">
        <p14:creationId xmlns:p14="http://schemas.microsoft.com/office/powerpoint/2010/main" val="2704541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全体まとめ ①</a:t>
            </a:r>
          </a:p>
        </p:txBody>
      </p:sp>
      <p:sp>
        <p:nvSpPr>
          <p:cNvPr id="3" name="コンテンツ プレースホルダー 2"/>
          <p:cNvSpPr>
            <a:spLocks noGrp="1"/>
          </p:cNvSpPr>
          <p:nvPr>
            <p:ph idx="1"/>
          </p:nvPr>
        </p:nvSpPr>
        <p:spPr>
          <a:xfrm>
            <a:off x="321845" y="846252"/>
            <a:ext cx="8461208" cy="6011747"/>
          </a:xfrm>
        </p:spPr>
        <p:txBody>
          <a:bodyPr>
            <a:normAutofit fontScale="77500" lnSpcReduction="20000"/>
          </a:bodyPr>
          <a:lstStyle/>
          <a:p>
            <a:pPr marL="0" indent="0">
              <a:buNone/>
            </a:pPr>
            <a:r>
              <a:rPr lang="ja-JP" altLang="en-US" b="1" dirty="0"/>
              <a:t>リレーショナルデータベースの重要性</a:t>
            </a:r>
          </a:p>
          <a:p>
            <a:r>
              <a:rPr lang="ja-JP" altLang="en-US" b="1" dirty="0"/>
              <a:t>データの整合性</a:t>
            </a:r>
            <a:r>
              <a:rPr lang="ja-JP" altLang="en-US" dirty="0"/>
              <a:t>：誤ったデータや矛盾したデータの保存を防ぐ。</a:t>
            </a:r>
          </a:p>
          <a:p>
            <a:r>
              <a:rPr lang="ja-JP" altLang="en-US" b="1" dirty="0"/>
              <a:t>柔軟な問い合わせ能力</a:t>
            </a:r>
            <a:r>
              <a:rPr lang="ja-JP" altLang="en-US" dirty="0"/>
              <a:t>：</a:t>
            </a:r>
            <a:r>
              <a:rPr lang="en-US" altLang="ja-JP" dirty="0"/>
              <a:t>SQL</a:t>
            </a:r>
            <a:r>
              <a:rPr lang="ja-JP" altLang="en-US" dirty="0"/>
              <a:t>を使用し、複雑な検索やデータ抽出が可能。</a:t>
            </a:r>
          </a:p>
          <a:p>
            <a:r>
              <a:rPr lang="ja-JP" altLang="en-US" b="1" dirty="0"/>
              <a:t>トランザクション</a:t>
            </a:r>
            <a:r>
              <a:rPr lang="ja-JP" altLang="en-US" dirty="0"/>
              <a:t>：一連の操作を一つの単位として扱う機能。</a:t>
            </a:r>
          </a:p>
          <a:p>
            <a:r>
              <a:rPr lang="ja-JP" altLang="en-US" b="1" dirty="0"/>
              <a:t>セキュリティ</a:t>
            </a:r>
            <a:r>
              <a:rPr lang="ja-JP" altLang="en-US" dirty="0"/>
              <a:t>：アクセス権限の設定などで確保。</a:t>
            </a:r>
          </a:p>
          <a:p>
            <a:endParaRPr lang="ja-JP" altLang="en-US" dirty="0"/>
          </a:p>
          <a:p>
            <a:pPr marL="0" indent="0">
              <a:buNone/>
            </a:pPr>
            <a:r>
              <a:rPr lang="ja-JP" altLang="en-US" b="1" dirty="0"/>
              <a:t>冗長なデータの問題点</a:t>
            </a:r>
          </a:p>
          <a:p>
            <a:r>
              <a:rPr lang="ja-JP" altLang="en-US" dirty="0"/>
              <a:t>更新の際、全ての個所を更新する必要性。</a:t>
            </a:r>
          </a:p>
          <a:p>
            <a:endParaRPr lang="ja-JP" altLang="en-US" dirty="0"/>
          </a:p>
          <a:p>
            <a:pPr marL="0" indent="0">
              <a:buNone/>
            </a:pPr>
            <a:r>
              <a:rPr lang="ja-JP" altLang="en-US" b="1" dirty="0"/>
              <a:t>異状とは</a:t>
            </a:r>
          </a:p>
          <a:p>
            <a:r>
              <a:rPr lang="ja-JP" altLang="en-US" dirty="0"/>
              <a:t>データベース操作時の予期しない問題。</a:t>
            </a:r>
          </a:p>
          <a:p>
            <a:r>
              <a:rPr lang="ja-JP" altLang="en-US" b="1" dirty="0"/>
              <a:t>主にデータベースの不適切な設計</a:t>
            </a:r>
            <a:r>
              <a:rPr lang="ja-JP" altLang="en-US" dirty="0"/>
              <a:t>により、</a:t>
            </a:r>
            <a:r>
              <a:rPr lang="ja-JP" altLang="en-US" b="1" dirty="0"/>
              <a:t>冗長なデータが発生</a:t>
            </a:r>
            <a:r>
              <a:rPr lang="ja-JP" altLang="en-US" dirty="0"/>
              <a:t>してしまうことが</a:t>
            </a:r>
            <a:r>
              <a:rPr lang="ja-JP" altLang="en-US" b="1" dirty="0"/>
              <a:t>主な原因</a:t>
            </a:r>
          </a:p>
          <a:p>
            <a:endParaRPr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2361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全体まとめ ②</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b="1" dirty="0"/>
              <a:t>正規化とその重要性</a:t>
            </a:r>
          </a:p>
          <a:p>
            <a:r>
              <a:rPr lang="ja-JP" altLang="en-US" dirty="0"/>
              <a:t>正規化は、テーブルを適切な形に再構成するプロセス。</a:t>
            </a:r>
          </a:p>
          <a:p>
            <a:r>
              <a:rPr lang="ja-JP" altLang="en-US" dirty="0"/>
              <a:t>冗長性の排除とデータ整合性の向上が目的。</a:t>
            </a:r>
          </a:p>
          <a:p>
            <a:r>
              <a:rPr lang="ja-JP" altLang="en-US" dirty="0"/>
              <a:t>データベース設計の必須ステップ。</a:t>
            </a:r>
          </a:p>
          <a:p>
            <a:pPr marL="0" indent="0">
              <a:buNone/>
            </a:pPr>
            <a:endParaRPr lang="en-US" altLang="ja-JP" dirty="0"/>
          </a:p>
          <a:p>
            <a:pPr marL="0" indent="0">
              <a:buNone/>
            </a:pPr>
            <a:r>
              <a:rPr lang="ja-JP" altLang="en-US" b="1" dirty="0"/>
              <a:t>テーブル分割の理由</a:t>
            </a:r>
          </a:p>
          <a:p>
            <a:r>
              <a:rPr lang="ja-JP" altLang="en-US" dirty="0"/>
              <a:t>正規化のための冗長なデータの排除。</a:t>
            </a:r>
          </a:p>
          <a:p>
            <a:r>
              <a:rPr lang="ja-JP" altLang="en-US" dirty="0"/>
              <a:t>問い合わせの性能向上。</a:t>
            </a:r>
          </a:p>
          <a:p>
            <a:endParaRPr lang="ja-JP" altLang="en-US" dirty="0"/>
          </a:p>
          <a:p>
            <a:pPr marL="0" indent="0">
              <a:buNone/>
            </a:pPr>
            <a:r>
              <a:rPr lang="ja-JP" altLang="en-US" b="1" dirty="0"/>
              <a:t>テーブル結合の理由</a:t>
            </a:r>
          </a:p>
          <a:p>
            <a:r>
              <a:rPr lang="ja-JP" altLang="en-US" dirty="0"/>
              <a:t>関連する複数テーブルの組み合わせ。</a:t>
            </a:r>
          </a:p>
          <a:p>
            <a:r>
              <a:rPr lang="ja-JP" altLang="en-US" dirty="0"/>
              <a:t>正規化で分割されたテーブルの再結合。</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88427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57319" y="740297"/>
            <a:ext cx="6355868" cy="4660291"/>
          </a:xfrm>
        </p:spPr>
        <p:txBody>
          <a:bodyPr>
            <a:noAutofit/>
          </a:bodyPr>
          <a:lstStyle/>
          <a:p>
            <a:pPr marL="0" indent="0">
              <a:buNone/>
            </a:pPr>
            <a:r>
              <a:rPr lang="ja-JP" altLang="en-US" sz="2000" b="1" dirty="0">
                <a:solidFill>
                  <a:srgbClr val="374151"/>
                </a:solidFill>
                <a:latin typeface="Söhne"/>
              </a:rPr>
              <a:t>① データの整合性の保持</a:t>
            </a:r>
          </a:p>
          <a:p>
            <a:r>
              <a:rPr lang="ja-JP" altLang="en-US" sz="1800" dirty="0">
                <a:solidFill>
                  <a:srgbClr val="374151"/>
                </a:solidFill>
                <a:latin typeface="Söhne"/>
              </a:rPr>
              <a:t>テーブルを正規化することで、</a:t>
            </a:r>
            <a:r>
              <a:rPr lang="ja-JP" altLang="en-US" sz="1800" b="1" dirty="0">
                <a:solidFill>
                  <a:srgbClr val="374151"/>
                </a:solidFill>
                <a:latin typeface="Söhne"/>
              </a:rPr>
              <a:t>データの冗長性を排除</a:t>
            </a:r>
            <a:r>
              <a:rPr lang="ja-JP" altLang="en-US" sz="1800" dirty="0">
                <a:solidFill>
                  <a:srgbClr val="374151"/>
                </a:solidFill>
                <a:latin typeface="Söhne"/>
              </a:rPr>
              <a:t>し、</a:t>
            </a:r>
            <a:r>
              <a:rPr lang="ja-JP" altLang="en-US" sz="1800" b="1" dirty="0">
                <a:solidFill>
                  <a:srgbClr val="374151"/>
                </a:solidFill>
                <a:latin typeface="Söhne"/>
              </a:rPr>
              <a:t>整合性を高める</a:t>
            </a:r>
            <a:r>
              <a:rPr lang="ja-JP" altLang="en-US" sz="1800" dirty="0">
                <a:solidFill>
                  <a:srgbClr val="374151"/>
                </a:solidFill>
                <a:latin typeface="Söhne"/>
              </a:rPr>
              <a:t>ことが可能となります。</a:t>
            </a:r>
            <a:endParaRPr lang="en-US" altLang="ja-JP" sz="1800" dirty="0">
              <a:solidFill>
                <a:srgbClr val="374151"/>
              </a:solidFill>
              <a:latin typeface="Söhne"/>
            </a:endParaRPr>
          </a:p>
          <a:p>
            <a:r>
              <a:rPr lang="ja-JP" altLang="en-US" sz="1800" dirty="0">
                <a:solidFill>
                  <a:srgbClr val="374151"/>
                </a:solidFill>
                <a:latin typeface="Söhne"/>
              </a:rPr>
              <a:t>この学習を通じて、データ管理における</a:t>
            </a:r>
            <a:r>
              <a:rPr lang="ja-JP" altLang="en-US" sz="1800" b="1" dirty="0">
                <a:solidFill>
                  <a:srgbClr val="374151"/>
                </a:solidFill>
                <a:latin typeface="Söhne"/>
              </a:rPr>
              <a:t>新しい視角や考え方</a:t>
            </a:r>
            <a:r>
              <a:rPr lang="ja-JP" altLang="en-US" sz="1800" dirty="0">
                <a:solidFill>
                  <a:srgbClr val="374151"/>
                </a:solidFill>
                <a:latin typeface="Söhne"/>
              </a:rPr>
              <a:t>を獲得できます。</a:t>
            </a:r>
          </a:p>
          <a:p>
            <a:pPr marL="0" indent="0">
              <a:buNone/>
            </a:pPr>
            <a:r>
              <a:rPr lang="ja-JP" altLang="en-US" sz="2000" b="1" dirty="0">
                <a:solidFill>
                  <a:srgbClr val="374151"/>
                </a:solidFill>
                <a:latin typeface="Söhne"/>
              </a:rPr>
              <a:t>② データベース設計スキル</a:t>
            </a:r>
          </a:p>
          <a:p>
            <a:r>
              <a:rPr lang="ja-JP" altLang="en-US" sz="1800" dirty="0">
                <a:solidFill>
                  <a:srgbClr val="374151"/>
                </a:solidFill>
                <a:latin typeface="Söhne"/>
              </a:rPr>
              <a:t>データベース設計の基本を学ぶことは、</a:t>
            </a:r>
            <a:r>
              <a:rPr lang="ja-JP" altLang="en-US" sz="1800" i="1" dirty="0">
                <a:solidFill>
                  <a:srgbClr val="374151"/>
                </a:solidFill>
                <a:latin typeface="Söhne"/>
              </a:rPr>
              <a:t>多様なデータベースシステムの設計や運用能力</a:t>
            </a:r>
            <a:r>
              <a:rPr lang="ja-JP" altLang="en-US" sz="1800" dirty="0">
                <a:solidFill>
                  <a:srgbClr val="374151"/>
                </a:solidFill>
                <a:latin typeface="Söhne"/>
              </a:rPr>
              <a:t>に直結します。</a:t>
            </a:r>
            <a:endParaRPr lang="en-US" altLang="ja-JP" sz="1800" dirty="0">
              <a:solidFill>
                <a:srgbClr val="374151"/>
              </a:solidFill>
              <a:latin typeface="Söhne"/>
            </a:endParaRPr>
          </a:p>
          <a:p>
            <a:r>
              <a:rPr lang="ja-JP" altLang="en-US" sz="1800" dirty="0">
                <a:solidFill>
                  <a:srgbClr val="374151"/>
                </a:solidFill>
                <a:latin typeface="Söhne"/>
              </a:rPr>
              <a:t>このとき、データの冗長性、異状、正規化について理解しておくことは有用です。</a:t>
            </a:r>
            <a:endParaRPr lang="en-US" altLang="ja-JP" sz="1800" dirty="0">
              <a:solidFill>
                <a:srgbClr val="374151"/>
              </a:solidFill>
              <a:latin typeface="Söhne"/>
            </a:endParaRPr>
          </a:p>
          <a:p>
            <a:pPr marL="0" indent="0">
              <a:buNone/>
            </a:pPr>
            <a:r>
              <a:rPr lang="ja-JP" altLang="en-US" sz="2000" b="1" dirty="0">
                <a:solidFill>
                  <a:srgbClr val="374151"/>
                </a:solidFill>
                <a:latin typeface="Söhne"/>
              </a:rPr>
              <a:t>③ 問題解決能力</a:t>
            </a:r>
          </a:p>
          <a:p>
            <a:pPr marL="0" indent="0">
              <a:buNone/>
            </a:pPr>
            <a:r>
              <a:rPr lang="ja-JP" altLang="en-US" sz="1800" dirty="0">
                <a:solidFill>
                  <a:srgbClr val="374151"/>
                </a:solidFill>
                <a:latin typeface="Söhne"/>
              </a:rPr>
              <a:t>データの整合性やデータベース設計スキルを深化させることで、</a:t>
            </a:r>
            <a:r>
              <a:rPr lang="ja-JP" altLang="en-US" sz="1800" b="1" dirty="0">
                <a:solidFill>
                  <a:srgbClr val="374151"/>
                </a:solidFill>
                <a:latin typeface="Söhne"/>
              </a:rPr>
              <a:t>現実の問題解決能力</a:t>
            </a:r>
            <a:r>
              <a:rPr lang="ja-JP" altLang="en-US" sz="1800" dirty="0">
                <a:solidFill>
                  <a:srgbClr val="374151"/>
                </a:solidFill>
                <a:latin typeface="Söhne"/>
              </a:rPr>
              <a:t>が向上します。</a:t>
            </a:r>
          </a:p>
          <a:p>
            <a:pPr marL="0" indent="0">
              <a:buNone/>
            </a:pPr>
            <a:r>
              <a:rPr lang="ja-JP" altLang="en-US" sz="1800" dirty="0">
                <a:solidFill>
                  <a:srgbClr val="374151"/>
                </a:solidFill>
                <a:latin typeface="Söhne"/>
              </a:rPr>
              <a:t>　</a:t>
            </a:r>
            <a:endParaRPr lang="en-US" altLang="ja-JP" sz="1800" dirty="0">
              <a:solidFill>
                <a:srgbClr val="374151"/>
              </a:solidFill>
              <a:latin typeface="Söhne"/>
            </a:endParaRPr>
          </a:p>
          <a:p>
            <a:pPr marL="0" indent="0">
              <a:buNone/>
            </a:pPr>
            <a:r>
              <a:rPr lang="ja-JP" altLang="en-US" sz="1800" dirty="0">
                <a:solidFill>
                  <a:srgbClr val="374151"/>
                </a:solidFill>
                <a:latin typeface="Söhne"/>
              </a:rPr>
              <a:t>　学びの過程は、新しい発見や視野の広がり、さらにはそれらがもたらす実益と直結しています。</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86646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自習 </a:t>
            </a:r>
            <a:r>
              <a:rPr kumimoji="1" lang="en-US" altLang="ja-JP" dirty="0"/>
              <a:t>ER</a:t>
            </a:r>
            <a:r>
              <a:rPr kumimoji="1" lang="ja-JP" altLang="en-US" dirty="0"/>
              <a:t>図の作図サイト</a:t>
            </a:r>
          </a:p>
        </p:txBody>
      </p:sp>
      <p:sp>
        <p:nvSpPr>
          <p:cNvPr id="3" name="コンテンツ プレースホルダー 2"/>
          <p:cNvSpPr>
            <a:spLocks noGrp="1"/>
          </p:cNvSpPr>
          <p:nvPr>
            <p:ph idx="1"/>
          </p:nvPr>
        </p:nvSpPr>
        <p:spPr>
          <a:xfrm>
            <a:off x="360947" y="221785"/>
            <a:ext cx="8461208" cy="5333166"/>
          </a:xfrm>
        </p:spPr>
        <p:txBody>
          <a:bodyPr/>
          <a:lstStyle/>
          <a:p>
            <a:endParaRPr kumimoji="1" lang="en-US" altLang="ja-JP" dirty="0"/>
          </a:p>
          <a:p>
            <a:pPr marL="0" indent="0">
              <a:buNone/>
            </a:pPr>
            <a:r>
              <a:rPr lang="en-US" altLang="ja-JP" dirty="0" err="1">
                <a:hlinkClick r:id="rId2"/>
              </a:rPr>
              <a:t>ERDPlus</a:t>
            </a:r>
            <a:r>
              <a:rPr lang="ja-JP" altLang="en-US" dirty="0"/>
              <a:t> は、</a:t>
            </a:r>
            <a:r>
              <a:rPr lang="en-US" altLang="ja-JP" dirty="0"/>
              <a:t>ER</a:t>
            </a:r>
            <a:r>
              <a:rPr lang="ja-JP" altLang="en-US" dirty="0"/>
              <a:t>図などを作成するためのオンラインツールです</a:t>
            </a:r>
            <a:endParaRPr lang="en-US" altLang="ja-JP" dirty="0"/>
          </a:p>
          <a:p>
            <a:pPr marL="0" indent="0">
              <a:buNone/>
            </a:pPr>
            <a:r>
              <a:rPr lang="en-US" altLang="ja-JP" dirty="0"/>
              <a:t>https://erdplus.com/standalone</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1396548" y="2297279"/>
            <a:ext cx="5657561" cy="2324047"/>
          </a:xfrm>
          <a:prstGeom prst="rect">
            <a:avLst/>
          </a:prstGeom>
        </p:spPr>
      </p:pic>
      <p:sp>
        <p:nvSpPr>
          <p:cNvPr id="7" name="テキスト ボックス 6">
            <a:extLst>
              <a:ext uri="{FF2B5EF4-FFF2-40B4-BE49-F238E27FC236}">
                <a16:creationId xmlns:a16="http://schemas.microsoft.com/office/drawing/2014/main" id="{3CB277DC-3440-41BA-07C6-83852B49C8A7}"/>
              </a:ext>
            </a:extLst>
          </p:cNvPr>
          <p:cNvSpPr txBox="1"/>
          <p:nvPr/>
        </p:nvSpPr>
        <p:spPr>
          <a:xfrm>
            <a:off x="260586" y="4969253"/>
            <a:ext cx="7734838" cy="1938992"/>
          </a:xfrm>
          <a:prstGeom prst="rect">
            <a:avLst/>
          </a:prstGeom>
          <a:noFill/>
        </p:spPr>
        <p:txBody>
          <a:bodyPr wrap="square">
            <a:spAutoFit/>
          </a:bodyPr>
          <a:lstStyle/>
          <a:p>
            <a:pPr marL="0" indent="0">
              <a:buNone/>
            </a:pPr>
            <a:r>
              <a:rPr lang="en-US" altLang="ja-JP" sz="2400" dirty="0"/>
              <a:t>IT</a:t>
            </a:r>
            <a:r>
              <a:rPr lang="ja-JP" altLang="en-US" sz="2400" dirty="0"/>
              <a:t>パスポート試験対策などで、すでに自分で</a:t>
            </a:r>
            <a:r>
              <a:rPr lang="en-US" altLang="ja-JP" sz="2400" dirty="0"/>
              <a:t>ER</a:t>
            </a:r>
            <a:r>
              <a:rPr lang="ja-JP" altLang="en-US" sz="2400" dirty="0"/>
              <a:t>図のことを学んだ経験がある人に向いた自習です。</a:t>
            </a:r>
            <a:endParaRPr lang="en-US" altLang="ja-JP" sz="2400" dirty="0"/>
          </a:p>
          <a:p>
            <a:pPr marL="0" indent="0">
              <a:buNone/>
            </a:pPr>
            <a:r>
              <a:rPr lang="en-US" altLang="ja-JP" sz="2400" dirty="0"/>
              <a:t>ER</a:t>
            </a:r>
            <a:r>
              <a:rPr lang="ja-JP" altLang="en-US" sz="2400" dirty="0"/>
              <a:t>図については、授業の別の回で説明するので待っていてください。</a:t>
            </a:r>
            <a:endParaRPr lang="en-US" altLang="ja-JP" sz="2400" dirty="0"/>
          </a:p>
          <a:p>
            <a:pPr marL="0" indent="0">
              <a:buNone/>
            </a:pPr>
            <a:r>
              <a:rPr lang="ja-JP" altLang="en-US" sz="2400" dirty="0"/>
              <a:t>（提出する必要はありません。）</a:t>
            </a:r>
            <a:endParaRPr kumimoji="1" lang="en-US" altLang="ja-JP" sz="2400" dirty="0"/>
          </a:p>
        </p:txBody>
      </p:sp>
    </p:spTree>
    <p:extLst>
      <p:ext uri="{BB962C8B-B14F-4D97-AF65-F5344CB8AC3E}">
        <p14:creationId xmlns:p14="http://schemas.microsoft.com/office/powerpoint/2010/main" val="91519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テーブルの属性（列）と行</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kumimoji="1" lang="ja-JP" altLang="en-US" sz="2400" b="1" dirty="0"/>
              <a:t>属性（列）</a:t>
            </a:r>
            <a:endParaRPr kumimoji="1" lang="en-US" altLang="ja-JP" sz="2400" b="1" dirty="0"/>
          </a:p>
          <a:p>
            <a:r>
              <a:rPr lang="ja-JP" altLang="en-US" sz="2400" dirty="0"/>
              <a:t>データの種類に対応する</a:t>
            </a:r>
            <a:endParaRPr lang="en-US" altLang="ja-JP" sz="2400" dirty="0"/>
          </a:p>
          <a:p>
            <a:pPr marL="0" indent="0">
              <a:buNone/>
            </a:pPr>
            <a:r>
              <a:rPr lang="ja-JP" altLang="en-US" sz="2400" dirty="0"/>
              <a:t>例：</a:t>
            </a:r>
            <a:r>
              <a:rPr lang="en-US" altLang="ja-JP" sz="2400" dirty="0"/>
              <a:t>ID</a:t>
            </a:r>
            <a:r>
              <a:rPr lang="ja-JP" altLang="en-US" sz="2400" dirty="0"/>
              <a:t>、商品名、単価など</a:t>
            </a:r>
            <a:endParaRPr lang="en-US" altLang="ja-JP" sz="2400" dirty="0"/>
          </a:p>
          <a:p>
            <a:pPr marL="0" indent="0">
              <a:buNone/>
            </a:pPr>
            <a:endParaRPr lang="en-US" altLang="ja-JP" sz="2400" dirty="0"/>
          </a:p>
          <a:p>
            <a:pPr marL="0" indent="0">
              <a:buNone/>
            </a:pPr>
            <a:r>
              <a:rPr kumimoji="1" lang="ja-JP" altLang="en-US" sz="2400" b="1" dirty="0"/>
              <a:t>行</a:t>
            </a:r>
            <a:endParaRPr kumimoji="1" lang="en-US" altLang="ja-JP" sz="2400" b="1" dirty="0"/>
          </a:p>
          <a:p>
            <a:r>
              <a:rPr lang="ja-JP" altLang="en-US" sz="2400" dirty="0"/>
              <a:t>属性に基づいた具体的なデータの集まり</a:t>
            </a:r>
            <a:endParaRPr lang="en-US" altLang="ja-JP" sz="2400" dirty="0"/>
          </a:p>
          <a:p>
            <a:pPr marL="0" indent="0">
              <a:buNone/>
            </a:pPr>
            <a:r>
              <a:rPr kumimoji="1" lang="ja-JP" altLang="en-US" sz="2400" dirty="0"/>
              <a:t>例：「</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49757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1" lang="ja-JP" altLang="en-US" sz="1350" b="0"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テーブル定義</a:t>
            </a:r>
            <a:endParaRPr kumimoji="1" lang="en-US" altLang="ja-JP"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データベース生成</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最初，データベースは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データ追加</a:t>
            </a:r>
            <a:endParaRPr kumimoji="1" lang="ja-JP" altLang="en-US" sz="24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設計</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535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リレーショナルデータベースの重要性</a:t>
            </a:r>
            <a:endParaRPr kumimoji="1" lang="ja-JP" altLang="en-US" dirty="0"/>
          </a:p>
        </p:txBody>
      </p:sp>
      <p:sp>
        <p:nvSpPr>
          <p:cNvPr id="3" name="コンテンツ プレースホルダー 2"/>
          <p:cNvSpPr>
            <a:spLocks noGrp="1"/>
          </p:cNvSpPr>
          <p:nvPr>
            <p:ph idx="1"/>
          </p:nvPr>
        </p:nvSpPr>
        <p:spPr>
          <a:xfrm>
            <a:off x="321845" y="702194"/>
            <a:ext cx="8461208" cy="5836719"/>
          </a:xfrm>
        </p:spPr>
        <p:txBody>
          <a:bodyPr>
            <a:noAutofit/>
          </a:bodyPr>
          <a:lstStyle/>
          <a:p>
            <a:pPr marL="457200" indent="-457200">
              <a:buFont typeface="+mj-lt"/>
              <a:buAutoNum type="arabicPeriod"/>
            </a:pPr>
            <a:r>
              <a:rPr kumimoji="1" lang="ja-JP" altLang="en-US" sz="2400" b="1" dirty="0"/>
              <a:t>データの整合性</a:t>
            </a:r>
            <a:r>
              <a:rPr kumimoji="1" lang="ja-JP" altLang="en-US" sz="2400" dirty="0"/>
              <a:t>：リレーショナルデータベースは，</a:t>
            </a:r>
            <a:r>
              <a:rPr kumimoji="1" lang="ja-JP" altLang="en-US" sz="2400" b="1" dirty="0"/>
              <a:t>データの整合性を保持するための機能</a:t>
            </a:r>
            <a:r>
              <a:rPr kumimoji="1" lang="ja-JP" altLang="en-US" sz="2400" dirty="0"/>
              <a:t>を有する．これにより，誤ったデータや矛盾したデータが保存されるのを防ぐことができる．</a:t>
            </a:r>
            <a:endParaRPr kumimoji="1" lang="en-US" altLang="ja-JP" sz="2400" dirty="0"/>
          </a:p>
          <a:p>
            <a:pPr marL="457200" indent="-457200">
              <a:buFont typeface="+mj-lt"/>
              <a:buAutoNum type="arabicPeriod"/>
            </a:pPr>
            <a:r>
              <a:rPr kumimoji="1" lang="ja-JP" altLang="en-US" sz="2400" b="1" dirty="0"/>
              <a:t>柔軟な問い合わせ（クエリ）能力</a:t>
            </a:r>
            <a:r>
              <a:rPr kumimoji="1" lang="ja-JP" altLang="en-US" sz="2400" dirty="0"/>
              <a:t>：リレーショナルデータベースの</a:t>
            </a:r>
            <a:r>
              <a:rPr kumimoji="1" lang="en-US" altLang="ja-JP" sz="2400" dirty="0"/>
              <a:t>SQL</a:t>
            </a:r>
            <a:r>
              <a:rPr kumimoji="1" lang="ja-JP" altLang="en-US" sz="2400" dirty="0"/>
              <a:t>（</a:t>
            </a:r>
            <a:r>
              <a:rPr kumimoji="1" lang="en-US" altLang="ja-JP" sz="2400" dirty="0"/>
              <a:t>Structured Query Language</a:t>
            </a:r>
            <a:r>
              <a:rPr kumimoji="1" lang="ja-JP" altLang="en-US" sz="2400" dirty="0"/>
              <a:t>）（データベース操作言語）の使用により，</a:t>
            </a:r>
            <a:r>
              <a:rPr kumimoji="1" lang="ja-JP" altLang="en-US" sz="2400" b="1" dirty="0"/>
              <a:t>複雑な検索やデータの抽出</a:t>
            </a:r>
            <a:r>
              <a:rPr kumimoji="1" lang="ja-JP" altLang="en-US" sz="2400" dirty="0"/>
              <a:t>が可能になる．</a:t>
            </a:r>
            <a:endParaRPr kumimoji="1" lang="en-US" altLang="ja-JP" sz="2400" dirty="0"/>
          </a:p>
          <a:p>
            <a:pPr marL="457200" indent="-457200">
              <a:buFont typeface="+mj-lt"/>
              <a:buAutoNum type="arabicPeriod"/>
            </a:pPr>
            <a:r>
              <a:rPr kumimoji="1" lang="ja-JP" altLang="en-US" sz="2400" b="1" dirty="0"/>
              <a:t>トランザクション機能</a:t>
            </a:r>
            <a:r>
              <a:rPr kumimoji="1" lang="ja-JP" altLang="en-US" sz="2400" dirty="0"/>
              <a:t>：一連の操作全体を一つの単位として取り扱うことができる機能．これにより，</a:t>
            </a:r>
            <a:r>
              <a:rPr kumimoji="1" lang="ja-JP" altLang="en-US" sz="2400" b="1" dirty="0"/>
              <a:t>データの一貫性と信頼性が向上</a:t>
            </a:r>
            <a:r>
              <a:rPr kumimoji="1" lang="ja-JP" altLang="en-US" sz="2400" dirty="0"/>
              <a:t>する．</a:t>
            </a:r>
            <a:endParaRPr kumimoji="1" lang="en-US" altLang="ja-JP" sz="2400" dirty="0"/>
          </a:p>
          <a:p>
            <a:pPr marL="457200" indent="-457200">
              <a:buFont typeface="+mj-lt"/>
              <a:buAutoNum type="arabicPeriod"/>
            </a:pPr>
            <a:r>
              <a:rPr kumimoji="1" lang="ja-JP" altLang="en-US" sz="2400" b="1" dirty="0"/>
              <a:t>セキュリティ</a:t>
            </a:r>
            <a:r>
              <a:rPr kumimoji="1" lang="ja-JP" altLang="en-US" sz="2400" dirty="0"/>
              <a:t>：</a:t>
            </a:r>
            <a:r>
              <a:rPr kumimoji="1" lang="ja-JP" altLang="en-US" sz="2400" b="1" dirty="0"/>
              <a:t>アクセス権限の設定</a:t>
            </a:r>
            <a:r>
              <a:rPr kumimoji="1" lang="ja-JP" altLang="en-US" sz="2400" dirty="0"/>
              <a:t>などにより，セキュリティを確保する．</a:t>
            </a:r>
            <a:endParaRPr kumimoji="1" lang="en-US" altLang="ja-JP" sz="2400" dirty="0"/>
          </a:p>
          <a:p>
            <a:pPr marL="0" indent="0">
              <a:buNone/>
            </a:pPr>
            <a:r>
              <a:rPr kumimoji="1" lang="ja-JP" altLang="en-US" sz="2400" dirty="0"/>
              <a:t>データの安全な保管，効率的なデータ検索・操作，ビジネスや研究の意思決定をサポート．</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61819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3-2. </a:t>
            </a:r>
            <a:r>
              <a:rPr lang="ja-JP" altLang="en-US" sz="4500" dirty="0">
                <a:solidFill>
                  <a:schemeClr val="tx2"/>
                </a:solidFill>
                <a:latin typeface="メイリオ" panose="020B0604030504040204" pitchFamily="50" charset="-128"/>
              </a:rPr>
              <a:t>冗長なデータの問題点</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9</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467729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3742</Words>
  <Application>Microsoft Office PowerPoint</Application>
  <PresentationFormat>画面に合わせる (4:3)</PresentationFormat>
  <Paragraphs>895</Paragraphs>
  <Slides>57</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57</vt:i4>
      </vt:variant>
    </vt:vector>
  </HeadingPairs>
  <TitlesOfParts>
    <vt:vector size="70" baseType="lpstr">
      <vt:lpstr>ＭＳ ゴシック</vt:lpstr>
      <vt:lpstr>Söhne</vt:lpstr>
      <vt:lpstr>メイリオ</vt:lpstr>
      <vt:lpstr>游ゴシック</vt:lpstr>
      <vt:lpstr>Abadi</vt:lpstr>
      <vt:lpstr>Arial</vt:lpstr>
      <vt:lpstr>Calibri</vt:lpstr>
      <vt:lpstr>Calibri Light</vt:lpstr>
      <vt:lpstr>Inconsolata</vt:lpstr>
      <vt:lpstr>Segoe UI</vt:lpstr>
      <vt:lpstr>Office テーマ</vt:lpstr>
      <vt:lpstr>1_Office テーマ</vt:lpstr>
      <vt:lpstr>7_Office テーマ</vt:lpstr>
      <vt:lpstr>3. データベース設計と正規化 </vt:lpstr>
      <vt:lpstr>アウトライン</vt:lpstr>
      <vt:lpstr>3-1. リレーショナルデータベースの概要と重要性</vt:lpstr>
      <vt:lpstr>データベースとは</vt:lpstr>
      <vt:lpstr>リレーショナルデータベースの仕組み</vt:lpstr>
      <vt:lpstr>テーブルの属性（列）と行</vt:lpstr>
      <vt:lpstr>データベースの構築手順</vt:lpstr>
      <vt:lpstr>リレーショナルデータベースの重要性</vt:lpstr>
      <vt:lpstr>3-2. 冗長なデータの問題点</vt:lpstr>
      <vt:lpstr>冗長なデータ</vt:lpstr>
      <vt:lpstr>冗長なデータ</vt:lpstr>
      <vt:lpstr>冗長なデータの問題点</vt:lpstr>
      <vt:lpstr>正規化</vt:lpstr>
      <vt:lpstr>冗長なデータの更新</vt:lpstr>
      <vt:lpstr>正規化前の問題</vt:lpstr>
      <vt:lpstr>冗長なデータの例①</vt:lpstr>
      <vt:lpstr>冗長なデータの例②</vt:lpstr>
      <vt:lpstr>ここまでのまとめ</vt:lpstr>
      <vt:lpstr>演習．冗長なデータ、データの不整合</vt:lpstr>
      <vt:lpstr>演習① 冗長なデータの発見</vt:lpstr>
      <vt:lpstr>PowerPoint プレゼンテーション</vt:lpstr>
      <vt:lpstr>PowerPoint プレゼンテーション</vt:lpstr>
      <vt:lpstr>演習② データの不整合の確認</vt:lpstr>
      <vt:lpstr>PowerPoint プレゼンテーション</vt:lpstr>
      <vt:lpstr>PowerPoint プレゼンテーション</vt:lpstr>
      <vt:lpstr>3-3. データベースの異状とその影響 </vt:lpstr>
      <vt:lpstr>異状とは</vt:lpstr>
      <vt:lpstr>異状の具体例</vt:lpstr>
      <vt:lpstr>異状の問題点</vt:lpstr>
      <vt:lpstr>不整合が起きている例①</vt:lpstr>
      <vt:lpstr>不整合が起きている例②</vt:lpstr>
      <vt:lpstr>不整合が起きている例③</vt:lpstr>
      <vt:lpstr>異状のまとめ</vt:lpstr>
      <vt:lpstr>3-4. 正規化の概念と重要性</vt:lpstr>
      <vt:lpstr>リレーショナルデータベースの設計における考慮事項</vt:lpstr>
      <vt:lpstr>正規化とその重要性</vt:lpstr>
      <vt:lpstr>正規化の例</vt:lpstr>
      <vt:lpstr>正規化前の問題</vt:lpstr>
      <vt:lpstr>正規化によるデータの不整合の防止</vt:lpstr>
      <vt:lpstr>正規化による問題解消</vt:lpstr>
      <vt:lpstr>正規化による冗長なデータの排除の例①</vt:lpstr>
      <vt:lpstr>正規化による冗長なデータの排除の例②</vt:lpstr>
      <vt:lpstr>正規化のメリットとデメリット</vt:lpstr>
      <vt:lpstr>正規化のまとめ</vt:lpstr>
      <vt:lpstr>3-5.テーブルの分割と結合の方法と理由</vt:lpstr>
      <vt:lpstr>テーブル分割</vt:lpstr>
      <vt:lpstr>テーブル分割を行う理由</vt:lpstr>
      <vt:lpstr>テーブル分割を行う SQL</vt:lpstr>
      <vt:lpstr>テーブル結合</vt:lpstr>
      <vt:lpstr>テーブル結合を行う理由</vt:lpstr>
      <vt:lpstr>テーブル結合を行う SQL</vt:lpstr>
      <vt:lpstr>テーブルの分割と結合に役立つ SQL コマンド</vt:lpstr>
      <vt:lpstr>テーブルの分割と結合</vt:lpstr>
      <vt:lpstr>全体まとめ ①</vt:lpstr>
      <vt:lpstr>全体まとめ ②</vt:lpstr>
      <vt:lpstr>PowerPoint プレゼンテーション</vt:lpstr>
      <vt:lpstr>自習 ER図の作図サイト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180</cp:revision>
  <dcterms:created xsi:type="dcterms:W3CDTF">2019-11-02T00:06:04Z</dcterms:created>
  <dcterms:modified xsi:type="dcterms:W3CDTF">2024-12-19T03:02:03Z</dcterms:modified>
</cp:coreProperties>
</file>