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3" r:id="rId3"/>
  </p:sldMasterIdLst>
  <p:notesMasterIdLst>
    <p:notesMasterId r:id="rId68"/>
  </p:notesMasterIdLst>
  <p:sldIdLst>
    <p:sldId id="872" r:id="rId4"/>
    <p:sldId id="848" r:id="rId5"/>
    <p:sldId id="993" r:id="rId6"/>
    <p:sldId id="994" r:id="rId7"/>
    <p:sldId id="1381" r:id="rId8"/>
    <p:sldId id="963" r:id="rId9"/>
    <p:sldId id="996" r:id="rId10"/>
    <p:sldId id="407" r:id="rId11"/>
    <p:sldId id="997" r:id="rId12"/>
    <p:sldId id="1854" r:id="rId13"/>
    <p:sldId id="956" r:id="rId14"/>
    <p:sldId id="998" r:id="rId15"/>
    <p:sldId id="857" r:id="rId16"/>
    <p:sldId id="858" r:id="rId17"/>
    <p:sldId id="976" r:id="rId18"/>
    <p:sldId id="1863" r:id="rId19"/>
    <p:sldId id="968" r:id="rId20"/>
    <p:sldId id="425" r:id="rId21"/>
    <p:sldId id="983" r:id="rId22"/>
    <p:sldId id="979" r:id="rId23"/>
    <p:sldId id="1003" r:id="rId24"/>
    <p:sldId id="984" r:id="rId25"/>
    <p:sldId id="986" r:id="rId26"/>
    <p:sldId id="1075" r:id="rId27"/>
    <p:sldId id="1076" r:id="rId28"/>
    <p:sldId id="1074" r:id="rId29"/>
    <p:sldId id="1077" r:id="rId30"/>
    <p:sldId id="1079" r:id="rId31"/>
    <p:sldId id="1078" r:id="rId32"/>
    <p:sldId id="1087" r:id="rId33"/>
    <p:sldId id="1396" r:id="rId34"/>
    <p:sldId id="1081" r:id="rId35"/>
    <p:sldId id="1084" r:id="rId36"/>
    <p:sldId id="1085" r:id="rId37"/>
    <p:sldId id="1086" r:id="rId38"/>
    <p:sldId id="965" r:id="rId39"/>
    <p:sldId id="977" r:id="rId40"/>
    <p:sldId id="999" r:id="rId41"/>
    <p:sldId id="1855" r:id="rId42"/>
    <p:sldId id="371" r:id="rId43"/>
    <p:sldId id="372" r:id="rId44"/>
    <p:sldId id="859" r:id="rId45"/>
    <p:sldId id="1005" r:id="rId46"/>
    <p:sldId id="970" r:id="rId47"/>
    <p:sldId id="1070" r:id="rId48"/>
    <p:sldId id="988" r:id="rId49"/>
    <p:sldId id="1861" r:id="rId50"/>
    <p:sldId id="989" r:id="rId51"/>
    <p:sldId id="990" r:id="rId52"/>
    <p:sldId id="991" r:id="rId53"/>
    <p:sldId id="539" r:id="rId54"/>
    <p:sldId id="540" r:id="rId55"/>
    <p:sldId id="541" r:id="rId56"/>
    <p:sldId id="1859" r:id="rId57"/>
    <p:sldId id="1857" r:id="rId58"/>
    <p:sldId id="1004" r:id="rId59"/>
    <p:sldId id="1862" r:id="rId60"/>
    <p:sldId id="1102" r:id="rId61"/>
    <p:sldId id="1101" r:id="rId62"/>
    <p:sldId id="1385" r:id="rId63"/>
    <p:sldId id="1386" r:id="rId64"/>
    <p:sldId id="1387" r:id="rId65"/>
    <p:sldId id="1865" r:id="rId66"/>
    <p:sldId id="1864" r:id="rId6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2009" autoAdjust="0"/>
    <p:restoredTop sz="92282" autoAdjust="0"/>
  </p:normalViewPr>
  <p:slideViewPr>
    <p:cSldViewPr snapToGrid="0">
      <p:cViewPr varScale="1">
        <p:scale>
          <a:sx n="46" d="100"/>
          <a:sy n="46" d="100"/>
        </p:scale>
        <p:origin x="1882" y="12"/>
      </p:cViewPr>
      <p:guideLst/>
    </p:cSldViewPr>
  </p:slideViewPr>
  <p:notesTextViewPr>
    <p:cViewPr>
      <p:scale>
        <a:sx n="3" d="2"/>
        <a:sy n="3" d="2"/>
      </p:scale>
      <p:origin x="0" y="0"/>
    </p:cViewPr>
  </p:notesTextViewPr>
  <p:sorterViewPr>
    <p:cViewPr varScale="1">
      <p:scale>
        <a:sx n="1" d="1"/>
        <a:sy n="1" d="1"/>
      </p:scale>
      <p:origin x="0" y="-131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2025/10/22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183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842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130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382FCC-E7B9-4D79-B158-EAEDCA2E7713}" type="slidenum">
              <a:rPr kumimoji="1" lang="ja-JP" altLang="en-US" smtClean="0"/>
              <a:t>8</a:t>
            </a:fld>
            <a:endParaRPr kumimoji="1" lang="ja-JP" altLang="en-US"/>
          </a:p>
        </p:txBody>
      </p:sp>
    </p:spTree>
    <p:extLst>
      <p:ext uri="{BB962C8B-B14F-4D97-AF65-F5344CB8AC3E}">
        <p14:creationId xmlns:p14="http://schemas.microsoft.com/office/powerpoint/2010/main" val="251915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50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382FCC-E7B9-4D79-B158-EAEDCA2E77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3866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797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124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099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450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0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5121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8855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0851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01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600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35358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2025/10/22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361940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2025/10/22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71599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600" dirty="0"/>
              <a:t>ds-2. SQL</a:t>
            </a:r>
            <a:r>
              <a:rPr lang="ja-JP" altLang="en-US" sz="3600" dirty="0"/>
              <a:t> の基本</a:t>
            </a:r>
            <a:br>
              <a:rPr lang="en-US" altLang="ja-JP" sz="3600" dirty="0"/>
            </a:br>
            <a:br>
              <a:rPr lang="en-US" altLang="ja-JP" sz="3600"/>
            </a:br>
            <a:r>
              <a:rPr lang="en-US" altLang="ja-JP" sz="3200">
                <a:solidFill>
                  <a:schemeClr val="tx1"/>
                </a:solidFill>
              </a:rPr>
              <a:t>SQL </a:t>
            </a:r>
            <a:r>
              <a:rPr lang="ja-JP" altLang="en-US" sz="3200" dirty="0">
                <a:solidFill>
                  <a:schemeClr val="tx1"/>
                </a:solidFill>
              </a:rPr>
              <a:t>の役割、テーブルと属性、テーブル定義、問い合わせ（クエリ） </a:t>
            </a: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URL: </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https://</a:t>
            </a:r>
            <a:r>
              <a:rPr kumimoji="1" lang="en-US" altLang="ja-JP" sz="2800" b="0"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www.kkaneko.jp</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/de/ds/</a:t>
            </a:r>
            <a:r>
              <a:rPr kumimoji="1" lang="en-US" altLang="ja-JP" sz="2800" b="0"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index.html</a:t>
            </a:r>
            <a:endPar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謝辞：この資料では「いらすとや」のイラストを使用しています</a:t>
            </a:r>
          </a:p>
        </p:txBody>
      </p:sp>
    </p:spTree>
    <p:extLst>
      <p:ext uri="{BB962C8B-B14F-4D97-AF65-F5344CB8AC3E}">
        <p14:creationId xmlns:p14="http://schemas.microsoft.com/office/powerpoint/2010/main" val="181032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33D30-DF91-13B3-04B6-583802121A67}"/>
              </a:ext>
            </a:extLst>
          </p:cNvPr>
          <p:cNvSpPr>
            <a:spLocks noGrp="1"/>
          </p:cNvSpPr>
          <p:nvPr>
            <p:ph type="title"/>
          </p:nvPr>
        </p:nvSpPr>
        <p:spPr/>
        <p:txBody>
          <a:bodyPr>
            <a:normAutofit fontScale="90000"/>
          </a:bodyPr>
          <a:lstStyle/>
          <a:p>
            <a:r>
              <a:rPr kumimoji="1" lang="ja-JP" altLang="en-US" dirty="0"/>
              <a:t>属性（列）のデータ型</a:t>
            </a:r>
          </a:p>
        </p:txBody>
      </p:sp>
      <p:sp>
        <p:nvSpPr>
          <p:cNvPr id="3" name="コンテンツ プレースホルダー 2">
            <a:extLst>
              <a:ext uri="{FF2B5EF4-FFF2-40B4-BE49-F238E27FC236}">
                <a16:creationId xmlns:a16="http://schemas.microsoft.com/office/drawing/2014/main" id="{08F945C4-0CA0-E79D-C34A-0A4A52FD75A7}"/>
              </a:ext>
            </a:extLst>
          </p:cNvPr>
          <p:cNvSpPr>
            <a:spLocks noGrp="1"/>
          </p:cNvSpPr>
          <p:nvPr>
            <p:ph idx="1"/>
          </p:nvPr>
        </p:nvSpPr>
        <p:spPr/>
        <p:txBody>
          <a:bodyPr>
            <a:normAutofit/>
          </a:bodyPr>
          <a:lstStyle/>
          <a:p>
            <a:pPr marL="0" indent="0">
              <a:buNone/>
            </a:pPr>
            <a:r>
              <a:rPr kumimoji="1" lang="en-US" altLang="ja-JP" sz="2400" dirty="0"/>
              <a:t>【</a:t>
            </a:r>
            <a:r>
              <a:rPr kumimoji="1" lang="ja-JP" altLang="en-US" sz="2400" dirty="0"/>
              <a:t>主なデータ型</a:t>
            </a:r>
            <a:r>
              <a:rPr kumimoji="1" lang="en-US" altLang="ja-JP" sz="2400" dirty="0"/>
              <a:t>】</a:t>
            </a:r>
          </a:p>
          <a:p>
            <a:r>
              <a:rPr kumimoji="1" lang="ja-JP" altLang="en-US" sz="2400" b="1" dirty="0"/>
              <a:t>整数（</a:t>
            </a:r>
            <a:r>
              <a:rPr kumimoji="1" lang="en-US" altLang="ja-JP" sz="2400" b="1" dirty="0"/>
              <a:t>INTEGER</a:t>
            </a:r>
            <a:r>
              <a:rPr kumimoji="1" lang="ja-JP" altLang="en-US" sz="2400" b="1" dirty="0"/>
              <a:t>）</a:t>
            </a:r>
            <a:r>
              <a:rPr kumimoji="1" lang="ja-JP" altLang="en-US" sz="2400" dirty="0"/>
              <a:t>：</a:t>
            </a:r>
            <a:r>
              <a:rPr kumimoji="1" lang="en-US" altLang="ja-JP" sz="2400" dirty="0"/>
              <a:t>ID</a:t>
            </a:r>
            <a:r>
              <a:rPr kumimoji="1" lang="ja-JP" altLang="en-US" sz="2400" dirty="0"/>
              <a:t>，単価など</a:t>
            </a:r>
            <a:endParaRPr kumimoji="1" lang="en-US" altLang="ja-JP" sz="2400" dirty="0"/>
          </a:p>
          <a:p>
            <a:r>
              <a:rPr kumimoji="1" lang="ja-JP" altLang="en-US" sz="2400" b="1" dirty="0"/>
              <a:t>テキスト（</a:t>
            </a:r>
            <a:r>
              <a:rPr kumimoji="1" lang="en-US" altLang="ja-JP" sz="2400" b="1" dirty="0"/>
              <a:t>TEXT</a:t>
            </a:r>
            <a:r>
              <a:rPr kumimoji="1" lang="ja-JP" altLang="en-US" sz="2400" b="1" dirty="0"/>
              <a:t>）</a:t>
            </a:r>
            <a:r>
              <a:rPr kumimoji="1" lang="ja-JP" altLang="en-US" sz="2400" dirty="0"/>
              <a:t>：商品名など</a:t>
            </a:r>
            <a:endParaRPr kumimoji="1" lang="en-US" altLang="ja-JP" sz="2400" dirty="0"/>
          </a:p>
          <a:p>
            <a:r>
              <a:rPr kumimoji="1" lang="ja-JP" altLang="en-US" sz="2400" b="1" dirty="0"/>
              <a:t>日付／時刻（</a:t>
            </a:r>
            <a:r>
              <a:rPr kumimoji="1" lang="en-US" altLang="ja-JP" sz="2400" b="1" dirty="0"/>
              <a:t>DATETIME</a:t>
            </a:r>
            <a:r>
              <a:rPr kumimoji="1" lang="ja-JP" altLang="en-US" sz="2400" b="1" dirty="0"/>
              <a:t>）</a:t>
            </a:r>
            <a:endParaRPr kumimoji="1" lang="en-US" altLang="ja-JP" sz="2400" b="1" dirty="0"/>
          </a:p>
          <a:p>
            <a:r>
              <a:rPr kumimoji="1" lang="en-US" altLang="ja-JP" sz="2400" b="1" dirty="0"/>
              <a:t>Yes</a:t>
            </a:r>
            <a:r>
              <a:rPr kumimoji="1" lang="ja-JP" altLang="en-US" sz="2400" b="1" dirty="0"/>
              <a:t>／</a:t>
            </a:r>
            <a:r>
              <a:rPr kumimoji="1" lang="en-US" altLang="ja-JP" sz="2400" b="1" dirty="0"/>
              <a:t>No</a:t>
            </a:r>
            <a:r>
              <a:rPr kumimoji="1" lang="ja-JP" altLang="en-US" sz="2400" b="1" dirty="0"/>
              <a:t>（</a:t>
            </a:r>
            <a:r>
              <a:rPr kumimoji="1" lang="en-US" altLang="ja-JP" sz="2400" b="1" dirty="0"/>
              <a:t>BIT, BOOL</a:t>
            </a:r>
            <a:r>
              <a:rPr kumimoji="1" lang="ja-JP" altLang="en-US" sz="2400" b="1" dirty="0"/>
              <a:t>）</a:t>
            </a:r>
            <a:r>
              <a:rPr kumimoji="1" lang="ja-JP" altLang="en-US" sz="2400" dirty="0"/>
              <a:t>：ブール値</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171EE880-D593-AAEA-D458-7146379AC8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5" name="テキスト ボックス 14"/>
          <p:cNvSpPr txBox="1"/>
          <p:nvPr/>
        </p:nvSpPr>
        <p:spPr>
          <a:xfrm>
            <a:off x="199136" y="6162906"/>
            <a:ext cx="6489685" cy="738664"/>
          </a:xfrm>
          <a:prstGeom prst="rect">
            <a:avLst/>
          </a:prstGeom>
          <a:noFill/>
        </p:spPr>
        <p:txBody>
          <a:bodyPr wrap="square" rtlCol="0">
            <a:spAutoFit/>
          </a:bodyPr>
          <a:lstStyle/>
          <a:p>
            <a:r>
              <a:rPr kumimoji="1" lang="ja-JP" altLang="en-US" sz="2100" b="1" dirty="0">
                <a:solidFill>
                  <a:srgbClr val="C00000"/>
                </a:solidFill>
                <a:latin typeface="メイリオ" panose="020B0604030504040204" pitchFamily="50" charset="-128"/>
                <a:ea typeface="メイリオ" panose="020B0604030504040204" pitchFamily="50" charset="-128"/>
              </a:rPr>
              <a:t>整数で</a:t>
            </a:r>
            <a:endParaRPr kumimoji="1" lang="en-US" altLang="ja-JP" sz="2100" b="1" dirty="0">
              <a:solidFill>
                <a:srgbClr val="C00000"/>
              </a:solidFill>
              <a:latin typeface="メイリオ" panose="020B0604030504040204" pitchFamily="50" charset="-128"/>
              <a:ea typeface="メイリオ" panose="020B0604030504040204" pitchFamily="50" charset="-128"/>
            </a:endParaRPr>
          </a:p>
          <a:p>
            <a:r>
              <a:rPr kumimoji="1" lang="ja-JP" altLang="en-US" sz="2100" b="1" dirty="0">
                <a:solidFill>
                  <a:srgbClr val="C00000"/>
                </a:solidFill>
                <a:latin typeface="メイリオ" panose="020B0604030504040204" pitchFamily="50" charset="-128"/>
                <a:ea typeface="メイリオ" panose="020B0604030504040204" pitchFamily="50" charset="-128"/>
              </a:rPr>
              <a:t>オートナンバー　　テキスト　　    整数</a:t>
            </a:r>
          </a:p>
        </p:txBody>
      </p:sp>
      <p:sp>
        <p:nvSpPr>
          <p:cNvPr id="7" name="上矢印 6"/>
          <p:cNvSpPr/>
          <p:nvPr/>
        </p:nvSpPr>
        <p:spPr>
          <a:xfrm>
            <a:off x="1079246" y="5825906"/>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上矢印 20"/>
          <p:cNvSpPr/>
          <p:nvPr/>
        </p:nvSpPr>
        <p:spPr>
          <a:xfrm>
            <a:off x="3165101" y="5814202"/>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上矢印 21"/>
          <p:cNvSpPr/>
          <p:nvPr/>
        </p:nvSpPr>
        <p:spPr>
          <a:xfrm>
            <a:off x="5250956" y="5825906"/>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25" name="表 24">
            <a:extLst>
              <a:ext uri="{FF2B5EF4-FFF2-40B4-BE49-F238E27FC236}">
                <a16:creationId xmlns:a16="http://schemas.microsoft.com/office/drawing/2014/main" id="{7E80C97C-5FE1-4379-8B71-244D7E1669BA}"/>
              </a:ext>
            </a:extLst>
          </p:cNvPr>
          <p:cNvGraphicFramePr>
            <a:graphicFrameLocks noGrp="1"/>
          </p:cNvGraphicFramePr>
          <p:nvPr>
            <p:extLst>
              <p:ext uri="{D42A27DB-BD31-4B8C-83A1-F6EECF244321}">
                <p14:modId xmlns:p14="http://schemas.microsoft.com/office/powerpoint/2010/main" val="3552344890"/>
              </p:ext>
            </p:extLst>
          </p:nvPr>
        </p:nvGraphicFramePr>
        <p:xfrm>
          <a:off x="360947" y="3841930"/>
          <a:ext cx="5790198" cy="1920240"/>
        </p:xfrm>
        <a:graphic>
          <a:graphicData uri="http://schemas.openxmlformats.org/drawingml/2006/table">
            <a:tbl>
              <a:tblPr firstRow="1" bandRow="1">
                <a:tableStyleId>{5C22544A-7EE6-4342-B048-85BDC9FD1C3A}</a:tableStyleId>
              </a:tblPr>
              <a:tblGrid>
                <a:gridCol w="1509461">
                  <a:extLst>
                    <a:ext uri="{9D8B030D-6E8A-4147-A177-3AD203B41FA5}">
                      <a16:colId xmlns:a16="http://schemas.microsoft.com/office/drawing/2014/main" val="20000"/>
                    </a:ext>
                  </a:extLst>
                </a:gridCol>
                <a:gridCol w="2350671">
                  <a:extLst>
                    <a:ext uri="{9D8B030D-6E8A-4147-A177-3AD203B41FA5}">
                      <a16:colId xmlns:a16="http://schemas.microsoft.com/office/drawing/2014/main" val="20001"/>
                    </a:ext>
                  </a:extLst>
                </a:gridCol>
                <a:gridCol w="1930066">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5" name="正方形/長方形 34"/>
          <p:cNvSpPr/>
          <p:nvPr/>
        </p:nvSpPr>
        <p:spPr>
          <a:xfrm>
            <a:off x="360947" y="3840824"/>
            <a:ext cx="5928146" cy="429957"/>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081624C-B038-4FB9-8B88-DC0D2B28486A}"/>
              </a:ext>
            </a:extLst>
          </p:cNvPr>
          <p:cNvSpPr/>
          <p:nvPr/>
        </p:nvSpPr>
        <p:spPr>
          <a:xfrm>
            <a:off x="6351258" y="4625577"/>
            <a:ext cx="2690196" cy="1569660"/>
          </a:xfrm>
          <a:prstGeom prst="rect">
            <a:avLst/>
          </a:prstGeom>
        </p:spPr>
        <p:txBody>
          <a:bodyPr wrap="square">
            <a:spAutoFit/>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オートナンバー</a:t>
            </a:r>
            <a:r>
              <a:rPr kumimoji="1" lang="ja-JP" altLang="en-US" sz="2400" dirty="0">
                <a:latin typeface="メイリオ" panose="020B0604030504040204" pitchFamily="50" charset="-128"/>
                <a:ea typeface="メイリオ" panose="020B0604030504040204" pitchFamily="50" charset="-128"/>
              </a:rPr>
              <a:t>は，</a:t>
            </a:r>
            <a:r>
              <a:rPr lang="ja-JP" altLang="en-US" sz="2400" dirty="0">
                <a:latin typeface="メイリオ" panose="020B0604030504040204" pitchFamily="50" charset="-128"/>
                <a:ea typeface="メイリオ" panose="020B0604030504040204" pitchFamily="50" charset="-128"/>
              </a:rPr>
              <a:t>自動で </a:t>
            </a:r>
            <a:r>
              <a:rPr lang="en-US" altLang="ja-JP" sz="2400" dirty="0">
                <a:latin typeface="メイリオ" panose="020B0604030504040204" pitchFamily="50" charset="-128"/>
                <a:ea typeface="メイリオ" panose="020B0604030504040204" pitchFamily="50" charset="-128"/>
              </a:rPr>
              <a:t>1,2,3 </a:t>
            </a:r>
            <a:r>
              <a:rPr lang="ja-JP" altLang="en-US" sz="2400" dirty="0" err="1">
                <a:latin typeface="メイリオ" panose="020B0604030504040204" pitchFamily="50" charset="-128"/>
                <a:ea typeface="メイリオ" panose="020B0604030504040204" pitchFamily="50" charset="-128"/>
              </a:rPr>
              <a:t>の</a:t>
            </a:r>
            <a:r>
              <a:rPr kumimoji="1" lang="ja-JP" altLang="en-US" sz="2400" dirty="0" err="1">
                <a:latin typeface="メイリオ" panose="020B0604030504040204" pitchFamily="50" charset="-128"/>
                <a:ea typeface="メイリオ" panose="020B0604030504040204" pitchFamily="50" charset="-128"/>
              </a:rPr>
              <a:t>ように</a:t>
            </a:r>
            <a:r>
              <a:rPr kumimoji="1" lang="ja-JP" altLang="en-US" sz="2400" b="1" dirty="0">
                <a:latin typeface="メイリオ" panose="020B0604030504040204" pitchFamily="50" charset="-128"/>
                <a:ea typeface="メイリオ" panose="020B0604030504040204" pitchFamily="50" charset="-128"/>
              </a:rPr>
              <a:t>通し番号</a:t>
            </a:r>
            <a:r>
              <a:rPr kumimoji="1" lang="ja-JP" altLang="en-US" sz="2400" dirty="0">
                <a:latin typeface="メイリオ" panose="020B0604030504040204" pitchFamily="50" charset="-128"/>
                <a:ea typeface="メイリオ" panose="020B0604030504040204" pitchFamily="50" charset="-128"/>
              </a:rPr>
              <a:t>が付くもの</a:t>
            </a:r>
          </a:p>
        </p:txBody>
      </p:sp>
    </p:spTree>
    <p:extLst>
      <p:ext uri="{BB962C8B-B14F-4D97-AF65-F5344CB8AC3E}">
        <p14:creationId xmlns:p14="http://schemas.microsoft.com/office/powerpoint/2010/main" val="26358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11B4F-9E8A-4A7F-BE1E-EF4B73C1A28D}"/>
              </a:ext>
            </a:extLst>
          </p:cNvPr>
          <p:cNvSpPr>
            <a:spLocks noGrp="1"/>
          </p:cNvSpPr>
          <p:nvPr>
            <p:ph type="title"/>
          </p:nvPr>
        </p:nvSpPr>
        <p:spPr/>
        <p:txBody>
          <a:bodyPr>
            <a:noAutofit/>
          </a:bodyPr>
          <a:lstStyle/>
          <a:p>
            <a:r>
              <a:rPr kumimoji="1" lang="ja-JP" altLang="en-US" dirty="0"/>
              <a:t>属性（列）のデータ型の詳細</a:t>
            </a:r>
          </a:p>
        </p:txBody>
      </p:sp>
      <p:sp>
        <p:nvSpPr>
          <p:cNvPr id="4" name="スライド番号プレースホルダー 3">
            <a:extLst>
              <a:ext uri="{FF2B5EF4-FFF2-40B4-BE49-F238E27FC236}">
                <a16:creationId xmlns:a16="http://schemas.microsoft.com/office/drawing/2014/main" id="{3904D384-1F56-419E-BC98-917D33693650}"/>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graphicFrame>
        <p:nvGraphicFramePr>
          <p:cNvPr id="5" name="表 4">
            <a:extLst>
              <a:ext uri="{FF2B5EF4-FFF2-40B4-BE49-F238E27FC236}">
                <a16:creationId xmlns:a16="http://schemas.microsoft.com/office/drawing/2014/main" id="{4F9C79DC-A6CE-4734-96ED-81460D1D9A1F}"/>
              </a:ext>
            </a:extLst>
          </p:cNvPr>
          <p:cNvGraphicFramePr>
            <a:graphicFrameLocks noGrp="1"/>
          </p:cNvGraphicFramePr>
          <p:nvPr>
            <p:extLst>
              <p:ext uri="{D42A27DB-BD31-4B8C-83A1-F6EECF244321}">
                <p14:modId xmlns:p14="http://schemas.microsoft.com/office/powerpoint/2010/main" val="763769566"/>
              </p:ext>
            </p:extLst>
          </p:nvPr>
        </p:nvGraphicFramePr>
        <p:xfrm>
          <a:off x="1037821" y="1033828"/>
          <a:ext cx="6453654" cy="3534772"/>
        </p:xfrm>
        <a:graphic>
          <a:graphicData uri="http://schemas.openxmlformats.org/drawingml/2006/table">
            <a:tbl>
              <a:tblPr firstRow="1" bandRow="1">
                <a:tableStyleId>{5C22544A-7EE6-4342-B048-85BDC9FD1C3A}</a:tableStyleId>
              </a:tblPr>
              <a:tblGrid>
                <a:gridCol w="3226827">
                  <a:extLst>
                    <a:ext uri="{9D8B030D-6E8A-4147-A177-3AD203B41FA5}">
                      <a16:colId xmlns:a16="http://schemas.microsoft.com/office/drawing/2014/main" val="20001"/>
                    </a:ext>
                  </a:extLst>
                </a:gridCol>
                <a:gridCol w="3226827">
                  <a:extLst>
                    <a:ext uri="{9D8B030D-6E8A-4147-A177-3AD203B41FA5}">
                      <a16:colId xmlns:a16="http://schemas.microsoft.com/office/drawing/2014/main" val="2036084990"/>
                    </a:ext>
                  </a:extLst>
                </a:gridCol>
              </a:tblGrid>
              <a:tr h="823894">
                <a:tc>
                  <a:txBody>
                    <a:bodyPr/>
                    <a:lstStyle/>
                    <a:p>
                      <a:r>
                        <a:rPr kumimoji="1" lang="en-US" altLang="ja-JP" sz="2400" dirty="0"/>
                        <a:t>SQL </a:t>
                      </a:r>
                      <a:r>
                        <a:rPr kumimoji="1" lang="ja-JP" altLang="en-US" sz="2400" dirty="0"/>
                        <a:t>のキーワード</a:t>
                      </a:r>
                    </a:p>
                  </a:txBody>
                  <a:tcPr marL="68580" marR="68580" marT="34290" marB="34290"/>
                </a:tc>
                <a:tc>
                  <a:txBody>
                    <a:bodyPr/>
                    <a:lstStyle/>
                    <a:p>
                      <a:endParaRPr kumimoji="1" lang="ja-JP" altLang="en-US" sz="2400" dirty="0"/>
                    </a:p>
                  </a:txBody>
                  <a:tcPr marL="68580" marR="68580" marT="34290" marB="34290"/>
                </a:tc>
                <a:extLst>
                  <a:ext uri="{0D108BD9-81ED-4DB2-BD59-A6C34878D82A}">
                    <a16:rowId xmlns:a16="http://schemas.microsoft.com/office/drawing/2014/main" val="10000"/>
                  </a:ext>
                </a:extLst>
              </a:tr>
              <a:tr h="451813">
                <a:tc>
                  <a:txBody>
                    <a:bodyPr/>
                    <a:lstStyle/>
                    <a:p>
                      <a:r>
                        <a:rPr kumimoji="1" lang="en-US" altLang="ja-JP" sz="2400" b="1" dirty="0"/>
                        <a:t>NULL</a:t>
                      </a:r>
                      <a:endParaRPr kumimoji="1" lang="ja-JP" altLang="en-US" sz="2400" b="1" dirty="0"/>
                    </a:p>
                  </a:txBody>
                  <a:tcPr marL="68580" marR="68580" marT="34290" marB="34290"/>
                </a:tc>
                <a:tc>
                  <a:txBody>
                    <a:bodyPr/>
                    <a:lstStyle/>
                    <a:p>
                      <a:r>
                        <a:rPr kumimoji="1" lang="ja-JP" altLang="en-US" sz="2400" dirty="0"/>
                        <a:t>空値</a:t>
                      </a:r>
                    </a:p>
                  </a:txBody>
                  <a:tcPr marL="68580" marR="68580" marT="34290" marB="34290"/>
                </a:tc>
                <a:extLst>
                  <a:ext uri="{0D108BD9-81ED-4DB2-BD59-A6C34878D82A}">
                    <a16:rowId xmlns:a16="http://schemas.microsoft.com/office/drawing/2014/main" val="1537146662"/>
                  </a:ext>
                </a:extLst>
              </a:tr>
              <a:tr h="451813">
                <a:tc>
                  <a:txBody>
                    <a:bodyPr/>
                    <a:lstStyle/>
                    <a:p>
                      <a:r>
                        <a:rPr kumimoji="1" lang="en-US" altLang="ja-JP" sz="2400" b="1" dirty="0"/>
                        <a:t>CHAR</a:t>
                      </a:r>
                      <a:endParaRPr kumimoji="1" lang="ja-JP" altLang="en-US" sz="2400" b="1" dirty="0"/>
                    </a:p>
                  </a:txBody>
                  <a:tcPr marL="68580" marR="68580" marT="34290" marB="34290"/>
                </a:tc>
                <a:tc>
                  <a:txBody>
                    <a:bodyPr/>
                    <a:lstStyle/>
                    <a:p>
                      <a:r>
                        <a:rPr kumimoji="1" lang="ja-JP" altLang="en-US" sz="2400" dirty="0"/>
                        <a:t>文字列</a:t>
                      </a:r>
                    </a:p>
                  </a:txBody>
                  <a:tcPr marL="68580" marR="68580" marT="34290" marB="34290"/>
                </a:tc>
                <a:extLst>
                  <a:ext uri="{0D108BD9-81ED-4DB2-BD59-A6C34878D82A}">
                    <a16:rowId xmlns:a16="http://schemas.microsoft.com/office/drawing/2014/main" val="10001"/>
                  </a:ext>
                </a:extLst>
              </a:tr>
              <a:tr h="451813">
                <a:tc>
                  <a:txBody>
                    <a:bodyPr/>
                    <a:lstStyle/>
                    <a:p>
                      <a:r>
                        <a:rPr kumimoji="1" lang="en-US" altLang="ja-JP" sz="2400" b="1" dirty="0"/>
                        <a:t>TEXT</a:t>
                      </a:r>
                      <a:endParaRPr kumimoji="1" lang="ja-JP" altLang="en-US" sz="2400" b="1" dirty="0"/>
                    </a:p>
                  </a:txBody>
                  <a:tcPr marL="68580" marR="68580" marT="34290" marB="34290"/>
                </a:tc>
                <a:tc>
                  <a:txBody>
                    <a:bodyPr/>
                    <a:lstStyle/>
                    <a:p>
                      <a:r>
                        <a:rPr kumimoji="1" lang="ja-JP" altLang="en-US" sz="2400" dirty="0"/>
                        <a:t>文字列</a:t>
                      </a:r>
                    </a:p>
                  </a:txBody>
                  <a:tcPr marL="68580" marR="68580" marT="34290" marB="34290"/>
                </a:tc>
                <a:extLst>
                  <a:ext uri="{0D108BD9-81ED-4DB2-BD59-A6C34878D82A}">
                    <a16:rowId xmlns:a16="http://schemas.microsoft.com/office/drawing/2014/main" val="10002"/>
                  </a:ext>
                </a:extLst>
              </a:tr>
              <a:tr h="451813">
                <a:tc>
                  <a:txBody>
                    <a:bodyPr/>
                    <a:lstStyle/>
                    <a:p>
                      <a:r>
                        <a:rPr kumimoji="1" lang="en-US" altLang="ja-JP" sz="2400" b="1" dirty="0"/>
                        <a:t>INTEGER, REAL</a:t>
                      </a:r>
                      <a:endParaRPr kumimoji="1" lang="ja-JP" altLang="en-US" sz="2400" b="1" dirty="0"/>
                    </a:p>
                  </a:txBody>
                  <a:tcPr marL="68580" marR="68580" marT="34290" marB="34290"/>
                </a:tc>
                <a:tc>
                  <a:txBody>
                    <a:bodyPr/>
                    <a:lstStyle/>
                    <a:p>
                      <a:r>
                        <a:rPr kumimoji="1" lang="ja-JP" altLang="en-US" sz="2400" dirty="0"/>
                        <a:t>整数や浮動小数点数</a:t>
                      </a:r>
                    </a:p>
                  </a:txBody>
                  <a:tcPr marL="68580" marR="68580" marT="34290" marB="34290"/>
                </a:tc>
                <a:extLst>
                  <a:ext uri="{0D108BD9-81ED-4DB2-BD59-A6C34878D82A}">
                    <a16:rowId xmlns:a16="http://schemas.microsoft.com/office/drawing/2014/main" val="10003"/>
                  </a:ext>
                </a:extLst>
              </a:tr>
              <a:tr h="451813">
                <a:tc>
                  <a:txBody>
                    <a:bodyPr/>
                    <a:lstStyle/>
                    <a:p>
                      <a:r>
                        <a:rPr kumimoji="1" lang="en-US" altLang="ja-JP" sz="2400" b="1" dirty="0"/>
                        <a:t>DATETIME</a:t>
                      </a:r>
                      <a:endParaRPr kumimoji="1" lang="ja-JP" altLang="en-US" sz="2400" b="1" dirty="0"/>
                    </a:p>
                  </a:txBody>
                  <a:tcPr marL="68580" marR="68580" marT="34290" marB="34290"/>
                </a:tc>
                <a:tc>
                  <a:txBody>
                    <a:bodyPr/>
                    <a:lstStyle/>
                    <a:p>
                      <a:r>
                        <a:rPr kumimoji="1" lang="ja-JP" altLang="en-US" sz="2400" dirty="0"/>
                        <a:t>日付や時刻など</a:t>
                      </a:r>
                    </a:p>
                  </a:txBody>
                  <a:tcPr marL="68580" marR="68580" marT="34290" marB="34290"/>
                </a:tc>
                <a:extLst>
                  <a:ext uri="{0D108BD9-81ED-4DB2-BD59-A6C34878D82A}">
                    <a16:rowId xmlns:a16="http://schemas.microsoft.com/office/drawing/2014/main" val="10004"/>
                  </a:ext>
                </a:extLst>
              </a:tr>
              <a:tr h="451813">
                <a:tc>
                  <a:txBody>
                    <a:bodyPr/>
                    <a:lstStyle/>
                    <a:p>
                      <a:r>
                        <a:rPr kumimoji="1" lang="en-US" altLang="ja-JP" sz="2400" b="1" dirty="0"/>
                        <a:t>BIT, BOOL</a:t>
                      </a:r>
                      <a:endParaRPr kumimoji="1" lang="ja-JP" altLang="en-US" sz="2400" b="1" dirty="0"/>
                    </a:p>
                  </a:txBody>
                  <a:tcPr marL="68580" marR="68580" marT="34290" marB="34290"/>
                </a:tc>
                <a:tc>
                  <a:txBody>
                    <a:bodyPr/>
                    <a:lstStyle/>
                    <a:p>
                      <a:r>
                        <a:rPr kumimoji="1" lang="ja-JP" altLang="en-US" sz="2400" dirty="0"/>
                        <a:t>ブール値</a:t>
                      </a:r>
                    </a:p>
                  </a:txBody>
                  <a:tcPr marL="68580" marR="68580" marT="34290" marB="34290"/>
                </a:tc>
                <a:extLst>
                  <a:ext uri="{0D108BD9-81ED-4DB2-BD59-A6C34878D82A}">
                    <a16:rowId xmlns:a16="http://schemas.microsoft.com/office/drawing/2014/main" val="10005"/>
                  </a:ext>
                </a:extLst>
              </a:tr>
            </a:tbl>
          </a:graphicData>
        </a:graphic>
      </p:graphicFrame>
      <p:sp>
        <p:nvSpPr>
          <p:cNvPr id="6" name="テキスト ボックス 5">
            <a:extLst>
              <a:ext uri="{FF2B5EF4-FFF2-40B4-BE49-F238E27FC236}">
                <a16:creationId xmlns:a16="http://schemas.microsoft.com/office/drawing/2014/main" id="{4C93ABF5-6625-4029-88CE-7AEB79FFD9A2}"/>
              </a:ext>
            </a:extLst>
          </p:cNvPr>
          <p:cNvSpPr txBox="1"/>
          <p:nvPr/>
        </p:nvSpPr>
        <p:spPr>
          <a:xfrm>
            <a:off x="940661" y="5046977"/>
            <a:ext cx="7262678" cy="830997"/>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a:t>
            </a:r>
            <a:r>
              <a:rPr lang="ja-JP" altLang="en-US" sz="2400" b="1" dirty="0">
                <a:solidFill>
                  <a:srgbClr val="C00000"/>
                </a:solidFill>
                <a:latin typeface="メイリオ" panose="020B0604030504040204" pitchFamily="50" charset="-128"/>
                <a:ea typeface="メイリオ" panose="020B0604030504040204" pitchFamily="50" charset="-128"/>
              </a:rPr>
              <a:t>整数</a:t>
            </a:r>
            <a:r>
              <a:rPr lang="ja-JP" altLang="en-US" sz="2400" dirty="0">
                <a:latin typeface="メイリオ" panose="020B0604030504040204" pitchFamily="50" charset="-128"/>
                <a:ea typeface="メイリオ" panose="020B0604030504040204" pitchFamily="50" charset="-128"/>
              </a:rPr>
              <a:t>は </a:t>
            </a:r>
            <a:r>
              <a:rPr lang="en-US" altLang="ja-JP" sz="2400" dirty="0">
                <a:latin typeface="メイリオ" panose="020B0604030504040204" pitchFamily="50" charset="-128"/>
                <a:ea typeface="メイリオ" panose="020B0604030504040204" pitchFamily="50" charset="-128"/>
              </a:rPr>
              <a:t>INTEGER, </a:t>
            </a:r>
            <a:r>
              <a:rPr kumimoji="1" lang="ja-JP" altLang="en-US" sz="2400" b="1" dirty="0">
                <a:solidFill>
                  <a:srgbClr val="C00000"/>
                </a:solidFill>
                <a:latin typeface="メイリオ" panose="020B0604030504040204" pitchFamily="50" charset="-128"/>
                <a:ea typeface="メイリオ" panose="020B0604030504040204" pitchFamily="50" charset="-128"/>
              </a:rPr>
              <a:t>浮動小数点数</a:t>
            </a:r>
            <a:r>
              <a:rPr kumimoji="1" lang="ja-JP" altLang="en-US" sz="2400" dirty="0">
                <a:solidFill>
                  <a:srgbClr val="C00000"/>
                </a:solidFill>
                <a:latin typeface="メイリオ" panose="020B0604030504040204" pitchFamily="50" charset="-128"/>
                <a:ea typeface="メイリオ" panose="020B0604030504040204" pitchFamily="50" charset="-128"/>
              </a:rPr>
              <a:t>（小数付きの数）</a:t>
            </a:r>
            <a:r>
              <a:rPr kumimoji="1" lang="ja-JP" altLang="en-US" sz="2400" dirty="0">
                <a:latin typeface="メイリオ" panose="020B0604030504040204" pitchFamily="50" charset="-128"/>
                <a:ea typeface="メイリオ" panose="020B0604030504040204" pitchFamily="50" charset="-128"/>
              </a:rPr>
              <a:t>は </a:t>
            </a:r>
            <a:r>
              <a:rPr lang="en-US" altLang="ja-JP" sz="2400" dirty="0">
                <a:latin typeface="メイリオ" panose="020B0604030504040204" pitchFamily="50" charset="-128"/>
                <a:ea typeface="メイリオ" panose="020B0604030504040204" pitchFamily="50" charset="-128"/>
              </a:rPr>
              <a:t>REAL</a:t>
            </a:r>
          </a:p>
        </p:txBody>
      </p:sp>
      <p:sp>
        <p:nvSpPr>
          <p:cNvPr id="7" name="テキスト ボックス 6">
            <a:extLst>
              <a:ext uri="{FF2B5EF4-FFF2-40B4-BE49-F238E27FC236}">
                <a16:creationId xmlns:a16="http://schemas.microsoft.com/office/drawing/2014/main" id="{A8FD4C39-9E65-4742-B947-466BE3185DF0}"/>
              </a:ext>
            </a:extLst>
          </p:cNvPr>
          <p:cNvSpPr txBox="1"/>
          <p:nvPr/>
        </p:nvSpPr>
        <p:spPr>
          <a:xfrm>
            <a:off x="940661" y="5726174"/>
            <a:ext cx="6647974" cy="830997"/>
          </a:xfrm>
          <a:prstGeom prst="rect">
            <a:avLst/>
          </a:prstGeom>
          <a:noFill/>
        </p:spPr>
        <p:txBody>
          <a:bodyPr wrap="none" rtlCol="0">
            <a:spAutoFit/>
          </a:bodyPr>
          <a:lstStyle/>
          <a:p>
            <a:r>
              <a:rPr lang="en-US" altLang="ja-JP" sz="2400" dirty="0">
                <a:latin typeface="メイリオ" panose="020B0604030504040204" pitchFamily="50" charset="-128"/>
                <a:ea typeface="メイリオ" panose="020B0604030504040204" pitchFamily="50" charset="-128"/>
              </a:rPr>
              <a:t>※ </a:t>
            </a:r>
            <a:r>
              <a:rPr lang="ja-JP" altLang="en-US" sz="2400" b="1" dirty="0">
                <a:solidFill>
                  <a:srgbClr val="C00000"/>
                </a:solidFill>
                <a:latin typeface="メイリオ" panose="020B0604030504040204" pitchFamily="50" charset="-128"/>
                <a:ea typeface="メイリオ" panose="020B0604030504040204" pitchFamily="50" charset="-128"/>
              </a:rPr>
              <a:t>短いテキスト</a:t>
            </a:r>
            <a:r>
              <a:rPr lang="ja-JP" altLang="en-US" sz="2400" dirty="0">
                <a:latin typeface="メイリオ" panose="020B0604030504040204" pitchFamily="50" charset="-128"/>
                <a:ea typeface="メイリオ" panose="020B0604030504040204" pitchFamily="50" charset="-128"/>
              </a:rPr>
              <a:t>は</a:t>
            </a:r>
            <a:r>
              <a:rPr lang="ja-JP" altLang="en-US" sz="2400" b="1" dirty="0">
                <a:latin typeface="メイリオ" panose="020B0604030504040204" pitchFamily="50" charset="-128"/>
                <a:ea typeface="メイリオ" panose="020B0604030504040204" pitchFamily="50" charset="-128"/>
              </a:rPr>
              <a:t>半角 </a:t>
            </a:r>
            <a:r>
              <a:rPr lang="en-US" altLang="ja-JP" sz="2400" b="1" dirty="0">
                <a:latin typeface="メイリオ" panose="020B0604030504040204" pitchFamily="50" charset="-128"/>
                <a:ea typeface="メイリオ" panose="020B0604030504040204" pitchFamily="50" charset="-128"/>
              </a:rPr>
              <a:t>255</a:t>
            </a:r>
            <a:r>
              <a:rPr lang="ja-JP" altLang="en-US" sz="2400" b="1" dirty="0">
                <a:latin typeface="メイリオ" panose="020B0604030504040204" pitchFamily="50" charset="-128"/>
                <a:ea typeface="メイリオ" panose="020B0604030504040204" pitchFamily="50" charset="-128"/>
              </a:rPr>
              <a:t>文字分</a:t>
            </a:r>
            <a:r>
              <a:rPr lang="ja-JP" altLang="en-US" sz="2400" dirty="0">
                <a:latin typeface="メイリオ" panose="020B0604030504040204" pitchFamily="50" charset="-128"/>
                <a:ea typeface="メイリオ" panose="020B0604030504040204" pitchFamily="50" charset="-128"/>
              </a:rPr>
              <a:t>までが目安</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それ以上になる可能性があるときは</a:t>
            </a:r>
            <a:r>
              <a:rPr kumimoji="1" lang="ja-JP" altLang="en-US" sz="2400" b="1" dirty="0">
                <a:solidFill>
                  <a:srgbClr val="C00000"/>
                </a:solidFill>
                <a:latin typeface="メイリオ" panose="020B0604030504040204" pitchFamily="50" charset="-128"/>
                <a:ea typeface="メイリオ" panose="020B0604030504040204" pitchFamily="50" charset="-128"/>
              </a:rPr>
              <a:t>テキスト</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831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テーブルのセル</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lang="ja-JP" altLang="en-US" sz="2400" b="1" u="sng" dirty="0"/>
              <a:t>セル</a:t>
            </a:r>
            <a:endParaRPr lang="en-US" altLang="ja-JP" sz="2400" b="1" u="sng" dirty="0"/>
          </a:p>
          <a:p>
            <a:r>
              <a:rPr kumimoji="1" lang="ja-JP" altLang="en-US" sz="2400" dirty="0"/>
              <a:t>属性と行が交差したところに位置する</a:t>
            </a:r>
            <a:endParaRPr kumimoji="1" lang="en-US" altLang="ja-JP" sz="2400" dirty="0"/>
          </a:p>
          <a:p>
            <a:pPr marL="0" indent="0">
              <a:buNone/>
            </a:pPr>
            <a:endParaRPr lang="en-US" altLang="ja-JP" sz="2400" dirty="0"/>
          </a:p>
          <a:p>
            <a:pPr marL="0" indent="0">
              <a:buNone/>
            </a:pPr>
            <a:r>
              <a:rPr kumimoji="1" lang="ja-JP" altLang="en-US" sz="2400" b="1" u="sng" dirty="0"/>
              <a:t>セルの特徴</a:t>
            </a:r>
            <a:endParaRPr kumimoji="1" lang="en-US" altLang="ja-JP" sz="2400" b="1" u="sng" dirty="0"/>
          </a:p>
          <a:p>
            <a:r>
              <a:rPr lang="ja-JP" altLang="en-US" sz="2400" b="1" dirty="0">
                <a:solidFill>
                  <a:srgbClr val="C00000"/>
                </a:solidFill>
              </a:rPr>
              <a:t>１つのセル</a:t>
            </a:r>
            <a:r>
              <a:rPr lang="ja-JP" altLang="en-US" sz="2400" dirty="0"/>
              <a:t>には、</a:t>
            </a:r>
            <a:r>
              <a:rPr lang="ja-JP" altLang="en-US" sz="2400" b="1" dirty="0"/>
              <a:t>１つの値</a:t>
            </a:r>
            <a:r>
              <a:rPr lang="ja-JP" altLang="en-US" sz="2400" dirty="0"/>
              <a:t>だけが入る</a:t>
            </a:r>
            <a:endParaRPr lang="en-US" altLang="ja-JP" sz="2400" dirty="0"/>
          </a:p>
          <a:p>
            <a:r>
              <a:rPr kumimoji="1" lang="ja-JP" altLang="en-US" sz="2400" b="1" dirty="0">
                <a:solidFill>
                  <a:srgbClr val="C00000"/>
                </a:solidFill>
              </a:rPr>
              <a:t>セル</a:t>
            </a:r>
            <a:r>
              <a:rPr kumimoji="1" lang="ja-JP" altLang="en-US" sz="2400" dirty="0"/>
              <a:t>に入る値は、</a:t>
            </a:r>
            <a:r>
              <a:rPr kumimoji="1" lang="ja-JP" altLang="en-US" sz="2400" b="1" dirty="0"/>
              <a:t>属性のデータ型に応じたもの</a:t>
            </a:r>
            <a:endParaRPr kumimoji="1" lang="en-US" altLang="ja-JP" sz="2400" dirty="0"/>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301576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F27B9-653B-40BC-B0C5-FF26ED5736B0}"/>
              </a:ext>
            </a:extLst>
          </p:cNvPr>
          <p:cNvSpPr>
            <a:spLocks noGrp="1"/>
          </p:cNvSpPr>
          <p:nvPr>
            <p:ph type="title"/>
          </p:nvPr>
        </p:nvSpPr>
        <p:spPr/>
        <p:txBody>
          <a:bodyPr>
            <a:normAutofit fontScale="90000"/>
          </a:bodyPr>
          <a:lstStyle/>
          <a:p>
            <a:r>
              <a:rPr lang="ja-JP" altLang="en-US" dirty="0"/>
              <a:t>テーブルの性質 ①</a:t>
            </a:r>
            <a:endParaRPr kumimoji="1" lang="ja-JP" altLang="en-US" dirty="0"/>
          </a:p>
        </p:txBody>
      </p:sp>
      <p:sp>
        <p:nvSpPr>
          <p:cNvPr id="4" name="スライド番号プレースホルダー 3">
            <a:extLst>
              <a:ext uri="{FF2B5EF4-FFF2-40B4-BE49-F238E27FC236}">
                <a16:creationId xmlns:a16="http://schemas.microsoft.com/office/drawing/2014/main" id="{091568BE-8571-473E-8788-12E75A0C6942}"/>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graphicFrame>
        <p:nvGraphicFramePr>
          <p:cNvPr id="5" name="表 4">
            <a:extLst>
              <a:ext uri="{FF2B5EF4-FFF2-40B4-BE49-F238E27FC236}">
                <a16:creationId xmlns:a16="http://schemas.microsoft.com/office/drawing/2014/main" id="{53E03A21-EA52-484A-8BDB-7EF31A148353}"/>
              </a:ext>
            </a:extLst>
          </p:cNvPr>
          <p:cNvGraphicFramePr>
            <a:graphicFrameLocks noGrp="1"/>
          </p:cNvGraphicFramePr>
          <p:nvPr>
            <p:extLst>
              <p:ext uri="{D42A27DB-BD31-4B8C-83A1-F6EECF244321}">
                <p14:modId xmlns:p14="http://schemas.microsoft.com/office/powerpoint/2010/main" val="3633041545"/>
              </p:ext>
            </p:extLst>
          </p:nvPr>
        </p:nvGraphicFramePr>
        <p:xfrm>
          <a:off x="5626235" y="2144700"/>
          <a:ext cx="2900683" cy="1920240"/>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8</a:t>
                      </a:r>
                      <a:endParaRPr kumimoji="1" lang="ja-JP" altLang="en-US" sz="2700" dirty="0"/>
                    </a:p>
                  </a:txBody>
                  <a:tcPr marL="68580" marR="68580" marT="34290" marB="34290"/>
                </a:tc>
                <a:tc>
                  <a:txBody>
                    <a:bodyPr/>
                    <a:lstStyle/>
                    <a:p>
                      <a:pPr algn="r"/>
                      <a:r>
                        <a:rPr kumimoji="1" lang="en-US" altLang="ja-JP" sz="2700" dirty="0"/>
                        <a:t>0,</a:t>
                      </a:r>
                      <a:r>
                        <a:rPr kumimoji="1" lang="en-US" altLang="ja-JP" sz="2700" baseline="0" dirty="0"/>
                        <a:t> 20, 45</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12</a:t>
                      </a:r>
                      <a:endParaRPr kumimoji="1" lang="ja-JP" altLang="en-US" sz="2700" dirty="0"/>
                    </a:p>
                  </a:txBody>
                  <a:tcPr marL="68580" marR="68580" marT="34290" marB="34290"/>
                </a:tc>
                <a:tc>
                  <a:txBody>
                    <a:bodyPr/>
                    <a:lstStyle/>
                    <a:p>
                      <a:pPr algn="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17</a:t>
                      </a:r>
                      <a:endParaRPr kumimoji="1" lang="ja-JP" altLang="en-US" sz="2700" dirty="0"/>
                    </a:p>
                  </a:txBody>
                  <a:tcPr marL="68580" marR="68580" marT="34290" marB="34290"/>
                </a:tc>
                <a:tc>
                  <a:txBody>
                    <a:bodyPr/>
                    <a:lstStyle/>
                    <a:p>
                      <a:pPr algn="r"/>
                      <a:r>
                        <a:rPr kumimoji="1" lang="en-US" altLang="ja-JP" sz="2700" dirty="0"/>
                        <a:t>20, 40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6" name="コンテンツ プレースホルダー 2">
            <a:extLst>
              <a:ext uri="{FF2B5EF4-FFF2-40B4-BE49-F238E27FC236}">
                <a16:creationId xmlns:a16="http://schemas.microsoft.com/office/drawing/2014/main" id="{F17CEC05-97A3-437A-81D2-F552511A2FEA}"/>
              </a:ext>
            </a:extLst>
          </p:cNvPr>
          <p:cNvSpPr txBox="1">
            <a:spLocks/>
          </p:cNvSpPr>
          <p:nvPr/>
        </p:nvSpPr>
        <p:spPr>
          <a:xfrm>
            <a:off x="509914" y="1167679"/>
            <a:ext cx="3264442" cy="522023"/>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700" dirty="0">
                <a:solidFill>
                  <a:schemeClr val="tx1"/>
                </a:solidFill>
                <a:latin typeface="メイリオ" panose="020B0604030504040204" pitchFamily="50" charset="-128"/>
                <a:ea typeface="メイリオ" panose="020B0604030504040204" pitchFamily="50" charset="-128"/>
              </a:rPr>
              <a:t>テーブル名：福山駅行き</a:t>
            </a:r>
            <a:endParaRPr lang="ja-JP" altLang="en-US" sz="2700" b="1"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143C44F-896E-4086-8EAD-00F4B492B7FE}"/>
              </a:ext>
            </a:extLst>
          </p:cNvPr>
          <p:cNvSpPr txBox="1"/>
          <p:nvPr/>
        </p:nvSpPr>
        <p:spPr>
          <a:xfrm>
            <a:off x="5256847" y="4240284"/>
            <a:ext cx="3685624"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１つのセルに複数の値を</a:t>
            </a:r>
            <a:endParaRPr lang="en-US" altLang="ja-JP" sz="2100" dirty="0">
              <a:latin typeface="メイリオ" panose="020B0604030504040204" pitchFamily="50" charset="-128"/>
              <a:ea typeface="メイリオ" panose="020B0604030504040204" pitchFamily="50" charset="-128"/>
            </a:endParaRPr>
          </a:p>
          <a:p>
            <a:r>
              <a:rPr kumimoji="1" lang="ja-JP" altLang="en-US" sz="2100" dirty="0">
                <a:latin typeface="メイリオ" panose="020B0604030504040204" pitchFamily="50" charset="-128"/>
                <a:ea typeface="メイリオ" panose="020B0604030504040204" pitchFamily="50" charset="-128"/>
              </a:rPr>
              <a:t>　　入れることはない</a:t>
            </a:r>
          </a:p>
        </p:txBody>
      </p:sp>
      <p:sp>
        <p:nvSpPr>
          <p:cNvPr id="8" name="テキスト ボックス 7">
            <a:extLst>
              <a:ext uri="{FF2B5EF4-FFF2-40B4-BE49-F238E27FC236}">
                <a16:creationId xmlns:a16="http://schemas.microsoft.com/office/drawing/2014/main" id="{314C9099-C54B-4DC0-87EC-9271D0751C30}"/>
              </a:ext>
            </a:extLst>
          </p:cNvPr>
          <p:cNvSpPr txBox="1"/>
          <p:nvPr/>
        </p:nvSpPr>
        <p:spPr>
          <a:xfrm>
            <a:off x="261569" y="5094900"/>
            <a:ext cx="4995278"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a:t>
            </a:r>
            <a:r>
              <a:rPr lang="ja-JP" altLang="en-US" sz="2100" dirty="0">
                <a:solidFill>
                  <a:srgbClr val="C00000"/>
                </a:solidFill>
                <a:latin typeface="メイリオ" panose="020B0604030504040204" pitchFamily="50" charset="-128"/>
                <a:ea typeface="メイリオ" panose="020B0604030504040204" pitchFamily="50" charset="-128"/>
              </a:rPr>
              <a:t>リレーショナルデータベース</a:t>
            </a:r>
            <a:r>
              <a:rPr lang="ja-JP" altLang="en-US" sz="2100" dirty="0">
                <a:latin typeface="メイリオ" panose="020B0604030504040204" pitchFamily="50" charset="-128"/>
                <a:ea typeface="メイリオ" panose="020B0604030504040204" pitchFamily="50" charset="-128"/>
              </a:rPr>
              <a:t>では、</a:t>
            </a:r>
            <a:endParaRPr lang="en-US" altLang="ja-JP" sz="2100" dirty="0">
              <a:latin typeface="メイリオ" panose="020B0604030504040204" pitchFamily="50" charset="-128"/>
              <a:ea typeface="メイリオ" panose="020B0604030504040204" pitchFamily="50" charset="-128"/>
            </a:endParaRPr>
          </a:p>
          <a:p>
            <a:r>
              <a:rPr lang="ja-JP" altLang="en-US" sz="2100" dirty="0">
                <a:latin typeface="メイリオ" panose="020B0604030504040204" pitchFamily="50" charset="-128"/>
                <a:ea typeface="メイリオ" panose="020B0604030504040204" pitchFamily="50" charset="-128"/>
              </a:rPr>
              <a:t>　　</a:t>
            </a:r>
            <a:r>
              <a:rPr lang="ja-JP" altLang="en-US" sz="2100" b="1" u="sng" dirty="0">
                <a:solidFill>
                  <a:srgbClr val="FF0000"/>
                </a:solidFill>
                <a:latin typeface="メイリオ" panose="020B0604030504040204" pitchFamily="50" charset="-128"/>
                <a:ea typeface="メイリオ" panose="020B0604030504040204" pitchFamily="50" charset="-128"/>
              </a:rPr>
              <a:t>１つのセルに１つの値</a:t>
            </a:r>
            <a:endParaRPr lang="en-US" altLang="ja-JP" sz="2100" dirty="0">
              <a:latin typeface="メイリオ" panose="020B0604030504040204" pitchFamily="50" charset="-128"/>
              <a:ea typeface="メイリオ" panose="020B0604030504040204" pitchFamily="50" charset="-128"/>
            </a:endParaRPr>
          </a:p>
        </p:txBody>
      </p:sp>
      <p:graphicFrame>
        <p:nvGraphicFramePr>
          <p:cNvPr id="9" name="表 8">
            <a:extLst>
              <a:ext uri="{FF2B5EF4-FFF2-40B4-BE49-F238E27FC236}">
                <a16:creationId xmlns:a16="http://schemas.microsoft.com/office/drawing/2014/main" id="{77CD7A6B-0A34-450C-8659-7F7C1C32E986}"/>
              </a:ext>
            </a:extLst>
          </p:cNvPr>
          <p:cNvGraphicFramePr>
            <a:graphicFrameLocks noGrp="1"/>
          </p:cNvGraphicFramePr>
          <p:nvPr>
            <p:extLst>
              <p:ext uri="{D42A27DB-BD31-4B8C-83A1-F6EECF244321}">
                <p14:modId xmlns:p14="http://schemas.microsoft.com/office/powerpoint/2010/main" val="847691889"/>
              </p:ext>
            </p:extLst>
          </p:nvPr>
        </p:nvGraphicFramePr>
        <p:xfrm>
          <a:off x="895691" y="1467718"/>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
        <p:nvSpPr>
          <p:cNvPr id="10" name="テキスト ボックス 9">
            <a:extLst>
              <a:ext uri="{FF2B5EF4-FFF2-40B4-BE49-F238E27FC236}">
                <a16:creationId xmlns:a16="http://schemas.microsoft.com/office/drawing/2014/main" id="{1DCED05A-262A-4A46-AB0F-23C93B297A02}"/>
              </a:ext>
            </a:extLst>
          </p:cNvPr>
          <p:cNvSpPr txBox="1"/>
          <p:nvPr/>
        </p:nvSpPr>
        <p:spPr>
          <a:xfrm>
            <a:off x="5364916" y="1378078"/>
            <a:ext cx="3416321" cy="646331"/>
          </a:xfrm>
          <a:prstGeom prst="rect">
            <a:avLst/>
          </a:prstGeom>
          <a:noFill/>
        </p:spPr>
        <p:txBody>
          <a:bodyPr wrap="none" rtlCol="0">
            <a:spAutoFit/>
          </a:bodyPr>
          <a:lstStyle/>
          <a:p>
            <a:pPr algn="ctr"/>
            <a:r>
              <a:rPr lang="ja-JP" altLang="en-US" dirty="0">
                <a:solidFill>
                  <a:srgbClr val="FF0000"/>
                </a:solidFill>
              </a:rPr>
              <a:t>リレーショナルデータベースで</a:t>
            </a:r>
            <a:endParaRPr lang="en-US" altLang="ja-JP" dirty="0">
              <a:solidFill>
                <a:srgbClr val="FF0000"/>
              </a:solidFill>
            </a:endParaRPr>
          </a:p>
          <a:p>
            <a:pPr algn="ctr"/>
            <a:r>
              <a:rPr kumimoji="1" lang="ja-JP" altLang="en-US" b="1" u="sng" dirty="0">
                <a:solidFill>
                  <a:srgbClr val="FF0000"/>
                </a:solidFill>
              </a:rPr>
              <a:t>扱えない</a:t>
            </a:r>
            <a:r>
              <a:rPr kumimoji="1" lang="ja-JP" altLang="en-US" dirty="0">
                <a:solidFill>
                  <a:srgbClr val="FF0000"/>
                </a:solidFill>
              </a:rPr>
              <a:t>テーブルの例</a:t>
            </a:r>
          </a:p>
        </p:txBody>
      </p:sp>
    </p:spTree>
    <p:extLst>
      <p:ext uri="{BB962C8B-B14F-4D97-AF65-F5344CB8AC3E}">
        <p14:creationId xmlns:p14="http://schemas.microsoft.com/office/powerpoint/2010/main" val="315753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F27B9-653B-40BC-B0C5-FF26ED5736B0}"/>
              </a:ext>
            </a:extLst>
          </p:cNvPr>
          <p:cNvSpPr>
            <a:spLocks noGrp="1"/>
          </p:cNvSpPr>
          <p:nvPr>
            <p:ph type="title"/>
          </p:nvPr>
        </p:nvSpPr>
        <p:spPr/>
        <p:txBody>
          <a:bodyPr>
            <a:normAutofit fontScale="90000"/>
          </a:bodyPr>
          <a:lstStyle/>
          <a:p>
            <a:r>
              <a:rPr lang="ja-JP" altLang="en-US" dirty="0"/>
              <a:t>テーブルの性質 ②</a:t>
            </a:r>
            <a:endParaRPr kumimoji="1" lang="ja-JP" altLang="en-US" dirty="0"/>
          </a:p>
        </p:txBody>
      </p:sp>
      <p:sp>
        <p:nvSpPr>
          <p:cNvPr id="4" name="スライド番号プレースホルダー 3">
            <a:extLst>
              <a:ext uri="{FF2B5EF4-FFF2-40B4-BE49-F238E27FC236}">
                <a16:creationId xmlns:a16="http://schemas.microsoft.com/office/drawing/2014/main" id="{091568BE-8571-473E-8788-12E75A0C6942}"/>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
        <p:nvSpPr>
          <p:cNvPr id="12" name="テキスト ボックス 11">
            <a:extLst>
              <a:ext uri="{FF2B5EF4-FFF2-40B4-BE49-F238E27FC236}">
                <a16:creationId xmlns:a16="http://schemas.microsoft.com/office/drawing/2014/main" id="{F81C0B48-FE0E-4189-8C76-AFF0186573C0}"/>
              </a:ext>
            </a:extLst>
          </p:cNvPr>
          <p:cNvSpPr txBox="1"/>
          <p:nvPr/>
        </p:nvSpPr>
        <p:spPr>
          <a:xfrm>
            <a:off x="5157705" y="5239016"/>
            <a:ext cx="3685624" cy="415498"/>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マルチカラムには</a:t>
            </a:r>
            <a:r>
              <a:rPr lang="ja-JP" altLang="en-US" sz="2100" b="1" u="sng" dirty="0">
                <a:latin typeface="メイリオ" panose="020B0604030504040204" pitchFamily="50" charset="-128"/>
                <a:ea typeface="メイリオ" panose="020B0604030504040204" pitchFamily="50" charset="-128"/>
              </a:rPr>
              <a:t>しない</a:t>
            </a:r>
            <a:endParaRPr kumimoji="1" lang="ja-JP" altLang="en-US" sz="2100" b="1" u="sng"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E87B007-A0D7-4BD6-A707-4953DD440A9D}"/>
              </a:ext>
            </a:extLst>
          </p:cNvPr>
          <p:cNvSpPr txBox="1"/>
          <p:nvPr/>
        </p:nvSpPr>
        <p:spPr>
          <a:xfrm>
            <a:off x="5100412" y="979096"/>
            <a:ext cx="3416321" cy="646331"/>
          </a:xfrm>
          <a:prstGeom prst="rect">
            <a:avLst/>
          </a:prstGeom>
          <a:noFill/>
        </p:spPr>
        <p:txBody>
          <a:bodyPr wrap="none" rtlCol="0">
            <a:spAutoFit/>
          </a:bodyPr>
          <a:lstStyle/>
          <a:p>
            <a:pPr algn="ctr"/>
            <a:r>
              <a:rPr lang="ja-JP" altLang="en-US" dirty="0">
                <a:solidFill>
                  <a:srgbClr val="FF0000"/>
                </a:solidFill>
              </a:rPr>
              <a:t>リレーショナルデータベースで</a:t>
            </a:r>
            <a:endParaRPr lang="en-US" altLang="ja-JP" dirty="0">
              <a:solidFill>
                <a:srgbClr val="FF0000"/>
              </a:solidFill>
            </a:endParaRPr>
          </a:p>
          <a:p>
            <a:pPr algn="ctr"/>
            <a:r>
              <a:rPr kumimoji="1" lang="ja-JP" altLang="en-US" dirty="0">
                <a:solidFill>
                  <a:srgbClr val="FF0000"/>
                </a:solidFill>
              </a:rPr>
              <a:t>扱えないテーブルの例</a:t>
            </a:r>
          </a:p>
        </p:txBody>
      </p:sp>
      <p:graphicFrame>
        <p:nvGraphicFramePr>
          <p:cNvPr id="14" name="表 13">
            <a:extLst>
              <a:ext uri="{FF2B5EF4-FFF2-40B4-BE49-F238E27FC236}">
                <a16:creationId xmlns:a16="http://schemas.microsoft.com/office/drawing/2014/main" id="{69F570D1-4F58-4A72-84BD-FB52B58B2E7E}"/>
              </a:ext>
            </a:extLst>
          </p:cNvPr>
          <p:cNvGraphicFramePr>
            <a:graphicFrameLocks noGrp="1"/>
          </p:cNvGraphicFramePr>
          <p:nvPr>
            <p:extLst>
              <p:ext uri="{D42A27DB-BD31-4B8C-83A1-F6EECF244321}">
                <p14:modId xmlns:p14="http://schemas.microsoft.com/office/powerpoint/2010/main" val="3706643369"/>
              </p:ext>
            </p:extLst>
          </p:nvPr>
        </p:nvGraphicFramePr>
        <p:xfrm>
          <a:off x="5491989" y="1570871"/>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rowSpan="3">
                  <a:txBody>
                    <a:bodyPr/>
                    <a:lstStyle/>
                    <a:p>
                      <a:pPr algn="r">
                        <a:lnSpc>
                          <a:spcPts val="3600"/>
                        </a:lnSpc>
                      </a:pPr>
                      <a:r>
                        <a:rPr kumimoji="1" lang="en-US" altLang="ja-JP" sz="270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rowSpan="2">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
        <p:nvSpPr>
          <p:cNvPr id="15" name="コンテンツ プレースホルダー 2">
            <a:extLst>
              <a:ext uri="{FF2B5EF4-FFF2-40B4-BE49-F238E27FC236}">
                <a16:creationId xmlns:a16="http://schemas.microsoft.com/office/drawing/2014/main" id="{C10EB196-9CDC-4834-A173-A6014AFDFB4E}"/>
              </a:ext>
            </a:extLst>
          </p:cNvPr>
          <p:cNvSpPr txBox="1">
            <a:spLocks/>
          </p:cNvSpPr>
          <p:nvPr/>
        </p:nvSpPr>
        <p:spPr>
          <a:xfrm>
            <a:off x="570190" y="1223750"/>
            <a:ext cx="3264442" cy="522023"/>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700" dirty="0">
                <a:solidFill>
                  <a:schemeClr val="tx1"/>
                </a:solidFill>
                <a:latin typeface="メイリオ" panose="020B0604030504040204" pitchFamily="50" charset="-128"/>
                <a:ea typeface="メイリオ" panose="020B0604030504040204" pitchFamily="50" charset="-128"/>
              </a:rPr>
              <a:t>テーブル名：福山駅行き</a:t>
            </a:r>
            <a:endParaRPr lang="ja-JP" altLang="en-US" sz="2700" b="1"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02597AD-A77B-48D8-97C1-DBEBE6E3BD3F}"/>
              </a:ext>
            </a:extLst>
          </p:cNvPr>
          <p:cNvSpPr txBox="1"/>
          <p:nvPr/>
        </p:nvSpPr>
        <p:spPr>
          <a:xfrm>
            <a:off x="321845" y="5150971"/>
            <a:ext cx="4995278"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a:t>
            </a:r>
            <a:r>
              <a:rPr lang="ja-JP" altLang="en-US" sz="2100" dirty="0">
                <a:solidFill>
                  <a:srgbClr val="C00000"/>
                </a:solidFill>
                <a:latin typeface="メイリオ" panose="020B0604030504040204" pitchFamily="50" charset="-128"/>
                <a:ea typeface="メイリオ" panose="020B0604030504040204" pitchFamily="50" charset="-128"/>
              </a:rPr>
              <a:t>リレーショナルデータベース</a:t>
            </a:r>
            <a:r>
              <a:rPr lang="ja-JP" altLang="en-US" sz="2100" dirty="0">
                <a:latin typeface="メイリオ" panose="020B0604030504040204" pitchFamily="50" charset="-128"/>
                <a:ea typeface="メイリオ" panose="020B0604030504040204" pitchFamily="50" charset="-128"/>
              </a:rPr>
              <a:t>では、</a:t>
            </a:r>
            <a:endParaRPr lang="en-US" altLang="ja-JP" sz="2100" dirty="0">
              <a:latin typeface="メイリオ" panose="020B0604030504040204" pitchFamily="50" charset="-128"/>
              <a:ea typeface="メイリオ" panose="020B0604030504040204" pitchFamily="50" charset="-128"/>
            </a:endParaRPr>
          </a:p>
          <a:p>
            <a:r>
              <a:rPr lang="ja-JP" altLang="en-US" sz="2100" dirty="0">
                <a:latin typeface="メイリオ" panose="020B0604030504040204" pitchFamily="50" charset="-128"/>
                <a:ea typeface="メイリオ" panose="020B0604030504040204" pitchFamily="50" charset="-128"/>
              </a:rPr>
              <a:t>　　</a:t>
            </a:r>
            <a:r>
              <a:rPr lang="ja-JP" altLang="en-US" sz="2100" b="1" u="sng" dirty="0">
                <a:solidFill>
                  <a:srgbClr val="FF0000"/>
                </a:solidFill>
                <a:latin typeface="メイリオ" panose="020B0604030504040204" pitchFamily="50" charset="-128"/>
                <a:ea typeface="メイリオ" panose="020B0604030504040204" pitchFamily="50" charset="-128"/>
              </a:rPr>
              <a:t>１つのセルに１つの値</a:t>
            </a:r>
            <a:endParaRPr lang="en-US" altLang="ja-JP" sz="2100" dirty="0">
              <a:latin typeface="メイリオ" panose="020B0604030504040204" pitchFamily="50" charset="-128"/>
              <a:ea typeface="メイリオ" panose="020B0604030504040204" pitchFamily="50" charset="-128"/>
            </a:endParaRPr>
          </a:p>
        </p:txBody>
      </p:sp>
      <p:graphicFrame>
        <p:nvGraphicFramePr>
          <p:cNvPr id="17" name="表 16">
            <a:extLst>
              <a:ext uri="{FF2B5EF4-FFF2-40B4-BE49-F238E27FC236}">
                <a16:creationId xmlns:a16="http://schemas.microsoft.com/office/drawing/2014/main" id="{870A8EA7-DEC7-4D26-9B8A-EC772BE0DCEA}"/>
              </a:ext>
            </a:extLst>
          </p:cNvPr>
          <p:cNvGraphicFramePr>
            <a:graphicFrameLocks noGrp="1"/>
          </p:cNvGraphicFramePr>
          <p:nvPr>
            <p:extLst>
              <p:ext uri="{D42A27DB-BD31-4B8C-83A1-F6EECF244321}">
                <p14:modId xmlns:p14="http://schemas.microsoft.com/office/powerpoint/2010/main" val="1236496159"/>
              </p:ext>
            </p:extLst>
          </p:nvPr>
        </p:nvGraphicFramePr>
        <p:xfrm>
          <a:off x="955967" y="1523789"/>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573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a:xfrm>
            <a:off x="3013224" y="572339"/>
            <a:ext cx="5899703" cy="5966574"/>
          </a:xfrm>
        </p:spPr>
        <p:txBody>
          <a:bodyPr>
            <a:normAutofit/>
          </a:bodyPr>
          <a:lstStyle/>
          <a:p>
            <a:pPr marL="0" indent="0">
              <a:buNone/>
            </a:pPr>
            <a:r>
              <a:rPr kumimoji="1" lang="ja-JP" altLang="en-US" sz="2400" b="1" u="sng" dirty="0"/>
              <a:t>属性（列）</a:t>
            </a:r>
            <a:endParaRPr kumimoji="1" lang="en-US" altLang="ja-JP" sz="2400" b="1" u="sng" dirty="0"/>
          </a:p>
          <a:p>
            <a:r>
              <a:rPr lang="ja-JP" altLang="en-US" sz="2400" dirty="0"/>
              <a:t>データの種類に対応する</a:t>
            </a:r>
            <a:endParaRPr lang="en-US" altLang="ja-JP" sz="2400" dirty="0"/>
          </a:p>
          <a:p>
            <a:pPr marL="0" indent="0">
              <a:buNone/>
            </a:pPr>
            <a:r>
              <a:rPr lang="ja-JP" altLang="en-US" sz="2400" dirty="0"/>
              <a:t>例：</a:t>
            </a:r>
            <a:r>
              <a:rPr lang="en-US" altLang="ja-JP" sz="2400" dirty="0"/>
              <a:t>ID</a:t>
            </a:r>
            <a:r>
              <a:rPr lang="ja-JP" altLang="en-US" sz="2400" dirty="0"/>
              <a:t>、商品名、単価など</a:t>
            </a:r>
            <a:endParaRPr lang="en-US" altLang="ja-JP" sz="2400" dirty="0"/>
          </a:p>
          <a:p>
            <a:r>
              <a:rPr kumimoji="1" lang="ja-JP" altLang="en-US" sz="2400" dirty="0"/>
              <a:t>各属性には特定のデータ型が設定される</a:t>
            </a:r>
            <a:endParaRPr kumimoji="1" lang="en-US" altLang="ja-JP" sz="2400" dirty="0"/>
          </a:p>
          <a:p>
            <a:pPr marL="0" indent="0">
              <a:buNone/>
            </a:pPr>
            <a:endParaRPr lang="en-US" altLang="ja-JP" sz="2400" dirty="0"/>
          </a:p>
          <a:p>
            <a:pPr marL="0" indent="0">
              <a:buNone/>
            </a:pPr>
            <a:r>
              <a:rPr kumimoji="1" lang="ja-JP" altLang="en-US" sz="2400" b="1" u="sng" dirty="0"/>
              <a:t>行</a:t>
            </a:r>
            <a:endParaRPr kumimoji="1" lang="en-US" altLang="ja-JP" sz="2400" b="1" u="sng" dirty="0"/>
          </a:p>
          <a:p>
            <a:r>
              <a:rPr lang="ja-JP" altLang="en-US" sz="2400" dirty="0"/>
              <a:t>属性に基づいた具体的なデータの集まり</a:t>
            </a:r>
            <a:endParaRPr lang="en-US" altLang="ja-JP" sz="2400" dirty="0"/>
          </a:p>
          <a:p>
            <a:pPr marL="0" indent="0">
              <a:buNone/>
            </a:pPr>
            <a:r>
              <a:rPr kumimoji="1" lang="ja-JP" altLang="en-US" sz="2400" dirty="0"/>
              <a:t>例：「</a:t>
            </a:r>
            <a:r>
              <a:rPr kumimoji="1" lang="en-US" altLang="ja-JP" sz="2400" b="1" dirty="0"/>
              <a:t>1 </a:t>
            </a:r>
            <a:r>
              <a:rPr kumimoji="1" lang="ja-JP" altLang="en-US" sz="2400" b="1" dirty="0"/>
              <a:t>みかん </a:t>
            </a:r>
            <a:r>
              <a:rPr kumimoji="1" lang="en-US" altLang="ja-JP" sz="2400" b="1" dirty="0"/>
              <a:t>50</a:t>
            </a:r>
            <a:r>
              <a:rPr kumimoji="1" lang="ja-JP" altLang="en-US" sz="2400" dirty="0"/>
              <a:t>」など</a:t>
            </a:r>
          </a:p>
          <a:p>
            <a:pPr marL="0" indent="0">
              <a:buNone/>
            </a:pPr>
            <a:endParaRPr kumimoji="1" lang="en-US" altLang="ja-JP" sz="2400" b="1" u="sng" dirty="0"/>
          </a:p>
          <a:p>
            <a:pPr marL="0" indent="0">
              <a:buNone/>
            </a:pPr>
            <a:r>
              <a:rPr kumimoji="1" lang="ja-JP" altLang="en-US" sz="2400" b="1" u="sng" dirty="0"/>
              <a:t>セルの特徴</a:t>
            </a:r>
            <a:endParaRPr kumimoji="1" lang="en-US" altLang="ja-JP" sz="2400" b="1" u="sng" dirty="0"/>
          </a:p>
          <a:p>
            <a:r>
              <a:rPr lang="ja-JP" altLang="en-US" sz="2400" b="1" dirty="0">
                <a:solidFill>
                  <a:srgbClr val="C00000"/>
                </a:solidFill>
              </a:rPr>
              <a:t>１つのセル</a:t>
            </a:r>
            <a:r>
              <a:rPr lang="ja-JP" altLang="en-US" sz="2400" dirty="0"/>
              <a:t>には、</a:t>
            </a:r>
            <a:r>
              <a:rPr lang="ja-JP" altLang="en-US" sz="2400" b="1" dirty="0"/>
              <a:t>１つの値</a:t>
            </a:r>
            <a:r>
              <a:rPr lang="ja-JP" altLang="en-US" sz="2400" dirty="0"/>
              <a:t>だけが入る</a:t>
            </a:r>
            <a:endParaRPr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3A88CED2-B156-6455-7E9A-C009BE7C480C}"/>
              </a:ext>
            </a:extLst>
          </p:cNvPr>
          <p:cNvPicPr>
            <a:picLocks noChangeAspect="1"/>
          </p:cNvPicPr>
          <p:nvPr/>
        </p:nvPicPr>
        <p:blipFill>
          <a:blip r:embed="rId2"/>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140662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1" lang="ja-JP" altLang="en-US" sz="1350" b="0"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テーブル定義</a:t>
            </a:r>
            <a:endParaRPr kumimoji="1" lang="en-US" altLang="ja-JP"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データベース生成</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最初，データベースは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データ追加</a:t>
            </a:r>
            <a:endParaRPr kumimoji="1" lang="ja-JP" altLang="en-US" sz="24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設計</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75919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2-3. </a:t>
            </a:r>
            <a:r>
              <a:rPr lang="ja-JP" altLang="en-US" sz="4500" dirty="0">
                <a:solidFill>
                  <a:schemeClr val="tx2"/>
                </a:solidFill>
                <a:latin typeface="メイリオ" panose="020B0604030504040204" pitchFamily="50" charset="-128"/>
              </a:rPr>
              <a:t>テーブル定義と </a:t>
            </a:r>
            <a:r>
              <a:rPr lang="en-US" altLang="ja-JP" sz="4500" dirty="0">
                <a:solidFill>
                  <a:schemeClr val="tx2"/>
                </a:solidFill>
                <a:latin typeface="メイリオ" panose="020B0604030504040204" pitchFamily="50" charset="-128"/>
              </a:rPr>
              <a:t>SQL</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9011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1" lang="ja-JP" altLang="en-US" sz="1350" b="0"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テーブル定義</a:t>
            </a:r>
            <a:endParaRPr kumimoji="1" lang="en-US" altLang="ja-JP"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データベース生成</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18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最初，データベースは</a:t>
            </a:r>
            <a:r>
              <a:rPr kumimoji="1" lang="ja-JP" altLang="en-US" sz="1800" b="1" i="0" u="sng" strike="no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Segoe UI" panose="020B0502040204020203" pitchFamily="34" charset="0"/>
              </a:rPr>
              <a:t>空</a:t>
            </a: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データ追加</a:t>
            </a:r>
            <a:endParaRPr kumimoji="1" lang="ja-JP" altLang="en-US" sz="24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データベース</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設計</a:t>
            </a:r>
            <a:endParaRPr kumimoji="1" lang="en-US" altLang="ja-JP" sz="2100" b="0"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7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srgbClr val="003366"/>
                </a:solidFill>
                <a:effectLst/>
                <a:uLnTx/>
                <a:uFillTx/>
                <a:latin typeface="Segoe UI" panose="020B0502040204020203" pitchFamily="34" charset="0"/>
                <a:ea typeface="メイリオ" panose="020B0604030504040204" pitchFamily="50" charset="-128"/>
                <a:cs typeface="Segoe UI" panose="020B0502040204020203" pitchFamily="34" charset="0"/>
              </a:rPr>
              <a:t>	</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srgbClr val="70AD47">
                  <a:lumMod val="50000"/>
                </a:srgbClr>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8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テーブル定義とデータの追加</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pPr marL="0" indent="0">
              <a:buNone/>
            </a:pPr>
            <a:r>
              <a:rPr kumimoji="1" lang="ja-JP" altLang="en-US" sz="2400" dirty="0"/>
              <a:t>① </a:t>
            </a:r>
            <a:r>
              <a:rPr lang="ja-JP" altLang="en-US" sz="2400" b="1" dirty="0"/>
              <a:t>テーブル定義</a:t>
            </a:r>
            <a:endParaRPr lang="en-US" altLang="ja-JP" sz="2400" dirty="0"/>
          </a:p>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数値・オートナンバー、テキスト、数値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a:p>
            <a:pPr marL="0" indent="0">
              <a:buNone/>
            </a:pPr>
            <a:r>
              <a:rPr kumimoji="1" lang="ja-JP" altLang="en-US" sz="2400" dirty="0"/>
              <a:t>② 続いて</a:t>
            </a:r>
            <a:r>
              <a:rPr lang="ja-JP" altLang="en-US" sz="2400" dirty="0"/>
              <a:t>、</a:t>
            </a:r>
            <a:r>
              <a:rPr lang="ja-JP" altLang="en-US" sz="2400" b="1" dirty="0"/>
              <a:t>テーブルに実際のデータを追加</a:t>
            </a:r>
            <a:endParaRPr lang="en-US" altLang="ja-JP" sz="2400"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p:cNvGraphicFramePr>
            <a:graphicFrameLocks noGrp="1"/>
          </p:cNvGraphicFramePr>
          <p:nvPr/>
        </p:nvGraphicFramePr>
        <p:xfrm>
          <a:off x="863421" y="4125110"/>
          <a:ext cx="6392334" cy="2060418"/>
        </p:xfrm>
        <a:graphic>
          <a:graphicData uri="http://schemas.openxmlformats.org/drawingml/2006/table">
            <a:tbl>
              <a:tblPr firstRow="1" bandRow="1">
                <a:tableStyleId>{5C22544A-7EE6-4342-B048-85BDC9FD1C3A}</a:tableStyleId>
              </a:tblPr>
              <a:tblGrid>
                <a:gridCol w="2130778">
                  <a:extLst>
                    <a:ext uri="{9D8B030D-6E8A-4147-A177-3AD203B41FA5}">
                      <a16:colId xmlns:a16="http://schemas.microsoft.com/office/drawing/2014/main" val="20000"/>
                    </a:ext>
                  </a:extLst>
                </a:gridCol>
                <a:gridCol w="2130778">
                  <a:extLst>
                    <a:ext uri="{9D8B030D-6E8A-4147-A177-3AD203B41FA5}">
                      <a16:colId xmlns:a16="http://schemas.microsoft.com/office/drawing/2014/main" val="20001"/>
                    </a:ext>
                  </a:extLst>
                </a:gridCol>
                <a:gridCol w="2130778">
                  <a:extLst>
                    <a:ext uri="{9D8B030D-6E8A-4147-A177-3AD203B41FA5}">
                      <a16:colId xmlns:a16="http://schemas.microsoft.com/office/drawing/2014/main" val="20002"/>
                    </a:ext>
                  </a:extLst>
                </a:gridCol>
              </a:tblGrid>
              <a:tr h="686806">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686806">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686806">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1127204" y="6150114"/>
            <a:ext cx="198002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0"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オートナンバー</a:t>
            </a:r>
          </a:p>
        </p:txBody>
      </p:sp>
      <p:sp>
        <p:nvSpPr>
          <p:cNvPr id="7" name="テキスト ボックス 6"/>
          <p:cNvSpPr txBox="1"/>
          <p:nvPr/>
        </p:nvSpPr>
        <p:spPr>
          <a:xfrm>
            <a:off x="3378021" y="6220185"/>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テキスト</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5580412" y="6220184"/>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3B2758D7-6074-4F18-1374-3CB800720C8B}"/>
              </a:ext>
            </a:extLst>
          </p:cNvPr>
          <p:cNvSpPr/>
          <p:nvPr/>
        </p:nvSpPr>
        <p:spPr>
          <a:xfrm>
            <a:off x="2234815" y="4931086"/>
            <a:ext cx="1143207" cy="13005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65973C75-43EE-3E6A-7B4D-D45E9EF9401F}"/>
              </a:ext>
            </a:extLst>
          </p:cNvPr>
          <p:cNvSpPr txBox="1"/>
          <p:nvPr/>
        </p:nvSpPr>
        <p:spPr>
          <a:xfrm>
            <a:off x="388155" y="5408227"/>
            <a:ext cx="1980029"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1, 2, 3 </a:t>
            </a:r>
            <a:r>
              <a:rPr kumimoji="1" lang="ja-JP" altLang="en-US" sz="2000" b="1" i="0" u="none" strike="noStrike" kern="1200" cap="none" spc="0" normalizeH="0" baseline="0" noProof="0" dirty="0" err="1">
                <a:ln>
                  <a:noFill/>
                </a:ln>
                <a:solidFill>
                  <a:srgbClr val="0000FF"/>
                </a:solidFill>
                <a:effectLst/>
                <a:uLnTx/>
                <a:uFillTx/>
                <a:latin typeface="Calibri" panose="020F0502020204030204"/>
                <a:ea typeface="游ゴシック" panose="020B0400000000000000" pitchFamily="50" charset="-128"/>
                <a:cs typeface="+mn-cs"/>
              </a:rPr>
              <a:t>のような</a:t>
            </a:r>
            <a:endParaRPr kumimoji="1" lang="en-US" altLang="ja-JP"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通し番号が</a:t>
            </a:r>
            <a:endParaRPr kumimoji="0" lang="en-US" altLang="ja-JP"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自動設定</a:t>
            </a:r>
            <a:r>
              <a:rPr kumimoji="1" lang="ja-JP" altLang="en-US"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される</a:t>
            </a:r>
          </a:p>
        </p:txBody>
      </p:sp>
    </p:spTree>
    <p:extLst>
      <p:ext uri="{BB962C8B-B14F-4D97-AF65-F5344CB8AC3E}">
        <p14:creationId xmlns:p14="http://schemas.microsoft.com/office/powerpoint/2010/main" val="31333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solidFill>
                  <a:srgbClr val="C00000"/>
                </a:solidFill>
              </a:rPr>
              <a:t>データベース</a:t>
            </a:r>
            <a:r>
              <a:rPr lang="ja-JP" altLang="en-US" sz="2400" dirty="0"/>
              <a:t>は、</a:t>
            </a:r>
            <a:r>
              <a:rPr lang="ja-JP" altLang="en-US" sz="2400" b="1" dirty="0"/>
              <a:t>特定のテーマや目的</a:t>
            </a:r>
            <a:r>
              <a:rPr lang="ja-JP" altLang="en-US" sz="2400" dirty="0"/>
              <a:t>に従って収集された</a:t>
            </a:r>
            <a:r>
              <a:rPr lang="ja-JP" altLang="en-US" sz="2400" b="1" dirty="0"/>
              <a:t>大量のデータ</a:t>
            </a:r>
            <a:endParaRPr lang="ja-JP" altLang="en-US" sz="2400" b="1" u="sng" dirty="0">
              <a:solidFill>
                <a:srgbClr val="C00000"/>
              </a:solidFill>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097674" y="4191745"/>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092315" y="5753844"/>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390943" y="3956086"/>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758" y="3238141"/>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1196494" y="6413888"/>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2100" dirty="0">
                <a:solidFill>
                  <a:schemeClr val="tx1"/>
                </a:solidFill>
                <a:latin typeface="Calibri Light" panose="020F0302020204030204" pitchFamily="34" charset="0"/>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76" y="2923730"/>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459749" y="4134595"/>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5881072" y="5255012"/>
            <a:ext cx="2658874" cy="68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2100" dirty="0">
                <a:solidFill>
                  <a:schemeClr val="tx1"/>
                </a:solidFill>
                <a:latin typeface="Calibri Light" panose="020F0302020204030204" pitchFamily="34" charset="0"/>
              </a:rPr>
              <a:t>データベース</a:t>
            </a:r>
            <a:endParaRPr lang="en-US" altLang="ja-JP" sz="2100" dirty="0">
              <a:solidFill>
                <a:schemeClr val="tx1"/>
              </a:solidFill>
              <a:latin typeface="Calibri Light" panose="020F0302020204030204" pitchFamily="34" charset="0"/>
            </a:endParaRPr>
          </a:p>
          <a:p>
            <a:pPr algn="ctr">
              <a:spcBef>
                <a:spcPct val="0"/>
              </a:spcBef>
              <a:buFontTx/>
              <a:buNone/>
            </a:pPr>
            <a:r>
              <a:rPr lang="ja-JP" altLang="en-US" sz="2100" dirty="0">
                <a:solidFill>
                  <a:schemeClr val="tx1"/>
                </a:solidFill>
                <a:latin typeface="Calibri Light" panose="020F0302020204030204" pitchFamily="34" charset="0"/>
              </a:rPr>
              <a:t>（データの集まり）</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731" y="4567160"/>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1933491" y="5770513"/>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a:solidFill>
                  <a:schemeClr val="tx1"/>
                </a:solidFill>
                <a:latin typeface="Calibri Light" panose="020F0302020204030204" pitchFamily="34" charset="0"/>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15732" y="5634782"/>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22" y="4563220"/>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832" y="2851101"/>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949" y="3003251"/>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1067838" y="2075042"/>
            <a:ext cx="7263527" cy="461665"/>
          </a:xfrm>
          <a:prstGeom prst="rect">
            <a:avLst/>
          </a:prstGeom>
          <a:noFill/>
        </p:spPr>
        <p:txBody>
          <a:bodyPr wrap="none" rtlCol="0">
            <a:spAutoFit/>
          </a:bodyPr>
          <a:lstStyle/>
          <a:p>
            <a:r>
              <a:rPr kumimoji="1" lang="ja-JP" altLang="en-US" sz="2400" dirty="0"/>
              <a:t>例：銀行、商店、交通機関、電話会社などさまざま</a:t>
            </a:r>
          </a:p>
        </p:txBody>
      </p:sp>
    </p:spTree>
    <p:extLst>
      <p:ext uri="{BB962C8B-B14F-4D97-AF65-F5344CB8AC3E}">
        <p14:creationId xmlns:p14="http://schemas.microsoft.com/office/powerpoint/2010/main" val="353961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kumimoji="1" lang="en-US" altLang="ja-JP" dirty="0"/>
              <a:t>SQL</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p:txBody>
          <a:bodyPr/>
          <a:lstStyle/>
          <a:p>
            <a:pPr marL="0" indent="0">
              <a:buNone/>
            </a:pPr>
            <a:r>
              <a:rPr kumimoji="1" lang="en-US" altLang="ja-JP" b="1" dirty="0">
                <a:solidFill>
                  <a:srgbClr val="C00000"/>
                </a:solidFill>
              </a:rPr>
              <a:t>SQL</a:t>
            </a:r>
            <a:r>
              <a:rPr kumimoji="1" lang="en-US" altLang="ja-JP" dirty="0"/>
              <a:t> </a:t>
            </a:r>
            <a:r>
              <a:rPr kumimoji="1" lang="ja-JP" altLang="en-US" dirty="0"/>
              <a:t>は、</a:t>
            </a:r>
            <a:r>
              <a:rPr kumimoji="1" lang="ja-JP" altLang="en-US" b="1" dirty="0">
                <a:solidFill>
                  <a:srgbClr val="C00000"/>
                </a:solidFill>
              </a:rPr>
              <a:t>リレーショナルデータベースシステム</a:t>
            </a:r>
            <a:r>
              <a:rPr kumimoji="1" lang="ja-JP" altLang="en-US" dirty="0"/>
              <a:t>で、</a:t>
            </a:r>
            <a:r>
              <a:rPr kumimoji="1" lang="ja-JP" altLang="en-US" b="1" dirty="0"/>
              <a:t>問い合わせ（クエリ）</a:t>
            </a:r>
            <a:r>
              <a:rPr kumimoji="1" lang="ja-JP" altLang="en-US" dirty="0"/>
              <a:t>や、その他、さまざまな機能を実行できる</a:t>
            </a:r>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F058AE25-C80F-4B6E-8ED6-022BBD7A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51" y="2840037"/>
            <a:ext cx="1785297" cy="1624620"/>
          </a:xfrm>
          <a:prstGeom prst="rect">
            <a:avLst/>
          </a:prstGeom>
        </p:spPr>
      </p:pic>
      <p:pic>
        <p:nvPicPr>
          <p:cNvPr id="12" name="図 11">
            <a:extLst>
              <a:ext uri="{FF2B5EF4-FFF2-40B4-BE49-F238E27FC236}">
                <a16:creationId xmlns:a16="http://schemas.microsoft.com/office/drawing/2014/main" id="{DBF99769-3749-48B0-8BF7-D36DED400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415" y="3185907"/>
            <a:ext cx="3157407" cy="2557500"/>
          </a:xfrm>
          <a:prstGeom prst="rect">
            <a:avLst/>
          </a:prstGeom>
        </p:spPr>
      </p:pic>
      <p:pic>
        <p:nvPicPr>
          <p:cNvPr id="13" name="図 12">
            <a:extLst>
              <a:ext uri="{FF2B5EF4-FFF2-40B4-BE49-F238E27FC236}">
                <a16:creationId xmlns:a16="http://schemas.microsoft.com/office/drawing/2014/main" id="{2A506959-61F6-45E3-AEF9-7C88B15AB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050" y="4154329"/>
            <a:ext cx="1736507" cy="1959387"/>
          </a:xfrm>
          <a:prstGeom prst="rect">
            <a:avLst/>
          </a:prstGeom>
        </p:spPr>
      </p:pic>
      <p:sp>
        <p:nvSpPr>
          <p:cNvPr id="14" name="矢印: 左右 13">
            <a:extLst>
              <a:ext uri="{FF2B5EF4-FFF2-40B4-BE49-F238E27FC236}">
                <a16:creationId xmlns:a16="http://schemas.microsoft.com/office/drawing/2014/main" id="{4D643431-CC80-4F68-A694-3A1E3AB686FD}"/>
              </a:ext>
            </a:extLst>
          </p:cNvPr>
          <p:cNvSpPr/>
          <p:nvPr/>
        </p:nvSpPr>
        <p:spPr>
          <a:xfrm>
            <a:off x="3872786" y="4236014"/>
            <a:ext cx="1048580" cy="4003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C2CADAD-8FD7-B6FC-9DFD-345ADC140487}"/>
              </a:ext>
            </a:extLst>
          </p:cNvPr>
          <p:cNvSpPr txBox="1"/>
          <p:nvPr/>
        </p:nvSpPr>
        <p:spPr>
          <a:xfrm>
            <a:off x="2666836" y="2908300"/>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人間が </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を作成し、実行</a:t>
            </a:r>
          </a:p>
        </p:txBody>
      </p:sp>
      <p:sp>
        <p:nvSpPr>
          <p:cNvPr id="6" name="テキスト ボックス 5">
            <a:extLst>
              <a:ext uri="{FF2B5EF4-FFF2-40B4-BE49-F238E27FC236}">
                <a16:creationId xmlns:a16="http://schemas.microsoft.com/office/drawing/2014/main" id="{FB9CC816-8D11-736E-9968-E7F4C1AC3EBA}"/>
              </a:ext>
            </a:extLst>
          </p:cNvPr>
          <p:cNvSpPr txBox="1"/>
          <p:nvPr/>
        </p:nvSpPr>
        <p:spPr>
          <a:xfrm>
            <a:off x="3536786" y="5843427"/>
            <a:ext cx="264687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プログラムの中で</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SQL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の機能を利用</a:t>
            </a:r>
          </a:p>
        </p:txBody>
      </p:sp>
    </p:spTree>
    <p:extLst>
      <p:ext uri="{BB962C8B-B14F-4D97-AF65-F5344CB8AC3E}">
        <p14:creationId xmlns:p14="http://schemas.microsoft.com/office/powerpoint/2010/main" val="26783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D8943-5413-0A2C-2FC6-78D8F681C5BC}"/>
              </a:ext>
            </a:extLst>
          </p:cNvPr>
          <p:cNvSpPr>
            <a:spLocks noGrp="1"/>
          </p:cNvSpPr>
          <p:nvPr>
            <p:ph type="title"/>
          </p:nvPr>
        </p:nvSpPr>
        <p:spPr/>
        <p:txBody>
          <a:bodyPr>
            <a:normAutofit fontScale="90000"/>
          </a:bodyPr>
          <a:lstStyle/>
          <a:p>
            <a:r>
              <a:rPr kumimoji="1" lang="en-US" altLang="ja-JP" dirty="0"/>
              <a:t>SQL </a:t>
            </a:r>
            <a:r>
              <a:rPr kumimoji="1" lang="ja-JP" altLang="en-US" dirty="0"/>
              <a:t>の重要性</a:t>
            </a:r>
          </a:p>
        </p:txBody>
      </p:sp>
      <p:sp>
        <p:nvSpPr>
          <p:cNvPr id="3" name="コンテンツ プレースホルダー 2">
            <a:extLst>
              <a:ext uri="{FF2B5EF4-FFF2-40B4-BE49-F238E27FC236}">
                <a16:creationId xmlns:a16="http://schemas.microsoft.com/office/drawing/2014/main" id="{F7FB177B-BA5B-171A-5936-63EB57A2754B}"/>
              </a:ext>
            </a:extLst>
          </p:cNvPr>
          <p:cNvSpPr>
            <a:spLocks noGrp="1"/>
          </p:cNvSpPr>
          <p:nvPr>
            <p:ph idx="1"/>
          </p:nvPr>
        </p:nvSpPr>
        <p:spPr/>
        <p:txBody>
          <a:bodyPr>
            <a:normAutofit/>
          </a:bodyPr>
          <a:lstStyle/>
          <a:p>
            <a:r>
              <a:rPr lang="ja-JP" altLang="en-US" sz="2400" b="1" dirty="0"/>
              <a:t>多彩な機能：問い合わせ、テーブル定義</a:t>
            </a:r>
            <a:endParaRPr lang="en-US" altLang="ja-JP" sz="2400" dirty="0"/>
          </a:p>
          <a:p>
            <a:r>
              <a:rPr lang="ja-JP" altLang="en-US" sz="2400" b="1" dirty="0"/>
              <a:t>簡潔さ</a:t>
            </a:r>
            <a:endParaRPr lang="en-US" altLang="ja-JP" sz="2400" dirty="0"/>
          </a:p>
          <a:p>
            <a:r>
              <a:rPr lang="ja-JP" altLang="en-US" sz="2400" b="1" dirty="0"/>
              <a:t>汎用性</a:t>
            </a:r>
            <a:r>
              <a:rPr lang="ja-JP" altLang="en-US" sz="2400" dirty="0"/>
              <a:t>：多くのリレーショナルデータベースで対応</a:t>
            </a:r>
            <a:endParaRPr lang="en-US" altLang="ja-JP" sz="2400" dirty="0"/>
          </a:p>
          <a:p>
            <a:r>
              <a:rPr lang="ja-JP" altLang="en-US" sz="2400" b="1" dirty="0"/>
              <a:t>柔軟性</a:t>
            </a:r>
            <a:r>
              <a:rPr lang="ja-JP" altLang="en-US" sz="2400" dirty="0"/>
              <a:t>：データの並べ替え（ソート），集計・集約など，多様な操作が可能</a:t>
            </a:r>
            <a:endParaRPr lang="en-US" altLang="ja-JP" sz="2400" dirty="0"/>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A469F7D3-12EC-4FA9-6436-074BAB33B6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1897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b="1" dirty="0"/>
              <a:t>create table</a:t>
            </a:r>
            <a:r>
              <a:rPr lang="ja-JP" altLang="en-US" sz="2400" dirty="0"/>
              <a:t>を使用してテーブル定義</a:t>
            </a:r>
            <a:endParaRPr lang="en-US" altLang="ja-JP" sz="2400" dirty="0"/>
          </a:p>
          <a:p>
            <a:r>
              <a:rPr lang="ja-JP" altLang="en-US" sz="2400" dirty="0"/>
              <a:t> 構文</a:t>
            </a:r>
            <a:br>
              <a:rPr lang="en-US" altLang="ja-JP" sz="2400" dirty="0"/>
            </a:br>
            <a:r>
              <a:rPr lang="en-US" altLang="ja-JP" sz="2400" dirty="0"/>
              <a:t>create table </a:t>
            </a:r>
            <a:r>
              <a:rPr lang="ja-JP" altLang="en-US" sz="2400" dirty="0"/>
              <a:t>テーブル名 </a:t>
            </a:r>
            <a:r>
              <a:rPr lang="en-US" altLang="ja-JP" sz="2400" dirty="0"/>
              <a:t>(</a:t>
            </a:r>
            <a:r>
              <a:rPr lang="ja-JP" altLang="en-US" sz="2400" dirty="0"/>
              <a:t>列</a:t>
            </a:r>
            <a:r>
              <a:rPr lang="en-US" altLang="ja-JP" sz="2400" dirty="0"/>
              <a:t>1 </a:t>
            </a:r>
            <a:r>
              <a:rPr lang="ja-JP" altLang="en-US" sz="2400" dirty="0"/>
              <a:t>型</a:t>
            </a:r>
            <a:r>
              <a:rPr lang="en-US" altLang="ja-JP" sz="2400" dirty="0"/>
              <a:t>1, </a:t>
            </a:r>
            <a:r>
              <a:rPr lang="ja-JP" altLang="en-US" sz="2400" dirty="0"/>
              <a:t>列</a:t>
            </a:r>
            <a:r>
              <a:rPr lang="en-US" altLang="ja-JP" sz="2400" dirty="0"/>
              <a:t>2 </a:t>
            </a:r>
            <a:r>
              <a:rPr lang="ja-JP" altLang="en-US" sz="2400" dirty="0"/>
              <a:t>型</a:t>
            </a:r>
            <a:r>
              <a:rPr lang="en-US" altLang="ja-JP" sz="2400" dirty="0"/>
              <a:t>2); </a:t>
            </a:r>
          </a:p>
          <a:p>
            <a:r>
              <a:rPr lang="ja-JP" altLang="en-US" sz="2400" dirty="0"/>
              <a:t>例 </a:t>
            </a:r>
            <a:br>
              <a:rPr lang="en-US" altLang="ja-JP" sz="2400" dirty="0"/>
            </a:br>
            <a:endParaRPr lang="en-US" altLang="ja-JP" sz="2400" dirty="0"/>
          </a:p>
          <a:p>
            <a:endParaRPr lang="en-US" altLang="ja-JP" sz="2400" dirty="0"/>
          </a:p>
          <a:p>
            <a:endParaRPr lang="en-US" altLang="ja-JP" sz="2400" dirty="0"/>
          </a:p>
          <a:p>
            <a:endParaRPr lang="en-US" altLang="ja-JP" sz="2400" dirty="0"/>
          </a:p>
          <a:p>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947A26B1-2640-F07E-EBBB-97C9180222C8}"/>
              </a:ext>
            </a:extLst>
          </p:cNvPr>
          <p:cNvSpPr txBox="1"/>
          <p:nvPr/>
        </p:nvSpPr>
        <p:spPr>
          <a:xfrm>
            <a:off x="1197308" y="2459504"/>
            <a:ext cx="4476228" cy="193899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58749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113654" y="1456511"/>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a:t>
            </a: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名：</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321845" y="2152542"/>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 name="テキスト ボックス 2">
            <a:extLst>
              <a:ext uri="{FF2B5EF4-FFF2-40B4-BE49-F238E27FC236}">
                <a16:creationId xmlns:a16="http://schemas.microsoft.com/office/drawing/2014/main" id="{3CAF2776-38A7-4A52-93FC-0A141D712C0A}"/>
              </a:ext>
            </a:extLst>
          </p:cNvPr>
          <p:cNvSpPr txBox="1"/>
          <p:nvPr/>
        </p:nvSpPr>
        <p:spPr>
          <a:xfrm>
            <a:off x="4554118" y="2065478"/>
            <a:ext cx="4476228" cy="224676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ABE2EE33-5B0D-4346-B190-FE5A4C1AAA04}"/>
              </a:ext>
            </a:extLst>
          </p:cNvPr>
          <p:cNvSpPr txBox="1"/>
          <p:nvPr/>
        </p:nvSpPr>
        <p:spPr>
          <a:xfrm>
            <a:off x="6362469" y="3944754"/>
            <a:ext cx="2781531" cy="415498"/>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区切りの半角カンマ</a:t>
            </a: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7" name="円/楕円 1">
            <a:extLst>
              <a:ext uri="{FF2B5EF4-FFF2-40B4-BE49-F238E27FC236}">
                <a16:creationId xmlns:a16="http://schemas.microsoft.com/office/drawing/2014/main" id="{6D9BBC20-72C6-4393-8EA5-80F5A5E02AE2}"/>
              </a:ext>
            </a:extLst>
          </p:cNvPr>
          <p:cNvSpPr/>
          <p:nvPr/>
        </p:nvSpPr>
        <p:spPr>
          <a:xfrm>
            <a:off x="7199541" y="3109010"/>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円/楕円 1">
            <a:extLst>
              <a:ext uri="{FF2B5EF4-FFF2-40B4-BE49-F238E27FC236}">
                <a16:creationId xmlns:a16="http://schemas.microsoft.com/office/drawing/2014/main" id="{97F14558-D21F-4A09-A6B1-4C13888434FD}"/>
              </a:ext>
            </a:extLst>
          </p:cNvPr>
          <p:cNvSpPr/>
          <p:nvPr/>
        </p:nvSpPr>
        <p:spPr>
          <a:xfrm>
            <a:off x="8409541" y="2631529"/>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980BF886-DF77-3B80-FEDD-FBA2BD1B92A1}"/>
              </a:ext>
            </a:extLst>
          </p:cNvPr>
          <p:cNvSpPr txBox="1"/>
          <p:nvPr/>
        </p:nvSpPr>
        <p:spPr>
          <a:xfrm>
            <a:off x="0" y="4110510"/>
            <a:ext cx="198002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0"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オートナンバー</a:t>
            </a:r>
          </a:p>
        </p:txBody>
      </p:sp>
      <p:sp>
        <p:nvSpPr>
          <p:cNvPr id="10" name="テキスト ボックス 9">
            <a:extLst>
              <a:ext uri="{FF2B5EF4-FFF2-40B4-BE49-F238E27FC236}">
                <a16:creationId xmlns:a16="http://schemas.microsoft.com/office/drawing/2014/main" id="{F3F97B0B-3070-C610-AACF-B41733D4E7E0}"/>
              </a:ext>
            </a:extLst>
          </p:cNvPr>
          <p:cNvSpPr txBox="1"/>
          <p:nvPr/>
        </p:nvSpPr>
        <p:spPr>
          <a:xfrm>
            <a:off x="1374735" y="4064343"/>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テキスト</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49C45356-84DD-B6A5-E5B0-F9EA95682516}"/>
              </a:ext>
            </a:extLst>
          </p:cNvPr>
          <p:cNvSpPr txBox="1"/>
          <p:nvPr/>
        </p:nvSpPr>
        <p:spPr>
          <a:xfrm>
            <a:off x="2706624" y="4160197"/>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半角</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a:t>
            </a:r>
            <a:r>
              <a:rPr kumimoji="0"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数値</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162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7873" y="1321056"/>
            <a:ext cx="9138211" cy="1991979"/>
          </a:xfrm>
        </p:spPr>
        <p:txBody>
          <a:bodyPr anchor="b">
            <a:normAutofit/>
          </a:bodyPr>
          <a:lstStyle/>
          <a:p>
            <a:r>
              <a:rPr lang="en-US" altLang="ja-JP" sz="4500" dirty="0">
                <a:solidFill>
                  <a:schemeClr val="tx2"/>
                </a:solidFill>
                <a:latin typeface="メイリオ" panose="020B0604030504040204" pitchFamily="50" charset="-128"/>
              </a:rPr>
              <a:t>2-4. </a:t>
            </a:r>
            <a:r>
              <a:rPr lang="ja-JP" altLang="en-US" sz="4500" dirty="0">
                <a:solidFill>
                  <a:schemeClr val="tx2"/>
                </a:solidFill>
                <a:latin typeface="メイリオ" panose="020B0604030504040204" pitchFamily="50" charset="-128"/>
              </a:rPr>
              <a:t>オンラインツール </a:t>
            </a:r>
            <a:r>
              <a:rPr lang="en-US" altLang="ja-JP" sz="4500" dirty="0" err="1">
                <a:solidFill>
                  <a:schemeClr val="tx2"/>
                </a:solidFill>
                <a:latin typeface="メイリオ" panose="020B0604030504040204" pitchFamily="50" charset="-128"/>
              </a:rPr>
              <a:t>SQLFiddle</a:t>
            </a:r>
            <a:r>
              <a:rPr lang="en-US" altLang="ja-JP" sz="4500" dirty="0">
                <a:solidFill>
                  <a:schemeClr val="tx2"/>
                </a:solidFill>
                <a:latin typeface="メイリオ" panose="020B0604030504040204" pitchFamily="50" charset="-128"/>
              </a:rPr>
              <a:t> </a:t>
            </a:r>
            <a:r>
              <a:rPr lang="ja-JP" altLang="en-US" sz="4500" dirty="0">
                <a:solidFill>
                  <a:schemeClr val="tx2"/>
                </a:solidFill>
                <a:latin typeface="メイリオ" panose="020B0604030504040204" pitchFamily="50" charset="-128"/>
              </a:rPr>
              <a:t>のメリットと基本操作</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62731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オンラインで </a:t>
            </a:r>
            <a:r>
              <a:rPr lang="en-US" altLang="ja-JP" dirty="0"/>
              <a:t>SQL </a:t>
            </a:r>
            <a:r>
              <a:rPr lang="ja-JP" altLang="en-US" dirty="0"/>
              <a:t>を実行できるサイト</a:t>
            </a:r>
            <a:endParaRPr kumimoji="1" lang="ja-JP" altLang="en-US" dirty="0"/>
          </a:p>
        </p:txBody>
      </p:sp>
      <p:sp>
        <p:nvSpPr>
          <p:cNvPr id="3" name="コンテンツ プレースホルダー 2"/>
          <p:cNvSpPr>
            <a:spLocks noGrp="1"/>
          </p:cNvSpPr>
          <p:nvPr>
            <p:ph idx="1"/>
          </p:nvPr>
        </p:nvSpPr>
        <p:spPr>
          <a:xfrm>
            <a:off x="150933" y="4027990"/>
            <a:ext cx="3999637" cy="1775252"/>
          </a:xfrm>
        </p:spPr>
        <p:txBody>
          <a:bodyPr>
            <a:normAutofit lnSpcReduction="10000"/>
          </a:bodyPr>
          <a:lstStyle/>
          <a:p>
            <a:pPr marL="0" indent="0">
              <a:buNone/>
            </a:pPr>
            <a:r>
              <a:rPr lang="en-US" altLang="ja-JP" sz="2400" b="1" dirty="0" err="1"/>
              <a:t>SQLFiddle</a:t>
            </a:r>
            <a:endParaRPr lang="en-US" altLang="ja-JP" sz="2400" b="1" dirty="0"/>
          </a:p>
          <a:p>
            <a:pPr marL="0" indent="0">
              <a:buNone/>
            </a:pPr>
            <a:r>
              <a:rPr lang="en-US" altLang="ja-JP" sz="2400" b="1" dirty="0"/>
              <a:t>http://sqlfiddle.com/</a:t>
            </a:r>
          </a:p>
          <a:p>
            <a:pPr marL="0" indent="0">
              <a:buNone/>
            </a:pPr>
            <a:r>
              <a:rPr lang="ja-JP" altLang="en-US" sz="2400" dirty="0"/>
              <a:t>シンプルなインタフェースがあり、</a:t>
            </a:r>
            <a:r>
              <a:rPr lang="en-US" altLang="ja-JP" sz="2400" dirty="0"/>
              <a:t>SQL</a:t>
            </a:r>
            <a:r>
              <a:rPr lang="ja-JP" altLang="en-US" sz="2400" dirty="0"/>
              <a:t>の理解に便利</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p:cNvPicPr>
            <a:picLocks noChangeAspect="1"/>
          </p:cNvPicPr>
          <p:nvPr/>
        </p:nvPicPr>
        <p:blipFill>
          <a:blip r:embed="rId2"/>
          <a:stretch>
            <a:fillRect/>
          </a:stretch>
        </p:blipFill>
        <p:spPr>
          <a:xfrm>
            <a:off x="4740696" y="823025"/>
            <a:ext cx="4403304" cy="999987"/>
          </a:xfrm>
          <a:prstGeom prst="rect">
            <a:avLst/>
          </a:prstGeom>
        </p:spPr>
      </p:pic>
      <p:pic>
        <p:nvPicPr>
          <p:cNvPr id="7" name="図 6"/>
          <p:cNvPicPr>
            <a:picLocks noChangeAspect="1"/>
          </p:cNvPicPr>
          <p:nvPr/>
        </p:nvPicPr>
        <p:blipFill>
          <a:blip r:embed="rId3"/>
          <a:stretch>
            <a:fillRect/>
          </a:stretch>
        </p:blipFill>
        <p:spPr>
          <a:xfrm>
            <a:off x="4785936" y="2452525"/>
            <a:ext cx="4312824" cy="1322128"/>
          </a:xfrm>
          <a:prstGeom prst="rect">
            <a:avLst/>
          </a:prstGeom>
        </p:spPr>
      </p:pic>
      <p:sp>
        <p:nvSpPr>
          <p:cNvPr id="8" name="コンテンツ プレースホルダー 2"/>
          <p:cNvSpPr txBox="1">
            <a:spLocks/>
          </p:cNvSpPr>
          <p:nvPr/>
        </p:nvSpPr>
        <p:spPr>
          <a:xfrm>
            <a:off x="4740696" y="4027990"/>
            <a:ext cx="3999637" cy="177525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DBFiddle</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https://www.db-fiddle.com/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シンプルなインタフェースがあり、</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SQL</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の理解に便利</a:t>
            </a:r>
          </a:p>
        </p:txBody>
      </p:sp>
      <p:pic>
        <p:nvPicPr>
          <p:cNvPr id="10" name="図 9">
            <a:extLst>
              <a:ext uri="{FF2B5EF4-FFF2-40B4-BE49-F238E27FC236}">
                <a16:creationId xmlns:a16="http://schemas.microsoft.com/office/drawing/2014/main" id="{A39D105E-5B9B-ABD2-C8DF-4C80D7F2FD2B}"/>
              </a:ext>
            </a:extLst>
          </p:cNvPr>
          <p:cNvPicPr>
            <a:picLocks noChangeAspect="1"/>
          </p:cNvPicPr>
          <p:nvPr/>
        </p:nvPicPr>
        <p:blipFill>
          <a:blip r:embed="rId4"/>
          <a:stretch>
            <a:fillRect/>
          </a:stretch>
        </p:blipFill>
        <p:spPr>
          <a:xfrm>
            <a:off x="123825" y="898593"/>
            <a:ext cx="4448175" cy="2457450"/>
          </a:xfrm>
          <a:prstGeom prst="rect">
            <a:avLst/>
          </a:prstGeom>
        </p:spPr>
      </p:pic>
    </p:spTree>
    <p:extLst>
      <p:ext uri="{BB962C8B-B14F-4D97-AF65-F5344CB8AC3E}">
        <p14:creationId xmlns:p14="http://schemas.microsoft.com/office/powerpoint/2010/main" val="3234301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オンラインで </a:t>
            </a:r>
            <a:r>
              <a:rPr lang="en-US" altLang="ja-JP" dirty="0"/>
              <a:t>SQL </a:t>
            </a:r>
            <a:r>
              <a:rPr lang="ja-JP" altLang="en-US" dirty="0"/>
              <a:t>を学ぶ</a:t>
            </a:r>
            <a:endParaRPr kumimoji="1" lang="ja-JP" altLang="en-US" dirty="0"/>
          </a:p>
        </p:txBody>
      </p:sp>
      <p:sp>
        <p:nvSpPr>
          <p:cNvPr id="3" name="コンテンツ プレースホルダー 2"/>
          <p:cNvSpPr>
            <a:spLocks noGrp="1"/>
          </p:cNvSpPr>
          <p:nvPr>
            <p:ph idx="1"/>
          </p:nvPr>
        </p:nvSpPr>
        <p:spPr>
          <a:xfrm>
            <a:off x="321845" y="788378"/>
            <a:ext cx="8461208" cy="5875223"/>
          </a:xfrm>
        </p:spPr>
        <p:txBody>
          <a:bodyPr>
            <a:noAutofit/>
          </a:bodyPr>
          <a:lstStyle/>
          <a:p>
            <a:pPr marL="0" indent="0">
              <a:buNone/>
            </a:pPr>
            <a:r>
              <a:rPr lang="ja-JP" altLang="en-US" sz="2400" b="1" u="sng" dirty="0"/>
              <a:t>メリット</a:t>
            </a:r>
          </a:p>
          <a:p>
            <a:r>
              <a:rPr lang="ja-JP" altLang="en-US" sz="2400" b="1" dirty="0"/>
              <a:t>アクセスの手軽さ</a:t>
            </a:r>
            <a:r>
              <a:rPr lang="en-US" altLang="ja-JP" sz="2400" dirty="0"/>
              <a:t>: Web</a:t>
            </a:r>
            <a:r>
              <a:rPr lang="ja-JP" altLang="en-US" sz="2400" dirty="0"/>
              <a:t>ブラウザがあれば、どこからでもアクセスでき、学ぶことができる。</a:t>
            </a:r>
          </a:p>
          <a:p>
            <a:r>
              <a:rPr lang="ja-JP" altLang="en-US" sz="2400" b="1" dirty="0"/>
              <a:t>インストール不要</a:t>
            </a:r>
            <a:r>
              <a:rPr lang="en-US" altLang="ja-JP" sz="2400" dirty="0"/>
              <a:t>: </a:t>
            </a:r>
            <a:r>
              <a:rPr lang="ja-JP" altLang="en-US" sz="2400" dirty="0"/>
              <a:t>データベースソフトウェアのインストールが不要。</a:t>
            </a:r>
          </a:p>
          <a:p>
            <a:pPr marL="0" indent="0">
              <a:buNone/>
            </a:pPr>
            <a:r>
              <a:rPr lang="ja-JP" altLang="en-US" sz="2400" b="1" u="sng"/>
              <a:t>注意点</a:t>
            </a:r>
            <a:endParaRPr lang="ja-JP" altLang="en-US" sz="2400" b="1" u="sng" dirty="0"/>
          </a:p>
          <a:p>
            <a:r>
              <a:rPr lang="ja-JP" altLang="en-US" sz="2400" dirty="0"/>
              <a:t>制限事項</a:t>
            </a:r>
            <a:r>
              <a:rPr lang="en-US" altLang="ja-JP" sz="2400" dirty="0"/>
              <a:t>: </a:t>
            </a:r>
            <a:r>
              <a:rPr lang="ja-JP" altLang="en-US" sz="2400" b="1" dirty="0"/>
              <a:t>オンラインツール</a:t>
            </a:r>
            <a:r>
              <a:rPr lang="ja-JP" altLang="en-US" sz="2400" dirty="0"/>
              <a:t>は、</a:t>
            </a:r>
            <a:r>
              <a:rPr lang="ja-JP" altLang="en-US" sz="2400" b="1" dirty="0"/>
              <a:t>全ての</a:t>
            </a:r>
            <a:r>
              <a:rPr lang="en-US" altLang="ja-JP" sz="2400" b="1" dirty="0"/>
              <a:t>SQL</a:t>
            </a:r>
            <a:r>
              <a:rPr lang="ja-JP" altLang="en-US" sz="2400" b="1" dirty="0"/>
              <a:t>機能をカバーしていない</a:t>
            </a:r>
            <a:r>
              <a:rPr lang="ja-JP" altLang="en-US" sz="2400" dirty="0"/>
              <a:t>場合や、</a:t>
            </a:r>
            <a:r>
              <a:rPr lang="ja-JP" altLang="en-US" sz="2400" b="1" dirty="0"/>
              <a:t>大量データの取り扱いが難しい</a:t>
            </a:r>
            <a:r>
              <a:rPr lang="ja-JP" altLang="en-US" sz="2400" dirty="0"/>
              <a:t>場合があります。</a:t>
            </a:r>
          </a:p>
          <a:p>
            <a:r>
              <a:rPr lang="ja-JP" altLang="en-US" sz="2400" dirty="0"/>
              <a:t>セキュリティ</a:t>
            </a:r>
            <a:r>
              <a:rPr lang="en-US" altLang="ja-JP" sz="2400" dirty="0"/>
              <a:t>: </a:t>
            </a:r>
            <a:r>
              <a:rPr lang="ja-JP" altLang="en-US" sz="2400" dirty="0"/>
              <a:t>秘密情報はオンラインツールに</a:t>
            </a:r>
            <a:r>
              <a:rPr lang="ja-JP" altLang="en-US" sz="2400" b="1" dirty="0"/>
              <a:t>アップロードしない</a:t>
            </a:r>
            <a:r>
              <a:rPr lang="ja-JP" altLang="en-US" sz="2400" dirty="0"/>
              <a:t>。（オンラインツールでは情報漏洩に気を付ける）</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76571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err="1"/>
              <a:t>SQLFiddle</a:t>
            </a:r>
            <a:r>
              <a:rPr lang="en-US" altLang="ja-JP" dirty="0"/>
              <a:t> </a:t>
            </a:r>
            <a:r>
              <a:rPr lang="ja-JP" altLang="en-US" dirty="0"/>
              <a:t>のサイトにアクセス</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endParaRPr lang="en-US" altLang="ja-JP" sz="2400" dirty="0"/>
          </a:p>
          <a:p>
            <a:pPr marL="514350" indent="-514350">
              <a:buFont typeface="+mj-lt"/>
              <a:buAutoNum type="arabicPeriod"/>
            </a:pPr>
            <a:r>
              <a:rPr lang="ja-JP" altLang="en-US" sz="2400" dirty="0"/>
              <a:t>ウェブブラウザを開く</a:t>
            </a:r>
            <a:endParaRPr lang="en-US" altLang="ja-JP" sz="2400" dirty="0"/>
          </a:p>
          <a:p>
            <a:pPr marL="514350" indent="-514350">
              <a:buFont typeface="+mj-lt"/>
              <a:buAutoNum type="arabicPeriod"/>
            </a:pPr>
            <a:r>
              <a:rPr lang="ja-JP" altLang="en-US" sz="2400" dirty="0"/>
              <a:t>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t>http://sqlfiddle.com/ </a:t>
            </a:r>
          </a:p>
          <a:p>
            <a:pPr marL="0" indent="0">
              <a:buNone/>
            </a:pPr>
            <a:r>
              <a:rPr lang="en-US" altLang="ja-JP" sz="2400" dirty="0"/>
              <a:t>3.   </a:t>
            </a:r>
            <a:r>
              <a:rPr lang="en-US" altLang="ja-JP" sz="2400" b="1" dirty="0">
                <a:solidFill>
                  <a:srgbClr val="FF0000"/>
                </a:solidFill>
              </a:rPr>
              <a:t>MySQL </a:t>
            </a:r>
            <a:r>
              <a:rPr lang="ja-JP" altLang="en-US" sz="2400" b="1" dirty="0">
                <a:solidFill>
                  <a:srgbClr val="FF0000"/>
                </a:solidFill>
              </a:rPr>
              <a:t>を選ぶ</a:t>
            </a:r>
            <a:endParaRPr lang="en-US" altLang="ja-JP" sz="2400" b="1" dirty="0">
              <a:solidFill>
                <a:srgbClr val="FF0000"/>
              </a:solidFill>
            </a:endParaRPr>
          </a:p>
          <a:p>
            <a:pPr marL="0" indent="0">
              <a:buNone/>
            </a:pPr>
            <a:endParaRPr lang="en-US" altLang="ja-JP" sz="2400" dirty="0"/>
          </a:p>
          <a:p>
            <a:pPr marL="0" indent="0">
              <a:buNone/>
            </a:pPr>
            <a:r>
              <a:rPr lang="en-US" altLang="ja-JP" sz="2400" dirty="0"/>
              <a:t>URL</a:t>
            </a:r>
            <a:r>
              <a:rPr lang="ja-JP" altLang="en-US" sz="2400" dirty="0"/>
              <a:t>が分からないときは、</a:t>
            </a:r>
            <a:r>
              <a:rPr lang="en-US" altLang="ja-JP" sz="2400" dirty="0"/>
              <a:t>Google</a:t>
            </a:r>
            <a:r>
              <a:rPr lang="ja-JP" altLang="en-US" sz="2400" dirty="0"/>
              <a:t>などの</a:t>
            </a:r>
            <a:r>
              <a:rPr lang="ja-JP" altLang="en-US" sz="2400" b="1" dirty="0"/>
              <a:t>検索エンジン</a:t>
            </a:r>
            <a:r>
              <a:rPr lang="ja-JP" altLang="en-US" sz="2400" dirty="0"/>
              <a:t>を利用。「</a:t>
            </a:r>
            <a:r>
              <a:rPr lang="en-US" altLang="ja-JP" sz="2400" b="1" dirty="0" err="1"/>
              <a:t>SQLFiddle</a:t>
            </a:r>
            <a:r>
              <a:rPr lang="ja-JP" altLang="en-US" sz="2400" dirty="0"/>
              <a:t>」と</a:t>
            </a:r>
            <a:r>
              <a:rPr lang="ja-JP" altLang="en-US" sz="2400" b="1" dirty="0"/>
              <a:t>検索</a:t>
            </a:r>
            <a:r>
              <a:rPr lang="ja-JP" altLang="en-US" sz="2400" dirty="0"/>
              <a:t>し、表示された結果から</a:t>
            </a:r>
            <a:r>
              <a:rPr lang="en-US" altLang="ja-JP" sz="2400" dirty="0" err="1"/>
              <a:t>SQLFiddle</a:t>
            </a:r>
            <a:r>
              <a:rPr lang="ja-JP" altLang="en-US" sz="2400" dirty="0"/>
              <a:t>のウェブサイトをクリック。</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27402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1151B0F-A249-874D-EA51-4E810C681912}"/>
              </a:ext>
            </a:extLst>
          </p:cNvPr>
          <p:cNvPicPr>
            <a:picLocks noChangeAspect="1"/>
          </p:cNvPicPr>
          <p:nvPr/>
        </p:nvPicPr>
        <p:blipFill>
          <a:blip r:embed="rId2"/>
          <a:stretch>
            <a:fillRect/>
          </a:stretch>
        </p:blipFill>
        <p:spPr>
          <a:xfrm>
            <a:off x="538571" y="1350871"/>
            <a:ext cx="7347884" cy="3143307"/>
          </a:xfrm>
          <a:prstGeom prst="rect">
            <a:avLst/>
          </a:prstGeom>
          <a:ln>
            <a:solidFill>
              <a:schemeClr val="accent1"/>
            </a:solidFill>
          </a:ln>
        </p:spPr>
      </p:pic>
      <p:sp>
        <p:nvSpPr>
          <p:cNvPr id="2" name="タイトル 1"/>
          <p:cNvSpPr>
            <a:spLocks noGrp="1"/>
          </p:cNvSpPr>
          <p:nvPr>
            <p:ph type="title"/>
          </p:nvPr>
        </p:nvSpPr>
        <p:spPr>
          <a:xfrm>
            <a:off x="321845" y="175028"/>
            <a:ext cx="8461208" cy="860906"/>
          </a:xfrm>
        </p:spPr>
        <p:txBody>
          <a:bodyPr>
            <a:normAutofit fontScale="90000"/>
          </a:bodyPr>
          <a:lstStyle/>
          <a:p>
            <a:r>
              <a:rPr kumimoji="1" lang="en-US" altLang="ja-JP" dirty="0" err="1"/>
              <a:t>SQLFiddle</a:t>
            </a:r>
            <a:r>
              <a:rPr lang="en-US" altLang="ja-JP" dirty="0"/>
              <a:t> </a:t>
            </a:r>
            <a:r>
              <a:rPr lang="ja-JP" altLang="en-US" dirty="0"/>
              <a:t>でのデータベース管理システムの選択</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6" name="直線矢印コネクタ 5"/>
          <p:cNvCxnSpPr>
            <a:cxnSpLocks/>
          </p:cNvCxnSpPr>
          <p:nvPr/>
        </p:nvCxnSpPr>
        <p:spPr>
          <a:xfrm flipH="1" flipV="1">
            <a:off x="4854539" y="3668569"/>
            <a:ext cx="546100" cy="177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873633" y="3606737"/>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5470489" y="3606737"/>
            <a:ext cx="395459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データベース管理システムの選択</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（この授業では </a:t>
            </a:r>
            <a:r>
              <a:rPr kumimoji="1" lang="en-US" altLang="ja-JP" sz="1800" b="0" i="0" u="none" strike="noStrike" kern="1200" cap="none" spc="0" normalizeH="0" baseline="0" noProof="0" dirty="0">
                <a:ln>
                  <a:noFill/>
                </a:ln>
                <a:solidFill>
                  <a:srgbClr val="FF0000"/>
                </a:solidFill>
                <a:effectLst/>
                <a:uLnTx/>
                <a:uFillTx/>
                <a:latin typeface="Abadi" panose="020B0604020202020204" pitchFamily="34" charset="0"/>
                <a:ea typeface="メイリオ" panose="020B0604030504040204" pitchFamily="50" charset="-128"/>
                <a:cs typeface="Segoe UI" panose="020B0502040204020203" pitchFamily="34" charset="0"/>
              </a:rPr>
              <a:t>MySQL </a:t>
            </a:r>
            <a:r>
              <a:rPr kumimoji="1" lang="ja-JP" altLang="en-US" sz="1800" b="0" i="0" u="none" strike="noStrike" kern="1200" cap="none" spc="0" normalizeH="0" baseline="0" noProof="0" dirty="0">
                <a:ln>
                  <a:noFill/>
                </a:ln>
                <a:solidFill>
                  <a:srgbClr val="FF0000"/>
                </a:solidFill>
                <a:effectLst/>
                <a:uLnTx/>
                <a:uFillTx/>
                <a:latin typeface="Abadi" panose="020B0604020202020204" pitchFamily="34" charset="0"/>
                <a:ea typeface="メイリオ" panose="020B0604030504040204" pitchFamily="50" charset="-128"/>
                <a:cs typeface="Segoe UI" panose="020B0502040204020203" pitchFamily="34" charset="0"/>
              </a:rPr>
              <a:t>を使用</a:t>
            </a:r>
            <a:r>
              <a:rPr kumimoji="1" lang="ja-JP" altLang="en-US"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rPr>
              <a:t>）</a:t>
            </a:r>
            <a:endParaRPr kumimoji="1" lang="en-US" altLang="ja-JP" sz="1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695049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A8A315D0-4362-9B02-BF7D-CBE9D246A8D3}"/>
              </a:ext>
            </a:extLst>
          </p:cNvPr>
          <p:cNvPicPr>
            <a:picLocks noChangeAspect="1"/>
          </p:cNvPicPr>
          <p:nvPr/>
        </p:nvPicPr>
        <p:blipFill>
          <a:blip r:embed="rId2"/>
          <a:stretch>
            <a:fillRect/>
          </a:stretch>
        </p:blipFill>
        <p:spPr>
          <a:xfrm>
            <a:off x="2525846" y="2049754"/>
            <a:ext cx="4981463" cy="4732680"/>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err="1"/>
              <a:t>SQLFiddle</a:t>
            </a:r>
            <a:r>
              <a:rPr lang="en-US" altLang="ja-JP" dirty="0"/>
              <a:t> </a:t>
            </a:r>
            <a:r>
              <a:rPr lang="ja-JP" altLang="en-US" dirty="0"/>
              <a:t>の画面</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7" name="正方形/長方形 6"/>
          <p:cNvSpPr/>
          <p:nvPr/>
        </p:nvSpPr>
        <p:spPr>
          <a:xfrm>
            <a:off x="321845" y="766246"/>
            <a:ext cx="638269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a:t>
            </a: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のパネル</a:t>
            </a:r>
            <a:r>
              <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の入力（複数可能）</a:t>
            </a:r>
            <a:endPar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テーブル定義</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CREATE TABLE</a:t>
            </a:r>
            <a:r>
              <a:rPr kumimoji="0"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・データの追加 </a:t>
            </a:r>
            <a:r>
              <a:rPr kumimoji="0"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INSERT INTO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SQL</a:t>
            </a:r>
            <a:r>
              <a:rPr kumimoji="0"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問い合わせ</a:t>
            </a:r>
            <a:r>
              <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。SELECT</a:t>
            </a:r>
            <a:r>
              <a:rPr kumimoji="0"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a:t>
            </a:r>
            <a:r>
              <a:rPr kumimoji="0"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FROM,</a:t>
            </a:r>
            <a:r>
              <a:rPr kumimoji="0"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WHERE</a:t>
            </a:r>
            <a:r>
              <a:rPr kumimoji="0"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 など</a:t>
            </a:r>
            <a:endParaRPr kumimoji="0"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9" name="直線矢印コネクタ 8"/>
          <p:cNvCxnSpPr/>
          <p:nvPr/>
        </p:nvCxnSpPr>
        <p:spPr>
          <a:xfrm>
            <a:off x="2226516" y="1899882"/>
            <a:ext cx="243068" cy="6713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48695" y="4629686"/>
            <a:ext cx="1800493"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実行ボタン</a:t>
            </a:r>
            <a:endParaRPr kumimoji="0"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13" name="正方形/長方形 12"/>
          <p:cNvSpPr/>
          <p:nvPr/>
        </p:nvSpPr>
        <p:spPr>
          <a:xfrm>
            <a:off x="651551" y="5421242"/>
            <a:ext cx="180049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結果ウィンドウ</a:t>
            </a:r>
            <a:endPar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矢印コネクタ 13"/>
          <p:cNvCxnSpPr>
            <a:cxnSpLocks/>
          </p:cNvCxnSpPr>
          <p:nvPr/>
        </p:nvCxnSpPr>
        <p:spPr>
          <a:xfrm>
            <a:off x="2226516" y="5873753"/>
            <a:ext cx="510334" cy="4825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435860" y="5083334"/>
            <a:ext cx="968821" cy="482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00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2-1. </a:t>
            </a:r>
            <a:r>
              <a:rPr lang="ja-JP" altLang="en-US" sz="4500" dirty="0">
                <a:solidFill>
                  <a:schemeClr val="tx2"/>
                </a:solidFill>
                <a:latin typeface="メイリオ" panose="020B0604030504040204" pitchFamily="50" charset="-128"/>
              </a:rPr>
              <a:t>リレーショナルデータベースの特性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64193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en-US" altLang="ja-JP" b="1" dirty="0" err="1"/>
              <a:t>SQLFiddle</a:t>
            </a:r>
            <a:r>
              <a:rPr lang="ja-JP" altLang="en-US" b="1" dirty="0"/>
              <a:t>の要点</a:t>
            </a:r>
          </a:p>
          <a:p>
            <a:r>
              <a:rPr lang="ja-JP" altLang="en-US" b="1" dirty="0"/>
              <a:t>アクセス</a:t>
            </a:r>
            <a:r>
              <a:rPr lang="en-US" altLang="ja-JP" dirty="0"/>
              <a:t>: Web</a:t>
            </a:r>
            <a:r>
              <a:rPr lang="ja-JP" altLang="en-US" dirty="0"/>
              <a:t>ブラウザから簡単にアクセス</a:t>
            </a:r>
            <a:endParaRPr lang="en-US" altLang="ja-JP" dirty="0"/>
          </a:p>
          <a:p>
            <a:pPr marL="0" indent="0">
              <a:buNone/>
            </a:pPr>
            <a:r>
              <a:rPr lang="en-US" altLang="ja-JP" b="1" dirty="0"/>
              <a:t>http://sqlfiddle.com/ </a:t>
            </a:r>
            <a:endParaRPr lang="ja-JP" altLang="en-US" dirty="0"/>
          </a:p>
          <a:p>
            <a:r>
              <a:rPr lang="ja-JP" altLang="en-US" b="1" dirty="0"/>
              <a:t>インストール不要</a:t>
            </a:r>
            <a:r>
              <a:rPr lang="en-US" altLang="ja-JP" dirty="0"/>
              <a:t>: </a:t>
            </a:r>
            <a:r>
              <a:rPr lang="ja-JP" altLang="en-US" dirty="0"/>
              <a:t>ソフトウェアは不要</a:t>
            </a:r>
          </a:p>
          <a:p>
            <a:endParaRPr lang="ja-JP" altLang="en-US" dirty="0"/>
          </a:p>
          <a:p>
            <a:pPr marL="0" indent="0">
              <a:buNone/>
            </a:pPr>
            <a:r>
              <a:rPr lang="ja-JP" altLang="en-US" b="1" dirty="0"/>
              <a:t>注意点</a:t>
            </a:r>
          </a:p>
          <a:p>
            <a:r>
              <a:rPr lang="ja-JP" altLang="en-US" b="1" dirty="0"/>
              <a:t>セキュリティ</a:t>
            </a:r>
            <a:r>
              <a:rPr lang="en-US" altLang="ja-JP" dirty="0"/>
              <a:t>: </a:t>
            </a:r>
            <a:r>
              <a:rPr lang="ja-JP" altLang="en-US" dirty="0"/>
              <a:t>秘密情報は避ける</a:t>
            </a:r>
          </a:p>
          <a:p>
            <a:endParaRPr lang="ja-JP" altLang="en-US" dirty="0"/>
          </a:p>
          <a:p>
            <a:pPr marL="0" indent="0">
              <a:buNone/>
            </a:pPr>
            <a:r>
              <a:rPr lang="ja-JP" altLang="en-US" b="1" dirty="0"/>
              <a:t>画面構成</a:t>
            </a:r>
          </a:p>
          <a:p>
            <a:r>
              <a:rPr lang="ja-JP" altLang="en-US" b="1" dirty="0"/>
              <a:t>上パネル</a:t>
            </a:r>
            <a:r>
              <a:rPr lang="en-US" altLang="ja-JP" dirty="0"/>
              <a:t>: </a:t>
            </a:r>
            <a:r>
              <a:rPr lang="ja-JP" altLang="en-US" dirty="0"/>
              <a:t>テーブル定義，データ追加，</a:t>
            </a:r>
            <a:r>
              <a:rPr lang="en-US" altLang="ja-JP" dirty="0"/>
              <a:t>SQL</a:t>
            </a:r>
            <a:r>
              <a:rPr lang="ja-JP" altLang="en-US" dirty="0"/>
              <a:t>問い合わせ</a:t>
            </a:r>
            <a:endParaRPr lang="en-US" altLang="ja-JP" dirty="0"/>
          </a:p>
          <a:p>
            <a:r>
              <a:rPr lang="ja-JP" altLang="en-US" b="1" dirty="0"/>
              <a:t>下</a:t>
            </a:r>
            <a:r>
              <a:rPr kumimoji="1" lang="ja-JP" altLang="en-US" b="1" dirty="0"/>
              <a:t>パネル</a:t>
            </a:r>
            <a:r>
              <a:rPr kumimoji="1" lang="ja-JP" altLang="en-US" dirty="0"/>
              <a:t>：実行結果</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89549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9E5C3-9609-3E46-AA20-3AAC8B32AD71}"/>
              </a:ext>
            </a:extLst>
          </p:cNvPr>
          <p:cNvSpPr>
            <a:spLocks noGrp="1"/>
          </p:cNvSpPr>
          <p:nvPr>
            <p:ph type="title"/>
          </p:nvPr>
        </p:nvSpPr>
        <p:spPr/>
        <p:txBody>
          <a:bodyPr>
            <a:normAutofit fontScale="90000"/>
          </a:bodyPr>
          <a:lstStyle/>
          <a:p>
            <a:r>
              <a:rPr kumimoji="1" lang="en-US" altLang="ja-JP" dirty="0" err="1"/>
              <a:t>DBFiddle</a:t>
            </a:r>
            <a:r>
              <a:rPr kumimoji="1" lang="en-US" altLang="ja-JP" dirty="0"/>
              <a:t> </a:t>
            </a:r>
            <a:r>
              <a:rPr kumimoji="1" lang="ja-JP" altLang="en-US" dirty="0"/>
              <a:t>の使い方 </a:t>
            </a:r>
            <a:r>
              <a:rPr lang="ja-JP" altLang="en-US" dirty="0"/>
              <a:t>（</a:t>
            </a:r>
            <a:r>
              <a:rPr kumimoji="1" lang="en-US" altLang="ja-JP" dirty="0"/>
              <a:t>SQL Fiddle </a:t>
            </a:r>
            <a:r>
              <a:rPr kumimoji="1" lang="ja-JP" altLang="en-US" dirty="0"/>
              <a:t>の対案）</a:t>
            </a:r>
          </a:p>
        </p:txBody>
      </p:sp>
      <p:sp>
        <p:nvSpPr>
          <p:cNvPr id="3" name="コンテンツ プレースホルダー 2">
            <a:extLst>
              <a:ext uri="{FF2B5EF4-FFF2-40B4-BE49-F238E27FC236}">
                <a16:creationId xmlns:a16="http://schemas.microsoft.com/office/drawing/2014/main" id="{23C1DF6F-C066-E296-ADF7-96828D013914}"/>
              </a:ext>
            </a:extLst>
          </p:cNvPr>
          <p:cNvSpPr>
            <a:spLocks noGrp="1"/>
          </p:cNvSpPr>
          <p:nvPr>
            <p:ph idx="1"/>
          </p:nvPr>
        </p:nvSpPr>
        <p:spPr>
          <a:xfrm>
            <a:off x="321845" y="846252"/>
            <a:ext cx="8461208" cy="5836719"/>
          </a:xfrm>
        </p:spPr>
        <p:txBody>
          <a:bodyPr>
            <a:normAutofit fontScale="92500" lnSpcReduction="10000"/>
          </a:bodyPr>
          <a:lstStyle/>
          <a:p>
            <a:pPr marL="514350" indent="-514350">
              <a:buFont typeface="+mj-lt"/>
              <a:buAutoNum type="arabicPeriod"/>
            </a:pPr>
            <a:r>
              <a:rPr kumimoji="1" lang="ja-JP" altLang="en-US" dirty="0"/>
              <a:t>ウェブブラウザで</a:t>
            </a:r>
            <a:r>
              <a:rPr kumimoji="1" lang="en-US" altLang="ja-JP" dirty="0" err="1"/>
              <a:t>DBFiddle</a:t>
            </a:r>
            <a:r>
              <a:rPr kumimoji="1" lang="ja-JP" altLang="en-US" dirty="0"/>
              <a:t>にアクセス</a:t>
            </a:r>
            <a:br>
              <a:rPr kumimoji="1" lang="en-US" altLang="ja-JP" dirty="0"/>
            </a:br>
            <a:r>
              <a:rPr lang="en-US" altLang="ja-JP" b="1" dirty="0">
                <a:solidFill>
                  <a:srgbClr val="FF0000"/>
                </a:solidFill>
              </a:rPr>
              <a:t>https://www.db-fiddle.com/</a:t>
            </a:r>
            <a:endParaRPr kumimoji="1" lang="en-US" altLang="ja-JP" b="1" dirty="0">
              <a:solidFill>
                <a:srgbClr val="FF0000"/>
              </a:solidFill>
            </a:endParaRPr>
          </a:p>
          <a:p>
            <a:pPr marL="514350" indent="-514350">
              <a:buFont typeface="+mj-lt"/>
              <a:buAutoNum type="arabicPeriod"/>
            </a:pPr>
            <a:r>
              <a:rPr kumimoji="1" lang="ja-JP" altLang="en-US" dirty="0"/>
              <a:t>上部で「</a:t>
            </a:r>
            <a:r>
              <a:rPr kumimoji="1" lang="en-US" altLang="ja-JP" b="1" dirty="0"/>
              <a:t>MySQL</a:t>
            </a:r>
            <a:r>
              <a:rPr kumimoji="1" lang="ja-JP" altLang="en-US" dirty="0"/>
              <a:t>」の</a:t>
            </a:r>
            <a:r>
              <a:rPr kumimoji="1" lang="ja-JP" altLang="en-US" b="1" dirty="0">
                <a:solidFill>
                  <a:srgbClr val="FF0000"/>
                </a:solidFill>
              </a:rPr>
              <a:t>バージョン </a:t>
            </a:r>
            <a:r>
              <a:rPr kumimoji="1" lang="en-US" altLang="ja-JP" b="1" dirty="0">
                <a:solidFill>
                  <a:srgbClr val="FF0000"/>
                </a:solidFill>
              </a:rPr>
              <a:t>8</a:t>
            </a:r>
            <a:r>
              <a:rPr lang="ja-JP" altLang="en-US" b="1" dirty="0">
                <a:solidFill>
                  <a:srgbClr val="FF0000"/>
                </a:solidFill>
              </a:rPr>
              <a:t> か </a:t>
            </a:r>
            <a:r>
              <a:rPr lang="en-US" altLang="ja-JP" b="1" dirty="0">
                <a:solidFill>
                  <a:srgbClr val="FF0000"/>
                </a:solidFill>
              </a:rPr>
              <a:t>9 </a:t>
            </a:r>
            <a:r>
              <a:rPr kumimoji="1" lang="ja-JP" altLang="en-US" dirty="0"/>
              <a:t>を選択</a:t>
            </a:r>
            <a:endParaRPr kumimoji="1" lang="en-US" altLang="ja-JP" dirty="0"/>
          </a:p>
          <a:p>
            <a:pPr marL="514350" indent="-514350">
              <a:buFont typeface="+mj-lt"/>
              <a:buAutoNum type="arabicPeriod"/>
            </a:pPr>
            <a:r>
              <a:rPr kumimoji="1" lang="ja-JP" altLang="en-US" b="1" dirty="0"/>
              <a:t>左側</a:t>
            </a:r>
            <a:r>
              <a:rPr kumimoji="1" lang="ja-JP" altLang="en-US" dirty="0"/>
              <a:t>の「</a:t>
            </a:r>
            <a:r>
              <a:rPr kumimoji="1" lang="en-US" altLang="ja-JP" dirty="0"/>
              <a:t>Schema SQL</a:t>
            </a:r>
            <a:r>
              <a:rPr kumimoji="1" lang="ja-JP" altLang="en-US" dirty="0"/>
              <a:t>」に</a:t>
            </a:r>
            <a:r>
              <a:rPr kumimoji="1" lang="ja-JP" altLang="en-US" b="1" dirty="0"/>
              <a:t>テーブル定義とデータ追加の</a:t>
            </a:r>
            <a:r>
              <a:rPr kumimoji="1" lang="en-US" altLang="ja-JP" b="1" dirty="0"/>
              <a:t>SQL</a:t>
            </a:r>
            <a:r>
              <a:rPr kumimoji="1" lang="ja-JP" altLang="en-US" dirty="0"/>
              <a:t>を入力</a:t>
            </a:r>
            <a:endParaRPr kumimoji="1" lang="en-US" altLang="ja-JP" dirty="0"/>
          </a:p>
          <a:p>
            <a:pPr marL="514350" indent="-514350">
              <a:buFont typeface="+mj-lt"/>
              <a:buAutoNum type="arabicPeriod"/>
            </a:pPr>
            <a:r>
              <a:rPr kumimoji="1" lang="ja-JP" altLang="en-US" b="1" dirty="0"/>
              <a:t>右側</a:t>
            </a:r>
            <a:r>
              <a:rPr kumimoji="1" lang="ja-JP" altLang="en-US" dirty="0"/>
              <a:t>の「</a:t>
            </a:r>
            <a:r>
              <a:rPr kumimoji="1" lang="en-US" altLang="ja-JP" dirty="0"/>
              <a:t>Query SQL</a:t>
            </a:r>
            <a:r>
              <a:rPr kumimoji="1" lang="ja-JP" altLang="en-US" dirty="0"/>
              <a:t>」に</a:t>
            </a:r>
            <a:r>
              <a:rPr lang="en-US" altLang="ja-JP" dirty="0"/>
              <a:t> </a:t>
            </a:r>
            <a:r>
              <a:rPr lang="en-US" altLang="ja-JP" b="1" dirty="0"/>
              <a:t>SELECT </a:t>
            </a:r>
            <a:r>
              <a:rPr lang="ja-JP" altLang="en-US" b="1" dirty="0"/>
              <a:t>文</a:t>
            </a:r>
            <a:r>
              <a:rPr kumimoji="1" lang="ja-JP" altLang="en-US" b="1" dirty="0"/>
              <a:t>の</a:t>
            </a:r>
            <a:r>
              <a:rPr kumimoji="1" lang="en-US" altLang="ja-JP" b="1" dirty="0"/>
              <a:t>SQL</a:t>
            </a:r>
            <a:r>
              <a:rPr kumimoji="1" lang="ja-JP" altLang="en-US" dirty="0"/>
              <a:t>を入力</a:t>
            </a:r>
            <a:endParaRPr kumimoji="1" lang="en-US" altLang="ja-JP" dirty="0"/>
          </a:p>
          <a:p>
            <a:pPr marL="514350" indent="-514350">
              <a:buFont typeface="+mj-lt"/>
              <a:buAutoNum type="arabicPeriod"/>
            </a:pPr>
            <a:r>
              <a:rPr kumimoji="1" lang="ja-JP" altLang="en-US" dirty="0"/>
              <a:t>「</a:t>
            </a:r>
            <a:r>
              <a:rPr kumimoji="1" lang="en-US" altLang="ja-JP" b="1" dirty="0"/>
              <a:t>Run</a:t>
            </a:r>
            <a:r>
              <a:rPr kumimoji="1" lang="ja-JP" altLang="en-US" dirty="0"/>
              <a:t>」ボタンをクリックして</a:t>
            </a:r>
            <a:r>
              <a:rPr kumimoji="1" lang="ja-JP" altLang="en-US" b="1" dirty="0"/>
              <a:t>実行</a:t>
            </a:r>
            <a:endParaRPr kumimoji="1" lang="en-US" altLang="ja-JP" b="1" dirty="0"/>
          </a:p>
          <a:p>
            <a:pPr marL="514350" indent="-514350">
              <a:buFont typeface="+mj-lt"/>
              <a:buAutoNum type="arabicPeriod"/>
            </a:pPr>
            <a:r>
              <a:rPr kumimoji="1" lang="ja-JP" altLang="en-US" b="1" dirty="0"/>
              <a:t>下部に結果</a:t>
            </a:r>
            <a:r>
              <a:rPr kumimoji="1" lang="ja-JP" altLang="en-US" dirty="0"/>
              <a:t>が表示される</a:t>
            </a:r>
            <a:endParaRPr kumimoji="1" lang="en-US" altLang="ja-JP" dirty="0"/>
          </a:p>
          <a:p>
            <a:pPr marL="0" indent="0">
              <a:buNone/>
            </a:pPr>
            <a:r>
              <a:rPr kumimoji="1" lang="en-US" altLang="ja-JP" b="1" dirty="0"/>
              <a:t>【</a:t>
            </a:r>
            <a:r>
              <a:rPr kumimoji="1" lang="en-US" altLang="ja-JP" b="1" dirty="0" err="1"/>
              <a:t>SQLFiddle</a:t>
            </a:r>
            <a:r>
              <a:rPr kumimoji="1" lang="ja-JP" altLang="en-US" b="1" dirty="0"/>
              <a:t>との違い</a:t>
            </a:r>
            <a:r>
              <a:rPr kumimoji="1" lang="en-US" altLang="ja-JP" b="1" dirty="0"/>
              <a:t>】</a:t>
            </a:r>
          </a:p>
          <a:p>
            <a:r>
              <a:rPr kumimoji="1" lang="ja-JP" altLang="en-US" dirty="0"/>
              <a:t>画面が左右に分割</a:t>
            </a:r>
            <a:endParaRPr kumimoji="1" lang="en-US" altLang="ja-JP" dirty="0"/>
          </a:p>
          <a:p>
            <a:r>
              <a:rPr lang="ja-JP" altLang="en-US" b="1" dirty="0">
                <a:solidFill>
                  <a:srgbClr val="FF0000"/>
                </a:solidFill>
              </a:rPr>
              <a:t>テーブル定義とデータ追加の</a:t>
            </a:r>
            <a:r>
              <a:rPr lang="en-US" altLang="ja-JP" b="1" dirty="0">
                <a:solidFill>
                  <a:srgbClr val="FF0000"/>
                </a:solidFill>
              </a:rPr>
              <a:t>SQL</a:t>
            </a:r>
            <a:r>
              <a:rPr lang="ja-JP" altLang="en-US" dirty="0">
                <a:solidFill>
                  <a:srgbClr val="FF0000"/>
                </a:solidFill>
              </a:rPr>
              <a:t>は</a:t>
            </a:r>
            <a:r>
              <a:rPr lang="ja-JP" altLang="en-US" b="1" dirty="0">
                <a:solidFill>
                  <a:srgbClr val="FF0000"/>
                </a:solidFill>
              </a:rPr>
              <a:t>左側</a:t>
            </a:r>
            <a:r>
              <a:rPr lang="ja-JP" altLang="en-US" dirty="0">
                <a:solidFill>
                  <a:srgbClr val="FF0000"/>
                </a:solidFill>
              </a:rPr>
              <a:t>、</a:t>
            </a:r>
            <a:r>
              <a:rPr lang="en-US" altLang="ja-JP" b="1" dirty="0">
                <a:solidFill>
                  <a:srgbClr val="FF0000"/>
                </a:solidFill>
              </a:rPr>
              <a:t>SELECT </a:t>
            </a:r>
            <a:r>
              <a:rPr lang="ja-JP" altLang="en-US" b="1" dirty="0">
                <a:solidFill>
                  <a:srgbClr val="FF0000"/>
                </a:solidFill>
              </a:rPr>
              <a:t>文の</a:t>
            </a:r>
            <a:r>
              <a:rPr lang="en-US" altLang="ja-JP" b="1" dirty="0">
                <a:solidFill>
                  <a:srgbClr val="FF0000"/>
                </a:solidFill>
              </a:rPr>
              <a:t>SQL</a:t>
            </a:r>
            <a:r>
              <a:rPr lang="ja-JP" altLang="en-US" dirty="0">
                <a:solidFill>
                  <a:srgbClr val="FF0000"/>
                </a:solidFill>
              </a:rPr>
              <a:t>は</a:t>
            </a:r>
            <a:r>
              <a:rPr lang="ja-JP" altLang="en-US" b="1" dirty="0">
                <a:solidFill>
                  <a:srgbClr val="FF0000"/>
                </a:solidFill>
              </a:rPr>
              <a:t>右側</a:t>
            </a:r>
            <a:r>
              <a:rPr lang="ja-JP" altLang="en-US" dirty="0">
                <a:solidFill>
                  <a:srgbClr val="FF0000"/>
                </a:solidFill>
              </a:rPr>
              <a:t>に入れる必要がある</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2B8B9D91-EA1A-4417-C948-7B053C7910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1153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fontScale="90000"/>
          </a:bodyPr>
          <a:lstStyle/>
          <a:p>
            <a:pPr algn="l"/>
            <a:r>
              <a:rPr lang="ja-JP" altLang="en-US" dirty="0"/>
              <a:t>演習１．</a:t>
            </a:r>
            <a:r>
              <a:rPr lang="en-US" altLang="ja-JP" dirty="0" err="1"/>
              <a:t>SQLFiddle</a:t>
            </a:r>
            <a:r>
              <a:rPr lang="en-US" altLang="ja-JP" dirty="0"/>
              <a:t> </a:t>
            </a:r>
            <a:r>
              <a:rPr lang="ja-JP" altLang="en-US" dirty="0"/>
              <a:t>を用いたテーブル定義とデータ追加</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32</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コンテンツ プレースホルダー 6">
            <a:extLst>
              <a:ext uri="{FF2B5EF4-FFF2-40B4-BE49-F238E27FC236}">
                <a16:creationId xmlns:a16="http://schemas.microsoft.com/office/drawing/2014/main" id="{BB8D136C-5F46-E29A-89BF-3C167699E321}"/>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535890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t>http://sqlfiddle.com/ </a:t>
            </a:r>
          </a:p>
          <a:p>
            <a:pPr marL="0" indent="0">
              <a:buNone/>
            </a:pP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AF87328-4226-2835-F9C8-63CD615E1C53}"/>
              </a:ext>
            </a:extLst>
          </p:cNvPr>
          <p:cNvPicPr>
            <a:picLocks noChangeAspect="1"/>
          </p:cNvPicPr>
          <p:nvPr/>
        </p:nvPicPr>
        <p:blipFill>
          <a:blip r:embed="rId2"/>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1D285E25-6CFA-AC9F-8605-7F04BC868F9A}"/>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5731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③ 上のパネルに元からある </a:t>
            </a:r>
            <a:r>
              <a:rPr lang="en-US" altLang="ja-JP" sz="2400" dirty="0"/>
              <a:t>SQL </a:t>
            </a:r>
            <a:r>
              <a:rPr lang="ja-JP" altLang="en-US" sz="2400" dirty="0"/>
              <a:t>は不要なので消す</a:t>
            </a:r>
            <a:endParaRPr lang="en-US" altLang="ja-JP" sz="2400" dirty="0"/>
          </a:p>
          <a:p>
            <a:pPr marL="0" indent="0">
              <a:buNone/>
            </a:pPr>
            <a:endParaRPr lang="en-US" altLang="ja-JP" sz="2400" dirty="0"/>
          </a:p>
          <a:p>
            <a:pPr marL="0" indent="0">
              <a:buNone/>
            </a:pPr>
            <a:r>
              <a:rPr lang="ja-JP" altLang="en-US" sz="2400" dirty="0"/>
              <a:t>④ </a:t>
            </a:r>
            <a:r>
              <a:rPr lang="ja-JP" altLang="en-US" sz="2400" b="1" dirty="0"/>
              <a:t>上のパネル</a:t>
            </a:r>
            <a:r>
              <a:rPr lang="ja-JP" altLang="en-US" sz="2400" dirty="0"/>
              <a:t>に、</a:t>
            </a:r>
            <a:r>
              <a:rPr lang="ja-JP" altLang="en-US" sz="2400" b="1" dirty="0"/>
              <a:t>テーブル定義とデータの追加を行う </a:t>
            </a:r>
            <a:r>
              <a:rPr lang="en-US" altLang="ja-JP" sz="2400" b="1"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666249" y="2059853"/>
            <a:ext cx="7543896" cy="3046988"/>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朝食と値段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名前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text,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朝食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text,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値段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朝食と値段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('A',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カレーライス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400);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朝食と値段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('B',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うどん</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250);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朝食と値段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('C', '</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カレーライス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400);</a:t>
            </a:r>
          </a:p>
        </p:txBody>
      </p:sp>
    </p:spTree>
    <p:extLst>
      <p:ext uri="{BB962C8B-B14F-4D97-AF65-F5344CB8AC3E}">
        <p14:creationId xmlns:p14="http://schemas.microsoft.com/office/powerpoint/2010/main" val="715272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66ECAE0-79ED-0B21-305F-6204043CA728}"/>
              </a:ext>
            </a:extLst>
          </p:cNvPr>
          <p:cNvPicPr>
            <a:picLocks noChangeAspect="1"/>
          </p:cNvPicPr>
          <p:nvPr/>
        </p:nvPicPr>
        <p:blipFill>
          <a:blip r:embed="rId2"/>
          <a:stretch>
            <a:fillRect/>
          </a:stretch>
        </p:blipFill>
        <p:spPr>
          <a:xfrm>
            <a:off x="643390" y="1037122"/>
            <a:ext cx="7661521" cy="5684354"/>
          </a:xfrm>
          <a:prstGeom prst="rect">
            <a:avLst/>
          </a:prstGeom>
        </p:spPr>
      </p:pic>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⑤ 「</a:t>
            </a:r>
            <a:r>
              <a:rPr lang="en-US" altLang="ja-JP" sz="2400" b="1" dirty="0"/>
              <a:t>Execute</a:t>
            </a:r>
            <a:r>
              <a:rPr lang="ja-JP" altLang="en-US" sz="2400" dirty="0"/>
              <a:t>」をクリック．下側のウインドウで、</a:t>
            </a:r>
            <a:r>
              <a:rPr lang="ja-JP" altLang="en-US" sz="2400" b="1" u="sng" dirty="0">
                <a:solidFill>
                  <a:srgbClr val="FF0000"/>
                </a:solidFill>
              </a:rPr>
              <a:t>結果が何も出ないのは正しい動作である</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643390" y="5444367"/>
            <a:ext cx="1531774" cy="720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096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2-5. </a:t>
            </a:r>
            <a:r>
              <a:rPr lang="ja-JP" altLang="en-US" sz="4500" dirty="0">
                <a:solidFill>
                  <a:schemeClr val="tx2"/>
                </a:solidFill>
                <a:latin typeface="メイリオ" panose="020B0604030504040204" pitchFamily="50" charset="-128"/>
              </a:rPr>
              <a:t>問い合わせ（クエリ）と</a:t>
            </a:r>
            <a:r>
              <a:rPr lang="en-US" altLang="ja-JP" sz="4500" dirty="0">
                <a:solidFill>
                  <a:schemeClr val="tx2"/>
                </a:solidFill>
                <a:latin typeface="メイリオ" panose="020B0604030504040204" pitchFamily="50" charset="-128"/>
              </a:rPr>
              <a:t>SQL</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36</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0727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lang="ja-JP" altLang="en-US" dirty="0"/>
              <a:t>問い合わせ（クエリ）とは何か</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p:txBody>
          <a:bodyPr>
            <a:normAutofit/>
          </a:bodyPr>
          <a:lstStyle/>
          <a:p>
            <a:r>
              <a:rPr kumimoji="1" lang="ja-JP" altLang="en-US" sz="2400" b="1" dirty="0">
                <a:solidFill>
                  <a:srgbClr val="C00000"/>
                </a:solidFill>
              </a:rPr>
              <a:t>問い合わせ（クエリ）</a:t>
            </a:r>
            <a:r>
              <a:rPr kumimoji="1" lang="ja-JP" altLang="en-US" sz="2400" dirty="0"/>
              <a:t>は、</a:t>
            </a:r>
            <a:r>
              <a:rPr lang="ja-JP" altLang="en-US" sz="2400" b="1" u="sng" dirty="0">
                <a:solidFill>
                  <a:srgbClr val="FF0000"/>
                </a:solidFill>
              </a:rPr>
              <a:t>必要な</a:t>
            </a:r>
            <a:r>
              <a:rPr kumimoji="1" lang="ja-JP" altLang="en-US" sz="2400" b="1" u="sng" dirty="0">
                <a:solidFill>
                  <a:srgbClr val="FF0000"/>
                </a:solidFill>
              </a:rPr>
              <a:t>データを検索、加工するためのコマンド（指令）</a:t>
            </a:r>
            <a:endParaRPr kumimoji="1" lang="en-US" altLang="ja-JP" sz="2400" dirty="0"/>
          </a:p>
          <a:p>
            <a:r>
              <a:rPr lang="ja-JP" altLang="en-US" sz="2400" b="1" dirty="0">
                <a:solidFill>
                  <a:srgbClr val="C00000"/>
                </a:solidFill>
              </a:rPr>
              <a:t>リレーショナルデータベースシステム</a:t>
            </a:r>
            <a:r>
              <a:rPr lang="ja-JP" altLang="en-US" sz="2400" dirty="0"/>
              <a:t>においては、</a:t>
            </a:r>
            <a:r>
              <a:rPr lang="en-US" altLang="ja-JP" sz="2400" b="1" dirty="0">
                <a:solidFill>
                  <a:srgbClr val="C00000"/>
                </a:solidFill>
              </a:rPr>
              <a:t>SQL</a:t>
            </a:r>
            <a:r>
              <a:rPr lang="en-US" altLang="ja-JP" sz="2400" dirty="0"/>
              <a:t> </a:t>
            </a:r>
            <a:r>
              <a:rPr lang="ja-JP" altLang="en-US" sz="2400" dirty="0"/>
              <a:t>を使用</a:t>
            </a:r>
            <a:endParaRPr lang="en-US" altLang="ja-JP" sz="2400" dirty="0"/>
          </a:p>
          <a:p>
            <a:pPr marL="0" indent="0">
              <a:buNone/>
            </a:pPr>
            <a:endParaRPr lang="en-US" altLang="ja-JP" sz="2400" b="1" dirty="0">
              <a:solidFill>
                <a:srgbClr val="C00000"/>
              </a:solidFill>
            </a:endParaRPr>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pic>
        <p:nvPicPr>
          <p:cNvPr id="6" name="図 5">
            <a:extLst>
              <a:ext uri="{FF2B5EF4-FFF2-40B4-BE49-F238E27FC236}">
                <a16:creationId xmlns:a16="http://schemas.microsoft.com/office/drawing/2014/main" id="{E342C00C-4067-40EB-ACD1-686FFD36C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952" y="3892516"/>
            <a:ext cx="1889504" cy="1728896"/>
          </a:xfrm>
          <a:prstGeom prst="rect">
            <a:avLst/>
          </a:prstGeom>
        </p:spPr>
      </p:pic>
      <p:pic>
        <p:nvPicPr>
          <p:cNvPr id="8" name="図 7">
            <a:extLst>
              <a:ext uri="{FF2B5EF4-FFF2-40B4-BE49-F238E27FC236}">
                <a16:creationId xmlns:a16="http://schemas.microsoft.com/office/drawing/2014/main" id="{F9B5CF0A-4D53-4CDD-BC49-0451BB421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455" y="3119561"/>
            <a:ext cx="2892186" cy="2892186"/>
          </a:xfrm>
          <a:prstGeom prst="rect">
            <a:avLst/>
          </a:prstGeom>
        </p:spPr>
      </p:pic>
    </p:spTree>
    <p:extLst>
      <p:ext uri="{BB962C8B-B14F-4D97-AF65-F5344CB8AC3E}">
        <p14:creationId xmlns:p14="http://schemas.microsoft.com/office/powerpoint/2010/main" val="5851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88037-55E2-8146-AC7E-B7D7667641AD}"/>
              </a:ext>
            </a:extLst>
          </p:cNvPr>
          <p:cNvSpPr>
            <a:spLocks noGrp="1"/>
          </p:cNvSpPr>
          <p:nvPr>
            <p:ph type="title"/>
          </p:nvPr>
        </p:nvSpPr>
        <p:spPr/>
        <p:txBody>
          <a:bodyPr>
            <a:normAutofit fontScale="90000"/>
          </a:bodyPr>
          <a:lstStyle/>
          <a:p>
            <a:r>
              <a:rPr kumimoji="1" lang="ja-JP" altLang="en-US" dirty="0"/>
              <a:t>問い合わせ（クエリ）の目的と用途</a:t>
            </a:r>
          </a:p>
        </p:txBody>
      </p:sp>
      <p:sp>
        <p:nvSpPr>
          <p:cNvPr id="3" name="コンテンツ プレースホルダー 2">
            <a:extLst>
              <a:ext uri="{FF2B5EF4-FFF2-40B4-BE49-F238E27FC236}">
                <a16:creationId xmlns:a16="http://schemas.microsoft.com/office/drawing/2014/main" id="{24FF6D13-A637-D331-4A1C-098D3963C7AC}"/>
              </a:ext>
            </a:extLst>
          </p:cNvPr>
          <p:cNvSpPr>
            <a:spLocks noGrp="1"/>
          </p:cNvSpPr>
          <p:nvPr>
            <p:ph idx="1"/>
          </p:nvPr>
        </p:nvSpPr>
        <p:spPr/>
        <p:txBody>
          <a:bodyPr>
            <a:normAutofit/>
          </a:bodyPr>
          <a:lstStyle/>
          <a:p>
            <a:pPr algn="l">
              <a:buFont typeface="+mj-lt"/>
              <a:buAutoNum type="arabicPeriod"/>
            </a:pPr>
            <a:r>
              <a:rPr lang="ja-JP" altLang="en-US" sz="2400" b="1" i="0" dirty="0">
                <a:solidFill>
                  <a:srgbClr val="374151"/>
                </a:solidFill>
                <a:effectLst/>
                <a:latin typeface="Söhne"/>
              </a:rPr>
              <a:t>データの検索</a:t>
            </a:r>
            <a:r>
              <a:rPr lang="en-US" altLang="ja-JP" sz="2400" b="0" i="0" dirty="0">
                <a:solidFill>
                  <a:srgbClr val="374151"/>
                </a:solidFill>
                <a:effectLst/>
                <a:latin typeface="Söhne"/>
              </a:rPr>
              <a:t>: </a:t>
            </a:r>
            <a:endParaRPr lang="ja-JP" altLang="en-US" sz="2400" b="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データの加工</a:t>
            </a:r>
            <a:r>
              <a:rPr lang="en-US" altLang="ja-JP" sz="2400" b="1" i="0" dirty="0">
                <a:solidFill>
                  <a:srgbClr val="374151"/>
                </a:solidFill>
                <a:effectLst/>
                <a:latin typeface="Söhne"/>
              </a:rPr>
              <a:t>: </a:t>
            </a:r>
            <a:r>
              <a:rPr lang="ja-JP" altLang="en-US" sz="2400" b="1" i="0" dirty="0">
                <a:solidFill>
                  <a:srgbClr val="374151"/>
                </a:solidFill>
                <a:effectLst/>
                <a:latin typeface="Söhne"/>
              </a:rPr>
              <a:t>集計・集約</a:t>
            </a:r>
            <a:r>
              <a:rPr lang="ja-JP" altLang="en-US" sz="2400" i="0" dirty="0">
                <a:solidFill>
                  <a:srgbClr val="374151"/>
                </a:solidFill>
                <a:effectLst/>
                <a:latin typeface="Söhne"/>
              </a:rPr>
              <a:t>や</a:t>
            </a:r>
            <a:r>
              <a:rPr lang="ja-JP" altLang="en-US" sz="2400" b="1" i="0" dirty="0">
                <a:solidFill>
                  <a:srgbClr val="374151"/>
                </a:solidFill>
                <a:effectLst/>
                <a:latin typeface="Söhne"/>
              </a:rPr>
              <a:t>計算</a:t>
            </a:r>
            <a:r>
              <a:rPr lang="ja-JP" altLang="en-US" sz="2400" i="0" dirty="0">
                <a:solidFill>
                  <a:srgbClr val="374151"/>
                </a:solidFill>
                <a:effectLst/>
                <a:latin typeface="Söhne"/>
              </a:rPr>
              <a:t>、</a:t>
            </a:r>
            <a:r>
              <a:rPr lang="ja-JP" altLang="en-US" sz="2400" b="1" i="0" dirty="0">
                <a:solidFill>
                  <a:srgbClr val="374151"/>
                </a:solidFill>
                <a:effectLst/>
                <a:latin typeface="Söhne"/>
              </a:rPr>
              <a:t>並べ替え（ソート）</a:t>
            </a:r>
            <a:r>
              <a:rPr lang="ja-JP" altLang="en-US" sz="2400" i="0" dirty="0">
                <a:solidFill>
                  <a:srgbClr val="374151"/>
                </a:solidFill>
                <a:effectLst/>
                <a:latin typeface="Söhne"/>
              </a:rPr>
              <a:t>、複数テーブルの</a:t>
            </a:r>
            <a:r>
              <a:rPr lang="ja-JP" altLang="en-US" sz="2400" b="1" i="0" dirty="0">
                <a:solidFill>
                  <a:srgbClr val="374151"/>
                </a:solidFill>
                <a:effectLst/>
                <a:latin typeface="Söhne"/>
              </a:rPr>
              <a:t>結合</a:t>
            </a:r>
            <a:r>
              <a:rPr lang="ja-JP" altLang="en-US" sz="2400" i="0" dirty="0">
                <a:solidFill>
                  <a:srgbClr val="374151"/>
                </a:solidFill>
                <a:effectLst/>
                <a:latin typeface="Söhne"/>
              </a:rPr>
              <a:t>など</a:t>
            </a:r>
            <a:endParaRPr lang="en-US" altLang="ja-JP" sz="240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データの挿入</a:t>
            </a:r>
            <a:r>
              <a:rPr lang="en-US" altLang="ja-JP" sz="2400" b="0" i="0" dirty="0">
                <a:solidFill>
                  <a:srgbClr val="374151"/>
                </a:solidFill>
                <a:effectLst/>
                <a:latin typeface="Söhne"/>
              </a:rPr>
              <a:t>: </a:t>
            </a:r>
            <a:endParaRPr lang="ja-JP" altLang="en-US" sz="2400" b="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データの更新</a:t>
            </a:r>
            <a:r>
              <a:rPr lang="en-US" altLang="ja-JP" sz="2400" b="0" i="0" dirty="0">
                <a:solidFill>
                  <a:srgbClr val="374151"/>
                </a:solidFill>
                <a:effectLst/>
                <a:latin typeface="Söhne"/>
              </a:rPr>
              <a:t>: </a:t>
            </a:r>
            <a:endParaRPr lang="ja-JP" altLang="en-US" sz="2400" b="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データの削除</a:t>
            </a:r>
            <a:r>
              <a:rPr lang="en-US" altLang="ja-JP" sz="2400" b="0" i="0" dirty="0">
                <a:solidFill>
                  <a:srgbClr val="374151"/>
                </a:solidFill>
                <a:effectLst/>
                <a:latin typeface="Söhne"/>
              </a:rPr>
              <a:t>: </a:t>
            </a:r>
            <a:endParaRPr lang="ja-JP" altLang="en-US" sz="2400" b="0" i="0" dirty="0">
              <a:solidFill>
                <a:srgbClr val="374151"/>
              </a:solidFill>
              <a:effectLst/>
              <a:latin typeface="Söhne"/>
            </a:endParaRP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80BB640F-852B-D57A-737E-4D8AFBB11C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39285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A75B2-D43A-61DF-ACC5-F0E5D772E05C}"/>
              </a:ext>
            </a:extLst>
          </p:cNvPr>
          <p:cNvSpPr>
            <a:spLocks noGrp="1"/>
          </p:cNvSpPr>
          <p:nvPr>
            <p:ph type="title"/>
          </p:nvPr>
        </p:nvSpPr>
        <p:spPr/>
        <p:txBody>
          <a:bodyPr>
            <a:normAutofit fontScale="90000"/>
          </a:bodyPr>
          <a:lstStyle/>
          <a:p>
            <a:r>
              <a:rPr lang="ja-JP" altLang="en-US" dirty="0"/>
              <a:t>問い合わせ（クエリ）の仕組み</a:t>
            </a:r>
            <a:endParaRPr kumimoji="1" lang="ja-JP" altLang="en-US" dirty="0"/>
          </a:p>
        </p:txBody>
      </p:sp>
      <p:sp>
        <p:nvSpPr>
          <p:cNvPr id="3" name="コンテンツ プレースホルダー 2">
            <a:extLst>
              <a:ext uri="{FF2B5EF4-FFF2-40B4-BE49-F238E27FC236}">
                <a16:creationId xmlns:a16="http://schemas.microsoft.com/office/drawing/2014/main" id="{8758AD5D-4CE2-258C-4FC3-1DFB7E9D66D1}"/>
              </a:ext>
            </a:extLst>
          </p:cNvPr>
          <p:cNvSpPr>
            <a:spLocks noGrp="1"/>
          </p:cNvSpPr>
          <p:nvPr>
            <p:ph idx="1"/>
          </p:nvPr>
        </p:nvSpPr>
        <p:spPr/>
        <p:txBody>
          <a:bodyPr>
            <a:normAutofit/>
          </a:bodyPr>
          <a:lstStyle/>
          <a:p>
            <a:pPr marL="514350" indent="-514350">
              <a:buFont typeface="+mj-lt"/>
              <a:buAutoNum type="arabicPeriod"/>
            </a:pPr>
            <a:r>
              <a:rPr kumimoji="1" lang="ja-JP" altLang="en-US" sz="2400" b="1" dirty="0"/>
              <a:t>発行</a:t>
            </a:r>
            <a:r>
              <a:rPr kumimoji="1" lang="ja-JP" altLang="en-US" sz="2400" dirty="0"/>
              <a:t>：「問い合わせ」をデータベースシステムに送信</a:t>
            </a:r>
            <a:endParaRPr lang="en-US" altLang="ja-JP" sz="2400" dirty="0"/>
          </a:p>
          <a:p>
            <a:pPr marL="514350" indent="-514350">
              <a:buFont typeface="+mj-lt"/>
              <a:buAutoNum type="arabicPeriod"/>
            </a:pPr>
            <a:r>
              <a:rPr kumimoji="1" lang="ja-JP" altLang="en-US" sz="2400" b="1" dirty="0"/>
              <a:t>解析・取得</a:t>
            </a:r>
            <a:r>
              <a:rPr kumimoji="1" lang="ja-JP" altLang="en-US" sz="2400" dirty="0"/>
              <a:t>：「問い合わせ」が解析され，必要なデータがデータベースから読み込まれる</a:t>
            </a:r>
            <a:endParaRPr kumimoji="1" lang="en-US" altLang="ja-JP" sz="2400" dirty="0"/>
          </a:p>
          <a:p>
            <a:pPr marL="514350" indent="-514350">
              <a:buFont typeface="+mj-lt"/>
              <a:buAutoNum type="arabicPeriod"/>
            </a:pPr>
            <a:r>
              <a:rPr kumimoji="1" lang="ja-JP" altLang="en-US" sz="2400" b="1" dirty="0"/>
              <a:t>加工</a:t>
            </a:r>
            <a:r>
              <a:rPr kumimoji="1" lang="ja-JP" altLang="en-US" sz="2400" dirty="0"/>
              <a:t>：計算，集計・集約，並べ替え（ソート），結合などのさまざまな加工が行われる</a:t>
            </a:r>
            <a:endParaRPr kumimoji="1" lang="en-US" altLang="ja-JP" sz="2400" dirty="0"/>
          </a:p>
          <a:p>
            <a:pPr marL="514350" indent="-514350">
              <a:buFont typeface="+mj-lt"/>
              <a:buAutoNum type="arabicPeriod"/>
            </a:pPr>
            <a:r>
              <a:rPr kumimoji="1" lang="ja-JP" altLang="en-US" sz="2400" b="1" dirty="0"/>
              <a:t>返却</a:t>
            </a:r>
            <a:r>
              <a:rPr kumimoji="1" lang="ja-JP" altLang="en-US" sz="2400" dirty="0"/>
              <a:t>：結果を，ユーザーやアプリケーションに送る</a:t>
            </a:r>
          </a:p>
        </p:txBody>
      </p:sp>
      <p:sp>
        <p:nvSpPr>
          <p:cNvPr id="4" name="スライド番号プレースホルダー 3">
            <a:extLst>
              <a:ext uri="{FF2B5EF4-FFF2-40B4-BE49-F238E27FC236}">
                <a16:creationId xmlns:a16="http://schemas.microsoft.com/office/drawing/2014/main" id="{5203712D-F0D3-BD8F-BD93-847956425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屈折矢印 2"/>
          <p:cNvSpPr/>
          <p:nvPr/>
        </p:nvSpPr>
        <p:spPr>
          <a:xfrm rot="10800000" flipH="1">
            <a:off x="2452907" y="4858222"/>
            <a:ext cx="848886" cy="8154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898" y="3710407"/>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73503" y="4456967"/>
            <a:ext cx="18794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p:txBody>
      </p:sp>
      <p:sp>
        <p:nvSpPr>
          <p:cNvPr id="22" name="屈折矢印 21"/>
          <p:cNvSpPr/>
          <p:nvPr/>
        </p:nvSpPr>
        <p:spPr>
          <a:xfrm rot="5400000" flipH="1">
            <a:off x="3493867" y="4215998"/>
            <a:ext cx="1610824"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5"/>
          <p:cNvSpPr txBox="1">
            <a:spLocks noChangeArrowheads="1"/>
          </p:cNvSpPr>
          <p:nvPr/>
        </p:nvSpPr>
        <p:spPr bwMode="auto">
          <a:xfrm>
            <a:off x="5181196" y="3829497"/>
            <a:ext cx="340774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最終結果</a:t>
            </a:r>
          </a:p>
        </p:txBody>
      </p:sp>
      <p:sp>
        <p:nvSpPr>
          <p:cNvPr id="24" name="Rectangle 30"/>
          <p:cNvSpPr>
            <a:spLocks noChangeArrowheads="1"/>
          </p:cNvSpPr>
          <p:nvPr/>
        </p:nvSpPr>
        <p:spPr bwMode="auto">
          <a:xfrm>
            <a:off x="1467074" y="5495713"/>
            <a:ext cx="4142687" cy="178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A86B5B9A-7802-44F5-A7B2-FE74845C0F3B}"/>
              </a:ext>
            </a:extLst>
          </p:cNvPr>
          <p:cNvSpPr txBox="1">
            <a:spLocks noChangeArrowheads="1"/>
          </p:cNvSpPr>
          <p:nvPr/>
        </p:nvSpPr>
        <p:spPr bwMode="auto">
          <a:xfrm>
            <a:off x="2189137" y="5973738"/>
            <a:ext cx="28777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データベースシステム</a:t>
            </a:r>
          </a:p>
        </p:txBody>
      </p:sp>
      <p:pic>
        <p:nvPicPr>
          <p:cNvPr id="8" name="図 7">
            <a:extLst>
              <a:ext uri="{FF2B5EF4-FFF2-40B4-BE49-F238E27FC236}">
                <a16:creationId xmlns:a16="http://schemas.microsoft.com/office/drawing/2014/main" id="{A72A82E4-26C1-49BB-97DA-ABD94D06E543}"/>
              </a:ext>
            </a:extLst>
          </p:cNvPr>
          <p:cNvPicPr>
            <a:picLocks noChangeAspect="1"/>
          </p:cNvPicPr>
          <p:nvPr/>
        </p:nvPicPr>
        <p:blipFill>
          <a:blip r:embed="rId3"/>
          <a:stretch>
            <a:fillRect/>
          </a:stretch>
        </p:blipFill>
        <p:spPr>
          <a:xfrm>
            <a:off x="5609761" y="5790554"/>
            <a:ext cx="2491295" cy="921848"/>
          </a:xfrm>
          <a:prstGeom prst="rect">
            <a:avLst/>
          </a:prstGeom>
        </p:spPr>
      </p:pic>
      <p:pic>
        <p:nvPicPr>
          <p:cNvPr id="6" name="図 5">
            <a:extLst>
              <a:ext uri="{FF2B5EF4-FFF2-40B4-BE49-F238E27FC236}">
                <a16:creationId xmlns:a16="http://schemas.microsoft.com/office/drawing/2014/main" id="{FD684F0A-716C-4567-8C11-7904892D5900}"/>
              </a:ext>
            </a:extLst>
          </p:cNvPr>
          <p:cNvPicPr>
            <a:picLocks noChangeAspect="1"/>
          </p:cNvPicPr>
          <p:nvPr/>
        </p:nvPicPr>
        <p:blipFill>
          <a:blip r:embed="rId4"/>
          <a:stretch>
            <a:fillRect/>
          </a:stretch>
        </p:blipFill>
        <p:spPr>
          <a:xfrm>
            <a:off x="5337263" y="5344928"/>
            <a:ext cx="1915556" cy="1257619"/>
          </a:xfrm>
          <a:prstGeom prst="rect">
            <a:avLst/>
          </a:prstGeom>
        </p:spPr>
      </p:pic>
    </p:spTree>
    <p:extLst>
      <p:ext uri="{BB962C8B-B14F-4D97-AF65-F5344CB8AC3E}">
        <p14:creationId xmlns:p14="http://schemas.microsoft.com/office/powerpoint/2010/main" val="311755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DA37F-4A53-A547-83C5-5E9C9D6A0732}"/>
              </a:ext>
            </a:extLst>
          </p:cNvPr>
          <p:cNvSpPr>
            <a:spLocks noGrp="1"/>
          </p:cNvSpPr>
          <p:nvPr>
            <p:ph type="title"/>
          </p:nvPr>
        </p:nvSpPr>
        <p:spPr>
          <a:xfrm>
            <a:off x="321845" y="175028"/>
            <a:ext cx="8461208" cy="577052"/>
          </a:xfrm>
        </p:spPr>
        <p:txBody>
          <a:bodyPr>
            <a:normAutofit fontScale="90000"/>
          </a:bodyPr>
          <a:lstStyle/>
          <a:p>
            <a:r>
              <a:rPr kumimoji="1" lang="ja-JP" altLang="en-US" dirty="0"/>
              <a:t>リレーショナルデータベースと他のデータベースの違い</a:t>
            </a:r>
          </a:p>
        </p:txBody>
      </p:sp>
      <p:sp>
        <p:nvSpPr>
          <p:cNvPr id="3" name="コンテンツ プレースホルダー 2">
            <a:extLst>
              <a:ext uri="{FF2B5EF4-FFF2-40B4-BE49-F238E27FC236}">
                <a16:creationId xmlns:a16="http://schemas.microsoft.com/office/drawing/2014/main" id="{39F6F78B-6339-7A68-3DB2-7C1CC47E7F75}"/>
              </a:ext>
            </a:extLst>
          </p:cNvPr>
          <p:cNvSpPr>
            <a:spLocks noGrp="1"/>
          </p:cNvSpPr>
          <p:nvPr>
            <p:ph idx="1"/>
          </p:nvPr>
        </p:nvSpPr>
        <p:spPr>
          <a:xfrm>
            <a:off x="321845" y="846252"/>
            <a:ext cx="8461208" cy="5922471"/>
          </a:xfrm>
        </p:spPr>
        <p:txBody>
          <a:bodyPr>
            <a:noAutofit/>
          </a:bodyPr>
          <a:lstStyle/>
          <a:p>
            <a:pPr marL="0" indent="0">
              <a:buNone/>
            </a:pPr>
            <a:r>
              <a:rPr kumimoji="1" lang="ja-JP" altLang="en-US" sz="2400" b="1" u="sng" dirty="0"/>
              <a:t>リレーショナルデータベース</a:t>
            </a:r>
            <a:endParaRPr kumimoji="1" lang="en-US" altLang="ja-JP" sz="2400" b="1" u="sng" dirty="0"/>
          </a:p>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r>
              <a:rPr kumimoji="1" lang="en-US" altLang="ja-JP" sz="2400" b="1" dirty="0">
                <a:solidFill>
                  <a:srgbClr val="C00000"/>
                </a:solidFill>
              </a:rPr>
              <a:t>SQL </a:t>
            </a:r>
            <a:r>
              <a:rPr kumimoji="1" lang="ja-JP" altLang="en-US" sz="2400" dirty="0"/>
              <a:t>言語を使って、</a:t>
            </a:r>
            <a:r>
              <a:rPr kumimoji="1" lang="ja-JP" altLang="en-US" sz="2400" b="1" dirty="0"/>
              <a:t>データの管理と検索</a:t>
            </a:r>
            <a:r>
              <a:rPr kumimoji="1" lang="ja-JP" altLang="en-US" sz="2400" dirty="0"/>
              <a:t>が行える</a:t>
            </a:r>
            <a:endParaRPr kumimoji="1" lang="en-US" altLang="ja-JP" sz="2400" dirty="0"/>
          </a:p>
          <a:p>
            <a:pPr marL="0" indent="0">
              <a:buNone/>
            </a:pPr>
            <a:endParaRPr kumimoji="1" lang="ja-JP" altLang="en-US" sz="2400" dirty="0"/>
          </a:p>
          <a:p>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C3901502-6C17-2904-DDCB-27B166B099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2D415DFA-CE4C-DAFE-E22B-58BEA0D31C8F}"/>
              </a:ext>
            </a:extLst>
          </p:cNvPr>
          <p:cNvSpPr txBox="1">
            <a:spLocks noChangeArrowheads="1"/>
          </p:cNvSpPr>
          <p:nvPr/>
        </p:nvSpPr>
        <p:spPr bwMode="auto">
          <a:xfrm>
            <a:off x="859515" y="4878204"/>
            <a:ext cx="389135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商品名</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endPar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where</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 </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&gt; 80;</a:t>
            </a:r>
            <a:endPar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p:txBody>
      </p:sp>
      <p:sp>
        <p:nvSpPr>
          <p:cNvPr id="8" name="矢印: 右 7">
            <a:extLst>
              <a:ext uri="{FF2B5EF4-FFF2-40B4-BE49-F238E27FC236}">
                <a16:creationId xmlns:a16="http://schemas.microsoft.com/office/drawing/2014/main" id="{57B1BDC6-B2C4-10EA-C6FF-9145BC2F3DC8}"/>
              </a:ext>
            </a:extLst>
          </p:cNvPr>
          <p:cNvSpPr/>
          <p:nvPr/>
        </p:nvSpPr>
        <p:spPr>
          <a:xfrm>
            <a:off x="4953000" y="5133109"/>
            <a:ext cx="387927" cy="3602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21BFA4F-CDE2-524E-1440-74031A6B5FC7}"/>
              </a:ext>
            </a:extLst>
          </p:cNvPr>
          <p:cNvSpPr txBox="1"/>
          <p:nvPr/>
        </p:nvSpPr>
        <p:spPr>
          <a:xfrm>
            <a:off x="6317673" y="6259811"/>
            <a:ext cx="800219" cy="461665"/>
          </a:xfrm>
          <a:prstGeom prst="rect">
            <a:avLst/>
          </a:prstGeom>
          <a:noFill/>
        </p:spPr>
        <p:txBody>
          <a:bodyPr wrap="none" rtlCol="0">
            <a:spAutoFit/>
          </a:bodyPr>
          <a:lstStyle/>
          <a:p>
            <a:r>
              <a:rPr kumimoji="1" lang="ja-JP" altLang="en-US" sz="2400" dirty="0"/>
              <a:t>結果</a:t>
            </a:r>
          </a:p>
        </p:txBody>
      </p:sp>
      <p:graphicFrame>
        <p:nvGraphicFramePr>
          <p:cNvPr id="10" name="表 9">
            <a:extLst>
              <a:ext uri="{FF2B5EF4-FFF2-40B4-BE49-F238E27FC236}">
                <a16:creationId xmlns:a16="http://schemas.microsoft.com/office/drawing/2014/main" id="{5C453D30-5EDE-3A0C-CE00-E7061CBE21D1}"/>
              </a:ext>
            </a:extLst>
          </p:cNvPr>
          <p:cNvGraphicFramePr>
            <a:graphicFrameLocks noGrp="1"/>
          </p:cNvGraphicFramePr>
          <p:nvPr>
            <p:extLst>
              <p:ext uri="{D42A27DB-BD31-4B8C-83A1-F6EECF244321}">
                <p14:modId xmlns:p14="http://schemas.microsoft.com/office/powerpoint/2010/main" val="3699100293"/>
              </p:ext>
            </p:extLst>
          </p:nvPr>
        </p:nvGraphicFramePr>
        <p:xfrm>
          <a:off x="2535381" y="1866096"/>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1" name="表 10">
            <a:extLst>
              <a:ext uri="{FF2B5EF4-FFF2-40B4-BE49-F238E27FC236}">
                <a16:creationId xmlns:a16="http://schemas.microsoft.com/office/drawing/2014/main" id="{04BE41EE-FBA0-35B3-28EA-5DA1685838C1}"/>
              </a:ext>
            </a:extLst>
          </p:cNvPr>
          <p:cNvGraphicFramePr>
            <a:graphicFrameLocks noGrp="1"/>
          </p:cNvGraphicFramePr>
          <p:nvPr>
            <p:extLst>
              <p:ext uri="{D42A27DB-BD31-4B8C-83A1-F6EECF244321}">
                <p14:modId xmlns:p14="http://schemas.microsoft.com/office/powerpoint/2010/main" val="3109490873"/>
              </p:ext>
            </p:extLst>
          </p:nvPr>
        </p:nvGraphicFramePr>
        <p:xfrm>
          <a:off x="5692625" y="4596026"/>
          <a:ext cx="2176238" cy="1303020"/>
        </p:xfrm>
        <a:graphic>
          <a:graphicData uri="http://schemas.openxmlformats.org/drawingml/2006/table">
            <a:tbl>
              <a:tblPr firstRow="1" bandRow="1">
                <a:tableStyleId>{5C22544A-7EE6-4342-B048-85BDC9FD1C3A}</a:tableStyleId>
              </a:tblPr>
              <a:tblGrid>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221307">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8180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212" y="172609"/>
            <a:ext cx="8753475" cy="1124285"/>
          </a:xfrm>
        </p:spPr>
        <p:txBody>
          <a:bodyPr>
            <a:normAutofit/>
          </a:bodyPr>
          <a:lstStyle/>
          <a:p>
            <a:r>
              <a:rPr lang="ja-JP" altLang="en-US" b="1" dirty="0"/>
              <a:t>問い合わせ（クエリ）の例 ①</a:t>
            </a:r>
            <a:br>
              <a:rPr lang="en-US" altLang="ja-JP" dirty="0"/>
            </a:br>
            <a:r>
              <a:rPr lang="ja-JP" altLang="en-US" dirty="0"/>
              <a:t>　データの検索</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40</a:t>
            </a:fld>
            <a:endParaRPr kumimoji="1" lang="ja-JP" altLang="en-US"/>
          </a:p>
        </p:txBody>
      </p:sp>
      <p:pic>
        <p:nvPicPr>
          <p:cNvPr id="2052" name="Picture 4" descr="https://www.kunihikokaneko.com/free/db/28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65" y="1837135"/>
            <a:ext cx="3780572" cy="3435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kunihikokaneko.com/free/db/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359223"/>
            <a:ext cx="4410075" cy="233260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81104" y="5461909"/>
            <a:ext cx="1569660" cy="507831"/>
          </a:xfrm>
          <a:prstGeom prst="rect">
            <a:avLst/>
          </a:prstGeom>
          <a:noFill/>
        </p:spPr>
        <p:txBody>
          <a:bodyPr wrap="none" rtlCol="0">
            <a:spAutoFit/>
          </a:bodyPr>
          <a:lstStyle/>
          <a:p>
            <a:r>
              <a:rPr kumimoji="1" lang="ja-JP" altLang="en-US" sz="2700" dirty="0"/>
              <a:t>元データ</a:t>
            </a:r>
          </a:p>
        </p:txBody>
      </p:sp>
      <p:sp>
        <p:nvSpPr>
          <p:cNvPr id="8" name="テキスト ボックス 7"/>
          <p:cNvSpPr txBox="1"/>
          <p:nvPr/>
        </p:nvSpPr>
        <p:spPr>
          <a:xfrm>
            <a:off x="6446489" y="4761431"/>
            <a:ext cx="877163" cy="507831"/>
          </a:xfrm>
          <a:prstGeom prst="rect">
            <a:avLst/>
          </a:prstGeom>
          <a:noFill/>
        </p:spPr>
        <p:txBody>
          <a:bodyPr wrap="none" rtlCol="0">
            <a:spAutoFit/>
          </a:bodyPr>
          <a:lstStyle/>
          <a:p>
            <a:r>
              <a:rPr kumimoji="1" lang="ja-JP" altLang="en-US" sz="2700" dirty="0">
                <a:solidFill>
                  <a:schemeClr val="accent5">
                    <a:lumMod val="50000"/>
                  </a:schemeClr>
                </a:solidFill>
              </a:rPr>
              <a:t>結果</a:t>
            </a:r>
          </a:p>
        </p:txBody>
      </p:sp>
      <p:sp>
        <p:nvSpPr>
          <p:cNvPr id="9" name="テキスト ボックス 8">
            <a:extLst>
              <a:ext uri="{FF2B5EF4-FFF2-40B4-BE49-F238E27FC236}">
                <a16:creationId xmlns:a16="http://schemas.microsoft.com/office/drawing/2014/main" id="{1528CF2F-8AC7-4463-A7AD-BD52E630B560}"/>
              </a:ext>
            </a:extLst>
          </p:cNvPr>
          <p:cNvSpPr txBox="1"/>
          <p:nvPr/>
        </p:nvSpPr>
        <p:spPr>
          <a:xfrm>
            <a:off x="6150239" y="1781786"/>
            <a:ext cx="721672" cy="507831"/>
          </a:xfrm>
          <a:prstGeom prst="rect">
            <a:avLst/>
          </a:prstGeom>
          <a:noFill/>
        </p:spPr>
        <p:txBody>
          <a:bodyPr wrap="none" rtlCol="0">
            <a:spAutoFit/>
          </a:bodyPr>
          <a:lstStyle/>
          <a:p>
            <a:r>
              <a:rPr lang="en-US" altLang="ja-JP" sz="2700" dirty="0">
                <a:solidFill>
                  <a:srgbClr val="FF0000"/>
                </a:solidFill>
              </a:rPr>
              <a:t>SQL</a:t>
            </a:r>
            <a:endParaRPr kumimoji="1" lang="ja-JP" altLang="en-US" sz="2700" dirty="0">
              <a:solidFill>
                <a:srgbClr val="FF0000"/>
              </a:solidFill>
            </a:endParaRPr>
          </a:p>
        </p:txBody>
      </p:sp>
    </p:spTree>
    <p:extLst>
      <p:ext uri="{BB962C8B-B14F-4D97-AF65-F5344CB8AC3E}">
        <p14:creationId xmlns:p14="http://schemas.microsoft.com/office/powerpoint/2010/main" val="3616140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74731"/>
            <a:ext cx="8753475" cy="1079469"/>
          </a:xfrm>
          <a:solidFill>
            <a:schemeClr val="bg1"/>
          </a:solidFill>
        </p:spPr>
        <p:txBody>
          <a:bodyPr>
            <a:normAutofit/>
          </a:bodyPr>
          <a:lstStyle/>
          <a:p>
            <a:r>
              <a:rPr lang="ja-JP" altLang="en-US" b="1" dirty="0"/>
              <a:t>問い合わせ（クエリ）の例 ②</a:t>
            </a:r>
            <a:br>
              <a:rPr lang="en-US" altLang="ja-JP" b="1" u="sng" dirty="0"/>
            </a:br>
            <a:r>
              <a:rPr lang="ja-JP" altLang="en-US" dirty="0"/>
              <a:t>　集計・集約</a:t>
            </a:r>
            <a:r>
              <a:rPr kumimoji="1" lang="ja-JP" altLang="en-US" dirty="0"/>
              <a:t>，並べ替え（ソート）　</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41</a:t>
            </a:fld>
            <a:endParaRPr kumimoji="1" lang="ja-JP" altLang="en-US"/>
          </a:p>
        </p:txBody>
      </p:sp>
      <p:pic>
        <p:nvPicPr>
          <p:cNvPr id="3" name="図 2"/>
          <p:cNvPicPr>
            <a:picLocks noChangeAspect="1"/>
          </p:cNvPicPr>
          <p:nvPr/>
        </p:nvPicPr>
        <p:blipFill>
          <a:blip r:embed="rId2"/>
          <a:stretch>
            <a:fillRect/>
          </a:stretch>
        </p:blipFill>
        <p:spPr>
          <a:xfrm>
            <a:off x="80753" y="1482899"/>
            <a:ext cx="3759222" cy="4146646"/>
          </a:xfrm>
          <a:prstGeom prst="rect">
            <a:avLst/>
          </a:prstGeom>
        </p:spPr>
      </p:pic>
      <p:pic>
        <p:nvPicPr>
          <p:cNvPr id="5" name="図 4"/>
          <p:cNvPicPr>
            <a:picLocks noChangeAspect="1"/>
          </p:cNvPicPr>
          <p:nvPr/>
        </p:nvPicPr>
        <p:blipFill>
          <a:blip r:embed="rId3"/>
          <a:stretch>
            <a:fillRect/>
          </a:stretch>
        </p:blipFill>
        <p:spPr>
          <a:xfrm>
            <a:off x="5014573" y="1482899"/>
            <a:ext cx="3256862" cy="4210471"/>
          </a:xfrm>
          <a:prstGeom prst="rect">
            <a:avLst/>
          </a:prstGeom>
        </p:spPr>
      </p:pic>
      <p:sp>
        <p:nvSpPr>
          <p:cNvPr id="6" name="テキスト ボックス 5"/>
          <p:cNvSpPr txBox="1"/>
          <p:nvPr/>
        </p:nvSpPr>
        <p:spPr>
          <a:xfrm>
            <a:off x="1038824" y="5817720"/>
            <a:ext cx="1723549" cy="461665"/>
          </a:xfrm>
          <a:prstGeom prst="rect">
            <a:avLst/>
          </a:prstGeom>
          <a:noFill/>
        </p:spPr>
        <p:txBody>
          <a:bodyPr wrap="none" rtlCol="0">
            <a:spAutoFit/>
          </a:bodyPr>
          <a:lstStyle/>
          <a:p>
            <a:r>
              <a:rPr kumimoji="1" lang="ja-JP" altLang="en-US" sz="2400" dirty="0"/>
              <a:t>集計・集約</a:t>
            </a:r>
          </a:p>
        </p:txBody>
      </p:sp>
      <p:sp>
        <p:nvSpPr>
          <p:cNvPr id="8" name="テキスト ボックス 7"/>
          <p:cNvSpPr txBox="1"/>
          <p:nvPr/>
        </p:nvSpPr>
        <p:spPr>
          <a:xfrm>
            <a:off x="5407743" y="5817720"/>
            <a:ext cx="2954655" cy="461665"/>
          </a:xfrm>
          <a:prstGeom prst="rect">
            <a:avLst/>
          </a:prstGeom>
          <a:noFill/>
        </p:spPr>
        <p:txBody>
          <a:bodyPr wrap="none" rtlCol="0">
            <a:spAutoFit/>
          </a:bodyPr>
          <a:lstStyle/>
          <a:p>
            <a:r>
              <a:rPr kumimoji="1" lang="ja-JP" altLang="en-US" sz="2400" dirty="0"/>
              <a:t>並べ替え（ソート）</a:t>
            </a:r>
          </a:p>
        </p:txBody>
      </p:sp>
      <p:sp>
        <p:nvSpPr>
          <p:cNvPr id="10" name="テキスト ボックス 9">
            <a:extLst>
              <a:ext uri="{FF2B5EF4-FFF2-40B4-BE49-F238E27FC236}">
                <a16:creationId xmlns:a16="http://schemas.microsoft.com/office/drawing/2014/main" id="{AFA9EB9F-A773-4428-AFBF-C9B0556E4DEE}"/>
              </a:ext>
            </a:extLst>
          </p:cNvPr>
          <p:cNvSpPr txBox="1"/>
          <p:nvPr/>
        </p:nvSpPr>
        <p:spPr>
          <a:xfrm>
            <a:off x="3269580" y="1961081"/>
            <a:ext cx="721672" cy="507831"/>
          </a:xfrm>
          <a:prstGeom prst="rect">
            <a:avLst/>
          </a:prstGeom>
          <a:noFill/>
        </p:spPr>
        <p:txBody>
          <a:bodyPr wrap="none" rtlCol="0">
            <a:spAutoFit/>
          </a:bodyPr>
          <a:lstStyle/>
          <a:p>
            <a:r>
              <a:rPr kumimoji="1" lang="en-US" altLang="ja-JP" sz="2700" dirty="0">
                <a:solidFill>
                  <a:srgbClr val="FF0000"/>
                </a:solidFill>
              </a:rPr>
              <a:t>SQL</a:t>
            </a:r>
            <a:endParaRPr kumimoji="1" lang="ja-JP" altLang="en-US" sz="2700" dirty="0">
              <a:solidFill>
                <a:srgbClr val="FF0000"/>
              </a:solidFill>
            </a:endParaRPr>
          </a:p>
        </p:txBody>
      </p:sp>
      <p:sp>
        <p:nvSpPr>
          <p:cNvPr id="12" name="テキスト ボックス 11">
            <a:extLst>
              <a:ext uri="{FF2B5EF4-FFF2-40B4-BE49-F238E27FC236}">
                <a16:creationId xmlns:a16="http://schemas.microsoft.com/office/drawing/2014/main" id="{A802F7CC-FFEF-499A-B1BC-D74B3A83A4C4}"/>
              </a:ext>
            </a:extLst>
          </p:cNvPr>
          <p:cNvSpPr txBox="1"/>
          <p:nvPr/>
        </p:nvSpPr>
        <p:spPr>
          <a:xfrm>
            <a:off x="7599197" y="1835336"/>
            <a:ext cx="721672" cy="507831"/>
          </a:xfrm>
          <a:prstGeom prst="rect">
            <a:avLst/>
          </a:prstGeom>
          <a:noFill/>
        </p:spPr>
        <p:txBody>
          <a:bodyPr wrap="none" rtlCol="0">
            <a:spAutoFit/>
          </a:bodyPr>
          <a:lstStyle/>
          <a:p>
            <a:r>
              <a:rPr kumimoji="1" lang="en-US" altLang="ja-JP" sz="2700" dirty="0">
                <a:solidFill>
                  <a:srgbClr val="FF0000"/>
                </a:solidFill>
              </a:rPr>
              <a:t>SQL</a:t>
            </a:r>
            <a:endParaRPr kumimoji="1" lang="ja-JP" altLang="en-US" sz="2700" dirty="0">
              <a:solidFill>
                <a:srgbClr val="FF0000"/>
              </a:solidFill>
            </a:endParaRPr>
          </a:p>
        </p:txBody>
      </p:sp>
    </p:spTree>
    <p:extLst>
      <p:ext uri="{BB962C8B-B14F-4D97-AF65-F5344CB8AC3E}">
        <p14:creationId xmlns:p14="http://schemas.microsoft.com/office/powerpoint/2010/main" val="1075283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74731"/>
            <a:ext cx="8753475" cy="1290023"/>
          </a:xfrm>
          <a:solidFill>
            <a:schemeClr val="bg1"/>
          </a:solidFill>
        </p:spPr>
        <p:txBody>
          <a:bodyPr>
            <a:normAutofit/>
          </a:bodyPr>
          <a:lstStyle/>
          <a:p>
            <a:r>
              <a:rPr lang="ja-JP" altLang="en-US" b="1" dirty="0"/>
              <a:t>問い合わせ（クエリ）の例 ③</a:t>
            </a:r>
            <a:br>
              <a:rPr lang="en-US" altLang="ja-JP" dirty="0"/>
            </a:br>
            <a:r>
              <a:rPr lang="ja-JP" altLang="en-US" dirty="0"/>
              <a:t>　２つのテーブルの結合</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42</a:t>
            </a:fld>
            <a:endParaRPr kumimoji="1" lang="ja-JP" altLang="en-US"/>
          </a:p>
        </p:txBody>
      </p:sp>
      <p:sp>
        <p:nvSpPr>
          <p:cNvPr id="11" name="テキスト ボックス 10">
            <a:extLst>
              <a:ext uri="{FF2B5EF4-FFF2-40B4-BE49-F238E27FC236}">
                <a16:creationId xmlns:a16="http://schemas.microsoft.com/office/drawing/2014/main" id="{1E47450D-3ED1-4A4C-94DD-3561C325E358}"/>
              </a:ext>
            </a:extLst>
          </p:cNvPr>
          <p:cNvSpPr txBox="1"/>
          <p:nvPr/>
        </p:nvSpPr>
        <p:spPr>
          <a:xfrm>
            <a:off x="6179427" y="4944009"/>
            <a:ext cx="877163" cy="507831"/>
          </a:xfrm>
          <a:prstGeom prst="rect">
            <a:avLst/>
          </a:prstGeom>
          <a:noFill/>
        </p:spPr>
        <p:txBody>
          <a:bodyPr wrap="none" rtlCol="0">
            <a:spAutoFit/>
          </a:bodyPr>
          <a:lstStyle/>
          <a:p>
            <a:r>
              <a:rPr kumimoji="1" lang="ja-JP" altLang="en-US" sz="2700" dirty="0">
                <a:solidFill>
                  <a:schemeClr val="accent5">
                    <a:lumMod val="50000"/>
                  </a:schemeClr>
                </a:solidFill>
              </a:rPr>
              <a:t>結果</a:t>
            </a:r>
          </a:p>
        </p:txBody>
      </p:sp>
      <p:sp>
        <p:nvSpPr>
          <p:cNvPr id="12" name="テキスト ボックス 11">
            <a:extLst>
              <a:ext uri="{FF2B5EF4-FFF2-40B4-BE49-F238E27FC236}">
                <a16:creationId xmlns:a16="http://schemas.microsoft.com/office/drawing/2014/main" id="{A802F7CC-FFEF-499A-B1BC-D74B3A83A4C4}"/>
              </a:ext>
            </a:extLst>
          </p:cNvPr>
          <p:cNvSpPr txBox="1"/>
          <p:nvPr/>
        </p:nvSpPr>
        <p:spPr>
          <a:xfrm>
            <a:off x="4746336" y="1599886"/>
            <a:ext cx="3643177" cy="923330"/>
          </a:xfrm>
          <a:prstGeom prst="rect">
            <a:avLst/>
          </a:prstGeom>
          <a:noFill/>
        </p:spPr>
        <p:txBody>
          <a:bodyPr wrap="none" rtlCol="0">
            <a:spAutoFit/>
          </a:bodyPr>
          <a:lstStyle/>
          <a:p>
            <a:r>
              <a:rPr kumimoji="1" lang="en-US" altLang="ja-JP" sz="2700" dirty="0">
                <a:solidFill>
                  <a:srgbClr val="FF0000"/>
                </a:solidFill>
              </a:rPr>
              <a:t>SQL</a:t>
            </a:r>
          </a:p>
          <a:p>
            <a:r>
              <a:rPr kumimoji="1" lang="en-US" altLang="ja-JP" sz="2700" dirty="0">
                <a:solidFill>
                  <a:srgbClr val="FF0000"/>
                </a:solidFill>
              </a:rPr>
              <a:t>select * from </a:t>
            </a:r>
            <a:r>
              <a:rPr kumimoji="1" lang="ja-JP" altLang="en-US" sz="2700" dirty="0">
                <a:solidFill>
                  <a:srgbClr val="FF0000"/>
                </a:solidFill>
              </a:rPr>
              <a:t>商品</a:t>
            </a:r>
            <a:r>
              <a:rPr kumimoji="1" lang="en-US" altLang="ja-JP" sz="2700" dirty="0">
                <a:solidFill>
                  <a:srgbClr val="FF0000"/>
                </a:solidFill>
              </a:rPr>
              <a:t>, </a:t>
            </a:r>
            <a:r>
              <a:rPr kumimoji="1" lang="ja-JP" altLang="en-US" sz="2700" dirty="0">
                <a:solidFill>
                  <a:srgbClr val="FF0000"/>
                </a:solidFill>
              </a:rPr>
              <a:t>購入</a:t>
            </a:r>
            <a:endParaRPr kumimoji="1" lang="en-US" altLang="ja-JP" sz="2700" dirty="0">
              <a:solidFill>
                <a:srgbClr val="FF0000"/>
              </a:solidFill>
            </a:endParaRPr>
          </a:p>
        </p:txBody>
      </p:sp>
      <p:cxnSp>
        <p:nvCxnSpPr>
          <p:cNvPr id="13" name="直線矢印コネクタ 12">
            <a:extLst>
              <a:ext uri="{FF2B5EF4-FFF2-40B4-BE49-F238E27FC236}">
                <a16:creationId xmlns:a16="http://schemas.microsoft.com/office/drawing/2014/main" id="{E63B7A7F-1A9A-4DBC-B3FF-3B26004C823A}"/>
              </a:ext>
            </a:extLst>
          </p:cNvPr>
          <p:cNvCxnSpPr/>
          <p:nvPr/>
        </p:nvCxnSpPr>
        <p:spPr>
          <a:xfrm flipV="1">
            <a:off x="3733892" y="3481679"/>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FC759EAD-FF56-4DA6-BD8E-4B9D4EEF1A04}"/>
              </a:ext>
            </a:extLst>
          </p:cNvPr>
          <p:cNvGraphicFramePr>
            <a:graphicFrameLocks noGrp="1"/>
          </p:cNvGraphicFramePr>
          <p:nvPr/>
        </p:nvGraphicFramePr>
        <p:xfrm>
          <a:off x="298824" y="4198379"/>
          <a:ext cx="2584754" cy="1031837"/>
        </p:xfrm>
        <a:graphic>
          <a:graphicData uri="http://schemas.openxmlformats.org/drawingml/2006/table">
            <a:tbl>
              <a:tblPr firstRow="1" bandRow="1">
                <a:tableStyleId>{5C22544A-7EE6-4342-B048-85BDC9FD1C3A}</a:tableStyleId>
              </a:tblPr>
              <a:tblGrid>
                <a:gridCol w="992472">
                  <a:extLst>
                    <a:ext uri="{9D8B030D-6E8A-4147-A177-3AD203B41FA5}">
                      <a16:colId xmlns:a16="http://schemas.microsoft.com/office/drawing/2014/main" val="20000"/>
                    </a:ext>
                  </a:extLst>
                </a:gridCol>
                <a:gridCol w="795988">
                  <a:extLst>
                    <a:ext uri="{9D8B030D-6E8A-4147-A177-3AD203B41FA5}">
                      <a16:colId xmlns:a16="http://schemas.microsoft.com/office/drawing/2014/main" val="20001"/>
                    </a:ext>
                  </a:extLst>
                </a:gridCol>
                <a:gridCol w="796294">
                  <a:extLst>
                    <a:ext uri="{9D8B030D-6E8A-4147-A177-3AD203B41FA5}">
                      <a16:colId xmlns:a16="http://schemas.microsoft.com/office/drawing/2014/main" val="20002"/>
                    </a:ext>
                  </a:extLst>
                </a:gridCol>
              </a:tblGrid>
              <a:tr h="346037">
                <a:tc>
                  <a:txBody>
                    <a:bodyPr/>
                    <a:lstStyle/>
                    <a:p>
                      <a:pPr algn="ctr"/>
                      <a:r>
                        <a:rPr kumimoji="1" lang="en-US" altLang="ja-JP" sz="1800" dirty="0"/>
                        <a:t>ID</a:t>
                      </a:r>
                      <a:endParaRPr kumimoji="1" lang="ja-JP" altLang="en-US" sz="1800" dirty="0"/>
                    </a:p>
                  </a:txBody>
                  <a:tcPr marL="68580" marR="68580" marT="34290" marB="34290"/>
                </a:tc>
                <a:tc>
                  <a:txBody>
                    <a:bodyPr/>
                    <a:lstStyle/>
                    <a:p>
                      <a:pPr algn="ctr"/>
                      <a:r>
                        <a:rPr kumimoji="1" lang="ja-JP" altLang="en-US" sz="1800" dirty="0"/>
                        <a:t>名前</a:t>
                      </a:r>
                    </a:p>
                  </a:txBody>
                  <a:tcPr marL="68580" marR="68580" marT="34290" marB="34290"/>
                </a:tc>
                <a:tc>
                  <a:txBody>
                    <a:bodyPr/>
                    <a:lstStyle/>
                    <a:p>
                      <a:pPr algn="ctr"/>
                      <a:r>
                        <a:rPr kumimoji="1" lang="ja-JP" altLang="en-US" sz="1800" dirty="0"/>
                        <a:t>商品</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1</a:t>
                      </a:r>
                      <a:endParaRPr kumimoji="1" lang="ja-JP" altLang="en-US" sz="1800" dirty="0"/>
                    </a:p>
                  </a:txBody>
                  <a:tcPr marL="68580" marR="68580" marT="34290" marB="34290"/>
                </a:tc>
                <a:tc>
                  <a:txBody>
                    <a:bodyPr/>
                    <a:lstStyle/>
                    <a:p>
                      <a:pPr algn="r"/>
                      <a:r>
                        <a:rPr kumimoji="1" lang="en-US" altLang="ja-JP" sz="1800" dirty="0"/>
                        <a:t>X</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2</a:t>
                      </a:r>
                      <a:endParaRPr kumimoji="1" lang="ja-JP" altLang="en-US" sz="1800" dirty="0"/>
                    </a:p>
                  </a:txBody>
                  <a:tcPr marL="68580" marR="68580" marT="34290" marB="34290"/>
                </a:tc>
                <a:tc>
                  <a:txBody>
                    <a:bodyPr/>
                    <a:lstStyle/>
                    <a:p>
                      <a:pPr algn="r"/>
                      <a:r>
                        <a:rPr kumimoji="1" lang="en-US" altLang="ja-JP" sz="1800" dirty="0"/>
                        <a:t>Y</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bl>
          </a:graphicData>
        </a:graphic>
      </p:graphicFrame>
      <p:sp>
        <p:nvSpPr>
          <p:cNvPr id="15" name="テキスト ボックス 14">
            <a:extLst>
              <a:ext uri="{FF2B5EF4-FFF2-40B4-BE49-F238E27FC236}">
                <a16:creationId xmlns:a16="http://schemas.microsoft.com/office/drawing/2014/main" id="{900F3333-2BDF-45B9-8DF1-7C7E317BAFF8}"/>
              </a:ext>
            </a:extLst>
          </p:cNvPr>
          <p:cNvSpPr txBox="1"/>
          <p:nvPr/>
        </p:nvSpPr>
        <p:spPr>
          <a:xfrm>
            <a:off x="1010930" y="3784232"/>
            <a:ext cx="2722962" cy="5078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購入</a:t>
            </a:r>
            <a:endParaRPr kumimoji="1" lang="ja-JP" altLang="en-US" sz="2700"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125C3250-A777-44D9-BB02-7F24DFEAFBBA}"/>
              </a:ext>
            </a:extLst>
          </p:cNvPr>
          <p:cNvPicPr>
            <a:picLocks noChangeAspect="1"/>
          </p:cNvPicPr>
          <p:nvPr/>
        </p:nvPicPr>
        <p:blipFill>
          <a:blip r:embed="rId2"/>
          <a:stretch>
            <a:fillRect/>
          </a:stretch>
        </p:blipFill>
        <p:spPr>
          <a:xfrm>
            <a:off x="4586287" y="2826823"/>
            <a:ext cx="4212658" cy="2117186"/>
          </a:xfrm>
          <a:prstGeom prst="rect">
            <a:avLst/>
          </a:prstGeom>
        </p:spPr>
      </p:pic>
      <p:graphicFrame>
        <p:nvGraphicFramePr>
          <p:cNvPr id="17" name="表 16">
            <a:extLst>
              <a:ext uri="{FF2B5EF4-FFF2-40B4-BE49-F238E27FC236}">
                <a16:creationId xmlns:a16="http://schemas.microsoft.com/office/drawing/2014/main" id="{5D46184E-15CC-45AD-9C68-EF49FBB2D477}"/>
              </a:ext>
            </a:extLst>
          </p:cNvPr>
          <p:cNvGraphicFramePr>
            <a:graphicFrameLocks noGrp="1"/>
          </p:cNvGraphicFramePr>
          <p:nvPr/>
        </p:nvGraphicFramePr>
        <p:xfrm>
          <a:off x="298824" y="1925847"/>
          <a:ext cx="2696141" cy="1672654"/>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
        <p:nvSpPr>
          <p:cNvPr id="18" name="テキスト ボックス 17">
            <a:extLst>
              <a:ext uri="{FF2B5EF4-FFF2-40B4-BE49-F238E27FC236}">
                <a16:creationId xmlns:a16="http://schemas.microsoft.com/office/drawing/2014/main" id="{FAD7883C-2839-410E-AA3A-AC62082DED27}"/>
              </a:ext>
            </a:extLst>
          </p:cNvPr>
          <p:cNvSpPr txBox="1"/>
          <p:nvPr/>
        </p:nvSpPr>
        <p:spPr>
          <a:xfrm>
            <a:off x="1067664" y="1512527"/>
            <a:ext cx="2722962" cy="5078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商品</a:t>
            </a:r>
            <a:endParaRPr kumimoji="1" lang="ja-JP" altLang="en-US" sz="2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6392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CBED1-099E-BF62-07A8-2D8EBC4CE963}"/>
              </a:ext>
            </a:extLst>
          </p:cNvPr>
          <p:cNvSpPr>
            <a:spLocks noGrp="1"/>
          </p:cNvSpPr>
          <p:nvPr>
            <p:ph type="title"/>
          </p:nvPr>
        </p:nvSpPr>
        <p:spPr/>
        <p:txBody>
          <a:bodyPr>
            <a:normAutofit fontScale="90000"/>
          </a:bodyPr>
          <a:lstStyle/>
          <a:p>
            <a:r>
              <a:rPr kumimoji="1" lang="en-US" altLang="ja-JP" dirty="0"/>
              <a:t>SQL </a:t>
            </a:r>
            <a:r>
              <a:rPr kumimoji="1" lang="ja-JP" altLang="en-US" dirty="0"/>
              <a:t>活用</a:t>
            </a:r>
            <a:r>
              <a:rPr lang="ja-JP" altLang="en-US" dirty="0"/>
              <a:t>例</a:t>
            </a:r>
            <a:endParaRPr kumimoji="1" lang="ja-JP" altLang="en-US" dirty="0"/>
          </a:p>
        </p:txBody>
      </p:sp>
      <p:sp>
        <p:nvSpPr>
          <p:cNvPr id="3" name="コンテンツ プレースホルダー 2">
            <a:extLst>
              <a:ext uri="{FF2B5EF4-FFF2-40B4-BE49-F238E27FC236}">
                <a16:creationId xmlns:a16="http://schemas.microsoft.com/office/drawing/2014/main" id="{27E6F2F1-58D9-4FB6-B50C-4ACABE054621}"/>
              </a:ext>
            </a:extLst>
          </p:cNvPr>
          <p:cNvSpPr>
            <a:spLocks noGrp="1"/>
          </p:cNvSpPr>
          <p:nvPr>
            <p:ph idx="1"/>
          </p:nvPr>
        </p:nvSpPr>
        <p:spPr>
          <a:xfrm>
            <a:off x="321845" y="846252"/>
            <a:ext cx="8509334" cy="5929197"/>
          </a:xfrm>
        </p:spPr>
        <p:txBody>
          <a:bodyPr>
            <a:noAutofit/>
          </a:bodyPr>
          <a:lstStyle/>
          <a:p>
            <a:pPr marL="0" indent="0">
              <a:buNone/>
            </a:pPr>
            <a:r>
              <a:rPr kumimoji="1" lang="ja-JP" altLang="en-US" sz="2400" b="1" dirty="0"/>
              <a:t>リアルタイムのデータ管理</a:t>
            </a:r>
          </a:p>
          <a:p>
            <a:pPr marL="457200" lvl="1" indent="0">
              <a:buNone/>
            </a:pPr>
            <a:r>
              <a:rPr kumimoji="1" lang="ja-JP" altLang="en-US" dirty="0"/>
              <a:t>例</a:t>
            </a:r>
            <a:r>
              <a:rPr kumimoji="1" lang="en-US" altLang="ja-JP" dirty="0"/>
              <a:t>:</a:t>
            </a:r>
            <a:r>
              <a:rPr lang="ja-JP" altLang="en-US" dirty="0"/>
              <a:t> </a:t>
            </a:r>
            <a:r>
              <a:rPr kumimoji="1" lang="ja-JP" altLang="en-US" b="1" dirty="0"/>
              <a:t>オンラインショッピングサイトでの在庫確認</a:t>
            </a:r>
            <a:endParaRPr kumimoji="1" lang="ja-JP" altLang="en-US" dirty="0"/>
          </a:p>
          <a:p>
            <a:pPr marL="0" indent="0">
              <a:buNone/>
            </a:pPr>
            <a:r>
              <a:rPr kumimoji="1" lang="ja-JP" altLang="en-US" sz="2400" b="1" dirty="0"/>
              <a:t>データの自動分析</a:t>
            </a:r>
          </a:p>
          <a:p>
            <a:pPr marL="457200" lvl="1" indent="0">
              <a:buNone/>
            </a:pPr>
            <a:r>
              <a:rPr kumimoji="1" lang="ja-JP" altLang="en-US" dirty="0"/>
              <a:t>例</a:t>
            </a:r>
            <a:r>
              <a:rPr kumimoji="1" lang="en-US" altLang="ja-JP" dirty="0"/>
              <a:t>: </a:t>
            </a:r>
            <a:r>
              <a:rPr kumimoji="1" lang="ja-JP" altLang="en-US" b="1" dirty="0"/>
              <a:t>毎月の売上レポートの自動生成</a:t>
            </a:r>
            <a:endParaRPr kumimoji="1" lang="ja-JP" altLang="en-US" dirty="0"/>
          </a:p>
          <a:p>
            <a:pPr marL="0" indent="0">
              <a:buNone/>
            </a:pPr>
            <a:r>
              <a:rPr kumimoji="1" lang="ja-JP" altLang="en-US" sz="2400" b="1" dirty="0"/>
              <a:t>データの安全性と一貫性（</a:t>
            </a:r>
            <a:r>
              <a:rPr kumimoji="1" lang="ja-JP" altLang="en-US" sz="2400" dirty="0"/>
              <a:t>トランザクション</a:t>
            </a:r>
            <a:r>
              <a:rPr lang="ja-JP" altLang="en-US" sz="2400" dirty="0"/>
              <a:t>の機能を活用</a:t>
            </a:r>
            <a:r>
              <a:rPr kumimoji="1" lang="ja-JP" altLang="en-US" sz="2400" b="1" dirty="0"/>
              <a:t>）</a:t>
            </a:r>
          </a:p>
          <a:p>
            <a:pPr marL="457200" lvl="1" indent="0">
              <a:buNone/>
            </a:pPr>
            <a:r>
              <a:rPr lang="ja-JP" altLang="en-US" dirty="0"/>
              <a:t>例：リレーショナルデータベースシステムの</a:t>
            </a:r>
            <a:r>
              <a:rPr kumimoji="1" lang="ja-JP" altLang="en-US" dirty="0"/>
              <a:t>例</a:t>
            </a:r>
            <a:r>
              <a:rPr kumimoji="1" lang="en-US" altLang="ja-JP" dirty="0"/>
              <a:t>: </a:t>
            </a:r>
            <a:r>
              <a:rPr kumimoji="1" lang="ja-JP" altLang="en-US" b="1" dirty="0"/>
              <a:t>銀行での送金処理</a:t>
            </a:r>
          </a:p>
          <a:p>
            <a:pPr marL="0" indent="0">
              <a:buNone/>
            </a:pPr>
            <a:r>
              <a:rPr kumimoji="1" lang="ja-JP" altLang="en-US" sz="2400" b="1" dirty="0"/>
              <a:t>データの共有</a:t>
            </a:r>
            <a:endParaRPr kumimoji="1" lang="en-US" altLang="ja-JP" sz="2400" b="1" dirty="0"/>
          </a:p>
          <a:p>
            <a:pPr marL="457200" lvl="1" indent="0">
              <a:buNone/>
            </a:pPr>
            <a:r>
              <a:rPr kumimoji="1" lang="ja-JP" altLang="en-US" dirty="0"/>
              <a:t>例</a:t>
            </a:r>
            <a:r>
              <a:rPr kumimoji="1" lang="en-US" altLang="ja-JP" dirty="0"/>
              <a:t>: </a:t>
            </a:r>
            <a:r>
              <a:rPr kumimoji="1" lang="ja-JP" altLang="en-US" b="1" dirty="0"/>
              <a:t>在庫データをサプライヤーと共有</a:t>
            </a:r>
            <a:r>
              <a:rPr kumimoji="1" lang="ja-JP" altLang="en-US" dirty="0"/>
              <a:t>。</a:t>
            </a:r>
            <a:r>
              <a:rPr kumimoji="1" lang="en-US" altLang="ja-JP" dirty="0"/>
              <a:t>SQL</a:t>
            </a:r>
            <a:r>
              <a:rPr kumimoji="1" lang="ja-JP" altLang="en-US" dirty="0"/>
              <a:t>でデータアクセス</a:t>
            </a:r>
          </a:p>
        </p:txBody>
      </p:sp>
      <p:sp>
        <p:nvSpPr>
          <p:cNvPr id="4" name="スライド番号プレースホルダー 3">
            <a:extLst>
              <a:ext uri="{FF2B5EF4-FFF2-40B4-BE49-F238E27FC236}">
                <a16:creationId xmlns:a16="http://schemas.microsoft.com/office/drawing/2014/main" id="{CB330B2A-76C4-1EFA-5219-31F011110BF0}"/>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spTree>
    <p:extLst>
      <p:ext uri="{BB962C8B-B14F-4D97-AF65-F5344CB8AC3E}">
        <p14:creationId xmlns:p14="http://schemas.microsoft.com/office/powerpoint/2010/main" val="2307520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2-5. </a:t>
            </a:r>
            <a:r>
              <a:rPr lang="ja-JP" altLang="en-US" sz="4500" dirty="0">
                <a:solidFill>
                  <a:schemeClr val="tx2"/>
                </a:solidFill>
                <a:latin typeface="メイリオ" panose="020B0604030504040204" pitchFamily="50" charset="-128"/>
              </a:rPr>
              <a:t>問い合わせ（クエリ）の </a:t>
            </a:r>
            <a:r>
              <a:rPr lang="en-US" altLang="ja-JP" sz="4500" dirty="0">
                <a:solidFill>
                  <a:schemeClr val="tx2"/>
                </a:solidFill>
                <a:latin typeface="メイリオ" panose="020B0604030504040204" pitchFamily="50" charset="-128"/>
              </a:rPr>
              <a:t>select, from, where</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08322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のキーワード </a:t>
            </a:r>
            <a:r>
              <a:rPr lang="en-US" altLang="ja-JP" dirty="0"/>
              <a:t>s</a:t>
            </a:r>
            <a:r>
              <a:rPr kumimoji="1" lang="en-US" altLang="ja-JP" dirty="0"/>
              <a:t>elect, from, where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sz="2400" b="1" dirty="0"/>
              <a:t>select</a:t>
            </a:r>
          </a:p>
          <a:p>
            <a:pPr marL="0" indent="0">
              <a:buNone/>
            </a:pPr>
            <a:r>
              <a:rPr lang="ja-JP" altLang="en-US" sz="2400" dirty="0"/>
              <a:t>問い合わせ（クエリ）のための基本的な命令。</a:t>
            </a:r>
            <a:endParaRPr lang="en-US" altLang="ja-JP" sz="2400" dirty="0"/>
          </a:p>
          <a:p>
            <a:pPr marL="0" indent="0">
              <a:buNone/>
            </a:pPr>
            <a:r>
              <a:rPr lang="ja-JP" altLang="en-US" sz="2400" dirty="0"/>
              <a:t>取得したいデータの指定</a:t>
            </a:r>
            <a:endParaRPr lang="en-US" altLang="ja-JP" sz="2400" dirty="0"/>
          </a:p>
          <a:p>
            <a:pPr marL="0" indent="0">
              <a:buNone/>
            </a:pPr>
            <a:endParaRPr lang="en-US" altLang="ja-JP" sz="2400" dirty="0"/>
          </a:p>
          <a:p>
            <a:pPr marL="0" indent="0">
              <a:buNone/>
            </a:pPr>
            <a:r>
              <a:rPr lang="en-US" altLang="ja-JP" sz="2400" b="1" dirty="0"/>
              <a:t>from</a:t>
            </a:r>
          </a:p>
          <a:p>
            <a:pPr marL="0" indent="0">
              <a:buNone/>
            </a:pPr>
            <a:r>
              <a:rPr lang="ja-JP" altLang="en-US" sz="2400" dirty="0"/>
              <a:t>データ取得の対象となるテーブルを指定</a:t>
            </a:r>
            <a:endParaRPr lang="en-US" altLang="ja-JP" sz="2400" dirty="0"/>
          </a:p>
          <a:p>
            <a:pPr marL="0" indent="0">
              <a:buNone/>
            </a:pPr>
            <a:r>
              <a:rPr lang="ja-JP" altLang="en-US" sz="2400" dirty="0"/>
              <a:t>　例：</a:t>
            </a:r>
            <a:r>
              <a:rPr lang="en-US" altLang="ja-JP" sz="2400" dirty="0">
                <a:solidFill>
                  <a:srgbClr val="C00000"/>
                </a:solidFill>
              </a:rPr>
              <a:t>select * from </a:t>
            </a:r>
            <a:r>
              <a:rPr lang="ja-JP" altLang="en-US" sz="2400" dirty="0"/>
              <a:t>テーブル名</a:t>
            </a:r>
            <a:r>
              <a:rPr lang="en-US" altLang="ja-JP" sz="2400" dirty="0"/>
              <a:t>;</a:t>
            </a:r>
          </a:p>
          <a:p>
            <a:pPr marL="0" indent="0">
              <a:buNone/>
            </a:pPr>
            <a:endParaRPr lang="en-US" altLang="ja-JP" sz="2400" b="1" dirty="0"/>
          </a:p>
          <a:p>
            <a:pPr marL="0" indent="0">
              <a:buNone/>
            </a:pPr>
            <a:r>
              <a:rPr lang="en-US" altLang="ja-JP" sz="2400" b="1" dirty="0"/>
              <a:t>where</a:t>
            </a:r>
          </a:p>
          <a:p>
            <a:pPr marL="0" indent="0">
              <a:buNone/>
            </a:pPr>
            <a:r>
              <a:rPr lang="ja-JP" altLang="en-US" sz="2400"/>
              <a:t>特定の条件を満たす行の選択</a:t>
            </a:r>
            <a:endParaRPr lang="ja-JP" altLang="en-US" sz="2400" dirty="0"/>
          </a:p>
          <a:p>
            <a:pPr marL="0" indent="0">
              <a:buNone/>
            </a:pPr>
            <a:r>
              <a:rPr lang="ja-JP" altLang="en-US" sz="2400" dirty="0"/>
              <a:t>　例：</a:t>
            </a:r>
            <a:r>
              <a:rPr lang="en-US" altLang="ja-JP" sz="2400" dirty="0">
                <a:solidFill>
                  <a:srgbClr val="C00000"/>
                </a:solidFill>
              </a:rPr>
              <a:t>select * from </a:t>
            </a:r>
            <a:r>
              <a:rPr lang="ja-JP" altLang="en-US" sz="2400" dirty="0"/>
              <a:t>テーブル名 </a:t>
            </a:r>
            <a:r>
              <a:rPr lang="en-US" altLang="ja-JP" sz="2400" dirty="0">
                <a:solidFill>
                  <a:srgbClr val="C00000"/>
                </a:solidFill>
              </a:rPr>
              <a:t>where</a:t>
            </a:r>
            <a:r>
              <a:rPr lang="en-US" altLang="ja-JP" sz="2400" dirty="0"/>
              <a:t> </a:t>
            </a:r>
            <a:r>
              <a:rPr lang="ja-JP" altLang="en-US" sz="2400" dirty="0"/>
              <a:t>列</a:t>
            </a:r>
            <a:r>
              <a:rPr lang="en-US" altLang="ja-JP" sz="2400" dirty="0"/>
              <a:t>1 = </a:t>
            </a:r>
            <a:r>
              <a:rPr lang="ja-JP" altLang="en-US" sz="2400" dirty="0"/>
              <a:t>値</a:t>
            </a:r>
            <a:r>
              <a:rPr lang="en-US" altLang="ja-JP" sz="2400" dirty="0"/>
              <a:t>1;</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74519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46</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314325" y="440495"/>
            <a:ext cx="7997825" cy="753666"/>
          </a:xfrm>
        </p:spPr>
        <p:txBody>
          <a:bodyPr>
            <a:normAutofit/>
          </a:bodyPr>
          <a:lstStyle/>
          <a:p>
            <a:pPr>
              <a:lnSpc>
                <a:spcPct val="100000"/>
              </a:lnSpc>
              <a:spcBef>
                <a:spcPct val="20000"/>
              </a:spcBef>
            </a:pPr>
            <a:r>
              <a:rPr lang="ja-JP" altLang="en-US" sz="2800" dirty="0"/>
              <a:t>問い合わせ（クエリ）のバリエーション</a:t>
            </a:r>
            <a:endParaRPr lang="ja-JP" altLang="en-US" sz="3000" dirty="0">
              <a:latin typeface="メイリオ" panose="020B0604030504040204" pitchFamily="50" charset="-128"/>
            </a:endParaRPr>
          </a:p>
        </p:txBody>
      </p:sp>
      <p:sp>
        <p:nvSpPr>
          <p:cNvPr id="13" name="コンテンツ プレースホルダー 2"/>
          <p:cNvSpPr>
            <a:spLocks noGrp="1"/>
          </p:cNvSpPr>
          <p:nvPr>
            <p:ph idx="1"/>
          </p:nvPr>
        </p:nvSpPr>
        <p:spPr>
          <a:xfrm>
            <a:off x="390525" y="1377615"/>
            <a:ext cx="8753475" cy="4632158"/>
          </a:xfrm>
        </p:spPr>
        <p:txBody>
          <a:bodyPr>
            <a:normAutofit/>
          </a:bodyPr>
          <a:lstStyle/>
          <a:p>
            <a:pPr marL="0" indent="0">
              <a:lnSpc>
                <a:spcPct val="140000"/>
              </a:lnSpc>
              <a:buNone/>
            </a:pPr>
            <a:r>
              <a:rPr lang="ja-JP" altLang="en-US" sz="2400" dirty="0">
                <a:latin typeface="+mn-ea"/>
              </a:rPr>
              <a:t>①　全データの取得</a:t>
            </a:r>
            <a:br>
              <a:rPr lang="en-US" altLang="ja-JP" sz="2400" dirty="0">
                <a:latin typeface="+mn-ea"/>
              </a:rPr>
            </a:br>
            <a:r>
              <a:rPr lang="en-US" altLang="ja-JP" sz="2400" b="1" dirty="0">
                <a:solidFill>
                  <a:srgbClr val="C00000"/>
                </a:solidFill>
                <a:latin typeface="+mn-ea"/>
              </a:rPr>
              <a:t>select</a:t>
            </a:r>
            <a:r>
              <a:rPr lang="en-US" altLang="ja-JP" sz="2400" b="1" dirty="0">
                <a:latin typeface="+mn-ea"/>
              </a:rPr>
              <a:t> </a:t>
            </a:r>
            <a:r>
              <a:rPr lang="en-US" altLang="ja-JP" sz="2400" b="1" dirty="0">
                <a:solidFill>
                  <a:srgbClr val="C00000"/>
                </a:solidFill>
                <a:latin typeface="+mn-ea"/>
              </a:rPr>
              <a:t>* from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②　特定の属性（列）のみ取得</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a:t>
            </a:r>
            <a:r>
              <a:rPr lang="en-US" altLang="ja-JP" sz="2400" dirty="0">
                <a:latin typeface="+mn-ea"/>
              </a:rPr>
              <a:t>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③　条件付き検索</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 </a:t>
            </a:r>
            <a:r>
              <a:rPr lang="en-US" altLang="ja-JP" sz="2400" b="1" dirty="0">
                <a:solidFill>
                  <a:srgbClr val="C00000"/>
                </a:solidFill>
                <a:latin typeface="+mn-ea"/>
              </a:rPr>
              <a:t>where</a:t>
            </a:r>
            <a:r>
              <a:rPr lang="en-US" altLang="ja-JP" sz="2400" dirty="0">
                <a:latin typeface="+mn-ea"/>
              </a:rPr>
              <a:t> </a:t>
            </a:r>
            <a:r>
              <a:rPr lang="ja-JP" altLang="en-US" sz="2400" dirty="0">
                <a:latin typeface="+mn-ea"/>
              </a:rPr>
              <a:t>単価 </a:t>
            </a:r>
            <a:r>
              <a:rPr lang="en-US" altLang="ja-JP" sz="2400" dirty="0">
                <a:latin typeface="+mn-ea"/>
              </a:rPr>
              <a:t>&gt; 80;</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Tree>
    <p:extLst>
      <p:ext uri="{BB962C8B-B14F-4D97-AF65-F5344CB8AC3E}">
        <p14:creationId xmlns:p14="http://schemas.microsoft.com/office/powerpoint/2010/main" val="529693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A75B2-D43A-61DF-ACC5-F0E5D772E05C}"/>
              </a:ext>
            </a:extLst>
          </p:cNvPr>
          <p:cNvSpPr>
            <a:spLocks noGrp="1"/>
          </p:cNvSpPr>
          <p:nvPr>
            <p:ph type="title"/>
          </p:nvPr>
        </p:nvSpPr>
        <p:spPr/>
        <p:txBody>
          <a:bodyPr>
            <a:normAutofit fontScale="90000"/>
          </a:bodyPr>
          <a:lstStyle/>
          <a:p>
            <a:r>
              <a:rPr lang="ja-JP" altLang="en-US" dirty="0"/>
              <a:t>問い合わせ（クエリ）の仕組み</a:t>
            </a:r>
            <a:endParaRPr kumimoji="1" lang="ja-JP" altLang="en-US" dirty="0"/>
          </a:p>
        </p:txBody>
      </p:sp>
      <p:sp>
        <p:nvSpPr>
          <p:cNvPr id="3" name="コンテンツ プレースホルダー 2">
            <a:extLst>
              <a:ext uri="{FF2B5EF4-FFF2-40B4-BE49-F238E27FC236}">
                <a16:creationId xmlns:a16="http://schemas.microsoft.com/office/drawing/2014/main" id="{8758AD5D-4CE2-258C-4FC3-1DFB7E9D66D1}"/>
              </a:ext>
            </a:extLst>
          </p:cNvPr>
          <p:cNvSpPr>
            <a:spLocks noGrp="1"/>
          </p:cNvSpPr>
          <p:nvPr>
            <p:ph idx="1"/>
          </p:nvPr>
        </p:nvSpPr>
        <p:spPr/>
        <p:txBody>
          <a:bodyPr>
            <a:normAutofit/>
          </a:bodyPr>
          <a:lstStyle/>
          <a:p>
            <a:pPr marL="514350" indent="-514350">
              <a:buFont typeface="+mj-lt"/>
              <a:buAutoNum type="arabicPeriod"/>
            </a:pPr>
            <a:r>
              <a:rPr kumimoji="1" lang="ja-JP" altLang="en-US" sz="2400" b="1" dirty="0"/>
              <a:t>発行</a:t>
            </a:r>
            <a:r>
              <a:rPr kumimoji="1" lang="ja-JP" altLang="en-US" sz="2400" dirty="0"/>
              <a:t>：「問い合わせ」をデータベースシステムに送信</a:t>
            </a:r>
            <a:endParaRPr lang="en-US" altLang="ja-JP" sz="2400" dirty="0"/>
          </a:p>
          <a:p>
            <a:pPr marL="514350" indent="-514350">
              <a:buFont typeface="+mj-lt"/>
              <a:buAutoNum type="arabicPeriod"/>
            </a:pPr>
            <a:r>
              <a:rPr kumimoji="1" lang="ja-JP" altLang="en-US" sz="2400" b="1" dirty="0"/>
              <a:t>解析・取得</a:t>
            </a:r>
            <a:r>
              <a:rPr kumimoji="1" lang="ja-JP" altLang="en-US" sz="2400" dirty="0"/>
              <a:t>：「問い合わせ」が解析され，必要なデータがデータベースから読み込まれる</a:t>
            </a:r>
            <a:endParaRPr kumimoji="1" lang="en-US" altLang="ja-JP" sz="2400" dirty="0"/>
          </a:p>
          <a:p>
            <a:pPr marL="514350" indent="-514350">
              <a:buFont typeface="+mj-lt"/>
              <a:buAutoNum type="arabicPeriod"/>
            </a:pPr>
            <a:r>
              <a:rPr kumimoji="1" lang="ja-JP" altLang="en-US" sz="2400" b="1" dirty="0"/>
              <a:t>加工</a:t>
            </a:r>
            <a:r>
              <a:rPr kumimoji="1" lang="ja-JP" altLang="en-US" sz="2400" dirty="0"/>
              <a:t>：計算，集計・集約，並べ替え（ソート），結合などのさまざまな加工が行われる</a:t>
            </a:r>
            <a:endParaRPr kumimoji="1" lang="en-US" altLang="ja-JP" sz="2400" dirty="0"/>
          </a:p>
          <a:p>
            <a:pPr marL="514350" indent="-514350">
              <a:buFont typeface="+mj-lt"/>
              <a:buAutoNum type="arabicPeriod"/>
            </a:pPr>
            <a:r>
              <a:rPr kumimoji="1" lang="ja-JP" altLang="en-US" sz="2400" b="1" dirty="0"/>
              <a:t>返却</a:t>
            </a:r>
            <a:r>
              <a:rPr kumimoji="1" lang="ja-JP" altLang="en-US" sz="2400" dirty="0"/>
              <a:t>：結果を，ユーザーやアプリケーションに送る</a:t>
            </a:r>
          </a:p>
        </p:txBody>
      </p:sp>
      <p:sp>
        <p:nvSpPr>
          <p:cNvPr id="4" name="スライド番号プレースホルダー 3">
            <a:extLst>
              <a:ext uri="{FF2B5EF4-FFF2-40B4-BE49-F238E27FC236}">
                <a16:creationId xmlns:a16="http://schemas.microsoft.com/office/drawing/2014/main" id="{5203712D-F0D3-BD8F-BD93-847956425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屈折矢印 2"/>
          <p:cNvSpPr/>
          <p:nvPr/>
        </p:nvSpPr>
        <p:spPr>
          <a:xfrm rot="10800000" flipH="1">
            <a:off x="2452907" y="4858222"/>
            <a:ext cx="848886" cy="8154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898" y="3710407"/>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73503" y="4456967"/>
            <a:ext cx="18794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p:txBody>
      </p:sp>
      <p:sp>
        <p:nvSpPr>
          <p:cNvPr id="22" name="屈折矢印 21"/>
          <p:cNvSpPr/>
          <p:nvPr/>
        </p:nvSpPr>
        <p:spPr>
          <a:xfrm rot="5400000" flipH="1">
            <a:off x="3493867" y="4215998"/>
            <a:ext cx="1610824"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5"/>
          <p:cNvSpPr txBox="1">
            <a:spLocks noChangeArrowheads="1"/>
          </p:cNvSpPr>
          <p:nvPr/>
        </p:nvSpPr>
        <p:spPr bwMode="auto">
          <a:xfrm>
            <a:off x="5181196" y="3829497"/>
            <a:ext cx="340774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最終結果</a:t>
            </a:r>
          </a:p>
        </p:txBody>
      </p:sp>
      <p:sp>
        <p:nvSpPr>
          <p:cNvPr id="24" name="Rectangle 30"/>
          <p:cNvSpPr>
            <a:spLocks noChangeArrowheads="1"/>
          </p:cNvSpPr>
          <p:nvPr/>
        </p:nvSpPr>
        <p:spPr bwMode="auto">
          <a:xfrm>
            <a:off x="1467074" y="5495713"/>
            <a:ext cx="4142687" cy="178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A86B5B9A-7802-44F5-A7B2-FE74845C0F3B}"/>
              </a:ext>
            </a:extLst>
          </p:cNvPr>
          <p:cNvSpPr txBox="1">
            <a:spLocks noChangeArrowheads="1"/>
          </p:cNvSpPr>
          <p:nvPr/>
        </p:nvSpPr>
        <p:spPr bwMode="auto">
          <a:xfrm>
            <a:off x="2189137" y="5973738"/>
            <a:ext cx="28777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データベースシステム</a:t>
            </a:r>
          </a:p>
        </p:txBody>
      </p:sp>
      <p:pic>
        <p:nvPicPr>
          <p:cNvPr id="8" name="図 7">
            <a:extLst>
              <a:ext uri="{FF2B5EF4-FFF2-40B4-BE49-F238E27FC236}">
                <a16:creationId xmlns:a16="http://schemas.microsoft.com/office/drawing/2014/main" id="{A72A82E4-26C1-49BB-97DA-ABD94D06E543}"/>
              </a:ext>
            </a:extLst>
          </p:cNvPr>
          <p:cNvPicPr>
            <a:picLocks noChangeAspect="1"/>
          </p:cNvPicPr>
          <p:nvPr/>
        </p:nvPicPr>
        <p:blipFill>
          <a:blip r:embed="rId3"/>
          <a:stretch>
            <a:fillRect/>
          </a:stretch>
        </p:blipFill>
        <p:spPr>
          <a:xfrm>
            <a:off x="5609761" y="5790554"/>
            <a:ext cx="2491295" cy="921848"/>
          </a:xfrm>
          <a:prstGeom prst="rect">
            <a:avLst/>
          </a:prstGeom>
        </p:spPr>
      </p:pic>
      <p:pic>
        <p:nvPicPr>
          <p:cNvPr id="6" name="図 5">
            <a:extLst>
              <a:ext uri="{FF2B5EF4-FFF2-40B4-BE49-F238E27FC236}">
                <a16:creationId xmlns:a16="http://schemas.microsoft.com/office/drawing/2014/main" id="{FD684F0A-716C-4567-8C11-7904892D5900}"/>
              </a:ext>
            </a:extLst>
          </p:cNvPr>
          <p:cNvPicPr>
            <a:picLocks noChangeAspect="1"/>
          </p:cNvPicPr>
          <p:nvPr/>
        </p:nvPicPr>
        <p:blipFill>
          <a:blip r:embed="rId4"/>
          <a:stretch>
            <a:fillRect/>
          </a:stretch>
        </p:blipFill>
        <p:spPr>
          <a:xfrm>
            <a:off x="5337263" y="5344928"/>
            <a:ext cx="1915556" cy="1257619"/>
          </a:xfrm>
          <a:prstGeom prst="rect">
            <a:avLst/>
          </a:prstGeom>
        </p:spPr>
      </p:pic>
    </p:spTree>
    <p:extLst>
      <p:ext uri="{BB962C8B-B14F-4D97-AF65-F5344CB8AC3E}">
        <p14:creationId xmlns:p14="http://schemas.microsoft.com/office/powerpoint/2010/main" val="494770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a:t>
            </a:r>
            <a:r>
              <a:rPr lang="ja-JP" altLang="en-US" dirty="0"/>
              <a:t>バリエーション</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089428" y="2408622"/>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260517" y="3046194"/>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3465615" y="2106698"/>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graphicFrame>
        <p:nvGraphicFramePr>
          <p:cNvPr id="19" name="表 18"/>
          <p:cNvGraphicFramePr>
            <a:graphicFrameLocks noGrp="1"/>
          </p:cNvGraphicFramePr>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sp>
        <p:nvSpPr>
          <p:cNvPr id="26" name="テキスト ボックス 5"/>
          <p:cNvSpPr txBox="1">
            <a:spLocks noChangeArrowheads="1"/>
          </p:cNvSpPr>
          <p:nvPr/>
        </p:nvSpPr>
        <p:spPr bwMode="auto">
          <a:xfrm>
            <a:off x="209550" y="2348706"/>
            <a:ext cx="2640676"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p>
        </p:txBody>
      </p:sp>
      <p:sp>
        <p:nvSpPr>
          <p:cNvPr id="28" name="テキスト ボックス 27"/>
          <p:cNvSpPr txBox="1"/>
          <p:nvPr/>
        </p:nvSpPr>
        <p:spPr>
          <a:xfrm>
            <a:off x="5679339" y="2806971"/>
            <a:ext cx="3978116"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元のテーブルの</a:t>
            </a:r>
            <a:r>
              <a:rPr kumimoji="0"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まま表示</a:t>
            </a:r>
            <a:endParaRPr kumimoji="1"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6" name="図 5">
            <a:extLst>
              <a:ext uri="{FF2B5EF4-FFF2-40B4-BE49-F238E27FC236}">
                <a16:creationId xmlns:a16="http://schemas.microsoft.com/office/drawing/2014/main" id="{5299EED7-6084-48F6-A448-58A7B610C493}"/>
              </a:ext>
            </a:extLst>
          </p:cNvPr>
          <p:cNvPicPr>
            <a:picLocks noChangeAspect="1"/>
          </p:cNvPicPr>
          <p:nvPr/>
        </p:nvPicPr>
        <p:blipFill>
          <a:blip r:embed="rId5"/>
          <a:stretch>
            <a:fillRect/>
          </a:stretch>
        </p:blipFill>
        <p:spPr>
          <a:xfrm>
            <a:off x="5223888" y="1515784"/>
            <a:ext cx="3827717" cy="1000710"/>
          </a:xfrm>
          <a:prstGeom prst="rect">
            <a:avLst/>
          </a:prstGeom>
        </p:spPr>
      </p:pic>
    </p:spTree>
    <p:extLst>
      <p:ext uri="{BB962C8B-B14F-4D97-AF65-F5344CB8AC3E}">
        <p14:creationId xmlns:p14="http://schemas.microsoft.com/office/powerpoint/2010/main" val="287036581"/>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33280" y="2985598"/>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sp>
        <p:nvSpPr>
          <p:cNvPr id="26" name="テキスト ボックス 5"/>
          <p:cNvSpPr txBox="1">
            <a:spLocks noChangeArrowheads="1"/>
          </p:cNvSpPr>
          <p:nvPr/>
        </p:nvSpPr>
        <p:spPr bwMode="auto">
          <a:xfrm>
            <a:off x="21315" y="2348706"/>
            <a:ext cx="3899521"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商品名</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p>
        </p:txBody>
      </p:sp>
      <p:sp>
        <p:nvSpPr>
          <p:cNvPr id="28" name="テキスト ボックス 27"/>
          <p:cNvSpPr txBox="1"/>
          <p:nvPr/>
        </p:nvSpPr>
        <p:spPr>
          <a:xfrm>
            <a:off x="5120691" y="2839443"/>
            <a:ext cx="4417410"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必要な属性を選ぶ（</a:t>
            </a:r>
            <a:r>
              <a:rPr kumimoji="1"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p>
        </p:txBody>
      </p:sp>
      <p:graphicFrame>
        <p:nvGraphicFramePr>
          <p:cNvPr id="6" name="表 5">
            <a:extLst>
              <a:ext uri="{FF2B5EF4-FFF2-40B4-BE49-F238E27FC236}">
                <a16:creationId xmlns:a16="http://schemas.microsoft.com/office/drawing/2014/main" id="{26414CAF-4945-4B26-A6F3-839F7F5B4435}"/>
              </a:ext>
            </a:extLst>
          </p:cNvPr>
          <p:cNvGraphicFramePr>
            <a:graphicFrameLocks noGrp="1"/>
          </p:cNvGraphicFramePr>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7" name="図 6">
            <a:extLst>
              <a:ext uri="{FF2B5EF4-FFF2-40B4-BE49-F238E27FC236}">
                <a16:creationId xmlns:a16="http://schemas.microsoft.com/office/drawing/2014/main" id="{D2A298C1-3233-4764-BF51-E4ED9FC3893E}"/>
              </a:ext>
            </a:extLst>
          </p:cNvPr>
          <p:cNvPicPr>
            <a:picLocks noChangeAspect="1"/>
          </p:cNvPicPr>
          <p:nvPr/>
        </p:nvPicPr>
        <p:blipFill>
          <a:blip r:embed="rId5"/>
          <a:stretch>
            <a:fillRect/>
          </a:stretch>
        </p:blipFill>
        <p:spPr>
          <a:xfrm>
            <a:off x="5828202" y="1541522"/>
            <a:ext cx="3223403" cy="992587"/>
          </a:xfrm>
          <a:prstGeom prst="rect">
            <a:avLst/>
          </a:prstGeom>
        </p:spPr>
      </p:pic>
    </p:spTree>
    <p:extLst>
      <p:ext uri="{BB962C8B-B14F-4D97-AF65-F5344CB8AC3E}">
        <p14:creationId xmlns:p14="http://schemas.microsoft.com/office/powerpoint/2010/main" val="3201059062"/>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2481781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97201" y="3172121"/>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sp>
        <p:nvSpPr>
          <p:cNvPr id="26" name="テキスト ボックス 5"/>
          <p:cNvSpPr txBox="1">
            <a:spLocks noChangeArrowheads="1"/>
          </p:cNvSpPr>
          <p:nvPr/>
        </p:nvSpPr>
        <p:spPr bwMode="auto">
          <a:xfrm>
            <a:off x="21315" y="2348706"/>
            <a:ext cx="389135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商品名</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endPar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where</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 </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&gt; 80;</a:t>
            </a:r>
            <a:endPar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p:txBody>
      </p:sp>
      <p:sp>
        <p:nvSpPr>
          <p:cNvPr id="28" name="テキスト ボックス 27"/>
          <p:cNvSpPr txBox="1"/>
          <p:nvPr/>
        </p:nvSpPr>
        <p:spPr>
          <a:xfrm>
            <a:off x="4948927" y="2674531"/>
            <a:ext cx="4417410"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必要な属性を選</a:t>
            </a: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び</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行を絞り込む（</a:t>
            </a:r>
            <a:r>
              <a:rPr kumimoji="0"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選択</a:t>
            </a: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graphicFrame>
        <p:nvGraphicFramePr>
          <p:cNvPr id="5" name="表 4">
            <a:extLst>
              <a:ext uri="{FF2B5EF4-FFF2-40B4-BE49-F238E27FC236}">
                <a16:creationId xmlns:a16="http://schemas.microsoft.com/office/drawing/2014/main" id="{D883B562-00ED-4A03-ABCE-33FCCA00A2AE}"/>
              </a:ext>
            </a:extLst>
          </p:cNvPr>
          <p:cNvGraphicFramePr>
            <a:graphicFrameLocks noGrp="1"/>
          </p:cNvGraphicFramePr>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6" name="図 5">
            <a:extLst>
              <a:ext uri="{FF2B5EF4-FFF2-40B4-BE49-F238E27FC236}">
                <a16:creationId xmlns:a16="http://schemas.microsoft.com/office/drawing/2014/main" id="{7E83F3ED-8EC8-41EF-A7DA-F0975DE9A777}"/>
              </a:ext>
            </a:extLst>
          </p:cNvPr>
          <p:cNvPicPr>
            <a:picLocks noChangeAspect="1"/>
          </p:cNvPicPr>
          <p:nvPr/>
        </p:nvPicPr>
        <p:blipFill>
          <a:blip r:embed="rId5"/>
          <a:stretch>
            <a:fillRect/>
          </a:stretch>
        </p:blipFill>
        <p:spPr>
          <a:xfrm>
            <a:off x="5780123" y="1466178"/>
            <a:ext cx="3177094" cy="947642"/>
          </a:xfrm>
          <a:prstGeom prst="rect">
            <a:avLst/>
          </a:prstGeom>
        </p:spPr>
      </p:pic>
    </p:spTree>
    <p:extLst>
      <p:ext uri="{BB962C8B-B14F-4D97-AF65-F5344CB8AC3E}">
        <p14:creationId xmlns:p14="http://schemas.microsoft.com/office/powerpoint/2010/main" val="4102054262"/>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51</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290419" y="247205"/>
            <a:ext cx="6429375" cy="753666"/>
          </a:xfrm>
        </p:spPr>
        <p:txBody>
          <a:bodyPr>
            <a:normAutofit/>
          </a:bodyPr>
          <a:lstStyle/>
          <a:p>
            <a:pPr>
              <a:lnSpc>
                <a:spcPct val="100000"/>
              </a:lnSpc>
              <a:spcBef>
                <a:spcPct val="20000"/>
              </a:spcBef>
            </a:pPr>
            <a:r>
              <a:rPr lang="en-US" altLang="ja-JP" sz="3000" dirty="0">
                <a:latin typeface="メイリオ" panose="020B0604030504040204" pitchFamily="50" charset="-128"/>
              </a:rPr>
              <a:t>SELECT * FROM </a:t>
            </a:r>
            <a:r>
              <a:rPr lang="ja-JP" altLang="en-US" sz="3000" dirty="0">
                <a:latin typeface="メイリオ" panose="020B0604030504040204" pitchFamily="50" charset="-128"/>
              </a:rPr>
              <a:t>＜テーブル名＞</a:t>
            </a:r>
          </a:p>
        </p:txBody>
      </p:sp>
      <p:sp>
        <p:nvSpPr>
          <p:cNvPr id="13" name="コンテンツ プレースホルダー 2"/>
          <p:cNvSpPr>
            <a:spLocks noGrp="1"/>
          </p:cNvSpPr>
          <p:nvPr>
            <p:ph idx="1"/>
          </p:nvPr>
        </p:nvSpPr>
        <p:spPr>
          <a:xfrm>
            <a:off x="2770814" y="3563408"/>
            <a:ext cx="3121028" cy="753035"/>
          </a:xfrm>
          <a:solidFill>
            <a:schemeClr val="accent4">
              <a:lumMod val="20000"/>
              <a:lumOff val="80000"/>
            </a:schemeClr>
          </a:solidFill>
        </p:spPr>
        <p:txBody>
          <a:bodyPr>
            <a:normAutofit fontScale="85000" lnSpcReduction="10000"/>
          </a:bodyPr>
          <a:lstStyle/>
          <a:p>
            <a:pPr marL="0" indent="0">
              <a:lnSpc>
                <a:spcPct val="140000"/>
              </a:lnSpc>
              <a:buNone/>
            </a:pPr>
            <a:r>
              <a:rPr lang="en-US" altLang="ja-JP" sz="2700" b="1" dirty="0">
                <a:solidFill>
                  <a:srgbClr val="C00000"/>
                </a:solidFill>
                <a:latin typeface="Segoe UI" panose="020B0502040204020203" pitchFamily="34" charset="0"/>
              </a:rPr>
              <a:t>SELECT</a:t>
            </a:r>
            <a:r>
              <a:rPr lang="en-US" altLang="ja-JP" sz="2700" b="1" dirty="0">
                <a:latin typeface="Segoe UI" panose="020B0502040204020203" pitchFamily="34" charset="0"/>
              </a:rPr>
              <a:t> </a:t>
            </a:r>
            <a:r>
              <a:rPr lang="en-US" altLang="ja-JP" sz="2700" b="1" dirty="0">
                <a:solidFill>
                  <a:srgbClr val="C00000"/>
                </a:solidFill>
                <a:latin typeface="Segoe UI" panose="020B0502040204020203" pitchFamily="34" charset="0"/>
              </a:rPr>
              <a:t>* FROM </a:t>
            </a:r>
            <a:r>
              <a:rPr lang="ja-JP" altLang="en-US" sz="2700" dirty="0">
                <a:latin typeface="Segoe UI" panose="020B0502040204020203" pitchFamily="34" charset="0"/>
              </a:rPr>
              <a:t>商品</a:t>
            </a:r>
            <a:r>
              <a:rPr lang="en-US" altLang="ja-JP" sz="2700" dirty="0">
                <a:latin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7" name="コンテンツ プレースホルダー 2"/>
          <p:cNvSpPr txBox="1">
            <a:spLocks/>
          </p:cNvSpPr>
          <p:nvPr/>
        </p:nvSpPr>
        <p:spPr>
          <a:xfrm>
            <a:off x="1659723" y="1802893"/>
            <a:ext cx="5601689" cy="9484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t>元の単一テーブルを</a:t>
            </a:r>
            <a:r>
              <a:rPr lang="ja-JP" altLang="en-US" sz="2400" b="1" u="sng" dirty="0">
                <a:solidFill>
                  <a:srgbClr val="FF0000"/>
                </a:solidFill>
              </a:rPr>
              <a:t>そのまま</a:t>
            </a:r>
            <a:r>
              <a:rPr lang="ja-JP" altLang="en-US" sz="2400" dirty="0"/>
              <a:t>出力</a:t>
            </a:r>
            <a:endParaRPr lang="en-US" altLang="ja-JP" sz="2400" dirty="0">
              <a:solidFill>
                <a:schemeClr val="tx1"/>
              </a:solidFill>
              <a:latin typeface="Inconsolata" panose="020B0609030003000000" pitchFamily="49" charset="0"/>
            </a:endParaRPr>
          </a:p>
        </p:txBody>
      </p:sp>
      <p:sp>
        <p:nvSpPr>
          <p:cNvPr id="18" name="角丸四角形 17"/>
          <p:cNvSpPr/>
          <p:nvPr/>
        </p:nvSpPr>
        <p:spPr>
          <a:xfrm>
            <a:off x="1296688" y="1602782"/>
            <a:ext cx="6550624" cy="960506"/>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0" name="直線矢印コネクタ 9"/>
          <p:cNvCxnSpPr/>
          <p:nvPr/>
        </p:nvCxnSpPr>
        <p:spPr>
          <a:xfrm flipV="1">
            <a:off x="5966515" y="3955171"/>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nvGraphicFramePr>
        <p:xfrm>
          <a:off x="1" y="3135280"/>
          <a:ext cx="2696141" cy="1672654"/>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nvGraphicFramePr>
        <p:xfrm>
          <a:off x="6447859" y="3142337"/>
          <a:ext cx="2696141" cy="1672654"/>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8686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52</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302372" y="446660"/>
            <a:ext cx="7821330" cy="753666"/>
          </a:xfrm>
        </p:spPr>
        <p:txBody>
          <a:bodyPr>
            <a:normAutofit/>
          </a:bodyPr>
          <a:lstStyle/>
          <a:p>
            <a:pPr>
              <a:lnSpc>
                <a:spcPct val="100000"/>
              </a:lnSpc>
              <a:spcBef>
                <a:spcPct val="20000"/>
              </a:spcBef>
            </a:pPr>
            <a:r>
              <a:rPr lang="en-US" altLang="ja-JP" sz="2400" dirty="0">
                <a:latin typeface="メイリオ" panose="020B0604030504040204" pitchFamily="50" charset="-128"/>
              </a:rPr>
              <a:t>SELECT </a:t>
            </a:r>
            <a:r>
              <a:rPr lang="ja-JP" altLang="en-US" sz="2400" dirty="0">
                <a:latin typeface="メイリオ" panose="020B0604030504040204" pitchFamily="50" charset="-128"/>
              </a:rPr>
              <a:t>＜属性名リスト＞</a:t>
            </a:r>
            <a:r>
              <a:rPr lang="en-US" altLang="ja-JP" sz="2400" dirty="0">
                <a:latin typeface="メイリオ" panose="020B0604030504040204" pitchFamily="50" charset="-128"/>
              </a:rPr>
              <a:t> FROM </a:t>
            </a:r>
            <a:r>
              <a:rPr lang="ja-JP" altLang="en-US" sz="2400" dirty="0">
                <a:latin typeface="メイリオ" panose="020B0604030504040204" pitchFamily="50" charset="-128"/>
              </a:rPr>
              <a:t>＜テーブル名＞</a:t>
            </a:r>
          </a:p>
        </p:txBody>
      </p:sp>
      <p:sp>
        <p:nvSpPr>
          <p:cNvPr id="20" name="コンテンツ プレースホルダー 2"/>
          <p:cNvSpPr>
            <a:spLocks noGrp="1"/>
          </p:cNvSpPr>
          <p:nvPr>
            <p:ph idx="1"/>
          </p:nvPr>
        </p:nvSpPr>
        <p:spPr>
          <a:xfrm>
            <a:off x="2560323" y="3238133"/>
            <a:ext cx="4345303" cy="670554"/>
          </a:xfrm>
          <a:solidFill>
            <a:schemeClr val="accent4">
              <a:lumMod val="20000"/>
              <a:lumOff val="80000"/>
            </a:schemeClr>
          </a:solidFill>
        </p:spPr>
        <p:txBody>
          <a:bodyPr>
            <a:normAutofit fontScale="85000" lnSpcReduction="10000"/>
          </a:bodyPr>
          <a:lstStyle/>
          <a:p>
            <a:pPr marL="0" indent="0">
              <a:lnSpc>
                <a:spcPct val="140000"/>
              </a:lnSpc>
              <a:buNone/>
            </a:pPr>
            <a:r>
              <a:rPr lang="en-US" altLang="ja-JP" sz="2700" b="1" dirty="0">
                <a:solidFill>
                  <a:srgbClr val="C00000"/>
                </a:solidFill>
                <a:latin typeface="Segoe UI" panose="020B0502040204020203" pitchFamily="34" charset="0"/>
              </a:rPr>
              <a:t>SELECT</a:t>
            </a:r>
            <a:r>
              <a:rPr lang="ja-JP" altLang="en-US" sz="2700" dirty="0">
                <a:solidFill>
                  <a:srgbClr val="C00000"/>
                </a:solidFill>
                <a:latin typeface="Segoe UI" panose="020B0502040204020203" pitchFamily="34" charset="0"/>
              </a:rPr>
              <a:t> </a:t>
            </a:r>
            <a:r>
              <a:rPr lang="ja-JP" altLang="en-US" sz="2700" dirty="0">
                <a:latin typeface="Segoe UI" panose="020B0502040204020203" pitchFamily="34" charset="0"/>
              </a:rPr>
              <a:t>名前</a:t>
            </a:r>
            <a:r>
              <a:rPr lang="en-US" altLang="ja-JP" sz="2700" dirty="0">
                <a:latin typeface="Segoe UI" panose="020B0502040204020203" pitchFamily="34" charset="0"/>
              </a:rPr>
              <a:t>, </a:t>
            </a:r>
            <a:r>
              <a:rPr lang="ja-JP" altLang="en-US" sz="2700" dirty="0">
                <a:latin typeface="Segoe UI" panose="020B0502040204020203" pitchFamily="34" charset="0"/>
              </a:rPr>
              <a:t>単価 </a:t>
            </a:r>
            <a:r>
              <a:rPr lang="en-US" altLang="ja-JP" sz="2700" b="1" dirty="0">
                <a:solidFill>
                  <a:srgbClr val="C00000"/>
                </a:solidFill>
                <a:latin typeface="Segoe UI" panose="020B0502040204020203" pitchFamily="34" charset="0"/>
              </a:rPr>
              <a:t>FROM </a:t>
            </a:r>
            <a:r>
              <a:rPr lang="ja-JP" altLang="en-US" sz="2700" dirty="0">
                <a:latin typeface="Segoe UI" panose="020B0502040204020203" pitchFamily="34" charset="0"/>
              </a:rPr>
              <a:t>商品</a:t>
            </a:r>
            <a:r>
              <a:rPr lang="en-US" altLang="ja-JP" sz="2700" dirty="0">
                <a:latin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cxnSp>
        <p:nvCxnSpPr>
          <p:cNvPr id="21" name="直線矢印コネクタ 20"/>
          <p:cNvCxnSpPr/>
          <p:nvPr/>
        </p:nvCxnSpPr>
        <p:spPr>
          <a:xfrm flipV="1">
            <a:off x="6852520" y="3610597"/>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3" name="コンテンツ プレースホルダー 2"/>
          <p:cNvSpPr txBox="1">
            <a:spLocks/>
          </p:cNvSpPr>
          <p:nvPr/>
        </p:nvSpPr>
        <p:spPr>
          <a:xfrm>
            <a:off x="2560323" y="4808828"/>
            <a:ext cx="4345303" cy="670554"/>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40000"/>
              </a:lnSpc>
              <a:buNone/>
            </a:pPr>
            <a:r>
              <a:rPr lang="en-US" altLang="ja-JP" sz="2400" b="1" dirty="0">
                <a:solidFill>
                  <a:srgbClr val="C00000"/>
                </a:solidFill>
                <a:latin typeface="Segoe UI" panose="020B0502040204020203" pitchFamily="34" charset="0"/>
                <a:cs typeface="Segoe UI" panose="020B0502040204020203" pitchFamily="34" charset="0"/>
              </a:rPr>
              <a:t>SELECT</a:t>
            </a:r>
            <a:r>
              <a:rPr lang="ja-JP" altLang="en-US" sz="2400" dirty="0">
                <a:solidFill>
                  <a:srgbClr val="C00000"/>
                </a:solidFill>
                <a:latin typeface="Segoe UI" panose="020B0502040204020203" pitchFamily="34" charset="0"/>
                <a:cs typeface="Segoe UI" panose="020B0502040204020203" pitchFamily="34" charset="0"/>
              </a:rPr>
              <a:t> </a:t>
            </a:r>
            <a:r>
              <a:rPr lang="ja-JP" altLang="en-US" sz="2400" dirty="0">
                <a:latin typeface="Segoe UI" panose="020B0502040204020203" pitchFamily="34" charset="0"/>
                <a:cs typeface="Segoe UI" panose="020B0502040204020203" pitchFamily="34" charset="0"/>
              </a:rPr>
              <a:t>名前 </a:t>
            </a:r>
            <a:r>
              <a:rPr lang="en-US" altLang="ja-JP" sz="2400" b="1" dirty="0">
                <a:solidFill>
                  <a:srgbClr val="C00000"/>
                </a:solidFill>
                <a:latin typeface="Segoe UI" panose="020B0502040204020203" pitchFamily="34" charset="0"/>
                <a:cs typeface="Segoe UI" panose="020B0502040204020203" pitchFamily="34" charset="0"/>
              </a:rPr>
              <a:t>FROM</a:t>
            </a:r>
            <a:r>
              <a:rPr lang="en-US" altLang="ja-JP" sz="2400" dirty="0">
                <a:solidFill>
                  <a:srgbClr val="C00000"/>
                </a:solidFill>
                <a:latin typeface="Segoe UI" panose="020B0502040204020203" pitchFamily="34" charset="0"/>
                <a:cs typeface="Segoe UI" panose="020B0502040204020203" pitchFamily="34" charset="0"/>
              </a:rPr>
              <a:t> </a:t>
            </a:r>
            <a:r>
              <a:rPr lang="ja-JP" altLang="en-US" sz="2400" dirty="0">
                <a:latin typeface="Segoe UI" panose="020B0502040204020203" pitchFamily="34" charset="0"/>
                <a:cs typeface="Segoe UI" panose="020B0502040204020203" pitchFamily="34" charset="0"/>
              </a:rPr>
              <a:t>商品</a:t>
            </a:r>
            <a:r>
              <a:rPr lang="en-US" altLang="ja-JP" sz="2400" dirty="0">
                <a:latin typeface="Segoe UI" panose="020B0502040204020203" pitchFamily="34" charset="0"/>
                <a:cs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cxnSp>
        <p:nvCxnSpPr>
          <p:cNvPr id="24" name="直線矢印コネクタ 23"/>
          <p:cNvCxnSpPr/>
          <p:nvPr/>
        </p:nvCxnSpPr>
        <p:spPr>
          <a:xfrm flipV="1">
            <a:off x="6852520" y="5181292"/>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543425" y="3103209"/>
            <a:ext cx="1533275" cy="805478"/>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正方形/長方形 25"/>
          <p:cNvSpPr/>
          <p:nvPr/>
        </p:nvSpPr>
        <p:spPr>
          <a:xfrm>
            <a:off x="3626689" y="4741366"/>
            <a:ext cx="1079732" cy="805478"/>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16" name="表 15"/>
          <p:cNvGraphicFramePr>
            <a:graphicFrameLocks noGrp="1"/>
          </p:cNvGraphicFramePr>
          <p:nvPr/>
        </p:nvGraphicFramePr>
        <p:xfrm>
          <a:off x="1" y="3135280"/>
          <a:ext cx="2413851" cy="1672654"/>
        </p:xfrm>
        <a:graphic>
          <a:graphicData uri="http://schemas.openxmlformats.org/drawingml/2006/table">
            <a:tbl>
              <a:tblPr firstRow="1" bandRow="1">
                <a:tableStyleId>{5C22544A-7EE6-4342-B048-85BDC9FD1C3A}</a:tableStyleId>
              </a:tblPr>
              <a:tblGrid>
                <a:gridCol w="629273">
                  <a:extLst>
                    <a:ext uri="{9D8B030D-6E8A-4147-A177-3AD203B41FA5}">
                      <a16:colId xmlns:a16="http://schemas.microsoft.com/office/drawing/2014/main" val="20000"/>
                    </a:ext>
                  </a:extLst>
                </a:gridCol>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5" name="表 24"/>
          <p:cNvGraphicFramePr>
            <a:graphicFrameLocks noGrp="1"/>
          </p:cNvGraphicFramePr>
          <p:nvPr/>
        </p:nvGraphicFramePr>
        <p:xfrm>
          <a:off x="7287340" y="2620753"/>
          <a:ext cx="1784578" cy="1672654"/>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8" name="表 27"/>
          <p:cNvGraphicFramePr>
            <a:graphicFrameLocks noGrp="1"/>
          </p:cNvGraphicFramePr>
          <p:nvPr/>
        </p:nvGraphicFramePr>
        <p:xfrm>
          <a:off x="7466775" y="4435712"/>
          <a:ext cx="979961" cy="1672654"/>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みかん</a:t>
                      </a: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extLst>
                  <a:ext uri="{0D108BD9-81ED-4DB2-BD59-A6C34878D82A}">
                    <a16:rowId xmlns:a16="http://schemas.microsoft.com/office/drawing/2014/main" val="10004"/>
                  </a:ext>
                </a:extLst>
              </a:tr>
            </a:tbl>
          </a:graphicData>
        </a:graphic>
      </p:graphicFrame>
      <p:sp>
        <p:nvSpPr>
          <p:cNvPr id="19" name="コンテンツ プレースホルダー 2">
            <a:extLst>
              <a:ext uri="{FF2B5EF4-FFF2-40B4-BE49-F238E27FC236}">
                <a16:creationId xmlns:a16="http://schemas.microsoft.com/office/drawing/2014/main" id="{9BB890AB-699C-475E-A1CB-1FA1B3A49149}"/>
              </a:ext>
            </a:extLst>
          </p:cNvPr>
          <p:cNvSpPr txBox="1">
            <a:spLocks/>
          </p:cNvSpPr>
          <p:nvPr/>
        </p:nvSpPr>
        <p:spPr>
          <a:xfrm>
            <a:off x="1256741" y="1559105"/>
            <a:ext cx="5120153" cy="7478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solidFill>
                  <a:schemeClr val="tx1"/>
                </a:solidFill>
                <a:latin typeface="メイリオ" panose="020B0604030504040204" pitchFamily="50" charset="-128"/>
                <a:ea typeface="メイリオ" panose="020B0604030504040204" pitchFamily="50" charset="-128"/>
                <a:cs typeface="Segoe UI" panose="020B0502040204020203" pitchFamily="34" charset="0"/>
              </a:rPr>
              <a:t>属性を限定する</a:t>
            </a:r>
            <a:r>
              <a:rPr lang="en-US" altLang="ja-JP" sz="2400" dirty="0">
                <a:solidFill>
                  <a:schemeClr val="tx1"/>
                </a:solidFill>
                <a:latin typeface="メイリオ" panose="020B0604030504040204" pitchFamily="50" charset="-128"/>
                <a:ea typeface="メイリオ" panose="020B0604030504040204" pitchFamily="50" charset="-128"/>
                <a:cs typeface="Segoe UI" panose="020B0502040204020203" pitchFamily="34" charset="0"/>
              </a:rPr>
              <a:t>      </a:t>
            </a:r>
          </a:p>
        </p:txBody>
      </p:sp>
      <p:sp>
        <p:nvSpPr>
          <p:cNvPr id="22" name="角丸四角形 17">
            <a:extLst>
              <a:ext uri="{FF2B5EF4-FFF2-40B4-BE49-F238E27FC236}">
                <a16:creationId xmlns:a16="http://schemas.microsoft.com/office/drawing/2014/main" id="{5960C521-E865-47CA-94F8-F07378148426}"/>
              </a:ext>
            </a:extLst>
          </p:cNvPr>
          <p:cNvSpPr/>
          <p:nvPr/>
        </p:nvSpPr>
        <p:spPr>
          <a:xfrm>
            <a:off x="992094" y="1366454"/>
            <a:ext cx="4775200" cy="940464"/>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232466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41958" y="4086773"/>
            <a:ext cx="3564878" cy="866473"/>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コンテンツ プレースホルダー 2"/>
          <p:cNvSpPr txBox="1">
            <a:spLocks/>
          </p:cNvSpPr>
          <p:nvPr/>
        </p:nvSpPr>
        <p:spPr>
          <a:xfrm>
            <a:off x="2679073" y="4086772"/>
            <a:ext cx="3785855" cy="866474"/>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400" b="1" dirty="0">
                <a:solidFill>
                  <a:srgbClr val="C00000"/>
                </a:solidFill>
                <a:latin typeface="Segoe UI" panose="020B0502040204020203" pitchFamily="34" charset="0"/>
                <a:cs typeface="Segoe UI" panose="020B0502040204020203" pitchFamily="34" charset="0"/>
              </a:rPr>
              <a:t>SELECT</a:t>
            </a:r>
            <a:r>
              <a:rPr lang="en-US" altLang="ja-JP" sz="2400" dirty="0">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名前</a:t>
            </a:r>
            <a:r>
              <a:rPr lang="en-US" altLang="ja-JP" sz="2400" dirty="0">
                <a:solidFill>
                  <a:schemeClr val="tx1"/>
                </a:solidFill>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単価 </a:t>
            </a:r>
            <a:r>
              <a:rPr lang="en-US" altLang="ja-JP" sz="2400" b="1" dirty="0">
                <a:solidFill>
                  <a:srgbClr val="C00000"/>
                </a:solidFill>
                <a:latin typeface="Segoe UI" panose="020B0502040204020203" pitchFamily="34" charset="0"/>
                <a:cs typeface="Segoe UI" panose="020B0502040204020203" pitchFamily="34" charset="0"/>
              </a:rPr>
              <a:t>FROM</a:t>
            </a:r>
            <a:r>
              <a:rPr lang="en-US" altLang="ja-JP" sz="2400" dirty="0">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商品</a:t>
            </a:r>
            <a:endParaRPr lang="en-US" altLang="ja-JP" sz="2400" dirty="0">
              <a:solidFill>
                <a:schemeClr val="tx1"/>
              </a:solidFill>
              <a:latin typeface="Segoe UI" panose="020B0502040204020203" pitchFamily="34" charset="0"/>
              <a:cs typeface="Segoe UI" panose="020B0502040204020203" pitchFamily="34" charset="0"/>
            </a:endParaRPr>
          </a:p>
          <a:p>
            <a:pPr marL="0" indent="0">
              <a:lnSpc>
                <a:spcPct val="110000"/>
              </a:lnSpc>
              <a:buNone/>
            </a:pPr>
            <a:r>
              <a:rPr lang="en-US" altLang="ja-JP" sz="2400" b="1" dirty="0">
                <a:solidFill>
                  <a:srgbClr val="C00000"/>
                </a:solidFill>
                <a:latin typeface="Segoe UI" panose="020B0502040204020203" pitchFamily="34" charset="0"/>
                <a:cs typeface="Segoe UI" panose="020B0502040204020203" pitchFamily="34" charset="0"/>
              </a:rPr>
              <a:t>WHERE</a:t>
            </a:r>
            <a:r>
              <a:rPr lang="en-US" altLang="ja-JP" sz="2400" dirty="0">
                <a:latin typeface="Segoe UI" panose="020B0502040204020203" pitchFamily="34" charset="0"/>
                <a:cs typeface="Segoe UI" panose="020B0502040204020203" pitchFamily="34" charset="0"/>
              </a:rPr>
              <a:t> </a:t>
            </a:r>
            <a:r>
              <a:rPr lang="ja-JP" altLang="en-US" sz="2400" b="1" dirty="0">
                <a:solidFill>
                  <a:schemeClr val="tx1"/>
                </a:solidFill>
                <a:latin typeface="Segoe UI" panose="020B0502040204020203" pitchFamily="34" charset="0"/>
                <a:cs typeface="Segoe UI" panose="020B0502040204020203" pitchFamily="34" charset="0"/>
              </a:rPr>
              <a:t>単価 </a:t>
            </a:r>
            <a:r>
              <a:rPr lang="en-US" altLang="ja-JP" sz="2400" b="1" dirty="0">
                <a:solidFill>
                  <a:schemeClr val="tx1"/>
                </a:solidFill>
                <a:latin typeface="Segoe UI" panose="020B0502040204020203" pitchFamily="34" charset="0"/>
                <a:cs typeface="Segoe UI" panose="020B0502040204020203" pitchFamily="34" charset="0"/>
              </a:rPr>
              <a:t>&gt; 80</a:t>
            </a:r>
            <a:r>
              <a:rPr lang="en-US" altLang="ja-JP" sz="2400" dirty="0">
                <a:solidFill>
                  <a:schemeClr val="tx1"/>
                </a:solidFill>
                <a:latin typeface="Segoe UI" panose="020B0502040204020203" pitchFamily="34" charset="0"/>
                <a:cs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53</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386043" y="390965"/>
            <a:ext cx="6429375" cy="753666"/>
          </a:xfrm>
        </p:spPr>
        <p:txBody>
          <a:bodyPr>
            <a:normAutofit/>
          </a:bodyPr>
          <a:lstStyle/>
          <a:p>
            <a:pPr>
              <a:lnSpc>
                <a:spcPct val="100000"/>
              </a:lnSpc>
              <a:spcBef>
                <a:spcPct val="20000"/>
              </a:spcBef>
            </a:pPr>
            <a:r>
              <a:rPr lang="en-US" altLang="ja-JP" sz="3000" dirty="0">
                <a:latin typeface="メイリオ" panose="020B0604030504040204" pitchFamily="50" charset="-128"/>
              </a:rPr>
              <a:t>WHERE</a:t>
            </a:r>
            <a:r>
              <a:rPr lang="ja-JP" altLang="en-US" sz="3000" dirty="0">
                <a:latin typeface="メイリオ" panose="020B0604030504040204" pitchFamily="50" charset="-128"/>
              </a:rPr>
              <a:t> 付き</a:t>
            </a:r>
          </a:p>
        </p:txBody>
      </p:sp>
      <p:sp>
        <p:nvSpPr>
          <p:cNvPr id="17" name="コンテンツ プレースホルダー 2"/>
          <p:cNvSpPr txBox="1">
            <a:spLocks/>
          </p:cNvSpPr>
          <p:nvPr/>
        </p:nvSpPr>
        <p:spPr>
          <a:xfrm>
            <a:off x="1256741" y="1559105"/>
            <a:ext cx="5120153" cy="7478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solidFill>
                  <a:schemeClr val="tx1"/>
                </a:solidFill>
                <a:latin typeface="Segoe UI" panose="020B0502040204020203" pitchFamily="34" charset="0"/>
                <a:cs typeface="Segoe UI" panose="020B0502040204020203" pitchFamily="34" charset="0"/>
              </a:rPr>
              <a:t>行</a:t>
            </a:r>
            <a:r>
              <a:rPr lang="ja-JP" altLang="en-US" sz="2400" dirty="0">
                <a:latin typeface="Segoe UI" panose="020B0502040204020203" pitchFamily="34" charset="0"/>
                <a:cs typeface="Segoe UI" panose="020B0502040204020203" pitchFamily="34" charset="0"/>
              </a:rPr>
              <a:t>の</a:t>
            </a:r>
            <a:r>
              <a:rPr lang="ja-JP" altLang="en-US" sz="2400" b="1" dirty="0">
                <a:solidFill>
                  <a:srgbClr val="C00000"/>
                </a:solidFill>
                <a:latin typeface="Segoe UI" panose="020B0502040204020203" pitchFamily="34" charset="0"/>
                <a:cs typeface="Segoe UI" panose="020B0502040204020203" pitchFamily="34" charset="0"/>
              </a:rPr>
              <a:t>選択</a:t>
            </a:r>
            <a:r>
              <a:rPr lang="en-US" altLang="ja-JP" sz="2400" dirty="0">
                <a:solidFill>
                  <a:schemeClr val="tx1"/>
                </a:solidFill>
                <a:latin typeface="Segoe UI" panose="020B0502040204020203" pitchFamily="34" charset="0"/>
                <a:cs typeface="Segoe UI" panose="020B0502040204020203" pitchFamily="34" charset="0"/>
              </a:rPr>
              <a:t>      </a:t>
            </a:r>
          </a:p>
        </p:txBody>
      </p:sp>
      <p:sp>
        <p:nvSpPr>
          <p:cNvPr id="18" name="角丸四角形 17"/>
          <p:cNvSpPr/>
          <p:nvPr/>
        </p:nvSpPr>
        <p:spPr>
          <a:xfrm>
            <a:off x="992094" y="1366454"/>
            <a:ext cx="4775200" cy="940464"/>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0" name="直線矢印コネクタ 9"/>
          <p:cNvCxnSpPr/>
          <p:nvPr/>
        </p:nvCxnSpPr>
        <p:spPr>
          <a:xfrm flipV="1">
            <a:off x="6260900" y="4495150"/>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37126" y="4496536"/>
            <a:ext cx="2247250" cy="366852"/>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21" name="表 20"/>
          <p:cNvGraphicFramePr>
            <a:graphicFrameLocks noGrp="1"/>
          </p:cNvGraphicFramePr>
          <p:nvPr/>
        </p:nvGraphicFramePr>
        <p:xfrm>
          <a:off x="77704" y="3708479"/>
          <a:ext cx="2413851" cy="1672654"/>
        </p:xfrm>
        <a:graphic>
          <a:graphicData uri="http://schemas.openxmlformats.org/drawingml/2006/table">
            <a:tbl>
              <a:tblPr firstRow="1" bandRow="1">
                <a:tableStyleId>{5C22544A-7EE6-4342-B048-85BDC9FD1C3A}</a:tableStyleId>
              </a:tblPr>
              <a:tblGrid>
                <a:gridCol w="629273">
                  <a:extLst>
                    <a:ext uri="{9D8B030D-6E8A-4147-A177-3AD203B41FA5}">
                      <a16:colId xmlns:a16="http://schemas.microsoft.com/office/drawing/2014/main" val="20000"/>
                    </a:ext>
                  </a:extLst>
                </a:gridCol>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2" name="表 21"/>
          <p:cNvGraphicFramePr>
            <a:graphicFrameLocks noGrp="1"/>
          </p:cNvGraphicFramePr>
          <p:nvPr/>
        </p:nvGraphicFramePr>
        <p:xfrm>
          <a:off x="6905625" y="3891899"/>
          <a:ext cx="1784578" cy="1337993"/>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5415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58A14-FBC9-E375-7E9A-FB5DCDDFD878}"/>
              </a:ext>
            </a:extLst>
          </p:cNvPr>
          <p:cNvSpPr>
            <a:spLocks noGrp="1"/>
          </p:cNvSpPr>
          <p:nvPr>
            <p:ph type="title"/>
          </p:nvPr>
        </p:nvSpPr>
        <p:spPr/>
        <p:txBody>
          <a:bodyPr>
            <a:normAutofit fontScale="90000"/>
          </a:bodyPr>
          <a:lstStyle/>
          <a:p>
            <a:r>
              <a:rPr kumimoji="1" lang="en-US" altLang="ja-JP" dirty="0"/>
              <a:t>SQL</a:t>
            </a:r>
            <a:r>
              <a:rPr lang="ja-JP" altLang="en-US" dirty="0"/>
              <a:t>による問い合わせ（クエリ）</a:t>
            </a:r>
            <a:endParaRPr kumimoji="1" lang="ja-JP" altLang="en-US" dirty="0"/>
          </a:p>
        </p:txBody>
      </p:sp>
      <p:sp>
        <p:nvSpPr>
          <p:cNvPr id="3" name="コンテンツ プレースホルダー 2">
            <a:extLst>
              <a:ext uri="{FF2B5EF4-FFF2-40B4-BE49-F238E27FC236}">
                <a16:creationId xmlns:a16="http://schemas.microsoft.com/office/drawing/2014/main" id="{F6724CC5-E659-CE53-C517-EE85F971D23C}"/>
              </a:ext>
            </a:extLst>
          </p:cNvPr>
          <p:cNvSpPr>
            <a:spLocks noGrp="1"/>
          </p:cNvSpPr>
          <p:nvPr>
            <p:ph idx="1"/>
          </p:nvPr>
        </p:nvSpPr>
        <p:spPr/>
        <p:txBody>
          <a:bodyPr>
            <a:normAutofit/>
          </a:bodyPr>
          <a:lstStyle/>
          <a:p>
            <a:r>
              <a:rPr kumimoji="1" lang="en-US" altLang="ja-JP" sz="2400" b="1" dirty="0"/>
              <a:t>select</a:t>
            </a:r>
            <a:r>
              <a:rPr kumimoji="1" lang="ja-JP" altLang="en-US" sz="2400" dirty="0"/>
              <a:t>：取得したいデータの指定</a:t>
            </a:r>
            <a:endParaRPr kumimoji="1" lang="en-US" altLang="ja-JP" sz="2400" dirty="0"/>
          </a:p>
          <a:p>
            <a:r>
              <a:rPr kumimoji="1" lang="en-US" altLang="ja-JP" sz="2400" b="1" dirty="0"/>
              <a:t>from</a:t>
            </a:r>
            <a:r>
              <a:rPr kumimoji="1" lang="ja-JP" altLang="en-US" sz="2400" dirty="0"/>
              <a:t>：データ取得の対象となるテーブルを指定</a:t>
            </a:r>
            <a:endParaRPr kumimoji="1" lang="en-US" altLang="ja-JP" sz="2400" dirty="0"/>
          </a:p>
          <a:p>
            <a:r>
              <a:rPr kumimoji="1" lang="en-US" altLang="ja-JP" sz="2400" b="1" dirty="0"/>
              <a:t>where</a:t>
            </a:r>
            <a:r>
              <a:rPr kumimoji="1" lang="ja-JP" altLang="en-US" sz="2400" dirty="0"/>
              <a:t>：特定の条件を満たす行の選択</a:t>
            </a:r>
            <a:endParaRPr kumimoji="1" lang="en-US" altLang="ja-JP" sz="2400" dirty="0"/>
          </a:p>
          <a:p>
            <a:r>
              <a:rPr kumimoji="1" lang="ja-JP" altLang="en-US" sz="2400" dirty="0"/>
              <a:t>基本的な構文：</a:t>
            </a:r>
            <a:endParaRPr kumimoji="1" lang="en-US" altLang="ja-JP" sz="2400" dirty="0"/>
          </a:p>
          <a:p>
            <a:pPr marL="0" indent="0">
              <a:buNone/>
            </a:pPr>
            <a:r>
              <a:rPr kumimoji="1" lang="ja-JP" altLang="en-US" sz="2400" dirty="0"/>
              <a:t>例 </a:t>
            </a:r>
            <a:r>
              <a:rPr kumimoji="1" lang="en-US" altLang="ja-JP" sz="2400" b="1" dirty="0"/>
              <a:t>select * from </a:t>
            </a:r>
            <a:r>
              <a:rPr kumimoji="1" lang="ja-JP" altLang="en-US" sz="2400" b="1" dirty="0"/>
              <a:t>テーブル名</a:t>
            </a:r>
            <a:r>
              <a:rPr kumimoji="1" lang="en-US" altLang="ja-JP" sz="2400" b="1" dirty="0"/>
              <a:t>;</a:t>
            </a:r>
            <a:endParaRPr lang="en-US" altLang="ja-JP" sz="2400" b="1" dirty="0"/>
          </a:p>
          <a:p>
            <a:r>
              <a:rPr kumimoji="1" lang="ja-JP" altLang="en-US" sz="2400" dirty="0"/>
              <a:t>条件付き検索：</a:t>
            </a:r>
            <a:endParaRPr kumimoji="1" lang="en-US" altLang="ja-JP" sz="2400" dirty="0"/>
          </a:p>
          <a:p>
            <a:pPr marL="0" indent="0">
              <a:buNone/>
            </a:pPr>
            <a:r>
              <a:rPr lang="ja-JP" altLang="en-US" sz="2400" dirty="0"/>
              <a:t>例 </a:t>
            </a:r>
            <a:r>
              <a:rPr kumimoji="1" lang="en-US" altLang="ja-JP" sz="2400" b="1" dirty="0"/>
              <a:t>select * from </a:t>
            </a:r>
            <a:r>
              <a:rPr kumimoji="1" lang="ja-JP" altLang="en-US" sz="2400" b="1" dirty="0"/>
              <a:t>テーブル名 </a:t>
            </a:r>
            <a:r>
              <a:rPr kumimoji="1" lang="en-US" altLang="ja-JP" sz="2400" b="1" dirty="0"/>
              <a:t>where </a:t>
            </a:r>
            <a:r>
              <a:rPr kumimoji="1" lang="ja-JP" altLang="en-US" sz="2400" b="1" dirty="0"/>
              <a:t>列</a:t>
            </a:r>
            <a:r>
              <a:rPr kumimoji="1" lang="en-US" altLang="ja-JP" sz="2400" b="1" dirty="0"/>
              <a:t>1 = </a:t>
            </a:r>
            <a:r>
              <a:rPr kumimoji="1" lang="ja-JP" altLang="en-US" sz="2400" b="1" dirty="0"/>
              <a:t>値</a:t>
            </a:r>
            <a:r>
              <a:rPr kumimoji="1" lang="en-US" altLang="ja-JP" sz="2400" b="1" dirty="0"/>
              <a:t>1;</a:t>
            </a:r>
          </a:p>
          <a:p>
            <a:r>
              <a:rPr kumimoji="1" lang="en-US" altLang="ja-JP" sz="2400" b="1" dirty="0"/>
              <a:t>group by</a:t>
            </a:r>
            <a:r>
              <a:rPr kumimoji="1" lang="ja-JP" altLang="en-US" sz="2400" dirty="0"/>
              <a:t>：データを条件でグループ化（集計・集約のため）</a:t>
            </a:r>
            <a:endParaRPr kumimoji="1" lang="en-US" altLang="ja-JP" sz="2400" dirty="0"/>
          </a:p>
          <a:p>
            <a:r>
              <a:rPr kumimoji="1" lang="en-US" altLang="ja-JP" sz="2400" b="1" dirty="0"/>
              <a:t>order by</a:t>
            </a:r>
            <a:r>
              <a:rPr kumimoji="1" lang="ja-JP" altLang="en-US" sz="2400" dirty="0"/>
              <a:t>：データを昇順・降順で並べる</a:t>
            </a:r>
            <a:endParaRPr kumimoji="1" lang="en-US" altLang="ja-JP" sz="2400" dirty="0"/>
          </a:p>
          <a:p>
            <a:pPr marL="0" indent="0">
              <a:buNone/>
            </a:pPr>
            <a:endParaRPr kumimoji="1" lang="en-US" altLang="ja-JP" sz="2400" b="1" dirty="0"/>
          </a:p>
        </p:txBody>
      </p:sp>
      <p:sp>
        <p:nvSpPr>
          <p:cNvPr id="4" name="スライド番号プレースホルダー 3">
            <a:extLst>
              <a:ext uri="{FF2B5EF4-FFF2-40B4-BE49-F238E27FC236}">
                <a16:creationId xmlns:a16="http://schemas.microsoft.com/office/drawing/2014/main" id="{2E987ADD-1A59-E4BE-3E9D-DB5293912F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28793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C387A-D32C-F032-B969-8D86D80665DD}"/>
              </a:ext>
            </a:extLst>
          </p:cNvPr>
          <p:cNvSpPr>
            <a:spLocks noGrp="1"/>
          </p:cNvSpPr>
          <p:nvPr>
            <p:ph type="title"/>
          </p:nvPr>
        </p:nvSpPr>
        <p:spPr/>
        <p:txBody>
          <a:bodyPr>
            <a:normAutofit fontScale="90000"/>
          </a:bodyPr>
          <a:lstStyle/>
          <a:p>
            <a:r>
              <a:rPr kumimoji="1" lang="en-US" altLang="ja-JP" dirty="0"/>
              <a:t>SQL</a:t>
            </a:r>
            <a:r>
              <a:rPr kumimoji="1" lang="ja-JP" altLang="en-US" dirty="0"/>
              <a:t>の文法</a:t>
            </a:r>
          </a:p>
        </p:txBody>
      </p:sp>
      <p:sp>
        <p:nvSpPr>
          <p:cNvPr id="3" name="コンテンツ プレースホルダー 2">
            <a:extLst>
              <a:ext uri="{FF2B5EF4-FFF2-40B4-BE49-F238E27FC236}">
                <a16:creationId xmlns:a16="http://schemas.microsoft.com/office/drawing/2014/main" id="{374BE149-0CD3-1DAE-43BF-3453802F5392}"/>
              </a:ext>
            </a:extLst>
          </p:cNvPr>
          <p:cNvSpPr>
            <a:spLocks noGrp="1"/>
          </p:cNvSpPr>
          <p:nvPr>
            <p:ph idx="1"/>
          </p:nvPr>
        </p:nvSpPr>
        <p:spPr>
          <a:xfrm>
            <a:off x="321845" y="846252"/>
            <a:ext cx="8461208" cy="5716973"/>
          </a:xfrm>
        </p:spPr>
        <p:txBody>
          <a:bodyPr>
            <a:normAutofit/>
          </a:bodyPr>
          <a:lstStyle/>
          <a:p>
            <a:r>
              <a:rPr kumimoji="1" lang="ja-JP" altLang="en-US" sz="2400" b="1" dirty="0"/>
              <a:t>大文字小文字</a:t>
            </a:r>
            <a:r>
              <a:rPr kumimoji="1" lang="ja-JP" altLang="en-US" sz="2400" dirty="0"/>
              <a:t>：</a:t>
            </a:r>
            <a:endParaRPr kumimoji="1" lang="en-US" altLang="ja-JP" sz="2400" dirty="0"/>
          </a:p>
          <a:p>
            <a:pPr marL="0" indent="0">
              <a:buNone/>
            </a:pPr>
            <a:r>
              <a:rPr kumimoji="1" lang="en-US" altLang="ja-JP" sz="2400" dirty="0"/>
              <a:t>SQL</a:t>
            </a:r>
            <a:r>
              <a:rPr kumimoji="1" lang="ja-JP" altLang="en-US" sz="2400" dirty="0"/>
              <a:t>は大文字・小文字を区別しない（</a:t>
            </a:r>
            <a:r>
              <a:rPr kumimoji="1" lang="en-US" altLang="ja-JP" sz="2400" dirty="0"/>
              <a:t>SELECT</a:t>
            </a:r>
            <a:r>
              <a:rPr kumimoji="1" lang="ja-JP" altLang="en-US" sz="2400" dirty="0"/>
              <a:t>と</a:t>
            </a:r>
            <a:r>
              <a:rPr kumimoji="1" lang="en-US" altLang="ja-JP" sz="2400" dirty="0"/>
              <a:t>select</a:t>
            </a:r>
            <a:r>
              <a:rPr kumimoji="1" lang="ja-JP" altLang="en-US" sz="2400" dirty="0"/>
              <a:t>は同じ）</a:t>
            </a:r>
            <a:endParaRPr kumimoji="1" lang="en-US" altLang="ja-JP" sz="2400" dirty="0"/>
          </a:p>
          <a:p>
            <a:r>
              <a:rPr kumimoji="1" lang="ja-JP" altLang="en-US" sz="2400" b="1" dirty="0"/>
              <a:t>改行</a:t>
            </a:r>
            <a:r>
              <a:rPr kumimoji="1" lang="ja-JP" altLang="en-US" sz="2400" dirty="0"/>
              <a:t>：</a:t>
            </a:r>
            <a:endParaRPr kumimoji="1" lang="en-US" altLang="ja-JP" sz="2400" dirty="0"/>
          </a:p>
          <a:p>
            <a:pPr marL="0" indent="0">
              <a:buNone/>
            </a:pPr>
            <a:r>
              <a:rPr kumimoji="1" lang="en-US" altLang="ja-JP" sz="2400" dirty="0"/>
              <a:t>SQL</a:t>
            </a:r>
            <a:r>
              <a:rPr kumimoji="1" lang="ja-JP" altLang="en-US" sz="2400" dirty="0"/>
              <a:t>文は途中で改行しても問題ない（改行はコードの可読性を高める）</a:t>
            </a:r>
            <a:endParaRPr kumimoji="1" lang="en-US" altLang="ja-JP" sz="2400" dirty="0"/>
          </a:p>
          <a:p>
            <a:r>
              <a:rPr kumimoji="1" lang="ja-JP" altLang="en-US" sz="2400" b="1" dirty="0"/>
              <a:t>セミコロン </a:t>
            </a:r>
            <a:r>
              <a:rPr kumimoji="1" lang="en-US" altLang="ja-JP" sz="2400" b="1" dirty="0"/>
              <a:t>(;)</a:t>
            </a:r>
            <a:r>
              <a:rPr kumimoji="1" lang="ja-JP" altLang="en-US" sz="2400" dirty="0"/>
              <a:t>：</a:t>
            </a:r>
            <a:endParaRPr kumimoji="1" lang="en-US" altLang="ja-JP" sz="2400" dirty="0"/>
          </a:p>
          <a:p>
            <a:pPr lvl="1"/>
            <a:r>
              <a:rPr kumimoji="1" lang="ja-JP" altLang="en-US" dirty="0"/>
              <a:t>一つの</a:t>
            </a:r>
            <a:r>
              <a:rPr kumimoji="1" lang="en-US" altLang="ja-JP" dirty="0"/>
              <a:t>SQL</a:t>
            </a:r>
            <a:r>
              <a:rPr kumimoji="1" lang="ja-JP" altLang="en-US" dirty="0"/>
              <a:t>文のみの場合，末尾の</a:t>
            </a:r>
            <a:r>
              <a:rPr kumimoji="1" lang="en-US" altLang="ja-JP" dirty="0"/>
              <a:t>;</a:t>
            </a:r>
            <a:r>
              <a:rPr kumimoji="1" lang="ja-JP" altLang="en-US" dirty="0"/>
              <a:t>は省略可能</a:t>
            </a:r>
            <a:endParaRPr kumimoji="1" lang="en-US" altLang="ja-JP" dirty="0"/>
          </a:p>
          <a:p>
            <a:pPr lvl="1"/>
            <a:r>
              <a:rPr kumimoji="1" lang="ja-JP" altLang="en-US" dirty="0"/>
              <a:t>２つ以上の</a:t>
            </a:r>
            <a:r>
              <a:rPr kumimoji="1" lang="en-US" altLang="ja-JP" dirty="0"/>
              <a:t>SQL</a:t>
            </a:r>
            <a:r>
              <a:rPr kumimoji="1" lang="ja-JP" altLang="en-US" dirty="0"/>
              <a:t>文を連ねる場合は，</a:t>
            </a:r>
            <a:r>
              <a:rPr kumimoji="1" lang="en-US" altLang="ja-JP" dirty="0"/>
              <a:t>;</a:t>
            </a:r>
            <a:r>
              <a:rPr kumimoji="1" lang="ja-JP" altLang="en-US" dirty="0"/>
              <a:t>で文を区切る必要がある</a:t>
            </a:r>
          </a:p>
        </p:txBody>
      </p:sp>
      <p:sp>
        <p:nvSpPr>
          <p:cNvPr id="4" name="スライド番号プレースホルダー 3">
            <a:extLst>
              <a:ext uri="{FF2B5EF4-FFF2-40B4-BE49-F238E27FC236}">
                <a16:creationId xmlns:a16="http://schemas.microsoft.com/office/drawing/2014/main" id="{F179E705-8739-2C3F-1F7E-CF8422B153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782828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E05E2-4D71-BC73-68C2-BA91AE0B2693}"/>
              </a:ext>
            </a:extLst>
          </p:cNvPr>
          <p:cNvSpPr>
            <a:spLocks noGrp="1"/>
          </p:cNvSpPr>
          <p:nvPr>
            <p:ph type="title"/>
          </p:nvPr>
        </p:nvSpPr>
        <p:spPr/>
        <p:txBody>
          <a:bodyPr>
            <a:normAutofit fontScale="90000"/>
          </a:bodyPr>
          <a:lstStyle/>
          <a:p>
            <a:r>
              <a:rPr kumimoji="1" lang="en-US" altLang="ja-JP" dirty="0"/>
              <a:t>SQL</a:t>
            </a:r>
            <a:r>
              <a:rPr lang="ja-JP" altLang="en-US" dirty="0"/>
              <a:t>問い合わせ</a:t>
            </a:r>
            <a:r>
              <a:rPr kumimoji="1" lang="ja-JP" altLang="en-US" dirty="0"/>
              <a:t>の実用例</a:t>
            </a:r>
          </a:p>
        </p:txBody>
      </p:sp>
      <p:sp>
        <p:nvSpPr>
          <p:cNvPr id="3" name="コンテンツ プレースホルダー 2">
            <a:extLst>
              <a:ext uri="{FF2B5EF4-FFF2-40B4-BE49-F238E27FC236}">
                <a16:creationId xmlns:a16="http://schemas.microsoft.com/office/drawing/2014/main" id="{4EA8F2DE-6B34-4051-568E-DE2511C0A3A1}"/>
              </a:ext>
            </a:extLst>
          </p:cNvPr>
          <p:cNvSpPr>
            <a:spLocks noGrp="1"/>
          </p:cNvSpPr>
          <p:nvPr>
            <p:ph idx="1"/>
          </p:nvPr>
        </p:nvSpPr>
        <p:spPr>
          <a:xfrm>
            <a:off x="321845" y="846252"/>
            <a:ext cx="8461208" cy="5963621"/>
          </a:xfrm>
        </p:spPr>
        <p:txBody>
          <a:bodyPr>
            <a:noAutofit/>
          </a:bodyPr>
          <a:lstStyle/>
          <a:p>
            <a:pPr marL="0" indent="0">
              <a:buNone/>
            </a:pPr>
            <a:r>
              <a:rPr kumimoji="1" lang="ja-JP" altLang="en-US" sz="2400" dirty="0"/>
              <a:t>① </a:t>
            </a:r>
            <a:r>
              <a:rPr kumimoji="1" lang="en-US" altLang="ja-JP" sz="2400" b="1" dirty="0"/>
              <a:t>SQL </a:t>
            </a:r>
            <a:r>
              <a:rPr kumimoji="1" lang="ja-JP" altLang="en-US" sz="2400" b="1" dirty="0"/>
              <a:t>コマンドによるデータベースの利用</a:t>
            </a:r>
            <a:endParaRPr kumimoji="1" lang="en-US" altLang="ja-JP" sz="2400" b="1" dirty="0"/>
          </a:p>
          <a:p>
            <a:pPr marL="0" indent="0">
              <a:buNone/>
            </a:pPr>
            <a:r>
              <a:rPr kumimoji="1" lang="ja-JP" altLang="en-US" sz="1800" b="1" dirty="0"/>
              <a:t>データ検索</a:t>
            </a:r>
            <a:r>
              <a:rPr kumimoji="1" lang="ja-JP" altLang="en-US" sz="1800" dirty="0"/>
              <a:t>、給与が</a:t>
            </a:r>
            <a:r>
              <a:rPr kumimoji="1" lang="en-US" altLang="ja-JP" sz="1800" dirty="0"/>
              <a:t>50,000</a:t>
            </a:r>
            <a:r>
              <a:rPr kumimoji="1" lang="ja-JP" altLang="en-US" sz="1800" dirty="0"/>
              <a:t>以上の従業員の情報を全て取得</a:t>
            </a:r>
          </a:p>
          <a:p>
            <a:pPr marL="0" indent="0">
              <a:buNone/>
            </a:pPr>
            <a:r>
              <a:rPr kumimoji="1" lang="en-US" altLang="ja-JP" sz="1800" dirty="0"/>
              <a:t>SQL: SELECT * FROM employees WHERE salary &gt; 50000;</a:t>
            </a:r>
            <a:endParaRPr kumimoji="1" lang="ja-JP" altLang="en-US" sz="1800" dirty="0"/>
          </a:p>
          <a:p>
            <a:pPr marL="0" indent="0">
              <a:buNone/>
            </a:pPr>
            <a:r>
              <a:rPr kumimoji="1" lang="ja-JP" altLang="en-US" sz="1800" b="1" dirty="0"/>
              <a:t>データ挿入</a:t>
            </a:r>
            <a:r>
              <a:rPr kumimoji="1" lang="ja-JP" altLang="en-US" sz="1800" dirty="0"/>
              <a:t>、名前が</a:t>
            </a:r>
            <a:r>
              <a:rPr kumimoji="1" lang="en-US" altLang="ja-JP" sz="1800" dirty="0"/>
              <a:t>'John'</a:t>
            </a:r>
            <a:r>
              <a:rPr kumimoji="1" lang="ja-JP" altLang="en-US" sz="1800" dirty="0"/>
              <a:t>、年齢が</a:t>
            </a:r>
            <a:r>
              <a:rPr kumimoji="1" lang="en-US" altLang="ja-JP" sz="1800" dirty="0"/>
              <a:t>30</a:t>
            </a:r>
            <a:r>
              <a:rPr kumimoji="1" lang="ja-JP" altLang="en-US" sz="1800" dirty="0"/>
              <a:t>、給与が</a:t>
            </a:r>
            <a:r>
              <a:rPr kumimoji="1" lang="en-US" altLang="ja-JP" sz="1800" dirty="0"/>
              <a:t>55,000</a:t>
            </a:r>
            <a:r>
              <a:rPr kumimoji="1" lang="ja-JP" altLang="en-US" sz="1800" dirty="0"/>
              <a:t>の新しい従業員を追加</a:t>
            </a:r>
          </a:p>
          <a:p>
            <a:pPr marL="0" indent="0">
              <a:buNone/>
            </a:pPr>
            <a:r>
              <a:rPr kumimoji="1" lang="en-US" altLang="ja-JP" sz="1800" dirty="0"/>
              <a:t>SQL: INSERT INTO employees (name, age, salary) VALUES ('John', 30, 55000);</a:t>
            </a:r>
          </a:p>
          <a:p>
            <a:pPr marL="0" indent="0">
              <a:buNone/>
            </a:pPr>
            <a:r>
              <a:rPr kumimoji="1" lang="ja-JP" altLang="en-US" sz="1800" b="1" dirty="0"/>
              <a:t>データ削除</a:t>
            </a:r>
            <a:r>
              <a:rPr kumimoji="1" lang="ja-JP" altLang="en-US" sz="1800" dirty="0"/>
              <a:t>、年齢が</a:t>
            </a:r>
            <a:r>
              <a:rPr kumimoji="1" lang="en-US" altLang="ja-JP" sz="1800" dirty="0"/>
              <a:t>60</a:t>
            </a:r>
            <a:r>
              <a:rPr kumimoji="1" lang="ja-JP" altLang="en-US" sz="1800" dirty="0"/>
              <a:t>より上の従業員のデータを削除</a:t>
            </a:r>
          </a:p>
          <a:p>
            <a:pPr marL="0" indent="0">
              <a:buNone/>
            </a:pPr>
            <a:r>
              <a:rPr kumimoji="1" lang="en-US" altLang="ja-JP" sz="1800" dirty="0"/>
              <a:t>SQL: DELETE FROM employees WHERE age &gt; 60;</a:t>
            </a:r>
          </a:p>
          <a:p>
            <a:pPr marL="0" indent="0">
              <a:buNone/>
            </a:pPr>
            <a:r>
              <a:rPr kumimoji="1" lang="ja-JP" altLang="en-US" sz="2400" dirty="0"/>
              <a:t>② </a:t>
            </a:r>
            <a:r>
              <a:rPr kumimoji="1" lang="ja-JP" altLang="en-US" sz="2400" b="1" dirty="0"/>
              <a:t>プログラム中の処理の一部を </a:t>
            </a:r>
            <a:r>
              <a:rPr kumimoji="1" lang="en-US" altLang="ja-JP" sz="2400" b="1" dirty="0"/>
              <a:t>SQL </a:t>
            </a:r>
            <a:r>
              <a:rPr kumimoji="1" lang="ja-JP" altLang="en-US" sz="2400" b="1" dirty="0"/>
              <a:t>で実行</a:t>
            </a:r>
          </a:p>
          <a:p>
            <a:pPr marL="0" indent="0">
              <a:buNone/>
            </a:pPr>
            <a:r>
              <a:rPr kumimoji="1" lang="ja-JP" altLang="en-US" sz="1800" b="1" dirty="0"/>
              <a:t>注文処理</a:t>
            </a:r>
            <a:r>
              <a:rPr kumimoji="1" lang="ja-JP" altLang="en-US" sz="1800" dirty="0"/>
              <a:t>、ユーザー</a:t>
            </a:r>
            <a:r>
              <a:rPr kumimoji="1" lang="en-US" altLang="ja-JP" sz="1800" dirty="0"/>
              <a:t>ID</a:t>
            </a:r>
            <a:r>
              <a:rPr kumimoji="1" lang="ja-JP" altLang="en-US" sz="1800" dirty="0"/>
              <a:t>が</a:t>
            </a:r>
            <a:r>
              <a:rPr kumimoji="1" lang="en-US" altLang="ja-JP" sz="1800" dirty="0"/>
              <a:t>1</a:t>
            </a:r>
            <a:r>
              <a:rPr kumimoji="1" lang="ja-JP" altLang="en-US" sz="1800" dirty="0"/>
              <a:t>で商品</a:t>
            </a:r>
            <a:r>
              <a:rPr kumimoji="1" lang="en-US" altLang="ja-JP" sz="1800" dirty="0"/>
              <a:t>ID</a:t>
            </a:r>
            <a:r>
              <a:rPr kumimoji="1" lang="ja-JP" altLang="en-US" sz="1800" dirty="0"/>
              <a:t>が</a:t>
            </a:r>
            <a:r>
              <a:rPr kumimoji="1" lang="en-US" altLang="ja-JP" sz="1800" dirty="0"/>
              <a:t>101</a:t>
            </a:r>
            <a:r>
              <a:rPr kumimoji="1" lang="ja-JP" altLang="en-US" sz="1800" dirty="0"/>
              <a:t>の商品を</a:t>
            </a:r>
            <a:r>
              <a:rPr kumimoji="1" lang="en-US" altLang="ja-JP" sz="1800" dirty="0"/>
              <a:t>2</a:t>
            </a:r>
            <a:r>
              <a:rPr kumimoji="1" lang="ja-JP" altLang="en-US" sz="1800" dirty="0"/>
              <a:t>個注文</a:t>
            </a:r>
          </a:p>
          <a:p>
            <a:pPr marL="0" indent="0">
              <a:buNone/>
            </a:pPr>
            <a:r>
              <a:rPr kumimoji="1" lang="en-US" altLang="ja-JP" sz="1800" dirty="0"/>
              <a:t>SQL: INSERT INTO orders (</a:t>
            </a:r>
            <a:r>
              <a:rPr kumimoji="1" lang="en-US" altLang="ja-JP" sz="1800" dirty="0" err="1"/>
              <a:t>user_id</a:t>
            </a:r>
            <a:r>
              <a:rPr kumimoji="1" lang="en-US" altLang="ja-JP" sz="1800" dirty="0"/>
              <a:t>, </a:t>
            </a:r>
            <a:r>
              <a:rPr kumimoji="1" lang="en-US" altLang="ja-JP" sz="1800" dirty="0" err="1"/>
              <a:t>product_id</a:t>
            </a:r>
            <a:r>
              <a:rPr kumimoji="1" lang="en-US" altLang="ja-JP" sz="1800" dirty="0"/>
              <a:t>, quantity) VALUES (1, 101, 2);</a:t>
            </a:r>
          </a:p>
          <a:p>
            <a:pPr marL="0" indent="0">
              <a:buNone/>
            </a:pPr>
            <a:r>
              <a:rPr lang="ja-JP" altLang="en-US" sz="2400" dirty="0"/>
              <a:t>③ </a:t>
            </a:r>
            <a:r>
              <a:rPr kumimoji="1" lang="ja-JP" altLang="en-US" sz="2400" b="1" dirty="0"/>
              <a:t>データ分析での </a:t>
            </a:r>
            <a:r>
              <a:rPr kumimoji="1" lang="en-US" altLang="ja-JP" sz="2400" b="1" dirty="0"/>
              <a:t>SQL </a:t>
            </a:r>
            <a:r>
              <a:rPr kumimoji="1" lang="ja-JP" altLang="en-US" sz="2400" b="1" dirty="0"/>
              <a:t>の役割</a:t>
            </a:r>
          </a:p>
          <a:p>
            <a:pPr marL="0" indent="0">
              <a:buNone/>
            </a:pPr>
            <a:r>
              <a:rPr kumimoji="1" lang="en-US" altLang="ja-JP" sz="1800" b="1" dirty="0"/>
              <a:t>2024</a:t>
            </a:r>
            <a:r>
              <a:rPr kumimoji="1" lang="ja-JP" altLang="en-US" sz="1800" b="1" dirty="0"/>
              <a:t>年</a:t>
            </a:r>
            <a:r>
              <a:rPr kumimoji="1" lang="en-US" altLang="ja-JP" sz="1800" b="1" dirty="0"/>
              <a:t>1</a:t>
            </a:r>
            <a:r>
              <a:rPr kumimoji="1" lang="ja-JP" altLang="en-US" sz="1800" b="1" dirty="0"/>
              <a:t>月</a:t>
            </a:r>
            <a:r>
              <a:rPr kumimoji="1" lang="en-US" altLang="ja-JP" sz="1800" b="1" dirty="0"/>
              <a:t>1</a:t>
            </a:r>
            <a:r>
              <a:rPr kumimoji="1" lang="ja-JP" altLang="en-US" sz="1800" b="1" dirty="0"/>
              <a:t>日から</a:t>
            </a:r>
            <a:r>
              <a:rPr kumimoji="1" lang="en-US" altLang="ja-JP" sz="1800" b="1" dirty="0"/>
              <a:t>2024</a:t>
            </a:r>
            <a:r>
              <a:rPr kumimoji="1" lang="ja-JP" altLang="en-US" sz="1800" b="1" dirty="0"/>
              <a:t>年</a:t>
            </a:r>
            <a:r>
              <a:rPr kumimoji="1" lang="en-US" altLang="ja-JP" sz="1800" b="1" dirty="0"/>
              <a:t>1</a:t>
            </a:r>
            <a:r>
              <a:rPr kumimoji="1" lang="ja-JP" altLang="en-US" sz="1800" b="1" dirty="0"/>
              <a:t>月</a:t>
            </a:r>
            <a:r>
              <a:rPr kumimoji="1" lang="en-US" altLang="ja-JP" sz="1800" b="1" dirty="0"/>
              <a:t>31</a:t>
            </a:r>
            <a:r>
              <a:rPr kumimoji="1" lang="ja-JP" altLang="en-US" sz="1800" b="1" dirty="0"/>
              <a:t>日までの売上合計を計算</a:t>
            </a:r>
          </a:p>
          <a:p>
            <a:pPr marL="0" indent="0">
              <a:buNone/>
            </a:pPr>
            <a:r>
              <a:rPr kumimoji="1" lang="en-US" altLang="ja-JP" sz="1800" dirty="0"/>
              <a:t>SQL: SELECT SUM(</a:t>
            </a:r>
            <a:r>
              <a:rPr kumimoji="1" lang="en-US" altLang="ja-JP" sz="1800" dirty="0" err="1"/>
              <a:t>sales_amount</a:t>
            </a:r>
            <a:r>
              <a:rPr kumimoji="1" lang="en-US" altLang="ja-JP" sz="1800" dirty="0"/>
              <a:t>) FROM sales WHERE date BETWEEN ‘2024-01-01' AND ‘2024-01-31';</a:t>
            </a:r>
          </a:p>
        </p:txBody>
      </p:sp>
      <p:sp>
        <p:nvSpPr>
          <p:cNvPr id="4" name="スライド番号プレースホルダー 3">
            <a:extLst>
              <a:ext uri="{FF2B5EF4-FFF2-40B4-BE49-F238E27FC236}">
                <a16:creationId xmlns:a16="http://schemas.microsoft.com/office/drawing/2014/main" id="{A7D14A91-EFA8-0F53-C0F7-B384836493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64781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FC000-6D4C-D497-1590-9CF568B4C3A0}"/>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95DCCEF2-1C33-CF9E-2698-29B5AE3647AE}"/>
              </a:ext>
            </a:extLst>
          </p:cNvPr>
          <p:cNvSpPr>
            <a:spLocks noGrp="1"/>
          </p:cNvSpPr>
          <p:nvPr>
            <p:ph idx="1"/>
          </p:nvPr>
        </p:nvSpPr>
        <p:spPr/>
        <p:txBody>
          <a:bodyPr>
            <a:normAutofit/>
          </a:bodyPr>
          <a:lstStyle/>
          <a:p>
            <a:r>
              <a:rPr kumimoji="1" lang="ja-JP" altLang="en-US" sz="2400" b="1" dirty="0"/>
              <a:t>データベースシステム</a:t>
            </a:r>
            <a:r>
              <a:rPr kumimoji="1" lang="ja-JP" altLang="en-US" sz="2400" dirty="0"/>
              <a:t>は</a:t>
            </a:r>
            <a:r>
              <a:rPr kumimoji="1" lang="ja-JP" altLang="en-US" sz="2400" b="1" dirty="0"/>
              <a:t>大量のデータを効率的に管理</a:t>
            </a:r>
            <a:r>
              <a:rPr kumimoji="1" lang="ja-JP" altLang="en-US" sz="2400" dirty="0"/>
              <a:t>するためのシステム</a:t>
            </a:r>
            <a:endParaRPr kumimoji="1" lang="en-US" altLang="ja-JP" sz="2400" dirty="0"/>
          </a:p>
          <a:p>
            <a:r>
              <a:rPr kumimoji="1" lang="ja-JP" altLang="en-US" sz="2400" b="1" dirty="0"/>
              <a:t>リレーショナルデータベース</a:t>
            </a:r>
            <a:r>
              <a:rPr kumimoji="1" lang="ja-JP" altLang="en-US" sz="2400" dirty="0"/>
              <a:t>は</a:t>
            </a:r>
            <a:r>
              <a:rPr kumimoji="1" lang="ja-JP" altLang="en-US" sz="2400" b="1" dirty="0"/>
              <a:t>テーブル形式</a:t>
            </a:r>
            <a:r>
              <a:rPr kumimoji="1" lang="ja-JP" altLang="en-US" sz="2400" dirty="0"/>
              <a:t>でデータを保存し，</a:t>
            </a:r>
            <a:r>
              <a:rPr kumimoji="1" lang="en-US" altLang="ja-JP" sz="2400" dirty="0"/>
              <a:t>SQL</a:t>
            </a:r>
            <a:r>
              <a:rPr kumimoji="1" lang="ja-JP" altLang="en-US" sz="2400" dirty="0"/>
              <a:t>で操作する</a:t>
            </a:r>
            <a:endParaRPr kumimoji="1" lang="en-US" altLang="ja-JP" sz="2400" dirty="0"/>
          </a:p>
          <a:p>
            <a:r>
              <a:rPr kumimoji="1" lang="ja-JP" altLang="en-US" sz="2400" b="1" dirty="0"/>
              <a:t>テーブル</a:t>
            </a:r>
            <a:r>
              <a:rPr kumimoji="1" lang="ja-JP" altLang="en-US" sz="2400" dirty="0"/>
              <a:t>は</a:t>
            </a:r>
            <a:r>
              <a:rPr kumimoji="1" lang="ja-JP" altLang="en-US" sz="2400" b="1" dirty="0"/>
              <a:t>属性（列）</a:t>
            </a:r>
            <a:r>
              <a:rPr kumimoji="1" lang="ja-JP" altLang="en-US" sz="2400" dirty="0"/>
              <a:t>と</a:t>
            </a:r>
            <a:r>
              <a:rPr kumimoji="1" lang="ja-JP" altLang="en-US" sz="2400" b="1" dirty="0"/>
              <a:t>行</a:t>
            </a:r>
            <a:r>
              <a:rPr kumimoji="1" lang="ja-JP" altLang="en-US" sz="2400" dirty="0"/>
              <a:t>から構成され，各セルには</a:t>
            </a:r>
            <a:r>
              <a:rPr kumimoji="1" lang="ja-JP" altLang="en-US" sz="2400" b="1" dirty="0"/>
              <a:t>データ型に応じた値</a:t>
            </a:r>
            <a:r>
              <a:rPr kumimoji="1" lang="ja-JP" altLang="en-US" sz="2400" dirty="0"/>
              <a:t>が入る</a:t>
            </a:r>
            <a:endParaRPr kumimoji="1" lang="en-US" altLang="ja-JP" sz="2400" dirty="0"/>
          </a:p>
          <a:p>
            <a:r>
              <a:rPr kumimoji="1" lang="en-US" altLang="ja-JP" sz="2400" b="1" dirty="0"/>
              <a:t>SQL</a:t>
            </a:r>
            <a:r>
              <a:rPr kumimoji="1" lang="ja-JP" altLang="en-US" sz="2400" dirty="0"/>
              <a:t>を使用して，</a:t>
            </a:r>
            <a:r>
              <a:rPr kumimoji="1" lang="ja-JP" altLang="en-US" sz="2400" b="1" dirty="0"/>
              <a:t>テーブル定義</a:t>
            </a:r>
            <a:r>
              <a:rPr kumimoji="1" lang="ja-JP" altLang="en-US" sz="2400" dirty="0"/>
              <a:t>や様々な</a:t>
            </a:r>
            <a:r>
              <a:rPr kumimoji="1" lang="ja-JP" altLang="en-US" sz="2400" b="1" dirty="0"/>
              <a:t>問い合わせ（クエリ）</a:t>
            </a:r>
            <a:r>
              <a:rPr kumimoji="1" lang="ja-JP" altLang="en-US" sz="2400" dirty="0"/>
              <a:t>を行うことができる</a:t>
            </a:r>
            <a:endParaRPr kumimoji="1" lang="en-US" altLang="ja-JP" sz="2400"/>
          </a:p>
          <a:p>
            <a:r>
              <a:rPr kumimoji="1" lang="en-US" altLang="ja-JP" sz="2400"/>
              <a:t>SQL</a:t>
            </a:r>
            <a:r>
              <a:rPr kumimoji="1" lang="ja-JP" altLang="en-US" sz="2400" dirty="0"/>
              <a:t>の基本的な構文（</a:t>
            </a:r>
            <a:r>
              <a:rPr kumimoji="1" lang="en-US" altLang="ja-JP" sz="2400" dirty="0"/>
              <a:t>select, from, where</a:t>
            </a:r>
            <a:r>
              <a:rPr kumimoji="1" lang="ja-JP" altLang="en-US" sz="2400" dirty="0"/>
              <a:t>）を理解することで，データの検索や加工が可能になる</a:t>
            </a:r>
          </a:p>
        </p:txBody>
      </p:sp>
      <p:sp>
        <p:nvSpPr>
          <p:cNvPr id="4" name="スライド番号プレースホルダー 3">
            <a:extLst>
              <a:ext uri="{FF2B5EF4-FFF2-40B4-BE49-F238E27FC236}">
                <a16:creationId xmlns:a16="http://schemas.microsoft.com/office/drawing/2014/main" id="{313B13FA-1B11-C868-24B8-90A3411624E9}"/>
              </a:ext>
            </a:extLst>
          </p:cNvPr>
          <p:cNvSpPr>
            <a:spLocks noGrp="1"/>
          </p:cNvSpPr>
          <p:nvPr>
            <p:ph type="sldNum" sz="quarter" idx="12"/>
          </p:nvPr>
        </p:nvSpPr>
        <p:spPr/>
        <p:txBody>
          <a:bodyPr/>
          <a:lstStyle/>
          <a:p>
            <a:fld id="{E205D82C-95A1-431E-8E38-AA614A14CDCF}" type="slidenum">
              <a:rPr kumimoji="1" lang="ja-JP" altLang="en-US" smtClean="0"/>
              <a:t>57</a:t>
            </a:fld>
            <a:endParaRPr kumimoji="1" lang="ja-JP" altLang="en-US"/>
          </a:p>
        </p:txBody>
      </p:sp>
    </p:spTree>
    <p:extLst>
      <p:ext uri="{BB962C8B-B14F-4D97-AF65-F5344CB8AC3E}">
        <p14:creationId xmlns:p14="http://schemas.microsoft.com/office/powerpoint/2010/main" val="76335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演習２．テーブル定義とデータ追加と問い合わせ</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58</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18108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908" y="186603"/>
            <a:ext cx="8461208" cy="469865"/>
          </a:xfrm>
        </p:spPr>
        <p:txBody>
          <a:bodyPr>
            <a:normAutofit fontScale="90000"/>
          </a:bodyPr>
          <a:lstStyle/>
          <a:p>
            <a:r>
              <a:rPr lang="ja-JP" altLang="en-US" dirty="0"/>
              <a:t>データ追加の</a:t>
            </a:r>
            <a:r>
              <a:rPr lang="en-US" altLang="ja-JP" dirty="0"/>
              <a:t>SQL</a:t>
            </a:r>
            <a:endParaRPr kumimoji="1" lang="ja-JP" altLang="en-US" dirty="0"/>
          </a:p>
        </p:txBody>
      </p:sp>
      <p:sp>
        <p:nvSpPr>
          <p:cNvPr id="4" name="スライド番号プレースホルダー 3"/>
          <p:cNvSpPr>
            <a:spLocks noGrp="1"/>
          </p:cNvSpPr>
          <p:nvPr>
            <p:ph type="sldNum" sz="quarter" idx="12"/>
          </p:nvPr>
        </p:nvSpPr>
        <p:spPr>
          <a:xfrm>
            <a:off x="6856134" y="636792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A421EE35-0D14-4CE5-B5A9-1985AD613FE3}"/>
              </a:ext>
            </a:extLst>
          </p:cNvPr>
          <p:cNvGraphicFramePr>
            <a:graphicFrameLocks noGrp="1"/>
          </p:cNvGraphicFramePr>
          <p:nvPr/>
        </p:nvGraphicFramePr>
        <p:xfrm>
          <a:off x="1336876" y="746567"/>
          <a:ext cx="7617171" cy="1737360"/>
        </p:xfrm>
        <a:graphic>
          <a:graphicData uri="http://schemas.openxmlformats.org/drawingml/2006/table">
            <a:tbl>
              <a:tblPr firstRow="1" bandRow="1">
                <a:tableStyleId>{5C22544A-7EE6-4342-B048-85BDC9FD1C3A}</a:tableStyleId>
              </a:tblPr>
              <a:tblGrid>
                <a:gridCol w="972274">
                  <a:extLst>
                    <a:ext uri="{9D8B030D-6E8A-4147-A177-3AD203B41FA5}">
                      <a16:colId xmlns:a16="http://schemas.microsoft.com/office/drawing/2014/main" val="20000"/>
                    </a:ext>
                  </a:extLst>
                </a:gridCol>
                <a:gridCol w="1556795">
                  <a:extLst>
                    <a:ext uri="{9D8B030D-6E8A-4147-A177-3AD203B41FA5}">
                      <a16:colId xmlns:a16="http://schemas.microsoft.com/office/drawing/2014/main" val="20001"/>
                    </a:ext>
                  </a:extLst>
                </a:gridCol>
                <a:gridCol w="1169043">
                  <a:extLst>
                    <a:ext uri="{9D8B030D-6E8A-4147-A177-3AD203B41FA5}">
                      <a16:colId xmlns:a16="http://schemas.microsoft.com/office/drawing/2014/main" val="20002"/>
                    </a:ext>
                  </a:extLst>
                </a:gridCol>
                <a:gridCol w="1290577">
                  <a:extLst>
                    <a:ext uri="{9D8B030D-6E8A-4147-A177-3AD203B41FA5}">
                      <a16:colId xmlns:a16="http://schemas.microsoft.com/office/drawing/2014/main" val="1803312963"/>
                    </a:ext>
                  </a:extLst>
                </a:gridCol>
                <a:gridCol w="2628482">
                  <a:extLst>
                    <a:ext uri="{9D8B030D-6E8A-4147-A177-3AD203B41FA5}">
                      <a16:colId xmlns:a16="http://schemas.microsoft.com/office/drawing/2014/main" val="2748697123"/>
                    </a:ext>
                  </a:extLst>
                </a:gridCol>
              </a:tblGrid>
              <a:tr h="252839">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id</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name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age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a:solidFill>
                            <a:schemeClr val="tx1"/>
                          </a:solidFill>
                          <a:latin typeface="メイリオ" panose="020B0604030504040204" pitchFamily="50" charset="-128"/>
                          <a:ea typeface="メイリオ" panose="020B0604030504040204" pitchFamily="50" charset="-128"/>
                        </a:rPr>
                        <a:t>salary</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ctr"/>
                      <a:r>
                        <a:rPr kumimoji="1" lang="en-US" altLang="ja-JP" sz="2400" dirty="0" err="1">
                          <a:solidFill>
                            <a:schemeClr val="tx1"/>
                          </a:solidFill>
                          <a:latin typeface="メイリオ" panose="020B0604030504040204" pitchFamily="50" charset="-128"/>
                          <a:ea typeface="メイリオ" panose="020B0604030504040204" pitchFamily="50" charset="-128"/>
                        </a:rPr>
                        <a:t>department_id</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0"/>
                  </a:ext>
                </a:extLst>
              </a:tr>
              <a:tr h="365504">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Alice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50000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1"/>
                  </a:ext>
                </a:extLst>
              </a:tr>
              <a:tr h="252839">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Bob</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40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60000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1</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002"/>
                  </a:ext>
                </a:extLst>
              </a:tr>
              <a:tr h="252839">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Charlie</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35</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70000</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tc>
                  <a:txBody>
                    <a:bodyPr/>
                    <a:lstStyle/>
                    <a:p>
                      <a:pPr algn="r"/>
                      <a:r>
                        <a:rPr kumimoji="1" lang="en-US" altLang="ja-JP" sz="2400" dirty="0">
                          <a:solidFill>
                            <a:schemeClr val="tx1"/>
                          </a:solidFill>
                          <a:latin typeface="メイリオ" panose="020B0604030504040204" pitchFamily="50" charset="-128"/>
                          <a:ea typeface="メイリオ" panose="020B0604030504040204" pitchFamily="50" charset="-128"/>
                        </a:rPr>
                        <a:t>2</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68580" marR="68580" marT="34290" marB="34290"/>
                </a:tc>
                <a:extLst>
                  <a:ext uri="{0D108BD9-81ED-4DB2-BD59-A6C34878D82A}">
                    <a16:rowId xmlns:a16="http://schemas.microsoft.com/office/drawing/2014/main" val="1087875803"/>
                  </a:ext>
                </a:extLst>
              </a:tr>
            </a:tbl>
          </a:graphicData>
        </a:graphic>
      </p:graphicFrame>
      <p:sp>
        <p:nvSpPr>
          <p:cNvPr id="6" name="コンテンツ プレースホルダー 2"/>
          <p:cNvSpPr txBox="1">
            <a:spLocks/>
          </p:cNvSpPr>
          <p:nvPr/>
        </p:nvSpPr>
        <p:spPr>
          <a:xfrm>
            <a:off x="40512" y="1432704"/>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従業員</a:t>
            </a:r>
          </a:p>
        </p:txBody>
      </p:sp>
      <p:sp>
        <p:nvSpPr>
          <p:cNvPr id="3" name="コンテンツ プレースホルダー 10">
            <a:extLst>
              <a:ext uri="{FF2B5EF4-FFF2-40B4-BE49-F238E27FC236}">
                <a16:creationId xmlns:a16="http://schemas.microsoft.com/office/drawing/2014/main" id="{5E22144F-1150-08A3-AB3B-8A0B0F6E5BA7}"/>
              </a:ext>
            </a:extLst>
          </p:cNvPr>
          <p:cNvSpPr txBox="1">
            <a:spLocks/>
          </p:cNvSpPr>
          <p:nvPr/>
        </p:nvSpPr>
        <p:spPr>
          <a:xfrm>
            <a:off x="1163781" y="2637126"/>
            <a:ext cx="8461208" cy="24666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t>INSERT INTO </a:t>
            </a:r>
            <a:r>
              <a:rPr lang="ja-JP" altLang="en-US" sz="2400" dirty="0"/>
              <a:t>従業員 </a:t>
            </a:r>
            <a:r>
              <a:rPr lang="en-US" altLang="ja-JP" sz="2400" dirty="0"/>
              <a:t>VALUES (1, 'Alice', 30, 50000, 1);</a:t>
            </a:r>
          </a:p>
          <a:p>
            <a:pPr marL="0" indent="0">
              <a:buFont typeface="Arial" panose="020B0604020202020204" pitchFamily="34" charset="0"/>
              <a:buNone/>
            </a:pPr>
            <a:r>
              <a:rPr lang="en-US" altLang="ja-JP" sz="2400" dirty="0"/>
              <a:t>INSERT INTO </a:t>
            </a:r>
            <a:r>
              <a:rPr lang="ja-JP" altLang="en-US" sz="2400" dirty="0"/>
              <a:t>従業員 </a:t>
            </a:r>
            <a:r>
              <a:rPr lang="en-US" altLang="ja-JP" sz="2400" dirty="0"/>
              <a:t>VALUES (2, 'Bob', 40, 60000, 1);</a:t>
            </a:r>
          </a:p>
          <a:p>
            <a:pPr marL="0" indent="0">
              <a:buFont typeface="Arial" panose="020B0604020202020204" pitchFamily="34" charset="0"/>
              <a:buNone/>
            </a:pPr>
            <a:r>
              <a:rPr lang="en-US" altLang="ja-JP" sz="2400" dirty="0"/>
              <a:t>INSERT INTO </a:t>
            </a:r>
            <a:r>
              <a:rPr lang="ja-JP" altLang="en-US" sz="2400" dirty="0"/>
              <a:t>従業員 </a:t>
            </a:r>
            <a:r>
              <a:rPr lang="en-US" altLang="ja-JP" sz="2400" dirty="0"/>
              <a:t>VALUES (3, 'Charlie', 35, 70000, 2);</a:t>
            </a:r>
          </a:p>
        </p:txBody>
      </p:sp>
    </p:spTree>
    <p:extLst>
      <p:ext uri="{BB962C8B-B14F-4D97-AF65-F5344CB8AC3E}">
        <p14:creationId xmlns:p14="http://schemas.microsoft.com/office/powerpoint/2010/main" val="223621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56188-9F1D-D12F-27EA-C1F7188360E7}"/>
              </a:ext>
            </a:extLst>
          </p:cNvPr>
          <p:cNvSpPr>
            <a:spLocks noGrp="1"/>
          </p:cNvSpPr>
          <p:nvPr>
            <p:ph type="title"/>
          </p:nvPr>
        </p:nvSpPr>
        <p:spPr/>
        <p:txBody>
          <a:bodyPr>
            <a:normAutofit fontScale="90000"/>
          </a:bodyPr>
          <a:lstStyle/>
          <a:p>
            <a:r>
              <a:rPr lang="ja-JP" altLang="en-US" dirty="0"/>
              <a:t>データベースシステムの役割</a:t>
            </a:r>
            <a:endParaRPr kumimoji="1" lang="ja-JP" altLang="en-US" dirty="0"/>
          </a:p>
        </p:txBody>
      </p:sp>
      <p:sp>
        <p:nvSpPr>
          <p:cNvPr id="3" name="コンテンツ プレースホルダー 2">
            <a:extLst>
              <a:ext uri="{FF2B5EF4-FFF2-40B4-BE49-F238E27FC236}">
                <a16:creationId xmlns:a16="http://schemas.microsoft.com/office/drawing/2014/main" id="{26B1684B-1BAA-B1F4-F4D7-349CE77D96D9}"/>
              </a:ext>
            </a:extLst>
          </p:cNvPr>
          <p:cNvSpPr>
            <a:spLocks noGrp="1"/>
          </p:cNvSpPr>
          <p:nvPr>
            <p:ph idx="1"/>
          </p:nvPr>
        </p:nvSpPr>
        <p:spPr/>
        <p:txBody>
          <a:bodyPr>
            <a:normAutofit/>
          </a:bodyPr>
          <a:lstStyle/>
          <a:p>
            <a:pPr algn="l"/>
            <a:r>
              <a:rPr lang="ja-JP" altLang="en-US" sz="2400" b="1" i="0" dirty="0">
                <a:solidFill>
                  <a:srgbClr val="374151"/>
                </a:solidFill>
                <a:effectLst/>
                <a:latin typeface="Söhne"/>
              </a:rPr>
              <a:t>データの構造化</a:t>
            </a:r>
            <a:endParaRPr lang="en-US" altLang="ja-JP" sz="2400" b="1" dirty="0">
              <a:solidFill>
                <a:srgbClr val="374151"/>
              </a:solidFill>
              <a:latin typeface="Söhne"/>
            </a:endParaRPr>
          </a:p>
          <a:p>
            <a:pPr marL="0" indent="0" algn="l">
              <a:buNone/>
            </a:pPr>
            <a:r>
              <a:rPr lang="ja-JP" altLang="en-US" sz="2400" b="0" i="0" dirty="0">
                <a:solidFill>
                  <a:srgbClr val="374151"/>
                </a:solidFill>
                <a:effectLst/>
                <a:latin typeface="Söhne"/>
              </a:rPr>
              <a:t>データを整理。データは分かりやすくなり、</a:t>
            </a:r>
            <a:r>
              <a:rPr lang="ja-JP" altLang="en-US" sz="2400" b="1" i="0" dirty="0">
                <a:solidFill>
                  <a:srgbClr val="374151"/>
                </a:solidFill>
                <a:effectLst/>
                <a:latin typeface="Söhne"/>
              </a:rPr>
              <a:t>関連性のあるデータ同士を結び付ける</a:t>
            </a:r>
            <a:r>
              <a:rPr lang="ja-JP" altLang="en-US" sz="2400" b="0" i="0" dirty="0">
                <a:solidFill>
                  <a:srgbClr val="374151"/>
                </a:solidFill>
                <a:effectLst/>
                <a:latin typeface="Söhne"/>
              </a:rPr>
              <a:t>ことも</a:t>
            </a:r>
            <a:r>
              <a:rPr lang="ja-JP" altLang="en-US" sz="2400" b="1" i="0" dirty="0">
                <a:solidFill>
                  <a:srgbClr val="374151"/>
                </a:solidFill>
                <a:effectLst/>
                <a:latin typeface="Söhne"/>
              </a:rPr>
              <a:t>簡単</a:t>
            </a:r>
            <a:r>
              <a:rPr lang="ja-JP" altLang="en-US" sz="2400" b="0" i="0" dirty="0">
                <a:solidFill>
                  <a:srgbClr val="374151"/>
                </a:solidFill>
                <a:effectLst/>
                <a:latin typeface="Söhne"/>
              </a:rPr>
              <a:t>に。</a:t>
            </a:r>
          </a:p>
          <a:p>
            <a:pPr algn="l"/>
            <a:r>
              <a:rPr lang="ja-JP" altLang="en-US" sz="2400" b="1" i="0" dirty="0">
                <a:solidFill>
                  <a:srgbClr val="374151"/>
                </a:solidFill>
                <a:effectLst/>
                <a:latin typeface="Söhne"/>
              </a:rPr>
              <a:t>データの</a:t>
            </a:r>
            <a:r>
              <a:rPr lang="ja-JP" altLang="en-US" sz="2400" b="1" dirty="0">
                <a:solidFill>
                  <a:srgbClr val="374151"/>
                </a:solidFill>
                <a:latin typeface="Söhne"/>
              </a:rPr>
              <a:t>整合</a:t>
            </a:r>
            <a:r>
              <a:rPr lang="ja-JP" altLang="en-US" sz="2400" b="1" i="0" dirty="0">
                <a:solidFill>
                  <a:srgbClr val="374151"/>
                </a:solidFill>
                <a:effectLst/>
                <a:latin typeface="Söhne"/>
              </a:rPr>
              <a:t>性</a:t>
            </a:r>
            <a:endParaRPr lang="en-US" altLang="ja-JP" sz="2400" b="1" dirty="0">
              <a:solidFill>
                <a:srgbClr val="374151"/>
              </a:solidFill>
              <a:latin typeface="Söhne"/>
            </a:endParaRPr>
          </a:p>
          <a:p>
            <a:pPr marL="0" indent="0" algn="l">
              <a:buNone/>
            </a:pPr>
            <a:r>
              <a:rPr lang="ja-JP" altLang="en-US" sz="2400" b="0" i="0" dirty="0">
                <a:solidFill>
                  <a:srgbClr val="374151"/>
                </a:solidFill>
                <a:effectLst/>
                <a:latin typeface="Söhne"/>
              </a:rPr>
              <a:t>データの</a:t>
            </a:r>
            <a:r>
              <a:rPr lang="ja-JP" altLang="en-US" sz="2400" dirty="0">
                <a:solidFill>
                  <a:srgbClr val="374151"/>
                </a:solidFill>
                <a:latin typeface="Söhne"/>
              </a:rPr>
              <a:t>整合</a:t>
            </a:r>
            <a:r>
              <a:rPr lang="ja-JP" altLang="en-US" sz="2400" b="0" i="0" dirty="0">
                <a:solidFill>
                  <a:srgbClr val="374151"/>
                </a:solidFill>
                <a:effectLst/>
                <a:latin typeface="Söhne"/>
              </a:rPr>
              <a:t>性を保つための仕組みを提供。</a:t>
            </a:r>
            <a:r>
              <a:rPr lang="ja-JP" altLang="en-US" sz="2400" b="1" i="0" dirty="0">
                <a:solidFill>
                  <a:srgbClr val="374151"/>
                </a:solidFill>
                <a:effectLst/>
                <a:latin typeface="Söhne"/>
              </a:rPr>
              <a:t>データが正確で矛盾しないように、制約を設定できる</a:t>
            </a:r>
            <a:r>
              <a:rPr lang="ja-JP" altLang="en-US" sz="2400" b="0" i="0" dirty="0">
                <a:solidFill>
                  <a:srgbClr val="374151"/>
                </a:solidFill>
                <a:effectLst/>
                <a:latin typeface="Söhne"/>
              </a:rPr>
              <a:t>。データの品質が向上し、誤った情報が排除される。</a:t>
            </a:r>
          </a:p>
          <a:p>
            <a:pPr algn="l"/>
            <a:r>
              <a:rPr lang="ja-JP" altLang="en-US" sz="2400" b="1" i="0" dirty="0">
                <a:solidFill>
                  <a:srgbClr val="374151"/>
                </a:solidFill>
                <a:effectLst/>
                <a:latin typeface="Söhne"/>
              </a:rPr>
              <a:t>データの永続性</a:t>
            </a:r>
            <a:endParaRPr lang="en-US" altLang="ja-JP" sz="2400" b="1" dirty="0">
              <a:solidFill>
                <a:srgbClr val="374151"/>
              </a:solidFill>
              <a:latin typeface="Söhne"/>
            </a:endParaRPr>
          </a:p>
          <a:p>
            <a:pPr marL="0" indent="0" algn="l">
              <a:buNone/>
            </a:pPr>
            <a:r>
              <a:rPr lang="ja-JP" altLang="en-US" sz="2400" b="0" i="0" dirty="0">
                <a:solidFill>
                  <a:srgbClr val="374151"/>
                </a:solidFill>
                <a:effectLst/>
                <a:latin typeface="Söhne"/>
              </a:rPr>
              <a:t>データを永続的に保存する。</a:t>
            </a:r>
            <a:r>
              <a:rPr lang="ja-JP" altLang="en-US" sz="2400" b="1" i="0" dirty="0">
                <a:solidFill>
                  <a:srgbClr val="374151"/>
                </a:solidFill>
                <a:effectLst/>
                <a:latin typeface="Söhne"/>
              </a:rPr>
              <a:t>データは電源を切っても消えず、長期間にわたって安全に保管される</a:t>
            </a:r>
            <a:r>
              <a:rPr lang="ja-JP" altLang="en-US" sz="2400" b="0" i="0" dirty="0">
                <a:solidFill>
                  <a:srgbClr val="374151"/>
                </a:solidFill>
                <a:effectLst/>
                <a:latin typeface="Söhne"/>
              </a:rPr>
              <a:t>。データを失う心配がなくなる。</a:t>
            </a:r>
          </a:p>
          <a:p>
            <a:endParaRPr kumimoji="1" lang="ja-JP" altLang="en-US" dirty="0"/>
          </a:p>
        </p:txBody>
      </p:sp>
      <p:sp>
        <p:nvSpPr>
          <p:cNvPr id="4" name="スライド番号プレースホルダー 3">
            <a:extLst>
              <a:ext uri="{FF2B5EF4-FFF2-40B4-BE49-F238E27FC236}">
                <a16:creationId xmlns:a16="http://schemas.microsoft.com/office/drawing/2014/main" id="{FECE46A7-CE23-B684-8DD2-699C8AB39B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32747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400" dirty="0"/>
              <a:t>Web</a:t>
            </a:r>
            <a:r>
              <a:rPr kumimoji="1" lang="ja-JP" altLang="en-US" sz="2400" dirty="0"/>
              <a:t>ブラウザを使用</a:t>
            </a:r>
            <a:endParaRPr kumimoji="1" lang="en-US" altLang="ja-JP" sz="2400" dirty="0"/>
          </a:p>
          <a:p>
            <a:pPr marL="0" indent="0">
              <a:buNone/>
            </a:pPr>
            <a:r>
              <a:rPr lang="ja-JP" altLang="en-US" sz="2400" dirty="0"/>
              <a:t>① アドレスバーに</a:t>
            </a:r>
            <a:r>
              <a:rPr lang="en-US" altLang="ja-JP" sz="2400" dirty="0" err="1"/>
              <a:t>SQLFiddle</a:t>
            </a:r>
            <a:r>
              <a:rPr lang="ja-JP" altLang="en-US" sz="2400" dirty="0"/>
              <a:t>の</a:t>
            </a:r>
            <a:r>
              <a:rPr lang="en-US" altLang="ja-JP" sz="2400" dirty="0"/>
              <a:t>URL</a:t>
            </a:r>
            <a:r>
              <a:rPr lang="ja-JP" altLang="en-US" sz="2400" dirty="0"/>
              <a:t>を入力</a:t>
            </a:r>
            <a:endParaRPr lang="en-US" altLang="ja-JP" sz="2400" dirty="0"/>
          </a:p>
          <a:p>
            <a:pPr marL="0" indent="0">
              <a:buNone/>
            </a:pPr>
            <a:r>
              <a:rPr lang="en-US" altLang="ja-JP" sz="2400" b="1" dirty="0"/>
              <a:t>http://sqlfiddle.com/ </a:t>
            </a:r>
          </a:p>
          <a:p>
            <a:pPr marL="0" indent="0">
              <a:buNone/>
            </a:pPr>
            <a:endParaRPr lang="en-US" altLang="ja-JP" sz="2400" dirty="0"/>
          </a:p>
          <a:p>
            <a:pPr marL="0" indent="0">
              <a:buNone/>
            </a:pPr>
            <a:r>
              <a:rPr lang="ja-JP" altLang="en-US" sz="2400" dirty="0"/>
              <a:t>② 「</a:t>
            </a:r>
            <a:r>
              <a:rPr lang="en-US" altLang="ja-JP" sz="2400" b="1" dirty="0"/>
              <a:t>MySQL</a:t>
            </a:r>
            <a:r>
              <a:rPr lang="ja-JP" altLang="en-US" sz="2400" dirty="0"/>
              <a:t>」を選択</a:t>
            </a: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0AF87328-4226-2835-F9C8-63CD615E1C53}"/>
              </a:ext>
            </a:extLst>
          </p:cNvPr>
          <p:cNvPicPr>
            <a:picLocks noChangeAspect="1"/>
          </p:cNvPicPr>
          <p:nvPr/>
        </p:nvPicPr>
        <p:blipFill>
          <a:blip r:embed="rId2"/>
          <a:stretch>
            <a:fillRect/>
          </a:stretch>
        </p:blipFill>
        <p:spPr>
          <a:xfrm>
            <a:off x="733124" y="3429000"/>
            <a:ext cx="7347884" cy="3143307"/>
          </a:xfrm>
          <a:prstGeom prst="rect">
            <a:avLst/>
          </a:prstGeom>
          <a:ln>
            <a:solidFill>
              <a:schemeClr val="accent1"/>
            </a:solidFill>
          </a:ln>
        </p:spPr>
      </p:pic>
      <p:sp>
        <p:nvSpPr>
          <p:cNvPr id="7" name="正方形/長方形 6">
            <a:extLst>
              <a:ext uri="{FF2B5EF4-FFF2-40B4-BE49-F238E27FC236}">
                <a16:creationId xmlns:a16="http://schemas.microsoft.com/office/drawing/2014/main" id="{1D285E25-6CFA-AC9F-8605-7F04BC868F9A}"/>
              </a:ext>
            </a:extLst>
          </p:cNvPr>
          <p:cNvSpPr/>
          <p:nvPr/>
        </p:nvSpPr>
        <p:spPr>
          <a:xfrm>
            <a:off x="4068186" y="5684866"/>
            <a:ext cx="980906" cy="21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47368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8900"/>
            <a:ext cx="8461208" cy="6134099"/>
          </a:xfrm>
        </p:spPr>
        <p:txBody>
          <a:bodyPr>
            <a:normAutofit/>
          </a:bodyPr>
          <a:lstStyle/>
          <a:p>
            <a:pPr marL="0" indent="0">
              <a:buNone/>
            </a:pPr>
            <a:r>
              <a:rPr lang="ja-JP" altLang="en-US" sz="2400" dirty="0"/>
              <a:t>③ 上のパネルの </a:t>
            </a:r>
            <a:r>
              <a:rPr lang="en-US" altLang="ja-JP" sz="2400" b="1" u="sng" dirty="0"/>
              <a:t>SQL </a:t>
            </a:r>
            <a:r>
              <a:rPr lang="ja-JP" altLang="en-US" sz="2400" b="1" u="sng" dirty="0"/>
              <a:t>は不要なので消す</a:t>
            </a:r>
            <a:endParaRPr lang="en-US" altLang="ja-JP" sz="2400" b="1" u="sng" dirty="0"/>
          </a:p>
          <a:p>
            <a:pPr marL="0" indent="0">
              <a:buNone/>
            </a:pPr>
            <a:r>
              <a:rPr lang="ja-JP" altLang="en-US" sz="2400" dirty="0"/>
              <a:t>④ </a:t>
            </a:r>
            <a:r>
              <a:rPr lang="ja-JP" altLang="en-US" sz="2400" b="1" dirty="0"/>
              <a:t>上のパネル</a:t>
            </a:r>
            <a:r>
              <a:rPr lang="ja-JP" altLang="en-US" sz="2400" dirty="0"/>
              <a:t>に、</a:t>
            </a:r>
            <a:r>
              <a:rPr lang="ja-JP" altLang="en-US" sz="2400" b="1" dirty="0"/>
              <a:t>テーブル定義とデータ追加と問い合わせを行う </a:t>
            </a:r>
            <a:r>
              <a:rPr lang="en-US" altLang="ja-JP" sz="2400" b="1"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正方形/長方形 1"/>
          <p:cNvSpPr/>
          <p:nvPr/>
        </p:nvSpPr>
        <p:spPr>
          <a:xfrm>
            <a:off x="685800" y="1512314"/>
            <a:ext cx="7772400" cy="3170099"/>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name TEXT,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age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salary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department_id</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(1, 'Alice', 30, 50000,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(2, 'Bob', 40, 60000,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(3, 'Charlie', 35, 70000,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select * from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1110146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627558B-310E-3926-CE87-786820688FB8}"/>
              </a:ext>
            </a:extLst>
          </p:cNvPr>
          <p:cNvPicPr>
            <a:picLocks noChangeAspect="1"/>
          </p:cNvPicPr>
          <p:nvPr/>
        </p:nvPicPr>
        <p:blipFill>
          <a:blip r:embed="rId2"/>
          <a:stretch>
            <a:fillRect/>
          </a:stretch>
        </p:blipFill>
        <p:spPr>
          <a:xfrm>
            <a:off x="811115" y="4101906"/>
            <a:ext cx="6434811" cy="2330336"/>
          </a:xfrm>
          <a:prstGeom prst="rect">
            <a:avLst/>
          </a:prstGeom>
        </p:spPr>
      </p:pic>
      <p:pic>
        <p:nvPicPr>
          <p:cNvPr id="6" name="図 5">
            <a:extLst>
              <a:ext uri="{FF2B5EF4-FFF2-40B4-BE49-F238E27FC236}">
                <a16:creationId xmlns:a16="http://schemas.microsoft.com/office/drawing/2014/main" id="{DE4D68AB-8686-D0B5-774C-A4B63E772D5B}"/>
              </a:ext>
            </a:extLst>
          </p:cNvPr>
          <p:cNvPicPr>
            <a:picLocks noChangeAspect="1"/>
          </p:cNvPicPr>
          <p:nvPr/>
        </p:nvPicPr>
        <p:blipFill>
          <a:blip r:embed="rId3"/>
          <a:stretch>
            <a:fillRect/>
          </a:stretch>
        </p:blipFill>
        <p:spPr>
          <a:xfrm>
            <a:off x="811116" y="933550"/>
            <a:ext cx="6504083" cy="2943250"/>
          </a:xfrm>
          <a:prstGeom prst="rect">
            <a:avLst/>
          </a:prstGeom>
        </p:spPr>
      </p:pic>
      <p:sp>
        <p:nvSpPr>
          <p:cNvPr id="3" name="コンテンツ プレースホルダー 2"/>
          <p:cNvSpPr>
            <a:spLocks noGrp="1"/>
          </p:cNvSpPr>
          <p:nvPr>
            <p:ph idx="1"/>
          </p:nvPr>
        </p:nvSpPr>
        <p:spPr>
          <a:xfrm>
            <a:off x="321845" y="88901"/>
            <a:ext cx="8296861" cy="1097874"/>
          </a:xfrm>
        </p:spPr>
        <p:txBody>
          <a:bodyPr>
            <a:normAutofit/>
          </a:bodyPr>
          <a:lstStyle/>
          <a:p>
            <a:pPr marL="0" indent="0">
              <a:buNone/>
            </a:pPr>
            <a:r>
              <a:rPr lang="ja-JP" altLang="en-US" sz="2400" dirty="0"/>
              <a:t>⑤ 「</a:t>
            </a:r>
            <a:r>
              <a:rPr lang="en-US" altLang="ja-JP" sz="2400" b="1" dirty="0"/>
              <a:t>Execute</a:t>
            </a:r>
            <a:r>
              <a:rPr lang="ja-JP" altLang="en-US" sz="2400" dirty="0"/>
              <a:t>」をクリック．下側のウインドウで、</a:t>
            </a:r>
            <a:r>
              <a:rPr lang="ja-JP" altLang="en-US" sz="2400" b="1" dirty="0"/>
              <a:t>結果を確認</a:t>
            </a:r>
            <a:r>
              <a:rPr lang="ja-JP" altLang="en-US" sz="2400" dirty="0"/>
              <a:t>。</a:t>
            </a: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811115" y="4199397"/>
            <a:ext cx="937048" cy="388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B35A5DED-BE10-5163-117F-B91ACA4CFDD5}"/>
              </a:ext>
            </a:extLst>
          </p:cNvPr>
          <p:cNvSpPr txBox="1"/>
          <p:nvPr/>
        </p:nvSpPr>
        <p:spPr>
          <a:xfrm>
            <a:off x="682648" y="6472950"/>
            <a:ext cx="6761018" cy="369332"/>
          </a:xfrm>
          <a:prstGeom prst="rect">
            <a:avLst/>
          </a:prstGeom>
          <a:noFill/>
        </p:spPr>
        <p:txBody>
          <a:bodyPr wrap="square">
            <a:spAutoFit/>
          </a:bodyPr>
          <a:lstStyle/>
          <a:p>
            <a:r>
              <a:rPr lang="ja-JP" altLang="en-US" sz="1800" dirty="0"/>
              <a:t>（表示が見えないときは，スクロールバーでスクロール）</a:t>
            </a:r>
            <a:endParaRPr lang="ja-JP" altLang="en-US" dirty="0"/>
          </a:p>
        </p:txBody>
      </p:sp>
    </p:spTree>
    <p:extLst>
      <p:ext uri="{BB962C8B-B14F-4D97-AF65-F5344CB8AC3E}">
        <p14:creationId xmlns:p14="http://schemas.microsoft.com/office/powerpoint/2010/main" val="2132432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5E39-F7FB-B1B2-9F8C-9593069C122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9115989-139F-4D26-D2C8-C088DC06D76F}"/>
              </a:ext>
            </a:extLst>
          </p:cNvPr>
          <p:cNvSpPr>
            <a:spLocks noGrp="1"/>
          </p:cNvSpPr>
          <p:nvPr>
            <p:ph idx="1"/>
          </p:nvPr>
        </p:nvSpPr>
        <p:spPr>
          <a:xfrm>
            <a:off x="321845" y="88900"/>
            <a:ext cx="8461208" cy="6134099"/>
          </a:xfrm>
        </p:spPr>
        <p:txBody>
          <a:bodyPr>
            <a:normAutofit/>
          </a:bodyPr>
          <a:lstStyle/>
          <a:p>
            <a:pPr marL="0" indent="0">
              <a:buNone/>
            </a:pPr>
            <a:r>
              <a:rPr lang="ja-JP" altLang="en-US" sz="2400" dirty="0"/>
              <a:t>⑥ 上のパネルの </a:t>
            </a:r>
            <a:r>
              <a:rPr lang="en-US" altLang="ja-JP" sz="2400" b="1" u="sng" dirty="0"/>
              <a:t>SQL </a:t>
            </a:r>
            <a:r>
              <a:rPr lang="ja-JP" altLang="en-US" sz="2400" b="1" u="sng" dirty="0"/>
              <a:t>は不要なので消す</a:t>
            </a:r>
            <a:endParaRPr lang="en-US" altLang="ja-JP" sz="2400" b="1" u="sng" dirty="0"/>
          </a:p>
          <a:p>
            <a:pPr marL="0" indent="0">
              <a:buNone/>
            </a:pPr>
            <a:r>
              <a:rPr lang="ja-JP" altLang="en-US" sz="2400" dirty="0"/>
              <a:t>⑦ </a:t>
            </a:r>
            <a:r>
              <a:rPr lang="ja-JP" altLang="en-US" sz="2400" b="1" dirty="0"/>
              <a:t>上のパネル</a:t>
            </a:r>
            <a:r>
              <a:rPr lang="ja-JP" altLang="en-US" sz="2400" dirty="0"/>
              <a:t>に、</a:t>
            </a:r>
            <a:r>
              <a:rPr lang="ja-JP" altLang="en-US" sz="2400" b="1" dirty="0"/>
              <a:t>テーブル定義とデータ追加と問い合わせを行う </a:t>
            </a:r>
            <a:r>
              <a:rPr lang="en-US" altLang="ja-JP" sz="2400" b="1"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DE0E9121-D503-C812-08DE-2A75B05327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91A40389-1D83-E1A7-725F-98B9DD2818F1}"/>
              </a:ext>
            </a:extLst>
          </p:cNvPr>
          <p:cNvSpPr/>
          <p:nvPr/>
        </p:nvSpPr>
        <p:spPr>
          <a:xfrm>
            <a:off x="685800" y="1512314"/>
            <a:ext cx="7772400" cy="3170099"/>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name TEXT,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age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salary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department_id</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(1, 'Alice', 30, 50000,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(2, 'Bob', 40, 60000,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(3, 'Charlie', 35, 70000, 2);</a:t>
            </a:r>
          </a:p>
          <a:p>
            <a:r>
              <a:rPr lang="en-US" altLang="ja-JP" sz="2000" b="1" dirty="0"/>
              <a:t>SELECT age FROM </a:t>
            </a:r>
            <a:r>
              <a:rPr lang="ja-JP" altLang="en-US" sz="2000" b="1" dirty="0"/>
              <a:t>従業員</a:t>
            </a:r>
            <a:r>
              <a:rPr lang="en-US" altLang="ja-JP" sz="2000" b="1" dirty="0"/>
              <a:t>;</a:t>
            </a:r>
          </a:p>
        </p:txBody>
      </p:sp>
      <p:sp>
        <p:nvSpPr>
          <p:cNvPr id="5" name="コンテンツ プレースホルダー 2">
            <a:extLst>
              <a:ext uri="{FF2B5EF4-FFF2-40B4-BE49-F238E27FC236}">
                <a16:creationId xmlns:a16="http://schemas.microsoft.com/office/drawing/2014/main" id="{82EBB98D-5ADB-A839-5DEA-926095C046D7}"/>
              </a:ext>
            </a:extLst>
          </p:cNvPr>
          <p:cNvSpPr txBox="1">
            <a:spLocks/>
          </p:cNvSpPr>
          <p:nvPr/>
        </p:nvSpPr>
        <p:spPr>
          <a:xfrm>
            <a:off x="321845" y="4815765"/>
            <a:ext cx="8296861" cy="10978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⑧ 「</a:t>
            </a:r>
            <a:r>
              <a:rPr lang="en-US" altLang="ja-JP" sz="2400" b="1" dirty="0"/>
              <a:t>Execute</a:t>
            </a:r>
            <a:r>
              <a:rPr lang="ja-JP" altLang="en-US" sz="2400" dirty="0"/>
              <a:t>」をクリック．下側のウインドウで、</a:t>
            </a:r>
            <a:r>
              <a:rPr lang="ja-JP" altLang="en-US" sz="2400" b="1" dirty="0"/>
              <a:t>結果を確認</a:t>
            </a:r>
            <a:r>
              <a:rPr lang="ja-JP" altLang="en-US" sz="2400" dirty="0"/>
              <a:t>。</a:t>
            </a: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pic>
        <p:nvPicPr>
          <p:cNvPr id="7" name="図 6">
            <a:extLst>
              <a:ext uri="{FF2B5EF4-FFF2-40B4-BE49-F238E27FC236}">
                <a16:creationId xmlns:a16="http://schemas.microsoft.com/office/drawing/2014/main" id="{C475A6D6-E339-17E9-1CEE-F0601E8E4AE4}"/>
              </a:ext>
            </a:extLst>
          </p:cNvPr>
          <p:cNvPicPr>
            <a:picLocks noChangeAspect="1"/>
          </p:cNvPicPr>
          <p:nvPr/>
        </p:nvPicPr>
        <p:blipFill>
          <a:blip r:embed="rId2"/>
          <a:stretch>
            <a:fillRect/>
          </a:stretch>
        </p:blipFill>
        <p:spPr>
          <a:xfrm>
            <a:off x="1485576" y="5228270"/>
            <a:ext cx="1984988" cy="1671083"/>
          </a:xfrm>
          <a:prstGeom prst="rect">
            <a:avLst/>
          </a:prstGeom>
        </p:spPr>
      </p:pic>
      <p:sp>
        <p:nvSpPr>
          <p:cNvPr id="6" name="テキスト ボックス 5">
            <a:extLst>
              <a:ext uri="{FF2B5EF4-FFF2-40B4-BE49-F238E27FC236}">
                <a16:creationId xmlns:a16="http://schemas.microsoft.com/office/drawing/2014/main" id="{556BBA1A-709D-9316-2A0E-893EEB7874D7}"/>
              </a:ext>
            </a:extLst>
          </p:cNvPr>
          <p:cNvSpPr txBox="1"/>
          <p:nvPr/>
        </p:nvSpPr>
        <p:spPr>
          <a:xfrm>
            <a:off x="3758906" y="5782661"/>
            <a:ext cx="4214385" cy="646331"/>
          </a:xfrm>
          <a:prstGeom prst="rect">
            <a:avLst/>
          </a:prstGeom>
          <a:noFill/>
        </p:spPr>
        <p:txBody>
          <a:bodyPr wrap="square">
            <a:spAutoFit/>
          </a:bodyPr>
          <a:lstStyle/>
          <a:p>
            <a:r>
              <a:rPr lang="ja-JP" altLang="en-US" sz="1800" dirty="0"/>
              <a:t>（表示が見えないときは，</a:t>
            </a:r>
            <a:endParaRPr lang="en-US" altLang="ja-JP" sz="1800" dirty="0"/>
          </a:p>
          <a:p>
            <a:r>
              <a:rPr lang="ja-JP" altLang="en-US" dirty="0"/>
              <a:t>　</a:t>
            </a:r>
            <a:r>
              <a:rPr lang="ja-JP" altLang="en-US" sz="1800" dirty="0"/>
              <a:t>スクロールバーでスクロール）</a:t>
            </a:r>
            <a:endParaRPr lang="ja-JP" altLang="en-US" dirty="0"/>
          </a:p>
        </p:txBody>
      </p:sp>
    </p:spTree>
    <p:extLst>
      <p:ext uri="{BB962C8B-B14F-4D97-AF65-F5344CB8AC3E}">
        <p14:creationId xmlns:p14="http://schemas.microsoft.com/office/powerpoint/2010/main" val="1164526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73B2-7CCD-B9D6-9F88-81E767218832}"/>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B14AE5B-FBC4-FEE9-31A3-E3ADB4AA58AC}"/>
              </a:ext>
            </a:extLst>
          </p:cNvPr>
          <p:cNvSpPr>
            <a:spLocks noGrp="1"/>
          </p:cNvSpPr>
          <p:nvPr>
            <p:ph idx="1"/>
          </p:nvPr>
        </p:nvSpPr>
        <p:spPr>
          <a:xfrm>
            <a:off x="321845" y="88900"/>
            <a:ext cx="8461208" cy="4726865"/>
          </a:xfrm>
        </p:spPr>
        <p:txBody>
          <a:bodyPr>
            <a:normAutofit/>
          </a:bodyPr>
          <a:lstStyle/>
          <a:p>
            <a:pPr marL="0" indent="0">
              <a:buNone/>
            </a:pPr>
            <a:r>
              <a:rPr lang="ja-JP" altLang="en-US" sz="2400" dirty="0"/>
              <a:t>⑨ 上のパネルの </a:t>
            </a:r>
            <a:r>
              <a:rPr lang="en-US" altLang="ja-JP" sz="2400" b="1" u="sng" dirty="0"/>
              <a:t>SQL </a:t>
            </a:r>
            <a:r>
              <a:rPr lang="ja-JP" altLang="en-US" sz="2400" b="1" u="sng" dirty="0"/>
              <a:t>は不要なので消す</a:t>
            </a:r>
            <a:endParaRPr lang="en-US" altLang="ja-JP" sz="2400" b="1" u="sng" dirty="0"/>
          </a:p>
          <a:p>
            <a:pPr marL="0" indent="0">
              <a:buNone/>
            </a:pPr>
            <a:r>
              <a:rPr lang="ja-JP" altLang="en-US" sz="2400" dirty="0"/>
              <a:t>⑩ </a:t>
            </a:r>
            <a:r>
              <a:rPr lang="ja-JP" altLang="en-US" sz="2400" b="1" dirty="0"/>
              <a:t>上のパネル</a:t>
            </a:r>
            <a:r>
              <a:rPr lang="ja-JP" altLang="en-US" sz="2400" dirty="0"/>
              <a:t>に、</a:t>
            </a:r>
            <a:r>
              <a:rPr lang="ja-JP" altLang="en-US" sz="2400" b="1" dirty="0"/>
              <a:t>テーブル定義とデータ追加と問い合わせを行う </a:t>
            </a:r>
            <a:r>
              <a:rPr lang="en-US" altLang="ja-JP" sz="2400" b="1" dirty="0"/>
              <a:t>SQL </a:t>
            </a:r>
            <a:r>
              <a:rPr lang="ja-JP" altLang="en-US" sz="2400" dirty="0"/>
              <a:t>を入れる。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FCC417E3-A4EF-BAE3-CD54-9D50AF45E2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A2B962BC-B1EB-81F5-3060-E9CF6AE27148}"/>
              </a:ext>
            </a:extLst>
          </p:cNvPr>
          <p:cNvSpPr/>
          <p:nvPr/>
        </p:nvSpPr>
        <p:spPr>
          <a:xfrm>
            <a:off x="685800" y="1512314"/>
            <a:ext cx="7772400" cy="3170099"/>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CREATE TABLE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id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name TEXT,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age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salary INTEGER,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department_id</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(1, 'Alice', 30, 50000,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(2, 'Bob', 40, 60000,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INSERT INTO </a:t>
            </a: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従業員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VALUES (3, 'Charlie', 35, 70000, 2);</a:t>
            </a:r>
          </a:p>
          <a:p>
            <a:r>
              <a:rPr lang="en-US" altLang="ja-JP" sz="2000" b="1" dirty="0"/>
              <a:t>SELECT * FROM </a:t>
            </a:r>
            <a:r>
              <a:rPr lang="ja-JP" altLang="en-US" sz="2000" b="1" dirty="0"/>
              <a:t>従業員 </a:t>
            </a:r>
            <a:r>
              <a:rPr lang="en-US" altLang="ja-JP" sz="2000" b="1" dirty="0"/>
              <a:t>WHERE age = 30;</a:t>
            </a:r>
          </a:p>
        </p:txBody>
      </p:sp>
      <p:sp>
        <p:nvSpPr>
          <p:cNvPr id="5" name="コンテンツ プレースホルダー 2">
            <a:extLst>
              <a:ext uri="{FF2B5EF4-FFF2-40B4-BE49-F238E27FC236}">
                <a16:creationId xmlns:a16="http://schemas.microsoft.com/office/drawing/2014/main" id="{D1348EE7-6842-55A2-0269-0AB15AD8F36E}"/>
              </a:ext>
            </a:extLst>
          </p:cNvPr>
          <p:cNvSpPr txBox="1">
            <a:spLocks/>
          </p:cNvSpPr>
          <p:nvPr/>
        </p:nvSpPr>
        <p:spPr>
          <a:xfrm>
            <a:off x="321845" y="4815765"/>
            <a:ext cx="8296861" cy="10978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⑪ 「</a:t>
            </a:r>
            <a:r>
              <a:rPr lang="en-US" altLang="ja-JP" sz="2400" b="1" dirty="0"/>
              <a:t>Execute</a:t>
            </a:r>
            <a:r>
              <a:rPr lang="ja-JP" altLang="en-US" sz="2400" dirty="0"/>
              <a:t>」をクリック．下側のウインドウで、</a:t>
            </a:r>
            <a:r>
              <a:rPr lang="ja-JP" altLang="en-US" sz="2400" b="1" dirty="0"/>
              <a:t>結果を確認</a:t>
            </a:r>
            <a:r>
              <a:rPr lang="ja-JP" altLang="en-US" sz="2400" dirty="0"/>
              <a:t>。</a:t>
            </a: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pic>
        <p:nvPicPr>
          <p:cNvPr id="7" name="図 6">
            <a:extLst>
              <a:ext uri="{FF2B5EF4-FFF2-40B4-BE49-F238E27FC236}">
                <a16:creationId xmlns:a16="http://schemas.microsoft.com/office/drawing/2014/main" id="{CF48AA9A-111B-ADF0-8D84-18C6A93DCA19}"/>
              </a:ext>
            </a:extLst>
          </p:cNvPr>
          <p:cNvPicPr>
            <a:picLocks noChangeAspect="1"/>
          </p:cNvPicPr>
          <p:nvPr/>
        </p:nvPicPr>
        <p:blipFill>
          <a:blip r:embed="rId2"/>
          <a:stretch>
            <a:fillRect/>
          </a:stretch>
        </p:blipFill>
        <p:spPr>
          <a:xfrm>
            <a:off x="1485576" y="5228270"/>
            <a:ext cx="1984988" cy="1671083"/>
          </a:xfrm>
          <a:prstGeom prst="rect">
            <a:avLst/>
          </a:prstGeom>
        </p:spPr>
      </p:pic>
      <p:sp>
        <p:nvSpPr>
          <p:cNvPr id="8" name="テキスト ボックス 7">
            <a:extLst>
              <a:ext uri="{FF2B5EF4-FFF2-40B4-BE49-F238E27FC236}">
                <a16:creationId xmlns:a16="http://schemas.microsoft.com/office/drawing/2014/main" id="{680F5648-4CD4-C3E3-83DB-ED5449ABBFBD}"/>
              </a:ext>
            </a:extLst>
          </p:cNvPr>
          <p:cNvSpPr txBox="1"/>
          <p:nvPr/>
        </p:nvSpPr>
        <p:spPr>
          <a:xfrm>
            <a:off x="3758906" y="5782661"/>
            <a:ext cx="4214385" cy="646331"/>
          </a:xfrm>
          <a:prstGeom prst="rect">
            <a:avLst/>
          </a:prstGeom>
          <a:noFill/>
        </p:spPr>
        <p:txBody>
          <a:bodyPr wrap="square">
            <a:spAutoFit/>
          </a:bodyPr>
          <a:lstStyle/>
          <a:p>
            <a:r>
              <a:rPr lang="ja-JP" altLang="en-US" sz="1800" dirty="0"/>
              <a:t>（表示が見えないときは，</a:t>
            </a:r>
            <a:endParaRPr lang="en-US" altLang="ja-JP" sz="1800" dirty="0"/>
          </a:p>
          <a:p>
            <a:r>
              <a:rPr lang="ja-JP" altLang="en-US" dirty="0"/>
              <a:t>　</a:t>
            </a:r>
            <a:r>
              <a:rPr lang="ja-JP" altLang="en-US" sz="1800" dirty="0"/>
              <a:t>スクロールバーでスクロール）</a:t>
            </a:r>
            <a:endParaRPr lang="ja-JP" altLang="en-US" dirty="0"/>
          </a:p>
        </p:txBody>
      </p:sp>
    </p:spTree>
    <p:extLst>
      <p:ext uri="{BB962C8B-B14F-4D97-AF65-F5344CB8AC3E}">
        <p14:creationId xmlns:p14="http://schemas.microsoft.com/office/powerpoint/2010/main" val="148228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2-2. </a:t>
            </a:r>
            <a:r>
              <a:rPr lang="ja-JP" altLang="en-US" sz="4500" dirty="0">
                <a:solidFill>
                  <a:schemeClr val="tx2"/>
                </a:solidFill>
                <a:latin typeface="メイリオ" panose="020B0604030504040204" pitchFamily="50" charset="-128"/>
              </a:rPr>
              <a:t>テーブルの構造</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8162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8</a:t>
            </a:fld>
            <a:endParaRPr kumimoji="1" lang="ja-JP" altLang="en-US"/>
          </a:p>
        </p:txBody>
      </p:sp>
      <p:sp>
        <p:nvSpPr>
          <p:cNvPr id="12" name="角丸四角形吹き出し 11"/>
          <p:cNvSpPr/>
          <p:nvPr/>
        </p:nvSpPr>
        <p:spPr>
          <a:xfrm>
            <a:off x="3318656" y="5755394"/>
            <a:ext cx="3828553" cy="825123"/>
          </a:xfrm>
          <a:prstGeom prst="wedgeRoundRectCallout">
            <a:avLst>
              <a:gd name="adj1" fmla="val -26081"/>
              <a:gd name="adj2" fmla="val -128202"/>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042795" y="3780712"/>
            <a:ext cx="1562042" cy="461665"/>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テーブル</a:t>
            </a:r>
            <a:endParaRPr kumimoji="1" lang="ja-JP" altLang="en-US" sz="2400" dirty="0">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864031" y="3613612"/>
            <a:ext cx="1619412" cy="642395"/>
          </a:xfrm>
          <a:prstGeom prst="wedgeRoundRectCallout">
            <a:avLst>
              <a:gd name="adj1" fmla="val 22004"/>
              <a:gd name="adj2" fmla="val 4529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318656" y="5864937"/>
            <a:ext cx="3828553"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ID</a:t>
            </a:r>
            <a:r>
              <a:rPr lang="ja-JP" altLang="en-US" sz="2400" dirty="0">
                <a:latin typeface="メイリオ" panose="020B0604030504040204" pitchFamily="50" charset="-128"/>
                <a:ea typeface="メイリオ" panose="020B0604030504040204" pitchFamily="50" charset="-128"/>
              </a:rPr>
              <a:t>」</a:t>
            </a:r>
            <a:r>
              <a:rPr lang="ja-JP" altLang="en-US" sz="2400">
                <a:latin typeface="メイリオ" panose="020B0604030504040204" pitchFamily="50" charset="-128"/>
                <a:ea typeface="メイリオ" panose="020B0604030504040204" pitchFamily="50" charset="-128"/>
              </a:rPr>
              <a:t>と「</a:t>
            </a:r>
            <a:r>
              <a:rPr lang="ja-JP" altLang="en-US" sz="2400" b="1">
                <a:latin typeface="メイリオ" panose="020B0604030504040204" pitchFamily="50" charset="-128"/>
                <a:ea typeface="メイリオ" panose="020B0604030504040204" pitchFamily="50" charset="-128"/>
              </a:rPr>
              <a:t>商品名</a:t>
            </a:r>
            <a:r>
              <a:rPr lang="ja-JP" altLang="en-US" sz="240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a:t>
            </a:r>
            <a:r>
              <a:rPr lang="ja-JP" altLang="en-US" sz="2400" b="1" dirty="0">
                <a:latin typeface="メイリオ" panose="020B0604030504040204" pitchFamily="50" charset="-128"/>
                <a:ea typeface="メイリオ" panose="020B0604030504040204" pitchFamily="50" charset="-128"/>
              </a:rPr>
              <a:t>単価</a:t>
            </a:r>
            <a:r>
              <a:rPr lang="ja-JP" altLang="en-US" sz="2400" dirty="0">
                <a:latin typeface="メイリオ" panose="020B0604030504040204" pitchFamily="50" charset="-128"/>
                <a:ea typeface="メイリオ" panose="020B0604030504040204" pitchFamily="50" charset="-128"/>
              </a:rPr>
              <a:t>」の</a:t>
            </a:r>
            <a:r>
              <a:rPr kumimoji="1" lang="ja-JP" altLang="en-US" sz="2400" b="1" dirty="0">
                <a:solidFill>
                  <a:srgbClr val="C00000"/>
                </a:solidFill>
                <a:latin typeface="メイリオ" panose="020B0604030504040204" pitchFamily="50" charset="-128"/>
                <a:ea typeface="メイリオ" panose="020B0604030504040204" pitchFamily="50" charset="-128"/>
              </a:rPr>
              <a:t>属性</a:t>
            </a:r>
            <a:endParaRPr kumimoji="1" lang="ja-JP" altLang="en-US" sz="2400" b="1" dirty="0">
              <a:latin typeface="メイリオ" panose="020B0604030504040204" pitchFamily="50" charset="-128"/>
              <a:ea typeface="メイリオ" panose="020B0604030504040204" pitchFamily="50" charset="-128"/>
            </a:endParaRP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extLst>
              <p:ext uri="{D42A27DB-BD31-4B8C-83A1-F6EECF244321}">
                <p14:modId xmlns:p14="http://schemas.microsoft.com/office/powerpoint/2010/main" val="2356310317"/>
              </p:ext>
            </p:extLst>
          </p:nvPr>
        </p:nvGraphicFramePr>
        <p:xfrm>
          <a:off x="3318656" y="3036688"/>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6" name="コンテンツ プレースホルダー 2">
            <a:extLst>
              <a:ext uri="{FF2B5EF4-FFF2-40B4-BE49-F238E27FC236}">
                <a16:creationId xmlns:a16="http://schemas.microsoft.com/office/drawing/2014/main" id="{6D2564B3-55E9-47FA-1ACC-0B6A214D8285}"/>
              </a:ext>
            </a:extLst>
          </p:cNvPr>
          <p:cNvSpPr>
            <a:spLocks noGrp="1"/>
          </p:cNvSpPr>
          <p:nvPr>
            <p:ph idx="1"/>
          </p:nvPr>
        </p:nvSpPr>
        <p:spPr>
          <a:xfrm>
            <a:off x="546919" y="834789"/>
            <a:ext cx="8669271" cy="1613637"/>
          </a:xfrm>
        </p:spPr>
        <p:txBody>
          <a:bodyPr>
            <a:normAutofit/>
          </a:bodyPr>
          <a:lstStyle/>
          <a:p>
            <a:r>
              <a:rPr lang="ja-JP" altLang="en-US" sz="2400" b="1" dirty="0"/>
              <a:t>テーブル</a:t>
            </a:r>
            <a:r>
              <a:rPr kumimoji="1" lang="ja-JP" altLang="en-US" sz="2400" dirty="0"/>
              <a:t>：データを</a:t>
            </a:r>
            <a:r>
              <a:rPr kumimoji="1" lang="ja-JP" altLang="en-US" sz="2400" b="1" dirty="0"/>
              <a:t>表形式で保存</a:t>
            </a:r>
            <a:r>
              <a:rPr kumimoji="1" lang="ja-JP" altLang="en-US" sz="2400" dirty="0"/>
              <a:t>する構造</a:t>
            </a:r>
            <a:endParaRPr kumimoji="1" lang="en-US" altLang="ja-JP" sz="2400" dirty="0"/>
          </a:p>
          <a:p>
            <a:r>
              <a:rPr kumimoji="1" lang="ja-JP" altLang="en-US" sz="2400" b="1" dirty="0"/>
              <a:t>属性（列）</a:t>
            </a:r>
            <a:r>
              <a:rPr kumimoji="1" lang="ja-JP" altLang="en-US" sz="2400" dirty="0"/>
              <a:t>：データの種類に対応（例：</a:t>
            </a:r>
            <a:r>
              <a:rPr kumimoji="1" lang="en-US" altLang="ja-JP" sz="2400" dirty="0"/>
              <a:t>ID</a:t>
            </a:r>
            <a:r>
              <a:rPr kumimoji="1" lang="ja-JP" altLang="en-US" sz="2400" dirty="0"/>
              <a:t>，商品名，単価）</a:t>
            </a:r>
            <a:endParaRPr kumimoji="1" lang="en-US" altLang="ja-JP" sz="2400" dirty="0"/>
          </a:p>
          <a:p>
            <a:r>
              <a:rPr kumimoji="1" lang="ja-JP" altLang="en-US" sz="2400" b="1" dirty="0"/>
              <a:t>行</a:t>
            </a:r>
            <a:r>
              <a:rPr kumimoji="1" lang="ja-JP" altLang="en-US" sz="2400" dirty="0"/>
              <a:t>：</a:t>
            </a:r>
            <a:r>
              <a:rPr kumimoji="1" lang="ja-JP" altLang="en-US" sz="2400" b="1" dirty="0"/>
              <a:t>属性（列）</a:t>
            </a:r>
            <a:r>
              <a:rPr kumimoji="1" lang="ja-JP" altLang="en-US" sz="2400" dirty="0"/>
              <a:t>に基づいた具体的なデータの集まり</a:t>
            </a:r>
          </a:p>
          <a:p>
            <a:endParaRPr kumimoji="1" lang="ja-JP" altLang="en-US" sz="2400" dirty="0"/>
          </a:p>
        </p:txBody>
      </p:sp>
    </p:spTree>
    <p:extLst>
      <p:ext uri="{BB962C8B-B14F-4D97-AF65-F5344CB8AC3E}">
        <p14:creationId xmlns:p14="http://schemas.microsoft.com/office/powerpoint/2010/main" val="156502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テーブルの属性（列）と行</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kumimoji="1" lang="ja-JP" altLang="en-US" sz="2400" b="1" dirty="0"/>
              <a:t>属性（列）</a:t>
            </a:r>
            <a:endParaRPr kumimoji="1" lang="en-US" altLang="ja-JP" sz="2400" b="1" dirty="0"/>
          </a:p>
          <a:p>
            <a:r>
              <a:rPr lang="ja-JP" altLang="en-US" sz="2400" dirty="0"/>
              <a:t>データの種類に対応する</a:t>
            </a:r>
            <a:endParaRPr lang="en-US" altLang="ja-JP" sz="2400" dirty="0"/>
          </a:p>
          <a:p>
            <a:pPr marL="0" indent="0">
              <a:buNone/>
            </a:pPr>
            <a:r>
              <a:rPr lang="ja-JP" altLang="en-US" sz="2400" dirty="0"/>
              <a:t>例：</a:t>
            </a:r>
            <a:r>
              <a:rPr lang="en-US" altLang="ja-JP" sz="2400" dirty="0"/>
              <a:t>ID</a:t>
            </a:r>
            <a:r>
              <a:rPr lang="ja-JP" altLang="en-US" sz="2400" dirty="0"/>
              <a:t>、商品名、単価など</a:t>
            </a:r>
            <a:endParaRPr lang="en-US" altLang="ja-JP" sz="2400" dirty="0"/>
          </a:p>
          <a:p>
            <a:pPr marL="0" indent="0">
              <a:buNone/>
            </a:pPr>
            <a:endParaRPr lang="en-US" altLang="ja-JP" sz="2400" dirty="0"/>
          </a:p>
          <a:p>
            <a:pPr marL="0" indent="0">
              <a:buNone/>
            </a:pPr>
            <a:r>
              <a:rPr kumimoji="1" lang="ja-JP" altLang="en-US" sz="2400" b="1" dirty="0"/>
              <a:t>行</a:t>
            </a:r>
            <a:endParaRPr kumimoji="1" lang="en-US" altLang="ja-JP" sz="2400" b="1" dirty="0"/>
          </a:p>
          <a:p>
            <a:r>
              <a:rPr lang="ja-JP" altLang="en-US" sz="2400" dirty="0"/>
              <a:t>属性に基づいた具体的なデータの集まり</a:t>
            </a:r>
            <a:endParaRPr lang="en-US" altLang="ja-JP" sz="2400" dirty="0"/>
          </a:p>
          <a:p>
            <a:pPr marL="0" indent="0">
              <a:buNone/>
            </a:pPr>
            <a:r>
              <a:rPr kumimoji="1" lang="ja-JP" altLang="en-US" sz="2400" dirty="0"/>
              <a:t>例：「</a:t>
            </a:r>
            <a:r>
              <a:rPr kumimoji="1" lang="en-US" altLang="ja-JP" sz="2400" b="1" dirty="0"/>
              <a:t>1 </a:t>
            </a:r>
            <a:r>
              <a:rPr kumimoji="1" lang="ja-JP" altLang="en-US" sz="2400" b="1" dirty="0"/>
              <a:t>みかん </a:t>
            </a:r>
            <a:r>
              <a:rPr kumimoji="1" lang="en-US" altLang="ja-JP" sz="2400" b="1" dirty="0"/>
              <a:t>50</a:t>
            </a:r>
            <a:r>
              <a:rPr kumimoji="1" lang="ja-JP" altLang="en-US" sz="2400" dirty="0"/>
              <a:t>」など</a:t>
            </a:r>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4975785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3763</Words>
  <Application>Microsoft Office PowerPoint</Application>
  <PresentationFormat>画面に合わせる (4:3)</PresentationFormat>
  <Paragraphs>929</Paragraphs>
  <Slides>64</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64</vt:i4>
      </vt:variant>
    </vt:vector>
  </HeadingPairs>
  <TitlesOfParts>
    <vt:vector size="77" baseType="lpstr">
      <vt:lpstr>Söhne</vt:lpstr>
      <vt:lpstr>メイリオ</vt:lpstr>
      <vt:lpstr>游ゴシック</vt:lpstr>
      <vt:lpstr>Abadi</vt:lpstr>
      <vt:lpstr>Arial</vt:lpstr>
      <vt:lpstr>Calibri</vt:lpstr>
      <vt:lpstr>Calibri Light</vt:lpstr>
      <vt:lpstr>Courier New</vt:lpstr>
      <vt:lpstr>Inconsolata</vt:lpstr>
      <vt:lpstr>Segoe UI</vt:lpstr>
      <vt:lpstr>Office テーマ</vt:lpstr>
      <vt:lpstr>1_Office テーマ</vt:lpstr>
      <vt:lpstr>3_Office テーマ</vt:lpstr>
      <vt:lpstr>ds-2. SQL の基本  SQL の役割、テーブルと属性、テーブル定義、問い合わせ（クエリ） </vt:lpstr>
      <vt:lpstr>データベースとは</vt:lpstr>
      <vt:lpstr>2-1. リレーショナルデータベースの特性</vt:lpstr>
      <vt:lpstr>リレーショナルデータベースと他のデータベースの違い</vt:lpstr>
      <vt:lpstr>リレーショナルデータベースの仕組み</vt:lpstr>
      <vt:lpstr>データベースシステムの役割</vt:lpstr>
      <vt:lpstr>2-2. テーブルの構造</vt:lpstr>
      <vt:lpstr>テーブル</vt:lpstr>
      <vt:lpstr>テーブルの属性（列）と行</vt:lpstr>
      <vt:lpstr>属性（列）のデータ型</vt:lpstr>
      <vt:lpstr>属性（列）のデータ型の詳細</vt:lpstr>
      <vt:lpstr>テーブルのセル</vt:lpstr>
      <vt:lpstr>テーブルの性質 ①</vt:lpstr>
      <vt:lpstr>テーブルの性質 ②</vt:lpstr>
      <vt:lpstr>まとめ</vt:lpstr>
      <vt:lpstr>データベースの構築手順</vt:lpstr>
      <vt:lpstr>2-3. テーブル定義と SQL</vt:lpstr>
      <vt:lpstr>データベースの構築手順</vt:lpstr>
      <vt:lpstr>テーブル定義とデータの追加</vt:lpstr>
      <vt:lpstr>SQL</vt:lpstr>
      <vt:lpstr>SQL の重要性</vt:lpstr>
      <vt:lpstr>SQL によるテーブル定義</vt:lpstr>
      <vt:lpstr>SQL によるテーブル定義</vt:lpstr>
      <vt:lpstr>2-4. オンラインツール SQLFiddle のメリットと基本操作</vt:lpstr>
      <vt:lpstr>オンラインで SQL を実行できるサイト</vt:lpstr>
      <vt:lpstr>オンラインで SQL を学ぶ</vt:lpstr>
      <vt:lpstr>SQLFiddle のサイトにアクセス</vt:lpstr>
      <vt:lpstr>SQLFiddle でのデータベース管理システムの選択</vt:lpstr>
      <vt:lpstr>SQLFiddle の画面</vt:lpstr>
      <vt:lpstr>まとめ</vt:lpstr>
      <vt:lpstr>DBFiddle の使い方 （SQL Fiddle の対案）</vt:lpstr>
      <vt:lpstr>演習１．SQLFiddle を用いたテーブル定義とデータ追加</vt:lpstr>
      <vt:lpstr>PowerPoint プレゼンテーション</vt:lpstr>
      <vt:lpstr>PowerPoint プレゼンテーション</vt:lpstr>
      <vt:lpstr>PowerPoint プレゼンテーション</vt:lpstr>
      <vt:lpstr>2-5. 問い合わせ（クエリ）とSQL</vt:lpstr>
      <vt:lpstr>問い合わせ（クエリ）とは何か</vt:lpstr>
      <vt:lpstr>問い合わせ（クエリ）の目的と用途</vt:lpstr>
      <vt:lpstr>問い合わせ（クエリ）の仕組み</vt:lpstr>
      <vt:lpstr>問い合わせ（クエリ）の例 ① 　データの検索</vt:lpstr>
      <vt:lpstr>問い合わせ（クエリ）の例 ② 　集計・集約，並べ替え（ソート）　</vt:lpstr>
      <vt:lpstr>問い合わせ（クエリ）の例 ③ 　２つのテーブルの結合</vt:lpstr>
      <vt:lpstr>SQL 活用例</vt:lpstr>
      <vt:lpstr>2-5. 問い合わせ（クエリ）の select, from, where</vt:lpstr>
      <vt:lpstr>SQL のキーワード select, from, where</vt:lpstr>
      <vt:lpstr>問い合わせ（クエリ）のバリエーション</vt:lpstr>
      <vt:lpstr>問い合わせ（クエリ）の仕組み</vt:lpstr>
      <vt:lpstr>問い合わせ（クエリ）のバリエーション</vt:lpstr>
      <vt:lpstr>問い合わせ（クエリ）のバリエーション</vt:lpstr>
      <vt:lpstr>問い合わせ（クエリ）のバリエーション</vt:lpstr>
      <vt:lpstr>SELECT * FROM ＜テーブル名＞</vt:lpstr>
      <vt:lpstr>SELECT ＜属性名リスト＞ FROM ＜テーブル名＞</vt:lpstr>
      <vt:lpstr>WHERE 付き</vt:lpstr>
      <vt:lpstr>SQLによる問い合わせ（クエリ）</vt:lpstr>
      <vt:lpstr>SQLの文法</vt:lpstr>
      <vt:lpstr>SQL問い合わせの実用例</vt:lpstr>
      <vt:lpstr>全体まとめ</vt:lpstr>
      <vt:lpstr>演習２．テーブル定義とデータ追加と問い合わせ</vt:lpstr>
      <vt:lpstr>データ追加のSQL</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125</cp:revision>
  <dcterms:created xsi:type="dcterms:W3CDTF">2019-11-02T00:06:04Z</dcterms:created>
  <dcterms:modified xsi:type="dcterms:W3CDTF">2025-10-22T02:46:23Z</dcterms:modified>
</cp:coreProperties>
</file>