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8"/>
  </p:notesMasterIdLst>
  <p:sldIdLst>
    <p:sldId id="907" r:id="rId3"/>
    <p:sldId id="1323" r:id="rId4"/>
    <p:sldId id="1210" r:id="rId5"/>
    <p:sldId id="1211" r:id="rId6"/>
    <p:sldId id="1212" r:id="rId7"/>
    <p:sldId id="1213" r:id="rId8"/>
    <p:sldId id="1214" r:id="rId9"/>
    <p:sldId id="1227" r:id="rId10"/>
    <p:sldId id="1324" r:id="rId11"/>
    <p:sldId id="1220" r:id="rId12"/>
    <p:sldId id="1215" r:id="rId13"/>
    <p:sldId id="423" r:id="rId14"/>
    <p:sldId id="1109" r:id="rId15"/>
    <p:sldId id="1110" r:id="rId16"/>
    <p:sldId id="1111" r:id="rId17"/>
    <p:sldId id="1112" r:id="rId18"/>
    <p:sldId id="1113" r:id="rId19"/>
    <p:sldId id="1114" r:id="rId20"/>
    <p:sldId id="1115" r:id="rId21"/>
    <p:sldId id="1116" r:id="rId22"/>
    <p:sldId id="1228" r:id="rId23"/>
    <p:sldId id="1229" r:id="rId24"/>
    <p:sldId id="1230" r:id="rId25"/>
    <p:sldId id="1231" r:id="rId26"/>
    <p:sldId id="579" r:id="rId27"/>
    <p:sldId id="1253" r:id="rId28"/>
    <p:sldId id="886" r:id="rId29"/>
    <p:sldId id="887" r:id="rId30"/>
    <p:sldId id="1252" r:id="rId31"/>
    <p:sldId id="888" r:id="rId32"/>
    <p:sldId id="890" r:id="rId33"/>
    <p:sldId id="1254" r:id="rId34"/>
    <p:sldId id="892" r:id="rId35"/>
    <p:sldId id="893" r:id="rId36"/>
    <p:sldId id="1255" r:id="rId3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69" autoAdjust="0"/>
    <p:restoredTop sz="94660"/>
  </p:normalViewPr>
  <p:slideViewPr>
    <p:cSldViewPr snapToGrid="0">
      <p:cViewPr varScale="1">
        <p:scale>
          <a:sx n="55" d="100"/>
          <a:sy n="55" d="100"/>
        </p:scale>
        <p:origin x="284" y="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1833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0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1910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0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584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6533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63C94D-279E-4338-AFDF-5F8946D1AA0C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2621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156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81FBDB-3FE1-4E23-8A3E-D23037547262}" type="datetime1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2025/3/8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7229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AA3E3D-4D1D-4163-AD90-B772FBC95A7D}" type="datetime1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2025/3/8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161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AA3E3D-4D1D-4163-AD90-B772FBC95A7D}" type="datetime1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2025/3/8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157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417190-F4F2-435C-9433-79F7AB9E97BF}" type="datetime1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2025/3/8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861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FBE731-6ED8-4A42-8A57-3C41D7584935}" type="datetime1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2025/3/8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309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de/ds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2606587"/>
          </a:xfrm>
        </p:spPr>
        <p:txBody>
          <a:bodyPr>
            <a:noAutofit/>
          </a:bodyPr>
          <a:lstStyle/>
          <a:p>
            <a:r>
              <a:rPr lang="en-US" altLang="ja-JP" sz="3600" dirty="0"/>
              <a:t>15.</a:t>
            </a:r>
            <a:r>
              <a:rPr lang="ja-JP" altLang="en-US" sz="3600" dirty="0"/>
              <a:t> 関数従属性</a:t>
            </a:r>
            <a:br>
              <a:rPr lang="ja-JP" altLang="en-US" sz="3600" dirty="0"/>
            </a:br>
            <a:endParaRPr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264319" y="3963945"/>
            <a:ext cx="8492223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URL: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  <a:hlinkClick r:id="rId3"/>
              </a:rPr>
              <a:t>https://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  <a:hlinkClick r:id="rId3"/>
              </a:rPr>
              <a:t>www.kkaneko.jp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  <a:hlinkClick r:id="rId3"/>
              </a:rPr>
              <a:t>/de/ds/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  <a:hlinkClick r:id="rId3"/>
              </a:rPr>
              <a:t>index.html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金子邦彦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9C5C1B8-0607-4859-B5AC-11C66348B2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42" y="4606947"/>
            <a:ext cx="1095375" cy="809625"/>
          </a:xfrm>
          <a:prstGeom prst="rect">
            <a:avLst/>
          </a:prstGeom>
        </p:spPr>
      </p:pic>
      <p:pic>
        <p:nvPicPr>
          <p:cNvPr id="5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3C58B151-00BC-4B03-B890-5D23E58B4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4" y="5854702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33C51FE-3BAB-482B-A9F8-01DBD2DFE5FA}"/>
              </a:ext>
            </a:extLst>
          </p:cNvPr>
          <p:cNvSpPr txBox="1"/>
          <p:nvPr/>
        </p:nvSpPr>
        <p:spPr>
          <a:xfrm>
            <a:off x="1969364" y="6538913"/>
            <a:ext cx="5205271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謝辞：この資料では「いらすとや」のイラストを使用しています</a:t>
            </a:r>
          </a:p>
        </p:txBody>
      </p:sp>
    </p:spTree>
    <p:extLst>
      <p:ext uri="{BB962C8B-B14F-4D97-AF65-F5344CB8AC3E}">
        <p14:creationId xmlns:p14="http://schemas.microsoft.com/office/powerpoint/2010/main" val="2724975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第三正規形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solidFill>
                  <a:srgbClr val="FF0000"/>
                </a:solidFill>
              </a:rPr>
              <a:t>私の意見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・第三正規形は，</a:t>
            </a:r>
            <a:r>
              <a:rPr lang="ja-JP" altLang="en-US" b="1" dirty="0"/>
              <a:t>理解が簡単</a:t>
            </a:r>
            <a:r>
              <a:rPr lang="ja-JP" altLang="en-US" dirty="0"/>
              <a:t>．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（他の正規形を自分で学び，理解するときの基礎）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・メリットとデメリットのバランスが良い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（最高のレベルに上げればよい，ということではない）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1159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63C95A-DEC7-4EEE-88E8-84212EDEF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第三正規形でないもの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C33DBE-474E-4F9B-962E-A13E7C38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7CE406-D309-46DB-93E8-ADD2A23FA666}"/>
              </a:ext>
            </a:extLst>
          </p:cNvPr>
          <p:cNvSpPr txBox="1"/>
          <p:nvPr/>
        </p:nvSpPr>
        <p:spPr>
          <a:xfrm>
            <a:off x="321845" y="1028815"/>
            <a:ext cx="39549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次のテーブルは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第三正規形</a:t>
            </a: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か？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63B1432-FDA3-45B2-9FE4-A4E2CD952049}"/>
              </a:ext>
            </a:extLst>
          </p:cNvPr>
          <p:cNvSpPr txBox="1"/>
          <p:nvPr/>
        </p:nvSpPr>
        <p:spPr>
          <a:xfrm>
            <a:off x="984746" y="5267332"/>
            <a:ext cx="2339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第三正規形でない</a:t>
            </a: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6E04519D-AD32-4867-9BD0-7C47C0AD8E88}"/>
              </a:ext>
            </a:extLst>
          </p:cNvPr>
          <p:cNvGraphicFramePr>
            <a:graphicFrameLocks noGrp="1"/>
          </p:cNvGraphicFramePr>
          <p:nvPr/>
        </p:nvGraphicFramePr>
        <p:xfrm>
          <a:off x="321845" y="1747905"/>
          <a:ext cx="3787545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8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8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昼食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料金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カレーライス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400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うどん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250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カレーライス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400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DA7BD3D-471D-451F-ADEA-557B798C1391}"/>
              </a:ext>
            </a:extLst>
          </p:cNvPr>
          <p:cNvSpPr/>
          <p:nvPr/>
        </p:nvSpPr>
        <p:spPr>
          <a:xfrm>
            <a:off x="178105" y="1562027"/>
            <a:ext cx="1319134" cy="278817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525A741-DF9D-4B79-9A27-9365F65FAAA4}"/>
              </a:ext>
            </a:extLst>
          </p:cNvPr>
          <p:cNvSpPr txBox="1"/>
          <p:nvPr/>
        </p:nvSpPr>
        <p:spPr>
          <a:xfrm>
            <a:off x="5575611" y="3339265"/>
            <a:ext cx="2339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第三正規形の条件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B25620D-04BC-4B52-ADAD-6A7B061884FA}"/>
              </a:ext>
            </a:extLst>
          </p:cNvPr>
          <p:cNvSpPr/>
          <p:nvPr/>
        </p:nvSpPr>
        <p:spPr>
          <a:xfrm>
            <a:off x="5370226" y="3980612"/>
            <a:ext cx="30654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主キー以外の属性は，すべて主キーにのみ直接，従属する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従属の②昼食 → 料金がこの</a:t>
            </a:r>
            <a:r>
              <a:rPr kumimoji="0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条件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に</a:t>
            </a:r>
            <a:r>
              <a:rPr kumimoji="0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違反</a:t>
            </a:r>
            <a:endParaRPr kumimoji="0" lang="en-US" altLang="ja-JP" sz="24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53BC899-57FE-4C08-BFAB-0ED59E613348}"/>
              </a:ext>
            </a:extLst>
          </p:cNvPr>
          <p:cNvSpPr txBox="1"/>
          <p:nvPr/>
        </p:nvSpPr>
        <p:spPr>
          <a:xfrm>
            <a:off x="284891" y="4476102"/>
            <a:ext cx="9925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67A55C2-168D-4292-A6E9-249BAC6D1862}"/>
              </a:ext>
            </a:extLst>
          </p:cNvPr>
          <p:cNvSpPr txBox="1"/>
          <p:nvPr/>
        </p:nvSpPr>
        <p:spPr>
          <a:xfrm>
            <a:off x="5660998" y="1403456"/>
            <a:ext cx="198002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①名前 → 昼食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②昼食 → 料金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③名前 → 料金</a:t>
            </a:r>
          </a:p>
        </p:txBody>
      </p:sp>
    </p:spTree>
    <p:extLst>
      <p:ext uri="{BB962C8B-B14F-4D97-AF65-F5344CB8AC3E}">
        <p14:creationId xmlns:p14="http://schemas.microsoft.com/office/powerpoint/2010/main" val="510101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157479-EA15-4024-AFCA-4286CF28C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第三正規形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FF2C32-6991-4EBB-8FE2-ECF656636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567" y="772181"/>
            <a:ext cx="8018865" cy="387905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☑　</a:t>
            </a:r>
            <a:r>
              <a:rPr lang="ja-JP" altLang="en-US" b="1" u="sng" dirty="0">
                <a:solidFill>
                  <a:srgbClr val="C00000"/>
                </a:solidFill>
              </a:rPr>
              <a:t>主キー以外の属性は，すべて主キーにのみ直接，従属する</a:t>
            </a:r>
            <a:r>
              <a:rPr kumimoji="1" lang="ja-JP" altLang="en-US" dirty="0"/>
              <a:t>とき，</a:t>
            </a:r>
            <a:r>
              <a:rPr kumimoji="1" lang="ja-JP" altLang="en-US" b="1" dirty="0">
                <a:solidFill>
                  <a:srgbClr val="C00000"/>
                </a:solidFill>
              </a:rPr>
              <a:t>第三正規形</a:t>
            </a:r>
            <a:r>
              <a:rPr kumimoji="1" lang="ja-JP" altLang="en-US" dirty="0"/>
              <a:t>という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　主キー</a:t>
            </a:r>
            <a:r>
              <a:rPr lang="ja-JP" altLang="en-US" b="1" u="sng" dirty="0">
                <a:solidFill>
                  <a:srgbClr val="FF0000"/>
                </a:solidFill>
              </a:rPr>
              <a:t>以外</a:t>
            </a:r>
            <a:r>
              <a:rPr lang="ja-JP" altLang="en-US" dirty="0"/>
              <a:t>に従属している属性が</a:t>
            </a:r>
            <a:r>
              <a:rPr lang="ja-JP" altLang="en-US" b="1" dirty="0"/>
              <a:t>ある</a:t>
            </a:r>
            <a:r>
              <a:rPr lang="ja-JP" altLang="en-US" dirty="0"/>
              <a:t>ときは 第三正規形でない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       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40C7DB-24CB-4CB8-A7F7-11413204A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97C1021-09D7-4756-B2EE-36AEDF178F68}"/>
              </a:ext>
            </a:extLst>
          </p:cNvPr>
          <p:cNvGraphicFramePr>
            <a:graphicFrameLocks noGrp="1"/>
          </p:cNvGraphicFramePr>
          <p:nvPr/>
        </p:nvGraphicFramePr>
        <p:xfrm>
          <a:off x="453964" y="3485120"/>
          <a:ext cx="3734496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8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700" dirty="0"/>
                        <a:t>ID</a:t>
                      </a:r>
                      <a:endParaRPr kumimoji="1" lang="ja-JP" altLang="en-US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/>
                        <a:t>氏名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700" dirty="0"/>
                        <a:t>住所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1</a:t>
                      </a:r>
                      <a:endParaRPr kumimoji="1" lang="ja-JP" altLang="en-US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700" dirty="0"/>
                        <a:t>徳川家康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XX</a:t>
                      </a:r>
                      <a:endParaRPr kumimoji="1" lang="ja-JP" altLang="en-US" sz="27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2</a:t>
                      </a:r>
                      <a:endParaRPr kumimoji="1" lang="ja-JP" altLang="en-US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700" dirty="0"/>
                        <a:t>豊臣秀吉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YY</a:t>
                      </a:r>
                      <a:endParaRPr kumimoji="1" lang="ja-JP" altLang="en-US" sz="27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3</a:t>
                      </a:r>
                      <a:endParaRPr kumimoji="1" lang="ja-JP" altLang="en-US" sz="2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700" dirty="0"/>
                        <a:t>徳川家康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700" dirty="0"/>
                        <a:t>ZZ</a:t>
                      </a:r>
                      <a:endParaRPr kumimoji="1" lang="ja-JP" altLang="en-US" sz="27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U ターン矢印 1">
            <a:extLst>
              <a:ext uri="{FF2B5EF4-FFF2-40B4-BE49-F238E27FC236}">
                <a16:creationId xmlns:a16="http://schemas.microsoft.com/office/drawing/2014/main" id="{0D214A68-204D-42FF-8BF8-9DD39AF8AA1B}"/>
              </a:ext>
            </a:extLst>
          </p:cNvPr>
          <p:cNvSpPr/>
          <p:nvPr/>
        </p:nvSpPr>
        <p:spPr>
          <a:xfrm flipV="1">
            <a:off x="918584" y="5383029"/>
            <a:ext cx="1362635" cy="401505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U ターン矢印 9">
            <a:extLst>
              <a:ext uri="{FF2B5EF4-FFF2-40B4-BE49-F238E27FC236}">
                <a16:creationId xmlns:a16="http://schemas.microsoft.com/office/drawing/2014/main" id="{360B2635-37A6-4EFD-94A3-407F11BFFE78}"/>
              </a:ext>
            </a:extLst>
          </p:cNvPr>
          <p:cNvSpPr/>
          <p:nvPr/>
        </p:nvSpPr>
        <p:spPr>
          <a:xfrm flipV="1">
            <a:off x="736675" y="5482088"/>
            <a:ext cx="3127935" cy="45151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63A551F-1027-45CE-A8BC-BF4A3C194FF5}"/>
              </a:ext>
            </a:extLst>
          </p:cNvPr>
          <p:cNvSpPr txBox="1"/>
          <p:nvPr/>
        </p:nvSpPr>
        <p:spPr>
          <a:xfrm>
            <a:off x="1111668" y="6295393"/>
            <a:ext cx="2339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第三正規形である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D80925C-0F2E-4933-89A0-27DFF47DBFBF}"/>
              </a:ext>
            </a:extLst>
          </p:cNvPr>
          <p:cNvSpPr/>
          <p:nvPr/>
        </p:nvSpPr>
        <p:spPr>
          <a:xfrm>
            <a:off x="321845" y="3372880"/>
            <a:ext cx="1319134" cy="217153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E5F4718-5490-4B1C-8D21-DF13828FEE01}"/>
              </a:ext>
            </a:extLst>
          </p:cNvPr>
          <p:cNvSpPr txBox="1"/>
          <p:nvPr/>
        </p:nvSpPr>
        <p:spPr>
          <a:xfrm>
            <a:off x="560750" y="2920556"/>
            <a:ext cx="9925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A3FD41-0F9B-4071-9D8A-B59C8AE781FC}"/>
              </a:ext>
            </a:extLst>
          </p:cNvPr>
          <p:cNvSpPr txBox="1"/>
          <p:nvPr/>
        </p:nvSpPr>
        <p:spPr>
          <a:xfrm>
            <a:off x="5095608" y="3277694"/>
            <a:ext cx="232467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ID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→ 氏名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②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ID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→ 住所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0394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7F20-31C4-42B6-B77C-3769215A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分析（１つめ）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16FBB9-CD61-4EFA-B54D-547F3A0A4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108922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テーブルについて、第三正規形であるかを分析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77B65B-56A3-4356-88D9-74B20B88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67BF31D-93A7-4640-979B-B4957DEED3B1}"/>
              </a:ext>
            </a:extLst>
          </p:cNvPr>
          <p:cNvGraphicFramePr>
            <a:graphicFrameLocks noGrp="1"/>
          </p:cNvGraphicFramePr>
          <p:nvPr/>
        </p:nvGraphicFramePr>
        <p:xfrm>
          <a:off x="2795086" y="2274649"/>
          <a:ext cx="3514725" cy="2189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3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9042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会員番号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住所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福山市野上町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4-3-2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福山市曙町</a:t>
                      </a:r>
                      <a:r>
                        <a:rPr kumimoji="1" lang="en-US" altLang="ja-JP" sz="2400" dirty="0"/>
                        <a:t>1-2-3-4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909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7F20-31C4-42B6-B77C-3769215A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① 主キーを見る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77B65B-56A3-4356-88D9-74B20B88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67BF31D-93A7-4640-979B-B4957DEED3B1}"/>
              </a:ext>
            </a:extLst>
          </p:cNvPr>
          <p:cNvGraphicFramePr>
            <a:graphicFrameLocks noGrp="1"/>
          </p:cNvGraphicFramePr>
          <p:nvPr/>
        </p:nvGraphicFramePr>
        <p:xfrm>
          <a:off x="2759869" y="2158290"/>
          <a:ext cx="3514725" cy="2189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3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9042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会員番号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住所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福山市野上町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4-3-2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福山市曙町</a:t>
                      </a:r>
                      <a:r>
                        <a:rPr kumimoji="1" lang="en-US" altLang="ja-JP" sz="2400" dirty="0"/>
                        <a:t>1-2-3-4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4913418-B19C-4674-9D61-3D5325EA0933}"/>
              </a:ext>
            </a:extLst>
          </p:cNvPr>
          <p:cNvSpPr/>
          <p:nvPr/>
        </p:nvSpPr>
        <p:spPr>
          <a:xfrm>
            <a:off x="2692040" y="2115193"/>
            <a:ext cx="1502770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EC5C68-01AE-4623-99A2-958D197E6929}"/>
              </a:ext>
            </a:extLst>
          </p:cNvPr>
          <p:cNvSpPr txBox="1"/>
          <p:nvPr/>
        </p:nvSpPr>
        <p:spPr>
          <a:xfrm>
            <a:off x="2930945" y="1662869"/>
            <a:ext cx="1130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</a:p>
        </p:txBody>
      </p:sp>
    </p:spTree>
    <p:extLst>
      <p:ext uri="{BB962C8B-B14F-4D97-AF65-F5344CB8AC3E}">
        <p14:creationId xmlns:p14="http://schemas.microsoft.com/office/powerpoint/2010/main" val="3008264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7F20-31C4-42B6-B77C-3769215A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②</a:t>
            </a:r>
            <a:r>
              <a:rPr kumimoji="1" lang="ja-JP" altLang="en-US" dirty="0"/>
              <a:t> 従属を見る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77B65B-56A3-4356-88D9-74B20B88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67BF31D-93A7-4640-979B-B4957DEED3B1}"/>
              </a:ext>
            </a:extLst>
          </p:cNvPr>
          <p:cNvGraphicFramePr>
            <a:graphicFrameLocks noGrp="1"/>
          </p:cNvGraphicFramePr>
          <p:nvPr/>
        </p:nvGraphicFramePr>
        <p:xfrm>
          <a:off x="2550319" y="1621218"/>
          <a:ext cx="3514725" cy="2189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3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9042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会員番号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住所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福山市野上町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4-3-2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福山市曙町</a:t>
                      </a:r>
                      <a:r>
                        <a:rPr kumimoji="1" lang="en-US" altLang="ja-JP" sz="2400" dirty="0"/>
                        <a:t>1-2-3-4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4913418-B19C-4674-9D61-3D5325EA0933}"/>
              </a:ext>
            </a:extLst>
          </p:cNvPr>
          <p:cNvSpPr/>
          <p:nvPr/>
        </p:nvSpPr>
        <p:spPr>
          <a:xfrm>
            <a:off x="2482490" y="1578121"/>
            <a:ext cx="1502770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EC5C68-01AE-4623-99A2-958D197E6929}"/>
              </a:ext>
            </a:extLst>
          </p:cNvPr>
          <p:cNvSpPr txBox="1"/>
          <p:nvPr/>
        </p:nvSpPr>
        <p:spPr>
          <a:xfrm>
            <a:off x="2721395" y="1125797"/>
            <a:ext cx="1130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EBB18B0-6CEE-4401-AA8D-DDBA525F0A2C}"/>
              </a:ext>
            </a:extLst>
          </p:cNvPr>
          <p:cNvSpPr txBox="1"/>
          <p:nvPr/>
        </p:nvSpPr>
        <p:spPr>
          <a:xfrm>
            <a:off x="2721395" y="4167286"/>
            <a:ext cx="37553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会員番号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 会員番号 → 住所</a:t>
            </a:r>
          </a:p>
        </p:txBody>
      </p:sp>
    </p:spTree>
    <p:extLst>
      <p:ext uri="{BB962C8B-B14F-4D97-AF65-F5344CB8AC3E}">
        <p14:creationId xmlns:p14="http://schemas.microsoft.com/office/powerpoint/2010/main" val="1569982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7F20-31C4-42B6-B77C-3769215A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③ </a:t>
            </a:r>
            <a:r>
              <a:rPr lang="ja-JP" altLang="en-US" dirty="0"/>
              <a:t>第三正規形の条件にあてはめる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77B65B-56A3-4356-88D9-74B20B88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60D12FB-6DF4-4957-BE14-7A76D4749D65}"/>
              </a:ext>
            </a:extLst>
          </p:cNvPr>
          <p:cNvSpPr txBox="1"/>
          <p:nvPr/>
        </p:nvSpPr>
        <p:spPr>
          <a:xfrm>
            <a:off x="947875" y="851952"/>
            <a:ext cx="233910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第三正規形の条件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を調べる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E732151-C147-4ABE-80D3-969315199B94}"/>
              </a:ext>
            </a:extLst>
          </p:cNvPr>
          <p:cNvSpPr/>
          <p:nvPr/>
        </p:nvSpPr>
        <p:spPr>
          <a:xfrm>
            <a:off x="3611810" y="667286"/>
            <a:ext cx="30654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主キー以外の属性は，すべて主キーにのみ直接，従属する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E444C3E-DF8A-4C3C-9883-96C32EA5A276}"/>
              </a:ext>
            </a:extLst>
          </p:cNvPr>
          <p:cNvSpPr txBox="1"/>
          <p:nvPr/>
        </p:nvSpPr>
        <p:spPr>
          <a:xfrm>
            <a:off x="6677299" y="3738621"/>
            <a:ext cx="2339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第三正規形である</a:t>
            </a: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767BF31D-93A7-4640-979B-B4957DEED3B1}"/>
              </a:ext>
            </a:extLst>
          </p:cNvPr>
          <p:cNvGraphicFramePr>
            <a:graphicFrameLocks noGrp="1"/>
          </p:cNvGraphicFramePr>
          <p:nvPr/>
        </p:nvGraphicFramePr>
        <p:xfrm>
          <a:off x="2639219" y="2713418"/>
          <a:ext cx="3514725" cy="2189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3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9042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会員番号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住所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福山市野上町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4-3-2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福山市曙町</a:t>
                      </a:r>
                      <a:r>
                        <a:rPr kumimoji="1" lang="en-US" altLang="ja-JP" sz="2400" dirty="0"/>
                        <a:t>1-2-3-4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4913418-B19C-4674-9D61-3D5325EA0933}"/>
              </a:ext>
            </a:extLst>
          </p:cNvPr>
          <p:cNvSpPr/>
          <p:nvPr/>
        </p:nvSpPr>
        <p:spPr>
          <a:xfrm>
            <a:off x="2571390" y="2670321"/>
            <a:ext cx="1502770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9EC5C68-01AE-4623-99A2-958D197E6929}"/>
              </a:ext>
            </a:extLst>
          </p:cNvPr>
          <p:cNvSpPr txBox="1"/>
          <p:nvPr/>
        </p:nvSpPr>
        <p:spPr>
          <a:xfrm>
            <a:off x="2810295" y="2217997"/>
            <a:ext cx="1130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EBB18B0-6CEE-4401-AA8D-DDBA525F0A2C}"/>
              </a:ext>
            </a:extLst>
          </p:cNvPr>
          <p:cNvSpPr txBox="1"/>
          <p:nvPr/>
        </p:nvSpPr>
        <p:spPr>
          <a:xfrm>
            <a:off x="2674771" y="4919008"/>
            <a:ext cx="37553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会員番号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 会員番号 → 住所</a:t>
            </a:r>
          </a:p>
        </p:txBody>
      </p:sp>
    </p:spTree>
    <p:extLst>
      <p:ext uri="{BB962C8B-B14F-4D97-AF65-F5344CB8AC3E}">
        <p14:creationId xmlns:p14="http://schemas.microsoft.com/office/powerpoint/2010/main" val="2728024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7F20-31C4-42B6-B77C-3769215A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分析</a:t>
            </a:r>
            <a:r>
              <a:rPr lang="ja-JP" altLang="en-US" dirty="0"/>
              <a:t>（２つめ）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16FBB9-CD61-4EFA-B54D-547F3A0A4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108922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次のテーブルについて、第三正規形であるかを分析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77B65B-56A3-4356-88D9-74B20B88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F52A5D32-1246-4AA1-9F53-2262390C2746}"/>
              </a:ext>
            </a:extLst>
          </p:cNvPr>
          <p:cNvGraphicFramePr>
            <a:graphicFrameLocks noGrp="1"/>
          </p:cNvGraphicFramePr>
          <p:nvPr/>
        </p:nvGraphicFramePr>
        <p:xfrm>
          <a:off x="1105542" y="1884985"/>
          <a:ext cx="6377297" cy="18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6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8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9042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会員番号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住所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注文した商品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福山市野上町</a:t>
                      </a:r>
                      <a:r>
                        <a:rPr kumimoji="1" lang="en-US" altLang="ja-JP" sz="2400" dirty="0"/>
                        <a:t>4-3-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福山市曙町</a:t>
                      </a:r>
                      <a:r>
                        <a:rPr kumimoji="1" lang="en-US" altLang="ja-JP" sz="2400" dirty="0"/>
                        <a:t>1-2-3-4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/>
                        <a:t>福山市野上町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4-3-2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ばなな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61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67869B29-2258-4158-92CF-D7F5ECC2725C}"/>
              </a:ext>
            </a:extLst>
          </p:cNvPr>
          <p:cNvGraphicFramePr>
            <a:graphicFrameLocks noGrp="1"/>
          </p:cNvGraphicFramePr>
          <p:nvPr/>
        </p:nvGraphicFramePr>
        <p:xfrm>
          <a:off x="1105542" y="1884985"/>
          <a:ext cx="6377297" cy="18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6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8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9042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会員番号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住所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注文した商品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福山市野上町</a:t>
                      </a:r>
                      <a:r>
                        <a:rPr kumimoji="1" lang="en-US" altLang="ja-JP" sz="2400" dirty="0"/>
                        <a:t>4-3-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福山市曙町</a:t>
                      </a:r>
                      <a:r>
                        <a:rPr kumimoji="1" lang="en-US" altLang="ja-JP" sz="2400" dirty="0"/>
                        <a:t>1-2-3-4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/>
                        <a:t>福山市野上町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4-3-2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ばなな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7F20-31C4-42B6-B77C-3769215A1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73" y="165904"/>
            <a:ext cx="8461208" cy="469865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① 主キーを見る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77B65B-56A3-4356-88D9-74B20B88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DD737E3-F37E-469D-9892-F11F810A8A1B}"/>
              </a:ext>
            </a:extLst>
          </p:cNvPr>
          <p:cNvSpPr/>
          <p:nvPr/>
        </p:nvSpPr>
        <p:spPr>
          <a:xfrm>
            <a:off x="844190" y="1705772"/>
            <a:ext cx="1853290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5488B4D-F90D-4F84-A2A5-5BAE74ADDE38}"/>
              </a:ext>
            </a:extLst>
          </p:cNvPr>
          <p:cNvSpPr txBox="1"/>
          <p:nvPr/>
        </p:nvSpPr>
        <p:spPr>
          <a:xfrm>
            <a:off x="1083095" y="1253448"/>
            <a:ext cx="2512564" cy="42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EBB18B0-6CEE-4401-AA8D-DDBA525F0A2C}"/>
              </a:ext>
            </a:extLst>
          </p:cNvPr>
          <p:cNvSpPr txBox="1"/>
          <p:nvPr/>
        </p:nvSpPr>
        <p:spPr>
          <a:xfrm>
            <a:off x="1083095" y="4629658"/>
            <a:ext cx="68645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・会員番号だけでは、主キーにならない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・２属性（会員番号</a:t>
            </a:r>
            <a:r>
              <a:rPr kumimoji="1" lang="en-US" altLang="ja-JP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, 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注文した商品）の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ペア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は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である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「主キーが２つある」という意味では</a:t>
            </a:r>
            <a:r>
              <a:rPr kumimoji="1" lang="ja-JP" altLang="en-US" sz="2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ない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527E4E0-EEF0-4D65-BB9F-8D636BDC80B4}"/>
              </a:ext>
            </a:extLst>
          </p:cNvPr>
          <p:cNvSpPr/>
          <p:nvPr/>
        </p:nvSpPr>
        <p:spPr>
          <a:xfrm>
            <a:off x="5248550" y="1714846"/>
            <a:ext cx="2401930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9977ADF-8F7F-4384-9224-2290F8029269}"/>
              </a:ext>
            </a:extLst>
          </p:cNvPr>
          <p:cNvSpPr txBox="1"/>
          <p:nvPr/>
        </p:nvSpPr>
        <p:spPr>
          <a:xfrm>
            <a:off x="5335055" y="1245114"/>
            <a:ext cx="2512564" cy="42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</a:p>
        </p:txBody>
      </p:sp>
    </p:spTree>
    <p:extLst>
      <p:ext uri="{BB962C8B-B14F-4D97-AF65-F5344CB8AC3E}">
        <p14:creationId xmlns:p14="http://schemas.microsoft.com/office/powerpoint/2010/main" val="3224892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7F20-31C4-42B6-B77C-3769215A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②</a:t>
            </a:r>
            <a:r>
              <a:rPr kumimoji="1" lang="ja-JP" altLang="en-US" dirty="0"/>
              <a:t> 従属を見る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77B65B-56A3-4356-88D9-74B20B88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EBB18B0-6CEE-4401-AA8D-DDBA525F0A2C}"/>
              </a:ext>
            </a:extLst>
          </p:cNvPr>
          <p:cNvSpPr txBox="1"/>
          <p:nvPr/>
        </p:nvSpPr>
        <p:spPr>
          <a:xfrm>
            <a:off x="2751875" y="4317797"/>
            <a:ext cx="375535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（会員番号，注文した商品）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 会員番号 → 住所</a:t>
            </a: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ABC14954-4F99-4882-AFDA-B42F2DA41EDB}"/>
              </a:ext>
            </a:extLst>
          </p:cNvPr>
          <p:cNvGraphicFramePr>
            <a:graphicFrameLocks noGrp="1"/>
          </p:cNvGraphicFramePr>
          <p:nvPr/>
        </p:nvGraphicFramePr>
        <p:xfrm>
          <a:off x="1105542" y="1884985"/>
          <a:ext cx="6377297" cy="18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6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8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9042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会員番号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住所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注文した商品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福山市野上町</a:t>
                      </a:r>
                      <a:r>
                        <a:rPr kumimoji="1" lang="en-US" altLang="ja-JP" sz="2400" dirty="0"/>
                        <a:t>4-3-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福山市曙町</a:t>
                      </a:r>
                      <a:r>
                        <a:rPr kumimoji="1" lang="en-US" altLang="ja-JP" sz="2400" dirty="0"/>
                        <a:t>1-2-3-4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/>
                        <a:t>福山市野上町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4-3-2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ばなな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655B08C-79FD-4AB1-915C-7B4C92A55BDB}"/>
              </a:ext>
            </a:extLst>
          </p:cNvPr>
          <p:cNvSpPr/>
          <p:nvPr/>
        </p:nvSpPr>
        <p:spPr>
          <a:xfrm>
            <a:off x="844190" y="1705772"/>
            <a:ext cx="1853290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BFD8D17-F5E0-4AA8-8AD8-FF12E8767F54}"/>
              </a:ext>
            </a:extLst>
          </p:cNvPr>
          <p:cNvSpPr txBox="1"/>
          <p:nvPr/>
        </p:nvSpPr>
        <p:spPr>
          <a:xfrm>
            <a:off x="1083095" y="1253448"/>
            <a:ext cx="2512564" cy="42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8369592-97DA-489C-8BB6-EFA63677848D}"/>
              </a:ext>
            </a:extLst>
          </p:cNvPr>
          <p:cNvSpPr/>
          <p:nvPr/>
        </p:nvSpPr>
        <p:spPr>
          <a:xfrm>
            <a:off x="5248550" y="1714846"/>
            <a:ext cx="2401930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2FC2AD8-BFD8-4014-8530-3F00CD86DC1D}"/>
              </a:ext>
            </a:extLst>
          </p:cNvPr>
          <p:cNvSpPr txBox="1"/>
          <p:nvPr/>
        </p:nvSpPr>
        <p:spPr>
          <a:xfrm>
            <a:off x="5335055" y="1245114"/>
            <a:ext cx="2512564" cy="42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</a:p>
        </p:txBody>
      </p:sp>
    </p:spTree>
    <p:extLst>
      <p:ext uri="{BB962C8B-B14F-4D97-AF65-F5344CB8AC3E}">
        <p14:creationId xmlns:p14="http://schemas.microsoft.com/office/powerpoint/2010/main" val="1154479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A6836E-C603-43CB-9DA7-89D8E3FA3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6007DD-F9BF-4F0F-B8C6-C514B2841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5443" y="1321056"/>
            <a:ext cx="8013114" cy="1991979"/>
          </a:xfrm>
        </p:spPr>
        <p:txBody>
          <a:bodyPr anchor="b">
            <a:normAutofit/>
          </a:bodyPr>
          <a:lstStyle/>
          <a:p>
            <a:r>
              <a:rPr lang="ja-JP" altLang="en-US" sz="4500" dirty="0">
                <a:solidFill>
                  <a:schemeClr val="tx2"/>
                </a:solidFill>
                <a:latin typeface="メイリオ" panose="020B0604030504040204" pitchFamily="50" charset="-128"/>
              </a:rPr>
              <a:t>従属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A0FAFCA-5C96-453B-83B7-A9AEF7F18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00351" y="0"/>
            <a:ext cx="3243649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0F84AE-A24D-4353-B1BA-BD80DAA38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F093259-3E74-43A1-944B-B106C8105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AA28A35-1E54-4054-BB95-42FAFA13A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BA3A17F-F3BD-4B94-9CC8-006700210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0398DD-AD75-4E2B-A3C6-35073082A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799165" y="4001437"/>
            <a:ext cx="3655725" cy="2057400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3E4F247-A844-4CD1-A37E-B7EA0DA2D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2387B1B-D4D3-493F-8D7A-C7A89DBD4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3404477-1F13-4859-84DA-12A303AC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B8C62FD-B708-4F00-80BB-1250C6011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267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7F20-31C4-42B6-B77C-3769215A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③ </a:t>
            </a:r>
            <a:r>
              <a:rPr lang="ja-JP" altLang="en-US" dirty="0"/>
              <a:t>第三正規形の条件にあてはめる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77B65B-56A3-4356-88D9-74B20B88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60D12FB-6DF4-4957-BE14-7A76D4749D65}"/>
              </a:ext>
            </a:extLst>
          </p:cNvPr>
          <p:cNvSpPr txBox="1"/>
          <p:nvPr/>
        </p:nvSpPr>
        <p:spPr>
          <a:xfrm>
            <a:off x="1100275" y="1123914"/>
            <a:ext cx="2339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第三正規形の条件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E732151-C147-4ABE-80D3-969315199B94}"/>
              </a:ext>
            </a:extLst>
          </p:cNvPr>
          <p:cNvSpPr/>
          <p:nvPr/>
        </p:nvSpPr>
        <p:spPr>
          <a:xfrm>
            <a:off x="3611810" y="667286"/>
            <a:ext cx="30654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主キー以外の属性は，すべて主キーにのみ直接，従属する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ED0673D-3726-497D-BCA6-86C5DACD7992}"/>
              </a:ext>
            </a:extLst>
          </p:cNvPr>
          <p:cNvSpPr txBox="1"/>
          <p:nvPr/>
        </p:nvSpPr>
        <p:spPr>
          <a:xfrm>
            <a:off x="5295269" y="5862288"/>
            <a:ext cx="34163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主キーに従属していない．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第三正規形でない</a:t>
            </a: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F99B53ED-8D5C-467A-B2AC-C53EC2028BAB}"/>
              </a:ext>
            </a:extLst>
          </p:cNvPr>
          <p:cNvGraphicFramePr>
            <a:graphicFrameLocks noGrp="1"/>
          </p:cNvGraphicFramePr>
          <p:nvPr/>
        </p:nvGraphicFramePr>
        <p:xfrm>
          <a:off x="927560" y="2673123"/>
          <a:ext cx="6377297" cy="18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6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8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9042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会員番号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住所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注文した商品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福山市野上町</a:t>
                      </a:r>
                      <a:r>
                        <a:rPr kumimoji="1" lang="en-US" altLang="ja-JP" sz="2400" dirty="0"/>
                        <a:t>4-3-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福山市曙町</a:t>
                      </a:r>
                      <a:r>
                        <a:rPr kumimoji="1" lang="en-US" altLang="ja-JP" sz="2400" dirty="0"/>
                        <a:t>1-2-3-4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/>
                        <a:t>福山市野上町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4-3-2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ばなな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71FC578-9791-476B-BDE6-942EB6D8AF2F}"/>
              </a:ext>
            </a:extLst>
          </p:cNvPr>
          <p:cNvSpPr/>
          <p:nvPr/>
        </p:nvSpPr>
        <p:spPr>
          <a:xfrm>
            <a:off x="666208" y="2493910"/>
            <a:ext cx="1853290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06EC7F3-DD45-45A7-B267-9B0B4FAEA57D}"/>
              </a:ext>
            </a:extLst>
          </p:cNvPr>
          <p:cNvSpPr txBox="1"/>
          <p:nvPr/>
        </p:nvSpPr>
        <p:spPr>
          <a:xfrm>
            <a:off x="905113" y="2041586"/>
            <a:ext cx="2512564" cy="42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554F615F-A0FF-43B3-9E68-96392868AE1E}"/>
              </a:ext>
            </a:extLst>
          </p:cNvPr>
          <p:cNvSpPr/>
          <p:nvPr/>
        </p:nvSpPr>
        <p:spPr>
          <a:xfrm>
            <a:off x="5070568" y="2502984"/>
            <a:ext cx="2401930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BD704EF-27AD-4C1D-823B-E4CECFD798C9}"/>
              </a:ext>
            </a:extLst>
          </p:cNvPr>
          <p:cNvSpPr txBox="1"/>
          <p:nvPr/>
        </p:nvSpPr>
        <p:spPr>
          <a:xfrm>
            <a:off x="5157073" y="2033252"/>
            <a:ext cx="2512564" cy="42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EBB18B0-6CEE-4401-AA8D-DDBA525F0A2C}"/>
              </a:ext>
            </a:extLst>
          </p:cNvPr>
          <p:cNvSpPr txBox="1"/>
          <p:nvPr/>
        </p:nvSpPr>
        <p:spPr>
          <a:xfrm>
            <a:off x="2519498" y="4873741"/>
            <a:ext cx="375535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（会員番号，注文した商品）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 会員番号 → 住所</a:t>
            </a:r>
          </a:p>
        </p:txBody>
      </p:sp>
    </p:spTree>
    <p:extLst>
      <p:ext uri="{BB962C8B-B14F-4D97-AF65-F5344CB8AC3E}">
        <p14:creationId xmlns:p14="http://schemas.microsoft.com/office/powerpoint/2010/main" val="1489214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7F20-31C4-42B6-B77C-3769215A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分析（３つめ）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16FBB9-CD61-4EFA-B54D-547F3A0A4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108922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次のテーブルについて、第三正規形であるかを分析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77B65B-56A3-4356-88D9-74B20B88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0BFF3E20-0226-4B13-B782-6FB5E851CDFD}"/>
              </a:ext>
            </a:extLst>
          </p:cNvPr>
          <p:cNvGraphicFramePr>
            <a:graphicFrameLocks noGrp="1"/>
          </p:cNvGraphicFramePr>
          <p:nvPr/>
        </p:nvGraphicFramePr>
        <p:xfrm>
          <a:off x="3004041" y="2136840"/>
          <a:ext cx="3096816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5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9042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会員番号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注文した商品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ばなな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9037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7F20-31C4-42B6-B77C-3769215A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① 主キーを見る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77B65B-56A3-4356-88D9-74B20B88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0BFF3E20-0226-4B13-B782-6FB5E851CDFD}"/>
              </a:ext>
            </a:extLst>
          </p:cNvPr>
          <p:cNvGraphicFramePr>
            <a:graphicFrameLocks noGrp="1"/>
          </p:cNvGraphicFramePr>
          <p:nvPr/>
        </p:nvGraphicFramePr>
        <p:xfrm>
          <a:off x="2879727" y="1760219"/>
          <a:ext cx="3096816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5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9042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会員番号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注文した商品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ばなな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DD737E3-F37E-469D-9892-F11F810A8A1B}"/>
              </a:ext>
            </a:extLst>
          </p:cNvPr>
          <p:cNvSpPr/>
          <p:nvPr/>
        </p:nvSpPr>
        <p:spPr>
          <a:xfrm>
            <a:off x="2746650" y="1691802"/>
            <a:ext cx="1469750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5488B4D-F90D-4F84-A2A5-5BAE74ADDE38}"/>
              </a:ext>
            </a:extLst>
          </p:cNvPr>
          <p:cNvSpPr txBox="1"/>
          <p:nvPr/>
        </p:nvSpPr>
        <p:spPr>
          <a:xfrm>
            <a:off x="2985555" y="1239478"/>
            <a:ext cx="2512564" cy="42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EBB18B0-6CEE-4401-AA8D-DDBA525F0A2C}"/>
              </a:ext>
            </a:extLst>
          </p:cNvPr>
          <p:cNvSpPr txBox="1"/>
          <p:nvPr/>
        </p:nvSpPr>
        <p:spPr>
          <a:xfrm>
            <a:off x="2868697" y="4349547"/>
            <a:ext cx="37553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２属性（会員番号</a:t>
            </a:r>
            <a:r>
              <a:rPr kumimoji="1" lang="en-US" altLang="ja-JP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, 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注文した商品）のペアは主キーである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DD737E3-F37E-469D-9892-F11F810A8A1B}"/>
              </a:ext>
            </a:extLst>
          </p:cNvPr>
          <p:cNvSpPr/>
          <p:nvPr/>
        </p:nvSpPr>
        <p:spPr>
          <a:xfrm>
            <a:off x="4241836" y="1691802"/>
            <a:ext cx="1816063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2757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7F20-31C4-42B6-B77C-3769215A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②</a:t>
            </a:r>
            <a:r>
              <a:rPr kumimoji="1" lang="ja-JP" altLang="en-US" dirty="0"/>
              <a:t> 従属を見る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77B65B-56A3-4356-88D9-74B20B88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0BFF3E20-0226-4B13-B782-6FB5E851CDFD}"/>
              </a:ext>
            </a:extLst>
          </p:cNvPr>
          <p:cNvGraphicFramePr>
            <a:graphicFrameLocks noGrp="1"/>
          </p:cNvGraphicFramePr>
          <p:nvPr/>
        </p:nvGraphicFramePr>
        <p:xfrm>
          <a:off x="2886077" y="1474469"/>
          <a:ext cx="3096816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5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9042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会員番号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注文した商品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ばなな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5488B4D-F90D-4F84-A2A5-5BAE74ADDE38}"/>
              </a:ext>
            </a:extLst>
          </p:cNvPr>
          <p:cNvSpPr txBox="1"/>
          <p:nvPr/>
        </p:nvSpPr>
        <p:spPr>
          <a:xfrm>
            <a:off x="2991905" y="953728"/>
            <a:ext cx="2512564" cy="42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70CCA5F-A1BD-413F-A65B-F65565986CBF}"/>
              </a:ext>
            </a:extLst>
          </p:cNvPr>
          <p:cNvSpPr txBox="1"/>
          <p:nvPr/>
        </p:nvSpPr>
        <p:spPr>
          <a:xfrm>
            <a:off x="2854743" y="3995217"/>
            <a:ext cx="375535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（会員番号，注文した商品）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なし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DD737E3-F37E-469D-9892-F11F810A8A1B}"/>
              </a:ext>
            </a:extLst>
          </p:cNvPr>
          <p:cNvSpPr/>
          <p:nvPr/>
        </p:nvSpPr>
        <p:spPr>
          <a:xfrm>
            <a:off x="2772050" y="1380860"/>
            <a:ext cx="1469750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DD737E3-F37E-469D-9892-F11F810A8A1B}"/>
              </a:ext>
            </a:extLst>
          </p:cNvPr>
          <p:cNvSpPr/>
          <p:nvPr/>
        </p:nvSpPr>
        <p:spPr>
          <a:xfrm>
            <a:off x="4267236" y="1380860"/>
            <a:ext cx="1816063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3267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627F20-31C4-42B6-B77C-3769215A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③ </a:t>
            </a:r>
            <a:r>
              <a:rPr lang="ja-JP" altLang="en-US" dirty="0"/>
              <a:t>第三正規形の条件にあてはめる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77B65B-56A3-4356-88D9-74B20B88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0BFF3E20-0226-4B13-B782-6FB5E851CDFD}"/>
              </a:ext>
            </a:extLst>
          </p:cNvPr>
          <p:cNvGraphicFramePr>
            <a:graphicFrameLocks noGrp="1"/>
          </p:cNvGraphicFramePr>
          <p:nvPr/>
        </p:nvGraphicFramePr>
        <p:xfrm>
          <a:off x="1845093" y="2544702"/>
          <a:ext cx="3096816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5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9042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会員番号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注文した商品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101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ばなな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5488B4D-F90D-4F84-A2A5-5BAE74ADDE38}"/>
              </a:ext>
            </a:extLst>
          </p:cNvPr>
          <p:cNvSpPr txBox="1"/>
          <p:nvPr/>
        </p:nvSpPr>
        <p:spPr>
          <a:xfrm>
            <a:off x="1712016" y="1936032"/>
            <a:ext cx="2512564" cy="427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70CCA5F-A1BD-413F-A65B-F65565986CBF}"/>
              </a:ext>
            </a:extLst>
          </p:cNvPr>
          <p:cNvSpPr txBox="1"/>
          <p:nvPr/>
        </p:nvSpPr>
        <p:spPr>
          <a:xfrm>
            <a:off x="5673601" y="5050309"/>
            <a:ext cx="37553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なし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60D12FB-6DF4-4957-BE14-7A76D4749D65}"/>
              </a:ext>
            </a:extLst>
          </p:cNvPr>
          <p:cNvSpPr txBox="1"/>
          <p:nvPr/>
        </p:nvSpPr>
        <p:spPr>
          <a:xfrm>
            <a:off x="947875" y="851952"/>
            <a:ext cx="2339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第三正規形の条件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E732151-C147-4ABE-80D3-969315199B94}"/>
              </a:ext>
            </a:extLst>
          </p:cNvPr>
          <p:cNvSpPr/>
          <p:nvPr/>
        </p:nvSpPr>
        <p:spPr>
          <a:xfrm>
            <a:off x="3611810" y="667286"/>
            <a:ext cx="30654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主キー以外の属性は，すべて主キーにのみ直接，従属する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ED0673D-3726-497D-BCA6-86C5DACD7992}"/>
              </a:ext>
            </a:extLst>
          </p:cNvPr>
          <p:cNvSpPr txBox="1"/>
          <p:nvPr/>
        </p:nvSpPr>
        <p:spPr>
          <a:xfrm>
            <a:off x="5673601" y="6077406"/>
            <a:ext cx="23391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第三正規形である</a:t>
            </a:r>
          </a:p>
        </p:txBody>
      </p:sp>
      <p:sp>
        <p:nvSpPr>
          <p:cNvPr id="3" name="矢印: 右 2">
            <a:extLst>
              <a:ext uri="{FF2B5EF4-FFF2-40B4-BE49-F238E27FC236}">
                <a16:creationId xmlns:a16="http://schemas.microsoft.com/office/drawing/2014/main" id="{C23DB4C3-B286-48B9-89B6-3B504FF4CDE2}"/>
              </a:ext>
            </a:extLst>
          </p:cNvPr>
          <p:cNvSpPr/>
          <p:nvPr/>
        </p:nvSpPr>
        <p:spPr>
          <a:xfrm>
            <a:off x="6777485" y="5221614"/>
            <a:ext cx="289560" cy="3276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E0C225F-B1D6-4341-8577-237BAEE3358B}"/>
              </a:ext>
            </a:extLst>
          </p:cNvPr>
          <p:cNvSpPr txBox="1"/>
          <p:nvPr/>
        </p:nvSpPr>
        <p:spPr>
          <a:xfrm>
            <a:off x="7343507" y="5050309"/>
            <a:ext cx="180049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条件に反する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従属がない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70CCA5F-A1BD-413F-A65B-F65565986CBF}"/>
              </a:ext>
            </a:extLst>
          </p:cNvPr>
          <p:cNvSpPr txBox="1"/>
          <p:nvPr/>
        </p:nvSpPr>
        <p:spPr>
          <a:xfrm>
            <a:off x="1845093" y="4934893"/>
            <a:ext cx="375535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主キー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（会員番号，注文した商品）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なし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DD737E3-F37E-469D-9892-F11F810A8A1B}"/>
              </a:ext>
            </a:extLst>
          </p:cNvPr>
          <p:cNvSpPr/>
          <p:nvPr/>
        </p:nvSpPr>
        <p:spPr>
          <a:xfrm>
            <a:off x="1712016" y="2485552"/>
            <a:ext cx="1469750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DD737E3-F37E-469D-9892-F11F810A8A1B}"/>
              </a:ext>
            </a:extLst>
          </p:cNvPr>
          <p:cNvSpPr/>
          <p:nvPr/>
        </p:nvSpPr>
        <p:spPr>
          <a:xfrm>
            <a:off x="3207202" y="2485552"/>
            <a:ext cx="1816063" cy="22323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1618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738313"/>
            <a:ext cx="8181975" cy="3886200"/>
          </a:xfrm>
          <a:noFill/>
        </p:spPr>
        <p:txBody>
          <a:bodyPr/>
          <a:lstStyle/>
          <a:p>
            <a:pPr marL="255985" indent="-255985">
              <a:spcBef>
                <a:spcPct val="50000"/>
              </a:spcBef>
              <a:buNone/>
              <a:tabLst>
                <a:tab pos="1289447" algn="l"/>
              </a:tabLst>
            </a:pPr>
            <a:r>
              <a:rPr lang="en-US" sz="1275" dirty="0"/>
              <a:t>	</a:t>
            </a:r>
            <a:r>
              <a:rPr lang="en-US" sz="1275" u="sng" dirty="0"/>
              <a:t>ID</a:t>
            </a:r>
            <a:r>
              <a:rPr lang="en-US" sz="1275" dirty="0"/>
              <a:t>	</a:t>
            </a:r>
            <a:r>
              <a:rPr lang="en-US" sz="1275" u="sng" dirty="0" err="1"/>
              <a:t>First_Name</a:t>
            </a:r>
            <a:r>
              <a:rPr lang="en-US" sz="1275" dirty="0"/>
              <a:t>	</a:t>
            </a:r>
            <a:r>
              <a:rPr lang="en-US" sz="1275" u="sng" dirty="0" err="1"/>
              <a:t>Last_Name</a:t>
            </a:r>
            <a:r>
              <a:rPr lang="en-US" sz="1275" dirty="0"/>
              <a:t>		</a:t>
            </a:r>
            <a:r>
              <a:rPr lang="en-US" sz="1275" u="sng" dirty="0"/>
              <a:t>Department</a:t>
            </a:r>
            <a:r>
              <a:rPr lang="en-US" sz="1275" dirty="0"/>
              <a:t>		</a:t>
            </a:r>
            <a:r>
              <a:rPr lang="en-US" sz="1275" u="sng" dirty="0"/>
              <a:t>Room</a:t>
            </a:r>
            <a:endParaRPr lang="en-US" sz="1275" dirty="0"/>
          </a:p>
          <a:p>
            <a:pPr marL="255985" indent="-255985">
              <a:buNone/>
              <a:tabLst>
                <a:tab pos="1289447" algn="l"/>
              </a:tabLst>
            </a:pPr>
            <a:r>
              <a:rPr lang="en-US" sz="1275" dirty="0"/>
              <a:t>	001234	Ignacio		</a:t>
            </a:r>
            <a:r>
              <a:rPr lang="en-US" sz="1275" dirty="0" err="1"/>
              <a:t>Fleta</a:t>
            </a:r>
            <a:r>
              <a:rPr lang="en-US" sz="1275" dirty="0"/>
              <a:t>		</a:t>
            </a:r>
            <a:r>
              <a:rPr lang="en-US" sz="1275" b="1" dirty="0" err="1"/>
              <a:t>AcCOUNTing</a:t>
            </a:r>
            <a:r>
              <a:rPr lang="en-US" sz="1275" b="1" dirty="0"/>
              <a:t>		A</a:t>
            </a:r>
          </a:p>
          <a:p>
            <a:pPr marL="255985" indent="-255985">
              <a:buNone/>
              <a:tabLst>
                <a:tab pos="1289447" algn="l"/>
              </a:tabLst>
            </a:pPr>
            <a:r>
              <a:rPr lang="en-US" sz="1275" dirty="0"/>
              <a:t>	002000	Christian	Martin		</a:t>
            </a:r>
            <a:r>
              <a:rPr lang="en-US" sz="1275" b="1" dirty="0"/>
              <a:t>Computer Support	B</a:t>
            </a:r>
          </a:p>
          <a:p>
            <a:pPr marL="255985" indent="-255985">
              <a:buNone/>
              <a:tabLst>
                <a:tab pos="1289447" algn="l"/>
              </a:tabLst>
            </a:pPr>
            <a:r>
              <a:rPr lang="en-US" sz="1275" dirty="0"/>
              <a:t>	002122	Orville		Gibson		Human Resources	C</a:t>
            </a:r>
          </a:p>
          <a:p>
            <a:pPr marL="255985" indent="-255985">
              <a:buNone/>
              <a:tabLst>
                <a:tab pos="1289447" algn="l"/>
              </a:tabLst>
            </a:pPr>
            <a:r>
              <a:rPr lang="en-US" sz="1275" dirty="0"/>
              <a:t>	003000	Jose		Ramirez		Research &amp; </a:t>
            </a:r>
            <a:r>
              <a:rPr lang="en-US" sz="1275" dirty="0" err="1"/>
              <a:t>Devel</a:t>
            </a:r>
            <a:r>
              <a:rPr lang="en-US" sz="1275" dirty="0"/>
              <a:t>	B</a:t>
            </a:r>
          </a:p>
          <a:p>
            <a:pPr marL="255985" indent="-255985">
              <a:buNone/>
              <a:tabLst>
                <a:tab pos="1289447" algn="l"/>
              </a:tabLst>
            </a:pPr>
            <a:r>
              <a:rPr lang="en-US" sz="1275" dirty="0"/>
              <a:t>	003400	Ben		Smith		</a:t>
            </a:r>
            <a:r>
              <a:rPr lang="en-US" sz="1275" b="1" dirty="0" err="1"/>
              <a:t>AcCOUNTing</a:t>
            </a:r>
            <a:r>
              <a:rPr lang="en-US" sz="1275" b="1" dirty="0"/>
              <a:t>		A</a:t>
            </a:r>
          </a:p>
          <a:p>
            <a:pPr marL="255985" indent="-255985">
              <a:spcAft>
                <a:spcPct val="40000"/>
              </a:spcAft>
              <a:buNone/>
              <a:tabLst>
                <a:tab pos="1289447" algn="l"/>
              </a:tabLst>
            </a:pPr>
            <a:r>
              <a:rPr lang="en-US" sz="1275" dirty="0"/>
              <a:t>	003780	Allison		Chong		</a:t>
            </a:r>
            <a:r>
              <a:rPr lang="en-US" sz="1275" b="1" dirty="0"/>
              <a:t>Computer Support	B</a:t>
            </a:r>
            <a:endParaRPr lang="en-US" sz="825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519113" y="1136307"/>
            <a:ext cx="4052887" cy="37623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主キー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19113" y="2106049"/>
            <a:ext cx="1033463" cy="2052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U ターン矢印 9"/>
          <p:cNvSpPr/>
          <p:nvPr/>
        </p:nvSpPr>
        <p:spPr>
          <a:xfrm flipV="1">
            <a:off x="1186950" y="4046126"/>
            <a:ext cx="719678" cy="23384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44498" y="3966840"/>
            <a:ext cx="8704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従属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47CE406-D309-46DB-93E8-ADD2A23FA666}"/>
              </a:ext>
            </a:extLst>
          </p:cNvPr>
          <p:cNvSpPr txBox="1"/>
          <p:nvPr/>
        </p:nvSpPr>
        <p:spPr>
          <a:xfrm>
            <a:off x="424164" y="425886"/>
            <a:ext cx="39549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次のテーブルは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第三正規形</a:t>
            </a: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か？</a:t>
            </a:r>
          </a:p>
        </p:txBody>
      </p:sp>
      <p:sp>
        <p:nvSpPr>
          <p:cNvPr id="14" name="U ターン矢印 13"/>
          <p:cNvSpPr/>
          <p:nvPr/>
        </p:nvSpPr>
        <p:spPr>
          <a:xfrm flipV="1">
            <a:off x="1091185" y="4124134"/>
            <a:ext cx="2073793" cy="282639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160516" y="4100968"/>
            <a:ext cx="8704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従属</a:t>
            </a:r>
          </a:p>
        </p:txBody>
      </p:sp>
      <p:sp>
        <p:nvSpPr>
          <p:cNvPr id="16" name="U ターン矢印 15"/>
          <p:cNvSpPr/>
          <p:nvPr/>
        </p:nvSpPr>
        <p:spPr>
          <a:xfrm flipV="1">
            <a:off x="1025435" y="4261055"/>
            <a:ext cx="4159872" cy="30301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62067" y="4543695"/>
            <a:ext cx="8704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従属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385802" y="4261055"/>
            <a:ext cx="8704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従属</a:t>
            </a:r>
          </a:p>
        </p:txBody>
      </p:sp>
      <p:sp>
        <p:nvSpPr>
          <p:cNvPr id="19" name="U ターン矢印 18"/>
          <p:cNvSpPr/>
          <p:nvPr/>
        </p:nvSpPr>
        <p:spPr>
          <a:xfrm flipV="1">
            <a:off x="5740756" y="4025513"/>
            <a:ext cx="719678" cy="23384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63B1432-FDA3-45B2-9FE4-A4E2CD952049}"/>
              </a:ext>
            </a:extLst>
          </p:cNvPr>
          <p:cNvSpPr txBox="1"/>
          <p:nvPr/>
        </p:nvSpPr>
        <p:spPr>
          <a:xfrm>
            <a:off x="519113" y="5298586"/>
            <a:ext cx="514621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答え</a:t>
            </a:r>
            <a:r>
              <a:rPr kumimoji="0" lang="en-US" altLang="ja-JP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 </a:t>
            </a:r>
            <a:r>
              <a:rPr kumimoji="0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第三正規形では</a:t>
            </a:r>
            <a:r>
              <a:rPr kumimoji="0" lang="ja-JP" altLang="en-US" sz="2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ない</a:t>
            </a:r>
            <a:endParaRPr kumimoji="0" lang="en-US" altLang="ja-JP" sz="21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従属　</a:t>
            </a:r>
            <a:r>
              <a:rPr kumimoji="0" lang="en-US" altLang="ja-JP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Department </a:t>
            </a:r>
            <a:r>
              <a:rPr kumimoji="0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→ </a:t>
            </a:r>
            <a:r>
              <a:rPr kumimoji="0" lang="en-US" altLang="ja-JP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Room </a:t>
            </a:r>
            <a:r>
              <a:rPr kumimoji="0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は、</a:t>
            </a:r>
            <a:endParaRPr kumimoji="0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主キー以外のものに従属している．</a:t>
            </a:r>
            <a:endParaRPr kumimoji="0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第三正規形の条件に合致しない．</a:t>
            </a:r>
          </a:p>
        </p:txBody>
      </p:sp>
    </p:spTree>
    <p:extLst>
      <p:ext uri="{BB962C8B-B14F-4D97-AF65-F5344CB8AC3E}">
        <p14:creationId xmlns:p14="http://schemas.microsoft.com/office/powerpoint/2010/main" val="281297766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9285" y="1122363"/>
            <a:ext cx="8171727" cy="2387600"/>
          </a:xfrm>
        </p:spPr>
        <p:txBody>
          <a:bodyPr>
            <a:noAutofit/>
          </a:bodyPr>
          <a:lstStyle/>
          <a:p>
            <a:r>
              <a:rPr lang="ja-JP" altLang="en-US" dirty="0"/>
              <a:t>参照と関連</a:t>
            </a:r>
          </a:p>
        </p:txBody>
      </p:sp>
      <p:sp>
        <p:nvSpPr>
          <p:cNvPr id="15" name="字幕 14">
            <a:extLst>
              <a:ext uri="{FF2B5EF4-FFF2-40B4-BE49-F238E27FC236}">
                <a16:creationId xmlns:a16="http://schemas.microsoft.com/office/drawing/2014/main" id="{9BC028D1-48FA-44F4-BFBA-226587D92A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320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D90752-C5AE-4235-B180-0BDBB5E26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テーブル間の関連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64B762-2F00-4B2E-8B22-77E31F9F1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836719"/>
          </a:xfrm>
        </p:spPr>
        <p:txBody>
          <a:bodyPr>
            <a:norm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テーブル</a:t>
            </a:r>
            <a:r>
              <a:rPr lang="ja-JP" altLang="en-US" dirty="0"/>
              <a:t>は互いに「関連」しあっている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テーブル</a:t>
            </a:r>
            <a:r>
              <a:rPr lang="ja-JP" altLang="en-US" b="1" dirty="0"/>
              <a:t>社員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複数行</a:t>
            </a:r>
            <a:r>
              <a:rPr lang="ja-JP" altLang="en-US" dirty="0"/>
              <a:t>が，テーブル</a:t>
            </a:r>
            <a:r>
              <a:rPr lang="ja-JP" altLang="en-US" b="1" dirty="0"/>
              <a:t>部</a:t>
            </a:r>
            <a:r>
              <a:rPr lang="ja-JP" altLang="en-US" dirty="0"/>
              <a:t>の</a:t>
            </a:r>
            <a:r>
              <a:rPr lang="ja-JP" altLang="en-US" b="1" i="1" u="sng" dirty="0">
                <a:solidFill>
                  <a:srgbClr val="FF0000"/>
                </a:solidFill>
              </a:rPr>
              <a:t>１行</a:t>
            </a:r>
            <a:r>
              <a:rPr lang="ja-JP" altLang="en-US" dirty="0"/>
              <a:t>と関連</a:t>
            </a:r>
            <a:endParaRPr lang="en-US" altLang="ja-JP" dirty="0"/>
          </a:p>
          <a:p>
            <a:r>
              <a:rPr lang="ja-JP" altLang="en-US" dirty="0"/>
              <a:t>テーブル</a:t>
            </a:r>
            <a:r>
              <a:rPr lang="ja-JP" altLang="en-US" b="1" dirty="0"/>
              <a:t>部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複数行</a:t>
            </a:r>
            <a:r>
              <a:rPr lang="ja-JP" altLang="en-US" dirty="0"/>
              <a:t>が，テーブル</a:t>
            </a:r>
            <a:r>
              <a:rPr lang="ja-JP" altLang="en-US" b="1" dirty="0"/>
              <a:t>商品</a:t>
            </a:r>
            <a:r>
              <a:rPr lang="ja-JP" altLang="en-US" dirty="0"/>
              <a:t>の</a:t>
            </a:r>
            <a:r>
              <a:rPr lang="ja-JP" altLang="en-US" b="1" u="sng" dirty="0">
                <a:solidFill>
                  <a:srgbClr val="FF0000"/>
                </a:solidFill>
              </a:rPr>
              <a:t>複数行</a:t>
            </a:r>
            <a:r>
              <a:rPr lang="ja-JP" altLang="en-US" dirty="0"/>
              <a:t>と関連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5719F40-29C4-49C3-B0F8-85D16984C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D6F2A05-C842-42AC-A230-E24D9F167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525" y="2373258"/>
            <a:ext cx="2537460" cy="135249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59FD9CC8-2E30-4604-900B-DE4435034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0174" y="2460769"/>
            <a:ext cx="2227423" cy="105206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AC4494B-5380-4EA8-AA01-782A991771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4787" y="2373258"/>
            <a:ext cx="2407368" cy="1470182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81B0D37-B81A-424B-A8CE-4337575E2880}"/>
              </a:ext>
            </a:extLst>
          </p:cNvPr>
          <p:cNvSpPr txBox="1"/>
          <p:nvPr/>
        </p:nvSpPr>
        <p:spPr>
          <a:xfrm>
            <a:off x="1448285" y="3766954"/>
            <a:ext cx="3104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x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と </a:t>
            </a:r>
            <a:r>
              <a:rPr kumimoji="1" lang="en-US" altLang="ja-JP" sz="2400" b="1" dirty="0"/>
              <a:t>z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は，</a:t>
            </a:r>
            <a:r>
              <a:rPr kumimoji="1" lang="en-US" altLang="ja-JP" sz="2400" b="1" dirty="0"/>
              <a:t>XX </a:t>
            </a:r>
            <a:r>
              <a:rPr kumimoji="1" lang="ja-JP" altLang="en-US" sz="2400" dirty="0"/>
              <a:t>に所属</a:t>
            </a:r>
            <a:endParaRPr kumimoji="1" lang="en-US" altLang="ja-JP" sz="2400" dirty="0"/>
          </a:p>
          <a:p>
            <a:r>
              <a:rPr kumimoji="1" lang="en-US" altLang="ja-JP" sz="2400" b="1" dirty="0"/>
              <a:t>y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は，</a:t>
            </a:r>
            <a:r>
              <a:rPr kumimoji="1" lang="en-US" altLang="ja-JP" sz="2400" b="1" dirty="0" err="1"/>
              <a:t>YY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に所属</a:t>
            </a:r>
          </a:p>
        </p:txBody>
      </p:sp>
      <p:sp>
        <p:nvSpPr>
          <p:cNvPr id="13" name="矢印: 左右 12">
            <a:extLst>
              <a:ext uri="{FF2B5EF4-FFF2-40B4-BE49-F238E27FC236}">
                <a16:creationId xmlns:a16="http://schemas.microsoft.com/office/drawing/2014/main" id="{A80195DB-B33B-4153-836D-E2B91BCA1632}"/>
              </a:ext>
            </a:extLst>
          </p:cNvPr>
          <p:cNvSpPr/>
          <p:nvPr/>
        </p:nvSpPr>
        <p:spPr>
          <a:xfrm>
            <a:off x="2898596" y="3020316"/>
            <a:ext cx="531824" cy="1829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左右 13">
            <a:extLst>
              <a:ext uri="{FF2B5EF4-FFF2-40B4-BE49-F238E27FC236}">
                <a16:creationId xmlns:a16="http://schemas.microsoft.com/office/drawing/2014/main" id="{71D18E60-8BBC-418E-9582-8CB08E12E9BA}"/>
              </a:ext>
            </a:extLst>
          </p:cNvPr>
          <p:cNvSpPr/>
          <p:nvPr/>
        </p:nvSpPr>
        <p:spPr>
          <a:xfrm>
            <a:off x="5815280" y="3016887"/>
            <a:ext cx="531824" cy="1829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6845C69-4277-4AF3-8744-B9E0BFD0BEF2}"/>
              </a:ext>
            </a:extLst>
          </p:cNvPr>
          <p:cNvSpPr txBox="1"/>
          <p:nvPr/>
        </p:nvSpPr>
        <p:spPr>
          <a:xfrm>
            <a:off x="2749779" y="225346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１対多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F5AD41F-AB23-472D-AA5F-D4D34586D910}"/>
              </a:ext>
            </a:extLst>
          </p:cNvPr>
          <p:cNvSpPr txBox="1"/>
          <p:nvPr/>
        </p:nvSpPr>
        <p:spPr>
          <a:xfrm>
            <a:off x="5537623" y="20991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多</a:t>
            </a:r>
            <a:r>
              <a:rPr kumimoji="1" lang="ja-JP" altLang="en-US" b="1" dirty="0">
                <a:solidFill>
                  <a:srgbClr val="C00000"/>
                </a:solidFill>
              </a:rPr>
              <a:t>対多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02BF0A4-5819-4F88-9C75-302F14F9E303}"/>
              </a:ext>
            </a:extLst>
          </p:cNvPr>
          <p:cNvSpPr txBox="1"/>
          <p:nvPr/>
        </p:nvSpPr>
        <p:spPr>
          <a:xfrm>
            <a:off x="134421" y="1730242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テーブル名：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社員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5757F9F-205C-4492-92F2-06D988B6E617}"/>
              </a:ext>
            </a:extLst>
          </p:cNvPr>
          <p:cNvSpPr txBox="1"/>
          <p:nvPr/>
        </p:nvSpPr>
        <p:spPr>
          <a:xfrm>
            <a:off x="3520174" y="1719824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テーブル名：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部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28682CA-4305-47C2-A2F9-A28F14AB7625}"/>
              </a:ext>
            </a:extLst>
          </p:cNvPr>
          <p:cNvSpPr txBox="1"/>
          <p:nvPr/>
        </p:nvSpPr>
        <p:spPr>
          <a:xfrm>
            <a:off x="6274624" y="1735797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テーブル名：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商品</a:t>
            </a:r>
          </a:p>
        </p:txBody>
      </p:sp>
    </p:spTree>
    <p:extLst>
      <p:ext uri="{BB962C8B-B14F-4D97-AF65-F5344CB8AC3E}">
        <p14:creationId xmlns:p14="http://schemas.microsoft.com/office/powerpoint/2010/main" val="8061181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C54368-7812-4C2E-A596-7F7A0602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関連の種類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17E9F6-7C67-4F53-95EF-6FEAB394C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765360" cy="5333166"/>
          </a:xfrm>
        </p:spPr>
        <p:txBody>
          <a:bodyPr>
            <a:normAutofit/>
          </a:bodyPr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一対一</a:t>
            </a:r>
            <a:endParaRPr kumimoji="1"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テーブルの</a:t>
            </a:r>
            <a:r>
              <a:rPr lang="ja-JP" altLang="en-US" b="1" u="sng" dirty="0">
                <a:solidFill>
                  <a:srgbClr val="FF0000"/>
                </a:solidFill>
              </a:rPr>
              <a:t>１行</a:t>
            </a:r>
            <a:r>
              <a:rPr lang="ja-JP" altLang="en-US" dirty="0"/>
              <a:t>が，別のテーブルの</a:t>
            </a:r>
            <a:r>
              <a:rPr lang="ja-JP" altLang="en-US" b="1" i="1" u="sng" dirty="0">
                <a:solidFill>
                  <a:srgbClr val="FF0000"/>
                </a:solidFill>
              </a:rPr>
              <a:t>１行</a:t>
            </a:r>
            <a:r>
              <a:rPr lang="ja-JP" altLang="en-US" dirty="0"/>
              <a:t>と関連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kumimoji="1" lang="ja-JP" altLang="en-US" b="1" dirty="0">
                <a:solidFill>
                  <a:srgbClr val="C00000"/>
                </a:solidFill>
              </a:rPr>
              <a:t>一対多</a:t>
            </a:r>
            <a:endParaRPr kumimoji="1"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テーブルの</a:t>
            </a:r>
            <a:r>
              <a:rPr lang="ja-JP" altLang="en-US" b="1" u="sng" dirty="0">
                <a:solidFill>
                  <a:srgbClr val="FF0000"/>
                </a:solidFill>
              </a:rPr>
              <a:t>１行</a:t>
            </a:r>
            <a:r>
              <a:rPr lang="ja-JP" altLang="en-US" dirty="0"/>
              <a:t>が，別のテーブルの</a:t>
            </a:r>
            <a:r>
              <a:rPr lang="ja-JP" altLang="en-US" b="1" u="sng" dirty="0">
                <a:solidFill>
                  <a:srgbClr val="FF0000"/>
                </a:solidFill>
              </a:rPr>
              <a:t>複数</a:t>
            </a:r>
            <a:r>
              <a:rPr lang="ja-JP" altLang="en-US" b="1" i="1" u="sng" dirty="0">
                <a:solidFill>
                  <a:srgbClr val="FF0000"/>
                </a:solidFill>
              </a:rPr>
              <a:t>行</a:t>
            </a:r>
            <a:r>
              <a:rPr lang="ja-JP" altLang="en-US" dirty="0"/>
              <a:t>と関連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多対多</a:t>
            </a: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テーブルの</a:t>
            </a:r>
            <a:r>
              <a:rPr lang="ja-JP" altLang="en-US" b="1" u="sng" dirty="0">
                <a:solidFill>
                  <a:srgbClr val="FF0000"/>
                </a:solidFill>
              </a:rPr>
              <a:t>複数行</a:t>
            </a:r>
            <a:r>
              <a:rPr lang="ja-JP" altLang="en-US" dirty="0"/>
              <a:t>が，別のテーブルの</a:t>
            </a:r>
            <a:r>
              <a:rPr lang="ja-JP" altLang="en-US" b="1" i="1" u="sng" dirty="0">
                <a:solidFill>
                  <a:srgbClr val="FF0000"/>
                </a:solidFill>
              </a:rPr>
              <a:t>複数行</a:t>
            </a:r>
            <a:r>
              <a:rPr lang="ja-JP" altLang="en-US" dirty="0"/>
              <a:t>と関連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5509E4-7B7A-4DA1-A850-35518F7F2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5905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参照がどういう場合に役に立つか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b="1" dirty="0">
                <a:solidFill>
                  <a:srgbClr val="C00000"/>
                </a:solidFill>
              </a:rPr>
              <a:t>１対多，多対多の関連</a:t>
            </a:r>
            <a:r>
              <a:rPr kumimoji="1" lang="ja-JP" altLang="en-US" dirty="0"/>
              <a:t>があるとき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sz="2800" b="1" dirty="0"/>
              <a:t>テーブル</a:t>
            </a:r>
            <a:r>
              <a:rPr kumimoji="1" lang="ja-JP" altLang="en-US" sz="2800" dirty="0"/>
              <a:t>の</a:t>
            </a:r>
            <a:r>
              <a:rPr kumimoji="1" lang="ja-JP" altLang="en-US" sz="2800" b="1" dirty="0">
                <a:solidFill>
                  <a:srgbClr val="C00000"/>
                </a:solidFill>
              </a:rPr>
              <a:t>主キー</a:t>
            </a:r>
            <a:r>
              <a:rPr kumimoji="1" lang="ja-JP" altLang="en-US" sz="2800" dirty="0"/>
              <a:t>を、</a:t>
            </a:r>
            <a:r>
              <a:rPr kumimoji="1" lang="ja-JP" altLang="en-US" sz="2800" b="1" dirty="0"/>
              <a:t>別のテーブル</a:t>
            </a:r>
            <a:r>
              <a:rPr kumimoji="1" lang="ja-JP" altLang="en-US" sz="2800" dirty="0"/>
              <a:t>から</a:t>
            </a:r>
            <a:r>
              <a:rPr kumimoji="1" lang="ja-JP" altLang="en-US" sz="2800" b="1" dirty="0">
                <a:solidFill>
                  <a:srgbClr val="C00000"/>
                </a:solidFill>
              </a:rPr>
              <a:t>参照</a:t>
            </a:r>
            <a:r>
              <a:rPr kumimoji="1" lang="ja-JP" altLang="en-US" sz="2800" dirty="0"/>
              <a:t>するようにデータベースを作ることが多い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75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従属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BE757DA-3AFD-4278-B40E-C7AEF5EAC633}"/>
              </a:ext>
            </a:extLst>
          </p:cNvPr>
          <p:cNvGraphicFramePr>
            <a:graphicFrameLocks noGrp="1"/>
          </p:cNvGraphicFramePr>
          <p:nvPr/>
        </p:nvGraphicFramePr>
        <p:xfrm>
          <a:off x="1833769" y="812533"/>
          <a:ext cx="4262231" cy="217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5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5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94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商品名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単価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購入者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86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/>
                        <a:t>みかん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50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aa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5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86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/>
                        <a:t>みかん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50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bb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5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458730"/>
                  </a:ext>
                </a:extLst>
              </a:tr>
              <a:tr h="34286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/>
                        <a:t>りんご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100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3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cc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6">
                        <a:lumMod val="5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274167"/>
                  </a:ext>
                </a:extLst>
              </a:tr>
              <a:tr h="34286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/>
                        <a:t>メロン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500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aa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6">
                        <a:lumMod val="5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5D6A1F-9382-4379-8CB1-D7D3631737B3}"/>
              </a:ext>
            </a:extLst>
          </p:cNvPr>
          <p:cNvSpPr txBox="1"/>
          <p:nvPr/>
        </p:nvSpPr>
        <p:spPr>
          <a:xfrm>
            <a:off x="1620409" y="3521586"/>
            <a:ext cx="56252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単価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」は「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商品名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」に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商品名 → 単価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」のように書く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8DC158E-912E-46A3-BE45-2CE9E6DADB5B}"/>
              </a:ext>
            </a:extLst>
          </p:cNvPr>
          <p:cNvSpPr txBox="1"/>
          <p:nvPr/>
        </p:nvSpPr>
        <p:spPr>
          <a:xfrm>
            <a:off x="655320" y="4969253"/>
            <a:ext cx="73993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「ある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属性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X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の値が１つに決まると，別の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属性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Y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の値が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１つに決まる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（属性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Y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の値が複数になることはあり得ない）」とき、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属性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Y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は 属性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X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に従属（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X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→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Y </a:t>
            </a:r>
            <a:r>
              <a:rPr kumimoji="1" lang="ja-JP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のように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書く）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78477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DBB29F-4436-4FF7-9E59-111055CA2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１対多の関連のイメージ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B785DF-B962-464E-9FDC-79B520811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76" y="750399"/>
            <a:ext cx="1665981" cy="71117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社員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F5D92-3870-4BA6-8959-6717F042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  <p:sp>
        <p:nvSpPr>
          <p:cNvPr id="6" name="円/楕円 4">
            <a:extLst>
              <a:ext uri="{FF2B5EF4-FFF2-40B4-BE49-F238E27FC236}">
                <a16:creationId xmlns:a16="http://schemas.microsoft.com/office/drawing/2014/main" id="{BA570F86-20C8-4396-B833-BA0FBFD81000}"/>
              </a:ext>
            </a:extLst>
          </p:cNvPr>
          <p:cNvSpPr/>
          <p:nvPr/>
        </p:nvSpPr>
        <p:spPr>
          <a:xfrm>
            <a:off x="2967101" y="1766517"/>
            <a:ext cx="829340" cy="78149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円/楕円 8">
            <a:extLst>
              <a:ext uri="{FF2B5EF4-FFF2-40B4-BE49-F238E27FC236}">
                <a16:creationId xmlns:a16="http://schemas.microsoft.com/office/drawing/2014/main" id="{D18BB406-60DB-4202-BD0C-DEB3999E884A}"/>
              </a:ext>
            </a:extLst>
          </p:cNvPr>
          <p:cNvSpPr/>
          <p:nvPr/>
        </p:nvSpPr>
        <p:spPr>
          <a:xfrm>
            <a:off x="6489968" y="1793375"/>
            <a:ext cx="829340" cy="78149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292A85DC-2EE8-414A-AAAA-02C522547DDB}"/>
              </a:ext>
            </a:extLst>
          </p:cNvPr>
          <p:cNvSpPr/>
          <p:nvPr/>
        </p:nvSpPr>
        <p:spPr>
          <a:xfrm>
            <a:off x="1552556" y="2252956"/>
            <a:ext cx="829340" cy="78149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2" name="円/楕円 2">
            <a:extLst>
              <a:ext uri="{FF2B5EF4-FFF2-40B4-BE49-F238E27FC236}">
                <a16:creationId xmlns:a16="http://schemas.microsoft.com/office/drawing/2014/main" id="{D99906EE-71CF-4953-ADDC-11EB759C63B2}"/>
              </a:ext>
            </a:extLst>
          </p:cNvPr>
          <p:cNvSpPr/>
          <p:nvPr/>
        </p:nvSpPr>
        <p:spPr>
          <a:xfrm>
            <a:off x="628651" y="1351722"/>
            <a:ext cx="4187568" cy="2913585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93114467-F76C-4691-979D-C2697936F177}"/>
              </a:ext>
            </a:extLst>
          </p:cNvPr>
          <p:cNvSpPr/>
          <p:nvPr/>
        </p:nvSpPr>
        <p:spPr>
          <a:xfrm>
            <a:off x="5537515" y="1492128"/>
            <a:ext cx="3245538" cy="2829973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6" name="円/楕円 4">
            <a:extLst>
              <a:ext uri="{FF2B5EF4-FFF2-40B4-BE49-F238E27FC236}">
                <a16:creationId xmlns:a16="http://schemas.microsoft.com/office/drawing/2014/main" id="{1F011017-225F-48CF-8AEB-44F7785DA0DF}"/>
              </a:ext>
            </a:extLst>
          </p:cNvPr>
          <p:cNvSpPr/>
          <p:nvPr/>
        </p:nvSpPr>
        <p:spPr>
          <a:xfrm>
            <a:off x="3381771" y="3034449"/>
            <a:ext cx="829340" cy="78149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7" name="円/楕円 8">
            <a:extLst>
              <a:ext uri="{FF2B5EF4-FFF2-40B4-BE49-F238E27FC236}">
                <a16:creationId xmlns:a16="http://schemas.microsoft.com/office/drawing/2014/main" id="{23A48CAE-CB66-4033-9B43-2CE56CB93EBB}"/>
              </a:ext>
            </a:extLst>
          </p:cNvPr>
          <p:cNvSpPr/>
          <p:nvPr/>
        </p:nvSpPr>
        <p:spPr>
          <a:xfrm>
            <a:off x="7319308" y="3034448"/>
            <a:ext cx="829340" cy="78149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graphicFrame>
        <p:nvGraphicFramePr>
          <p:cNvPr id="19" name="表 5">
            <a:extLst>
              <a:ext uri="{FF2B5EF4-FFF2-40B4-BE49-F238E27FC236}">
                <a16:creationId xmlns:a16="http://schemas.microsoft.com/office/drawing/2014/main" id="{44A63389-864E-4051-8227-72C0B6B68E28}"/>
              </a:ext>
            </a:extLst>
          </p:cNvPr>
          <p:cNvGraphicFramePr>
            <a:graphicFrameLocks noGrp="1"/>
          </p:cNvGraphicFramePr>
          <p:nvPr/>
        </p:nvGraphicFramePr>
        <p:xfrm>
          <a:off x="825420" y="4591878"/>
          <a:ext cx="374658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928">
                  <a:extLst>
                    <a:ext uri="{9D8B030D-6E8A-4147-A177-3AD203B41FA5}">
                      <a16:colId xmlns:a16="http://schemas.microsoft.com/office/drawing/2014/main" val="2795345771"/>
                    </a:ext>
                  </a:extLst>
                </a:gridCol>
                <a:gridCol w="891682">
                  <a:extLst>
                    <a:ext uri="{9D8B030D-6E8A-4147-A177-3AD203B41FA5}">
                      <a16:colId xmlns:a16="http://schemas.microsoft.com/office/drawing/2014/main" val="3480867276"/>
                    </a:ext>
                  </a:extLst>
                </a:gridCol>
                <a:gridCol w="1073427">
                  <a:extLst>
                    <a:ext uri="{9D8B030D-6E8A-4147-A177-3AD203B41FA5}">
                      <a16:colId xmlns:a16="http://schemas.microsoft.com/office/drawing/2014/main" val="1908119857"/>
                    </a:ext>
                  </a:extLst>
                </a:gridCol>
                <a:gridCol w="1124543">
                  <a:extLst>
                    <a:ext uri="{9D8B030D-6E8A-4147-A177-3AD203B41FA5}">
                      <a16:colId xmlns:a16="http://schemas.microsoft.com/office/drawing/2014/main" val="2998400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氏名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住所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所属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69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x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aaa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6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y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bbb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570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3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z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ccc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850837"/>
                  </a:ext>
                </a:extLst>
              </a:tr>
            </a:tbl>
          </a:graphicData>
        </a:graphic>
      </p:graphicFrame>
      <p:graphicFrame>
        <p:nvGraphicFramePr>
          <p:cNvPr id="21" name="表 5">
            <a:extLst>
              <a:ext uri="{FF2B5EF4-FFF2-40B4-BE49-F238E27FC236}">
                <a16:creationId xmlns:a16="http://schemas.microsoft.com/office/drawing/2014/main" id="{17AFF489-ED75-476A-B61C-5E4051F0CC5B}"/>
              </a:ext>
            </a:extLst>
          </p:cNvPr>
          <p:cNvGraphicFramePr>
            <a:graphicFrameLocks noGrp="1"/>
          </p:cNvGraphicFramePr>
          <p:nvPr/>
        </p:nvGraphicFramePr>
        <p:xfrm>
          <a:off x="5441910" y="4591878"/>
          <a:ext cx="326476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958">
                  <a:extLst>
                    <a:ext uri="{9D8B030D-6E8A-4147-A177-3AD203B41FA5}">
                      <a16:colId xmlns:a16="http://schemas.microsoft.com/office/drawing/2014/main" val="2795345771"/>
                    </a:ext>
                  </a:extLst>
                </a:gridCol>
                <a:gridCol w="1110256">
                  <a:extLst>
                    <a:ext uri="{9D8B030D-6E8A-4147-A177-3AD203B41FA5}">
                      <a16:colId xmlns:a16="http://schemas.microsoft.com/office/drawing/2014/main" val="3480867276"/>
                    </a:ext>
                  </a:extLst>
                </a:gridCol>
                <a:gridCol w="1336552">
                  <a:extLst>
                    <a:ext uri="{9D8B030D-6E8A-4147-A177-3AD203B41FA5}">
                      <a16:colId xmlns:a16="http://schemas.microsoft.com/office/drawing/2014/main" val="1908119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部名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所在地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69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XX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AAAAA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6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YY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BBBBB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570273"/>
                  </a:ext>
                </a:extLst>
              </a:tr>
            </a:tbl>
          </a:graphicData>
        </a:graphic>
      </p:graphicFrame>
      <p:sp>
        <p:nvSpPr>
          <p:cNvPr id="22" name="コンテンツ プレースホルダー 2">
            <a:extLst>
              <a:ext uri="{FF2B5EF4-FFF2-40B4-BE49-F238E27FC236}">
                <a16:creationId xmlns:a16="http://schemas.microsoft.com/office/drawing/2014/main" id="{C61367E8-18E0-4B4E-AD06-210B7058CF4D}"/>
              </a:ext>
            </a:extLst>
          </p:cNvPr>
          <p:cNvSpPr txBox="1">
            <a:spLocks/>
          </p:cNvSpPr>
          <p:nvPr/>
        </p:nvSpPr>
        <p:spPr>
          <a:xfrm>
            <a:off x="6744417" y="705367"/>
            <a:ext cx="1665981" cy="711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部</a:t>
            </a: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410F0B18-7244-44B9-878B-F6F3FE5CB349}"/>
              </a:ext>
            </a:extLst>
          </p:cNvPr>
          <p:cNvCxnSpPr/>
          <p:nvPr/>
        </p:nvCxnSpPr>
        <p:spPr>
          <a:xfrm flipV="1">
            <a:off x="1101824" y="3034448"/>
            <a:ext cx="692899" cy="22432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09F3062C-DC81-4A27-809C-93A507AE939C}"/>
              </a:ext>
            </a:extLst>
          </p:cNvPr>
          <p:cNvCxnSpPr>
            <a:cxnSpLocks/>
          </p:cNvCxnSpPr>
          <p:nvPr/>
        </p:nvCxnSpPr>
        <p:spPr>
          <a:xfrm flipV="1">
            <a:off x="1163926" y="2484425"/>
            <a:ext cx="2055383" cy="322915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504B3114-CF3B-408F-994A-EA6B11C17229}"/>
              </a:ext>
            </a:extLst>
          </p:cNvPr>
          <p:cNvCxnSpPr>
            <a:cxnSpLocks/>
            <a:endCxn id="16" idx="3"/>
          </p:cNvCxnSpPr>
          <p:nvPr/>
        </p:nvCxnSpPr>
        <p:spPr>
          <a:xfrm flipV="1">
            <a:off x="1163926" y="3701495"/>
            <a:ext cx="2339299" cy="24985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63A841F5-DDB2-4B3A-9249-E8538FD0C9DC}"/>
              </a:ext>
            </a:extLst>
          </p:cNvPr>
          <p:cNvCxnSpPr>
            <a:cxnSpLocks/>
          </p:cNvCxnSpPr>
          <p:nvPr/>
        </p:nvCxnSpPr>
        <p:spPr>
          <a:xfrm flipV="1">
            <a:off x="5789011" y="2533811"/>
            <a:ext cx="938397" cy="27438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00177BF3-8634-41D4-AA4D-EBA65B3122B5}"/>
              </a:ext>
            </a:extLst>
          </p:cNvPr>
          <p:cNvCxnSpPr>
            <a:cxnSpLocks/>
          </p:cNvCxnSpPr>
          <p:nvPr/>
        </p:nvCxnSpPr>
        <p:spPr>
          <a:xfrm flipV="1">
            <a:off x="5806020" y="3657600"/>
            <a:ext cx="1513288" cy="21120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5098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DBB29F-4436-4FF7-9E59-111055CA2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１対多の関連のイメージ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B785DF-B962-464E-9FDC-79B520811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76" y="750399"/>
            <a:ext cx="1665981" cy="71117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社員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F5D92-3870-4BA6-8959-6717F042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  <p:sp>
        <p:nvSpPr>
          <p:cNvPr id="6" name="円/楕円 4">
            <a:extLst>
              <a:ext uri="{FF2B5EF4-FFF2-40B4-BE49-F238E27FC236}">
                <a16:creationId xmlns:a16="http://schemas.microsoft.com/office/drawing/2014/main" id="{BA570F86-20C8-4396-B833-BA0FBFD81000}"/>
              </a:ext>
            </a:extLst>
          </p:cNvPr>
          <p:cNvSpPr/>
          <p:nvPr/>
        </p:nvSpPr>
        <p:spPr>
          <a:xfrm>
            <a:off x="2967101" y="1766517"/>
            <a:ext cx="829340" cy="78149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円/楕円 8">
            <a:extLst>
              <a:ext uri="{FF2B5EF4-FFF2-40B4-BE49-F238E27FC236}">
                <a16:creationId xmlns:a16="http://schemas.microsoft.com/office/drawing/2014/main" id="{D18BB406-60DB-4202-BD0C-DEB3999E884A}"/>
              </a:ext>
            </a:extLst>
          </p:cNvPr>
          <p:cNvSpPr/>
          <p:nvPr/>
        </p:nvSpPr>
        <p:spPr>
          <a:xfrm>
            <a:off x="6489968" y="1793375"/>
            <a:ext cx="829340" cy="78149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292A85DC-2EE8-414A-AAAA-02C522547DDB}"/>
              </a:ext>
            </a:extLst>
          </p:cNvPr>
          <p:cNvSpPr/>
          <p:nvPr/>
        </p:nvSpPr>
        <p:spPr>
          <a:xfrm>
            <a:off x="1552556" y="2252956"/>
            <a:ext cx="829340" cy="78149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2" name="円/楕円 2">
            <a:extLst>
              <a:ext uri="{FF2B5EF4-FFF2-40B4-BE49-F238E27FC236}">
                <a16:creationId xmlns:a16="http://schemas.microsoft.com/office/drawing/2014/main" id="{D99906EE-71CF-4953-ADDC-11EB759C63B2}"/>
              </a:ext>
            </a:extLst>
          </p:cNvPr>
          <p:cNvSpPr/>
          <p:nvPr/>
        </p:nvSpPr>
        <p:spPr>
          <a:xfrm>
            <a:off x="628651" y="1351722"/>
            <a:ext cx="4187568" cy="2913585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93114467-F76C-4691-979D-C2697936F177}"/>
              </a:ext>
            </a:extLst>
          </p:cNvPr>
          <p:cNvSpPr/>
          <p:nvPr/>
        </p:nvSpPr>
        <p:spPr>
          <a:xfrm>
            <a:off x="5537515" y="1492128"/>
            <a:ext cx="3245538" cy="2829973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6" name="円/楕円 4">
            <a:extLst>
              <a:ext uri="{FF2B5EF4-FFF2-40B4-BE49-F238E27FC236}">
                <a16:creationId xmlns:a16="http://schemas.microsoft.com/office/drawing/2014/main" id="{1F011017-225F-48CF-8AEB-44F7785DA0DF}"/>
              </a:ext>
            </a:extLst>
          </p:cNvPr>
          <p:cNvSpPr/>
          <p:nvPr/>
        </p:nvSpPr>
        <p:spPr>
          <a:xfrm>
            <a:off x="3381771" y="3034449"/>
            <a:ext cx="829340" cy="78149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7" name="円/楕円 8">
            <a:extLst>
              <a:ext uri="{FF2B5EF4-FFF2-40B4-BE49-F238E27FC236}">
                <a16:creationId xmlns:a16="http://schemas.microsoft.com/office/drawing/2014/main" id="{23A48CAE-CB66-4033-9B43-2CE56CB93EBB}"/>
              </a:ext>
            </a:extLst>
          </p:cNvPr>
          <p:cNvSpPr/>
          <p:nvPr/>
        </p:nvSpPr>
        <p:spPr>
          <a:xfrm>
            <a:off x="7319308" y="3034448"/>
            <a:ext cx="829340" cy="78149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graphicFrame>
        <p:nvGraphicFramePr>
          <p:cNvPr id="19" name="表 5">
            <a:extLst>
              <a:ext uri="{FF2B5EF4-FFF2-40B4-BE49-F238E27FC236}">
                <a16:creationId xmlns:a16="http://schemas.microsoft.com/office/drawing/2014/main" id="{44A63389-864E-4051-8227-72C0B6B68E28}"/>
              </a:ext>
            </a:extLst>
          </p:cNvPr>
          <p:cNvGraphicFramePr>
            <a:graphicFrameLocks noGrp="1"/>
          </p:cNvGraphicFramePr>
          <p:nvPr/>
        </p:nvGraphicFramePr>
        <p:xfrm>
          <a:off x="825420" y="4591878"/>
          <a:ext cx="374658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928">
                  <a:extLst>
                    <a:ext uri="{9D8B030D-6E8A-4147-A177-3AD203B41FA5}">
                      <a16:colId xmlns:a16="http://schemas.microsoft.com/office/drawing/2014/main" val="2795345771"/>
                    </a:ext>
                  </a:extLst>
                </a:gridCol>
                <a:gridCol w="891682">
                  <a:extLst>
                    <a:ext uri="{9D8B030D-6E8A-4147-A177-3AD203B41FA5}">
                      <a16:colId xmlns:a16="http://schemas.microsoft.com/office/drawing/2014/main" val="3480867276"/>
                    </a:ext>
                  </a:extLst>
                </a:gridCol>
                <a:gridCol w="1073427">
                  <a:extLst>
                    <a:ext uri="{9D8B030D-6E8A-4147-A177-3AD203B41FA5}">
                      <a16:colId xmlns:a16="http://schemas.microsoft.com/office/drawing/2014/main" val="1908119857"/>
                    </a:ext>
                  </a:extLst>
                </a:gridCol>
                <a:gridCol w="1124543">
                  <a:extLst>
                    <a:ext uri="{9D8B030D-6E8A-4147-A177-3AD203B41FA5}">
                      <a16:colId xmlns:a16="http://schemas.microsoft.com/office/drawing/2014/main" val="2998400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氏名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住所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所属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69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x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aaa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6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y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bbb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570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3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z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ccc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850837"/>
                  </a:ext>
                </a:extLst>
              </a:tr>
            </a:tbl>
          </a:graphicData>
        </a:graphic>
      </p:graphicFrame>
      <p:graphicFrame>
        <p:nvGraphicFramePr>
          <p:cNvPr id="21" name="表 5">
            <a:extLst>
              <a:ext uri="{FF2B5EF4-FFF2-40B4-BE49-F238E27FC236}">
                <a16:creationId xmlns:a16="http://schemas.microsoft.com/office/drawing/2014/main" id="{17AFF489-ED75-476A-B61C-5E4051F0CC5B}"/>
              </a:ext>
            </a:extLst>
          </p:cNvPr>
          <p:cNvGraphicFramePr>
            <a:graphicFrameLocks noGrp="1"/>
          </p:cNvGraphicFramePr>
          <p:nvPr/>
        </p:nvGraphicFramePr>
        <p:xfrm>
          <a:off x="5441910" y="4591878"/>
          <a:ext cx="326476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958">
                  <a:extLst>
                    <a:ext uri="{9D8B030D-6E8A-4147-A177-3AD203B41FA5}">
                      <a16:colId xmlns:a16="http://schemas.microsoft.com/office/drawing/2014/main" val="2795345771"/>
                    </a:ext>
                  </a:extLst>
                </a:gridCol>
                <a:gridCol w="1110256">
                  <a:extLst>
                    <a:ext uri="{9D8B030D-6E8A-4147-A177-3AD203B41FA5}">
                      <a16:colId xmlns:a16="http://schemas.microsoft.com/office/drawing/2014/main" val="3480867276"/>
                    </a:ext>
                  </a:extLst>
                </a:gridCol>
                <a:gridCol w="1336552">
                  <a:extLst>
                    <a:ext uri="{9D8B030D-6E8A-4147-A177-3AD203B41FA5}">
                      <a16:colId xmlns:a16="http://schemas.microsoft.com/office/drawing/2014/main" val="1908119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部名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所在地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69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XX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AAAAA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6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YY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BBBBB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570273"/>
                  </a:ext>
                </a:extLst>
              </a:tr>
            </a:tbl>
          </a:graphicData>
        </a:graphic>
      </p:graphicFrame>
      <p:sp>
        <p:nvSpPr>
          <p:cNvPr id="22" name="コンテンツ プレースホルダー 2">
            <a:extLst>
              <a:ext uri="{FF2B5EF4-FFF2-40B4-BE49-F238E27FC236}">
                <a16:creationId xmlns:a16="http://schemas.microsoft.com/office/drawing/2014/main" id="{C61367E8-18E0-4B4E-AD06-210B7058CF4D}"/>
              </a:ext>
            </a:extLst>
          </p:cNvPr>
          <p:cNvSpPr txBox="1">
            <a:spLocks/>
          </p:cNvSpPr>
          <p:nvPr/>
        </p:nvSpPr>
        <p:spPr>
          <a:xfrm>
            <a:off x="6744417" y="705367"/>
            <a:ext cx="1665981" cy="711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部</a:t>
            </a: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410F0B18-7244-44B9-878B-F6F3FE5CB349}"/>
              </a:ext>
            </a:extLst>
          </p:cNvPr>
          <p:cNvCxnSpPr/>
          <p:nvPr/>
        </p:nvCxnSpPr>
        <p:spPr>
          <a:xfrm flipV="1">
            <a:off x="1101824" y="3034448"/>
            <a:ext cx="692899" cy="22432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09F3062C-DC81-4A27-809C-93A507AE939C}"/>
              </a:ext>
            </a:extLst>
          </p:cNvPr>
          <p:cNvCxnSpPr>
            <a:cxnSpLocks/>
          </p:cNvCxnSpPr>
          <p:nvPr/>
        </p:nvCxnSpPr>
        <p:spPr>
          <a:xfrm flipV="1">
            <a:off x="1163926" y="2484425"/>
            <a:ext cx="2055383" cy="322915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504B3114-CF3B-408F-994A-EA6B11C17229}"/>
              </a:ext>
            </a:extLst>
          </p:cNvPr>
          <p:cNvCxnSpPr>
            <a:cxnSpLocks/>
            <a:endCxn id="16" idx="3"/>
          </p:cNvCxnSpPr>
          <p:nvPr/>
        </p:nvCxnSpPr>
        <p:spPr>
          <a:xfrm flipV="1">
            <a:off x="1163926" y="3701495"/>
            <a:ext cx="2339299" cy="24985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63A841F5-DDB2-4B3A-9249-E8538FD0C9DC}"/>
              </a:ext>
            </a:extLst>
          </p:cNvPr>
          <p:cNvCxnSpPr>
            <a:cxnSpLocks/>
          </p:cNvCxnSpPr>
          <p:nvPr/>
        </p:nvCxnSpPr>
        <p:spPr>
          <a:xfrm flipV="1">
            <a:off x="5789011" y="2533811"/>
            <a:ext cx="938397" cy="27438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00177BF3-8634-41D4-AA4D-EBA65B3122B5}"/>
              </a:ext>
            </a:extLst>
          </p:cNvPr>
          <p:cNvCxnSpPr>
            <a:cxnSpLocks/>
          </p:cNvCxnSpPr>
          <p:nvPr/>
        </p:nvCxnSpPr>
        <p:spPr>
          <a:xfrm flipV="1">
            <a:off x="5806020" y="3657600"/>
            <a:ext cx="1513288" cy="21120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6D27A01-E2F6-423A-A588-4028CE3A612B}"/>
              </a:ext>
            </a:extLst>
          </p:cNvPr>
          <p:cNvCxnSpPr>
            <a:stCxn id="10" idx="6"/>
            <a:endCxn id="8" idx="2"/>
          </p:cNvCxnSpPr>
          <p:nvPr/>
        </p:nvCxnSpPr>
        <p:spPr>
          <a:xfrm flipV="1">
            <a:off x="2381896" y="2184122"/>
            <a:ext cx="4108072" cy="4595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28F244C9-C461-4F58-B40D-22C7B1E490E5}"/>
              </a:ext>
            </a:extLst>
          </p:cNvPr>
          <p:cNvCxnSpPr>
            <a:cxnSpLocks/>
            <a:endCxn id="8" idx="3"/>
          </p:cNvCxnSpPr>
          <p:nvPr/>
        </p:nvCxnSpPr>
        <p:spPr>
          <a:xfrm flipV="1">
            <a:off x="4191365" y="2460421"/>
            <a:ext cx="2420057" cy="9026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7183B22A-A251-47F3-B0EB-227045B59778}"/>
              </a:ext>
            </a:extLst>
          </p:cNvPr>
          <p:cNvCxnSpPr>
            <a:cxnSpLocks/>
            <a:endCxn id="17" idx="2"/>
          </p:cNvCxnSpPr>
          <p:nvPr/>
        </p:nvCxnSpPr>
        <p:spPr>
          <a:xfrm>
            <a:off x="3719432" y="2148904"/>
            <a:ext cx="3599876" cy="127629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コンテンツ プレースホルダー 2">
            <a:extLst>
              <a:ext uri="{FF2B5EF4-FFF2-40B4-BE49-F238E27FC236}">
                <a16:creationId xmlns:a16="http://schemas.microsoft.com/office/drawing/2014/main" id="{06D25C55-3CE4-4789-B45C-957BC8424AF6}"/>
              </a:ext>
            </a:extLst>
          </p:cNvPr>
          <p:cNvSpPr txBox="1">
            <a:spLocks/>
          </p:cNvSpPr>
          <p:nvPr/>
        </p:nvSpPr>
        <p:spPr>
          <a:xfrm>
            <a:off x="4626525" y="1101656"/>
            <a:ext cx="1665981" cy="1391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一対多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の関連</a:t>
            </a:r>
          </a:p>
        </p:txBody>
      </p:sp>
    </p:spTree>
    <p:extLst>
      <p:ext uri="{BB962C8B-B14F-4D97-AF65-F5344CB8AC3E}">
        <p14:creationId xmlns:p14="http://schemas.microsoft.com/office/powerpoint/2010/main" val="27666590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DBB29F-4436-4FF7-9E59-111055CA2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主キー，参照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F5D92-3870-4BA6-8959-6717F042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  <p:graphicFrame>
        <p:nvGraphicFramePr>
          <p:cNvPr id="19" name="表 5">
            <a:extLst>
              <a:ext uri="{FF2B5EF4-FFF2-40B4-BE49-F238E27FC236}">
                <a16:creationId xmlns:a16="http://schemas.microsoft.com/office/drawing/2014/main" id="{44A63389-864E-4051-8227-72C0B6B68E28}"/>
              </a:ext>
            </a:extLst>
          </p:cNvPr>
          <p:cNvGraphicFramePr>
            <a:graphicFrameLocks noGrp="1"/>
          </p:cNvGraphicFramePr>
          <p:nvPr/>
        </p:nvGraphicFramePr>
        <p:xfrm>
          <a:off x="716138" y="1591827"/>
          <a:ext cx="374658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928">
                  <a:extLst>
                    <a:ext uri="{9D8B030D-6E8A-4147-A177-3AD203B41FA5}">
                      <a16:colId xmlns:a16="http://schemas.microsoft.com/office/drawing/2014/main" val="2795345771"/>
                    </a:ext>
                  </a:extLst>
                </a:gridCol>
                <a:gridCol w="891682">
                  <a:extLst>
                    <a:ext uri="{9D8B030D-6E8A-4147-A177-3AD203B41FA5}">
                      <a16:colId xmlns:a16="http://schemas.microsoft.com/office/drawing/2014/main" val="3480867276"/>
                    </a:ext>
                  </a:extLst>
                </a:gridCol>
                <a:gridCol w="1073427">
                  <a:extLst>
                    <a:ext uri="{9D8B030D-6E8A-4147-A177-3AD203B41FA5}">
                      <a16:colId xmlns:a16="http://schemas.microsoft.com/office/drawing/2014/main" val="1908119857"/>
                    </a:ext>
                  </a:extLst>
                </a:gridCol>
                <a:gridCol w="1124543">
                  <a:extLst>
                    <a:ext uri="{9D8B030D-6E8A-4147-A177-3AD203B41FA5}">
                      <a16:colId xmlns:a16="http://schemas.microsoft.com/office/drawing/2014/main" val="2998400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氏名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住所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所属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69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x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aaa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6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y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bbb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570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3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z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ccc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850837"/>
                  </a:ext>
                </a:extLst>
              </a:tr>
            </a:tbl>
          </a:graphicData>
        </a:graphic>
      </p:graphicFrame>
      <p:graphicFrame>
        <p:nvGraphicFramePr>
          <p:cNvPr id="21" name="表 5">
            <a:extLst>
              <a:ext uri="{FF2B5EF4-FFF2-40B4-BE49-F238E27FC236}">
                <a16:creationId xmlns:a16="http://schemas.microsoft.com/office/drawing/2014/main" id="{17AFF489-ED75-476A-B61C-5E4051F0CC5B}"/>
              </a:ext>
            </a:extLst>
          </p:cNvPr>
          <p:cNvGraphicFramePr>
            <a:graphicFrameLocks noGrp="1"/>
          </p:cNvGraphicFramePr>
          <p:nvPr/>
        </p:nvGraphicFramePr>
        <p:xfrm>
          <a:off x="5343230" y="3983988"/>
          <a:ext cx="326476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958">
                  <a:extLst>
                    <a:ext uri="{9D8B030D-6E8A-4147-A177-3AD203B41FA5}">
                      <a16:colId xmlns:a16="http://schemas.microsoft.com/office/drawing/2014/main" val="2795345771"/>
                    </a:ext>
                  </a:extLst>
                </a:gridCol>
                <a:gridCol w="1110256">
                  <a:extLst>
                    <a:ext uri="{9D8B030D-6E8A-4147-A177-3AD203B41FA5}">
                      <a16:colId xmlns:a16="http://schemas.microsoft.com/office/drawing/2014/main" val="3480867276"/>
                    </a:ext>
                  </a:extLst>
                </a:gridCol>
                <a:gridCol w="1336552">
                  <a:extLst>
                    <a:ext uri="{9D8B030D-6E8A-4147-A177-3AD203B41FA5}">
                      <a16:colId xmlns:a16="http://schemas.microsoft.com/office/drawing/2014/main" val="1908119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部名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所在地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69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XX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AAAAA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6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YY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BBBBB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570273"/>
                  </a:ext>
                </a:extLst>
              </a:tr>
            </a:tbl>
          </a:graphicData>
        </a:graphic>
      </p:graphicFrame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3FB4AAFC-2355-46FF-55DC-E0F3C3257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7896180" cy="544558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１対多の関連を扱う２つのテーブル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A25C43A-7ABA-B156-246D-B1FC0040CD00}"/>
              </a:ext>
            </a:extLst>
          </p:cNvPr>
          <p:cNvSpPr/>
          <p:nvPr/>
        </p:nvSpPr>
        <p:spPr>
          <a:xfrm>
            <a:off x="5343230" y="3983988"/>
            <a:ext cx="773695" cy="1426580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719088-6658-6A38-DB78-DD82CFB83E19}"/>
              </a:ext>
            </a:extLst>
          </p:cNvPr>
          <p:cNvSpPr/>
          <p:nvPr/>
        </p:nvSpPr>
        <p:spPr>
          <a:xfrm>
            <a:off x="3262786" y="1536594"/>
            <a:ext cx="1251341" cy="1900779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4" name="屈折矢印 1">
            <a:extLst>
              <a:ext uri="{FF2B5EF4-FFF2-40B4-BE49-F238E27FC236}">
                <a16:creationId xmlns:a16="http://schemas.microsoft.com/office/drawing/2014/main" id="{DC8CDDB9-2CA4-EE9E-3292-D4D2B1E27B17}"/>
              </a:ext>
            </a:extLst>
          </p:cNvPr>
          <p:cNvSpPr/>
          <p:nvPr/>
        </p:nvSpPr>
        <p:spPr>
          <a:xfrm flipH="1">
            <a:off x="3710827" y="4502951"/>
            <a:ext cx="1503781" cy="487837"/>
          </a:xfrm>
          <a:prstGeom prst="bentUp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B83A6742-B3E5-DCA2-086D-B508FE1745AC}"/>
              </a:ext>
            </a:extLst>
          </p:cNvPr>
          <p:cNvSpPr txBox="1">
            <a:spLocks/>
          </p:cNvSpPr>
          <p:nvPr/>
        </p:nvSpPr>
        <p:spPr>
          <a:xfrm>
            <a:off x="406342" y="3647623"/>
            <a:ext cx="5964221" cy="5802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100" dirty="0">
                <a:solidFill>
                  <a:schemeClr val="tx1"/>
                </a:solidFill>
              </a:rPr>
              <a:t>テーブル「</a:t>
            </a:r>
            <a:r>
              <a:rPr lang="ja-JP" altLang="en-US" sz="2100" b="1" dirty="0">
                <a:solidFill>
                  <a:schemeClr val="tx1"/>
                </a:solidFill>
              </a:rPr>
              <a:t>社員</a:t>
            </a:r>
            <a:r>
              <a:rPr lang="ja-JP" altLang="en-US" sz="2100" dirty="0">
                <a:solidFill>
                  <a:schemeClr val="tx1"/>
                </a:solidFill>
              </a:rPr>
              <a:t>」の</a:t>
            </a:r>
            <a:r>
              <a:rPr lang="ja-JP" altLang="en-US" sz="2100" b="1" dirty="0">
                <a:solidFill>
                  <a:schemeClr val="tx1"/>
                </a:solidFill>
              </a:rPr>
              <a:t>所属</a:t>
            </a:r>
            <a:r>
              <a:rPr lang="ja-JP" altLang="en-US" sz="2100" dirty="0">
                <a:solidFill>
                  <a:schemeClr val="tx1"/>
                </a:solidFill>
              </a:rPr>
              <a:t>の値は、</a:t>
            </a:r>
            <a:endParaRPr lang="en-US" altLang="ja-JP" sz="21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100" dirty="0">
                <a:solidFill>
                  <a:schemeClr val="tx1"/>
                </a:solidFill>
              </a:rPr>
              <a:t>テーブル「</a:t>
            </a:r>
            <a:r>
              <a:rPr lang="ja-JP" altLang="en-US" sz="2100" b="1" dirty="0">
                <a:solidFill>
                  <a:schemeClr val="tx1"/>
                </a:solidFill>
              </a:rPr>
              <a:t>部</a:t>
            </a:r>
            <a:r>
              <a:rPr lang="ja-JP" altLang="en-US" sz="2100" dirty="0">
                <a:solidFill>
                  <a:schemeClr val="tx1"/>
                </a:solidFill>
              </a:rPr>
              <a:t>」の</a:t>
            </a:r>
            <a:r>
              <a:rPr lang="en-US" altLang="ja-JP" sz="2100" b="1" dirty="0">
                <a:solidFill>
                  <a:schemeClr val="tx1"/>
                </a:solidFill>
              </a:rPr>
              <a:t>ID</a:t>
            </a:r>
            <a:r>
              <a:rPr lang="ja-JP" altLang="en-US" sz="2100" b="1" dirty="0">
                <a:solidFill>
                  <a:schemeClr val="tx1"/>
                </a:solidFill>
              </a:rPr>
              <a:t> （主キー）</a:t>
            </a:r>
            <a:endParaRPr lang="en-US" altLang="ja-JP" sz="21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100" dirty="0">
                <a:solidFill>
                  <a:schemeClr val="tx1"/>
                </a:solidFill>
              </a:rPr>
              <a:t>を</a:t>
            </a:r>
            <a:r>
              <a:rPr lang="ja-JP" altLang="en-US" sz="2100" b="1" dirty="0">
                <a:solidFill>
                  <a:schemeClr val="tx1"/>
                </a:solidFill>
              </a:rPr>
              <a:t>参照</a:t>
            </a:r>
            <a:r>
              <a:rPr lang="ja-JP" altLang="en-US" sz="2100" dirty="0">
                <a:solidFill>
                  <a:schemeClr val="tx1"/>
                </a:solidFill>
              </a:rPr>
              <a:t>する</a:t>
            </a:r>
            <a:endParaRPr lang="en-US" altLang="ja-JP" sz="2100" u="sng" dirty="0">
              <a:solidFill>
                <a:srgbClr val="FF0000"/>
              </a:solidFill>
            </a:endParaRPr>
          </a:p>
        </p:txBody>
      </p:sp>
      <p:sp>
        <p:nvSpPr>
          <p:cNvPr id="20" name="角丸四角形吹き出し 19">
            <a:extLst>
              <a:ext uri="{FF2B5EF4-FFF2-40B4-BE49-F238E27FC236}">
                <a16:creationId xmlns:a16="http://schemas.microsoft.com/office/drawing/2014/main" id="{16E6F535-AA33-8265-7D82-9B33263A5EC9}"/>
              </a:ext>
            </a:extLst>
          </p:cNvPr>
          <p:cNvSpPr/>
          <p:nvPr/>
        </p:nvSpPr>
        <p:spPr>
          <a:xfrm>
            <a:off x="1848768" y="5417128"/>
            <a:ext cx="2804252" cy="640782"/>
          </a:xfrm>
          <a:prstGeom prst="wedgeRoundRectCallout">
            <a:avLst>
              <a:gd name="adj1" fmla="val 29434"/>
              <a:gd name="adj2" fmla="val -10112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350"/>
              <a:t>DDDD</a:t>
            </a:r>
            <a:endParaRPr kumimoji="1" lang="ja-JP" altLang="en-US" sz="1350" dirty="0"/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64831F42-F5B7-D1FF-D297-0E771F43EB1A}"/>
              </a:ext>
            </a:extLst>
          </p:cNvPr>
          <p:cNvSpPr txBox="1">
            <a:spLocks/>
          </p:cNvSpPr>
          <p:nvPr/>
        </p:nvSpPr>
        <p:spPr>
          <a:xfrm>
            <a:off x="2768854" y="5587783"/>
            <a:ext cx="964080" cy="43438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100" b="1" u="sng" dirty="0">
                <a:solidFill>
                  <a:srgbClr val="FF0000"/>
                </a:solidFill>
              </a:rPr>
              <a:t>参照</a:t>
            </a:r>
            <a:endParaRPr lang="en-US" altLang="ja-JP" sz="2100" b="1" u="sng" dirty="0">
              <a:solidFill>
                <a:srgbClr val="FF0000"/>
              </a:solidFill>
            </a:endParaRPr>
          </a:p>
        </p:txBody>
      </p:sp>
      <p:sp>
        <p:nvSpPr>
          <p:cNvPr id="31" name="角丸四角形吹き出し 24">
            <a:extLst>
              <a:ext uri="{FF2B5EF4-FFF2-40B4-BE49-F238E27FC236}">
                <a16:creationId xmlns:a16="http://schemas.microsoft.com/office/drawing/2014/main" id="{BBF1FD37-F6B8-47A1-0D7E-7CEF2FE2E7D5}"/>
              </a:ext>
            </a:extLst>
          </p:cNvPr>
          <p:cNvSpPr/>
          <p:nvPr/>
        </p:nvSpPr>
        <p:spPr>
          <a:xfrm>
            <a:off x="5445894" y="5715569"/>
            <a:ext cx="1849338" cy="640782"/>
          </a:xfrm>
          <a:prstGeom prst="wedgeRoundRectCallout">
            <a:avLst>
              <a:gd name="adj1" fmla="val -35488"/>
              <a:gd name="adj2" fmla="val -9464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350"/>
              <a:t>DDDD</a:t>
            </a:r>
            <a:endParaRPr kumimoji="1" lang="ja-JP" altLang="en-US" sz="1350" dirty="0"/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AA2D4834-BA10-1982-A144-C120633D1CE2}"/>
              </a:ext>
            </a:extLst>
          </p:cNvPr>
          <p:cNvSpPr txBox="1">
            <a:spLocks/>
          </p:cNvSpPr>
          <p:nvPr/>
        </p:nvSpPr>
        <p:spPr>
          <a:xfrm>
            <a:off x="5875965" y="5840719"/>
            <a:ext cx="2448656" cy="43438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100" b="1" u="sng" dirty="0">
                <a:solidFill>
                  <a:srgbClr val="FF0000"/>
                </a:solidFill>
              </a:rPr>
              <a:t>主キー</a:t>
            </a:r>
            <a:endParaRPr lang="en-US" altLang="ja-JP" sz="21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4959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DBB29F-4436-4FF7-9E59-111055CA2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多</a:t>
            </a:r>
            <a:r>
              <a:rPr kumimoji="1" lang="ja-JP" altLang="en-US" dirty="0"/>
              <a:t>対多の関連のイメージ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F5D92-3870-4BA6-8959-6717F042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  <p:sp>
        <p:nvSpPr>
          <p:cNvPr id="6" name="円/楕円 4">
            <a:extLst>
              <a:ext uri="{FF2B5EF4-FFF2-40B4-BE49-F238E27FC236}">
                <a16:creationId xmlns:a16="http://schemas.microsoft.com/office/drawing/2014/main" id="{BA570F86-20C8-4396-B833-BA0FBFD81000}"/>
              </a:ext>
            </a:extLst>
          </p:cNvPr>
          <p:cNvSpPr/>
          <p:nvPr/>
        </p:nvSpPr>
        <p:spPr>
          <a:xfrm>
            <a:off x="7129737" y="1891930"/>
            <a:ext cx="829340" cy="7814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円/楕円 8">
            <a:extLst>
              <a:ext uri="{FF2B5EF4-FFF2-40B4-BE49-F238E27FC236}">
                <a16:creationId xmlns:a16="http://schemas.microsoft.com/office/drawing/2014/main" id="{D18BB406-60DB-4202-BD0C-DEB3999E884A}"/>
              </a:ext>
            </a:extLst>
          </p:cNvPr>
          <p:cNvSpPr/>
          <p:nvPr/>
        </p:nvSpPr>
        <p:spPr>
          <a:xfrm>
            <a:off x="1209246" y="1692855"/>
            <a:ext cx="829340" cy="78149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292A85DC-2EE8-414A-AAAA-02C522547DDB}"/>
              </a:ext>
            </a:extLst>
          </p:cNvPr>
          <p:cNvSpPr/>
          <p:nvPr/>
        </p:nvSpPr>
        <p:spPr>
          <a:xfrm>
            <a:off x="5715192" y="2306725"/>
            <a:ext cx="829340" cy="7814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2" name="円/楕円 2">
            <a:extLst>
              <a:ext uri="{FF2B5EF4-FFF2-40B4-BE49-F238E27FC236}">
                <a16:creationId xmlns:a16="http://schemas.microsoft.com/office/drawing/2014/main" id="{D99906EE-71CF-4953-ADDC-11EB759C63B2}"/>
              </a:ext>
            </a:extLst>
          </p:cNvPr>
          <p:cNvSpPr/>
          <p:nvPr/>
        </p:nvSpPr>
        <p:spPr>
          <a:xfrm>
            <a:off x="4791287" y="1477135"/>
            <a:ext cx="4187568" cy="2913585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93114467-F76C-4691-979D-C2697936F177}"/>
              </a:ext>
            </a:extLst>
          </p:cNvPr>
          <p:cNvSpPr/>
          <p:nvPr/>
        </p:nvSpPr>
        <p:spPr>
          <a:xfrm>
            <a:off x="256793" y="1391608"/>
            <a:ext cx="3245538" cy="2829973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6" name="円/楕円 4">
            <a:extLst>
              <a:ext uri="{FF2B5EF4-FFF2-40B4-BE49-F238E27FC236}">
                <a16:creationId xmlns:a16="http://schemas.microsoft.com/office/drawing/2014/main" id="{1F011017-225F-48CF-8AEB-44F7785DA0DF}"/>
              </a:ext>
            </a:extLst>
          </p:cNvPr>
          <p:cNvSpPr/>
          <p:nvPr/>
        </p:nvSpPr>
        <p:spPr>
          <a:xfrm>
            <a:off x="7544407" y="3088218"/>
            <a:ext cx="829340" cy="7814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7" name="円/楕円 8">
            <a:extLst>
              <a:ext uri="{FF2B5EF4-FFF2-40B4-BE49-F238E27FC236}">
                <a16:creationId xmlns:a16="http://schemas.microsoft.com/office/drawing/2014/main" id="{23A48CAE-CB66-4033-9B43-2CE56CB93EBB}"/>
              </a:ext>
            </a:extLst>
          </p:cNvPr>
          <p:cNvSpPr/>
          <p:nvPr/>
        </p:nvSpPr>
        <p:spPr>
          <a:xfrm>
            <a:off x="2038586" y="2933928"/>
            <a:ext cx="829340" cy="78149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EAFAF375-B75E-4C33-B025-8D9280F17132}"/>
              </a:ext>
            </a:extLst>
          </p:cNvPr>
          <p:cNvGraphicFramePr>
            <a:graphicFrameLocks noGrp="1"/>
          </p:cNvGraphicFramePr>
          <p:nvPr/>
        </p:nvGraphicFramePr>
        <p:xfrm>
          <a:off x="237565" y="4782135"/>
          <a:ext cx="326476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958">
                  <a:extLst>
                    <a:ext uri="{9D8B030D-6E8A-4147-A177-3AD203B41FA5}">
                      <a16:colId xmlns:a16="http://schemas.microsoft.com/office/drawing/2014/main" val="2795345771"/>
                    </a:ext>
                  </a:extLst>
                </a:gridCol>
                <a:gridCol w="1110256">
                  <a:extLst>
                    <a:ext uri="{9D8B030D-6E8A-4147-A177-3AD203B41FA5}">
                      <a16:colId xmlns:a16="http://schemas.microsoft.com/office/drawing/2014/main" val="3480867276"/>
                    </a:ext>
                  </a:extLst>
                </a:gridCol>
                <a:gridCol w="1336552">
                  <a:extLst>
                    <a:ext uri="{9D8B030D-6E8A-4147-A177-3AD203B41FA5}">
                      <a16:colId xmlns:a16="http://schemas.microsoft.com/office/drawing/2014/main" val="1908119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部名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所在地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69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XX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AAAAA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6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YY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BBBBB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570273"/>
                  </a:ext>
                </a:extLst>
              </a:tr>
            </a:tbl>
          </a:graphicData>
        </a:graphic>
      </p:graphicFrame>
      <p:graphicFrame>
        <p:nvGraphicFramePr>
          <p:cNvPr id="7" name="表 5">
            <a:extLst>
              <a:ext uri="{FF2B5EF4-FFF2-40B4-BE49-F238E27FC236}">
                <a16:creationId xmlns:a16="http://schemas.microsoft.com/office/drawing/2014/main" id="{23E027D4-3E6F-481F-A78D-F97909C511F4}"/>
              </a:ext>
            </a:extLst>
          </p:cNvPr>
          <p:cNvGraphicFramePr>
            <a:graphicFrameLocks noGrp="1"/>
          </p:cNvGraphicFramePr>
          <p:nvPr/>
        </p:nvGraphicFramePr>
        <p:xfrm>
          <a:off x="5697846" y="4574186"/>
          <a:ext cx="326476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958">
                  <a:extLst>
                    <a:ext uri="{9D8B030D-6E8A-4147-A177-3AD203B41FA5}">
                      <a16:colId xmlns:a16="http://schemas.microsoft.com/office/drawing/2014/main" val="2795345771"/>
                    </a:ext>
                  </a:extLst>
                </a:gridCol>
                <a:gridCol w="1110256">
                  <a:extLst>
                    <a:ext uri="{9D8B030D-6E8A-4147-A177-3AD203B41FA5}">
                      <a16:colId xmlns:a16="http://schemas.microsoft.com/office/drawing/2014/main" val="3480867276"/>
                    </a:ext>
                  </a:extLst>
                </a:gridCol>
                <a:gridCol w="1336552">
                  <a:extLst>
                    <a:ext uri="{9D8B030D-6E8A-4147-A177-3AD203B41FA5}">
                      <a16:colId xmlns:a16="http://schemas.microsoft.com/office/drawing/2014/main" val="1908119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商品名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単価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69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みかん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50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6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570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3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メロン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500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768765"/>
                  </a:ext>
                </a:extLst>
              </a:tr>
            </a:tbl>
          </a:graphicData>
        </a:graphic>
      </p:graphicFrame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D505A217-B79D-40D6-BF50-D6C76C739526}"/>
              </a:ext>
            </a:extLst>
          </p:cNvPr>
          <p:cNvSpPr txBox="1">
            <a:spLocks/>
          </p:cNvSpPr>
          <p:nvPr/>
        </p:nvSpPr>
        <p:spPr>
          <a:xfrm>
            <a:off x="1620265" y="831054"/>
            <a:ext cx="1665981" cy="711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部</a:t>
            </a:r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045A9C51-EAAE-4EFB-9171-7C0932E28FCB}"/>
              </a:ext>
            </a:extLst>
          </p:cNvPr>
          <p:cNvSpPr txBox="1">
            <a:spLocks/>
          </p:cNvSpPr>
          <p:nvPr/>
        </p:nvSpPr>
        <p:spPr>
          <a:xfrm>
            <a:off x="6658923" y="792364"/>
            <a:ext cx="1665981" cy="711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商品</a:t>
            </a: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D85F82E5-28FD-46E2-BBE5-FBC47AD81372}"/>
              </a:ext>
            </a:extLst>
          </p:cNvPr>
          <p:cNvCxnSpPr>
            <a:cxnSpLocks/>
          </p:cNvCxnSpPr>
          <p:nvPr/>
        </p:nvCxnSpPr>
        <p:spPr>
          <a:xfrm flipV="1">
            <a:off x="604138" y="2369812"/>
            <a:ext cx="795396" cy="30965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C7E2D0D7-B1A4-4C0C-BBEE-00DF813B9286}"/>
              </a:ext>
            </a:extLst>
          </p:cNvPr>
          <p:cNvCxnSpPr>
            <a:cxnSpLocks/>
          </p:cNvCxnSpPr>
          <p:nvPr/>
        </p:nvCxnSpPr>
        <p:spPr>
          <a:xfrm flipV="1">
            <a:off x="604138" y="3715422"/>
            <a:ext cx="1449096" cy="22105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65935AEF-7D58-458F-8262-C1C4489012CA}"/>
              </a:ext>
            </a:extLst>
          </p:cNvPr>
          <p:cNvCxnSpPr>
            <a:cxnSpLocks/>
          </p:cNvCxnSpPr>
          <p:nvPr/>
        </p:nvCxnSpPr>
        <p:spPr>
          <a:xfrm flipV="1">
            <a:off x="6049185" y="3088218"/>
            <a:ext cx="0" cy="21320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ACF8E64A-79BD-4FB0-9731-E7BCDEBC2ED5}"/>
              </a:ext>
            </a:extLst>
          </p:cNvPr>
          <p:cNvCxnSpPr>
            <a:cxnSpLocks/>
          </p:cNvCxnSpPr>
          <p:nvPr/>
        </p:nvCxnSpPr>
        <p:spPr>
          <a:xfrm flipV="1">
            <a:off x="6129862" y="2649375"/>
            <a:ext cx="1362051" cy="29814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0F978B5A-C8D8-4B88-8674-4646F9EA3BD2}"/>
              </a:ext>
            </a:extLst>
          </p:cNvPr>
          <p:cNvCxnSpPr>
            <a:cxnSpLocks/>
          </p:cNvCxnSpPr>
          <p:nvPr/>
        </p:nvCxnSpPr>
        <p:spPr>
          <a:xfrm flipV="1">
            <a:off x="6218904" y="3758667"/>
            <a:ext cx="1483888" cy="230696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6687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DBB29F-4436-4FF7-9E59-111055CA2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多</a:t>
            </a:r>
            <a:r>
              <a:rPr kumimoji="1" lang="ja-JP" altLang="en-US" dirty="0"/>
              <a:t>対多の関連のイメージ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F5D92-3870-4BA6-8959-6717F042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  <p:sp>
        <p:nvSpPr>
          <p:cNvPr id="6" name="円/楕円 4">
            <a:extLst>
              <a:ext uri="{FF2B5EF4-FFF2-40B4-BE49-F238E27FC236}">
                <a16:creationId xmlns:a16="http://schemas.microsoft.com/office/drawing/2014/main" id="{BA570F86-20C8-4396-B833-BA0FBFD81000}"/>
              </a:ext>
            </a:extLst>
          </p:cNvPr>
          <p:cNvSpPr/>
          <p:nvPr/>
        </p:nvSpPr>
        <p:spPr>
          <a:xfrm>
            <a:off x="7129737" y="1891930"/>
            <a:ext cx="829340" cy="7814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円/楕円 8">
            <a:extLst>
              <a:ext uri="{FF2B5EF4-FFF2-40B4-BE49-F238E27FC236}">
                <a16:creationId xmlns:a16="http://schemas.microsoft.com/office/drawing/2014/main" id="{D18BB406-60DB-4202-BD0C-DEB3999E884A}"/>
              </a:ext>
            </a:extLst>
          </p:cNvPr>
          <p:cNvSpPr/>
          <p:nvPr/>
        </p:nvSpPr>
        <p:spPr>
          <a:xfrm>
            <a:off x="1209246" y="1692855"/>
            <a:ext cx="829340" cy="78149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292A85DC-2EE8-414A-AAAA-02C522547DDB}"/>
              </a:ext>
            </a:extLst>
          </p:cNvPr>
          <p:cNvSpPr/>
          <p:nvPr/>
        </p:nvSpPr>
        <p:spPr>
          <a:xfrm>
            <a:off x="5715192" y="2306725"/>
            <a:ext cx="829340" cy="7814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2" name="円/楕円 2">
            <a:extLst>
              <a:ext uri="{FF2B5EF4-FFF2-40B4-BE49-F238E27FC236}">
                <a16:creationId xmlns:a16="http://schemas.microsoft.com/office/drawing/2014/main" id="{D99906EE-71CF-4953-ADDC-11EB759C63B2}"/>
              </a:ext>
            </a:extLst>
          </p:cNvPr>
          <p:cNvSpPr/>
          <p:nvPr/>
        </p:nvSpPr>
        <p:spPr>
          <a:xfrm>
            <a:off x="4791287" y="1477135"/>
            <a:ext cx="4187568" cy="2913585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93114467-F76C-4691-979D-C2697936F177}"/>
              </a:ext>
            </a:extLst>
          </p:cNvPr>
          <p:cNvSpPr/>
          <p:nvPr/>
        </p:nvSpPr>
        <p:spPr>
          <a:xfrm>
            <a:off x="256793" y="1391608"/>
            <a:ext cx="3245538" cy="2829973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6" name="円/楕円 4">
            <a:extLst>
              <a:ext uri="{FF2B5EF4-FFF2-40B4-BE49-F238E27FC236}">
                <a16:creationId xmlns:a16="http://schemas.microsoft.com/office/drawing/2014/main" id="{1F011017-225F-48CF-8AEB-44F7785DA0DF}"/>
              </a:ext>
            </a:extLst>
          </p:cNvPr>
          <p:cNvSpPr/>
          <p:nvPr/>
        </p:nvSpPr>
        <p:spPr>
          <a:xfrm>
            <a:off x="7544407" y="3088218"/>
            <a:ext cx="829340" cy="78149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7" name="円/楕円 8">
            <a:extLst>
              <a:ext uri="{FF2B5EF4-FFF2-40B4-BE49-F238E27FC236}">
                <a16:creationId xmlns:a16="http://schemas.microsoft.com/office/drawing/2014/main" id="{23A48CAE-CB66-4033-9B43-2CE56CB93EBB}"/>
              </a:ext>
            </a:extLst>
          </p:cNvPr>
          <p:cNvSpPr/>
          <p:nvPr/>
        </p:nvSpPr>
        <p:spPr>
          <a:xfrm>
            <a:off x="2038586" y="2933928"/>
            <a:ext cx="829340" cy="78149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EAFAF375-B75E-4C33-B025-8D9280F17132}"/>
              </a:ext>
            </a:extLst>
          </p:cNvPr>
          <p:cNvGraphicFramePr>
            <a:graphicFrameLocks noGrp="1"/>
          </p:cNvGraphicFramePr>
          <p:nvPr/>
        </p:nvGraphicFramePr>
        <p:xfrm>
          <a:off x="237565" y="4782135"/>
          <a:ext cx="314090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925">
                  <a:extLst>
                    <a:ext uri="{9D8B030D-6E8A-4147-A177-3AD203B41FA5}">
                      <a16:colId xmlns:a16="http://schemas.microsoft.com/office/drawing/2014/main" val="2795345771"/>
                    </a:ext>
                  </a:extLst>
                </a:gridCol>
                <a:gridCol w="1068133">
                  <a:extLst>
                    <a:ext uri="{9D8B030D-6E8A-4147-A177-3AD203B41FA5}">
                      <a16:colId xmlns:a16="http://schemas.microsoft.com/office/drawing/2014/main" val="3480867276"/>
                    </a:ext>
                  </a:extLst>
                </a:gridCol>
                <a:gridCol w="1285844">
                  <a:extLst>
                    <a:ext uri="{9D8B030D-6E8A-4147-A177-3AD203B41FA5}">
                      <a16:colId xmlns:a16="http://schemas.microsoft.com/office/drawing/2014/main" val="1908119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部名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所在地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69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XX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AAAAA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6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YY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BBBBB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570273"/>
                  </a:ext>
                </a:extLst>
              </a:tr>
            </a:tbl>
          </a:graphicData>
        </a:graphic>
      </p:graphicFrame>
      <p:graphicFrame>
        <p:nvGraphicFramePr>
          <p:cNvPr id="7" name="表 5">
            <a:extLst>
              <a:ext uri="{FF2B5EF4-FFF2-40B4-BE49-F238E27FC236}">
                <a16:creationId xmlns:a16="http://schemas.microsoft.com/office/drawing/2014/main" id="{23E027D4-3E6F-481F-A78D-F97909C511F4}"/>
              </a:ext>
            </a:extLst>
          </p:cNvPr>
          <p:cNvGraphicFramePr>
            <a:graphicFrameLocks noGrp="1"/>
          </p:cNvGraphicFramePr>
          <p:nvPr/>
        </p:nvGraphicFramePr>
        <p:xfrm>
          <a:off x="5697846" y="4574186"/>
          <a:ext cx="326476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958">
                  <a:extLst>
                    <a:ext uri="{9D8B030D-6E8A-4147-A177-3AD203B41FA5}">
                      <a16:colId xmlns:a16="http://schemas.microsoft.com/office/drawing/2014/main" val="2795345771"/>
                    </a:ext>
                  </a:extLst>
                </a:gridCol>
                <a:gridCol w="1110256">
                  <a:extLst>
                    <a:ext uri="{9D8B030D-6E8A-4147-A177-3AD203B41FA5}">
                      <a16:colId xmlns:a16="http://schemas.microsoft.com/office/drawing/2014/main" val="3480867276"/>
                    </a:ext>
                  </a:extLst>
                </a:gridCol>
                <a:gridCol w="1336552">
                  <a:extLst>
                    <a:ext uri="{9D8B030D-6E8A-4147-A177-3AD203B41FA5}">
                      <a16:colId xmlns:a16="http://schemas.microsoft.com/office/drawing/2014/main" val="1908119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商品名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単価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69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みかん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50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6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570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3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メロン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500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768765"/>
                  </a:ext>
                </a:extLst>
              </a:tr>
            </a:tbl>
          </a:graphicData>
        </a:graphic>
      </p:graphicFrame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D505A217-B79D-40D6-BF50-D6C76C739526}"/>
              </a:ext>
            </a:extLst>
          </p:cNvPr>
          <p:cNvSpPr txBox="1">
            <a:spLocks/>
          </p:cNvSpPr>
          <p:nvPr/>
        </p:nvSpPr>
        <p:spPr>
          <a:xfrm>
            <a:off x="1620265" y="831054"/>
            <a:ext cx="1665981" cy="711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部</a:t>
            </a:r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045A9C51-EAAE-4EFB-9171-7C0932E28FCB}"/>
              </a:ext>
            </a:extLst>
          </p:cNvPr>
          <p:cNvSpPr txBox="1">
            <a:spLocks/>
          </p:cNvSpPr>
          <p:nvPr/>
        </p:nvSpPr>
        <p:spPr>
          <a:xfrm>
            <a:off x="6658923" y="792364"/>
            <a:ext cx="1665981" cy="711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商品</a:t>
            </a: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D85F82E5-28FD-46E2-BBE5-FBC47AD81372}"/>
              </a:ext>
            </a:extLst>
          </p:cNvPr>
          <p:cNvCxnSpPr>
            <a:cxnSpLocks/>
          </p:cNvCxnSpPr>
          <p:nvPr/>
        </p:nvCxnSpPr>
        <p:spPr>
          <a:xfrm flipV="1">
            <a:off x="604138" y="2369812"/>
            <a:ext cx="795396" cy="30965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C7E2D0D7-B1A4-4C0C-BBEE-00DF813B9286}"/>
              </a:ext>
            </a:extLst>
          </p:cNvPr>
          <p:cNvCxnSpPr>
            <a:cxnSpLocks/>
          </p:cNvCxnSpPr>
          <p:nvPr/>
        </p:nvCxnSpPr>
        <p:spPr>
          <a:xfrm flipV="1">
            <a:off x="604138" y="3715422"/>
            <a:ext cx="1449096" cy="22105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65935AEF-7D58-458F-8262-C1C4489012CA}"/>
              </a:ext>
            </a:extLst>
          </p:cNvPr>
          <p:cNvCxnSpPr>
            <a:cxnSpLocks/>
          </p:cNvCxnSpPr>
          <p:nvPr/>
        </p:nvCxnSpPr>
        <p:spPr>
          <a:xfrm flipV="1">
            <a:off x="6049185" y="3088218"/>
            <a:ext cx="0" cy="21320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ACF8E64A-79BD-4FB0-9731-E7BCDEBC2ED5}"/>
              </a:ext>
            </a:extLst>
          </p:cNvPr>
          <p:cNvCxnSpPr>
            <a:cxnSpLocks/>
          </p:cNvCxnSpPr>
          <p:nvPr/>
        </p:nvCxnSpPr>
        <p:spPr>
          <a:xfrm flipV="1">
            <a:off x="6129862" y="2649375"/>
            <a:ext cx="1362051" cy="29814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0F978B5A-C8D8-4B88-8674-4646F9EA3BD2}"/>
              </a:ext>
            </a:extLst>
          </p:cNvPr>
          <p:cNvCxnSpPr>
            <a:cxnSpLocks/>
          </p:cNvCxnSpPr>
          <p:nvPr/>
        </p:nvCxnSpPr>
        <p:spPr>
          <a:xfrm flipV="1">
            <a:off x="6218904" y="3758667"/>
            <a:ext cx="1483888" cy="230696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E82C2492-7C49-4ECE-AF2F-21775AAC1462}"/>
              </a:ext>
            </a:extLst>
          </p:cNvPr>
          <p:cNvCxnSpPr>
            <a:cxnSpLocks/>
            <a:endCxn id="10" idx="2"/>
          </p:cNvCxnSpPr>
          <p:nvPr/>
        </p:nvCxnSpPr>
        <p:spPr>
          <a:xfrm>
            <a:off x="2038586" y="2071173"/>
            <a:ext cx="3676606" cy="62629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コンテンツ プレースホルダー 2">
            <a:extLst>
              <a:ext uri="{FF2B5EF4-FFF2-40B4-BE49-F238E27FC236}">
                <a16:creationId xmlns:a16="http://schemas.microsoft.com/office/drawing/2014/main" id="{B4348B49-68F7-447B-AD84-E91C73EFC4E2}"/>
              </a:ext>
            </a:extLst>
          </p:cNvPr>
          <p:cNvSpPr txBox="1">
            <a:spLocks/>
          </p:cNvSpPr>
          <p:nvPr/>
        </p:nvSpPr>
        <p:spPr>
          <a:xfrm>
            <a:off x="4283215" y="529125"/>
            <a:ext cx="1665981" cy="1391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多対多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の関連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1850720-7A66-4782-9BF7-8600510AB88D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2038586" y="2083602"/>
            <a:ext cx="5066828" cy="3336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7B8BF8EA-C898-4BC5-B324-B75DC58A4C93}"/>
              </a:ext>
            </a:extLst>
          </p:cNvPr>
          <p:cNvCxnSpPr>
            <a:cxnSpLocks/>
          </p:cNvCxnSpPr>
          <p:nvPr/>
        </p:nvCxnSpPr>
        <p:spPr>
          <a:xfrm flipV="1">
            <a:off x="2846943" y="2787414"/>
            <a:ext cx="2794728" cy="5112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458C8806-1978-486A-8743-1647A383303C}"/>
              </a:ext>
            </a:extLst>
          </p:cNvPr>
          <p:cNvCxnSpPr>
            <a:cxnSpLocks/>
            <a:stCxn id="17" idx="6"/>
            <a:endCxn id="16" idx="2"/>
          </p:cNvCxnSpPr>
          <p:nvPr/>
        </p:nvCxnSpPr>
        <p:spPr>
          <a:xfrm>
            <a:off x="2867926" y="3324675"/>
            <a:ext cx="4676481" cy="15429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表 5">
            <a:extLst>
              <a:ext uri="{FF2B5EF4-FFF2-40B4-BE49-F238E27FC236}">
                <a16:creationId xmlns:a16="http://schemas.microsoft.com/office/drawing/2014/main" id="{EA0A087A-55AB-4AD8-B937-E6B0651F23AF}"/>
              </a:ext>
            </a:extLst>
          </p:cNvPr>
          <p:cNvGraphicFramePr>
            <a:graphicFrameLocks noGrp="1"/>
          </p:cNvGraphicFramePr>
          <p:nvPr/>
        </p:nvGraphicFramePr>
        <p:xfrm>
          <a:off x="3658384" y="3504962"/>
          <a:ext cx="1746323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68">
                  <a:extLst>
                    <a:ext uri="{9D8B030D-6E8A-4147-A177-3AD203B41FA5}">
                      <a16:colId xmlns:a16="http://schemas.microsoft.com/office/drawing/2014/main" val="2795345771"/>
                    </a:ext>
                  </a:extLst>
                </a:gridCol>
                <a:gridCol w="928855">
                  <a:extLst>
                    <a:ext uri="{9D8B030D-6E8A-4147-A177-3AD203B41FA5}">
                      <a16:colId xmlns:a16="http://schemas.microsoft.com/office/drawing/2014/main" val="3480867276"/>
                    </a:ext>
                  </a:extLst>
                </a:gridCol>
              </a:tblGrid>
              <a:tr h="290397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商品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699384"/>
                  </a:ext>
                </a:extLst>
              </a:tr>
              <a:tr h="290397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61897"/>
                  </a:ext>
                </a:extLst>
              </a:tr>
              <a:tr h="290397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570273"/>
                  </a:ext>
                </a:extLst>
              </a:tr>
              <a:tr h="290397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30147"/>
                  </a:ext>
                </a:extLst>
              </a:tr>
              <a:tr h="290397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3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96719"/>
                  </a:ext>
                </a:extLst>
              </a:tr>
            </a:tbl>
          </a:graphicData>
        </a:graphic>
      </p:graphicFrame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39ED2E54-EE00-4A1B-BFC9-C76498D701FE}"/>
              </a:ext>
            </a:extLst>
          </p:cNvPr>
          <p:cNvSpPr txBox="1">
            <a:spLocks/>
          </p:cNvSpPr>
          <p:nvPr/>
        </p:nvSpPr>
        <p:spPr>
          <a:xfrm>
            <a:off x="3360910" y="5817000"/>
            <a:ext cx="2280761" cy="1391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/>
              <a:t>多対多の関連情報を扱うための追加テーブル</a:t>
            </a:r>
          </a:p>
        </p:txBody>
      </p:sp>
    </p:spTree>
    <p:extLst>
      <p:ext uri="{BB962C8B-B14F-4D97-AF65-F5344CB8AC3E}">
        <p14:creationId xmlns:p14="http://schemas.microsoft.com/office/powerpoint/2010/main" val="33754124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角丸四角形吹き出し 19">
            <a:extLst>
              <a:ext uri="{FF2B5EF4-FFF2-40B4-BE49-F238E27FC236}">
                <a16:creationId xmlns:a16="http://schemas.microsoft.com/office/drawing/2014/main" id="{9D9E967E-0E41-0E67-C50C-11243671A3D6}"/>
              </a:ext>
            </a:extLst>
          </p:cNvPr>
          <p:cNvSpPr/>
          <p:nvPr/>
        </p:nvSpPr>
        <p:spPr>
          <a:xfrm>
            <a:off x="4323121" y="4948921"/>
            <a:ext cx="1244302" cy="640782"/>
          </a:xfrm>
          <a:prstGeom prst="wedgeRoundRectCallout">
            <a:avLst>
              <a:gd name="adj1" fmla="val 29434"/>
              <a:gd name="adj2" fmla="val -10112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350"/>
              <a:t>DDDD</a:t>
            </a:r>
            <a:endParaRPr kumimoji="1" lang="ja-JP" altLang="en-US" sz="1350" dirty="0"/>
          </a:p>
        </p:txBody>
      </p:sp>
      <p:graphicFrame>
        <p:nvGraphicFramePr>
          <p:cNvPr id="12" name="表 5">
            <a:extLst>
              <a:ext uri="{FF2B5EF4-FFF2-40B4-BE49-F238E27FC236}">
                <a16:creationId xmlns:a16="http://schemas.microsoft.com/office/drawing/2014/main" id="{434E7542-807B-E70E-572B-5D2C4837B685}"/>
              </a:ext>
            </a:extLst>
          </p:cNvPr>
          <p:cNvGraphicFramePr>
            <a:graphicFrameLocks noGrp="1"/>
          </p:cNvGraphicFramePr>
          <p:nvPr/>
        </p:nvGraphicFramePr>
        <p:xfrm>
          <a:off x="3638243" y="815548"/>
          <a:ext cx="1746323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68">
                  <a:extLst>
                    <a:ext uri="{9D8B030D-6E8A-4147-A177-3AD203B41FA5}">
                      <a16:colId xmlns:a16="http://schemas.microsoft.com/office/drawing/2014/main" val="2795345771"/>
                    </a:ext>
                  </a:extLst>
                </a:gridCol>
                <a:gridCol w="928855">
                  <a:extLst>
                    <a:ext uri="{9D8B030D-6E8A-4147-A177-3AD203B41FA5}">
                      <a16:colId xmlns:a16="http://schemas.microsoft.com/office/drawing/2014/main" val="3480867276"/>
                    </a:ext>
                  </a:extLst>
                </a:gridCol>
              </a:tblGrid>
              <a:tr h="290397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商品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699384"/>
                  </a:ext>
                </a:extLst>
              </a:tr>
              <a:tr h="290397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61897"/>
                  </a:ext>
                </a:extLst>
              </a:tr>
              <a:tr h="290397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570273"/>
                  </a:ext>
                </a:extLst>
              </a:tr>
              <a:tr h="290397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30147"/>
                  </a:ext>
                </a:extLst>
              </a:tr>
              <a:tr h="290397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3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96719"/>
                  </a:ext>
                </a:extLst>
              </a:tr>
            </a:tbl>
          </a:graphicData>
        </a:graphic>
      </p:graphicFrame>
      <p:graphicFrame>
        <p:nvGraphicFramePr>
          <p:cNvPr id="7" name="表 5">
            <a:extLst>
              <a:ext uri="{FF2B5EF4-FFF2-40B4-BE49-F238E27FC236}">
                <a16:creationId xmlns:a16="http://schemas.microsoft.com/office/drawing/2014/main" id="{00AD9B43-581B-6748-62A0-59C4327DDC1E}"/>
              </a:ext>
            </a:extLst>
          </p:cNvPr>
          <p:cNvGraphicFramePr>
            <a:graphicFrameLocks noGrp="1"/>
          </p:cNvGraphicFramePr>
          <p:nvPr/>
        </p:nvGraphicFramePr>
        <p:xfrm>
          <a:off x="5730077" y="3521644"/>
          <a:ext cx="326476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958">
                  <a:extLst>
                    <a:ext uri="{9D8B030D-6E8A-4147-A177-3AD203B41FA5}">
                      <a16:colId xmlns:a16="http://schemas.microsoft.com/office/drawing/2014/main" val="2795345771"/>
                    </a:ext>
                  </a:extLst>
                </a:gridCol>
                <a:gridCol w="1110256">
                  <a:extLst>
                    <a:ext uri="{9D8B030D-6E8A-4147-A177-3AD203B41FA5}">
                      <a16:colId xmlns:a16="http://schemas.microsoft.com/office/drawing/2014/main" val="3480867276"/>
                    </a:ext>
                  </a:extLst>
                </a:gridCol>
                <a:gridCol w="1336552">
                  <a:extLst>
                    <a:ext uri="{9D8B030D-6E8A-4147-A177-3AD203B41FA5}">
                      <a16:colId xmlns:a16="http://schemas.microsoft.com/office/drawing/2014/main" val="1908119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商品名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単価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69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みかん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50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6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りんご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100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570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3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メロン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500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768765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18DBB29F-4436-4FF7-9E59-111055CA2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主キー，参照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F5D92-3870-4BA6-8959-6717F042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A25C43A-7ABA-B156-246D-B1FC0040CD00}"/>
              </a:ext>
            </a:extLst>
          </p:cNvPr>
          <p:cNvSpPr/>
          <p:nvPr/>
        </p:nvSpPr>
        <p:spPr>
          <a:xfrm>
            <a:off x="5718207" y="3513124"/>
            <a:ext cx="815702" cy="1904004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4719088-6658-6A38-DB78-DD82CFB83E19}"/>
              </a:ext>
            </a:extLst>
          </p:cNvPr>
          <p:cNvSpPr/>
          <p:nvPr/>
        </p:nvSpPr>
        <p:spPr>
          <a:xfrm>
            <a:off x="3638243" y="800090"/>
            <a:ext cx="708051" cy="2286001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4" name="屈折矢印 1">
            <a:extLst>
              <a:ext uri="{FF2B5EF4-FFF2-40B4-BE49-F238E27FC236}">
                <a16:creationId xmlns:a16="http://schemas.microsoft.com/office/drawing/2014/main" id="{DC8CDDB9-2CA4-EE9E-3292-D4D2B1E27B17}"/>
              </a:ext>
            </a:extLst>
          </p:cNvPr>
          <p:cNvSpPr/>
          <p:nvPr/>
        </p:nvSpPr>
        <p:spPr>
          <a:xfrm flipH="1">
            <a:off x="4746144" y="3190925"/>
            <a:ext cx="815704" cy="1371599"/>
          </a:xfrm>
          <a:prstGeom prst="bentUpArrow">
            <a:avLst>
              <a:gd name="adj1" fmla="val 14358"/>
              <a:gd name="adj2" fmla="val 25000"/>
              <a:gd name="adj3" fmla="val 2783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0" name="角丸四角形吹き出し 19">
            <a:extLst>
              <a:ext uri="{FF2B5EF4-FFF2-40B4-BE49-F238E27FC236}">
                <a16:creationId xmlns:a16="http://schemas.microsoft.com/office/drawing/2014/main" id="{16E6F535-AA33-8265-7D82-9B33263A5EC9}"/>
              </a:ext>
            </a:extLst>
          </p:cNvPr>
          <p:cNvSpPr/>
          <p:nvPr/>
        </p:nvSpPr>
        <p:spPr>
          <a:xfrm>
            <a:off x="2297850" y="5672505"/>
            <a:ext cx="1416035" cy="640782"/>
          </a:xfrm>
          <a:prstGeom prst="wedgeRoundRectCallout">
            <a:avLst>
              <a:gd name="adj1" fmla="val 29434"/>
              <a:gd name="adj2" fmla="val -10112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350"/>
              <a:t>DDDD</a:t>
            </a:r>
            <a:endParaRPr kumimoji="1" lang="ja-JP" altLang="en-US" sz="1350" dirty="0"/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64831F42-F5B7-D1FF-D297-0E771F43EB1A}"/>
              </a:ext>
            </a:extLst>
          </p:cNvPr>
          <p:cNvSpPr txBox="1">
            <a:spLocks/>
          </p:cNvSpPr>
          <p:nvPr/>
        </p:nvSpPr>
        <p:spPr>
          <a:xfrm>
            <a:off x="2664176" y="5803564"/>
            <a:ext cx="964080" cy="43438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100" b="1" u="sng" dirty="0">
                <a:solidFill>
                  <a:srgbClr val="FF0000"/>
                </a:solidFill>
              </a:rPr>
              <a:t>参照</a:t>
            </a:r>
            <a:endParaRPr lang="en-US" altLang="ja-JP" sz="2100" b="1" u="sng" dirty="0">
              <a:solidFill>
                <a:srgbClr val="FF0000"/>
              </a:solidFill>
            </a:endParaRPr>
          </a:p>
        </p:txBody>
      </p:sp>
      <p:sp>
        <p:nvSpPr>
          <p:cNvPr id="31" name="角丸四角形吹き出し 24">
            <a:extLst>
              <a:ext uri="{FF2B5EF4-FFF2-40B4-BE49-F238E27FC236}">
                <a16:creationId xmlns:a16="http://schemas.microsoft.com/office/drawing/2014/main" id="{BBF1FD37-F6B8-47A1-0D7E-7CEF2FE2E7D5}"/>
              </a:ext>
            </a:extLst>
          </p:cNvPr>
          <p:cNvSpPr/>
          <p:nvPr/>
        </p:nvSpPr>
        <p:spPr>
          <a:xfrm>
            <a:off x="5730077" y="5737519"/>
            <a:ext cx="1849338" cy="640782"/>
          </a:xfrm>
          <a:prstGeom prst="wedgeRoundRectCallout">
            <a:avLst>
              <a:gd name="adj1" fmla="val -35488"/>
              <a:gd name="adj2" fmla="val -9464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350"/>
              <a:t>DDDD</a:t>
            </a:r>
            <a:endParaRPr kumimoji="1" lang="ja-JP" altLang="en-US" sz="1350" dirty="0"/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AA2D4834-BA10-1982-A144-C120633D1CE2}"/>
              </a:ext>
            </a:extLst>
          </p:cNvPr>
          <p:cNvSpPr txBox="1">
            <a:spLocks/>
          </p:cNvSpPr>
          <p:nvPr/>
        </p:nvSpPr>
        <p:spPr>
          <a:xfrm>
            <a:off x="6138132" y="5840719"/>
            <a:ext cx="2448656" cy="43438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100" b="1" u="sng" dirty="0">
                <a:solidFill>
                  <a:srgbClr val="FF0000"/>
                </a:solidFill>
              </a:rPr>
              <a:t>主キー</a:t>
            </a:r>
            <a:endParaRPr lang="en-US" altLang="ja-JP" sz="2100" b="1" u="sng" dirty="0">
              <a:solidFill>
                <a:srgbClr val="FF0000"/>
              </a:solidFill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9BF916AF-B127-D5F8-D259-912B4186DDB3}"/>
              </a:ext>
            </a:extLst>
          </p:cNvPr>
          <p:cNvGraphicFramePr>
            <a:graphicFrameLocks noGrp="1"/>
          </p:cNvGraphicFramePr>
          <p:nvPr/>
        </p:nvGraphicFramePr>
        <p:xfrm>
          <a:off x="121884" y="3556919"/>
          <a:ext cx="314090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925">
                  <a:extLst>
                    <a:ext uri="{9D8B030D-6E8A-4147-A177-3AD203B41FA5}">
                      <a16:colId xmlns:a16="http://schemas.microsoft.com/office/drawing/2014/main" val="2795345771"/>
                    </a:ext>
                  </a:extLst>
                </a:gridCol>
                <a:gridCol w="1068133">
                  <a:extLst>
                    <a:ext uri="{9D8B030D-6E8A-4147-A177-3AD203B41FA5}">
                      <a16:colId xmlns:a16="http://schemas.microsoft.com/office/drawing/2014/main" val="3480867276"/>
                    </a:ext>
                  </a:extLst>
                </a:gridCol>
                <a:gridCol w="1285844">
                  <a:extLst>
                    <a:ext uri="{9D8B030D-6E8A-4147-A177-3AD203B41FA5}">
                      <a16:colId xmlns:a16="http://schemas.microsoft.com/office/drawing/2014/main" val="1908119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ID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部名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所在地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699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XX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AAAAA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6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YY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BBBBB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570273"/>
                  </a:ext>
                </a:extLst>
              </a:tr>
            </a:tbl>
          </a:graphicData>
        </a:graphic>
      </p:graphicFrame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E2891D0-67FE-427C-F57B-4401F0074DC6}"/>
              </a:ext>
            </a:extLst>
          </p:cNvPr>
          <p:cNvSpPr/>
          <p:nvPr/>
        </p:nvSpPr>
        <p:spPr>
          <a:xfrm>
            <a:off x="77861" y="3995821"/>
            <a:ext cx="813390" cy="932698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7" name="角丸四角形吹き出し 24">
            <a:extLst>
              <a:ext uri="{FF2B5EF4-FFF2-40B4-BE49-F238E27FC236}">
                <a16:creationId xmlns:a16="http://schemas.microsoft.com/office/drawing/2014/main" id="{4A03D4EF-6885-3D0F-A1E7-01E4A88D4575}"/>
              </a:ext>
            </a:extLst>
          </p:cNvPr>
          <p:cNvSpPr/>
          <p:nvPr/>
        </p:nvSpPr>
        <p:spPr>
          <a:xfrm>
            <a:off x="149157" y="5267392"/>
            <a:ext cx="1849338" cy="640782"/>
          </a:xfrm>
          <a:prstGeom prst="wedgeRoundRectCallout">
            <a:avLst>
              <a:gd name="adj1" fmla="val -35488"/>
              <a:gd name="adj2" fmla="val -9464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350"/>
              <a:t>DDDD</a:t>
            </a:r>
            <a:endParaRPr kumimoji="1" lang="ja-JP" altLang="en-US" sz="1350" dirty="0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0DD3940D-FA59-2B32-F7B8-00E14A3F3FAD}"/>
              </a:ext>
            </a:extLst>
          </p:cNvPr>
          <p:cNvSpPr txBox="1">
            <a:spLocks/>
          </p:cNvSpPr>
          <p:nvPr/>
        </p:nvSpPr>
        <p:spPr>
          <a:xfrm>
            <a:off x="557212" y="5403712"/>
            <a:ext cx="2448656" cy="43438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100" b="1" u="sng" dirty="0">
                <a:solidFill>
                  <a:srgbClr val="FF0000"/>
                </a:solidFill>
              </a:rPr>
              <a:t>主キー</a:t>
            </a:r>
            <a:endParaRPr lang="en-US" altLang="ja-JP" sz="2100" b="1" u="sng" dirty="0">
              <a:solidFill>
                <a:srgbClr val="FF0000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5C9E832-3BB1-6CBF-B5E2-FF5719F62696}"/>
              </a:ext>
            </a:extLst>
          </p:cNvPr>
          <p:cNvSpPr/>
          <p:nvPr/>
        </p:nvSpPr>
        <p:spPr>
          <a:xfrm>
            <a:off x="4491654" y="815548"/>
            <a:ext cx="792189" cy="2286000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4" name="屈折矢印 1">
            <a:extLst>
              <a:ext uri="{FF2B5EF4-FFF2-40B4-BE49-F238E27FC236}">
                <a16:creationId xmlns:a16="http://schemas.microsoft.com/office/drawing/2014/main" id="{E07D8BD2-4A84-8448-6DF3-D2FB3F93E4EA}"/>
              </a:ext>
            </a:extLst>
          </p:cNvPr>
          <p:cNvSpPr/>
          <p:nvPr/>
        </p:nvSpPr>
        <p:spPr>
          <a:xfrm>
            <a:off x="2446510" y="3218046"/>
            <a:ext cx="1800323" cy="2115586"/>
          </a:xfrm>
          <a:prstGeom prst="bentUpArrow">
            <a:avLst>
              <a:gd name="adj1" fmla="val 6923"/>
              <a:gd name="adj2" fmla="val 11709"/>
              <a:gd name="adj3" fmla="val 1096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226CB3F9-7C65-4C12-68B2-F44E5AF751BA}"/>
              </a:ext>
            </a:extLst>
          </p:cNvPr>
          <p:cNvSpPr txBox="1">
            <a:spLocks/>
          </p:cNvSpPr>
          <p:nvPr/>
        </p:nvSpPr>
        <p:spPr>
          <a:xfrm>
            <a:off x="4592587" y="5116441"/>
            <a:ext cx="964080" cy="43438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ja-JP" altLang="en-US" sz="2100" b="1" u="sng" dirty="0">
                <a:solidFill>
                  <a:srgbClr val="FF0000"/>
                </a:solidFill>
              </a:rPr>
              <a:t>参照</a:t>
            </a:r>
            <a:endParaRPr lang="en-US" altLang="ja-JP" sz="21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624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従属の例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5D6A1F-9382-4379-8CB1-D7D3631737B3}"/>
              </a:ext>
            </a:extLst>
          </p:cNvPr>
          <p:cNvSpPr txBox="1"/>
          <p:nvPr/>
        </p:nvSpPr>
        <p:spPr>
          <a:xfrm>
            <a:off x="441960" y="2703016"/>
            <a:ext cx="834109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昼食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」は「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名前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」に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名前 → 昼食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」のように書く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制約：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それぞれの人は，昼食を１つしか食べない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②「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料金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」は「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昼食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」に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昼食 → 料金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」のように書く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制約：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それぞれの昼食の料金は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１つ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③「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料金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」は「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名前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」に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名前 → 料金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」のように書く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制約：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それぞれの人の料金は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１つ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A2A359D2-C5C9-4918-B4D6-90D7931B50DD}"/>
              </a:ext>
            </a:extLst>
          </p:cNvPr>
          <p:cNvGraphicFramePr>
            <a:graphicFrameLocks noGrp="1"/>
          </p:cNvGraphicFramePr>
          <p:nvPr/>
        </p:nvGraphicFramePr>
        <p:xfrm>
          <a:off x="2193607" y="175028"/>
          <a:ext cx="6096000" cy="2237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名前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昼食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料金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123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A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そば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250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B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カレーライス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400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C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カレーライス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400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D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うどん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250</a:t>
                      </a:r>
                      <a:endParaRPr kumimoji="1" lang="ja-JP" altLang="en-US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49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5671917" y="6478210"/>
            <a:ext cx="1586091" cy="5445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うどん</a:t>
            </a: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5723481" y="2140360"/>
            <a:ext cx="1935085" cy="40760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そば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1439190" y="1153632"/>
            <a:ext cx="2771775" cy="56512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309752" y="3592269"/>
            <a:ext cx="1205798" cy="102381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名前</a:t>
            </a: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7796213" y="3744961"/>
            <a:ext cx="1347787" cy="135546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昼食</a:t>
            </a:r>
          </a:p>
        </p:txBody>
      </p:sp>
      <p:pic>
        <p:nvPicPr>
          <p:cNvPr id="1028" name="Picture 4" descr="http://1.bp.blogspot.com/-LHEZgJ6tpeA/UgSL_9y4KrI/AAAAAAAAW5s/DNRPJ4kSvpI/s800/food_curryru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657" y="4063130"/>
            <a:ext cx="1325069" cy="916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5287350" y="5047754"/>
            <a:ext cx="1970658" cy="5445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カレーライス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4749145" y="1153632"/>
            <a:ext cx="2771775" cy="56512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3479190" y="1809429"/>
            <a:ext cx="1808160" cy="0"/>
          </a:xfrm>
          <a:prstGeom prst="straightConnector1">
            <a:avLst/>
          </a:prstGeom>
          <a:ln w="60325">
            <a:solidFill>
              <a:schemeClr val="accent1">
                <a:lumMod val="50000"/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627" y="5369894"/>
            <a:ext cx="1032342" cy="1108367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471" y="1104344"/>
            <a:ext cx="1246415" cy="1113983"/>
          </a:xfrm>
          <a:prstGeom prst="rect">
            <a:avLst/>
          </a:prstGeom>
        </p:spPr>
      </p:pic>
      <p:pic>
        <p:nvPicPr>
          <p:cNvPr id="24" name="Picture 4" descr="http://1.bp.blogspot.com/-LHEZgJ6tpeA/UgSL_9y4KrI/AAAAAAAAW5s/DNRPJ4kSvpI/s800/food_curryruce.png">
            <a:extLst>
              <a:ext uri="{FF2B5EF4-FFF2-40B4-BE49-F238E27FC236}">
                <a16:creationId xmlns:a16="http://schemas.microsoft.com/office/drawing/2014/main" id="{B1B86573-71CB-4450-96BE-EFED1F993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657" y="2599352"/>
            <a:ext cx="1325069" cy="916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コンテンツ プレースホルダー 2">
            <a:extLst>
              <a:ext uri="{FF2B5EF4-FFF2-40B4-BE49-F238E27FC236}">
                <a16:creationId xmlns:a16="http://schemas.microsoft.com/office/drawing/2014/main" id="{224AECA0-F94C-4FF4-8C9F-79319AFBAC64}"/>
              </a:ext>
            </a:extLst>
          </p:cNvPr>
          <p:cNvSpPr txBox="1">
            <a:spLocks/>
          </p:cNvSpPr>
          <p:nvPr/>
        </p:nvSpPr>
        <p:spPr>
          <a:xfrm>
            <a:off x="5287350" y="3583976"/>
            <a:ext cx="1970658" cy="5445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カレーライス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2CC62C5F-CAA6-4F2D-96DB-7039FDD743C0}"/>
              </a:ext>
            </a:extLst>
          </p:cNvPr>
          <p:cNvCxnSpPr/>
          <p:nvPr/>
        </p:nvCxnSpPr>
        <p:spPr>
          <a:xfrm>
            <a:off x="3479190" y="3219129"/>
            <a:ext cx="1808160" cy="0"/>
          </a:xfrm>
          <a:prstGeom prst="straightConnector1">
            <a:avLst/>
          </a:prstGeom>
          <a:ln w="60325">
            <a:solidFill>
              <a:schemeClr val="accent1">
                <a:lumMod val="50000"/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58539FFD-8B71-4FF1-8A0C-8BC90112FF22}"/>
              </a:ext>
            </a:extLst>
          </p:cNvPr>
          <p:cNvCxnSpPr/>
          <p:nvPr/>
        </p:nvCxnSpPr>
        <p:spPr>
          <a:xfrm>
            <a:off x="3479190" y="4628829"/>
            <a:ext cx="1808160" cy="0"/>
          </a:xfrm>
          <a:prstGeom prst="straightConnector1">
            <a:avLst/>
          </a:prstGeom>
          <a:ln w="60325">
            <a:solidFill>
              <a:schemeClr val="accent1">
                <a:lumMod val="50000"/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734AD2CB-C7AB-464A-865E-E7F543BFAB09}"/>
              </a:ext>
            </a:extLst>
          </p:cNvPr>
          <p:cNvCxnSpPr/>
          <p:nvPr/>
        </p:nvCxnSpPr>
        <p:spPr>
          <a:xfrm>
            <a:off x="3479190" y="6038529"/>
            <a:ext cx="1808160" cy="0"/>
          </a:xfrm>
          <a:prstGeom prst="straightConnector1">
            <a:avLst/>
          </a:prstGeom>
          <a:ln w="60325">
            <a:solidFill>
              <a:schemeClr val="accent1">
                <a:lumMod val="50000"/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コンテンツ プレースホルダー 2">
            <a:extLst>
              <a:ext uri="{FF2B5EF4-FFF2-40B4-BE49-F238E27FC236}">
                <a16:creationId xmlns:a16="http://schemas.microsoft.com/office/drawing/2014/main" id="{8129E389-48CA-4530-859D-1A62FC34DA89}"/>
              </a:ext>
            </a:extLst>
          </p:cNvPr>
          <p:cNvSpPr txBox="1">
            <a:spLocks/>
          </p:cNvSpPr>
          <p:nvPr/>
        </p:nvSpPr>
        <p:spPr>
          <a:xfrm>
            <a:off x="2539915" y="1652857"/>
            <a:ext cx="1205798" cy="102381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5" name="コンテンツ プレースホルダー 2">
            <a:extLst>
              <a:ext uri="{FF2B5EF4-FFF2-40B4-BE49-F238E27FC236}">
                <a16:creationId xmlns:a16="http://schemas.microsoft.com/office/drawing/2014/main" id="{304D7CC5-146F-4D08-A2D0-F379C93F0A05}"/>
              </a:ext>
            </a:extLst>
          </p:cNvPr>
          <p:cNvSpPr txBox="1">
            <a:spLocks/>
          </p:cNvSpPr>
          <p:nvPr/>
        </p:nvSpPr>
        <p:spPr>
          <a:xfrm>
            <a:off x="2535035" y="3104686"/>
            <a:ext cx="1205798" cy="102381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B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6" name="コンテンツ プレースホルダー 2">
            <a:extLst>
              <a:ext uri="{FF2B5EF4-FFF2-40B4-BE49-F238E27FC236}">
                <a16:creationId xmlns:a16="http://schemas.microsoft.com/office/drawing/2014/main" id="{CBFC614F-E2C4-4DFF-8CC3-1BFF4F918D96}"/>
              </a:ext>
            </a:extLst>
          </p:cNvPr>
          <p:cNvSpPr txBox="1">
            <a:spLocks/>
          </p:cNvSpPr>
          <p:nvPr/>
        </p:nvSpPr>
        <p:spPr>
          <a:xfrm>
            <a:off x="2523347" y="4518878"/>
            <a:ext cx="1205798" cy="102381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C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7" name="コンテンツ プレースホルダー 2">
            <a:extLst>
              <a:ext uri="{FF2B5EF4-FFF2-40B4-BE49-F238E27FC236}">
                <a16:creationId xmlns:a16="http://schemas.microsoft.com/office/drawing/2014/main" id="{88D012B8-4B4A-471A-8E96-8E87E32BC104}"/>
              </a:ext>
            </a:extLst>
          </p:cNvPr>
          <p:cNvSpPr txBox="1">
            <a:spLocks/>
          </p:cNvSpPr>
          <p:nvPr/>
        </p:nvSpPr>
        <p:spPr>
          <a:xfrm>
            <a:off x="2523347" y="5941698"/>
            <a:ext cx="1205798" cy="102381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D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39076" y="138832"/>
            <a:ext cx="78765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①「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昼食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」は「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名前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」に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する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「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名前 → 昼食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」のように書く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制約：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それぞれの人は，昼食を１つしか食べない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1019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2242702" y="5495617"/>
            <a:ext cx="1586091" cy="5445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うどん</a:t>
            </a: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2126867" y="2832178"/>
            <a:ext cx="1935085" cy="40760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そば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1504950" y="1695450"/>
            <a:ext cx="2771775" cy="43053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375512" y="3291013"/>
            <a:ext cx="1205798" cy="102381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昼食</a:t>
            </a: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7615238" y="3291013"/>
            <a:ext cx="1347787" cy="135546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料金</a:t>
            </a:r>
          </a:p>
        </p:txBody>
      </p:sp>
      <p:pic>
        <p:nvPicPr>
          <p:cNvPr id="1028" name="Picture 4" descr="http://1.bp.blogspot.com/-LHEZgJ6tpeA/UgSL_9y4KrI/AAAAAAAAW5s/DNRPJ4kSvpI/s800/food_curryru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213" y="3159579"/>
            <a:ext cx="1325069" cy="916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1903906" y="4144203"/>
            <a:ext cx="1970658" cy="5445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カレーライス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4814905" y="1695450"/>
            <a:ext cx="2771775" cy="43053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3694113" y="2308273"/>
            <a:ext cx="1808160" cy="0"/>
          </a:xfrm>
          <a:prstGeom prst="straightConnector1">
            <a:avLst/>
          </a:prstGeom>
          <a:ln w="60325">
            <a:solidFill>
              <a:schemeClr val="accent1">
                <a:lumMod val="50000"/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3694113" y="3576573"/>
            <a:ext cx="1808160" cy="0"/>
          </a:xfrm>
          <a:prstGeom prst="straightConnector1">
            <a:avLst/>
          </a:prstGeom>
          <a:ln w="60325">
            <a:solidFill>
              <a:schemeClr val="accent1">
                <a:lumMod val="50000"/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3694113" y="4844873"/>
            <a:ext cx="1808160" cy="0"/>
          </a:xfrm>
          <a:prstGeom prst="straightConnector1">
            <a:avLst/>
          </a:prstGeom>
          <a:ln w="60325">
            <a:solidFill>
              <a:schemeClr val="accent1">
                <a:lumMod val="50000"/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5810324" y="2178704"/>
            <a:ext cx="1586091" cy="5445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250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9" name="コンテンツ プレースホルダー 2"/>
          <p:cNvSpPr txBox="1">
            <a:spLocks/>
          </p:cNvSpPr>
          <p:nvPr/>
        </p:nvSpPr>
        <p:spPr>
          <a:xfrm>
            <a:off x="5859638" y="3428999"/>
            <a:ext cx="1586091" cy="5445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400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5908953" y="4679294"/>
            <a:ext cx="1586091" cy="5445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250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412" y="4387301"/>
            <a:ext cx="1032342" cy="1108367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867" y="1729740"/>
            <a:ext cx="1246415" cy="1113983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01915" y="112158"/>
            <a:ext cx="674529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②「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料金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」は「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昼食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」に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する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「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昼食 → 料金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」のように書く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制約：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それぞれの昼食の料金は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１つ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2033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5780647" y="5903166"/>
            <a:ext cx="1586091" cy="5445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250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5841039" y="1646941"/>
            <a:ext cx="1935085" cy="40760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250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556748" y="1530488"/>
            <a:ext cx="2771775" cy="48271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427310" y="3586353"/>
            <a:ext cx="1205798" cy="102381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名前</a:t>
            </a: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7913771" y="3739045"/>
            <a:ext cx="1347787" cy="135546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料金</a:t>
            </a: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5780647" y="4486840"/>
            <a:ext cx="1970658" cy="5445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400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866703" y="1530488"/>
            <a:ext cx="2771775" cy="48271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3596748" y="1803513"/>
            <a:ext cx="1808160" cy="0"/>
          </a:xfrm>
          <a:prstGeom prst="straightConnector1">
            <a:avLst/>
          </a:prstGeom>
          <a:ln w="60325">
            <a:solidFill>
              <a:schemeClr val="accent1">
                <a:lumMod val="50000"/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コンテンツ プレースホルダー 2">
            <a:extLst>
              <a:ext uri="{FF2B5EF4-FFF2-40B4-BE49-F238E27FC236}">
                <a16:creationId xmlns:a16="http://schemas.microsoft.com/office/drawing/2014/main" id="{224AECA0-F94C-4FF4-8C9F-79319AFBAC64}"/>
              </a:ext>
            </a:extLst>
          </p:cNvPr>
          <p:cNvSpPr txBox="1">
            <a:spLocks/>
          </p:cNvSpPr>
          <p:nvPr/>
        </p:nvSpPr>
        <p:spPr>
          <a:xfrm>
            <a:off x="5841039" y="3091689"/>
            <a:ext cx="1970658" cy="5445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400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2CC62C5F-CAA6-4F2D-96DB-7039FDD743C0}"/>
              </a:ext>
            </a:extLst>
          </p:cNvPr>
          <p:cNvCxnSpPr/>
          <p:nvPr/>
        </p:nvCxnSpPr>
        <p:spPr>
          <a:xfrm>
            <a:off x="3596748" y="3213213"/>
            <a:ext cx="1808160" cy="0"/>
          </a:xfrm>
          <a:prstGeom prst="straightConnector1">
            <a:avLst/>
          </a:prstGeom>
          <a:ln w="60325">
            <a:solidFill>
              <a:schemeClr val="accent1">
                <a:lumMod val="50000"/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58539FFD-8B71-4FF1-8A0C-8BC90112FF22}"/>
              </a:ext>
            </a:extLst>
          </p:cNvPr>
          <p:cNvCxnSpPr/>
          <p:nvPr/>
        </p:nvCxnSpPr>
        <p:spPr>
          <a:xfrm>
            <a:off x="3596748" y="4622913"/>
            <a:ext cx="1808160" cy="0"/>
          </a:xfrm>
          <a:prstGeom prst="straightConnector1">
            <a:avLst/>
          </a:prstGeom>
          <a:ln w="60325">
            <a:solidFill>
              <a:schemeClr val="accent1">
                <a:lumMod val="50000"/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734AD2CB-C7AB-464A-865E-E7F543BFAB09}"/>
              </a:ext>
            </a:extLst>
          </p:cNvPr>
          <p:cNvCxnSpPr/>
          <p:nvPr/>
        </p:nvCxnSpPr>
        <p:spPr>
          <a:xfrm>
            <a:off x="3596748" y="6032613"/>
            <a:ext cx="1808160" cy="0"/>
          </a:xfrm>
          <a:prstGeom prst="straightConnector1">
            <a:avLst/>
          </a:prstGeom>
          <a:ln w="60325">
            <a:solidFill>
              <a:schemeClr val="accent1">
                <a:lumMod val="50000"/>
                <a:alpha val="97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コンテンツ プレースホルダー 2">
            <a:extLst>
              <a:ext uri="{FF2B5EF4-FFF2-40B4-BE49-F238E27FC236}">
                <a16:creationId xmlns:a16="http://schemas.microsoft.com/office/drawing/2014/main" id="{8129E389-48CA-4530-859D-1A62FC34DA89}"/>
              </a:ext>
            </a:extLst>
          </p:cNvPr>
          <p:cNvSpPr txBox="1">
            <a:spLocks/>
          </p:cNvSpPr>
          <p:nvPr/>
        </p:nvSpPr>
        <p:spPr>
          <a:xfrm>
            <a:off x="2657473" y="1646941"/>
            <a:ext cx="1205798" cy="102381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5" name="コンテンツ プレースホルダー 2">
            <a:extLst>
              <a:ext uri="{FF2B5EF4-FFF2-40B4-BE49-F238E27FC236}">
                <a16:creationId xmlns:a16="http://schemas.microsoft.com/office/drawing/2014/main" id="{304D7CC5-146F-4D08-A2D0-F379C93F0A05}"/>
              </a:ext>
            </a:extLst>
          </p:cNvPr>
          <p:cNvSpPr txBox="1">
            <a:spLocks/>
          </p:cNvSpPr>
          <p:nvPr/>
        </p:nvSpPr>
        <p:spPr>
          <a:xfrm>
            <a:off x="2652593" y="3098770"/>
            <a:ext cx="1205798" cy="102381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B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6" name="コンテンツ プレースホルダー 2">
            <a:extLst>
              <a:ext uri="{FF2B5EF4-FFF2-40B4-BE49-F238E27FC236}">
                <a16:creationId xmlns:a16="http://schemas.microsoft.com/office/drawing/2014/main" id="{CBFC614F-E2C4-4DFF-8CC3-1BFF4F918D96}"/>
              </a:ext>
            </a:extLst>
          </p:cNvPr>
          <p:cNvSpPr txBox="1">
            <a:spLocks/>
          </p:cNvSpPr>
          <p:nvPr/>
        </p:nvSpPr>
        <p:spPr>
          <a:xfrm>
            <a:off x="2640905" y="4512962"/>
            <a:ext cx="1205798" cy="102381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C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7" name="コンテンツ プレースホルダー 2">
            <a:extLst>
              <a:ext uri="{FF2B5EF4-FFF2-40B4-BE49-F238E27FC236}">
                <a16:creationId xmlns:a16="http://schemas.microsoft.com/office/drawing/2014/main" id="{88D012B8-4B4A-471A-8E96-8E87E32BC104}"/>
              </a:ext>
            </a:extLst>
          </p:cNvPr>
          <p:cNvSpPr txBox="1">
            <a:spLocks/>
          </p:cNvSpPr>
          <p:nvPr/>
        </p:nvSpPr>
        <p:spPr>
          <a:xfrm>
            <a:off x="2601034" y="5834188"/>
            <a:ext cx="1205798" cy="102381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D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90353" y="53426"/>
            <a:ext cx="67360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③「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料金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」は「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名前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」に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する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「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名前 → 料金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」のように書く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制約：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それぞれの人の料金は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１つ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1409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まとめ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BE757DA-3AFD-4278-B40E-C7AEF5EAC633}"/>
              </a:ext>
            </a:extLst>
          </p:cNvPr>
          <p:cNvGraphicFramePr>
            <a:graphicFrameLocks noGrp="1"/>
          </p:cNvGraphicFramePr>
          <p:nvPr/>
        </p:nvGraphicFramePr>
        <p:xfrm>
          <a:off x="1833769" y="812533"/>
          <a:ext cx="4262231" cy="217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5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5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94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商品名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単価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購入者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86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/>
                        <a:t>みかん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50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aa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5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86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/>
                        <a:t>みかん</a:t>
                      </a:r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50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bb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5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458730"/>
                  </a:ext>
                </a:extLst>
              </a:tr>
              <a:tr h="34286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/>
                        <a:t>りんご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100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3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cc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6">
                        <a:lumMod val="5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274167"/>
                  </a:ext>
                </a:extLst>
              </a:tr>
              <a:tr h="342861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/>
                        <a:t>メロン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500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aa</a:t>
                      </a:r>
                      <a:endParaRPr kumimoji="1" lang="ja-JP" altLang="en-US" sz="2400" b="1" dirty="0"/>
                    </a:p>
                  </a:txBody>
                  <a:tcPr marL="68580" marR="68580" marT="34290" marB="34290">
                    <a:solidFill>
                      <a:schemeClr val="accent6">
                        <a:lumMod val="5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5D6A1F-9382-4379-8CB1-D7D3631737B3}"/>
              </a:ext>
            </a:extLst>
          </p:cNvPr>
          <p:cNvSpPr txBox="1"/>
          <p:nvPr/>
        </p:nvSpPr>
        <p:spPr>
          <a:xfrm>
            <a:off x="1620409" y="3521586"/>
            <a:ext cx="56252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単価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」は「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商品名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」に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従属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商品名 → 単価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」のように書く</a:t>
            </a:r>
          </a:p>
        </p:txBody>
      </p:sp>
    </p:spTree>
    <p:extLst>
      <p:ext uri="{BB962C8B-B14F-4D97-AF65-F5344CB8AC3E}">
        <p14:creationId xmlns:p14="http://schemas.microsoft.com/office/powerpoint/2010/main" val="3131548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A6836E-C603-43CB-9DA7-89D8E3FA3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6007DD-F9BF-4F0F-B8C6-C514B2841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5443" y="1321056"/>
            <a:ext cx="8013114" cy="1991979"/>
          </a:xfrm>
        </p:spPr>
        <p:txBody>
          <a:bodyPr anchor="b">
            <a:normAutofit/>
          </a:bodyPr>
          <a:lstStyle/>
          <a:p>
            <a:r>
              <a:rPr lang="ja-JP" altLang="en-US" sz="4500" dirty="0">
                <a:solidFill>
                  <a:schemeClr val="tx2"/>
                </a:solidFill>
                <a:latin typeface="メイリオ" panose="020B0604030504040204" pitchFamily="50" charset="-128"/>
              </a:rPr>
              <a:t>第三正規形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A0FAFCA-5C96-453B-83B7-A9AEF7F18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00351" y="0"/>
            <a:ext cx="3243649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0F84AE-A24D-4353-B1BA-BD80DAA38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F093259-3E74-43A1-944B-B106C8105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AA28A35-1E54-4054-BB95-42FAFA13A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BA3A17F-F3BD-4B94-9CC8-006700210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0398DD-AD75-4E2B-A3C6-35073082A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799165" y="4001437"/>
            <a:ext cx="3655725" cy="2057400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3E4F247-A844-4CD1-A37E-B7EA0DA2D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2387B1B-D4D3-493F-8D7A-C7A89DBD4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3404477-1F13-4859-84DA-12A303AC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B8C62FD-B708-4F00-80BB-1250C6011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5443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3647</TotalTime>
  <Words>1744</Words>
  <Application>Microsoft Office PowerPoint</Application>
  <PresentationFormat>画面に合わせる (4:3)</PresentationFormat>
  <Paragraphs>629</Paragraphs>
  <Slides>35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35</vt:i4>
      </vt:variant>
    </vt:vector>
  </HeadingPairs>
  <TitlesOfParts>
    <vt:vector size="41" baseType="lpstr">
      <vt:lpstr>メイリオ</vt:lpstr>
      <vt:lpstr>游ゴシック</vt:lpstr>
      <vt:lpstr>Arial</vt:lpstr>
      <vt:lpstr>Calibri</vt:lpstr>
      <vt:lpstr>Office テーマ</vt:lpstr>
      <vt:lpstr>7_Office テーマ</vt:lpstr>
      <vt:lpstr>15. 関数従属性 </vt:lpstr>
      <vt:lpstr>従属</vt:lpstr>
      <vt:lpstr>従属</vt:lpstr>
      <vt:lpstr>従属の例</vt:lpstr>
      <vt:lpstr>PowerPoint プレゼンテーション</vt:lpstr>
      <vt:lpstr>PowerPoint プレゼンテーション</vt:lpstr>
      <vt:lpstr>PowerPoint プレゼンテーション</vt:lpstr>
      <vt:lpstr>まとめ</vt:lpstr>
      <vt:lpstr>第三正規形</vt:lpstr>
      <vt:lpstr>第三正規形</vt:lpstr>
      <vt:lpstr>第三正規形でないもの</vt:lpstr>
      <vt:lpstr>第三正規形</vt:lpstr>
      <vt:lpstr>分析（１つめ）</vt:lpstr>
      <vt:lpstr>① 主キーを見る</vt:lpstr>
      <vt:lpstr>② 従属を見る</vt:lpstr>
      <vt:lpstr>③ 第三正規形の条件にあてはめる</vt:lpstr>
      <vt:lpstr>分析（２つめ）</vt:lpstr>
      <vt:lpstr>① 主キーを見る</vt:lpstr>
      <vt:lpstr>② 従属を見る</vt:lpstr>
      <vt:lpstr>③ 第三正規形の条件にあてはめる</vt:lpstr>
      <vt:lpstr>分析（３つめ）</vt:lpstr>
      <vt:lpstr>① 主キーを見る</vt:lpstr>
      <vt:lpstr>② 従属を見る</vt:lpstr>
      <vt:lpstr>③ 第三正規形の条件にあてはめる</vt:lpstr>
      <vt:lpstr>PowerPoint プレゼンテーション</vt:lpstr>
      <vt:lpstr>参照と関連</vt:lpstr>
      <vt:lpstr>テーブル間の関連</vt:lpstr>
      <vt:lpstr>関連の種類</vt:lpstr>
      <vt:lpstr>参照がどういう場合に役に立つか</vt:lpstr>
      <vt:lpstr>１対多の関連のイメージ</vt:lpstr>
      <vt:lpstr>１対多の関連のイメージ</vt:lpstr>
      <vt:lpstr>主キー，参照</vt:lpstr>
      <vt:lpstr>多対多の関連のイメージ</vt:lpstr>
      <vt:lpstr>多対多の関連のイメージ</vt:lpstr>
      <vt:lpstr>主キー，参照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リレーショナルデータベースの基本</dc:title>
  <dc:creator>kaneko kunihiko</dc:creator>
  <cp:lastModifiedBy>金子　邦彦</cp:lastModifiedBy>
  <cp:revision>316</cp:revision>
  <dcterms:created xsi:type="dcterms:W3CDTF">2019-11-02T00:06:04Z</dcterms:created>
  <dcterms:modified xsi:type="dcterms:W3CDTF">2025-03-08T00:59:21Z</dcterms:modified>
</cp:coreProperties>
</file>