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9"/>
  </p:notesMasterIdLst>
  <p:sldIdLst>
    <p:sldId id="907" r:id="rId4"/>
    <p:sldId id="1377" r:id="rId5"/>
    <p:sldId id="1502" r:id="rId6"/>
    <p:sldId id="1503" r:id="rId7"/>
    <p:sldId id="1504" r:id="rId8"/>
    <p:sldId id="1067" r:id="rId9"/>
    <p:sldId id="1068" r:id="rId10"/>
    <p:sldId id="1371" r:id="rId11"/>
    <p:sldId id="1318" r:id="rId12"/>
    <p:sldId id="1508" r:id="rId13"/>
    <p:sldId id="1505" r:id="rId14"/>
    <p:sldId id="1506" r:id="rId15"/>
    <p:sldId id="1493" r:id="rId16"/>
    <p:sldId id="603" r:id="rId17"/>
    <p:sldId id="1509" r:id="rId18"/>
    <p:sldId id="1405" r:id="rId19"/>
    <p:sldId id="1406" r:id="rId20"/>
    <p:sldId id="1498" r:id="rId21"/>
    <p:sldId id="1409" r:id="rId22"/>
    <p:sldId id="1411" r:id="rId23"/>
    <p:sldId id="1500" r:id="rId24"/>
    <p:sldId id="1414" r:id="rId25"/>
    <p:sldId id="1501" r:id="rId26"/>
    <p:sldId id="1413" r:id="rId27"/>
    <p:sldId id="1399" r:id="rId28"/>
    <p:sldId id="1416" r:id="rId29"/>
    <p:sldId id="1417" r:id="rId30"/>
    <p:sldId id="1418" r:id="rId31"/>
    <p:sldId id="1415" r:id="rId32"/>
    <p:sldId id="1419" r:id="rId33"/>
    <p:sldId id="1421" r:id="rId34"/>
    <p:sldId id="1420" r:id="rId35"/>
    <p:sldId id="1436" r:id="rId36"/>
    <p:sldId id="1423" r:id="rId37"/>
    <p:sldId id="1424" r:id="rId38"/>
    <p:sldId id="1239" r:id="rId39"/>
    <p:sldId id="1238" r:id="rId40"/>
    <p:sldId id="1237" r:id="rId41"/>
    <p:sldId id="443" r:id="rId42"/>
    <p:sldId id="1427" r:id="rId43"/>
    <p:sldId id="1516" r:id="rId44"/>
    <p:sldId id="1451" r:id="rId45"/>
    <p:sldId id="1102" r:id="rId46"/>
    <p:sldId id="1510" r:id="rId47"/>
    <p:sldId id="1104" r:id="rId48"/>
    <p:sldId id="1105" r:id="rId49"/>
    <p:sldId id="1511" r:id="rId50"/>
    <p:sldId id="1429" r:id="rId51"/>
    <p:sldId id="1512" r:id="rId52"/>
    <p:sldId id="1513" r:id="rId53"/>
    <p:sldId id="1514" r:id="rId54"/>
    <p:sldId id="1515" r:id="rId55"/>
    <p:sldId id="1432" r:id="rId56"/>
    <p:sldId id="1433" r:id="rId57"/>
    <p:sldId id="1434" r:id="rId58"/>
    <p:sldId id="1425" r:id="rId59"/>
    <p:sldId id="1517" r:id="rId60"/>
    <p:sldId id="1426" r:id="rId61"/>
    <p:sldId id="1438" r:id="rId62"/>
    <p:sldId id="1439" r:id="rId63"/>
    <p:sldId id="1440" r:id="rId64"/>
    <p:sldId id="1441" r:id="rId65"/>
    <p:sldId id="1443" r:id="rId66"/>
    <p:sldId id="277" r:id="rId67"/>
    <p:sldId id="1447" r:id="rId68"/>
    <p:sldId id="1444" r:id="rId69"/>
    <p:sldId id="449" r:id="rId70"/>
    <p:sldId id="1206" r:id="rId71"/>
    <p:sldId id="450" r:id="rId72"/>
    <p:sldId id="451" r:id="rId73"/>
    <p:sldId id="453" r:id="rId74"/>
    <p:sldId id="1445" r:id="rId75"/>
    <p:sldId id="456" r:id="rId76"/>
    <p:sldId id="1448" r:id="rId77"/>
    <p:sldId id="1449" r:id="rId7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5" autoAdjust="0"/>
    <p:restoredTop sz="88540" autoAdjust="0"/>
  </p:normalViewPr>
  <p:slideViewPr>
    <p:cSldViewPr snapToGrid="0">
      <p:cViewPr varScale="1">
        <p:scale>
          <a:sx n="49" d="100"/>
          <a:sy n="49" d="100"/>
        </p:scale>
        <p:origin x="360" y="24"/>
      </p:cViewPr>
      <p:guideLst/>
    </p:cSldViewPr>
  </p:slideViewPr>
  <p:outlineViewPr>
    <p:cViewPr>
      <p:scale>
        <a:sx n="75" d="100"/>
        <a:sy n="75" d="100"/>
      </p:scale>
      <p:origin x="0" y="-1697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4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3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8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9BEED9-FC9A-4D68-AEBC-4FE98D4F521B}" type="slidenum">
              <a:rPr lang="en-US" altLang="ja-JP" smtClean="0"/>
              <a:pPr/>
              <a:t>64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781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22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0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1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3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8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1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5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0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06587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11.</a:t>
            </a:r>
            <a:r>
              <a:rPr lang="ja-JP" altLang="en-US" sz="3600" dirty="0"/>
              <a:t> データベース操作とトランザクション管理：データ整合性と永続性</a:t>
            </a:r>
            <a:br>
              <a:rPr lang="ja-JP" altLang="en-US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主キー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テーブルの各行を識別する</a:t>
            </a:r>
            <a:r>
              <a:rPr kumimoji="1" lang="ja-JP" altLang="en-US" dirty="0"/>
              <a:t>ためのキー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83DD05-131F-3E27-A013-A1A7E1C1D933}"/>
              </a:ext>
            </a:extLst>
          </p:cNvPr>
          <p:cNvSpPr txBox="1"/>
          <p:nvPr/>
        </p:nvSpPr>
        <p:spPr>
          <a:xfrm>
            <a:off x="2384317" y="4621726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属性は主キーである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8D7B304-D8A9-B978-4F5A-072ABC899EA1}"/>
              </a:ext>
            </a:extLst>
          </p:cNvPr>
          <p:cNvGraphicFramePr>
            <a:graphicFrameLocks noGrp="1"/>
          </p:cNvGraphicFramePr>
          <p:nvPr/>
        </p:nvGraphicFramePr>
        <p:xfrm>
          <a:off x="1697276" y="1898179"/>
          <a:ext cx="37891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ID</a:t>
                      </a:r>
                      <a:endParaRPr kumimoji="1"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500</a:t>
                      </a:r>
                      <a:endParaRPr kumimoji="1" lang="ja-JP" altLang="en-US" sz="28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0D6461-BAC8-0A97-5470-32F003A685EE}"/>
              </a:ext>
            </a:extLst>
          </p:cNvPr>
          <p:cNvSpPr/>
          <p:nvPr/>
        </p:nvSpPr>
        <p:spPr>
          <a:xfrm>
            <a:off x="1681930" y="1833844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5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5090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06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8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参照整合性制約の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26" name="Picture 2" descr="http://3.bp.blogspot.com/-EbjycNDAsyg/VtofxaYqDEI/AAAAAAAA4aI/gbtsBRZ6G4k/s800/menu_chumon_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35" y="1615004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7838" y="5031434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テーブルのデータを別のテーブルから参照するときの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制約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として、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参照整合性制約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4874" y="218416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商品から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お選びください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4.bp.blogspot.com/-GSirZRsHh5g/ViipAe1zjVI/AAAAAAAAztg/pcH3OQf7uzs/s800/job_tenin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" y="1847991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839150" y="354971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枝豆はないんですか？</a:t>
            </a:r>
          </a:p>
        </p:txBody>
      </p:sp>
    </p:spTree>
    <p:extLst>
      <p:ext uri="{BB962C8B-B14F-4D97-AF65-F5344CB8AC3E}">
        <p14:creationId xmlns:p14="http://schemas.microsoft.com/office/powerpoint/2010/main" val="266772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2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33F01-7D84-5337-0231-EB2011E2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FOREIGN KEY … 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C5C50-07B9-5748-4DA5-024E3494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8750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PRIMARY KEY … REFERENCES </a:t>
            </a:r>
            <a:r>
              <a:rPr kumimoji="1" lang="ja-JP" altLang="en-US" sz="2400" dirty="0"/>
              <a:t>はテーブル定義時に使用し、</a:t>
            </a:r>
            <a:r>
              <a:rPr lang="ja-JP" altLang="en-US" sz="2400" dirty="0"/>
              <a:t>あるテーブルの</a:t>
            </a:r>
            <a:r>
              <a:rPr lang="ja-JP" altLang="en-US" sz="2400" b="1" dirty="0"/>
              <a:t>外部キー</a:t>
            </a:r>
            <a:r>
              <a:rPr lang="ja-JP" altLang="en-US" sz="2400" dirty="0"/>
              <a:t>が別のテーブルの</a:t>
            </a:r>
            <a:r>
              <a:rPr lang="ja-JP" altLang="en-US" sz="2400" b="1" dirty="0"/>
              <a:t>主キー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参照</a:t>
            </a:r>
            <a:r>
              <a:rPr lang="ja-JP" altLang="en-US" sz="2400" dirty="0"/>
              <a:t>する「</a:t>
            </a:r>
            <a:r>
              <a:rPr lang="ja-JP" altLang="en-US" sz="2400" b="1" dirty="0"/>
              <a:t>参照整合性制約</a:t>
            </a:r>
            <a:r>
              <a:rPr kumimoji="1" lang="ja-JP" altLang="en-US" sz="2400" dirty="0"/>
              <a:t>」を示す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07EBB0-DE77-BF0E-B9F0-BD542E8D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53A9D-4028-4EEB-EC80-E0DB243753E9}"/>
              </a:ext>
            </a:extLst>
          </p:cNvPr>
          <p:cNvSpPr txBox="1"/>
          <p:nvPr/>
        </p:nvSpPr>
        <p:spPr>
          <a:xfrm>
            <a:off x="6331907" y="2229633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の書き方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1C646DD-1F65-2091-BB07-77673EDB05D5}"/>
              </a:ext>
            </a:extLst>
          </p:cNvPr>
          <p:cNvGraphicFramePr>
            <a:graphicFrameLocks noGrp="1"/>
          </p:cNvGraphicFramePr>
          <p:nvPr/>
        </p:nvGraphicFramePr>
        <p:xfrm>
          <a:off x="5396559" y="4438198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B7A4469-DD24-8484-EEA9-6E8BF0F6EB63}"/>
              </a:ext>
            </a:extLst>
          </p:cNvPr>
          <p:cNvSpPr/>
          <p:nvPr/>
        </p:nvSpPr>
        <p:spPr>
          <a:xfrm>
            <a:off x="5318273" y="4474691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4E3D66E-E3BD-F365-3E08-9B5D50EE9B1A}"/>
              </a:ext>
            </a:extLst>
          </p:cNvPr>
          <p:cNvGraphicFramePr>
            <a:graphicFrameLocks noGrp="1"/>
          </p:cNvGraphicFramePr>
          <p:nvPr/>
        </p:nvGraphicFramePr>
        <p:xfrm>
          <a:off x="437295" y="4460227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E7A780-134B-98EF-8584-657F0A3A41CE}"/>
              </a:ext>
            </a:extLst>
          </p:cNvPr>
          <p:cNvSpPr/>
          <p:nvPr/>
        </p:nvSpPr>
        <p:spPr>
          <a:xfrm>
            <a:off x="2400495" y="4493489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屈折矢印 1">
            <a:extLst>
              <a:ext uri="{FF2B5EF4-FFF2-40B4-BE49-F238E27FC236}">
                <a16:creationId xmlns:a16="http://schemas.microsoft.com/office/drawing/2014/main" id="{85A92602-5ADE-C583-4E3D-DADB277864C1}"/>
              </a:ext>
            </a:extLst>
          </p:cNvPr>
          <p:cNvSpPr/>
          <p:nvPr/>
        </p:nvSpPr>
        <p:spPr>
          <a:xfrm flipH="1">
            <a:off x="2937934" y="6019773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A875DA-F454-B3E8-DBA6-FC9A6DEF35D3}"/>
              </a:ext>
            </a:extLst>
          </p:cNvPr>
          <p:cNvSpPr txBox="1">
            <a:spLocks/>
          </p:cNvSpPr>
          <p:nvPr/>
        </p:nvSpPr>
        <p:spPr>
          <a:xfrm>
            <a:off x="5318273" y="6423618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75D517-C1B4-4847-A996-C9234BAEC8AB}"/>
              </a:ext>
            </a:extLst>
          </p:cNvPr>
          <p:cNvSpPr txBox="1">
            <a:spLocks/>
          </p:cNvSpPr>
          <p:nvPr/>
        </p:nvSpPr>
        <p:spPr>
          <a:xfrm>
            <a:off x="2330169" y="4041676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C955698-70E1-365E-949E-36EB8DC3FF76}"/>
              </a:ext>
            </a:extLst>
          </p:cNvPr>
          <p:cNvSpPr txBox="1">
            <a:spLocks/>
          </p:cNvSpPr>
          <p:nvPr/>
        </p:nvSpPr>
        <p:spPr>
          <a:xfrm>
            <a:off x="1353630" y="1805400"/>
            <a:ext cx="6290555" cy="223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EA9AEE-6B6A-080E-7B41-B5C2383FAAB6}"/>
              </a:ext>
            </a:extLst>
          </p:cNvPr>
          <p:cNvSpPr/>
          <p:nvPr/>
        </p:nvSpPr>
        <p:spPr>
          <a:xfrm>
            <a:off x="427253" y="4438198"/>
            <a:ext cx="782915" cy="146437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88C9232-0E86-B74D-9F97-A1E01061C34C}"/>
              </a:ext>
            </a:extLst>
          </p:cNvPr>
          <p:cNvSpPr txBox="1">
            <a:spLocks/>
          </p:cNvSpPr>
          <p:nvPr/>
        </p:nvSpPr>
        <p:spPr>
          <a:xfrm>
            <a:off x="394315" y="5948037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演習１．テーブル定義，主キー，外部キー，参照整合性制約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外部キー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参照整合性制約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FOREIGN KEY …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/>
              <a:t>③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1423517"/>
            <a:ext cx="850933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9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データ操作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INSERT,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DELETE,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UPDATE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トランザクション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ロールバック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7F392B-7750-B2E8-90AA-D4E0B288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000250"/>
            <a:ext cx="4057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8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DC499-E217-E6A9-B5A7-8FF38F26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A2D3E-408D-6BB7-AC2E-520E241E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⑥</a:t>
            </a:r>
            <a:r>
              <a:rPr lang="ja-JP" altLang="en-US" sz="2800" b="1" dirty="0"/>
              <a:t>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r>
              <a:rPr lang="ja-JP" altLang="en-US" dirty="0"/>
              <a:t>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94BB07-6039-3F0A-5898-9CDAC4A2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B7D7648-E0AD-1381-A7B7-A46533A16E74}"/>
              </a:ext>
            </a:extLst>
          </p:cNvPr>
          <p:cNvSpPr/>
          <p:nvPr/>
        </p:nvSpPr>
        <p:spPr>
          <a:xfrm>
            <a:off x="360947" y="1423517"/>
            <a:ext cx="850933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20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5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16D6ACB-D7D7-9C2E-581A-D0932409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2039937"/>
            <a:ext cx="5238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DD08-5C1B-95AA-F2CA-BCAABF27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647686-D9FB-E28D-4FC7-F499294A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⑨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32DA36-8F9C-7293-EDD3-AF996315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72DD04-B1FC-F08C-FBC6-6DB5D42499EC}"/>
              </a:ext>
            </a:extLst>
          </p:cNvPr>
          <p:cNvSpPr/>
          <p:nvPr/>
        </p:nvSpPr>
        <p:spPr>
          <a:xfrm>
            <a:off x="360947" y="1194662"/>
            <a:ext cx="8509334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</p:spTree>
    <p:extLst>
      <p:ext uri="{BB962C8B-B14F-4D97-AF65-F5344CB8AC3E}">
        <p14:creationId xmlns:p14="http://schemas.microsoft.com/office/powerpoint/2010/main" val="397647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2F0D2C9-0AD6-7319-1F02-5EAA9F24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52637"/>
            <a:ext cx="6724650" cy="27527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AB1C0B-2C81-6B9C-F027-66395F9215DE}"/>
              </a:ext>
            </a:extLst>
          </p:cNvPr>
          <p:cNvSpPr txBox="1"/>
          <p:nvPr/>
        </p:nvSpPr>
        <p:spPr>
          <a:xfrm>
            <a:off x="1447800" y="54927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２つのテーブルの利用により，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各購入者の購入商品とその総額が分かる</a:t>
            </a:r>
          </a:p>
        </p:txBody>
      </p:sp>
    </p:spTree>
    <p:extLst>
      <p:ext uri="{BB962C8B-B14F-4D97-AF65-F5344CB8AC3E}">
        <p14:creationId xmlns:p14="http://schemas.microsoft.com/office/powerpoint/2010/main" val="324206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発展演習１．</a:t>
            </a:r>
            <a:r>
              <a:rPr lang="ja-JP" altLang="en-US" sz="2400" b="1" dirty="0"/>
              <a:t>みかんの単価を検索する演習</a:t>
            </a:r>
          </a:p>
          <a:p>
            <a:pPr marL="0" indent="0">
              <a:buNone/>
            </a:pPr>
            <a:r>
              <a:rPr lang="ja-JP" altLang="en-US" sz="2400" dirty="0"/>
              <a:t>目的：特定の商品の単価を調べる方法を学ぶ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商品テーブルから「みかん」の単価を見つける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文を作成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ヒント</a:t>
            </a:r>
          </a:p>
          <a:p>
            <a:r>
              <a:rPr kumimoji="1" lang="en-US" altLang="ja-JP" sz="2400" dirty="0"/>
              <a:t>SELECT</a:t>
            </a:r>
            <a:r>
              <a:rPr kumimoji="1" lang="ja-JP" altLang="en-US" sz="2400" dirty="0"/>
              <a:t>文と</a:t>
            </a:r>
            <a:r>
              <a:rPr kumimoji="1" lang="en-US" altLang="ja-JP" sz="2400" dirty="0"/>
              <a:t>WHERE</a:t>
            </a:r>
            <a:r>
              <a:rPr kumimoji="1" lang="ja-JP" altLang="en-US" sz="2400" dirty="0"/>
              <a:t>句を使用</a:t>
            </a:r>
            <a:endParaRPr kumimoji="1" lang="en-US" altLang="ja-JP" sz="2400" dirty="0"/>
          </a:p>
          <a:p>
            <a:r>
              <a:rPr kumimoji="1" lang="ja-JP" altLang="en-US" sz="2400" dirty="0"/>
              <a:t>商品名が「みかん」という条件を指定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5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発展演習２．</a:t>
            </a:r>
            <a:r>
              <a:rPr lang="ja-JP" altLang="en-US" sz="2400" b="1" dirty="0"/>
              <a:t>購入者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の合計金額計算</a:t>
            </a:r>
          </a:p>
          <a:p>
            <a:pPr marL="0" indent="0">
              <a:buNone/>
            </a:pPr>
            <a:r>
              <a:rPr lang="ja-JP" altLang="en-US" sz="2400" dirty="0"/>
              <a:t>目的：複数テーブルの結合と計算機能を使用する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購入者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が購入した商品の合計金額を計算する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文を作成。合計金額は、各商品の単価と購入数量を掛け合わせて求める。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ヒント</a:t>
            </a:r>
          </a:p>
          <a:p>
            <a:pPr marL="0" indent="0">
              <a:buNone/>
            </a:pPr>
            <a:r>
              <a:rPr lang="ja-JP" altLang="en-US" sz="2400" dirty="0"/>
              <a:t>・購入テーブルと商品テーブルの結合</a:t>
            </a:r>
          </a:p>
          <a:p>
            <a:pPr marL="0" indent="0">
              <a:buNone/>
            </a:pPr>
            <a:r>
              <a:rPr lang="ja-JP" altLang="en-US" sz="2400" dirty="0"/>
              <a:t>・商品の単価と数量の積の合計を計算： </a:t>
            </a:r>
            <a:r>
              <a:rPr lang="en-US" altLang="ja-JP" sz="2400" dirty="0"/>
              <a:t>SUM(</a:t>
            </a:r>
            <a:r>
              <a:rPr lang="ja-JP" altLang="en-US" sz="2400" dirty="0"/>
              <a:t>商品</a:t>
            </a:r>
            <a:r>
              <a:rPr lang="en-US" altLang="ja-JP" sz="2400" dirty="0"/>
              <a:t>.</a:t>
            </a:r>
            <a:r>
              <a:rPr lang="ja-JP" altLang="en-US" sz="2400" dirty="0"/>
              <a:t>単価 * 購入</a:t>
            </a:r>
            <a:r>
              <a:rPr lang="en-US" altLang="ja-JP" sz="2400" dirty="0"/>
              <a:t>.</a:t>
            </a:r>
            <a:r>
              <a:rPr lang="ja-JP" altLang="en-US" sz="2400" dirty="0"/>
              <a:t>数量</a:t>
            </a:r>
            <a:r>
              <a:rPr lang="en-US" altLang="ja-JP" sz="2400" dirty="0"/>
              <a:t>) 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発展演習３．</a:t>
            </a:r>
            <a:r>
              <a:rPr lang="ja-JP" altLang="en-US" sz="2400" b="1" dirty="0"/>
              <a:t>「りんご」の購入者を特定</a:t>
            </a:r>
          </a:p>
          <a:p>
            <a:pPr marL="0" indent="0">
              <a:buNone/>
            </a:pPr>
            <a:r>
              <a:rPr lang="ja-JP" altLang="en-US" sz="2400" dirty="0"/>
              <a:t>目的：特定商品を購入者を検索する方法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「りんご」を購入した購入者の名前を検索する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文を作成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ヒント</a:t>
            </a:r>
            <a:endParaRPr lang="en-US" altLang="ja-JP" sz="2400" dirty="0"/>
          </a:p>
          <a:p>
            <a:r>
              <a:rPr lang="ja-JP" altLang="en-US" sz="2400" dirty="0"/>
              <a:t>購入テーブルと商品テーブルの結合が必要</a:t>
            </a:r>
            <a:endParaRPr lang="en-US" altLang="ja-JP" sz="2400" dirty="0"/>
          </a:p>
          <a:p>
            <a:r>
              <a:rPr lang="en-US" altLang="ja-JP" sz="2400" dirty="0"/>
              <a:t>WHERE</a:t>
            </a:r>
            <a:r>
              <a:rPr lang="ja-JP" altLang="en-US" sz="2400" dirty="0"/>
              <a:t>句で商品名を指定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2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F0C4A9-8085-5703-3CEF-F8986C86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538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/>
              <a:t>正解例</a:t>
            </a:r>
          </a:p>
          <a:p>
            <a:pPr marL="0" indent="0">
              <a:buNone/>
            </a:pPr>
            <a:endParaRPr kumimoji="1" lang="ja-JP" altLang="en-US"/>
          </a:p>
          <a:p>
            <a:pPr marL="0" indent="0">
              <a:buNone/>
            </a:pPr>
            <a:r>
              <a:rPr kumimoji="1" lang="ja-JP" altLang="en-US" b="1"/>
              <a:t>発展演習１</a:t>
            </a:r>
            <a:r>
              <a:rPr kumimoji="1" lang="ja-JP" altLang="en-US"/>
              <a:t>．</a:t>
            </a:r>
          </a:p>
          <a:p>
            <a:pPr marL="0" indent="0">
              <a:buNone/>
            </a:pPr>
            <a:r>
              <a:rPr kumimoji="1" lang="en-US" altLang="ja-JP"/>
              <a:t>SELECT </a:t>
            </a:r>
            <a:r>
              <a:rPr kumimoji="1" lang="ja-JP" altLang="en-US"/>
              <a:t>単価 </a:t>
            </a:r>
            <a:r>
              <a:rPr kumimoji="1" lang="en-US" altLang="ja-JP"/>
              <a:t>FROM </a:t>
            </a:r>
            <a:r>
              <a:rPr kumimoji="1" lang="ja-JP" altLang="en-US"/>
              <a:t>商品 </a:t>
            </a:r>
            <a:r>
              <a:rPr kumimoji="1" lang="en-US" altLang="ja-JP"/>
              <a:t>WHERE </a:t>
            </a:r>
            <a:r>
              <a:rPr kumimoji="1" lang="ja-JP" altLang="en-US"/>
              <a:t>商品名 </a:t>
            </a:r>
            <a:r>
              <a:rPr kumimoji="1" lang="en-US" altLang="ja-JP"/>
              <a:t>= '</a:t>
            </a:r>
            <a:r>
              <a:rPr kumimoji="1" lang="ja-JP" altLang="en-US"/>
              <a:t>みかん</a:t>
            </a:r>
            <a:r>
              <a:rPr kumimoji="1" lang="en-US" altLang="ja-JP"/>
              <a:t>';</a:t>
            </a:r>
          </a:p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r>
              <a:rPr kumimoji="1" lang="ja-JP" altLang="en-US" b="1"/>
              <a:t>発展演習２</a:t>
            </a:r>
            <a:r>
              <a:rPr kumimoji="1" lang="ja-JP" altLang="en-US"/>
              <a:t>．</a:t>
            </a:r>
          </a:p>
          <a:p>
            <a:pPr marL="0" indent="0">
              <a:buNone/>
            </a:pPr>
            <a:r>
              <a:rPr kumimoji="1" lang="en-US" altLang="ja-JP"/>
              <a:t>SELECT SUM(</a:t>
            </a:r>
            <a:r>
              <a:rPr kumimoji="1" lang="ja-JP" altLang="en-US"/>
              <a:t>商品</a:t>
            </a:r>
            <a:r>
              <a:rPr kumimoji="1" lang="en-US" altLang="ja-JP"/>
              <a:t>.</a:t>
            </a:r>
            <a:r>
              <a:rPr kumimoji="1" lang="ja-JP" altLang="en-US"/>
              <a:t>単価 * 購入</a:t>
            </a:r>
            <a:r>
              <a:rPr kumimoji="1" lang="en-US" altLang="ja-JP"/>
              <a:t>.</a:t>
            </a:r>
            <a:r>
              <a:rPr kumimoji="1" lang="ja-JP" altLang="en-US"/>
              <a:t>数量</a:t>
            </a:r>
            <a:r>
              <a:rPr kumimoji="1" lang="en-US" altLang="ja-JP"/>
              <a:t>) </a:t>
            </a:r>
          </a:p>
          <a:p>
            <a:pPr marL="0" indent="0">
              <a:buNone/>
            </a:pPr>
            <a:r>
              <a:rPr kumimoji="1" lang="en-US" altLang="ja-JP"/>
              <a:t>FROM </a:t>
            </a:r>
            <a:r>
              <a:rPr kumimoji="1" lang="ja-JP" altLang="en-US"/>
              <a:t>購入</a:t>
            </a:r>
          </a:p>
          <a:p>
            <a:pPr marL="0" indent="0">
              <a:buNone/>
            </a:pPr>
            <a:r>
              <a:rPr kumimoji="1" lang="en-US" altLang="ja-JP"/>
              <a:t>INNER JOIN </a:t>
            </a:r>
            <a:r>
              <a:rPr kumimoji="1" lang="ja-JP" altLang="en-US"/>
              <a:t>商品 </a:t>
            </a:r>
            <a:r>
              <a:rPr kumimoji="1" lang="en-US" altLang="ja-JP"/>
              <a:t>ON </a:t>
            </a:r>
            <a:r>
              <a:rPr kumimoji="1" lang="ja-JP" altLang="en-US"/>
              <a:t>購入</a:t>
            </a:r>
            <a:r>
              <a:rPr kumimoji="1" lang="en-US" altLang="ja-JP"/>
              <a:t>.</a:t>
            </a:r>
            <a:r>
              <a:rPr kumimoji="1" lang="ja-JP" altLang="en-US"/>
              <a:t>商品</a:t>
            </a:r>
            <a:r>
              <a:rPr kumimoji="1" lang="en-US" altLang="ja-JP"/>
              <a:t>ID = </a:t>
            </a:r>
            <a:r>
              <a:rPr kumimoji="1" lang="ja-JP" altLang="en-US"/>
              <a:t>商品</a:t>
            </a:r>
            <a:r>
              <a:rPr kumimoji="1" lang="en-US" altLang="ja-JP"/>
              <a:t>.ID</a:t>
            </a:r>
          </a:p>
          <a:p>
            <a:pPr marL="0" indent="0">
              <a:buNone/>
            </a:pPr>
            <a:r>
              <a:rPr kumimoji="1" lang="en-US" altLang="ja-JP"/>
              <a:t>WHERE </a:t>
            </a:r>
            <a:r>
              <a:rPr kumimoji="1" lang="ja-JP" altLang="en-US"/>
              <a:t>購入者 </a:t>
            </a:r>
            <a:r>
              <a:rPr kumimoji="1" lang="en-US" altLang="ja-JP"/>
              <a:t>= 'X';</a:t>
            </a:r>
          </a:p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r>
              <a:rPr kumimoji="1" lang="ja-JP" altLang="en-US" b="1"/>
              <a:t>発展演習３</a:t>
            </a:r>
            <a:r>
              <a:rPr kumimoji="1" lang="ja-JP" altLang="en-US"/>
              <a:t>．</a:t>
            </a:r>
          </a:p>
          <a:p>
            <a:pPr marL="0" indent="0">
              <a:buNone/>
            </a:pPr>
            <a:r>
              <a:rPr kumimoji="1" lang="en-US" altLang="ja-JP"/>
              <a:t>SELECT </a:t>
            </a:r>
            <a:r>
              <a:rPr kumimoji="1" lang="ja-JP" altLang="en-US"/>
              <a:t>購入</a:t>
            </a:r>
            <a:r>
              <a:rPr kumimoji="1" lang="en-US" altLang="ja-JP"/>
              <a:t>.</a:t>
            </a:r>
            <a:r>
              <a:rPr kumimoji="1" lang="ja-JP" altLang="en-US"/>
              <a:t>購入者</a:t>
            </a:r>
          </a:p>
          <a:p>
            <a:pPr marL="0" indent="0">
              <a:buNone/>
            </a:pPr>
            <a:r>
              <a:rPr kumimoji="1" lang="en-US" altLang="ja-JP"/>
              <a:t>FROM </a:t>
            </a:r>
            <a:r>
              <a:rPr kumimoji="1" lang="ja-JP" altLang="en-US"/>
              <a:t>購入</a:t>
            </a:r>
          </a:p>
          <a:p>
            <a:pPr marL="0" indent="0">
              <a:buNone/>
            </a:pPr>
            <a:r>
              <a:rPr kumimoji="1" lang="en-US" altLang="ja-JP"/>
              <a:t>INNER JOIN </a:t>
            </a:r>
            <a:r>
              <a:rPr kumimoji="1" lang="ja-JP" altLang="en-US"/>
              <a:t>商品 </a:t>
            </a:r>
            <a:r>
              <a:rPr kumimoji="1" lang="en-US" altLang="ja-JP"/>
              <a:t>ON </a:t>
            </a:r>
            <a:r>
              <a:rPr kumimoji="1" lang="ja-JP" altLang="en-US"/>
              <a:t>購入</a:t>
            </a:r>
            <a:r>
              <a:rPr kumimoji="1" lang="en-US" altLang="ja-JP"/>
              <a:t>.</a:t>
            </a:r>
            <a:r>
              <a:rPr kumimoji="1" lang="ja-JP" altLang="en-US"/>
              <a:t>商品</a:t>
            </a:r>
            <a:r>
              <a:rPr kumimoji="1" lang="en-US" altLang="ja-JP"/>
              <a:t>ID = </a:t>
            </a:r>
            <a:r>
              <a:rPr kumimoji="1" lang="ja-JP" altLang="en-US"/>
              <a:t>商品</a:t>
            </a:r>
            <a:r>
              <a:rPr kumimoji="1" lang="en-US" altLang="ja-JP"/>
              <a:t>.ID</a:t>
            </a:r>
          </a:p>
          <a:p>
            <a:pPr marL="0" indent="0">
              <a:buNone/>
            </a:pPr>
            <a:r>
              <a:rPr kumimoji="1" lang="en-US" altLang="ja-JP"/>
              <a:t>WHERE </a:t>
            </a:r>
            <a:r>
              <a:rPr kumimoji="1" lang="ja-JP" altLang="en-US"/>
              <a:t>商品</a:t>
            </a:r>
            <a:r>
              <a:rPr kumimoji="1" lang="en-US" altLang="ja-JP"/>
              <a:t>.</a:t>
            </a:r>
            <a:r>
              <a:rPr kumimoji="1" lang="ja-JP" altLang="en-US"/>
              <a:t>商品名 </a:t>
            </a:r>
            <a:r>
              <a:rPr kumimoji="1" lang="en-US" altLang="ja-JP"/>
              <a:t>= '</a:t>
            </a:r>
            <a:r>
              <a:rPr kumimoji="1" lang="ja-JP" altLang="en-US"/>
              <a:t>りんご</a:t>
            </a:r>
            <a:r>
              <a:rPr kumimoji="1" lang="en-US" altLang="ja-JP"/>
              <a:t>';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A188F-560C-14BC-3C3B-53B502D1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FAC084-B4DA-7EC5-3F97-FAF6BC01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88" y="3120886"/>
            <a:ext cx="2871230" cy="12788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B966D01-DAD4-B462-A41F-BFBB8E64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46" y="4835526"/>
            <a:ext cx="2305050" cy="18859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B2C2F55-A4B9-8BC8-BC08-FE7C56AFF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237" y="1022903"/>
            <a:ext cx="2019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2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11-2.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データベース操作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8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F60EE-F0D7-38BA-9AA9-E3E4547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データベース操作</a:t>
            </a:r>
            <a:r>
              <a:rPr lang="ja-JP" altLang="en-US" dirty="0"/>
              <a:t>の種類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22569D-A3C5-846E-4E0C-25F4EA2C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31520"/>
            <a:ext cx="8461208" cy="612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INSERT</a:t>
            </a:r>
            <a:r>
              <a:rPr kumimoji="1" lang="ja-JP" altLang="en-US" sz="2400" b="1" dirty="0"/>
              <a:t>（追加）</a:t>
            </a:r>
            <a:endParaRPr kumimoji="1" lang="ja-JP" altLang="en-US" sz="2400" dirty="0"/>
          </a:p>
          <a:p>
            <a:r>
              <a:rPr kumimoji="1" lang="ja-JP" altLang="en-US" sz="2400" dirty="0"/>
              <a:t>テーブルに新しい行を追加する操作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</a:t>
            </a:r>
            <a:r>
              <a:rPr kumimoji="1" lang="ja-JP" altLang="en-US" sz="2400" b="1" dirty="0"/>
              <a:t>（問い合わせ）</a:t>
            </a:r>
            <a:endParaRPr kumimoji="1" lang="en-US" altLang="ja-JP" sz="2400" b="1" dirty="0"/>
          </a:p>
          <a:p>
            <a:r>
              <a:rPr kumimoji="1" lang="ja-JP" altLang="en-US" sz="2400" dirty="0"/>
              <a:t>必要なデータを検索・加工する操作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DELETE</a:t>
            </a:r>
            <a:r>
              <a:rPr kumimoji="1" lang="ja-JP" altLang="en-US" sz="2400" b="1" dirty="0"/>
              <a:t>（削除）</a:t>
            </a:r>
            <a:endParaRPr kumimoji="1" lang="ja-JP" altLang="en-US" sz="2400" dirty="0"/>
          </a:p>
          <a:p>
            <a:r>
              <a:rPr kumimoji="1" lang="ja-JP" altLang="en-US" sz="2400" dirty="0"/>
              <a:t>テーブルから</a:t>
            </a:r>
            <a:r>
              <a:rPr lang="ja-JP" altLang="en-US" sz="2400" dirty="0"/>
              <a:t>条件に合致する</a:t>
            </a:r>
            <a:r>
              <a:rPr kumimoji="1" lang="ja-JP" altLang="en-US" sz="2400" dirty="0"/>
              <a:t>行をすべて削除する操作</a:t>
            </a:r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UPDATE</a:t>
            </a:r>
            <a:r>
              <a:rPr kumimoji="1" lang="ja-JP" altLang="en-US" sz="2400" b="1" dirty="0"/>
              <a:t>（更新）</a:t>
            </a:r>
            <a:endParaRPr kumimoji="1" lang="ja-JP" altLang="en-US" sz="2400" dirty="0"/>
          </a:p>
          <a:p>
            <a:r>
              <a:rPr kumimoji="1" lang="ja-JP" altLang="en-US" sz="2400" dirty="0"/>
              <a:t>条件に合致する部分について，値を変更する操作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463E41-9AEE-3A35-4B8D-8E632ABC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0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BB626-72A2-6CB2-B773-F3EE9F8D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データベース操作の重要性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F42D04-887A-10D9-BAD5-8E9E3308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データベースでのデータ維持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データ</a:t>
            </a:r>
            <a:r>
              <a:rPr lang="ja-JP" altLang="en-US" sz="2400" b="1" dirty="0"/>
              <a:t>を最新の状態に保つ</a:t>
            </a:r>
            <a:r>
              <a:rPr lang="ja-JP" altLang="en-US" sz="2400" dirty="0"/>
              <a:t>ための</a:t>
            </a:r>
            <a:r>
              <a:rPr kumimoji="1" lang="ja-JP" altLang="en-US" sz="2400" dirty="0"/>
              <a:t>効率的</a:t>
            </a:r>
            <a:r>
              <a:rPr lang="ja-JP" altLang="en-US" sz="2400" dirty="0"/>
              <a:t>な方法</a:t>
            </a:r>
            <a:endParaRPr kumimoji="1" lang="ja-JP" altLang="en-US" sz="2400" dirty="0"/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 データの整合性とセキュリティの確保</a:t>
            </a:r>
            <a:endParaRPr kumimoji="1" lang="en-US" altLang="ja-JP" sz="2400" b="1" dirty="0"/>
          </a:p>
          <a:p>
            <a:r>
              <a:rPr kumimoji="1" lang="ja-JP" altLang="en-US" sz="2400" dirty="0"/>
              <a:t>正しいデータベース操作</a:t>
            </a:r>
            <a:r>
              <a:rPr lang="ja-JP" altLang="en-US" sz="2400" dirty="0"/>
              <a:t>により，</a:t>
            </a:r>
            <a:r>
              <a:rPr kumimoji="1" lang="ja-JP" altLang="en-US" sz="2400" b="1" dirty="0"/>
              <a:t>データの整合性とセキュリティ</a:t>
            </a:r>
            <a:r>
              <a:rPr kumimoji="1" lang="ja-JP" altLang="en-US" sz="2400" dirty="0"/>
              <a:t>を</a:t>
            </a:r>
            <a:r>
              <a:rPr lang="ja-JP" altLang="en-US" sz="2400" dirty="0"/>
              <a:t>維持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BE64B2-37D6-9BF8-8747-9C12F7E7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FC266-DC0F-EDFC-3E57-E02A76D1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データベース操作で留意点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7BBDA-2429-98A5-B4D1-CFC7CF96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91" y="644893"/>
            <a:ext cx="8461208" cy="539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● データ整合性の確保</a:t>
            </a:r>
            <a:endParaRPr lang="en-US" altLang="ja-JP" sz="2400" u="sng" dirty="0"/>
          </a:p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正確な条件を指定</a:t>
            </a:r>
            <a:r>
              <a:rPr lang="ja-JP" altLang="en-US" sz="2400" dirty="0"/>
              <a:t>によるデータ整合性の維持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b="1" u="sng" dirty="0"/>
              <a:t>● トランザクション管理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b="1" dirty="0"/>
              <a:t>複数の操作を一連の単一処理として扱うための</a:t>
            </a:r>
            <a:r>
              <a:rPr lang="ja-JP" altLang="en-US" sz="2400" b="1" u="sng" dirty="0">
                <a:solidFill>
                  <a:srgbClr val="FF0000"/>
                </a:solidFill>
              </a:rPr>
              <a:t>トランザクションを管理</a:t>
            </a:r>
            <a:r>
              <a:rPr lang="ja-JP" altLang="en-US" sz="2400" dirty="0"/>
              <a:t>する．データの一貫性を確保する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676A96-E2C7-D5DD-F309-4D0F7CF7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912A389-32F4-C349-5A95-FA36EA7C3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61923"/>
              </p:ext>
            </p:extLst>
          </p:nvPr>
        </p:nvGraphicFramePr>
        <p:xfrm>
          <a:off x="1081001" y="1566650"/>
          <a:ext cx="3811772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i="0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i="0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i="0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i="0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E70B5C-1B22-91E6-ADDD-1CEB8124A8B8}"/>
              </a:ext>
            </a:extLst>
          </p:cNvPr>
          <p:cNvSpPr txBox="1"/>
          <p:nvPr/>
        </p:nvSpPr>
        <p:spPr>
          <a:xfrm>
            <a:off x="5200489" y="214761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正規化されていない</a:t>
            </a:r>
            <a:endParaRPr kumimoji="1" lang="en-US" altLang="ja-JP" sz="2400" dirty="0"/>
          </a:p>
          <a:p>
            <a:r>
              <a:rPr kumimoji="1" lang="ja-JP" altLang="en-US" sz="2400" dirty="0"/>
              <a:t>テーブルでは、</a:t>
            </a:r>
            <a:endParaRPr kumimoji="1" lang="en-US" altLang="ja-JP" sz="2400" dirty="0"/>
          </a:p>
          <a:p>
            <a:r>
              <a:rPr kumimoji="1" lang="ja-JP" altLang="en-US" sz="2400" dirty="0"/>
              <a:t>特に注意が必要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9F7D7E-5B78-4CF4-BAE8-D427B97B5134}"/>
              </a:ext>
            </a:extLst>
          </p:cNvPr>
          <p:cNvSpPr txBox="1"/>
          <p:nvPr/>
        </p:nvSpPr>
        <p:spPr>
          <a:xfrm>
            <a:off x="229791" y="4928523"/>
            <a:ext cx="635082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BEGIN TRANSACTION;</a:t>
            </a:r>
            <a:endParaRPr kumimoji="1" lang="ja-JP" altLang="en-US" b="1" dirty="0"/>
          </a:p>
          <a:p>
            <a:r>
              <a:rPr kumimoji="1" lang="en-US" altLang="ja-JP" b="1" dirty="0"/>
              <a:t>UPDATE </a:t>
            </a:r>
            <a:r>
              <a:rPr kumimoji="1" lang="ja-JP" altLang="en-US" b="1" dirty="0"/>
              <a:t>口座 </a:t>
            </a:r>
            <a:r>
              <a:rPr kumimoji="1" lang="en-US" altLang="ja-JP" b="1" dirty="0"/>
              <a:t>SET </a:t>
            </a:r>
            <a:r>
              <a:rPr kumimoji="1" lang="ja-JP" altLang="en-US" b="1" dirty="0"/>
              <a:t>残高 </a:t>
            </a:r>
            <a:r>
              <a:rPr kumimoji="1" lang="en-US" altLang="ja-JP" b="1" dirty="0"/>
              <a:t>= </a:t>
            </a:r>
            <a:r>
              <a:rPr kumimoji="1" lang="ja-JP" altLang="en-US" b="1" dirty="0"/>
              <a:t>残高 </a:t>
            </a:r>
            <a:r>
              <a:rPr kumimoji="1" lang="en-US" altLang="ja-JP" b="1" dirty="0"/>
              <a:t>- 1000 WHERE </a:t>
            </a:r>
            <a:r>
              <a:rPr kumimoji="1" lang="ja-JP" altLang="en-US" b="1" dirty="0"/>
              <a:t>口座番号 </a:t>
            </a:r>
            <a:r>
              <a:rPr kumimoji="1" lang="en-US" altLang="ja-JP" b="1" dirty="0"/>
              <a:t>= 'A';</a:t>
            </a:r>
          </a:p>
          <a:p>
            <a:r>
              <a:rPr kumimoji="1" lang="en-US" altLang="ja-JP" b="1" dirty="0"/>
              <a:t>UPDATE </a:t>
            </a:r>
            <a:r>
              <a:rPr kumimoji="1" lang="ja-JP" altLang="en-US" b="1" dirty="0"/>
              <a:t>口座 </a:t>
            </a:r>
            <a:r>
              <a:rPr kumimoji="1" lang="en-US" altLang="ja-JP" b="1" dirty="0"/>
              <a:t>SET </a:t>
            </a:r>
            <a:r>
              <a:rPr kumimoji="1" lang="ja-JP" altLang="en-US" b="1" dirty="0"/>
              <a:t>残高 </a:t>
            </a:r>
            <a:r>
              <a:rPr kumimoji="1" lang="en-US" altLang="ja-JP" b="1" dirty="0"/>
              <a:t>= </a:t>
            </a:r>
            <a:r>
              <a:rPr kumimoji="1" lang="ja-JP" altLang="en-US" b="1" dirty="0"/>
              <a:t>残高 </a:t>
            </a:r>
            <a:r>
              <a:rPr kumimoji="1" lang="en-US" altLang="ja-JP" b="1" dirty="0"/>
              <a:t>+ 1000 WHERE </a:t>
            </a:r>
            <a:r>
              <a:rPr kumimoji="1" lang="ja-JP" altLang="en-US" b="1" dirty="0"/>
              <a:t>口座番号 </a:t>
            </a:r>
            <a:r>
              <a:rPr kumimoji="1" lang="en-US" altLang="ja-JP" b="1" dirty="0"/>
              <a:t>= 'B';</a:t>
            </a:r>
          </a:p>
          <a:p>
            <a:r>
              <a:rPr kumimoji="1" lang="en-US" altLang="ja-JP" b="1" dirty="0"/>
              <a:t>COMMIT;</a:t>
            </a:r>
            <a:endParaRPr kumimoji="1"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5D1606-AFE2-E01E-A96B-6AD7B29DDE60}"/>
              </a:ext>
            </a:extLst>
          </p:cNvPr>
          <p:cNvSpPr txBox="1"/>
          <p:nvPr/>
        </p:nvSpPr>
        <p:spPr>
          <a:xfrm>
            <a:off x="6124633" y="5196848"/>
            <a:ext cx="4958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口座</a:t>
            </a:r>
            <a:r>
              <a:rPr kumimoji="1" lang="en-US" altLang="ja-JP" dirty="0"/>
              <a:t>A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1000</a:t>
            </a:r>
            <a:r>
              <a:rPr kumimoji="1" lang="ja-JP" altLang="en-US" dirty="0"/>
              <a:t>円引き出す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0A3314-25E9-027F-876B-0035D1C32AF9}"/>
              </a:ext>
            </a:extLst>
          </p:cNvPr>
          <p:cNvSpPr txBox="1"/>
          <p:nvPr/>
        </p:nvSpPr>
        <p:spPr>
          <a:xfrm>
            <a:off x="6124633" y="5494885"/>
            <a:ext cx="598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口座</a:t>
            </a:r>
            <a:r>
              <a:rPr kumimoji="1" lang="en-US" altLang="ja-JP" dirty="0"/>
              <a:t>B</a:t>
            </a:r>
            <a:r>
              <a:rPr kumimoji="1" lang="ja-JP" altLang="en-US" dirty="0"/>
              <a:t>に</a:t>
            </a:r>
            <a:r>
              <a:rPr kumimoji="1" lang="en-US" altLang="ja-JP" dirty="0"/>
              <a:t>1000</a:t>
            </a:r>
            <a:r>
              <a:rPr kumimoji="1" lang="ja-JP" altLang="en-US" dirty="0"/>
              <a:t>円預け入れる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5F3D6D-A085-8326-9F71-C19BE89933FE}"/>
              </a:ext>
            </a:extLst>
          </p:cNvPr>
          <p:cNvSpPr txBox="1"/>
          <p:nvPr/>
        </p:nvSpPr>
        <p:spPr>
          <a:xfrm>
            <a:off x="1081001" y="6155374"/>
            <a:ext cx="6350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トランザクション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は、「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複数の操作を一連の単一処理として扱うこと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」を意味する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619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727BC-3CF6-D373-461E-C87E6930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1231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普通のプログラミングでのデータ更新とデータベース操作の違い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DB8A66-1540-C777-77CC-B1C831E1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530D34D-E98A-3153-AD03-4A8942E54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79383"/>
              </p:ext>
            </p:extLst>
          </p:nvPr>
        </p:nvGraphicFramePr>
        <p:xfrm>
          <a:off x="59662" y="1303737"/>
          <a:ext cx="90246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29">
                  <a:extLst>
                    <a:ext uri="{9D8B030D-6E8A-4147-A177-3AD203B41FA5}">
                      <a16:colId xmlns:a16="http://schemas.microsoft.com/office/drawing/2014/main" val="3132931035"/>
                    </a:ext>
                  </a:extLst>
                </a:gridCol>
                <a:gridCol w="3068380">
                  <a:extLst>
                    <a:ext uri="{9D8B030D-6E8A-4147-A177-3AD203B41FA5}">
                      <a16:colId xmlns:a16="http://schemas.microsoft.com/office/drawing/2014/main" val="152247787"/>
                    </a:ext>
                  </a:extLst>
                </a:gridCol>
                <a:gridCol w="3522667">
                  <a:extLst>
                    <a:ext uri="{9D8B030D-6E8A-4147-A177-3AD203B41FA5}">
                      <a16:colId xmlns:a16="http://schemas.microsoft.com/office/drawing/2014/main" val="414510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データベース操作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普通のプログラミング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①トランザクション管理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可能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困難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7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②データベースの整合性を保つ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制約機能あり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③複数ユーザからの同時アクセス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システム側で同時アクセス対応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原則，ユーザのプログラミングで制御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9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④データの永続性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実行中のみデータ保持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0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92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7905D-81CC-B97D-D948-060916B3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データベース操作のまとめ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BE9AD-CFB6-CC09-95E8-8ED29B97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91662"/>
            <a:ext cx="8461208" cy="58913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基本操作の要点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追加：</a:t>
            </a:r>
            <a:r>
              <a:rPr lang="en-US" altLang="ja-JP" dirty="0"/>
              <a:t>INSERT </a:t>
            </a:r>
            <a:r>
              <a:rPr lang="ja-JP" altLang="en-US" dirty="0"/>
              <a:t>による新規データ追加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問い合わせ：</a:t>
            </a:r>
            <a:r>
              <a:rPr lang="en-US" altLang="ja-JP" dirty="0"/>
              <a:t>SELECT </a:t>
            </a:r>
            <a:r>
              <a:rPr lang="ja-JP" altLang="en-US" dirty="0"/>
              <a:t>によるデータ検索・取得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更新：</a:t>
            </a:r>
            <a:r>
              <a:rPr lang="en-US" altLang="ja-JP" dirty="0"/>
              <a:t>UPDATE </a:t>
            </a:r>
            <a:r>
              <a:rPr lang="ja-JP" altLang="en-US" dirty="0"/>
              <a:t>による既存データ変更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削除：</a:t>
            </a:r>
            <a:r>
              <a:rPr lang="en-US" altLang="ja-JP" dirty="0"/>
              <a:t>DELETE </a:t>
            </a:r>
            <a:r>
              <a:rPr lang="ja-JP" altLang="en-US" dirty="0"/>
              <a:t>によるデータ削除</a:t>
            </a:r>
          </a:p>
          <a:p>
            <a:pPr marL="0" indent="0">
              <a:buNone/>
            </a:pPr>
            <a:r>
              <a:rPr lang="ja-JP" altLang="en-US" b="1" dirty="0"/>
              <a:t>操作時の留意点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データ整合性の維持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トランザクション管理の重要性</a:t>
            </a:r>
          </a:p>
          <a:p>
            <a:pPr marL="0" indent="0">
              <a:buNone/>
            </a:pPr>
            <a:r>
              <a:rPr lang="ja-JP" altLang="en-US" b="1" dirty="0"/>
              <a:t>データベースの特徴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データの永続性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複数ユーザの同時アクセス対応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トランザクションと制約のサポート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B87A4D-987E-8850-AC9A-895CCE25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69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11-3. INSERT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DELETE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UPDATE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402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26A2A-B621-43E1-A369-B41EDE4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INSERT</a:t>
            </a:r>
            <a:r>
              <a:rPr lang="ja-JP" altLang="en-US" dirty="0"/>
              <a:t> の基本（データの追加）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81078A-918B-4944-805E-CED88E56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B79B79E-6D14-4D48-B00E-B4F5AA49C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55714"/>
              </p:ext>
            </p:extLst>
          </p:nvPr>
        </p:nvGraphicFramePr>
        <p:xfrm>
          <a:off x="4999233" y="2899966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右矢印 10">
            <a:extLst>
              <a:ext uri="{FF2B5EF4-FFF2-40B4-BE49-F238E27FC236}">
                <a16:creationId xmlns:a16="http://schemas.microsoft.com/office/drawing/2014/main" id="{E5F625C9-3CEA-4472-8D9F-2CA7209DD294}"/>
              </a:ext>
            </a:extLst>
          </p:cNvPr>
          <p:cNvSpPr/>
          <p:nvPr/>
        </p:nvSpPr>
        <p:spPr>
          <a:xfrm>
            <a:off x="4365033" y="3086049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BC737-8E66-46B6-A548-286546D45559}"/>
              </a:ext>
            </a:extLst>
          </p:cNvPr>
          <p:cNvSpPr txBox="1"/>
          <p:nvPr/>
        </p:nvSpPr>
        <p:spPr>
          <a:xfrm>
            <a:off x="5564896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E28A47-6319-4432-9A5C-3A5503DEC155}"/>
              </a:ext>
            </a:extLst>
          </p:cNvPr>
          <p:cNvSpPr txBox="1"/>
          <p:nvPr/>
        </p:nvSpPr>
        <p:spPr>
          <a:xfrm>
            <a:off x="1466722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9391906-03C9-4FA9-BF14-3CB66FF3D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46308"/>
              </p:ext>
            </p:extLst>
          </p:nvPr>
        </p:nvGraphicFramePr>
        <p:xfrm>
          <a:off x="321845" y="2902935"/>
          <a:ext cx="3692929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6CC251-CE0A-4378-9CAF-52583EF2D586}"/>
              </a:ext>
            </a:extLst>
          </p:cNvPr>
          <p:cNvSpPr txBox="1"/>
          <p:nvPr/>
        </p:nvSpPr>
        <p:spPr>
          <a:xfrm>
            <a:off x="1971301" y="39423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空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B3AB18-04E2-4842-A612-F3D9941A552B}"/>
              </a:ext>
            </a:extLst>
          </p:cNvPr>
          <p:cNvSpPr/>
          <p:nvPr/>
        </p:nvSpPr>
        <p:spPr>
          <a:xfrm>
            <a:off x="354161" y="5154128"/>
            <a:ext cx="659354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insert into T values('A', '</a:t>
            </a:r>
            <a:r>
              <a:rPr lang="ja-JP" altLang="en-US" sz="2400" dirty="0"/>
              <a:t>そば</a:t>
            </a:r>
            <a:r>
              <a:rPr lang="en-US" altLang="ja-JP" sz="2400" dirty="0"/>
              <a:t>', 250);</a:t>
            </a:r>
          </a:p>
          <a:p>
            <a:r>
              <a:rPr lang="en-US" altLang="ja-JP" sz="2400" dirty="0"/>
              <a:t>insert into T values('B',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</a:p>
          <a:p>
            <a:r>
              <a:rPr lang="en-US" altLang="ja-JP" sz="2400" dirty="0"/>
              <a:t>insert into T values('C',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</a:p>
          <a:p>
            <a:r>
              <a:rPr lang="en-US" altLang="ja-JP" sz="2400" dirty="0"/>
              <a:t>insert into T values('D', '</a:t>
            </a:r>
            <a:r>
              <a:rPr lang="ja-JP" altLang="en-US" sz="2400" dirty="0"/>
              <a:t>うどん</a:t>
            </a:r>
            <a:r>
              <a:rPr lang="en-US" altLang="ja-JP" sz="2400" dirty="0"/>
              <a:t>', 250);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A61809-084B-9256-1110-251B2942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1" y="1165175"/>
            <a:ext cx="70764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INSERT 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</a:t>
            </a:r>
            <a:r>
              <a:rPr kumimoji="0" lang="ja-JP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基本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形式</a:t>
            </a:r>
            <a:endParaRPr kumimoji="0" lang="ja-JP" altLang="ja-JP" sz="24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INSERT INTO テーブル名 VALUES (値1, 値2, ...);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0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AA86A-512B-4EB9-811F-CE1D823A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DELETE</a:t>
            </a:r>
            <a:r>
              <a:rPr kumimoji="1" lang="ja-JP" altLang="en-US" dirty="0"/>
              <a:t> の基本（データの削除）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00DE2-2F8A-4DDD-9E93-344C1872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右矢印 10">
            <a:extLst>
              <a:ext uri="{FF2B5EF4-FFF2-40B4-BE49-F238E27FC236}">
                <a16:creationId xmlns:a16="http://schemas.microsoft.com/office/drawing/2014/main" id="{177B8A57-7EA2-43E5-9400-3E3C439FC198}"/>
              </a:ext>
            </a:extLst>
          </p:cNvPr>
          <p:cNvSpPr/>
          <p:nvPr/>
        </p:nvSpPr>
        <p:spPr>
          <a:xfrm>
            <a:off x="4214000" y="305957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A1A51F7-A7DC-4DD8-89FD-475AFC2DB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67870"/>
              </p:ext>
            </p:extLst>
          </p:nvPr>
        </p:nvGraphicFramePr>
        <p:xfrm>
          <a:off x="284766" y="2777488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871974F-E0D0-406E-9A31-77AB76087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96791"/>
              </p:ext>
            </p:extLst>
          </p:nvPr>
        </p:nvGraphicFramePr>
        <p:xfrm>
          <a:off x="4743089" y="2777488"/>
          <a:ext cx="3692929" cy="13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26E572-C7E6-4DE1-99E1-5B5441F7D046}"/>
              </a:ext>
            </a:extLst>
          </p:cNvPr>
          <p:cNvSpPr/>
          <p:nvPr/>
        </p:nvSpPr>
        <p:spPr>
          <a:xfrm>
            <a:off x="321845" y="5579092"/>
            <a:ext cx="475457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delete from T where </a:t>
            </a:r>
            <a:r>
              <a:rPr lang="ja-JP" altLang="en-US" sz="2800" dirty="0"/>
              <a:t>名前 </a:t>
            </a:r>
            <a:r>
              <a:rPr lang="en-US" altLang="ja-JP" sz="2800" dirty="0"/>
              <a:t>= 'A';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DC043F-EF8D-9E25-B2D0-007580873E0C}"/>
              </a:ext>
            </a:extLst>
          </p:cNvPr>
          <p:cNvSpPr txBox="1"/>
          <p:nvPr/>
        </p:nvSpPr>
        <p:spPr>
          <a:xfrm>
            <a:off x="5564896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089626-8A8C-EAC8-076C-305DE2EF7351}"/>
              </a:ext>
            </a:extLst>
          </p:cNvPr>
          <p:cNvSpPr txBox="1"/>
          <p:nvPr/>
        </p:nvSpPr>
        <p:spPr>
          <a:xfrm>
            <a:off x="1466722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40D6900-557D-2AED-3192-4F49B4C7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1" y="1165175"/>
            <a:ext cx="6046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DELETE 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</a:t>
            </a:r>
            <a:r>
              <a:rPr kumimoji="0" lang="ja-JP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基本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形式</a:t>
            </a:r>
            <a:endParaRPr lang="en-US" altLang="ja-JP" sz="2400" u="sng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DELETE FROM </a:t>
            </a:r>
            <a:r>
              <a:rPr kumimoji="0" lang="ja-JP" altLang="en-US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テーブル名 </a:t>
            </a:r>
            <a:r>
              <a:rPr kumimoji="0" lang="en-US" altLang="ja-JP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WHERE </a:t>
            </a:r>
            <a:r>
              <a:rPr kumimoji="0" lang="ja-JP" altLang="en-US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条件</a:t>
            </a:r>
            <a:r>
              <a:rPr kumimoji="0" lang="en-US" altLang="ja-JP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endParaRPr kumimoji="0" lang="ja-JP" altLang="ja-JP" sz="24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6465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CEF6D2-A1C5-4D37-8763-FAD52218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UPDATE</a:t>
            </a:r>
            <a:r>
              <a:rPr lang="ja-JP" altLang="en-US" dirty="0"/>
              <a:t> の基本（データの更新）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BEDE4F-15CA-47D9-B176-C01AEEC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4FD18CF-FDDD-4B25-AA3B-BE708191D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19467"/>
              </p:ext>
            </p:extLst>
          </p:nvPr>
        </p:nvGraphicFramePr>
        <p:xfrm>
          <a:off x="554566" y="2735820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右矢印 10">
            <a:extLst>
              <a:ext uri="{FF2B5EF4-FFF2-40B4-BE49-F238E27FC236}">
                <a16:creationId xmlns:a16="http://schemas.microsoft.com/office/drawing/2014/main" id="{84797950-A178-4F0D-AD75-929AE38E23D7}"/>
              </a:ext>
            </a:extLst>
          </p:cNvPr>
          <p:cNvSpPr/>
          <p:nvPr/>
        </p:nvSpPr>
        <p:spPr>
          <a:xfrm>
            <a:off x="4483800" y="303211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F38A61A-9B5E-4CB2-9CE4-936D0E32E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62894"/>
              </p:ext>
            </p:extLst>
          </p:nvPr>
        </p:nvGraphicFramePr>
        <p:xfrm>
          <a:off x="5026962" y="2735820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300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C42453-E3C5-46F4-BBA7-48C9F43CB49D}"/>
              </a:ext>
            </a:extLst>
          </p:cNvPr>
          <p:cNvSpPr/>
          <p:nvPr/>
        </p:nvSpPr>
        <p:spPr>
          <a:xfrm>
            <a:off x="539404" y="5452459"/>
            <a:ext cx="743946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dirty="0"/>
              <a:t>update T set </a:t>
            </a:r>
            <a:r>
              <a:rPr lang="ja-JP" altLang="en-US" sz="2800" dirty="0"/>
              <a:t>料金 </a:t>
            </a:r>
            <a:r>
              <a:rPr lang="en-US" altLang="ja-JP" sz="2800" dirty="0"/>
              <a:t>= 300 where </a:t>
            </a:r>
            <a:r>
              <a:rPr lang="ja-JP" altLang="en-US" sz="2800" dirty="0"/>
              <a:t>昼食 </a:t>
            </a:r>
            <a:r>
              <a:rPr lang="en-US" altLang="ja-JP" sz="2800" dirty="0"/>
              <a:t>= '</a:t>
            </a:r>
            <a:r>
              <a:rPr lang="ja-JP" altLang="en-US" sz="2800" dirty="0"/>
              <a:t>うどん</a:t>
            </a:r>
            <a:r>
              <a:rPr lang="en-US" altLang="ja-JP" sz="2800" dirty="0"/>
              <a:t>';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1289D6-3162-E6A1-9A88-1F7E720AF753}"/>
              </a:ext>
            </a:extLst>
          </p:cNvPr>
          <p:cNvSpPr txBox="1"/>
          <p:nvPr/>
        </p:nvSpPr>
        <p:spPr>
          <a:xfrm>
            <a:off x="5564896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37CD29-87AA-E569-06D5-13B37200DD30}"/>
              </a:ext>
            </a:extLst>
          </p:cNvPr>
          <p:cNvSpPr txBox="1"/>
          <p:nvPr/>
        </p:nvSpPr>
        <p:spPr>
          <a:xfrm>
            <a:off x="1466722" y="455493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AC2ECF0-6441-A03F-428D-5A8C3A37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33" y="1177237"/>
            <a:ext cx="90649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 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</a:t>
            </a:r>
            <a:r>
              <a:rPr kumimoji="0" lang="ja-JP" altLang="ja-JP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基本</a:t>
            </a:r>
            <a:r>
              <a:rPr kumimoji="0" lang="ja-JP" altLang="en-US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形式</a:t>
            </a:r>
            <a:endParaRPr lang="en-US" altLang="ja-JP" sz="2400" u="sng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>
                <a:latin typeface="Arial" panose="020B0604020202020204" pitchFamily="34" charset="0"/>
              </a:rPr>
              <a:t>UPDATE </a:t>
            </a:r>
            <a:r>
              <a:rPr lang="ja-JP" altLang="en-US" sz="2400" b="1" dirty="0">
                <a:latin typeface="Arial" panose="020B0604020202020204" pitchFamily="34" charset="0"/>
              </a:rPr>
              <a:t>テーブル名 </a:t>
            </a:r>
            <a:r>
              <a:rPr lang="en-US" altLang="ja-JP" sz="2400" b="1" dirty="0">
                <a:latin typeface="Arial" panose="020B0604020202020204" pitchFamily="34" charset="0"/>
              </a:rPr>
              <a:t>SET </a:t>
            </a:r>
            <a:r>
              <a:rPr lang="ja-JP" altLang="en-US" sz="2400" b="1" dirty="0">
                <a:latin typeface="Arial" panose="020B0604020202020204" pitchFamily="34" charset="0"/>
              </a:rPr>
              <a:t>列</a:t>
            </a:r>
            <a:r>
              <a:rPr lang="en-US" altLang="ja-JP" sz="2400" b="1" dirty="0">
                <a:latin typeface="Arial" panose="020B0604020202020204" pitchFamily="34" charset="0"/>
              </a:rPr>
              <a:t>1 = </a:t>
            </a:r>
            <a:r>
              <a:rPr lang="ja-JP" altLang="en-US" sz="2400" b="1" dirty="0">
                <a:latin typeface="Arial" panose="020B0604020202020204" pitchFamily="34" charset="0"/>
              </a:rPr>
              <a:t>値</a:t>
            </a:r>
            <a:r>
              <a:rPr lang="en-US" altLang="ja-JP" sz="2400" b="1" dirty="0">
                <a:latin typeface="Arial" panose="020B0604020202020204" pitchFamily="34" charset="0"/>
              </a:rPr>
              <a:t>1, </a:t>
            </a:r>
            <a:r>
              <a:rPr lang="ja-JP" altLang="en-US" sz="2400" b="1" dirty="0">
                <a:latin typeface="Arial" panose="020B0604020202020204" pitchFamily="34" charset="0"/>
              </a:rPr>
              <a:t>列</a:t>
            </a:r>
            <a:r>
              <a:rPr lang="en-US" altLang="ja-JP" sz="2400" b="1" dirty="0">
                <a:latin typeface="Arial" panose="020B0604020202020204" pitchFamily="34" charset="0"/>
              </a:rPr>
              <a:t>2 = </a:t>
            </a:r>
            <a:r>
              <a:rPr lang="ja-JP" altLang="en-US" sz="2400" b="1" dirty="0">
                <a:latin typeface="Arial" panose="020B0604020202020204" pitchFamily="34" charset="0"/>
              </a:rPr>
              <a:t>値</a:t>
            </a:r>
            <a:r>
              <a:rPr lang="en-US" altLang="ja-JP" sz="2400" b="1" dirty="0">
                <a:latin typeface="Arial" panose="020B0604020202020204" pitchFamily="34" charset="0"/>
              </a:rPr>
              <a:t>2, ... WHERE </a:t>
            </a:r>
            <a:r>
              <a:rPr lang="ja-JP" altLang="en-US" sz="2400" b="1" dirty="0">
                <a:latin typeface="Arial" panose="020B0604020202020204" pitchFamily="34" charset="0"/>
              </a:rPr>
              <a:t>条件</a:t>
            </a:r>
            <a:r>
              <a:rPr lang="en-US" altLang="ja-JP" sz="2400" b="1" dirty="0">
                <a:latin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12358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データベース操作の </a:t>
            </a:r>
            <a:r>
              <a:rPr lang="en-US" altLang="ja-JP" dirty="0"/>
              <a:t>SQL </a:t>
            </a:r>
            <a:r>
              <a:rPr lang="ja-JP" altLang="en-US" dirty="0"/>
              <a:t>まとめ</a:t>
            </a: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FFFB1BE-A493-4025-A5A5-5D968AFC3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99044"/>
              </p:ext>
            </p:extLst>
          </p:nvPr>
        </p:nvGraphicFramePr>
        <p:xfrm>
          <a:off x="209550" y="1000630"/>
          <a:ext cx="8813799" cy="363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テーブルに新しい行を追加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 T values('A',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そば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', 250);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テーブルから一つまたは複数の行を削除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delete from T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名前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'A';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r>
                        <a:rPr kumimoji="0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既存の値を変更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update T set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料金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300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昼食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うどん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60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4233D-6949-0E28-5D55-AF53D08A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711691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データベース操作における注意点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C78EEE-DEAE-04C6-0BAC-8F7C67B3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8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INSERT</a:t>
            </a:r>
            <a:r>
              <a:rPr lang="ja-JP" altLang="en-US" b="1" dirty="0"/>
              <a:t>（追加）での注意点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主キー</a:t>
            </a:r>
            <a:r>
              <a:rPr lang="ja-JP" altLang="en-US" dirty="0"/>
              <a:t>の列に重複する値を挿入することはできない</a:t>
            </a:r>
          </a:p>
          <a:p>
            <a:pPr marL="0" indent="0">
              <a:buNone/>
            </a:pPr>
            <a:r>
              <a:rPr lang="en-US" altLang="ja-JP" b="1" dirty="0"/>
              <a:t>DELETE</a:t>
            </a:r>
            <a:r>
              <a:rPr lang="ja-JP" altLang="en-US" b="1" dirty="0"/>
              <a:t>（削除），</a:t>
            </a:r>
            <a:r>
              <a:rPr lang="en-US" altLang="ja-JP" b="1" dirty="0"/>
              <a:t>UPDATE</a:t>
            </a:r>
            <a:r>
              <a:rPr lang="ja-JP" altLang="en-US" b="1" dirty="0"/>
              <a:t>（更新）での注意点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データの誤操作防止 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dirty="0"/>
              <a:t>必要なデータの誤削除防止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dirty="0"/>
              <a:t>正確なデータの保護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ロールバック機能の活用 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b="1" u="sng" dirty="0"/>
              <a:t>トランザクション終了前であれば変更取り消し</a:t>
            </a:r>
            <a:r>
              <a:rPr lang="ja-JP" altLang="en-US" dirty="0"/>
              <a:t>可能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dirty="0"/>
              <a:t>誤操作時のデータ復旧手段として利用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663AB-A494-F334-3B5A-EEF67743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755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708EF-B6EC-6AB1-77BA-7D6375D2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</a:t>
            </a:r>
            <a:r>
              <a:rPr lang="ja-JP" altLang="en-US" dirty="0"/>
              <a:t>と他のプログラミング言語の違い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3E836-A51F-A0FB-B2F7-49F45726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b="1" u="sng" dirty="0"/>
              <a:t>SQL</a:t>
            </a:r>
            <a:r>
              <a:rPr kumimoji="1" lang="ja-JP" altLang="en-US" b="1" u="sng" dirty="0"/>
              <a:t>での更新例</a:t>
            </a:r>
            <a:endParaRPr kumimoji="1" lang="en-US" altLang="ja-JP" b="1" u="sng" dirty="0"/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BEGIN TRANSACTION;</a:t>
            </a:r>
          </a:p>
          <a:p>
            <a:pPr marL="0" indent="0">
              <a:buNone/>
            </a:pPr>
            <a:r>
              <a:rPr kumimoji="1" lang="en-US" altLang="ja-JP" dirty="0"/>
              <a:t>UPDATE products SET price = 25 WHERE name = 'banana’;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COMMIT;</a:t>
            </a:r>
          </a:p>
          <a:p>
            <a:pPr marL="0" indent="0">
              <a:buNone/>
            </a:pPr>
            <a:r>
              <a:rPr kumimoji="1" lang="ja-JP" altLang="en-US" dirty="0"/>
              <a:t>特徴：</a:t>
            </a:r>
            <a:r>
              <a:rPr kumimoji="1" lang="ja-JP" altLang="en-US" dirty="0">
                <a:solidFill>
                  <a:srgbClr val="FF0000"/>
                </a:solidFill>
              </a:rPr>
              <a:t>トランザクション管理</a:t>
            </a:r>
            <a:r>
              <a:rPr kumimoji="1" lang="ja-JP" altLang="en-US" dirty="0"/>
              <a:t>が可能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u="sng" dirty="0"/>
              <a:t>Python</a:t>
            </a:r>
            <a:r>
              <a:rPr kumimoji="1" lang="ja-JP" altLang="en-US" b="1" u="sng" dirty="0"/>
              <a:t>での更新例</a:t>
            </a:r>
            <a:endParaRPr kumimoji="1" lang="en-US" altLang="ja-JP" b="1" u="sng" dirty="0"/>
          </a:p>
          <a:p>
            <a:pPr marL="0" indent="0">
              <a:buNone/>
            </a:pPr>
            <a:r>
              <a:rPr kumimoji="1" lang="en-US" altLang="ja-JP" dirty="0"/>
              <a:t>for item in products:</a:t>
            </a:r>
          </a:p>
          <a:p>
            <a:pPr marL="0" indent="0">
              <a:buNone/>
            </a:pPr>
            <a:r>
              <a:rPr kumimoji="1" lang="en-US" altLang="ja-JP" dirty="0"/>
              <a:t>    if item['name'] == 'banana’:</a:t>
            </a:r>
          </a:p>
          <a:p>
            <a:pPr marL="0" indent="0">
              <a:buNone/>
            </a:pPr>
            <a:r>
              <a:rPr kumimoji="1" lang="en-US" altLang="ja-JP" dirty="0"/>
              <a:t>        item['price'] = 25</a:t>
            </a:r>
          </a:p>
          <a:p>
            <a:pPr marL="0" indent="0">
              <a:buNone/>
            </a:pPr>
            <a:r>
              <a:rPr kumimoji="1" lang="ja-JP" altLang="en-US" dirty="0"/>
              <a:t>特徴：トランザクション管理が困難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E20405-3EF7-303D-9E7C-5B1B0448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10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8185D-4244-FFB9-D2DB-4828E445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データベース操作の総括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013C58-F888-47C1-4DA0-6E10CB54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INSERT</a:t>
            </a:r>
            <a:r>
              <a:rPr lang="ja-JP" altLang="en-US" sz="2400" b="1" dirty="0"/>
              <a:t>（追加）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テーブルに新しい行を追加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INSERT INTO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VALUES (</a:t>
            </a:r>
            <a:r>
              <a:rPr lang="ja-JP" altLang="en-US" sz="2400" dirty="0"/>
              <a:t>値</a:t>
            </a:r>
            <a:r>
              <a:rPr lang="en-US" altLang="ja-JP" sz="2400" dirty="0"/>
              <a:t>1, </a:t>
            </a:r>
            <a:r>
              <a:rPr lang="ja-JP" altLang="en-US" sz="2400" dirty="0"/>
              <a:t>値</a:t>
            </a:r>
            <a:r>
              <a:rPr lang="en-US" altLang="ja-JP" sz="2400" dirty="0"/>
              <a:t>2, ...);</a:t>
            </a:r>
          </a:p>
          <a:p>
            <a:pPr marL="0" indent="0">
              <a:buNone/>
            </a:pPr>
            <a:r>
              <a:rPr lang="en-US" altLang="ja-JP" sz="2400" b="1" dirty="0"/>
              <a:t>SELECT</a:t>
            </a:r>
            <a:r>
              <a:rPr lang="ja-JP" altLang="en-US" sz="2400" b="1" dirty="0"/>
              <a:t>（問い合わせ）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必要なデータを検索・加工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SELECT ... FROM ... WHERE ...</a:t>
            </a:r>
          </a:p>
          <a:p>
            <a:pPr marL="0" indent="0">
              <a:buNone/>
            </a:pPr>
            <a:r>
              <a:rPr lang="en-US" altLang="ja-JP" sz="2400" b="1" dirty="0"/>
              <a:t>DELETE</a:t>
            </a:r>
            <a:r>
              <a:rPr lang="ja-JP" altLang="en-US" sz="2400" b="1" dirty="0"/>
              <a:t>（削除）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テーブルから行を削除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DELETE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条件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r>
              <a:rPr lang="en-US" altLang="ja-JP" sz="2400" b="1" dirty="0"/>
              <a:t>UPDATE</a:t>
            </a:r>
            <a:r>
              <a:rPr lang="ja-JP" altLang="en-US" sz="2400" b="1" dirty="0"/>
              <a:t>（更新）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既存の値を変更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UPDATE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SET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1, ... WHERE </a:t>
            </a:r>
            <a:r>
              <a:rPr lang="ja-JP" altLang="en-US" sz="2400" dirty="0"/>
              <a:t>条件</a:t>
            </a:r>
            <a:r>
              <a:rPr lang="en-US" altLang="ja-JP" sz="2400" dirty="0"/>
              <a:t>;</a:t>
            </a:r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D403E2-E275-4B15-2344-EAFEC4CA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48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演習２．データベース操作の実践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追加：</a:t>
            </a:r>
            <a:r>
              <a:rPr lang="en-US" altLang="ja-JP" b="1" dirty="0"/>
              <a:t>INSERT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削除：</a:t>
            </a:r>
            <a:r>
              <a:rPr lang="en-US" altLang="ja-JP" b="1" dirty="0"/>
              <a:t>DELETE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更新：</a:t>
            </a:r>
            <a:r>
              <a:rPr lang="en-US" altLang="ja-JP" b="1" dirty="0"/>
              <a:t>UPDATE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14E3-1C2B-36DC-FB60-41155671F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56AE1-2998-2956-BF61-B24BD55A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966CB9-5D9E-3D16-E6D9-9EF530BE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BFAD79-BB6A-BC8C-6CC4-4F171DD1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BB5B37-7007-B561-00F0-4D859C69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32A6CB-6B48-BA3B-E1F9-39E8B7BCE61E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03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720840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360023-744C-A28E-119A-1957B8D6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76" y="1677753"/>
            <a:ext cx="4894397" cy="38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1A1E-0662-CD12-FDE2-98AC3C43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0BD43F-18BC-6CA8-547E-5B03591B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⑥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479129-18CF-3F2E-957E-7CF13DF6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238B272-07E3-DFB7-8630-012D941EABB7}"/>
              </a:ext>
            </a:extLst>
          </p:cNvPr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450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カレーライス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4F274D-5259-FE47-7AF6-61B48197602C}"/>
              </a:ext>
            </a:extLst>
          </p:cNvPr>
          <p:cNvSpPr txBox="1"/>
          <p:nvPr/>
        </p:nvSpPr>
        <p:spPr>
          <a:xfrm>
            <a:off x="1396651" y="5920343"/>
            <a:ext cx="7271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</a:rPr>
              <a:t>カレーライスを </a:t>
            </a:r>
            <a:r>
              <a:rPr kumimoji="1" lang="en-US" altLang="ja-JP" sz="2800" dirty="0">
                <a:latin typeface="メイリオ" panose="020B0604030504040204" pitchFamily="50" charset="-128"/>
              </a:rPr>
              <a:t>450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円に変更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2156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C517E-DE59-255D-F859-AE322D53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3F15B-943B-0D18-77EB-C3579C81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9BBE70AB-596F-B936-F861-32299195533B}"/>
              </a:ext>
            </a:extLst>
          </p:cNvPr>
          <p:cNvSpPr txBox="1">
            <a:spLocks/>
          </p:cNvSpPr>
          <p:nvPr/>
        </p:nvSpPr>
        <p:spPr>
          <a:xfrm>
            <a:off x="321845" y="88900"/>
            <a:ext cx="8461208" cy="618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⑦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⑧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3B7EF55-5708-64AB-7744-29458BC5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44" y="1787418"/>
            <a:ext cx="5301491" cy="41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5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B1B8C-73ED-7F98-FE54-AD92BD92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7EEFB-6929-6CAC-5993-407CE1C6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⑨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D7813-4994-1631-2138-FA92DB7F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4ED97E-0781-1A7F-43F7-F084B1151DC3}"/>
              </a:ext>
            </a:extLst>
          </p:cNvPr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ラーメン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'C';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0E3BE3-D10E-4EB9-C9EE-87C9E622FCF6}"/>
              </a:ext>
            </a:extLst>
          </p:cNvPr>
          <p:cNvSpPr txBox="1"/>
          <p:nvPr/>
        </p:nvSpPr>
        <p:spPr>
          <a:xfrm>
            <a:off x="1396651" y="5920343"/>
            <a:ext cx="7271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</a:rPr>
              <a:t>名前が</a:t>
            </a:r>
            <a:r>
              <a:rPr kumimoji="1" lang="en-US" altLang="ja-JP" sz="2800" dirty="0">
                <a:latin typeface="メイリオ" panose="020B0604030504040204" pitchFamily="50" charset="-128"/>
              </a:rPr>
              <a:t>'C'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の人の昼食を「ラーメン」に変更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599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0EFE-EA82-765C-6958-6AB4D6B5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460118-8D2F-8354-8DD0-0BBFAE5F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2D9933-BD10-BE8B-3E9B-4C7C8EF8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D0B753F1-D4C6-BE8C-16CA-D0240234613B}"/>
              </a:ext>
            </a:extLst>
          </p:cNvPr>
          <p:cNvSpPr txBox="1">
            <a:spLocks/>
          </p:cNvSpPr>
          <p:nvPr/>
        </p:nvSpPr>
        <p:spPr>
          <a:xfrm>
            <a:off x="321845" y="88900"/>
            <a:ext cx="8461208" cy="618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⑩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⑪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D3F636-422F-D8C6-D150-21F55637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08" y="1748270"/>
            <a:ext cx="5744196" cy="43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8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A3CA4-6A63-E264-BD16-0BCDC00E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50BFEA-0E51-397F-0B39-E8F12A8A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⑫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9637D7-77AE-B5F5-4829-DCD08D99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6226DC-D7B1-3BF4-0AA7-46593E97F042}"/>
              </a:ext>
            </a:extLst>
          </p:cNvPr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DELETE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'B';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DB74B8-2BE9-50F9-1527-BE4BE8571D2E}"/>
              </a:ext>
            </a:extLst>
          </p:cNvPr>
          <p:cNvSpPr txBox="1"/>
          <p:nvPr/>
        </p:nvSpPr>
        <p:spPr>
          <a:xfrm>
            <a:off x="1396651" y="5920343"/>
            <a:ext cx="7271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</a:rPr>
              <a:t>名前が</a:t>
            </a:r>
            <a:r>
              <a:rPr kumimoji="1" lang="en-US" altLang="ja-JP" sz="2800" dirty="0">
                <a:latin typeface="メイリオ" panose="020B0604030504040204" pitchFamily="50" charset="-128"/>
              </a:rPr>
              <a:t>'B'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の行を削除</a:t>
            </a:r>
            <a:endParaRPr kumimoji="1" lang="en-US" altLang="ja-JP" sz="28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04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ED1EB-56E8-93E7-6C46-56785865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042B45-154E-04BA-4D95-A734924D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111ADF-FC4D-DA5A-2168-13F31222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F1B95CD7-E171-0FCB-A322-202620D3500A}"/>
              </a:ext>
            </a:extLst>
          </p:cNvPr>
          <p:cNvSpPr txBox="1">
            <a:spLocks/>
          </p:cNvSpPr>
          <p:nvPr/>
        </p:nvSpPr>
        <p:spPr>
          <a:xfrm>
            <a:off x="321845" y="88900"/>
            <a:ext cx="8461208" cy="618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⑬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⑭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2126106-C9F6-C1A6-E366-756981CD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54" y="1711186"/>
            <a:ext cx="4746349" cy="34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7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発展演習４．</a:t>
            </a:r>
            <a:r>
              <a:rPr lang="ja-JP" altLang="en-US" sz="2400" b="1" dirty="0"/>
              <a:t>「そば」と「うどん」の料金を変更する</a:t>
            </a:r>
          </a:p>
          <a:p>
            <a:pPr marL="0" indent="0">
              <a:buNone/>
            </a:pPr>
            <a:r>
              <a:rPr lang="ja-JP" altLang="en-US" sz="2400" dirty="0"/>
              <a:t>目的：特定の条件に合致する複数の行のデータを更新する方法を学ぶ。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「そば」と「うどん」の料金を</a:t>
            </a:r>
            <a:r>
              <a:rPr lang="en-US" altLang="ja-JP" sz="2400" b="1" dirty="0"/>
              <a:t>300</a:t>
            </a:r>
            <a:r>
              <a:rPr lang="ja-JP" altLang="en-US" sz="2400" b="1" dirty="0"/>
              <a:t>円に更新してください。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WHERE</a:t>
            </a:r>
            <a:r>
              <a:rPr lang="ja-JP" altLang="en-US" sz="2400" dirty="0"/>
              <a:t>を使って選択し、</a:t>
            </a:r>
            <a:r>
              <a:rPr lang="en-US" altLang="ja-JP" sz="2400" dirty="0"/>
              <a:t>UPDATE</a:t>
            </a:r>
            <a:r>
              <a:rPr lang="ja-JP" altLang="en-US" sz="2400" dirty="0"/>
              <a:t>で料金を変更します。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66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0DEE15-3FC8-1B16-38A3-116D1440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発展演習５．</a:t>
            </a:r>
            <a:r>
              <a:rPr lang="ja-JP" altLang="en-US" sz="2400" b="1" dirty="0"/>
              <a:t>新しいメニュー項目の追加</a:t>
            </a:r>
          </a:p>
          <a:p>
            <a:pPr marL="0" indent="0">
              <a:buNone/>
            </a:pPr>
            <a:r>
              <a:rPr lang="ja-JP" altLang="en-US" sz="2400" dirty="0"/>
              <a:t>目的：新しいレコードをテーブルに追加する方法を学ぶ。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/>
              <a:t>新しく「</a:t>
            </a:r>
            <a:r>
              <a:rPr lang="en-US" altLang="ja-JP" sz="2400" b="1" dirty="0"/>
              <a:t>E</a:t>
            </a:r>
            <a:r>
              <a:rPr lang="ja-JP" altLang="en-US" sz="2400" b="1" dirty="0"/>
              <a:t>」さんが、「天ぷら」を料金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円を食べたという情報を、</a:t>
            </a:r>
            <a:r>
              <a:rPr lang="en-US" altLang="ja-JP" sz="2400" b="1" dirty="0"/>
              <a:t>T</a:t>
            </a:r>
            <a:r>
              <a:rPr lang="ja-JP" altLang="en-US" sz="2400" b="1" dirty="0"/>
              <a:t>テーブルに追加してください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INSERT INTO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89F285-7D2D-12F9-690D-2A76BA55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34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3338B3-5035-FE9C-7866-06BF0356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43666"/>
            <a:ext cx="8461208" cy="6377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正解例と解説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発展演習４．</a:t>
            </a:r>
          </a:p>
          <a:p>
            <a:pPr marL="0" indent="0">
              <a:buNone/>
            </a:pPr>
            <a:r>
              <a:rPr kumimoji="1" lang="en-US" altLang="ja-JP" sz="2000" dirty="0"/>
              <a:t>UPDATE T SET </a:t>
            </a:r>
            <a:r>
              <a:rPr kumimoji="1" lang="ja-JP" altLang="en-US" sz="2000" dirty="0"/>
              <a:t>料金 </a:t>
            </a:r>
            <a:r>
              <a:rPr kumimoji="1" lang="en-US" altLang="ja-JP" sz="2000" dirty="0"/>
              <a:t>= 300 WHERE </a:t>
            </a:r>
            <a:r>
              <a:rPr kumimoji="1" lang="ja-JP" altLang="en-US" sz="2000" dirty="0"/>
              <a:t>昼食 </a:t>
            </a:r>
            <a:r>
              <a:rPr kumimoji="1" lang="en-US" altLang="ja-JP" sz="2000" dirty="0"/>
              <a:t>= '</a:t>
            </a:r>
            <a:r>
              <a:rPr kumimoji="1" lang="ja-JP" altLang="en-US" sz="2000" dirty="0"/>
              <a:t>そば</a:t>
            </a:r>
            <a:r>
              <a:rPr kumimoji="1" lang="en-US" altLang="ja-JP" sz="2000" dirty="0"/>
              <a:t>' OR </a:t>
            </a:r>
            <a:r>
              <a:rPr kumimoji="1" lang="ja-JP" altLang="en-US" sz="2000" dirty="0"/>
              <a:t>昼食 </a:t>
            </a:r>
            <a:r>
              <a:rPr kumimoji="1" lang="en-US" altLang="ja-JP" sz="2000" dirty="0"/>
              <a:t>= '</a:t>
            </a:r>
            <a:r>
              <a:rPr kumimoji="1" lang="ja-JP" altLang="en-US" sz="2000" dirty="0"/>
              <a:t>うどん</a:t>
            </a:r>
            <a:r>
              <a:rPr kumimoji="1" lang="en-US" altLang="ja-JP" sz="2000" dirty="0"/>
              <a:t>';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T</a:t>
            </a:r>
            <a:r>
              <a:rPr kumimoji="1" lang="ja-JP" altLang="en-US" sz="2000" dirty="0"/>
              <a:t>テーブル内で昼食が「そば」または「うどん」であるすべての行の料金を</a:t>
            </a:r>
            <a:r>
              <a:rPr kumimoji="1" lang="en-US" altLang="ja-JP" sz="2000" dirty="0"/>
              <a:t>300</a:t>
            </a:r>
            <a:r>
              <a:rPr kumimoji="1" lang="ja-JP" altLang="en-US" sz="2000" dirty="0"/>
              <a:t>円に更新します。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  <a:p>
            <a:pPr marL="0" indent="0">
              <a:buNone/>
            </a:pPr>
            <a:r>
              <a:rPr kumimoji="1" lang="ja-JP" altLang="en-US" sz="2000" dirty="0"/>
              <a:t>発展演習５．</a:t>
            </a:r>
          </a:p>
          <a:p>
            <a:pPr marL="0" indent="0">
              <a:buNone/>
            </a:pPr>
            <a:r>
              <a:rPr kumimoji="1" lang="en-US" altLang="ja-JP" sz="2000" dirty="0"/>
              <a:t>INSERT INTO T VALUES ('E', '</a:t>
            </a:r>
            <a:r>
              <a:rPr kumimoji="1" lang="ja-JP" altLang="en-US" sz="2000" dirty="0"/>
              <a:t>天ぷら</a:t>
            </a:r>
            <a:r>
              <a:rPr kumimoji="1" lang="en-US" altLang="ja-JP" sz="2000" dirty="0"/>
              <a:t>', 500);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この</a:t>
            </a:r>
            <a:r>
              <a:rPr kumimoji="1" lang="en-US" altLang="ja-JP" sz="2000" dirty="0"/>
              <a:t>SQL</a:t>
            </a:r>
            <a:r>
              <a:rPr kumimoji="1" lang="ja-JP" altLang="en-US" sz="2000" dirty="0"/>
              <a:t>文は新しい行を</a:t>
            </a:r>
            <a:r>
              <a:rPr kumimoji="1" lang="en-US" altLang="ja-JP" sz="2000" dirty="0"/>
              <a:t>T</a:t>
            </a:r>
            <a:r>
              <a:rPr kumimoji="1" lang="ja-JP" altLang="en-US" sz="2000" dirty="0"/>
              <a:t>テーブルに追加し、名前は「</a:t>
            </a:r>
            <a:r>
              <a:rPr kumimoji="1" lang="en-US" altLang="ja-JP" sz="2000" dirty="0"/>
              <a:t>E</a:t>
            </a:r>
            <a:r>
              <a:rPr kumimoji="1" lang="ja-JP" altLang="en-US" sz="2000" dirty="0"/>
              <a:t>」、昼食は「天ぷら」、料金は</a:t>
            </a:r>
            <a:r>
              <a:rPr kumimoji="1" lang="en-US" altLang="ja-JP" sz="2000" dirty="0"/>
              <a:t>500</a:t>
            </a:r>
            <a:r>
              <a:rPr kumimoji="1" lang="ja-JP" altLang="en-US" sz="2000" dirty="0"/>
              <a:t>円となります。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B88E24-F051-A47B-7C99-0B2D09A1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F35C01-6D93-CA74-F6C0-7A9DC7A8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783" y="2423283"/>
            <a:ext cx="2285690" cy="175777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EA252F-D5D2-77DC-D817-8F89AC4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58" y="5434210"/>
            <a:ext cx="1649513" cy="14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9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11-4.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トランザクション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36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22A3-0675-CE78-9B00-14EA6E7D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D2D38-9F64-9412-5B5C-AF61EE7B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1231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普通のプログラミングでのデータ更新とデータベース操作の違い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79DB30-2EFE-C1D6-31F1-73452082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DD9A9-0881-C6A6-74DD-ACCDD052B3E6}"/>
              </a:ext>
            </a:extLst>
          </p:cNvPr>
          <p:cNvGraphicFramePr>
            <a:graphicFrameLocks noGrp="1"/>
          </p:cNvGraphicFramePr>
          <p:nvPr/>
        </p:nvGraphicFramePr>
        <p:xfrm>
          <a:off x="59662" y="1303737"/>
          <a:ext cx="90246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29">
                  <a:extLst>
                    <a:ext uri="{9D8B030D-6E8A-4147-A177-3AD203B41FA5}">
                      <a16:colId xmlns:a16="http://schemas.microsoft.com/office/drawing/2014/main" val="3132931035"/>
                    </a:ext>
                  </a:extLst>
                </a:gridCol>
                <a:gridCol w="3068380">
                  <a:extLst>
                    <a:ext uri="{9D8B030D-6E8A-4147-A177-3AD203B41FA5}">
                      <a16:colId xmlns:a16="http://schemas.microsoft.com/office/drawing/2014/main" val="152247787"/>
                    </a:ext>
                  </a:extLst>
                </a:gridCol>
                <a:gridCol w="3522667">
                  <a:extLst>
                    <a:ext uri="{9D8B030D-6E8A-4147-A177-3AD203B41FA5}">
                      <a16:colId xmlns:a16="http://schemas.microsoft.com/office/drawing/2014/main" val="414510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データベース操作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普通のプログラミング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①トランザクション管理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可能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困難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7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②データベースの整合性を保つ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制約機能あり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③複数ユーザからの同時アクセス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システム側で同時アクセス対応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原則，ユーザのプログラミングで制御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9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④データの永続性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実行中のみデータ保持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0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87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FC266-DC0F-EDFC-3E57-E02A76D1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 トランザクション管理の基本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7BBDA-2429-98A5-B4D1-CFC7CF96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1063557"/>
            <a:ext cx="7944256" cy="1499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トランザクションの概念</a:t>
            </a:r>
          </a:p>
          <a:p>
            <a:r>
              <a:rPr lang="ja-JP" altLang="en-US" sz="2400" dirty="0"/>
              <a:t>トランザクションは，複数のデータベース操作を一連の単一処理として扱う機能である．</a:t>
            </a:r>
          </a:p>
          <a:p>
            <a:pPr marL="0" indent="0">
              <a:buNone/>
            </a:pPr>
            <a:r>
              <a:rPr lang="ja-JP" altLang="en-US" sz="2400" b="1" dirty="0"/>
              <a:t>例：口座間送金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676A96-E2C7-D5DD-F309-4D0F7CF7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9F7D7E-5B78-4CF4-BAE8-D427B97B5134}"/>
              </a:ext>
            </a:extLst>
          </p:cNvPr>
          <p:cNvSpPr txBox="1"/>
          <p:nvPr/>
        </p:nvSpPr>
        <p:spPr>
          <a:xfrm>
            <a:off x="321845" y="2868487"/>
            <a:ext cx="635082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BEGIN TRANSACTION;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'A';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'B';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COMMIT;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5D1606-AFE2-E01E-A96B-6AD7B29DDE60}"/>
              </a:ext>
            </a:extLst>
          </p:cNvPr>
          <p:cNvSpPr txBox="1"/>
          <p:nvPr/>
        </p:nvSpPr>
        <p:spPr>
          <a:xfrm>
            <a:off x="6125581" y="3160536"/>
            <a:ext cx="4958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円引き出す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0A3314-25E9-027F-876B-0035D1C32AF9}"/>
              </a:ext>
            </a:extLst>
          </p:cNvPr>
          <p:cNvSpPr txBox="1"/>
          <p:nvPr/>
        </p:nvSpPr>
        <p:spPr>
          <a:xfrm>
            <a:off x="6216687" y="3434849"/>
            <a:ext cx="598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円預け入れる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5F3D6D-A085-8326-9F71-C19BE89933FE}"/>
              </a:ext>
            </a:extLst>
          </p:cNvPr>
          <p:cNvSpPr txBox="1"/>
          <p:nvPr/>
        </p:nvSpPr>
        <p:spPr>
          <a:xfrm>
            <a:off x="505838" y="4588113"/>
            <a:ext cx="7457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/>
              <a:t>すべての操作を</a:t>
            </a:r>
            <a:r>
              <a:rPr lang="ja-JP" altLang="en-US" sz="2400" b="1" dirty="0"/>
              <a:t>一つのトランザクション</a:t>
            </a:r>
            <a:r>
              <a:rPr lang="ja-JP" altLang="en-US" sz="2400" dirty="0"/>
              <a:t>として処理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171289-5E83-D348-66A1-1CF81F3E60F6}"/>
              </a:ext>
            </a:extLst>
          </p:cNvPr>
          <p:cNvSpPr/>
          <p:nvPr/>
        </p:nvSpPr>
        <p:spPr>
          <a:xfrm>
            <a:off x="96644" y="2349190"/>
            <a:ext cx="8958146" cy="17196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66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31A66B-B331-6FD9-4B37-8E514691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②トランザクションの特徴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B57B0-3FC9-A6E5-6C54-1252466E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重要な性質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処理の独立性 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dirty="0"/>
              <a:t>トランザクション途中のデータは外部からは見えない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終了時の選択 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b="1" dirty="0"/>
              <a:t>コミット </a:t>
            </a:r>
            <a:r>
              <a:rPr lang="en-US" altLang="ja-JP" b="1" dirty="0"/>
              <a:t>(commit)</a:t>
            </a:r>
            <a:r>
              <a:rPr lang="ja-JP" altLang="en-US" dirty="0"/>
              <a:t>：全操作を反映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b="1" dirty="0"/>
              <a:t>ロールバック</a:t>
            </a:r>
            <a:r>
              <a:rPr lang="en-US" altLang="ja-JP" b="1" dirty="0"/>
              <a:t>(rollback)</a:t>
            </a:r>
            <a:r>
              <a:rPr lang="ja-JP" altLang="en-US" dirty="0"/>
              <a:t>：全変更を取り消し</a:t>
            </a:r>
          </a:p>
          <a:p>
            <a:pPr marL="0" indent="0">
              <a:buNone/>
            </a:pPr>
            <a:r>
              <a:rPr lang="ja-JP" altLang="en-US" dirty="0"/>
              <a:t>例：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CB2DF-D134-BF92-7443-DAF177D6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5993F2-FCB3-25E5-27DE-F5B5F93E24BD}"/>
              </a:ext>
            </a:extLst>
          </p:cNvPr>
          <p:cNvSpPr txBox="1"/>
          <p:nvPr/>
        </p:nvSpPr>
        <p:spPr>
          <a:xfrm>
            <a:off x="275030" y="4467392"/>
            <a:ext cx="635082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BEGIN TRANSACTION;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'A';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'B';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COMMIT;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CD5734-B81A-0991-C8CE-09A984C0EDE0}"/>
              </a:ext>
            </a:extLst>
          </p:cNvPr>
          <p:cNvSpPr txBox="1"/>
          <p:nvPr/>
        </p:nvSpPr>
        <p:spPr>
          <a:xfrm>
            <a:off x="6169872" y="4735717"/>
            <a:ext cx="4958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円引き出す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503E3C-CB6D-2C0C-60FC-981FDAE8C7AF}"/>
              </a:ext>
            </a:extLst>
          </p:cNvPr>
          <p:cNvSpPr txBox="1"/>
          <p:nvPr/>
        </p:nvSpPr>
        <p:spPr>
          <a:xfrm>
            <a:off x="6169872" y="5033754"/>
            <a:ext cx="598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円預け入れる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6CBD68-A7F1-05DA-7287-16DBDBC64556}"/>
              </a:ext>
            </a:extLst>
          </p:cNvPr>
          <p:cNvSpPr txBox="1"/>
          <p:nvPr/>
        </p:nvSpPr>
        <p:spPr>
          <a:xfrm>
            <a:off x="1353218" y="5856253"/>
            <a:ext cx="6077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注：トランザクションがコミットするまで，中間状態は外部から見えない．</a:t>
            </a:r>
          </a:p>
        </p:txBody>
      </p:sp>
    </p:spTree>
    <p:extLst>
      <p:ext uri="{BB962C8B-B14F-4D97-AF65-F5344CB8AC3E}">
        <p14:creationId xmlns:p14="http://schemas.microsoft.com/office/powerpoint/2010/main" val="237172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11-1.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9BF51A-5804-180B-3520-A9D51F44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 データベースの整合性を保つ仕組み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0CCED8-7350-65D1-1CFF-77ACC9637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主キー制約</a:t>
            </a:r>
            <a:endParaRPr kumimoji="1" lang="en-US" altLang="ja-JP" b="1" dirty="0"/>
          </a:p>
          <a:p>
            <a:r>
              <a:rPr lang="ja-JP" altLang="en-US" b="1" dirty="0"/>
              <a:t>参照整合性制約　</a:t>
            </a:r>
            <a:r>
              <a:rPr lang="ja-JP" altLang="en-US" dirty="0"/>
              <a:t>など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65F131-5C3E-3333-2DCD-CDF455A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2" descr="http://3.bp.blogspot.com/-EbjycNDAsyg/VtofxaYqDEI/AAAAAAAA4aI/gbtsBRZ6G4k/s800/menu_chumon_family.png">
            <a:extLst>
              <a:ext uri="{FF2B5EF4-FFF2-40B4-BE49-F238E27FC236}">
                <a16:creationId xmlns:a16="http://schemas.microsoft.com/office/drawing/2014/main" id="{B0E7EBF8-2079-36D5-C419-AF9FF327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9" y="2122162"/>
            <a:ext cx="4640446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C7CB75-9B04-783E-C932-10F98AA61A9E}"/>
              </a:ext>
            </a:extLst>
          </p:cNvPr>
          <p:cNvSpPr txBox="1"/>
          <p:nvPr/>
        </p:nvSpPr>
        <p:spPr>
          <a:xfrm>
            <a:off x="1452048" y="2691322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/>
              <a:t>メニューから</a:t>
            </a:r>
            <a:endParaRPr kumimoji="1" lang="en-US" altLang="ja-JP" sz="2400" b="1" dirty="0"/>
          </a:p>
          <a:p>
            <a:r>
              <a:rPr lang="ja-JP" altLang="en-US" sz="2400" b="1" dirty="0"/>
              <a:t>お選びください</a:t>
            </a:r>
            <a:endParaRPr kumimoji="1" lang="ja-JP" altLang="en-US" sz="2400" b="1" dirty="0"/>
          </a:p>
        </p:txBody>
      </p:sp>
      <p:pic>
        <p:nvPicPr>
          <p:cNvPr id="7" name="Picture 4" descr="http://4.bp.blogspot.com/-GSirZRsHh5g/ViipAe1zjVI/AAAAAAAAztg/pcH3OQf7uzs/s800/job_tenin_woman.png">
            <a:extLst>
              <a:ext uri="{FF2B5EF4-FFF2-40B4-BE49-F238E27FC236}">
                <a16:creationId xmlns:a16="http://schemas.microsoft.com/office/drawing/2014/main" id="{5F6632BC-C735-6377-9081-02414208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" y="2355149"/>
            <a:ext cx="1386840" cy="25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94DB36A9-A543-D323-175F-FF595E3ECD96}"/>
              </a:ext>
            </a:extLst>
          </p:cNvPr>
          <p:cNvSpPr txBox="1"/>
          <p:nvPr/>
        </p:nvSpPr>
        <p:spPr>
          <a:xfrm>
            <a:off x="1626324" y="405687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/>
              <a:t>枝豆はないんですか？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876340-E03C-FDD3-4FDE-0B4B45A0D867}"/>
              </a:ext>
            </a:extLst>
          </p:cNvPr>
          <p:cNvSpPr txBox="1"/>
          <p:nvPr/>
        </p:nvSpPr>
        <p:spPr>
          <a:xfrm>
            <a:off x="417310" y="5627549"/>
            <a:ext cx="7986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制約の効果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すべてのデータベース操作で制約違反がチェックされる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データの一貫性が保証される</a:t>
            </a:r>
          </a:p>
        </p:txBody>
      </p:sp>
    </p:spTree>
    <p:extLst>
      <p:ext uri="{BB962C8B-B14F-4D97-AF65-F5344CB8AC3E}">
        <p14:creationId xmlns:p14="http://schemas.microsoft.com/office/powerpoint/2010/main" val="2158742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9BF51A-5804-180B-3520-A9D51F44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③ データベース制約の動作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0CCED8-7350-65D1-1CFF-77ACC963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58863"/>
            <a:ext cx="8461208" cy="5333166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制約の実行メカニズム</a:t>
            </a:r>
          </a:p>
          <a:p>
            <a:pPr>
              <a:buFont typeface="+mj-lt"/>
              <a:buAutoNum type="arabicPeriod"/>
            </a:pPr>
            <a:r>
              <a:rPr lang="ja-JP" altLang="en-US" sz="2400" dirty="0"/>
              <a:t>データベース操作時の</a:t>
            </a:r>
            <a:r>
              <a:rPr lang="ja-JP" altLang="en-US" sz="2400" b="1" dirty="0"/>
              <a:t>制約チェック </a:t>
            </a:r>
          </a:p>
          <a:p>
            <a:pPr marL="457200" lvl="1" indent="0">
              <a:buNone/>
            </a:pPr>
            <a:r>
              <a:rPr lang="ja-JP" altLang="en-US" dirty="0"/>
              <a:t>すべての操作で制約違反がないか確認される</a:t>
            </a:r>
          </a:p>
          <a:p>
            <a:pPr>
              <a:buFont typeface="+mj-lt"/>
              <a:buAutoNum type="arabicPeriod"/>
            </a:pPr>
            <a:r>
              <a:rPr lang="ja-JP" altLang="en-US" sz="2400" dirty="0"/>
              <a:t>制約違反時の処理 </a:t>
            </a:r>
          </a:p>
          <a:p>
            <a:pPr marL="457200" lvl="1" indent="0">
              <a:buNone/>
            </a:pPr>
            <a:r>
              <a:rPr lang="ja-JP" altLang="en-US" b="1" dirty="0"/>
              <a:t>違反する操作は自動的に拒否</a:t>
            </a:r>
            <a:r>
              <a:rPr lang="ja-JP" altLang="en-US" dirty="0"/>
              <a:t>される</a:t>
            </a:r>
          </a:p>
          <a:p>
            <a:pPr>
              <a:buFont typeface="+mj-lt"/>
              <a:buAutoNum type="arabicPeriod"/>
            </a:pPr>
            <a:r>
              <a:rPr lang="ja-JP" altLang="en-US" sz="2400" dirty="0"/>
              <a:t>ロールバックの自動実行 </a:t>
            </a:r>
          </a:p>
          <a:p>
            <a:pPr marL="457200" lvl="1" indent="0">
              <a:buNone/>
            </a:pPr>
            <a:r>
              <a:rPr lang="ja-JP" altLang="en-US" dirty="0"/>
              <a:t>制約違反が発生した場合，</a:t>
            </a:r>
            <a:r>
              <a:rPr lang="ja-JP" altLang="en-US" b="1" dirty="0"/>
              <a:t>トランザクション開始後のすべての変更が自動的に取り消される</a:t>
            </a:r>
          </a:p>
          <a:p>
            <a:pPr marL="0" indent="0">
              <a:buNone/>
            </a:pPr>
            <a:r>
              <a:rPr lang="ja-JP" altLang="en-US" sz="2400" dirty="0"/>
              <a:t>注：この仕組みにより，データベースの一貫性が常に維持される．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65F131-5C3E-3333-2DCD-CDF455A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32A17B-7A7E-38D2-FB6A-31AFECF86D32}"/>
              </a:ext>
            </a:extLst>
          </p:cNvPr>
          <p:cNvSpPr txBox="1"/>
          <p:nvPr/>
        </p:nvSpPr>
        <p:spPr>
          <a:xfrm>
            <a:off x="534251" y="5262845"/>
            <a:ext cx="635082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BEGIN TRANSACTION;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'A';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UPDATE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残高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+ 1000 WHERE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口座番号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'B';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COMMIT;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9D6979-D587-F6E8-6581-6DF74B2A1CBA}"/>
              </a:ext>
            </a:extLst>
          </p:cNvPr>
          <p:cNvSpPr txBox="1"/>
          <p:nvPr/>
        </p:nvSpPr>
        <p:spPr>
          <a:xfrm>
            <a:off x="1705923" y="6205999"/>
            <a:ext cx="635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たとえ，</a:t>
            </a:r>
            <a:r>
              <a:rPr kumimoji="1" lang="en-US" altLang="ja-JP" dirty="0"/>
              <a:t>COMMIT </a:t>
            </a:r>
            <a:r>
              <a:rPr kumimoji="1" lang="ja-JP" altLang="en-US" dirty="0"/>
              <a:t>と書いたとしても，制約違反があれば，自動的にロールバックされ，全体が取り消される</a:t>
            </a:r>
          </a:p>
        </p:txBody>
      </p:sp>
    </p:spTree>
    <p:extLst>
      <p:ext uri="{BB962C8B-B14F-4D97-AF65-F5344CB8AC3E}">
        <p14:creationId xmlns:p14="http://schemas.microsoft.com/office/powerpoint/2010/main" val="2975517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487D76-91D8-B1AB-8907-AA8D8F63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④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同時アクセスの制御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4D77F-93DD-E494-F185-A30B645E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27">
            <a:extLst>
              <a:ext uri="{FF2B5EF4-FFF2-40B4-BE49-F238E27FC236}">
                <a16:creationId xmlns:a16="http://schemas.microsoft.com/office/drawing/2014/main" id="{55B9E3FE-E5D7-C3AC-CC3B-597E3970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53" y="209182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利用者Ａ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テキスト ボックス 27">
            <a:extLst>
              <a:ext uri="{FF2B5EF4-FFF2-40B4-BE49-F238E27FC236}">
                <a16:creationId xmlns:a16="http://schemas.microsoft.com/office/drawing/2014/main" id="{A1E8AA1A-B3B0-8D7E-F5D1-36F2E2DD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406" y="329113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利用者Ｂ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805FFD77-F6CF-19F8-8058-8FC51E8C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475" y="3917337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利用者Ｃ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93C40EC9-6300-5D45-E37F-D50CDA9D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734" y="20039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10" name="Line 40">
            <a:extLst>
              <a:ext uri="{FF2B5EF4-FFF2-40B4-BE49-F238E27FC236}">
                <a16:creationId xmlns:a16="http://schemas.microsoft.com/office/drawing/2014/main" id="{BABFCA19-756D-0D3F-2F37-94FDBB5300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9056" y="2470144"/>
            <a:ext cx="484678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1" name="Line 42">
            <a:extLst>
              <a:ext uri="{FF2B5EF4-FFF2-40B4-BE49-F238E27FC236}">
                <a16:creationId xmlns:a16="http://schemas.microsoft.com/office/drawing/2014/main" id="{5CE084FC-DBA2-0268-015E-737172F15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0034" y="2226012"/>
            <a:ext cx="588410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2" name="Text Box 46">
            <a:extLst>
              <a:ext uri="{FF2B5EF4-FFF2-40B4-BE49-F238E27FC236}">
                <a16:creationId xmlns:a16="http://schemas.microsoft.com/office/drawing/2014/main" id="{4717B577-8079-3320-235C-1983D804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57" y="2718826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13" name="Line 40">
            <a:extLst>
              <a:ext uri="{FF2B5EF4-FFF2-40B4-BE49-F238E27FC236}">
                <a16:creationId xmlns:a16="http://schemas.microsoft.com/office/drawing/2014/main" id="{A2391FD5-77DE-7043-7083-E3477ED75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9769" y="2278455"/>
            <a:ext cx="1158597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4" name="Line 40">
            <a:extLst>
              <a:ext uri="{FF2B5EF4-FFF2-40B4-BE49-F238E27FC236}">
                <a16:creationId xmlns:a16="http://schemas.microsoft.com/office/drawing/2014/main" id="{DAE69A53-05B4-E31E-8F56-0502B0727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740" y="1739553"/>
            <a:ext cx="1204626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15" name="Picture 2" descr="http://1.bp.blogspot.com/-7_tELB1A_Zw/UZM49POKe7I/AAAAAAAASQk/1YS95rrd1IM/s800/computer_ol.png">
            <a:extLst>
              <a:ext uri="{FF2B5EF4-FFF2-40B4-BE49-F238E27FC236}">
                <a16:creationId xmlns:a16="http://schemas.microsoft.com/office/drawing/2014/main" id="{C8442251-7D52-845B-DB92-778A7237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50" y="1072731"/>
            <a:ext cx="1051871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4.bp.blogspot.com/-xkCf3U6tykY/UZM47IK-HjI/AAAAAAAASP0/_6_p6PfSld8/s800/computer_businessman.png">
            <a:extLst>
              <a:ext uri="{FF2B5EF4-FFF2-40B4-BE49-F238E27FC236}">
                <a16:creationId xmlns:a16="http://schemas.microsoft.com/office/drawing/2014/main" id="{27419D85-689B-50FE-2A9E-E6D4B3F1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72" y="2326738"/>
            <a:ext cx="1043278" cy="96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3.bp.blogspot.com/-djWujhuJ520/Uj_2yzITH2I/AAAAAAAAYBk/Z6plbFkGudg/s800/computer_suit_woman.png">
            <a:extLst>
              <a:ext uri="{FF2B5EF4-FFF2-40B4-BE49-F238E27FC236}">
                <a16:creationId xmlns:a16="http://schemas.microsoft.com/office/drawing/2014/main" id="{6814841F-2ABC-9950-867A-2D27E8F3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98" y="2922853"/>
            <a:ext cx="1037248" cy="10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3.bp.blogspot.com/-rxGpy3sFcRE/UdYhIQxFOpI/AAAAAAAAV4w/cna44PTl1tw/s530/chikyuu.png">
            <a:extLst>
              <a:ext uri="{FF2B5EF4-FFF2-40B4-BE49-F238E27FC236}">
                <a16:creationId xmlns:a16="http://schemas.microsoft.com/office/drawing/2014/main" id="{5712645C-CBD9-E4FD-204C-F98755D3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8" y="1679167"/>
            <a:ext cx="978298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4.bp.blogspot.com/-ugfDrCNROHw/VbnRccqW8JI/AAAAAAAAwLQ/W3tt2UI4bcA/s800/computer_server.png">
            <a:extLst>
              <a:ext uri="{FF2B5EF4-FFF2-40B4-BE49-F238E27FC236}">
                <a16:creationId xmlns:a16="http://schemas.microsoft.com/office/drawing/2014/main" id="{2DFFE132-8D2B-56D6-8A35-D31C02F1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04" y="2226012"/>
            <a:ext cx="914317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1">
            <a:extLst>
              <a:ext uri="{FF2B5EF4-FFF2-40B4-BE49-F238E27FC236}">
                <a16:creationId xmlns:a16="http://schemas.microsoft.com/office/drawing/2014/main" id="{6A5310FB-61B9-8009-71A1-EAB14970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838" y="3660470"/>
            <a:ext cx="249299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データベースシステム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67B0A6-3795-648E-9D01-B3569D8F0EF3}"/>
              </a:ext>
            </a:extLst>
          </p:cNvPr>
          <p:cNvSpPr txBox="1"/>
          <p:nvPr/>
        </p:nvSpPr>
        <p:spPr>
          <a:xfrm>
            <a:off x="239339" y="4901518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データベースシステムが同時実行される操作の干渉を防ぎ，</a:t>
            </a:r>
            <a:endParaRPr lang="en-US" altLang="ja-JP" sz="2400" dirty="0"/>
          </a:p>
          <a:p>
            <a:r>
              <a:rPr lang="ja-JP" altLang="en-US" sz="2400" dirty="0"/>
              <a:t>データの整合性を保持する．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25731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1FE76-7EC4-3944-8751-FA3D7B2F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⑤ データの永続性保証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2A7E2-4805-9F49-48D8-CD74DC19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6" descr="サーバーのイラスト">
            <a:extLst>
              <a:ext uri="{FF2B5EF4-FFF2-40B4-BE49-F238E27FC236}">
                <a16:creationId xmlns:a16="http://schemas.microsoft.com/office/drawing/2014/main" id="{507B1181-F874-B4D4-C981-F348C2FA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64" y="704158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xkCf3U6tykY/UZM47IK-HjI/AAAAAAAASP0/_6_p6PfSld8/s800/computer_businessman.png">
            <a:extLst>
              <a:ext uri="{FF2B5EF4-FFF2-40B4-BE49-F238E27FC236}">
                <a16:creationId xmlns:a16="http://schemas.microsoft.com/office/drawing/2014/main" id="{0179C830-0490-0260-D67B-1C5DBBC1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9" y="644893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4C6E7C-9F0C-5591-ADC2-E95027268471}"/>
              </a:ext>
            </a:extLst>
          </p:cNvPr>
          <p:cNvSpPr txBox="1"/>
          <p:nvPr/>
        </p:nvSpPr>
        <p:spPr>
          <a:xfrm>
            <a:off x="4541001" y="260714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データベース管理システム</a:t>
            </a:r>
            <a:endParaRPr kumimoji="1" lang="ja-JP" altLang="en-US" sz="135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0C5BB5-861B-95B6-6500-00FB77CAE2BC}"/>
              </a:ext>
            </a:extLst>
          </p:cNvPr>
          <p:cNvSpPr txBox="1"/>
          <p:nvPr/>
        </p:nvSpPr>
        <p:spPr>
          <a:xfrm>
            <a:off x="2248888" y="2636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ユーザ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A06F3E-A78B-6EFA-71A6-408E881E313B}"/>
              </a:ext>
            </a:extLst>
          </p:cNvPr>
          <p:cNvSpPr txBox="1"/>
          <p:nvPr/>
        </p:nvSpPr>
        <p:spPr>
          <a:xfrm>
            <a:off x="321845" y="3635984"/>
            <a:ext cx="7986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永続性の仕組み</a:t>
            </a:r>
          </a:p>
          <a:p>
            <a:r>
              <a:rPr lang="ja-JP" altLang="en-US" sz="2400" b="1" dirty="0"/>
              <a:t>データベース管理システムの役割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コミットされたトランザクションの結果を永続的に保存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システム障害からのデータ保護</a:t>
            </a:r>
          </a:p>
          <a:p>
            <a:r>
              <a:rPr lang="ja-JP" altLang="en-US" sz="2400" b="1" dirty="0"/>
              <a:t>ユーザー視点では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コミット済みデータの確実な保存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データの信頼性確保</a:t>
            </a:r>
          </a:p>
          <a:p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6031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2400" b="1" dirty="0">
                <a:latin typeface="メイリオ" panose="020B0604030504040204" pitchFamily="50" charset="-128"/>
              </a:rPr>
              <a:t>トランザクション開始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begin transaction</a:t>
            </a:r>
          </a:p>
          <a:p>
            <a:pPr>
              <a:spcBef>
                <a:spcPct val="0"/>
              </a:spcBef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ロールバック実行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rollback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コミット実行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commit</a:t>
            </a:r>
          </a:p>
          <a:p>
            <a:pPr marL="0" indent="0" eaLnBrk="1" hangingPunct="1">
              <a:buNone/>
              <a:defRPr/>
            </a:pPr>
            <a:endParaRPr lang="en-US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3351" y="136524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dirty="0">
                <a:solidFill>
                  <a:srgbClr val="FF0000"/>
                </a:solidFill>
              </a:rPr>
              <a:t>トランザクション制御の</a:t>
            </a:r>
            <a:r>
              <a:rPr lang="en-US" altLang="ja-JP" sz="3200" dirty="0">
                <a:solidFill>
                  <a:srgbClr val="FF0000"/>
                </a:solidFill>
              </a:rPr>
              <a:t>SQL</a:t>
            </a:r>
            <a:r>
              <a:rPr lang="ja-JP" altLang="en-US" sz="3200" dirty="0">
                <a:solidFill>
                  <a:srgbClr val="FF0000"/>
                </a:solidFill>
              </a:rPr>
              <a:t>文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105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38C152-FD2F-0933-938E-332F3294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トランザクション処理のまとめ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57B800-35D4-4355-2DC5-B72111CD0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u="sng" dirty="0"/>
              <a:t>主要な特徴</a:t>
            </a:r>
          </a:p>
          <a:p>
            <a:pPr marL="0" indent="0">
              <a:buNone/>
            </a:pPr>
            <a:r>
              <a:rPr lang="ja-JP" altLang="en-US" b="1" dirty="0"/>
              <a:t>トランザクションの管理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複数操作を単一処理単位として扱う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処理の一貫性を保証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途中経過は外部に非公開</a:t>
            </a:r>
          </a:p>
          <a:p>
            <a:pPr marL="0" indent="0">
              <a:buNone/>
            </a:pPr>
            <a:r>
              <a:rPr lang="ja-JP" altLang="en-US" b="1" dirty="0"/>
              <a:t>制約とトランザクション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制約違反時は自動ロールバック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データの整合性を保持</a:t>
            </a:r>
          </a:p>
          <a:p>
            <a:pPr marL="0" indent="0">
              <a:buNone/>
            </a:pPr>
            <a:r>
              <a:rPr lang="ja-JP" altLang="en-US" b="1" dirty="0"/>
              <a:t>同時アクセス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複数ユーザーの操作を適切に制御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データの一貫性を維持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BF76C8-2C88-0B4B-D3B4-CB976EF0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92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11-5.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ロールバック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19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ロールバックの基本概念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67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8437" y="1104770"/>
            <a:ext cx="7432617" cy="5073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b="1" u="sng" dirty="0"/>
              <a:t>特徴と機能</a:t>
            </a:r>
          </a:p>
          <a:p>
            <a:pPr marL="0" indent="0">
              <a:buNone/>
            </a:pPr>
            <a:r>
              <a:rPr lang="ja-JP" altLang="en-US" b="1" dirty="0"/>
              <a:t>ロールバックとは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トランザクション開始</a:t>
            </a:r>
            <a:r>
              <a:rPr lang="ja-JP" altLang="en-US" dirty="0"/>
              <a:t>時点への</a:t>
            </a:r>
            <a:r>
              <a:rPr lang="ja-JP" altLang="en-US" b="1" dirty="0"/>
              <a:t>データ状態の復元</a:t>
            </a:r>
            <a:r>
              <a:rPr lang="ja-JP" altLang="en-US" dirty="0"/>
              <a:t>機能</a:t>
            </a:r>
          </a:p>
          <a:p>
            <a:pPr marL="0" indent="0">
              <a:buNone/>
            </a:pPr>
            <a:r>
              <a:rPr lang="ja-JP" altLang="en-US" b="1" dirty="0"/>
              <a:t>システムの特徴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リレーショナルデータベース管理システムの</a:t>
            </a:r>
            <a:r>
              <a:rPr lang="ja-JP" altLang="en-US" b="1" dirty="0"/>
              <a:t>標準機能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他のユーザーへの影響なし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特定のトランザクションのみを対象とした処理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988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51435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557213" indent="-214313" defTabSz="5143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857250" indent="-171450" defTabSz="5143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200150" indent="-171450" defTabSz="5143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543050" indent="-171450" defTabSz="5143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18859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2288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25717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29146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FD05-7115-49BB-BAB1-D05C9E8E2EC2}" type="slidenum">
              <a:rPr lang="ja-JP" altLang="en-US" sz="15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ja-JP" altLang="en-US" sz="1575">
              <a:solidFill>
                <a:srgbClr val="898989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3991" y="1421801"/>
            <a:ext cx="2862261" cy="2581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ja-JP" altLang="en-US" sz="240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7109" name="テキスト ボックス 16"/>
          <p:cNvSpPr txBox="1">
            <a:spLocks noChangeArrowheads="1"/>
          </p:cNvSpPr>
          <p:nvPr/>
        </p:nvSpPr>
        <p:spPr bwMode="auto">
          <a:xfrm>
            <a:off x="526344" y="1514660"/>
            <a:ext cx="2550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begin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transaction</a:t>
            </a:r>
          </a:p>
        </p:txBody>
      </p:sp>
      <p:sp>
        <p:nvSpPr>
          <p:cNvPr id="47110" name="テキスト ボックス 17"/>
          <p:cNvSpPr txBox="1">
            <a:spLocks noChangeArrowheads="1"/>
          </p:cNvSpPr>
          <p:nvPr/>
        </p:nvSpPr>
        <p:spPr bwMode="auto">
          <a:xfrm>
            <a:off x="3299395" y="1346153"/>
            <a:ext cx="6032421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buNone/>
            </a:pPr>
            <a:r>
              <a:rPr lang="ja-JP" altLang="en-US" sz="2400" b="1" u="sng" dirty="0"/>
              <a:t>処理の流れ</a:t>
            </a:r>
          </a:p>
          <a:p>
            <a:r>
              <a:rPr lang="ja-JP" altLang="en-US" sz="2400" b="1" dirty="0"/>
              <a:t>基本的な動作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複数の操作</a:t>
            </a:r>
            <a:r>
              <a:rPr lang="ja-JP" altLang="en-US" sz="2400" dirty="0"/>
              <a:t>を実行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必要に応じて</a:t>
            </a:r>
            <a:r>
              <a:rPr lang="en-US" altLang="ja-JP" sz="2400" b="1" dirty="0"/>
              <a:t>rollback</a:t>
            </a:r>
            <a:r>
              <a:rPr lang="ja-JP" altLang="en-US" sz="2400" b="1" dirty="0"/>
              <a:t>コマンドを実行</a:t>
            </a:r>
          </a:p>
          <a:p>
            <a:pPr>
              <a:buFont typeface="+mj-lt"/>
              <a:buAutoNum type="arabicPeriod"/>
            </a:pPr>
            <a:r>
              <a:rPr lang="ja-JP" altLang="en-US" sz="2400" dirty="0"/>
              <a:t>トランザクション開始時点の状態に戻る</a:t>
            </a:r>
          </a:p>
          <a:p>
            <a:pPr>
              <a:buNone/>
            </a:pPr>
            <a:endParaRPr lang="en-US" altLang="ja-JP" sz="2400" dirty="0"/>
          </a:p>
          <a:p>
            <a:pPr>
              <a:buNone/>
            </a:pPr>
            <a:r>
              <a:rPr lang="ja-JP" altLang="en-US" sz="2400" dirty="0"/>
              <a:t>注：ロールバックにより，</a:t>
            </a:r>
            <a:endParaRPr lang="en-US" altLang="ja-JP" sz="2400" dirty="0"/>
          </a:p>
          <a:p>
            <a:pPr>
              <a:buNone/>
            </a:pPr>
            <a:r>
              <a:rPr lang="ja-JP" altLang="en-US" sz="2400" dirty="0"/>
              <a:t>すべての操作が取り消される．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4000" dirty="0">
              <a:solidFill>
                <a:srgbClr val="000000"/>
              </a:solidFill>
            </a:endParaRPr>
          </a:p>
        </p:txBody>
      </p:sp>
      <p:sp>
        <p:nvSpPr>
          <p:cNvPr id="47113" name="テキスト ボックス 22"/>
          <p:cNvSpPr txBox="1">
            <a:spLocks noChangeArrowheads="1"/>
          </p:cNvSpPr>
          <p:nvPr/>
        </p:nvSpPr>
        <p:spPr bwMode="auto">
          <a:xfrm>
            <a:off x="1150232" y="198138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操作１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47114" name="テキスト ボックス 23"/>
          <p:cNvSpPr txBox="1">
            <a:spLocks noChangeArrowheads="1"/>
          </p:cNvSpPr>
          <p:nvPr/>
        </p:nvSpPr>
        <p:spPr bwMode="auto">
          <a:xfrm>
            <a:off x="1154995" y="238619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操作２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47115" name="テキスト ボックス 24"/>
          <p:cNvSpPr txBox="1">
            <a:spLocks noChangeArrowheads="1"/>
          </p:cNvSpPr>
          <p:nvPr/>
        </p:nvSpPr>
        <p:spPr bwMode="auto">
          <a:xfrm>
            <a:off x="1144279" y="281482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操作３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47117" name="テキスト ボックス 26"/>
          <p:cNvSpPr txBox="1">
            <a:spLocks noChangeArrowheads="1"/>
          </p:cNvSpPr>
          <p:nvPr/>
        </p:nvSpPr>
        <p:spPr bwMode="auto">
          <a:xfrm>
            <a:off x="1010928" y="3227969"/>
            <a:ext cx="124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rollback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b="1" dirty="0">
                <a:solidFill>
                  <a:srgbClr val="FF0000"/>
                </a:solidFill>
              </a:rPr>
              <a:t>ロールバック </a:t>
            </a:r>
            <a:r>
              <a:rPr lang="en-US" altLang="ja-JP" sz="3200" b="1" dirty="0">
                <a:solidFill>
                  <a:srgbClr val="FF0000"/>
                </a:solidFill>
              </a:rPr>
              <a:t>(rollback) </a:t>
            </a:r>
            <a:r>
              <a:rPr lang="ja-JP" altLang="en-US" sz="3200" b="1" dirty="0">
                <a:solidFill>
                  <a:srgbClr val="FF0000"/>
                </a:solidFill>
              </a:rPr>
              <a:t>の動作イメージ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1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トランザクション開始処理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69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11" name="Picture 6" descr="サーバー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60" y="2832380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2556672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4778477" y="2832380"/>
            <a:ext cx="862781" cy="25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256504" y="2182952"/>
            <a:ext cx="2765323" cy="344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46623" y="2449788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begin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 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transaction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7675" y="838220"/>
            <a:ext cx="727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</a:t>
            </a:r>
            <a:r>
              <a:rPr kumimoji="1" lang="en-US" altLang="ja-JP" sz="2400" dirty="0"/>
              <a:t>begin transaction</a:t>
            </a:r>
            <a:r>
              <a:rPr kumimoji="1" lang="ja-JP" altLang="en-US" sz="2400" dirty="0"/>
              <a:t>」</a:t>
            </a:r>
            <a:r>
              <a:rPr lang="ja-JP" altLang="en-US" sz="2400" dirty="0"/>
              <a:t>トランザクション開始コマンド</a:t>
            </a:r>
            <a:endParaRPr kumimoji="1"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A4F808-2AAB-4E1C-8C2B-93017F96B48A}"/>
              </a:ext>
            </a:extLst>
          </p:cNvPr>
          <p:cNvSpPr txBox="1"/>
          <p:nvPr/>
        </p:nvSpPr>
        <p:spPr>
          <a:xfrm>
            <a:off x="5428297" y="473536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データベース管理システム</a:t>
            </a:r>
            <a:endParaRPr kumimoji="1" lang="ja-JP" altLang="en-US" sz="135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CF2A5F-A069-4EF6-BD1E-CD3EB1EF0E7B}"/>
              </a:ext>
            </a:extLst>
          </p:cNvPr>
          <p:cNvSpPr txBox="1"/>
          <p:nvPr/>
        </p:nvSpPr>
        <p:spPr>
          <a:xfrm>
            <a:off x="472509" y="454811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ユーザ</a:t>
            </a:r>
          </a:p>
        </p:txBody>
      </p:sp>
    </p:spTree>
    <p:extLst>
      <p:ext uri="{BB962C8B-B14F-4D97-AF65-F5344CB8AC3E}">
        <p14:creationId xmlns:p14="http://schemas.microsoft.com/office/powerpoint/2010/main" val="2495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トランザクション実行中の状態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70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11" name="Picture 6" descr="サーバー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60" y="2832380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2556672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4778477" y="2832380"/>
            <a:ext cx="862781" cy="25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325785" y="3232899"/>
            <a:ext cx="1315473" cy="21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20" idx="3"/>
          </p:cNvCxnSpPr>
          <p:nvPr/>
        </p:nvCxnSpPr>
        <p:spPr>
          <a:xfrm flipV="1">
            <a:off x="4293092" y="3783872"/>
            <a:ext cx="1348166" cy="5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256504" y="2182952"/>
            <a:ext cx="2765323" cy="344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46623" y="2449788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begin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 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transaction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9111" y="30718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操作１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85096" y="36125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操作２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748EBE-0AFF-4EC6-B7CA-0DA20905EEF0}"/>
              </a:ext>
            </a:extLst>
          </p:cNvPr>
          <p:cNvSpPr txBox="1"/>
          <p:nvPr/>
        </p:nvSpPr>
        <p:spPr>
          <a:xfrm>
            <a:off x="5428297" y="473536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データベース管理システム</a:t>
            </a:r>
            <a:endParaRPr kumimoji="1" lang="ja-JP" altLang="en-US" sz="135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6EA43E-2339-4240-BFD9-FEA3B337F80B}"/>
              </a:ext>
            </a:extLst>
          </p:cNvPr>
          <p:cNvSpPr txBox="1"/>
          <p:nvPr/>
        </p:nvSpPr>
        <p:spPr>
          <a:xfrm>
            <a:off x="472509" y="454811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ユーザ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C8B5B3-D9F5-9270-6E7E-281257B493ED}"/>
              </a:ext>
            </a:extLst>
          </p:cNvPr>
          <p:cNvSpPr txBox="1"/>
          <p:nvPr/>
        </p:nvSpPr>
        <p:spPr>
          <a:xfrm>
            <a:off x="1353164" y="1188508"/>
            <a:ext cx="6155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トランザクション実行中は，各操作は一時的な変更として扱われる</a:t>
            </a:r>
          </a:p>
        </p:txBody>
      </p:sp>
    </p:spTree>
    <p:extLst>
      <p:ext uri="{BB962C8B-B14F-4D97-AF65-F5344CB8AC3E}">
        <p14:creationId xmlns:p14="http://schemas.microsoft.com/office/powerpoint/2010/main" val="2864924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dirty="0"/>
              <a:t>ロールバック </a:t>
            </a:r>
            <a:r>
              <a:rPr lang="en-US" altLang="ja-JP" sz="2800" dirty="0"/>
              <a:t>(rollback) </a:t>
            </a:r>
            <a:r>
              <a:rPr lang="ja-JP" altLang="en-US" sz="2800" dirty="0"/>
              <a:t>実行の詳細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71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11" name="Picture 6" descr="サーバー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38" y="3396052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" y="3120344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444418" y="2746624"/>
            <a:ext cx="3105714" cy="344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84501" y="30233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トランザクション開始</a:t>
            </a:r>
            <a:endParaRPr kumimoji="1" lang="en-US" altLang="ja-JP" sz="2400" b="1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616763" y="3796571"/>
            <a:ext cx="1315473" cy="21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4" idx="3"/>
          </p:cNvCxnSpPr>
          <p:nvPr/>
        </p:nvCxnSpPr>
        <p:spPr>
          <a:xfrm flipV="1">
            <a:off x="4584070" y="4347544"/>
            <a:ext cx="1348166" cy="5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70089" y="36354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操作１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76074" y="41762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操作２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61719" y="47478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操作３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4604473" y="4614834"/>
            <a:ext cx="1327763" cy="27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283946" y="5299034"/>
            <a:ext cx="14863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2700" b="1" dirty="0">
                <a:solidFill>
                  <a:srgbClr val="FF0000"/>
                </a:solidFill>
                <a:latin typeface="Segoe UI"/>
                <a:ea typeface="メイリオ"/>
              </a:rPr>
              <a:t>rollback</a:t>
            </a:r>
          </a:p>
        </p:txBody>
      </p:sp>
      <p:cxnSp>
        <p:nvCxnSpPr>
          <p:cNvPr id="29" name="直線矢印コネクタ 28"/>
          <p:cNvCxnSpPr>
            <a:stCxn id="27" idx="3"/>
          </p:cNvCxnSpPr>
          <p:nvPr/>
        </p:nvCxnSpPr>
        <p:spPr>
          <a:xfrm flipV="1">
            <a:off x="4770315" y="4907212"/>
            <a:ext cx="1174211" cy="64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F881FC-E571-4175-9EF2-7FE0360F4058}"/>
              </a:ext>
            </a:extLst>
          </p:cNvPr>
          <p:cNvSpPr txBox="1"/>
          <p:nvPr/>
        </p:nvSpPr>
        <p:spPr>
          <a:xfrm>
            <a:off x="763487" y="51117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ユーザ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942E33-692A-4B41-B256-3FCBD0641E13}"/>
              </a:ext>
            </a:extLst>
          </p:cNvPr>
          <p:cNvSpPr txBox="1"/>
          <p:nvPr/>
        </p:nvSpPr>
        <p:spPr>
          <a:xfrm>
            <a:off x="5719275" y="529903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データベース管理システム</a:t>
            </a:r>
            <a:endParaRPr kumimoji="1" lang="ja-JP" altLang="en-US" sz="135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378280-975C-5B95-F5B3-EEFA4D181F28}"/>
              </a:ext>
            </a:extLst>
          </p:cNvPr>
          <p:cNvSpPr txBox="1"/>
          <p:nvPr/>
        </p:nvSpPr>
        <p:spPr>
          <a:xfrm>
            <a:off x="706967" y="1023689"/>
            <a:ext cx="8076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ロールバックの特徴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/>
              <a:t>rollback</a:t>
            </a:r>
            <a:r>
              <a:rPr lang="ja-JP" altLang="en-US" sz="2400" dirty="0"/>
              <a:t>コマンドの実行で全変更を取り消し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データはトランザクション開始時の状態に復元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3099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029D4-0D42-9F69-0517-15C89628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ロークバック発生のタイミング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CABBA3-76F4-F46C-3391-E5CE83D4C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主な発生条件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明示的な</a:t>
            </a:r>
            <a:r>
              <a:rPr lang="en-US" altLang="ja-JP" dirty="0"/>
              <a:t>rollback</a:t>
            </a:r>
            <a:r>
              <a:rPr lang="ja-JP" altLang="en-US" dirty="0"/>
              <a:t>コマンドの実行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制約違反による自動ロールバック</a:t>
            </a:r>
          </a:p>
          <a:p>
            <a:pPr>
              <a:buFont typeface="+mj-lt"/>
              <a:buAutoNum type="arabicPeriod"/>
            </a:pPr>
            <a:r>
              <a:rPr lang="ja-JP" altLang="en-US" dirty="0"/>
              <a:t>システムダウン時の自動復旧</a:t>
            </a:r>
          </a:p>
          <a:p>
            <a:pPr marL="0" indent="0">
              <a:buNone/>
            </a:pPr>
            <a:r>
              <a:rPr lang="ja-JP" altLang="en-US" b="1" dirty="0"/>
              <a:t>重要性</a:t>
            </a:r>
          </a:p>
          <a:p>
            <a:r>
              <a:rPr lang="ja-JP" altLang="en-US" dirty="0"/>
              <a:t>データベースの整合性を維持するための重要な機能として機能する．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26DB8C-026C-5B55-455F-779C3621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1830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システムダウン時の処理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73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11" name="Picture 6" descr="サーバー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60" y="2832380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2556672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4778477" y="2832380"/>
            <a:ext cx="862781" cy="25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325785" y="3232899"/>
            <a:ext cx="1315473" cy="21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cxnSpLocks/>
            <a:stCxn id="20" idx="3"/>
          </p:cNvCxnSpPr>
          <p:nvPr/>
        </p:nvCxnSpPr>
        <p:spPr>
          <a:xfrm flipV="1">
            <a:off x="4293092" y="3783872"/>
            <a:ext cx="1348166" cy="5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905012" y="2182952"/>
            <a:ext cx="3332498" cy="4538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5012" y="248390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トランザクション開始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9111" y="30718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操作１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85096" y="36125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操作２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70741" y="41842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操作３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4313495" y="4051162"/>
            <a:ext cx="1327763" cy="27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111945" y="2420132"/>
            <a:ext cx="32528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700" dirty="0">
                <a:solidFill>
                  <a:srgbClr val="FF0000"/>
                </a:solidFill>
                <a:latin typeface="Segoe UI"/>
                <a:ea typeface="メイリオ"/>
              </a:rPr>
              <a:t>←　作業のスタート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6349" y="4545971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700" dirty="0">
                <a:solidFill>
                  <a:srgbClr val="FF0000"/>
                </a:solidFill>
                <a:latin typeface="Segoe UI"/>
                <a:ea typeface="メイリオ"/>
              </a:rPr>
              <a:t>作業のやりかけ</a:t>
            </a:r>
          </a:p>
        </p:txBody>
      </p:sp>
      <p:sp>
        <p:nvSpPr>
          <p:cNvPr id="3" name="星 5 2"/>
          <p:cNvSpPr/>
          <p:nvPr/>
        </p:nvSpPr>
        <p:spPr>
          <a:xfrm>
            <a:off x="5087632" y="4439311"/>
            <a:ext cx="769620" cy="593097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78478" y="5086371"/>
            <a:ext cx="4291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700" dirty="0">
                <a:solidFill>
                  <a:srgbClr val="FF0000"/>
                </a:solidFill>
                <a:latin typeface="Segoe UI"/>
                <a:ea typeface="メイリオ"/>
              </a:rPr>
              <a:t>もしここで，</a:t>
            </a:r>
            <a:endParaRPr kumimoji="1" lang="en-US" altLang="ja-JP" sz="2700" dirty="0">
              <a:solidFill>
                <a:srgbClr val="FF0000"/>
              </a:solidFill>
              <a:latin typeface="Segoe UI"/>
              <a:ea typeface="メイリオ"/>
            </a:endParaRPr>
          </a:p>
          <a:p>
            <a:pPr defTabSz="685800">
              <a:defRPr/>
            </a:pPr>
            <a:r>
              <a:rPr kumimoji="1" lang="ja-JP" altLang="en-US" sz="2700" dirty="0">
                <a:solidFill>
                  <a:srgbClr val="FF0000"/>
                </a:solidFill>
                <a:latin typeface="Segoe UI"/>
                <a:ea typeface="メイリオ"/>
              </a:rPr>
              <a:t>システムがダウン</a:t>
            </a:r>
            <a:endParaRPr kumimoji="1" lang="en-US" altLang="ja-JP" sz="2700" dirty="0">
              <a:solidFill>
                <a:srgbClr val="FF0000"/>
              </a:solidFill>
              <a:latin typeface="Segoe UI"/>
              <a:ea typeface="メイリオ"/>
            </a:endParaRPr>
          </a:p>
          <a:p>
            <a:pPr defTabSz="685800">
              <a:defRPr/>
            </a:pPr>
            <a:r>
              <a:rPr kumimoji="1" lang="ja-JP" altLang="en-US" sz="2700" dirty="0">
                <a:solidFill>
                  <a:srgbClr val="FF0000"/>
                </a:solidFill>
                <a:latin typeface="Segoe UI"/>
                <a:ea typeface="メイリオ"/>
              </a:rPr>
              <a:t>→　システムの</a:t>
            </a:r>
            <a:r>
              <a:rPr kumimoji="1" lang="ja-JP" altLang="en-US" sz="2700" b="1" dirty="0">
                <a:solidFill>
                  <a:srgbClr val="FF0000"/>
                </a:solidFill>
                <a:latin typeface="Segoe UI"/>
                <a:ea typeface="メイリオ"/>
              </a:rPr>
              <a:t>再起動時に</a:t>
            </a:r>
            <a:endParaRPr kumimoji="1" lang="en-US" altLang="ja-JP" sz="2700" b="1" dirty="0">
              <a:solidFill>
                <a:srgbClr val="FF0000"/>
              </a:solidFill>
              <a:latin typeface="Segoe UI"/>
              <a:ea typeface="メイリオ"/>
            </a:endParaRPr>
          </a:p>
          <a:p>
            <a:pPr defTabSz="685800">
              <a:defRPr/>
            </a:pPr>
            <a:r>
              <a:rPr kumimoji="1" lang="ja-JP" altLang="en-US" sz="2700" b="1" dirty="0">
                <a:solidFill>
                  <a:srgbClr val="FF0000"/>
                </a:solidFill>
                <a:latin typeface="Segoe UI"/>
                <a:ea typeface="メイリオ"/>
              </a:rPr>
              <a:t>自動でロールバック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84322" y="2807875"/>
            <a:ext cx="803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6000" dirty="0">
                <a:solidFill>
                  <a:srgbClr val="7030A0"/>
                </a:solidFill>
                <a:latin typeface="Segoe UI"/>
                <a:ea typeface="メイリオ"/>
              </a:rPr>
              <a:t>×</a:t>
            </a:r>
            <a:endParaRPr kumimoji="1" lang="ja-JP" altLang="en-US" sz="60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29916" y="3311014"/>
            <a:ext cx="803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6000" dirty="0">
                <a:solidFill>
                  <a:srgbClr val="7030A0"/>
                </a:solidFill>
                <a:latin typeface="Segoe UI"/>
                <a:ea typeface="メイリオ"/>
              </a:rPr>
              <a:t>×</a:t>
            </a:r>
            <a:endParaRPr kumimoji="1" lang="ja-JP" altLang="en-US" sz="60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29915" y="3830391"/>
            <a:ext cx="803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6000" dirty="0">
                <a:solidFill>
                  <a:srgbClr val="7030A0"/>
                </a:solidFill>
                <a:latin typeface="Segoe UI"/>
                <a:ea typeface="メイリオ"/>
              </a:rPr>
              <a:t>×</a:t>
            </a:r>
            <a:endParaRPr kumimoji="1" lang="ja-JP" altLang="en-US" sz="60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1845" y="834852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ja-JP" altLang="en-US" sz="2800" dirty="0"/>
              <a:t>データベース管理システムの責任で，</a:t>
            </a:r>
            <a:endParaRPr lang="en-US" altLang="ja-JP" sz="2800" dirty="0"/>
          </a:p>
          <a:p>
            <a:pPr defTabSz="685800">
              <a:defRPr/>
            </a:pPr>
            <a:r>
              <a:rPr lang="ja-JP" altLang="en-US" sz="2800" dirty="0"/>
              <a:t>全トランザクションの未完了の操作をすべて取り消す．</a:t>
            </a:r>
            <a:endParaRPr kumimoji="1" lang="ja-JP" altLang="en-US" sz="27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1399142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8EF79-4F31-6AD7-AB99-25321506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67127-CD68-4241-C7B2-CB6622F8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基本操作のまとめ</a:t>
            </a:r>
          </a:p>
          <a:p>
            <a:pPr marL="0" indent="0">
              <a:buNone/>
            </a:pPr>
            <a:r>
              <a:rPr lang="en-US" altLang="ja-JP" sz="2400" b="1" dirty="0"/>
              <a:t>INSERT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新規データの追加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INSERT INTO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VALUES (</a:t>
            </a:r>
            <a:r>
              <a:rPr lang="ja-JP" altLang="en-US" sz="2400" dirty="0"/>
              <a:t>値</a:t>
            </a:r>
            <a:r>
              <a:rPr lang="en-US" altLang="ja-JP" sz="2400" dirty="0"/>
              <a:t>1, </a:t>
            </a:r>
            <a:r>
              <a:rPr lang="ja-JP" altLang="en-US" sz="2400" dirty="0"/>
              <a:t>値</a:t>
            </a:r>
            <a:r>
              <a:rPr lang="en-US" altLang="ja-JP" sz="2400" dirty="0"/>
              <a:t>2, ...);</a:t>
            </a:r>
          </a:p>
          <a:p>
            <a:pPr marL="0" indent="0">
              <a:buNone/>
            </a:pPr>
            <a:r>
              <a:rPr lang="en-US" altLang="ja-JP" sz="2400" b="1" dirty="0"/>
              <a:t>UPDATE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既存データの変更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UPDATE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SET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1, ... WHERE </a:t>
            </a:r>
            <a:r>
              <a:rPr lang="ja-JP" altLang="en-US" sz="2400" dirty="0"/>
              <a:t>条件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r>
              <a:rPr lang="en-US" altLang="ja-JP" sz="2400" b="1" dirty="0"/>
              <a:t>DELETE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データの削除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形式：</a:t>
            </a:r>
            <a:r>
              <a:rPr lang="en-US" altLang="ja-JP" sz="2400" dirty="0"/>
              <a:t>DELETE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条件</a:t>
            </a:r>
            <a:r>
              <a:rPr lang="en-US" altLang="ja-JP" sz="2400" dirty="0"/>
              <a:t>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46616-C19E-35F4-1228-7EC53B14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01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8EF79-4F31-6AD7-AB99-25321506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67127-CD68-4241-C7B2-CB6622F8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トランザクション管理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複数操作の一括処理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BEGIN TRANSACTION</a:t>
            </a:r>
            <a:r>
              <a:rPr lang="ja-JP" altLang="en-US" dirty="0"/>
              <a:t>開始，</a:t>
            </a:r>
            <a:r>
              <a:rPr lang="en-US" altLang="ja-JP" dirty="0"/>
              <a:t>COMMIT</a:t>
            </a:r>
            <a:r>
              <a:rPr lang="ja-JP" altLang="en-US" dirty="0"/>
              <a:t>終了</a:t>
            </a:r>
          </a:p>
          <a:p>
            <a:pPr marL="0" indent="0">
              <a:buNone/>
            </a:pPr>
            <a:r>
              <a:rPr lang="ja-JP" altLang="en-US" b="1" dirty="0"/>
              <a:t>データ整合性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主キー制約と参照整合性制約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制約違反時の自動ロールバック</a:t>
            </a:r>
          </a:p>
          <a:p>
            <a:pPr marL="0" indent="0">
              <a:buNone/>
            </a:pPr>
            <a:r>
              <a:rPr lang="ja-JP" altLang="en-US" b="1" dirty="0"/>
              <a:t>同時アクセス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複数ユーザーの同時操作対応，干渉の防止</a:t>
            </a:r>
          </a:p>
          <a:p>
            <a:pPr marL="0" indent="0">
              <a:buNone/>
            </a:pPr>
            <a:r>
              <a:rPr lang="ja-JP" altLang="en-US" b="1" dirty="0"/>
              <a:t>データ永続性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コミット後のデータ永続保存，システム障害からの保護</a:t>
            </a:r>
          </a:p>
          <a:p>
            <a:pPr marL="0" indent="0">
              <a:buNone/>
            </a:pPr>
            <a:r>
              <a:rPr lang="ja-JP" altLang="en-US" b="1" dirty="0"/>
              <a:t>ロールバック機能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不要操作の取り消し，システム障害時の自動実行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46616-C19E-35F4-1228-7EC53B14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1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4549</Words>
  <Application>Microsoft Office PowerPoint</Application>
  <PresentationFormat>画面に合わせる (4:3)</PresentationFormat>
  <Paragraphs>957</Paragraphs>
  <Slides>75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75</vt:i4>
      </vt:variant>
    </vt:vector>
  </HeadingPairs>
  <TitlesOfParts>
    <vt:vector size="89" baseType="lpstr">
      <vt:lpstr>Arial Unicode MS</vt:lpstr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Courier New</vt:lpstr>
      <vt:lpstr>Segoe UI</vt:lpstr>
      <vt:lpstr>Office テーマ</vt:lpstr>
      <vt:lpstr>7_Office テーマ</vt:lpstr>
      <vt:lpstr>2_Office テーマ</vt:lpstr>
      <vt:lpstr>11. データベース操作とトランザクション管理：データ整合性と永続性 </vt:lpstr>
      <vt:lpstr>アウトライン</vt:lpstr>
      <vt:lpstr>SQLFiddle のサイトにアクセス</vt:lpstr>
      <vt:lpstr>SQLFiddle でのデータベース管理システムの選択</vt:lpstr>
      <vt:lpstr>SQLFiddle の画面</vt:lpstr>
      <vt:lpstr>11-1.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主キー</vt:lpstr>
      <vt:lpstr>SQL によるテーブル定義</vt:lpstr>
      <vt:lpstr>データ追加のSQL</vt:lpstr>
      <vt:lpstr>外部キー</vt:lpstr>
      <vt:lpstr>参照整合性制約のイメージ</vt:lpstr>
      <vt:lpstr>SQL によるテーブル定義</vt:lpstr>
      <vt:lpstr>FOREIGN KEY … REFERENCES</vt:lpstr>
      <vt:lpstr>演習１．テーブル定義，主キー，外部キー，参照整合性制約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11-2. データベース操作</vt:lpstr>
      <vt:lpstr>データベース操作の種類</vt:lpstr>
      <vt:lpstr>データベース操作の重要性</vt:lpstr>
      <vt:lpstr>データベース操作で留意点</vt:lpstr>
      <vt:lpstr>普通のプログラミングでのデータ更新とデータベース操作の違い</vt:lpstr>
      <vt:lpstr>データベース操作のまとめ</vt:lpstr>
      <vt:lpstr>11-3. INSERT、DELETE、UPDATE</vt:lpstr>
      <vt:lpstr>INSERT の基本（データの追加）</vt:lpstr>
      <vt:lpstr>DELETE の基本（データの削除）</vt:lpstr>
      <vt:lpstr>UPDATE の基本（データの更新）</vt:lpstr>
      <vt:lpstr>データベース操作の SQL まとめ</vt:lpstr>
      <vt:lpstr>データベース操作における注意点</vt:lpstr>
      <vt:lpstr>SQLと他のプログラミング言語の違い</vt:lpstr>
      <vt:lpstr>データベース操作の総括</vt:lpstr>
      <vt:lpstr>演習２．データベース操作の実践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11-4. トランザクション</vt:lpstr>
      <vt:lpstr>普通のプログラミングでのデータ更新とデータベース操作の違い</vt:lpstr>
      <vt:lpstr>① トランザクション管理の基本</vt:lpstr>
      <vt:lpstr>②トランザクションの特徴</vt:lpstr>
      <vt:lpstr>② データベースの整合性を保つ仕組み</vt:lpstr>
      <vt:lpstr>③ データベース制約の動作</vt:lpstr>
      <vt:lpstr>④ 同時アクセスの制御</vt:lpstr>
      <vt:lpstr>⑤ データの永続性保証</vt:lpstr>
      <vt:lpstr>PowerPoint プレゼンテーション</vt:lpstr>
      <vt:lpstr>トランザクション処理のまとめ</vt:lpstr>
      <vt:lpstr>11-5. ロールバック</vt:lpstr>
      <vt:lpstr>ロールバックの基本概念</vt:lpstr>
      <vt:lpstr>PowerPoint プレゼンテーション</vt:lpstr>
      <vt:lpstr>トランザクション開始処理</vt:lpstr>
      <vt:lpstr>トランザクション実行中の状態</vt:lpstr>
      <vt:lpstr>ロールバック (rollback) 実行の詳細</vt:lpstr>
      <vt:lpstr>ロークバック発生のタイミング</vt:lpstr>
      <vt:lpstr>システムダウン時の処理</vt:lpstr>
      <vt:lpstr>全体まとめ①</vt:lpstr>
      <vt:lpstr>全体まとめ②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368</cp:revision>
  <dcterms:created xsi:type="dcterms:W3CDTF">2019-11-02T00:06:04Z</dcterms:created>
  <dcterms:modified xsi:type="dcterms:W3CDTF">2025-03-08T00:21:29Z</dcterms:modified>
</cp:coreProperties>
</file>