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78" r:id="rId3"/>
  </p:sldMasterIdLst>
  <p:notesMasterIdLst>
    <p:notesMasterId r:id="rId83"/>
  </p:notesMasterIdLst>
  <p:sldIdLst>
    <p:sldId id="1180" r:id="rId4"/>
    <p:sldId id="1377" r:id="rId5"/>
    <p:sldId id="1502" r:id="rId6"/>
    <p:sldId id="1503" r:id="rId7"/>
    <p:sldId id="1504" r:id="rId8"/>
    <p:sldId id="1067" r:id="rId9"/>
    <p:sldId id="1505" r:id="rId10"/>
    <p:sldId id="1506" r:id="rId11"/>
    <p:sldId id="1318" r:id="rId12"/>
    <p:sldId id="1403" r:id="rId13"/>
    <p:sldId id="1091" r:id="rId14"/>
    <p:sldId id="1090" r:id="rId15"/>
    <p:sldId id="1222" r:id="rId16"/>
    <p:sldId id="1384" r:id="rId17"/>
    <p:sldId id="1385" r:id="rId18"/>
    <p:sldId id="1329" r:id="rId19"/>
    <p:sldId id="1389" r:id="rId20"/>
    <p:sldId id="407" r:id="rId21"/>
    <p:sldId id="1854" r:id="rId22"/>
    <p:sldId id="1855" r:id="rId23"/>
    <p:sldId id="986" r:id="rId24"/>
    <p:sldId id="1496" r:id="rId25"/>
    <p:sldId id="1856" r:id="rId26"/>
    <p:sldId id="1857" r:id="rId27"/>
    <p:sldId id="1858" r:id="rId28"/>
    <p:sldId id="1405" r:id="rId29"/>
    <p:sldId id="1419" r:id="rId30"/>
    <p:sldId id="1239" r:id="rId31"/>
    <p:sldId id="1382" r:id="rId32"/>
    <p:sldId id="1498" r:id="rId33"/>
    <p:sldId id="1409" r:id="rId34"/>
    <p:sldId id="1411" r:id="rId35"/>
    <p:sldId id="1447" r:id="rId36"/>
    <p:sldId id="601" r:id="rId37"/>
    <p:sldId id="318" r:id="rId38"/>
    <p:sldId id="319" r:id="rId39"/>
    <p:sldId id="1173" r:id="rId40"/>
    <p:sldId id="321" r:id="rId41"/>
    <p:sldId id="1454" r:id="rId42"/>
    <p:sldId id="1449" r:id="rId43"/>
    <p:sldId id="1859" r:id="rId44"/>
    <p:sldId id="1451" r:id="rId45"/>
    <p:sldId id="1453" r:id="rId46"/>
    <p:sldId id="1862" r:id="rId47"/>
    <p:sldId id="1456" r:id="rId48"/>
    <p:sldId id="1863" r:id="rId49"/>
    <p:sldId id="1455" r:id="rId50"/>
    <p:sldId id="1458" r:id="rId51"/>
    <p:sldId id="1459" r:id="rId52"/>
    <p:sldId id="1460" r:id="rId53"/>
    <p:sldId id="1860" r:id="rId54"/>
    <p:sldId id="1462" r:id="rId55"/>
    <p:sldId id="1464" r:id="rId56"/>
    <p:sldId id="1864" r:id="rId57"/>
    <p:sldId id="1465" r:id="rId58"/>
    <p:sldId id="1865" r:id="rId59"/>
    <p:sldId id="1466" r:id="rId60"/>
    <p:sldId id="1866" r:id="rId61"/>
    <p:sldId id="1467" r:id="rId62"/>
    <p:sldId id="1867" r:id="rId63"/>
    <p:sldId id="1468" r:id="rId64"/>
    <p:sldId id="1868" r:id="rId65"/>
    <p:sldId id="1469" r:id="rId66"/>
    <p:sldId id="1473" r:id="rId67"/>
    <p:sldId id="1475" r:id="rId68"/>
    <p:sldId id="1476" r:id="rId69"/>
    <p:sldId id="1470" r:id="rId70"/>
    <p:sldId id="1472" r:id="rId71"/>
    <p:sldId id="1474" r:id="rId72"/>
    <p:sldId id="1471" r:id="rId73"/>
    <p:sldId id="1477" r:id="rId74"/>
    <p:sldId id="1478" r:id="rId75"/>
    <p:sldId id="1861" r:id="rId76"/>
    <p:sldId id="1482" r:id="rId77"/>
    <p:sldId id="1484" r:id="rId78"/>
    <p:sldId id="1485" r:id="rId79"/>
    <p:sldId id="1487" r:id="rId80"/>
    <p:sldId id="1488" r:id="rId81"/>
    <p:sldId id="1489" r:id="rId8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69" autoAdjust="0"/>
    <p:restoredTop sz="94660"/>
  </p:normalViewPr>
  <p:slideViewPr>
    <p:cSldViewPr snapToGrid="0">
      <p:cViewPr varScale="1">
        <p:scale>
          <a:sx n="55" d="100"/>
          <a:sy n="55" d="100"/>
        </p:scale>
        <p:origin x="284" y="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38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presProps" Target="presProps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tableStyles" Target="tableStyles.xml"/><Relationship Id="rId61" Type="http://schemas.openxmlformats.org/officeDocument/2006/relationships/slide" Target="slides/slide58.xml"/><Relationship Id="rId82" Type="http://schemas.openxmlformats.org/officeDocument/2006/relationships/slide" Target="slides/slide7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2025/3/8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1833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811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テーブルは、属性という列に分かれています。</a:t>
            </a:r>
            <a:endParaRPr kumimoji="1" lang="en-US" altLang="ja-JP" dirty="0"/>
          </a:p>
          <a:p>
            <a:r>
              <a:rPr kumimoji="1" lang="ja-JP" altLang="en-US" dirty="0"/>
              <a:t>こちら、左のテーブルは、</a:t>
            </a:r>
            <a:r>
              <a:rPr kumimoji="1" lang="en-US" altLang="ja-JP" dirty="0"/>
              <a:t>ID</a:t>
            </a:r>
            <a:r>
              <a:rPr kumimoji="1" lang="ja-JP" altLang="en-US" dirty="0"/>
              <a:t>属性と、商品属性と、単価属性の３つがあります。</a:t>
            </a:r>
            <a:endParaRPr kumimoji="1" lang="en-US" altLang="ja-JP" dirty="0"/>
          </a:p>
          <a:p>
            <a:r>
              <a:rPr kumimoji="1" lang="ja-JP" altLang="en-US" dirty="0"/>
              <a:t>こちら、右のテーブルは別のテーブルです。属性の名前も数も違います。</a:t>
            </a:r>
            <a:endParaRPr kumimoji="1" lang="en-US" altLang="ja-JP" dirty="0"/>
          </a:p>
          <a:p>
            <a:r>
              <a:rPr kumimoji="1" lang="en-US" altLang="ja-JP" dirty="0"/>
              <a:t>ID</a:t>
            </a:r>
            <a:r>
              <a:rPr kumimoji="1" lang="ja-JP" altLang="en-US" dirty="0"/>
              <a:t>属性と、購入者属性と、数量属性の４つがあります。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382FCC-E7B9-4D79-B158-EAEDCA2E7713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151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テーブルは、属性という列に分かれています。</a:t>
            </a:r>
            <a:endParaRPr kumimoji="1" lang="en-US" altLang="ja-JP" dirty="0"/>
          </a:p>
          <a:p>
            <a:r>
              <a:rPr kumimoji="1" lang="ja-JP" altLang="en-US" dirty="0"/>
              <a:t>こちら、左のテーブルは、</a:t>
            </a:r>
            <a:r>
              <a:rPr kumimoji="1" lang="en-US" altLang="ja-JP" dirty="0"/>
              <a:t>ID</a:t>
            </a:r>
            <a:r>
              <a:rPr kumimoji="1" lang="ja-JP" altLang="en-US" dirty="0"/>
              <a:t>属性と、商品属性と、単価属性の３つがあります。</a:t>
            </a:r>
            <a:endParaRPr kumimoji="1" lang="en-US" altLang="ja-JP" dirty="0"/>
          </a:p>
          <a:p>
            <a:r>
              <a:rPr kumimoji="1" lang="ja-JP" altLang="en-US" dirty="0"/>
              <a:t>こちら、右のテーブルは別のテーブルです。属性の名前も数も違います。</a:t>
            </a:r>
            <a:endParaRPr kumimoji="1" lang="en-US" altLang="ja-JP" dirty="0"/>
          </a:p>
          <a:p>
            <a:r>
              <a:rPr kumimoji="1" lang="en-US" altLang="ja-JP" dirty="0"/>
              <a:t>ID</a:t>
            </a:r>
            <a:r>
              <a:rPr kumimoji="1" lang="ja-JP" altLang="en-US" dirty="0"/>
              <a:t>属性と、購入者属性と、数量属性の４つがあります。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382FCC-E7B9-4D79-B158-EAEDCA2E7713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6806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6196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4707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3041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2025/3/8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7131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496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17190-F4F2-435C-9433-79F7AB9E97BF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5124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2025/3/8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1FBDB-3FE1-4E23-8A3E-D23037547262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7215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550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467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17190-F4F2-435C-9433-79F7AB9E97BF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8136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1FBDB-3FE1-4E23-8A3E-D23037547262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2678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2025/3/8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BE731-6ED8-4A42-8A57-3C41D7584935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2169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BE731-6ED8-4A42-8A57-3C41D7584935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6670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de/ds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sqlfiddle.com/" TargetMode="Externa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sqlfiddle.com/" TargetMode="Externa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sqlfiddle.com/" TargetMode="Externa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sqlfiddle.com/" TargetMode="Externa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2606587"/>
          </a:xfrm>
        </p:spPr>
        <p:txBody>
          <a:bodyPr>
            <a:noAutofit/>
          </a:bodyPr>
          <a:lstStyle/>
          <a:p>
            <a:r>
              <a:rPr lang="en-US" altLang="ja-JP" sz="3600" dirty="0"/>
              <a:t>12. </a:t>
            </a:r>
            <a:r>
              <a:rPr lang="ja-JP" altLang="en-US" sz="3600" dirty="0"/>
              <a:t>中間まとめ：効率的なデータ管理と分析の実践</a:t>
            </a:r>
            <a:r>
              <a:rPr lang="en-US" altLang="ja-JP" sz="3600" dirty="0"/>
              <a:t>&lt;</a:t>
            </a:r>
            <a:br>
              <a:rPr lang="en-US" altLang="ja-JP" sz="3600" dirty="0"/>
            </a:br>
            <a:br>
              <a:rPr lang="en-US" altLang="ja-JP" sz="2800" dirty="0">
                <a:solidFill>
                  <a:schemeClr val="tx1"/>
                </a:solidFill>
              </a:rPr>
            </a:br>
            <a:endParaRPr lang="ja-JP" altLang="en-US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サブタイトル 2"/>
          <p:cNvSpPr txBox="1">
            <a:spLocks/>
          </p:cNvSpPr>
          <p:nvPr/>
        </p:nvSpPr>
        <p:spPr>
          <a:xfrm>
            <a:off x="264319" y="3963945"/>
            <a:ext cx="8492223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URL: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  <a:hlinkClick r:id="rId3"/>
              </a:rPr>
              <a:t>https://</a:t>
            </a:r>
            <a:r>
              <a:rPr kumimoji="1" lang="en-US" altLang="ja-JP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  <a:hlinkClick r:id="rId3"/>
              </a:rPr>
              <a:t>www.kkaneko.jp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  <a:hlinkClick r:id="rId3"/>
              </a:rPr>
              <a:t>/de/ds/</a:t>
            </a:r>
            <a:r>
              <a:rPr kumimoji="1" lang="en-US" altLang="ja-JP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  <a:hlinkClick r:id="rId3"/>
              </a:rPr>
              <a:t>index.html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金子邦彦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9C5C1B8-0607-4859-B5AC-11C66348B2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042" y="4606947"/>
            <a:ext cx="1095375" cy="809625"/>
          </a:xfrm>
          <a:prstGeom prst="rect">
            <a:avLst/>
          </a:prstGeom>
        </p:spPr>
      </p:pic>
      <p:pic>
        <p:nvPicPr>
          <p:cNvPr id="5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3C58B151-00BC-4B03-B890-5D23E58B4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04" y="5854702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33C51FE-3BAB-482B-A9F8-01DBD2DFE5FA}"/>
              </a:ext>
            </a:extLst>
          </p:cNvPr>
          <p:cNvSpPr txBox="1"/>
          <p:nvPr/>
        </p:nvSpPr>
        <p:spPr>
          <a:xfrm>
            <a:off x="1969364" y="6538913"/>
            <a:ext cx="5205271" cy="30008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謝辞：この資料では「いらすとや」のイラストを使用しています</a:t>
            </a:r>
          </a:p>
        </p:txBody>
      </p:sp>
    </p:spTree>
    <p:extLst>
      <p:ext uri="{BB962C8B-B14F-4D97-AF65-F5344CB8AC3E}">
        <p14:creationId xmlns:p14="http://schemas.microsoft.com/office/powerpoint/2010/main" val="1304546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SQL </a:t>
            </a:r>
            <a:r>
              <a:rPr kumimoji="1" lang="ja-JP" altLang="en-US" dirty="0"/>
              <a:t>理解のための前提知識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2"/>
            <a:ext cx="8511005" cy="58752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〇 </a:t>
            </a:r>
            <a:r>
              <a:rPr kumimoji="1" lang="ja-JP" altLang="en-US" sz="2400" dirty="0"/>
              <a:t>テーブル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データを</a:t>
            </a:r>
            <a:r>
              <a:rPr lang="ja-JP" altLang="en-US" sz="2400" b="1" dirty="0">
                <a:solidFill>
                  <a:srgbClr val="C00000"/>
                </a:solidFill>
                <a:latin typeface="Söhne"/>
              </a:rPr>
              <a:t>テーブル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と呼ばれる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表形式で保存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〇 問い合わせ（クエリ）</a:t>
            </a:r>
            <a:endParaRPr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問い合わせ（クエリ）</a:t>
            </a:r>
            <a:r>
              <a:rPr lang="ja-JP" altLang="en-US" sz="2400" dirty="0"/>
              <a:t>は、</a:t>
            </a:r>
            <a:r>
              <a:rPr lang="ja-JP" altLang="en-US" sz="2400" b="1" dirty="0">
                <a:solidFill>
                  <a:srgbClr val="C00000"/>
                </a:solidFill>
              </a:rPr>
              <a:t>データベース</a:t>
            </a:r>
            <a:r>
              <a:rPr lang="ja-JP" altLang="en-US" sz="2400" dirty="0"/>
              <a:t>から</a:t>
            </a:r>
            <a:r>
              <a:rPr lang="ja-JP" altLang="en-US" sz="2400" b="1" u="sng" dirty="0"/>
              <a:t>必要なデータを検索、加工するための指令</a:t>
            </a:r>
            <a:endParaRPr lang="en-US" altLang="ja-JP" sz="2400" b="1" u="sng" dirty="0"/>
          </a:p>
          <a:p>
            <a:r>
              <a:rPr lang="en-US" altLang="ja-JP" sz="2400" dirty="0"/>
              <a:t>SELECT, FROM, WHERE </a:t>
            </a:r>
            <a:r>
              <a:rPr lang="ja-JP" altLang="en-US" sz="2400" dirty="0"/>
              <a:t>など、</a:t>
            </a:r>
            <a:r>
              <a:rPr lang="ja-JP" altLang="en-US" sz="2400" b="1" dirty="0"/>
              <a:t>多様</a:t>
            </a:r>
            <a:r>
              <a:rPr lang="ja-JP" altLang="en-US" sz="2400" dirty="0"/>
              <a:t>なコマンドが存在。</a:t>
            </a:r>
          </a:p>
          <a:p>
            <a:r>
              <a:rPr lang="ja-JP" altLang="en-US" sz="2400" b="1" dirty="0"/>
              <a:t>結合、集計、ソート、副問い合わせ</a:t>
            </a:r>
            <a:r>
              <a:rPr lang="ja-JP" altLang="en-US" sz="2400" dirty="0"/>
              <a:t>など、高度な操作も可能</a:t>
            </a: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AB3E76CA-A9B6-4D97-996F-09D649B90FBD}"/>
              </a:ext>
            </a:extLst>
          </p:cNvPr>
          <p:cNvGraphicFramePr>
            <a:graphicFrameLocks noGrp="1"/>
          </p:cNvGraphicFramePr>
          <p:nvPr/>
        </p:nvGraphicFramePr>
        <p:xfrm>
          <a:off x="923827" y="1820743"/>
          <a:ext cx="294361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296DF858-2D5B-4257-B814-B2B421032B18}"/>
              </a:ext>
            </a:extLst>
          </p:cNvPr>
          <p:cNvGraphicFramePr>
            <a:graphicFrameLocks noGrp="1"/>
          </p:cNvGraphicFramePr>
          <p:nvPr/>
        </p:nvGraphicFramePr>
        <p:xfrm>
          <a:off x="4349959" y="1820743"/>
          <a:ext cx="288905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603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Y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4676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SQL </a:t>
            </a:r>
            <a:r>
              <a:rPr kumimoji="1" lang="ja-JP" altLang="en-US" dirty="0"/>
              <a:t>問い合わせの全体像①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ja-JP" sz="2400" b="1" dirty="0"/>
              <a:t>select</a:t>
            </a:r>
            <a:r>
              <a:rPr lang="en-US" altLang="ja-JP" sz="2400" dirty="0"/>
              <a:t>: </a:t>
            </a:r>
            <a:r>
              <a:rPr lang="ja-JP" altLang="en-US" sz="2400" b="1" dirty="0"/>
              <a:t>データの検索・加工や射影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lang="ja-JP" altLang="en-US" sz="2400" dirty="0"/>
              <a:t>例：</a:t>
            </a:r>
            <a:r>
              <a:rPr lang="en-US" altLang="ja-JP" sz="2400" b="1" dirty="0"/>
              <a:t>SELECT * FROM employees</a:t>
            </a:r>
          </a:p>
          <a:p>
            <a:r>
              <a:rPr lang="en-US" altLang="ja-JP" sz="2400" b="1" dirty="0"/>
              <a:t>from</a:t>
            </a:r>
            <a:r>
              <a:rPr lang="en-US" altLang="ja-JP" sz="2400" dirty="0"/>
              <a:t>: </a:t>
            </a:r>
            <a:r>
              <a:rPr lang="ja-JP" altLang="en-US" sz="2400" dirty="0"/>
              <a:t>問い合わせ</a:t>
            </a:r>
            <a:r>
              <a:rPr lang="ja-JP" altLang="en-US" sz="2400" b="1" dirty="0"/>
              <a:t>対象テーブル</a:t>
            </a:r>
            <a:r>
              <a:rPr lang="ja-JP" altLang="en-US" sz="2400" dirty="0"/>
              <a:t>の指定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lang="ja-JP" altLang="en-US" sz="2400" dirty="0"/>
              <a:t>例：</a:t>
            </a:r>
            <a:r>
              <a:rPr lang="en-US" altLang="ja-JP" sz="2400" b="1" dirty="0"/>
              <a:t>FROM employees</a:t>
            </a:r>
          </a:p>
          <a:p>
            <a:r>
              <a:rPr lang="en-US" altLang="ja-JP" sz="2400" b="1" dirty="0"/>
              <a:t>where</a:t>
            </a:r>
            <a:r>
              <a:rPr lang="en-US" altLang="ja-JP" sz="2400" dirty="0"/>
              <a:t>: </a:t>
            </a:r>
            <a:r>
              <a:rPr lang="ja-JP" altLang="en-US" sz="2400" dirty="0"/>
              <a:t>条件に一致する行を</a:t>
            </a:r>
            <a:r>
              <a:rPr lang="ja-JP" altLang="en-US" sz="2400" b="1" dirty="0"/>
              <a:t>選択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lang="ja-JP" altLang="en-US" sz="2400" dirty="0"/>
              <a:t>例：</a:t>
            </a:r>
            <a:r>
              <a:rPr lang="en-US" altLang="ja-JP" sz="2400" b="1" dirty="0"/>
              <a:t>WHERE age &gt; 30</a:t>
            </a:r>
            <a:r>
              <a:rPr lang="ja-JP" altLang="en-US" sz="2400" b="1" dirty="0"/>
              <a:t>   </a:t>
            </a:r>
            <a:endParaRPr lang="en-US" altLang="ja-JP" sz="2400" b="1" dirty="0"/>
          </a:p>
          <a:p>
            <a:r>
              <a:rPr lang="en-US" altLang="ja-JP" sz="2400" b="1" dirty="0"/>
              <a:t>join, on</a:t>
            </a:r>
            <a:r>
              <a:rPr lang="en-US" altLang="ja-JP" sz="2400" dirty="0"/>
              <a:t>: </a:t>
            </a:r>
            <a:r>
              <a:rPr lang="ja-JP" altLang="en-US" sz="2400" dirty="0"/>
              <a:t>結合、結合条件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lang="ja-JP" altLang="en-US" sz="2400" dirty="0"/>
              <a:t>例：</a:t>
            </a:r>
            <a:r>
              <a:rPr lang="en-US" altLang="ja-JP" sz="2400" b="1" dirty="0"/>
              <a:t>JOIN B ON </a:t>
            </a:r>
            <a:r>
              <a:rPr lang="en-US" altLang="ja-JP" sz="2400" b="1" dirty="0" err="1"/>
              <a:t>A.b_id</a:t>
            </a:r>
            <a:r>
              <a:rPr lang="en-US" altLang="ja-JP" sz="2400" b="1" dirty="0"/>
              <a:t> = B.id</a:t>
            </a:r>
            <a:endParaRPr lang="en-US" altLang="ja-JP" sz="2400" dirty="0"/>
          </a:p>
          <a:p>
            <a:r>
              <a:rPr lang="en-US" altLang="ja-JP" sz="2400" b="1" dirty="0"/>
              <a:t>insert into</a:t>
            </a:r>
            <a:r>
              <a:rPr lang="en-US" altLang="ja-JP" sz="2400" dirty="0"/>
              <a:t>: </a:t>
            </a:r>
            <a:r>
              <a:rPr lang="ja-JP" altLang="en-US" sz="2400" dirty="0"/>
              <a:t>新しい行の</a:t>
            </a:r>
            <a:r>
              <a:rPr lang="ja-JP" altLang="en-US" sz="2400" b="1" dirty="0"/>
              <a:t>追加</a:t>
            </a:r>
            <a:r>
              <a:rPr lang="ja-JP" altLang="en-US" sz="2400" dirty="0"/>
              <a:t>（挿入）</a:t>
            </a:r>
          </a:p>
          <a:p>
            <a:r>
              <a:rPr lang="en-US" altLang="ja-JP" sz="2400" b="1" dirty="0"/>
              <a:t>update, set: </a:t>
            </a:r>
            <a:r>
              <a:rPr lang="ja-JP" altLang="en-US" sz="2400" dirty="0"/>
              <a:t>条件に一致する行を</a:t>
            </a:r>
            <a:r>
              <a:rPr lang="ja-JP" altLang="en-US" sz="2400" b="1" dirty="0"/>
              <a:t>更新</a:t>
            </a:r>
          </a:p>
          <a:p>
            <a:r>
              <a:rPr lang="en-US" altLang="ja-JP" sz="2400" b="1" dirty="0"/>
              <a:t>delete from</a:t>
            </a:r>
            <a:r>
              <a:rPr lang="en-US" altLang="ja-JP" sz="2400" dirty="0"/>
              <a:t>: </a:t>
            </a:r>
            <a:r>
              <a:rPr lang="ja-JP" altLang="en-US" sz="2400" dirty="0"/>
              <a:t>条件に一致する行を</a:t>
            </a:r>
            <a:r>
              <a:rPr lang="ja-JP" altLang="en-US" sz="2400" b="1" dirty="0"/>
              <a:t>削除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8161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SQL </a:t>
            </a:r>
            <a:r>
              <a:rPr kumimoji="1" lang="ja-JP" altLang="en-US" dirty="0"/>
              <a:t>問い合わせの全体像②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96516" y="635736"/>
            <a:ext cx="8745955" cy="5333166"/>
          </a:xfrm>
        </p:spPr>
        <p:txBody>
          <a:bodyPr>
            <a:noAutofit/>
          </a:bodyPr>
          <a:lstStyle/>
          <a:p>
            <a:r>
              <a:rPr lang="en-US" altLang="ja-JP" sz="2400" b="1" dirty="0"/>
              <a:t>distinct: </a:t>
            </a:r>
            <a:r>
              <a:rPr lang="ja-JP" altLang="en-US" sz="2400" dirty="0"/>
              <a:t>重複行の除去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lang="ja-JP" altLang="en-US" sz="2400" dirty="0"/>
              <a:t>例：</a:t>
            </a:r>
            <a:r>
              <a:rPr lang="en-US" altLang="ja-JP" sz="2400" b="1" dirty="0"/>
              <a:t>SELECT DISTINCT age FROM employees</a:t>
            </a:r>
          </a:p>
          <a:p>
            <a:r>
              <a:rPr lang="en-US" altLang="ja-JP" sz="2400" b="1" dirty="0"/>
              <a:t>count: </a:t>
            </a:r>
            <a:r>
              <a:rPr lang="ja-JP" altLang="en-US" sz="2400" dirty="0"/>
              <a:t>行数のカウント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lang="ja-JP" altLang="en-US" sz="2400" dirty="0"/>
              <a:t>例：</a:t>
            </a:r>
            <a:r>
              <a:rPr lang="en-US" altLang="ja-JP" sz="2400" b="1" dirty="0"/>
              <a:t>SELECT COUNT(*) FROM employees</a:t>
            </a:r>
          </a:p>
          <a:p>
            <a:r>
              <a:rPr lang="en-US" altLang="ja-JP" sz="2400" b="1" dirty="0" err="1"/>
              <a:t>avg</a:t>
            </a:r>
            <a:r>
              <a:rPr lang="en-US" altLang="ja-JP" sz="2400" b="1" dirty="0"/>
              <a:t>, max, min, sum</a:t>
            </a:r>
            <a:r>
              <a:rPr lang="en-US" altLang="ja-JP" sz="2400" dirty="0"/>
              <a:t>: </a:t>
            </a:r>
            <a:r>
              <a:rPr lang="ja-JP" altLang="en-US" sz="2400" dirty="0"/>
              <a:t>平均、最大、最小、合計の計算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lang="ja-JP" altLang="en-US" sz="2400" dirty="0"/>
              <a:t>例：</a:t>
            </a:r>
            <a:r>
              <a:rPr lang="en-US" altLang="ja-JP" sz="2400" b="1" dirty="0"/>
              <a:t>AVG(salary), MAX(salary)</a:t>
            </a:r>
          </a:p>
          <a:p>
            <a:r>
              <a:rPr lang="en-US" altLang="ja-JP" sz="2400" b="1" dirty="0"/>
              <a:t>group by</a:t>
            </a:r>
            <a:r>
              <a:rPr lang="en-US" altLang="ja-JP" sz="2400" dirty="0"/>
              <a:t>: </a:t>
            </a:r>
            <a:r>
              <a:rPr lang="ja-JP" altLang="en-US" sz="2400" dirty="0"/>
              <a:t>属性でグループ化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lang="ja-JP" altLang="en-US" sz="2400" dirty="0"/>
              <a:t>例：</a:t>
            </a:r>
            <a:r>
              <a:rPr lang="en-US" altLang="ja-JP" sz="2400" b="1" dirty="0"/>
              <a:t>GROUP BY </a:t>
            </a:r>
            <a:r>
              <a:rPr lang="en-US" altLang="ja-JP" sz="2400" b="1" dirty="0" err="1"/>
              <a:t>department_id</a:t>
            </a:r>
            <a:endParaRPr lang="en-US" altLang="ja-JP" sz="2400" b="1" dirty="0"/>
          </a:p>
          <a:p>
            <a:r>
              <a:rPr lang="en-US" altLang="ja-JP" sz="2400" b="1" dirty="0"/>
              <a:t>order by: </a:t>
            </a:r>
            <a:r>
              <a:rPr lang="ja-JP" altLang="en-US" sz="2400" dirty="0"/>
              <a:t>並べ替え（ソート）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lang="ja-JP" altLang="en-US" sz="2400" dirty="0"/>
              <a:t>例：</a:t>
            </a:r>
            <a:r>
              <a:rPr lang="en-US" altLang="ja-JP" sz="2400" b="1" dirty="0"/>
              <a:t>ORDER BY age</a:t>
            </a:r>
          </a:p>
          <a:p>
            <a:r>
              <a:rPr lang="ja-JP" altLang="en-US" sz="2400" dirty="0"/>
              <a:t>副問い合わせ</a:t>
            </a:r>
            <a:r>
              <a:rPr lang="en-US" altLang="ja-JP" sz="2400" dirty="0"/>
              <a:t>: SQL</a:t>
            </a:r>
            <a:r>
              <a:rPr lang="ja-JP" altLang="en-US" sz="2400" dirty="0"/>
              <a:t>文の中に別の</a:t>
            </a:r>
            <a:r>
              <a:rPr lang="en-US" altLang="ja-JP" sz="2400" dirty="0"/>
              <a:t>SQL</a:t>
            </a:r>
            <a:r>
              <a:rPr lang="ja-JP" altLang="en-US" sz="2400" dirty="0"/>
              <a:t>文を埋め込む。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lang="ja-JP" altLang="en-US" sz="2000" i="1" dirty="0"/>
              <a:t>例：</a:t>
            </a:r>
            <a:r>
              <a:rPr lang="en-US" altLang="ja-JP" sz="2000" b="1" dirty="0"/>
              <a:t>WHERE salary &gt; (SELECT AVG(salary) FROM employees)</a:t>
            </a:r>
            <a:endParaRPr kumimoji="1" lang="ja-JP" altLang="en-US" sz="20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4436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274732"/>
            <a:ext cx="8753475" cy="52680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altLang="ja-JP" dirty="0"/>
              <a:t>SQL </a:t>
            </a:r>
            <a:r>
              <a:rPr lang="ja-JP" altLang="en-US" dirty="0"/>
              <a:t>による結合の基本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E47450D-3ED1-4A4C-94DD-3561C325E358}"/>
              </a:ext>
            </a:extLst>
          </p:cNvPr>
          <p:cNvSpPr txBox="1"/>
          <p:nvPr/>
        </p:nvSpPr>
        <p:spPr>
          <a:xfrm>
            <a:off x="5089286" y="4627705"/>
            <a:ext cx="377539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結合条件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に基づいて，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両テーブルのデータが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結合される．</a:t>
            </a: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19" name="表 18">
            <a:extLst>
              <a:ext uri="{FF2B5EF4-FFF2-40B4-BE49-F238E27FC236}">
                <a16:creationId xmlns:a16="http://schemas.microsoft.com/office/drawing/2014/main" id="{C867B66C-3477-4CB1-844A-519331FCEFE2}"/>
              </a:ext>
            </a:extLst>
          </p:cNvPr>
          <p:cNvGraphicFramePr>
            <a:graphicFrameLocks noGrp="1"/>
          </p:cNvGraphicFramePr>
          <p:nvPr/>
        </p:nvGraphicFramePr>
        <p:xfrm>
          <a:off x="4337995" y="3065787"/>
          <a:ext cx="4533532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8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5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67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43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90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941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ID</a:t>
                      </a:r>
                      <a:endParaRPr kumimoji="1" lang="ja-JP" alt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単価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861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1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50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X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1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861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3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500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X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3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680958"/>
                  </a:ext>
                </a:extLst>
              </a:tr>
              <a:tr h="342861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2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100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Y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2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274167"/>
                  </a:ext>
                </a:extLst>
              </a:tr>
            </a:tbl>
          </a:graphicData>
        </a:graphic>
      </p:graphicFrame>
      <p:sp>
        <p:nvSpPr>
          <p:cNvPr id="20" name="コンテンツ プレースホルダー 2">
            <a:extLst>
              <a:ext uri="{FF2B5EF4-FFF2-40B4-BE49-F238E27FC236}">
                <a16:creationId xmlns:a16="http://schemas.microsoft.com/office/drawing/2014/main" id="{6A3EB56A-6D91-4269-8C66-E6074AAD3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9974" y="1123522"/>
            <a:ext cx="3593856" cy="155161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US" altLang="ja-JP" sz="2700" b="1" dirty="0">
                <a:solidFill>
                  <a:srgbClr val="C00000"/>
                </a:solidFill>
                <a:latin typeface="Segoe UI" panose="020B0502040204020203" pitchFamily="34" charset="0"/>
              </a:rPr>
              <a:t>SELECT</a:t>
            </a:r>
            <a:r>
              <a:rPr lang="en-US" altLang="ja-JP" sz="2700" b="1" dirty="0">
                <a:latin typeface="Segoe UI" panose="020B0502040204020203" pitchFamily="34" charset="0"/>
              </a:rPr>
              <a:t> </a:t>
            </a:r>
            <a:r>
              <a:rPr lang="en-US" altLang="ja-JP" sz="2700" b="1" dirty="0">
                <a:solidFill>
                  <a:srgbClr val="C00000"/>
                </a:solidFill>
                <a:latin typeface="Segoe UI" panose="020B0502040204020203" pitchFamily="34" charset="0"/>
              </a:rPr>
              <a:t>* FROM </a:t>
            </a:r>
            <a:r>
              <a:rPr lang="ja-JP" altLang="en-US" sz="2700" dirty="0">
                <a:latin typeface="Segoe UI" panose="020B0502040204020203" pitchFamily="34" charset="0"/>
              </a:rPr>
              <a:t>商品</a:t>
            </a:r>
            <a:endParaRPr lang="en-US" altLang="ja-JP" sz="2700" dirty="0">
              <a:latin typeface="Segoe UI" panose="020B0502040204020203" pitchFamily="34" charset="0"/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en-US" altLang="ja-JP" sz="2700" b="1" dirty="0">
                <a:solidFill>
                  <a:srgbClr val="C00000"/>
                </a:solidFill>
                <a:latin typeface="Segoe UI" panose="020B0502040204020203" pitchFamily="34" charset="0"/>
              </a:rPr>
              <a:t>INNER JOIN </a:t>
            </a:r>
            <a:r>
              <a:rPr lang="ja-JP" altLang="en-US" sz="2700" dirty="0">
                <a:latin typeface="Segoe UI" panose="020B0502040204020203" pitchFamily="34" charset="0"/>
              </a:rPr>
              <a:t>購入</a:t>
            </a:r>
            <a:endParaRPr lang="en-US" altLang="ja-JP" sz="2700" dirty="0">
              <a:latin typeface="Segoe UI" panose="020B0502040204020203" pitchFamily="34" charset="0"/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en-US" altLang="ja-JP" sz="2700" b="1" dirty="0">
                <a:solidFill>
                  <a:srgbClr val="C00000"/>
                </a:solidFill>
                <a:latin typeface="Segoe UI" panose="020B0502040204020203" pitchFamily="34" charset="0"/>
              </a:rPr>
              <a:t>ON</a:t>
            </a:r>
            <a:r>
              <a:rPr lang="en-US" altLang="ja-JP" sz="2700" dirty="0">
                <a:latin typeface="Segoe UI" panose="020B0502040204020203" pitchFamily="34" charset="0"/>
              </a:rPr>
              <a:t> </a:t>
            </a:r>
            <a:r>
              <a:rPr lang="ja-JP" altLang="en-US" sz="2700" dirty="0">
                <a:latin typeface="Segoe UI" panose="020B0502040204020203" pitchFamily="34" charset="0"/>
              </a:rPr>
              <a:t>商品</a:t>
            </a:r>
            <a:r>
              <a:rPr lang="en-US" altLang="ja-JP" sz="2700" dirty="0">
                <a:latin typeface="Segoe UI" panose="020B0502040204020203" pitchFamily="34" charset="0"/>
              </a:rPr>
              <a:t>.ID = </a:t>
            </a:r>
            <a:r>
              <a:rPr lang="ja-JP" altLang="en-US" sz="2700" dirty="0">
                <a:latin typeface="Segoe UI" panose="020B0502040204020203" pitchFamily="34" charset="0"/>
              </a:rPr>
              <a:t>購入</a:t>
            </a:r>
            <a:r>
              <a:rPr lang="en-US" altLang="ja-JP" sz="2700" dirty="0">
                <a:latin typeface="Segoe UI" panose="020B0502040204020203" pitchFamily="34" charset="0"/>
              </a:rPr>
              <a:t>.</a:t>
            </a:r>
            <a:r>
              <a:rPr lang="ja-JP" altLang="en-US" sz="2700" dirty="0">
                <a:latin typeface="Segoe UI" panose="020B0502040204020203" pitchFamily="34" charset="0"/>
              </a:rPr>
              <a:t>商品番号</a:t>
            </a:r>
            <a:r>
              <a:rPr lang="en-US" altLang="ja-JP" sz="2700" dirty="0">
                <a:latin typeface="Segoe UI" panose="020B0502040204020203" pitchFamily="34" charset="0"/>
              </a:rPr>
              <a:t>;</a:t>
            </a:r>
          </a:p>
          <a:p>
            <a:pPr marL="0" indent="0">
              <a:buNone/>
            </a:pPr>
            <a:endParaRPr lang="ja-JP" altLang="en-US" sz="2700" dirty="0">
              <a:latin typeface="Inconsolata" panose="020B0609030003000000" pitchFamily="49" charset="0"/>
            </a:endParaRPr>
          </a:p>
          <a:p>
            <a:pPr marL="0" indent="0">
              <a:buNone/>
            </a:pPr>
            <a:endParaRPr lang="ja-JP" altLang="en-US" sz="2700" dirty="0">
              <a:latin typeface="Inconsolata" panose="020B0609030003000000" pitchFamily="49" charset="0"/>
            </a:endParaRPr>
          </a:p>
        </p:txBody>
      </p:sp>
      <p:sp>
        <p:nvSpPr>
          <p:cNvPr id="3" name="右中かっこ 2">
            <a:extLst>
              <a:ext uri="{FF2B5EF4-FFF2-40B4-BE49-F238E27FC236}">
                <a16:creationId xmlns:a16="http://schemas.microsoft.com/office/drawing/2014/main" id="{766C6082-54DC-4640-B9F8-D877EA37C3F8}"/>
              </a:ext>
            </a:extLst>
          </p:cNvPr>
          <p:cNvSpPr/>
          <p:nvPr/>
        </p:nvSpPr>
        <p:spPr>
          <a:xfrm>
            <a:off x="7400010" y="2124901"/>
            <a:ext cx="125260" cy="52680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A4E8429-D55D-40DF-891B-DF11467E6A70}"/>
              </a:ext>
            </a:extLst>
          </p:cNvPr>
          <p:cNvSpPr txBox="1"/>
          <p:nvPr/>
        </p:nvSpPr>
        <p:spPr>
          <a:xfrm>
            <a:off x="7525270" y="2168902"/>
            <a:ext cx="156966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結合条件</a:t>
            </a:r>
            <a:endParaRPr kumimoji="0" lang="en-US" altLang="ja-JP" sz="27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右矢印 4">
            <a:extLst>
              <a:ext uri="{FF2B5EF4-FFF2-40B4-BE49-F238E27FC236}">
                <a16:creationId xmlns:a16="http://schemas.microsoft.com/office/drawing/2014/main" id="{A3A5A180-4D0C-4639-9357-9FDE91CC3C9C}"/>
              </a:ext>
            </a:extLst>
          </p:cNvPr>
          <p:cNvSpPr/>
          <p:nvPr/>
        </p:nvSpPr>
        <p:spPr>
          <a:xfrm>
            <a:off x="3555497" y="3134452"/>
            <a:ext cx="531594" cy="10707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01CF557-A417-DBB2-DBBF-63C0B6E4A4AB}"/>
              </a:ext>
            </a:extLst>
          </p:cNvPr>
          <p:cNvSpPr txBox="1"/>
          <p:nvPr/>
        </p:nvSpPr>
        <p:spPr>
          <a:xfrm>
            <a:off x="4013318" y="664922"/>
            <a:ext cx="279916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結合のための</a:t>
            </a:r>
            <a:r>
              <a:rPr kumimoji="0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SQL</a:t>
            </a:r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4B3B6ABD-9024-9F5D-94DB-F67D58E86087}"/>
              </a:ext>
            </a:extLst>
          </p:cNvPr>
          <p:cNvCxnSpPr/>
          <p:nvPr/>
        </p:nvCxnSpPr>
        <p:spPr>
          <a:xfrm>
            <a:off x="895561" y="3253859"/>
            <a:ext cx="1542838" cy="102639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C43981D-F0C7-CFBD-DC2C-B663A14CC1D0}"/>
              </a:ext>
            </a:extLst>
          </p:cNvPr>
          <p:cNvSpPr txBox="1"/>
          <p:nvPr/>
        </p:nvSpPr>
        <p:spPr>
          <a:xfrm>
            <a:off x="2127708" y="356051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関連</a:t>
            </a:r>
          </a:p>
        </p:txBody>
      </p:sp>
      <p:sp>
        <p:nvSpPr>
          <p:cNvPr id="25" name="コンテンツ プレースホルダー 2"/>
          <p:cNvSpPr txBox="1">
            <a:spLocks/>
          </p:cNvSpPr>
          <p:nvPr/>
        </p:nvSpPr>
        <p:spPr>
          <a:xfrm>
            <a:off x="188382" y="979007"/>
            <a:ext cx="1414358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</a:p>
        </p:txBody>
      </p:sp>
      <p:graphicFrame>
        <p:nvGraphicFramePr>
          <p:cNvPr id="26" name="表 25">
            <a:extLst>
              <a:ext uri="{FF2B5EF4-FFF2-40B4-BE49-F238E27FC236}">
                <a16:creationId xmlns:a16="http://schemas.microsoft.com/office/drawing/2014/main" id="{AB3E76CA-A9B6-4D97-996F-09D649B90FBD}"/>
              </a:ext>
            </a:extLst>
          </p:cNvPr>
          <p:cNvGraphicFramePr>
            <a:graphicFrameLocks noGrp="1"/>
          </p:cNvGraphicFramePr>
          <p:nvPr/>
        </p:nvGraphicFramePr>
        <p:xfrm>
          <a:off x="277281" y="1516499"/>
          <a:ext cx="294361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7" name="表 26">
            <a:extLst>
              <a:ext uri="{FF2B5EF4-FFF2-40B4-BE49-F238E27FC236}">
                <a16:creationId xmlns:a16="http://schemas.microsoft.com/office/drawing/2014/main" id="{296DF858-2D5B-4257-B814-B2B421032B18}"/>
              </a:ext>
            </a:extLst>
          </p:cNvPr>
          <p:cNvGraphicFramePr>
            <a:graphicFrameLocks noGrp="1"/>
          </p:cNvGraphicFramePr>
          <p:nvPr/>
        </p:nvGraphicFramePr>
        <p:xfrm>
          <a:off x="443471" y="4349531"/>
          <a:ext cx="288905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517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Y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</a:tbl>
          </a:graphicData>
        </a:graphic>
      </p:graphicFrame>
      <p:sp>
        <p:nvSpPr>
          <p:cNvPr id="28" name="コンテンツ プレースホルダー 2"/>
          <p:cNvSpPr txBox="1">
            <a:spLocks/>
          </p:cNvSpPr>
          <p:nvPr/>
        </p:nvSpPr>
        <p:spPr>
          <a:xfrm>
            <a:off x="443471" y="3738851"/>
            <a:ext cx="2299404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</a:t>
            </a:r>
          </a:p>
        </p:txBody>
      </p:sp>
    </p:spTree>
    <p:extLst>
      <p:ext uri="{BB962C8B-B14F-4D97-AF65-F5344CB8AC3E}">
        <p14:creationId xmlns:p14="http://schemas.microsoft.com/office/powerpoint/2010/main" val="3230133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集約の方法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96381" y="644893"/>
            <a:ext cx="8947619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AVG,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MAX,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MIN,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SUM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：平均値，最大値，最小値，合計値を算出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COUNT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：行数を計算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12" name="表 11">
            <a:extLst>
              <a:ext uri="{FF2B5EF4-FFF2-40B4-BE49-F238E27FC236}">
                <a16:creationId xmlns:a16="http://schemas.microsoft.com/office/drawing/2014/main" id="{A421EE35-0D14-4CE5-B5A9-1985AD613FE3}"/>
              </a:ext>
            </a:extLst>
          </p:cNvPr>
          <p:cNvGraphicFramePr>
            <a:graphicFrameLocks noGrp="1"/>
          </p:cNvGraphicFramePr>
          <p:nvPr/>
        </p:nvGraphicFramePr>
        <p:xfrm>
          <a:off x="146418" y="2300037"/>
          <a:ext cx="434203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0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839">
                <a:tc>
                  <a:txBody>
                    <a:bodyPr/>
                    <a:lstStyle/>
                    <a:p>
                      <a:r>
                        <a:rPr lang="ja-JP" altLang="en-US" sz="2400" dirty="0"/>
                        <a:t>名前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ja-JP" altLang="en-US" sz="2400"/>
                        <a:t>得点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ja-JP" altLang="en-US" sz="2400"/>
                        <a:t>居室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504">
                <a:tc>
                  <a:txBody>
                    <a:bodyPr/>
                    <a:lstStyle/>
                    <a:p>
                      <a:r>
                        <a:rPr lang="ja-JP" altLang="en-US" sz="2400" dirty="0"/>
                        <a:t>徳川家康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2400"/>
                        <a:t>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2400"/>
                        <a:t>1</a:t>
                      </a:r>
                      <a:r>
                        <a:rPr lang="ja-JP" altLang="en-US" sz="2400"/>
                        <a:t>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839">
                <a:tc>
                  <a:txBody>
                    <a:bodyPr/>
                    <a:lstStyle/>
                    <a:p>
                      <a:r>
                        <a:rPr lang="ja-JP" altLang="en-US" sz="2400"/>
                        <a:t>源義経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2400" dirty="0"/>
                        <a:t>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2400"/>
                        <a:t>2</a:t>
                      </a:r>
                      <a:r>
                        <a:rPr lang="ja-JP" altLang="en-US" sz="2400"/>
                        <a:t>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839">
                <a:tc>
                  <a:txBody>
                    <a:bodyPr/>
                    <a:lstStyle/>
                    <a:p>
                      <a:r>
                        <a:rPr lang="ja-JP" altLang="en-US" sz="2400"/>
                        <a:t>西郷隆盛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2400" dirty="0"/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2400"/>
                        <a:t>3</a:t>
                      </a:r>
                      <a:r>
                        <a:rPr lang="ja-JP" altLang="en-US" sz="2400"/>
                        <a:t>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7875803"/>
                  </a:ext>
                </a:extLst>
              </a:tr>
              <a:tr h="252839">
                <a:tc>
                  <a:txBody>
                    <a:bodyPr/>
                    <a:lstStyle/>
                    <a:p>
                      <a:r>
                        <a:rPr lang="ja-JP" altLang="en-US" sz="2400"/>
                        <a:t>豊臣秀吉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2400" dirty="0"/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2400"/>
                        <a:t>1</a:t>
                      </a:r>
                      <a:r>
                        <a:rPr lang="ja-JP" altLang="en-US" sz="2400"/>
                        <a:t>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5325526"/>
                  </a:ext>
                </a:extLst>
              </a:tr>
              <a:tr h="252839">
                <a:tc>
                  <a:txBody>
                    <a:bodyPr/>
                    <a:lstStyle/>
                    <a:p>
                      <a:r>
                        <a:rPr lang="ja-JP" altLang="en-US" sz="2400"/>
                        <a:t>織田信長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2400" dirty="0"/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2400" dirty="0"/>
                        <a:t>2</a:t>
                      </a:r>
                      <a:r>
                        <a:rPr lang="ja-JP" altLang="en-US" sz="2400" dirty="0"/>
                        <a:t>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3571010"/>
                  </a:ext>
                </a:extLst>
              </a:tr>
            </a:tbl>
          </a:graphicData>
        </a:graphic>
      </p:graphicFrame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1172077" y="1745512"/>
            <a:ext cx="1414358" cy="73947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記録テーブル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4901611" y="1878202"/>
            <a:ext cx="4194161" cy="44781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AVG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得点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FROM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記録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結果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 82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MAX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得点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FROM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記録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結果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 90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MIN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得点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FROM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記録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結果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 75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SUM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得点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FROM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記録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結果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 410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COUNT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(*)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FROM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記録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結果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 5</a:t>
            </a:r>
          </a:p>
        </p:txBody>
      </p:sp>
    </p:spTree>
    <p:extLst>
      <p:ext uri="{BB962C8B-B14F-4D97-AF65-F5344CB8AC3E}">
        <p14:creationId xmlns:p14="http://schemas.microsoft.com/office/powerpoint/2010/main" val="2318924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91A85C-5582-C104-2835-49C86D0AD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グループ化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5817623-5A93-DD69-DC6A-F76D92120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694476"/>
            <a:ext cx="8822155" cy="61635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sz="2400" b="1" dirty="0"/>
              <a:t>グループ化</a:t>
            </a:r>
            <a:r>
              <a:rPr kumimoji="1" lang="ja-JP" altLang="en-US" sz="2400" dirty="0"/>
              <a:t>は、</a:t>
            </a:r>
            <a:r>
              <a:rPr kumimoji="1" lang="ja-JP" altLang="en-US" sz="2400" b="1" dirty="0"/>
              <a:t>同じ属性値を共有するデータ</a:t>
            </a:r>
            <a:r>
              <a:rPr kumimoji="1" lang="ja-JP" altLang="en-US" sz="2400" dirty="0"/>
              <a:t>を</a:t>
            </a:r>
            <a:r>
              <a:rPr lang="ja-JP" altLang="en-US" sz="2400" b="1" dirty="0"/>
              <a:t>集める</a:t>
            </a:r>
            <a:r>
              <a:rPr kumimoji="1" lang="ja-JP" altLang="en-US" sz="2400" b="1" dirty="0"/>
              <a:t>プロセス</a:t>
            </a:r>
            <a:r>
              <a:rPr kumimoji="1" lang="ja-JP" altLang="en-US" sz="2400" dirty="0"/>
              <a:t>．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例：</a:t>
            </a:r>
            <a:r>
              <a:rPr kumimoji="1" lang="ja-JP" altLang="en-US" sz="2400" b="1" dirty="0"/>
              <a:t>科目の「国語」、「算数」、「理科」でグループ化</a:t>
            </a:r>
            <a:endParaRPr kumimoji="1" lang="en-US" altLang="ja-JP" sz="2400" b="1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例：</a:t>
            </a:r>
            <a:r>
              <a:rPr kumimoji="1" lang="ja-JP" altLang="en-US" sz="2400" b="1" dirty="0"/>
              <a:t>受講者の「</a:t>
            </a:r>
            <a:r>
              <a:rPr kumimoji="1" lang="en-US" altLang="ja-JP" sz="2400" b="1" dirty="0"/>
              <a:t>A</a:t>
            </a:r>
            <a:r>
              <a:rPr kumimoji="1" lang="ja-JP" altLang="en-US" sz="2400" b="1" dirty="0"/>
              <a:t>」、「</a:t>
            </a:r>
            <a:r>
              <a:rPr kumimoji="1" lang="en-US" altLang="ja-JP" sz="2400" b="1" dirty="0"/>
              <a:t>B</a:t>
            </a:r>
            <a:r>
              <a:rPr kumimoji="1" lang="ja-JP" altLang="en-US" sz="2400" b="1" dirty="0"/>
              <a:t>」でグループ化</a:t>
            </a:r>
            <a:endParaRPr kumimoji="1" lang="en-US" altLang="ja-JP" sz="2400" b="1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それぞれの値ごとにグループに分けることで，データの分析が容易になる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2FF7986-3946-8564-F3A9-14C8037B6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DBE31C89-1FF0-FF30-9069-C86295E42E2F}"/>
              </a:ext>
            </a:extLst>
          </p:cNvPr>
          <p:cNvGraphicFramePr>
            <a:graphicFrameLocks noGrp="1"/>
          </p:cNvGraphicFramePr>
          <p:nvPr/>
        </p:nvGraphicFramePr>
        <p:xfrm>
          <a:off x="804980" y="1554480"/>
          <a:ext cx="2380079" cy="187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45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4582">
                  <a:extLst>
                    <a:ext uri="{9D8B030D-6E8A-4147-A177-3AD203B41FA5}">
                      <a16:colId xmlns:a16="http://schemas.microsoft.com/office/drawing/2014/main" val="2813495405"/>
                    </a:ext>
                  </a:extLst>
                </a:gridCol>
              </a:tblGrid>
              <a:tr h="2779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科目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受講者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得点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90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国語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A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85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90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国語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B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90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90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算数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A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90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  <a:tr h="27790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算数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B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96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88489110"/>
                  </a:ext>
                </a:extLst>
              </a:tr>
              <a:tr h="27790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理科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A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95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55276735"/>
                  </a:ext>
                </a:extLst>
              </a:tr>
            </a:tbl>
          </a:graphicData>
        </a:graphic>
      </p:graphicFrame>
      <p:sp>
        <p:nvSpPr>
          <p:cNvPr id="6" name="矢印: 右 5">
            <a:extLst>
              <a:ext uri="{FF2B5EF4-FFF2-40B4-BE49-F238E27FC236}">
                <a16:creationId xmlns:a16="http://schemas.microsoft.com/office/drawing/2014/main" id="{01752C60-5BA5-44AF-79DF-3A3B8AF22C33}"/>
              </a:ext>
            </a:extLst>
          </p:cNvPr>
          <p:cNvSpPr/>
          <p:nvPr/>
        </p:nvSpPr>
        <p:spPr>
          <a:xfrm>
            <a:off x="3364976" y="2309045"/>
            <a:ext cx="208891" cy="42653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FFDD650C-C5F5-E466-49FC-AE1729110DDC}"/>
              </a:ext>
            </a:extLst>
          </p:cNvPr>
          <p:cNvGraphicFramePr>
            <a:graphicFrameLocks noGrp="1"/>
          </p:cNvGraphicFramePr>
          <p:nvPr/>
        </p:nvGraphicFramePr>
        <p:xfrm>
          <a:off x="3753377" y="1634275"/>
          <a:ext cx="2380078" cy="973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45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4582">
                  <a:extLst>
                    <a:ext uri="{9D8B030D-6E8A-4147-A177-3AD203B41FA5}">
                      <a16:colId xmlns:a16="http://schemas.microsoft.com/office/drawing/2014/main" val="2813495405"/>
                    </a:ext>
                  </a:extLst>
                </a:gridCol>
              </a:tblGrid>
              <a:tr h="34862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科目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受講者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得点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128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国語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A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85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128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国語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B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90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表 10">
            <a:extLst>
              <a:ext uri="{FF2B5EF4-FFF2-40B4-BE49-F238E27FC236}">
                <a16:creationId xmlns:a16="http://schemas.microsoft.com/office/drawing/2014/main" id="{C01A6765-4204-2549-3C30-0C1EE32E9979}"/>
              </a:ext>
            </a:extLst>
          </p:cNvPr>
          <p:cNvGraphicFramePr>
            <a:graphicFrameLocks noGrp="1"/>
          </p:cNvGraphicFramePr>
          <p:nvPr/>
        </p:nvGraphicFramePr>
        <p:xfrm>
          <a:off x="6606307" y="1670484"/>
          <a:ext cx="2418449" cy="638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3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75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7553">
                  <a:extLst>
                    <a:ext uri="{9D8B030D-6E8A-4147-A177-3AD203B41FA5}">
                      <a16:colId xmlns:a16="http://schemas.microsoft.com/office/drawing/2014/main" val="2813495405"/>
                    </a:ext>
                  </a:extLst>
                </a:gridCol>
              </a:tblGrid>
              <a:tr h="32614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科目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受講者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得点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929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理科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A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95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55276735"/>
                  </a:ext>
                </a:extLst>
              </a:tr>
            </a:tbl>
          </a:graphicData>
        </a:graphic>
      </p:graphicFrame>
      <p:graphicFrame>
        <p:nvGraphicFramePr>
          <p:cNvPr id="12" name="表 11">
            <a:extLst>
              <a:ext uri="{FF2B5EF4-FFF2-40B4-BE49-F238E27FC236}">
                <a16:creationId xmlns:a16="http://schemas.microsoft.com/office/drawing/2014/main" id="{4F6DB3D0-9E8C-C60C-ADD5-2D3CF2FD6835}"/>
              </a:ext>
            </a:extLst>
          </p:cNvPr>
          <p:cNvGraphicFramePr>
            <a:graphicFrameLocks noGrp="1"/>
          </p:cNvGraphicFramePr>
          <p:nvPr/>
        </p:nvGraphicFramePr>
        <p:xfrm>
          <a:off x="6312965" y="2485159"/>
          <a:ext cx="2380078" cy="937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45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4582">
                  <a:extLst>
                    <a:ext uri="{9D8B030D-6E8A-4147-A177-3AD203B41FA5}">
                      <a16:colId xmlns:a16="http://schemas.microsoft.com/office/drawing/2014/main" val="2813495405"/>
                    </a:ext>
                  </a:extLst>
                </a:gridCol>
              </a:tblGrid>
              <a:tr h="29694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科目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受講者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得点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90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算数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A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90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  <a:tr h="27790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算数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B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96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88489110"/>
                  </a:ext>
                </a:extLst>
              </a:tr>
            </a:tbl>
          </a:graphicData>
        </a:graphic>
      </p:graphicFrame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69093174-7606-7B1B-0474-C70E39BB3347}"/>
              </a:ext>
            </a:extLst>
          </p:cNvPr>
          <p:cNvGraphicFramePr>
            <a:graphicFrameLocks noGrp="1"/>
          </p:cNvGraphicFramePr>
          <p:nvPr/>
        </p:nvGraphicFramePr>
        <p:xfrm>
          <a:off x="3854274" y="4171950"/>
          <a:ext cx="2418449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3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75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7553">
                  <a:extLst>
                    <a:ext uri="{9D8B030D-6E8A-4147-A177-3AD203B41FA5}">
                      <a16:colId xmlns:a16="http://schemas.microsoft.com/office/drawing/2014/main" val="2813495405"/>
                    </a:ext>
                  </a:extLst>
                </a:gridCol>
              </a:tblGrid>
              <a:tr h="22958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科目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受講者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得点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586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国語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A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85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586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算数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A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90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  <a:tr h="229586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理科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A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95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55276735"/>
                  </a:ext>
                </a:extLst>
              </a:tr>
            </a:tbl>
          </a:graphicData>
        </a:graphic>
      </p:graphicFrame>
      <p:graphicFrame>
        <p:nvGraphicFramePr>
          <p:cNvPr id="14" name="表 13">
            <a:extLst>
              <a:ext uri="{FF2B5EF4-FFF2-40B4-BE49-F238E27FC236}">
                <a16:creationId xmlns:a16="http://schemas.microsoft.com/office/drawing/2014/main" id="{148C3B79-47D3-8AF3-AC0D-B6AC648F87F3}"/>
              </a:ext>
            </a:extLst>
          </p:cNvPr>
          <p:cNvGraphicFramePr>
            <a:graphicFrameLocks noGrp="1"/>
          </p:cNvGraphicFramePr>
          <p:nvPr/>
        </p:nvGraphicFramePr>
        <p:xfrm>
          <a:off x="6540800" y="4269921"/>
          <a:ext cx="2418449" cy="937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3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75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7553">
                  <a:extLst>
                    <a:ext uri="{9D8B030D-6E8A-4147-A177-3AD203B41FA5}">
                      <a16:colId xmlns:a16="http://schemas.microsoft.com/office/drawing/2014/main" val="2813495405"/>
                    </a:ext>
                  </a:extLst>
                </a:gridCol>
              </a:tblGrid>
              <a:tr h="22958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科目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受講者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得点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586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国語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B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90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586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算数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B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96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88489110"/>
                  </a:ext>
                </a:extLst>
              </a:tr>
            </a:tbl>
          </a:graphicData>
        </a:graphic>
      </p:graphicFrame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F8985379-D4F4-11FA-DC6D-3A383760C6F6}"/>
              </a:ext>
            </a:extLst>
          </p:cNvPr>
          <p:cNvGraphicFramePr>
            <a:graphicFrameLocks noGrp="1"/>
          </p:cNvGraphicFramePr>
          <p:nvPr/>
        </p:nvGraphicFramePr>
        <p:xfrm>
          <a:off x="817310" y="3859530"/>
          <a:ext cx="2380079" cy="187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45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4582">
                  <a:extLst>
                    <a:ext uri="{9D8B030D-6E8A-4147-A177-3AD203B41FA5}">
                      <a16:colId xmlns:a16="http://schemas.microsoft.com/office/drawing/2014/main" val="2813495405"/>
                    </a:ext>
                  </a:extLst>
                </a:gridCol>
              </a:tblGrid>
              <a:tr h="2779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科目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受講者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得点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90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国語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A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85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90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国語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B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90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90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算数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A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90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  <a:tr h="27790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算数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B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96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88489110"/>
                  </a:ext>
                </a:extLst>
              </a:tr>
              <a:tr h="27790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理科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A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95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55276735"/>
                  </a:ext>
                </a:extLst>
              </a:tr>
            </a:tbl>
          </a:graphicData>
        </a:graphic>
      </p:graphicFrame>
      <p:sp>
        <p:nvSpPr>
          <p:cNvPr id="15" name="矢印: 右 14">
            <a:extLst>
              <a:ext uri="{FF2B5EF4-FFF2-40B4-BE49-F238E27FC236}">
                <a16:creationId xmlns:a16="http://schemas.microsoft.com/office/drawing/2014/main" id="{D8A4723B-C9F1-F285-3BDC-A8C8C4FEFAB3}"/>
              </a:ext>
            </a:extLst>
          </p:cNvPr>
          <p:cNvSpPr/>
          <p:nvPr/>
        </p:nvSpPr>
        <p:spPr>
          <a:xfrm>
            <a:off x="3377306" y="4614095"/>
            <a:ext cx="208891" cy="42653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977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91A85C-5582-C104-2835-49C86D0AD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グループ化と集約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5817623-5A93-DD69-DC6A-F76D92120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257005" cy="6011747"/>
          </a:xfrm>
        </p:spPr>
        <p:txBody>
          <a:bodyPr>
            <a:normAutofit/>
          </a:bodyPr>
          <a:lstStyle/>
          <a:p>
            <a:r>
              <a:rPr kumimoji="1" lang="ja-JP" altLang="en-US" sz="2400" b="1" dirty="0"/>
              <a:t>グループ化</a:t>
            </a:r>
            <a:r>
              <a:rPr kumimoji="1" lang="ja-JP" altLang="en-US" sz="2400" dirty="0"/>
              <a:t>は、</a:t>
            </a:r>
            <a:r>
              <a:rPr kumimoji="1" lang="ja-JP" altLang="en-US" sz="2400" b="1" dirty="0"/>
              <a:t>同じ属性値を共有するデータ</a:t>
            </a:r>
            <a:r>
              <a:rPr kumimoji="1" lang="ja-JP" altLang="en-US" sz="2400" dirty="0"/>
              <a:t>を</a:t>
            </a:r>
            <a:r>
              <a:rPr lang="ja-JP" altLang="en-US" sz="2400" b="1" dirty="0"/>
              <a:t>集める</a:t>
            </a:r>
            <a:r>
              <a:rPr kumimoji="1" lang="ja-JP" altLang="en-US" sz="2400" dirty="0"/>
              <a:t>プロセス。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例：「科目」や「受講者」ごとにデータを分類できる</a:t>
            </a:r>
            <a:endParaRPr lang="en-US" altLang="ja-JP" sz="2400" dirty="0"/>
          </a:p>
          <a:p>
            <a:r>
              <a:rPr lang="ja-JP" altLang="en-US" sz="2400" dirty="0"/>
              <a:t>こうして形成された</a:t>
            </a:r>
            <a:r>
              <a:rPr lang="ja-JP" altLang="en-US" sz="2400" b="1" dirty="0"/>
              <a:t>グループを集約（行数</a:t>
            </a:r>
            <a:r>
              <a:rPr lang="ja-JP" altLang="en-US" sz="2400" dirty="0"/>
              <a:t>、</a:t>
            </a:r>
            <a:r>
              <a:rPr lang="ja-JP" altLang="en-US" sz="2400" b="1" dirty="0"/>
              <a:t>平均値</a:t>
            </a:r>
            <a:r>
              <a:rPr lang="ja-JP" altLang="en-US" sz="2400" dirty="0"/>
              <a:t>、</a:t>
            </a:r>
            <a:r>
              <a:rPr lang="ja-JP" altLang="en-US" sz="2400" b="1" dirty="0"/>
              <a:t>合計値）し</a:t>
            </a:r>
            <a:r>
              <a:rPr lang="ja-JP" altLang="en-US" sz="2400" dirty="0"/>
              <a:t>、元のデータの概要を把握することが可能になる。</a:t>
            </a:r>
          </a:p>
          <a:p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2FF7986-3946-8564-F3A9-14C8037B6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961E6508-B02A-0D12-351E-6EAD016894BA}"/>
              </a:ext>
            </a:extLst>
          </p:cNvPr>
          <p:cNvGraphicFramePr>
            <a:graphicFrameLocks noGrp="1"/>
          </p:cNvGraphicFramePr>
          <p:nvPr/>
        </p:nvGraphicFramePr>
        <p:xfrm>
          <a:off x="282309" y="3663837"/>
          <a:ext cx="2749340" cy="187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0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9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9410">
                  <a:extLst>
                    <a:ext uri="{9D8B030D-6E8A-4147-A177-3AD203B41FA5}">
                      <a16:colId xmlns:a16="http://schemas.microsoft.com/office/drawing/2014/main" val="2813495405"/>
                    </a:ext>
                  </a:extLst>
                </a:gridCol>
              </a:tblGrid>
              <a:tr h="22958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科目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受講者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得点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586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国語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A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85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586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国語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B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90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586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算数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A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90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  <a:tr h="229586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算数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B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96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88489110"/>
                  </a:ext>
                </a:extLst>
              </a:tr>
              <a:tr h="229586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理科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A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95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55276735"/>
                  </a:ext>
                </a:extLst>
              </a:tr>
            </a:tbl>
          </a:graphicData>
        </a:graphic>
      </p:graphicFrame>
      <p:sp>
        <p:nvSpPr>
          <p:cNvPr id="15" name="矢印: 右 14">
            <a:extLst>
              <a:ext uri="{FF2B5EF4-FFF2-40B4-BE49-F238E27FC236}">
                <a16:creationId xmlns:a16="http://schemas.microsoft.com/office/drawing/2014/main" id="{2401F57B-4F19-0FD5-8FCB-27B6FF45CC3C}"/>
              </a:ext>
            </a:extLst>
          </p:cNvPr>
          <p:cNvSpPr/>
          <p:nvPr/>
        </p:nvSpPr>
        <p:spPr>
          <a:xfrm>
            <a:off x="3234850" y="4410382"/>
            <a:ext cx="241300" cy="57785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16" name="表 15">
            <a:extLst>
              <a:ext uri="{FF2B5EF4-FFF2-40B4-BE49-F238E27FC236}">
                <a16:creationId xmlns:a16="http://schemas.microsoft.com/office/drawing/2014/main" id="{02DA7C64-C57E-AF28-8FE2-0F4236192BF4}"/>
              </a:ext>
            </a:extLst>
          </p:cNvPr>
          <p:cNvGraphicFramePr>
            <a:graphicFrameLocks noGrp="1"/>
          </p:cNvGraphicFramePr>
          <p:nvPr/>
        </p:nvGraphicFramePr>
        <p:xfrm>
          <a:off x="3668531" y="3663837"/>
          <a:ext cx="2353559" cy="937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56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5617">
                  <a:extLst>
                    <a:ext uri="{9D8B030D-6E8A-4147-A177-3AD203B41FA5}">
                      <a16:colId xmlns:a16="http://schemas.microsoft.com/office/drawing/2014/main" val="2813495405"/>
                    </a:ext>
                  </a:extLst>
                </a:gridCol>
              </a:tblGrid>
              <a:tr h="22958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科目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受講者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得点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586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国語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A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85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586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国語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B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90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7" name="表 16">
            <a:extLst>
              <a:ext uri="{FF2B5EF4-FFF2-40B4-BE49-F238E27FC236}">
                <a16:creationId xmlns:a16="http://schemas.microsoft.com/office/drawing/2014/main" id="{09C30C1E-5DEA-2B9B-787A-4603CD21E9C0}"/>
              </a:ext>
            </a:extLst>
          </p:cNvPr>
          <p:cNvGraphicFramePr>
            <a:graphicFrameLocks noGrp="1"/>
          </p:cNvGraphicFramePr>
          <p:nvPr/>
        </p:nvGraphicFramePr>
        <p:xfrm>
          <a:off x="3679351" y="5629367"/>
          <a:ext cx="2353559" cy="62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56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5617">
                  <a:extLst>
                    <a:ext uri="{9D8B030D-6E8A-4147-A177-3AD203B41FA5}">
                      <a16:colId xmlns:a16="http://schemas.microsoft.com/office/drawing/2014/main" val="2813495405"/>
                    </a:ext>
                  </a:extLst>
                </a:gridCol>
              </a:tblGrid>
              <a:tr h="22958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科目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受講者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得点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586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理科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A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95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55276735"/>
                  </a:ext>
                </a:extLst>
              </a:tr>
            </a:tbl>
          </a:graphicData>
        </a:graphic>
      </p:graphicFrame>
      <p:graphicFrame>
        <p:nvGraphicFramePr>
          <p:cNvPr id="18" name="表 17">
            <a:extLst>
              <a:ext uri="{FF2B5EF4-FFF2-40B4-BE49-F238E27FC236}">
                <a16:creationId xmlns:a16="http://schemas.microsoft.com/office/drawing/2014/main" id="{240DBFE1-93D6-A7B4-4E27-5A28AB19C3A4}"/>
              </a:ext>
            </a:extLst>
          </p:cNvPr>
          <p:cNvGraphicFramePr>
            <a:graphicFrameLocks noGrp="1"/>
          </p:cNvGraphicFramePr>
          <p:nvPr/>
        </p:nvGraphicFramePr>
        <p:xfrm>
          <a:off x="3679351" y="4646602"/>
          <a:ext cx="2353559" cy="937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56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5617">
                  <a:extLst>
                    <a:ext uri="{9D8B030D-6E8A-4147-A177-3AD203B41FA5}">
                      <a16:colId xmlns:a16="http://schemas.microsoft.com/office/drawing/2014/main" val="2813495405"/>
                    </a:ext>
                  </a:extLst>
                </a:gridCol>
              </a:tblGrid>
              <a:tr h="22958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科目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受講者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得点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586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算数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A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90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  <a:tr h="229586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算数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B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96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88489110"/>
                  </a:ext>
                </a:extLst>
              </a:tr>
            </a:tbl>
          </a:graphicData>
        </a:graphic>
      </p:graphicFrame>
      <p:sp>
        <p:nvSpPr>
          <p:cNvPr id="19" name="矢印: 右 18">
            <a:extLst>
              <a:ext uri="{FF2B5EF4-FFF2-40B4-BE49-F238E27FC236}">
                <a16:creationId xmlns:a16="http://schemas.microsoft.com/office/drawing/2014/main" id="{C45C9CDF-71E5-1B92-3DCD-DA419E07BC72}"/>
              </a:ext>
            </a:extLst>
          </p:cNvPr>
          <p:cNvSpPr/>
          <p:nvPr/>
        </p:nvSpPr>
        <p:spPr>
          <a:xfrm>
            <a:off x="6214471" y="4410382"/>
            <a:ext cx="241300" cy="57785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0436082-C39C-27A6-AEAA-7A022ED04D37}"/>
              </a:ext>
            </a:extLst>
          </p:cNvPr>
          <p:cNvSpPr txBox="1"/>
          <p:nvPr/>
        </p:nvSpPr>
        <p:spPr>
          <a:xfrm>
            <a:off x="6603369" y="3666756"/>
            <a:ext cx="17235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概要</a:t>
            </a:r>
            <a:endParaRPr kumimoji="1" lang="en-US" altLang="ja-JP" sz="2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得点の平均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21" name="表 20">
            <a:extLst>
              <a:ext uri="{FF2B5EF4-FFF2-40B4-BE49-F238E27FC236}">
                <a16:creationId xmlns:a16="http://schemas.microsoft.com/office/drawing/2014/main" id="{DB98A6E1-60D8-2703-1232-6B16681211FD}"/>
              </a:ext>
            </a:extLst>
          </p:cNvPr>
          <p:cNvGraphicFramePr>
            <a:graphicFrameLocks noGrp="1"/>
          </p:cNvGraphicFramePr>
          <p:nvPr/>
        </p:nvGraphicFramePr>
        <p:xfrm>
          <a:off x="6648152" y="4829267"/>
          <a:ext cx="2440366" cy="1112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20183">
                  <a:extLst>
                    <a:ext uri="{9D8B030D-6E8A-4147-A177-3AD203B41FA5}">
                      <a16:colId xmlns:a16="http://schemas.microsoft.com/office/drawing/2014/main" val="2137347540"/>
                    </a:ext>
                  </a:extLst>
                </a:gridCol>
                <a:gridCol w="1220183">
                  <a:extLst>
                    <a:ext uri="{9D8B030D-6E8A-4147-A177-3AD203B41FA5}">
                      <a16:colId xmlns:a16="http://schemas.microsoft.com/office/drawing/2014/main" val="35088311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国語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８７．５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364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算数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９３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516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理科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９５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2339317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442F003-05E2-498C-60F0-A8063EBEBA91}"/>
              </a:ext>
            </a:extLst>
          </p:cNvPr>
          <p:cNvSpPr txBox="1"/>
          <p:nvPr/>
        </p:nvSpPr>
        <p:spPr>
          <a:xfrm>
            <a:off x="2806736" y="6326754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グループ化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E61F928-C2B7-FC55-B8F2-0D414FE15315}"/>
              </a:ext>
            </a:extLst>
          </p:cNvPr>
          <p:cNvSpPr txBox="1"/>
          <p:nvPr/>
        </p:nvSpPr>
        <p:spPr>
          <a:xfrm>
            <a:off x="5949763" y="628470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集約</a:t>
            </a:r>
          </a:p>
        </p:txBody>
      </p:sp>
    </p:spTree>
    <p:extLst>
      <p:ext uri="{BB962C8B-B14F-4D97-AF65-F5344CB8AC3E}">
        <p14:creationId xmlns:p14="http://schemas.microsoft.com/office/powerpoint/2010/main" val="2676499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97EF59-3D01-612F-5984-562D3C352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GROUP BY </a:t>
            </a:r>
            <a:r>
              <a:rPr kumimoji="1" lang="ja-JP" altLang="en-US" dirty="0"/>
              <a:t>の役割と書き方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1E119F-741B-8543-3C03-B08573365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400" b="1" dirty="0"/>
              <a:t>SQL </a:t>
            </a:r>
            <a:r>
              <a:rPr kumimoji="1" lang="ja-JP" altLang="en-US" sz="2400" b="1" dirty="0"/>
              <a:t>問い合わせ</a:t>
            </a:r>
            <a:r>
              <a:rPr kumimoji="1" lang="ja-JP" altLang="en-US" sz="2400" dirty="0"/>
              <a:t>「</a:t>
            </a:r>
            <a:r>
              <a:rPr kumimoji="1" lang="en-US" altLang="ja-JP" sz="2400" b="1" dirty="0"/>
              <a:t>SELECT …</a:t>
            </a:r>
            <a:r>
              <a:rPr kumimoji="1" lang="ja-JP" altLang="en-US" sz="2400" dirty="0"/>
              <a:t>」の中で、</a:t>
            </a:r>
            <a:r>
              <a:rPr kumimoji="1" lang="en-US" altLang="ja-JP" sz="2400" b="1" dirty="0"/>
              <a:t>GROUP BY </a:t>
            </a:r>
            <a:r>
              <a:rPr kumimoji="1" lang="ja-JP" altLang="en-US" sz="2400" dirty="0"/>
              <a:t>を使用してデータを</a:t>
            </a:r>
            <a:r>
              <a:rPr kumimoji="1" lang="ja-JP" altLang="en-US" sz="2400" b="1" dirty="0"/>
              <a:t>グループ化</a:t>
            </a:r>
            <a:r>
              <a:rPr kumimoji="1" lang="ja-JP" altLang="en-US" sz="2400" dirty="0"/>
              <a:t>する</a:t>
            </a:r>
            <a:endParaRPr kumimoji="1" lang="en-US" altLang="ja-JP" sz="2400" dirty="0"/>
          </a:p>
          <a:p>
            <a:r>
              <a:rPr lang="ja-JP" altLang="en-US" sz="2400" b="1" dirty="0"/>
              <a:t>１つ以上の属性を </a:t>
            </a:r>
            <a:r>
              <a:rPr lang="en-US" altLang="ja-JP" sz="2400" b="1" dirty="0"/>
              <a:t>GROUP BY </a:t>
            </a:r>
            <a:r>
              <a:rPr lang="ja-JP" altLang="en-US" sz="2400" dirty="0"/>
              <a:t>に指定してグループ化の基準とする。</a:t>
            </a: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b="1" dirty="0"/>
          </a:p>
          <a:p>
            <a:pPr marL="0" indent="0">
              <a:buNone/>
            </a:pPr>
            <a:r>
              <a:rPr kumimoji="1" lang="en-US" altLang="ja-JP" sz="2400" b="1" dirty="0"/>
              <a:t>SELECT </a:t>
            </a:r>
            <a:r>
              <a:rPr kumimoji="1" lang="ja-JP" altLang="en-US" sz="2400" b="1" dirty="0"/>
              <a:t>科目</a:t>
            </a:r>
            <a:r>
              <a:rPr kumimoji="1" lang="en-US" altLang="ja-JP" sz="2400" b="1" dirty="0"/>
              <a:t>, COUNT(*) FROM </a:t>
            </a:r>
            <a:r>
              <a:rPr kumimoji="1" lang="ja-JP" altLang="en-US" sz="2400" b="1" dirty="0"/>
              <a:t>成績 </a:t>
            </a:r>
            <a:r>
              <a:rPr kumimoji="1" lang="en-US" altLang="ja-JP" sz="2400" b="1" dirty="0"/>
              <a:t>GROUP BY </a:t>
            </a:r>
            <a:r>
              <a:rPr kumimoji="1" lang="ja-JP" altLang="en-US" sz="2400" b="1" dirty="0"/>
              <a:t>科目</a:t>
            </a:r>
            <a:r>
              <a:rPr kumimoji="1" lang="en-US" altLang="ja-JP" sz="2400" b="1" dirty="0"/>
              <a:t>;</a:t>
            </a:r>
            <a:endParaRPr kumimoji="1" lang="ja-JP" altLang="en-US" sz="24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7612E21-95FD-2766-0F5B-7D4029431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A35CD7C-88A8-57DE-E13E-9BE778F8451A}"/>
              </a:ext>
            </a:extLst>
          </p:cNvPr>
          <p:cNvSpPr txBox="1"/>
          <p:nvPr/>
        </p:nvSpPr>
        <p:spPr>
          <a:xfrm>
            <a:off x="321845" y="2865468"/>
            <a:ext cx="69074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すべての科目ごとに、受講者の数を計算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539B51BC-C981-505E-8D95-E1D200367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317" y="4241410"/>
            <a:ext cx="6695512" cy="241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689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テーブルと属性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角丸四角形吹き出し 11"/>
          <p:cNvSpPr/>
          <p:nvPr/>
        </p:nvSpPr>
        <p:spPr>
          <a:xfrm>
            <a:off x="3318656" y="5755394"/>
            <a:ext cx="3828553" cy="825123"/>
          </a:xfrm>
          <a:prstGeom prst="wedgeRoundRectCallout">
            <a:avLst>
              <a:gd name="adj1" fmla="val -26081"/>
              <a:gd name="adj2" fmla="val -128202"/>
              <a:gd name="adj3" fmla="val 16667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042795" y="3780712"/>
            <a:ext cx="1562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テーブル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6" name="角丸四角形吹き出し 15"/>
          <p:cNvSpPr/>
          <p:nvPr/>
        </p:nvSpPr>
        <p:spPr>
          <a:xfrm>
            <a:off x="864031" y="3613612"/>
            <a:ext cx="1619412" cy="642395"/>
          </a:xfrm>
          <a:prstGeom prst="wedgeRoundRectCallout">
            <a:avLst>
              <a:gd name="adj1" fmla="val 22004"/>
              <a:gd name="adj2" fmla="val 45299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318656" y="5864937"/>
            <a:ext cx="3828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「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ID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</a:t>
            </a:r>
            <a:r>
              <a:rPr kumimoji="0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と「</a:t>
            </a:r>
            <a:r>
              <a:rPr kumimoji="0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商品名</a:t>
            </a:r>
            <a:r>
              <a:rPr kumimoji="0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と「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単価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属性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23" name="表 22">
            <a:extLst>
              <a:ext uri="{FF2B5EF4-FFF2-40B4-BE49-F238E27FC236}">
                <a16:creationId xmlns:a16="http://schemas.microsoft.com/office/drawing/2014/main" id="{12E6F65A-5145-44B9-8B3C-5873DBD94F49}"/>
              </a:ext>
            </a:extLst>
          </p:cNvPr>
          <p:cNvGraphicFramePr>
            <a:graphicFrameLocks noGrp="1"/>
          </p:cNvGraphicFramePr>
          <p:nvPr/>
        </p:nvGraphicFramePr>
        <p:xfrm>
          <a:off x="3318656" y="3036688"/>
          <a:ext cx="347142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9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7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みかん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50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りんご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100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3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メロン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500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6D2564B3-55E9-47FA-1ACC-0B6A214D8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919" y="834789"/>
            <a:ext cx="8669271" cy="1613637"/>
          </a:xfrm>
        </p:spPr>
        <p:txBody>
          <a:bodyPr>
            <a:normAutofit/>
          </a:bodyPr>
          <a:lstStyle/>
          <a:p>
            <a:r>
              <a:rPr lang="ja-JP" altLang="en-US" sz="2400" b="1" dirty="0"/>
              <a:t>テーブル</a:t>
            </a:r>
            <a:r>
              <a:rPr kumimoji="1" lang="ja-JP" altLang="en-US" sz="2400" dirty="0"/>
              <a:t>：データを</a:t>
            </a:r>
            <a:r>
              <a:rPr kumimoji="1" lang="ja-JP" altLang="en-US" sz="2400" b="1" dirty="0"/>
              <a:t>表形式で保存</a:t>
            </a:r>
            <a:r>
              <a:rPr kumimoji="1" lang="ja-JP" altLang="en-US" sz="2400" dirty="0"/>
              <a:t>する構造</a:t>
            </a:r>
            <a:endParaRPr kumimoji="1" lang="en-US" altLang="ja-JP" sz="2400" dirty="0"/>
          </a:p>
          <a:p>
            <a:r>
              <a:rPr kumimoji="1" lang="ja-JP" altLang="en-US" sz="2400" b="1" dirty="0"/>
              <a:t>属性（列）</a:t>
            </a:r>
            <a:r>
              <a:rPr kumimoji="1" lang="ja-JP" altLang="en-US" sz="2400" dirty="0"/>
              <a:t>：データの種類に対応（例：</a:t>
            </a:r>
            <a:r>
              <a:rPr kumimoji="1" lang="en-US" altLang="ja-JP" sz="2400" dirty="0"/>
              <a:t>ID</a:t>
            </a:r>
            <a:r>
              <a:rPr kumimoji="1" lang="ja-JP" altLang="en-US" sz="2400" dirty="0"/>
              <a:t>，商品名，単価）</a:t>
            </a:r>
            <a:endParaRPr kumimoji="1" lang="en-US" altLang="ja-JP" sz="2400" dirty="0"/>
          </a:p>
          <a:p>
            <a:r>
              <a:rPr kumimoji="1" lang="ja-JP" altLang="en-US" sz="2400" b="1" dirty="0"/>
              <a:t>行</a:t>
            </a:r>
            <a:r>
              <a:rPr kumimoji="1" lang="ja-JP" altLang="en-US" sz="2400" dirty="0"/>
              <a:t>：</a:t>
            </a:r>
            <a:r>
              <a:rPr kumimoji="1" lang="ja-JP" altLang="en-US" sz="2400" b="1" dirty="0"/>
              <a:t>属性（列）</a:t>
            </a:r>
            <a:r>
              <a:rPr kumimoji="1" lang="ja-JP" altLang="en-US" sz="2400" dirty="0"/>
              <a:t>に基づいた具体的なデータの集まり</a:t>
            </a:r>
          </a:p>
          <a:p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65023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E33D30-DF91-13B3-04B6-583802121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属性のデータ型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F945C4-0CA0-E79D-C34A-0A4A52FD7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dirty="0"/>
              <a:t>【</a:t>
            </a:r>
            <a:r>
              <a:rPr kumimoji="1" lang="ja-JP" altLang="en-US" sz="2400" dirty="0"/>
              <a:t>主なデータ型</a:t>
            </a:r>
            <a:r>
              <a:rPr kumimoji="1" lang="en-US" altLang="ja-JP" sz="2400" dirty="0"/>
              <a:t>】</a:t>
            </a:r>
          </a:p>
          <a:p>
            <a:r>
              <a:rPr kumimoji="1" lang="ja-JP" altLang="en-US" sz="2400" b="1" dirty="0"/>
              <a:t>整数（</a:t>
            </a:r>
            <a:r>
              <a:rPr kumimoji="1" lang="en-US" altLang="ja-JP" sz="2400" b="1" dirty="0"/>
              <a:t>INTEGER</a:t>
            </a:r>
            <a:r>
              <a:rPr kumimoji="1" lang="ja-JP" altLang="en-US" sz="2400" b="1" dirty="0"/>
              <a:t>）</a:t>
            </a:r>
            <a:r>
              <a:rPr kumimoji="1" lang="ja-JP" altLang="en-US" sz="2400" dirty="0"/>
              <a:t>：</a:t>
            </a:r>
            <a:r>
              <a:rPr kumimoji="1" lang="en-US" altLang="ja-JP" sz="2400" dirty="0"/>
              <a:t>ID</a:t>
            </a:r>
            <a:r>
              <a:rPr kumimoji="1" lang="ja-JP" altLang="en-US" sz="2400" dirty="0"/>
              <a:t>，単価など</a:t>
            </a:r>
            <a:endParaRPr kumimoji="1" lang="en-US" altLang="ja-JP" sz="2400" dirty="0"/>
          </a:p>
          <a:p>
            <a:r>
              <a:rPr kumimoji="1" lang="ja-JP" altLang="en-US" sz="2400" b="1" dirty="0"/>
              <a:t>テキスト（</a:t>
            </a:r>
            <a:r>
              <a:rPr kumimoji="1" lang="en-US" altLang="ja-JP" sz="2400" b="1" dirty="0"/>
              <a:t>TEXT</a:t>
            </a:r>
            <a:r>
              <a:rPr kumimoji="1" lang="ja-JP" altLang="en-US" sz="2400" b="1" dirty="0"/>
              <a:t>）</a:t>
            </a:r>
            <a:r>
              <a:rPr kumimoji="1" lang="ja-JP" altLang="en-US" sz="2400" dirty="0"/>
              <a:t>：商品名など</a:t>
            </a:r>
            <a:endParaRPr kumimoji="1" lang="en-US" altLang="ja-JP" sz="2400" dirty="0"/>
          </a:p>
          <a:p>
            <a:r>
              <a:rPr kumimoji="1" lang="ja-JP" altLang="en-US" sz="2400" b="1" dirty="0"/>
              <a:t>日付／時刻（</a:t>
            </a:r>
            <a:r>
              <a:rPr kumimoji="1" lang="en-US" altLang="ja-JP" sz="2400" b="1" dirty="0"/>
              <a:t>DATETIME</a:t>
            </a:r>
            <a:r>
              <a:rPr kumimoji="1" lang="ja-JP" altLang="en-US" sz="2400" b="1" dirty="0"/>
              <a:t>）</a:t>
            </a:r>
            <a:endParaRPr kumimoji="1" lang="en-US" altLang="ja-JP" sz="2400" b="1" dirty="0"/>
          </a:p>
          <a:p>
            <a:r>
              <a:rPr kumimoji="1" lang="en-US" altLang="ja-JP" sz="2400" b="1" dirty="0"/>
              <a:t>Yes</a:t>
            </a:r>
            <a:r>
              <a:rPr kumimoji="1" lang="ja-JP" altLang="en-US" sz="2400" b="1" dirty="0"/>
              <a:t>／</a:t>
            </a:r>
            <a:r>
              <a:rPr kumimoji="1" lang="en-US" altLang="ja-JP" sz="2400" b="1" dirty="0"/>
              <a:t>No</a:t>
            </a:r>
            <a:r>
              <a:rPr kumimoji="1" lang="ja-JP" altLang="en-US" sz="2400" b="1" dirty="0"/>
              <a:t>（</a:t>
            </a:r>
            <a:r>
              <a:rPr kumimoji="1" lang="en-US" altLang="ja-JP" sz="2400" b="1" dirty="0"/>
              <a:t>BIT, BOOL</a:t>
            </a:r>
            <a:r>
              <a:rPr kumimoji="1" lang="ja-JP" altLang="en-US" sz="2400" b="1" dirty="0"/>
              <a:t>）</a:t>
            </a:r>
            <a:r>
              <a:rPr kumimoji="1" lang="ja-JP" altLang="en-US" sz="2400" dirty="0"/>
              <a:t>：ブール値</a:t>
            </a:r>
            <a:endParaRPr kumimoji="1"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71EE880-D593-AAEA-D458-7146379AC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99136" y="6162906"/>
            <a:ext cx="64896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整数で</a:t>
            </a:r>
            <a:endParaRPr kumimoji="1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オートナンバー　　テキスト　　    整数</a:t>
            </a:r>
          </a:p>
        </p:txBody>
      </p:sp>
      <p:sp>
        <p:nvSpPr>
          <p:cNvPr id="7" name="上矢印 6"/>
          <p:cNvSpPr/>
          <p:nvPr/>
        </p:nvSpPr>
        <p:spPr>
          <a:xfrm>
            <a:off x="1079246" y="5825906"/>
            <a:ext cx="342900" cy="2457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上矢印 20"/>
          <p:cNvSpPr/>
          <p:nvPr/>
        </p:nvSpPr>
        <p:spPr>
          <a:xfrm>
            <a:off x="3165101" y="5814202"/>
            <a:ext cx="342900" cy="2457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上矢印 21"/>
          <p:cNvSpPr/>
          <p:nvPr/>
        </p:nvSpPr>
        <p:spPr>
          <a:xfrm>
            <a:off x="5250956" y="5825906"/>
            <a:ext cx="342900" cy="2457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25" name="表 24">
            <a:extLst>
              <a:ext uri="{FF2B5EF4-FFF2-40B4-BE49-F238E27FC236}">
                <a16:creationId xmlns:a16="http://schemas.microsoft.com/office/drawing/2014/main" id="{7E80C97C-5FE1-4379-8B71-244D7E1669BA}"/>
              </a:ext>
            </a:extLst>
          </p:cNvPr>
          <p:cNvGraphicFramePr>
            <a:graphicFrameLocks noGrp="1"/>
          </p:cNvGraphicFramePr>
          <p:nvPr/>
        </p:nvGraphicFramePr>
        <p:xfrm>
          <a:off x="360947" y="3841930"/>
          <a:ext cx="5790198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9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06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00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みかん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50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りんご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100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3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メロン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500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5" name="正方形/長方形 34"/>
          <p:cNvSpPr/>
          <p:nvPr/>
        </p:nvSpPr>
        <p:spPr>
          <a:xfrm>
            <a:off x="360947" y="3840824"/>
            <a:ext cx="5928146" cy="429957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081624C-B038-4FB9-8B88-DC0D2B28486A}"/>
              </a:ext>
            </a:extLst>
          </p:cNvPr>
          <p:cNvSpPr/>
          <p:nvPr/>
        </p:nvSpPr>
        <p:spPr>
          <a:xfrm>
            <a:off x="6351258" y="4625577"/>
            <a:ext cx="26901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※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オートナンバー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は，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自動で 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1,2,3 </a:t>
            </a:r>
            <a:r>
              <a:rPr kumimoji="0" lang="ja-JP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</a:t>
            </a:r>
            <a:r>
              <a:rPr kumimoji="1" lang="ja-JP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ように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通し番号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が付くもの</a:t>
            </a:r>
          </a:p>
        </p:txBody>
      </p:sp>
    </p:spTree>
    <p:extLst>
      <p:ext uri="{BB962C8B-B14F-4D97-AF65-F5344CB8AC3E}">
        <p14:creationId xmlns:p14="http://schemas.microsoft.com/office/powerpoint/2010/main" val="2635857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アウトライン</a:t>
            </a:r>
            <a:endParaRPr kumimoji="1" lang="ja-JP" altLang="en-US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l="27514" r="23589" b="-2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61994" y="2477311"/>
            <a:ext cx="5281985" cy="405150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イントロダクション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ja-JP" sz="2400" dirty="0">
                <a:solidFill>
                  <a:srgbClr val="000000"/>
                </a:solidFill>
                <a:latin typeface="Calibri" panose="020F0502020204030204" pitchFamily="34" charset="0"/>
              </a:rPr>
              <a:t>NULL</a:t>
            </a: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テーブル定義、問い合わせ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データ操作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591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811B4F-9E8A-4A7F-BE1E-EF4B73C1A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属性のデータ型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904D384-1F56-419E-BC98-917D33693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4F9C79DC-A6CE-4734-96ED-81460D1D9A1F}"/>
              </a:ext>
            </a:extLst>
          </p:cNvPr>
          <p:cNvGraphicFramePr>
            <a:graphicFrameLocks noGrp="1"/>
          </p:cNvGraphicFramePr>
          <p:nvPr/>
        </p:nvGraphicFramePr>
        <p:xfrm>
          <a:off x="764565" y="951160"/>
          <a:ext cx="7937175" cy="3883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8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9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9303">
                  <a:extLst>
                    <a:ext uri="{9D8B030D-6E8A-4147-A177-3AD203B41FA5}">
                      <a16:colId xmlns:a16="http://schemas.microsoft.com/office/drawing/2014/main" val="2036084990"/>
                    </a:ext>
                  </a:extLst>
                </a:gridCol>
              </a:tblGrid>
              <a:tr h="823894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Access</a:t>
                      </a:r>
                      <a:r>
                        <a:rPr kumimoji="1" lang="en-US" altLang="ja-JP" sz="2400" baseline="0" dirty="0"/>
                        <a:t> </a:t>
                      </a:r>
                      <a:r>
                        <a:rPr kumimoji="1" lang="ja-JP" altLang="en-US" sz="2400" baseline="0" dirty="0"/>
                        <a:t>の主なデータ型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SQL </a:t>
                      </a:r>
                      <a:r>
                        <a:rPr kumimoji="1" lang="ja-JP" altLang="en-US" sz="2400" dirty="0"/>
                        <a:t>のキーワード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endParaRPr kumimoji="1" lang="ja-JP" altLang="en-US" sz="2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/>
                        <a:t>NULL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空値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37146662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短いテキスト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/>
                        <a:t>CHAR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文字列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テキスト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/>
                        <a:t>TEXT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文字列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数値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/>
                        <a:t>INTEGER, REAL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整数や浮動小数点数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日付／時刻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/>
                        <a:t>DATETIME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日付や時刻など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Yes</a:t>
                      </a:r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／</a:t>
                      </a:r>
                      <a:r>
                        <a:rPr kumimoji="1" lang="en-US" altLang="ja-JP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No </a:t>
                      </a:r>
                      <a:endParaRPr kumimoji="1" lang="ja-JP" altLang="en-US" sz="2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/>
                        <a:t>BIT, BOOL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ブール値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C93ABF5-6625-4029-88CE-7AEB79FFD9A2}"/>
              </a:ext>
            </a:extLst>
          </p:cNvPr>
          <p:cNvSpPr txBox="1"/>
          <p:nvPr/>
        </p:nvSpPr>
        <p:spPr>
          <a:xfrm>
            <a:off x="940661" y="5046977"/>
            <a:ext cx="7262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※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整数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は 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INTEGER,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浮動小数点数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（小数付きの数）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は 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REAL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8FD4C39-9E65-4742-B947-466BE3185DF0}"/>
              </a:ext>
            </a:extLst>
          </p:cNvPr>
          <p:cNvSpPr txBox="1"/>
          <p:nvPr/>
        </p:nvSpPr>
        <p:spPr>
          <a:xfrm>
            <a:off x="940661" y="5726174"/>
            <a:ext cx="66479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※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短いテキスト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は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半角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255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文字分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までが目安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それ以上になる可能性があるときは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テキスト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351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SQL </a:t>
            </a:r>
            <a:r>
              <a:rPr lang="ja-JP" altLang="en-US" dirty="0"/>
              <a:t>によるテーブル定義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2" name="コンテンツ プレースホルダー 2">
            <a:extLst>
              <a:ext uri="{FF2B5EF4-FFF2-40B4-BE49-F238E27FC236}">
                <a16:creationId xmlns:a16="http://schemas.microsoft.com/office/drawing/2014/main" id="{88A0C399-6910-4717-B74D-C91F3526E88E}"/>
              </a:ext>
            </a:extLst>
          </p:cNvPr>
          <p:cNvSpPr txBox="1">
            <a:spLocks/>
          </p:cNvSpPr>
          <p:nvPr/>
        </p:nvSpPr>
        <p:spPr>
          <a:xfrm>
            <a:off x="113654" y="1456511"/>
            <a:ext cx="4352589" cy="696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テーブル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名：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商品</a:t>
            </a:r>
          </a:p>
        </p:txBody>
      </p:sp>
      <p:graphicFrame>
        <p:nvGraphicFramePr>
          <p:cNvPr id="23" name="表 22">
            <a:extLst>
              <a:ext uri="{FF2B5EF4-FFF2-40B4-BE49-F238E27FC236}">
                <a16:creationId xmlns:a16="http://schemas.microsoft.com/office/drawing/2014/main" id="{12E6F65A-5145-44B9-8B3C-5873DBD94F49}"/>
              </a:ext>
            </a:extLst>
          </p:cNvPr>
          <p:cNvGraphicFramePr>
            <a:graphicFrameLocks noGrp="1"/>
          </p:cNvGraphicFramePr>
          <p:nvPr/>
        </p:nvGraphicFramePr>
        <p:xfrm>
          <a:off x="321845" y="2152542"/>
          <a:ext cx="347142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9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7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みかん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50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りんご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100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3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メロン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500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CAF2776-38A7-4A52-93FC-0A141D712C0A}"/>
              </a:ext>
            </a:extLst>
          </p:cNvPr>
          <p:cNvSpPr txBox="1"/>
          <p:nvPr/>
        </p:nvSpPr>
        <p:spPr>
          <a:xfrm>
            <a:off x="4554118" y="2065478"/>
            <a:ext cx="4476228" cy="22467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ID 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autoincrement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商品名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単価 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1D8B12A-20A3-4335-8A47-E550D9C2B216}"/>
              </a:ext>
            </a:extLst>
          </p:cNvPr>
          <p:cNvSpPr txBox="1"/>
          <p:nvPr/>
        </p:nvSpPr>
        <p:spPr>
          <a:xfrm>
            <a:off x="4260272" y="4616659"/>
            <a:ext cx="44470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SQL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文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※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Access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では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「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integer autoincrement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」と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書かずに「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autoincrement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BE2EE33-5B0D-4346-B190-FE5A4C1AAA04}"/>
              </a:ext>
            </a:extLst>
          </p:cNvPr>
          <p:cNvSpPr txBox="1"/>
          <p:nvPr/>
        </p:nvSpPr>
        <p:spPr>
          <a:xfrm>
            <a:off x="6362469" y="3944754"/>
            <a:ext cx="2781531" cy="4154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区切りの半角カンマ</a:t>
            </a:r>
            <a:r>
              <a:rPr kumimoji="1" lang="ja-JP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</a:t>
            </a:r>
          </a:p>
        </p:txBody>
      </p:sp>
      <p:sp>
        <p:nvSpPr>
          <p:cNvPr id="7" name="円/楕円 1">
            <a:extLst>
              <a:ext uri="{FF2B5EF4-FFF2-40B4-BE49-F238E27FC236}">
                <a16:creationId xmlns:a16="http://schemas.microsoft.com/office/drawing/2014/main" id="{6D9BBC20-72C6-4393-8EA5-80F5A5E02AE2}"/>
              </a:ext>
            </a:extLst>
          </p:cNvPr>
          <p:cNvSpPr/>
          <p:nvPr/>
        </p:nvSpPr>
        <p:spPr>
          <a:xfrm>
            <a:off x="7199541" y="3109010"/>
            <a:ext cx="342900" cy="346249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円/楕円 1">
            <a:extLst>
              <a:ext uri="{FF2B5EF4-FFF2-40B4-BE49-F238E27FC236}">
                <a16:creationId xmlns:a16="http://schemas.microsoft.com/office/drawing/2014/main" id="{97F14558-D21F-4A09-A6B1-4C13888434FD}"/>
              </a:ext>
            </a:extLst>
          </p:cNvPr>
          <p:cNvSpPr/>
          <p:nvPr/>
        </p:nvSpPr>
        <p:spPr>
          <a:xfrm>
            <a:off x="8409541" y="2631529"/>
            <a:ext cx="342900" cy="346249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80BF886-DF77-3B80-FEDD-FBA2BD1B92A1}"/>
              </a:ext>
            </a:extLst>
          </p:cNvPr>
          <p:cNvSpPr txBox="1"/>
          <p:nvPr/>
        </p:nvSpPr>
        <p:spPr>
          <a:xfrm>
            <a:off x="0" y="4110510"/>
            <a:ext cx="1980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数値・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オートナンバー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3F97B0B-3070-C610-AACF-B41733D4E7E0}"/>
              </a:ext>
            </a:extLst>
          </p:cNvPr>
          <p:cNvSpPr txBox="1"/>
          <p:nvPr/>
        </p:nvSpPr>
        <p:spPr>
          <a:xfrm>
            <a:off x="1374735" y="4064343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テキスト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9C45356-84DD-B6A5-E5B0-F9EA95682516}"/>
              </a:ext>
            </a:extLst>
          </p:cNvPr>
          <p:cNvSpPr txBox="1"/>
          <p:nvPr/>
        </p:nvSpPr>
        <p:spPr>
          <a:xfrm>
            <a:off x="2706624" y="4160197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半角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数値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1327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6C739A-9DAF-680C-7B90-5DDDE1C58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主キー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19A5AD5-202F-F55E-5E37-8D146711A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/>
              <a:t>主キー</a:t>
            </a:r>
            <a:r>
              <a:rPr kumimoji="1" lang="ja-JP" altLang="en-US" dirty="0"/>
              <a:t>は、</a:t>
            </a:r>
            <a:r>
              <a:rPr kumimoji="1" lang="ja-JP" altLang="en-US" b="1" dirty="0"/>
              <a:t>テーブルの各行を識別する</a:t>
            </a:r>
            <a:r>
              <a:rPr kumimoji="1" lang="ja-JP" altLang="en-US" dirty="0"/>
              <a:t>ためのキー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D163E12-91B0-7A2E-1F40-744521ED3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683DD05-131F-3E27-A013-A1A7E1C1D933}"/>
              </a:ext>
            </a:extLst>
          </p:cNvPr>
          <p:cNvSpPr txBox="1"/>
          <p:nvPr/>
        </p:nvSpPr>
        <p:spPr>
          <a:xfrm>
            <a:off x="2384317" y="4621726"/>
            <a:ext cx="3355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ID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属性は主キーである</a:t>
            </a:r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F8D7B304-D8A9-B978-4F5A-072ABC899EA1}"/>
              </a:ext>
            </a:extLst>
          </p:cNvPr>
          <p:cNvGraphicFramePr>
            <a:graphicFrameLocks noGrp="1"/>
          </p:cNvGraphicFramePr>
          <p:nvPr/>
        </p:nvGraphicFramePr>
        <p:xfrm>
          <a:off x="1697276" y="1898179"/>
          <a:ext cx="3789123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7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30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/>
                        <a:t>ID</a:t>
                      </a:r>
                      <a:endParaRPr kumimoji="1" lang="ja-JP" altLang="en-US" sz="2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1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50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2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100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3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500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40D6461-BAC8-0A97-5470-32F003A685EE}"/>
              </a:ext>
            </a:extLst>
          </p:cNvPr>
          <p:cNvSpPr/>
          <p:nvPr/>
        </p:nvSpPr>
        <p:spPr>
          <a:xfrm>
            <a:off x="1681930" y="1833844"/>
            <a:ext cx="950656" cy="2311807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64500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A33F01-7D84-5337-0231-EB2011E27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主キー制約と </a:t>
            </a:r>
            <a:r>
              <a:rPr kumimoji="1" lang="en-US" altLang="ja-JP" dirty="0"/>
              <a:t>PRIMARY KEY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FEC5C50-07B9-5748-4DA5-024E3494A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628750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b="1" dirty="0"/>
              <a:t>PRIMARY KEY </a:t>
            </a:r>
            <a:r>
              <a:rPr kumimoji="1" lang="ja-JP" altLang="en-US" dirty="0"/>
              <a:t>はテーブル定義時に使用し</a:t>
            </a:r>
            <a:r>
              <a:rPr lang="ja-JP" altLang="en-US" dirty="0"/>
              <a:t>，</a:t>
            </a:r>
            <a:r>
              <a:rPr kumimoji="1" lang="ja-JP" altLang="en-US" dirty="0"/>
              <a:t>「</a:t>
            </a:r>
            <a:r>
              <a:rPr kumimoji="1" lang="ja-JP" altLang="en-US" b="1" dirty="0"/>
              <a:t>主キー制約</a:t>
            </a:r>
            <a:r>
              <a:rPr kumimoji="1" lang="ja-JP" altLang="en-US" dirty="0"/>
              <a:t>」を示す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907EBB0-DE77-BF0E-B9F0-BD542E8DC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522065AC-70FF-F0B6-4A9D-E5010651F8BC}"/>
              </a:ext>
            </a:extLst>
          </p:cNvPr>
          <p:cNvGraphicFramePr>
            <a:graphicFrameLocks noGrp="1"/>
          </p:cNvGraphicFramePr>
          <p:nvPr/>
        </p:nvGraphicFramePr>
        <p:xfrm>
          <a:off x="121428" y="3980716"/>
          <a:ext cx="3789123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7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30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/>
                        <a:t>ID</a:t>
                      </a:r>
                      <a:endParaRPr kumimoji="1" lang="ja-JP" altLang="en-US" sz="2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1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50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2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100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3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500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6378FAB-C634-855E-C5EB-23B82CDBF797}"/>
              </a:ext>
            </a:extLst>
          </p:cNvPr>
          <p:cNvSpPr/>
          <p:nvPr/>
        </p:nvSpPr>
        <p:spPr>
          <a:xfrm>
            <a:off x="121428" y="3847205"/>
            <a:ext cx="950656" cy="2311807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ｒ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F411269-6A29-0778-EF02-08628FECF869}"/>
              </a:ext>
            </a:extLst>
          </p:cNvPr>
          <p:cNvSpPr txBox="1"/>
          <p:nvPr/>
        </p:nvSpPr>
        <p:spPr>
          <a:xfrm>
            <a:off x="1536513" y="1710873"/>
            <a:ext cx="4572000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CREATE TABLE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テーブル名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列名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データ型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PRIMARY KEY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列名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データ型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...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);</a:t>
            </a:r>
            <a:endParaRPr kumimoji="0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366DAEA-1718-0871-1ECF-A696EA93514E}"/>
              </a:ext>
            </a:extLst>
          </p:cNvPr>
          <p:cNvSpPr txBox="1"/>
          <p:nvPr/>
        </p:nvSpPr>
        <p:spPr>
          <a:xfrm>
            <a:off x="4239127" y="4218278"/>
            <a:ext cx="4744343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ID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PRIMAY KEY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商品名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単価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4653A9D-4028-4EEB-EC80-E0DB243753E9}"/>
              </a:ext>
            </a:extLst>
          </p:cNvPr>
          <p:cNvSpPr txBox="1"/>
          <p:nvPr/>
        </p:nvSpPr>
        <p:spPr>
          <a:xfrm>
            <a:off x="6331907" y="2229633"/>
            <a:ext cx="1962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SQL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の書き方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4DF6DA7-CB91-A5B4-A09F-B684C62852BD}"/>
              </a:ext>
            </a:extLst>
          </p:cNvPr>
          <p:cNvSpPr txBox="1"/>
          <p:nvPr/>
        </p:nvSpPr>
        <p:spPr>
          <a:xfrm>
            <a:off x="42758" y="6330553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主キー</a:t>
            </a:r>
          </a:p>
        </p:txBody>
      </p:sp>
    </p:spTree>
    <p:extLst>
      <p:ext uri="{BB962C8B-B14F-4D97-AF65-F5344CB8AC3E}">
        <p14:creationId xmlns:p14="http://schemas.microsoft.com/office/powerpoint/2010/main" val="37886011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6C739A-9DAF-680C-7B90-5DDDE1C58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外部</a:t>
            </a:r>
            <a:r>
              <a:rPr kumimoji="1" lang="ja-JP" altLang="en-US" dirty="0"/>
              <a:t>キー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19A5AD5-202F-F55E-5E37-8D146711A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b="1" dirty="0"/>
              <a:t>外部</a:t>
            </a:r>
            <a:r>
              <a:rPr kumimoji="1" lang="ja-JP" altLang="en-US" b="1" dirty="0"/>
              <a:t>キー</a:t>
            </a:r>
            <a:r>
              <a:rPr kumimoji="1" lang="ja-JP" altLang="en-US" dirty="0"/>
              <a:t>は、</a:t>
            </a:r>
            <a:r>
              <a:rPr kumimoji="1" lang="ja-JP" altLang="en-US" b="1" dirty="0"/>
              <a:t>他のテーブルの主キーを参照する</a:t>
            </a:r>
            <a:r>
              <a:rPr kumimoji="1" lang="ja-JP" altLang="en-US" dirty="0"/>
              <a:t>キー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D163E12-91B0-7A2E-1F40-744521ED3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37413ADF-58BB-F77A-04BA-EA290DA76BA5}"/>
              </a:ext>
            </a:extLst>
          </p:cNvPr>
          <p:cNvGraphicFramePr>
            <a:graphicFrameLocks noGrp="1"/>
          </p:cNvGraphicFramePr>
          <p:nvPr/>
        </p:nvGraphicFramePr>
        <p:xfrm>
          <a:off x="5289699" y="3171701"/>
          <a:ext cx="2943616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50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100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3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500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5C27FC2-8194-A513-DD9A-CAB0F95A9F74}"/>
              </a:ext>
            </a:extLst>
          </p:cNvPr>
          <p:cNvSpPr/>
          <p:nvPr/>
        </p:nvSpPr>
        <p:spPr>
          <a:xfrm>
            <a:off x="5211413" y="3208194"/>
            <a:ext cx="932956" cy="1871626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11" name="表 10">
            <a:extLst>
              <a:ext uri="{FF2B5EF4-FFF2-40B4-BE49-F238E27FC236}">
                <a16:creationId xmlns:a16="http://schemas.microsoft.com/office/drawing/2014/main" id="{542CEFE9-4C2C-C04F-DC54-E034BA35A89F}"/>
              </a:ext>
            </a:extLst>
          </p:cNvPr>
          <p:cNvGraphicFramePr>
            <a:graphicFrameLocks noGrp="1"/>
          </p:cNvGraphicFramePr>
          <p:nvPr/>
        </p:nvGraphicFramePr>
        <p:xfrm>
          <a:off x="321845" y="2476009"/>
          <a:ext cx="4341530" cy="1464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3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4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9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35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商品</a:t>
                      </a:r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数量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X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10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25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Y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87E62FE-A5F7-DE63-E1BA-A821BECB7ADF}"/>
              </a:ext>
            </a:extLst>
          </p:cNvPr>
          <p:cNvSpPr/>
          <p:nvPr/>
        </p:nvSpPr>
        <p:spPr>
          <a:xfrm>
            <a:off x="2285045" y="2509271"/>
            <a:ext cx="1188003" cy="1431108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屈折矢印 1">
            <a:extLst>
              <a:ext uri="{FF2B5EF4-FFF2-40B4-BE49-F238E27FC236}">
                <a16:creationId xmlns:a16="http://schemas.microsoft.com/office/drawing/2014/main" id="{352D3DEF-212A-C309-F87C-6D2364AA1B47}"/>
              </a:ext>
            </a:extLst>
          </p:cNvPr>
          <p:cNvSpPr/>
          <p:nvPr/>
        </p:nvSpPr>
        <p:spPr>
          <a:xfrm flipH="1">
            <a:off x="2822484" y="4035555"/>
            <a:ext cx="2015747" cy="487837"/>
          </a:xfrm>
          <a:prstGeom prst="bent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BEC4179A-4523-8186-C84E-16292A5E9290}"/>
              </a:ext>
            </a:extLst>
          </p:cNvPr>
          <p:cNvSpPr txBox="1">
            <a:spLocks/>
          </p:cNvSpPr>
          <p:nvPr/>
        </p:nvSpPr>
        <p:spPr>
          <a:xfrm>
            <a:off x="272340" y="5001584"/>
            <a:ext cx="4565892" cy="171989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購入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テーブルの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外部キー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「商品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ID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」は、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購入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テーブルの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主キー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「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ID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参照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2D80C085-5104-1D51-E5FE-40E1777282E5}"/>
              </a:ext>
            </a:extLst>
          </p:cNvPr>
          <p:cNvSpPr txBox="1">
            <a:spLocks/>
          </p:cNvSpPr>
          <p:nvPr/>
        </p:nvSpPr>
        <p:spPr>
          <a:xfrm>
            <a:off x="5158694" y="5281180"/>
            <a:ext cx="2448656" cy="4343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主キー</a:t>
            </a:r>
            <a:endParaRPr kumimoji="1" lang="en-US" altLang="ja-JP" sz="21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7B9B1F58-5D70-97B4-E6E3-60AEDF28FACC}"/>
              </a:ext>
            </a:extLst>
          </p:cNvPr>
          <p:cNvSpPr txBox="1">
            <a:spLocks/>
          </p:cNvSpPr>
          <p:nvPr/>
        </p:nvSpPr>
        <p:spPr>
          <a:xfrm>
            <a:off x="2214719" y="1994039"/>
            <a:ext cx="2448656" cy="4343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外部キー</a:t>
            </a:r>
            <a:endParaRPr kumimoji="1" lang="en-US" altLang="ja-JP" sz="21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9E4496B-35E3-2963-6305-E9AE137BA1A0}"/>
              </a:ext>
            </a:extLst>
          </p:cNvPr>
          <p:cNvSpPr txBox="1">
            <a:spLocks/>
          </p:cNvSpPr>
          <p:nvPr/>
        </p:nvSpPr>
        <p:spPr>
          <a:xfrm>
            <a:off x="1428040" y="1575488"/>
            <a:ext cx="2686760" cy="4343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購入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テーブル</a:t>
            </a:r>
            <a:endParaRPr kumimoji="1" lang="en-US" altLang="ja-JP" sz="21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6C3F9FD-CBD2-8A55-94A6-05408B3165F3}"/>
              </a:ext>
            </a:extLst>
          </p:cNvPr>
          <p:cNvSpPr txBox="1">
            <a:spLocks/>
          </p:cNvSpPr>
          <p:nvPr/>
        </p:nvSpPr>
        <p:spPr>
          <a:xfrm>
            <a:off x="5677891" y="2596880"/>
            <a:ext cx="2686760" cy="4343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商品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テーブル</a:t>
            </a:r>
            <a:endParaRPr kumimoji="1" lang="en-US" altLang="ja-JP" sz="21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72767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SQL </a:t>
            </a:r>
            <a:r>
              <a:rPr lang="ja-JP" altLang="en-US" dirty="0"/>
              <a:t>によるテーブル定義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730015"/>
            <a:ext cx="8461208" cy="5875223"/>
          </a:xfrm>
        </p:spPr>
        <p:txBody>
          <a:bodyPr>
            <a:normAutofit/>
          </a:bodyPr>
          <a:lstStyle/>
          <a:p>
            <a:r>
              <a:rPr lang="ja-JP" altLang="en-US" sz="2400" b="1" dirty="0"/>
              <a:t>テーブル名</a:t>
            </a:r>
            <a:r>
              <a:rPr lang="ja-JP" altLang="en-US" sz="2400" dirty="0"/>
              <a:t>：</a:t>
            </a:r>
            <a:r>
              <a:rPr lang="ja-JP" altLang="en-US" sz="2400" b="1" dirty="0">
                <a:solidFill>
                  <a:srgbClr val="C00000"/>
                </a:solidFill>
              </a:rPr>
              <a:t>購入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b="1" dirty="0"/>
              <a:t>属性名</a:t>
            </a:r>
            <a:r>
              <a:rPr lang="ja-JP" altLang="en-US" sz="2400" dirty="0"/>
              <a:t>：</a:t>
            </a:r>
            <a:r>
              <a:rPr lang="en-US" altLang="ja-JP" sz="2400" b="1" dirty="0">
                <a:solidFill>
                  <a:srgbClr val="C00000"/>
                </a:solidFill>
              </a:rPr>
              <a:t>ID</a:t>
            </a:r>
            <a:r>
              <a:rPr lang="ja-JP" altLang="en-US" sz="2400" b="1" dirty="0">
                <a:solidFill>
                  <a:srgbClr val="C00000"/>
                </a:solidFill>
              </a:rPr>
              <a:t>、購入者、商品</a:t>
            </a:r>
            <a:r>
              <a:rPr lang="en-US" altLang="ja-JP" sz="2400" b="1" dirty="0">
                <a:solidFill>
                  <a:srgbClr val="C00000"/>
                </a:solidFill>
              </a:rPr>
              <a:t>ID</a:t>
            </a:r>
            <a:r>
              <a:rPr lang="ja-JP" altLang="en-US" sz="2400" b="1" dirty="0">
                <a:solidFill>
                  <a:srgbClr val="C00000"/>
                </a:solidFill>
              </a:rPr>
              <a:t>、数量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b="1" dirty="0"/>
              <a:t>属性のデータ型</a:t>
            </a:r>
            <a:r>
              <a:rPr lang="ja-JP" altLang="en-US" sz="2400" dirty="0"/>
              <a:t>：</a:t>
            </a:r>
            <a:r>
              <a:rPr lang="ja-JP" altLang="en-US" sz="2400" b="1" dirty="0">
                <a:solidFill>
                  <a:srgbClr val="C00000"/>
                </a:solidFill>
              </a:rPr>
              <a:t>数値、テキスト、数値、数値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kumimoji="1" lang="ja-JP" altLang="en-US" sz="2400" dirty="0"/>
              <a:t>データの</a:t>
            </a:r>
            <a:r>
              <a:rPr lang="ja-JP" altLang="en-US" sz="2400" dirty="0"/>
              <a:t>整合</a:t>
            </a:r>
            <a:r>
              <a:rPr kumimoji="1" lang="ja-JP" altLang="en-US" sz="2400" dirty="0"/>
              <a:t>性を保つための</a:t>
            </a:r>
            <a:r>
              <a:rPr kumimoji="1" lang="ja-JP" altLang="en-US" sz="2400" b="1" dirty="0"/>
              <a:t>制約</a:t>
            </a:r>
            <a:r>
              <a:rPr kumimoji="1" lang="ja-JP" altLang="en-US" sz="2400" dirty="0"/>
              <a:t>：</a:t>
            </a:r>
            <a:r>
              <a:rPr kumimoji="1" lang="ja-JP" altLang="en-US" sz="2400" b="1" u="sng" dirty="0">
                <a:solidFill>
                  <a:srgbClr val="C00000"/>
                </a:solidFill>
              </a:rPr>
              <a:t>主キー制約、参照整合性制約</a:t>
            </a:r>
            <a:endParaRPr kumimoji="1" lang="en-US" altLang="ja-JP" sz="2400" b="1" u="sng" dirty="0">
              <a:solidFill>
                <a:srgbClr val="C00000"/>
              </a:solidFill>
            </a:endParaRPr>
          </a:p>
          <a:p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0420F57-4C5C-6EF9-3486-5D7B075DC985}"/>
              </a:ext>
            </a:extLst>
          </p:cNvPr>
          <p:cNvSpPr txBox="1"/>
          <p:nvPr/>
        </p:nvSpPr>
        <p:spPr>
          <a:xfrm>
            <a:off x="1292089" y="3244214"/>
            <a:ext cx="7490963" cy="31085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CREATE TABLE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購入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ID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INTEGER PRIMARY KEY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購入者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TEXT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ID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INTEGER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数量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INTEGER,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FOREIGN KEY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ID)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REFERENCES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(ID));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8847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A33F01-7D84-5337-0231-EB2011E27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FOREIGN KEY … REFERENCES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FEC5C50-07B9-5748-4DA5-024E3494A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628750"/>
            <a:ext cx="8461208" cy="5333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b="1" dirty="0"/>
              <a:t>PRIMARY KEY … REFERENCES </a:t>
            </a:r>
            <a:r>
              <a:rPr kumimoji="1" lang="ja-JP" altLang="en-US" sz="2400" dirty="0"/>
              <a:t>はテーブル定義時に使用し、</a:t>
            </a:r>
            <a:r>
              <a:rPr lang="ja-JP" altLang="en-US" sz="2400" dirty="0"/>
              <a:t>あるテーブルの</a:t>
            </a:r>
            <a:r>
              <a:rPr lang="ja-JP" altLang="en-US" sz="2400" b="1" dirty="0"/>
              <a:t>外部キー</a:t>
            </a:r>
            <a:r>
              <a:rPr lang="ja-JP" altLang="en-US" sz="2400" dirty="0"/>
              <a:t>が別のテーブルの</a:t>
            </a:r>
            <a:r>
              <a:rPr lang="ja-JP" altLang="en-US" sz="2400" b="1" dirty="0"/>
              <a:t>主キー</a:t>
            </a:r>
            <a:r>
              <a:rPr lang="ja-JP" altLang="en-US" sz="2400" dirty="0"/>
              <a:t>を</a:t>
            </a:r>
            <a:r>
              <a:rPr lang="ja-JP" altLang="en-US" sz="2400" b="1" dirty="0"/>
              <a:t>参照</a:t>
            </a:r>
            <a:r>
              <a:rPr lang="ja-JP" altLang="en-US" sz="2400" dirty="0"/>
              <a:t>する「</a:t>
            </a:r>
            <a:r>
              <a:rPr lang="ja-JP" altLang="en-US" sz="2400" b="1" dirty="0"/>
              <a:t>参照整合性制約</a:t>
            </a:r>
            <a:r>
              <a:rPr kumimoji="1" lang="ja-JP" altLang="en-US" sz="2400" dirty="0"/>
              <a:t>」を示す</a:t>
            </a:r>
            <a:endParaRPr kumimoji="1"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907EBB0-DE77-BF0E-B9F0-BD542E8DC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4653A9D-4028-4EEB-EC80-E0DB243753E9}"/>
              </a:ext>
            </a:extLst>
          </p:cNvPr>
          <p:cNvSpPr txBox="1"/>
          <p:nvPr/>
        </p:nvSpPr>
        <p:spPr>
          <a:xfrm>
            <a:off x="6331907" y="2229633"/>
            <a:ext cx="1962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SQL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の書き方</a:t>
            </a:r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01C646DD-1F65-2091-BB07-77673EDB05D5}"/>
              </a:ext>
            </a:extLst>
          </p:cNvPr>
          <p:cNvGraphicFramePr>
            <a:graphicFrameLocks noGrp="1"/>
          </p:cNvGraphicFramePr>
          <p:nvPr/>
        </p:nvGraphicFramePr>
        <p:xfrm>
          <a:off x="5396559" y="4438198"/>
          <a:ext cx="2943616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50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100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3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500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EB7A4469-DD24-8484-EEA9-6E8BF0F6EB63}"/>
              </a:ext>
            </a:extLst>
          </p:cNvPr>
          <p:cNvSpPr/>
          <p:nvPr/>
        </p:nvSpPr>
        <p:spPr>
          <a:xfrm>
            <a:off x="5318273" y="4474691"/>
            <a:ext cx="932956" cy="1871626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14E3D66E-E3BD-F365-3E08-9B5D50EE9B1A}"/>
              </a:ext>
            </a:extLst>
          </p:cNvPr>
          <p:cNvGraphicFramePr>
            <a:graphicFrameLocks noGrp="1"/>
          </p:cNvGraphicFramePr>
          <p:nvPr/>
        </p:nvGraphicFramePr>
        <p:xfrm>
          <a:off x="437295" y="4460227"/>
          <a:ext cx="4341530" cy="1464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3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4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9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35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商品</a:t>
                      </a:r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数量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X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10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25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Y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5FE7A780-134B-98EF-8584-657F0A3A41CE}"/>
              </a:ext>
            </a:extLst>
          </p:cNvPr>
          <p:cNvSpPr/>
          <p:nvPr/>
        </p:nvSpPr>
        <p:spPr>
          <a:xfrm>
            <a:off x="2400495" y="4493489"/>
            <a:ext cx="1188003" cy="1431108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屈折矢印 1">
            <a:extLst>
              <a:ext uri="{FF2B5EF4-FFF2-40B4-BE49-F238E27FC236}">
                <a16:creationId xmlns:a16="http://schemas.microsoft.com/office/drawing/2014/main" id="{85A92602-5ADE-C583-4E3D-DADB277864C1}"/>
              </a:ext>
            </a:extLst>
          </p:cNvPr>
          <p:cNvSpPr/>
          <p:nvPr/>
        </p:nvSpPr>
        <p:spPr>
          <a:xfrm flipH="1">
            <a:off x="2937934" y="6019773"/>
            <a:ext cx="2015747" cy="487837"/>
          </a:xfrm>
          <a:prstGeom prst="bent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44A875DA-F454-B3E8-DBA6-FC9A6DEF35D3}"/>
              </a:ext>
            </a:extLst>
          </p:cNvPr>
          <p:cNvSpPr txBox="1">
            <a:spLocks/>
          </p:cNvSpPr>
          <p:nvPr/>
        </p:nvSpPr>
        <p:spPr>
          <a:xfrm>
            <a:off x="5318273" y="6423618"/>
            <a:ext cx="2448656" cy="4343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主キー</a:t>
            </a:r>
            <a:endParaRPr kumimoji="1" lang="en-US" altLang="ja-JP" sz="21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2D75D517-C1B4-4847-A996-C9234BAEC8AB}"/>
              </a:ext>
            </a:extLst>
          </p:cNvPr>
          <p:cNvSpPr txBox="1">
            <a:spLocks/>
          </p:cNvSpPr>
          <p:nvPr/>
        </p:nvSpPr>
        <p:spPr>
          <a:xfrm>
            <a:off x="2330169" y="4041676"/>
            <a:ext cx="2448656" cy="4343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外部キー</a:t>
            </a:r>
            <a:endParaRPr kumimoji="1" lang="en-US" altLang="ja-JP" sz="21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コンテンツ プレースホルダー 2">
            <a:extLst>
              <a:ext uri="{FF2B5EF4-FFF2-40B4-BE49-F238E27FC236}">
                <a16:creationId xmlns:a16="http://schemas.microsoft.com/office/drawing/2014/main" id="{8C955698-70E1-365E-949E-36EB8DC3FF76}"/>
              </a:ext>
            </a:extLst>
          </p:cNvPr>
          <p:cNvSpPr txBox="1">
            <a:spLocks/>
          </p:cNvSpPr>
          <p:nvPr/>
        </p:nvSpPr>
        <p:spPr>
          <a:xfrm>
            <a:off x="1353630" y="1805400"/>
            <a:ext cx="6290555" cy="22362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CREATE TABLE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購入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ID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INTEGER PRIMARY KEY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購入者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TEXT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ID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INTEGER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数量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INTEGER,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FOREIGN KEY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ID)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REFERENCES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(ID));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41EA9AEE-6B6A-080E-7B41-B5C2383FAAB6}"/>
              </a:ext>
            </a:extLst>
          </p:cNvPr>
          <p:cNvSpPr/>
          <p:nvPr/>
        </p:nvSpPr>
        <p:spPr>
          <a:xfrm>
            <a:off x="427253" y="4438198"/>
            <a:ext cx="782915" cy="1464370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588C9232-0E86-B74D-9F97-A1E01061C34C}"/>
              </a:ext>
            </a:extLst>
          </p:cNvPr>
          <p:cNvSpPr txBox="1">
            <a:spLocks/>
          </p:cNvSpPr>
          <p:nvPr/>
        </p:nvSpPr>
        <p:spPr>
          <a:xfrm>
            <a:off x="394315" y="5948037"/>
            <a:ext cx="2448656" cy="4343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主キー</a:t>
            </a:r>
            <a:endParaRPr kumimoji="1" lang="en-US" altLang="ja-JP" sz="21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53940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FF60EE-F0D7-38BA-9AA9-E3E454714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データベース操作</a:t>
            </a:r>
            <a:r>
              <a:rPr lang="ja-JP" altLang="en-US" dirty="0"/>
              <a:t>の種類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722569D-A3C5-846E-4E0C-25F4EA2C2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731520"/>
            <a:ext cx="8461208" cy="61264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b="1" dirty="0"/>
              <a:t>INSERT</a:t>
            </a:r>
            <a:r>
              <a:rPr kumimoji="1" lang="ja-JP" altLang="en-US" sz="2400" b="1" dirty="0"/>
              <a:t>（追加）</a:t>
            </a:r>
            <a:endParaRPr kumimoji="1" lang="ja-JP" altLang="en-US" sz="2400" dirty="0"/>
          </a:p>
          <a:p>
            <a:r>
              <a:rPr kumimoji="1" lang="ja-JP" altLang="en-US" sz="2400" dirty="0"/>
              <a:t>テーブルに新しい行を追加する操作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pPr marL="0" indent="0">
              <a:buNone/>
            </a:pPr>
            <a:r>
              <a:rPr kumimoji="1" lang="en-US" altLang="ja-JP" sz="2400" b="1" dirty="0"/>
              <a:t>SELECT</a:t>
            </a:r>
            <a:r>
              <a:rPr kumimoji="1" lang="ja-JP" altLang="en-US" sz="2400" b="1" dirty="0"/>
              <a:t>（問い合わせ）</a:t>
            </a:r>
            <a:endParaRPr kumimoji="1" lang="en-US" altLang="ja-JP" sz="2400" b="1" dirty="0"/>
          </a:p>
          <a:p>
            <a:r>
              <a:rPr kumimoji="1" lang="ja-JP" altLang="en-US" sz="2400" dirty="0"/>
              <a:t>必要なデータを検索・加工する操作</a:t>
            </a: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kumimoji="1" lang="en-US" altLang="ja-JP" sz="2400" b="1" dirty="0"/>
              <a:t>DELETE</a:t>
            </a:r>
            <a:r>
              <a:rPr kumimoji="1" lang="ja-JP" altLang="en-US" sz="2400" b="1" dirty="0"/>
              <a:t>（削除）</a:t>
            </a:r>
            <a:endParaRPr kumimoji="1" lang="ja-JP" altLang="en-US" sz="2400" dirty="0"/>
          </a:p>
          <a:p>
            <a:r>
              <a:rPr kumimoji="1" lang="ja-JP" altLang="en-US" sz="2400" dirty="0"/>
              <a:t>テーブルから</a:t>
            </a:r>
            <a:r>
              <a:rPr lang="ja-JP" altLang="en-US" sz="2400" dirty="0"/>
              <a:t>条件に合致する</a:t>
            </a:r>
            <a:r>
              <a:rPr kumimoji="1" lang="ja-JP" altLang="en-US" sz="2400" dirty="0"/>
              <a:t>行をすべて削除する操作</a:t>
            </a:r>
          </a:p>
          <a:p>
            <a:endParaRPr kumimoji="1" lang="en-US" altLang="ja-JP" sz="2400" dirty="0"/>
          </a:p>
          <a:p>
            <a:pPr marL="0" indent="0">
              <a:buNone/>
            </a:pPr>
            <a:r>
              <a:rPr kumimoji="1" lang="en-US" altLang="ja-JP" sz="2400" b="1" dirty="0"/>
              <a:t>UPDATE</a:t>
            </a:r>
            <a:r>
              <a:rPr kumimoji="1" lang="ja-JP" altLang="en-US" sz="2400" b="1" dirty="0"/>
              <a:t>（更新）</a:t>
            </a:r>
            <a:endParaRPr kumimoji="1" lang="ja-JP" altLang="en-US" sz="2400" dirty="0"/>
          </a:p>
          <a:p>
            <a:r>
              <a:rPr kumimoji="1" lang="ja-JP" altLang="en-US" sz="2400" dirty="0"/>
              <a:t>条件に合致する部分について，値を変更する操作</a:t>
            </a:r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3463E41-9AEE-3A35-4B8D-8E632ABC0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0034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D26A2A-B621-43E1-A369-B41EDE46D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INSERT</a:t>
            </a:r>
            <a:r>
              <a:rPr lang="ja-JP" altLang="en-US" dirty="0"/>
              <a:t> の基本（データの追加）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681078A-918B-4944-805E-CED88E56C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AB79B79E-6D14-4D48-B00E-B4F5AA49C6F6}"/>
              </a:ext>
            </a:extLst>
          </p:cNvPr>
          <p:cNvGraphicFramePr>
            <a:graphicFrameLocks noGrp="1"/>
          </p:cNvGraphicFramePr>
          <p:nvPr/>
        </p:nvGraphicFramePr>
        <p:xfrm>
          <a:off x="4999233" y="2899966"/>
          <a:ext cx="3692929" cy="1628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0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0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名前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昼食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料金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A</a:t>
                      </a:r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そば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250</a:t>
                      </a:r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B</a:t>
                      </a:r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400</a:t>
                      </a:r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C</a:t>
                      </a:r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400</a:t>
                      </a:r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D</a:t>
                      </a:r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うどん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250</a:t>
                      </a:r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右矢印 10">
            <a:extLst>
              <a:ext uri="{FF2B5EF4-FFF2-40B4-BE49-F238E27FC236}">
                <a16:creationId xmlns:a16="http://schemas.microsoft.com/office/drawing/2014/main" id="{E5F625C9-3CEA-4472-8D9F-2CA7209DD294}"/>
              </a:ext>
            </a:extLst>
          </p:cNvPr>
          <p:cNvSpPr/>
          <p:nvPr/>
        </p:nvSpPr>
        <p:spPr>
          <a:xfrm>
            <a:off x="4365033" y="3086049"/>
            <a:ext cx="327837" cy="9518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7BBC737-8E66-46B6-A548-286546D45559}"/>
              </a:ext>
            </a:extLst>
          </p:cNvPr>
          <p:cNvSpPr txBox="1"/>
          <p:nvPr/>
        </p:nvSpPr>
        <p:spPr>
          <a:xfrm>
            <a:off x="5564896" y="4554936"/>
            <a:ext cx="1635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T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9E28A47-6319-4432-9A5C-3A5503DEC155}"/>
              </a:ext>
            </a:extLst>
          </p:cNvPr>
          <p:cNvSpPr txBox="1"/>
          <p:nvPr/>
        </p:nvSpPr>
        <p:spPr>
          <a:xfrm>
            <a:off x="1466722" y="4554936"/>
            <a:ext cx="1635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T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09391906-03C9-4FA9-BF14-3CB66FF3D0A8}"/>
              </a:ext>
            </a:extLst>
          </p:cNvPr>
          <p:cNvGraphicFramePr>
            <a:graphicFrameLocks noGrp="1"/>
          </p:cNvGraphicFramePr>
          <p:nvPr/>
        </p:nvGraphicFramePr>
        <p:xfrm>
          <a:off x="321845" y="2902935"/>
          <a:ext cx="3692929" cy="651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0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0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名前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昼食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料金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06CC251-CE0A-4378-9CAF-52583EF2D586}"/>
              </a:ext>
            </a:extLst>
          </p:cNvPr>
          <p:cNvSpPr txBox="1"/>
          <p:nvPr/>
        </p:nvSpPr>
        <p:spPr>
          <a:xfrm>
            <a:off x="1971301" y="394232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空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9B3AB18-04E2-4842-A612-F3D9941A552B}"/>
              </a:ext>
            </a:extLst>
          </p:cNvPr>
          <p:cNvSpPr/>
          <p:nvPr/>
        </p:nvSpPr>
        <p:spPr>
          <a:xfrm>
            <a:off x="354161" y="5154128"/>
            <a:ext cx="6593546" cy="156966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insert into T values('A', '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そば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', 250);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insert into T values('B', '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カレーライス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', 400);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insert into T values('C', '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カレーライス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', 400);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insert into T values('D', '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うどん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', 250);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71A61809-084B-9256-1110-251B29422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161" y="1165175"/>
            <a:ext cx="707642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INSERT </a:t>
            </a:r>
            <a:r>
              <a:rPr kumimoji="0" lang="ja-JP" alt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の</a:t>
            </a:r>
            <a:r>
              <a:rPr kumimoji="0" lang="ja-JP" altLang="ja-JP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基本</a:t>
            </a:r>
            <a:r>
              <a:rPr kumimoji="0" lang="ja-JP" alt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形式</a:t>
            </a:r>
            <a:endParaRPr kumimoji="0" lang="ja-JP" altLang="ja-JP" sz="2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Unicode MS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/>
                <a:ea typeface="游ゴシック" panose="020B0400000000000000" pitchFamily="50" charset="-128"/>
                <a:cs typeface="+mn-cs"/>
              </a:rPr>
              <a:t>INSERT INTO テーブル名 VALUES (値1, 値2, ...);</a:t>
            </a:r>
            <a:r>
              <a:rPr kumimoji="0" lang="ja-JP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endParaRPr kumimoji="0" lang="ja-JP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0700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5311440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演習１．テーブル定義とデータの追加、主キー制約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5177644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b="1" dirty="0"/>
              <a:t>SQL </a:t>
            </a:r>
            <a:r>
              <a:rPr lang="ja-JP" altLang="en-US" b="1" dirty="0"/>
              <a:t>によるテーブル定義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主キー制約 </a:t>
            </a:r>
            <a:r>
              <a:rPr lang="en-US" altLang="ja-JP" b="1" dirty="0"/>
              <a:t>PRIMARY KEY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b="1" dirty="0"/>
              <a:t>SQL </a:t>
            </a:r>
            <a:r>
              <a:rPr lang="ja-JP" altLang="en-US" b="1" dirty="0"/>
              <a:t>によるデータの追加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問い合わせ（クエリ）による確認</a:t>
            </a: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999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err="1"/>
              <a:t>SQLFiddle</a:t>
            </a:r>
            <a:r>
              <a:rPr lang="en-US" altLang="ja-JP" dirty="0"/>
              <a:t> </a:t>
            </a:r>
            <a:r>
              <a:rPr lang="ja-JP" altLang="en-US" dirty="0"/>
              <a:t>のサイトにアクセス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dirty="0"/>
              <a:t>Web</a:t>
            </a:r>
            <a:r>
              <a:rPr kumimoji="1" lang="ja-JP" altLang="en-US" sz="2400" dirty="0"/>
              <a:t>ブラウザを使用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ウェブブラウザを開く</a:t>
            </a:r>
            <a:endParaRPr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アドレスバーに</a:t>
            </a:r>
            <a:r>
              <a:rPr lang="en-US" altLang="ja-JP" sz="2400" dirty="0" err="1"/>
              <a:t>SQLFiddle</a:t>
            </a:r>
            <a:r>
              <a:rPr lang="ja-JP" altLang="en-US" sz="2400" dirty="0"/>
              <a:t>の</a:t>
            </a:r>
            <a:r>
              <a:rPr lang="en-US" altLang="ja-JP" sz="2400" dirty="0"/>
              <a:t>URL</a:t>
            </a:r>
            <a:r>
              <a:rPr lang="ja-JP" altLang="en-US" sz="2400" dirty="0"/>
              <a:t>を入力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http://sqlfiddle.com/ </a:t>
            </a:r>
          </a:p>
          <a:p>
            <a:pPr marL="0" indent="0">
              <a:buNone/>
            </a:pPr>
            <a:r>
              <a:rPr lang="en-US" altLang="ja-JP" sz="2400" dirty="0"/>
              <a:t>3.   </a:t>
            </a:r>
            <a:r>
              <a:rPr lang="en-US" altLang="ja-JP" sz="2400" b="1" dirty="0">
                <a:solidFill>
                  <a:srgbClr val="FF0000"/>
                </a:solidFill>
              </a:rPr>
              <a:t>MySQL </a:t>
            </a:r>
            <a:r>
              <a:rPr lang="ja-JP" altLang="en-US" sz="2400" b="1" dirty="0">
                <a:solidFill>
                  <a:srgbClr val="FF0000"/>
                </a:solidFill>
              </a:rPr>
              <a:t>を選ぶ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URL</a:t>
            </a:r>
            <a:r>
              <a:rPr lang="ja-JP" altLang="en-US" sz="2400" dirty="0"/>
              <a:t>が分からないときは、</a:t>
            </a:r>
            <a:r>
              <a:rPr lang="en-US" altLang="ja-JP" sz="2400" dirty="0"/>
              <a:t>Google</a:t>
            </a:r>
            <a:r>
              <a:rPr lang="ja-JP" altLang="en-US" sz="2400" dirty="0"/>
              <a:t>などの</a:t>
            </a:r>
            <a:r>
              <a:rPr lang="ja-JP" altLang="en-US" sz="2400" b="1" dirty="0"/>
              <a:t>検索エンジン</a:t>
            </a:r>
            <a:r>
              <a:rPr lang="ja-JP" altLang="en-US" sz="2400" dirty="0"/>
              <a:t>を利用。「</a:t>
            </a:r>
            <a:r>
              <a:rPr lang="en-US" altLang="ja-JP" sz="2400" b="1" dirty="0" err="1"/>
              <a:t>SQLFiddle</a:t>
            </a:r>
            <a:r>
              <a:rPr lang="ja-JP" altLang="en-US" sz="2400" dirty="0"/>
              <a:t>」と</a:t>
            </a:r>
            <a:r>
              <a:rPr lang="ja-JP" altLang="en-US" sz="2400" b="1" dirty="0"/>
              <a:t>検索</a:t>
            </a:r>
            <a:r>
              <a:rPr lang="ja-JP" altLang="en-US" sz="2400" dirty="0"/>
              <a:t>し、表示された結果から</a:t>
            </a:r>
            <a:r>
              <a:rPr lang="en-US" altLang="ja-JP" sz="2400" dirty="0" err="1"/>
              <a:t>SQLFiddle</a:t>
            </a:r>
            <a:r>
              <a:rPr lang="ja-JP" altLang="en-US" sz="2400" dirty="0"/>
              <a:t>のウェブサイトをクリック。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45388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E16799-B1CE-AFA9-AB30-B4C8B0699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EB7DA0-50BC-1829-88AD-EAD157F7B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CA10741-6D64-B638-3042-D8B6D8F07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dirty="0"/>
              <a:t>Web</a:t>
            </a:r>
            <a:r>
              <a:rPr kumimoji="1" lang="ja-JP" altLang="en-US" sz="2400" dirty="0"/>
              <a:t>ブラウザを使用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① アドレスバーに</a:t>
            </a:r>
            <a:r>
              <a:rPr lang="en-US" altLang="ja-JP" sz="2400" dirty="0" err="1"/>
              <a:t>SQLFiddle</a:t>
            </a:r>
            <a:r>
              <a:rPr lang="ja-JP" altLang="en-US" sz="2400" dirty="0"/>
              <a:t>の</a:t>
            </a:r>
            <a:r>
              <a:rPr lang="en-US" altLang="ja-JP" sz="2400" dirty="0"/>
              <a:t>URL</a:t>
            </a:r>
            <a:r>
              <a:rPr lang="ja-JP" altLang="en-US" sz="2400" dirty="0"/>
              <a:t>を入力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>
                <a:hlinkClick r:id="rId2"/>
              </a:rPr>
              <a:t>http://sqlfiddle.com/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b="1" dirty="0"/>
              <a:t> 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「</a:t>
            </a:r>
            <a:r>
              <a:rPr lang="en-US" altLang="ja-JP" sz="2400" b="1" dirty="0"/>
              <a:t>MySQL</a:t>
            </a:r>
            <a:r>
              <a:rPr lang="ja-JP" altLang="en-US" sz="2400" dirty="0"/>
              <a:t>」を選択</a:t>
            </a: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4A11AB3-DEB3-DB38-8903-2CB3201D8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836CE4E-3FF0-9D30-0E0E-96104E2EC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124" y="3429000"/>
            <a:ext cx="7347884" cy="31433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FA01819-4546-0951-836B-25C823749F8A}"/>
              </a:ext>
            </a:extLst>
          </p:cNvPr>
          <p:cNvSpPr/>
          <p:nvPr/>
        </p:nvSpPr>
        <p:spPr>
          <a:xfrm>
            <a:off x="4068186" y="5684866"/>
            <a:ext cx="980906" cy="2114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05846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34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dirty="0"/>
              <a:t>③　上のパネル</a:t>
            </a:r>
            <a:r>
              <a:rPr lang="ja-JP" altLang="en-US" sz="2400" dirty="0"/>
              <a:t>に、</a:t>
            </a:r>
            <a:r>
              <a:rPr lang="ja-JP" altLang="en-US" sz="2400" b="1" dirty="0"/>
              <a:t>テーブル定義</a:t>
            </a:r>
            <a:r>
              <a:rPr lang="ja-JP" altLang="en-US" sz="2400" dirty="0"/>
              <a:t>と</a:t>
            </a:r>
            <a:r>
              <a:rPr lang="ja-JP" altLang="en-US" sz="2400" b="1" dirty="0"/>
              <a:t>データの追加</a:t>
            </a:r>
            <a:r>
              <a:rPr lang="ja-JP" altLang="en-US" sz="2400" dirty="0"/>
              <a:t>と</a:t>
            </a:r>
            <a:r>
              <a:rPr lang="ja-JP" altLang="en-US" sz="2400" b="1" dirty="0"/>
              <a:t>問い合わせ</a:t>
            </a:r>
            <a:r>
              <a:rPr lang="ja-JP" altLang="en-US" sz="2400" dirty="0"/>
              <a:t>を行う </a:t>
            </a:r>
            <a:r>
              <a:rPr lang="en-US" altLang="ja-JP" sz="2400" dirty="0"/>
              <a:t>SQL </a:t>
            </a:r>
            <a:r>
              <a:rPr lang="ja-JP" altLang="en-US" sz="2400" dirty="0"/>
              <a:t>を入れ実行。（</a:t>
            </a:r>
            <a:r>
              <a:rPr lang="ja-JP" altLang="en-US" sz="2400" b="1" dirty="0"/>
              <a:t>以前の </a:t>
            </a:r>
            <a:r>
              <a:rPr lang="en-US" altLang="ja-JP" sz="2400" b="1" dirty="0"/>
              <a:t>SQL </a:t>
            </a:r>
            <a:r>
              <a:rPr lang="ja-JP" altLang="en-US" sz="2400" b="1" dirty="0"/>
              <a:t>は不要なので消す</a:t>
            </a:r>
            <a:r>
              <a:rPr lang="ja-JP" altLang="en-US" sz="2400" dirty="0"/>
              <a:t>）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0" y="1434118"/>
            <a:ext cx="9144000" cy="304698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メニュー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ID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PRIMARY KEY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商品名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単価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メニュー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(1, '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かき氷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400);</a:t>
            </a:r>
            <a:endParaRPr kumimoji="1" lang="en-US" altLang="ja-JP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メニュー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(2, '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カレーライス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400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メニュー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(3, '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サイダー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200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 * FROM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メニュー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8237940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87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④ 「</a:t>
            </a:r>
            <a:r>
              <a:rPr lang="en-US" altLang="ja-JP" sz="2400" b="1" dirty="0"/>
              <a:t>Execute</a:t>
            </a:r>
            <a:r>
              <a:rPr lang="ja-JP" altLang="en-US" sz="2400" dirty="0"/>
              <a:t>」をクリック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SQL </a:t>
            </a:r>
            <a:r>
              <a:rPr lang="ja-JP" altLang="en-US" sz="2400" dirty="0"/>
              <a:t>文が</a:t>
            </a:r>
            <a:r>
              <a:rPr lang="ja-JP" altLang="en-US" sz="2400" b="1" dirty="0"/>
              <a:t>実行</a:t>
            </a:r>
            <a:r>
              <a:rPr lang="ja-JP" altLang="en-US" sz="2400" dirty="0"/>
              <a:t>され、結果が表示される。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⑤ 下側のウインドウで、</a:t>
            </a:r>
            <a:r>
              <a:rPr lang="ja-JP" altLang="en-US" sz="2400" b="1" dirty="0"/>
              <a:t>結果を確認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4975E06-3E24-E8D0-2EAD-CCEC8B497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887" y="1871662"/>
            <a:ext cx="7134225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786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12-2. NULL</a:t>
            </a:r>
            <a:endParaRPr lang="ja-JP" altLang="en-US" sz="4500" dirty="0">
              <a:solidFill>
                <a:schemeClr val="tx2"/>
              </a:solidFill>
              <a:latin typeface="メイリオ" panose="020B0604030504040204" pitchFamily="50" charset="-128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58657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508F50F4-5DEB-4AAE-AA0C-6A9926CA8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データベースの </a:t>
            </a:r>
            <a:r>
              <a:rPr kumimoji="1" lang="en-US" altLang="ja-JP" dirty="0"/>
              <a:t>NULL</a:t>
            </a:r>
            <a:endParaRPr kumimoji="1" lang="ja-JP" altLang="en-US" dirty="0"/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556D05C-FE71-419E-A715-A9808A766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b="1" u="sng" dirty="0">
                <a:solidFill>
                  <a:srgbClr val="C00000"/>
                </a:solidFill>
              </a:rPr>
              <a:t>データ化できないもの</a:t>
            </a:r>
            <a:r>
              <a:rPr lang="ja-JP" altLang="en-US" dirty="0"/>
              <a:t>は、</a:t>
            </a:r>
            <a:r>
              <a:rPr lang="en-US" altLang="ja-JP" b="1" dirty="0">
                <a:solidFill>
                  <a:srgbClr val="C00000"/>
                </a:solidFill>
              </a:rPr>
              <a:t>NULL</a:t>
            </a:r>
            <a:endParaRPr kumimoji="1" lang="en-US" altLang="ja-JP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b="1" dirty="0"/>
              <a:t>未定</a:t>
            </a:r>
            <a:r>
              <a:rPr lang="ja-JP" altLang="en-US" dirty="0"/>
              <a:t>　（将来決まるかも）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/>
              <a:t>	</a:t>
            </a:r>
            <a:r>
              <a:rPr kumimoji="1" lang="ja-JP" altLang="en-US" b="1" dirty="0"/>
              <a:t>未知</a:t>
            </a:r>
            <a:r>
              <a:rPr kumimoji="1" lang="ja-JP" altLang="en-US" dirty="0"/>
              <a:t>　（将来分かるかも）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b="1" dirty="0"/>
              <a:t>存在しない</a:t>
            </a:r>
            <a:r>
              <a:rPr lang="ja-JP" altLang="en-US" dirty="0"/>
              <a:t>　（そもそも存在しない）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	</a:t>
            </a:r>
            <a:r>
              <a:rPr lang="ja-JP" altLang="en-US" dirty="0"/>
              <a:t>自由席の切符に座席番号は存在しない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	</a:t>
            </a:r>
            <a:r>
              <a:rPr lang="ja-JP" altLang="en-US" dirty="0"/>
              <a:t>試合をしていないとき勝率は存在しない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>
                <a:solidFill>
                  <a:srgbClr val="C00000"/>
                </a:solidFill>
              </a:rPr>
              <a:t>NULL</a:t>
            </a:r>
            <a:r>
              <a:rPr lang="en-US" altLang="ja-JP" dirty="0"/>
              <a:t> </a:t>
            </a:r>
            <a:r>
              <a:rPr lang="ja-JP" altLang="en-US" dirty="0"/>
              <a:t>は「</a:t>
            </a:r>
            <a:r>
              <a:rPr lang="ja-JP" altLang="en-US" dirty="0">
                <a:solidFill>
                  <a:srgbClr val="C00000"/>
                </a:solidFill>
              </a:rPr>
              <a:t>ヌル</a:t>
            </a:r>
            <a:r>
              <a:rPr lang="ja-JP" altLang="en-US" dirty="0"/>
              <a:t>」あるいは「</a:t>
            </a:r>
            <a:r>
              <a:rPr lang="ja-JP" altLang="en-US" dirty="0">
                <a:solidFill>
                  <a:srgbClr val="C00000"/>
                </a:solidFill>
              </a:rPr>
              <a:t>ナル</a:t>
            </a:r>
            <a:r>
              <a:rPr lang="ja-JP" altLang="en-US" dirty="0"/>
              <a:t>」と読む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170180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NULL </a:t>
            </a:r>
            <a:r>
              <a:rPr kumimoji="1" lang="ja-JP" altLang="en-US" dirty="0"/>
              <a:t>を使う例（１）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カレーライスの値段が，</a:t>
            </a:r>
            <a:r>
              <a:rPr kumimoji="1" lang="ja-JP" altLang="en-US" b="1" u="sng" dirty="0">
                <a:solidFill>
                  <a:srgbClr val="FF0000"/>
                </a:solidFill>
              </a:rPr>
              <a:t>まだ決まっていない</a:t>
            </a:r>
            <a:r>
              <a:rPr kumimoji="1" lang="ja-JP" altLang="en-US" dirty="0"/>
              <a:t>（未定）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1028700" y="2353191"/>
          <a:ext cx="392956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8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5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価格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かき氷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400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カレーライス</a:t>
                      </a: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rgbClr val="C00000"/>
                          </a:solidFill>
                        </a:rPr>
                        <a:t>NULL</a:t>
                      </a:r>
                      <a:endParaRPr kumimoji="1" lang="ja-JP" alt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サイダー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200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5158091" y="3221872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値段は，必ず決まるはずだが，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まだ決まっていない</a:t>
            </a:r>
            <a:endParaRPr kumimoji="1" lang="en-US" altLang="ja-JP" sz="1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9164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NULL </a:t>
            </a:r>
            <a:r>
              <a:rPr kumimoji="1" lang="ja-JP" altLang="en-US" dirty="0"/>
              <a:t>を使う例（</a:t>
            </a:r>
            <a:r>
              <a:rPr lang="ja-JP" altLang="en-US" dirty="0"/>
              <a:t>２</a:t>
            </a:r>
            <a:r>
              <a:rPr kumimoji="1" lang="ja-JP" altLang="en-US" dirty="0"/>
              <a:t>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試合をしていないので，勝率は</a:t>
            </a:r>
            <a:r>
              <a:rPr lang="ja-JP" altLang="en-US" b="1" dirty="0">
                <a:solidFill>
                  <a:srgbClr val="FF0000"/>
                </a:solidFill>
              </a:rPr>
              <a:t>存在しない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504021" y="2353191"/>
          <a:ext cx="5147632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0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54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52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チーム名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試合数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勝ち数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勝率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A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6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0.6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B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4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0.75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C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rgbClr val="C00000"/>
                          </a:solidFill>
                        </a:rPr>
                        <a:t>NULL</a:t>
                      </a:r>
                      <a:endParaRPr kumimoji="1" lang="ja-JP" alt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5829505" y="3683701"/>
            <a:ext cx="2723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試合をしていないので，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勝率は</a:t>
            </a:r>
            <a:r>
              <a:rPr kumimoji="1" lang="ja-JP" alt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存在しない</a:t>
            </a:r>
            <a:endParaRPr kumimoji="1" lang="en-US" altLang="ja-JP" sz="1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66287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98FF49-8B37-4885-AD87-CE56170E8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NULL</a:t>
            </a:r>
            <a:r>
              <a:rPr kumimoji="1" lang="ja-JP" altLang="en-US" dirty="0"/>
              <a:t>、</a:t>
            </a:r>
            <a:r>
              <a:rPr kumimoji="1" lang="en-US" altLang="ja-JP" dirty="0"/>
              <a:t>IS NULL</a:t>
            </a:r>
            <a:r>
              <a:rPr kumimoji="1" lang="ja-JP" altLang="en-US" dirty="0"/>
              <a:t>、</a:t>
            </a:r>
            <a:r>
              <a:rPr kumimoji="1" lang="en-US" altLang="ja-JP" dirty="0"/>
              <a:t>IS NOT NULL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16C7423-5DF4-4715-ACE9-42C030673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571" y="644893"/>
            <a:ext cx="8669755" cy="5333166"/>
          </a:xfrm>
        </p:spPr>
        <p:txBody>
          <a:bodyPr/>
          <a:lstStyle/>
          <a:p>
            <a:r>
              <a:rPr lang="en-US" altLang="ja-JP" b="1" dirty="0"/>
              <a:t>IS NULL</a:t>
            </a:r>
          </a:p>
          <a:p>
            <a:pPr marL="0" indent="0">
              <a:buNone/>
            </a:pPr>
            <a:r>
              <a:rPr lang="en-US" altLang="ja-JP" dirty="0"/>
              <a:t>	NULL </a:t>
            </a:r>
            <a:r>
              <a:rPr lang="ja-JP" altLang="en-US" dirty="0"/>
              <a:t>であることを条件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sz="2800" b="1" dirty="0"/>
              <a:t>	</a:t>
            </a:r>
            <a:r>
              <a:rPr lang="en-US" altLang="ja-JP" sz="2800" b="1" dirty="0">
                <a:solidFill>
                  <a:srgbClr val="C00000"/>
                </a:solidFill>
              </a:rPr>
              <a:t>select</a:t>
            </a:r>
            <a:r>
              <a:rPr lang="en-US" altLang="ja-JP" sz="2800" dirty="0"/>
              <a:t> *</a:t>
            </a:r>
            <a:r>
              <a:rPr lang="ja-JP" altLang="en-US" sz="2800" dirty="0"/>
              <a:t> </a:t>
            </a:r>
            <a:r>
              <a:rPr lang="en-US" altLang="ja-JP" sz="2800" b="1" dirty="0">
                <a:solidFill>
                  <a:srgbClr val="C00000"/>
                </a:solidFill>
              </a:rPr>
              <a:t>from</a:t>
            </a:r>
            <a:r>
              <a:rPr lang="en-US" altLang="ja-JP" sz="2800" dirty="0"/>
              <a:t> T </a:t>
            </a:r>
            <a:r>
              <a:rPr lang="en-US" altLang="ja-JP" sz="2800" b="1" dirty="0">
                <a:solidFill>
                  <a:srgbClr val="C00000"/>
                </a:solidFill>
              </a:rPr>
              <a:t>where</a:t>
            </a:r>
            <a:r>
              <a:rPr lang="en-US" altLang="ja-JP" sz="2800" dirty="0"/>
              <a:t> </a:t>
            </a:r>
            <a:r>
              <a:rPr lang="ja-JP" altLang="en-US" sz="2800" dirty="0"/>
              <a:t>価格 </a:t>
            </a:r>
            <a:r>
              <a:rPr lang="en-US" altLang="ja-JP" sz="2800" b="1" dirty="0">
                <a:solidFill>
                  <a:srgbClr val="C00000"/>
                </a:solidFill>
              </a:rPr>
              <a:t>IS NULL</a:t>
            </a:r>
            <a:r>
              <a:rPr lang="en-US" altLang="ja-JP" sz="2800" dirty="0"/>
              <a:t>;</a:t>
            </a:r>
          </a:p>
          <a:p>
            <a:pPr marL="0" indent="0">
              <a:buNone/>
            </a:pPr>
            <a:endParaRPr lang="en-US" altLang="ja-JP" b="1" dirty="0"/>
          </a:p>
          <a:p>
            <a:r>
              <a:rPr lang="en-US" altLang="ja-JP" b="1" dirty="0"/>
              <a:t>IS NOT NULL</a:t>
            </a:r>
          </a:p>
          <a:p>
            <a:pPr marL="0" indent="0">
              <a:buNone/>
            </a:pPr>
            <a:r>
              <a:rPr lang="en-US" altLang="ja-JP" dirty="0"/>
              <a:t>	NULL </a:t>
            </a:r>
            <a:r>
              <a:rPr lang="ja-JP" altLang="en-US" dirty="0"/>
              <a:t>で</a:t>
            </a:r>
            <a:r>
              <a:rPr lang="ja-JP" altLang="en-US" b="1" u="sng" dirty="0">
                <a:solidFill>
                  <a:srgbClr val="FF0000"/>
                </a:solidFill>
              </a:rPr>
              <a:t>ない</a:t>
            </a:r>
            <a:r>
              <a:rPr lang="ja-JP" altLang="en-US" dirty="0"/>
              <a:t>ことを条件</a:t>
            </a:r>
            <a:endParaRPr lang="en-US" altLang="ja-JP" b="1" dirty="0"/>
          </a:p>
          <a:p>
            <a:pPr marL="0" indent="0">
              <a:buNone/>
            </a:pPr>
            <a:r>
              <a:rPr lang="en-US" altLang="ja-JP" sz="2400" b="1" dirty="0"/>
              <a:t>	</a:t>
            </a:r>
            <a:r>
              <a:rPr lang="en-US" altLang="ja-JP" sz="2400" b="1" dirty="0">
                <a:solidFill>
                  <a:srgbClr val="C00000"/>
                </a:solidFill>
              </a:rPr>
              <a:t>select</a:t>
            </a:r>
            <a:r>
              <a:rPr lang="en-US" altLang="ja-JP" sz="2400" dirty="0"/>
              <a:t> *</a:t>
            </a:r>
            <a:r>
              <a:rPr lang="ja-JP" altLang="en-US" sz="2400" dirty="0"/>
              <a:t> </a:t>
            </a:r>
            <a:r>
              <a:rPr lang="en-US" altLang="ja-JP" sz="2400" b="1" dirty="0">
                <a:solidFill>
                  <a:srgbClr val="C00000"/>
                </a:solidFill>
              </a:rPr>
              <a:t>from</a:t>
            </a:r>
            <a:r>
              <a:rPr lang="en-US" altLang="ja-JP" sz="2400" dirty="0"/>
              <a:t> T </a:t>
            </a:r>
            <a:r>
              <a:rPr lang="en-US" altLang="ja-JP" sz="2400" b="1" dirty="0">
                <a:solidFill>
                  <a:srgbClr val="C00000"/>
                </a:solidFill>
              </a:rPr>
              <a:t>where</a:t>
            </a:r>
            <a:r>
              <a:rPr lang="en-US" altLang="ja-JP" sz="2400" dirty="0"/>
              <a:t> </a:t>
            </a:r>
            <a:r>
              <a:rPr lang="ja-JP" altLang="en-US" sz="2400" dirty="0"/>
              <a:t>価格 </a:t>
            </a:r>
            <a:r>
              <a:rPr lang="en-US" altLang="ja-JP" sz="2400" b="1" dirty="0">
                <a:solidFill>
                  <a:srgbClr val="C00000"/>
                </a:solidFill>
              </a:rPr>
              <a:t>IS NOT NULL</a:t>
            </a:r>
            <a:r>
              <a:rPr lang="en-US" altLang="ja-JP" sz="2400" dirty="0"/>
              <a:t>;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13CC8B2-12DA-4694-A802-DFC7614DA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12809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NULL</a:t>
            </a:r>
            <a:r>
              <a:rPr kumimoji="1" lang="ja-JP" altLang="en-US" dirty="0"/>
              <a:t>と「</a:t>
            </a:r>
            <a:r>
              <a:rPr kumimoji="1" lang="en-US" altLang="ja-JP" dirty="0"/>
              <a:t>0</a:t>
            </a:r>
            <a:r>
              <a:rPr kumimoji="1" lang="ja-JP" altLang="en-US" dirty="0"/>
              <a:t>」は違う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38</a:t>
            </a:fld>
            <a:endParaRPr kumimoji="1" lang="ja-JP" alt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387156"/>
              </p:ext>
            </p:extLst>
          </p:nvPr>
        </p:nvGraphicFramePr>
        <p:xfrm>
          <a:off x="250061" y="1074189"/>
          <a:ext cx="3913513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9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3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価格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400" dirty="0"/>
                        <a:t>かき氷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400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400" dirty="0"/>
                        <a:t>カレーライス</a:t>
                      </a: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NULL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400" dirty="0"/>
                        <a:t>サイダー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200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250061" y="3079712"/>
            <a:ext cx="41857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値段は，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まだ決まっていない</a:t>
            </a:r>
            <a:endParaRPr kumimoji="1" lang="en-US" altLang="ja-JP" sz="2400" b="1" u="sng" dirty="0">
              <a:solidFill>
                <a:srgbClr val="FF0000"/>
              </a:solidFill>
            </a:endParaRPr>
          </a:p>
          <a:p>
            <a:r>
              <a:rPr kumimoji="1" lang="ja-JP" altLang="en-US" sz="2400" dirty="0"/>
              <a:t>あるいは，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知らない</a:t>
            </a:r>
            <a:endParaRPr kumimoji="1" lang="en-US" altLang="ja-JP" sz="2400" b="1" u="sng" dirty="0">
              <a:solidFill>
                <a:srgbClr val="FF0000"/>
              </a:solidFill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40458"/>
              </p:ext>
            </p:extLst>
          </p:nvPr>
        </p:nvGraphicFramePr>
        <p:xfrm>
          <a:off x="5096113" y="1074189"/>
          <a:ext cx="392956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8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5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価格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400" dirty="0"/>
                        <a:t>かき氷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400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400" dirty="0"/>
                        <a:t>カレーライス</a:t>
                      </a: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0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400" dirty="0"/>
                        <a:t>サイダー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200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5698596" y="3264377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u="sng" dirty="0">
                <a:solidFill>
                  <a:srgbClr val="FF0000"/>
                </a:solidFill>
              </a:rPr>
              <a:t>カレーライスは無料</a:t>
            </a:r>
            <a:endParaRPr kumimoji="1" lang="en-US" altLang="ja-JP" sz="2400" b="1" u="sng" dirty="0">
              <a:solidFill>
                <a:srgbClr val="FF0000"/>
              </a:solidFill>
            </a:endParaRPr>
          </a:p>
        </p:txBody>
      </p:sp>
      <p:sp>
        <p:nvSpPr>
          <p:cNvPr id="9" name="左右矢印 8"/>
          <p:cNvSpPr/>
          <p:nvPr/>
        </p:nvSpPr>
        <p:spPr>
          <a:xfrm>
            <a:off x="4163574" y="1942869"/>
            <a:ext cx="866132" cy="47923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224A75E-97B1-4D02-BD79-68A2F0580771}"/>
              </a:ext>
            </a:extLst>
          </p:cNvPr>
          <p:cNvSpPr/>
          <p:nvPr/>
        </p:nvSpPr>
        <p:spPr>
          <a:xfrm>
            <a:off x="724122" y="5026359"/>
            <a:ext cx="76566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>
                <a:solidFill>
                  <a:srgbClr val="C00000"/>
                </a:solidFill>
              </a:rPr>
              <a:t>NULL</a:t>
            </a:r>
            <a:r>
              <a:rPr lang="en-US" altLang="ja-JP" sz="2800" dirty="0"/>
              <a:t> </a:t>
            </a:r>
            <a:r>
              <a:rPr lang="ja-JP" altLang="en-US" sz="2800" dirty="0"/>
              <a:t>を使い，</a:t>
            </a:r>
            <a:r>
              <a:rPr lang="ja-JP" altLang="en-US" sz="2800" b="1" u="sng" dirty="0">
                <a:solidFill>
                  <a:srgbClr val="FF0000"/>
                </a:solidFill>
              </a:rPr>
              <a:t>未定，未知，非存在</a:t>
            </a:r>
            <a:r>
              <a:rPr lang="ja-JP" altLang="en-US" sz="2800" dirty="0"/>
              <a:t>であることを</a:t>
            </a:r>
            <a:r>
              <a:rPr lang="ja-JP" altLang="en-US" sz="2800" b="1" u="sng" dirty="0">
                <a:solidFill>
                  <a:srgbClr val="FF0000"/>
                </a:solidFill>
              </a:rPr>
              <a:t>正しく記録</a:t>
            </a:r>
            <a:endParaRPr lang="en-US" altLang="ja-JP" sz="28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4039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演習２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39</a:t>
            </a:fld>
            <a:endParaRPr kumimoji="1" lang="ja-JP" alt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564013"/>
              </p:ext>
            </p:extLst>
          </p:nvPr>
        </p:nvGraphicFramePr>
        <p:xfrm>
          <a:off x="781179" y="894582"/>
          <a:ext cx="329803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2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5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価格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400" dirty="0"/>
                        <a:t>かき氷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400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400" dirty="0"/>
                        <a:t>カレーライス</a:t>
                      </a: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NULL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400" dirty="0"/>
                        <a:t>サイダー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200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5FFDE83-EE42-86BD-68C0-2F66C2082A42}"/>
              </a:ext>
            </a:extLst>
          </p:cNvPr>
          <p:cNvSpPr/>
          <p:nvPr/>
        </p:nvSpPr>
        <p:spPr>
          <a:xfrm>
            <a:off x="5038692" y="894582"/>
            <a:ext cx="3692758" cy="8309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 * FROM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メニュー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WHERE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単価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IS NULL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;</a:t>
            </a:r>
          </a:p>
        </p:txBody>
      </p:sp>
      <p:graphicFrame>
        <p:nvGraphicFramePr>
          <p:cNvPr id="11" name="表 10">
            <a:extLst>
              <a:ext uri="{FF2B5EF4-FFF2-40B4-BE49-F238E27FC236}">
                <a16:creationId xmlns:a16="http://schemas.microsoft.com/office/drawing/2014/main" id="{101B517E-EE4C-4069-05DA-6BCDF65B80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065004"/>
              </p:ext>
            </p:extLst>
          </p:nvPr>
        </p:nvGraphicFramePr>
        <p:xfrm>
          <a:off x="5236055" y="1835447"/>
          <a:ext cx="3298031" cy="86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2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5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価格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400" dirty="0"/>
                        <a:t>カレーライス</a:t>
                      </a: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NULL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BE08F89-58D4-AACB-956B-603AA077CC05}"/>
              </a:ext>
            </a:extLst>
          </p:cNvPr>
          <p:cNvSpPr/>
          <p:nvPr/>
        </p:nvSpPr>
        <p:spPr>
          <a:xfrm>
            <a:off x="5038692" y="3312024"/>
            <a:ext cx="3566328" cy="84185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 * FROM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メニュー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WHERE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単価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&gt;=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0;</a:t>
            </a:r>
          </a:p>
        </p:txBody>
      </p:sp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DEF8DA38-9126-C3F9-FE3E-5C1C1A2449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095848"/>
              </p:ext>
            </p:extLst>
          </p:nvPr>
        </p:nvGraphicFramePr>
        <p:xfrm>
          <a:off x="5236055" y="4255094"/>
          <a:ext cx="3298031" cy="1303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2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5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価格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400" dirty="0"/>
                        <a:t>かき氷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400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400" dirty="0"/>
                        <a:t>サイダー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200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6021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81151B0F-A249-874D-EA51-4E810C681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71" y="1350871"/>
            <a:ext cx="7347884" cy="31433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860906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err="1"/>
              <a:t>SQLFiddle</a:t>
            </a:r>
            <a:r>
              <a:rPr lang="en-US" altLang="ja-JP" dirty="0"/>
              <a:t> </a:t>
            </a:r>
            <a:r>
              <a:rPr lang="ja-JP" altLang="en-US" dirty="0"/>
              <a:t>でのデータベース管理システムの選択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6" name="直線矢印コネクタ 5"/>
          <p:cNvCxnSpPr>
            <a:cxnSpLocks/>
          </p:cNvCxnSpPr>
          <p:nvPr/>
        </p:nvCxnSpPr>
        <p:spPr>
          <a:xfrm flipH="1" flipV="1">
            <a:off x="4854539" y="3668569"/>
            <a:ext cx="546100" cy="1778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/>
          <p:cNvSpPr/>
          <p:nvPr/>
        </p:nvSpPr>
        <p:spPr>
          <a:xfrm>
            <a:off x="3873633" y="3606737"/>
            <a:ext cx="980906" cy="2114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470489" y="3606737"/>
            <a:ext cx="39545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データベース管理システムの選択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（この授業では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MySQL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を使用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）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1954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5311440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演習２．</a:t>
            </a:r>
            <a:r>
              <a:rPr lang="en-US" altLang="ja-JP" dirty="0"/>
              <a:t>NULL</a:t>
            </a:r>
            <a:r>
              <a:rPr lang="ja-JP" altLang="en-US" dirty="0"/>
              <a:t> 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5177644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b="1" dirty="0"/>
              <a:t>NULL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b="1" dirty="0"/>
              <a:t>IS NULL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15352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952550-73B4-5E00-61AE-DB9677B1F3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A7115A-6D3E-DD22-18F8-A3DB8B3E3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10A8E9-99C3-6766-6B19-41D9D9EB3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dirty="0"/>
              <a:t>Web</a:t>
            </a:r>
            <a:r>
              <a:rPr kumimoji="1" lang="ja-JP" altLang="en-US" sz="2400" dirty="0"/>
              <a:t>ブラウザを使用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① アドレスバーに</a:t>
            </a:r>
            <a:r>
              <a:rPr lang="en-US" altLang="ja-JP" sz="2400" dirty="0" err="1"/>
              <a:t>SQLFiddle</a:t>
            </a:r>
            <a:r>
              <a:rPr lang="ja-JP" altLang="en-US" sz="2400" dirty="0"/>
              <a:t>の</a:t>
            </a:r>
            <a:r>
              <a:rPr lang="en-US" altLang="ja-JP" sz="2400" dirty="0"/>
              <a:t>URL</a:t>
            </a:r>
            <a:r>
              <a:rPr lang="ja-JP" altLang="en-US" sz="2400" dirty="0"/>
              <a:t>を入力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>
                <a:hlinkClick r:id="rId2"/>
              </a:rPr>
              <a:t>http://sqlfiddle.com/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b="1" dirty="0"/>
              <a:t> 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「</a:t>
            </a:r>
            <a:r>
              <a:rPr lang="en-US" altLang="ja-JP" sz="2400" b="1" dirty="0"/>
              <a:t>MySQL</a:t>
            </a:r>
            <a:r>
              <a:rPr lang="ja-JP" altLang="en-US" sz="2400" dirty="0"/>
              <a:t>」を選択</a:t>
            </a: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D8AD4FC-D276-1833-675D-20405D427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B62A70A-C94D-92F2-BE0E-5325EE373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124" y="3429000"/>
            <a:ext cx="7347884" cy="31433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F5673B8-BCE7-FB08-588E-CCB2F42E0003}"/>
              </a:ext>
            </a:extLst>
          </p:cNvPr>
          <p:cNvSpPr/>
          <p:nvPr/>
        </p:nvSpPr>
        <p:spPr>
          <a:xfrm>
            <a:off x="4068186" y="5684866"/>
            <a:ext cx="980906" cy="2114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80803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34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③　</a:t>
            </a:r>
            <a:r>
              <a:rPr lang="ja-JP" altLang="en-US" sz="2400" b="1" dirty="0"/>
              <a:t>上のパネル</a:t>
            </a:r>
            <a:r>
              <a:rPr lang="ja-JP" altLang="en-US" sz="2400" dirty="0"/>
              <a:t>に、</a:t>
            </a:r>
            <a:r>
              <a:rPr lang="ja-JP" altLang="en-US" sz="2400" b="1" dirty="0"/>
              <a:t>テーブル定義</a:t>
            </a:r>
            <a:r>
              <a:rPr lang="ja-JP" altLang="en-US" sz="2400" dirty="0"/>
              <a:t>と</a:t>
            </a:r>
            <a:r>
              <a:rPr lang="ja-JP" altLang="en-US" sz="2400" b="1" dirty="0"/>
              <a:t>データの追加</a:t>
            </a:r>
            <a:r>
              <a:rPr lang="ja-JP" altLang="en-US" sz="2400" dirty="0"/>
              <a:t>と</a:t>
            </a:r>
            <a:r>
              <a:rPr lang="ja-JP" altLang="en-US" sz="2400" b="1" dirty="0"/>
              <a:t>問い合わせ</a:t>
            </a:r>
            <a:r>
              <a:rPr lang="ja-JP" altLang="en-US" sz="2400" dirty="0"/>
              <a:t>を行う </a:t>
            </a:r>
            <a:r>
              <a:rPr lang="en-US" altLang="ja-JP" sz="2400" dirty="0"/>
              <a:t>SQL </a:t>
            </a:r>
            <a:r>
              <a:rPr lang="ja-JP" altLang="en-US" sz="2400" dirty="0"/>
              <a:t>を入れ実行。（</a:t>
            </a:r>
            <a:r>
              <a:rPr lang="ja-JP" altLang="en-US" sz="2400" b="1" dirty="0"/>
              <a:t>以前の </a:t>
            </a:r>
            <a:r>
              <a:rPr lang="en-US" altLang="ja-JP" sz="2400" b="1" dirty="0"/>
              <a:t>SQL </a:t>
            </a:r>
            <a:r>
              <a:rPr lang="ja-JP" altLang="en-US" sz="2400" b="1" dirty="0"/>
              <a:t>は不要なので消す</a:t>
            </a:r>
            <a:r>
              <a:rPr lang="ja-JP" altLang="en-US" sz="2400" dirty="0"/>
              <a:t>）． 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0" y="1371662"/>
            <a:ext cx="9286362" cy="304698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メニュー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ID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PRIMARY KEY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商品名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単価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メニュー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(1, '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かき氷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400);</a:t>
            </a:r>
            <a:endParaRPr kumimoji="1" lang="en-US" altLang="ja-JP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メニュー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(2, '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カレーライス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ja-JP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メニュー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(3, '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サイダー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200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 * FROM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メニュー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8183339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87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④ 「</a:t>
            </a:r>
            <a:r>
              <a:rPr lang="en-US" altLang="ja-JP" sz="2400" b="1" dirty="0"/>
              <a:t>Execute</a:t>
            </a:r>
            <a:r>
              <a:rPr lang="ja-JP" altLang="en-US" sz="2400" dirty="0"/>
              <a:t>」をクリック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SQL </a:t>
            </a:r>
            <a:r>
              <a:rPr lang="ja-JP" altLang="en-US" sz="2400" dirty="0"/>
              <a:t>文が</a:t>
            </a:r>
            <a:r>
              <a:rPr lang="ja-JP" altLang="en-US" sz="2400" b="1" dirty="0"/>
              <a:t>実行</a:t>
            </a:r>
            <a:r>
              <a:rPr lang="ja-JP" altLang="en-US" sz="2400" dirty="0"/>
              <a:t>され、結果が表示される。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⑤ 下側のウインドウで、</a:t>
            </a:r>
            <a:r>
              <a:rPr lang="ja-JP" altLang="en-US" sz="2400" b="1" dirty="0"/>
              <a:t>結果を確認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4047305-2737-73E9-C4C6-7CB7D9096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537" y="1928812"/>
            <a:ext cx="587692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3797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C16242-70AA-6F53-2B77-69B3560F11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7FCE019-BA22-79D4-DBD2-B98CD0B25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34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⑥　</a:t>
            </a:r>
            <a:r>
              <a:rPr lang="ja-JP" altLang="en-US" sz="2400" b="1" dirty="0"/>
              <a:t>上のパネル</a:t>
            </a:r>
            <a:r>
              <a:rPr lang="ja-JP" altLang="en-US" sz="2400" dirty="0"/>
              <a:t>に、</a:t>
            </a:r>
            <a:r>
              <a:rPr lang="ja-JP" altLang="en-US" sz="2400" b="1" dirty="0"/>
              <a:t>テーブル定義</a:t>
            </a:r>
            <a:r>
              <a:rPr lang="ja-JP" altLang="en-US" sz="2400" dirty="0"/>
              <a:t>と</a:t>
            </a:r>
            <a:r>
              <a:rPr lang="ja-JP" altLang="en-US" sz="2400" b="1" dirty="0"/>
              <a:t>データの追加</a:t>
            </a:r>
            <a:r>
              <a:rPr lang="ja-JP" altLang="en-US" sz="2400" dirty="0"/>
              <a:t>と</a:t>
            </a:r>
            <a:r>
              <a:rPr lang="ja-JP" altLang="en-US" sz="2400" b="1" dirty="0"/>
              <a:t>問い合わせ</a:t>
            </a:r>
            <a:r>
              <a:rPr lang="ja-JP" altLang="en-US" sz="2400" dirty="0"/>
              <a:t>を行う </a:t>
            </a:r>
            <a:r>
              <a:rPr lang="en-US" altLang="ja-JP" sz="2400" dirty="0"/>
              <a:t>SQL </a:t>
            </a:r>
            <a:r>
              <a:rPr lang="ja-JP" altLang="en-US" sz="2400" dirty="0"/>
              <a:t>を入れ実行。（</a:t>
            </a:r>
            <a:r>
              <a:rPr lang="ja-JP" altLang="en-US" sz="2400" b="1" dirty="0"/>
              <a:t>以前の </a:t>
            </a:r>
            <a:r>
              <a:rPr lang="en-US" altLang="ja-JP" sz="2400" b="1" dirty="0"/>
              <a:t>SQL </a:t>
            </a:r>
            <a:r>
              <a:rPr lang="ja-JP" altLang="en-US" sz="2400" b="1" dirty="0"/>
              <a:t>は不要なので消す</a:t>
            </a:r>
            <a:r>
              <a:rPr lang="ja-JP" altLang="en-US" sz="2400" dirty="0"/>
              <a:t>）． 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1A9F87D-7005-4F8A-6773-792AF5101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E163BB5-4DC6-A95F-0E1A-35F710E2B683}"/>
              </a:ext>
            </a:extLst>
          </p:cNvPr>
          <p:cNvSpPr/>
          <p:nvPr/>
        </p:nvSpPr>
        <p:spPr>
          <a:xfrm>
            <a:off x="0" y="1371662"/>
            <a:ext cx="9286362" cy="304698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メニュー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ID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PRIMARY KEY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商品名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単価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メニュー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(1, '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かき氷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400);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メニュー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(2, '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カレーライス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NULL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メニュー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(3, '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サイダー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200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 * FROM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メニュー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WHERE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単価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IS NULL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1876731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87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⑦ 「</a:t>
            </a:r>
            <a:r>
              <a:rPr lang="en-US" altLang="ja-JP" sz="2400" b="1" dirty="0"/>
              <a:t>Execute</a:t>
            </a:r>
            <a:r>
              <a:rPr lang="ja-JP" altLang="en-US" sz="2400" dirty="0"/>
              <a:t>」をクリック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SQL </a:t>
            </a:r>
            <a:r>
              <a:rPr lang="ja-JP" altLang="en-US" sz="2400" dirty="0"/>
              <a:t>文が</a:t>
            </a:r>
            <a:r>
              <a:rPr lang="ja-JP" altLang="en-US" sz="2400" b="1" dirty="0"/>
              <a:t>実行</a:t>
            </a:r>
            <a:r>
              <a:rPr lang="ja-JP" altLang="en-US" sz="2400" dirty="0"/>
              <a:t>され、結果が表示される。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⑧ 下側のウインドウで、</a:t>
            </a:r>
            <a:r>
              <a:rPr lang="ja-JP" altLang="en-US" sz="2400" b="1" dirty="0"/>
              <a:t>結果を確認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72B671D-8532-9D82-8809-CBA16F068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350" y="2233612"/>
            <a:ext cx="5829300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071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F0F849-136B-4CD2-2742-FB6B0FA53E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C55302D-1BF2-DF5D-6CF7-2E0561A02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34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⑨　</a:t>
            </a:r>
            <a:r>
              <a:rPr lang="ja-JP" altLang="en-US" sz="2400" b="1" dirty="0"/>
              <a:t>上のパネル</a:t>
            </a:r>
            <a:r>
              <a:rPr lang="ja-JP" altLang="en-US" sz="2400" dirty="0"/>
              <a:t>に、</a:t>
            </a:r>
            <a:r>
              <a:rPr lang="ja-JP" altLang="en-US" sz="2400" b="1" dirty="0"/>
              <a:t>テーブル定義</a:t>
            </a:r>
            <a:r>
              <a:rPr lang="ja-JP" altLang="en-US" sz="2400" dirty="0"/>
              <a:t>と</a:t>
            </a:r>
            <a:r>
              <a:rPr lang="ja-JP" altLang="en-US" sz="2400" b="1" dirty="0"/>
              <a:t>データの追加</a:t>
            </a:r>
            <a:r>
              <a:rPr lang="ja-JP" altLang="en-US" sz="2400" dirty="0"/>
              <a:t>と</a:t>
            </a:r>
            <a:r>
              <a:rPr lang="ja-JP" altLang="en-US" sz="2400" b="1" dirty="0"/>
              <a:t>問い合わせ</a:t>
            </a:r>
            <a:r>
              <a:rPr lang="ja-JP" altLang="en-US" sz="2400" dirty="0"/>
              <a:t>を行う </a:t>
            </a:r>
            <a:r>
              <a:rPr lang="en-US" altLang="ja-JP" sz="2400" dirty="0"/>
              <a:t>SQL </a:t>
            </a:r>
            <a:r>
              <a:rPr lang="ja-JP" altLang="en-US" sz="2400" dirty="0"/>
              <a:t>を入れ実行。（</a:t>
            </a:r>
            <a:r>
              <a:rPr lang="ja-JP" altLang="en-US" sz="2400" b="1" dirty="0"/>
              <a:t>以前の </a:t>
            </a:r>
            <a:r>
              <a:rPr lang="en-US" altLang="ja-JP" sz="2400" b="1" dirty="0"/>
              <a:t>SQL </a:t>
            </a:r>
            <a:r>
              <a:rPr lang="ja-JP" altLang="en-US" sz="2400" b="1" dirty="0"/>
              <a:t>は不要なので消す</a:t>
            </a:r>
            <a:r>
              <a:rPr lang="ja-JP" altLang="en-US" sz="2400" dirty="0"/>
              <a:t>）． 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2EF7DDF-1D6A-6690-CA07-3BA56D5E2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A71AB5F-4A74-FC42-D024-27AE37C2D235}"/>
              </a:ext>
            </a:extLst>
          </p:cNvPr>
          <p:cNvSpPr/>
          <p:nvPr/>
        </p:nvSpPr>
        <p:spPr>
          <a:xfrm>
            <a:off x="0" y="1371662"/>
            <a:ext cx="9286362" cy="304698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メニュー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ID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PRIMARY KEY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商品名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単価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メニュー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(1, '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かき氷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400);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メニュー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(2, '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カレーライス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NULL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メニュー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(3, '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サイダー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200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 * FROM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メニュー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WHERE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単価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&gt;=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0;</a:t>
            </a:r>
          </a:p>
        </p:txBody>
      </p:sp>
    </p:spTree>
    <p:extLst>
      <p:ext uri="{BB962C8B-B14F-4D97-AF65-F5344CB8AC3E}">
        <p14:creationId xmlns:p14="http://schemas.microsoft.com/office/powerpoint/2010/main" val="33678713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87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⑩ 「</a:t>
            </a:r>
            <a:r>
              <a:rPr lang="en-US" altLang="ja-JP" sz="2400" b="1" dirty="0"/>
              <a:t>Execute</a:t>
            </a:r>
            <a:r>
              <a:rPr lang="ja-JP" altLang="en-US" sz="2400" dirty="0"/>
              <a:t>」をクリック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SQL </a:t>
            </a:r>
            <a:r>
              <a:rPr lang="ja-JP" altLang="en-US" sz="2400" dirty="0"/>
              <a:t>文が</a:t>
            </a:r>
            <a:r>
              <a:rPr lang="ja-JP" altLang="en-US" sz="2400" b="1" dirty="0"/>
              <a:t>実行</a:t>
            </a:r>
            <a:r>
              <a:rPr lang="ja-JP" altLang="en-US" sz="2400" dirty="0"/>
              <a:t>され、結果が表示される。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⑪ 下側のウインドウで、</a:t>
            </a:r>
            <a:r>
              <a:rPr lang="ja-JP" altLang="en-US" sz="2400" b="1" dirty="0"/>
              <a:t>結果を確認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247B309-686D-E7F1-A15A-C74FC8F5E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275" y="1957387"/>
            <a:ext cx="474345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1545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12-3.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テーブル定義、問い合わせ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9552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297B70-D5F5-FB07-EA09-B3D1EE08A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MySQL </a:t>
            </a:r>
            <a:r>
              <a:rPr kumimoji="1" lang="ja-JP" altLang="en-US" dirty="0"/>
              <a:t>の </a:t>
            </a:r>
            <a:r>
              <a:rPr kumimoji="1" lang="en-US" altLang="ja-JP" dirty="0"/>
              <a:t>AUTO_INCREMENT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D482D16-5FC2-3E97-DF2E-8CDB17292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b="1" dirty="0">
                <a:solidFill>
                  <a:srgbClr val="C00000"/>
                </a:solidFill>
              </a:rPr>
              <a:t>MySQL 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の 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AUTO_INCREMENT </a:t>
            </a:r>
            <a:r>
              <a:rPr kumimoji="1" lang="en-US" altLang="ja-JP" sz="2400" dirty="0"/>
              <a:t>: </a:t>
            </a:r>
            <a:r>
              <a:rPr kumimoji="1" lang="ja-JP" altLang="en-US" sz="2400" dirty="0"/>
              <a:t>自動の通し番号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(MySQL </a:t>
            </a:r>
            <a:r>
              <a:rPr lang="ja-JP" altLang="en-US" sz="2400" dirty="0"/>
              <a:t>の固有機能）</a:t>
            </a:r>
            <a:endParaRPr kumimoji="1" lang="en-US" altLang="ja-JP" sz="2400" dirty="0"/>
          </a:p>
          <a:p>
            <a:r>
              <a:rPr lang="ja-JP" altLang="en-US" sz="2400" b="1" dirty="0"/>
              <a:t>データ追加</a:t>
            </a:r>
            <a:r>
              <a:rPr lang="ja-JP" altLang="en-US" sz="2400" dirty="0"/>
              <a:t>のたびに </a:t>
            </a:r>
            <a:r>
              <a:rPr lang="en-US" altLang="ja-JP" sz="2400" dirty="0"/>
              <a:t>1, 2, 3, </a:t>
            </a:r>
            <a:r>
              <a:rPr lang="ja-JP" altLang="en-US" sz="2400" dirty="0"/>
              <a:t>・・・の</a:t>
            </a:r>
            <a:r>
              <a:rPr lang="ja-JP" altLang="en-US" sz="2400" b="1" dirty="0"/>
              <a:t>通し番号</a:t>
            </a:r>
            <a:r>
              <a:rPr lang="ja-JP" altLang="en-US" sz="2400" dirty="0"/>
              <a:t>が自動で設定される</a:t>
            </a:r>
            <a:endParaRPr lang="en-US" altLang="ja-JP" sz="2400" dirty="0"/>
          </a:p>
          <a:p>
            <a:r>
              <a:rPr lang="ja-JP" altLang="en-US" sz="2400" b="1" dirty="0"/>
              <a:t>この機能を有効にするため</a:t>
            </a:r>
            <a:r>
              <a:rPr lang="ja-JP" altLang="en-US" sz="2400" dirty="0"/>
              <a:t>に、</a:t>
            </a:r>
            <a:r>
              <a:rPr lang="en-US" altLang="ja-JP" sz="2400" b="1" dirty="0">
                <a:solidFill>
                  <a:srgbClr val="C00000"/>
                </a:solidFill>
              </a:rPr>
              <a:t>INSERT </a:t>
            </a:r>
            <a:r>
              <a:rPr lang="ja-JP" altLang="en-US" sz="2400" dirty="0"/>
              <a:t>での</a:t>
            </a:r>
            <a:r>
              <a:rPr lang="ja-JP" altLang="en-US" sz="2400" b="1" dirty="0"/>
              <a:t>データ追加</a:t>
            </a:r>
            <a:r>
              <a:rPr lang="ja-JP" altLang="en-US" sz="2400" dirty="0"/>
              <a:t>では </a:t>
            </a:r>
            <a:r>
              <a:rPr lang="en-US" altLang="ja-JP" sz="2400" b="1" dirty="0">
                <a:solidFill>
                  <a:srgbClr val="C00000"/>
                </a:solidFill>
              </a:rPr>
              <a:t>NULL</a:t>
            </a:r>
            <a:r>
              <a:rPr lang="en-US" altLang="ja-JP" sz="2400" dirty="0">
                <a:solidFill>
                  <a:srgbClr val="C00000"/>
                </a:solidFill>
              </a:rPr>
              <a:t> </a:t>
            </a:r>
            <a:r>
              <a:rPr lang="ja-JP" altLang="en-US" sz="2400" dirty="0"/>
              <a:t>を使用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2B1E439-FE2D-E4A5-4950-639218788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A831664-F7E2-7D3F-CF1C-F2B12D94D3C1}"/>
              </a:ext>
            </a:extLst>
          </p:cNvPr>
          <p:cNvSpPr txBox="1"/>
          <p:nvPr/>
        </p:nvSpPr>
        <p:spPr>
          <a:xfrm>
            <a:off x="396753" y="3662938"/>
            <a:ext cx="835049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INSERT INTO </a:t>
            </a:r>
            <a:r>
              <a:rPr lang="ja-JP" altLang="en-US" sz="2400" b="1" dirty="0"/>
              <a:t>Products </a:t>
            </a:r>
            <a:r>
              <a:rPr lang="ja-JP" altLang="en-US" sz="2400" b="1" dirty="0">
                <a:solidFill>
                  <a:srgbClr val="C00000"/>
                </a:solidFill>
              </a:rPr>
              <a:t>VALUES</a:t>
            </a:r>
            <a:r>
              <a:rPr lang="ja-JP" altLang="en-US" sz="2400" b="1" dirty="0"/>
              <a:t> (</a:t>
            </a:r>
            <a:r>
              <a:rPr lang="ja-JP" altLang="en-US" sz="2400" b="1" dirty="0">
                <a:solidFill>
                  <a:srgbClr val="C00000"/>
                </a:solidFill>
              </a:rPr>
              <a:t>NULL</a:t>
            </a:r>
            <a:r>
              <a:rPr lang="ja-JP" altLang="en-US" sz="2400" b="1" dirty="0"/>
              <a:t>, '商品A', 100);</a:t>
            </a:r>
          </a:p>
          <a:p>
            <a:r>
              <a:rPr lang="ja-JP" altLang="en-US" sz="2400" b="1" dirty="0">
                <a:solidFill>
                  <a:srgbClr val="C00000"/>
                </a:solidFill>
              </a:rPr>
              <a:t>INSERT INTO </a:t>
            </a:r>
            <a:r>
              <a:rPr lang="ja-JP" altLang="en-US" sz="2400" b="1" dirty="0"/>
              <a:t>Products </a:t>
            </a:r>
            <a:r>
              <a:rPr lang="ja-JP" altLang="en-US" sz="2400" b="1" dirty="0">
                <a:solidFill>
                  <a:srgbClr val="C00000"/>
                </a:solidFill>
              </a:rPr>
              <a:t>VALUES</a:t>
            </a:r>
            <a:r>
              <a:rPr lang="ja-JP" altLang="en-US" sz="2400" b="1" dirty="0"/>
              <a:t> (</a:t>
            </a:r>
            <a:r>
              <a:rPr lang="ja-JP" altLang="en-US" sz="2400" b="1" dirty="0">
                <a:solidFill>
                  <a:srgbClr val="C00000"/>
                </a:solidFill>
              </a:rPr>
              <a:t>NULL</a:t>
            </a:r>
            <a:r>
              <a:rPr lang="ja-JP" altLang="en-US" sz="2400" b="1" dirty="0"/>
              <a:t>, '商品B', 200);</a:t>
            </a:r>
          </a:p>
          <a:p>
            <a:r>
              <a:rPr lang="ja-JP" altLang="en-US" sz="2400" b="1" dirty="0">
                <a:solidFill>
                  <a:srgbClr val="C00000"/>
                </a:solidFill>
              </a:rPr>
              <a:t>INSERT INTO </a:t>
            </a:r>
            <a:r>
              <a:rPr lang="ja-JP" altLang="en-US" sz="2400" b="1" dirty="0"/>
              <a:t>Products </a:t>
            </a:r>
            <a:r>
              <a:rPr lang="ja-JP" altLang="en-US" sz="2400" b="1" dirty="0">
                <a:solidFill>
                  <a:srgbClr val="C00000"/>
                </a:solidFill>
              </a:rPr>
              <a:t>VALUES </a:t>
            </a:r>
            <a:r>
              <a:rPr lang="ja-JP" altLang="en-US" sz="2400" b="1" dirty="0"/>
              <a:t>(</a:t>
            </a:r>
            <a:r>
              <a:rPr lang="ja-JP" altLang="en-US" sz="2400" b="1" dirty="0">
                <a:solidFill>
                  <a:srgbClr val="C00000"/>
                </a:solidFill>
              </a:rPr>
              <a:t>NULL</a:t>
            </a:r>
            <a:r>
              <a:rPr lang="ja-JP" altLang="en-US" sz="2400" b="1" dirty="0"/>
              <a:t>, '商品C', 150);</a:t>
            </a:r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DD61FA28-C0B0-FAB0-41E6-5E44D54B3B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402176"/>
              </p:ext>
            </p:extLst>
          </p:nvPr>
        </p:nvGraphicFramePr>
        <p:xfrm>
          <a:off x="2468540" y="4951733"/>
          <a:ext cx="2943616" cy="14401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商品</a:t>
                      </a:r>
                      <a:r>
                        <a:rPr kumimoji="1" lang="en-US" altLang="ja-JP" sz="2700" dirty="0"/>
                        <a:t>A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100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商品</a:t>
                      </a:r>
                      <a:r>
                        <a:rPr kumimoji="1" lang="en-US" altLang="ja-JP" sz="2700" dirty="0"/>
                        <a:t>B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200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3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商品</a:t>
                      </a:r>
                      <a:r>
                        <a:rPr kumimoji="1" lang="en-US" altLang="ja-JP" sz="2700" dirty="0"/>
                        <a:t>C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150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9097547-0792-BB93-7134-0E3CC0261B0D}"/>
              </a:ext>
            </a:extLst>
          </p:cNvPr>
          <p:cNvSpPr txBox="1"/>
          <p:nvPr/>
        </p:nvSpPr>
        <p:spPr>
          <a:xfrm>
            <a:off x="1909539" y="651032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自動の通し番号</a:t>
            </a:r>
            <a:endParaRPr kumimoji="1" lang="en-US" altLang="ja-JP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279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>
            <a:extLst>
              <a:ext uri="{FF2B5EF4-FFF2-40B4-BE49-F238E27FC236}">
                <a16:creationId xmlns:a16="http://schemas.microsoft.com/office/drawing/2014/main" id="{A8A315D0-4362-9B02-BF7D-CBE9D246A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846" y="2049754"/>
            <a:ext cx="4981463" cy="473268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err="1"/>
              <a:t>SQLFiddle</a:t>
            </a:r>
            <a:r>
              <a:rPr lang="en-US" altLang="ja-JP" dirty="0"/>
              <a:t> </a:t>
            </a:r>
            <a:r>
              <a:rPr lang="ja-JP" altLang="en-US" dirty="0"/>
              <a:t>の画面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21845" y="766246"/>
            <a:ext cx="63826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上</a:t>
            </a:r>
            <a:r>
              <a:rPr kumimoji="0" lang="ja-JP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のパネル</a:t>
            </a:r>
            <a:r>
              <a:rPr kumimoji="0" lang="ja-JP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: 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SQL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の入力（複数可能）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</a:t>
            </a:r>
            <a:r>
              <a:rPr kumimoji="0" lang="ja-JP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テーブル定義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ja-JP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CREATE TABLE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・データの追加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INSERT INTO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</a:t>
            </a:r>
            <a:r>
              <a:rPr kumimoji="0" lang="ja-JP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SQL</a:t>
            </a:r>
            <a:r>
              <a:rPr kumimoji="0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問い合わせ</a:t>
            </a:r>
            <a:r>
              <a:rPr kumimoji="0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。SELECT</a:t>
            </a:r>
            <a:r>
              <a:rPr kumimoji="0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,</a:t>
            </a:r>
            <a:r>
              <a: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FROM,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WHERE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 など</a:t>
            </a:r>
            <a:endParaRPr kumimoji="0" lang="ja-JP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2226516" y="1899882"/>
            <a:ext cx="243068" cy="67133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2148695" y="4629686"/>
            <a:ext cx="18004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実行ボタン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651551" y="5421242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結果ウィンドウ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14" name="直線矢印コネクタ 13"/>
          <p:cNvCxnSpPr>
            <a:cxnSpLocks/>
          </p:cNvCxnSpPr>
          <p:nvPr/>
        </p:nvCxnSpPr>
        <p:spPr>
          <a:xfrm>
            <a:off x="2226516" y="5873753"/>
            <a:ext cx="510334" cy="48259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>
          <a:xfrm>
            <a:off x="2435860" y="5083334"/>
            <a:ext cx="968821" cy="4825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4653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5311440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演習３．テーブル定義、データの追加、問い合わせ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5177644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2000" b="1" dirty="0"/>
              <a:t>SQL </a:t>
            </a:r>
            <a:r>
              <a:rPr lang="ja-JP" altLang="en-US" sz="2000" b="1" dirty="0"/>
              <a:t>によるテーブル定義</a:t>
            </a:r>
            <a:endParaRPr lang="en-US" altLang="ja-JP" sz="2000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sz="2000" b="1" dirty="0"/>
              <a:t>主キー制約 </a:t>
            </a:r>
            <a:r>
              <a:rPr lang="en-US" altLang="ja-JP" sz="2000" b="1" dirty="0"/>
              <a:t>PRIMARY KEY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2000" b="1" dirty="0"/>
              <a:t>SQL </a:t>
            </a:r>
            <a:r>
              <a:rPr lang="ja-JP" altLang="en-US" sz="2000" b="1" dirty="0"/>
              <a:t>によるデータの追加</a:t>
            </a:r>
            <a:endParaRPr lang="en-US" altLang="ja-JP" sz="2000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sz="2000" b="1" dirty="0"/>
              <a:t>問い合わせ（クエリ）による確認</a:t>
            </a:r>
            <a:endParaRPr lang="en-US" altLang="ja-JP" sz="2000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2000" b="1" dirty="0"/>
              <a:t>MySQL </a:t>
            </a:r>
            <a:r>
              <a:rPr lang="ja-JP" altLang="en-US" sz="2000" b="1" dirty="0"/>
              <a:t>の </a:t>
            </a:r>
            <a:r>
              <a:rPr lang="en-US" altLang="ja-JP" sz="2000" b="1" dirty="0"/>
              <a:t>AUTO_INCREMENT </a:t>
            </a:r>
            <a:r>
              <a:rPr lang="ja-JP" altLang="en-US" sz="2000" b="1" dirty="0"/>
              <a:t>と </a:t>
            </a:r>
            <a:r>
              <a:rPr lang="en-US" altLang="ja-JP" sz="2000" b="1" dirty="0"/>
              <a:t>NULL</a:t>
            </a:r>
          </a:p>
          <a:p>
            <a:pPr marL="0" indent="0">
              <a:spcAft>
                <a:spcPts val="600"/>
              </a:spcAft>
              <a:buNone/>
            </a:pPr>
            <a:endParaRPr lang="en-US" altLang="ja-JP" sz="2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0818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52A035-A13F-A216-BAE7-0F68E98FF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AE56ED-5E1F-FED6-34D7-7EDE01215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3CF0886-9BAE-71C6-41BA-11046193A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dirty="0"/>
              <a:t>Web</a:t>
            </a:r>
            <a:r>
              <a:rPr kumimoji="1" lang="ja-JP" altLang="en-US" sz="2400" dirty="0"/>
              <a:t>ブラウザを使用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① アドレスバーに</a:t>
            </a:r>
            <a:r>
              <a:rPr lang="en-US" altLang="ja-JP" sz="2400" dirty="0" err="1"/>
              <a:t>SQLFiddle</a:t>
            </a:r>
            <a:r>
              <a:rPr lang="ja-JP" altLang="en-US" sz="2400" dirty="0"/>
              <a:t>の</a:t>
            </a:r>
            <a:r>
              <a:rPr lang="en-US" altLang="ja-JP" sz="2400" dirty="0"/>
              <a:t>URL</a:t>
            </a:r>
            <a:r>
              <a:rPr lang="ja-JP" altLang="en-US" sz="2400" dirty="0"/>
              <a:t>を入力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>
                <a:hlinkClick r:id="rId2"/>
              </a:rPr>
              <a:t>http://sqlfiddle.com/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b="1" dirty="0"/>
              <a:t> 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「</a:t>
            </a:r>
            <a:r>
              <a:rPr lang="en-US" altLang="ja-JP" sz="2400" b="1" dirty="0"/>
              <a:t>MySQL</a:t>
            </a:r>
            <a:r>
              <a:rPr lang="ja-JP" altLang="en-US" sz="2400" dirty="0"/>
              <a:t>」を選択</a:t>
            </a: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79E7059-29F6-C222-C5FD-4B8269117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BB7090B-C2D1-29CA-B237-768E1289C7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124" y="3429000"/>
            <a:ext cx="7347884" cy="31433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C87249D-3E4C-5CF6-EC54-32FD20D81699}"/>
              </a:ext>
            </a:extLst>
          </p:cNvPr>
          <p:cNvSpPr/>
          <p:nvPr/>
        </p:nvSpPr>
        <p:spPr>
          <a:xfrm>
            <a:off x="4068186" y="5684866"/>
            <a:ext cx="980906" cy="2114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28512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34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1800" b="1" dirty="0"/>
              <a:t>③　上のパネル</a:t>
            </a:r>
            <a:r>
              <a:rPr lang="ja-JP" altLang="en-US" sz="1800" dirty="0"/>
              <a:t>に、</a:t>
            </a:r>
            <a:r>
              <a:rPr lang="ja-JP" altLang="en-US" sz="1800" b="1" dirty="0"/>
              <a:t>テーブル定義</a:t>
            </a:r>
            <a:r>
              <a:rPr lang="ja-JP" altLang="en-US" sz="1800" dirty="0"/>
              <a:t>と</a:t>
            </a:r>
            <a:r>
              <a:rPr lang="ja-JP" altLang="en-US" sz="1800" b="1" dirty="0"/>
              <a:t>データの追加</a:t>
            </a:r>
            <a:r>
              <a:rPr lang="ja-JP" altLang="en-US" sz="1800" dirty="0"/>
              <a:t>と</a:t>
            </a:r>
            <a:r>
              <a:rPr lang="ja-JP" altLang="en-US" sz="1800" b="1" dirty="0"/>
              <a:t>問い合わせ</a:t>
            </a:r>
            <a:r>
              <a:rPr lang="ja-JP" altLang="en-US" sz="1800" dirty="0"/>
              <a:t>を行う </a:t>
            </a:r>
            <a:r>
              <a:rPr lang="en-US" altLang="ja-JP" sz="1800" dirty="0"/>
              <a:t>SQL </a:t>
            </a:r>
            <a:r>
              <a:rPr lang="ja-JP" altLang="en-US" sz="1800" dirty="0"/>
              <a:t>を入れ実行。（</a:t>
            </a:r>
            <a:r>
              <a:rPr lang="ja-JP" altLang="en-US" sz="1800" b="1" dirty="0"/>
              <a:t>以前の </a:t>
            </a:r>
            <a:r>
              <a:rPr lang="en-US" altLang="ja-JP" sz="1800" b="1" dirty="0"/>
              <a:t>SQL </a:t>
            </a:r>
            <a:r>
              <a:rPr lang="ja-JP" altLang="en-US" sz="1800" b="1" dirty="0"/>
              <a:t>は不要なので消す</a:t>
            </a:r>
            <a:r>
              <a:rPr lang="ja-JP" altLang="en-US" sz="1800" dirty="0"/>
              <a:t>）． </a:t>
            </a:r>
            <a:endParaRPr lang="en-US" altLang="ja-JP" sz="1800" dirty="0"/>
          </a:p>
          <a:p>
            <a:pPr marL="0" indent="0">
              <a:buNone/>
            </a:pPr>
            <a:endParaRPr kumimoji="1" lang="ja-JP" altLang="en-US" sz="1800" dirty="0"/>
          </a:p>
        </p:txBody>
      </p:sp>
      <p:sp>
        <p:nvSpPr>
          <p:cNvPr id="5" name="正方形/長方形 4"/>
          <p:cNvSpPr/>
          <p:nvPr/>
        </p:nvSpPr>
        <p:spPr>
          <a:xfrm>
            <a:off x="0" y="691599"/>
            <a:ext cx="8783053" cy="590931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id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 AUTO_INCREMENT PRIMARY KEY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商品名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単価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申し込み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id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 AUTO_INCREMENT PRIMARY KEY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日時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DATETIME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氏名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商品番号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個数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FOREIGN KEY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商品番号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REFERENCES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(id)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NULL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'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A', 100);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(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NULL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'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B', 200);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NULL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'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C', 150);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申し込み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(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NULL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NOW()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'X', 1, 1);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申し込み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NULL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NOW()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'X', 2, 10);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申し込み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(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NULL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NOW()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'Y', 2, 5);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申し込み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NULL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NOW()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'X', 1, 1);</a:t>
            </a:r>
          </a:p>
          <a:p>
            <a:pPr>
              <a:defRPr/>
            </a:pP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 * FROM 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4494117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87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④「</a:t>
            </a:r>
            <a:r>
              <a:rPr lang="en-US" altLang="ja-JP" sz="2400" b="1" dirty="0"/>
              <a:t>Execute</a:t>
            </a:r>
            <a:r>
              <a:rPr lang="ja-JP" altLang="en-US" sz="2400" dirty="0"/>
              <a:t>」をクリック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SQL </a:t>
            </a:r>
            <a:r>
              <a:rPr lang="ja-JP" altLang="en-US" sz="2400" dirty="0"/>
              <a:t>文が</a:t>
            </a:r>
            <a:r>
              <a:rPr lang="ja-JP" altLang="en-US" sz="2400" b="1" dirty="0"/>
              <a:t>実行</a:t>
            </a:r>
            <a:r>
              <a:rPr lang="ja-JP" altLang="en-US" sz="2400" dirty="0"/>
              <a:t>され、結果が表示される。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⑤ 下側のウインドウで、</a:t>
            </a:r>
            <a:r>
              <a:rPr lang="ja-JP" altLang="en-US" sz="2400" b="1" dirty="0"/>
              <a:t>結果を確認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DE81468-0055-68B8-895B-0EB816C11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262" y="1747837"/>
            <a:ext cx="4181475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4479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E52BE-D84D-3937-6C13-35DA9B1023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C224EBF-5082-F166-4FBB-9CD0C8638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34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1800" b="1" dirty="0"/>
              <a:t>⑥　上のパネル</a:t>
            </a:r>
            <a:r>
              <a:rPr lang="ja-JP" altLang="en-US" sz="1800" dirty="0"/>
              <a:t>に、</a:t>
            </a:r>
            <a:r>
              <a:rPr lang="ja-JP" altLang="en-US" sz="1800" b="1" dirty="0"/>
              <a:t>テーブル定義</a:t>
            </a:r>
            <a:r>
              <a:rPr lang="ja-JP" altLang="en-US" sz="1800" dirty="0"/>
              <a:t>と</a:t>
            </a:r>
            <a:r>
              <a:rPr lang="ja-JP" altLang="en-US" sz="1800" b="1" dirty="0"/>
              <a:t>データの追加</a:t>
            </a:r>
            <a:r>
              <a:rPr lang="ja-JP" altLang="en-US" sz="1800" dirty="0"/>
              <a:t>と</a:t>
            </a:r>
            <a:r>
              <a:rPr lang="ja-JP" altLang="en-US" sz="1800" b="1" dirty="0"/>
              <a:t>問い合わせ</a:t>
            </a:r>
            <a:r>
              <a:rPr lang="ja-JP" altLang="en-US" sz="1800" dirty="0"/>
              <a:t>を行う </a:t>
            </a:r>
            <a:r>
              <a:rPr lang="en-US" altLang="ja-JP" sz="1800" dirty="0"/>
              <a:t>SQL </a:t>
            </a:r>
            <a:r>
              <a:rPr lang="ja-JP" altLang="en-US" sz="1800" dirty="0"/>
              <a:t>を入れ実行。（</a:t>
            </a:r>
            <a:r>
              <a:rPr lang="ja-JP" altLang="en-US" sz="1800" b="1" dirty="0"/>
              <a:t>以前の </a:t>
            </a:r>
            <a:r>
              <a:rPr lang="en-US" altLang="ja-JP" sz="1800" b="1" dirty="0"/>
              <a:t>SQL </a:t>
            </a:r>
            <a:r>
              <a:rPr lang="ja-JP" altLang="en-US" sz="1800" b="1" dirty="0"/>
              <a:t>は不要なので消す</a:t>
            </a:r>
            <a:r>
              <a:rPr lang="ja-JP" altLang="en-US" sz="1800" dirty="0"/>
              <a:t>）． </a:t>
            </a:r>
            <a:endParaRPr lang="en-US" altLang="ja-JP" sz="1800" dirty="0"/>
          </a:p>
          <a:p>
            <a:pPr marL="0" indent="0">
              <a:buNone/>
            </a:pPr>
            <a:endParaRPr lang="en-US" altLang="ja-JP" sz="1800" dirty="0"/>
          </a:p>
          <a:p>
            <a:pPr marL="0" indent="0">
              <a:buNone/>
            </a:pPr>
            <a:endParaRPr kumimoji="1" lang="ja-JP" altLang="en-US" sz="1800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3174A20-95C3-2F46-1914-A5BB5F584929}"/>
              </a:ext>
            </a:extLst>
          </p:cNvPr>
          <p:cNvSpPr/>
          <p:nvPr/>
        </p:nvSpPr>
        <p:spPr>
          <a:xfrm>
            <a:off x="0" y="691599"/>
            <a:ext cx="8783053" cy="590931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id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 AUTO_INCREMENT PRIMARY KEY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商品名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単価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申し込み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id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 AUTO_INCREMENT PRIMARY KEY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日時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DATETIME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氏名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商品番号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個数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FOREIGN KEY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商品番号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REFERENCES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(id)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NULL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'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A', 100);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(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NULL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'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B', 200);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NULL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'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C', 150);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申し込み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(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NULL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NOW()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'X', 1, 1);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申し込み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NULL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NOW()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'X', 2, 10);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申し込み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(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NULL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NOW()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'Y', 2, 5);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申し込み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NULL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NOW()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'X', 1, 1);</a:t>
            </a:r>
          </a:p>
          <a:p>
            <a:pPr>
              <a:defRPr/>
            </a:pP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 * FROM 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申し込み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9139648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87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⑦「</a:t>
            </a:r>
            <a:r>
              <a:rPr lang="en-US" altLang="ja-JP" sz="2400" b="1" dirty="0"/>
              <a:t>Execute</a:t>
            </a:r>
            <a:r>
              <a:rPr lang="ja-JP" altLang="en-US" sz="2400" dirty="0"/>
              <a:t>」をクリック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SQL </a:t>
            </a:r>
            <a:r>
              <a:rPr lang="ja-JP" altLang="en-US" sz="2400" dirty="0"/>
              <a:t>文が</a:t>
            </a:r>
            <a:r>
              <a:rPr lang="ja-JP" altLang="en-US" sz="2400" b="1" dirty="0"/>
              <a:t>実行</a:t>
            </a:r>
            <a:r>
              <a:rPr lang="ja-JP" altLang="en-US" sz="2400" dirty="0"/>
              <a:t>され、結果が表示される。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⑧ 下側のウインドウで、</a:t>
            </a:r>
            <a:r>
              <a:rPr lang="ja-JP" altLang="en-US" sz="2400" b="1" dirty="0"/>
              <a:t>結果を確認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23C82C1-B633-EB38-E256-8A3795578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344" y="1671764"/>
            <a:ext cx="7328209" cy="351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5063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9A50DC-B72D-10F7-3ACA-D21C6AB1B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49DFAEB-7EDE-BDC2-475C-F12A88A35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34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1800" b="1" dirty="0"/>
              <a:t>⑨　上のパネル</a:t>
            </a:r>
            <a:r>
              <a:rPr lang="ja-JP" altLang="en-US" sz="1800" dirty="0"/>
              <a:t>に、</a:t>
            </a:r>
            <a:r>
              <a:rPr lang="ja-JP" altLang="en-US" sz="1800" b="1" dirty="0"/>
              <a:t>テーブル定義</a:t>
            </a:r>
            <a:r>
              <a:rPr lang="ja-JP" altLang="en-US" sz="1800" dirty="0"/>
              <a:t>と</a:t>
            </a:r>
            <a:r>
              <a:rPr lang="ja-JP" altLang="en-US" sz="1800" b="1" dirty="0"/>
              <a:t>データの追加</a:t>
            </a:r>
            <a:r>
              <a:rPr lang="ja-JP" altLang="en-US" sz="1800" dirty="0"/>
              <a:t>と</a:t>
            </a:r>
            <a:r>
              <a:rPr lang="ja-JP" altLang="en-US" sz="1800" b="1" dirty="0"/>
              <a:t>問い合わせ</a:t>
            </a:r>
            <a:r>
              <a:rPr lang="ja-JP" altLang="en-US" sz="1800" dirty="0"/>
              <a:t>を行う </a:t>
            </a:r>
            <a:r>
              <a:rPr lang="en-US" altLang="ja-JP" sz="1800" dirty="0"/>
              <a:t>SQL </a:t>
            </a:r>
            <a:r>
              <a:rPr lang="ja-JP" altLang="en-US" sz="1800" dirty="0"/>
              <a:t>を入れ実行。（</a:t>
            </a:r>
            <a:r>
              <a:rPr lang="ja-JP" altLang="en-US" sz="1800" b="1" dirty="0"/>
              <a:t>以前の </a:t>
            </a:r>
            <a:r>
              <a:rPr lang="en-US" altLang="ja-JP" sz="1800" b="1" dirty="0"/>
              <a:t>SQL </a:t>
            </a:r>
            <a:r>
              <a:rPr lang="ja-JP" altLang="en-US" sz="1800" b="1" dirty="0"/>
              <a:t>は不要なので消す</a:t>
            </a:r>
            <a:r>
              <a:rPr lang="ja-JP" altLang="en-US" sz="1800" dirty="0"/>
              <a:t>）． </a:t>
            </a:r>
            <a:endParaRPr lang="en-US" altLang="ja-JP" sz="1800" dirty="0"/>
          </a:p>
          <a:p>
            <a:pPr marL="0" indent="0">
              <a:buNone/>
            </a:pPr>
            <a:endParaRPr lang="en-US" altLang="ja-JP" sz="1800" dirty="0"/>
          </a:p>
          <a:p>
            <a:pPr marL="0" indent="0">
              <a:buNone/>
            </a:pPr>
            <a:endParaRPr kumimoji="1" lang="ja-JP" altLang="en-US" sz="1800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81A288A-80A8-4741-C661-837083085025}"/>
              </a:ext>
            </a:extLst>
          </p:cNvPr>
          <p:cNvSpPr/>
          <p:nvPr/>
        </p:nvSpPr>
        <p:spPr>
          <a:xfrm>
            <a:off x="0" y="691599"/>
            <a:ext cx="8783053" cy="618630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id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 AUTO_INCREMENT PRIMARY KEY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商品名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単価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申し込み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id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 AUTO_INCREMENT PRIMARY KEY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日時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DATETIME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氏名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商品番号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個数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FOREIGN KEY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商品番号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REFERENCES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(id)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NULL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'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A', 100);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(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NULL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'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B', 200);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NULL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'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C', 150);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申し込み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(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NULL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NOW()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'X', 1, 1);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申し込み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NULL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NOW()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'X', 2, 10);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申し込み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(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NULL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NOW()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'Y', 2, 5);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申し込み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NULL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NOW()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'X', 1, 1);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 * FROM 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申し込み 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JOIN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 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ON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申し込み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.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商品番号 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 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.id;</a:t>
            </a:r>
          </a:p>
        </p:txBody>
      </p:sp>
    </p:spTree>
    <p:extLst>
      <p:ext uri="{BB962C8B-B14F-4D97-AF65-F5344CB8AC3E}">
        <p14:creationId xmlns:p14="http://schemas.microsoft.com/office/powerpoint/2010/main" val="19661485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87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⑩「</a:t>
            </a:r>
            <a:r>
              <a:rPr lang="en-US" altLang="ja-JP" sz="2400" b="1" dirty="0"/>
              <a:t>Execute</a:t>
            </a:r>
            <a:r>
              <a:rPr lang="ja-JP" altLang="en-US" sz="2400" dirty="0"/>
              <a:t>」をクリック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SQL </a:t>
            </a:r>
            <a:r>
              <a:rPr lang="ja-JP" altLang="en-US" sz="2400" dirty="0"/>
              <a:t>文が</a:t>
            </a:r>
            <a:r>
              <a:rPr lang="ja-JP" altLang="en-US" sz="2400" b="1" dirty="0"/>
              <a:t>実行</a:t>
            </a:r>
            <a:r>
              <a:rPr lang="ja-JP" altLang="en-US" sz="2400" dirty="0"/>
              <a:t>され、結果が表示される。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⑪ 下側のウインドウで、</a:t>
            </a:r>
            <a:r>
              <a:rPr lang="ja-JP" altLang="en-US" sz="2400" b="1" dirty="0"/>
              <a:t>結果を確認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BB4B50BA-ACC7-538A-4AC5-A4CD7D4BE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9760"/>
            <a:ext cx="9144000" cy="317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80781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0BD396-64FE-35FB-9E42-B1BE943A7C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A72B9FF-56B7-929A-CEC3-E01E8431F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34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1800" b="1" dirty="0"/>
              <a:t>⑫　上のパネル</a:t>
            </a:r>
            <a:r>
              <a:rPr lang="ja-JP" altLang="en-US" sz="1800" dirty="0"/>
              <a:t>に、</a:t>
            </a:r>
            <a:r>
              <a:rPr lang="ja-JP" altLang="en-US" sz="1800" b="1" dirty="0"/>
              <a:t>テーブル定義</a:t>
            </a:r>
            <a:r>
              <a:rPr lang="ja-JP" altLang="en-US" sz="1800" dirty="0"/>
              <a:t>と</a:t>
            </a:r>
            <a:r>
              <a:rPr lang="ja-JP" altLang="en-US" sz="1800" b="1" dirty="0"/>
              <a:t>データの追加</a:t>
            </a:r>
            <a:r>
              <a:rPr lang="ja-JP" altLang="en-US" sz="1800" dirty="0"/>
              <a:t>と</a:t>
            </a:r>
            <a:r>
              <a:rPr lang="ja-JP" altLang="en-US" sz="1800" b="1" dirty="0"/>
              <a:t>問い合わせ</a:t>
            </a:r>
            <a:r>
              <a:rPr lang="ja-JP" altLang="en-US" sz="1800" dirty="0"/>
              <a:t>を行う </a:t>
            </a:r>
            <a:r>
              <a:rPr lang="en-US" altLang="ja-JP" sz="1800" dirty="0"/>
              <a:t>SQL </a:t>
            </a:r>
            <a:r>
              <a:rPr lang="ja-JP" altLang="en-US" sz="1800" dirty="0"/>
              <a:t>を入れ実行。（</a:t>
            </a:r>
            <a:r>
              <a:rPr lang="ja-JP" altLang="en-US" sz="1800" b="1" dirty="0"/>
              <a:t>以前の </a:t>
            </a:r>
            <a:r>
              <a:rPr lang="en-US" altLang="ja-JP" sz="1800" b="1" dirty="0"/>
              <a:t>SQL </a:t>
            </a:r>
            <a:r>
              <a:rPr lang="ja-JP" altLang="en-US" sz="1800" b="1" dirty="0"/>
              <a:t>は不要なので消す</a:t>
            </a:r>
            <a:r>
              <a:rPr lang="ja-JP" altLang="en-US" sz="1800" dirty="0"/>
              <a:t>）． </a:t>
            </a:r>
            <a:endParaRPr lang="en-US" altLang="ja-JP" sz="1800" dirty="0"/>
          </a:p>
          <a:p>
            <a:pPr marL="0" indent="0">
              <a:buNone/>
            </a:pPr>
            <a:endParaRPr lang="en-US" altLang="ja-JP" sz="1800" dirty="0"/>
          </a:p>
          <a:p>
            <a:pPr marL="0" indent="0">
              <a:buNone/>
            </a:pPr>
            <a:endParaRPr kumimoji="1" lang="ja-JP" altLang="en-US" sz="1800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6406B06-73DA-9803-C5B3-7BA6F737AE17}"/>
              </a:ext>
            </a:extLst>
          </p:cNvPr>
          <p:cNvSpPr/>
          <p:nvPr/>
        </p:nvSpPr>
        <p:spPr>
          <a:xfrm>
            <a:off x="0" y="691599"/>
            <a:ext cx="8783053" cy="57554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id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 AUTO_INCREMENT PRIMARY KEY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商品名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単価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申し込み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id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 AUTO_INCREMENT PRIMARY KEY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日時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DATETIME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氏名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商品番号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個数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FOREIGN KEY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商品番号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REFERENCES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(id)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NULL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'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A', 100);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(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NULL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'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B', 200);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NULL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'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C', 150);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申し込み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(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NULL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NOW()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'X', 1, 1);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申し込み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NULL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NOW()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'X', 2, 10);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申し込み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(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NULL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NOW()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'Y', 2, 5);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申し込み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NULL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NOW()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'X', 1, 1);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 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申し込み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.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日時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申し込み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.</a:t>
            </a:r>
            <a:r>
              <a:rPr lang="ja-JP" altLang="en-US" sz="16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氏名</a:t>
            </a:r>
            <a:r>
              <a:rPr lang="en-US" altLang="ja-JP" sz="16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,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申し込み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.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個数 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* 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.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単価</a:t>
            </a:r>
            <a:endParaRPr lang="en-US" altLang="ja-JP" sz="1600" b="1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FROM 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申し込み </a:t>
            </a:r>
            <a:endParaRPr kumimoji="0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JOIN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 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ON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申し込み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.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商品番号 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 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.id;</a:t>
            </a:r>
          </a:p>
        </p:txBody>
      </p:sp>
    </p:spTree>
    <p:extLst>
      <p:ext uri="{BB962C8B-B14F-4D97-AF65-F5344CB8AC3E}">
        <p14:creationId xmlns:p14="http://schemas.microsoft.com/office/powerpoint/2010/main" val="149446855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87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⑬「</a:t>
            </a:r>
            <a:r>
              <a:rPr lang="en-US" altLang="ja-JP" sz="2400" b="1" dirty="0"/>
              <a:t>Execute</a:t>
            </a:r>
            <a:r>
              <a:rPr lang="ja-JP" altLang="en-US" sz="2400" dirty="0"/>
              <a:t>」をクリック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SQL </a:t>
            </a:r>
            <a:r>
              <a:rPr lang="ja-JP" altLang="en-US" sz="2400" dirty="0"/>
              <a:t>文が</a:t>
            </a:r>
            <a:r>
              <a:rPr lang="ja-JP" altLang="en-US" sz="2400" b="1" dirty="0"/>
              <a:t>実行</a:t>
            </a:r>
            <a:r>
              <a:rPr lang="ja-JP" altLang="en-US" sz="2400" dirty="0"/>
              <a:t>され、結果が表示される。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⑭ 下側のウインドウで、</a:t>
            </a:r>
            <a:r>
              <a:rPr lang="ja-JP" altLang="en-US" sz="2400" b="1" dirty="0"/>
              <a:t>結果を確認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9C0D902-52D5-7703-ABE2-B0CDD45D6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746" y="1842937"/>
            <a:ext cx="790575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28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12-1.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イントロダクション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616136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59DFE0-9A56-B24E-2EE5-8CA56500D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BB71D5-7DB4-6F89-0855-2D45B23F6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8901"/>
            <a:ext cx="8461208" cy="840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1800" b="1" dirty="0"/>
              <a:t>⑮　上のパネル</a:t>
            </a:r>
            <a:r>
              <a:rPr lang="ja-JP" altLang="en-US" sz="1800" dirty="0"/>
              <a:t>に、</a:t>
            </a:r>
            <a:r>
              <a:rPr lang="ja-JP" altLang="en-US" sz="1800" b="1" dirty="0"/>
              <a:t>テーブル定義</a:t>
            </a:r>
            <a:r>
              <a:rPr lang="ja-JP" altLang="en-US" sz="1800" dirty="0"/>
              <a:t>と</a:t>
            </a:r>
            <a:r>
              <a:rPr lang="ja-JP" altLang="en-US" sz="1800" b="1" dirty="0"/>
              <a:t>データの追加</a:t>
            </a:r>
            <a:r>
              <a:rPr lang="ja-JP" altLang="en-US" sz="1800" dirty="0"/>
              <a:t>と</a:t>
            </a:r>
            <a:r>
              <a:rPr lang="ja-JP" altLang="en-US" sz="1800" b="1" dirty="0"/>
              <a:t>問い合わせ</a:t>
            </a:r>
            <a:r>
              <a:rPr lang="ja-JP" altLang="en-US" sz="1800" dirty="0"/>
              <a:t>を行う </a:t>
            </a:r>
            <a:r>
              <a:rPr lang="en-US" altLang="ja-JP" sz="1800" dirty="0"/>
              <a:t>SQL </a:t>
            </a:r>
            <a:r>
              <a:rPr lang="ja-JP" altLang="en-US" sz="1800" dirty="0"/>
              <a:t>を入れ実行。（</a:t>
            </a:r>
            <a:r>
              <a:rPr lang="ja-JP" altLang="en-US" sz="1800" b="1" dirty="0"/>
              <a:t>以前の </a:t>
            </a:r>
            <a:r>
              <a:rPr lang="en-US" altLang="ja-JP" sz="1800" b="1" dirty="0"/>
              <a:t>SQL </a:t>
            </a:r>
            <a:r>
              <a:rPr lang="ja-JP" altLang="en-US" sz="1800" b="1" dirty="0"/>
              <a:t>は不要なので消す</a:t>
            </a:r>
            <a:r>
              <a:rPr lang="ja-JP" altLang="en-US" sz="1800" dirty="0"/>
              <a:t>）． </a:t>
            </a:r>
            <a:endParaRPr lang="en-US" altLang="ja-JP" sz="1800" dirty="0"/>
          </a:p>
          <a:p>
            <a:pPr marL="0" indent="0">
              <a:buNone/>
            </a:pPr>
            <a:endParaRPr lang="en-US" altLang="ja-JP" sz="1800" dirty="0"/>
          </a:p>
          <a:p>
            <a:pPr marL="0" indent="0">
              <a:buNone/>
            </a:pPr>
            <a:endParaRPr kumimoji="1" lang="ja-JP" altLang="en-US" sz="1800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6ACBF29-A726-E8EC-22D8-DBFC35344BD1}"/>
              </a:ext>
            </a:extLst>
          </p:cNvPr>
          <p:cNvSpPr/>
          <p:nvPr/>
        </p:nvSpPr>
        <p:spPr>
          <a:xfrm>
            <a:off x="0" y="691599"/>
            <a:ext cx="8783053" cy="600164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id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 AUTO_INCREMENT PRIMARY KEY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商品名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単価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申し込み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id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 AUTO_INCREMENT PRIMARY KEY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日時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DATETIME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氏名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商品番号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個数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FOREIGN KEY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商品番号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REFERENCES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(id)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NULL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'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A', 100);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(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NULL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'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B', 200);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NULL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'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C', 150);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申し込み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(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NULL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NOW()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'X', 1, 1);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申し込み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NULL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NOW()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'X', 2, 10);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申し込み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(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NULL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NOW()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'Y', 2, 5);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申し込み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NULL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NOW()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'X', 1, 1);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氏名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SUM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個数 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*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商品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.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単価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FROM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申し込み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JOIN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 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ON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申し込み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.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商品番号 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 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.id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GROUP BY 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氏名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;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8473C3-2BD5-FB37-0092-8A731A58A45F}"/>
              </a:ext>
            </a:extLst>
          </p:cNvPr>
          <p:cNvSpPr txBox="1"/>
          <p:nvPr/>
        </p:nvSpPr>
        <p:spPr>
          <a:xfrm>
            <a:off x="4230214" y="5658569"/>
            <a:ext cx="30059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２つのテーブルを使い、</a:t>
            </a:r>
            <a:endParaRPr kumimoji="1" lang="en-US" altLang="ja-JP" sz="2000" dirty="0"/>
          </a:p>
          <a:p>
            <a:r>
              <a:rPr kumimoji="1" lang="ja-JP" altLang="en-US" sz="2000" dirty="0"/>
              <a:t>氏名ごとに申し込みの</a:t>
            </a:r>
            <a:endParaRPr kumimoji="1" lang="en-US" altLang="ja-JP" sz="2000" dirty="0"/>
          </a:p>
          <a:p>
            <a:r>
              <a:rPr kumimoji="1" lang="ja-JP" altLang="en-US" sz="2000" dirty="0"/>
              <a:t>合計金額を求める</a:t>
            </a:r>
          </a:p>
        </p:txBody>
      </p:sp>
    </p:spTree>
    <p:extLst>
      <p:ext uri="{BB962C8B-B14F-4D97-AF65-F5344CB8AC3E}">
        <p14:creationId xmlns:p14="http://schemas.microsoft.com/office/powerpoint/2010/main" val="388572202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87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⑯「</a:t>
            </a:r>
            <a:r>
              <a:rPr lang="en-US" altLang="ja-JP" sz="2400" b="1" dirty="0"/>
              <a:t>Execute</a:t>
            </a:r>
            <a:r>
              <a:rPr lang="ja-JP" altLang="en-US" sz="2400" dirty="0"/>
              <a:t>」をクリック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SQL </a:t>
            </a:r>
            <a:r>
              <a:rPr lang="ja-JP" altLang="en-US" sz="2400" dirty="0"/>
              <a:t>文が</a:t>
            </a:r>
            <a:r>
              <a:rPr lang="ja-JP" altLang="en-US" sz="2400" b="1" dirty="0"/>
              <a:t>実行</a:t>
            </a:r>
            <a:r>
              <a:rPr lang="ja-JP" altLang="en-US" sz="2400" dirty="0"/>
              <a:t>され、結果が表示される。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⑰ 下側のウインドウで、</a:t>
            </a:r>
            <a:r>
              <a:rPr lang="ja-JP" altLang="en-US" sz="2400" b="1" dirty="0"/>
              <a:t>結果を確認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352318D-675C-DB73-B70D-3036B9DDB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87" y="1962150"/>
            <a:ext cx="5915025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86766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7191D6-6417-D9B3-F69F-D726BBD2E5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1A7E2EB-635E-0A34-9C4F-9EDB65420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8901"/>
            <a:ext cx="8461208" cy="840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1800" b="1" dirty="0"/>
              <a:t>⑱　上のパネル</a:t>
            </a:r>
            <a:r>
              <a:rPr lang="ja-JP" altLang="en-US" sz="1800" dirty="0"/>
              <a:t>に、</a:t>
            </a:r>
            <a:r>
              <a:rPr lang="ja-JP" altLang="en-US" sz="1800" b="1" dirty="0"/>
              <a:t>テーブル定義</a:t>
            </a:r>
            <a:r>
              <a:rPr lang="ja-JP" altLang="en-US" sz="1800" dirty="0"/>
              <a:t>と</a:t>
            </a:r>
            <a:r>
              <a:rPr lang="ja-JP" altLang="en-US" sz="1800" b="1" dirty="0"/>
              <a:t>データの追加</a:t>
            </a:r>
            <a:r>
              <a:rPr lang="ja-JP" altLang="en-US" sz="1800" dirty="0"/>
              <a:t>と</a:t>
            </a:r>
            <a:r>
              <a:rPr lang="ja-JP" altLang="en-US" sz="1800" b="1" dirty="0"/>
              <a:t>問い合わせ</a:t>
            </a:r>
            <a:r>
              <a:rPr lang="ja-JP" altLang="en-US" sz="1800" dirty="0"/>
              <a:t>を行う </a:t>
            </a:r>
            <a:r>
              <a:rPr lang="en-US" altLang="ja-JP" sz="1800" dirty="0"/>
              <a:t>SQL </a:t>
            </a:r>
            <a:r>
              <a:rPr lang="ja-JP" altLang="en-US" sz="1800" dirty="0"/>
              <a:t>を入れ実行。（</a:t>
            </a:r>
            <a:r>
              <a:rPr lang="ja-JP" altLang="en-US" sz="1800" b="1" dirty="0"/>
              <a:t>以前の </a:t>
            </a:r>
            <a:r>
              <a:rPr lang="en-US" altLang="ja-JP" sz="1800" b="1" dirty="0"/>
              <a:t>SQL </a:t>
            </a:r>
            <a:r>
              <a:rPr lang="ja-JP" altLang="en-US" sz="1800" b="1" dirty="0"/>
              <a:t>は不要なので消す</a:t>
            </a:r>
            <a:r>
              <a:rPr lang="ja-JP" altLang="en-US" sz="1800" dirty="0"/>
              <a:t>）． </a:t>
            </a:r>
            <a:endParaRPr lang="en-US" altLang="ja-JP" sz="1800" dirty="0"/>
          </a:p>
          <a:p>
            <a:pPr marL="0" indent="0">
              <a:buNone/>
            </a:pPr>
            <a:endParaRPr lang="en-US" altLang="ja-JP" sz="1800" dirty="0"/>
          </a:p>
          <a:p>
            <a:pPr marL="0" indent="0">
              <a:buNone/>
            </a:pPr>
            <a:endParaRPr kumimoji="1" lang="ja-JP" altLang="en-US" sz="1800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E8CE027-9E02-3F35-E286-5ABCC54C6627}"/>
              </a:ext>
            </a:extLst>
          </p:cNvPr>
          <p:cNvSpPr/>
          <p:nvPr/>
        </p:nvSpPr>
        <p:spPr>
          <a:xfrm>
            <a:off x="0" y="691599"/>
            <a:ext cx="8783053" cy="57554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id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 AUTO_INCREMENT PRIMARY KEY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商品名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単価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申し込み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id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 AUTO_INCREMENT PRIMARY KEY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日時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DATETIME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氏名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商品番号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個数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FOREIGN KEY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商品番号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REFERENCES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(id)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NULL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'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A', 100);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(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NULL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'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B', 200);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NULL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'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C', 150);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申し込み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(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NULL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NOW()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'X', 1, 1);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申し込み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NULL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NOW()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'X', 2, 10);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申し込み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(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NULL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NOW()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'Y', 2, 5);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申し込み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NULL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NOW()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'X', 1, 1);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*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FROM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WHERE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単価 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&gt;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(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 AVG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単価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 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FROM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);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B8473C3-2BD5-FB37-0092-8A731A58A45F}"/>
              </a:ext>
            </a:extLst>
          </p:cNvPr>
          <p:cNvSpPr txBox="1"/>
          <p:nvPr/>
        </p:nvSpPr>
        <p:spPr>
          <a:xfrm>
            <a:off x="6394529" y="5504681"/>
            <a:ext cx="27494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単価の平均を求める。</a:t>
            </a:r>
            <a:endParaRPr kumimoji="1" lang="en-US" altLang="ja-JP" sz="2000" dirty="0"/>
          </a:p>
          <a:p>
            <a:r>
              <a:rPr kumimoji="1" lang="ja-JP" altLang="en-US" sz="2000" dirty="0"/>
              <a:t>そして、単価の平均よ</a:t>
            </a:r>
            <a:endParaRPr kumimoji="1" lang="en-US" altLang="ja-JP" sz="2000" dirty="0"/>
          </a:p>
          <a:p>
            <a:r>
              <a:rPr kumimoji="1" lang="ja-JP" altLang="en-US" sz="2000" dirty="0"/>
              <a:t>りも高い単価を持つ</a:t>
            </a:r>
            <a:endParaRPr kumimoji="1" lang="en-US" altLang="ja-JP" sz="2000" dirty="0"/>
          </a:p>
          <a:p>
            <a:r>
              <a:rPr kumimoji="1" lang="ja-JP" altLang="en-US" sz="2000" dirty="0"/>
              <a:t>商品の情報を得る</a:t>
            </a:r>
          </a:p>
        </p:txBody>
      </p:sp>
    </p:spTree>
    <p:extLst>
      <p:ext uri="{BB962C8B-B14F-4D97-AF65-F5344CB8AC3E}">
        <p14:creationId xmlns:p14="http://schemas.microsoft.com/office/powerpoint/2010/main" val="49557946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87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⑲「</a:t>
            </a:r>
            <a:r>
              <a:rPr lang="en-US" altLang="ja-JP" sz="2400" b="1" dirty="0"/>
              <a:t>Execute</a:t>
            </a:r>
            <a:r>
              <a:rPr lang="ja-JP" altLang="en-US" sz="2400" dirty="0"/>
              <a:t>」をクリック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SQL </a:t>
            </a:r>
            <a:r>
              <a:rPr lang="ja-JP" altLang="en-US" sz="2400" dirty="0"/>
              <a:t>文が</a:t>
            </a:r>
            <a:r>
              <a:rPr lang="ja-JP" altLang="en-US" sz="2400" b="1" dirty="0"/>
              <a:t>実行</a:t>
            </a:r>
            <a:r>
              <a:rPr lang="ja-JP" altLang="en-US" sz="2400" dirty="0"/>
              <a:t>され、結果が表示される。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⑳ 下側のウインドウで、</a:t>
            </a:r>
            <a:r>
              <a:rPr lang="ja-JP" altLang="en-US" sz="2400" b="1" dirty="0"/>
              <a:t>結果を確認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0470979-E57D-5D17-E8DB-2752036C1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5" y="2190750"/>
            <a:ext cx="466725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54337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9CA5243-6208-D988-267A-52A454727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329411"/>
            <a:ext cx="8461208" cy="58500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発展演習１．商品の単価の最大値を得る</a:t>
            </a:r>
            <a:r>
              <a:rPr kumimoji="1" lang="en-US" altLang="ja-JP" sz="2400" dirty="0"/>
              <a:t>SQL</a:t>
            </a:r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商品テーブルを使用して、商品の単価の最大値を得る</a:t>
            </a:r>
            <a:r>
              <a:rPr kumimoji="1" lang="en-US" altLang="ja-JP" sz="2400" dirty="0"/>
              <a:t>SQL</a:t>
            </a:r>
            <a:r>
              <a:rPr lang="ja-JP" altLang="en-US" sz="2400" dirty="0"/>
              <a:t>を得る </a:t>
            </a:r>
            <a:r>
              <a:rPr lang="en-US" altLang="ja-JP" sz="2400" dirty="0"/>
              <a:t>SQL </a:t>
            </a:r>
            <a:r>
              <a:rPr lang="ja-JP" altLang="en-US" sz="2400" dirty="0"/>
              <a:t>を作成しなさい</a:t>
            </a: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ヒント：</a:t>
            </a:r>
            <a:r>
              <a:rPr lang="en-US" altLang="ja-JP" sz="2400" dirty="0"/>
              <a:t>MAX </a:t>
            </a:r>
            <a:r>
              <a:rPr lang="ja-JP" altLang="en-US" sz="2400" dirty="0"/>
              <a:t>を使用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EBC7284-C8C7-18FD-7C72-81453113E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833BEC9-E8B9-F000-B3AF-536B5C3A2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864" y="2483527"/>
            <a:ext cx="5379924" cy="170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17013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9CA5243-6208-D988-267A-52A454727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329411"/>
            <a:ext cx="8461208" cy="58500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発展演習２．</a:t>
            </a:r>
            <a:r>
              <a:rPr kumimoji="1" lang="en-US" altLang="ja-JP" sz="2400" dirty="0"/>
              <a:t>X</a:t>
            </a:r>
            <a:r>
              <a:rPr kumimoji="1" lang="ja-JP" altLang="en-US" sz="2400" dirty="0"/>
              <a:t>による申し込み</a:t>
            </a: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氏名が </a:t>
            </a:r>
            <a:r>
              <a:rPr lang="en-US" altLang="ja-JP" sz="2400" dirty="0"/>
              <a:t>‘X’ </a:t>
            </a:r>
            <a:r>
              <a:rPr lang="ja-JP" altLang="en-US" sz="2400" dirty="0"/>
              <a:t>のすべての申し込み情報を得る</a:t>
            </a:r>
            <a:r>
              <a:rPr lang="en-US" altLang="ja-JP" sz="2400" dirty="0"/>
              <a:t>SQL</a:t>
            </a:r>
            <a:r>
              <a:rPr lang="ja-JP" altLang="en-US" sz="2400" dirty="0"/>
              <a:t>を作成しなさい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en-US" altLang="ja-JP" sz="2400" dirty="0"/>
              <a:t>                </a:t>
            </a:r>
            <a:r>
              <a:rPr kumimoji="1" lang="ja-JP" altLang="en-US" sz="2400" dirty="0"/>
              <a:t>（注意）日時の値は、データを追加した日時に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　　　　　　　なるので、人によって結果が異なる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ヒント：</a:t>
            </a:r>
            <a:r>
              <a:rPr lang="en-US" altLang="ja-JP" sz="2400" dirty="0"/>
              <a:t>SELECT </a:t>
            </a:r>
            <a:r>
              <a:rPr lang="ja-JP" altLang="en-US" sz="2400" dirty="0"/>
              <a:t>を使用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EBC7284-C8C7-18FD-7C72-81453113E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A6E4812-C565-2D9F-459C-6F88AA636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462" y="2389828"/>
            <a:ext cx="7077344" cy="128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85903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9CA5243-6208-D988-267A-52A454727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329411"/>
            <a:ext cx="8461208" cy="58500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発展演習</a:t>
            </a:r>
            <a:r>
              <a:rPr lang="ja-JP" altLang="en-US" sz="2400" dirty="0"/>
              <a:t>３</a:t>
            </a:r>
            <a:r>
              <a:rPr kumimoji="1" lang="ja-JP" altLang="en-US" sz="2400" dirty="0"/>
              <a:t>．商品</a:t>
            </a:r>
            <a:r>
              <a:rPr kumimoji="1" lang="en-US" altLang="ja-JP" sz="2400" dirty="0"/>
              <a:t>A</a:t>
            </a:r>
            <a:r>
              <a:rPr kumimoji="1" lang="ja-JP" altLang="en-US" sz="2400" dirty="0"/>
              <a:t>を申し込んだ人の取得</a:t>
            </a: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商品名が </a:t>
            </a:r>
            <a:r>
              <a:rPr lang="en-US" altLang="ja-JP" sz="2400" dirty="0"/>
              <a:t>‘</a:t>
            </a:r>
            <a:r>
              <a:rPr lang="ja-JP" altLang="en-US" sz="2400" dirty="0"/>
              <a:t>商品</a:t>
            </a:r>
            <a:r>
              <a:rPr lang="en-US" altLang="ja-JP" sz="2400" dirty="0"/>
              <a:t>A’ </a:t>
            </a:r>
            <a:r>
              <a:rPr lang="ja-JP" altLang="en-US" sz="2400" dirty="0"/>
              <a:t>である商品を申し込んだすべての人の氏名を得る</a:t>
            </a:r>
            <a:r>
              <a:rPr lang="en-US" altLang="ja-JP" sz="2400" dirty="0"/>
              <a:t>SQL</a:t>
            </a:r>
            <a:r>
              <a:rPr lang="ja-JP" altLang="en-US" sz="2400" dirty="0"/>
              <a:t>を作成しなさい。</a:t>
            </a:r>
            <a:r>
              <a:rPr lang="en-US" altLang="ja-JP" sz="2400" dirty="0"/>
              <a:t> DISTINCT </a:t>
            </a:r>
            <a:r>
              <a:rPr lang="ja-JP" altLang="en-US" sz="2400" dirty="0"/>
              <a:t>による重複行の除去も行うこと。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ヒント：</a:t>
            </a:r>
            <a:r>
              <a:rPr lang="en-US" altLang="ja-JP" sz="2400" dirty="0"/>
              <a:t>SELECT</a:t>
            </a:r>
            <a:r>
              <a:rPr lang="ja-JP" altLang="en-US" sz="2400" dirty="0"/>
              <a:t>、</a:t>
            </a:r>
            <a:r>
              <a:rPr lang="en-US" altLang="ja-JP" sz="2400" dirty="0"/>
              <a:t>DISTINCT</a:t>
            </a:r>
            <a:r>
              <a:rPr lang="ja-JP" altLang="en-US" sz="2400" dirty="0"/>
              <a:t>、</a:t>
            </a:r>
            <a:r>
              <a:rPr lang="en-US" altLang="ja-JP" sz="2400" dirty="0"/>
              <a:t>JOIN</a:t>
            </a:r>
            <a:r>
              <a:rPr lang="ja-JP" altLang="en-US" sz="2400" dirty="0"/>
              <a:t>、</a:t>
            </a:r>
            <a:r>
              <a:rPr lang="en-US" altLang="ja-JP" sz="2400" dirty="0"/>
              <a:t>WHERE </a:t>
            </a:r>
            <a:r>
              <a:rPr lang="ja-JP" altLang="en-US" sz="2400" dirty="0"/>
              <a:t>を使用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EBC7284-C8C7-18FD-7C72-81453113E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A5D13D5-5DDC-1C26-A03C-0AAD2F39B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871" y="2860713"/>
            <a:ext cx="3089240" cy="102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6319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9CA5243-6208-D988-267A-52A454727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329411"/>
            <a:ext cx="8461208" cy="58500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発展演習４．</a:t>
            </a:r>
            <a:r>
              <a:rPr lang="ja-JP" altLang="en-US" sz="2400" dirty="0"/>
              <a:t>氏名別の申し込み数の計算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目的：</a:t>
            </a:r>
            <a:r>
              <a:rPr lang="ja-JP" altLang="en-US" sz="2400" dirty="0"/>
              <a:t>氏名ごとに、申し込みの回数を得る</a:t>
            </a: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申し込みテーブルを使用して、</a:t>
            </a:r>
            <a:r>
              <a:rPr lang="ja-JP" altLang="en-US" sz="2400" dirty="0"/>
              <a:t>氏名ごとに、申し込みの回数を得る </a:t>
            </a:r>
            <a:r>
              <a:rPr lang="en-US" altLang="ja-JP" sz="2400" dirty="0"/>
              <a:t>SQL </a:t>
            </a:r>
            <a:r>
              <a:rPr lang="ja-JP" altLang="en-US" sz="2400" dirty="0"/>
              <a:t>を作成しなさい。</a:t>
            </a: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ヒント：</a:t>
            </a:r>
            <a:r>
              <a:rPr lang="en-US" altLang="ja-JP" sz="2400" dirty="0"/>
              <a:t>COUNT </a:t>
            </a:r>
            <a:r>
              <a:rPr lang="ja-JP" altLang="en-US" sz="2400" dirty="0"/>
              <a:t>と </a:t>
            </a:r>
            <a:r>
              <a:rPr lang="en-US" altLang="ja-JP" sz="2400" dirty="0"/>
              <a:t>GROUP BY </a:t>
            </a:r>
            <a:r>
              <a:rPr lang="ja-JP" altLang="en-US" sz="2400" dirty="0"/>
              <a:t>を使用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EBC7284-C8C7-18FD-7C72-81453113E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81A4FA6-074B-6204-A34E-761A8BEA5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133" y="2747748"/>
            <a:ext cx="8348806" cy="190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04248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9CA5243-6208-D988-267A-52A454727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329411"/>
            <a:ext cx="8461208" cy="58500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発展演習５．</a:t>
            </a:r>
            <a:r>
              <a:rPr lang="ja-JP" altLang="en-US" sz="2400" dirty="0"/>
              <a:t>商品</a:t>
            </a:r>
            <a:r>
              <a:rPr lang="en-US" altLang="ja-JP" sz="2400" dirty="0"/>
              <a:t>B</a:t>
            </a:r>
            <a:r>
              <a:rPr lang="ja-JP" altLang="en-US" sz="2400" dirty="0"/>
              <a:t>に対する申し込み総数の計算</a:t>
            </a: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JOIN</a:t>
            </a:r>
            <a:r>
              <a:rPr lang="ja-JP" altLang="en-US" sz="2400" dirty="0"/>
              <a:t>を使用して商品テーブルと申し込みテーブルを結合し、「</a:t>
            </a:r>
            <a:r>
              <a:rPr lang="ja-JP" altLang="en-US" sz="2400" b="1" dirty="0"/>
              <a:t>商品</a:t>
            </a:r>
            <a:r>
              <a:rPr lang="en-US" altLang="ja-JP" sz="2400" b="1" dirty="0"/>
              <a:t>B</a:t>
            </a:r>
            <a:r>
              <a:rPr lang="ja-JP" altLang="en-US" sz="2400" dirty="0"/>
              <a:t>」に対する申し込みの総数を数を得る </a:t>
            </a:r>
            <a:r>
              <a:rPr lang="en-US" altLang="ja-JP" sz="2400" dirty="0"/>
              <a:t>SQL </a:t>
            </a:r>
            <a:r>
              <a:rPr lang="ja-JP" altLang="en-US" sz="2400" dirty="0"/>
              <a:t>を作成しなさい</a:t>
            </a: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ヒント：</a:t>
            </a:r>
            <a:r>
              <a:rPr lang="en-US" altLang="ja-JP" sz="2400" dirty="0"/>
              <a:t>WHERE</a:t>
            </a:r>
            <a:r>
              <a:rPr lang="ja-JP" altLang="en-US" sz="2400" dirty="0"/>
              <a:t>で「商品</a:t>
            </a:r>
            <a:r>
              <a:rPr lang="en-US" altLang="ja-JP" sz="2400" dirty="0"/>
              <a:t>B</a:t>
            </a:r>
            <a:r>
              <a:rPr lang="ja-JP" altLang="en-US" sz="2400" dirty="0"/>
              <a:t>」を選択。</a:t>
            </a:r>
            <a:r>
              <a:rPr lang="en-US" altLang="ja-JP" sz="2400" dirty="0"/>
              <a:t>SUM </a:t>
            </a:r>
            <a:r>
              <a:rPr lang="ja-JP" altLang="en-US" sz="2400" dirty="0"/>
              <a:t>で合計を求める。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EBC7284-C8C7-18FD-7C72-81453113E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D35D85F-6C19-E996-EE98-72EA22699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671" y="2824282"/>
            <a:ext cx="6035772" cy="122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58110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49B8373-E4BA-FB5F-6979-C7187E523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232860"/>
            <a:ext cx="8461208" cy="594655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ja-JP" altLang="en-US" sz="2000" dirty="0"/>
              <a:t>解答例</a:t>
            </a:r>
            <a:endParaRPr kumimoji="1"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発展演習１．</a:t>
            </a:r>
            <a:endParaRPr kumimoji="1" lang="en-US" altLang="ja-JP" sz="2000" dirty="0"/>
          </a:p>
          <a:p>
            <a:pPr marL="0" indent="0">
              <a:buNone/>
            </a:pPr>
            <a:r>
              <a:rPr kumimoji="1" lang="en-US" altLang="ja-JP" sz="2000" dirty="0"/>
              <a:t>SELECT MAX(</a:t>
            </a:r>
            <a:r>
              <a:rPr kumimoji="1" lang="ja-JP" altLang="en-US" sz="2000" dirty="0"/>
              <a:t>単価</a:t>
            </a:r>
            <a:r>
              <a:rPr kumimoji="1" lang="en-US" altLang="ja-JP" sz="2000" dirty="0"/>
              <a:t>) </a:t>
            </a:r>
          </a:p>
          <a:p>
            <a:pPr marL="0" indent="0">
              <a:buNone/>
            </a:pPr>
            <a:r>
              <a:rPr kumimoji="1" lang="en-US" altLang="ja-JP" sz="2000" dirty="0"/>
              <a:t>FROM </a:t>
            </a:r>
            <a:r>
              <a:rPr kumimoji="1" lang="ja-JP" altLang="en-US" sz="2000" dirty="0"/>
              <a:t>商品</a:t>
            </a:r>
            <a:r>
              <a:rPr kumimoji="1" lang="en-US" altLang="ja-JP" sz="2000" dirty="0"/>
              <a:t>;</a:t>
            </a:r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r>
              <a:rPr kumimoji="1" lang="ja-JP" altLang="en-US" sz="2000" dirty="0"/>
              <a:t>発展演習２．</a:t>
            </a:r>
            <a:endParaRPr kumimoji="1" lang="en-US" altLang="ja-JP" sz="2000" dirty="0"/>
          </a:p>
          <a:p>
            <a:pPr marL="0" indent="0">
              <a:buNone/>
            </a:pPr>
            <a:r>
              <a:rPr kumimoji="1" lang="en-US" altLang="ja-JP" sz="2000" dirty="0"/>
              <a:t>SELECT *</a:t>
            </a:r>
          </a:p>
          <a:p>
            <a:pPr marL="0" indent="0">
              <a:buNone/>
            </a:pPr>
            <a:r>
              <a:rPr kumimoji="1" lang="en-US" altLang="ja-JP" sz="2000" dirty="0"/>
              <a:t>FROM </a:t>
            </a:r>
            <a:r>
              <a:rPr kumimoji="1" lang="ja-JP" altLang="en-US" sz="2000" dirty="0"/>
              <a:t>申し込み</a:t>
            </a:r>
          </a:p>
          <a:p>
            <a:pPr marL="0" indent="0">
              <a:buNone/>
            </a:pPr>
            <a:r>
              <a:rPr kumimoji="1" lang="en-US" altLang="ja-JP" sz="2000" dirty="0"/>
              <a:t>WHERE </a:t>
            </a:r>
            <a:r>
              <a:rPr kumimoji="1" lang="ja-JP" altLang="en-US" sz="2000" dirty="0"/>
              <a:t>氏名 </a:t>
            </a:r>
            <a:r>
              <a:rPr kumimoji="1" lang="en-US" altLang="ja-JP" sz="2000" dirty="0"/>
              <a:t>= 'X’;</a:t>
            </a:r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発展演習３．</a:t>
            </a:r>
            <a:endParaRPr lang="en-US" altLang="ja-JP" sz="2000" dirty="0"/>
          </a:p>
          <a:p>
            <a:pPr marL="0" indent="0">
              <a:buNone/>
            </a:pPr>
            <a:r>
              <a:rPr lang="en-US" altLang="ja-JP" sz="2000" dirty="0"/>
              <a:t>SELECT DISTINCT(</a:t>
            </a:r>
            <a:r>
              <a:rPr lang="ja-JP" altLang="en-US" sz="2000" dirty="0"/>
              <a:t>申し込み</a:t>
            </a:r>
            <a:r>
              <a:rPr lang="en-US" altLang="ja-JP" sz="2000" dirty="0"/>
              <a:t>.</a:t>
            </a:r>
            <a:r>
              <a:rPr lang="ja-JP" altLang="en-US" sz="2000" dirty="0"/>
              <a:t>氏名</a:t>
            </a:r>
          </a:p>
          <a:p>
            <a:pPr marL="0" indent="0">
              <a:buNone/>
            </a:pPr>
            <a:r>
              <a:rPr lang="en-US" altLang="ja-JP" sz="2000" dirty="0"/>
              <a:t>)FROM </a:t>
            </a:r>
            <a:r>
              <a:rPr lang="ja-JP" altLang="en-US" sz="2000" dirty="0"/>
              <a:t>申し込み</a:t>
            </a:r>
          </a:p>
          <a:p>
            <a:pPr marL="0" indent="0">
              <a:buNone/>
            </a:pPr>
            <a:r>
              <a:rPr lang="en-US" altLang="ja-JP" sz="2000" dirty="0"/>
              <a:t>JOIN </a:t>
            </a:r>
            <a:r>
              <a:rPr lang="ja-JP" altLang="en-US" sz="2000" dirty="0"/>
              <a:t>商品 </a:t>
            </a:r>
            <a:r>
              <a:rPr lang="en-US" altLang="ja-JP" sz="2000" dirty="0"/>
              <a:t>ON </a:t>
            </a:r>
            <a:r>
              <a:rPr lang="ja-JP" altLang="en-US" sz="2000" dirty="0"/>
              <a:t>申し込み</a:t>
            </a:r>
            <a:r>
              <a:rPr lang="en-US" altLang="ja-JP" sz="2000" dirty="0"/>
              <a:t>.</a:t>
            </a:r>
            <a:r>
              <a:rPr lang="ja-JP" altLang="en-US" sz="2000" dirty="0"/>
              <a:t>商品番号 </a:t>
            </a:r>
            <a:r>
              <a:rPr lang="en-US" altLang="ja-JP" sz="2000" dirty="0"/>
              <a:t>= </a:t>
            </a:r>
            <a:r>
              <a:rPr lang="ja-JP" altLang="en-US" sz="2000" dirty="0"/>
              <a:t>商品</a:t>
            </a:r>
            <a:r>
              <a:rPr lang="en-US" altLang="ja-JP" sz="2000" dirty="0"/>
              <a:t>.id</a:t>
            </a:r>
          </a:p>
          <a:p>
            <a:pPr marL="0" indent="0">
              <a:buNone/>
            </a:pPr>
            <a:r>
              <a:rPr lang="en-US" altLang="ja-JP" sz="2000" dirty="0"/>
              <a:t>WHERE </a:t>
            </a:r>
            <a:r>
              <a:rPr lang="ja-JP" altLang="en-US" sz="2000" dirty="0"/>
              <a:t>商品</a:t>
            </a:r>
            <a:r>
              <a:rPr lang="en-US" altLang="ja-JP" sz="2000" dirty="0"/>
              <a:t>.</a:t>
            </a:r>
            <a:r>
              <a:rPr lang="ja-JP" altLang="en-US" sz="2000" dirty="0"/>
              <a:t>商品名 </a:t>
            </a:r>
            <a:r>
              <a:rPr lang="en-US" altLang="ja-JP" sz="2000" dirty="0"/>
              <a:t>= '</a:t>
            </a:r>
            <a:r>
              <a:rPr lang="ja-JP" altLang="en-US" sz="2000" dirty="0"/>
              <a:t>商品</a:t>
            </a:r>
            <a:r>
              <a:rPr lang="en-US" altLang="ja-JP" sz="2000" dirty="0"/>
              <a:t>A';</a:t>
            </a:r>
          </a:p>
          <a:p>
            <a:pPr marL="0" indent="0">
              <a:buNone/>
            </a:pPr>
            <a:endParaRPr kumimoji="1" lang="en-US" altLang="ja-JP" sz="20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C8B72DB-885D-9CB0-8863-83F81BF35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9EA4968-E599-D32C-B907-D92E0D655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999" y="633431"/>
            <a:ext cx="3238750" cy="102533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21323F08-4324-C36F-4E5B-734FA4705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224" y="2749647"/>
            <a:ext cx="4892248" cy="888132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24E51FB1-B56B-8CEF-FC6B-240D26144F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0451" y="4736301"/>
            <a:ext cx="3089240" cy="102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230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630257-0A9A-7B17-3B1A-D49FBDAA4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リレーショナルデータベースの仕組み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9E6CEBD-0341-678F-901A-DC7F03FF6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データを</a:t>
            </a:r>
            <a:r>
              <a:rPr lang="ja-JP" altLang="en-US" sz="2400" b="1" i="0" dirty="0">
                <a:solidFill>
                  <a:srgbClr val="C00000"/>
                </a:solidFill>
                <a:effectLst/>
                <a:latin typeface="Söhne"/>
              </a:rPr>
              <a:t>テーブル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と呼ばれる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表形式で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保存</a:t>
            </a:r>
            <a:endParaRPr lang="en-US" altLang="ja-JP" sz="2400" b="1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テーブル間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は</a:t>
            </a:r>
            <a:r>
              <a:rPr lang="ja-JP" altLang="en-US" sz="2400" b="1" i="0" dirty="0">
                <a:solidFill>
                  <a:srgbClr val="C00000"/>
                </a:solidFill>
                <a:effectLst/>
                <a:latin typeface="Söhne"/>
              </a:rPr>
              <a:t>関連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で結ばれる。複雑な構造を持ったデータを効率的に管理</a:t>
            </a:r>
            <a:r>
              <a:rPr lang="ja-JP" altLang="en-US" sz="2400">
                <a:solidFill>
                  <a:srgbClr val="374151"/>
                </a:solidFill>
                <a:latin typeface="Söhne"/>
              </a:rPr>
              <a:t>することを可能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に。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B9CBA9-FAD0-9295-434C-B16AAD96E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91518B82-30BF-4495-4CB6-70BD4643A899}"/>
              </a:ext>
            </a:extLst>
          </p:cNvPr>
          <p:cNvCxnSpPr/>
          <p:nvPr/>
        </p:nvCxnSpPr>
        <p:spPr>
          <a:xfrm>
            <a:off x="3718472" y="3947330"/>
            <a:ext cx="1542838" cy="102639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8BC7277-0A80-7F7D-21D8-7436DBE0FA4B}"/>
              </a:ext>
            </a:extLst>
          </p:cNvPr>
          <p:cNvSpPr txBox="1"/>
          <p:nvPr/>
        </p:nvSpPr>
        <p:spPr>
          <a:xfrm>
            <a:off x="4950619" y="425398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関連</a:t>
            </a:r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2001DA8E-FE13-5EF9-3545-39CFAFE32C2C}"/>
              </a:ext>
            </a:extLst>
          </p:cNvPr>
          <p:cNvSpPr txBox="1">
            <a:spLocks/>
          </p:cNvSpPr>
          <p:nvPr/>
        </p:nvSpPr>
        <p:spPr>
          <a:xfrm>
            <a:off x="1906649" y="2926578"/>
            <a:ext cx="1414358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</a:p>
        </p:txBody>
      </p:sp>
      <p:graphicFrame>
        <p:nvGraphicFramePr>
          <p:cNvPr id="12" name="表 11">
            <a:extLst>
              <a:ext uri="{FF2B5EF4-FFF2-40B4-BE49-F238E27FC236}">
                <a16:creationId xmlns:a16="http://schemas.microsoft.com/office/drawing/2014/main" id="{059E9BC7-181F-B6CE-9874-5CA8881CD327}"/>
              </a:ext>
            </a:extLst>
          </p:cNvPr>
          <p:cNvGraphicFramePr>
            <a:graphicFrameLocks noGrp="1"/>
          </p:cNvGraphicFramePr>
          <p:nvPr/>
        </p:nvGraphicFramePr>
        <p:xfrm>
          <a:off x="3100192" y="2209970"/>
          <a:ext cx="294361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40654876-CA71-4BA8-B7C2-42D03DB303FB}"/>
              </a:ext>
            </a:extLst>
          </p:cNvPr>
          <p:cNvGraphicFramePr>
            <a:graphicFrameLocks noGrp="1"/>
          </p:cNvGraphicFramePr>
          <p:nvPr/>
        </p:nvGraphicFramePr>
        <p:xfrm>
          <a:off x="3266382" y="5043002"/>
          <a:ext cx="288905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517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Y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</a:tbl>
          </a:graphicData>
        </a:graphic>
      </p:graphicFrame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FF93B904-F2E0-841E-77A8-7D99EED99B63}"/>
              </a:ext>
            </a:extLst>
          </p:cNvPr>
          <p:cNvSpPr txBox="1">
            <a:spLocks/>
          </p:cNvSpPr>
          <p:nvPr/>
        </p:nvSpPr>
        <p:spPr>
          <a:xfrm>
            <a:off x="1900015" y="5580576"/>
            <a:ext cx="2299404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</a:t>
            </a:r>
          </a:p>
        </p:txBody>
      </p:sp>
    </p:spTree>
    <p:extLst>
      <p:ext uri="{BB962C8B-B14F-4D97-AF65-F5344CB8AC3E}">
        <p14:creationId xmlns:p14="http://schemas.microsoft.com/office/powerpoint/2010/main" val="384772456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9CA5243-6208-D988-267A-52A454727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36524"/>
            <a:ext cx="8461208" cy="6584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000" dirty="0"/>
              <a:t>解答例</a:t>
            </a:r>
            <a:endParaRPr kumimoji="1"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発展演習４．</a:t>
            </a:r>
            <a:endParaRPr lang="en-US" altLang="ja-JP" sz="2000" dirty="0"/>
          </a:p>
          <a:p>
            <a:pPr marL="0" indent="0">
              <a:buNone/>
            </a:pPr>
            <a:r>
              <a:rPr lang="en-US" altLang="ja-JP" sz="2000" dirty="0"/>
              <a:t>SELECT </a:t>
            </a:r>
            <a:r>
              <a:rPr lang="ja-JP" altLang="en-US" sz="2000" dirty="0"/>
              <a:t>氏名</a:t>
            </a:r>
            <a:r>
              <a:rPr lang="en-US" altLang="ja-JP" sz="2000" dirty="0"/>
              <a:t>, COUNT(*) AS </a:t>
            </a:r>
            <a:r>
              <a:rPr lang="ja-JP" altLang="en-US" sz="2000" dirty="0"/>
              <a:t>申し込み数</a:t>
            </a:r>
          </a:p>
          <a:p>
            <a:pPr marL="0" indent="0">
              <a:buNone/>
            </a:pPr>
            <a:r>
              <a:rPr lang="en-US" altLang="ja-JP" sz="2000" dirty="0"/>
              <a:t>FROM </a:t>
            </a:r>
            <a:r>
              <a:rPr lang="ja-JP" altLang="en-US" sz="2000" dirty="0"/>
              <a:t>申し込み</a:t>
            </a:r>
          </a:p>
          <a:p>
            <a:pPr marL="0" indent="0">
              <a:buNone/>
            </a:pPr>
            <a:r>
              <a:rPr lang="en-US" altLang="ja-JP" sz="2000" dirty="0"/>
              <a:t>GROUP BY </a:t>
            </a:r>
            <a:r>
              <a:rPr lang="ja-JP" altLang="en-US" sz="2000" dirty="0"/>
              <a:t>氏名</a:t>
            </a:r>
            <a:r>
              <a:rPr lang="en-US" altLang="ja-JP" sz="2000" dirty="0"/>
              <a:t>;</a:t>
            </a:r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発展演習５．</a:t>
            </a:r>
            <a:endParaRPr lang="en-US" altLang="ja-JP" sz="2000" dirty="0"/>
          </a:p>
          <a:p>
            <a:pPr marL="0" indent="0">
              <a:buNone/>
            </a:pPr>
            <a:r>
              <a:rPr lang="en-US" altLang="ja-JP" sz="2000" dirty="0"/>
              <a:t>SELECT SUM(</a:t>
            </a:r>
            <a:r>
              <a:rPr lang="ja-JP" altLang="en-US" sz="2000" dirty="0"/>
              <a:t>申し込み</a:t>
            </a:r>
            <a:r>
              <a:rPr lang="en-US" altLang="ja-JP" sz="2000" dirty="0"/>
              <a:t>.</a:t>
            </a:r>
            <a:r>
              <a:rPr lang="ja-JP" altLang="en-US" sz="2000" dirty="0"/>
              <a:t>個数</a:t>
            </a:r>
            <a:r>
              <a:rPr lang="en-US" altLang="ja-JP" sz="2000" dirty="0"/>
              <a:t>) </a:t>
            </a:r>
          </a:p>
          <a:p>
            <a:pPr marL="0" indent="0">
              <a:buNone/>
            </a:pPr>
            <a:r>
              <a:rPr lang="en-US" altLang="ja-JP" sz="2000" dirty="0"/>
              <a:t>FROM </a:t>
            </a:r>
            <a:r>
              <a:rPr lang="ja-JP" altLang="en-US" sz="2000" dirty="0"/>
              <a:t>申し込み</a:t>
            </a:r>
          </a:p>
          <a:p>
            <a:pPr marL="0" indent="0">
              <a:buNone/>
            </a:pPr>
            <a:r>
              <a:rPr lang="en-US" altLang="ja-JP" sz="2000" dirty="0"/>
              <a:t>JOIN </a:t>
            </a:r>
            <a:r>
              <a:rPr lang="ja-JP" altLang="en-US" sz="2000" dirty="0"/>
              <a:t>商品 </a:t>
            </a:r>
            <a:r>
              <a:rPr lang="en-US" altLang="ja-JP" sz="2000" dirty="0"/>
              <a:t>ON </a:t>
            </a:r>
            <a:r>
              <a:rPr lang="ja-JP" altLang="en-US" sz="2000" dirty="0"/>
              <a:t>申し込み</a:t>
            </a:r>
            <a:r>
              <a:rPr lang="en-US" altLang="ja-JP" sz="2000" dirty="0"/>
              <a:t>.</a:t>
            </a:r>
            <a:r>
              <a:rPr lang="ja-JP" altLang="en-US" sz="2000" dirty="0"/>
              <a:t>商品番号 </a:t>
            </a:r>
            <a:r>
              <a:rPr lang="en-US" altLang="ja-JP" sz="2000" dirty="0"/>
              <a:t>= </a:t>
            </a:r>
            <a:r>
              <a:rPr lang="ja-JP" altLang="en-US" sz="2000" dirty="0"/>
              <a:t>商品</a:t>
            </a:r>
            <a:r>
              <a:rPr lang="en-US" altLang="ja-JP" sz="2000" dirty="0"/>
              <a:t>.id</a:t>
            </a:r>
          </a:p>
          <a:p>
            <a:pPr marL="0" indent="0">
              <a:buNone/>
            </a:pPr>
            <a:r>
              <a:rPr lang="en-US" altLang="ja-JP" sz="2000" dirty="0"/>
              <a:t>WHERE </a:t>
            </a:r>
            <a:r>
              <a:rPr lang="ja-JP" altLang="en-US" sz="2000" dirty="0"/>
              <a:t>商品</a:t>
            </a:r>
            <a:r>
              <a:rPr lang="en-US" altLang="ja-JP" sz="2000" dirty="0"/>
              <a:t>.</a:t>
            </a:r>
            <a:r>
              <a:rPr lang="ja-JP" altLang="en-US" sz="2000" dirty="0"/>
              <a:t>商品名 </a:t>
            </a:r>
            <a:r>
              <a:rPr lang="en-US" altLang="ja-JP" sz="2000" dirty="0"/>
              <a:t>= '</a:t>
            </a:r>
            <a:r>
              <a:rPr lang="ja-JP" altLang="en-US" sz="2000" dirty="0"/>
              <a:t>商品</a:t>
            </a:r>
            <a:r>
              <a:rPr lang="en-US" altLang="ja-JP" sz="2000" dirty="0"/>
              <a:t>B';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EBC7284-C8C7-18FD-7C72-81453113E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35B3B57-44DE-82AC-700D-7DA6AFB68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352" y="1193153"/>
            <a:ext cx="3808767" cy="86850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19A50EE-BD80-E05F-BF0C-97B9092BF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6094" y="3573976"/>
            <a:ext cx="3386377" cy="68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6767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12-4.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データベース操作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37942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5311440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演習４．データベース操作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5177644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2000" b="1" dirty="0"/>
              <a:t>UPDATE … SET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2000" b="1" dirty="0"/>
              <a:t>DELETE FROM</a:t>
            </a:r>
            <a:endParaRPr lang="en-US" altLang="ja-JP" sz="2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112479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E7786-A2A9-86C4-AC70-669B7E82A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D5DACB-74EA-7776-BDA3-F3629DB83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FF12759-A22C-BC2E-019B-DCADE7482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dirty="0"/>
              <a:t>Web</a:t>
            </a:r>
            <a:r>
              <a:rPr kumimoji="1" lang="ja-JP" altLang="en-US" sz="2400" dirty="0"/>
              <a:t>ブラウザを使用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① アドレスバーに</a:t>
            </a:r>
            <a:r>
              <a:rPr lang="en-US" altLang="ja-JP" sz="2400" dirty="0" err="1"/>
              <a:t>SQLFiddle</a:t>
            </a:r>
            <a:r>
              <a:rPr lang="ja-JP" altLang="en-US" sz="2400" dirty="0"/>
              <a:t>の</a:t>
            </a:r>
            <a:r>
              <a:rPr lang="en-US" altLang="ja-JP" sz="2400" dirty="0"/>
              <a:t>URL</a:t>
            </a:r>
            <a:r>
              <a:rPr lang="ja-JP" altLang="en-US" sz="2400" dirty="0"/>
              <a:t>を入力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>
                <a:hlinkClick r:id="rId2"/>
              </a:rPr>
              <a:t>http://sqlfiddle.com/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b="1" dirty="0"/>
              <a:t> 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「</a:t>
            </a:r>
            <a:r>
              <a:rPr lang="en-US" altLang="ja-JP" sz="2400" b="1" dirty="0"/>
              <a:t>MySQL</a:t>
            </a:r>
            <a:r>
              <a:rPr lang="ja-JP" altLang="en-US" sz="2400" dirty="0"/>
              <a:t>」を選択</a:t>
            </a: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7EA1011-1EF2-3D2F-9ACD-DA376F769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05E5DD9-C973-092E-F6A4-4AE30F5CB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124" y="3429000"/>
            <a:ext cx="7347884" cy="31433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DFA9A92-C361-1B6C-BC3C-D61D907F37FF}"/>
              </a:ext>
            </a:extLst>
          </p:cNvPr>
          <p:cNvSpPr/>
          <p:nvPr/>
        </p:nvSpPr>
        <p:spPr>
          <a:xfrm>
            <a:off x="4068186" y="5684866"/>
            <a:ext cx="980906" cy="2114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051286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34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dirty="0"/>
              <a:t>③　上のパネル</a:t>
            </a:r>
            <a:r>
              <a:rPr lang="ja-JP" altLang="en-US" sz="2400" dirty="0"/>
              <a:t>に、</a:t>
            </a:r>
            <a:r>
              <a:rPr lang="ja-JP" altLang="en-US" sz="2400" b="1" dirty="0"/>
              <a:t>テーブル定義</a:t>
            </a:r>
            <a:r>
              <a:rPr lang="ja-JP" altLang="en-US" sz="2400" dirty="0"/>
              <a:t>と</a:t>
            </a:r>
            <a:r>
              <a:rPr lang="ja-JP" altLang="en-US" sz="2400" b="1" dirty="0"/>
              <a:t>データの追加</a:t>
            </a:r>
            <a:r>
              <a:rPr lang="ja-JP" altLang="en-US" sz="2400" dirty="0"/>
              <a:t>と</a:t>
            </a:r>
            <a:r>
              <a:rPr lang="ja-JP" altLang="en-US" sz="2400" b="1" dirty="0"/>
              <a:t>問い合わせ</a:t>
            </a:r>
            <a:r>
              <a:rPr lang="ja-JP" altLang="en-US" sz="2400" dirty="0"/>
              <a:t>を行う </a:t>
            </a:r>
            <a:r>
              <a:rPr lang="en-US" altLang="ja-JP" sz="2400" dirty="0"/>
              <a:t>SQL </a:t>
            </a:r>
            <a:r>
              <a:rPr lang="ja-JP" altLang="en-US" sz="2400" dirty="0"/>
              <a:t>を入れ実行。（</a:t>
            </a:r>
            <a:r>
              <a:rPr lang="ja-JP" altLang="en-US" sz="2400" b="1" dirty="0"/>
              <a:t>以前の </a:t>
            </a:r>
            <a:r>
              <a:rPr lang="en-US" altLang="ja-JP" sz="2400" b="1" dirty="0"/>
              <a:t>SQL </a:t>
            </a:r>
            <a:r>
              <a:rPr lang="ja-JP" altLang="en-US" sz="2400" b="1" dirty="0"/>
              <a:t>は不要なので消す</a:t>
            </a:r>
            <a:r>
              <a:rPr lang="ja-JP" altLang="en-US" sz="2400" dirty="0"/>
              <a:t>）． 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229067" y="1452283"/>
            <a:ext cx="8593088" cy="378565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id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 AUTO_INCREMENT PRIMARY KEY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商品名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単価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NULL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'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A', 100);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(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NULL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'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B', 200);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NULL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'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C', 150);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UPDATE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SET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単価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= 120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WHERE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商品名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= '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A';</a:t>
            </a:r>
          </a:p>
          <a:p>
            <a:pPr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 * FROM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52636070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87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④「</a:t>
            </a:r>
            <a:r>
              <a:rPr lang="en-US" altLang="ja-JP" sz="2400" b="1" dirty="0"/>
              <a:t>Execute</a:t>
            </a:r>
            <a:r>
              <a:rPr lang="ja-JP" altLang="en-US" sz="2400" dirty="0"/>
              <a:t>」をクリック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SQL </a:t>
            </a:r>
            <a:r>
              <a:rPr lang="ja-JP" altLang="en-US" sz="2400" dirty="0"/>
              <a:t>文が</a:t>
            </a:r>
            <a:r>
              <a:rPr lang="ja-JP" altLang="en-US" sz="2400" b="1" dirty="0"/>
              <a:t>実行</a:t>
            </a:r>
            <a:r>
              <a:rPr lang="ja-JP" altLang="en-US" sz="2400" dirty="0"/>
              <a:t>され、結果が表示される。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⑤ 下側のウインドウで、</a:t>
            </a:r>
            <a:r>
              <a:rPr lang="ja-JP" altLang="en-US" sz="2400" b="1" dirty="0"/>
              <a:t>結果を確認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457E0A1-85CD-6CCE-FED2-A1E9EA058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50" y="1876425"/>
            <a:ext cx="537210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48815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34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dirty="0"/>
              <a:t>⑥　上のパネル</a:t>
            </a:r>
            <a:r>
              <a:rPr lang="ja-JP" altLang="en-US" sz="2400" dirty="0"/>
              <a:t>に、</a:t>
            </a:r>
            <a:r>
              <a:rPr lang="ja-JP" altLang="en-US" sz="2400" b="1" dirty="0"/>
              <a:t>テーブル定義</a:t>
            </a:r>
            <a:r>
              <a:rPr lang="ja-JP" altLang="en-US" sz="2400" dirty="0"/>
              <a:t>と</a:t>
            </a:r>
            <a:r>
              <a:rPr lang="ja-JP" altLang="en-US" sz="2400" b="1" dirty="0"/>
              <a:t>データの追加</a:t>
            </a:r>
            <a:r>
              <a:rPr lang="ja-JP" altLang="en-US" sz="2400" dirty="0"/>
              <a:t>と</a:t>
            </a:r>
            <a:r>
              <a:rPr lang="ja-JP" altLang="en-US" sz="2400" b="1" dirty="0"/>
              <a:t>問い合わせ</a:t>
            </a:r>
            <a:r>
              <a:rPr lang="ja-JP" altLang="en-US" sz="2400" dirty="0"/>
              <a:t>を行う </a:t>
            </a:r>
            <a:r>
              <a:rPr lang="en-US" altLang="ja-JP" sz="2400" dirty="0"/>
              <a:t>SQL </a:t>
            </a:r>
            <a:r>
              <a:rPr lang="ja-JP" altLang="en-US" sz="2400" dirty="0"/>
              <a:t>を入れ実行。（</a:t>
            </a:r>
            <a:r>
              <a:rPr lang="ja-JP" altLang="en-US" sz="2400" b="1" dirty="0"/>
              <a:t>以前の </a:t>
            </a:r>
            <a:r>
              <a:rPr lang="en-US" altLang="ja-JP" sz="2400" b="1" dirty="0"/>
              <a:t>SQL </a:t>
            </a:r>
            <a:r>
              <a:rPr lang="ja-JP" altLang="en-US" sz="2400" b="1" dirty="0"/>
              <a:t>は不要なので消す</a:t>
            </a:r>
            <a:r>
              <a:rPr lang="ja-JP" altLang="en-US" sz="2400" dirty="0"/>
              <a:t>）． 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255905" y="1496889"/>
            <a:ext cx="8593088" cy="34778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id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 AUTO_INCREMENT PRIMARY KEY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商品名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単価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NULL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'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A', 100);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(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NULL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'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B', 200);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NULL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'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C', 150);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DELETE FROM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WHERE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商品名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= '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C';</a:t>
            </a:r>
          </a:p>
          <a:p>
            <a:pPr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 * FROM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2111784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87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⑨「</a:t>
            </a:r>
            <a:r>
              <a:rPr lang="en-US" altLang="ja-JP" sz="2400" b="1" dirty="0"/>
              <a:t>Execute</a:t>
            </a:r>
            <a:r>
              <a:rPr lang="ja-JP" altLang="en-US" sz="2400" dirty="0"/>
              <a:t>」をクリック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SQL </a:t>
            </a:r>
            <a:r>
              <a:rPr lang="ja-JP" altLang="en-US" sz="2400" dirty="0"/>
              <a:t>文が</a:t>
            </a:r>
            <a:r>
              <a:rPr lang="ja-JP" altLang="en-US" sz="2400" b="1" dirty="0"/>
              <a:t>実行</a:t>
            </a:r>
            <a:r>
              <a:rPr lang="ja-JP" altLang="en-US" sz="2400" dirty="0"/>
              <a:t>され、結果が表示される。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⑩ 下側のウインドウで、</a:t>
            </a:r>
            <a:r>
              <a:rPr lang="ja-JP" altLang="en-US" sz="2400" b="1" dirty="0"/>
              <a:t>結果を確認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052CEE9-C10C-FCA8-3605-FB6E0D6F7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912" y="2024062"/>
            <a:ext cx="4448175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72685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7752101-9F31-AE9C-2A4D-62F9943A4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249898"/>
            <a:ext cx="8461208" cy="59295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発展演習６．商品価格の更新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目的：</a:t>
            </a:r>
            <a:r>
              <a:rPr lang="ja-JP" altLang="en-US" sz="2400" dirty="0"/>
              <a:t>特定の商品の単価を更新する</a:t>
            </a: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商品テーブルで、商品名が</a:t>
            </a:r>
            <a:r>
              <a:rPr kumimoji="1" lang="en-US" altLang="ja-JP" sz="2400" dirty="0"/>
              <a:t>’</a:t>
            </a:r>
            <a:r>
              <a:rPr kumimoji="1" lang="ja-JP" altLang="en-US" sz="2400" b="1" dirty="0"/>
              <a:t>商品</a:t>
            </a:r>
            <a:r>
              <a:rPr kumimoji="1" lang="en-US" altLang="ja-JP" sz="2400" b="1" dirty="0"/>
              <a:t>B</a:t>
            </a:r>
            <a:r>
              <a:rPr kumimoji="1" lang="en-US" altLang="ja-JP" sz="2400" dirty="0"/>
              <a:t>‘</a:t>
            </a:r>
            <a:r>
              <a:rPr kumimoji="1" lang="ja-JP" altLang="en-US" sz="2400" dirty="0"/>
              <a:t>の単価を </a:t>
            </a:r>
            <a:r>
              <a:rPr kumimoji="1" lang="en-US" altLang="ja-JP" sz="2400" b="1" dirty="0"/>
              <a:t>1000</a:t>
            </a:r>
            <a:r>
              <a:rPr kumimoji="1" lang="en-US" altLang="ja-JP" sz="2400" dirty="0"/>
              <a:t> </a:t>
            </a:r>
            <a:r>
              <a:rPr kumimoji="1" lang="ja-JP" altLang="en-US" sz="2400" dirty="0"/>
              <a:t>に更新してください。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ヒント：</a:t>
            </a:r>
            <a:r>
              <a:rPr lang="en-US" altLang="ja-JP" sz="2400" dirty="0"/>
              <a:t>UPDATE</a:t>
            </a:r>
            <a:r>
              <a:rPr lang="ja-JP" altLang="en-US" sz="2400" dirty="0"/>
              <a:t>、</a:t>
            </a:r>
            <a:r>
              <a:rPr lang="en-US" altLang="ja-JP" sz="2400" dirty="0"/>
              <a:t>SET</a:t>
            </a:r>
            <a:r>
              <a:rPr lang="ja-JP" altLang="en-US" sz="2400" dirty="0"/>
              <a:t>、</a:t>
            </a:r>
            <a:r>
              <a:rPr lang="en-US" altLang="ja-JP" sz="2400" dirty="0"/>
              <a:t>WEHRE </a:t>
            </a:r>
            <a:r>
              <a:rPr lang="ja-JP" altLang="en-US" sz="2400" dirty="0"/>
              <a:t>を使用</a:t>
            </a:r>
            <a:endParaRPr kumimoji="1"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7B76B64-4F46-AB15-B108-C216A9713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C0DA09-BE4C-AD97-DE5D-A18557433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009" y="3116244"/>
            <a:ext cx="8122974" cy="157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29845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1675E4-CEED-EDB9-8ED2-066F823C4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2804209-FEDC-83D9-1AFB-0476BDC5E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解答例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発展演習６．</a:t>
            </a:r>
            <a:br>
              <a:rPr lang="en-US" altLang="ja-JP" sz="2400" dirty="0"/>
            </a:br>
            <a:r>
              <a:rPr lang="en-US" altLang="ja-JP" sz="2400" dirty="0"/>
              <a:t>UPDATE </a:t>
            </a:r>
            <a:r>
              <a:rPr lang="ja-JP" altLang="en-US" sz="2400" dirty="0"/>
              <a:t>商品</a:t>
            </a:r>
          </a:p>
          <a:p>
            <a:pPr marL="0" indent="0">
              <a:buNone/>
            </a:pPr>
            <a:r>
              <a:rPr lang="en-US" altLang="ja-JP" sz="2400" dirty="0"/>
              <a:t>SET </a:t>
            </a:r>
            <a:r>
              <a:rPr lang="ja-JP" altLang="en-US" sz="2400" dirty="0"/>
              <a:t>単価 </a:t>
            </a:r>
            <a:r>
              <a:rPr lang="en-US" altLang="ja-JP" sz="2400" dirty="0"/>
              <a:t>= 1000</a:t>
            </a:r>
          </a:p>
          <a:p>
            <a:pPr marL="0" indent="0">
              <a:buNone/>
            </a:pPr>
            <a:r>
              <a:rPr lang="en-US" altLang="ja-JP" sz="2400" dirty="0"/>
              <a:t>WHERE </a:t>
            </a:r>
            <a:r>
              <a:rPr lang="ja-JP" altLang="en-US" sz="2400" dirty="0"/>
              <a:t>商品名 </a:t>
            </a:r>
            <a:r>
              <a:rPr lang="en-US" altLang="ja-JP" sz="2400" dirty="0"/>
              <a:t>= '</a:t>
            </a:r>
            <a:r>
              <a:rPr lang="ja-JP" altLang="en-US" sz="2400" dirty="0"/>
              <a:t>商品</a:t>
            </a:r>
            <a:r>
              <a:rPr lang="en-US" altLang="ja-JP" sz="2400" dirty="0"/>
              <a:t>B’;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6742CB6-5E6A-F2EC-D202-E5D1B6FB8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CDC8C84-61F4-4F06-E6BD-6A27C74BB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108" y="1736126"/>
            <a:ext cx="4959515" cy="96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85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630257-0A9A-7B17-3B1A-D49FBDAA4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商品テーブルと購入テーブル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B9CBA9-FAD0-9295-434C-B16AAD96E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4B3B6ABD-9024-9F5D-94DB-F67D58E86087}"/>
              </a:ext>
            </a:extLst>
          </p:cNvPr>
          <p:cNvCxnSpPr/>
          <p:nvPr/>
        </p:nvCxnSpPr>
        <p:spPr>
          <a:xfrm>
            <a:off x="895561" y="3253859"/>
            <a:ext cx="1542838" cy="102639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C43981D-F0C7-CFBD-DC2C-B663A14CC1D0}"/>
              </a:ext>
            </a:extLst>
          </p:cNvPr>
          <p:cNvSpPr txBox="1"/>
          <p:nvPr/>
        </p:nvSpPr>
        <p:spPr>
          <a:xfrm>
            <a:off x="2127708" y="356051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関連</a:t>
            </a: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188382" y="979007"/>
            <a:ext cx="1414358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</a:p>
        </p:txBody>
      </p:sp>
      <p:graphicFrame>
        <p:nvGraphicFramePr>
          <p:cNvPr id="11" name="表 10">
            <a:extLst>
              <a:ext uri="{FF2B5EF4-FFF2-40B4-BE49-F238E27FC236}">
                <a16:creationId xmlns:a16="http://schemas.microsoft.com/office/drawing/2014/main" id="{AB3E76CA-A9B6-4D97-996F-09D649B90FBD}"/>
              </a:ext>
            </a:extLst>
          </p:cNvPr>
          <p:cNvGraphicFramePr>
            <a:graphicFrameLocks noGrp="1"/>
          </p:cNvGraphicFramePr>
          <p:nvPr/>
        </p:nvGraphicFramePr>
        <p:xfrm>
          <a:off x="277281" y="1516499"/>
          <a:ext cx="294361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296DF858-2D5B-4257-B814-B2B421032B18}"/>
              </a:ext>
            </a:extLst>
          </p:cNvPr>
          <p:cNvGraphicFramePr>
            <a:graphicFrameLocks noGrp="1"/>
          </p:cNvGraphicFramePr>
          <p:nvPr/>
        </p:nvGraphicFramePr>
        <p:xfrm>
          <a:off x="443471" y="4349531"/>
          <a:ext cx="288905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517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Y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</a:tbl>
          </a:graphicData>
        </a:graphic>
      </p:graphicFrame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443471" y="3738851"/>
            <a:ext cx="2299404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619582" y="2576015"/>
            <a:ext cx="5174815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さんは、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みかん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と，</a:t>
            </a:r>
            <a:endParaRPr kumimoji="1" lang="en-US" altLang="ja-JP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　　　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3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メロン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を買った</a:t>
            </a:r>
            <a:endParaRPr kumimoji="1" lang="en-US" altLang="ja-JP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</a:t>
            </a: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r>
              <a:rPr kumimoji="0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さんは、 </a:t>
            </a: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 </a:t>
            </a:r>
            <a:r>
              <a:rPr kumimoji="0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</a:t>
            </a:r>
            <a:r>
              <a:rPr kumimoji="0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りんご</a:t>
            </a:r>
            <a:r>
              <a:rPr kumimoji="0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を買った</a:t>
            </a: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右中かっこ 13"/>
          <p:cNvSpPr/>
          <p:nvPr/>
        </p:nvSpPr>
        <p:spPr>
          <a:xfrm rot="5400000">
            <a:off x="4876449" y="3172962"/>
            <a:ext cx="278177" cy="208156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右中かっこ 15"/>
          <p:cNvSpPr/>
          <p:nvPr/>
        </p:nvSpPr>
        <p:spPr>
          <a:xfrm rot="5400000">
            <a:off x="6364148" y="3519162"/>
            <a:ext cx="415498" cy="208156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136465" y="4799135"/>
            <a:ext cx="260840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テーブルの情報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598583" y="4671646"/>
            <a:ext cx="260840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購入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テーブルの情報</a:t>
            </a:r>
          </a:p>
        </p:txBody>
      </p:sp>
    </p:spTree>
    <p:extLst>
      <p:ext uri="{BB962C8B-B14F-4D97-AF65-F5344CB8AC3E}">
        <p14:creationId xmlns:p14="http://schemas.microsoft.com/office/powerpoint/2010/main" val="4210508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リレーショナルデータベースの重要性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ja-JP" altLang="en-US" sz="2400" b="1" dirty="0"/>
              <a:t>データの整合性</a:t>
            </a:r>
            <a:r>
              <a:rPr lang="en-US" altLang="ja-JP" sz="2400" dirty="0"/>
              <a:t>: </a:t>
            </a:r>
            <a:r>
              <a:rPr lang="ja-JP" altLang="en-US" sz="2400" dirty="0"/>
              <a:t>リレーショナルデータベースは、</a:t>
            </a:r>
            <a:r>
              <a:rPr lang="ja-JP" altLang="en-US" sz="2400" b="1" dirty="0"/>
              <a:t>データの整合性を保持するための機能</a:t>
            </a:r>
            <a:r>
              <a:rPr lang="ja-JP" altLang="en-US" sz="2400" dirty="0"/>
              <a:t>を有する。これにより、誤ったデータや矛盾したデータが保存されるのを防ぐことができる。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sz="2400" b="1" dirty="0"/>
              <a:t>柔軟な</a:t>
            </a:r>
            <a:r>
              <a:rPr lang="ja-JP" altLang="en-US" sz="2400" b="1"/>
              <a:t>問い合わせ（クエリ）</a:t>
            </a:r>
            <a:r>
              <a:rPr lang="ja-JP" altLang="en-US" sz="2400" b="1" dirty="0"/>
              <a:t>能力</a:t>
            </a:r>
            <a:r>
              <a:rPr lang="en-US" altLang="ja-JP" sz="2400" dirty="0"/>
              <a:t>: </a:t>
            </a:r>
            <a:r>
              <a:rPr lang="ja-JP" altLang="en-US" sz="2400" dirty="0"/>
              <a:t>リレーショナルデータベースの</a:t>
            </a:r>
            <a:r>
              <a:rPr lang="en-US" altLang="ja-JP" sz="2400" b="1" dirty="0"/>
              <a:t>SQL</a:t>
            </a:r>
            <a:r>
              <a:rPr lang="ja-JP" altLang="en-US" sz="2400" dirty="0"/>
              <a:t>（</a:t>
            </a:r>
            <a:r>
              <a:rPr lang="en-US" altLang="ja-JP" sz="2400" dirty="0"/>
              <a:t>Structured Query Language</a:t>
            </a:r>
            <a:r>
              <a:rPr lang="ja-JP" altLang="en-US" sz="2400" dirty="0"/>
              <a:t>）の使用により、</a:t>
            </a:r>
            <a:r>
              <a:rPr lang="ja-JP" altLang="en-US" sz="2400" b="1" dirty="0"/>
              <a:t>複雑な検索やデータの抽出</a:t>
            </a:r>
            <a:r>
              <a:rPr lang="ja-JP" altLang="en-US" sz="2400" dirty="0"/>
              <a:t>が可能になる。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sz="2400" b="1" dirty="0"/>
              <a:t>トランザクション</a:t>
            </a:r>
            <a:r>
              <a:rPr lang="ja-JP" altLang="en-US" sz="2400" dirty="0"/>
              <a:t>の機能</a:t>
            </a:r>
            <a:r>
              <a:rPr lang="en-US" altLang="ja-JP" sz="2400" dirty="0"/>
              <a:t>: </a:t>
            </a:r>
            <a:r>
              <a:rPr lang="ja-JP" altLang="en-US" sz="2400" dirty="0"/>
              <a:t>一連の操作全体を一つの単位として取り扱うことができる機能。これにより、</a:t>
            </a:r>
            <a:r>
              <a:rPr lang="ja-JP" altLang="en-US" sz="2400" b="1" dirty="0"/>
              <a:t>データの一貫性と信頼性が向上</a:t>
            </a:r>
            <a:r>
              <a:rPr lang="ja-JP" altLang="en-US" sz="2400" dirty="0"/>
              <a:t>する。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sz="2400" b="1" dirty="0"/>
              <a:t>セキュリティ</a:t>
            </a:r>
            <a:r>
              <a:rPr lang="en-US" altLang="ja-JP" sz="2400" dirty="0"/>
              <a:t>: </a:t>
            </a:r>
            <a:r>
              <a:rPr lang="ja-JP" altLang="en-US" sz="2400" b="1" dirty="0"/>
              <a:t>アクセス権限の設定</a:t>
            </a:r>
            <a:r>
              <a:rPr lang="ja-JP" altLang="en-US" sz="2400" dirty="0"/>
              <a:t>などにより、セキュリティを確保。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データの安全な保管、効率的なデータ検索・操作、ビジネスや研究の意思決定をサポート。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502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3434</TotalTime>
  <Words>5584</Words>
  <Application>Microsoft Office PowerPoint</Application>
  <PresentationFormat>画面に合わせる (4:3)</PresentationFormat>
  <Paragraphs>1267</Paragraphs>
  <Slides>79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79</vt:i4>
      </vt:variant>
    </vt:vector>
  </HeadingPairs>
  <TitlesOfParts>
    <vt:vector size="93" baseType="lpstr">
      <vt:lpstr>Arial Unicode MS</vt:lpstr>
      <vt:lpstr>ＭＳ ゴシック</vt:lpstr>
      <vt:lpstr>Söhne</vt:lpstr>
      <vt:lpstr>メイリオ</vt:lpstr>
      <vt:lpstr>游ゴシック</vt:lpstr>
      <vt:lpstr>Abadi</vt:lpstr>
      <vt:lpstr>Arial</vt:lpstr>
      <vt:lpstr>Calibri</vt:lpstr>
      <vt:lpstr>Courier New</vt:lpstr>
      <vt:lpstr>Inconsolata</vt:lpstr>
      <vt:lpstr>Segoe UI</vt:lpstr>
      <vt:lpstr>Office テーマ</vt:lpstr>
      <vt:lpstr>7_Office テーマ</vt:lpstr>
      <vt:lpstr>2_Office テーマ</vt:lpstr>
      <vt:lpstr>12. 中間まとめ：効率的なデータ管理と分析の実践&lt;  </vt:lpstr>
      <vt:lpstr>アウトライン</vt:lpstr>
      <vt:lpstr>SQLFiddle のサイトにアクセス</vt:lpstr>
      <vt:lpstr>SQLFiddle でのデータベース管理システムの選択</vt:lpstr>
      <vt:lpstr>SQLFiddle の画面</vt:lpstr>
      <vt:lpstr>12-1. イントロダクション</vt:lpstr>
      <vt:lpstr>リレーショナルデータベースの仕組み</vt:lpstr>
      <vt:lpstr>商品テーブルと購入テーブル</vt:lpstr>
      <vt:lpstr>リレーショナルデータベースの重要性</vt:lpstr>
      <vt:lpstr>SQL 理解のための前提知識</vt:lpstr>
      <vt:lpstr>SQL 問い合わせの全体像①</vt:lpstr>
      <vt:lpstr>SQL 問い合わせの全体像②</vt:lpstr>
      <vt:lpstr>SQL による結合の基本</vt:lpstr>
      <vt:lpstr>集約の方法</vt:lpstr>
      <vt:lpstr>グループ化</vt:lpstr>
      <vt:lpstr>グループ化と集約</vt:lpstr>
      <vt:lpstr>GROUP BY の役割と書き方</vt:lpstr>
      <vt:lpstr>テーブルと属性</vt:lpstr>
      <vt:lpstr>属性のデータ型</vt:lpstr>
      <vt:lpstr>属性のデータ型</vt:lpstr>
      <vt:lpstr>SQL によるテーブル定義</vt:lpstr>
      <vt:lpstr>主キー</vt:lpstr>
      <vt:lpstr>主キー制約と PRIMARY KEY</vt:lpstr>
      <vt:lpstr>外部キー</vt:lpstr>
      <vt:lpstr>SQL によるテーブル定義</vt:lpstr>
      <vt:lpstr>FOREIGN KEY … REFERENCES</vt:lpstr>
      <vt:lpstr>データベース操作の種類</vt:lpstr>
      <vt:lpstr>INSERT の基本（データの追加）</vt:lpstr>
      <vt:lpstr>演習１．テーブル定義とデータの追加、主キー制約</vt:lpstr>
      <vt:lpstr>PowerPoint プレゼンテーション</vt:lpstr>
      <vt:lpstr>PowerPoint プレゼンテーション</vt:lpstr>
      <vt:lpstr>PowerPoint プレゼンテーション</vt:lpstr>
      <vt:lpstr>12-2. NULL</vt:lpstr>
      <vt:lpstr>データベースの NULL</vt:lpstr>
      <vt:lpstr>NULL を使う例（１）</vt:lpstr>
      <vt:lpstr>NULL を使う例（２）</vt:lpstr>
      <vt:lpstr>NULL、IS NULL、IS NOT NULL</vt:lpstr>
      <vt:lpstr>NULLと「0」は違う</vt:lpstr>
      <vt:lpstr>演習２</vt:lpstr>
      <vt:lpstr>演習２．NULL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12-3. テーブル定義、問い合わせ</vt:lpstr>
      <vt:lpstr>MySQL の AUTO_INCREMENT</vt:lpstr>
      <vt:lpstr>演習３．テーブル定義、データの追加、問い合わせ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12-4. データベース操作</vt:lpstr>
      <vt:lpstr>演習４．データベース操作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リレーショナルデータベースの基本</dc:title>
  <dc:creator>kaneko kunihiko</dc:creator>
  <cp:lastModifiedBy>金子　邦彦</cp:lastModifiedBy>
  <cp:revision>296</cp:revision>
  <dcterms:created xsi:type="dcterms:W3CDTF">2019-11-02T00:06:04Z</dcterms:created>
  <dcterms:modified xsi:type="dcterms:W3CDTF">2025-03-08T00:32:34Z</dcterms:modified>
</cp:coreProperties>
</file>