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  <p:sldMasterId id="2147483678" r:id="rId3"/>
  </p:sldMasterIdLst>
  <p:notesMasterIdLst>
    <p:notesMasterId r:id="rId54"/>
  </p:notesMasterIdLst>
  <p:sldIdLst>
    <p:sldId id="1254" r:id="rId4"/>
    <p:sldId id="1408" r:id="rId5"/>
    <p:sldId id="1409" r:id="rId6"/>
    <p:sldId id="1410" r:id="rId7"/>
    <p:sldId id="1411" r:id="rId8"/>
    <p:sldId id="1412" r:id="rId9"/>
    <p:sldId id="1413" r:id="rId10"/>
    <p:sldId id="1087" r:id="rId11"/>
    <p:sldId id="1414" r:id="rId12"/>
    <p:sldId id="963" r:id="rId13"/>
    <p:sldId id="1415" r:id="rId14"/>
    <p:sldId id="1416" r:id="rId15"/>
    <p:sldId id="1391" r:id="rId16"/>
    <p:sldId id="1392" r:id="rId17"/>
    <p:sldId id="1393" r:id="rId18"/>
    <p:sldId id="1333" r:id="rId19"/>
    <p:sldId id="1396" r:id="rId20"/>
    <p:sldId id="1397" r:id="rId21"/>
    <p:sldId id="1337" r:id="rId22"/>
    <p:sldId id="1405" r:id="rId23"/>
    <p:sldId id="1339" r:id="rId24"/>
    <p:sldId id="1341" r:id="rId25"/>
    <p:sldId id="1342" r:id="rId26"/>
    <p:sldId id="1344" r:id="rId27"/>
    <p:sldId id="1343" r:id="rId28"/>
    <p:sldId id="1417" r:id="rId29"/>
    <p:sldId id="1336" r:id="rId30"/>
    <p:sldId id="1398" r:id="rId31"/>
    <p:sldId id="1418" r:id="rId32"/>
    <p:sldId id="1419" r:id="rId33"/>
    <p:sldId id="1400" r:id="rId34"/>
    <p:sldId id="1352" r:id="rId35"/>
    <p:sldId id="1345" r:id="rId36"/>
    <p:sldId id="1346" r:id="rId37"/>
    <p:sldId id="1420" r:id="rId38"/>
    <p:sldId id="1353" r:id="rId39"/>
    <p:sldId id="1406" r:id="rId40"/>
    <p:sldId id="1355" r:id="rId41"/>
    <p:sldId id="1357" r:id="rId42"/>
    <p:sldId id="1422" r:id="rId43"/>
    <p:sldId id="1423" r:id="rId44"/>
    <p:sldId id="1358" r:id="rId45"/>
    <p:sldId id="1421" r:id="rId46"/>
    <p:sldId id="1424" r:id="rId47"/>
    <p:sldId id="1365" r:id="rId48"/>
    <p:sldId id="1407" r:id="rId49"/>
    <p:sldId id="1367" r:id="rId50"/>
    <p:sldId id="1425" r:id="rId51"/>
    <p:sldId id="1426" r:id="rId52"/>
    <p:sldId id="1427" r:id="rId53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35" autoAdjust="0"/>
    <p:restoredTop sz="92997" autoAdjust="0"/>
  </p:normalViewPr>
  <p:slideViewPr>
    <p:cSldViewPr snapToGrid="0">
      <p:cViewPr varScale="1">
        <p:scale>
          <a:sx n="51" d="100"/>
          <a:sy n="51" d="100"/>
        </p:scale>
        <p:origin x="1308" y="48"/>
      </p:cViewPr>
      <p:guideLst/>
    </p:cSldViewPr>
  </p:slideViewPr>
  <p:notesTextViewPr>
    <p:cViewPr>
      <p:scale>
        <a:sx n="300" d="100"/>
        <a:sy n="300" d="100"/>
      </p:scale>
      <p:origin x="0" y="0"/>
    </p:cViewPr>
  </p:notesTextViewPr>
  <p:sorterViewPr>
    <p:cViewPr varScale="1">
      <p:scale>
        <a:sx n="1" d="1"/>
        <a:sy n="1" d="1"/>
      </p:scale>
      <p:origin x="0" y="-2075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slide" Target="slides/slide47.xml"/><Relationship Id="rId55" Type="http://schemas.openxmlformats.org/officeDocument/2006/relationships/presProps" Target="presProps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slide" Target="slides/slide50.xml"/><Relationship Id="rId58" Type="http://schemas.openxmlformats.org/officeDocument/2006/relationships/tableStyles" Target="tableStyles.xml"/><Relationship Id="rId5" Type="http://schemas.openxmlformats.org/officeDocument/2006/relationships/slide" Target="slides/slide2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viewProps" Target="viewProps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57" Type="http://schemas.openxmlformats.org/officeDocument/2006/relationships/theme" Target="theme/theme1.xml"/><Relationship Id="rId10" Type="http://schemas.openxmlformats.org/officeDocument/2006/relationships/slide" Target="slides/slide7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slide" Target="slides/slide4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864EF8-74FE-40A1-902E-125A64E3EB0E}" type="datetimeFigureOut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3223C1-63D0-4CA4-8D67-2118CF2CB8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2311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C5B174-42CB-4E29-BEDB-5B349DA0C657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718338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6253C6-B14C-A04C-D4B5-2AADF2978A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9C0A53D-D501-A564-1D12-5A50AB700AE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8C99921-5513-259B-6F49-F9B55E10EC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958E7CC-AC59-E433-8DBD-D9110395032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C5B174-42CB-4E29-BEDB-5B349DA0C657}" type="slidenum">
              <a:rPr kumimoji="0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663572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C5B174-42CB-4E29-BEDB-5B349DA0C657}" type="slidenum">
              <a:rPr kumimoji="0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68175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C5B174-42CB-4E29-BEDB-5B349DA0C657}" type="slidenum">
              <a:rPr kumimoji="0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3244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1FBDB-3FE1-4E23-8A3E-D23037547262}" type="datetime1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0792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AA3E3D-4D1D-4163-AD90-B772FBC95A7D}" type="datetime1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2025/10/31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badi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badi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badi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0145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376" y="2614172"/>
            <a:ext cx="3086100" cy="1397000"/>
          </a:xfrm>
        </p:spPr>
        <p:txBody>
          <a:bodyPr/>
          <a:lstStyle>
            <a:lvl1pPr algn="r">
              <a:lnSpc>
                <a:spcPct val="100000"/>
              </a:lnSpc>
              <a:defRPr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22284" y="946596"/>
            <a:ext cx="5311720" cy="5267459"/>
          </a:xfrm>
        </p:spPr>
        <p:txBody>
          <a:bodyPr anchor="ctr"/>
          <a:lstStyle>
            <a:lvl1pPr>
              <a:spcBef>
                <a:spcPts val="0"/>
              </a:spcBef>
              <a:defRPr sz="260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AA3E3D-4D1D-4163-AD90-B772FBC95A7D}" type="datetime1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2025/10/31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badi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badi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badi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FEE24C5F-FDEB-41AC-8EE7-D7A90FDF0D4E}"/>
              </a:ext>
            </a:extLst>
          </p:cNvPr>
          <p:cNvCxnSpPr/>
          <p:nvPr userDrawn="1"/>
        </p:nvCxnSpPr>
        <p:spPr>
          <a:xfrm>
            <a:off x="3408372" y="1771739"/>
            <a:ext cx="0" cy="30818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41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417190-F4F2-435C-9433-79F7AB9E97BF}" type="datetime1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2025/10/31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badi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badi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badi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2463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A3E3D-4D1D-4163-AD90-B772FBC95A7D}" type="datetime1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5038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376" y="2614172"/>
            <a:ext cx="3086100" cy="1397000"/>
          </a:xfrm>
        </p:spPr>
        <p:txBody>
          <a:bodyPr/>
          <a:lstStyle>
            <a:lvl1pPr algn="r">
              <a:lnSpc>
                <a:spcPct val="100000"/>
              </a:lnSpc>
              <a:defRPr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22284" y="946596"/>
            <a:ext cx="5311720" cy="5267459"/>
          </a:xfrm>
        </p:spPr>
        <p:txBody>
          <a:bodyPr anchor="ctr"/>
          <a:lstStyle>
            <a:lvl1pPr>
              <a:spcBef>
                <a:spcPts val="0"/>
              </a:spcBef>
              <a:defRPr sz="260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A3E3D-4D1D-4163-AD90-B772FBC95A7D}" type="datetime1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FEE24C5F-FDEB-41AC-8EE7-D7A90FDF0D4E}"/>
              </a:ext>
            </a:extLst>
          </p:cNvPr>
          <p:cNvCxnSpPr/>
          <p:nvPr userDrawn="1"/>
        </p:nvCxnSpPr>
        <p:spPr>
          <a:xfrm>
            <a:off x="3408372" y="1771739"/>
            <a:ext cx="0" cy="30818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8172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7190-F4F2-435C-9433-79F7AB9E97BF}" type="datetime1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8162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81FBDB-3FE1-4E23-8A3E-D23037547262}" type="datetime1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2025/10/31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0905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AA3E3D-4D1D-4163-AD90-B772FBC95A7D}" type="datetime1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2025/10/31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9360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376" y="2614172"/>
            <a:ext cx="3086100" cy="1397000"/>
          </a:xfrm>
        </p:spPr>
        <p:txBody>
          <a:bodyPr/>
          <a:lstStyle>
            <a:lvl1pPr algn="r">
              <a:lnSpc>
                <a:spcPct val="100000"/>
              </a:lnSpc>
              <a:defRPr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22284" y="946596"/>
            <a:ext cx="5311720" cy="5267459"/>
          </a:xfrm>
        </p:spPr>
        <p:txBody>
          <a:bodyPr anchor="ctr"/>
          <a:lstStyle>
            <a:lvl1pPr>
              <a:spcBef>
                <a:spcPts val="0"/>
              </a:spcBef>
              <a:defRPr sz="260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AA3E3D-4D1D-4163-AD90-B772FBC95A7D}" type="datetime1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2025/10/31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FEE24C5F-FDEB-41AC-8EE7-D7A90FDF0D4E}"/>
              </a:ext>
            </a:extLst>
          </p:cNvPr>
          <p:cNvCxnSpPr/>
          <p:nvPr userDrawn="1"/>
        </p:nvCxnSpPr>
        <p:spPr>
          <a:xfrm>
            <a:off x="3408372" y="1771739"/>
            <a:ext cx="0" cy="30818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8324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417190-F4F2-435C-9433-79F7AB9E97BF}" type="datetime1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2025/10/31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6050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81FBDB-3FE1-4E23-8A3E-D23037547262}" type="datetime1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2025/10/31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badi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badi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badi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52578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1845" y="175028"/>
            <a:ext cx="8461208" cy="469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1845" y="846253"/>
            <a:ext cx="8461208" cy="53331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BE731-6ED8-4A42-8A57-3C41D7584935}" type="datetime1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メイリオ" panose="020B0604030504040204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5071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メイリオ" panose="020B0604030504040204" pitchFamily="50" charset="-128"/>
              </a:defRPr>
            </a:lvl1pPr>
          </a:lstStyle>
          <a:p>
            <a:fld id="{E205D82C-95A1-431E-8E38-AA614A14CDCF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9842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67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200" kern="1200">
          <a:solidFill>
            <a:srgbClr val="FF0000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1845" y="175028"/>
            <a:ext cx="8461208" cy="469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1845" y="846253"/>
            <a:ext cx="8461208" cy="53331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FBE731-6ED8-4A42-8A57-3C41D7584935}" type="datetime1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2025/10/31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メイリオ" panose="020B0604030504040204" pitchFamily="50" charset="-128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5071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メイリオ" panose="020B0604030504040204" pitchFamily="50" charset="-128"/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0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94219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200" kern="1200">
          <a:solidFill>
            <a:srgbClr val="FF0000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1845" y="175028"/>
            <a:ext cx="8461208" cy="469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1845" y="846253"/>
            <a:ext cx="8461208" cy="53331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FBE731-6ED8-4A42-8A57-3C41D7584935}" type="datetime1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2025/10/31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badi" panose="020B0604020202020204" pitchFamily="34" charset="0"/>
                <a:ea typeface="メイリオ" panose="020B0604030504040204" pitchFamily="50" charset="-128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badi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5071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>
                <a:solidFill>
                  <a:schemeClr val="tx1">
                    <a:tint val="75000"/>
                  </a:schemeClr>
                </a:solidFill>
                <a:latin typeface="Abadi" panose="020B0604020202020204" pitchFamily="34" charset="0"/>
                <a:ea typeface="メイリオ" panose="020B0604030504040204" pitchFamily="50" charset="-128"/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0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badi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badi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14511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200" kern="1200">
          <a:solidFill>
            <a:srgbClr val="FF0000"/>
          </a:solidFill>
          <a:latin typeface="Abadi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Abadi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Abadi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Abadi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Abadi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Abadi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kaneko.jp/de/ds/index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sqlfiddle.com/" TargetMode="Externa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0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sqlfiddle.com/" TargetMode="Externa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sqlfiddle.com/" TargetMode="External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0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altLang="ja-JP" sz="3600" dirty="0"/>
              <a:t>7. </a:t>
            </a:r>
            <a:r>
              <a:rPr lang="en-US" altLang="ja-JP" sz="3600" dirty="0">
                <a:latin typeface="メイリオ" panose="020B0604030504040204" pitchFamily="50" charset="-128"/>
              </a:rPr>
              <a:t>SQL</a:t>
            </a:r>
            <a:r>
              <a:rPr lang="ja-JP" altLang="en-US" sz="3600" dirty="0">
                <a:latin typeface="メイリオ" panose="020B0604030504040204" pitchFamily="50" charset="-128"/>
              </a:rPr>
              <a:t>における副問い合わせ</a:t>
            </a:r>
            <a:br>
              <a:rPr lang="en-US" altLang="ja-JP" sz="3600" dirty="0"/>
            </a:br>
            <a:endParaRPr lang="ja-JP" altLang="en-US" sz="36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5940FB6-D91C-4C45-82A6-6C3F63B50793}" type="slidenum">
              <a:rPr kumimoji="0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8" name="サブタイトル 2"/>
          <p:cNvSpPr txBox="1">
            <a:spLocks/>
          </p:cNvSpPr>
          <p:nvPr/>
        </p:nvSpPr>
        <p:spPr>
          <a:xfrm>
            <a:off x="264319" y="3963945"/>
            <a:ext cx="8492223" cy="16557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URL: </a:t>
            </a:r>
            <a:r>
              <a:rPr kumimoji="1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  <a:hlinkClick r:id="rId3"/>
              </a:rPr>
              <a:t>https://</a:t>
            </a:r>
            <a:r>
              <a:rPr kumimoji="1" lang="en-US" altLang="ja-JP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  <a:hlinkClick r:id="rId3"/>
              </a:rPr>
              <a:t>www.kkaneko.jp</a:t>
            </a:r>
            <a:r>
              <a:rPr kumimoji="1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  <a:hlinkClick r:id="rId3"/>
              </a:rPr>
              <a:t>/de/ds/</a:t>
            </a:r>
            <a:r>
              <a:rPr kumimoji="1" lang="en-US" altLang="ja-JP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  <a:hlinkClick r:id="rId3"/>
              </a:rPr>
              <a:t>index.html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金子邦彦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39C5C1B8-0607-4859-B5AC-11C66348B23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1042" y="4606947"/>
            <a:ext cx="1095375" cy="809625"/>
          </a:xfrm>
          <a:prstGeom prst="rect">
            <a:avLst/>
          </a:prstGeom>
        </p:spPr>
      </p:pic>
      <p:pic>
        <p:nvPicPr>
          <p:cNvPr id="5" name="Picture 2" descr="https://mirrors.creativecommons.org/presskit/buttons/88x31/png/by-nc-sa.eu.png">
            <a:extLst>
              <a:ext uri="{FF2B5EF4-FFF2-40B4-BE49-F238E27FC236}">
                <a16:creationId xmlns:a16="http://schemas.microsoft.com/office/drawing/2014/main" id="{3C58B151-00BC-4B03-B890-5D23E58B4C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5104" y="5854702"/>
            <a:ext cx="1433790" cy="501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33C51FE-3BAB-482B-A9F8-01DBD2DFE5FA}"/>
              </a:ext>
            </a:extLst>
          </p:cNvPr>
          <p:cNvSpPr txBox="1"/>
          <p:nvPr/>
        </p:nvSpPr>
        <p:spPr>
          <a:xfrm>
            <a:off x="1969364" y="6538913"/>
            <a:ext cx="5205271" cy="30008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3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t>謝辞：この資料では「いらすとや」のイラストを使用しています</a:t>
            </a:r>
          </a:p>
        </p:txBody>
      </p:sp>
    </p:spTree>
    <p:extLst>
      <p:ext uri="{BB962C8B-B14F-4D97-AF65-F5344CB8AC3E}">
        <p14:creationId xmlns:p14="http://schemas.microsoft.com/office/powerpoint/2010/main" val="11539277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7756188-9F1D-D12F-27EA-C1F718836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/>
              <a:t>データベースシステムの役割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6B1684B-1BAA-B1F4-F4D7-349CE77D96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ja-JP" altLang="en-US" sz="2400" b="1" i="0" dirty="0">
                <a:solidFill>
                  <a:srgbClr val="374151"/>
                </a:solidFill>
                <a:effectLst/>
                <a:latin typeface="Söhne"/>
              </a:rPr>
              <a:t>データの構造化</a:t>
            </a:r>
            <a:endParaRPr lang="en-US" altLang="ja-JP" sz="2400" b="1" dirty="0">
              <a:solidFill>
                <a:srgbClr val="374151"/>
              </a:solidFill>
              <a:latin typeface="Söhne"/>
            </a:endParaRPr>
          </a:p>
          <a:p>
            <a:pPr marL="0" indent="0" algn="l">
              <a:buNone/>
            </a:pPr>
            <a:r>
              <a:rPr lang="ja-JP" altLang="en-US" sz="2400" b="0" i="0" dirty="0">
                <a:solidFill>
                  <a:srgbClr val="374151"/>
                </a:solidFill>
                <a:effectLst/>
                <a:latin typeface="Söhne"/>
              </a:rPr>
              <a:t>データを整理。データは分かりやすくなり、</a:t>
            </a:r>
            <a:r>
              <a:rPr lang="ja-JP" altLang="en-US" sz="2400" b="1" i="0" dirty="0">
                <a:solidFill>
                  <a:srgbClr val="374151"/>
                </a:solidFill>
                <a:effectLst/>
                <a:latin typeface="Söhne"/>
              </a:rPr>
              <a:t>関連性のあるデータ同士を結び付ける</a:t>
            </a:r>
            <a:r>
              <a:rPr lang="ja-JP" altLang="en-US" sz="2400" b="0" i="0" dirty="0">
                <a:solidFill>
                  <a:srgbClr val="374151"/>
                </a:solidFill>
                <a:effectLst/>
                <a:latin typeface="Söhne"/>
              </a:rPr>
              <a:t>ことも</a:t>
            </a:r>
            <a:r>
              <a:rPr lang="ja-JP" altLang="en-US" sz="2400" b="1" i="0" dirty="0">
                <a:solidFill>
                  <a:srgbClr val="374151"/>
                </a:solidFill>
                <a:effectLst/>
                <a:latin typeface="Söhne"/>
              </a:rPr>
              <a:t>簡単</a:t>
            </a:r>
            <a:r>
              <a:rPr lang="ja-JP" altLang="en-US" sz="2400" b="0" i="0" dirty="0">
                <a:solidFill>
                  <a:srgbClr val="374151"/>
                </a:solidFill>
                <a:effectLst/>
                <a:latin typeface="Söhne"/>
              </a:rPr>
              <a:t>に。</a:t>
            </a:r>
          </a:p>
          <a:p>
            <a:pPr algn="l"/>
            <a:r>
              <a:rPr lang="ja-JP" altLang="en-US" sz="2400" b="1" i="0" dirty="0">
                <a:solidFill>
                  <a:srgbClr val="374151"/>
                </a:solidFill>
                <a:effectLst/>
                <a:latin typeface="Söhne"/>
              </a:rPr>
              <a:t>データの</a:t>
            </a:r>
            <a:r>
              <a:rPr lang="ja-JP" altLang="en-US" sz="2400" b="1" dirty="0">
                <a:solidFill>
                  <a:srgbClr val="374151"/>
                </a:solidFill>
                <a:latin typeface="Söhne"/>
              </a:rPr>
              <a:t>整合</a:t>
            </a:r>
            <a:r>
              <a:rPr lang="ja-JP" altLang="en-US" sz="2400" b="1" i="0" dirty="0">
                <a:solidFill>
                  <a:srgbClr val="374151"/>
                </a:solidFill>
                <a:effectLst/>
                <a:latin typeface="Söhne"/>
              </a:rPr>
              <a:t>性</a:t>
            </a:r>
            <a:endParaRPr lang="en-US" altLang="ja-JP" sz="2400" b="1" dirty="0">
              <a:solidFill>
                <a:srgbClr val="374151"/>
              </a:solidFill>
              <a:latin typeface="Söhne"/>
            </a:endParaRPr>
          </a:p>
          <a:p>
            <a:pPr marL="0" indent="0" algn="l">
              <a:buNone/>
            </a:pPr>
            <a:r>
              <a:rPr lang="ja-JP" altLang="en-US" sz="2400" b="0" i="0" dirty="0">
                <a:solidFill>
                  <a:srgbClr val="374151"/>
                </a:solidFill>
                <a:effectLst/>
                <a:latin typeface="Söhne"/>
              </a:rPr>
              <a:t>データの</a:t>
            </a:r>
            <a:r>
              <a:rPr lang="ja-JP" altLang="en-US" sz="2400" dirty="0">
                <a:solidFill>
                  <a:srgbClr val="374151"/>
                </a:solidFill>
                <a:latin typeface="Söhne"/>
              </a:rPr>
              <a:t>整合</a:t>
            </a:r>
            <a:r>
              <a:rPr lang="ja-JP" altLang="en-US" sz="2400" b="0" i="0" dirty="0">
                <a:solidFill>
                  <a:srgbClr val="374151"/>
                </a:solidFill>
                <a:effectLst/>
                <a:latin typeface="Söhne"/>
              </a:rPr>
              <a:t>性を保つための仕組みを提供。</a:t>
            </a:r>
            <a:r>
              <a:rPr lang="ja-JP" altLang="en-US" sz="2400" b="1" i="0" dirty="0">
                <a:solidFill>
                  <a:srgbClr val="374151"/>
                </a:solidFill>
                <a:effectLst/>
                <a:latin typeface="Söhne"/>
              </a:rPr>
              <a:t>データが正確で矛盾しないように、制約を設定できる</a:t>
            </a:r>
            <a:r>
              <a:rPr lang="ja-JP" altLang="en-US" sz="2400" b="0" i="0" dirty="0">
                <a:solidFill>
                  <a:srgbClr val="374151"/>
                </a:solidFill>
                <a:effectLst/>
                <a:latin typeface="Söhne"/>
              </a:rPr>
              <a:t>。データの品質が向上し、誤った情報が排除される。</a:t>
            </a:r>
          </a:p>
          <a:p>
            <a:pPr algn="l"/>
            <a:r>
              <a:rPr lang="ja-JP" altLang="en-US" sz="2400" b="1" i="0" dirty="0">
                <a:solidFill>
                  <a:srgbClr val="374151"/>
                </a:solidFill>
                <a:effectLst/>
                <a:latin typeface="Söhne"/>
              </a:rPr>
              <a:t>データの永続性</a:t>
            </a:r>
            <a:endParaRPr lang="en-US" altLang="ja-JP" sz="2400" b="1" dirty="0">
              <a:solidFill>
                <a:srgbClr val="374151"/>
              </a:solidFill>
              <a:latin typeface="Söhne"/>
            </a:endParaRPr>
          </a:p>
          <a:p>
            <a:pPr marL="0" indent="0" algn="l">
              <a:buNone/>
            </a:pPr>
            <a:r>
              <a:rPr lang="ja-JP" altLang="en-US" sz="2400" b="0" i="0" dirty="0">
                <a:solidFill>
                  <a:srgbClr val="374151"/>
                </a:solidFill>
                <a:effectLst/>
                <a:latin typeface="Söhne"/>
              </a:rPr>
              <a:t>データを永続的に保存する。</a:t>
            </a:r>
            <a:r>
              <a:rPr lang="ja-JP" altLang="en-US" sz="2400" b="1" i="0" dirty="0">
                <a:solidFill>
                  <a:srgbClr val="374151"/>
                </a:solidFill>
                <a:effectLst/>
                <a:latin typeface="Söhne"/>
              </a:rPr>
              <a:t>データは電源を切っても消えず、長期間にわたって安全に保管される</a:t>
            </a:r>
            <a:r>
              <a:rPr lang="ja-JP" altLang="en-US" sz="2400" b="0" i="0" dirty="0">
                <a:solidFill>
                  <a:srgbClr val="374151"/>
                </a:solidFill>
                <a:effectLst/>
                <a:latin typeface="Söhne"/>
              </a:rPr>
              <a:t>。データを失う心配がなくなる。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ECE46A7-CE23-B684-8DD2-699C8AB39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27476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/>
              <a:t>SQL </a:t>
            </a:r>
            <a:r>
              <a:rPr lang="ja-JP" altLang="en-US" dirty="0"/>
              <a:t>によるテーブル定義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1845" y="730015"/>
            <a:ext cx="8461208" cy="5875223"/>
          </a:xfrm>
        </p:spPr>
        <p:txBody>
          <a:bodyPr>
            <a:normAutofit/>
          </a:bodyPr>
          <a:lstStyle/>
          <a:p>
            <a:r>
              <a:rPr lang="ja-JP" altLang="en-US" sz="2400" b="1" dirty="0"/>
              <a:t>テーブル名</a:t>
            </a:r>
            <a:r>
              <a:rPr lang="ja-JP" altLang="en-US" sz="2400" dirty="0"/>
              <a:t>：</a:t>
            </a:r>
            <a:r>
              <a:rPr lang="ja-JP" altLang="en-US" sz="2400" b="1" dirty="0">
                <a:solidFill>
                  <a:srgbClr val="C00000"/>
                </a:solidFill>
              </a:rPr>
              <a:t>商品</a:t>
            </a:r>
            <a:endParaRPr lang="en-US" altLang="ja-JP" sz="2400" b="1" dirty="0">
              <a:solidFill>
                <a:srgbClr val="C00000"/>
              </a:solidFill>
            </a:endParaRPr>
          </a:p>
          <a:p>
            <a:r>
              <a:rPr lang="ja-JP" altLang="en-US" sz="2400" b="1" dirty="0"/>
              <a:t>列名</a:t>
            </a:r>
            <a:r>
              <a:rPr lang="ja-JP" altLang="en-US" sz="2400" dirty="0"/>
              <a:t>：</a:t>
            </a:r>
            <a:r>
              <a:rPr lang="en-US" altLang="ja-JP" sz="2400" b="1" dirty="0">
                <a:solidFill>
                  <a:srgbClr val="C00000"/>
                </a:solidFill>
              </a:rPr>
              <a:t>ID</a:t>
            </a:r>
            <a:r>
              <a:rPr lang="ja-JP" altLang="en-US" sz="2400" b="1" dirty="0" err="1">
                <a:solidFill>
                  <a:srgbClr val="C00000"/>
                </a:solidFill>
              </a:rPr>
              <a:t>、</a:t>
            </a:r>
            <a:r>
              <a:rPr lang="ja-JP" altLang="en-US" sz="2400" b="1" dirty="0">
                <a:solidFill>
                  <a:srgbClr val="C00000"/>
                </a:solidFill>
              </a:rPr>
              <a:t>商品名、単価</a:t>
            </a:r>
            <a:endParaRPr lang="en-US" altLang="ja-JP" sz="2400" b="1" dirty="0">
              <a:solidFill>
                <a:srgbClr val="C00000"/>
              </a:solidFill>
            </a:endParaRPr>
          </a:p>
          <a:p>
            <a:r>
              <a:rPr lang="ja-JP" altLang="en-US" sz="2400" b="1" dirty="0"/>
              <a:t>列のデータ型</a:t>
            </a:r>
            <a:r>
              <a:rPr lang="ja-JP" altLang="en-US" sz="2400" dirty="0"/>
              <a:t>：</a:t>
            </a:r>
            <a:r>
              <a:rPr lang="ja-JP" altLang="en-US" sz="2400" b="1" dirty="0">
                <a:solidFill>
                  <a:srgbClr val="C00000"/>
                </a:solidFill>
              </a:rPr>
              <a:t>数値、テキスト、数値</a:t>
            </a:r>
            <a:endParaRPr lang="en-US" altLang="ja-JP" sz="2400" b="1" dirty="0">
              <a:solidFill>
                <a:srgbClr val="C00000"/>
              </a:solidFill>
            </a:endParaRPr>
          </a:p>
          <a:p>
            <a:r>
              <a:rPr kumimoji="1" lang="ja-JP" altLang="en-US" sz="2400" dirty="0"/>
              <a:t>データの</a:t>
            </a:r>
            <a:r>
              <a:rPr lang="ja-JP" altLang="en-US" sz="2400" dirty="0"/>
              <a:t>整合</a:t>
            </a:r>
            <a:r>
              <a:rPr kumimoji="1" lang="ja-JP" altLang="en-US" sz="2400" dirty="0"/>
              <a:t>性を保つための</a:t>
            </a:r>
            <a:r>
              <a:rPr kumimoji="1" lang="ja-JP" altLang="en-US" sz="2400" b="1" dirty="0"/>
              <a:t>制約</a:t>
            </a:r>
            <a:r>
              <a:rPr kumimoji="1" lang="ja-JP" altLang="en-US" sz="2400" dirty="0"/>
              <a:t>：</a:t>
            </a:r>
            <a:r>
              <a:rPr kumimoji="1" lang="ja-JP" altLang="en-US" sz="2400" b="1" dirty="0">
                <a:solidFill>
                  <a:srgbClr val="C00000"/>
                </a:solidFill>
              </a:rPr>
              <a:t>なし</a:t>
            </a:r>
            <a:endParaRPr kumimoji="1" lang="en-US" altLang="ja-JP" sz="2400" b="1" dirty="0">
              <a:solidFill>
                <a:srgbClr val="C00000"/>
              </a:solidFill>
            </a:endParaRPr>
          </a:p>
          <a:p>
            <a:endParaRPr lang="en-US" altLang="ja-JP" sz="24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30420F57-4C5C-6EF9-3486-5D7B075DC985}"/>
              </a:ext>
            </a:extLst>
          </p:cNvPr>
          <p:cNvSpPr txBox="1"/>
          <p:nvPr/>
        </p:nvSpPr>
        <p:spPr>
          <a:xfrm>
            <a:off x="1292090" y="3244214"/>
            <a:ext cx="6040548" cy="181588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CREATE TABLE 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商品 </a:t>
            </a:r>
            <a:r>
              <a:rPr kumimoji="1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(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    ID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 </a:t>
            </a:r>
            <a:r>
              <a:rPr kumimoji="1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INTEGER</a:t>
            </a:r>
            <a:r>
              <a:rPr kumimoji="1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    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商品名 </a:t>
            </a:r>
            <a:r>
              <a:rPr kumimoji="1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TEXT,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    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単価 </a:t>
            </a:r>
            <a:r>
              <a:rPr kumimoji="1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INTEGER</a:t>
            </a:r>
            <a:r>
              <a:rPr kumimoji="1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758111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92908" y="186603"/>
            <a:ext cx="8461208" cy="469865"/>
          </a:xfrm>
        </p:spPr>
        <p:txBody>
          <a:bodyPr>
            <a:normAutofit fontScale="90000"/>
          </a:bodyPr>
          <a:lstStyle/>
          <a:p>
            <a:r>
              <a:rPr lang="ja-JP" altLang="en-US" dirty="0"/>
              <a:t>データ追加の</a:t>
            </a:r>
            <a:r>
              <a:rPr lang="en-US" altLang="ja-JP" dirty="0"/>
              <a:t>SQL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6856134" y="6367926"/>
            <a:ext cx="2057400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6" name="コンテンツ プレースホルダー 2"/>
          <p:cNvSpPr txBox="1">
            <a:spLocks/>
          </p:cNvSpPr>
          <p:nvPr/>
        </p:nvSpPr>
        <p:spPr>
          <a:xfrm>
            <a:off x="391027" y="2056662"/>
            <a:ext cx="1414358" cy="7394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商品</a:t>
            </a:r>
          </a:p>
        </p:txBody>
      </p:sp>
      <p:sp>
        <p:nvSpPr>
          <p:cNvPr id="11" name="コンテンツ プレースホルダー 10"/>
          <p:cNvSpPr>
            <a:spLocks noGrp="1"/>
          </p:cNvSpPr>
          <p:nvPr>
            <p:ph idx="1"/>
          </p:nvPr>
        </p:nvSpPr>
        <p:spPr>
          <a:xfrm>
            <a:off x="391027" y="3474234"/>
            <a:ext cx="8461208" cy="24666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en-US" altLang="ja-JP" sz="2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INSERT INTO </a:t>
            </a:r>
            <a:r>
              <a:rPr kumimoji="1" lang="ja-JP" alt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商品</a:t>
            </a:r>
            <a:r>
              <a:rPr kumimoji="1" lang="en-US" altLang="ja-JP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1" lang="en-US" altLang="ja-JP" sz="2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VALUES</a:t>
            </a:r>
            <a:r>
              <a:rPr kumimoji="1" lang="en-US" altLang="ja-JP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(1, '</a:t>
            </a:r>
            <a:r>
              <a:rPr kumimoji="1" lang="ja-JP" alt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みかん</a:t>
            </a:r>
            <a:r>
              <a:rPr lang="en-US" altLang="ja-JP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', 50);</a:t>
            </a:r>
            <a:endParaRPr kumimoji="1" lang="en-US" altLang="ja-JP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kumimoji="1" lang="en-US" altLang="ja-JP" sz="2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INSERT INTO </a:t>
            </a:r>
            <a:r>
              <a:rPr lang="ja-JP" alt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商品</a:t>
            </a:r>
            <a:r>
              <a:rPr kumimoji="1" lang="en-US" altLang="ja-JP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1" lang="en-US" altLang="ja-JP" sz="2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VALUES</a:t>
            </a:r>
            <a:r>
              <a:rPr kumimoji="1" lang="en-US" altLang="ja-JP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(2, '</a:t>
            </a:r>
            <a:r>
              <a:rPr kumimoji="1" lang="ja-JP" alt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りんご</a:t>
            </a:r>
            <a:r>
              <a:rPr lang="en-US" altLang="ja-JP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', 100</a:t>
            </a:r>
            <a:r>
              <a:rPr kumimoji="1" lang="en-US" altLang="ja-JP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kumimoji="1" lang="en-US" altLang="ja-JP" sz="2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INSERT INTO </a:t>
            </a:r>
            <a:r>
              <a:rPr lang="ja-JP" alt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商品</a:t>
            </a:r>
            <a:r>
              <a:rPr kumimoji="1" lang="en-US" altLang="ja-JP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1" lang="en-US" altLang="ja-JP" sz="2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VALUES</a:t>
            </a:r>
            <a:r>
              <a:rPr kumimoji="1" lang="en-US" altLang="ja-JP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(3, '</a:t>
            </a:r>
            <a:r>
              <a:rPr lang="ja-JP" alt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メロン</a:t>
            </a:r>
            <a:r>
              <a:rPr lang="en-US" altLang="ja-JP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', 500</a:t>
            </a:r>
            <a:r>
              <a:rPr kumimoji="1" lang="en-US" altLang="ja-JP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AB3E76CA-A9B6-4D97-996F-09D649B90FBD}"/>
              </a:ext>
            </a:extLst>
          </p:cNvPr>
          <p:cNvGraphicFramePr>
            <a:graphicFrameLocks noGrp="1"/>
          </p:cNvGraphicFramePr>
          <p:nvPr/>
        </p:nvGraphicFramePr>
        <p:xfrm>
          <a:off x="1732009" y="1266561"/>
          <a:ext cx="2943616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73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50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12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862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ID</a:t>
                      </a:r>
                      <a:endParaRPr kumimoji="1" lang="ja-JP" altLang="en-US" sz="2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/>
                        <a:t>商品名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/>
                        <a:t>単価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/>
                        <a:t>1</a:t>
                      </a:r>
                      <a:endParaRPr kumimoji="1" lang="ja-JP" altLang="en-US" sz="2400" dirty="0"/>
                    </a:p>
                  </a:txBody>
                  <a:tcPr marL="68580" marR="68580" marT="34290" marB="34290">
                    <a:solidFill>
                      <a:srgbClr val="FF0000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400" dirty="0"/>
                        <a:t>みかん</a:t>
                      </a:r>
                    </a:p>
                  </a:txBody>
                  <a:tcPr marL="68580" marR="68580" marT="34290" marB="34290">
                    <a:solidFill>
                      <a:srgbClr val="FF0000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/>
                        <a:t>50</a:t>
                      </a:r>
                      <a:endParaRPr kumimoji="1" lang="ja-JP" altLang="en-US" sz="2400" dirty="0"/>
                    </a:p>
                  </a:txBody>
                  <a:tcPr marL="68580" marR="68580" marT="34290" marB="34290">
                    <a:solidFill>
                      <a:srgbClr val="FF0000">
                        <a:alpha val="1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/>
                        <a:t>2</a:t>
                      </a:r>
                      <a:endParaRPr kumimoji="1" lang="ja-JP" altLang="en-US" sz="2400" dirty="0"/>
                    </a:p>
                  </a:txBody>
                  <a:tcPr marL="68580" marR="68580" marT="34290" marB="34290"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400" dirty="0"/>
                        <a:t>りんご</a:t>
                      </a:r>
                    </a:p>
                  </a:txBody>
                  <a:tcPr marL="68580" marR="68580" marT="34290" marB="34290"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/>
                        <a:t>100</a:t>
                      </a:r>
                      <a:endParaRPr kumimoji="1" lang="ja-JP" altLang="en-US" sz="2400" dirty="0"/>
                    </a:p>
                  </a:txBody>
                  <a:tcPr marL="68580" marR="68580" marT="34290" marB="34290">
                    <a:solidFill>
                      <a:srgbClr val="FFC00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/>
                        <a:t>3</a:t>
                      </a:r>
                      <a:endParaRPr kumimoji="1" lang="ja-JP" altLang="en-US" sz="2400" dirty="0"/>
                    </a:p>
                  </a:txBody>
                  <a:tcPr marL="68580" marR="68580" marT="34290" marB="34290"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400" dirty="0"/>
                        <a:t>メロン</a:t>
                      </a:r>
                    </a:p>
                  </a:txBody>
                  <a:tcPr marL="68580" marR="68580" marT="34290" marB="34290"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/>
                        <a:t>500</a:t>
                      </a:r>
                      <a:endParaRPr kumimoji="1" lang="ja-JP" altLang="en-US" sz="2400" dirty="0"/>
                    </a:p>
                  </a:txBody>
                  <a:tcPr marL="68580" marR="68580" marT="34290" marB="34290">
                    <a:solidFill>
                      <a:srgbClr val="7030A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95462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 err="1"/>
              <a:t>SQLFiddle</a:t>
            </a:r>
            <a:r>
              <a:rPr lang="en-US" altLang="ja-JP" dirty="0"/>
              <a:t> </a:t>
            </a:r>
            <a:r>
              <a:rPr lang="ja-JP" altLang="en-US" dirty="0"/>
              <a:t>のサイトにアクセス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kumimoji="1" lang="en-US" altLang="ja-JP" sz="2400" dirty="0"/>
              <a:t>Web</a:t>
            </a:r>
            <a:r>
              <a:rPr kumimoji="1" lang="ja-JP" altLang="en-US" sz="2400" dirty="0"/>
              <a:t>ブラウザを使用</a:t>
            </a:r>
            <a:endParaRPr kumimoji="1" lang="en-US" altLang="ja-JP" sz="2400" dirty="0"/>
          </a:p>
          <a:p>
            <a:pPr marL="0" indent="0">
              <a:buNone/>
            </a:pPr>
            <a:endParaRPr lang="en-US" altLang="ja-JP" sz="2400" dirty="0"/>
          </a:p>
          <a:p>
            <a:pPr marL="514350" indent="-514350">
              <a:buFont typeface="+mj-lt"/>
              <a:buAutoNum type="arabicPeriod"/>
            </a:pPr>
            <a:r>
              <a:rPr lang="ja-JP" altLang="en-US" sz="2400" dirty="0"/>
              <a:t>ウェブブラウザを開く</a:t>
            </a:r>
            <a:endParaRPr lang="en-US" altLang="ja-JP" sz="2400" dirty="0"/>
          </a:p>
          <a:p>
            <a:pPr marL="514350" indent="-514350">
              <a:buFont typeface="+mj-lt"/>
              <a:buAutoNum type="arabicPeriod"/>
            </a:pPr>
            <a:r>
              <a:rPr lang="ja-JP" altLang="en-US" sz="2400" dirty="0"/>
              <a:t>アドレスバーに</a:t>
            </a:r>
            <a:r>
              <a:rPr lang="en-US" altLang="ja-JP" sz="2400" dirty="0" err="1"/>
              <a:t>SQLFiddle</a:t>
            </a:r>
            <a:r>
              <a:rPr lang="ja-JP" altLang="en-US" sz="2400" dirty="0"/>
              <a:t>の</a:t>
            </a:r>
            <a:r>
              <a:rPr lang="en-US" altLang="ja-JP" sz="2400" dirty="0"/>
              <a:t>URL</a:t>
            </a:r>
            <a:r>
              <a:rPr lang="ja-JP" altLang="en-US" sz="2400" dirty="0"/>
              <a:t>を入力</a:t>
            </a:r>
            <a:endParaRPr lang="en-US" altLang="ja-JP" sz="2400" dirty="0"/>
          </a:p>
          <a:p>
            <a:pPr marL="0" indent="0">
              <a:buNone/>
            </a:pPr>
            <a:r>
              <a:rPr lang="en-US" altLang="ja-JP" sz="2400" b="1" dirty="0"/>
              <a:t>http://sqlfiddle.com/ </a:t>
            </a:r>
          </a:p>
          <a:p>
            <a:pPr marL="0" indent="0">
              <a:buNone/>
            </a:pPr>
            <a:r>
              <a:rPr lang="en-US" altLang="ja-JP" sz="2400" dirty="0"/>
              <a:t>3.   </a:t>
            </a:r>
            <a:r>
              <a:rPr lang="en-US" altLang="ja-JP" sz="2400" b="1" dirty="0">
                <a:solidFill>
                  <a:srgbClr val="FF0000"/>
                </a:solidFill>
              </a:rPr>
              <a:t>MySQL </a:t>
            </a:r>
            <a:r>
              <a:rPr lang="ja-JP" altLang="en-US" sz="2400" b="1" dirty="0">
                <a:solidFill>
                  <a:srgbClr val="FF0000"/>
                </a:solidFill>
              </a:rPr>
              <a:t>を選ぶ</a:t>
            </a:r>
            <a:endParaRPr lang="en-US" altLang="ja-JP" sz="2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r>
              <a:rPr lang="en-US" altLang="ja-JP" sz="2400" dirty="0"/>
              <a:t>URL</a:t>
            </a:r>
            <a:r>
              <a:rPr lang="ja-JP" altLang="en-US" sz="2400" dirty="0"/>
              <a:t>が分からないときは、</a:t>
            </a:r>
            <a:r>
              <a:rPr lang="en-US" altLang="ja-JP" sz="2400" dirty="0"/>
              <a:t>Google</a:t>
            </a:r>
            <a:r>
              <a:rPr lang="ja-JP" altLang="en-US" sz="2400" dirty="0"/>
              <a:t>などの</a:t>
            </a:r>
            <a:r>
              <a:rPr lang="ja-JP" altLang="en-US" sz="2400" b="1" dirty="0"/>
              <a:t>検索エンジン</a:t>
            </a:r>
            <a:r>
              <a:rPr lang="ja-JP" altLang="en-US" sz="2400" dirty="0"/>
              <a:t>を利用。「</a:t>
            </a:r>
            <a:r>
              <a:rPr lang="en-US" altLang="ja-JP" sz="2400" b="1" dirty="0" err="1"/>
              <a:t>SQLFiddle</a:t>
            </a:r>
            <a:r>
              <a:rPr lang="ja-JP" altLang="en-US" sz="2400" dirty="0"/>
              <a:t>」と</a:t>
            </a:r>
            <a:r>
              <a:rPr lang="ja-JP" altLang="en-US" sz="2400" b="1" dirty="0"/>
              <a:t>検索</a:t>
            </a:r>
            <a:r>
              <a:rPr lang="ja-JP" altLang="en-US" sz="2400" dirty="0"/>
              <a:t>し、表示された結果から</a:t>
            </a:r>
            <a:r>
              <a:rPr lang="en-US" altLang="ja-JP" sz="2400" dirty="0" err="1"/>
              <a:t>SQLFiddle</a:t>
            </a:r>
            <a:r>
              <a:rPr lang="ja-JP" altLang="en-US" sz="2400" dirty="0"/>
              <a:t>のウェブサイトをクリック。</a:t>
            </a:r>
            <a:endParaRPr kumimoji="1" lang="ja-JP" altLang="en-US" sz="24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badi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badi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45388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図 10">
            <a:extLst>
              <a:ext uri="{FF2B5EF4-FFF2-40B4-BE49-F238E27FC236}">
                <a16:creationId xmlns:a16="http://schemas.microsoft.com/office/drawing/2014/main" id="{81151B0F-A249-874D-EA51-4E810C6819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571" y="1350871"/>
            <a:ext cx="7347884" cy="3143307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21845" y="175028"/>
            <a:ext cx="8461208" cy="860906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 err="1"/>
              <a:t>SQLFiddle</a:t>
            </a:r>
            <a:r>
              <a:rPr lang="en-US" altLang="ja-JP" dirty="0"/>
              <a:t> </a:t>
            </a:r>
            <a:r>
              <a:rPr lang="ja-JP" altLang="en-US" dirty="0"/>
              <a:t>でのデータベース管理システムの選択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badi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badi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cxnSp>
        <p:nvCxnSpPr>
          <p:cNvPr id="6" name="直線矢印コネクタ 5"/>
          <p:cNvCxnSpPr>
            <a:cxnSpLocks/>
          </p:cNvCxnSpPr>
          <p:nvPr/>
        </p:nvCxnSpPr>
        <p:spPr>
          <a:xfrm flipH="1" flipV="1">
            <a:off x="4854539" y="3668569"/>
            <a:ext cx="546100" cy="17780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正方形/長方形 8"/>
          <p:cNvSpPr/>
          <p:nvPr/>
        </p:nvSpPr>
        <p:spPr>
          <a:xfrm>
            <a:off x="3873633" y="3606737"/>
            <a:ext cx="980906" cy="21140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5470489" y="3606737"/>
            <a:ext cx="39545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badi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データベース管理システムの選択</a:t>
            </a:r>
            <a:endParaRPr kumimoji="0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badi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（この授業では 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badi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MySQL 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badi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を使用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badi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）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badi" panose="020B0604020202020204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61954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図 22">
            <a:extLst>
              <a:ext uri="{FF2B5EF4-FFF2-40B4-BE49-F238E27FC236}">
                <a16:creationId xmlns:a16="http://schemas.microsoft.com/office/drawing/2014/main" id="{A8A315D0-4362-9B02-BF7D-CBE9D246A8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5846" y="2049754"/>
            <a:ext cx="4981463" cy="4732680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 err="1"/>
              <a:t>SQLFiddle</a:t>
            </a:r>
            <a:r>
              <a:rPr lang="en-US" altLang="ja-JP" dirty="0"/>
              <a:t> </a:t>
            </a:r>
            <a:r>
              <a:rPr lang="ja-JP" altLang="en-US" dirty="0"/>
              <a:t>の画面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badi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badi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321845" y="766246"/>
            <a:ext cx="638269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上</a:t>
            </a:r>
            <a:r>
              <a:rPr kumimoji="0" lang="ja-JP" altLang="ja-JP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のパネル</a:t>
            </a:r>
            <a:r>
              <a:rPr kumimoji="0" lang="ja-JP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: </a:t>
            </a:r>
            <a:r>
              <a:rPr kumimoji="0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SQL</a:t>
            </a:r>
            <a:r>
              <a:rPr kumimoji="0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の入力（複数可能）</a:t>
            </a:r>
            <a:endParaRPr kumimoji="0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・</a:t>
            </a:r>
            <a:r>
              <a:rPr kumimoji="0" lang="ja-JP" altLang="ja-JP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テーブル定義</a:t>
            </a:r>
            <a:r>
              <a:rPr kumimoji="0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 </a:t>
            </a:r>
            <a:r>
              <a:rPr kumimoji="0" lang="ja-JP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CREATE TABLE</a:t>
            </a:r>
            <a:r>
              <a:rPr kumimoji="0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 </a:t>
            </a:r>
            <a:endParaRPr kumimoji="0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・データの追加 </a:t>
            </a:r>
            <a:r>
              <a:rPr kumimoji="0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INSERT INTO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・</a:t>
            </a:r>
            <a:r>
              <a:rPr kumimoji="0" lang="ja-JP" altLang="ja-JP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+mn-cs"/>
              </a:rPr>
              <a:t>SQL</a:t>
            </a:r>
            <a:r>
              <a:rPr kumimoji="0" lang="ja-JP" altLang="en-US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+mn-cs"/>
              </a:rPr>
              <a:t>問い合わせ</a:t>
            </a:r>
            <a:r>
              <a:rPr kumimoji="0" lang="ja-JP" altLang="ja-JP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+mn-cs"/>
              </a:rPr>
              <a:t>。SELECT</a:t>
            </a:r>
            <a:r>
              <a:rPr kumimoji="0" lang="en-US" altLang="ja-JP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+mn-cs"/>
              </a:rPr>
              <a:t>,</a:t>
            </a:r>
            <a:r>
              <a:rPr kumimoji="0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+mn-cs"/>
              </a:rPr>
              <a:t> </a:t>
            </a:r>
            <a:r>
              <a:rPr kumimoji="0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+mn-cs"/>
              </a:rPr>
              <a:t>FROM,</a:t>
            </a:r>
            <a:r>
              <a:rPr kumimoji="0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+mn-cs"/>
              </a:rPr>
              <a:t> </a:t>
            </a:r>
            <a:r>
              <a:rPr kumimoji="0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+mn-cs"/>
              </a:rPr>
              <a:t>WHERE</a:t>
            </a:r>
            <a:r>
              <a:rPr kumimoji="0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+mn-cs"/>
              </a:rPr>
              <a:t> など</a:t>
            </a:r>
            <a:endParaRPr kumimoji="0" lang="ja-JP" altLang="ja-JP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cxnSp>
        <p:nvCxnSpPr>
          <p:cNvPr id="9" name="直線矢印コネクタ 8"/>
          <p:cNvCxnSpPr/>
          <p:nvPr/>
        </p:nvCxnSpPr>
        <p:spPr>
          <a:xfrm>
            <a:off x="2226516" y="1899882"/>
            <a:ext cx="243068" cy="671331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正方形/長方形 11"/>
          <p:cNvSpPr/>
          <p:nvPr/>
        </p:nvSpPr>
        <p:spPr>
          <a:xfrm>
            <a:off x="2148695" y="4629686"/>
            <a:ext cx="180049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+mn-cs"/>
              </a:rPr>
              <a:t>実行ボタン</a:t>
            </a:r>
            <a:endParaRPr kumimoji="0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ja-JP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651551" y="5421242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結果ウィンドウ</a:t>
            </a:r>
            <a:endParaRPr kumimoji="0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cxnSp>
        <p:nvCxnSpPr>
          <p:cNvPr id="14" name="直線矢印コネクタ 13"/>
          <p:cNvCxnSpPr>
            <a:cxnSpLocks/>
          </p:cNvCxnSpPr>
          <p:nvPr/>
        </p:nvCxnSpPr>
        <p:spPr>
          <a:xfrm>
            <a:off x="2226516" y="5873753"/>
            <a:ext cx="510334" cy="482598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2435860" y="5083334"/>
            <a:ext cx="968821" cy="48259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54653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4A6836E-C603-43CB-9DA7-89D8E3FA38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96007DD-F9BF-4F0F-B8C6-C514B28419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5443" y="1321056"/>
            <a:ext cx="8013114" cy="1991979"/>
          </a:xfrm>
        </p:spPr>
        <p:txBody>
          <a:bodyPr anchor="b">
            <a:normAutofit/>
          </a:bodyPr>
          <a:lstStyle/>
          <a:p>
            <a:r>
              <a:rPr lang="en-US" altLang="ja-JP" sz="4500" dirty="0">
                <a:solidFill>
                  <a:schemeClr val="tx2"/>
                </a:solidFill>
                <a:latin typeface="メイリオ" panose="020B0604030504040204" pitchFamily="50" charset="-128"/>
              </a:rPr>
              <a:t>7-2. SQL</a:t>
            </a:r>
            <a:r>
              <a:rPr lang="ja-JP" altLang="en-US" sz="4500" dirty="0">
                <a:solidFill>
                  <a:schemeClr val="tx2"/>
                </a:solidFill>
                <a:latin typeface="メイリオ" panose="020B0604030504040204" pitchFamily="50" charset="-128"/>
              </a:rPr>
              <a:t> の </a:t>
            </a:r>
            <a:r>
              <a:rPr lang="en-US" altLang="ja-JP" sz="4500" dirty="0">
                <a:solidFill>
                  <a:schemeClr val="tx2"/>
                </a:solidFill>
                <a:latin typeface="メイリオ" panose="020B0604030504040204" pitchFamily="50" charset="-128"/>
              </a:rPr>
              <a:t>IN</a:t>
            </a:r>
            <a:endParaRPr lang="ja-JP" altLang="en-US" sz="4500" dirty="0">
              <a:solidFill>
                <a:schemeClr val="tx2"/>
              </a:solidFill>
              <a:latin typeface="メイリオ" panose="020B0604030504040204" pitchFamily="50" charset="-128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8A0FAFCA-5C96-453B-83B7-A9AEF7F189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900351" y="0"/>
            <a:ext cx="3243649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4A0F84AE-A24D-4353-B1BA-BD80DAA385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AF093259-3E74-43A1-944B-B106C8105E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AAA28A35-1E54-4054-BB95-42FAFA13A9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BA3A17F-F3BD-4B94-9CC8-006700210F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CD0398DD-AD75-4E2B-A3C6-35073082A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>
            <a:off x="-799165" y="4001437"/>
            <a:ext cx="3655725" cy="2057400"/>
            <a:chOff x="-305" y="-1"/>
            <a:chExt cx="3832880" cy="2876136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03E4F247-A844-4CD1-A37E-B7EA0DA2DB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E2387B1B-D4D3-493F-8D7A-C7A89DBD4A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C3404477-1F13-4859-84DA-12A303ACAD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1B8C62FD-B708-4F00-80BB-1250C60119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 marL="0" marR="0" lvl="0" indent="0" algn="r" defTabSz="4572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5940FB6-D91C-4C45-82A6-6C3F63B50793}" type="slidenum">
              <a:rPr kumimoji="0" lang="ja-JP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49895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E240D69-6C9D-B431-13F5-985F77FAD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/>
              <a:t>IN </a:t>
            </a:r>
            <a:r>
              <a:rPr kumimoji="1" lang="ja-JP" altLang="en-US" dirty="0"/>
              <a:t>演算子の基本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81455B8-9CA2-9993-A863-4F65B42010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846252"/>
            <a:ext cx="8461208" cy="5875223"/>
          </a:xfrm>
        </p:spPr>
        <p:txBody>
          <a:bodyPr>
            <a:noAutofit/>
          </a:bodyPr>
          <a:lstStyle/>
          <a:p>
            <a:r>
              <a:rPr lang="en-US" altLang="ja-JP" sz="2400" b="1" dirty="0"/>
              <a:t>SQL </a:t>
            </a:r>
            <a:r>
              <a:rPr lang="ja-JP" altLang="en-US" sz="2400" b="1" dirty="0"/>
              <a:t>の </a:t>
            </a:r>
            <a:r>
              <a:rPr lang="en-US" altLang="ja-JP" sz="2400" b="1" dirty="0"/>
              <a:t>IN </a:t>
            </a:r>
            <a:r>
              <a:rPr lang="ja-JP" altLang="en-US" sz="2400" b="1" dirty="0"/>
              <a:t>演算子は，複数の値のいずれか</a:t>
            </a:r>
            <a:r>
              <a:rPr lang="ja-JP" altLang="en-US" sz="2400" dirty="0"/>
              <a:t>に</a:t>
            </a:r>
            <a:r>
              <a:rPr lang="ja-JP" altLang="en-US" sz="2400" b="1" dirty="0"/>
              <a:t>一致するか</a:t>
            </a:r>
            <a:r>
              <a:rPr lang="ja-JP" altLang="en-US" sz="2400" dirty="0"/>
              <a:t>どうかをテストする．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　例：</a:t>
            </a:r>
            <a:r>
              <a:rPr kumimoji="1" lang="en-US" altLang="ja-JP" sz="2400" dirty="0">
                <a:solidFill>
                  <a:srgbClr val="C00000"/>
                </a:solidFill>
              </a:rPr>
              <a:t>WHERE</a:t>
            </a:r>
            <a:r>
              <a:rPr kumimoji="1" lang="en-US" altLang="ja-JP" sz="2400" dirty="0"/>
              <a:t> </a:t>
            </a:r>
            <a:r>
              <a:rPr kumimoji="1" lang="ja-JP" altLang="en-US" sz="2400" dirty="0"/>
              <a:t>科目 </a:t>
            </a:r>
            <a:r>
              <a:rPr kumimoji="1" lang="en-US" altLang="ja-JP" sz="2400" dirty="0">
                <a:solidFill>
                  <a:srgbClr val="C00000"/>
                </a:solidFill>
              </a:rPr>
              <a:t>IN</a:t>
            </a:r>
            <a:r>
              <a:rPr kumimoji="1" lang="en-US" altLang="ja-JP" sz="2400" dirty="0"/>
              <a:t> ('</a:t>
            </a:r>
            <a:r>
              <a:rPr kumimoji="1" lang="ja-JP" altLang="en-US" sz="2400" dirty="0"/>
              <a:t>国語</a:t>
            </a:r>
            <a:r>
              <a:rPr kumimoji="1" lang="en-US" altLang="ja-JP" sz="2400" dirty="0"/>
              <a:t>', '</a:t>
            </a:r>
            <a:r>
              <a:rPr kumimoji="1" lang="ja-JP" altLang="en-US" sz="2400" dirty="0"/>
              <a:t>算数</a:t>
            </a:r>
            <a:r>
              <a:rPr kumimoji="1" lang="en-US" altLang="ja-JP" sz="2400" dirty="0"/>
              <a:t>’);</a:t>
            </a:r>
          </a:p>
          <a:p>
            <a:pPr marL="0" indent="0">
              <a:buNone/>
            </a:pPr>
            <a:endParaRPr kumimoji="1" lang="en-US" altLang="ja-JP" sz="2400" dirty="0"/>
          </a:p>
          <a:p>
            <a:pPr marL="0" indent="0">
              <a:buNone/>
            </a:pPr>
            <a:r>
              <a:rPr lang="en-US" altLang="ja-JP" sz="2400" u="sng" dirty="0"/>
              <a:t>IN </a:t>
            </a:r>
            <a:r>
              <a:rPr lang="ja-JP" altLang="en-US" sz="2400" u="sng" dirty="0"/>
              <a:t>を用いた </a:t>
            </a:r>
            <a:r>
              <a:rPr lang="en-US" altLang="ja-JP" sz="2400" u="sng" dirty="0"/>
              <a:t>SQL </a:t>
            </a:r>
            <a:r>
              <a:rPr lang="ja-JP" altLang="en-US" sz="2400" u="sng" dirty="0"/>
              <a:t>の例　</a:t>
            </a:r>
            <a:r>
              <a:rPr lang="ja-JP" altLang="en-US" sz="2400" b="1" u="sng" dirty="0"/>
              <a:t>科目が国語または算数に一致</a:t>
            </a:r>
            <a:endParaRPr kumimoji="1" lang="en-US" altLang="ja-JP" sz="2400" b="1" u="sng" dirty="0"/>
          </a:p>
          <a:p>
            <a:pPr marL="0" indent="0">
              <a:buNone/>
            </a:pPr>
            <a:r>
              <a:rPr kumimoji="1" lang="en-US" altLang="ja-JP" sz="2400" dirty="0">
                <a:solidFill>
                  <a:srgbClr val="C00000"/>
                </a:solidFill>
              </a:rPr>
              <a:t>SELECT</a:t>
            </a:r>
            <a:r>
              <a:rPr kumimoji="1" lang="en-US" altLang="ja-JP" sz="2400" dirty="0"/>
              <a:t> </a:t>
            </a:r>
            <a:r>
              <a:rPr kumimoji="1" lang="en-US" altLang="ja-JP" sz="2400" dirty="0">
                <a:solidFill>
                  <a:srgbClr val="C00000"/>
                </a:solidFill>
              </a:rPr>
              <a:t>*</a:t>
            </a:r>
          </a:p>
          <a:p>
            <a:pPr marL="0" indent="0">
              <a:buNone/>
            </a:pPr>
            <a:r>
              <a:rPr kumimoji="1" lang="en-US" altLang="ja-JP" sz="2400" dirty="0">
                <a:solidFill>
                  <a:srgbClr val="C00000"/>
                </a:solidFill>
              </a:rPr>
              <a:t>FROM</a:t>
            </a:r>
            <a:r>
              <a:rPr kumimoji="1" lang="en-US" altLang="ja-JP" sz="2400" dirty="0"/>
              <a:t> </a:t>
            </a:r>
            <a:r>
              <a:rPr kumimoji="1" lang="ja-JP" altLang="en-US" sz="2400" dirty="0"/>
              <a:t>成績</a:t>
            </a:r>
          </a:p>
          <a:p>
            <a:pPr marL="0" indent="0">
              <a:buNone/>
            </a:pPr>
            <a:r>
              <a:rPr kumimoji="1" lang="en-US" altLang="ja-JP" sz="2400" dirty="0">
                <a:solidFill>
                  <a:srgbClr val="C00000"/>
                </a:solidFill>
              </a:rPr>
              <a:t>WHERE</a:t>
            </a:r>
            <a:r>
              <a:rPr kumimoji="1" lang="en-US" altLang="ja-JP" sz="2400" dirty="0"/>
              <a:t> </a:t>
            </a:r>
            <a:r>
              <a:rPr kumimoji="1" lang="ja-JP" altLang="en-US" sz="2400" dirty="0"/>
              <a:t>科目 </a:t>
            </a:r>
            <a:r>
              <a:rPr kumimoji="1" lang="en-US" altLang="ja-JP" sz="2400" dirty="0">
                <a:solidFill>
                  <a:srgbClr val="C00000"/>
                </a:solidFill>
              </a:rPr>
              <a:t>IN</a:t>
            </a:r>
            <a:r>
              <a:rPr kumimoji="1" lang="en-US" altLang="ja-JP" sz="2400" dirty="0"/>
              <a:t> ('</a:t>
            </a:r>
            <a:r>
              <a:rPr kumimoji="1" lang="ja-JP" altLang="en-US" sz="2400" dirty="0"/>
              <a:t>国語</a:t>
            </a:r>
            <a:r>
              <a:rPr kumimoji="1" lang="en-US" altLang="ja-JP" sz="2400" dirty="0"/>
              <a:t>', '</a:t>
            </a:r>
            <a:r>
              <a:rPr kumimoji="1" lang="ja-JP" altLang="en-US" sz="2400" dirty="0"/>
              <a:t>算数</a:t>
            </a:r>
            <a:r>
              <a:rPr kumimoji="1" lang="en-US" altLang="ja-JP" sz="2400" dirty="0"/>
              <a:t>’);</a:t>
            </a:r>
          </a:p>
          <a:p>
            <a:pPr marL="0" indent="0">
              <a:buNone/>
            </a:pPr>
            <a:endParaRPr kumimoji="1" lang="ja-JP" altLang="en-US" sz="240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28037CB-F0AA-E528-30A7-70D565718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39519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E240D69-6C9D-B431-13F5-985F77FAD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/>
              <a:t>IN </a:t>
            </a:r>
            <a:r>
              <a:rPr kumimoji="1" lang="ja-JP" altLang="en-US" dirty="0"/>
              <a:t>演算子の構文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81455B8-9CA2-9993-A863-4F65B42010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846252"/>
            <a:ext cx="8461208" cy="58752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2400" b="1" dirty="0"/>
              <a:t>IN</a:t>
            </a:r>
            <a:r>
              <a:rPr lang="ja-JP" altLang="en-US" sz="2400" b="1" dirty="0"/>
              <a:t>演算子</a:t>
            </a:r>
            <a:r>
              <a:rPr lang="ja-JP" altLang="en-US" sz="2400" dirty="0"/>
              <a:t>で複数の値を姿勢する際は、次の規則に従う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① 値全体を</a:t>
            </a:r>
            <a:r>
              <a:rPr lang="ja-JP" altLang="en-US" sz="2400" b="1" dirty="0"/>
              <a:t>半角の丸かっこ </a:t>
            </a:r>
            <a:r>
              <a:rPr lang="en-US" altLang="ja-JP" sz="2400" b="1" dirty="0"/>
              <a:t>( ) </a:t>
            </a:r>
            <a:r>
              <a:rPr lang="ja-JP" altLang="en-US" sz="2400" dirty="0"/>
              <a:t>で</a:t>
            </a:r>
            <a:r>
              <a:rPr lang="ja-JP" altLang="en-US" sz="2400" b="1" dirty="0"/>
              <a:t>囲む</a:t>
            </a:r>
            <a:endParaRPr lang="en-US" altLang="ja-JP" sz="2400" b="1" dirty="0"/>
          </a:p>
          <a:p>
            <a:pPr marL="0" indent="0">
              <a:buNone/>
            </a:pPr>
            <a:r>
              <a:rPr lang="ja-JP" altLang="en-US" sz="2400" dirty="0"/>
              <a:t>② </a:t>
            </a:r>
            <a:r>
              <a:rPr lang="ja-JP" altLang="en-US" sz="2400" b="1" dirty="0"/>
              <a:t>値と値の間は半角のカンマ </a:t>
            </a:r>
            <a:r>
              <a:rPr lang="en-US" altLang="ja-JP" sz="2400" b="1" dirty="0"/>
              <a:t>,</a:t>
            </a:r>
            <a:r>
              <a:rPr lang="ja-JP" altLang="en-US" sz="2400" b="1" dirty="0"/>
              <a:t> で区切る</a:t>
            </a:r>
            <a:r>
              <a:rPr lang="ja-JP" altLang="en-US" sz="2400" dirty="0"/>
              <a:t>．</a:t>
            </a:r>
            <a:endParaRPr lang="en-US" altLang="ja-JP" sz="2400" b="1" dirty="0"/>
          </a:p>
          <a:p>
            <a:endParaRPr lang="en-US" altLang="ja-JP" sz="2400" dirty="0"/>
          </a:p>
          <a:p>
            <a:pPr marL="0" indent="0">
              <a:buNone/>
            </a:pPr>
            <a:r>
              <a:rPr kumimoji="1" lang="en-US" altLang="ja-JP" sz="2400" dirty="0">
                <a:solidFill>
                  <a:srgbClr val="C00000"/>
                </a:solidFill>
              </a:rPr>
              <a:t>SELECT</a:t>
            </a:r>
            <a:r>
              <a:rPr kumimoji="1" lang="en-US" altLang="ja-JP" sz="2400" dirty="0"/>
              <a:t> </a:t>
            </a:r>
            <a:r>
              <a:rPr kumimoji="1" lang="en-US" altLang="ja-JP" sz="2400" dirty="0">
                <a:solidFill>
                  <a:srgbClr val="C00000"/>
                </a:solidFill>
              </a:rPr>
              <a:t>*</a:t>
            </a:r>
          </a:p>
          <a:p>
            <a:pPr marL="0" indent="0">
              <a:buNone/>
            </a:pPr>
            <a:r>
              <a:rPr kumimoji="1" lang="en-US" altLang="ja-JP" sz="2400" dirty="0">
                <a:solidFill>
                  <a:srgbClr val="C00000"/>
                </a:solidFill>
              </a:rPr>
              <a:t>FROM</a:t>
            </a:r>
            <a:r>
              <a:rPr kumimoji="1" lang="en-US" altLang="ja-JP" sz="2400" dirty="0"/>
              <a:t> </a:t>
            </a:r>
            <a:r>
              <a:rPr kumimoji="1" lang="ja-JP" altLang="en-US" sz="2400" dirty="0"/>
              <a:t>成績</a:t>
            </a:r>
          </a:p>
          <a:p>
            <a:pPr marL="0" indent="0">
              <a:buNone/>
            </a:pPr>
            <a:r>
              <a:rPr kumimoji="1" lang="en-US" altLang="ja-JP" sz="2400" dirty="0">
                <a:solidFill>
                  <a:srgbClr val="C00000"/>
                </a:solidFill>
              </a:rPr>
              <a:t>WHERE</a:t>
            </a:r>
            <a:r>
              <a:rPr kumimoji="1" lang="en-US" altLang="ja-JP" sz="2400" dirty="0"/>
              <a:t> </a:t>
            </a:r>
            <a:r>
              <a:rPr kumimoji="1" lang="ja-JP" altLang="en-US" sz="2400" dirty="0"/>
              <a:t>科目 </a:t>
            </a:r>
            <a:r>
              <a:rPr kumimoji="1" lang="en-US" altLang="ja-JP" sz="2400" dirty="0">
                <a:solidFill>
                  <a:srgbClr val="C00000"/>
                </a:solidFill>
              </a:rPr>
              <a:t>IN</a:t>
            </a:r>
            <a:r>
              <a:rPr kumimoji="1" lang="en-US" altLang="ja-JP" sz="2400" dirty="0"/>
              <a:t> ('</a:t>
            </a:r>
            <a:r>
              <a:rPr kumimoji="1" lang="ja-JP" altLang="en-US" sz="2400" dirty="0"/>
              <a:t>国語</a:t>
            </a:r>
            <a:r>
              <a:rPr kumimoji="1" lang="en-US" altLang="ja-JP" sz="2400" dirty="0"/>
              <a:t>', '</a:t>
            </a:r>
            <a:r>
              <a:rPr kumimoji="1" lang="ja-JP" altLang="en-US" sz="2400" dirty="0"/>
              <a:t>算数</a:t>
            </a:r>
            <a:r>
              <a:rPr kumimoji="1" lang="en-US" altLang="ja-JP" sz="2400" dirty="0"/>
              <a:t>’);</a:t>
            </a:r>
          </a:p>
          <a:p>
            <a:pPr marL="0" indent="0">
              <a:buNone/>
            </a:pPr>
            <a:endParaRPr lang="en-US" altLang="ja-JP" sz="240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28037CB-F0AA-E528-30A7-70D565718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cxnSp>
        <p:nvCxnSpPr>
          <p:cNvPr id="5" name="直線矢印コネクタ 4">
            <a:extLst>
              <a:ext uri="{FF2B5EF4-FFF2-40B4-BE49-F238E27FC236}">
                <a16:creationId xmlns:a16="http://schemas.microsoft.com/office/drawing/2014/main" id="{94C7D00C-7E02-9DA0-3C6B-7028274E9444}"/>
              </a:ext>
            </a:extLst>
          </p:cNvPr>
          <p:cNvCxnSpPr/>
          <p:nvPr/>
        </p:nvCxnSpPr>
        <p:spPr>
          <a:xfrm flipV="1">
            <a:off x="2442935" y="4274930"/>
            <a:ext cx="271463" cy="657225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矢印コネクタ 5">
            <a:extLst>
              <a:ext uri="{FF2B5EF4-FFF2-40B4-BE49-F238E27FC236}">
                <a16:creationId xmlns:a16="http://schemas.microsoft.com/office/drawing/2014/main" id="{F4A0D906-24BE-6572-A44B-409C586B0540}"/>
              </a:ext>
            </a:extLst>
          </p:cNvPr>
          <p:cNvCxnSpPr>
            <a:cxnSpLocks/>
          </p:cNvCxnSpPr>
          <p:nvPr/>
        </p:nvCxnSpPr>
        <p:spPr>
          <a:xfrm flipH="1" flipV="1">
            <a:off x="4472660" y="4297808"/>
            <a:ext cx="377453" cy="694685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矢印コネクタ 6">
            <a:extLst>
              <a:ext uri="{FF2B5EF4-FFF2-40B4-BE49-F238E27FC236}">
                <a16:creationId xmlns:a16="http://schemas.microsoft.com/office/drawing/2014/main" id="{38FE1B90-B229-0A49-591B-C11133606760}"/>
              </a:ext>
            </a:extLst>
          </p:cNvPr>
          <p:cNvCxnSpPr/>
          <p:nvPr/>
        </p:nvCxnSpPr>
        <p:spPr>
          <a:xfrm flipH="1" flipV="1">
            <a:off x="3593193" y="4346185"/>
            <a:ext cx="50006" cy="825612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9115BC4-4780-1CB4-924B-289D39DE464B}"/>
              </a:ext>
            </a:extLst>
          </p:cNvPr>
          <p:cNvSpPr txBox="1"/>
          <p:nvPr/>
        </p:nvSpPr>
        <p:spPr>
          <a:xfrm>
            <a:off x="777400" y="5088859"/>
            <a:ext cx="180049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半角丸かっこ</a:t>
            </a:r>
            <a:endParaRPr kumimoji="0" lang="en-US" altLang="ja-JP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で囲む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DBB1A79-1588-9093-7B40-09FBF150E6ED}"/>
              </a:ext>
            </a:extLst>
          </p:cNvPr>
          <p:cNvSpPr txBox="1"/>
          <p:nvPr/>
        </p:nvSpPr>
        <p:spPr>
          <a:xfrm>
            <a:off x="4572000" y="5037997"/>
            <a:ext cx="180049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半角丸かっこ</a:t>
            </a:r>
            <a:endParaRPr kumimoji="0" lang="en-US" altLang="ja-JP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で囲む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BB00B69-9E22-3BAD-694C-566DD76007E0}"/>
              </a:ext>
            </a:extLst>
          </p:cNvPr>
          <p:cNvSpPr txBox="1"/>
          <p:nvPr/>
        </p:nvSpPr>
        <p:spPr>
          <a:xfrm>
            <a:off x="3144990" y="5273084"/>
            <a:ext cx="99257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半角の</a:t>
            </a:r>
            <a:endParaRPr kumimoji="0" lang="en-US" altLang="ja-JP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カンマ</a:t>
            </a:r>
          </a:p>
        </p:txBody>
      </p:sp>
    </p:spTree>
    <p:extLst>
      <p:ext uri="{BB962C8B-B14F-4D97-AF65-F5344CB8AC3E}">
        <p14:creationId xmlns:p14="http://schemas.microsoft.com/office/powerpoint/2010/main" val="31979054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24072" y="629268"/>
            <a:ext cx="5311440" cy="1286160"/>
          </a:xfrm>
        </p:spPr>
        <p:txBody>
          <a:bodyPr anchor="b">
            <a:normAutofit/>
          </a:bodyPr>
          <a:lstStyle/>
          <a:p>
            <a:pPr algn="l"/>
            <a:r>
              <a:rPr lang="ja-JP" altLang="en-US" dirty="0"/>
              <a:t>演習１．</a:t>
            </a:r>
            <a:r>
              <a:rPr lang="en-US" altLang="ja-JP" dirty="0"/>
              <a:t>SQL </a:t>
            </a:r>
            <a:r>
              <a:rPr lang="ja-JP" altLang="en-US" dirty="0"/>
              <a:t>の </a:t>
            </a:r>
            <a:r>
              <a:rPr lang="en-US" altLang="ja-JP" dirty="0"/>
              <a:t>IN</a:t>
            </a:r>
            <a:endParaRPr lang="ja-JP" altLang="en-US" b="1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724073" y="2027321"/>
            <a:ext cx="5177644" cy="4626141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endParaRPr lang="en-US" altLang="ja-JP" b="1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825C89A-4CA9-463F-B084-0B2641B9566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2677" r="29301"/>
          <a:stretch/>
        </p:blipFill>
        <p:spPr>
          <a:xfrm>
            <a:off x="20" y="10"/>
            <a:ext cx="3476673" cy="6857990"/>
          </a:xfrm>
          <a:prstGeom prst="rect">
            <a:avLst/>
          </a:prstGeom>
          <a:effectLst/>
        </p:spPr>
      </p:pic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8011648" y="6364538"/>
            <a:ext cx="890069" cy="365125"/>
          </a:xfrm>
        </p:spPr>
        <p:txBody>
          <a:bodyPr>
            <a:noAutofit/>
          </a:bodyPr>
          <a:lstStyle/>
          <a:p>
            <a:pPr marL="0" marR="0" lvl="0" indent="0" algn="r" defTabSz="4572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16F77370-7F48-49C1-8603-DB37AE8840E1}" type="slidenum">
              <a:rPr kumimoji="0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35885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1DE6F81-7F8B-5418-CC10-15639A6BE4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40F6407-17E9-8C82-7ACC-8881A00183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D7A9AB6-D60B-4660-2E40-2AD39B6E0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D959664E-4DAD-4903-44A4-E8AC18FEB3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5443" y="1321056"/>
            <a:ext cx="8013114" cy="1991979"/>
          </a:xfrm>
        </p:spPr>
        <p:txBody>
          <a:bodyPr anchor="b">
            <a:normAutofit/>
          </a:bodyPr>
          <a:lstStyle/>
          <a:p>
            <a:r>
              <a:rPr lang="en-US" altLang="ja-JP" sz="4500" dirty="0">
                <a:solidFill>
                  <a:schemeClr val="tx2"/>
                </a:solidFill>
                <a:latin typeface="メイリオ" panose="020B0604030504040204" pitchFamily="50" charset="-128"/>
              </a:rPr>
              <a:t>7-1. </a:t>
            </a:r>
            <a:r>
              <a:rPr lang="ja-JP" altLang="en-US" sz="4500" dirty="0">
                <a:solidFill>
                  <a:schemeClr val="tx2"/>
                </a:solidFill>
                <a:latin typeface="メイリオ" panose="020B0604030504040204" pitchFamily="50" charset="-128"/>
              </a:rPr>
              <a:t>イントロダクション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8879C51-8F06-1515-5F80-24F130B0A5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900351" y="0"/>
            <a:ext cx="3243649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4EA7DED6-ECC9-8085-40AD-0AB34E7212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06DA3FA5-3732-5F4C-B99B-E60BDF9144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A0F414D-2793-C110-C1C2-9C007A2C5A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3B23296-02A5-4355-4958-3729D49C24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44A22649-982F-DAA6-8B63-901B894578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>
            <a:off x="-799165" y="4001437"/>
            <a:ext cx="3655725" cy="2057400"/>
            <a:chOff x="-305" y="-1"/>
            <a:chExt cx="3832880" cy="2876136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20CED38E-3D38-EE94-D478-3C84B89F3F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2E6FF10F-141D-D82D-1175-E25D30BB3E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F05A185E-7050-458F-67A9-91E98175B4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48385467-B99F-3AB4-2E43-A435C87805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8E16861-868D-2DCE-1B3B-325E78A0FC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 marL="0" marR="0" lvl="0" indent="0" algn="r" defTabSz="4572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5940FB6-D91C-4C45-82A6-6C3F63B50793}" type="slidenum">
              <a:rPr kumimoji="0" lang="ja-JP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554003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F5DF4-6991-2899-ACF1-057D8B80FE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954391A-7024-515E-BC56-CCC5972ECD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313DED3-DC7B-61F3-E7E2-2BB5235A40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kumimoji="1" lang="en-US" altLang="ja-JP" sz="2400" dirty="0"/>
              <a:t>Web</a:t>
            </a:r>
            <a:r>
              <a:rPr kumimoji="1" lang="ja-JP" altLang="en-US" sz="2400" dirty="0"/>
              <a:t>ブラウザを使用</a:t>
            </a:r>
            <a:endParaRPr kumimoji="1"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① アドレスバーに</a:t>
            </a:r>
            <a:r>
              <a:rPr lang="en-US" altLang="ja-JP" sz="2400" dirty="0" err="1"/>
              <a:t>SQLFiddle</a:t>
            </a:r>
            <a:r>
              <a:rPr lang="ja-JP" altLang="en-US" sz="2400" dirty="0"/>
              <a:t>の</a:t>
            </a:r>
            <a:r>
              <a:rPr lang="en-US" altLang="ja-JP" sz="2400" dirty="0"/>
              <a:t>URL</a:t>
            </a:r>
            <a:r>
              <a:rPr lang="ja-JP" altLang="en-US" sz="2400" dirty="0"/>
              <a:t>を入力</a:t>
            </a:r>
            <a:endParaRPr lang="en-US" altLang="ja-JP" sz="2400" dirty="0"/>
          </a:p>
          <a:p>
            <a:pPr marL="0" indent="0">
              <a:buNone/>
            </a:pPr>
            <a:r>
              <a:rPr lang="en-US" altLang="ja-JP" sz="2400" b="1" dirty="0">
                <a:hlinkClick r:id="rId2"/>
              </a:rPr>
              <a:t>http://sqlfiddle.com/</a:t>
            </a:r>
            <a:endParaRPr lang="en-US" altLang="ja-JP" sz="2400" b="1" dirty="0"/>
          </a:p>
          <a:p>
            <a:pPr marL="0" indent="0">
              <a:buNone/>
            </a:pPr>
            <a:r>
              <a:rPr lang="en-US" altLang="ja-JP" sz="2400" b="1" dirty="0"/>
              <a:t> 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② 「</a:t>
            </a:r>
            <a:r>
              <a:rPr lang="en-US" altLang="ja-JP" sz="2400" b="1" dirty="0"/>
              <a:t>MySQL</a:t>
            </a:r>
            <a:r>
              <a:rPr lang="ja-JP" altLang="en-US" sz="2400" dirty="0"/>
              <a:t>」を選択</a:t>
            </a:r>
            <a:endParaRPr lang="en-US" altLang="ja-JP" sz="240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2203656-45A1-76C1-8006-5D358AE58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badi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badi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4B2C99E4-3BD7-18F7-C948-E58B6E27FD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124" y="3429000"/>
            <a:ext cx="7347884" cy="3143307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9195E23E-789A-18B0-CCE6-A35DFCBE23A5}"/>
              </a:ext>
            </a:extLst>
          </p:cNvPr>
          <p:cNvSpPr/>
          <p:nvPr/>
        </p:nvSpPr>
        <p:spPr>
          <a:xfrm>
            <a:off x="4068186" y="5684866"/>
            <a:ext cx="980906" cy="21140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94986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1845" y="88900"/>
            <a:ext cx="8461208" cy="61340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400" b="1" dirty="0"/>
              <a:t>③　上のパネル</a:t>
            </a:r>
            <a:r>
              <a:rPr lang="ja-JP" altLang="en-US" sz="2400" dirty="0"/>
              <a:t>に、</a:t>
            </a:r>
            <a:r>
              <a:rPr lang="ja-JP" altLang="en-US" sz="2400" b="1" dirty="0"/>
              <a:t>テーブル定義</a:t>
            </a:r>
            <a:r>
              <a:rPr lang="ja-JP" altLang="en-US" sz="2400" dirty="0"/>
              <a:t>と</a:t>
            </a:r>
            <a:r>
              <a:rPr lang="ja-JP" altLang="en-US" sz="2400" b="1" dirty="0"/>
              <a:t>データの追加</a:t>
            </a:r>
            <a:r>
              <a:rPr lang="ja-JP" altLang="en-US" sz="2400" dirty="0"/>
              <a:t>と</a:t>
            </a:r>
            <a:r>
              <a:rPr lang="ja-JP" altLang="en-US" sz="2400" b="1" dirty="0"/>
              <a:t>問い合わせ</a:t>
            </a:r>
            <a:r>
              <a:rPr lang="ja-JP" altLang="en-US" sz="2400" dirty="0"/>
              <a:t>を行う </a:t>
            </a:r>
            <a:r>
              <a:rPr lang="en-US" altLang="ja-JP" sz="2400" dirty="0"/>
              <a:t>SQL </a:t>
            </a:r>
            <a:r>
              <a:rPr lang="ja-JP" altLang="en-US" sz="2400" dirty="0"/>
              <a:t>を入れ実行。（</a:t>
            </a:r>
            <a:r>
              <a:rPr lang="ja-JP" altLang="en-US" sz="2400" b="1" dirty="0"/>
              <a:t>以前の </a:t>
            </a:r>
            <a:r>
              <a:rPr lang="en-US" altLang="ja-JP" sz="2400" b="1" dirty="0"/>
              <a:t>SQL </a:t>
            </a:r>
            <a:r>
              <a:rPr lang="ja-JP" altLang="en-US" sz="2400" b="1" dirty="0"/>
              <a:t>は不要なので消す</a:t>
            </a:r>
            <a:r>
              <a:rPr lang="ja-JP" altLang="en-US" sz="2400" dirty="0"/>
              <a:t>）</a:t>
            </a:r>
            <a:endParaRPr lang="en-US" altLang="ja-JP" sz="2400" dirty="0"/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433137" y="1618598"/>
            <a:ext cx="8509334" cy="378565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CREATE TABLE 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成績 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(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科目 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TEXT,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受講者 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TEXT,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得点 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INTEGER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);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INSERT INTO </a:t>
            </a:r>
            <a:r>
              <a:rPr kumimoji="0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成績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 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VALUES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(</a:t>
            </a: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</a:t>
            </a:r>
            <a:r>
              <a:rPr kumimoji="0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国語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', 'A'</a:t>
            </a: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, 85);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INSERT INTO </a:t>
            </a:r>
            <a:r>
              <a:rPr kumimoji="0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成績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 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VALUES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(</a:t>
            </a: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</a:t>
            </a:r>
            <a:r>
              <a:rPr kumimoji="0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国語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', 'B'</a:t>
            </a: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, 90);</a:t>
            </a:r>
            <a:endParaRPr kumimoji="1" lang="en-US" altLang="ja-JP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游ゴシック" panose="020B0400000000000000" pitchFamily="50" charset="-128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INSERT INTO </a:t>
            </a:r>
            <a:r>
              <a:rPr kumimoji="0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成績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 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VALUES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(</a:t>
            </a: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</a:t>
            </a:r>
            <a:r>
              <a:rPr kumimoji="0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算数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', 'A'</a:t>
            </a: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, 90);</a:t>
            </a:r>
            <a:endParaRPr kumimoji="1" lang="en-US" altLang="ja-JP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游ゴシック" panose="020B0400000000000000" pitchFamily="50" charset="-128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INSERT INTO </a:t>
            </a:r>
            <a:r>
              <a:rPr kumimoji="0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成績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 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VALUES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(</a:t>
            </a: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</a:t>
            </a:r>
            <a:r>
              <a:rPr kumimoji="0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算数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', 'B'</a:t>
            </a: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, 96);</a:t>
            </a:r>
            <a:endParaRPr kumimoji="1" lang="en-US" altLang="ja-JP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游ゴシック" panose="020B0400000000000000" pitchFamily="50" charset="-128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INSERT INTO </a:t>
            </a:r>
            <a:r>
              <a:rPr kumimoji="0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成績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 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VALUES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(</a:t>
            </a: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</a:t>
            </a:r>
            <a:r>
              <a:rPr kumimoji="0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理科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', 'A'</a:t>
            </a: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, 95);</a:t>
            </a:r>
          </a:p>
          <a:p>
            <a:pPr>
              <a:defRPr/>
            </a:pP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SELECT * FROM </a:t>
            </a:r>
            <a:r>
              <a:rPr kumimoji="0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成績 </a:t>
            </a: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WHERE </a:t>
            </a:r>
            <a:r>
              <a:rPr kumimoji="0" lang="ja-JP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科目</a:t>
            </a:r>
            <a:r>
              <a:rPr kumimoji="0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 </a:t>
            </a: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IN </a:t>
            </a: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('</a:t>
            </a:r>
            <a:r>
              <a:rPr kumimoji="0" lang="ja-JP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国語</a:t>
            </a: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', '</a:t>
            </a:r>
            <a:r>
              <a:rPr kumimoji="0" lang="ja-JP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算数</a:t>
            </a:r>
            <a:r>
              <a:rPr lang="en-US" altLang="ja-JP" sz="2400" b="1" dirty="0">
                <a:latin typeface="Calibri" panose="020F0502020204030204"/>
                <a:ea typeface="游ゴシック" panose="020B0400000000000000" pitchFamily="50" charset="-128"/>
              </a:rPr>
              <a:t>'</a:t>
            </a: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);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8F8C4B2-72B0-D885-FA5F-CA64A5B72DC0}"/>
              </a:ext>
            </a:extLst>
          </p:cNvPr>
          <p:cNvSpPr txBox="1"/>
          <p:nvPr/>
        </p:nvSpPr>
        <p:spPr>
          <a:xfrm>
            <a:off x="720246" y="5662877"/>
            <a:ext cx="747177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400" dirty="0"/>
              <a:t>【</a:t>
            </a:r>
            <a:r>
              <a:rPr lang="ja-JP" altLang="en-US" sz="2400" dirty="0"/>
              <a:t>期待される結果</a:t>
            </a:r>
            <a:r>
              <a:rPr lang="en-US" altLang="ja-JP" sz="2400" dirty="0"/>
              <a:t>】</a:t>
            </a:r>
          </a:p>
          <a:p>
            <a:r>
              <a:rPr lang="en-US" altLang="ja-JP" sz="2400" dirty="0"/>
              <a:t> </a:t>
            </a:r>
            <a:r>
              <a:rPr lang="ja-JP" altLang="en-US" sz="2400" dirty="0"/>
              <a:t>科目が「国語」または「算数」の行をすべて表示</a:t>
            </a:r>
          </a:p>
        </p:txBody>
      </p:sp>
    </p:spTree>
    <p:extLst>
      <p:ext uri="{BB962C8B-B14F-4D97-AF65-F5344CB8AC3E}">
        <p14:creationId xmlns:p14="http://schemas.microsoft.com/office/powerpoint/2010/main" val="2272077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1E53E792-F6A8-6F3F-E970-B06B551EDC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109" y="1796953"/>
            <a:ext cx="6325489" cy="4559398"/>
          </a:xfrm>
          <a:prstGeom prst="rect">
            <a:avLst/>
          </a:prstGeom>
        </p:spPr>
      </p:pic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1845" y="88900"/>
            <a:ext cx="8461208" cy="61878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400" dirty="0"/>
              <a:t>④ 「</a:t>
            </a:r>
            <a:r>
              <a:rPr lang="en-US" altLang="ja-JP" sz="2400" b="1" dirty="0"/>
              <a:t>Execute</a:t>
            </a:r>
            <a:r>
              <a:rPr lang="ja-JP" altLang="en-US" sz="2400" dirty="0"/>
              <a:t>」をクリック</a:t>
            </a:r>
            <a:endParaRPr lang="en-US" altLang="ja-JP" sz="2400" dirty="0"/>
          </a:p>
          <a:p>
            <a:pPr marL="0" indent="0">
              <a:buNone/>
            </a:pPr>
            <a:r>
              <a:rPr lang="en-US" altLang="ja-JP" sz="2400" dirty="0"/>
              <a:t>SQL </a:t>
            </a:r>
            <a:r>
              <a:rPr lang="ja-JP" altLang="en-US" sz="2400" dirty="0"/>
              <a:t>文が</a:t>
            </a:r>
            <a:r>
              <a:rPr lang="ja-JP" altLang="en-US" sz="2400" b="1" dirty="0"/>
              <a:t>実行</a:t>
            </a:r>
            <a:r>
              <a:rPr lang="ja-JP" altLang="en-US" sz="2400" dirty="0"/>
              <a:t>され、結果が表示される。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⑤ 下のパネルで、</a:t>
            </a:r>
            <a:r>
              <a:rPr lang="ja-JP" altLang="en-US" sz="2400" b="1" dirty="0"/>
              <a:t>結果を確認</a:t>
            </a:r>
            <a:r>
              <a:rPr lang="ja-JP" altLang="en-US" sz="2400" dirty="0"/>
              <a:t>。</a:t>
            </a:r>
            <a:endParaRPr lang="en-US" altLang="ja-JP" sz="2400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614108" y="1899000"/>
            <a:ext cx="1590293" cy="71894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736965" y="3428999"/>
            <a:ext cx="5112689" cy="284776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94681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91F1B49-E6F8-EE75-1EE0-64BA6B9D0F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301014"/>
            <a:ext cx="8461208" cy="58784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400" dirty="0">
                <a:solidFill>
                  <a:srgbClr val="FF0000"/>
                </a:solidFill>
              </a:rPr>
              <a:t>発展演習①　得点による検索（</a:t>
            </a:r>
            <a:r>
              <a:rPr lang="en-US" altLang="ja-JP" sz="2400" dirty="0">
                <a:solidFill>
                  <a:srgbClr val="FF0000"/>
                </a:solidFill>
              </a:rPr>
              <a:t>2</a:t>
            </a:r>
            <a:r>
              <a:rPr lang="ja-JP" altLang="en-US" sz="2400" dirty="0">
                <a:solidFill>
                  <a:srgbClr val="FF0000"/>
                </a:solidFill>
              </a:rPr>
              <a:t>つの値</a:t>
            </a:r>
            <a:r>
              <a:rPr lang="ja-JP" altLang="en-US" sz="2400" dirty="0"/>
              <a:t>）</a:t>
            </a:r>
            <a:endParaRPr lang="en-US" altLang="ja-JP" sz="2400" dirty="0"/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r>
              <a:rPr lang="en-US" altLang="ja-JP" sz="2400" dirty="0"/>
              <a:t>【</a:t>
            </a:r>
            <a:r>
              <a:rPr lang="ja-JP" altLang="en-US" sz="2400" dirty="0"/>
              <a:t>課題</a:t>
            </a:r>
            <a:r>
              <a:rPr lang="en-US" altLang="ja-JP" sz="2400" dirty="0"/>
              <a:t>】 </a:t>
            </a:r>
            <a:r>
              <a:rPr lang="ja-JP" altLang="en-US" sz="2400" b="1" dirty="0"/>
              <a:t>得点が </a:t>
            </a:r>
            <a:r>
              <a:rPr lang="en-US" altLang="ja-JP" sz="2400" b="1" dirty="0"/>
              <a:t>80</a:t>
            </a:r>
            <a:r>
              <a:rPr lang="ja-JP" altLang="en-US" sz="2400" b="1" dirty="0"/>
              <a:t>点 または </a:t>
            </a:r>
            <a:r>
              <a:rPr lang="en-US" altLang="ja-JP" sz="2400" b="1" dirty="0"/>
              <a:t>90</a:t>
            </a:r>
            <a:r>
              <a:rPr lang="ja-JP" altLang="en-US" sz="2400" b="1" dirty="0"/>
              <a:t>点 である成績</a:t>
            </a:r>
            <a:r>
              <a:rPr lang="ja-JP" altLang="en-US" sz="2400" dirty="0"/>
              <a:t>を検索する </a:t>
            </a:r>
            <a:r>
              <a:rPr lang="en-US" altLang="ja-JP" sz="2400" dirty="0"/>
              <a:t>SQL </a:t>
            </a:r>
            <a:r>
              <a:rPr lang="ja-JP" altLang="en-US" sz="2400" dirty="0"/>
              <a:t>文を 書いてください。</a:t>
            </a:r>
            <a:r>
              <a:rPr lang="en-US" altLang="ja-JP" sz="2400" b="1" dirty="0"/>
              <a:t>IN </a:t>
            </a:r>
            <a:r>
              <a:rPr lang="ja-JP" altLang="en-US" sz="2400" b="1" dirty="0"/>
              <a:t>演算子を使用</a:t>
            </a:r>
            <a:r>
              <a:rPr lang="ja-JP" altLang="en-US" sz="2400" dirty="0"/>
              <a:t>してください。</a:t>
            </a:r>
            <a:endParaRPr lang="en-US" altLang="ja-JP" sz="2400" dirty="0"/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 </a:t>
            </a:r>
            <a:r>
              <a:rPr lang="en-US" altLang="ja-JP" sz="2400" dirty="0"/>
              <a:t>【</a:t>
            </a:r>
            <a:r>
              <a:rPr lang="ja-JP" altLang="en-US" sz="2400" dirty="0"/>
              <a:t>ヒント</a:t>
            </a:r>
            <a:r>
              <a:rPr lang="en-US" altLang="ja-JP" sz="2400" dirty="0"/>
              <a:t>】 </a:t>
            </a:r>
          </a:p>
          <a:p>
            <a:r>
              <a:rPr lang="en-US" altLang="ja-JP" sz="2400" dirty="0"/>
              <a:t>WHERE </a:t>
            </a:r>
            <a:r>
              <a:rPr lang="ja-JP" altLang="en-US" sz="2400" dirty="0"/>
              <a:t>句で「得点」列を条件にする</a:t>
            </a:r>
            <a:endParaRPr lang="en-US" altLang="ja-JP" sz="2400" dirty="0"/>
          </a:p>
          <a:p>
            <a:r>
              <a:rPr lang="en-US" altLang="ja-JP" sz="2400" dirty="0"/>
              <a:t>IN </a:t>
            </a:r>
            <a:r>
              <a:rPr lang="ja-JP" altLang="en-US" sz="2400" dirty="0"/>
              <a:t>の後の丸かっこ内に、</a:t>
            </a:r>
            <a:r>
              <a:rPr lang="en-US" altLang="ja-JP" sz="2400" dirty="0"/>
              <a:t>80 </a:t>
            </a:r>
            <a:r>
              <a:rPr lang="ja-JP" altLang="en-US" sz="2400" dirty="0"/>
              <a:t>と </a:t>
            </a:r>
            <a:r>
              <a:rPr lang="en-US" altLang="ja-JP" sz="2400" dirty="0"/>
              <a:t>90 </a:t>
            </a:r>
            <a:r>
              <a:rPr lang="ja-JP" altLang="en-US" sz="2400" dirty="0"/>
              <a:t>を記述</a:t>
            </a:r>
            <a:endParaRPr kumimoji="1" lang="ja-JP" altLang="en-US" sz="240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3F869CE-3B06-90B5-1D74-0578794C0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58978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91F1B49-E6F8-EE75-1EE0-64BA6B9D0F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301014"/>
            <a:ext cx="8461208" cy="58784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400" dirty="0">
                <a:solidFill>
                  <a:srgbClr val="FF0000"/>
                </a:solidFill>
              </a:rPr>
              <a:t>発展演習②　得点による検索（</a:t>
            </a:r>
            <a:r>
              <a:rPr lang="en-US" altLang="ja-JP" sz="2400" dirty="0">
                <a:solidFill>
                  <a:srgbClr val="FF0000"/>
                </a:solidFill>
              </a:rPr>
              <a:t>3</a:t>
            </a:r>
            <a:r>
              <a:rPr lang="ja-JP" altLang="en-US" sz="2400" dirty="0">
                <a:solidFill>
                  <a:srgbClr val="FF0000"/>
                </a:solidFill>
              </a:rPr>
              <a:t>つの値）</a:t>
            </a:r>
            <a:endParaRPr lang="en-US" altLang="ja-JP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r>
              <a:rPr lang="en-US" altLang="ja-JP" sz="2400" dirty="0"/>
              <a:t>【</a:t>
            </a:r>
            <a:r>
              <a:rPr lang="ja-JP" altLang="en-US" sz="2400" dirty="0"/>
              <a:t>課題</a:t>
            </a:r>
            <a:r>
              <a:rPr lang="en-US" altLang="ja-JP" sz="2400" dirty="0"/>
              <a:t>】 </a:t>
            </a:r>
            <a:r>
              <a:rPr lang="ja-JP" altLang="en-US" sz="2400" dirty="0"/>
              <a:t>得点が </a:t>
            </a:r>
            <a:r>
              <a:rPr lang="en-US" altLang="ja-JP" sz="2400" b="1" dirty="0"/>
              <a:t>80</a:t>
            </a:r>
            <a:r>
              <a:rPr lang="ja-JP" altLang="en-US" sz="2400" b="1" dirty="0"/>
              <a:t>点、</a:t>
            </a:r>
            <a:r>
              <a:rPr lang="en-US" altLang="ja-JP" sz="2400" b="1" dirty="0"/>
              <a:t>85</a:t>
            </a:r>
            <a:r>
              <a:rPr lang="ja-JP" altLang="en-US" sz="2400" b="1" dirty="0"/>
              <a:t>点、または </a:t>
            </a:r>
            <a:r>
              <a:rPr lang="en-US" altLang="ja-JP" sz="2400" b="1" dirty="0"/>
              <a:t>90</a:t>
            </a:r>
            <a:r>
              <a:rPr lang="ja-JP" altLang="en-US" sz="2400" b="1" dirty="0"/>
              <a:t>点 である成績</a:t>
            </a:r>
            <a:r>
              <a:rPr lang="ja-JP" altLang="en-US" sz="2400" dirty="0"/>
              <a:t>を検索する </a:t>
            </a:r>
            <a:r>
              <a:rPr lang="en-US" altLang="ja-JP" sz="2400" dirty="0"/>
              <a:t>SQL </a:t>
            </a:r>
            <a:r>
              <a:rPr lang="ja-JP" altLang="en-US" sz="2400" dirty="0"/>
              <a:t>文を書いてください。</a:t>
            </a:r>
            <a:r>
              <a:rPr lang="en-US" altLang="ja-JP" sz="2400" b="1" dirty="0"/>
              <a:t>IN </a:t>
            </a:r>
            <a:r>
              <a:rPr lang="ja-JP" altLang="en-US" sz="2400" b="1" dirty="0"/>
              <a:t>演算子を使用</a:t>
            </a:r>
            <a:r>
              <a:rPr lang="ja-JP" altLang="en-US" sz="2400" dirty="0"/>
              <a:t>してください。 </a:t>
            </a:r>
            <a:endParaRPr lang="en-US" altLang="ja-JP" sz="2400" dirty="0"/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r>
              <a:rPr lang="en-US" altLang="ja-JP" sz="2400" dirty="0"/>
              <a:t>【</a:t>
            </a:r>
            <a:r>
              <a:rPr lang="ja-JP" altLang="en-US" sz="2400" dirty="0"/>
              <a:t>ヒント</a:t>
            </a:r>
            <a:r>
              <a:rPr lang="en-US" altLang="ja-JP" sz="2400" dirty="0"/>
              <a:t>】</a:t>
            </a:r>
          </a:p>
          <a:p>
            <a:r>
              <a:rPr lang="ja-JP" altLang="en-US" sz="2400" dirty="0"/>
              <a:t>値が</a:t>
            </a:r>
            <a:r>
              <a:rPr lang="en-US" altLang="ja-JP" sz="2400" dirty="0"/>
              <a:t>3</a:t>
            </a:r>
            <a:r>
              <a:rPr lang="ja-JP" altLang="en-US" sz="2400" dirty="0"/>
              <a:t>つに増えても、書き方は同じ</a:t>
            </a:r>
            <a:endParaRPr lang="en-US" altLang="ja-JP" sz="2400" dirty="0"/>
          </a:p>
          <a:p>
            <a:r>
              <a:rPr lang="ja-JP" altLang="en-US" sz="2400" dirty="0"/>
              <a:t>丸かっこ内に、カンマで区切って</a:t>
            </a:r>
            <a:r>
              <a:rPr lang="en-US" altLang="ja-JP" sz="2400" dirty="0"/>
              <a:t>3</a:t>
            </a:r>
            <a:r>
              <a:rPr lang="ja-JP" altLang="en-US" sz="2400" dirty="0"/>
              <a:t>つの値を記述</a:t>
            </a:r>
            <a:endParaRPr kumimoji="1" lang="ja-JP" altLang="en-US" sz="240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3F869CE-3B06-90B5-1D74-0578794C0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87600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EB0579-A1C7-8584-876C-12D650BA73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/>
              <a:t>発展演習①　解答例と解説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8909287-56E8-0E7C-0895-89313138AE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846253"/>
            <a:ext cx="8714244" cy="533316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ja-JP" sz="2400" dirty="0"/>
              <a:t>【</a:t>
            </a:r>
            <a:r>
              <a:rPr lang="ja-JP" altLang="en-US" sz="2400" dirty="0"/>
              <a:t>課題</a:t>
            </a:r>
            <a:r>
              <a:rPr lang="en-US" altLang="ja-JP" sz="2400" dirty="0"/>
              <a:t>】 </a:t>
            </a:r>
            <a:r>
              <a:rPr lang="ja-JP" altLang="en-US" sz="2400" b="1" dirty="0"/>
              <a:t>得点が </a:t>
            </a:r>
            <a:r>
              <a:rPr lang="en-US" altLang="ja-JP" sz="2400" b="1" dirty="0"/>
              <a:t>80</a:t>
            </a:r>
            <a:r>
              <a:rPr lang="ja-JP" altLang="en-US" sz="2400" b="1" dirty="0"/>
              <a:t>点 または </a:t>
            </a:r>
            <a:r>
              <a:rPr lang="en-US" altLang="ja-JP" sz="2400" b="1" dirty="0"/>
              <a:t>90</a:t>
            </a:r>
            <a:r>
              <a:rPr lang="ja-JP" altLang="en-US" sz="2400" b="1" dirty="0"/>
              <a:t>点 である成績</a:t>
            </a:r>
            <a:r>
              <a:rPr lang="ja-JP" altLang="en-US" sz="2400" dirty="0"/>
              <a:t>を検索する </a:t>
            </a:r>
            <a:r>
              <a:rPr lang="en-US" altLang="ja-JP" sz="2400" dirty="0"/>
              <a:t>SQL </a:t>
            </a:r>
            <a:r>
              <a:rPr lang="ja-JP" altLang="en-US" sz="2400" dirty="0"/>
              <a:t>文を 書いてください。</a:t>
            </a:r>
            <a:r>
              <a:rPr lang="en-US" altLang="ja-JP" sz="2400" b="1" dirty="0"/>
              <a:t>IN </a:t>
            </a:r>
            <a:r>
              <a:rPr lang="ja-JP" altLang="en-US" sz="2400" b="1" dirty="0"/>
              <a:t>演算子を使用</a:t>
            </a:r>
            <a:r>
              <a:rPr lang="ja-JP" altLang="en-US" sz="2400" dirty="0"/>
              <a:t>してください。</a:t>
            </a:r>
            <a:endParaRPr lang="en-US" altLang="ja-JP" sz="2400" dirty="0"/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r>
              <a:rPr lang="en-US" altLang="ja-JP" sz="2400" dirty="0"/>
              <a:t>【</a:t>
            </a:r>
            <a:r>
              <a:rPr lang="ja-JP" altLang="en-US" sz="2400" dirty="0"/>
              <a:t>発展演習</a:t>
            </a:r>
            <a:r>
              <a:rPr lang="en-US" altLang="ja-JP" sz="2400" dirty="0"/>
              <a:t>1</a:t>
            </a:r>
            <a:r>
              <a:rPr lang="ja-JP" altLang="en-US" sz="2400" dirty="0"/>
              <a:t>の解答</a:t>
            </a:r>
            <a:r>
              <a:rPr lang="en-US" altLang="ja-JP" sz="2400" dirty="0"/>
              <a:t>】</a:t>
            </a:r>
          </a:p>
          <a:p>
            <a:pPr marL="0" indent="0">
              <a:buNone/>
            </a:pPr>
            <a:r>
              <a:rPr lang="en-US" altLang="ja-JP" sz="2400" b="1" dirty="0"/>
              <a:t> SELECT * FROM </a:t>
            </a:r>
            <a:r>
              <a:rPr lang="ja-JP" altLang="en-US" sz="2400" b="1" dirty="0"/>
              <a:t>成績 </a:t>
            </a:r>
            <a:r>
              <a:rPr lang="en-US" altLang="ja-JP" sz="2400" b="1" dirty="0"/>
              <a:t>WHERE </a:t>
            </a:r>
            <a:r>
              <a:rPr lang="ja-JP" altLang="en-US" sz="2400" b="1" dirty="0"/>
              <a:t>得点 </a:t>
            </a:r>
            <a:r>
              <a:rPr lang="en-US" altLang="ja-JP" sz="2400" b="1" dirty="0"/>
              <a:t>IN (80, 90); </a:t>
            </a:r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r>
              <a:rPr lang="en-US" altLang="ja-JP" sz="2400" dirty="0"/>
              <a:t>【</a:t>
            </a:r>
            <a:r>
              <a:rPr lang="ja-JP" altLang="en-US" sz="2400" dirty="0"/>
              <a:t>解説</a:t>
            </a:r>
            <a:r>
              <a:rPr lang="en-US" altLang="ja-JP" sz="2400" dirty="0"/>
              <a:t>】 </a:t>
            </a:r>
          </a:p>
          <a:p>
            <a:r>
              <a:rPr lang="ja-JP" altLang="en-US" sz="2400" dirty="0"/>
              <a:t>得点列の値が </a:t>
            </a:r>
            <a:r>
              <a:rPr lang="en-US" altLang="ja-JP" sz="2400" dirty="0"/>
              <a:t>80 </a:t>
            </a:r>
            <a:r>
              <a:rPr lang="ja-JP" altLang="en-US" sz="2400" dirty="0"/>
              <a:t>または </a:t>
            </a:r>
            <a:r>
              <a:rPr lang="en-US" altLang="ja-JP" sz="2400" dirty="0"/>
              <a:t>90 </a:t>
            </a:r>
            <a:r>
              <a:rPr lang="ja-JP" altLang="en-US" sz="2400" dirty="0"/>
              <a:t>に一致する行を取得</a:t>
            </a:r>
            <a:endParaRPr lang="en-US" altLang="ja-JP" sz="2400" dirty="0"/>
          </a:p>
          <a:p>
            <a:r>
              <a:rPr lang="ja-JP" altLang="en-US" sz="2400" dirty="0"/>
              <a:t>実際のデータでは、得点 </a:t>
            </a:r>
            <a:r>
              <a:rPr lang="en-US" altLang="ja-JP" sz="2400" dirty="0"/>
              <a:t>90 </a:t>
            </a:r>
            <a:r>
              <a:rPr lang="ja-JP" altLang="en-US" sz="2400" dirty="0"/>
              <a:t>の行（</a:t>
            </a:r>
            <a:r>
              <a:rPr lang="en-US" altLang="ja-JP" sz="2400" dirty="0"/>
              <a:t>A</a:t>
            </a:r>
            <a:r>
              <a:rPr lang="ja-JP" altLang="en-US" sz="2400" dirty="0"/>
              <a:t>・算数、</a:t>
            </a:r>
            <a:r>
              <a:rPr lang="en-US" altLang="ja-JP" sz="2400" dirty="0"/>
              <a:t>B</a:t>
            </a:r>
            <a:r>
              <a:rPr lang="ja-JP" altLang="en-US" sz="2400" dirty="0"/>
              <a:t>・国語）が 該当します</a:t>
            </a:r>
            <a:endParaRPr lang="en-US" altLang="ja-JP" sz="2400" dirty="0"/>
          </a:p>
          <a:p>
            <a:r>
              <a:rPr lang="en-US" altLang="ja-JP" sz="2400" dirty="0"/>
              <a:t>80</a:t>
            </a:r>
            <a:r>
              <a:rPr lang="ja-JP" altLang="en-US" sz="2400" dirty="0"/>
              <a:t>点のレコードはデータに</a:t>
            </a:r>
            <a:r>
              <a:rPr lang="ja-JP" altLang="en-US" sz="2400" dirty="0">
                <a:solidFill>
                  <a:srgbClr val="FF0000"/>
                </a:solidFill>
              </a:rPr>
              <a:t>含まれていない</a:t>
            </a:r>
            <a:r>
              <a:rPr lang="ja-JP" altLang="en-US" sz="2400" dirty="0"/>
              <a:t>ため、表示されません</a:t>
            </a:r>
            <a:endParaRPr lang="en-US" altLang="ja-JP" sz="2400" dirty="0"/>
          </a:p>
          <a:p>
            <a:pPr marL="0" indent="0">
              <a:buNone/>
            </a:pPr>
            <a:endParaRPr lang="en-US" altLang="ja-JP" sz="2400" b="1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10D7112-8A6F-01B3-6D64-65096173D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447979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605691-8DA7-1D97-B257-0CA824905C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1DA952-C0B4-3FA1-30C9-C12CEB867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/>
              <a:t>発展演習②　解答例と解説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C3B64D4-2084-75C8-DC3A-A6A5483C3F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846253"/>
            <a:ext cx="8714244" cy="53331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2400" dirty="0"/>
              <a:t>【</a:t>
            </a:r>
            <a:r>
              <a:rPr lang="ja-JP" altLang="en-US" sz="2400" dirty="0"/>
              <a:t>課題</a:t>
            </a:r>
            <a:r>
              <a:rPr lang="en-US" altLang="ja-JP" sz="2400" dirty="0"/>
              <a:t>】 </a:t>
            </a:r>
            <a:r>
              <a:rPr lang="ja-JP" altLang="en-US" sz="2400" dirty="0"/>
              <a:t>得点が </a:t>
            </a:r>
            <a:r>
              <a:rPr lang="en-US" altLang="ja-JP" sz="2400" b="1" dirty="0"/>
              <a:t>80</a:t>
            </a:r>
            <a:r>
              <a:rPr lang="ja-JP" altLang="en-US" sz="2400" b="1" dirty="0"/>
              <a:t>点、</a:t>
            </a:r>
            <a:r>
              <a:rPr lang="en-US" altLang="ja-JP" sz="2400" b="1" dirty="0"/>
              <a:t>85</a:t>
            </a:r>
            <a:r>
              <a:rPr lang="ja-JP" altLang="en-US" sz="2400" b="1" dirty="0"/>
              <a:t>点、または </a:t>
            </a:r>
            <a:r>
              <a:rPr lang="en-US" altLang="ja-JP" sz="2400" b="1" dirty="0"/>
              <a:t>90</a:t>
            </a:r>
            <a:r>
              <a:rPr lang="ja-JP" altLang="en-US" sz="2400" b="1" dirty="0"/>
              <a:t>点 である成績</a:t>
            </a:r>
            <a:r>
              <a:rPr lang="ja-JP" altLang="en-US" sz="2400" dirty="0"/>
              <a:t>を検索する </a:t>
            </a:r>
            <a:r>
              <a:rPr lang="en-US" altLang="ja-JP" sz="2400" dirty="0"/>
              <a:t>SQL </a:t>
            </a:r>
            <a:r>
              <a:rPr lang="ja-JP" altLang="en-US" sz="2400" dirty="0"/>
              <a:t>文を書いてください。</a:t>
            </a:r>
            <a:r>
              <a:rPr lang="en-US" altLang="ja-JP" sz="2400" b="1" dirty="0"/>
              <a:t>IN </a:t>
            </a:r>
            <a:r>
              <a:rPr lang="ja-JP" altLang="en-US" sz="2400" b="1" dirty="0"/>
              <a:t>演算子を使用</a:t>
            </a:r>
            <a:r>
              <a:rPr lang="ja-JP" altLang="en-US" sz="2400" dirty="0"/>
              <a:t>してください。 </a:t>
            </a:r>
            <a:endParaRPr lang="en-US" altLang="ja-JP" sz="2400" dirty="0"/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r>
              <a:rPr lang="en-US" altLang="ja-JP" sz="2400" dirty="0"/>
              <a:t>【</a:t>
            </a:r>
            <a:r>
              <a:rPr lang="ja-JP" altLang="en-US" sz="2400" dirty="0"/>
              <a:t>発展演習</a:t>
            </a:r>
            <a:r>
              <a:rPr lang="en-US" altLang="ja-JP" sz="2400" dirty="0"/>
              <a:t>2</a:t>
            </a:r>
            <a:r>
              <a:rPr lang="ja-JP" altLang="en-US" sz="2400" dirty="0"/>
              <a:t>の解答</a:t>
            </a:r>
            <a:r>
              <a:rPr lang="en-US" altLang="ja-JP" sz="2400" dirty="0"/>
              <a:t>】 </a:t>
            </a:r>
          </a:p>
          <a:p>
            <a:pPr marL="0" indent="0">
              <a:buNone/>
            </a:pPr>
            <a:r>
              <a:rPr lang="en-US" altLang="ja-JP" sz="2400" dirty="0"/>
              <a:t>SELECT * FROM </a:t>
            </a:r>
            <a:r>
              <a:rPr lang="ja-JP" altLang="en-US" sz="2400" dirty="0"/>
              <a:t>成績 </a:t>
            </a:r>
            <a:r>
              <a:rPr lang="en-US" altLang="ja-JP" sz="2400" dirty="0"/>
              <a:t>WHERE </a:t>
            </a:r>
            <a:r>
              <a:rPr lang="ja-JP" altLang="en-US" sz="2400" dirty="0"/>
              <a:t>得点 </a:t>
            </a:r>
            <a:r>
              <a:rPr lang="en-US" altLang="ja-JP" sz="2400" dirty="0"/>
              <a:t>IN (80, 85, 90);</a:t>
            </a:r>
          </a:p>
          <a:p>
            <a:pPr marL="0" indent="0">
              <a:buNone/>
            </a:pPr>
            <a:r>
              <a:rPr lang="en-US" altLang="ja-JP" sz="2400" dirty="0"/>
              <a:t>【</a:t>
            </a:r>
            <a:r>
              <a:rPr lang="ja-JP" altLang="en-US" sz="2400" dirty="0"/>
              <a:t>解説</a:t>
            </a:r>
            <a:r>
              <a:rPr lang="en-US" altLang="ja-JP" sz="2400" dirty="0"/>
              <a:t>】 </a:t>
            </a:r>
          </a:p>
          <a:p>
            <a:r>
              <a:rPr lang="ja-JP" altLang="en-US" sz="2400" dirty="0"/>
              <a:t>得点列の値が </a:t>
            </a:r>
            <a:r>
              <a:rPr lang="en-US" altLang="ja-JP" sz="2400" dirty="0"/>
              <a:t>80</a:t>
            </a:r>
            <a:r>
              <a:rPr lang="ja-JP" altLang="en-US" sz="2400" dirty="0"/>
              <a:t>、</a:t>
            </a:r>
            <a:r>
              <a:rPr lang="en-US" altLang="ja-JP" sz="2400" dirty="0"/>
              <a:t>85</a:t>
            </a:r>
            <a:r>
              <a:rPr lang="ja-JP" altLang="en-US" sz="2400" dirty="0"/>
              <a:t>、または </a:t>
            </a:r>
            <a:r>
              <a:rPr lang="en-US" altLang="ja-JP" sz="2400" dirty="0"/>
              <a:t>90 </a:t>
            </a:r>
            <a:r>
              <a:rPr lang="ja-JP" altLang="en-US" sz="2400" dirty="0"/>
              <a:t>に一致する行を取得</a:t>
            </a:r>
            <a:endParaRPr lang="en-US" altLang="ja-JP" sz="2400" dirty="0"/>
          </a:p>
          <a:p>
            <a:pPr marL="0" indent="0">
              <a:buNone/>
            </a:pPr>
            <a:r>
              <a:rPr lang="en-US" altLang="ja-JP" sz="2400" dirty="0"/>
              <a:t>	85</a:t>
            </a:r>
            <a:r>
              <a:rPr lang="ja-JP" altLang="en-US" sz="2400" dirty="0"/>
              <a:t>点：</a:t>
            </a:r>
            <a:r>
              <a:rPr lang="en-US" altLang="ja-JP" sz="2400" dirty="0"/>
              <a:t>A</a:t>
            </a:r>
            <a:r>
              <a:rPr lang="ja-JP" altLang="en-US" sz="2400" dirty="0"/>
              <a:t>・国語 </a:t>
            </a:r>
            <a:endParaRPr lang="en-US" altLang="ja-JP" sz="2400" dirty="0"/>
          </a:p>
          <a:p>
            <a:pPr marL="0" indent="0">
              <a:buNone/>
            </a:pPr>
            <a:r>
              <a:rPr lang="en-US" altLang="ja-JP" sz="2400" dirty="0"/>
              <a:t>	90</a:t>
            </a:r>
            <a:r>
              <a:rPr lang="ja-JP" altLang="en-US" sz="2400" dirty="0"/>
              <a:t>点：</a:t>
            </a:r>
            <a:r>
              <a:rPr lang="en-US" altLang="ja-JP" sz="2400" dirty="0"/>
              <a:t>A</a:t>
            </a:r>
            <a:r>
              <a:rPr lang="ja-JP" altLang="en-US" sz="2400" dirty="0"/>
              <a:t>・算数、</a:t>
            </a:r>
            <a:r>
              <a:rPr lang="en-US" altLang="ja-JP" sz="2400" dirty="0"/>
              <a:t>B</a:t>
            </a:r>
            <a:r>
              <a:rPr lang="ja-JP" altLang="en-US" sz="2400" dirty="0"/>
              <a:t>・国語</a:t>
            </a:r>
            <a:endParaRPr lang="en-US" altLang="ja-JP" sz="2400" dirty="0"/>
          </a:p>
          <a:p>
            <a:r>
              <a:rPr lang="en-US" altLang="ja-JP" sz="2400" dirty="0"/>
              <a:t>IN </a:t>
            </a:r>
            <a:r>
              <a:rPr lang="ja-JP" altLang="en-US" sz="2400" dirty="0"/>
              <a:t>の丸かっこ内には、必要な数だけ値を追加できます</a:t>
            </a:r>
            <a:endParaRPr lang="en-US" altLang="ja-JP" sz="2400" dirty="0"/>
          </a:p>
          <a:p>
            <a:pPr marL="0" indent="0">
              <a:buNone/>
            </a:pPr>
            <a:endParaRPr lang="en-US" altLang="ja-JP" sz="2400" b="1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14EC05C-ECF3-F81C-B69D-9D063D448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425511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4A6836E-C603-43CB-9DA7-89D8E3FA38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96007DD-F9BF-4F0F-B8C6-C514B28419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5443" y="1321056"/>
            <a:ext cx="8013114" cy="1991979"/>
          </a:xfrm>
        </p:spPr>
        <p:txBody>
          <a:bodyPr anchor="b">
            <a:normAutofit/>
          </a:bodyPr>
          <a:lstStyle/>
          <a:p>
            <a:r>
              <a:rPr lang="en-US" altLang="ja-JP" sz="4500" dirty="0">
                <a:solidFill>
                  <a:schemeClr val="tx2"/>
                </a:solidFill>
                <a:latin typeface="メイリオ" panose="020B0604030504040204" pitchFamily="50" charset="-128"/>
              </a:rPr>
              <a:t>7-3. </a:t>
            </a:r>
            <a:r>
              <a:rPr lang="ja-JP" altLang="en-US" sz="4500" dirty="0">
                <a:solidFill>
                  <a:schemeClr val="tx2"/>
                </a:solidFill>
                <a:latin typeface="メイリオ" panose="020B0604030504040204" pitchFamily="50" charset="-128"/>
              </a:rPr>
              <a:t>副問い合わせ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8A0FAFCA-5C96-453B-83B7-A9AEF7F189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900351" y="0"/>
            <a:ext cx="3243649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4A0F84AE-A24D-4353-B1BA-BD80DAA385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AF093259-3E74-43A1-944B-B106C8105E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AAA28A35-1E54-4054-BB95-42FAFA13A9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BA3A17F-F3BD-4B94-9CC8-006700210F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CD0398DD-AD75-4E2B-A3C6-35073082A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>
            <a:off x="-799165" y="4001437"/>
            <a:ext cx="3655725" cy="2057400"/>
            <a:chOff x="-305" y="-1"/>
            <a:chExt cx="3832880" cy="2876136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03E4F247-A844-4CD1-A37E-B7EA0DA2DB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E2387B1B-D4D3-493F-8D7A-C7A89DBD4A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C3404477-1F13-4859-84DA-12A303ACAD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1B8C62FD-B708-4F00-80BB-1250C60119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 marL="0" marR="0" lvl="0" indent="0" algn="r" defTabSz="4572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5940FB6-D91C-4C45-82A6-6C3F63B50793}" type="slidenum">
              <a:rPr kumimoji="0" lang="ja-JP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504729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9DB02F9-8ACF-C92F-1CDD-A62A1E63F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/>
              <a:t>副問い合わせ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C9ACFBC-E933-4138-344A-89E823916F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846253"/>
            <a:ext cx="8461208" cy="10714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2400" b="1" dirty="0"/>
              <a:t>副問い合わせ</a:t>
            </a:r>
            <a:r>
              <a:rPr lang="ja-JP" altLang="en-US" sz="2400" b="1" dirty="0"/>
              <a:t>（サブクエリ）</a:t>
            </a:r>
            <a:r>
              <a:rPr kumimoji="1" lang="ja-JP" altLang="en-US" sz="2400" dirty="0"/>
              <a:t>は，</a:t>
            </a:r>
            <a:r>
              <a:rPr kumimoji="1" lang="ja-JP" altLang="en-US" sz="2400" b="1" dirty="0"/>
              <a:t>別の</a:t>
            </a:r>
            <a:r>
              <a:rPr kumimoji="1" lang="en-US" altLang="ja-JP" sz="2400" b="1" dirty="0"/>
              <a:t>SQL</a:t>
            </a:r>
            <a:r>
              <a:rPr lang="ja-JP" altLang="en-US" sz="2400" b="1" dirty="0"/>
              <a:t>文の中に</a:t>
            </a:r>
            <a:r>
              <a:rPr kumimoji="1" lang="ja-JP" altLang="en-US" sz="2400" b="1" dirty="0"/>
              <a:t>埋め込まれた</a:t>
            </a:r>
            <a:r>
              <a:rPr kumimoji="1" lang="en-US" altLang="ja-JP" sz="2400" dirty="0"/>
              <a:t>SQL</a:t>
            </a:r>
            <a:r>
              <a:rPr lang="ja-JP" altLang="en-US" sz="2400" dirty="0"/>
              <a:t>文のことです</a:t>
            </a:r>
            <a:endParaRPr kumimoji="1" lang="ja-JP" altLang="en-US" sz="240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4A97948-C1CD-85CB-EB32-C65A8F576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9DA88A6-1087-B4FC-72E2-630435B3BC8C}"/>
              </a:ext>
            </a:extLst>
          </p:cNvPr>
          <p:cNvSpPr/>
          <p:nvPr/>
        </p:nvSpPr>
        <p:spPr>
          <a:xfrm>
            <a:off x="652516" y="2397077"/>
            <a:ext cx="6116784" cy="83099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SELECT … FROM … WHERE … =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(</a:t>
            </a:r>
            <a:r>
              <a:rPr lang="ja-JP" altLang="en-US" sz="2400" b="1" dirty="0">
                <a:solidFill>
                  <a:srgbClr val="C00000"/>
                </a:solidFill>
                <a:latin typeface="Calibri" panose="020F0502020204030204"/>
                <a:ea typeface="游ゴシック" panose="020B0400000000000000" pitchFamily="50" charset="-128"/>
              </a:rPr>
              <a:t>別の </a:t>
            </a:r>
            <a:r>
              <a:rPr lang="en-US" altLang="ja-JP" sz="2400" b="1" dirty="0">
                <a:solidFill>
                  <a:srgbClr val="C00000"/>
                </a:solidFill>
                <a:latin typeface="Calibri" panose="020F0502020204030204"/>
                <a:ea typeface="游ゴシック" panose="020B0400000000000000" pitchFamily="50" charset="-128"/>
              </a:rPr>
              <a:t>SQL </a:t>
            </a:r>
            <a:r>
              <a:rPr lang="ja-JP" altLang="en-US" sz="2400" b="1" dirty="0">
                <a:solidFill>
                  <a:srgbClr val="C00000"/>
                </a:solidFill>
                <a:latin typeface="Calibri" panose="020F0502020204030204"/>
                <a:ea typeface="游ゴシック" panose="020B0400000000000000" pitchFamily="50" charset="-128"/>
              </a:rPr>
              <a:t>文</a:t>
            </a: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)</a:t>
            </a: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;</a:t>
            </a:r>
          </a:p>
        </p:txBody>
      </p:sp>
      <p:sp>
        <p:nvSpPr>
          <p:cNvPr id="6" name="右中かっこ 5">
            <a:extLst>
              <a:ext uri="{FF2B5EF4-FFF2-40B4-BE49-F238E27FC236}">
                <a16:creationId xmlns:a16="http://schemas.microsoft.com/office/drawing/2014/main" id="{A888FA10-D7F6-BBEB-030E-EB4CB34B8C11}"/>
              </a:ext>
            </a:extLst>
          </p:cNvPr>
          <p:cNvSpPr/>
          <p:nvPr/>
        </p:nvSpPr>
        <p:spPr>
          <a:xfrm>
            <a:off x="6840027" y="2811583"/>
            <a:ext cx="237441" cy="41649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8BE5F51-B3B6-2273-56D9-2A1497E3E367}"/>
              </a:ext>
            </a:extLst>
          </p:cNvPr>
          <p:cNvSpPr txBox="1"/>
          <p:nvPr/>
        </p:nvSpPr>
        <p:spPr>
          <a:xfrm>
            <a:off x="7218922" y="2811583"/>
            <a:ext cx="17235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副問い合わせ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1A0573D-9CF7-ED57-53B6-65A440A7AD90}"/>
              </a:ext>
            </a:extLst>
          </p:cNvPr>
          <p:cNvSpPr txBox="1"/>
          <p:nvPr/>
        </p:nvSpPr>
        <p:spPr>
          <a:xfrm>
            <a:off x="652516" y="1935412"/>
            <a:ext cx="203132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b="1" u="sng" dirty="0"/>
              <a:t>基本的な構造</a:t>
            </a:r>
            <a:endParaRPr kumimoji="1" lang="en-US" altLang="ja-JP" sz="2400" b="1" u="sng" dirty="0"/>
          </a:p>
          <a:p>
            <a:endParaRPr kumimoji="1" lang="ja-JP" altLang="en-US" sz="2400" b="1" u="sng" dirty="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6603498-C4CB-8768-DE41-35312DCCCDAE}"/>
              </a:ext>
            </a:extLst>
          </p:cNvPr>
          <p:cNvSpPr/>
          <p:nvPr/>
        </p:nvSpPr>
        <p:spPr>
          <a:xfrm>
            <a:off x="652516" y="3890665"/>
            <a:ext cx="6116784" cy="83099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SELECT … FROM … WHERE … IN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(</a:t>
            </a:r>
            <a:r>
              <a:rPr lang="ja-JP" altLang="en-US" sz="2400" b="1" dirty="0">
                <a:solidFill>
                  <a:srgbClr val="C00000"/>
                </a:solidFill>
                <a:latin typeface="Calibri" panose="020F0502020204030204"/>
                <a:ea typeface="游ゴシック" panose="020B0400000000000000" pitchFamily="50" charset="-128"/>
              </a:rPr>
              <a:t>別の </a:t>
            </a:r>
            <a:r>
              <a:rPr lang="en-US" altLang="ja-JP" sz="2400" b="1" dirty="0">
                <a:solidFill>
                  <a:srgbClr val="C00000"/>
                </a:solidFill>
                <a:latin typeface="Calibri" panose="020F0502020204030204"/>
                <a:ea typeface="游ゴシック" panose="020B0400000000000000" pitchFamily="50" charset="-128"/>
              </a:rPr>
              <a:t>SQL </a:t>
            </a:r>
            <a:r>
              <a:rPr lang="ja-JP" altLang="en-US" sz="2400" b="1" dirty="0">
                <a:solidFill>
                  <a:srgbClr val="C00000"/>
                </a:solidFill>
                <a:latin typeface="Calibri" panose="020F0502020204030204"/>
                <a:ea typeface="游ゴシック" panose="020B0400000000000000" pitchFamily="50" charset="-128"/>
              </a:rPr>
              <a:t>文</a:t>
            </a: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)</a:t>
            </a: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;</a:t>
            </a:r>
          </a:p>
        </p:txBody>
      </p:sp>
      <p:sp>
        <p:nvSpPr>
          <p:cNvPr id="10" name="右中かっこ 9">
            <a:extLst>
              <a:ext uri="{FF2B5EF4-FFF2-40B4-BE49-F238E27FC236}">
                <a16:creationId xmlns:a16="http://schemas.microsoft.com/office/drawing/2014/main" id="{9EDCE948-D8CB-2414-9F64-9208ADD59DFC}"/>
              </a:ext>
            </a:extLst>
          </p:cNvPr>
          <p:cNvSpPr/>
          <p:nvPr/>
        </p:nvSpPr>
        <p:spPr>
          <a:xfrm>
            <a:off x="6840027" y="4305171"/>
            <a:ext cx="237441" cy="41649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F78CF60-14C5-5B2A-89D1-2A7CEB80F29E}"/>
              </a:ext>
            </a:extLst>
          </p:cNvPr>
          <p:cNvSpPr txBox="1"/>
          <p:nvPr/>
        </p:nvSpPr>
        <p:spPr>
          <a:xfrm>
            <a:off x="7218922" y="4305171"/>
            <a:ext cx="17235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副問い合わせ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9275DD9-7B80-3D04-455D-2384282C5E63}"/>
              </a:ext>
            </a:extLst>
          </p:cNvPr>
          <p:cNvSpPr txBox="1"/>
          <p:nvPr/>
        </p:nvSpPr>
        <p:spPr>
          <a:xfrm>
            <a:off x="652516" y="3429000"/>
            <a:ext cx="47612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b="1" u="sng" dirty="0"/>
              <a:t>基本的な構造（</a:t>
            </a:r>
            <a:r>
              <a:rPr kumimoji="1" lang="en-US" altLang="ja-JP" sz="2400" b="1" u="sng" dirty="0"/>
              <a:t>= </a:t>
            </a:r>
            <a:r>
              <a:rPr kumimoji="1" lang="ja-JP" altLang="en-US" sz="2400" b="1" u="sng" dirty="0"/>
              <a:t>の代わりに </a:t>
            </a:r>
            <a:r>
              <a:rPr kumimoji="1" lang="en-US" altLang="ja-JP" sz="2400" b="1" u="sng" dirty="0"/>
              <a:t>IN</a:t>
            </a:r>
            <a:r>
              <a:rPr kumimoji="1" lang="ja-JP" altLang="en-US" sz="2400" b="1" u="sng" dirty="0"/>
              <a:t>）</a:t>
            </a:r>
            <a:endParaRPr kumimoji="1" lang="en-US" altLang="ja-JP" sz="2400" b="1" u="sng" dirty="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A9C18FB7-7FA0-A4B8-466A-1ED190ED1AE8}"/>
              </a:ext>
            </a:extLst>
          </p:cNvPr>
          <p:cNvSpPr txBox="1"/>
          <p:nvPr/>
        </p:nvSpPr>
        <p:spPr>
          <a:xfrm>
            <a:off x="1146131" y="5156022"/>
            <a:ext cx="680789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特徴</a:t>
            </a:r>
            <a:r>
              <a: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副問い合わせは</a:t>
            </a:r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丸かっこ </a:t>
            </a:r>
            <a:r>
              <a:rPr lang="en-US" altLang="ja-JP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( ) </a:t>
            </a:r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で囲む</a:t>
            </a:r>
            <a:endParaRPr lang="en-US" altLang="ja-JP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副問い合わせが先に実行</a:t>
            </a: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され、</a:t>
            </a:r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その結果</a:t>
            </a: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が</a:t>
            </a:r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外側の</a:t>
            </a:r>
            <a:r>
              <a:rPr lang="en-US" altLang="ja-JP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SQL</a:t>
            </a:r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文で使用</a:t>
            </a: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される</a:t>
            </a:r>
          </a:p>
        </p:txBody>
      </p:sp>
    </p:spTree>
    <p:extLst>
      <p:ext uri="{BB962C8B-B14F-4D97-AF65-F5344CB8AC3E}">
        <p14:creationId xmlns:p14="http://schemas.microsoft.com/office/powerpoint/2010/main" val="59232755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A64689-D30F-A708-7683-0FD241561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/>
              <a:t>なぜ副問い合わせが必要か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3221C31-3D93-4EE9-A8A7-26AE889483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846252"/>
            <a:ext cx="8461208" cy="571738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ja-JP" dirty="0"/>
              <a:t>【</a:t>
            </a:r>
            <a:r>
              <a:rPr lang="ja-JP" altLang="en-US" dirty="0"/>
              <a:t>問題</a:t>
            </a:r>
            <a:r>
              <a:rPr lang="en-US" altLang="ja-JP" dirty="0"/>
              <a:t>】 </a:t>
            </a:r>
            <a:r>
              <a:rPr lang="ja-JP" altLang="en-US" b="1" dirty="0"/>
              <a:t>最高得点を取った受講者を検索</a:t>
            </a:r>
            <a:r>
              <a:rPr lang="ja-JP" altLang="en-US" dirty="0"/>
              <a:t>したい場合、どうすればよいでしょうか？ 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【</a:t>
            </a:r>
            <a:r>
              <a:rPr lang="ja-JP" altLang="en-US" dirty="0"/>
              <a:t>方法</a:t>
            </a:r>
            <a:r>
              <a:rPr lang="en-US" altLang="ja-JP" dirty="0"/>
              <a:t>1</a:t>
            </a:r>
            <a:r>
              <a:rPr lang="ja-JP" altLang="en-US" dirty="0"/>
              <a:t>：</a:t>
            </a:r>
            <a:r>
              <a:rPr lang="en-US" altLang="ja-JP" dirty="0"/>
              <a:t>2</a:t>
            </a:r>
            <a:r>
              <a:rPr lang="ja-JP" altLang="en-US" dirty="0"/>
              <a:t>段階で実行</a:t>
            </a:r>
            <a:r>
              <a:rPr lang="en-US" altLang="ja-JP" dirty="0"/>
              <a:t>】 </a:t>
            </a:r>
          </a:p>
          <a:p>
            <a:pPr marL="0" indent="0">
              <a:buNone/>
            </a:pPr>
            <a:r>
              <a:rPr lang="en-US" altLang="ja-JP" dirty="0"/>
              <a:t>① </a:t>
            </a:r>
            <a:r>
              <a:rPr lang="ja-JP" altLang="en-US" dirty="0"/>
              <a:t>まず最高得点を調べる 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b="1" dirty="0"/>
              <a:t>SELECT MAX(</a:t>
            </a:r>
            <a:r>
              <a:rPr lang="ja-JP" altLang="en-US" b="1" dirty="0"/>
              <a:t>得点</a:t>
            </a:r>
            <a:r>
              <a:rPr lang="en-US" altLang="ja-JP" b="1" dirty="0"/>
              <a:t>) FROM </a:t>
            </a:r>
            <a:r>
              <a:rPr lang="ja-JP" altLang="en-US" b="1" dirty="0"/>
              <a:t>成績</a:t>
            </a:r>
            <a:r>
              <a:rPr lang="en-US" altLang="ja-JP" b="1" dirty="0"/>
              <a:t>; </a:t>
            </a:r>
            <a:r>
              <a:rPr lang="en-US" altLang="ja-JP" dirty="0">
                <a:solidFill>
                  <a:srgbClr val="FF0000"/>
                </a:solidFill>
              </a:rPr>
              <a:t>→ </a:t>
            </a:r>
            <a:r>
              <a:rPr lang="ja-JP" altLang="en-US" dirty="0">
                <a:solidFill>
                  <a:srgbClr val="FF0000"/>
                </a:solidFill>
              </a:rPr>
              <a:t>結果：</a:t>
            </a:r>
            <a:r>
              <a:rPr lang="en-US" altLang="ja-JP" dirty="0">
                <a:solidFill>
                  <a:srgbClr val="FF0000"/>
                </a:solidFill>
              </a:rPr>
              <a:t>96 </a:t>
            </a:r>
          </a:p>
          <a:p>
            <a:pPr marL="0" indent="0">
              <a:buNone/>
            </a:pPr>
            <a:r>
              <a:rPr lang="en-US" altLang="ja-JP" dirty="0"/>
              <a:t>② </a:t>
            </a:r>
            <a:r>
              <a:rPr lang="ja-JP" altLang="en-US" dirty="0"/>
              <a:t>その値を使って検索 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b="1" dirty="0"/>
              <a:t>SELECT </a:t>
            </a:r>
            <a:r>
              <a:rPr lang="ja-JP" altLang="en-US" b="1" dirty="0"/>
              <a:t>受講者 </a:t>
            </a:r>
            <a:r>
              <a:rPr lang="en-US" altLang="ja-JP" b="1" dirty="0"/>
              <a:t>FROM </a:t>
            </a:r>
            <a:r>
              <a:rPr lang="ja-JP" altLang="en-US" b="1" dirty="0"/>
              <a:t>成績 </a:t>
            </a:r>
            <a:r>
              <a:rPr lang="en-US" altLang="ja-JP" b="1" dirty="0"/>
              <a:t>WHERE </a:t>
            </a:r>
            <a:r>
              <a:rPr lang="ja-JP" altLang="en-US" b="1" dirty="0"/>
              <a:t>得点 </a:t>
            </a:r>
            <a:r>
              <a:rPr lang="en-US" altLang="ja-JP" b="1" dirty="0"/>
              <a:t>= 96;</a:t>
            </a:r>
          </a:p>
          <a:p>
            <a:pPr marL="0" indent="0">
              <a:buNone/>
            </a:pPr>
            <a:r>
              <a:rPr lang="en-US" altLang="ja-JP" dirty="0"/>
              <a:t> </a:t>
            </a:r>
          </a:p>
          <a:p>
            <a:pPr marL="0" indent="0">
              <a:buNone/>
            </a:pPr>
            <a:r>
              <a:rPr lang="en-US" altLang="ja-JP" dirty="0"/>
              <a:t>【</a:t>
            </a:r>
            <a:r>
              <a:rPr lang="ja-JP" altLang="en-US" dirty="0"/>
              <a:t>方法</a:t>
            </a:r>
            <a:r>
              <a:rPr lang="en-US" altLang="ja-JP" dirty="0"/>
              <a:t>2</a:t>
            </a:r>
            <a:r>
              <a:rPr lang="ja-JP" altLang="en-US" dirty="0"/>
              <a:t>：副問い合わせで</a:t>
            </a:r>
            <a:r>
              <a:rPr lang="en-US" altLang="ja-JP" dirty="0"/>
              <a:t>1</a:t>
            </a:r>
            <a:r>
              <a:rPr lang="ja-JP" altLang="en-US" dirty="0"/>
              <a:t>つの</a:t>
            </a:r>
            <a:r>
              <a:rPr lang="en-US" altLang="ja-JP" dirty="0"/>
              <a:t>SQL</a:t>
            </a:r>
            <a:r>
              <a:rPr lang="ja-JP" altLang="en-US" dirty="0"/>
              <a:t>にまとめる</a:t>
            </a:r>
            <a:r>
              <a:rPr lang="en-US" altLang="ja-JP" dirty="0"/>
              <a:t>】</a:t>
            </a:r>
          </a:p>
          <a:p>
            <a:pPr marL="0" indent="0">
              <a:buNone/>
            </a:pPr>
            <a:r>
              <a:rPr lang="en-US" altLang="ja-JP" b="1" dirty="0"/>
              <a:t> SELECT </a:t>
            </a:r>
            <a:r>
              <a:rPr lang="ja-JP" altLang="en-US" b="1" dirty="0"/>
              <a:t>受講者 </a:t>
            </a:r>
            <a:r>
              <a:rPr lang="en-US" altLang="ja-JP" b="1" dirty="0"/>
              <a:t>FROM </a:t>
            </a:r>
            <a:r>
              <a:rPr lang="ja-JP" altLang="en-US" b="1" dirty="0"/>
              <a:t>成績 </a:t>
            </a:r>
            <a:r>
              <a:rPr lang="en-US" altLang="ja-JP" b="1" dirty="0"/>
              <a:t>WHERE </a:t>
            </a:r>
            <a:r>
              <a:rPr lang="ja-JP" altLang="en-US" b="1" dirty="0"/>
              <a:t>得点 </a:t>
            </a:r>
            <a:r>
              <a:rPr lang="en-US" altLang="ja-JP" b="1" dirty="0"/>
              <a:t>= </a:t>
            </a:r>
          </a:p>
          <a:p>
            <a:pPr marL="0" indent="0">
              <a:buNone/>
            </a:pPr>
            <a:r>
              <a:rPr lang="en-US" altLang="ja-JP" b="1" dirty="0"/>
              <a:t>(SELECT MAX(</a:t>
            </a:r>
            <a:r>
              <a:rPr lang="ja-JP" altLang="en-US" b="1" dirty="0"/>
              <a:t>得点</a:t>
            </a:r>
            <a:r>
              <a:rPr lang="en-US" altLang="ja-JP" b="1" dirty="0"/>
              <a:t>) FROM </a:t>
            </a:r>
            <a:r>
              <a:rPr lang="ja-JP" altLang="en-US" b="1" dirty="0"/>
              <a:t>成績</a:t>
            </a:r>
            <a:r>
              <a:rPr lang="en-US" altLang="ja-JP" b="1" dirty="0"/>
              <a:t>);</a:t>
            </a:r>
            <a:endParaRPr kumimoji="1" lang="ja-JP" altLang="en-US" b="1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C2B46AE-86D1-49D6-1246-89F153142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2664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/>
              <a:t>オンラインで </a:t>
            </a:r>
            <a:r>
              <a:rPr lang="en-US" altLang="ja-JP" dirty="0"/>
              <a:t>SQL </a:t>
            </a:r>
            <a:r>
              <a:rPr lang="ja-JP" altLang="en-US" dirty="0"/>
              <a:t>を実行できるサイト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0933" y="4027990"/>
            <a:ext cx="3999637" cy="177525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ja-JP" sz="2400" b="1" dirty="0" err="1"/>
              <a:t>SQLFiddle</a:t>
            </a:r>
            <a:endParaRPr lang="en-US" altLang="ja-JP" sz="2400" b="1" dirty="0"/>
          </a:p>
          <a:p>
            <a:pPr marL="0" indent="0">
              <a:buNone/>
            </a:pPr>
            <a:r>
              <a:rPr lang="en-US" altLang="ja-JP" sz="2400" b="1" dirty="0"/>
              <a:t>http://sqlfiddle.com/</a:t>
            </a:r>
          </a:p>
          <a:p>
            <a:pPr marL="0" indent="0">
              <a:buNone/>
            </a:pPr>
            <a:r>
              <a:rPr lang="ja-JP" altLang="en-US" sz="2400" dirty="0"/>
              <a:t>シンプルなインターフェースがあり、</a:t>
            </a:r>
            <a:r>
              <a:rPr lang="en-US" altLang="ja-JP" sz="2400" dirty="0"/>
              <a:t>SQL</a:t>
            </a:r>
            <a:r>
              <a:rPr lang="ja-JP" altLang="en-US" sz="2400" dirty="0"/>
              <a:t>の理解に便利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badi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badi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0696" y="823025"/>
            <a:ext cx="4403304" cy="999987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5936" y="2452525"/>
            <a:ext cx="4312824" cy="1322128"/>
          </a:xfrm>
          <a:prstGeom prst="rect">
            <a:avLst/>
          </a:prstGeom>
        </p:spPr>
      </p:pic>
      <p:sp>
        <p:nvSpPr>
          <p:cNvPr id="8" name="コンテンツ プレースホルダー 2"/>
          <p:cNvSpPr txBox="1">
            <a:spLocks/>
          </p:cNvSpPr>
          <p:nvPr/>
        </p:nvSpPr>
        <p:spPr>
          <a:xfrm>
            <a:off x="4740696" y="4027990"/>
            <a:ext cx="3999637" cy="177525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DBFiddle</a:t>
            </a:r>
            <a:endParaRPr kumimoji="1" lang="en-US" altLang="ja-JP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https://www.db-fiddle.com/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シンプルなインターフェースがあり、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SQL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の理解に便利</a:t>
            </a: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A39D105E-5B9B-ABD2-C8DF-4C80D7F2FD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3825" y="898593"/>
            <a:ext cx="4448175" cy="245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612223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E7351DE-60DB-8CBC-B655-A07D02847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/>
              <a:t>副問い合わせの実行順序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86347D4-D397-018D-9262-B4CA0AD538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4" y="846252"/>
            <a:ext cx="8822155" cy="583671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ja-JP" altLang="en-US" b="1" dirty="0"/>
              <a:t>先に副問い合わせ　⇒　次に主問い合わせ（外側の</a:t>
            </a:r>
            <a:r>
              <a:rPr lang="en-US" altLang="ja-JP" b="1" dirty="0"/>
              <a:t>SQL</a:t>
            </a:r>
            <a:r>
              <a:rPr lang="ja-JP" altLang="en-US" b="1" dirty="0"/>
              <a:t>）</a:t>
            </a:r>
            <a:endParaRPr lang="en-US" altLang="ja-JP" b="1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en-US" altLang="ja-JP" b="1" dirty="0"/>
              <a:t>SELECT </a:t>
            </a:r>
            <a:r>
              <a:rPr lang="ja-JP" altLang="en-US" b="1" dirty="0"/>
              <a:t>受講者 </a:t>
            </a:r>
            <a:r>
              <a:rPr lang="en-US" altLang="ja-JP" b="1" dirty="0"/>
              <a:t>FROM </a:t>
            </a:r>
            <a:r>
              <a:rPr lang="ja-JP" altLang="en-US" b="1" dirty="0"/>
              <a:t>成績 </a:t>
            </a:r>
            <a:r>
              <a:rPr lang="en-US" altLang="ja-JP" b="1" dirty="0"/>
              <a:t>WHERE </a:t>
            </a:r>
            <a:r>
              <a:rPr lang="ja-JP" altLang="en-US" b="1" dirty="0"/>
              <a:t>得点 </a:t>
            </a:r>
            <a:r>
              <a:rPr lang="en-US" altLang="ja-JP" b="1" dirty="0"/>
              <a:t>= (SELECT MAX(</a:t>
            </a:r>
            <a:r>
              <a:rPr lang="ja-JP" altLang="en-US" b="1" dirty="0"/>
              <a:t>得点</a:t>
            </a:r>
            <a:r>
              <a:rPr lang="en-US" altLang="ja-JP" b="1" dirty="0"/>
              <a:t>) FROM </a:t>
            </a:r>
            <a:r>
              <a:rPr lang="ja-JP" altLang="en-US" b="1" dirty="0"/>
              <a:t>成績</a:t>
            </a:r>
            <a:r>
              <a:rPr lang="en-US" altLang="ja-JP" b="1" dirty="0"/>
              <a:t>); 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【</a:t>
            </a:r>
            <a:r>
              <a:rPr lang="ja-JP" altLang="en-US" dirty="0"/>
              <a:t>実行の流れ</a:t>
            </a:r>
            <a:r>
              <a:rPr lang="en-US" altLang="ja-JP" dirty="0"/>
              <a:t>】 </a:t>
            </a:r>
          </a:p>
          <a:p>
            <a:pPr marL="0" indent="0">
              <a:buNone/>
            </a:pPr>
            <a:r>
              <a:rPr lang="ja-JP" altLang="en-US" dirty="0"/>
              <a:t>ステップ</a:t>
            </a:r>
            <a:r>
              <a:rPr lang="en-US" altLang="ja-JP" dirty="0"/>
              <a:t>1</a:t>
            </a:r>
            <a:r>
              <a:rPr lang="ja-JP" altLang="en-US" dirty="0"/>
              <a:t>：副問い合わせを実行 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b="1" dirty="0"/>
              <a:t>(SELECT MAX(</a:t>
            </a:r>
            <a:r>
              <a:rPr lang="ja-JP" altLang="en-US" b="1" dirty="0"/>
              <a:t>得点</a:t>
            </a:r>
            <a:r>
              <a:rPr lang="en-US" altLang="ja-JP" b="1" dirty="0"/>
              <a:t>) FROM </a:t>
            </a:r>
            <a:r>
              <a:rPr lang="ja-JP" altLang="en-US" b="1" dirty="0"/>
              <a:t>成績</a:t>
            </a:r>
            <a:r>
              <a:rPr lang="en-US" altLang="ja-JP" b="1" dirty="0"/>
              <a:t>) </a:t>
            </a:r>
            <a:r>
              <a:rPr lang="en-US" altLang="ja-JP" dirty="0"/>
              <a:t>→ </a:t>
            </a:r>
            <a:r>
              <a:rPr lang="ja-JP" altLang="en-US" dirty="0"/>
              <a:t>結果：</a:t>
            </a:r>
            <a:r>
              <a:rPr lang="en-US" altLang="ja-JP" dirty="0"/>
              <a:t>96 </a:t>
            </a:r>
          </a:p>
          <a:p>
            <a:pPr marL="0" indent="0">
              <a:buNone/>
            </a:pPr>
            <a:r>
              <a:rPr lang="ja-JP" altLang="en-US" dirty="0"/>
              <a:t>ステップ</a:t>
            </a:r>
            <a:r>
              <a:rPr lang="en-US" altLang="ja-JP" dirty="0"/>
              <a:t>2</a:t>
            </a:r>
            <a:r>
              <a:rPr lang="ja-JP" altLang="en-US" dirty="0"/>
              <a:t>：副問い合わせの結果を使って主問い合わせを実行 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b="1" dirty="0"/>
              <a:t>SELECT </a:t>
            </a:r>
            <a:r>
              <a:rPr lang="ja-JP" altLang="en-US" b="1" dirty="0"/>
              <a:t>受講者 </a:t>
            </a:r>
            <a:r>
              <a:rPr lang="en-US" altLang="ja-JP" b="1" dirty="0"/>
              <a:t>FROM </a:t>
            </a:r>
            <a:r>
              <a:rPr lang="ja-JP" altLang="en-US" b="1" dirty="0"/>
              <a:t>成績 </a:t>
            </a:r>
            <a:r>
              <a:rPr lang="en-US" altLang="ja-JP" b="1" dirty="0"/>
              <a:t>WHERE </a:t>
            </a:r>
            <a:r>
              <a:rPr lang="ja-JP" altLang="en-US" b="1" dirty="0"/>
              <a:t>得点 </a:t>
            </a:r>
            <a:r>
              <a:rPr lang="en-US" altLang="ja-JP" b="1" dirty="0"/>
              <a:t>= 96 </a:t>
            </a:r>
            <a:r>
              <a:rPr lang="en-US" altLang="ja-JP" dirty="0"/>
              <a:t>→ </a:t>
            </a:r>
            <a:r>
              <a:rPr lang="ja-JP" altLang="en-US" dirty="0"/>
              <a:t>結果：</a:t>
            </a:r>
            <a:r>
              <a:rPr lang="en-US" altLang="ja-JP" dirty="0"/>
              <a:t>B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93716C6-3F1E-A318-49DA-F95DFA669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165952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A26A3C4-2714-E30D-4F58-862F827CC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/>
              <a:t>副問い合わせの種類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0166A58-543F-9AA2-2E8A-B598B8C3E4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846252"/>
            <a:ext cx="8461208" cy="572991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kumimoji="1" lang="en-US" altLang="ja-JP" sz="2400" b="1" u="sng" dirty="0"/>
              <a:t>【</a:t>
            </a:r>
            <a:r>
              <a:rPr kumimoji="1" lang="ja-JP" altLang="en-US" sz="2400" b="1" u="sng" dirty="0"/>
              <a:t>単一行副問い合わせ</a:t>
            </a:r>
            <a:r>
              <a:rPr kumimoji="1" lang="en-US" altLang="ja-JP" sz="2400" b="1" u="sng" dirty="0"/>
              <a:t>】</a:t>
            </a:r>
            <a:endParaRPr kumimoji="1" lang="ja-JP" altLang="en-US" sz="2400" b="1" u="sng" dirty="0"/>
          </a:p>
          <a:p>
            <a:r>
              <a:rPr lang="ja-JP" altLang="en-US" sz="2400" dirty="0"/>
              <a:t>必ず</a:t>
            </a:r>
            <a:r>
              <a:rPr lang="en-US" altLang="ja-JP" sz="2400" b="1" dirty="0"/>
              <a:t>1</a:t>
            </a:r>
            <a:r>
              <a:rPr lang="ja-JP" altLang="en-US" sz="2400" b="1" dirty="0"/>
              <a:t>つの値だけを返す副問い合わせ</a:t>
            </a:r>
            <a:endParaRPr lang="en-US" altLang="ja-JP" sz="2400" b="1" dirty="0"/>
          </a:p>
          <a:p>
            <a:r>
              <a:rPr lang="ja-JP" altLang="en-US" sz="2400" dirty="0"/>
              <a:t>比較演算子（</a:t>
            </a:r>
            <a:r>
              <a:rPr lang="en-US" altLang="ja-JP" sz="2400" b="1" dirty="0"/>
              <a:t>=, &lt;, &gt;, &lt;=, &gt;= </a:t>
            </a:r>
            <a:r>
              <a:rPr lang="ja-JP" altLang="en-US" sz="2400" dirty="0"/>
              <a:t>など）と共に使用 </a:t>
            </a:r>
            <a:endParaRPr lang="en-US" altLang="ja-JP" sz="2400" dirty="0"/>
          </a:p>
          <a:p>
            <a:r>
              <a:rPr lang="ja-JP" altLang="en-US" sz="2400" dirty="0"/>
              <a:t>主に</a:t>
            </a:r>
            <a:r>
              <a:rPr lang="en-US" altLang="ja-JP" sz="2400" dirty="0"/>
              <a:t>MAX</a:t>
            </a:r>
            <a:r>
              <a:rPr lang="ja-JP" altLang="en-US" sz="2400" dirty="0"/>
              <a:t>、</a:t>
            </a:r>
            <a:r>
              <a:rPr lang="en-US" altLang="ja-JP" sz="2400" dirty="0"/>
              <a:t>MIN</a:t>
            </a:r>
            <a:r>
              <a:rPr lang="ja-JP" altLang="en-US" sz="2400" dirty="0"/>
              <a:t>、</a:t>
            </a:r>
            <a:r>
              <a:rPr lang="en-US" altLang="ja-JP" sz="2400" dirty="0"/>
              <a:t>AVG</a:t>
            </a:r>
            <a:r>
              <a:rPr lang="ja-JP" altLang="en-US" sz="2400" dirty="0"/>
              <a:t>、</a:t>
            </a:r>
            <a:r>
              <a:rPr lang="en-US" altLang="ja-JP" sz="2400" dirty="0"/>
              <a:t>COUNT</a:t>
            </a:r>
            <a:r>
              <a:rPr lang="ja-JP" altLang="en-US" sz="2400" dirty="0"/>
              <a:t>などの集計関数を使用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 例：</a:t>
            </a:r>
            <a:r>
              <a:rPr lang="en-US" altLang="ja-JP" sz="2400" b="1" dirty="0"/>
              <a:t>SELECT * FROM </a:t>
            </a:r>
            <a:r>
              <a:rPr lang="ja-JP" altLang="en-US" sz="2400" b="1" dirty="0"/>
              <a:t>成績 </a:t>
            </a:r>
            <a:r>
              <a:rPr lang="en-US" altLang="ja-JP" sz="2400" b="1" dirty="0"/>
              <a:t>WHERE </a:t>
            </a:r>
            <a:r>
              <a:rPr lang="ja-JP" altLang="en-US" sz="2400" b="1" dirty="0"/>
              <a:t>得点 </a:t>
            </a:r>
            <a:r>
              <a:rPr lang="en-US" altLang="ja-JP" sz="2400" b="1" dirty="0"/>
              <a:t>= </a:t>
            </a:r>
          </a:p>
          <a:p>
            <a:pPr marL="0" indent="0">
              <a:buNone/>
            </a:pPr>
            <a:r>
              <a:rPr lang="ja-JP" altLang="en-US" sz="2400" b="1" dirty="0"/>
              <a:t>　　　</a:t>
            </a:r>
            <a:r>
              <a:rPr lang="en-US" altLang="ja-JP" sz="2400" b="1" dirty="0"/>
              <a:t>(SELECT MAX(</a:t>
            </a:r>
            <a:r>
              <a:rPr lang="ja-JP" altLang="en-US" sz="2400" b="1" dirty="0"/>
              <a:t>得点</a:t>
            </a:r>
            <a:r>
              <a:rPr lang="en-US" altLang="ja-JP" sz="2400" b="1" dirty="0"/>
              <a:t>) FROM </a:t>
            </a:r>
            <a:r>
              <a:rPr lang="ja-JP" altLang="en-US" sz="2400" b="1" dirty="0"/>
              <a:t>成績</a:t>
            </a:r>
            <a:r>
              <a:rPr lang="en-US" altLang="ja-JP" sz="2400" b="1" dirty="0"/>
              <a:t>);</a:t>
            </a:r>
          </a:p>
          <a:p>
            <a:pPr>
              <a:buFontTx/>
              <a:buChar char="-"/>
            </a:pPr>
            <a:endParaRPr kumimoji="1" lang="en-US" altLang="ja-JP" sz="2400" dirty="0"/>
          </a:p>
          <a:p>
            <a:pPr marL="0" indent="0">
              <a:buNone/>
            </a:pPr>
            <a:r>
              <a:rPr lang="en-US" altLang="ja-JP" sz="2400" b="1" u="sng" dirty="0"/>
              <a:t>【</a:t>
            </a:r>
            <a:r>
              <a:rPr kumimoji="1" lang="ja-JP" altLang="en-US" sz="2400" b="1" u="sng" dirty="0"/>
              <a:t>複数行副問い合わせ</a:t>
            </a:r>
            <a:r>
              <a:rPr kumimoji="1" lang="en-US" altLang="ja-JP" sz="2400" b="1" u="sng" dirty="0"/>
              <a:t>】</a:t>
            </a:r>
          </a:p>
          <a:p>
            <a:r>
              <a:rPr lang="ja-JP" altLang="en-US" sz="2400" dirty="0"/>
              <a:t>複数の値を返す可能性がある副問い合わせ</a:t>
            </a:r>
            <a:endParaRPr lang="en-US" altLang="ja-JP" sz="2400" dirty="0"/>
          </a:p>
          <a:p>
            <a:r>
              <a:rPr lang="en-US" altLang="ja-JP" sz="2400" dirty="0"/>
              <a:t>IN</a:t>
            </a:r>
            <a:r>
              <a:rPr lang="ja-JP" altLang="en-US" sz="2400" dirty="0"/>
              <a:t> などと共に使用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例：</a:t>
            </a:r>
            <a:r>
              <a:rPr lang="en-US" altLang="ja-JP" sz="2400" b="1" dirty="0"/>
              <a:t>SELECT * FROM </a:t>
            </a:r>
            <a:r>
              <a:rPr lang="ja-JP" altLang="en-US" sz="2400" b="1" dirty="0"/>
              <a:t>従業員 </a:t>
            </a:r>
            <a:r>
              <a:rPr lang="en-US" altLang="ja-JP" sz="2400" b="1" dirty="0"/>
              <a:t>WHERE </a:t>
            </a:r>
            <a:r>
              <a:rPr lang="ja-JP" altLang="en-US" sz="2400" b="1" dirty="0"/>
              <a:t>部署</a:t>
            </a:r>
            <a:r>
              <a:rPr lang="en-US" altLang="ja-JP" sz="2400" b="1" dirty="0"/>
              <a:t>ID IN </a:t>
            </a:r>
          </a:p>
          <a:p>
            <a:pPr marL="0" indent="0">
              <a:buNone/>
            </a:pPr>
            <a:r>
              <a:rPr lang="ja-JP" altLang="en-US" sz="2400" b="1" dirty="0"/>
              <a:t>　　　</a:t>
            </a:r>
            <a:r>
              <a:rPr lang="en-US" altLang="ja-JP" sz="2400" b="1" dirty="0"/>
              <a:t>(SELECT </a:t>
            </a:r>
            <a:r>
              <a:rPr lang="ja-JP" altLang="en-US" sz="2400" b="1" dirty="0"/>
              <a:t>部署</a:t>
            </a:r>
            <a:r>
              <a:rPr lang="en-US" altLang="ja-JP" sz="2400" b="1" dirty="0"/>
              <a:t>ID FROM </a:t>
            </a:r>
            <a:r>
              <a:rPr lang="ja-JP" altLang="en-US" sz="2400" b="1" dirty="0"/>
              <a:t>部署 </a:t>
            </a:r>
            <a:r>
              <a:rPr lang="en-US" altLang="ja-JP" sz="2400" b="1" dirty="0"/>
              <a:t>WHERE </a:t>
            </a:r>
            <a:r>
              <a:rPr lang="ja-JP" altLang="en-US" sz="2400" b="1" dirty="0"/>
              <a:t>場所 </a:t>
            </a:r>
            <a:r>
              <a:rPr lang="en-US" altLang="ja-JP" sz="2400" b="1" dirty="0"/>
              <a:t>= '</a:t>
            </a:r>
            <a:r>
              <a:rPr lang="ja-JP" altLang="en-US" sz="2400" b="1" dirty="0"/>
              <a:t>東京</a:t>
            </a:r>
            <a:r>
              <a:rPr lang="en-US" altLang="ja-JP" sz="2400" b="1" dirty="0"/>
              <a:t>');</a:t>
            </a:r>
            <a:endParaRPr kumimoji="1" lang="ja-JP" altLang="en-US" sz="2400" b="1" u="sng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FB031D5-A981-5B07-AF53-259339962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030715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100F1E3-E9F4-D21F-5AB4-F2486B71FD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/>
              <a:t>副問い合わせの利点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9A4ABD3-783A-9D51-3BD9-8A27E9F42F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2400" dirty="0"/>
              <a:t>１．複雑なデータ抽出が可能 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　→ </a:t>
            </a:r>
            <a:r>
              <a:rPr lang="en-US" altLang="ja-JP" sz="2400" b="1" dirty="0"/>
              <a:t>1</a:t>
            </a:r>
            <a:r>
              <a:rPr lang="ja-JP" altLang="en-US" sz="2400" b="1" dirty="0"/>
              <a:t>つの</a:t>
            </a:r>
            <a:r>
              <a:rPr lang="en-US" altLang="ja-JP" sz="2400" b="1" dirty="0"/>
              <a:t>SQL</a:t>
            </a:r>
            <a:r>
              <a:rPr lang="ja-JP" altLang="en-US" sz="2400" b="1" dirty="0"/>
              <a:t>文で複数の処理を組み合わせ</a:t>
            </a:r>
            <a:endParaRPr lang="en-US" altLang="ja-JP" sz="2400" b="1" dirty="0"/>
          </a:p>
          <a:p>
            <a:pPr marL="0" indent="0">
              <a:buNone/>
            </a:pPr>
            <a:r>
              <a:rPr lang="ja-JP" altLang="en-US" sz="2400" dirty="0"/>
              <a:t>２．コードの簡潔化 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　→ </a:t>
            </a:r>
            <a:r>
              <a:rPr lang="ja-JP" altLang="en-US" sz="2400" b="1" dirty="0"/>
              <a:t>複数の</a:t>
            </a:r>
            <a:r>
              <a:rPr lang="en-US" altLang="ja-JP" sz="2400" b="1" dirty="0"/>
              <a:t>SQL</a:t>
            </a:r>
            <a:r>
              <a:rPr lang="ja-JP" altLang="en-US" sz="2400" b="1" dirty="0"/>
              <a:t>文を実行する手間が省ける</a:t>
            </a:r>
          </a:p>
          <a:p>
            <a:pPr marL="0" indent="0">
              <a:buNone/>
            </a:pPr>
            <a:r>
              <a:rPr lang="ja-JP" altLang="en-US" sz="2400" dirty="0"/>
              <a:t>３．条件設定の自動化</a:t>
            </a:r>
            <a:endParaRPr lang="en-US" altLang="ja-JP" sz="2400" dirty="0"/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副問い合わせを使わない場合「</a:t>
            </a:r>
            <a:r>
              <a:rPr lang="en-US" altLang="ja-JP" sz="2400" dirty="0"/>
              <a:t>96</a:t>
            </a:r>
            <a:r>
              <a:rPr lang="ja-JP" altLang="en-US" sz="2400" dirty="0"/>
              <a:t>」をコピー＆ペーストする必要がある</a:t>
            </a:r>
            <a:endParaRPr lang="en-US" altLang="ja-JP" sz="2400" dirty="0"/>
          </a:p>
          <a:p>
            <a:pPr marL="0" indent="0">
              <a:buNone/>
            </a:pPr>
            <a:r>
              <a:rPr lang="en-US" altLang="ja-JP" sz="2400" dirty="0"/>
              <a:t>① </a:t>
            </a:r>
            <a:r>
              <a:rPr lang="ja-JP" altLang="en-US" sz="2400" dirty="0"/>
              <a:t>まず最高得点を調べる </a:t>
            </a:r>
            <a:endParaRPr lang="en-US" altLang="ja-JP" sz="2400" dirty="0"/>
          </a:p>
          <a:p>
            <a:pPr marL="0" indent="0">
              <a:buNone/>
            </a:pPr>
            <a:r>
              <a:rPr lang="en-US" altLang="ja-JP" sz="2400" b="1" dirty="0"/>
              <a:t>SELECT MAX(</a:t>
            </a:r>
            <a:r>
              <a:rPr lang="ja-JP" altLang="en-US" sz="2400" b="1" dirty="0"/>
              <a:t>得点</a:t>
            </a:r>
            <a:r>
              <a:rPr lang="en-US" altLang="ja-JP" sz="2400" b="1" dirty="0"/>
              <a:t>) FROM </a:t>
            </a:r>
            <a:r>
              <a:rPr lang="ja-JP" altLang="en-US" sz="2400" b="1" dirty="0"/>
              <a:t>成績</a:t>
            </a:r>
            <a:r>
              <a:rPr lang="en-US" altLang="ja-JP" sz="2400" b="1" dirty="0"/>
              <a:t>; </a:t>
            </a:r>
            <a:r>
              <a:rPr lang="en-US" altLang="ja-JP" sz="2400" dirty="0">
                <a:solidFill>
                  <a:srgbClr val="FF0000"/>
                </a:solidFill>
              </a:rPr>
              <a:t>→ </a:t>
            </a:r>
            <a:r>
              <a:rPr lang="ja-JP" altLang="en-US" sz="2400" dirty="0">
                <a:solidFill>
                  <a:srgbClr val="FF0000"/>
                </a:solidFill>
              </a:rPr>
              <a:t>結果：</a:t>
            </a:r>
            <a:r>
              <a:rPr lang="en-US" altLang="ja-JP" sz="2400" dirty="0">
                <a:solidFill>
                  <a:srgbClr val="FF0000"/>
                </a:solidFill>
              </a:rPr>
              <a:t>96 </a:t>
            </a:r>
          </a:p>
          <a:p>
            <a:pPr marL="0" indent="0">
              <a:buNone/>
            </a:pPr>
            <a:r>
              <a:rPr lang="en-US" altLang="ja-JP" sz="2400" dirty="0"/>
              <a:t>② </a:t>
            </a:r>
            <a:r>
              <a:rPr lang="ja-JP" altLang="en-US" sz="2400" dirty="0"/>
              <a:t>その値を使って検索 </a:t>
            </a:r>
            <a:endParaRPr lang="en-US" altLang="ja-JP" sz="2400" dirty="0"/>
          </a:p>
          <a:p>
            <a:pPr marL="0" indent="0">
              <a:buNone/>
            </a:pPr>
            <a:r>
              <a:rPr lang="en-US" altLang="ja-JP" sz="2400" b="1" dirty="0"/>
              <a:t>SELECT </a:t>
            </a:r>
            <a:r>
              <a:rPr lang="ja-JP" altLang="en-US" sz="2400" b="1" dirty="0"/>
              <a:t>受講者 </a:t>
            </a:r>
            <a:r>
              <a:rPr lang="en-US" altLang="ja-JP" sz="2400" b="1" dirty="0"/>
              <a:t>FROM </a:t>
            </a:r>
            <a:r>
              <a:rPr lang="ja-JP" altLang="en-US" sz="2400" b="1" dirty="0"/>
              <a:t>成績 </a:t>
            </a:r>
            <a:r>
              <a:rPr lang="en-US" altLang="ja-JP" sz="2400" b="1" dirty="0"/>
              <a:t>WHERE </a:t>
            </a:r>
            <a:r>
              <a:rPr lang="ja-JP" altLang="en-US" sz="2400" b="1" dirty="0"/>
              <a:t>得点 </a:t>
            </a:r>
            <a:r>
              <a:rPr lang="en-US" altLang="ja-JP" sz="2400" b="1" dirty="0"/>
              <a:t>= 96;</a:t>
            </a:r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endParaRPr lang="en-US" altLang="ja-JP" sz="240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29496D6-1B70-7EC9-65B8-E4FF7C307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9601905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CA687D2-0DA2-ED4B-F248-20F55E7C1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/>
              <a:t>具体例で理解する（</a:t>
            </a:r>
            <a:r>
              <a:rPr lang="en-US" altLang="ja-JP" dirty="0"/>
              <a:t>1</a:t>
            </a:r>
            <a:r>
              <a:rPr lang="ja-JP" altLang="en-US" dirty="0"/>
              <a:t>）最高得点の検索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412DC7C-1BE1-22EF-6A44-C62BA121C4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2792" y="5078948"/>
            <a:ext cx="8461208" cy="99891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kumimoji="1" lang="ja-JP" altLang="en-US" dirty="0"/>
              <a:t>結果</a:t>
            </a:r>
            <a:r>
              <a:rPr kumimoji="1" lang="en-US" altLang="ja-JP" dirty="0"/>
              <a:t>: 96</a:t>
            </a:r>
          </a:p>
          <a:p>
            <a:pPr marL="0" indent="0">
              <a:buNone/>
            </a:pPr>
            <a:r>
              <a:rPr lang="en-US" altLang="ja-JP" dirty="0"/>
              <a:t>MAX </a:t>
            </a:r>
            <a:r>
              <a:rPr lang="ja-JP" altLang="en-US" dirty="0"/>
              <a:t>は、最大値を調べる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707D955-6DD5-11D9-8D6F-3563A248A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6556D6C6-E99D-6A2F-CA7F-0B3CDC619BF8}"/>
              </a:ext>
            </a:extLst>
          </p:cNvPr>
          <p:cNvSpPr txBox="1">
            <a:spLocks/>
          </p:cNvSpPr>
          <p:nvPr/>
        </p:nvSpPr>
        <p:spPr>
          <a:xfrm>
            <a:off x="391027" y="2056662"/>
            <a:ext cx="1414358" cy="7394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成績</a:t>
            </a:r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805729A2-9C32-3EE6-9131-D3E2E048D921}"/>
              </a:ext>
            </a:extLst>
          </p:cNvPr>
          <p:cNvGraphicFramePr>
            <a:graphicFrameLocks noGrp="1"/>
          </p:cNvGraphicFramePr>
          <p:nvPr/>
        </p:nvGraphicFramePr>
        <p:xfrm>
          <a:off x="1606759" y="917112"/>
          <a:ext cx="4438441" cy="2606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7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04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00408">
                  <a:extLst>
                    <a:ext uri="{9D8B030D-6E8A-4147-A177-3AD203B41FA5}">
                      <a16:colId xmlns:a16="http://schemas.microsoft.com/office/drawing/2014/main" val="2813495405"/>
                    </a:ext>
                  </a:extLst>
                </a:gridCol>
              </a:tblGrid>
              <a:tr h="19949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/>
                        <a:t>科目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/>
                        <a:t>受講者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/>
                        <a:t>得点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7687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400" b="1" dirty="0"/>
                        <a:t>国語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b="1" dirty="0"/>
                        <a:t>A</a:t>
                      </a:r>
                      <a:endParaRPr kumimoji="1" lang="ja-JP" altLang="en-US" sz="24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b="1" dirty="0"/>
                        <a:t>85</a:t>
                      </a:r>
                      <a:endParaRPr kumimoji="1" lang="ja-JP" altLang="en-US" sz="2400" b="1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7687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400" b="1" dirty="0"/>
                        <a:t>国語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b="1" dirty="0"/>
                        <a:t>B</a:t>
                      </a:r>
                      <a:endParaRPr kumimoji="1" lang="ja-JP" altLang="en-US" sz="24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b="1" dirty="0"/>
                        <a:t>90</a:t>
                      </a:r>
                      <a:endParaRPr kumimoji="1" lang="ja-JP" altLang="en-US" sz="2400" b="1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7687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400" b="1" dirty="0"/>
                        <a:t>算数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b="1" dirty="0"/>
                        <a:t>A</a:t>
                      </a:r>
                      <a:endParaRPr kumimoji="1" lang="ja-JP" altLang="en-US" sz="24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b="1" dirty="0"/>
                        <a:t>90</a:t>
                      </a:r>
                      <a:endParaRPr kumimoji="1" lang="ja-JP" altLang="en-US" sz="2400" b="1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621319173"/>
                  </a:ext>
                </a:extLst>
              </a:tr>
              <a:tr h="197687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400" b="1" dirty="0"/>
                        <a:t>算数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b="1" dirty="0"/>
                        <a:t>B</a:t>
                      </a:r>
                      <a:endParaRPr kumimoji="1" lang="ja-JP" altLang="en-US" sz="24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b="1" dirty="0"/>
                        <a:t>96</a:t>
                      </a:r>
                      <a:endParaRPr kumimoji="1" lang="ja-JP" altLang="en-US" sz="2400" b="1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88489110"/>
                  </a:ext>
                </a:extLst>
              </a:tr>
              <a:tr h="197687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400" b="1" dirty="0"/>
                        <a:t>理科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b="1" dirty="0"/>
                        <a:t>A</a:t>
                      </a:r>
                      <a:endParaRPr kumimoji="1" lang="ja-JP" altLang="en-US" sz="24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b="1" dirty="0"/>
                        <a:t>95</a:t>
                      </a:r>
                      <a:endParaRPr kumimoji="1" lang="ja-JP" altLang="en-US" sz="2400" b="1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955276735"/>
                  </a:ext>
                </a:extLst>
              </a:tr>
            </a:tbl>
          </a:graphicData>
        </a:graphic>
      </p:graphicFrame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49E4DD1-5C60-06A9-EC6D-D022F00DEF26}"/>
              </a:ext>
            </a:extLst>
          </p:cNvPr>
          <p:cNvSpPr/>
          <p:nvPr/>
        </p:nvSpPr>
        <p:spPr>
          <a:xfrm>
            <a:off x="391027" y="4022833"/>
            <a:ext cx="7772400" cy="52322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SELECT MAX</a:t>
            </a:r>
            <a:r>
              <a:rPr kumimoji="0" lang="en-US" altLang="ja-JP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(</a:t>
            </a:r>
            <a:r>
              <a:rPr kumimoji="0" lang="ja-JP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得点</a:t>
            </a:r>
            <a:r>
              <a:rPr kumimoji="0" lang="en-US" altLang="ja-JP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) </a:t>
            </a:r>
            <a:r>
              <a:rPr kumimoji="0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FROM </a:t>
            </a:r>
            <a:r>
              <a:rPr kumimoji="0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成績</a:t>
            </a:r>
            <a:r>
              <a:rPr kumimoji="0" lang="en-US" altLang="ja-JP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;</a:t>
            </a:r>
          </a:p>
        </p:txBody>
      </p:sp>
      <p:sp>
        <p:nvSpPr>
          <p:cNvPr id="8" name="楕円 7">
            <a:extLst>
              <a:ext uri="{FF2B5EF4-FFF2-40B4-BE49-F238E27FC236}">
                <a16:creationId xmlns:a16="http://schemas.microsoft.com/office/drawing/2014/main" id="{CD46D1C8-5B20-BE90-73F5-D8DC9A6A0226}"/>
              </a:ext>
            </a:extLst>
          </p:cNvPr>
          <p:cNvSpPr/>
          <p:nvPr/>
        </p:nvSpPr>
        <p:spPr>
          <a:xfrm>
            <a:off x="5334842" y="2536071"/>
            <a:ext cx="1065958" cy="651699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964215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CA687D2-0DA2-ED4B-F248-20F55E7C1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/>
              <a:t>具体例で理解する（</a:t>
            </a:r>
            <a:r>
              <a:rPr lang="en-US" altLang="ja-JP" dirty="0"/>
              <a:t>2</a:t>
            </a:r>
            <a:r>
              <a:rPr lang="ja-JP" altLang="en-US" dirty="0"/>
              <a:t>）特定の得点の受講者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707D955-6DD5-11D9-8D6F-3563A248A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6556D6C6-E99D-6A2F-CA7F-0B3CDC619BF8}"/>
              </a:ext>
            </a:extLst>
          </p:cNvPr>
          <p:cNvSpPr txBox="1">
            <a:spLocks/>
          </p:cNvSpPr>
          <p:nvPr/>
        </p:nvSpPr>
        <p:spPr>
          <a:xfrm>
            <a:off x="391027" y="2056662"/>
            <a:ext cx="1414358" cy="7394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成績</a:t>
            </a:r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805729A2-9C32-3EE6-9131-D3E2E048D921}"/>
              </a:ext>
            </a:extLst>
          </p:cNvPr>
          <p:cNvGraphicFramePr>
            <a:graphicFrameLocks noGrp="1"/>
          </p:cNvGraphicFramePr>
          <p:nvPr/>
        </p:nvGraphicFramePr>
        <p:xfrm>
          <a:off x="1606759" y="917112"/>
          <a:ext cx="4438441" cy="2606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7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04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00408">
                  <a:extLst>
                    <a:ext uri="{9D8B030D-6E8A-4147-A177-3AD203B41FA5}">
                      <a16:colId xmlns:a16="http://schemas.microsoft.com/office/drawing/2014/main" val="2813495405"/>
                    </a:ext>
                  </a:extLst>
                </a:gridCol>
              </a:tblGrid>
              <a:tr h="19949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/>
                        <a:t>科目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/>
                        <a:t>受講者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/>
                        <a:t>得点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7687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400" b="1" dirty="0"/>
                        <a:t>国語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b="1" dirty="0"/>
                        <a:t>A</a:t>
                      </a:r>
                      <a:endParaRPr kumimoji="1" lang="ja-JP" altLang="en-US" sz="24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b="1" dirty="0"/>
                        <a:t>85</a:t>
                      </a:r>
                      <a:endParaRPr kumimoji="1" lang="ja-JP" altLang="en-US" sz="2400" b="1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7687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400" b="1" dirty="0"/>
                        <a:t>国語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b="1" dirty="0"/>
                        <a:t>B</a:t>
                      </a:r>
                      <a:endParaRPr kumimoji="1" lang="ja-JP" altLang="en-US" sz="24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b="1" dirty="0"/>
                        <a:t>90</a:t>
                      </a:r>
                      <a:endParaRPr kumimoji="1" lang="ja-JP" altLang="en-US" sz="2400" b="1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7687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400" b="1" dirty="0"/>
                        <a:t>算数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b="1" dirty="0"/>
                        <a:t>A</a:t>
                      </a:r>
                      <a:endParaRPr kumimoji="1" lang="ja-JP" altLang="en-US" sz="24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b="1" dirty="0"/>
                        <a:t>90</a:t>
                      </a:r>
                      <a:endParaRPr kumimoji="1" lang="ja-JP" altLang="en-US" sz="2400" b="1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621319173"/>
                  </a:ext>
                </a:extLst>
              </a:tr>
              <a:tr h="197687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400" b="1" dirty="0"/>
                        <a:t>算数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b="1" dirty="0"/>
                        <a:t>B</a:t>
                      </a:r>
                      <a:endParaRPr kumimoji="1" lang="ja-JP" altLang="en-US" sz="24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b="1" dirty="0"/>
                        <a:t>96</a:t>
                      </a:r>
                      <a:endParaRPr kumimoji="1" lang="ja-JP" altLang="en-US" sz="2400" b="1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88489110"/>
                  </a:ext>
                </a:extLst>
              </a:tr>
              <a:tr h="197687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400" b="1" dirty="0"/>
                        <a:t>理科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b="1" dirty="0"/>
                        <a:t>A</a:t>
                      </a:r>
                      <a:endParaRPr kumimoji="1" lang="ja-JP" altLang="en-US" sz="24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b="1" dirty="0"/>
                        <a:t>95</a:t>
                      </a:r>
                      <a:endParaRPr kumimoji="1" lang="ja-JP" altLang="en-US" sz="2400" b="1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955276735"/>
                  </a:ext>
                </a:extLst>
              </a:tr>
            </a:tbl>
          </a:graphicData>
        </a:graphic>
      </p:graphicFrame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49E4DD1-5C60-06A9-EC6D-D022F00DEF26}"/>
              </a:ext>
            </a:extLst>
          </p:cNvPr>
          <p:cNvSpPr/>
          <p:nvPr/>
        </p:nvSpPr>
        <p:spPr>
          <a:xfrm>
            <a:off x="472758" y="3935691"/>
            <a:ext cx="7772400" cy="52322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SELECT </a:t>
            </a:r>
            <a:r>
              <a:rPr kumimoji="0" lang="ja-JP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受講者</a:t>
            </a:r>
            <a:r>
              <a:rPr kumimoji="0" lang="en-US" altLang="ja-JP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 </a:t>
            </a:r>
            <a:r>
              <a:rPr kumimoji="0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FROM </a:t>
            </a:r>
            <a:r>
              <a:rPr kumimoji="0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成績 </a:t>
            </a:r>
            <a:r>
              <a:rPr kumimoji="0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WHERE </a:t>
            </a:r>
            <a:r>
              <a:rPr kumimoji="0" lang="ja-JP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得点 </a:t>
            </a:r>
            <a:r>
              <a:rPr kumimoji="0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=</a:t>
            </a:r>
            <a:r>
              <a:rPr kumimoji="0" lang="en-US" altLang="ja-JP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 96;</a:t>
            </a:r>
          </a:p>
        </p:txBody>
      </p:sp>
      <p:sp>
        <p:nvSpPr>
          <p:cNvPr id="8" name="楕円 7">
            <a:extLst>
              <a:ext uri="{FF2B5EF4-FFF2-40B4-BE49-F238E27FC236}">
                <a16:creationId xmlns:a16="http://schemas.microsoft.com/office/drawing/2014/main" id="{CD46D1C8-5B20-BE90-73F5-D8DC9A6A0226}"/>
              </a:ext>
            </a:extLst>
          </p:cNvPr>
          <p:cNvSpPr/>
          <p:nvPr/>
        </p:nvSpPr>
        <p:spPr>
          <a:xfrm>
            <a:off x="3825979" y="2481277"/>
            <a:ext cx="1065958" cy="651699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コンテンツ プレースホルダー 2">
            <a:extLst>
              <a:ext uri="{FF2B5EF4-FFF2-40B4-BE49-F238E27FC236}">
                <a16:creationId xmlns:a16="http://schemas.microsoft.com/office/drawing/2014/main" id="{03DE8F63-80DC-4EAF-68D1-3B5A487013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2792" y="5078948"/>
            <a:ext cx="8461208" cy="160402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kumimoji="1" lang="ja-JP" altLang="en-US" dirty="0"/>
              <a:t>結果</a:t>
            </a:r>
            <a:r>
              <a:rPr kumimoji="1" lang="en-US" altLang="ja-JP" dirty="0"/>
              <a:t>: B</a:t>
            </a:r>
          </a:p>
          <a:p>
            <a:pPr marL="0" indent="0">
              <a:buNone/>
            </a:pPr>
            <a:r>
              <a:rPr kumimoji="1" lang="ja-JP" altLang="en-US" dirty="0"/>
              <a:t>しかし、この方法では「</a:t>
            </a:r>
            <a:r>
              <a:rPr kumimoji="1" lang="en-US" altLang="ja-JP" dirty="0"/>
              <a:t>96</a:t>
            </a:r>
            <a:r>
              <a:rPr kumimoji="1" lang="ja-JP" altLang="en-US" dirty="0"/>
              <a:t>」</a:t>
            </a:r>
            <a:r>
              <a:rPr lang="ja-JP" altLang="en-US" dirty="0"/>
              <a:t>という値を </a:t>
            </a:r>
            <a:r>
              <a:rPr lang="en-US" altLang="ja-JP" dirty="0"/>
              <a:t>SQL </a:t>
            </a:r>
            <a:r>
              <a:rPr lang="ja-JP" altLang="en-US" dirty="0"/>
              <a:t>の</a:t>
            </a: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中に書く必要がある</a:t>
            </a:r>
          </a:p>
        </p:txBody>
      </p:sp>
    </p:spTree>
    <p:extLst>
      <p:ext uri="{BB962C8B-B14F-4D97-AF65-F5344CB8AC3E}">
        <p14:creationId xmlns:p14="http://schemas.microsoft.com/office/powerpoint/2010/main" val="27965535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C2D8D3-3EC8-998E-8040-27A9C358A8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845" y="175028"/>
            <a:ext cx="8461208" cy="671225"/>
          </a:xfrm>
        </p:spPr>
        <p:txBody>
          <a:bodyPr>
            <a:normAutofit fontScale="90000"/>
          </a:bodyPr>
          <a:lstStyle/>
          <a:p>
            <a:r>
              <a:rPr lang="ja-JP" altLang="en-US" dirty="0"/>
              <a:t>具体例で理解する（</a:t>
            </a:r>
            <a:r>
              <a:rPr lang="en-US" altLang="ja-JP" dirty="0"/>
              <a:t>3</a:t>
            </a:r>
            <a:r>
              <a:rPr lang="ja-JP" altLang="en-US" dirty="0"/>
              <a:t>）副問い合わせで組み合わせる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133B2FC-AE90-FA0B-E6E1-93DA0C10A7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1127341"/>
            <a:ext cx="8461208" cy="55941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dirty="0"/>
              <a:t>【</a:t>
            </a:r>
            <a:r>
              <a:rPr lang="ja-JP" altLang="en-US" dirty="0"/>
              <a:t>ステップ</a:t>
            </a:r>
            <a:r>
              <a:rPr lang="en-US" altLang="ja-JP" dirty="0"/>
              <a:t>1】</a:t>
            </a:r>
            <a:r>
              <a:rPr lang="ja-JP" altLang="en-US" dirty="0"/>
              <a:t>最高得点を求める</a:t>
            </a:r>
            <a:r>
              <a:rPr lang="en-US" altLang="ja-JP" dirty="0"/>
              <a:t>SQL</a:t>
            </a:r>
          </a:p>
          <a:p>
            <a:pPr marL="0" indent="0">
              <a:buNone/>
            </a:pPr>
            <a:r>
              <a:rPr lang="en-US" altLang="ja-JP" b="1" dirty="0"/>
              <a:t>SELECT MAX(</a:t>
            </a:r>
            <a:r>
              <a:rPr lang="ja-JP" altLang="en-US" b="1" dirty="0"/>
              <a:t>得点</a:t>
            </a:r>
            <a:r>
              <a:rPr lang="en-US" altLang="ja-JP" b="1" dirty="0"/>
              <a:t>) FROM </a:t>
            </a:r>
            <a:r>
              <a:rPr lang="ja-JP" altLang="en-US" b="1" dirty="0"/>
              <a:t>成績</a:t>
            </a:r>
            <a:r>
              <a:rPr lang="en-US" altLang="ja-JP" b="1" dirty="0"/>
              <a:t>;</a:t>
            </a:r>
          </a:p>
          <a:p>
            <a:pPr marL="0" indent="0">
              <a:buNone/>
            </a:pPr>
            <a:r>
              <a:rPr lang="en-US" altLang="ja-JP" dirty="0"/>
              <a:t>【</a:t>
            </a:r>
            <a:r>
              <a:rPr lang="ja-JP" altLang="en-US" dirty="0"/>
              <a:t>ステップ</a:t>
            </a:r>
            <a:r>
              <a:rPr lang="en-US" altLang="ja-JP" dirty="0"/>
              <a:t>2】</a:t>
            </a:r>
            <a:r>
              <a:rPr lang="ja-JP" altLang="en-US" dirty="0"/>
              <a:t>その得点の受講者を求める</a:t>
            </a:r>
            <a:r>
              <a:rPr lang="en-US" altLang="ja-JP" dirty="0"/>
              <a:t>SQL </a:t>
            </a:r>
            <a:r>
              <a:rPr lang="en-US" altLang="ja-JP" b="1" dirty="0"/>
              <a:t>SELECT </a:t>
            </a:r>
            <a:r>
              <a:rPr lang="ja-JP" altLang="en-US" b="1" dirty="0"/>
              <a:t>受講者 </a:t>
            </a:r>
            <a:r>
              <a:rPr lang="en-US" altLang="ja-JP" b="1" dirty="0"/>
              <a:t>FROM </a:t>
            </a:r>
            <a:r>
              <a:rPr lang="ja-JP" altLang="en-US" b="1" dirty="0"/>
              <a:t>成績 </a:t>
            </a:r>
            <a:r>
              <a:rPr lang="en-US" altLang="ja-JP" b="1" dirty="0"/>
              <a:t>WHERE </a:t>
            </a:r>
            <a:r>
              <a:rPr lang="ja-JP" altLang="en-US" b="1" dirty="0"/>
              <a:t>得点 </a:t>
            </a:r>
            <a:r>
              <a:rPr lang="en-US" altLang="ja-JP" b="1" dirty="0"/>
              <a:t>= 96; </a:t>
            </a:r>
          </a:p>
          <a:p>
            <a:pPr marL="0" indent="0">
              <a:buNone/>
            </a:pPr>
            <a:r>
              <a:rPr lang="en-US" altLang="ja-JP" dirty="0"/>
              <a:t>【</a:t>
            </a:r>
            <a:r>
              <a:rPr lang="ja-JP" altLang="en-US" dirty="0"/>
              <a:t>組み合わせ方</a:t>
            </a:r>
            <a:r>
              <a:rPr lang="en-US" altLang="ja-JP" dirty="0"/>
              <a:t>】 </a:t>
            </a:r>
          </a:p>
          <a:p>
            <a:pPr marL="0" indent="0">
              <a:buNone/>
            </a:pPr>
            <a:r>
              <a:rPr lang="en-US" altLang="ja-JP" dirty="0"/>
              <a:t>① </a:t>
            </a:r>
            <a:r>
              <a:rPr lang="ja-JP" altLang="en-US" dirty="0"/>
              <a:t>ステップ</a:t>
            </a:r>
            <a:r>
              <a:rPr lang="en-US" altLang="ja-JP" dirty="0"/>
              <a:t>1</a:t>
            </a:r>
            <a:r>
              <a:rPr lang="ja-JP" altLang="en-US" dirty="0"/>
              <a:t>の</a:t>
            </a:r>
            <a:r>
              <a:rPr lang="en-US" altLang="ja-JP" dirty="0"/>
              <a:t>SQL</a:t>
            </a:r>
            <a:r>
              <a:rPr lang="ja-JP" altLang="en-US" dirty="0"/>
              <a:t>を</a:t>
            </a:r>
            <a:r>
              <a:rPr lang="ja-JP" altLang="en-US" b="1" dirty="0"/>
              <a:t>丸かっこで囲む </a:t>
            </a:r>
            <a:endParaRPr lang="en-US" altLang="ja-JP" b="1" dirty="0"/>
          </a:p>
          <a:p>
            <a:pPr marL="0" indent="0">
              <a:buNone/>
            </a:pPr>
            <a:r>
              <a:rPr lang="ja-JP" altLang="en-US" dirty="0"/>
              <a:t>② ステップ</a:t>
            </a:r>
            <a:r>
              <a:rPr lang="en-US" altLang="ja-JP" dirty="0"/>
              <a:t>2</a:t>
            </a:r>
            <a:r>
              <a:rPr lang="ja-JP" altLang="en-US" dirty="0"/>
              <a:t>の</a:t>
            </a:r>
            <a:r>
              <a:rPr lang="ja-JP" altLang="en-US" b="1" dirty="0"/>
              <a:t>「</a:t>
            </a:r>
            <a:r>
              <a:rPr lang="en-US" altLang="ja-JP" b="1" dirty="0"/>
              <a:t>96</a:t>
            </a:r>
            <a:r>
              <a:rPr lang="ja-JP" altLang="en-US" b="1" dirty="0"/>
              <a:t>」の部分</a:t>
            </a:r>
            <a:r>
              <a:rPr lang="ja-JP" altLang="en-US" dirty="0"/>
              <a:t>を、</a:t>
            </a:r>
            <a:r>
              <a:rPr lang="ja-JP" altLang="en-US" b="1" dirty="0"/>
              <a:t>①に置き換える </a:t>
            </a:r>
            <a:endParaRPr lang="en-US" altLang="ja-JP" b="1" dirty="0"/>
          </a:p>
          <a:p>
            <a:pPr marL="0" indent="0">
              <a:buNone/>
            </a:pPr>
            <a:r>
              <a:rPr lang="en-US" altLang="ja-JP" dirty="0"/>
              <a:t>【</a:t>
            </a:r>
            <a:r>
              <a:rPr lang="ja-JP" altLang="en-US" dirty="0"/>
              <a:t>完成した</a:t>
            </a:r>
            <a:r>
              <a:rPr lang="en-US" altLang="ja-JP" dirty="0"/>
              <a:t>SQL】 </a:t>
            </a:r>
          </a:p>
          <a:p>
            <a:pPr marL="0" indent="0">
              <a:buNone/>
            </a:pPr>
            <a:r>
              <a:rPr lang="en-US" altLang="ja-JP" b="1" dirty="0"/>
              <a:t>SELECT </a:t>
            </a:r>
            <a:r>
              <a:rPr lang="ja-JP" altLang="en-US" b="1" dirty="0"/>
              <a:t>受講者 </a:t>
            </a:r>
            <a:r>
              <a:rPr lang="en-US" altLang="ja-JP" b="1" dirty="0"/>
              <a:t>FROM </a:t>
            </a:r>
            <a:r>
              <a:rPr lang="ja-JP" altLang="en-US" b="1" dirty="0"/>
              <a:t>成績 </a:t>
            </a:r>
            <a:r>
              <a:rPr lang="en-US" altLang="ja-JP" b="1" dirty="0"/>
              <a:t>WHERE </a:t>
            </a:r>
            <a:r>
              <a:rPr lang="ja-JP" altLang="en-US" b="1" dirty="0"/>
              <a:t>得点 </a:t>
            </a:r>
            <a:r>
              <a:rPr lang="en-US" altLang="ja-JP" b="1" dirty="0"/>
              <a:t>= (SELECT MAX(</a:t>
            </a:r>
            <a:r>
              <a:rPr lang="ja-JP" altLang="en-US" b="1" dirty="0"/>
              <a:t>得点</a:t>
            </a:r>
            <a:r>
              <a:rPr lang="en-US" altLang="ja-JP" b="1" dirty="0"/>
              <a:t>) FROM </a:t>
            </a:r>
            <a:r>
              <a:rPr lang="ja-JP" altLang="en-US" b="1" dirty="0"/>
              <a:t>成績</a:t>
            </a:r>
            <a:r>
              <a:rPr lang="en-US" altLang="ja-JP" b="1" dirty="0"/>
              <a:t>); </a:t>
            </a:r>
            <a:endParaRPr kumimoji="1" lang="ja-JP" altLang="en-US" b="1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7E54241-60E8-03CC-EF8D-E7D9FE850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2603355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24072" y="629268"/>
            <a:ext cx="5311440" cy="1286160"/>
          </a:xfrm>
        </p:spPr>
        <p:txBody>
          <a:bodyPr anchor="b">
            <a:normAutofit/>
          </a:bodyPr>
          <a:lstStyle/>
          <a:p>
            <a:pPr algn="l"/>
            <a:r>
              <a:rPr lang="ja-JP" altLang="en-US" dirty="0"/>
              <a:t>演習２．副問い合わせ</a:t>
            </a:r>
            <a:endParaRPr lang="ja-JP" altLang="en-US" b="1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724073" y="2027321"/>
            <a:ext cx="5177644" cy="4626141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altLang="ja-JP" sz="2400" b="1" dirty="0"/>
              <a:t>【</a:t>
            </a:r>
            <a:r>
              <a:rPr lang="ja-JP" altLang="en-US" sz="2400" b="1" dirty="0"/>
              <a:t>トピックス</a:t>
            </a:r>
            <a:r>
              <a:rPr lang="en-US" altLang="ja-JP" sz="2400" b="1" dirty="0"/>
              <a:t>】</a:t>
            </a:r>
          </a:p>
          <a:p>
            <a:pPr marL="914400" lvl="1" indent="-457200">
              <a:spcAft>
                <a:spcPts val="600"/>
              </a:spcAft>
              <a:buFont typeface="+mj-lt"/>
              <a:buAutoNum type="arabicPeriod"/>
            </a:pPr>
            <a:r>
              <a:rPr lang="ja-JP" altLang="en-US" b="1" dirty="0"/>
              <a:t>副問い合わせ</a:t>
            </a:r>
            <a:endParaRPr lang="en-US" altLang="ja-JP" b="1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825C89A-4CA9-463F-B084-0B2641B9566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2677" r="29301"/>
          <a:stretch/>
        </p:blipFill>
        <p:spPr>
          <a:xfrm>
            <a:off x="20" y="10"/>
            <a:ext cx="3476673" cy="6857990"/>
          </a:xfrm>
          <a:prstGeom prst="rect">
            <a:avLst/>
          </a:prstGeom>
          <a:effectLst/>
        </p:spPr>
      </p:pic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8011648" y="6364538"/>
            <a:ext cx="890069" cy="365125"/>
          </a:xfrm>
        </p:spPr>
        <p:txBody>
          <a:bodyPr>
            <a:noAutofit/>
          </a:bodyPr>
          <a:lstStyle/>
          <a:p>
            <a:pPr marL="0" marR="0" lvl="0" indent="0" algn="r" defTabSz="4572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16F77370-7F48-49C1-8603-DB37AE8840E1}" type="slidenum">
              <a:rPr kumimoji="0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36</a:t>
            </a:fld>
            <a:endParaRPr kumimoji="0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7279373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47D4E9-603F-7985-E22F-16F8A887A4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5656E4-9C95-832E-22D7-DA6C56738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C4EFC2F-E127-28F1-0C81-F41E588607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kumimoji="1" lang="en-US" altLang="ja-JP" sz="2400" dirty="0"/>
              <a:t>Web</a:t>
            </a:r>
            <a:r>
              <a:rPr kumimoji="1" lang="ja-JP" altLang="en-US" sz="2400" dirty="0"/>
              <a:t>ブラウザを使用</a:t>
            </a:r>
            <a:endParaRPr kumimoji="1"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① アドレスバーに</a:t>
            </a:r>
            <a:r>
              <a:rPr lang="en-US" altLang="ja-JP" sz="2400" dirty="0" err="1"/>
              <a:t>SQLFiddle</a:t>
            </a:r>
            <a:r>
              <a:rPr lang="ja-JP" altLang="en-US" sz="2400" dirty="0"/>
              <a:t>の</a:t>
            </a:r>
            <a:r>
              <a:rPr lang="en-US" altLang="ja-JP" sz="2400" dirty="0"/>
              <a:t>URL</a:t>
            </a:r>
            <a:r>
              <a:rPr lang="ja-JP" altLang="en-US" sz="2400" dirty="0"/>
              <a:t>を入力</a:t>
            </a:r>
            <a:endParaRPr lang="en-US" altLang="ja-JP" sz="2400" dirty="0"/>
          </a:p>
          <a:p>
            <a:pPr marL="0" indent="0">
              <a:buNone/>
            </a:pPr>
            <a:r>
              <a:rPr lang="en-US" altLang="ja-JP" sz="2400" b="1" dirty="0">
                <a:hlinkClick r:id="rId2"/>
              </a:rPr>
              <a:t>http://sqlfiddle.com/</a:t>
            </a:r>
            <a:endParaRPr lang="en-US" altLang="ja-JP" sz="2400" b="1" dirty="0"/>
          </a:p>
          <a:p>
            <a:pPr marL="0" indent="0">
              <a:buNone/>
            </a:pPr>
            <a:r>
              <a:rPr lang="en-US" altLang="ja-JP" sz="2400" b="1" dirty="0"/>
              <a:t> 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② 「</a:t>
            </a:r>
            <a:r>
              <a:rPr lang="en-US" altLang="ja-JP" sz="2400" b="1" dirty="0"/>
              <a:t>MySQL</a:t>
            </a:r>
            <a:r>
              <a:rPr lang="ja-JP" altLang="en-US" sz="2400" dirty="0"/>
              <a:t>」を選択</a:t>
            </a:r>
            <a:endParaRPr lang="en-US" altLang="ja-JP" sz="240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989D28C-1348-866C-6AD4-66F336E60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badi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37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badi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DD792D4D-3860-DC64-F539-9C44E4C701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124" y="3429000"/>
            <a:ext cx="7347884" cy="3143307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8D8CA7F7-5749-C389-77A0-569EFA37ACEA}"/>
              </a:ext>
            </a:extLst>
          </p:cNvPr>
          <p:cNvSpPr/>
          <p:nvPr/>
        </p:nvSpPr>
        <p:spPr>
          <a:xfrm>
            <a:off x="4068186" y="5684866"/>
            <a:ext cx="980906" cy="21140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587890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1845" y="88900"/>
            <a:ext cx="8461208" cy="61340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400" b="1" dirty="0"/>
              <a:t>③　上のパネル</a:t>
            </a:r>
            <a:r>
              <a:rPr lang="ja-JP" altLang="en-US" sz="2400" dirty="0"/>
              <a:t>に、</a:t>
            </a:r>
            <a:r>
              <a:rPr lang="ja-JP" altLang="en-US" sz="2400" b="1" dirty="0"/>
              <a:t>テーブル定義</a:t>
            </a:r>
            <a:r>
              <a:rPr lang="ja-JP" altLang="en-US" sz="2400" dirty="0"/>
              <a:t>と</a:t>
            </a:r>
            <a:r>
              <a:rPr lang="ja-JP" altLang="en-US" sz="2400" b="1" dirty="0"/>
              <a:t>データの追加</a:t>
            </a:r>
            <a:r>
              <a:rPr lang="ja-JP" altLang="en-US" sz="2400" dirty="0"/>
              <a:t>と</a:t>
            </a:r>
            <a:r>
              <a:rPr lang="ja-JP" altLang="en-US" sz="2400" b="1" dirty="0"/>
              <a:t>問い合わせ</a:t>
            </a:r>
            <a:r>
              <a:rPr lang="ja-JP" altLang="en-US" sz="2400" dirty="0"/>
              <a:t>を行う </a:t>
            </a:r>
            <a:r>
              <a:rPr lang="en-US" altLang="ja-JP" sz="2400" dirty="0"/>
              <a:t>SQL </a:t>
            </a:r>
            <a:r>
              <a:rPr lang="ja-JP" altLang="en-US" sz="2400" dirty="0"/>
              <a:t>を入れ実行。（</a:t>
            </a:r>
            <a:r>
              <a:rPr lang="ja-JP" altLang="en-US" sz="2400" b="1" dirty="0"/>
              <a:t>以前の </a:t>
            </a:r>
            <a:r>
              <a:rPr lang="en-US" altLang="ja-JP" sz="2400" b="1" dirty="0"/>
              <a:t>SQL </a:t>
            </a:r>
            <a:r>
              <a:rPr lang="ja-JP" altLang="en-US" sz="2400" b="1" dirty="0"/>
              <a:t>は不要なので消す</a:t>
            </a:r>
            <a:r>
              <a:rPr lang="ja-JP" altLang="en-US" sz="2400" dirty="0"/>
              <a:t>）</a:t>
            </a:r>
            <a:endParaRPr lang="en-US" altLang="ja-JP" sz="2400" dirty="0"/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38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433137" y="1618598"/>
            <a:ext cx="8509334" cy="4154984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CREATE TABLE 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成績 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(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科目 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TEXT,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受講者 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TEXT,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得点 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INTEGER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);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INSERT INTO </a:t>
            </a:r>
            <a:r>
              <a:rPr kumimoji="0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成績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 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VALUES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(</a:t>
            </a: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</a:t>
            </a:r>
            <a:r>
              <a:rPr kumimoji="0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国語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', 'A'</a:t>
            </a: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, 85);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INSERT INTO </a:t>
            </a:r>
            <a:r>
              <a:rPr kumimoji="0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成績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 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VALUES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(</a:t>
            </a: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</a:t>
            </a:r>
            <a:r>
              <a:rPr kumimoji="0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国語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', 'B'</a:t>
            </a: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, 90);</a:t>
            </a:r>
            <a:endParaRPr kumimoji="1" lang="en-US" altLang="ja-JP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游ゴシック" panose="020B0400000000000000" pitchFamily="50" charset="-128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INSERT INTO </a:t>
            </a:r>
            <a:r>
              <a:rPr kumimoji="0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成績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 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VALUES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(</a:t>
            </a: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</a:t>
            </a:r>
            <a:r>
              <a:rPr kumimoji="0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算数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', 'A'</a:t>
            </a: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, 90);</a:t>
            </a:r>
            <a:endParaRPr kumimoji="1" lang="en-US" altLang="ja-JP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游ゴシック" panose="020B0400000000000000" pitchFamily="50" charset="-128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INSERT INTO </a:t>
            </a:r>
            <a:r>
              <a:rPr kumimoji="0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成績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 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VALUES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(</a:t>
            </a: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</a:t>
            </a:r>
            <a:r>
              <a:rPr kumimoji="0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算数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', 'B'</a:t>
            </a: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, 96);</a:t>
            </a:r>
            <a:endParaRPr kumimoji="1" lang="en-US" altLang="ja-JP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游ゴシック" panose="020B0400000000000000" pitchFamily="50" charset="-128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INSERT INTO </a:t>
            </a:r>
            <a:r>
              <a:rPr kumimoji="0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成績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 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VALUES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(</a:t>
            </a: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</a:t>
            </a:r>
            <a:r>
              <a:rPr kumimoji="0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理科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', 'A'</a:t>
            </a: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, 95);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SELECT </a:t>
            </a:r>
            <a:r>
              <a:rPr kumimoji="0" lang="ja-JP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受講者</a:t>
            </a: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 </a:t>
            </a: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FROM </a:t>
            </a:r>
            <a:r>
              <a:rPr kumimoji="0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成績 </a:t>
            </a: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WHERE </a:t>
            </a:r>
            <a:r>
              <a:rPr kumimoji="0" lang="ja-JP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得点 </a:t>
            </a: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=</a:t>
            </a:r>
          </a:p>
          <a:p>
            <a:pPr>
              <a:defRPr/>
            </a:pP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(SELECT MAX</a:t>
            </a: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(</a:t>
            </a:r>
            <a:r>
              <a:rPr kumimoji="0" lang="ja-JP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得点</a:t>
            </a: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) </a:t>
            </a: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FROM </a:t>
            </a:r>
            <a:r>
              <a:rPr kumimoji="0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成績</a:t>
            </a: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)</a:t>
            </a: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;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3306471-2592-6F42-9561-E69FE52B63FF}"/>
              </a:ext>
            </a:extLst>
          </p:cNvPr>
          <p:cNvSpPr txBox="1"/>
          <p:nvPr/>
        </p:nvSpPr>
        <p:spPr>
          <a:xfrm>
            <a:off x="845507" y="5940852"/>
            <a:ext cx="616906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400" dirty="0"/>
              <a:t>副問い合わせを使って、最高得点を取った受講者を検索する</a:t>
            </a:r>
          </a:p>
        </p:txBody>
      </p:sp>
    </p:spTree>
    <p:extLst>
      <p:ext uri="{BB962C8B-B14F-4D97-AF65-F5344CB8AC3E}">
        <p14:creationId xmlns:p14="http://schemas.microsoft.com/office/powerpoint/2010/main" val="106300726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1845" y="88900"/>
            <a:ext cx="8461208" cy="61878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400" dirty="0"/>
              <a:t>④ 「</a:t>
            </a:r>
            <a:r>
              <a:rPr lang="en-US" altLang="ja-JP" sz="2400" b="1" dirty="0"/>
              <a:t>Execute</a:t>
            </a:r>
            <a:r>
              <a:rPr lang="ja-JP" altLang="en-US" sz="2400" dirty="0"/>
              <a:t>」をクリック</a:t>
            </a:r>
            <a:endParaRPr lang="en-US" altLang="ja-JP" sz="2400" dirty="0"/>
          </a:p>
          <a:p>
            <a:pPr marL="0" indent="0">
              <a:buNone/>
            </a:pPr>
            <a:r>
              <a:rPr lang="en-US" altLang="ja-JP" sz="2400" dirty="0"/>
              <a:t>SQL </a:t>
            </a:r>
            <a:r>
              <a:rPr lang="ja-JP" altLang="en-US" sz="2400" dirty="0"/>
              <a:t>文が</a:t>
            </a:r>
            <a:r>
              <a:rPr lang="ja-JP" altLang="en-US" sz="2400" b="1" dirty="0"/>
              <a:t>実行</a:t>
            </a:r>
            <a:r>
              <a:rPr lang="ja-JP" altLang="en-US" sz="2400" dirty="0"/>
              <a:t>され、結果が表示される。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⑤ 下のパネルで、</a:t>
            </a:r>
            <a:r>
              <a:rPr lang="ja-JP" altLang="en-US" sz="2400" b="1" dirty="0"/>
              <a:t>結果を確認</a:t>
            </a:r>
            <a:r>
              <a:rPr lang="ja-JP" altLang="en-US" sz="2400" dirty="0"/>
              <a:t>。</a:t>
            </a:r>
            <a:endParaRPr lang="en-US" altLang="ja-JP" sz="2400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39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B51F08D0-154A-4BD7-19D3-08C759133F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6376" y="1776009"/>
            <a:ext cx="5153860" cy="3397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10638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 err="1"/>
              <a:t>SQLFiddle</a:t>
            </a:r>
            <a:r>
              <a:rPr lang="en-US" altLang="ja-JP" dirty="0"/>
              <a:t> </a:t>
            </a:r>
            <a:r>
              <a:rPr lang="ja-JP" altLang="en-US" dirty="0"/>
              <a:t>のサイトにアクセス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kumimoji="1" lang="en-US" altLang="ja-JP" sz="2400" dirty="0"/>
              <a:t>Web</a:t>
            </a:r>
            <a:r>
              <a:rPr kumimoji="1" lang="ja-JP" altLang="en-US" sz="2400" dirty="0"/>
              <a:t>ブラウザを使用</a:t>
            </a:r>
            <a:endParaRPr kumimoji="1" lang="en-US" altLang="ja-JP" sz="2400" dirty="0"/>
          </a:p>
          <a:p>
            <a:pPr marL="0" indent="0">
              <a:buNone/>
            </a:pPr>
            <a:endParaRPr lang="en-US" altLang="ja-JP" sz="2400" dirty="0"/>
          </a:p>
          <a:p>
            <a:pPr marL="514350" indent="-514350">
              <a:buFont typeface="+mj-lt"/>
              <a:buAutoNum type="arabicPeriod"/>
            </a:pPr>
            <a:r>
              <a:rPr lang="ja-JP" altLang="en-US" sz="2400" dirty="0"/>
              <a:t>ウェブブラウザを開く</a:t>
            </a:r>
            <a:endParaRPr lang="en-US" altLang="ja-JP" sz="2400" dirty="0"/>
          </a:p>
          <a:p>
            <a:pPr marL="514350" indent="-514350">
              <a:buFont typeface="+mj-lt"/>
              <a:buAutoNum type="arabicPeriod"/>
            </a:pPr>
            <a:r>
              <a:rPr lang="ja-JP" altLang="en-US" sz="2400" dirty="0"/>
              <a:t>アドレスバーに</a:t>
            </a:r>
            <a:r>
              <a:rPr lang="en-US" altLang="ja-JP" sz="2400" dirty="0" err="1"/>
              <a:t>SQLFiddle</a:t>
            </a:r>
            <a:r>
              <a:rPr lang="ja-JP" altLang="en-US" sz="2400" dirty="0"/>
              <a:t>の</a:t>
            </a:r>
            <a:r>
              <a:rPr lang="en-US" altLang="ja-JP" sz="2400" dirty="0"/>
              <a:t>URL</a:t>
            </a:r>
            <a:r>
              <a:rPr lang="ja-JP" altLang="en-US" sz="2400" dirty="0"/>
              <a:t>を入力</a:t>
            </a:r>
            <a:endParaRPr lang="en-US" altLang="ja-JP" sz="2400" dirty="0"/>
          </a:p>
          <a:p>
            <a:pPr marL="0" indent="0">
              <a:buNone/>
            </a:pPr>
            <a:r>
              <a:rPr lang="en-US" altLang="ja-JP" sz="2400" b="1" dirty="0"/>
              <a:t>http://sqlfiddle.com/ </a:t>
            </a:r>
          </a:p>
          <a:p>
            <a:pPr marL="0" indent="0">
              <a:buNone/>
            </a:pPr>
            <a:r>
              <a:rPr lang="en-US" altLang="ja-JP" sz="2400" dirty="0"/>
              <a:t>3.   </a:t>
            </a:r>
            <a:r>
              <a:rPr lang="en-US" altLang="ja-JP" sz="2400" b="1" dirty="0">
                <a:solidFill>
                  <a:srgbClr val="FF0000"/>
                </a:solidFill>
              </a:rPr>
              <a:t>MySQL </a:t>
            </a:r>
            <a:r>
              <a:rPr lang="ja-JP" altLang="en-US" sz="2400" b="1" dirty="0">
                <a:solidFill>
                  <a:srgbClr val="FF0000"/>
                </a:solidFill>
              </a:rPr>
              <a:t>を選ぶ</a:t>
            </a:r>
            <a:endParaRPr lang="en-US" altLang="ja-JP" sz="2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r>
              <a:rPr lang="en-US" altLang="ja-JP" sz="2400" dirty="0"/>
              <a:t>URL</a:t>
            </a:r>
            <a:r>
              <a:rPr lang="ja-JP" altLang="en-US" sz="2400" dirty="0"/>
              <a:t>が分からないときは、</a:t>
            </a:r>
            <a:r>
              <a:rPr lang="en-US" altLang="ja-JP" sz="2400" dirty="0"/>
              <a:t>Google</a:t>
            </a:r>
            <a:r>
              <a:rPr lang="ja-JP" altLang="en-US" sz="2400" dirty="0"/>
              <a:t>などの</a:t>
            </a:r>
            <a:r>
              <a:rPr lang="ja-JP" altLang="en-US" sz="2400" b="1" dirty="0"/>
              <a:t>検索エンジン</a:t>
            </a:r>
            <a:r>
              <a:rPr lang="ja-JP" altLang="en-US" sz="2400" dirty="0"/>
              <a:t>を利用。「</a:t>
            </a:r>
            <a:r>
              <a:rPr lang="en-US" altLang="ja-JP" sz="2400" b="1" dirty="0" err="1"/>
              <a:t>SQLFiddle</a:t>
            </a:r>
            <a:r>
              <a:rPr lang="ja-JP" altLang="en-US" sz="2400" dirty="0"/>
              <a:t>」と</a:t>
            </a:r>
            <a:r>
              <a:rPr lang="ja-JP" altLang="en-US" sz="2400" b="1" dirty="0"/>
              <a:t>検索</a:t>
            </a:r>
            <a:r>
              <a:rPr lang="ja-JP" altLang="en-US" sz="2400" dirty="0"/>
              <a:t>し、表示された結果から</a:t>
            </a:r>
            <a:r>
              <a:rPr lang="en-US" altLang="ja-JP" sz="2400" dirty="0" err="1"/>
              <a:t>SQLFiddle</a:t>
            </a:r>
            <a:r>
              <a:rPr lang="ja-JP" altLang="en-US" sz="2400" dirty="0"/>
              <a:t>のウェブサイトをクリック。</a:t>
            </a:r>
            <a:endParaRPr kumimoji="1" lang="ja-JP" altLang="en-US" sz="24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badi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badi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5059774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E3EA0B-1E8F-1AA2-72B6-8A4EA10101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B030521-4DDB-E85B-4EBA-4F061DB539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88900"/>
            <a:ext cx="8461208" cy="61340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400" b="1" dirty="0"/>
              <a:t>③　上のパネル</a:t>
            </a:r>
            <a:r>
              <a:rPr lang="ja-JP" altLang="en-US" sz="2400" dirty="0"/>
              <a:t>に、</a:t>
            </a:r>
            <a:r>
              <a:rPr lang="ja-JP" altLang="en-US" sz="2400" b="1" dirty="0"/>
              <a:t>テーブル定義</a:t>
            </a:r>
            <a:r>
              <a:rPr lang="ja-JP" altLang="en-US" sz="2400" dirty="0"/>
              <a:t>と</a:t>
            </a:r>
            <a:r>
              <a:rPr lang="ja-JP" altLang="en-US" sz="2400" b="1" dirty="0"/>
              <a:t>データの追加</a:t>
            </a:r>
            <a:r>
              <a:rPr lang="ja-JP" altLang="en-US" sz="2400" dirty="0"/>
              <a:t>と</a:t>
            </a:r>
            <a:r>
              <a:rPr lang="ja-JP" altLang="en-US" sz="2400" b="1" dirty="0"/>
              <a:t>問い合わせ</a:t>
            </a:r>
            <a:r>
              <a:rPr lang="ja-JP" altLang="en-US" sz="2400" dirty="0"/>
              <a:t>を行う </a:t>
            </a:r>
            <a:r>
              <a:rPr lang="en-US" altLang="ja-JP" sz="2400" dirty="0"/>
              <a:t>SQL </a:t>
            </a:r>
            <a:r>
              <a:rPr lang="ja-JP" altLang="en-US" sz="2400" dirty="0"/>
              <a:t>を入れ実行。（</a:t>
            </a:r>
            <a:r>
              <a:rPr lang="ja-JP" altLang="en-US" sz="2400" b="1" dirty="0"/>
              <a:t>以前の </a:t>
            </a:r>
            <a:r>
              <a:rPr lang="en-US" altLang="ja-JP" sz="2400" b="1" dirty="0"/>
              <a:t>SQL </a:t>
            </a:r>
            <a:r>
              <a:rPr lang="ja-JP" altLang="en-US" sz="2400" b="1" dirty="0"/>
              <a:t>は不要なので消す</a:t>
            </a:r>
            <a:r>
              <a:rPr lang="ja-JP" altLang="en-US" sz="2400" dirty="0"/>
              <a:t>）</a:t>
            </a:r>
            <a:endParaRPr lang="en-US" altLang="ja-JP" sz="2400" dirty="0"/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977AC44-D2E1-E628-E313-0144D12FC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40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62E19AB-19A2-0F33-2EED-3EDA7ACE4CC3}"/>
              </a:ext>
            </a:extLst>
          </p:cNvPr>
          <p:cNvSpPr/>
          <p:nvPr/>
        </p:nvSpPr>
        <p:spPr>
          <a:xfrm>
            <a:off x="433137" y="1618598"/>
            <a:ext cx="8509334" cy="4154984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CREATE TABLE 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成績 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(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科目 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TEXT,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受講者 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TEXT,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得点 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INTEGER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);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INSERT INTO </a:t>
            </a:r>
            <a:r>
              <a:rPr kumimoji="0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成績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 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VALUES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(</a:t>
            </a: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</a:t>
            </a:r>
            <a:r>
              <a:rPr kumimoji="0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国語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', 'A'</a:t>
            </a: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, 85);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INSERT INTO </a:t>
            </a:r>
            <a:r>
              <a:rPr kumimoji="0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成績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 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VALUES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(</a:t>
            </a: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</a:t>
            </a:r>
            <a:r>
              <a:rPr kumimoji="0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国語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', 'B'</a:t>
            </a: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, 90);</a:t>
            </a:r>
            <a:endParaRPr kumimoji="1" lang="en-US" altLang="ja-JP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游ゴシック" panose="020B0400000000000000" pitchFamily="50" charset="-128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INSERT INTO </a:t>
            </a:r>
            <a:r>
              <a:rPr kumimoji="0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成績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 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VALUES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(</a:t>
            </a: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</a:t>
            </a:r>
            <a:r>
              <a:rPr kumimoji="0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算数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', 'A'</a:t>
            </a: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, 90);</a:t>
            </a:r>
            <a:endParaRPr kumimoji="1" lang="en-US" altLang="ja-JP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游ゴシック" panose="020B0400000000000000" pitchFamily="50" charset="-128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INSERT INTO </a:t>
            </a:r>
            <a:r>
              <a:rPr kumimoji="0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成績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 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VALUES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(</a:t>
            </a: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</a:t>
            </a:r>
            <a:r>
              <a:rPr kumimoji="0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算数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', 'B'</a:t>
            </a: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, 96);</a:t>
            </a:r>
            <a:endParaRPr kumimoji="1" lang="en-US" altLang="ja-JP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游ゴシック" panose="020B0400000000000000" pitchFamily="50" charset="-128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INSERT INTO </a:t>
            </a:r>
            <a:r>
              <a:rPr kumimoji="0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成績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 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VALUES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(</a:t>
            </a: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</a:t>
            </a:r>
            <a:r>
              <a:rPr kumimoji="0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理科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', 'A'</a:t>
            </a: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, 95);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SELECT </a:t>
            </a:r>
            <a:r>
              <a:rPr kumimoji="0" lang="ja-JP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受講者</a:t>
            </a: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 </a:t>
            </a: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FROM </a:t>
            </a:r>
            <a:r>
              <a:rPr kumimoji="0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成績 </a:t>
            </a: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WHERE </a:t>
            </a:r>
            <a:r>
              <a:rPr kumimoji="0" lang="ja-JP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得点 </a:t>
            </a: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=</a:t>
            </a:r>
          </a:p>
          <a:p>
            <a:pPr>
              <a:defRPr/>
            </a:pP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(SELECT MAX</a:t>
            </a: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(</a:t>
            </a:r>
            <a:r>
              <a:rPr kumimoji="0" lang="ja-JP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得点</a:t>
            </a: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) </a:t>
            </a: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FROM </a:t>
            </a:r>
            <a:r>
              <a:rPr kumimoji="0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成績</a:t>
            </a: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)</a:t>
            </a: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;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CBF5F9D-4AED-C762-6488-6D7FA1F5E24B}"/>
              </a:ext>
            </a:extLst>
          </p:cNvPr>
          <p:cNvSpPr txBox="1"/>
          <p:nvPr/>
        </p:nvSpPr>
        <p:spPr>
          <a:xfrm>
            <a:off x="845507" y="5940852"/>
            <a:ext cx="616906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400" dirty="0"/>
              <a:t>副問い合わせを使って、最高得点を取った受講者を検索する</a:t>
            </a:r>
          </a:p>
        </p:txBody>
      </p:sp>
    </p:spTree>
    <p:extLst>
      <p:ext uri="{BB962C8B-B14F-4D97-AF65-F5344CB8AC3E}">
        <p14:creationId xmlns:p14="http://schemas.microsoft.com/office/powerpoint/2010/main" val="75583287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C45D2D-E0B3-EAB1-B3DA-1F187476CB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3E06701-077D-B180-4F41-4ACF1482F5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88900"/>
            <a:ext cx="8461208" cy="61878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400" dirty="0"/>
              <a:t>④ 「</a:t>
            </a:r>
            <a:r>
              <a:rPr lang="en-US" altLang="ja-JP" sz="2400" b="1" dirty="0"/>
              <a:t>Execute</a:t>
            </a:r>
            <a:r>
              <a:rPr lang="ja-JP" altLang="en-US" sz="2400" dirty="0"/>
              <a:t>」をクリック</a:t>
            </a:r>
            <a:endParaRPr lang="en-US" altLang="ja-JP" sz="2400" dirty="0"/>
          </a:p>
          <a:p>
            <a:pPr marL="0" indent="0">
              <a:buNone/>
            </a:pPr>
            <a:r>
              <a:rPr lang="en-US" altLang="ja-JP" sz="2400" dirty="0"/>
              <a:t>SQL </a:t>
            </a:r>
            <a:r>
              <a:rPr lang="ja-JP" altLang="en-US" sz="2400" dirty="0"/>
              <a:t>文が</a:t>
            </a:r>
            <a:r>
              <a:rPr lang="ja-JP" altLang="en-US" sz="2400" b="1" dirty="0"/>
              <a:t>実行</a:t>
            </a:r>
            <a:r>
              <a:rPr lang="ja-JP" altLang="en-US" sz="2400" dirty="0"/>
              <a:t>され、結果が表示される。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⑤ 下のパネルで、</a:t>
            </a:r>
            <a:r>
              <a:rPr lang="ja-JP" altLang="en-US" sz="2400" b="1" dirty="0"/>
              <a:t>結果を確認</a:t>
            </a:r>
            <a:r>
              <a:rPr lang="ja-JP" altLang="en-US" sz="2400" dirty="0"/>
              <a:t>。</a:t>
            </a:r>
            <a:endParaRPr lang="en-US" altLang="ja-JP" sz="2400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9CCF175-4585-2752-BEBC-6BD802F21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41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A4FD22DE-29BE-A4F8-A979-8A391B130F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6376" y="1776009"/>
            <a:ext cx="5153860" cy="3397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434044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91F1B49-E6F8-EE75-1EE0-64BA6B9D0F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301014"/>
            <a:ext cx="8461208" cy="642046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ja-JP" altLang="en-US" sz="2400" dirty="0">
                <a:solidFill>
                  <a:srgbClr val="FF0000"/>
                </a:solidFill>
              </a:rPr>
              <a:t>発展演習③ 平均点より高い得点の検索</a:t>
            </a:r>
            <a:endParaRPr lang="en-US" altLang="ja-JP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kumimoji="1" lang="en-US" altLang="ja-JP" sz="2400" dirty="0"/>
          </a:p>
          <a:p>
            <a:pPr marL="0" indent="0">
              <a:buNone/>
            </a:pPr>
            <a:r>
              <a:rPr lang="en-US" altLang="ja-JP" sz="2400" dirty="0"/>
              <a:t>【</a:t>
            </a:r>
            <a:r>
              <a:rPr lang="ja-JP" altLang="en-US" sz="2400" dirty="0"/>
              <a:t>課題</a:t>
            </a:r>
            <a:r>
              <a:rPr lang="en-US" altLang="ja-JP" sz="2400" dirty="0"/>
              <a:t>】 </a:t>
            </a:r>
            <a:r>
              <a:rPr lang="ja-JP" altLang="en-US" sz="2400" dirty="0"/>
              <a:t>成績テーブルから、全科目の平均点よりも高い得点のレコードを すべて選択してください。副問い合わせを使用してください。 </a:t>
            </a:r>
            <a:endParaRPr lang="en-US" altLang="ja-JP" sz="2400" dirty="0"/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r>
              <a:rPr lang="en-US" altLang="ja-JP" sz="2400" dirty="0"/>
              <a:t>【</a:t>
            </a:r>
            <a:r>
              <a:rPr lang="ja-JP" altLang="en-US" sz="2400" dirty="0"/>
              <a:t>ヒント</a:t>
            </a:r>
            <a:r>
              <a:rPr lang="en-US" altLang="ja-JP" sz="2400" dirty="0"/>
              <a:t>】 </a:t>
            </a:r>
          </a:p>
          <a:p>
            <a:r>
              <a:rPr lang="ja-JP" altLang="en-US" sz="2400" dirty="0"/>
              <a:t>副問い合わせで</a:t>
            </a:r>
            <a:r>
              <a:rPr lang="en-US" altLang="ja-JP" sz="2400" b="1" dirty="0"/>
              <a:t>AVG</a:t>
            </a:r>
            <a:r>
              <a:rPr lang="ja-JP" altLang="en-US" sz="2400" b="1" dirty="0"/>
              <a:t>関数</a:t>
            </a:r>
            <a:r>
              <a:rPr lang="ja-JP" altLang="en-US" sz="2400" dirty="0"/>
              <a:t>を使って</a:t>
            </a:r>
            <a:r>
              <a:rPr lang="ja-JP" altLang="en-US" sz="2400" b="1" dirty="0"/>
              <a:t>平均点</a:t>
            </a:r>
            <a:r>
              <a:rPr lang="ja-JP" altLang="en-US" sz="2400" dirty="0"/>
              <a:t>を求める</a:t>
            </a:r>
            <a:endParaRPr lang="en-US" altLang="ja-JP" sz="2400" dirty="0"/>
          </a:p>
          <a:p>
            <a:r>
              <a:rPr lang="ja-JP" altLang="en-US" sz="2400" dirty="0"/>
              <a:t>主問い合わせで、</a:t>
            </a:r>
            <a:r>
              <a:rPr lang="ja-JP" altLang="en-US" sz="2400" b="1" dirty="0"/>
              <a:t>平均点「より高い」得点を検索</a:t>
            </a:r>
            <a:r>
              <a:rPr lang="ja-JP" altLang="en-US" sz="2400" dirty="0"/>
              <a:t>する （</a:t>
            </a:r>
            <a:r>
              <a:rPr lang="ja-JP" altLang="en-US" sz="2400" b="1" dirty="0">
                <a:solidFill>
                  <a:srgbClr val="FF0000"/>
                </a:solidFill>
              </a:rPr>
              <a:t>「</a:t>
            </a:r>
            <a:r>
              <a:rPr lang="en-US" altLang="ja-JP" sz="2400" b="1" dirty="0">
                <a:solidFill>
                  <a:srgbClr val="FF0000"/>
                </a:solidFill>
              </a:rPr>
              <a:t>=</a:t>
            </a:r>
            <a:r>
              <a:rPr lang="ja-JP" altLang="en-US" sz="2400" b="1" dirty="0">
                <a:solidFill>
                  <a:srgbClr val="FF0000"/>
                </a:solidFill>
              </a:rPr>
              <a:t>」ではなく「</a:t>
            </a:r>
            <a:r>
              <a:rPr lang="en-US" altLang="ja-JP" sz="2400" b="1" dirty="0">
                <a:solidFill>
                  <a:srgbClr val="FF0000"/>
                </a:solidFill>
              </a:rPr>
              <a:t>&gt;</a:t>
            </a:r>
            <a:r>
              <a:rPr lang="ja-JP" altLang="en-US" sz="2400" b="1" dirty="0">
                <a:solidFill>
                  <a:srgbClr val="FF0000"/>
                </a:solidFill>
              </a:rPr>
              <a:t>」を使う</a:t>
            </a:r>
            <a:r>
              <a:rPr lang="ja-JP" altLang="en-US" sz="2400" dirty="0"/>
              <a:t>）</a:t>
            </a:r>
            <a:endParaRPr lang="en-US" altLang="ja-JP" sz="2400" dirty="0"/>
          </a:p>
          <a:p>
            <a:r>
              <a:rPr lang="en-US" altLang="ja-JP" sz="2400" dirty="0"/>
              <a:t>SELECT * </a:t>
            </a:r>
            <a:r>
              <a:rPr lang="ja-JP" altLang="en-US" sz="2400" dirty="0"/>
              <a:t>を使って、すべての列を表示する </a:t>
            </a:r>
            <a:endParaRPr lang="en-US" altLang="ja-JP" sz="2400" dirty="0"/>
          </a:p>
          <a:p>
            <a:pPr marL="0" indent="0">
              <a:buNone/>
            </a:pPr>
            <a:r>
              <a:rPr lang="en-US" altLang="ja-JP" sz="2400" dirty="0"/>
              <a:t>【</a:t>
            </a:r>
            <a:r>
              <a:rPr lang="ja-JP" altLang="en-US" sz="2400" dirty="0"/>
              <a:t>期待される結果</a:t>
            </a:r>
            <a:r>
              <a:rPr lang="en-US" altLang="ja-JP" sz="2400" dirty="0"/>
              <a:t>】 </a:t>
            </a:r>
          </a:p>
          <a:p>
            <a:pPr marL="0" indent="0">
              <a:buNone/>
            </a:pPr>
            <a:r>
              <a:rPr lang="ja-JP" altLang="en-US" sz="2400" dirty="0"/>
              <a:t>科目 受講者 得点 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算数 </a:t>
            </a:r>
            <a:r>
              <a:rPr lang="en-US" altLang="ja-JP" sz="2400" dirty="0"/>
              <a:t>B </a:t>
            </a:r>
            <a:r>
              <a:rPr lang="ja-JP" altLang="en-US" sz="2400" dirty="0"/>
              <a:t>         </a:t>
            </a:r>
            <a:r>
              <a:rPr lang="en-US" altLang="ja-JP" sz="2400" dirty="0"/>
              <a:t>96 </a:t>
            </a:r>
          </a:p>
          <a:p>
            <a:pPr marL="0" indent="0">
              <a:buNone/>
            </a:pPr>
            <a:r>
              <a:rPr lang="ja-JP" altLang="en-US" sz="2400" dirty="0"/>
              <a:t>理科 </a:t>
            </a:r>
            <a:r>
              <a:rPr lang="en-US" altLang="ja-JP" sz="2400" dirty="0"/>
              <a:t>A          95</a:t>
            </a:r>
            <a:endParaRPr kumimoji="1" lang="ja-JP" altLang="en-US" sz="240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3F869CE-3B06-90B5-1D74-0578794C0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42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3276028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F10A79-2635-7043-3E94-C25DA3D92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/>
              <a:t>発展演習③ の解答と解説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C620DAF-B678-3B70-7CB1-CF182F1958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846252"/>
            <a:ext cx="8461208" cy="587522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ja-JP" dirty="0"/>
              <a:t>【</a:t>
            </a:r>
            <a:r>
              <a:rPr lang="ja-JP" altLang="en-US" dirty="0"/>
              <a:t>解答</a:t>
            </a:r>
            <a:r>
              <a:rPr lang="en-US" altLang="ja-JP" dirty="0"/>
              <a:t>】 </a:t>
            </a:r>
          </a:p>
          <a:p>
            <a:pPr marL="0" indent="0">
              <a:buNone/>
            </a:pPr>
            <a:r>
              <a:rPr lang="en-US" altLang="ja-JP" b="1" dirty="0"/>
              <a:t>SELECT * FROM </a:t>
            </a:r>
            <a:r>
              <a:rPr lang="ja-JP" altLang="en-US" b="1" dirty="0"/>
              <a:t>成績 </a:t>
            </a:r>
            <a:r>
              <a:rPr lang="en-US" altLang="ja-JP" b="1" dirty="0"/>
              <a:t>WHERE </a:t>
            </a:r>
            <a:r>
              <a:rPr lang="ja-JP" altLang="en-US" b="1" dirty="0"/>
              <a:t>得点 </a:t>
            </a:r>
            <a:r>
              <a:rPr lang="en-US" altLang="ja-JP" b="1" dirty="0"/>
              <a:t>&gt; </a:t>
            </a:r>
          </a:p>
          <a:p>
            <a:pPr marL="0" indent="0">
              <a:buNone/>
            </a:pPr>
            <a:r>
              <a:rPr lang="en-US" altLang="ja-JP" b="1" dirty="0"/>
              <a:t>(SELECT AVG(</a:t>
            </a:r>
            <a:r>
              <a:rPr lang="ja-JP" altLang="en-US" b="1" dirty="0"/>
              <a:t>得点</a:t>
            </a:r>
            <a:r>
              <a:rPr lang="en-US" altLang="ja-JP" b="1" dirty="0"/>
              <a:t>) FROM </a:t>
            </a:r>
            <a:r>
              <a:rPr lang="ja-JP" altLang="en-US" b="1" dirty="0"/>
              <a:t>成績</a:t>
            </a:r>
            <a:r>
              <a:rPr lang="en-US" altLang="ja-JP" b="1" dirty="0"/>
              <a:t>); </a:t>
            </a:r>
          </a:p>
          <a:p>
            <a:pPr marL="0" indent="0">
              <a:buNone/>
            </a:pPr>
            <a:r>
              <a:rPr lang="en-US" altLang="ja-JP" dirty="0"/>
              <a:t>【</a:t>
            </a:r>
            <a:r>
              <a:rPr lang="ja-JP" altLang="en-US" dirty="0"/>
              <a:t>解説</a:t>
            </a:r>
            <a:r>
              <a:rPr lang="en-US" altLang="ja-JP" dirty="0"/>
              <a:t>】 </a:t>
            </a:r>
          </a:p>
          <a:p>
            <a:pPr marL="514350" indent="-514350">
              <a:buAutoNum type="arabicPeriod"/>
            </a:pPr>
            <a:r>
              <a:rPr lang="ja-JP" altLang="en-US" b="1" dirty="0"/>
              <a:t>副問い合わせで平均点を計算 </a:t>
            </a:r>
            <a:br>
              <a:rPr lang="en-US" altLang="ja-JP" dirty="0"/>
            </a:br>
            <a:r>
              <a:rPr lang="en-US" altLang="ja-JP" b="1" dirty="0"/>
              <a:t>(SELECT AVG(</a:t>
            </a:r>
            <a:r>
              <a:rPr lang="ja-JP" altLang="en-US" b="1" dirty="0"/>
              <a:t>得点</a:t>
            </a:r>
            <a:r>
              <a:rPr lang="en-US" altLang="ja-JP" b="1" dirty="0"/>
              <a:t>) FROM </a:t>
            </a:r>
            <a:r>
              <a:rPr lang="ja-JP" altLang="en-US" b="1" dirty="0"/>
              <a:t>成績</a:t>
            </a:r>
            <a:r>
              <a:rPr lang="en-US" altLang="ja-JP" b="1" dirty="0"/>
              <a:t>) </a:t>
            </a:r>
            <a:r>
              <a:rPr lang="en-US" altLang="ja-JP" dirty="0"/>
              <a:t>→ (85 + 90 + 90 + 96 + 95) ÷ 5 = 91.2</a:t>
            </a:r>
          </a:p>
          <a:p>
            <a:pPr marL="514350" indent="-514350">
              <a:buAutoNum type="arabicPeriod"/>
            </a:pPr>
            <a:r>
              <a:rPr lang="ja-JP" altLang="en-US" b="1" dirty="0"/>
              <a:t>主問い合わせで</a:t>
            </a:r>
            <a:r>
              <a:rPr lang="en-US" altLang="ja-JP" b="1" dirty="0"/>
              <a:t>91.2</a:t>
            </a:r>
            <a:r>
              <a:rPr lang="ja-JP" altLang="en-US" b="1" dirty="0"/>
              <a:t>より高い得点を検索</a:t>
            </a:r>
            <a:br>
              <a:rPr lang="en-US" altLang="ja-JP" dirty="0"/>
            </a:br>
            <a:r>
              <a:rPr lang="en-US" altLang="ja-JP" b="1" dirty="0"/>
              <a:t>SELECT * FROM </a:t>
            </a:r>
            <a:r>
              <a:rPr lang="ja-JP" altLang="en-US" b="1" dirty="0"/>
              <a:t>成績 </a:t>
            </a:r>
            <a:r>
              <a:rPr lang="en-US" altLang="ja-JP" b="1" dirty="0"/>
              <a:t>WHERE </a:t>
            </a:r>
            <a:r>
              <a:rPr lang="ja-JP" altLang="en-US" b="1" dirty="0"/>
              <a:t>得点 </a:t>
            </a:r>
            <a:r>
              <a:rPr lang="en-US" altLang="ja-JP" b="1" dirty="0"/>
              <a:t>&gt; 91.2 </a:t>
            </a:r>
            <a:r>
              <a:rPr lang="en-US" altLang="ja-JP" dirty="0"/>
              <a:t>→ 96</a:t>
            </a:r>
            <a:r>
              <a:rPr lang="ja-JP" altLang="en-US" dirty="0"/>
              <a:t>点（</a:t>
            </a:r>
            <a:r>
              <a:rPr lang="en-US" altLang="ja-JP" dirty="0"/>
              <a:t>B</a:t>
            </a:r>
            <a:r>
              <a:rPr lang="ja-JP" altLang="en-US" dirty="0"/>
              <a:t>・算数）と</a:t>
            </a:r>
            <a:r>
              <a:rPr lang="en-US" altLang="ja-JP" dirty="0"/>
              <a:t>95</a:t>
            </a:r>
            <a:r>
              <a:rPr lang="ja-JP" altLang="en-US" dirty="0"/>
              <a:t>点（</a:t>
            </a:r>
            <a:r>
              <a:rPr lang="en-US" altLang="ja-JP" dirty="0"/>
              <a:t>A</a:t>
            </a:r>
            <a:r>
              <a:rPr lang="ja-JP" altLang="en-US" dirty="0"/>
              <a:t>・理科）が該当 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【</a:t>
            </a:r>
            <a:r>
              <a:rPr lang="ja-JP" altLang="en-US" dirty="0"/>
              <a:t>重要なポイント</a:t>
            </a:r>
            <a:r>
              <a:rPr lang="en-US" altLang="ja-JP" dirty="0"/>
              <a:t>】 </a:t>
            </a:r>
          </a:p>
          <a:p>
            <a:r>
              <a:rPr lang="en-US" altLang="ja-JP" dirty="0"/>
              <a:t>AVG</a:t>
            </a:r>
            <a:r>
              <a:rPr lang="ja-JP" altLang="en-US" dirty="0"/>
              <a:t>関数は平均値を返す集計関数 </a:t>
            </a:r>
            <a:endParaRPr lang="en-US" altLang="ja-JP" dirty="0"/>
          </a:p>
          <a:p>
            <a:r>
              <a:rPr lang="ja-JP" altLang="en-US" b="1" dirty="0"/>
              <a:t>「より高い」は「</a:t>
            </a:r>
            <a:r>
              <a:rPr lang="en-US" altLang="ja-JP" b="1" dirty="0"/>
              <a:t>&gt;</a:t>
            </a:r>
            <a:r>
              <a:rPr lang="ja-JP" altLang="en-US" b="1" dirty="0"/>
              <a:t>」</a:t>
            </a:r>
            <a:r>
              <a:rPr lang="ja-JP" altLang="en-US" dirty="0"/>
              <a:t>、</a:t>
            </a:r>
            <a:r>
              <a:rPr lang="ja-JP" altLang="en-US" b="1" dirty="0"/>
              <a:t>「以上」は「</a:t>
            </a:r>
            <a:r>
              <a:rPr lang="en-US" altLang="ja-JP" b="1" dirty="0"/>
              <a:t>&gt;=</a:t>
            </a:r>
            <a:r>
              <a:rPr lang="ja-JP" altLang="en-US" b="1" dirty="0"/>
              <a:t>」</a:t>
            </a:r>
            <a:r>
              <a:rPr lang="ja-JP" altLang="en-US" dirty="0"/>
              <a:t>を使う 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5037BF7-A887-2B36-B2F6-B0333CCC6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43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4878957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5FA9F2-FE2A-067F-6A42-77B94EC28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/>
              <a:t>副問い合わせと</a:t>
            </a:r>
            <a:r>
              <a:rPr lang="en-US" altLang="ja-JP" dirty="0"/>
              <a:t>IN</a:t>
            </a:r>
            <a:r>
              <a:rPr lang="ja-JP" altLang="en-US" dirty="0"/>
              <a:t>のまとめ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3364329-1C67-F2BC-AAB4-EDC73057CE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846252"/>
            <a:ext cx="8461208" cy="58367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dirty="0"/>
              <a:t>【</a:t>
            </a:r>
            <a:r>
              <a:rPr lang="ja-JP" altLang="en-US" dirty="0"/>
              <a:t>学習したこと</a:t>
            </a:r>
            <a:r>
              <a:rPr lang="en-US" altLang="ja-JP" dirty="0"/>
              <a:t>】 </a:t>
            </a:r>
          </a:p>
          <a:p>
            <a:pPr marL="0" indent="0">
              <a:buNone/>
            </a:pPr>
            <a:r>
              <a:rPr lang="ja-JP" altLang="en-US" b="1" dirty="0"/>
              <a:t>副問い合わせと</a:t>
            </a:r>
            <a:endParaRPr lang="en-US" altLang="ja-JP" b="1" dirty="0"/>
          </a:p>
          <a:p>
            <a:r>
              <a:rPr lang="ja-JP" altLang="en-US" dirty="0"/>
              <a:t>丸かっこで囲む</a:t>
            </a:r>
            <a:endParaRPr lang="en-US" altLang="ja-JP" dirty="0"/>
          </a:p>
          <a:p>
            <a:r>
              <a:rPr lang="ja-JP" altLang="en-US" dirty="0"/>
              <a:t>内側から外側へ実行される 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b="1" dirty="0"/>
              <a:t>複数行副問い合わせ </a:t>
            </a:r>
            <a:endParaRPr lang="en-US" altLang="ja-JP" b="1" dirty="0"/>
          </a:p>
          <a:p>
            <a:r>
              <a:rPr lang="ja-JP" altLang="en-US" dirty="0"/>
              <a:t>複数の値を返す副問い合わせ </a:t>
            </a:r>
            <a:endParaRPr lang="en-US" altLang="ja-JP" dirty="0"/>
          </a:p>
          <a:p>
            <a:r>
              <a:rPr lang="en-US" altLang="ja-JP" dirty="0"/>
              <a:t>IN</a:t>
            </a:r>
            <a:r>
              <a:rPr lang="ja-JP" altLang="en-US" dirty="0"/>
              <a:t> などと組み合わせて使用 </a:t>
            </a:r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F2E34E0-2BD1-0FBB-FBA5-3950B305B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44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852564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24072" y="629268"/>
            <a:ext cx="5311440" cy="1286160"/>
          </a:xfrm>
        </p:spPr>
        <p:txBody>
          <a:bodyPr anchor="b">
            <a:normAutofit/>
          </a:bodyPr>
          <a:lstStyle/>
          <a:p>
            <a:pPr algn="l"/>
            <a:r>
              <a:rPr lang="ja-JP" altLang="en-US" dirty="0"/>
              <a:t>演習３．副問い合わせ</a:t>
            </a:r>
            <a:endParaRPr lang="ja-JP" altLang="en-US" b="1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724073" y="2027321"/>
            <a:ext cx="5177644" cy="4626141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endParaRPr lang="en-US" altLang="ja-JP" b="1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825C89A-4CA9-463F-B084-0B2641B9566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2677" r="29301"/>
          <a:stretch/>
        </p:blipFill>
        <p:spPr>
          <a:xfrm>
            <a:off x="20" y="10"/>
            <a:ext cx="3476673" cy="6857990"/>
          </a:xfrm>
          <a:prstGeom prst="rect">
            <a:avLst/>
          </a:prstGeom>
          <a:effectLst/>
        </p:spPr>
      </p:pic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8011648" y="6364538"/>
            <a:ext cx="890069" cy="365125"/>
          </a:xfrm>
        </p:spPr>
        <p:txBody>
          <a:bodyPr>
            <a:noAutofit/>
          </a:bodyPr>
          <a:lstStyle/>
          <a:p>
            <a:pPr marL="0" marR="0" lvl="0" indent="0" algn="r" defTabSz="4572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16F77370-7F48-49C1-8603-DB37AE8840E1}" type="slidenum">
              <a:rPr kumimoji="0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45</a:t>
            </a:fld>
            <a:endParaRPr kumimoji="0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2171109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kumimoji="1" lang="en-US" altLang="ja-JP" sz="2400" dirty="0"/>
              <a:t>Web</a:t>
            </a:r>
            <a:r>
              <a:rPr kumimoji="1" lang="ja-JP" altLang="en-US" sz="2400" dirty="0"/>
              <a:t>ブラウザを使用</a:t>
            </a:r>
            <a:endParaRPr kumimoji="1"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① アドレスバーに</a:t>
            </a:r>
            <a:r>
              <a:rPr lang="en-US" altLang="ja-JP" sz="2400" dirty="0" err="1"/>
              <a:t>SQLFiddle</a:t>
            </a:r>
            <a:r>
              <a:rPr lang="ja-JP" altLang="en-US" sz="2400" dirty="0"/>
              <a:t>の</a:t>
            </a:r>
            <a:r>
              <a:rPr lang="en-US" altLang="ja-JP" sz="2400" dirty="0"/>
              <a:t>URL</a:t>
            </a:r>
            <a:r>
              <a:rPr lang="ja-JP" altLang="en-US" sz="2400" dirty="0"/>
              <a:t>を入力</a:t>
            </a:r>
            <a:endParaRPr lang="en-US" altLang="ja-JP" sz="2400" dirty="0"/>
          </a:p>
          <a:p>
            <a:pPr marL="0" indent="0">
              <a:buNone/>
            </a:pPr>
            <a:r>
              <a:rPr lang="en-US" altLang="ja-JP" sz="2400" b="1" dirty="0">
                <a:hlinkClick r:id="rId2"/>
              </a:rPr>
              <a:t>http://sqlfiddle.com/</a:t>
            </a:r>
            <a:endParaRPr lang="en-US" altLang="ja-JP" sz="2400" b="1" dirty="0"/>
          </a:p>
          <a:p>
            <a:pPr marL="0" indent="0">
              <a:buNone/>
            </a:pPr>
            <a:r>
              <a:rPr lang="en-US" altLang="ja-JP" sz="2400" b="1" dirty="0"/>
              <a:t> 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② 「</a:t>
            </a:r>
            <a:r>
              <a:rPr lang="en-US" altLang="ja-JP" sz="2400" b="1" dirty="0"/>
              <a:t>MySQL</a:t>
            </a:r>
            <a:r>
              <a:rPr lang="ja-JP" altLang="en-US" sz="2400" dirty="0"/>
              <a:t>」を選択</a:t>
            </a:r>
            <a:endParaRPr lang="en-US" altLang="ja-JP" sz="24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badi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46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badi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0AF87328-4226-2835-F9C8-63CD615E1C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124" y="3429000"/>
            <a:ext cx="7347884" cy="3143307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1D285E25-6CFA-AC9F-8605-7F04BC868F9A}"/>
              </a:ext>
            </a:extLst>
          </p:cNvPr>
          <p:cNvSpPr/>
          <p:nvPr/>
        </p:nvSpPr>
        <p:spPr>
          <a:xfrm>
            <a:off x="4068186" y="5684866"/>
            <a:ext cx="980906" cy="21140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880207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1844" y="88900"/>
            <a:ext cx="8822155" cy="61340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400" b="1" dirty="0"/>
              <a:t>③　上のパネル</a:t>
            </a:r>
            <a:r>
              <a:rPr lang="ja-JP" altLang="en-US" sz="2400" dirty="0"/>
              <a:t>に、</a:t>
            </a:r>
            <a:r>
              <a:rPr lang="ja-JP" altLang="en-US" sz="2400" b="1" dirty="0"/>
              <a:t>テーブル定義</a:t>
            </a:r>
            <a:r>
              <a:rPr lang="ja-JP" altLang="en-US" sz="2400" dirty="0"/>
              <a:t>と</a:t>
            </a:r>
            <a:r>
              <a:rPr lang="ja-JP" altLang="en-US" sz="2400" b="1" dirty="0"/>
              <a:t>データの追加</a:t>
            </a:r>
            <a:r>
              <a:rPr lang="ja-JP" altLang="en-US" sz="2400" dirty="0"/>
              <a:t>と</a:t>
            </a:r>
            <a:r>
              <a:rPr lang="ja-JP" altLang="en-US" sz="2400" b="1" dirty="0"/>
              <a:t>問い合わせ</a:t>
            </a:r>
            <a:r>
              <a:rPr lang="ja-JP" altLang="en-US" sz="2400" dirty="0"/>
              <a:t>を行う </a:t>
            </a:r>
            <a:r>
              <a:rPr lang="en-US" altLang="ja-JP" sz="2400" dirty="0"/>
              <a:t>SQL </a:t>
            </a:r>
            <a:r>
              <a:rPr lang="ja-JP" altLang="en-US" sz="2400" dirty="0"/>
              <a:t>を入れ実行。（</a:t>
            </a:r>
            <a:r>
              <a:rPr lang="ja-JP" altLang="en-US" sz="2400" b="1" dirty="0"/>
              <a:t>以前の </a:t>
            </a:r>
            <a:r>
              <a:rPr lang="en-US" altLang="ja-JP" sz="2400" b="1" dirty="0"/>
              <a:t>SQL </a:t>
            </a:r>
            <a:r>
              <a:rPr lang="ja-JP" altLang="en-US" sz="2400" b="1" dirty="0"/>
              <a:t>は不要なので消す</a:t>
            </a:r>
            <a:r>
              <a:rPr lang="ja-JP" altLang="en-US" sz="2400" dirty="0"/>
              <a:t>）</a:t>
            </a:r>
            <a:endParaRPr lang="en-US" altLang="ja-JP" sz="2400" dirty="0"/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47</a:t>
            </a:fld>
            <a:endParaRPr kumimoji="1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409527" y="1007667"/>
            <a:ext cx="8271010" cy="528644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7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CREATE TABLE 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従業員 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(</a:t>
            </a:r>
          </a:p>
          <a:p>
            <a:pPr marL="0" marR="0" lvl="0" indent="0" algn="l" defTabSz="457200" rtl="0" eaLnBrk="1" fontAlgn="auto" latinLnBrk="0" hangingPunct="1">
              <a:lnSpc>
                <a:spcPct val="7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    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従業員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ID INTEGER,</a:t>
            </a:r>
          </a:p>
          <a:p>
            <a:pPr marL="0" marR="0" lvl="0" indent="0" algn="l" defTabSz="457200" rtl="0" eaLnBrk="1" fontAlgn="auto" latinLnBrk="0" hangingPunct="1">
              <a:lnSpc>
                <a:spcPct val="7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    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名前 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TEXT,</a:t>
            </a:r>
          </a:p>
          <a:p>
            <a:pPr marL="0" marR="0" lvl="0" indent="0" algn="l" defTabSz="457200" rtl="0" eaLnBrk="1" fontAlgn="auto" latinLnBrk="0" hangingPunct="1">
              <a:lnSpc>
                <a:spcPct val="7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    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部署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ID INTEGER,</a:t>
            </a:r>
          </a:p>
          <a:p>
            <a:pPr marL="0" marR="0" lvl="0" indent="0" algn="l" defTabSz="457200" rtl="0" eaLnBrk="1" fontAlgn="auto" latinLnBrk="0" hangingPunct="1">
              <a:lnSpc>
                <a:spcPct val="7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    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給与 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INTEGER</a:t>
            </a:r>
          </a:p>
          <a:p>
            <a:pPr marL="0" marR="0" lvl="0" indent="0" algn="l" defTabSz="457200" rtl="0" eaLnBrk="1" fontAlgn="auto" latinLnBrk="0" hangingPunct="1">
              <a:lnSpc>
                <a:spcPct val="7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);</a:t>
            </a:r>
          </a:p>
          <a:p>
            <a:pPr marL="0" marR="0" lvl="0" indent="0" algn="l" defTabSz="457200" rtl="0" eaLnBrk="1" fontAlgn="auto" latinLnBrk="0" hangingPunct="1">
              <a:lnSpc>
                <a:spcPct val="7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INSERT INTO 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従業員 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VALUES(5, '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伊藤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', 104, 280000);</a:t>
            </a:r>
          </a:p>
          <a:p>
            <a:pPr marL="0" marR="0" lvl="0" indent="0" algn="l" defTabSz="457200" rtl="0" eaLnBrk="1" fontAlgn="auto" latinLnBrk="0" hangingPunct="1">
              <a:lnSpc>
                <a:spcPct val="7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INSERT INTO 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従業員 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VALUES(6, '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渡辺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', 101, 320000);</a:t>
            </a:r>
          </a:p>
          <a:p>
            <a:pPr marL="0" marR="0" lvl="0" indent="0" algn="l" defTabSz="457200" rtl="0" eaLnBrk="1" fontAlgn="auto" latinLnBrk="0" hangingPunct="1">
              <a:lnSpc>
                <a:spcPct val="7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INSERT INTO 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従業員 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VALUES(7, '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小林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', 102, 270000);</a:t>
            </a:r>
          </a:p>
          <a:p>
            <a:pPr marL="0" marR="0" lvl="0" indent="0" algn="l" defTabSz="457200" rtl="0" eaLnBrk="1" fontAlgn="auto" latinLnBrk="0" hangingPunct="1">
              <a:lnSpc>
                <a:spcPct val="7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INSERT INTO 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従業員 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VALUES(8, '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加藤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', 103, 290000);</a:t>
            </a:r>
          </a:p>
          <a:p>
            <a:pPr marL="0" marR="0" lvl="0" indent="0" algn="l" defTabSz="457200" rtl="0" eaLnBrk="1" fontAlgn="auto" latinLnBrk="0" hangingPunct="1">
              <a:lnSpc>
                <a:spcPct val="7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INSERT INTO 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従業員 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VALUES(9, '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吉田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', 104, 310000);</a:t>
            </a:r>
          </a:p>
          <a:p>
            <a:pPr marL="0" marR="0" lvl="0" indent="0" algn="l" defTabSz="457200" rtl="0" eaLnBrk="1" fontAlgn="auto" latinLnBrk="0" hangingPunct="1">
              <a:lnSpc>
                <a:spcPct val="7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INSERT INTO 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従業員 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VALUES(10, '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中村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', 101, 330000);</a:t>
            </a:r>
          </a:p>
          <a:p>
            <a:pPr marL="0" marR="0" lvl="0" indent="0" algn="l" defTabSz="457200" rtl="0" eaLnBrk="1" fontAlgn="auto" latinLnBrk="0" hangingPunct="1">
              <a:lnSpc>
                <a:spcPct val="7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INSERT INTO 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従業員 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VALUES(11, '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小川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', 102, 260000);</a:t>
            </a:r>
          </a:p>
          <a:p>
            <a:pPr marL="0" marR="0" lvl="0" indent="0" algn="l" defTabSz="457200" rtl="0" eaLnBrk="1" fontAlgn="auto" latinLnBrk="0" hangingPunct="1">
              <a:lnSpc>
                <a:spcPct val="7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INSERT INTO 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従業員 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VALUES(12, '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高橋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', 103, 340000);</a:t>
            </a:r>
          </a:p>
          <a:p>
            <a:pPr marL="0" marR="0" lvl="0" indent="0" algn="l" defTabSz="457200" rtl="0" eaLnBrk="1" fontAlgn="auto" latinLnBrk="0" hangingPunct="1">
              <a:lnSpc>
                <a:spcPct val="7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INSERT INTO 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従業員 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VALUES(13, '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山本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', 104, 300000);</a:t>
            </a:r>
          </a:p>
          <a:p>
            <a:pPr marL="0" marR="0" lvl="0" indent="0" algn="l" defTabSz="457200" rtl="0" eaLnBrk="1" fontAlgn="auto" latinLnBrk="0" hangingPunct="1">
              <a:lnSpc>
                <a:spcPct val="7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INSERT INTO 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従業員 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VALUES(14, '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石川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', 101, 350000);</a:t>
            </a:r>
          </a:p>
          <a:p>
            <a:pPr marL="0" marR="0" lvl="0" indent="0" algn="l" defTabSz="457200" rtl="0" eaLnBrk="1" fontAlgn="auto" latinLnBrk="0" hangingPunct="1">
              <a:lnSpc>
                <a:spcPct val="7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INSERT INTO 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従業員 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VALUES(15, '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中島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', 102, 280000);</a:t>
            </a:r>
          </a:p>
          <a:p>
            <a:pPr marL="0" marR="0" lvl="0" indent="0" algn="l" defTabSz="457200" rtl="0" eaLnBrk="1" fontAlgn="auto" latinLnBrk="0" hangingPunct="1">
              <a:lnSpc>
                <a:spcPct val="7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INSERT INTO 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従業員 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VALUES(16, '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佐々木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', 103, 360000);</a:t>
            </a:r>
          </a:p>
          <a:p>
            <a:pPr marL="0" marR="0" lvl="0" indent="0" algn="l" defTabSz="457200" rtl="0" eaLnBrk="1" fontAlgn="auto" latinLnBrk="0" hangingPunct="1">
              <a:lnSpc>
                <a:spcPct val="7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INSERT INTO 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従業員 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VALUES(17, '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山口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', 104, 290000);</a:t>
            </a:r>
          </a:p>
          <a:p>
            <a:pPr marL="0" marR="0" lvl="0" indent="0" algn="l" defTabSz="457200" rtl="0" eaLnBrk="1" fontAlgn="auto" latinLnBrk="0" hangingPunct="1">
              <a:lnSpc>
                <a:spcPct val="7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INSERT INTO 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従業員 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VALUES(18, '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松本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', 101, 370000);</a:t>
            </a:r>
          </a:p>
          <a:p>
            <a:pPr marL="0" marR="0" lvl="0" indent="0" algn="l" defTabSz="457200" rtl="0" eaLnBrk="1" fontAlgn="auto" latinLnBrk="0" hangingPunct="1">
              <a:lnSpc>
                <a:spcPct val="7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INSERT INTO 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従業員 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VALUES(19, '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井上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', 102, 310000);</a:t>
            </a:r>
          </a:p>
          <a:p>
            <a:pPr marL="0" marR="0" lvl="0" indent="0" algn="l" defTabSz="457200" rtl="0" eaLnBrk="1" fontAlgn="auto" latinLnBrk="0" hangingPunct="1">
              <a:lnSpc>
                <a:spcPct val="7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INSERT INTO 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従業員 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VALUES(20, '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木村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', 103, 280000);</a:t>
            </a:r>
          </a:p>
          <a:p>
            <a:pPr marL="0" marR="0" lvl="0" indent="0" algn="l" defTabSz="457200" rtl="0" eaLnBrk="1" fontAlgn="auto" latinLnBrk="0" hangingPunct="1">
              <a:lnSpc>
                <a:spcPct val="7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INSERT INTO 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従業員 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VALUES(21, '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林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', 104, 320000);</a:t>
            </a:r>
          </a:p>
          <a:p>
            <a:pPr marL="0" marR="0" lvl="0" indent="0" algn="l" defTabSz="457200" rtl="0" eaLnBrk="1" fontAlgn="auto" latinLnBrk="0" hangingPunct="1">
              <a:lnSpc>
                <a:spcPct val="7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INSERT INTO 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従業員 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VALUES(22, '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清水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', 101, 330000);</a:t>
            </a:r>
          </a:p>
          <a:p>
            <a:pPr marL="0" marR="0" lvl="0" indent="0" algn="l" defTabSz="457200" rtl="0" eaLnBrk="1" fontAlgn="auto" latinLnBrk="0" hangingPunct="1">
              <a:lnSpc>
                <a:spcPct val="7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INSERT INTO 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従業員 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VALUES(23, '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山崎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', 102, 340000);</a:t>
            </a:r>
          </a:p>
          <a:p>
            <a:pPr marL="0" marR="0" lvl="0" indent="0" algn="l" defTabSz="457200" rtl="0" eaLnBrk="1" fontAlgn="auto" latinLnBrk="0" hangingPunct="1">
              <a:lnSpc>
                <a:spcPct val="7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INSERT INTO 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従業員 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VALUES(24, '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中田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', 103, 300000);</a:t>
            </a:r>
          </a:p>
          <a:p>
            <a:pPr>
              <a:lnSpc>
                <a:spcPct val="78000"/>
              </a:lnSpc>
              <a:defRPr/>
            </a:pPr>
            <a:r>
              <a:rPr kumimoji="1" lang="en-US" altLang="ja-JP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SELECT </a:t>
            </a:r>
            <a:r>
              <a:rPr kumimoji="1" lang="ja-JP" alt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名前 </a:t>
            </a:r>
            <a:r>
              <a:rPr kumimoji="1" lang="en-US" altLang="ja-JP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FROM </a:t>
            </a:r>
            <a:r>
              <a:rPr kumimoji="1" lang="ja-JP" alt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従業員 </a:t>
            </a:r>
            <a:r>
              <a:rPr kumimoji="1" lang="en-US" altLang="ja-JP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WHERE </a:t>
            </a:r>
            <a:r>
              <a:rPr kumimoji="1" lang="ja-JP" alt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給与 </a:t>
            </a:r>
            <a:r>
              <a:rPr kumimoji="1" lang="en-US" altLang="ja-JP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(SELECT MAX(</a:t>
            </a:r>
            <a:r>
              <a:rPr kumimoji="1" lang="ja-JP" alt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給与</a:t>
            </a:r>
            <a:r>
              <a:rPr kumimoji="1" lang="en-US" altLang="ja-JP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FROM </a:t>
            </a:r>
            <a:r>
              <a:rPr kumimoji="1" lang="ja-JP" alt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従業員</a:t>
            </a:r>
            <a:r>
              <a:rPr kumimoji="1" lang="en-US" altLang="ja-JP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FC5CD9DA-A599-E3C0-C230-4E38CB1EC14A}"/>
              </a:ext>
            </a:extLst>
          </p:cNvPr>
          <p:cNvSpPr txBox="1"/>
          <p:nvPr/>
        </p:nvSpPr>
        <p:spPr>
          <a:xfrm>
            <a:off x="1631942" y="6356351"/>
            <a:ext cx="688575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kumimoji="1" lang="ja-JP" altLang="en-US" sz="2400" dirty="0"/>
              <a:t>最高給与を受け取る従業員の名前を特定</a:t>
            </a:r>
            <a:endParaRPr kumimoji="0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219018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614B39-3D82-918C-14D6-846ACA7DCC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2EFCC63-B52C-16C6-DFD3-1D5AAE0189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88900"/>
            <a:ext cx="8461208" cy="61878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400" dirty="0"/>
              <a:t>④ 「</a:t>
            </a:r>
            <a:r>
              <a:rPr lang="en-US" altLang="ja-JP" sz="2400" b="1" dirty="0"/>
              <a:t>Execute</a:t>
            </a:r>
            <a:r>
              <a:rPr lang="ja-JP" altLang="en-US" sz="2400" dirty="0"/>
              <a:t>」をクリック</a:t>
            </a:r>
            <a:endParaRPr lang="en-US" altLang="ja-JP" sz="2400" dirty="0"/>
          </a:p>
          <a:p>
            <a:pPr marL="0" indent="0">
              <a:buNone/>
            </a:pPr>
            <a:r>
              <a:rPr lang="en-US" altLang="ja-JP" sz="2400" dirty="0"/>
              <a:t>SQL </a:t>
            </a:r>
            <a:r>
              <a:rPr lang="ja-JP" altLang="en-US" sz="2400" dirty="0"/>
              <a:t>文が</a:t>
            </a:r>
            <a:r>
              <a:rPr lang="ja-JP" altLang="en-US" sz="2400" b="1" dirty="0"/>
              <a:t>実行</a:t>
            </a:r>
            <a:r>
              <a:rPr lang="ja-JP" altLang="en-US" sz="2400" dirty="0"/>
              <a:t>され、結果が表示される。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⑤ 下のパネルで、</a:t>
            </a:r>
            <a:r>
              <a:rPr lang="ja-JP" altLang="en-US" sz="2400" b="1" dirty="0"/>
              <a:t>結果を確認</a:t>
            </a:r>
            <a:r>
              <a:rPr lang="ja-JP" altLang="en-US" sz="2400" dirty="0"/>
              <a:t>。</a:t>
            </a:r>
            <a:endParaRPr lang="en-US" altLang="ja-JP" sz="2400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F06415B-E7A2-40F9-0ACF-EFFEE7C43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48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EB11206F-A6B8-B6AA-5BF9-16E05EB971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617" y="1884930"/>
            <a:ext cx="5665860" cy="3593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234519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1C9A50-4552-0533-D5F3-9ABDC7B2CF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F146330-1467-8110-CD6F-E28B23AF6B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4" y="88900"/>
            <a:ext cx="8822155" cy="61340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400" b="1" dirty="0"/>
              <a:t>⑥　上のパネル</a:t>
            </a:r>
            <a:r>
              <a:rPr lang="ja-JP" altLang="en-US" sz="2400" dirty="0"/>
              <a:t>に、</a:t>
            </a:r>
            <a:r>
              <a:rPr lang="ja-JP" altLang="en-US" sz="2400" b="1" dirty="0"/>
              <a:t>テーブル定義</a:t>
            </a:r>
            <a:r>
              <a:rPr lang="ja-JP" altLang="en-US" sz="2400" dirty="0"/>
              <a:t>と</a:t>
            </a:r>
            <a:r>
              <a:rPr lang="ja-JP" altLang="en-US" sz="2400" b="1" dirty="0"/>
              <a:t>データの追加</a:t>
            </a:r>
            <a:r>
              <a:rPr lang="ja-JP" altLang="en-US" sz="2400" dirty="0"/>
              <a:t>と</a:t>
            </a:r>
            <a:r>
              <a:rPr lang="ja-JP" altLang="en-US" sz="2400" b="1" dirty="0"/>
              <a:t>問い合わせ</a:t>
            </a:r>
            <a:r>
              <a:rPr lang="ja-JP" altLang="en-US" sz="2400" dirty="0"/>
              <a:t>を行う </a:t>
            </a:r>
            <a:r>
              <a:rPr lang="en-US" altLang="ja-JP" sz="2400" dirty="0"/>
              <a:t>SQL </a:t>
            </a:r>
            <a:r>
              <a:rPr lang="ja-JP" altLang="en-US" sz="2400" dirty="0"/>
              <a:t>を入れ実行。（</a:t>
            </a:r>
            <a:r>
              <a:rPr lang="ja-JP" altLang="en-US" sz="2400" b="1" dirty="0"/>
              <a:t>以前の </a:t>
            </a:r>
            <a:r>
              <a:rPr lang="en-US" altLang="ja-JP" sz="2400" b="1" dirty="0"/>
              <a:t>SQL </a:t>
            </a:r>
            <a:r>
              <a:rPr lang="ja-JP" altLang="en-US" sz="2400" b="1" dirty="0"/>
              <a:t>は不要なので消す</a:t>
            </a:r>
            <a:r>
              <a:rPr lang="ja-JP" altLang="en-US" sz="2400" dirty="0"/>
              <a:t>）</a:t>
            </a:r>
            <a:endParaRPr lang="en-US" altLang="ja-JP" sz="2400" dirty="0"/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786B95A-E48F-4757-E238-9A055EB34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49</a:t>
            </a:fld>
            <a:endParaRPr kumimoji="1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863221D-CECC-36D7-1C7C-FDB95F855B78}"/>
              </a:ext>
            </a:extLst>
          </p:cNvPr>
          <p:cNvSpPr/>
          <p:nvPr/>
        </p:nvSpPr>
        <p:spPr>
          <a:xfrm>
            <a:off x="409527" y="1007667"/>
            <a:ext cx="8271010" cy="528644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7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CREATE TABLE 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従業員 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(</a:t>
            </a:r>
          </a:p>
          <a:p>
            <a:pPr marL="0" marR="0" lvl="0" indent="0" algn="l" defTabSz="457200" rtl="0" eaLnBrk="1" fontAlgn="auto" latinLnBrk="0" hangingPunct="1">
              <a:lnSpc>
                <a:spcPct val="7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    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従業員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ID INTEGER,</a:t>
            </a:r>
          </a:p>
          <a:p>
            <a:pPr marL="0" marR="0" lvl="0" indent="0" algn="l" defTabSz="457200" rtl="0" eaLnBrk="1" fontAlgn="auto" latinLnBrk="0" hangingPunct="1">
              <a:lnSpc>
                <a:spcPct val="7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    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名前 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TEXT,</a:t>
            </a:r>
          </a:p>
          <a:p>
            <a:pPr marL="0" marR="0" lvl="0" indent="0" algn="l" defTabSz="457200" rtl="0" eaLnBrk="1" fontAlgn="auto" latinLnBrk="0" hangingPunct="1">
              <a:lnSpc>
                <a:spcPct val="7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    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部署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ID INTEGER,</a:t>
            </a:r>
          </a:p>
          <a:p>
            <a:pPr marL="0" marR="0" lvl="0" indent="0" algn="l" defTabSz="457200" rtl="0" eaLnBrk="1" fontAlgn="auto" latinLnBrk="0" hangingPunct="1">
              <a:lnSpc>
                <a:spcPct val="7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    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給与 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INTEGER</a:t>
            </a:r>
          </a:p>
          <a:p>
            <a:pPr marL="0" marR="0" lvl="0" indent="0" algn="l" defTabSz="457200" rtl="0" eaLnBrk="1" fontAlgn="auto" latinLnBrk="0" hangingPunct="1">
              <a:lnSpc>
                <a:spcPct val="7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);</a:t>
            </a:r>
          </a:p>
          <a:p>
            <a:pPr marL="0" marR="0" lvl="0" indent="0" algn="l" defTabSz="457200" rtl="0" eaLnBrk="1" fontAlgn="auto" latinLnBrk="0" hangingPunct="1">
              <a:lnSpc>
                <a:spcPct val="7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INSERT INTO 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従業員 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VALUES(5, '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伊藤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', 104, 280000);</a:t>
            </a:r>
          </a:p>
          <a:p>
            <a:pPr marL="0" marR="0" lvl="0" indent="0" algn="l" defTabSz="457200" rtl="0" eaLnBrk="1" fontAlgn="auto" latinLnBrk="0" hangingPunct="1">
              <a:lnSpc>
                <a:spcPct val="7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INSERT INTO 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従業員 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VALUES(6, '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渡辺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', 101, 320000);</a:t>
            </a:r>
          </a:p>
          <a:p>
            <a:pPr marL="0" marR="0" lvl="0" indent="0" algn="l" defTabSz="457200" rtl="0" eaLnBrk="1" fontAlgn="auto" latinLnBrk="0" hangingPunct="1">
              <a:lnSpc>
                <a:spcPct val="7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INSERT INTO 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従業員 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VALUES(7, '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小林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', 102, 270000);</a:t>
            </a:r>
          </a:p>
          <a:p>
            <a:pPr marL="0" marR="0" lvl="0" indent="0" algn="l" defTabSz="457200" rtl="0" eaLnBrk="1" fontAlgn="auto" latinLnBrk="0" hangingPunct="1">
              <a:lnSpc>
                <a:spcPct val="7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INSERT INTO 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従業員 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VALUES(8, '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加藤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', 103, 290000);</a:t>
            </a:r>
          </a:p>
          <a:p>
            <a:pPr marL="0" marR="0" lvl="0" indent="0" algn="l" defTabSz="457200" rtl="0" eaLnBrk="1" fontAlgn="auto" latinLnBrk="0" hangingPunct="1">
              <a:lnSpc>
                <a:spcPct val="7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INSERT INTO 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従業員 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VALUES(9, '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吉田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', 104, 310000);</a:t>
            </a:r>
          </a:p>
          <a:p>
            <a:pPr marL="0" marR="0" lvl="0" indent="0" algn="l" defTabSz="457200" rtl="0" eaLnBrk="1" fontAlgn="auto" latinLnBrk="0" hangingPunct="1">
              <a:lnSpc>
                <a:spcPct val="7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INSERT INTO 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従業員 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VALUES(10, '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中村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', 101, 330000);</a:t>
            </a:r>
          </a:p>
          <a:p>
            <a:pPr marL="0" marR="0" lvl="0" indent="0" algn="l" defTabSz="457200" rtl="0" eaLnBrk="1" fontAlgn="auto" latinLnBrk="0" hangingPunct="1">
              <a:lnSpc>
                <a:spcPct val="7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INSERT INTO 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従業員 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VALUES(11, '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小川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', 102, 260000);</a:t>
            </a:r>
          </a:p>
          <a:p>
            <a:pPr marL="0" marR="0" lvl="0" indent="0" algn="l" defTabSz="457200" rtl="0" eaLnBrk="1" fontAlgn="auto" latinLnBrk="0" hangingPunct="1">
              <a:lnSpc>
                <a:spcPct val="7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INSERT INTO 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従業員 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VALUES(12, '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高橋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', 103, 340000);</a:t>
            </a:r>
          </a:p>
          <a:p>
            <a:pPr marL="0" marR="0" lvl="0" indent="0" algn="l" defTabSz="457200" rtl="0" eaLnBrk="1" fontAlgn="auto" latinLnBrk="0" hangingPunct="1">
              <a:lnSpc>
                <a:spcPct val="7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INSERT INTO 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従業員 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VALUES(13, '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山本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', 104, 300000);</a:t>
            </a:r>
          </a:p>
          <a:p>
            <a:pPr marL="0" marR="0" lvl="0" indent="0" algn="l" defTabSz="457200" rtl="0" eaLnBrk="1" fontAlgn="auto" latinLnBrk="0" hangingPunct="1">
              <a:lnSpc>
                <a:spcPct val="7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INSERT INTO 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従業員 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VALUES(14, '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石川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', 101, 350000);</a:t>
            </a:r>
          </a:p>
          <a:p>
            <a:pPr marL="0" marR="0" lvl="0" indent="0" algn="l" defTabSz="457200" rtl="0" eaLnBrk="1" fontAlgn="auto" latinLnBrk="0" hangingPunct="1">
              <a:lnSpc>
                <a:spcPct val="7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INSERT INTO 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従業員 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VALUES(15, '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中島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', 102, 280000);</a:t>
            </a:r>
          </a:p>
          <a:p>
            <a:pPr marL="0" marR="0" lvl="0" indent="0" algn="l" defTabSz="457200" rtl="0" eaLnBrk="1" fontAlgn="auto" latinLnBrk="0" hangingPunct="1">
              <a:lnSpc>
                <a:spcPct val="7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INSERT INTO 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従業員 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VALUES(16, '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佐々木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', 103, 360000);</a:t>
            </a:r>
          </a:p>
          <a:p>
            <a:pPr marL="0" marR="0" lvl="0" indent="0" algn="l" defTabSz="457200" rtl="0" eaLnBrk="1" fontAlgn="auto" latinLnBrk="0" hangingPunct="1">
              <a:lnSpc>
                <a:spcPct val="7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INSERT INTO 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従業員 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VALUES(17, '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山口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', 104, 290000);</a:t>
            </a:r>
          </a:p>
          <a:p>
            <a:pPr marL="0" marR="0" lvl="0" indent="0" algn="l" defTabSz="457200" rtl="0" eaLnBrk="1" fontAlgn="auto" latinLnBrk="0" hangingPunct="1">
              <a:lnSpc>
                <a:spcPct val="7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INSERT INTO 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従業員 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VALUES(18, '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松本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', 101, 370000);</a:t>
            </a:r>
          </a:p>
          <a:p>
            <a:pPr marL="0" marR="0" lvl="0" indent="0" algn="l" defTabSz="457200" rtl="0" eaLnBrk="1" fontAlgn="auto" latinLnBrk="0" hangingPunct="1">
              <a:lnSpc>
                <a:spcPct val="7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INSERT INTO 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従業員 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VALUES(19, '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井上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', 102, 310000);</a:t>
            </a:r>
          </a:p>
          <a:p>
            <a:pPr marL="0" marR="0" lvl="0" indent="0" algn="l" defTabSz="457200" rtl="0" eaLnBrk="1" fontAlgn="auto" latinLnBrk="0" hangingPunct="1">
              <a:lnSpc>
                <a:spcPct val="7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INSERT INTO 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従業員 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VALUES(20, '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木村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', 103, 280000);</a:t>
            </a:r>
          </a:p>
          <a:p>
            <a:pPr marL="0" marR="0" lvl="0" indent="0" algn="l" defTabSz="457200" rtl="0" eaLnBrk="1" fontAlgn="auto" latinLnBrk="0" hangingPunct="1">
              <a:lnSpc>
                <a:spcPct val="7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INSERT INTO 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従業員 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VALUES(21, '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林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', 104, 320000);</a:t>
            </a:r>
          </a:p>
          <a:p>
            <a:pPr marL="0" marR="0" lvl="0" indent="0" algn="l" defTabSz="457200" rtl="0" eaLnBrk="1" fontAlgn="auto" latinLnBrk="0" hangingPunct="1">
              <a:lnSpc>
                <a:spcPct val="7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INSERT INTO 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従業員 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VALUES(22, '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清水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', 101, 330000);</a:t>
            </a:r>
          </a:p>
          <a:p>
            <a:pPr marL="0" marR="0" lvl="0" indent="0" algn="l" defTabSz="457200" rtl="0" eaLnBrk="1" fontAlgn="auto" latinLnBrk="0" hangingPunct="1">
              <a:lnSpc>
                <a:spcPct val="7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INSERT INTO 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従業員 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VALUES(23, '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山崎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', 102, 340000);</a:t>
            </a:r>
          </a:p>
          <a:p>
            <a:pPr marL="0" marR="0" lvl="0" indent="0" algn="l" defTabSz="457200" rtl="0" eaLnBrk="1" fontAlgn="auto" latinLnBrk="0" hangingPunct="1">
              <a:lnSpc>
                <a:spcPct val="7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INSERT INTO 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従業員 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VALUES(24, '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中田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游ゴシック" panose="020B0400000000000000" pitchFamily="50" charset="-128"/>
                <a:cs typeface="Courier New" panose="02070309020205020404" pitchFamily="49" charset="0"/>
              </a:rPr>
              <a:t>', 103, 300000);</a:t>
            </a:r>
          </a:p>
          <a:p>
            <a:pPr>
              <a:lnSpc>
                <a:spcPct val="78000"/>
              </a:lnSpc>
              <a:defRPr/>
            </a:pPr>
            <a:r>
              <a:rPr kumimoji="1" lang="en-US" altLang="ja-JP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SELECT </a:t>
            </a:r>
            <a:r>
              <a:rPr kumimoji="1" lang="ja-JP" alt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名前 </a:t>
            </a:r>
            <a:r>
              <a:rPr kumimoji="1" lang="en-US" altLang="ja-JP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FROM </a:t>
            </a:r>
            <a:r>
              <a:rPr kumimoji="1" lang="ja-JP" alt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従業員 </a:t>
            </a:r>
            <a:r>
              <a:rPr kumimoji="1" lang="en-US" altLang="ja-JP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WHERE </a:t>
            </a:r>
            <a:r>
              <a:rPr kumimoji="1" lang="ja-JP" alt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給与 </a:t>
            </a:r>
            <a:r>
              <a:rPr kumimoji="1" lang="en-US" altLang="ja-JP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 (SELECT AVG(</a:t>
            </a:r>
            <a:r>
              <a:rPr kumimoji="1" lang="ja-JP" alt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給与</a:t>
            </a:r>
            <a:r>
              <a:rPr kumimoji="1" lang="en-US" altLang="ja-JP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FROM </a:t>
            </a:r>
            <a:r>
              <a:rPr kumimoji="1" lang="ja-JP" alt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従業員</a:t>
            </a:r>
            <a:r>
              <a:rPr kumimoji="1" lang="en-US" altLang="ja-JP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09E0D6FC-57B8-40A8-7A4D-997A37E38F4A}"/>
              </a:ext>
            </a:extLst>
          </p:cNvPr>
          <p:cNvSpPr txBox="1"/>
          <p:nvPr/>
        </p:nvSpPr>
        <p:spPr>
          <a:xfrm>
            <a:off x="551146" y="6356351"/>
            <a:ext cx="796655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kumimoji="1" lang="ja-JP" altLang="en-US" sz="2400" dirty="0"/>
              <a:t>平均よりも高い給与を受け取る従業員の名前を特定</a:t>
            </a:r>
            <a:endParaRPr kumimoji="0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44299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図 10">
            <a:extLst>
              <a:ext uri="{FF2B5EF4-FFF2-40B4-BE49-F238E27FC236}">
                <a16:creationId xmlns:a16="http://schemas.microsoft.com/office/drawing/2014/main" id="{81151B0F-A249-874D-EA51-4E810C6819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571" y="1350871"/>
            <a:ext cx="7347884" cy="3143307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21845" y="175028"/>
            <a:ext cx="8461208" cy="860906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 err="1"/>
              <a:t>SQLFiddle</a:t>
            </a:r>
            <a:r>
              <a:rPr lang="en-US" altLang="ja-JP" dirty="0"/>
              <a:t> </a:t>
            </a:r>
            <a:r>
              <a:rPr lang="ja-JP" altLang="en-US" dirty="0"/>
              <a:t>でのデータベース管理システムの選択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badi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badi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cxnSp>
        <p:nvCxnSpPr>
          <p:cNvPr id="6" name="直線矢印コネクタ 5"/>
          <p:cNvCxnSpPr>
            <a:cxnSpLocks/>
          </p:cNvCxnSpPr>
          <p:nvPr/>
        </p:nvCxnSpPr>
        <p:spPr>
          <a:xfrm flipH="1" flipV="1">
            <a:off x="4854539" y="3668569"/>
            <a:ext cx="546100" cy="17780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正方形/長方形 8"/>
          <p:cNvSpPr/>
          <p:nvPr/>
        </p:nvSpPr>
        <p:spPr>
          <a:xfrm>
            <a:off x="3873633" y="3606737"/>
            <a:ext cx="980906" cy="21140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5470489" y="3606737"/>
            <a:ext cx="39545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badi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データベース管理システムの選択</a:t>
            </a:r>
            <a:endParaRPr kumimoji="0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badi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（この授業では 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badi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MySQL 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badi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を使用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badi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）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badi" panose="020B0604020202020204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709153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894CAC-48A1-8961-51AA-2B6790F845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465C4ED-CFE5-0A9B-AB45-D90B0C78C2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88900"/>
            <a:ext cx="8461208" cy="61878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400" dirty="0"/>
              <a:t>⑦ 「</a:t>
            </a:r>
            <a:r>
              <a:rPr lang="en-US" altLang="ja-JP" sz="2400" b="1" dirty="0"/>
              <a:t>Execute</a:t>
            </a:r>
            <a:r>
              <a:rPr lang="ja-JP" altLang="en-US" sz="2400" dirty="0"/>
              <a:t>」をクリック</a:t>
            </a:r>
            <a:endParaRPr lang="en-US" altLang="ja-JP" sz="2400" dirty="0"/>
          </a:p>
          <a:p>
            <a:pPr marL="0" indent="0">
              <a:buNone/>
            </a:pPr>
            <a:r>
              <a:rPr lang="en-US" altLang="ja-JP" sz="2400" dirty="0"/>
              <a:t>SQL </a:t>
            </a:r>
            <a:r>
              <a:rPr lang="ja-JP" altLang="en-US" sz="2400" dirty="0"/>
              <a:t>文が</a:t>
            </a:r>
            <a:r>
              <a:rPr lang="ja-JP" altLang="en-US" sz="2400" b="1" dirty="0"/>
              <a:t>実行</a:t>
            </a:r>
            <a:r>
              <a:rPr lang="ja-JP" altLang="en-US" sz="2400" dirty="0"/>
              <a:t>され、結果が表示される。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⑧ 下のパネルで、</a:t>
            </a:r>
            <a:r>
              <a:rPr lang="ja-JP" altLang="en-US" sz="2400" b="1" dirty="0"/>
              <a:t>結果を確認</a:t>
            </a:r>
            <a:r>
              <a:rPr lang="ja-JP" altLang="en-US" sz="2400" dirty="0"/>
              <a:t>。</a:t>
            </a:r>
            <a:endParaRPr lang="en-US" altLang="ja-JP" sz="2400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4B2656F-2DF5-8062-1831-CEAED5166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50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24858D82-D4B1-17C4-CF91-F6F9CE14DE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6042" y="1654685"/>
            <a:ext cx="4547519" cy="5002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3675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図 22">
            <a:extLst>
              <a:ext uri="{FF2B5EF4-FFF2-40B4-BE49-F238E27FC236}">
                <a16:creationId xmlns:a16="http://schemas.microsoft.com/office/drawing/2014/main" id="{A8A315D0-4362-9B02-BF7D-CBE9D246A8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5846" y="2049754"/>
            <a:ext cx="4981463" cy="4732680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 err="1"/>
              <a:t>SQLFiddle</a:t>
            </a:r>
            <a:r>
              <a:rPr lang="en-US" altLang="ja-JP" dirty="0"/>
              <a:t> </a:t>
            </a:r>
            <a:r>
              <a:rPr lang="ja-JP" altLang="en-US" dirty="0"/>
              <a:t>の画面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badi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badi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321845" y="766246"/>
            <a:ext cx="638269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上</a:t>
            </a:r>
            <a:r>
              <a:rPr kumimoji="0" lang="ja-JP" altLang="ja-JP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のパネル</a:t>
            </a:r>
            <a:r>
              <a:rPr kumimoji="0" lang="ja-JP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: </a:t>
            </a:r>
            <a:r>
              <a:rPr kumimoji="0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SQL</a:t>
            </a:r>
            <a:r>
              <a:rPr kumimoji="0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の入力（複数可能）</a:t>
            </a:r>
            <a:endParaRPr kumimoji="0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・</a:t>
            </a:r>
            <a:r>
              <a:rPr kumimoji="0" lang="ja-JP" altLang="ja-JP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テーブル定義</a:t>
            </a:r>
            <a:r>
              <a:rPr kumimoji="0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 </a:t>
            </a:r>
            <a:r>
              <a:rPr kumimoji="0" lang="ja-JP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CREATE TABLE</a:t>
            </a:r>
            <a:r>
              <a:rPr kumimoji="0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 </a:t>
            </a:r>
            <a:endParaRPr kumimoji="0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・データの追加 </a:t>
            </a:r>
            <a:r>
              <a:rPr kumimoji="0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INSERT INTO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・</a:t>
            </a:r>
            <a:r>
              <a:rPr kumimoji="0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+mn-cs"/>
              </a:rPr>
              <a:t>問い合わせ（クエリ）</a:t>
            </a:r>
            <a:r>
              <a:rPr kumimoji="0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+mn-cs"/>
              </a:rPr>
              <a:t> </a:t>
            </a:r>
            <a:r>
              <a:rPr kumimoji="0" lang="ja-JP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+mn-cs"/>
              </a:rPr>
              <a:t>SELECT</a:t>
            </a:r>
            <a:r>
              <a:rPr kumimoji="0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+mn-cs"/>
              </a:rPr>
              <a:t>,</a:t>
            </a:r>
            <a:r>
              <a:rPr kumimoji="0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+mn-cs"/>
              </a:rPr>
              <a:t> </a:t>
            </a:r>
            <a:r>
              <a:rPr kumimoji="0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+mn-cs"/>
              </a:rPr>
              <a:t>FROM,</a:t>
            </a:r>
            <a:r>
              <a:rPr kumimoji="0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+mn-cs"/>
              </a:rPr>
              <a:t> </a:t>
            </a:r>
            <a:r>
              <a:rPr kumimoji="0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+mn-cs"/>
              </a:rPr>
              <a:t>WHERE</a:t>
            </a:r>
            <a:r>
              <a:rPr kumimoji="0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+mn-cs"/>
              </a:rPr>
              <a:t> など</a:t>
            </a:r>
            <a:endParaRPr kumimoji="0" lang="ja-JP" altLang="ja-JP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cxnSp>
        <p:nvCxnSpPr>
          <p:cNvPr id="9" name="直線矢印コネクタ 8"/>
          <p:cNvCxnSpPr/>
          <p:nvPr/>
        </p:nvCxnSpPr>
        <p:spPr>
          <a:xfrm>
            <a:off x="2226516" y="1899882"/>
            <a:ext cx="243068" cy="671331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正方形/長方形 11"/>
          <p:cNvSpPr/>
          <p:nvPr/>
        </p:nvSpPr>
        <p:spPr>
          <a:xfrm>
            <a:off x="2148695" y="4629686"/>
            <a:ext cx="180049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+mn-cs"/>
              </a:rPr>
              <a:t>実行ボタン</a:t>
            </a:r>
            <a:endParaRPr kumimoji="0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ja-JP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651551" y="5421242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結果ウィンドウ</a:t>
            </a:r>
            <a:endParaRPr kumimoji="0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cxnSp>
        <p:nvCxnSpPr>
          <p:cNvPr id="14" name="直線矢印コネクタ 13"/>
          <p:cNvCxnSpPr>
            <a:cxnSpLocks/>
          </p:cNvCxnSpPr>
          <p:nvPr/>
        </p:nvCxnSpPr>
        <p:spPr>
          <a:xfrm>
            <a:off x="2226516" y="5873753"/>
            <a:ext cx="510334" cy="482598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2435860" y="5083334"/>
            <a:ext cx="968821" cy="48259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76259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B59E5C3-9609-3E46-AA20-3AAC8B32AD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 err="1"/>
              <a:t>DBFiddle</a:t>
            </a:r>
            <a:r>
              <a:rPr kumimoji="1" lang="en-US" altLang="ja-JP" dirty="0"/>
              <a:t> </a:t>
            </a:r>
            <a:r>
              <a:rPr kumimoji="1" lang="ja-JP" altLang="en-US" dirty="0"/>
              <a:t>の使い方 </a:t>
            </a:r>
            <a:r>
              <a:rPr lang="ja-JP" altLang="en-US" dirty="0"/>
              <a:t>（</a:t>
            </a:r>
            <a:r>
              <a:rPr kumimoji="1" lang="en-US" altLang="ja-JP" dirty="0"/>
              <a:t>SQL Fiddle </a:t>
            </a:r>
            <a:r>
              <a:rPr kumimoji="1" lang="ja-JP" altLang="en-US" dirty="0"/>
              <a:t>の対案）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3C1DF6F-C066-E296-ADF7-96828D0139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846252"/>
            <a:ext cx="8461208" cy="5836719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kumimoji="1" lang="ja-JP" altLang="en-US" dirty="0"/>
              <a:t>ウェブブラウザで</a:t>
            </a:r>
            <a:r>
              <a:rPr kumimoji="1" lang="en-US" altLang="ja-JP" dirty="0" err="1"/>
              <a:t>DBFiddle</a:t>
            </a:r>
            <a:r>
              <a:rPr kumimoji="1" lang="ja-JP" altLang="en-US" dirty="0"/>
              <a:t>にアクセス</a:t>
            </a:r>
            <a:br>
              <a:rPr kumimoji="1" lang="en-US" altLang="ja-JP" dirty="0"/>
            </a:br>
            <a:r>
              <a:rPr lang="en-US" altLang="ja-JP" b="1" dirty="0">
                <a:solidFill>
                  <a:srgbClr val="FF0000"/>
                </a:solidFill>
              </a:rPr>
              <a:t>https://www.db-fiddle.com/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kumimoji="1" lang="ja-JP" altLang="en-US" dirty="0"/>
              <a:t>上部で「</a:t>
            </a:r>
            <a:r>
              <a:rPr kumimoji="1" lang="en-US" altLang="ja-JP" b="1" dirty="0"/>
              <a:t>MySQL</a:t>
            </a:r>
            <a:r>
              <a:rPr kumimoji="1" lang="ja-JP" altLang="en-US" dirty="0"/>
              <a:t>」の</a:t>
            </a:r>
            <a:r>
              <a:rPr kumimoji="1" lang="ja-JP" altLang="en-US" b="1" dirty="0">
                <a:solidFill>
                  <a:srgbClr val="FF0000"/>
                </a:solidFill>
              </a:rPr>
              <a:t>バージョン </a:t>
            </a:r>
            <a:r>
              <a:rPr kumimoji="1" lang="en-US" altLang="ja-JP" b="1" dirty="0">
                <a:solidFill>
                  <a:srgbClr val="FF0000"/>
                </a:solidFill>
              </a:rPr>
              <a:t>8</a:t>
            </a:r>
            <a:r>
              <a:rPr lang="ja-JP" altLang="en-US" b="1" dirty="0">
                <a:solidFill>
                  <a:srgbClr val="FF0000"/>
                </a:solidFill>
              </a:rPr>
              <a:t> か </a:t>
            </a:r>
            <a:r>
              <a:rPr lang="en-US" altLang="ja-JP" b="1" dirty="0">
                <a:solidFill>
                  <a:srgbClr val="FF0000"/>
                </a:solidFill>
              </a:rPr>
              <a:t>9 </a:t>
            </a:r>
            <a:r>
              <a:rPr kumimoji="1" lang="ja-JP" altLang="en-US" dirty="0"/>
              <a:t>を選択</a:t>
            </a:r>
            <a:endParaRPr kumimoji="1" lang="en-US" altLang="ja-JP" dirty="0"/>
          </a:p>
          <a:p>
            <a:pPr marL="514350" indent="-514350">
              <a:buFont typeface="+mj-lt"/>
              <a:buAutoNum type="arabicPeriod"/>
            </a:pPr>
            <a:r>
              <a:rPr kumimoji="1" lang="ja-JP" altLang="en-US" b="1" dirty="0"/>
              <a:t>左側</a:t>
            </a:r>
            <a:r>
              <a:rPr kumimoji="1" lang="ja-JP" altLang="en-US" dirty="0"/>
              <a:t>の「</a:t>
            </a:r>
            <a:r>
              <a:rPr kumimoji="1" lang="en-US" altLang="ja-JP" dirty="0"/>
              <a:t>Schema SQL</a:t>
            </a:r>
            <a:r>
              <a:rPr kumimoji="1" lang="ja-JP" altLang="en-US" dirty="0"/>
              <a:t>」に</a:t>
            </a:r>
            <a:r>
              <a:rPr kumimoji="1" lang="ja-JP" altLang="en-US" b="1" dirty="0"/>
              <a:t>テーブル定義とデータ追加の</a:t>
            </a:r>
            <a:r>
              <a:rPr kumimoji="1" lang="en-US" altLang="ja-JP" b="1" dirty="0"/>
              <a:t>SQL</a:t>
            </a:r>
            <a:r>
              <a:rPr kumimoji="1" lang="ja-JP" altLang="en-US" dirty="0"/>
              <a:t>を入力</a:t>
            </a:r>
            <a:endParaRPr kumimoji="1" lang="en-US" altLang="ja-JP" dirty="0"/>
          </a:p>
          <a:p>
            <a:pPr marL="514350" indent="-514350">
              <a:buFont typeface="+mj-lt"/>
              <a:buAutoNum type="arabicPeriod"/>
            </a:pPr>
            <a:r>
              <a:rPr kumimoji="1" lang="ja-JP" altLang="en-US" b="1" dirty="0"/>
              <a:t>右側</a:t>
            </a:r>
            <a:r>
              <a:rPr kumimoji="1" lang="ja-JP" altLang="en-US" dirty="0"/>
              <a:t>の「</a:t>
            </a:r>
            <a:r>
              <a:rPr kumimoji="1" lang="en-US" altLang="ja-JP" dirty="0"/>
              <a:t>Query SQL</a:t>
            </a:r>
            <a:r>
              <a:rPr kumimoji="1" lang="ja-JP" altLang="en-US" dirty="0"/>
              <a:t>」に</a:t>
            </a:r>
            <a:r>
              <a:rPr lang="en-US" altLang="ja-JP" dirty="0"/>
              <a:t> </a:t>
            </a:r>
            <a:r>
              <a:rPr lang="en-US" altLang="ja-JP" b="1" dirty="0"/>
              <a:t>SELECT </a:t>
            </a:r>
            <a:r>
              <a:rPr lang="ja-JP" altLang="en-US" b="1" dirty="0"/>
              <a:t>文</a:t>
            </a:r>
            <a:r>
              <a:rPr kumimoji="1" lang="ja-JP" altLang="en-US" b="1" dirty="0"/>
              <a:t>の</a:t>
            </a:r>
            <a:r>
              <a:rPr kumimoji="1" lang="en-US" altLang="ja-JP" b="1" dirty="0"/>
              <a:t>SQL</a:t>
            </a:r>
            <a:r>
              <a:rPr kumimoji="1" lang="ja-JP" altLang="en-US" dirty="0"/>
              <a:t>を入力</a:t>
            </a:r>
            <a:endParaRPr kumimoji="1" lang="en-US" altLang="ja-JP" dirty="0"/>
          </a:p>
          <a:p>
            <a:pPr marL="514350" indent="-514350">
              <a:buFont typeface="+mj-lt"/>
              <a:buAutoNum type="arabicPeriod"/>
            </a:pPr>
            <a:r>
              <a:rPr kumimoji="1" lang="ja-JP" altLang="en-US" dirty="0"/>
              <a:t>「</a:t>
            </a:r>
            <a:r>
              <a:rPr kumimoji="1" lang="en-US" altLang="ja-JP" b="1" dirty="0"/>
              <a:t>Run</a:t>
            </a:r>
            <a:r>
              <a:rPr kumimoji="1" lang="ja-JP" altLang="en-US" dirty="0"/>
              <a:t>」ボタンをクリックして</a:t>
            </a:r>
            <a:r>
              <a:rPr kumimoji="1" lang="ja-JP" altLang="en-US" b="1" dirty="0"/>
              <a:t>実行</a:t>
            </a:r>
            <a:endParaRPr kumimoji="1" lang="en-US" altLang="ja-JP" b="1" dirty="0"/>
          </a:p>
          <a:p>
            <a:pPr marL="514350" indent="-514350">
              <a:buFont typeface="+mj-lt"/>
              <a:buAutoNum type="arabicPeriod"/>
            </a:pPr>
            <a:r>
              <a:rPr kumimoji="1" lang="ja-JP" altLang="en-US" b="1" dirty="0"/>
              <a:t>下部に結果</a:t>
            </a:r>
            <a:r>
              <a:rPr kumimoji="1" lang="ja-JP" altLang="en-US" dirty="0"/>
              <a:t>が表示される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en-US" altLang="ja-JP" b="1" dirty="0"/>
              <a:t>【</a:t>
            </a:r>
            <a:r>
              <a:rPr kumimoji="1" lang="en-US" altLang="ja-JP" b="1" dirty="0" err="1"/>
              <a:t>SQLFiddle</a:t>
            </a:r>
            <a:r>
              <a:rPr kumimoji="1" lang="ja-JP" altLang="en-US" b="1" dirty="0"/>
              <a:t>との違い</a:t>
            </a:r>
            <a:r>
              <a:rPr kumimoji="1" lang="en-US" altLang="ja-JP" b="1" dirty="0"/>
              <a:t>】</a:t>
            </a:r>
          </a:p>
          <a:p>
            <a:r>
              <a:rPr kumimoji="1" lang="ja-JP" altLang="en-US" dirty="0"/>
              <a:t>画面が左右に分割</a:t>
            </a:r>
            <a:endParaRPr kumimoji="1" lang="en-US" altLang="ja-JP" dirty="0"/>
          </a:p>
          <a:p>
            <a:r>
              <a:rPr lang="ja-JP" altLang="en-US" b="1" dirty="0">
                <a:solidFill>
                  <a:srgbClr val="FF0000"/>
                </a:solidFill>
              </a:rPr>
              <a:t>テーブル定義とデータ追加の</a:t>
            </a:r>
            <a:r>
              <a:rPr lang="en-US" altLang="ja-JP" b="1" dirty="0">
                <a:solidFill>
                  <a:srgbClr val="FF0000"/>
                </a:solidFill>
              </a:rPr>
              <a:t>SQL</a:t>
            </a:r>
            <a:r>
              <a:rPr lang="ja-JP" altLang="en-US" dirty="0">
                <a:solidFill>
                  <a:srgbClr val="FF0000"/>
                </a:solidFill>
              </a:rPr>
              <a:t>は</a:t>
            </a:r>
            <a:r>
              <a:rPr lang="ja-JP" altLang="en-US" b="1" dirty="0">
                <a:solidFill>
                  <a:srgbClr val="FF0000"/>
                </a:solidFill>
              </a:rPr>
              <a:t>左側</a:t>
            </a:r>
            <a:r>
              <a:rPr lang="ja-JP" altLang="en-US" dirty="0">
                <a:solidFill>
                  <a:srgbClr val="FF0000"/>
                </a:solidFill>
              </a:rPr>
              <a:t>、</a:t>
            </a:r>
            <a:r>
              <a:rPr lang="en-US" altLang="ja-JP" b="1" dirty="0">
                <a:solidFill>
                  <a:srgbClr val="FF0000"/>
                </a:solidFill>
              </a:rPr>
              <a:t>SELECT </a:t>
            </a:r>
            <a:r>
              <a:rPr lang="ja-JP" altLang="en-US" b="1" dirty="0">
                <a:solidFill>
                  <a:srgbClr val="FF0000"/>
                </a:solidFill>
              </a:rPr>
              <a:t>文の</a:t>
            </a:r>
            <a:r>
              <a:rPr lang="en-US" altLang="ja-JP" b="1" dirty="0">
                <a:solidFill>
                  <a:srgbClr val="FF0000"/>
                </a:solidFill>
              </a:rPr>
              <a:t>SQL</a:t>
            </a:r>
            <a:r>
              <a:rPr lang="ja-JP" altLang="en-US" dirty="0">
                <a:solidFill>
                  <a:srgbClr val="FF0000"/>
                </a:solidFill>
              </a:rPr>
              <a:t>は</a:t>
            </a:r>
            <a:r>
              <a:rPr lang="ja-JP" altLang="en-US" b="1" dirty="0">
                <a:solidFill>
                  <a:srgbClr val="FF0000"/>
                </a:solidFill>
              </a:rPr>
              <a:t>右側</a:t>
            </a:r>
            <a:r>
              <a:rPr lang="ja-JP" altLang="en-US" dirty="0">
                <a:solidFill>
                  <a:srgbClr val="FF0000"/>
                </a:solidFill>
              </a:rPr>
              <a:t>に入れる必要がある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B8B9D91-EA1A-4417-C948-7B053C791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badi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badi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115305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/>
              <a:t>まとめ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ja-JP" b="1" dirty="0" err="1"/>
              <a:t>SQLFiddle</a:t>
            </a:r>
            <a:r>
              <a:rPr lang="ja-JP" altLang="en-US" b="1" dirty="0"/>
              <a:t>の要点</a:t>
            </a:r>
          </a:p>
          <a:p>
            <a:r>
              <a:rPr lang="ja-JP" altLang="en-US" b="1" dirty="0"/>
              <a:t>アクセス</a:t>
            </a:r>
            <a:r>
              <a:rPr lang="en-US" altLang="ja-JP" dirty="0"/>
              <a:t>: Web</a:t>
            </a:r>
            <a:r>
              <a:rPr lang="ja-JP" altLang="en-US" dirty="0"/>
              <a:t>ブラウザから簡単にアクセス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b="1" dirty="0"/>
              <a:t>http://sqlfiddle.com/ </a:t>
            </a:r>
            <a:endParaRPr lang="ja-JP" altLang="en-US" dirty="0"/>
          </a:p>
          <a:p>
            <a:r>
              <a:rPr lang="ja-JP" altLang="en-US" b="1" dirty="0"/>
              <a:t>インストール不要</a:t>
            </a:r>
            <a:r>
              <a:rPr lang="en-US" altLang="ja-JP" dirty="0"/>
              <a:t>: </a:t>
            </a:r>
            <a:r>
              <a:rPr lang="ja-JP" altLang="en-US" dirty="0"/>
              <a:t>ソフトウェアは不要</a:t>
            </a:r>
          </a:p>
          <a:p>
            <a:endParaRPr lang="ja-JP" altLang="en-US" dirty="0"/>
          </a:p>
          <a:p>
            <a:pPr marL="0" indent="0">
              <a:buNone/>
            </a:pPr>
            <a:r>
              <a:rPr lang="ja-JP" altLang="en-US" b="1" dirty="0"/>
              <a:t>注意点</a:t>
            </a:r>
          </a:p>
          <a:p>
            <a:r>
              <a:rPr lang="ja-JP" altLang="en-US" b="1" dirty="0"/>
              <a:t>セキュリティ</a:t>
            </a:r>
            <a:r>
              <a:rPr lang="en-US" altLang="ja-JP" dirty="0"/>
              <a:t>: </a:t>
            </a:r>
            <a:r>
              <a:rPr lang="ja-JP" altLang="en-US" dirty="0"/>
              <a:t>秘密情報は避ける</a:t>
            </a:r>
          </a:p>
          <a:p>
            <a:endParaRPr lang="ja-JP" altLang="en-US" dirty="0"/>
          </a:p>
          <a:p>
            <a:pPr marL="0" indent="0">
              <a:buNone/>
            </a:pPr>
            <a:r>
              <a:rPr lang="ja-JP" altLang="en-US" b="1" dirty="0"/>
              <a:t>画面構成</a:t>
            </a:r>
          </a:p>
          <a:p>
            <a:r>
              <a:rPr lang="ja-JP" altLang="en-US" b="1" dirty="0"/>
              <a:t>上パネル</a:t>
            </a:r>
            <a:r>
              <a:rPr lang="en-US" altLang="ja-JP" dirty="0"/>
              <a:t>: </a:t>
            </a:r>
            <a:r>
              <a:rPr lang="ja-JP" altLang="en-US" dirty="0"/>
              <a:t>テーブル定義，データ追加，</a:t>
            </a:r>
            <a:r>
              <a:rPr lang="en-US" altLang="ja-JP" dirty="0"/>
              <a:t>SQL</a:t>
            </a:r>
            <a:r>
              <a:rPr lang="ja-JP" altLang="en-US" dirty="0"/>
              <a:t>問い合わせ</a:t>
            </a:r>
            <a:endParaRPr lang="en-US" altLang="ja-JP" dirty="0"/>
          </a:p>
          <a:p>
            <a:r>
              <a:rPr lang="ja-JP" altLang="en-US" b="1" dirty="0"/>
              <a:t>下</a:t>
            </a:r>
            <a:r>
              <a:rPr kumimoji="1" lang="ja-JP" altLang="en-US" b="1" dirty="0"/>
              <a:t>パネル</a:t>
            </a:r>
            <a:r>
              <a:rPr kumimoji="1" lang="ja-JP" altLang="en-US" dirty="0"/>
              <a:t>：実行結果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badi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badi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895490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1630257-0A9A-7B17-3B1A-D49FBDAA4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/>
              <a:t>リレーショナルデータベースの仕組み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9E6CEBD-0341-678F-901A-DC7F03FF6B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sz="2400" b="0" i="0" dirty="0">
                <a:solidFill>
                  <a:srgbClr val="374151"/>
                </a:solidFill>
                <a:effectLst/>
                <a:latin typeface="Söhne"/>
              </a:rPr>
              <a:t>データを</a:t>
            </a:r>
            <a:r>
              <a:rPr lang="ja-JP" altLang="en-US" sz="2400" b="1" i="0" dirty="0">
                <a:solidFill>
                  <a:srgbClr val="C00000"/>
                </a:solidFill>
                <a:effectLst/>
                <a:latin typeface="Söhne"/>
              </a:rPr>
              <a:t>テーブル</a:t>
            </a:r>
            <a:r>
              <a:rPr lang="ja-JP" altLang="en-US" sz="2400" b="0" i="0" dirty="0">
                <a:solidFill>
                  <a:srgbClr val="374151"/>
                </a:solidFill>
                <a:effectLst/>
                <a:latin typeface="Söhne"/>
              </a:rPr>
              <a:t>と呼ばれる</a:t>
            </a:r>
            <a:r>
              <a:rPr lang="ja-JP" altLang="en-US" sz="2400" b="1" i="0" dirty="0">
                <a:solidFill>
                  <a:srgbClr val="374151"/>
                </a:solidFill>
                <a:effectLst/>
                <a:latin typeface="Söhne"/>
              </a:rPr>
              <a:t>表形式で</a:t>
            </a:r>
            <a:r>
              <a:rPr lang="ja-JP" altLang="en-US" sz="2400" b="1" dirty="0">
                <a:solidFill>
                  <a:srgbClr val="374151"/>
                </a:solidFill>
                <a:latin typeface="Söhne"/>
              </a:rPr>
              <a:t>保存</a:t>
            </a:r>
            <a:endParaRPr lang="en-US" altLang="ja-JP" sz="2400" b="1" i="0" dirty="0">
              <a:solidFill>
                <a:srgbClr val="374151"/>
              </a:solidFill>
              <a:effectLst/>
              <a:latin typeface="Söhne"/>
            </a:endParaRPr>
          </a:p>
          <a:p>
            <a:r>
              <a:rPr lang="ja-JP" altLang="en-US" sz="2400" b="1" i="0" dirty="0">
                <a:solidFill>
                  <a:srgbClr val="374151"/>
                </a:solidFill>
                <a:effectLst/>
                <a:latin typeface="Söhne"/>
              </a:rPr>
              <a:t>テーブル間</a:t>
            </a:r>
            <a:r>
              <a:rPr lang="ja-JP" altLang="en-US" sz="2400" b="0" i="0" dirty="0">
                <a:solidFill>
                  <a:srgbClr val="374151"/>
                </a:solidFill>
                <a:effectLst/>
                <a:latin typeface="Söhne"/>
              </a:rPr>
              <a:t>は</a:t>
            </a:r>
            <a:r>
              <a:rPr lang="ja-JP" altLang="en-US" sz="2400" b="1" i="0" dirty="0">
                <a:solidFill>
                  <a:srgbClr val="C00000"/>
                </a:solidFill>
                <a:effectLst/>
                <a:latin typeface="Söhne"/>
              </a:rPr>
              <a:t>関連</a:t>
            </a:r>
            <a:r>
              <a:rPr lang="ja-JP" altLang="en-US" sz="2400" dirty="0">
                <a:solidFill>
                  <a:srgbClr val="374151"/>
                </a:solidFill>
                <a:latin typeface="Söhne"/>
              </a:rPr>
              <a:t>で結ばれる</a:t>
            </a:r>
            <a:endParaRPr lang="en-US" altLang="ja-JP" sz="2400" dirty="0">
              <a:solidFill>
                <a:srgbClr val="374151"/>
              </a:solidFill>
              <a:latin typeface="Söhne"/>
            </a:endParaRPr>
          </a:p>
          <a:p>
            <a:r>
              <a:rPr lang="ja-JP" altLang="en-US" sz="2400" dirty="0">
                <a:solidFill>
                  <a:srgbClr val="374151"/>
                </a:solidFill>
                <a:latin typeface="Söhne"/>
              </a:rPr>
              <a:t>複雑な構造を持ったデータを効率的に管理することを可能</a:t>
            </a:r>
            <a:endParaRPr kumimoji="1" lang="ja-JP" altLang="en-US" sz="240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FB9CBA9-FAD0-9295-434C-B16AAD96E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cxnSp>
        <p:nvCxnSpPr>
          <p:cNvPr id="7" name="直線矢印コネクタ 6">
            <a:extLst>
              <a:ext uri="{FF2B5EF4-FFF2-40B4-BE49-F238E27FC236}">
                <a16:creationId xmlns:a16="http://schemas.microsoft.com/office/drawing/2014/main" id="{91518B82-30BF-4495-4CB6-70BD4643A899}"/>
              </a:ext>
            </a:extLst>
          </p:cNvPr>
          <p:cNvCxnSpPr>
            <a:cxnSpLocks/>
          </p:cNvCxnSpPr>
          <p:nvPr/>
        </p:nvCxnSpPr>
        <p:spPr>
          <a:xfrm>
            <a:off x="3582429" y="4261016"/>
            <a:ext cx="1678881" cy="71271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98BC7277-0A80-7F7D-21D8-7436DBE0FA4B}"/>
              </a:ext>
            </a:extLst>
          </p:cNvPr>
          <p:cNvSpPr txBox="1"/>
          <p:nvPr/>
        </p:nvSpPr>
        <p:spPr>
          <a:xfrm>
            <a:off x="4950619" y="4253989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関連</a:t>
            </a:r>
          </a:p>
        </p:txBody>
      </p:sp>
      <p:sp>
        <p:nvSpPr>
          <p:cNvPr id="11" name="コンテンツ プレースホルダー 2">
            <a:extLst>
              <a:ext uri="{FF2B5EF4-FFF2-40B4-BE49-F238E27FC236}">
                <a16:creationId xmlns:a16="http://schemas.microsoft.com/office/drawing/2014/main" id="{2001DA8E-FE13-5EF9-3545-39CFAFE32C2C}"/>
              </a:ext>
            </a:extLst>
          </p:cNvPr>
          <p:cNvSpPr txBox="1">
            <a:spLocks/>
          </p:cNvSpPr>
          <p:nvPr/>
        </p:nvSpPr>
        <p:spPr>
          <a:xfrm>
            <a:off x="1906649" y="3194315"/>
            <a:ext cx="1414358" cy="7394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商品</a:t>
            </a:r>
          </a:p>
        </p:txBody>
      </p:sp>
      <p:graphicFrame>
        <p:nvGraphicFramePr>
          <p:cNvPr id="12" name="表 11">
            <a:extLst>
              <a:ext uri="{FF2B5EF4-FFF2-40B4-BE49-F238E27FC236}">
                <a16:creationId xmlns:a16="http://schemas.microsoft.com/office/drawing/2014/main" id="{059E9BC7-181F-B6CE-9874-5CA8881CD327}"/>
              </a:ext>
            </a:extLst>
          </p:cNvPr>
          <p:cNvGraphicFramePr>
            <a:graphicFrameLocks noGrp="1"/>
          </p:cNvGraphicFramePr>
          <p:nvPr/>
        </p:nvGraphicFramePr>
        <p:xfrm>
          <a:off x="3100192" y="2477707"/>
          <a:ext cx="2943616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73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50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12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862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ID</a:t>
                      </a:r>
                      <a:endParaRPr kumimoji="1" lang="ja-JP" altLang="en-US" sz="2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/>
                        <a:t>商品名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/>
                        <a:t>単価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/>
                        <a:t>1</a:t>
                      </a:r>
                      <a:endParaRPr kumimoji="1" lang="ja-JP" altLang="en-US" sz="2400" dirty="0"/>
                    </a:p>
                  </a:txBody>
                  <a:tcPr marL="68580" marR="68580" marT="34290" marB="34290">
                    <a:solidFill>
                      <a:srgbClr val="FF0000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400" dirty="0"/>
                        <a:t>みかん</a:t>
                      </a:r>
                    </a:p>
                  </a:txBody>
                  <a:tcPr marL="68580" marR="68580" marT="34290" marB="34290">
                    <a:solidFill>
                      <a:srgbClr val="FF0000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/>
                        <a:t>50</a:t>
                      </a:r>
                      <a:endParaRPr kumimoji="1" lang="ja-JP" altLang="en-US" sz="2400" dirty="0"/>
                    </a:p>
                  </a:txBody>
                  <a:tcPr marL="68580" marR="68580" marT="34290" marB="34290">
                    <a:solidFill>
                      <a:srgbClr val="FF0000">
                        <a:alpha val="1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/>
                        <a:t>2</a:t>
                      </a:r>
                      <a:endParaRPr kumimoji="1" lang="ja-JP" altLang="en-US" sz="2400" dirty="0"/>
                    </a:p>
                  </a:txBody>
                  <a:tcPr marL="68580" marR="68580" marT="34290" marB="34290"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400" dirty="0"/>
                        <a:t>りんご</a:t>
                      </a:r>
                    </a:p>
                  </a:txBody>
                  <a:tcPr marL="68580" marR="68580" marT="34290" marB="34290"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/>
                        <a:t>100</a:t>
                      </a:r>
                      <a:endParaRPr kumimoji="1" lang="ja-JP" altLang="en-US" sz="2400" dirty="0"/>
                    </a:p>
                  </a:txBody>
                  <a:tcPr marL="68580" marR="68580" marT="34290" marB="34290">
                    <a:solidFill>
                      <a:srgbClr val="FFC00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/>
                        <a:t>3</a:t>
                      </a:r>
                      <a:endParaRPr kumimoji="1" lang="ja-JP" altLang="en-US" sz="2400" dirty="0"/>
                    </a:p>
                  </a:txBody>
                  <a:tcPr marL="68580" marR="68580" marT="34290" marB="34290"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400" dirty="0"/>
                        <a:t>メロン</a:t>
                      </a:r>
                    </a:p>
                  </a:txBody>
                  <a:tcPr marL="68580" marR="68580" marT="34290" marB="34290"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/>
                        <a:t>500</a:t>
                      </a:r>
                      <a:endParaRPr kumimoji="1" lang="ja-JP" altLang="en-US" sz="2400" dirty="0"/>
                    </a:p>
                  </a:txBody>
                  <a:tcPr marL="68580" marR="68580" marT="34290" marB="34290">
                    <a:solidFill>
                      <a:srgbClr val="7030A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3" name="表 12">
            <a:extLst>
              <a:ext uri="{FF2B5EF4-FFF2-40B4-BE49-F238E27FC236}">
                <a16:creationId xmlns:a16="http://schemas.microsoft.com/office/drawing/2014/main" id="{40654876-CA71-4BA8-B7C2-42D03DB303FB}"/>
              </a:ext>
            </a:extLst>
          </p:cNvPr>
          <p:cNvGraphicFramePr>
            <a:graphicFrameLocks noGrp="1"/>
          </p:cNvGraphicFramePr>
          <p:nvPr/>
        </p:nvGraphicFramePr>
        <p:xfrm>
          <a:off x="3266382" y="5043002"/>
          <a:ext cx="2889051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36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53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517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/>
                        <a:t>購入者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/>
                        <a:t>商品番号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/>
                        <a:t>X</a:t>
                      </a:r>
                      <a:endParaRPr kumimoji="1" lang="ja-JP" altLang="en-US" sz="2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/>
                        <a:t>1</a:t>
                      </a:r>
                      <a:endParaRPr kumimoji="1" lang="ja-JP" altLang="en-US" sz="2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/>
                        <a:t>X</a:t>
                      </a:r>
                      <a:endParaRPr kumimoji="1" lang="ja-JP" altLang="en-US" sz="2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/>
                        <a:t>3</a:t>
                      </a:r>
                      <a:endParaRPr kumimoji="1" lang="ja-JP" altLang="en-US" sz="2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/>
                        <a:t>Y</a:t>
                      </a:r>
                      <a:endParaRPr kumimoji="1" lang="ja-JP" altLang="en-US" sz="2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/>
                        <a:t>2</a:t>
                      </a:r>
                      <a:endParaRPr kumimoji="1" lang="ja-JP" altLang="en-US" sz="2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621319173"/>
                  </a:ext>
                </a:extLst>
              </a:tr>
            </a:tbl>
          </a:graphicData>
        </a:graphic>
      </p:graphicFrame>
      <p:sp>
        <p:nvSpPr>
          <p:cNvPr id="14" name="コンテンツ プレースホルダー 2">
            <a:extLst>
              <a:ext uri="{FF2B5EF4-FFF2-40B4-BE49-F238E27FC236}">
                <a16:creationId xmlns:a16="http://schemas.microsoft.com/office/drawing/2014/main" id="{FF93B904-F2E0-841E-77A8-7D99EED99B63}"/>
              </a:ext>
            </a:extLst>
          </p:cNvPr>
          <p:cNvSpPr txBox="1">
            <a:spLocks/>
          </p:cNvSpPr>
          <p:nvPr/>
        </p:nvSpPr>
        <p:spPr>
          <a:xfrm>
            <a:off x="1900015" y="5580576"/>
            <a:ext cx="2299404" cy="7394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購入</a:t>
            </a:r>
          </a:p>
        </p:txBody>
      </p:sp>
    </p:spTree>
    <p:extLst>
      <p:ext uri="{BB962C8B-B14F-4D97-AF65-F5344CB8AC3E}">
        <p14:creationId xmlns:p14="http://schemas.microsoft.com/office/powerpoint/2010/main" val="23584283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7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3575</Words>
  <Application>Microsoft Office PowerPoint</Application>
  <PresentationFormat>画面に合わせる (4:3)</PresentationFormat>
  <Paragraphs>552</Paragraphs>
  <Slides>50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50</vt:i4>
      </vt:variant>
    </vt:vector>
  </HeadingPairs>
  <TitlesOfParts>
    <vt:vector size="60" baseType="lpstr">
      <vt:lpstr>Söhne</vt:lpstr>
      <vt:lpstr>メイリオ</vt:lpstr>
      <vt:lpstr>游ゴシック</vt:lpstr>
      <vt:lpstr>Abadi</vt:lpstr>
      <vt:lpstr>Arial</vt:lpstr>
      <vt:lpstr>Calibri</vt:lpstr>
      <vt:lpstr>Courier New</vt:lpstr>
      <vt:lpstr>Office テーマ</vt:lpstr>
      <vt:lpstr>7_Office テーマ</vt:lpstr>
      <vt:lpstr>1_Office テーマ</vt:lpstr>
      <vt:lpstr>7. SQLにおける副問い合わせ </vt:lpstr>
      <vt:lpstr>7-1. イントロダクション</vt:lpstr>
      <vt:lpstr>オンラインで SQL を実行できるサイト</vt:lpstr>
      <vt:lpstr>SQLFiddle のサイトにアクセス</vt:lpstr>
      <vt:lpstr>SQLFiddle でのデータベース管理システムの選択</vt:lpstr>
      <vt:lpstr>SQLFiddle の画面</vt:lpstr>
      <vt:lpstr>DBFiddle の使い方 （SQL Fiddle の対案）</vt:lpstr>
      <vt:lpstr>まとめ</vt:lpstr>
      <vt:lpstr>リレーショナルデータベースの仕組み</vt:lpstr>
      <vt:lpstr>データベースシステムの役割</vt:lpstr>
      <vt:lpstr>SQL によるテーブル定義</vt:lpstr>
      <vt:lpstr>データ追加のSQL</vt:lpstr>
      <vt:lpstr>SQLFiddle のサイトにアクセス</vt:lpstr>
      <vt:lpstr>SQLFiddle でのデータベース管理システムの選択</vt:lpstr>
      <vt:lpstr>SQLFiddle の画面</vt:lpstr>
      <vt:lpstr>7-2. SQL の IN</vt:lpstr>
      <vt:lpstr>IN 演算子の基本</vt:lpstr>
      <vt:lpstr>IN 演算子の構文</vt:lpstr>
      <vt:lpstr>演習１．SQL の IN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発展演習①　解答例と解説</vt:lpstr>
      <vt:lpstr>発展演習②　解答例と解説</vt:lpstr>
      <vt:lpstr>7-3. 副問い合わせ</vt:lpstr>
      <vt:lpstr>副問い合わせ</vt:lpstr>
      <vt:lpstr>なぜ副問い合わせが必要か</vt:lpstr>
      <vt:lpstr>副問い合わせの実行順序</vt:lpstr>
      <vt:lpstr>副問い合わせの種類</vt:lpstr>
      <vt:lpstr>副問い合わせの利点</vt:lpstr>
      <vt:lpstr>具体例で理解する（1）最高得点の検索</vt:lpstr>
      <vt:lpstr>具体例で理解する（2）特定の得点の受講者</vt:lpstr>
      <vt:lpstr>具体例で理解する（3）副問い合わせで組み合わせる</vt:lpstr>
      <vt:lpstr>演習２．副問い合わせ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発展演習③ の解答と解説</vt:lpstr>
      <vt:lpstr>副問い合わせとINのまとめ</vt:lpstr>
      <vt:lpstr>演習３．副問い合わせ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リレーショナルデータベースの基本</dc:title>
  <dc:creator>kaneko kunihiko</dc:creator>
  <cp:lastModifiedBy>金子　邦彦</cp:lastModifiedBy>
  <cp:revision>306</cp:revision>
  <dcterms:created xsi:type="dcterms:W3CDTF">2019-11-02T00:06:04Z</dcterms:created>
  <dcterms:modified xsi:type="dcterms:W3CDTF">2025-10-31T13:55:44Z</dcterms:modified>
</cp:coreProperties>
</file>