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85"/>
  </p:notesMasterIdLst>
  <p:sldIdLst>
    <p:sldId id="1254" r:id="rId4"/>
    <p:sldId id="1307" r:id="rId5"/>
    <p:sldId id="1073" r:id="rId6"/>
    <p:sldId id="1077" r:id="rId7"/>
    <p:sldId id="1316" r:id="rId8"/>
    <p:sldId id="1079" r:id="rId9"/>
    <p:sldId id="1317" r:id="rId10"/>
    <p:sldId id="1068" r:id="rId11"/>
    <p:sldId id="1318" r:id="rId12"/>
    <p:sldId id="1219" r:id="rId13"/>
    <p:sldId id="1218" r:id="rId14"/>
    <p:sldId id="1173" r:id="rId15"/>
    <p:sldId id="1320" r:id="rId16"/>
    <p:sldId id="1101" r:id="rId17"/>
    <p:sldId id="1102" r:id="rId18"/>
    <p:sldId id="1103" r:id="rId19"/>
    <p:sldId id="1104" r:id="rId20"/>
    <p:sldId id="1106" r:id="rId21"/>
    <p:sldId id="1105" r:id="rId22"/>
    <p:sldId id="1321" r:id="rId23"/>
    <p:sldId id="1322" r:id="rId24"/>
    <p:sldId id="1323" r:id="rId25"/>
    <p:sldId id="1324" r:id="rId26"/>
    <p:sldId id="1325" r:id="rId27"/>
    <p:sldId id="1329" r:id="rId28"/>
    <p:sldId id="1331" r:id="rId29"/>
    <p:sldId id="1332" r:id="rId30"/>
    <p:sldId id="1330" r:id="rId31"/>
    <p:sldId id="1327" r:id="rId32"/>
    <p:sldId id="1333" r:id="rId33"/>
    <p:sldId id="1334" r:id="rId34"/>
    <p:sldId id="1335" r:id="rId35"/>
    <p:sldId id="1337" r:id="rId36"/>
    <p:sldId id="1338" r:id="rId37"/>
    <p:sldId id="1339" r:id="rId38"/>
    <p:sldId id="1340" r:id="rId39"/>
    <p:sldId id="1341" r:id="rId40"/>
    <p:sldId id="1342" r:id="rId41"/>
    <p:sldId id="1344" r:id="rId42"/>
    <p:sldId id="1343" r:id="rId43"/>
    <p:sldId id="1336" r:id="rId44"/>
    <p:sldId id="1351" r:id="rId45"/>
    <p:sldId id="1352" r:id="rId46"/>
    <p:sldId id="1345" r:id="rId47"/>
    <p:sldId id="1346" r:id="rId48"/>
    <p:sldId id="1347" r:id="rId49"/>
    <p:sldId id="1353" r:id="rId50"/>
    <p:sldId id="1354" r:id="rId51"/>
    <p:sldId id="1355" r:id="rId52"/>
    <p:sldId id="1356" r:id="rId53"/>
    <p:sldId id="1357" r:id="rId54"/>
    <p:sldId id="1358" r:id="rId55"/>
    <p:sldId id="1359" r:id="rId56"/>
    <p:sldId id="1360" r:id="rId57"/>
    <p:sldId id="1361" r:id="rId58"/>
    <p:sldId id="1350" r:id="rId59"/>
    <p:sldId id="1183" r:id="rId60"/>
    <p:sldId id="257" r:id="rId61"/>
    <p:sldId id="258" r:id="rId62"/>
    <p:sldId id="259" r:id="rId63"/>
    <p:sldId id="260" r:id="rId64"/>
    <p:sldId id="261" r:id="rId65"/>
    <p:sldId id="262" r:id="rId66"/>
    <p:sldId id="263" r:id="rId67"/>
    <p:sldId id="1349" r:id="rId68"/>
    <p:sldId id="1363" r:id="rId69"/>
    <p:sldId id="1364" r:id="rId70"/>
    <p:sldId id="1365" r:id="rId71"/>
    <p:sldId id="1366" r:id="rId72"/>
    <p:sldId id="1367" r:id="rId73"/>
    <p:sldId id="1368" r:id="rId74"/>
    <p:sldId id="1371" r:id="rId75"/>
    <p:sldId id="1373" r:id="rId76"/>
    <p:sldId id="1375" r:id="rId77"/>
    <p:sldId id="1369" r:id="rId78"/>
    <p:sldId id="1377" r:id="rId79"/>
    <p:sldId id="1378" r:id="rId80"/>
    <p:sldId id="1379" r:id="rId81"/>
    <p:sldId id="1380" r:id="rId82"/>
    <p:sldId id="1381" r:id="rId83"/>
    <p:sldId id="1382" r:id="rId8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997" autoAdjust="0"/>
  </p:normalViewPr>
  <p:slideViewPr>
    <p:cSldViewPr snapToGrid="0">
      <p:cViewPr varScale="1">
        <p:scale>
          <a:sx n="59" d="100"/>
          <a:sy n="59" d="100"/>
        </p:scale>
        <p:origin x="948" y="1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-2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81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4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74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52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14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46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0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32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05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1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51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8. </a:t>
            </a:r>
            <a:r>
              <a:rPr lang="ja-JP" altLang="en-US" sz="3600" dirty="0"/>
              <a:t>種々の問い合わせ</a:t>
            </a:r>
            <a:br>
              <a:rPr lang="en-US" altLang="ja-JP" sz="3600" dirty="0"/>
            </a:br>
            <a:br>
              <a:rPr lang="en-US" altLang="ja-JP" sz="3600" dirty="0"/>
            </a:br>
            <a:r>
              <a:rPr lang="en-US" altLang="ja-JP" sz="3200" dirty="0">
                <a:solidFill>
                  <a:schemeClr val="tx1"/>
                </a:solidFill>
              </a:rPr>
              <a:t>IN</a:t>
            </a:r>
            <a:r>
              <a:rPr lang="ja-JP" altLang="en-US" sz="3200" dirty="0">
                <a:solidFill>
                  <a:schemeClr val="tx1"/>
                </a:solidFill>
              </a:rPr>
              <a:t>、副問い合わせ、論理演算、</a:t>
            </a:r>
            <a:r>
              <a:rPr lang="en-US" altLang="ja-JP" sz="3200" dirty="0">
                <a:solidFill>
                  <a:schemeClr val="tx1"/>
                </a:solidFill>
              </a:rPr>
              <a:t>AND</a:t>
            </a:r>
            <a:r>
              <a:rPr lang="ja-JP" altLang="en-US" sz="3200" dirty="0">
                <a:solidFill>
                  <a:schemeClr val="tx1"/>
                </a:solidFill>
              </a:rPr>
              <a:t>、</a:t>
            </a:r>
            <a:r>
              <a:rPr lang="en-US" altLang="ja-JP" sz="3200" dirty="0">
                <a:solidFill>
                  <a:schemeClr val="tx1"/>
                </a:solidFill>
              </a:rPr>
              <a:t>OR</a:t>
            </a:r>
            <a:endParaRPr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www.kkaneko.jp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/de/ds/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index.html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15392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lang="ja-JP" altLang="en-US" sz="2400"/>
              <a:t>問い合わせ（クエリ）</a:t>
            </a:r>
            <a:endParaRPr lang="en-US" altLang="ja-JP" sz="2400" dirty="0"/>
          </a:p>
          <a:p>
            <a:r>
              <a:rPr lang="ja-JP" altLang="en-US" sz="2400" b="1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結合、集約、ソート、副問い合わせ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1416259" y="1782644"/>
          <a:ext cx="4103815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28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A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85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B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90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A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90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B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96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A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95</a:t>
                      </a:r>
                      <a:endParaRPr kumimoji="1" lang="ja-JP" alt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51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14300" y="654050"/>
          <a:ext cx="9074150" cy="5303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67250">
                  <a:extLst>
                    <a:ext uri="{9D8B030D-6E8A-4147-A177-3AD203B41FA5}">
                      <a16:colId xmlns:a16="http://schemas.microsoft.com/office/drawing/2014/main" val="453250488"/>
                    </a:ext>
                  </a:extLst>
                </a:gridCol>
                <a:gridCol w="4406900">
                  <a:extLst>
                    <a:ext uri="{9D8B030D-6E8A-4147-A177-3AD203B41FA5}">
                      <a16:colId xmlns:a16="http://schemas.microsoft.com/office/drawing/2014/main" val="1911840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*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dirty="0">
                          <a:latin typeface="+mn-lt"/>
                        </a:rPr>
                        <a:t>テーブルのすべて</a:t>
                      </a:r>
                      <a:endParaRPr kumimoji="1" lang="ja-JP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「居室」の列</a:t>
                      </a:r>
                      <a:r>
                        <a:rPr kumimoji="1" lang="ja-JP" altLang="en-US" sz="2000" b="0" dirty="0"/>
                        <a:t>をすべて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3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 DISTINCT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重複行</a:t>
                      </a:r>
                      <a:r>
                        <a:rPr kumimoji="1" lang="ja-JP" altLang="en-US" sz="2000" b="0" dirty="0"/>
                        <a:t>（同じ値の行）を</a:t>
                      </a:r>
                      <a:r>
                        <a:rPr kumimoji="1" lang="ja-JP" altLang="en-US" sz="2000" b="1" dirty="0"/>
                        <a:t>除去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0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名前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&gt; 80;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/>
                        <a:t>「名前」と「得点」の列で、</a:t>
                      </a: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得点が</a:t>
                      </a:r>
                      <a:r>
                        <a:rPr lang="en-US" altLang="ja-JP" sz="2000" b="1" dirty="0"/>
                        <a:t>80</a:t>
                      </a:r>
                      <a:r>
                        <a:rPr lang="ja-JP" altLang="en-US" sz="2000" b="1" dirty="0"/>
                        <a:t>より大きい</a:t>
                      </a:r>
                      <a:r>
                        <a:rPr lang="ja-JP" altLang="en-US" sz="2000" dirty="0"/>
                        <a:t>」行を選択</a:t>
                      </a:r>
                      <a:endParaRPr kumimoji="0" lang="en-US" altLang="ja-JP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67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名前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BETWEEN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80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AND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85;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/>
                        <a:t>「名前」と「得点」の列で、</a:t>
                      </a: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得点が</a:t>
                      </a:r>
                      <a:r>
                        <a:rPr lang="en-US" altLang="ja-JP" sz="2000" b="1" dirty="0"/>
                        <a:t>80</a:t>
                      </a:r>
                      <a:r>
                        <a:rPr lang="ja-JP" altLang="en-US" sz="2000" b="1" dirty="0"/>
                        <a:t>以上かつ</a:t>
                      </a:r>
                      <a:r>
                        <a:rPr lang="en-US" altLang="ja-JP" sz="2000" b="1" dirty="0"/>
                        <a:t>85</a:t>
                      </a:r>
                      <a:r>
                        <a:rPr lang="ja-JP" altLang="en-US" sz="2000" b="1" dirty="0"/>
                        <a:t>以下</a:t>
                      </a:r>
                      <a:r>
                        <a:rPr lang="ja-JP" altLang="en-US" sz="2000" dirty="0"/>
                        <a:t>」の範囲にある行を選択</a:t>
                      </a:r>
                      <a:endParaRPr kumimoji="0" lang="en-US" altLang="ja-JP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5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AVG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(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/>
                        <a:t>すべての</a:t>
                      </a:r>
                      <a:r>
                        <a:rPr kumimoji="1" lang="ja-JP" altLang="en-US" sz="2000" b="1" dirty="0"/>
                        <a:t>「得点」の値</a:t>
                      </a:r>
                      <a:r>
                        <a:rPr kumimoji="1" lang="ja-JP" altLang="en-US" sz="2000" b="0" dirty="0"/>
                        <a:t>の</a:t>
                      </a:r>
                      <a:r>
                        <a:rPr kumimoji="1" lang="ja-JP" altLang="en-US" sz="2000" b="1" dirty="0"/>
                        <a:t>平均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5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*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LIKE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'%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階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';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居室が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b="1" dirty="0"/>
                        <a:t>階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b="1" dirty="0"/>
                        <a:t>で終わる</a:t>
                      </a:r>
                      <a:r>
                        <a:rPr lang="ja-JP" altLang="en-US" sz="2000" dirty="0"/>
                        <a:t>」行を選択</a:t>
                      </a:r>
                      <a:endParaRPr lang="en-US" altLang="ja-JP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5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*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IN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('1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階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', '2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階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')</a:t>
                      </a:r>
                      <a:endParaRPr lang="en-US" altLang="ja-JP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居室が</a:t>
                      </a:r>
                      <a:r>
                        <a:rPr lang="en-US" altLang="ja-JP" sz="2000" b="1" dirty="0"/>
                        <a:t>'1</a:t>
                      </a:r>
                      <a:r>
                        <a:rPr lang="ja-JP" altLang="en-US" sz="2000" b="1" dirty="0"/>
                        <a:t>階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b="1" dirty="0"/>
                        <a:t>または</a:t>
                      </a:r>
                      <a:r>
                        <a:rPr lang="en-US" altLang="ja-JP" sz="2000" b="1" dirty="0"/>
                        <a:t>'2</a:t>
                      </a:r>
                      <a:r>
                        <a:rPr lang="ja-JP" altLang="en-US" sz="2000" b="1" dirty="0"/>
                        <a:t>階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dirty="0"/>
                        <a:t>」のいずれかに一致する行を選択</a:t>
                      </a:r>
                      <a:endParaRPr lang="en-US" altLang="ja-JP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081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52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8FF49-8B37-4885-AD87-CE56170E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範囲指定　</a:t>
            </a:r>
            <a:r>
              <a:rPr kumimoji="1" lang="en-US" altLang="ja-JP" dirty="0"/>
              <a:t>AND</a:t>
            </a:r>
            <a:r>
              <a:rPr lang="ja-JP" altLang="en-US" dirty="0"/>
              <a:t> や </a:t>
            </a:r>
            <a:r>
              <a:rPr lang="en-US" altLang="ja-JP" dirty="0"/>
              <a:t>BETWEEN </a:t>
            </a:r>
            <a:r>
              <a:rPr lang="ja-JP" altLang="en-US" dirty="0"/>
              <a:t>の利用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6C7423-5DF4-4715-ACE9-42C03067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15" y="906946"/>
            <a:ext cx="8669755" cy="5333166"/>
          </a:xfrm>
        </p:spPr>
        <p:txBody>
          <a:bodyPr/>
          <a:lstStyle/>
          <a:p>
            <a:r>
              <a:rPr kumimoji="1" lang="en-US" altLang="ja-JP" b="1" dirty="0"/>
              <a:t>AND  </a:t>
            </a:r>
            <a:r>
              <a:rPr kumimoji="1" lang="ja-JP" altLang="en-US" b="1" dirty="0"/>
              <a:t>・・・ 複数の条件をつなげる</a:t>
            </a:r>
            <a:endParaRPr kumimoji="1" lang="en-US" altLang="ja-JP" b="1" dirty="0"/>
          </a:p>
          <a:p>
            <a:endParaRPr lang="en-US" altLang="ja-JP" b="1" dirty="0"/>
          </a:p>
          <a:p>
            <a:endParaRPr kumimoji="1" lang="en-US" altLang="ja-JP" b="1" dirty="0"/>
          </a:p>
          <a:p>
            <a:endParaRPr kumimoji="1" lang="en-US" altLang="ja-JP" b="1" dirty="0"/>
          </a:p>
          <a:p>
            <a:r>
              <a:rPr lang="en-US" altLang="ja-JP" b="1" dirty="0"/>
              <a:t>BETWEEN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3CC8B2-12DA-4694-A802-DFC7614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76EAC-CA5B-4218-AC0A-82DFD9A53F92}"/>
              </a:ext>
            </a:extLst>
          </p:cNvPr>
          <p:cNvSpPr txBox="1">
            <a:spLocks/>
          </p:cNvSpPr>
          <p:nvPr/>
        </p:nvSpPr>
        <p:spPr>
          <a:xfrm>
            <a:off x="500620" y="1393174"/>
            <a:ext cx="7783153" cy="5179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ID, COST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ORDERS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&gt;= 10 </a:t>
            </a:r>
            <a:r>
              <a:rPr lang="en-US" sz="2400" b="1" dirty="0">
                <a:solidFill>
                  <a:srgbClr val="FF0000"/>
                </a:solidFill>
              </a:rPr>
              <a:t>and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COST &lt;= 100;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where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&gt;= 10 </a:t>
            </a:r>
            <a:r>
              <a:rPr lang="en-US" altLang="ja-JP" sz="2400" b="1" dirty="0">
                <a:solidFill>
                  <a:srgbClr val="FF0000"/>
                </a:solidFill>
              </a:rPr>
              <a:t>and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COST &lt;=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」の代わりに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between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」を使うことができる</a:t>
            </a:r>
            <a:r>
              <a:rPr lang="ja-JP" altLang="en-US" sz="2400" dirty="0">
                <a:solidFill>
                  <a:prstClr val="black"/>
                </a:solidFill>
              </a:rPr>
              <a:t>（同じ結果が得られる）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ID, COST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ORDERS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</a:t>
            </a:r>
            <a:r>
              <a:rPr lang="en-US" sz="2400" b="1" dirty="0">
                <a:solidFill>
                  <a:srgbClr val="FF0000"/>
                </a:solidFill>
              </a:rPr>
              <a:t>between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100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38FA1F-5F6F-7BA6-5710-0F949BACF613}"/>
              </a:ext>
            </a:extLst>
          </p:cNvPr>
          <p:cNvSpPr txBox="1"/>
          <p:nvPr/>
        </p:nvSpPr>
        <p:spPr>
          <a:xfrm>
            <a:off x="5164435" y="1678259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10</a:t>
            </a:r>
            <a:r>
              <a:rPr kumimoji="1" lang="ja-JP" altLang="en-US" sz="2400" dirty="0">
                <a:solidFill>
                  <a:srgbClr val="FF0000"/>
                </a:solidFill>
              </a:rPr>
              <a:t>以上 </a:t>
            </a:r>
            <a:r>
              <a:rPr kumimoji="1" lang="en-US" altLang="ja-JP" sz="2400" dirty="0">
                <a:solidFill>
                  <a:srgbClr val="FF0000"/>
                </a:solidFill>
              </a:rPr>
              <a:t>100</a:t>
            </a:r>
            <a:r>
              <a:rPr kumimoji="1" lang="ja-JP" altLang="en-US" sz="2400" dirty="0">
                <a:solidFill>
                  <a:srgbClr val="FF0000"/>
                </a:solidFill>
              </a:rPr>
              <a:t>以下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AAE6C0-31E7-4F58-4FBA-4B8D4BF2824D}"/>
              </a:ext>
            </a:extLst>
          </p:cNvPr>
          <p:cNvSpPr txBox="1"/>
          <p:nvPr/>
        </p:nvSpPr>
        <p:spPr>
          <a:xfrm>
            <a:off x="5121689" y="5713927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10</a:t>
            </a:r>
            <a:r>
              <a:rPr kumimoji="1" lang="ja-JP" altLang="en-US" sz="2400" dirty="0">
                <a:solidFill>
                  <a:srgbClr val="FF0000"/>
                </a:solidFill>
              </a:rPr>
              <a:t>以上 </a:t>
            </a:r>
            <a:r>
              <a:rPr kumimoji="1" lang="en-US" altLang="ja-JP" sz="2400" dirty="0">
                <a:solidFill>
                  <a:srgbClr val="FF0000"/>
                </a:solidFill>
              </a:rPr>
              <a:t>100</a:t>
            </a:r>
            <a:r>
              <a:rPr kumimoji="1" lang="ja-JP" altLang="en-US" sz="2400" dirty="0">
                <a:solidFill>
                  <a:srgbClr val="FF0000"/>
                </a:solidFill>
              </a:rPr>
              <a:t>以下</a:t>
            </a:r>
          </a:p>
        </p:txBody>
      </p:sp>
    </p:spTree>
    <p:extLst>
      <p:ext uri="{BB962C8B-B14F-4D97-AF65-F5344CB8AC3E}">
        <p14:creationId xmlns:p14="http://schemas.microsoft.com/office/powerpoint/2010/main" val="234785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成績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科目、受講者、得点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2617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901272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85);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'B'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'B'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96);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'A'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95);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D808083-D08A-810F-F266-2526BEE6FA7E}"/>
              </a:ext>
            </a:extLst>
          </p:cNvPr>
          <p:cNvGraphicFramePr>
            <a:graphicFrameLocks noGrp="1"/>
          </p:cNvGraphicFramePr>
          <p:nvPr/>
        </p:nvGraphicFramePr>
        <p:xfrm>
          <a:off x="1606759" y="91711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1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/>
              <a:t>問い合わせ（クエリ）</a:t>
            </a:r>
            <a:r>
              <a:rPr lang="ja-JP" altLang="en-US" b="1" dirty="0"/>
              <a:t>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0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16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85);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96);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95);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3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D2D3CC6-9157-4A23-DF35-A856369C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81" y="824953"/>
            <a:ext cx="8621158" cy="38232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95209" y="1380592"/>
            <a:ext cx="3519281" cy="162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1581" y="3077189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403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69366C8-7899-1B14-7EC2-ABB9547C2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50" y="3352901"/>
            <a:ext cx="5298481" cy="340919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37222" y="4855233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47924" y="3652116"/>
            <a:ext cx="1813450" cy="235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63438" y="5169046"/>
            <a:ext cx="5046812" cy="1295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08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5766" y="2168525"/>
            <a:ext cx="6355868" cy="1666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技術的スキルの向上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分析能力と問題解決力の向上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自信の獲得。成長の自覚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60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演習２．範囲指定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複数の条件を </a:t>
            </a:r>
            <a:r>
              <a:rPr lang="en-US" altLang="ja-JP" b="1" dirty="0"/>
              <a:t>AND </a:t>
            </a:r>
            <a:r>
              <a:rPr lang="ja-JP" altLang="en-US" b="1" dirty="0"/>
              <a:t>で連結することによる範囲指定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BETWEEN</a:t>
            </a:r>
            <a:r>
              <a:rPr lang="ja-JP" altLang="en-US" b="1" dirty="0"/>
              <a:t> と </a:t>
            </a:r>
            <a:r>
              <a:rPr lang="en-US" altLang="ja-JP" b="1" dirty="0"/>
              <a:t>AND </a:t>
            </a:r>
            <a:r>
              <a:rPr lang="ja-JP" altLang="en-US" b="1" dirty="0"/>
              <a:t>による範囲指定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217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2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</a:t>
            </a:r>
            <a:r>
              <a:rPr lang="ja-JP" altLang="en-US" sz="2400" b="1" dirty="0">
                <a:solidFill>
                  <a:srgbClr val="FF0000"/>
                </a:solidFill>
              </a:rPr>
              <a:t>演習</a:t>
            </a:r>
            <a:r>
              <a:rPr lang="en-US" altLang="ja-JP" sz="2400" b="1" dirty="0">
                <a:solidFill>
                  <a:srgbClr val="FF0000"/>
                </a:solidFill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</a:rPr>
              <a:t>のものをそのまま使う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85);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96);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95);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17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D2D3CC6-9157-4A23-DF35-A856369C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81" y="824953"/>
            <a:ext cx="8621158" cy="38232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95209" y="1380592"/>
            <a:ext cx="3519281" cy="162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1581" y="3077189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2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038B276-8B27-A853-CE18-EE4D0C06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1" y="3357170"/>
            <a:ext cx="5186807" cy="221009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9FA9F66-B157-F6FC-ABF4-F4A62E1F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" y="5508115"/>
            <a:ext cx="5230947" cy="137221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。（</a:t>
            </a:r>
            <a:r>
              <a:rPr lang="ja-JP" altLang="en-US" sz="2400" b="1" u="sng" dirty="0">
                <a:solidFill>
                  <a:srgbClr val="FF0000"/>
                </a:solidFill>
              </a:rPr>
              <a:t>同じ結果が２つ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85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&lt;=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90;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BETWEEN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85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90;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535271" y="4462217"/>
            <a:ext cx="1143130" cy="2982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98043" y="3357954"/>
            <a:ext cx="2112208" cy="33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36627" y="4798917"/>
            <a:ext cx="4922256" cy="729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D0F7E38-C6A5-C37F-A2CB-4F2956183DB9}"/>
              </a:ext>
            </a:extLst>
          </p:cNvPr>
          <p:cNvSpPr/>
          <p:nvPr/>
        </p:nvSpPr>
        <p:spPr>
          <a:xfrm>
            <a:off x="636627" y="5848617"/>
            <a:ext cx="4922256" cy="729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14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自習１．特定の得点範囲の検索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AND</a:t>
            </a:r>
            <a:r>
              <a:rPr kumimoji="1" lang="ja-JP" altLang="en-US" sz="2400" dirty="0"/>
              <a:t>を使用して、特定の得点範囲内の成績を検索する。練習のため、</a:t>
            </a:r>
            <a:r>
              <a:rPr kumimoji="1" lang="en-US" altLang="ja-JP" sz="2400" dirty="0">
                <a:solidFill>
                  <a:srgbClr val="FF0000"/>
                </a:solidFill>
              </a:rPr>
              <a:t>BETWEEN</a:t>
            </a:r>
            <a:r>
              <a:rPr lang="ja-JP" altLang="en-US" sz="2400" dirty="0">
                <a:solidFill>
                  <a:srgbClr val="FF0000"/>
                </a:solidFill>
              </a:rPr>
              <a:t>は使わない</a:t>
            </a:r>
            <a:r>
              <a:rPr lang="ja-JP" altLang="en-US" sz="2400" dirty="0"/>
              <a:t>。</a:t>
            </a:r>
            <a:endParaRPr kumimoji="1" lang="ja-JP" altLang="en-US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得点が</a:t>
            </a:r>
            <a:r>
              <a:rPr lang="en-US" altLang="ja-JP" sz="2400" b="1" dirty="0"/>
              <a:t> 90</a:t>
            </a:r>
            <a:r>
              <a:rPr kumimoji="1" lang="ja-JP" altLang="en-US" sz="2400" b="1" dirty="0"/>
              <a:t>以上</a:t>
            </a:r>
            <a:r>
              <a:rPr lang="en-US" altLang="ja-JP" sz="2400" b="1" dirty="0"/>
              <a:t> 100</a:t>
            </a:r>
            <a:r>
              <a:rPr kumimoji="1" lang="ja-JP" altLang="en-US" sz="2400" b="1" dirty="0"/>
              <a:t>以下の成績を検索する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文を書いてください。</a:t>
            </a:r>
            <a:r>
              <a:rPr kumimoji="1" lang="en-US" altLang="ja-JP" sz="2400" b="1" u="sng" dirty="0">
                <a:solidFill>
                  <a:srgbClr val="FF0000"/>
                </a:solidFill>
              </a:rPr>
              <a:t>BETWEEN</a:t>
            </a:r>
            <a:r>
              <a:rPr lang="ja-JP" altLang="en-US" sz="2400" b="1" u="sng" dirty="0">
                <a:solidFill>
                  <a:srgbClr val="FF0000"/>
                </a:solidFill>
              </a:rPr>
              <a:t>は使わないでください。</a:t>
            </a:r>
            <a:endParaRPr kumimoji="1" lang="en-US" altLang="ja-JP" sz="2400" b="1" u="sng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WHERE </a:t>
            </a:r>
            <a:r>
              <a:rPr kumimoji="1" lang="ja-JP" altLang="en-US" sz="2400" dirty="0"/>
              <a:t>で</a:t>
            </a:r>
            <a:r>
              <a:rPr kumimoji="1" lang="en-US" altLang="ja-JP" sz="2400" dirty="0"/>
              <a:t>AND</a:t>
            </a:r>
            <a:r>
              <a:rPr kumimoji="1" lang="ja-JP" altLang="en-US" sz="2400" dirty="0"/>
              <a:t>を使用して、得点の下限と上限を指定する。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366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自習２．特定の得点範囲の検索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AND</a:t>
            </a:r>
            <a:r>
              <a:rPr kumimoji="1" lang="ja-JP" altLang="en-US" sz="2400" dirty="0"/>
              <a:t>を使用して、特定の得点範囲内の成績を検索する。今度は</a:t>
            </a:r>
            <a:r>
              <a:rPr kumimoji="1" lang="en-US" altLang="ja-JP" sz="2400" dirty="0">
                <a:solidFill>
                  <a:srgbClr val="FF0000"/>
                </a:solidFill>
              </a:rPr>
              <a:t>BETWEEN</a:t>
            </a:r>
            <a:r>
              <a:rPr kumimoji="1"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dirty="0">
                <a:solidFill>
                  <a:srgbClr val="FF0000"/>
                </a:solidFill>
              </a:rPr>
              <a:t>使う</a:t>
            </a:r>
            <a:r>
              <a:rPr lang="ja-JP" altLang="en-US" sz="2400" dirty="0"/>
              <a:t>。</a:t>
            </a:r>
            <a:endParaRPr kumimoji="1" lang="ja-JP" altLang="en-US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得点が</a:t>
            </a:r>
            <a:r>
              <a:rPr lang="en-US" altLang="ja-JP" sz="2400" b="1" dirty="0"/>
              <a:t> 90</a:t>
            </a:r>
            <a:r>
              <a:rPr kumimoji="1" lang="ja-JP" altLang="en-US" sz="2400" b="1" dirty="0"/>
              <a:t>以上</a:t>
            </a:r>
            <a:r>
              <a:rPr lang="en-US" altLang="ja-JP" sz="2400" b="1" dirty="0"/>
              <a:t> 100</a:t>
            </a:r>
            <a:r>
              <a:rPr kumimoji="1" lang="ja-JP" altLang="en-US" sz="2400" b="1" dirty="0"/>
              <a:t>以下の成績を検索する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文を書いてください。</a:t>
            </a:r>
            <a:r>
              <a:rPr kumimoji="1" lang="en-US" altLang="ja-JP" sz="2400" dirty="0">
                <a:solidFill>
                  <a:srgbClr val="FF0000"/>
                </a:solidFill>
              </a:rPr>
              <a:t>BETWEEN</a:t>
            </a:r>
            <a:r>
              <a:rPr kumimoji="1" lang="ja-JP" altLang="en-US" sz="2400" dirty="0">
                <a:solidFill>
                  <a:srgbClr val="FF0000"/>
                </a:solidFill>
              </a:rPr>
              <a:t>と</a:t>
            </a:r>
            <a:r>
              <a:rPr kumimoji="1" lang="en-US" altLang="ja-JP" sz="2400" dirty="0">
                <a:solidFill>
                  <a:srgbClr val="FF0000"/>
                </a:solidFill>
              </a:rPr>
              <a:t>AND</a:t>
            </a:r>
            <a:r>
              <a:rPr kumimoji="1" lang="ja-JP" altLang="en-US" sz="2400" dirty="0">
                <a:solidFill>
                  <a:srgbClr val="FF0000"/>
                </a:solidFill>
              </a:rPr>
              <a:t>を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使ってください</a:t>
            </a:r>
            <a:r>
              <a:rPr kumimoji="1" lang="ja-JP" altLang="en-US" sz="2400" dirty="0">
                <a:solidFill>
                  <a:srgbClr val="FF0000"/>
                </a:solidFill>
              </a:rPr>
              <a:t>。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WHERE </a:t>
            </a:r>
            <a:r>
              <a:rPr kumimoji="1" lang="ja-JP" altLang="en-US" sz="2400" dirty="0"/>
              <a:t>で </a:t>
            </a:r>
            <a:r>
              <a:rPr kumimoji="1" lang="en-US" altLang="ja-JP" sz="2400" dirty="0"/>
              <a:t>BETWEEN </a:t>
            </a:r>
            <a:r>
              <a:rPr kumimoji="1" lang="ja-JP" altLang="en-US" sz="2400" dirty="0"/>
              <a:t>と </a:t>
            </a:r>
            <a:r>
              <a:rPr kumimoji="1" lang="en-US" altLang="ja-JP" sz="2400" dirty="0"/>
              <a:t>AND</a:t>
            </a:r>
            <a:r>
              <a:rPr kumimoji="1" lang="ja-JP" altLang="en-US" sz="2400" dirty="0"/>
              <a:t>を使用して、得点の下限と上限を指定する。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11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自習３．複数条件を用いた検索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AND</a:t>
            </a:r>
            <a:r>
              <a:rPr kumimoji="1" lang="ja-JP" altLang="en-US" sz="2400" dirty="0"/>
              <a:t>と</a:t>
            </a:r>
            <a:r>
              <a:rPr kumimoji="1" lang="en-US" altLang="ja-JP" sz="2400" dirty="0"/>
              <a:t>BETWEEN</a:t>
            </a:r>
            <a:r>
              <a:rPr kumimoji="1" lang="ja-JP" altLang="en-US" sz="2400" dirty="0"/>
              <a:t>を組み合わせて、特定の条件を満たす成績を検索する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国語の</a:t>
            </a:r>
            <a:r>
              <a:rPr kumimoji="1" lang="ja-JP" altLang="en-US" sz="2400" b="1" dirty="0"/>
              <a:t>得点が</a:t>
            </a:r>
            <a:r>
              <a:rPr lang="en-US" altLang="ja-JP" sz="2400" b="1" dirty="0"/>
              <a:t> 90</a:t>
            </a:r>
            <a:r>
              <a:rPr kumimoji="1" lang="ja-JP" altLang="en-US" sz="2400" b="1" dirty="0"/>
              <a:t>以上</a:t>
            </a:r>
            <a:r>
              <a:rPr lang="en-US" altLang="ja-JP" sz="2400" b="1" dirty="0"/>
              <a:t> 100</a:t>
            </a:r>
            <a:r>
              <a:rPr kumimoji="1" lang="ja-JP" altLang="en-US" sz="2400" b="1" dirty="0"/>
              <a:t>以下の成績を検索する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文を書いてください。</a:t>
            </a:r>
            <a:r>
              <a:rPr kumimoji="1" lang="en-US" altLang="ja-JP" sz="2400" dirty="0">
                <a:solidFill>
                  <a:srgbClr val="FF0000"/>
                </a:solidFill>
              </a:rPr>
              <a:t>BETWEEN</a:t>
            </a:r>
            <a:r>
              <a:rPr kumimoji="1" lang="ja-JP" altLang="en-US" sz="2400" dirty="0">
                <a:solidFill>
                  <a:srgbClr val="FF0000"/>
                </a:solidFill>
              </a:rPr>
              <a:t>と</a:t>
            </a:r>
            <a:r>
              <a:rPr kumimoji="1" lang="en-US" altLang="ja-JP" sz="2400" dirty="0">
                <a:solidFill>
                  <a:srgbClr val="FF0000"/>
                </a:solidFill>
              </a:rPr>
              <a:t>AND</a:t>
            </a:r>
            <a:r>
              <a:rPr kumimoji="1" lang="ja-JP" altLang="en-US" sz="2400" dirty="0">
                <a:solidFill>
                  <a:srgbClr val="FF0000"/>
                </a:solidFill>
              </a:rPr>
              <a:t>を使ってください。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WHERE </a:t>
            </a:r>
            <a:r>
              <a:rPr kumimoji="1" lang="ja-JP" altLang="en-US" sz="2400" dirty="0"/>
              <a:t>で </a:t>
            </a:r>
            <a:r>
              <a:rPr kumimoji="1" lang="en-US" altLang="ja-JP" sz="2400" dirty="0"/>
              <a:t>AND</a:t>
            </a:r>
            <a:r>
              <a:rPr kumimoji="1" lang="ja-JP" altLang="en-US" sz="2400" dirty="0"/>
              <a:t>を使用して、</a:t>
            </a:r>
            <a:r>
              <a:rPr lang="ja-JP" altLang="en-US" sz="2400" dirty="0"/>
              <a:t>複数の条件を連結する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748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EB0579-A1C7-8584-876C-12D650BA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解答例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909287-56E8-0E7C-0895-89313138A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14244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自習１：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 *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WHERE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&gt;= 90 AND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&lt;= 100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自習２：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 *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WHERE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BETWEEN 90 AND 100;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自習３：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 *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WHERE </a:t>
            </a:r>
            <a:r>
              <a:rPr kumimoji="1" lang="ja-JP" altLang="en-US" sz="2400" b="1" dirty="0"/>
              <a:t>科目 </a:t>
            </a:r>
            <a:r>
              <a:rPr kumimoji="1" lang="en-US" altLang="ja-JP" sz="2400" b="1" dirty="0"/>
              <a:t>= '</a:t>
            </a:r>
            <a:r>
              <a:rPr kumimoji="1" lang="ja-JP" altLang="en-US" sz="2400" b="1" dirty="0"/>
              <a:t>国語</a:t>
            </a:r>
            <a:r>
              <a:rPr kumimoji="1" lang="en-US" altLang="ja-JP" sz="2400" b="1" dirty="0"/>
              <a:t>' AND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BETWEEN 90 AND 100;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0D7112-8A6F-01B3-6D64-65096173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05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33017D-191D-C621-B96E-A6221A47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00773-89AA-24A3-3278-7BCC58337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範囲指定（</a:t>
            </a:r>
            <a:r>
              <a:rPr kumimoji="1" lang="en-US" altLang="ja-JP" sz="2400" b="1" dirty="0"/>
              <a:t>AND</a:t>
            </a:r>
            <a:r>
              <a:rPr kumimoji="1" lang="ja-JP" altLang="en-US" sz="2400" b="1" dirty="0"/>
              <a:t>、</a:t>
            </a:r>
            <a:r>
              <a:rPr kumimoji="1" lang="en-US" altLang="ja-JP" sz="2400" b="1" dirty="0"/>
              <a:t>BETWEEN</a:t>
            </a:r>
            <a:r>
              <a:rPr kumimoji="1" lang="ja-JP" altLang="en-US" sz="2400" b="1" dirty="0"/>
              <a:t>）</a:t>
            </a:r>
          </a:p>
          <a:p>
            <a:r>
              <a:rPr kumimoji="1" lang="en-US" altLang="ja-JP" sz="2400" b="1" dirty="0"/>
              <a:t>AND</a:t>
            </a:r>
            <a:r>
              <a:rPr kumimoji="1" lang="ja-JP" altLang="en-US" sz="2400" dirty="0"/>
              <a:t>：複数の条件を</a:t>
            </a:r>
            <a:r>
              <a:rPr lang="ja-JP" altLang="en-US" sz="2400" dirty="0"/>
              <a:t>連結</a:t>
            </a:r>
            <a:endParaRPr kumimoji="1" lang="ja-JP" altLang="en-US" sz="2400" dirty="0"/>
          </a:p>
          <a:p>
            <a:r>
              <a:rPr kumimoji="1" lang="en-US" altLang="ja-JP" sz="2400" b="1" dirty="0"/>
              <a:t>BETWEEN</a:t>
            </a:r>
            <a:r>
              <a:rPr kumimoji="1" lang="ja-JP" altLang="en-US" sz="2400" dirty="0"/>
              <a:t>：特定の範囲内の値を指定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範囲</a:t>
            </a:r>
            <a:r>
              <a:rPr lang="ja-JP" altLang="en-US" sz="2400" b="1"/>
              <a:t>指定のクエリ例</a:t>
            </a: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得点が</a:t>
            </a:r>
            <a:r>
              <a:rPr lang="en-US" altLang="ja-JP" sz="2400" dirty="0"/>
              <a:t>85</a:t>
            </a:r>
            <a:r>
              <a:rPr lang="ja-JP" altLang="en-US" sz="2400" dirty="0"/>
              <a:t>以上</a:t>
            </a:r>
            <a:r>
              <a:rPr lang="en-US" altLang="ja-JP" sz="2400" dirty="0"/>
              <a:t>90</a:t>
            </a:r>
            <a:r>
              <a:rPr lang="ja-JP" altLang="en-US" sz="2400" dirty="0"/>
              <a:t>以下のデータを選択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758A86-510E-BDA2-713D-7DFE95FC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3195C6-1B29-F076-68CA-BFBB3A37565E}"/>
              </a:ext>
            </a:extLst>
          </p:cNvPr>
          <p:cNvSpPr/>
          <p:nvPr/>
        </p:nvSpPr>
        <p:spPr>
          <a:xfrm>
            <a:off x="738037" y="390626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85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&lt;=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90;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D5D05BF-F28E-D2DC-7AE8-0C60D7648625}"/>
              </a:ext>
            </a:extLst>
          </p:cNvPr>
          <p:cNvSpPr/>
          <p:nvPr/>
        </p:nvSpPr>
        <p:spPr>
          <a:xfrm>
            <a:off x="738037" y="467736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BETWEEN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85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90;</a:t>
            </a:r>
          </a:p>
        </p:txBody>
      </p:sp>
    </p:spTree>
    <p:extLst>
      <p:ext uri="{BB962C8B-B14F-4D97-AF65-F5344CB8AC3E}">
        <p14:creationId xmlns:p14="http://schemas.microsoft.com/office/powerpoint/2010/main" val="97396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4" y="2477311"/>
            <a:ext cx="5281985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IN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副問い合わせ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論理演算、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、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演習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3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8-2. SQL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の 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IN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989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40D69-6C9D-B431-13F5-985F77FA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IN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1455B8-9CA2-9993-A863-4F65B420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lnSpcReduction="10000"/>
          </a:bodyPr>
          <a:lstStyle/>
          <a:p>
            <a:r>
              <a:rPr lang="ja-JP" altLang="en-US" b="1" dirty="0"/>
              <a:t>複数の値のいずれか</a:t>
            </a:r>
            <a:r>
              <a:rPr lang="ja-JP" altLang="en-US" dirty="0"/>
              <a:t>に</a:t>
            </a:r>
            <a:r>
              <a:rPr lang="ja-JP" altLang="en-US" b="1" dirty="0"/>
              <a:t>一致するか</a:t>
            </a:r>
            <a:r>
              <a:rPr lang="ja-JP" altLang="en-US" dirty="0"/>
              <a:t>どうかテスト</a:t>
            </a:r>
            <a:endParaRPr lang="en-US" altLang="ja-JP" dirty="0"/>
          </a:p>
          <a:p>
            <a:r>
              <a:rPr kumimoji="1" lang="en-US" altLang="ja-JP" dirty="0"/>
              <a:t>OR </a:t>
            </a:r>
            <a:r>
              <a:rPr kumimoji="1" lang="ja-JP" altLang="en-US" dirty="0"/>
              <a:t>で複数の条件を並べるよりも簡潔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sz="2400" dirty="0"/>
              <a:t>【IN </a:t>
            </a:r>
            <a:r>
              <a:rPr kumimoji="1" lang="ja-JP" altLang="en-US" sz="2400" dirty="0"/>
              <a:t>を使用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SELECT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FROM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成績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WHERE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>
                <a:solidFill>
                  <a:srgbClr val="C00000"/>
                </a:solidFill>
              </a:rPr>
              <a:t>IN</a:t>
            </a:r>
            <a:r>
              <a:rPr kumimoji="1" lang="en-US" altLang="ja-JP" sz="2400" dirty="0"/>
              <a:t> ('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',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’);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【OR </a:t>
            </a:r>
            <a:r>
              <a:rPr kumimoji="1" lang="ja-JP" altLang="en-US" sz="2400" dirty="0"/>
              <a:t>で複数の条件を並べる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SELECT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FROM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成績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WHERE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 </a:t>
            </a:r>
            <a:r>
              <a:rPr kumimoji="1" lang="en-US" altLang="ja-JP" sz="2400" dirty="0">
                <a:solidFill>
                  <a:srgbClr val="C00000"/>
                </a:solidFill>
              </a:rPr>
              <a:t>OR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';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037CB-F0AA-E528-30A7-70D56571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978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40D69-6C9D-B431-13F5-985F77FA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IN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1455B8-9CA2-9993-A863-4F65B420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b="1" dirty="0"/>
              <a:t>複数の値のいずれか</a:t>
            </a:r>
            <a:r>
              <a:rPr lang="ja-JP" altLang="en-US" dirty="0"/>
              <a:t>に</a:t>
            </a:r>
            <a:r>
              <a:rPr lang="ja-JP" altLang="en-US" b="1" dirty="0"/>
              <a:t>一致するか</a:t>
            </a:r>
            <a:r>
              <a:rPr lang="ja-JP" altLang="en-US" dirty="0"/>
              <a:t>どうかテスト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SELECT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FROM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成績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WHERE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>
                <a:solidFill>
                  <a:srgbClr val="C00000"/>
                </a:solidFill>
              </a:rPr>
              <a:t>IN</a:t>
            </a:r>
            <a:r>
              <a:rPr kumimoji="1" lang="en-US" altLang="ja-JP" sz="2400" dirty="0"/>
              <a:t> ('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',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’);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037CB-F0AA-E528-30A7-70D56571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4C7D00C-7E02-9DA0-3C6B-7028274E9444}"/>
              </a:ext>
            </a:extLst>
          </p:cNvPr>
          <p:cNvCxnSpPr/>
          <p:nvPr/>
        </p:nvCxnSpPr>
        <p:spPr>
          <a:xfrm flipV="1">
            <a:off x="2457560" y="3303525"/>
            <a:ext cx="271463" cy="6572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4A0D906-24BE-6572-A44B-409C586B0540}"/>
              </a:ext>
            </a:extLst>
          </p:cNvPr>
          <p:cNvCxnSpPr>
            <a:cxnSpLocks/>
          </p:cNvCxnSpPr>
          <p:nvPr/>
        </p:nvCxnSpPr>
        <p:spPr>
          <a:xfrm flipH="1" flipV="1">
            <a:off x="4487285" y="3326403"/>
            <a:ext cx="377453" cy="6946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8FE1B90-B229-0A49-591B-C11133606760}"/>
              </a:ext>
            </a:extLst>
          </p:cNvPr>
          <p:cNvCxnSpPr/>
          <p:nvPr/>
        </p:nvCxnSpPr>
        <p:spPr>
          <a:xfrm flipH="1" flipV="1">
            <a:off x="3607818" y="3374780"/>
            <a:ext cx="50006" cy="82561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115BC4-4780-1CB4-924B-289D39DE464B}"/>
              </a:ext>
            </a:extLst>
          </p:cNvPr>
          <p:cNvSpPr txBox="1"/>
          <p:nvPr/>
        </p:nvSpPr>
        <p:spPr>
          <a:xfrm>
            <a:off x="792025" y="4117454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半角丸かっこ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で囲む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BB1A79-1588-9093-7B40-09FBF150E6ED}"/>
              </a:ext>
            </a:extLst>
          </p:cNvPr>
          <p:cNvSpPr txBox="1"/>
          <p:nvPr/>
        </p:nvSpPr>
        <p:spPr>
          <a:xfrm>
            <a:off x="4586625" y="4066592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半角丸かっこ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で囲む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B00B69-9E22-3BAD-694C-566DD76007E0}"/>
              </a:ext>
            </a:extLst>
          </p:cNvPr>
          <p:cNvSpPr txBox="1"/>
          <p:nvPr/>
        </p:nvSpPr>
        <p:spPr>
          <a:xfrm>
            <a:off x="3159615" y="4301679"/>
            <a:ext cx="992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半角の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カンマ</a:t>
            </a:r>
          </a:p>
        </p:txBody>
      </p:sp>
    </p:spTree>
    <p:extLst>
      <p:ext uri="{BB962C8B-B14F-4D97-AF65-F5344CB8AC3E}">
        <p14:creationId xmlns:p14="http://schemas.microsoft.com/office/powerpoint/2010/main" val="345200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</a:t>
            </a:r>
            <a:r>
              <a:rPr lang="en-US" altLang="ja-JP" dirty="0"/>
              <a:t>SQL </a:t>
            </a:r>
            <a:r>
              <a:rPr lang="ja-JP" altLang="en-US" dirty="0"/>
              <a:t>の </a:t>
            </a:r>
            <a:r>
              <a:rPr lang="en-US" altLang="ja-JP" dirty="0"/>
              <a:t>IN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複数の値のいずれかに一致するかテスト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885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00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</a:t>
            </a:r>
            <a:r>
              <a:rPr lang="ja-JP" altLang="en-US" sz="2400" b="1" dirty="0">
                <a:solidFill>
                  <a:srgbClr val="FF0000"/>
                </a:solidFill>
              </a:rPr>
              <a:t>演習</a:t>
            </a:r>
            <a:r>
              <a:rPr lang="en-US" altLang="ja-JP" sz="2400" b="1" dirty="0">
                <a:solidFill>
                  <a:srgbClr val="FF0000"/>
                </a:solidFill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</a:rPr>
              <a:t>のものをそのまま使う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85);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96);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95);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7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D2D3CC6-9157-4A23-DF35-A856369C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81" y="824953"/>
            <a:ext cx="8621158" cy="38232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95209" y="1380592"/>
            <a:ext cx="3519281" cy="162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1581" y="3077189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603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BF109CB-9B26-3E85-5EA9-6AFD3088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62" y="3385650"/>
            <a:ext cx="5471445" cy="343851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科目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国語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算数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580738" y="5080611"/>
            <a:ext cx="1143130" cy="2982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708146" y="3578117"/>
            <a:ext cx="2399641" cy="33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86862" y="5420725"/>
            <a:ext cx="4930888" cy="1212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468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自習４．複数の値のいずれかに一致するかを条件とする検索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IN </a:t>
            </a:r>
            <a:r>
              <a:rPr kumimoji="1" lang="ja-JP" altLang="en-US" sz="2400" dirty="0"/>
              <a:t>を用いて、特定の点数を得た学生のみを検索する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得点が</a:t>
            </a:r>
            <a:r>
              <a:rPr lang="en-US" altLang="ja-JP" sz="2400" b="1" dirty="0"/>
              <a:t> 80 </a:t>
            </a:r>
            <a:r>
              <a:rPr lang="ja-JP" altLang="en-US" sz="2400" b="1" dirty="0"/>
              <a:t>点であるか </a:t>
            </a:r>
            <a:r>
              <a:rPr lang="en-US" altLang="ja-JP" sz="2400" b="1" dirty="0"/>
              <a:t>90</a:t>
            </a:r>
            <a:r>
              <a:rPr lang="ja-JP" altLang="en-US" sz="2400" b="1" dirty="0"/>
              <a:t>点である</a:t>
            </a:r>
            <a:r>
              <a:rPr kumimoji="1" lang="ja-JP" altLang="en-US" sz="2400" b="1" dirty="0"/>
              <a:t>成績を検索する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文を書いてください。</a:t>
            </a:r>
            <a:r>
              <a:rPr lang="en-US" altLang="ja-JP" sz="2400" dirty="0">
                <a:solidFill>
                  <a:srgbClr val="FF0000"/>
                </a:solidFill>
              </a:rPr>
              <a:t>IN 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kumimoji="1" lang="ja-JP" altLang="en-US" sz="2400" dirty="0">
                <a:solidFill>
                  <a:srgbClr val="FF0000"/>
                </a:solidFill>
              </a:rPr>
              <a:t>使ってください。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897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自習５．複数の値のいずれかに一致するかを条件とする検索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IN </a:t>
            </a:r>
            <a:r>
              <a:rPr kumimoji="1" lang="ja-JP" altLang="en-US" sz="2400" dirty="0"/>
              <a:t>を用いて、特定の点数を得た学生のみを検索する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得点が</a:t>
            </a:r>
            <a:r>
              <a:rPr lang="en-US" altLang="ja-JP" sz="2400" b="1" dirty="0"/>
              <a:t> 80 </a:t>
            </a:r>
            <a:r>
              <a:rPr lang="ja-JP" altLang="en-US" sz="2400" b="1" dirty="0"/>
              <a:t>点であるか、</a:t>
            </a:r>
            <a:r>
              <a:rPr lang="en-US" altLang="ja-JP" sz="2400" b="1" dirty="0"/>
              <a:t>85</a:t>
            </a:r>
            <a:r>
              <a:rPr lang="ja-JP" altLang="en-US" sz="2400" b="1" dirty="0"/>
              <a:t>点であるか、</a:t>
            </a:r>
            <a:r>
              <a:rPr lang="en-US" altLang="ja-JP" sz="2400" b="1" dirty="0"/>
              <a:t>90</a:t>
            </a:r>
            <a:r>
              <a:rPr lang="ja-JP" altLang="en-US" sz="2400" b="1" dirty="0"/>
              <a:t>点である</a:t>
            </a:r>
            <a:r>
              <a:rPr kumimoji="1" lang="ja-JP" altLang="en-US" sz="2400" b="1" dirty="0"/>
              <a:t>成績を検索する</a:t>
            </a:r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文を書いてください。</a:t>
            </a:r>
            <a:r>
              <a:rPr lang="en-US" altLang="ja-JP" sz="2400" dirty="0">
                <a:solidFill>
                  <a:srgbClr val="FF0000"/>
                </a:solidFill>
              </a:rPr>
              <a:t>IN 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kumimoji="1" lang="ja-JP" altLang="en-US" sz="2400" dirty="0">
                <a:solidFill>
                  <a:srgbClr val="FF0000"/>
                </a:solidFill>
              </a:rPr>
              <a:t>使ってください。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76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024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EB0579-A1C7-8584-876C-12D650BA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解答例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909287-56E8-0E7C-0895-89313138A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14244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自習４：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 *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WHERE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IN (80, 90);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自習</a:t>
            </a:r>
            <a:r>
              <a:rPr lang="ja-JP" altLang="en-US" sz="2400" dirty="0"/>
              <a:t>５</a:t>
            </a:r>
            <a:r>
              <a:rPr kumimoji="1" lang="ja-JP" altLang="en-US" sz="2400" dirty="0"/>
              <a:t>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SELECT * FROM </a:t>
            </a:r>
            <a:r>
              <a:rPr kumimoji="1" lang="ja-JP" altLang="en-US" sz="2400" b="1" dirty="0"/>
              <a:t>成績 </a:t>
            </a:r>
            <a:r>
              <a:rPr kumimoji="1" lang="en-US" altLang="ja-JP" sz="2400" b="1" dirty="0"/>
              <a:t>WHERE </a:t>
            </a:r>
            <a:r>
              <a:rPr kumimoji="1" lang="ja-JP" altLang="en-US" sz="2400" b="1" dirty="0"/>
              <a:t>得点 </a:t>
            </a:r>
            <a:r>
              <a:rPr kumimoji="1" lang="en-US" altLang="ja-JP" sz="2400" b="1" dirty="0"/>
              <a:t>IN (80, 85, 90);</a:t>
            </a:r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0D7112-8A6F-01B3-6D64-65096173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79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8-3. </a:t>
            </a:r>
            <a:r>
              <a:rPr lang="ja-JP" altLang="en-US" sz="4500">
                <a:solidFill>
                  <a:schemeClr val="tx2"/>
                </a:solidFill>
                <a:latin typeface="メイリオ" panose="020B0604030504040204" pitchFamily="50" charset="-128"/>
              </a:rPr>
              <a:t>副問い合わせ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047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B02F9-8ACF-C92F-1CDD-A62A1E63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副問い合わせ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9ACFBC-E933-4138-344A-89E82391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副問い合わせ</a:t>
            </a:r>
            <a:r>
              <a:rPr kumimoji="1" lang="ja-JP" altLang="en-US" dirty="0"/>
              <a:t>は、別の</a:t>
            </a:r>
            <a:r>
              <a:rPr kumimoji="1" lang="en-US" altLang="ja-JP" dirty="0"/>
              <a:t>SQL</a:t>
            </a:r>
            <a:r>
              <a:rPr kumimoji="1" lang="ja-JP" altLang="en-US"/>
              <a:t>問い合わせ（クエリ）</a:t>
            </a:r>
            <a:r>
              <a:rPr kumimoji="1" lang="ja-JP" altLang="en-US" dirty="0"/>
              <a:t>内に</a:t>
            </a:r>
            <a:r>
              <a:rPr kumimoji="1" lang="ja-JP" altLang="en-US" b="1" dirty="0"/>
              <a:t>埋め込まれた</a:t>
            </a:r>
            <a:r>
              <a:rPr kumimoji="1" lang="en-US" altLang="ja-JP" dirty="0"/>
              <a:t>SQL</a:t>
            </a:r>
            <a:r>
              <a:rPr kumimoji="1" lang="ja-JP" altLang="en-US"/>
              <a:t>問い合わせ（クエリ）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97948-C1CD-85CB-EB32-C65A8F57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DA88A6-1087-B4FC-72E2-630435B3BC8C}"/>
              </a:ext>
            </a:extLst>
          </p:cNvPr>
          <p:cNvSpPr/>
          <p:nvPr/>
        </p:nvSpPr>
        <p:spPr>
          <a:xfrm>
            <a:off x="541665" y="2828835"/>
            <a:ext cx="611678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A888FA10-D7F6-BBEB-030E-EB4CB34B8C11}"/>
              </a:ext>
            </a:extLst>
          </p:cNvPr>
          <p:cNvSpPr/>
          <p:nvPr/>
        </p:nvSpPr>
        <p:spPr>
          <a:xfrm>
            <a:off x="6799903" y="3243341"/>
            <a:ext cx="237441" cy="4164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BE5F51-B3B6-2273-56D9-2A1497E3E367}"/>
              </a:ext>
            </a:extLst>
          </p:cNvPr>
          <p:cNvSpPr txBox="1"/>
          <p:nvPr/>
        </p:nvSpPr>
        <p:spPr>
          <a:xfrm>
            <a:off x="7178798" y="324334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副問い合わせ</a:t>
            </a:r>
          </a:p>
        </p:txBody>
      </p:sp>
    </p:spTree>
    <p:extLst>
      <p:ext uri="{BB962C8B-B14F-4D97-AF65-F5344CB8AC3E}">
        <p14:creationId xmlns:p14="http://schemas.microsoft.com/office/powerpoint/2010/main" val="2333588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00F1E3-E9F4-D21F-5AB4-F2486B71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副問い合わせの重要性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A4ABD3-783A-9D51-3BD9-8A27E9F42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副問い合わせ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複雑なデータ抽出</a:t>
            </a:r>
            <a:r>
              <a:rPr kumimoji="1" lang="ja-JP" altLang="en-US" sz="2400" dirty="0"/>
              <a:t>を可能にする</a:t>
            </a:r>
          </a:p>
          <a:p>
            <a:r>
              <a:rPr lang="ja-JP" altLang="en-US" sz="2400" dirty="0"/>
              <a:t>一つの問い合わせの</a:t>
            </a:r>
            <a:r>
              <a:rPr lang="ja-JP" altLang="en-US" sz="2400" b="1" dirty="0"/>
              <a:t>条件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別の問い合わせから得る</a:t>
            </a:r>
            <a:r>
              <a:rPr lang="ja-JP" altLang="en-US" sz="2400" dirty="0"/>
              <a:t>ことができる</a:t>
            </a:r>
            <a:endParaRPr lang="en-US" altLang="ja-JP" sz="2400" dirty="0"/>
          </a:p>
          <a:p>
            <a:r>
              <a:rPr lang="ja-JP" altLang="en-US" sz="2400" dirty="0"/>
              <a:t>常に</a:t>
            </a:r>
            <a:r>
              <a:rPr lang="ja-JP" altLang="en-US" sz="2400" b="1" dirty="0"/>
              <a:t>最新のデータベース内のデータ</a:t>
            </a:r>
            <a:r>
              <a:rPr lang="ja-JP" altLang="en-US" sz="2400" dirty="0"/>
              <a:t>に基づいて</a:t>
            </a:r>
            <a:r>
              <a:rPr lang="ja-JP" altLang="en-US" sz="2400" b="1" dirty="0"/>
              <a:t>条件</a:t>
            </a:r>
            <a:r>
              <a:rPr lang="ja-JP" altLang="en-US" sz="2400" dirty="0"/>
              <a:t>を設定することが可能になる</a:t>
            </a:r>
            <a:endParaRPr kumimoji="1" lang="ja-JP" altLang="en-US" sz="2400" dirty="0"/>
          </a:p>
          <a:p>
            <a:r>
              <a:rPr kumimoji="1" lang="ja-JP" altLang="en-US" sz="2400" dirty="0"/>
              <a:t>データの集計や比較をより柔軟に行うことができる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9496D6-1B70-7EC9-65B8-E4FF7C3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019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687D2-0DA2-ED4B-F248-20F55E7C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の例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12DC7C-1BE1-22EF-6A44-C62BA121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061859"/>
            <a:ext cx="8461208" cy="211755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最高得点は？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7D955-6DD5-11D9-8D6F-3563A248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556D6C6-E99D-6A2F-CA7F-0B3CDC619BF8}"/>
              </a:ext>
            </a:extLst>
          </p:cNvPr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05729A2-9C32-3EE6-9131-D3E2E048D921}"/>
              </a:ext>
            </a:extLst>
          </p:cNvPr>
          <p:cNvGraphicFramePr>
            <a:graphicFrameLocks noGrp="1"/>
          </p:cNvGraphicFramePr>
          <p:nvPr/>
        </p:nvGraphicFramePr>
        <p:xfrm>
          <a:off x="1606759" y="91711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9E4DD1-5C60-06A9-EC6D-D022F00DEF26}"/>
              </a:ext>
            </a:extLst>
          </p:cNvPr>
          <p:cNvSpPr/>
          <p:nvPr/>
        </p:nvSpPr>
        <p:spPr>
          <a:xfrm>
            <a:off x="773213" y="4788870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D46D1C8-5B20-BE90-73F5-D8DC9A6A0226}"/>
              </a:ext>
            </a:extLst>
          </p:cNvPr>
          <p:cNvSpPr/>
          <p:nvPr/>
        </p:nvSpPr>
        <p:spPr>
          <a:xfrm>
            <a:off x="5334842" y="253607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642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687D2-0DA2-ED4B-F248-20F55E7C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の例②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12DC7C-1BE1-22EF-6A44-C62BA121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061859"/>
            <a:ext cx="8461208" cy="211755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96</a:t>
            </a:r>
            <a:r>
              <a:rPr kumimoji="1" lang="ja-JP" altLang="en-US" dirty="0"/>
              <a:t>点の得点の受講者は？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7D955-6DD5-11D9-8D6F-3563A248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556D6C6-E99D-6A2F-CA7F-0B3CDC619BF8}"/>
              </a:ext>
            </a:extLst>
          </p:cNvPr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05729A2-9C32-3EE6-9131-D3E2E048D921}"/>
              </a:ext>
            </a:extLst>
          </p:cNvPr>
          <p:cNvGraphicFramePr>
            <a:graphicFrameLocks noGrp="1"/>
          </p:cNvGraphicFramePr>
          <p:nvPr/>
        </p:nvGraphicFramePr>
        <p:xfrm>
          <a:off x="1606759" y="91711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9E4DD1-5C60-06A9-EC6D-D022F00DEF26}"/>
              </a:ext>
            </a:extLst>
          </p:cNvPr>
          <p:cNvSpPr/>
          <p:nvPr/>
        </p:nvSpPr>
        <p:spPr>
          <a:xfrm>
            <a:off x="773213" y="4788870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96;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D46D1C8-5B20-BE90-73F5-D8DC9A6A0226}"/>
              </a:ext>
            </a:extLst>
          </p:cNvPr>
          <p:cNvSpPr/>
          <p:nvPr/>
        </p:nvSpPr>
        <p:spPr>
          <a:xfrm>
            <a:off x="3825979" y="253607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553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687D2-0DA2-ED4B-F248-20F55E7C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複数の </a:t>
            </a:r>
            <a:r>
              <a:rPr lang="en-US" altLang="ja-JP" dirty="0"/>
              <a:t>SQL </a:t>
            </a:r>
            <a:r>
              <a:rPr lang="ja-JP" altLang="en-US" dirty="0"/>
              <a:t>の組み合わせ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7D955-6DD5-11D9-8D6F-3563A248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556D6C6-E99D-6A2F-CA7F-0B3CDC619BF8}"/>
              </a:ext>
            </a:extLst>
          </p:cNvPr>
          <p:cNvSpPr txBox="1">
            <a:spLocks/>
          </p:cNvSpPr>
          <p:nvPr/>
        </p:nvSpPr>
        <p:spPr>
          <a:xfrm>
            <a:off x="456702" y="181813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05729A2-9C32-3EE6-9131-D3E2E048D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65055"/>
              </p:ext>
            </p:extLst>
          </p:nvPr>
        </p:nvGraphicFramePr>
        <p:xfrm>
          <a:off x="1672434" y="67858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9E4DD1-5C60-06A9-EC6D-D022F00DEF26}"/>
              </a:ext>
            </a:extLst>
          </p:cNvPr>
          <p:cNvSpPr/>
          <p:nvPr/>
        </p:nvSpPr>
        <p:spPr>
          <a:xfrm>
            <a:off x="773213" y="4222654"/>
            <a:ext cx="685520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96;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D46D1C8-5B20-BE90-73F5-D8DC9A6A0226}"/>
              </a:ext>
            </a:extLst>
          </p:cNvPr>
          <p:cNvSpPr/>
          <p:nvPr/>
        </p:nvSpPr>
        <p:spPr>
          <a:xfrm>
            <a:off x="5400517" y="229754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C746E0B-CC68-533B-5251-F752BDAD5FEE}"/>
              </a:ext>
            </a:extLst>
          </p:cNvPr>
          <p:cNvSpPr/>
          <p:nvPr/>
        </p:nvSpPr>
        <p:spPr>
          <a:xfrm>
            <a:off x="3978959" y="229754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B6EE486-75FC-32A9-25B1-D1B73AD67AEA}"/>
              </a:ext>
            </a:extLst>
          </p:cNvPr>
          <p:cNvSpPr/>
          <p:nvPr/>
        </p:nvSpPr>
        <p:spPr>
          <a:xfrm>
            <a:off x="773213" y="3638222"/>
            <a:ext cx="681984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科目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5CA022FB-2E0B-5393-7776-708326AD525B}"/>
              </a:ext>
            </a:extLst>
          </p:cNvPr>
          <p:cNvSpPr/>
          <p:nvPr/>
        </p:nvSpPr>
        <p:spPr>
          <a:xfrm>
            <a:off x="3844522" y="4903581"/>
            <a:ext cx="964919" cy="3706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B25DEA-2292-8E5E-C6A7-E29A893D576B}"/>
              </a:ext>
            </a:extLst>
          </p:cNvPr>
          <p:cNvSpPr txBox="1"/>
          <p:nvPr/>
        </p:nvSpPr>
        <p:spPr>
          <a:xfrm>
            <a:off x="5044917" y="4787848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組み合わせる。</a:t>
            </a:r>
            <a:endParaRPr kumimoji="1" lang="en-US" altLang="ja-JP" dirty="0"/>
          </a:p>
          <a:p>
            <a:r>
              <a:rPr kumimoji="1" lang="ja-JP" altLang="en-US" dirty="0"/>
              <a:t>かっこと </a:t>
            </a:r>
            <a:r>
              <a:rPr kumimoji="1" lang="en-US" altLang="ja-JP" dirty="0"/>
              <a:t>= </a:t>
            </a:r>
            <a:r>
              <a:rPr kumimoji="1" lang="ja-JP" altLang="en-US" dirty="0"/>
              <a:t>を使用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47243C4-A9E3-32EE-1E35-EE9C239377D7}"/>
              </a:ext>
            </a:extLst>
          </p:cNvPr>
          <p:cNvSpPr/>
          <p:nvPr/>
        </p:nvSpPr>
        <p:spPr>
          <a:xfrm>
            <a:off x="814470" y="5537709"/>
            <a:ext cx="689478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283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演習４．副問い合わせ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副問い合わせ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793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82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</a:t>
            </a:r>
            <a:r>
              <a:rPr lang="ja-JP" altLang="en-US" sz="2400" b="1" dirty="0">
                <a:solidFill>
                  <a:srgbClr val="FF0000"/>
                </a:solidFill>
              </a:rPr>
              <a:t>演習</a:t>
            </a:r>
            <a:r>
              <a:rPr lang="en-US" altLang="ja-JP" sz="2400" b="1" dirty="0">
                <a:solidFill>
                  <a:srgbClr val="FF0000"/>
                </a:solidFill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</a:rPr>
              <a:t>のものをそのまま使う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85);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96);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理科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95);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0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101948" y="820231"/>
            <a:ext cx="4042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右側のパネル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SQL</a:t>
            </a: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問い合わせ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。SELECT</a:t>
            </a:r>
            <a:r>
              <a:rPr kumimoji="0" lang="en-US" altLang="ja-JP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などを入力。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94" y="1743561"/>
            <a:ext cx="7298182" cy="449767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96769" y="820231"/>
            <a:ext cx="4166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左側のパネル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、データの追加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など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。SQLのCREATE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や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などを入力。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927185" y="1655180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6426316" y="1568223"/>
            <a:ext cx="304362" cy="7315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70253" y="45217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25353" y="65389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636691" y="6153456"/>
            <a:ext cx="149185" cy="352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6014012" y="44885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90794" y="4084151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337765" y="4084151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02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D2D3CC6-9157-4A23-DF35-A856369C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81" y="824953"/>
            <a:ext cx="8621158" cy="38232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95209" y="1380592"/>
            <a:ext cx="3519281" cy="1629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1581" y="3077189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341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26ED201-1795-4765-CB29-75796FA7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78" y="3428999"/>
            <a:ext cx="5626358" cy="339174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64836" y="5520129"/>
            <a:ext cx="1143130" cy="2982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74783" y="3848341"/>
            <a:ext cx="2399641" cy="380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39078" y="5767500"/>
            <a:ext cx="1867720" cy="588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EFE6C05-5D6A-2647-8474-E74029DB1AA8}"/>
              </a:ext>
            </a:extLst>
          </p:cNvPr>
          <p:cNvSpPr/>
          <p:nvPr/>
        </p:nvSpPr>
        <p:spPr>
          <a:xfrm>
            <a:off x="1010653" y="906278"/>
            <a:ext cx="77724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31063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1F1B49-E6F8-EE75-1EE0-64BA6B9D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01014"/>
            <a:ext cx="8461208" cy="587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自習６．平均得点よりも高いことを条件とする検索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</a:t>
            </a:r>
            <a:r>
              <a:rPr kumimoji="1" lang="en-US" altLang="ja-JP" sz="2400" dirty="0"/>
              <a:t>: </a:t>
            </a:r>
            <a:r>
              <a:rPr lang="ja-JP" altLang="en-US" sz="2400" dirty="0"/>
              <a:t>全科目の平均点よりも高い得点である行のみを選択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指示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成績テーブルから、全科目の平均点よりも高い得点である行を選択してください。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ヒント：全科目の平均得点は副問い合わせで計算。</a:t>
            </a:r>
            <a:r>
              <a:rPr kumimoji="1" lang="en-US" altLang="ja-JP" sz="2400" dirty="0"/>
              <a:t>AVG </a:t>
            </a:r>
            <a:r>
              <a:rPr lang="ja-JP" altLang="en-US" sz="2400" dirty="0"/>
              <a:t>を使用。「よりも高い」という条件にも注意。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次のような結果になる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869CE-3B06-90B5-1D74-0578794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6A4D5A-4780-23DF-6A5C-B41A5C17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98" y="5484446"/>
            <a:ext cx="6361316" cy="10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0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B2441-FB75-6023-1E1C-F966B8FC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6A281C-130B-E1C5-551E-57FBF7855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自習６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35DDD8-13DD-D0CE-8B63-AF7D9C35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F4F6EB-527C-00E9-3826-A4A2987C9832}"/>
              </a:ext>
            </a:extLst>
          </p:cNvPr>
          <p:cNvSpPr/>
          <p:nvPr/>
        </p:nvSpPr>
        <p:spPr>
          <a:xfrm>
            <a:off x="657859" y="1591111"/>
            <a:ext cx="611678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*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</a:t>
            </a: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AVG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350580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26A3C4-2714-E30D-4F58-862F827C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単一行問い合わせと複数行問い合わせ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166A58-543F-9AA2-2E8A-B598B8C3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dirty="0"/>
              <a:t>異なるタイプの副問い合わせ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u="sng" dirty="0"/>
              <a:t>〇 </a:t>
            </a:r>
            <a:r>
              <a:rPr kumimoji="1" lang="ja-JP" altLang="en-US" sz="2400" b="1" u="sng" dirty="0"/>
              <a:t>単一行副問い合わせ</a:t>
            </a:r>
          </a:p>
          <a:p>
            <a:r>
              <a:rPr kumimoji="1" lang="ja-JP" altLang="en-US" sz="2400" dirty="0"/>
              <a:t>副問い合わせは、必ず、一つの行のみを返す。</a:t>
            </a:r>
          </a:p>
          <a:p>
            <a:r>
              <a:rPr kumimoji="1" lang="ja-JP" altLang="en-US" sz="2400" dirty="0"/>
              <a:t>比較演算子（</a:t>
            </a:r>
            <a:r>
              <a:rPr kumimoji="1" lang="en-US" altLang="ja-JP" sz="2400" dirty="0"/>
              <a:t>=, &lt;, &gt; </a:t>
            </a:r>
            <a:r>
              <a:rPr kumimoji="1" lang="ja-JP" altLang="en-US" sz="2400" dirty="0"/>
              <a:t>など）と共に使用。</a:t>
            </a:r>
          </a:p>
          <a:p>
            <a:pPr marL="0" indent="0">
              <a:buNone/>
            </a:pPr>
            <a:r>
              <a:rPr kumimoji="1" lang="ja-JP" altLang="en-US" sz="2400" dirty="0"/>
              <a:t>例：</a:t>
            </a:r>
            <a:r>
              <a:rPr kumimoji="1" lang="en-US" altLang="ja-JP" sz="2400" dirty="0"/>
              <a:t>SELECT * 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給与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=</a:t>
            </a:r>
            <a:r>
              <a:rPr kumimoji="1" lang="en-US" altLang="ja-JP" sz="2400" dirty="0"/>
              <a:t> (SELECT MAX(</a:t>
            </a:r>
            <a:r>
              <a:rPr kumimoji="1" lang="ja-JP" altLang="en-US" sz="2400" dirty="0"/>
              <a:t>給与</a:t>
            </a:r>
            <a:r>
              <a:rPr kumimoji="1" lang="en-US" altLang="ja-JP" sz="2400" dirty="0"/>
              <a:t>) FROM </a:t>
            </a:r>
            <a:r>
              <a:rPr kumimoji="1" lang="ja-JP" altLang="en-US" sz="2400" dirty="0"/>
              <a:t>従業員</a:t>
            </a:r>
            <a:r>
              <a:rPr kumimoji="1" lang="en-US" altLang="ja-JP" sz="2400" dirty="0"/>
              <a:t>);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u="sng" dirty="0"/>
              <a:t>〇 複数行副問い合わせ</a:t>
            </a:r>
          </a:p>
          <a:p>
            <a:r>
              <a:rPr kumimoji="1" lang="ja-JP" altLang="en-US" sz="2400" dirty="0"/>
              <a:t>副問い合わせは、複数の行を返すことがありえる</a:t>
            </a:r>
          </a:p>
          <a:p>
            <a:r>
              <a:rPr kumimoji="1" lang="en-US" altLang="ja-JP" sz="2400" dirty="0"/>
              <a:t>IN </a:t>
            </a:r>
            <a:r>
              <a:rPr kumimoji="1" lang="ja-JP" altLang="en-US" sz="2400" dirty="0"/>
              <a:t>などと共に使用。</a:t>
            </a:r>
          </a:p>
          <a:p>
            <a:pPr marL="0" indent="0">
              <a:buNone/>
            </a:pPr>
            <a:r>
              <a:rPr kumimoji="1" lang="en-US" altLang="ja-JP" sz="2400" dirty="0"/>
              <a:t>SELECT * 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IN </a:t>
            </a:r>
            <a:r>
              <a:rPr kumimoji="1" lang="en-US" altLang="ja-JP" sz="2400" dirty="0"/>
              <a:t>(SELECT </a:t>
            </a:r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 FROM </a:t>
            </a:r>
            <a:r>
              <a:rPr kumimoji="1" lang="ja-JP" altLang="en-US" sz="2400" dirty="0"/>
              <a:t>部署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場所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東京</a:t>
            </a:r>
            <a:r>
              <a:rPr kumimoji="1" lang="en-US" altLang="ja-JP" sz="2400" dirty="0"/>
              <a:t>');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B031D5-A981-5B07-AF53-25933996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836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9B8093-ED46-0663-01D8-E9420E4D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ここまでのまとめ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4CD10A-635F-8A7B-3041-D26919F6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56480" cy="59182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b="1" dirty="0"/>
              <a:t>副問い合わせ</a:t>
            </a:r>
            <a:r>
              <a:rPr kumimoji="1" lang="ja-JP" altLang="en-US" dirty="0"/>
              <a:t>は、他</a:t>
            </a:r>
            <a:r>
              <a:rPr kumimoji="1" lang="ja-JP" altLang="en-US"/>
              <a:t>の</a:t>
            </a:r>
            <a:r>
              <a:rPr kumimoji="1" lang="en-US" altLang="ja-JP"/>
              <a:t>SQL</a:t>
            </a:r>
            <a:r>
              <a:rPr kumimoji="1" lang="ja-JP" altLang="en-US"/>
              <a:t>クエリ内</a:t>
            </a:r>
            <a:r>
              <a:rPr kumimoji="1" lang="ja-JP" altLang="en-US" dirty="0"/>
              <a:t>に埋め込まれた</a:t>
            </a:r>
            <a:r>
              <a:rPr kumimoji="1" lang="en-US" altLang="ja-JP" dirty="0"/>
              <a:t>SQL</a:t>
            </a:r>
            <a:r>
              <a:rPr kumimoji="1" lang="ja-JP" altLang="en-US" dirty="0"/>
              <a:t>問い合わせ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b="1" u="sng" dirty="0"/>
              <a:t>副問い合わせの重要性</a:t>
            </a:r>
          </a:p>
          <a:p>
            <a:r>
              <a:rPr kumimoji="1" lang="ja-JP" altLang="en-US" dirty="0"/>
              <a:t>複雑なデータ抽出を可能にする。</a:t>
            </a:r>
          </a:p>
          <a:p>
            <a:r>
              <a:rPr kumimoji="1" lang="ja-JP" altLang="en-US" dirty="0"/>
              <a:t>一つの問い合わせの</a:t>
            </a:r>
            <a:r>
              <a:rPr kumimoji="1" lang="ja-JP" altLang="en-US" b="1" dirty="0"/>
              <a:t>条件</a:t>
            </a:r>
            <a:r>
              <a:rPr kumimoji="1" lang="ja-JP" altLang="en-US" dirty="0"/>
              <a:t>を、</a:t>
            </a:r>
            <a:r>
              <a:rPr kumimoji="1" lang="ja-JP" altLang="en-US" b="1" dirty="0"/>
              <a:t>別の問い合わせから得る</a:t>
            </a:r>
            <a:r>
              <a:rPr kumimoji="1" lang="ja-JP" altLang="en-US" dirty="0"/>
              <a:t>ことができる。</a:t>
            </a:r>
          </a:p>
          <a:p>
            <a:r>
              <a:rPr kumimoji="1" lang="ja-JP" altLang="en-US" b="1" dirty="0"/>
              <a:t>最新のデータベース内のデータ</a:t>
            </a:r>
            <a:r>
              <a:rPr kumimoji="1" lang="ja-JP" altLang="en-US" dirty="0"/>
              <a:t>に基づいて</a:t>
            </a:r>
            <a:r>
              <a:rPr kumimoji="1" lang="ja-JP" altLang="en-US" b="1" dirty="0"/>
              <a:t>条件</a:t>
            </a:r>
            <a:r>
              <a:rPr kumimoji="1" lang="ja-JP" altLang="en-US" dirty="0"/>
              <a:t>を設定することが可能です。</a:t>
            </a:r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u="sng" dirty="0"/>
              <a:t>副問い合わせの例</a:t>
            </a:r>
          </a:p>
          <a:p>
            <a:r>
              <a:rPr kumimoji="1" lang="ja-JP" altLang="en-US" dirty="0"/>
              <a:t>副問い合わせにより、最高得点を取った受講者を特定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SELECT </a:t>
            </a:r>
            <a:r>
              <a:rPr kumimoji="1" lang="ja-JP" altLang="en-US" dirty="0"/>
              <a:t>受講者 </a:t>
            </a:r>
            <a:r>
              <a:rPr kumimoji="1" lang="en-US" altLang="ja-JP" dirty="0"/>
              <a:t>FROM </a:t>
            </a:r>
            <a:r>
              <a:rPr kumimoji="1" lang="ja-JP" altLang="en-US" dirty="0"/>
              <a:t>成績 </a:t>
            </a:r>
            <a:r>
              <a:rPr kumimoji="1" lang="en-US" altLang="ja-JP" dirty="0"/>
              <a:t>WHERE </a:t>
            </a:r>
            <a:r>
              <a:rPr kumimoji="1" lang="ja-JP" altLang="en-US" dirty="0"/>
              <a:t>得点 </a:t>
            </a:r>
            <a:r>
              <a:rPr kumimoji="1" lang="en-US" altLang="ja-JP" dirty="0"/>
              <a:t>= </a:t>
            </a:r>
            <a:r>
              <a:rPr kumimoji="1" lang="en-US" altLang="ja-JP" b="1" dirty="0"/>
              <a:t>(SELECT MAX(</a:t>
            </a:r>
            <a:r>
              <a:rPr kumimoji="1" lang="ja-JP" altLang="en-US" b="1" dirty="0"/>
              <a:t>得点</a:t>
            </a:r>
            <a:r>
              <a:rPr kumimoji="1" lang="en-US" altLang="ja-JP" b="1" dirty="0"/>
              <a:t>) FROM </a:t>
            </a:r>
            <a:r>
              <a:rPr kumimoji="1" lang="ja-JP" altLang="en-US" b="1" dirty="0"/>
              <a:t>成績</a:t>
            </a:r>
            <a:r>
              <a:rPr kumimoji="1" lang="en-US" altLang="ja-JP" b="1" dirty="0"/>
              <a:t>);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dirty="0"/>
              <a:t>副問い合わせにより、全科目の平均点より高い得点を取った行を選択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SELECT * FROM </a:t>
            </a:r>
            <a:r>
              <a:rPr kumimoji="1" lang="ja-JP" altLang="en-US" dirty="0"/>
              <a:t>成績 </a:t>
            </a:r>
            <a:r>
              <a:rPr kumimoji="1" lang="en-US" altLang="ja-JP" dirty="0"/>
              <a:t>WHERE </a:t>
            </a:r>
            <a:r>
              <a:rPr kumimoji="1" lang="ja-JP" altLang="en-US" dirty="0"/>
              <a:t>得点 </a:t>
            </a:r>
            <a:r>
              <a:rPr kumimoji="1" lang="en-US" altLang="ja-JP" b="1" dirty="0"/>
              <a:t>&gt; (SELECT AVG(</a:t>
            </a:r>
            <a:r>
              <a:rPr kumimoji="1" lang="ja-JP" altLang="en-US" b="1" dirty="0"/>
              <a:t>得点</a:t>
            </a:r>
            <a:r>
              <a:rPr kumimoji="1" lang="en-US" altLang="ja-JP" b="1" dirty="0"/>
              <a:t>) FROM </a:t>
            </a:r>
            <a:r>
              <a:rPr kumimoji="1" lang="ja-JP" altLang="en-US" b="1" dirty="0"/>
              <a:t>成績</a:t>
            </a:r>
            <a:r>
              <a:rPr kumimoji="1" lang="en-US" altLang="ja-JP" b="1" dirty="0"/>
              <a:t>);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E96AEF-99C6-C386-AB35-7090EF35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0072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8-4. AND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と 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OR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387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9032D-B798-495E-A9D9-AC8EDE7C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5" y="136525"/>
            <a:ext cx="8461208" cy="81324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リレーショナルデータベースシステムにおける </a:t>
            </a:r>
            <a:r>
              <a:rPr lang="en-US" altLang="ja-JP" dirty="0"/>
              <a:t>AND </a:t>
            </a:r>
            <a:r>
              <a:rPr lang="ja-JP" altLang="en-US" dirty="0"/>
              <a:t>と </a:t>
            </a:r>
            <a:r>
              <a:rPr lang="en-US" altLang="ja-JP" dirty="0"/>
              <a:t>OR </a:t>
            </a:r>
            <a:r>
              <a:rPr lang="ja-JP" altLang="en-US" dirty="0"/>
              <a:t>の使用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2A3C47-83D8-4392-A97F-2214AD30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576203"/>
            <a:ext cx="8461208" cy="46032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では、</a:t>
            </a:r>
            <a:r>
              <a:rPr lang="ja-JP" altLang="en-US" sz="2400" b="1" dirty="0"/>
              <a:t>複数の条件を組み合わせる際に </a:t>
            </a:r>
            <a:r>
              <a:rPr lang="en-US" altLang="ja-JP" sz="2400" b="1" dirty="0"/>
              <a:t>AND </a:t>
            </a:r>
            <a:r>
              <a:rPr lang="ja-JP" altLang="en-US" sz="2400" b="1" dirty="0"/>
              <a:t>と </a:t>
            </a:r>
            <a:r>
              <a:rPr lang="en-US" altLang="ja-JP" sz="2400" b="1" dirty="0"/>
              <a:t>OR </a:t>
            </a:r>
            <a:r>
              <a:rPr lang="ja-JP" altLang="en-US" sz="2400" b="1" dirty="0"/>
              <a:t>を使用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AND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【</a:t>
            </a:r>
            <a:r>
              <a:rPr lang="ja-JP" altLang="en-US" sz="2400" dirty="0"/>
              <a:t>条件</a:t>
            </a:r>
            <a:r>
              <a:rPr lang="en-US" altLang="ja-JP" sz="2400" dirty="0"/>
              <a:t>A】 AND 【</a:t>
            </a:r>
            <a:r>
              <a:rPr lang="ja-JP" altLang="en-US" sz="2400" dirty="0"/>
              <a:t>条件</a:t>
            </a:r>
            <a:r>
              <a:rPr lang="en-US" altLang="ja-JP" sz="2400" dirty="0"/>
              <a:t>B】</a:t>
            </a:r>
          </a:p>
          <a:p>
            <a:pPr marL="0" indent="0">
              <a:buNone/>
            </a:pPr>
            <a:r>
              <a:rPr lang="ja-JP" altLang="en-US" sz="2400" dirty="0"/>
              <a:t>　　条件</a:t>
            </a:r>
            <a:r>
              <a:rPr lang="en-US" altLang="ja-JP" sz="2400" dirty="0"/>
              <a:t>A</a:t>
            </a:r>
            <a:r>
              <a:rPr lang="ja-JP" altLang="en-US" sz="2400" dirty="0"/>
              <a:t>と条件</a:t>
            </a:r>
            <a:r>
              <a:rPr lang="en-US" altLang="ja-JP" sz="2400" dirty="0"/>
              <a:t>B</a:t>
            </a:r>
            <a:r>
              <a:rPr lang="ja-JP" altLang="en-US" sz="2400" dirty="0"/>
              <a:t>の</a:t>
            </a:r>
            <a:r>
              <a:rPr lang="ja-JP" altLang="en-US" sz="2400" b="1" dirty="0"/>
              <a:t>両方が成立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en-US" altLang="ja-JP" sz="2400" b="1" dirty="0"/>
              <a:t>OR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【</a:t>
            </a:r>
            <a:r>
              <a:rPr lang="ja-JP" altLang="en-US" sz="2400" dirty="0"/>
              <a:t>条件</a:t>
            </a:r>
            <a:r>
              <a:rPr lang="en-US" altLang="ja-JP" sz="2400" dirty="0"/>
              <a:t>A】 OR 【</a:t>
            </a:r>
            <a:r>
              <a:rPr lang="ja-JP" altLang="en-US" sz="2400" dirty="0"/>
              <a:t>条件</a:t>
            </a:r>
            <a:r>
              <a:rPr lang="en-US" altLang="ja-JP" sz="2400" dirty="0"/>
              <a:t>B】</a:t>
            </a:r>
          </a:p>
          <a:p>
            <a:pPr marL="0" indent="0">
              <a:buNone/>
            </a:pPr>
            <a:r>
              <a:rPr lang="ja-JP" altLang="en-US" sz="2400" dirty="0"/>
              <a:t>　　条件</a:t>
            </a:r>
            <a:r>
              <a:rPr lang="en-US" altLang="ja-JP" sz="2400" dirty="0"/>
              <a:t>A</a:t>
            </a:r>
            <a:r>
              <a:rPr lang="ja-JP" altLang="en-US" sz="2400" dirty="0"/>
              <a:t>、条件</a:t>
            </a:r>
            <a:r>
              <a:rPr lang="en-US" altLang="ja-JP" sz="2400" dirty="0"/>
              <a:t>B</a:t>
            </a:r>
            <a:r>
              <a:rPr lang="ja-JP" altLang="en-US" sz="2400" dirty="0"/>
              <a:t>の</a:t>
            </a:r>
            <a:r>
              <a:rPr lang="ja-JP" altLang="en-US" sz="2400" b="1" dirty="0"/>
              <a:t>いずれか、または両方が成立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注意点</a:t>
            </a:r>
            <a:r>
              <a:rPr lang="en-US" altLang="ja-JP" sz="2400" dirty="0"/>
              <a:t>: OR</a:t>
            </a:r>
            <a:r>
              <a:rPr lang="ja-JP" altLang="en-US" sz="2400" dirty="0"/>
              <a:t>は「どちらか一方を選ぶ」という意味では</a:t>
            </a:r>
            <a:r>
              <a:rPr lang="ja-JP" altLang="en-US" sz="2400" b="1" dirty="0"/>
              <a:t>ありません</a:t>
            </a:r>
            <a:r>
              <a:rPr lang="ja-JP" altLang="en-US" sz="2400" dirty="0"/>
              <a:t>。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3DD8B4-A9BE-450E-9440-E8795577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2828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二進数は </a:t>
            </a:r>
            <a:r>
              <a:rPr kumimoji="1" lang="en-US" altLang="ja-JP" dirty="0"/>
              <a:t>0 </a:t>
            </a:r>
            <a:r>
              <a:rPr kumimoji="1" lang="ja-JP" altLang="en-US" dirty="0"/>
              <a:t>または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53363" y="3746472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いない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8121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48908" y="4685492"/>
            <a:ext cx="1338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二通り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241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二進数は </a:t>
            </a:r>
            <a:r>
              <a:rPr kumimoji="1" lang="en-US" altLang="ja-JP" dirty="0"/>
              <a:t>0 </a:t>
            </a:r>
            <a:r>
              <a:rPr kumimoji="1" lang="ja-JP" altLang="en-US" dirty="0"/>
              <a:t>または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>
          <a:xfrm>
            <a:off x="2664539" y="4185053"/>
            <a:ext cx="6400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5615961" y="4218983"/>
            <a:ext cx="6400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62386" y="4747741"/>
            <a:ext cx="1044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45638" y="4747740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53363" y="3746472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いない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8121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 err="1"/>
              <a:t>での</a:t>
            </a:r>
            <a:r>
              <a:rPr lang="ja-JP" altLang="en-US" dirty="0"/>
              <a:t>データベース管理システムの選択（高度な機能）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9" y="2605019"/>
            <a:ext cx="8217322" cy="2651261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2805254" y="2051050"/>
            <a:ext cx="369746" cy="5539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698794" y="2605019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24011" y="1367589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493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変数が２つ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681" y="1840582"/>
            <a:ext cx="20697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右手と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左手の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を考えると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969264" y="2658618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72974" y="3395317"/>
            <a:ext cx="9925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４通り</a:t>
            </a:r>
          </a:p>
        </p:txBody>
      </p:sp>
    </p:spTree>
    <p:extLst>
      <p:ext uri="{BB962C8B-B14F-4D97-AF65-F5344CB8AC3E}">
        <p14:creationId xmlns:p14="http://schemas.microsoft.com/office/powerpoint/2010/main" val="11020406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変数が２つ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1075" y="2443451"/>
            <a:ext cx="23415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12352" y="2367338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8038" y="4488727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78935" y="4622836"/>
            <a:ext cx="22108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9022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485132" y="3578800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AND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501552" y="5215234"/>
            <a:ext cx="23727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両方とも１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1075" y="2443451"/>
            <a:ext cx="23415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12352" y="2367338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8038" y="4488727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78935" y="4622836"/>
            <a:ext cx="22108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5435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485132" y="3578800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17903" y="3590224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485132" y="1519808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OR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571036" y="4301239"/>
            <a:ext cx="15311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少なくとも</a:t>
            </a:r>
            <a:endParaRPr kumimoji="0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片方には</a:t>
            </a:r>
            <a:endParaRPr kumimoji="0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１がある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1075" y="2443451"/>
            <a:ext cx="23415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12352" y="2367338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8038" y="4488727"/>
            <a:ext cx="22762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96690" y="3564093"/>
            <a:ext cx="22108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8696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700" dirty="0">
                <a:latin typeface="メイリオ" panose="020B0604030504040204" pitchFamily="50" charset="-128"/>
              </a:rPr>
              <a:t>OR </a:t>
            </a:r>
            <a:r>
              <a:rPr lang="ja-JP" altLang="en-US" sz="2700" dirty="0">
                <a:latin typeface="メイリオ" panose="020B0604030504040204" pitchFamily="50" charset="-128"/>
              </a:rPr>
              <a:t>は「どちらかを選びなさい」という意味ではない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93313" y="1648383"/>
            <a:ext cx="40920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とんこつラーメン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食べない：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食べる：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859454" y="2524693"/>
            <a:ext cx="24329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醤油ラーメン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食べない：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食べる：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TRUE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149119" y="2440937"/>
            <a:ext cx="3513012" cy="1733102"/>
            <a:chOff x="6870675" y="2433846"/>
            <a:chExt cx="3035543" cy="1783506"/>
          </a:xfrm>
        </p:grpSpPr>
        <p:sp>
          <p:nvSpPr>
            <p:cNvPr id="29" name="正方形/長方形 28"/>
            <p:cNvSpPr/>
            <p:nvPr/>
          </p:nvSpPr>
          <p:spPr>
            <a:xfrm>
              <a:off x="6870675" y="3325824"/>
              <a:ext cx="1503844" cy="891527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8369745" y="2434071"/>
              <a:ext cx="1534655" cy="891527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8371563" y="3318927"/>
              <a:ext cx="1534655" cy="891527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870676" y="2434298"/>
              <a:ext cx="3028950" cy="8915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870677" y="3325825"/>
              <a:ext cx="3028950" cy="8915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870676" y="2433846"/>
              <a:ext cx="1503843" cy="17835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4242370" y="4298654"/>
            <a:ext cx="470353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どちらか食べても、両方食べても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（これが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の鉄則）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「どちらかを選べ」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という意味では</a:t>
            </a:r>
            <a:r>
              <a:rPr kumimoji="0" lang="ja-JP" altLang="en-US" sz="2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</a:t>
            </a:r>
            <a:endParaRPr kumimoji="0" lang="en-US" altLang="ja-JP" sz="21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://4.bp.blogspot.com/-03kgxSH1XOs/UrlnIiMrcGI/AAAAAAAAcOc/gtxPOYEzMAE/s800/ramen_tonkot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3" y="1426270"/>
            <a:ext cx="2012656" cy="20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SmXTKx3nBcA/UrlnHYwXxoI/AAAAAAAAcOA/erB3n3GC80E/s800/ramen_syou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1" y="3748286"/>
            <a:ext cx="1971018" cy="19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283291" y="3299166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とんこつラーメン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35013" y="5624512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醤油ラーメン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6" name="Picture 2" descr="http://4.bp.blogspot.com/-03kgxSH1XOs/UrlnIiMrcGI/AAAAAAAAcOc/gtxPOYEzMAE/s800/ramen_tonkot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68" y="2470566"/>
            <a:ext cx="757674" cy="7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4.bp.blogspot.com/-03kgxSH1XOs/UrlnIiMrcGI/AAAAAAAAcOc/gtxPOYEzMAE/s800/ramen_tonkot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28" y="3343465"/>
            <a:ext cx="757674" cy="7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4.bp.blogspot.com/-SmXTKx3nBcA/UrlnHYwXxoI/AAAAAAAAcOA/erB3n3GC80E/s800/ramen_syouy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33" y="3355781"/>
            <a:ext cx="761552" cy="7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4.bp.blogspot.com/-SmXTKx3nBcA/UrlnHYwXxoI/AAAAAAAAcOA/erB3n3GC80E/s800/ramen_syouy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08" y="3384682"/>
            <a:ext cx="761552" cy="7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319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8-5.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454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7082D3-9217-B400-140B-4A4C0FE8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演習の目的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FB581-70A6-FA8A-2100-6EC98418C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の理解、</a:t>
            </a:r>
            <a:r>
              <a:rPr kumimoji="1" lang="en-US" altLang="ja-JP" sz="2400" dirty="0"/>
              <a:t>SQL </a:t>
            </a:r>
            <a:r>
              <a:rPr kumimoji="1" lang="ja-JP" altLang="en-US" sz="2400" dirty="0"/>
              <a:t>のスキルについて能力を高める</a:t>
            </a:r>
            <a:endParaRPr kumimoji="1" lang="en-US" altLang="ja-JP" sz="2400" dirty="0"/>
          </a:p>
          <a:p>
            <a:r>
              <a:rPr lang="ja-JP" altLang="en-US" sz="2400" dirty="0"/>
              <a:t>テーブル定義、データの追加、問い合わせの実行を通じて、リレーショナルデータベースの操作に慣れる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5CE391-F66F-AD56-B6F9-AE1FE188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88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7082D3-9217-B400-140B-4A4C0FE8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演習の概要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FB581-70A6-FA8A-2100-6EC98418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テーブルの作成とテータ追加</a:t>
            </a:r>
          </a:p>
          <a:p>
            <a:r>
              <a:rPr kumimoji="1" lang="ja-JP" altLang="en-US" sz="2400" dirty="0"/>
              <a:t>従業員テーブルの定義</a:t>
            </a:r>
            <a:endParaRPr kumimoji="1" lang="en-US" altLang="ja-JP" sz="2400" dirty="0"/>
          </a:p>
          <a:p>
            <a:r>
              <a:rPr kumimoji="1" lang="en-US" altLang="ja-JP" sz="2400" dirty="0"/>
              <a:t>24</a:t>
            </a:r>
            <a:r>
              <a:rPr kumimoji="1" lang="ja-JP" altLang="en-US" sz="2400" dirty="0"/>
              <a:t>行の</a:t>
            </a:r>
            <a:r>
              <a:rPr lang="ja-JP" altLang="en-US" sz="2400" dirty="0"/>
              <a:t>データ追加</a:t>
            </a:r>
            <a:endParaRPr kumimoji="1" lang="ja-JP" altLang="en-US" sz="2400" dirty="0"/>
          </a:p>
          <a:p>
            <a:r>
              <a:rPr kumimoji="1" lang="ja-JP" altLang="en-US" sz="2400" dirty="0"/>
              <a:t>属性は、従業員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、名前、部署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、給与</a:t>
            </a:r>
            <a:endParaRPr kumimoji="1" lang="en-US" altLang="ja-JP" sz="2400" dirty="0"/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en-US" altLang="ja-JP" sz="2400" b="1" u="sng" dirty="0"/>
              <a:t>SQL</a:t>
            </a:r>
            <a:r>
              <a:rPr kumimoji="1" lang="ja-JP" altLang="en-US" sz="2400" b="1" u="sng" dirty="0"/>
              <a:t>サンプルの実行</a:t>
            </a:r>
          </a:p>
          <a:p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に基づくデータの選択</a:t>
            </a:r>
            <a:endParaRPr kumimoji="1" lang="en-US" altLang="ja-JP" sz="2400" dirty="0"/>
          </a:p>
          <a:p>
            <a:r>
              <a:rPr kumimoji="1" lang="ja-JP" altLang="en-US" sz="2400" dirty="0"/>
              <a:t>給与の平均以上を稼ぐ従業員の特定</a:t>
            </a:r>
            <a:endParaRPr kumimoji="1" lang="en-US" altLang="ja-JP" sz="2400" dirty="0"/>
          </a:p>
          <a:p>
            <a:r>
              <a:rPr kumimoji="1" lang="ja-JP" altLang="en-US" sz="2400" dirty="0"/>
              <a:t>特定の部署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を持つ従業員の選択</a:t>
            </a:r>
            <a:endParaRPr kumimoji="1" lang="en-US" altLang="ja-JP" sz="2400" dirty="0"/>
          </a:p>
          <a:p>
            <a:r>
              <a:rPr kumimoji="1" lang="ja-JP" altLang="en-US" sz="2400" dirty="0"/>
              <a:t>特定の条件を満たす従業員の選択　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様々な問い合わせの例を提供。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u="sng" dirty="0"/>
              <a:t>自習問題</a:t>
            </a:r>
          </a:p>
          <a:p>
            <a:r>
              <a:rPr kumimoji="1" lang="ja-JP" altLang="en-US" sz="2400" dirty="0"/>
              <a:t>実践的な問題を解決するための自習問題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5CE391-F66F-AD56-B6F9-AE1FE188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2818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</a:t>
            </a:r>
            <a:r>
              <a:rPr lang="en-US" altLang="ja-JP" dirty="0"/>
              <a:t>SQL </a:t>
            </a:r>
            <a:r>
              <a:rPr lang="ja-JP" altLang="en-US" dirty="0"/>
              <a:t>の演習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副問い合わせ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7110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7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</a:t>
            </a:r>
            <a:r>
              <a:rPr lang="ja-JP" altLang="en-US" sz="2400" b="1" dirty="0">
                <a:solidFill>
                  <a:srgbClr val="FF0000"/>
                </a:solidFill>
              </a:rPr>
              <a:t>前のものは不要なので消す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3823" y="1039463"/>
            <a:ext cx="8103365" cy="50988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INTEGER,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部署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INTEGER,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給与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VALUES(5,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伊藤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104, 280000);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VALUES(6,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渡辺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101, 320000);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VALUES(7,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小林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102, 270000);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VALUES(8,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加藤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103, 290000);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VALUES(9,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吉田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104, 310000);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VALUES(10,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中村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101, 330000);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VALUES(11,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小川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102, 260000);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VALUES(12,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高橋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103, 340000);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VALUES(13,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山本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104, 300000);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VALUES(14,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石川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101, 350000);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VALUES(15,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中島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102, 280000);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VALUES(16,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佐々木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103, 360000);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VALUES(17,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山口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104, 290000);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VALUES(18,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松本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101, 370000);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VALUES(19,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井上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102, 310000);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VALUES(20,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木村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103, 280000);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VALUES(21,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林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104, 320000);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VALUES(22,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清水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101, 330000);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VALUES(23,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山崎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102, 340000);</a:t>
            </a:r>
          </a:p>
          <a:p>
            <a:pPr marL="0" marR="0" lvl="0" indent="0" algn="l" defTabSz="4572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従業員 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VALUES(24, '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中田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103, 300000);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901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702F028-0AEC-4868-7D83-F7BA4E6E9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02" y="635001"/>
            <a:ext cx="7476827" cy="599313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5488" y="1040257"/>
            <a:ext cx="3564642" cy="3850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9664" y="4950246"/>
            <a:ext cx="1189525" cy="341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5065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給与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従業員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部署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= 101;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5CD9DA-A599-E3C0-C230-4E38CB1EC14A}"/>
              </a:ext>
            </a:extLst>
          </p:cNvPr>
          <p:cNvSpPr txBox="1"/>
          <p:nvPr/>
        </p:nvSpPr>
        <p:spPr>
          <a:xfrm>
            <a:off x="2056714" y="1519871"/>
            <a:ext cx="6885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ヒラギノ角ゴ Pro W3"/>
                <a:ea typeface="游ゴシック" panose="020B0400000000000000" pitchFamily="50" charset="-128"/>
                <a:cs typeface="+mn-cs"/>
              </a:rPr>
              <a:t>部署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ヒラギノ角ゴ Pro W3"/>
                <a:ea typeface="游ゴシック" panose="020B0400000000000000" pitchFamily="50" charset="-128"/>
                <a:cs typeface="+mn-cs"/>
              </a:rPr>
              <a:t>ID 101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ヒラギノ角ゴ Pro W3"/>
                <a:ea typeface="游ゴシック" panose="020B0400000000000000" pitchFamily="50" charset="-128"/>
                <a:cs typeface="+mn-cs"/>
              </a:rPr>
              <a:t>の従業員の名前と給与を選択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ヒラギノ角ゴ Pro W3"/>
                <a:ea typeface="游ゴシック" panose="020B0400000000000000" pitchFamily="50" charset="-128"/>
                <a:cs typeface="+mn-cs"/>
              </a:rPr>
              <a:t>: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5E5F34-9981-687C-807D-B70425899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45" y="4199839"/>
            <a:ext cx="7228421" cy="24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276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⑨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1524" y="1040173"/>
            <a:ext cx="8727482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従業員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給与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&gt;=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AVG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給与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従業員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);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5CD9DA-A599-E3C0-C230-4E38CB1EC14A}"/>
              </a:ext>
            </a:extLst>
          </p:cNvPr>
          <p:cNvSpPr txBox="1"/>
          <p:nvPr/>
        </p:nvSpPr>
        <p:spPr>
          <a:xfrm>
            <a:off x="2056714" y="1519871"/>
            <a:ext cx="6885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給与が平均以上の従業員を選択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421B8E-17F9-BAAC-E6F5-A71CA714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9" y="3948724"/>
            <a:ext cx="7507199" cy="26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336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⑪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⑫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従業員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部署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(101, 102);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5CD9DA-A599-E3C0-C230-4E38CB1EC14A}"/>
              </a:ext>
            </a:extLst>
          </p:cNvPr>
          <p:cNvSpPr txBox="1"/>
          <p:nvPr/>
        </p:nvSpPr>
        <p:spPr>
          <a:xfrm>
            <a:off x="2056714" y="1519871"/>
            <a:ext cx="6885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部署</a:t>
            </a:r>
            <a:r>
              <a:rPr lang="en-US" altLang="ja-JP" sz="2400" b="0" i="0" dirty="0">
                <a:solidFill>
                  <a:srgbClr val="C00000"/>
                </a:solidFill>
                <a:effectLst/>
                <a:latin typeface="ヒラギノ角ゴ Pro W3"/>
              </a:rPr>
              <a:t>ID 101 </a:t>
            </a: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または </a:t>
            </a:r>
            <a:r>
              <a:rPr lang="en-US" altLang="ja-JP" sz="2400" b="0" i="0" dirty="0">
                <a:solidFill>
                  <a:srgbClr val="C00000"/>
                </a:solidFill>
                <a:effectLst/>
                <a:latin typeface="ヒラギノ角ゴ Pro W3"/>
              </a:rPr>
              <a:t>102 </a:t>
            </a: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に所属する従業員を選択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8E11AF-6A93-0BC4-EDF2-D6F1DE0DC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42" y="3805546"/>
            <a:ext cx="7394936" cy="284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088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⑬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⑭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⑮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1528" y="930208"/>
            <a:ext cx="874094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従業員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給与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&gt;=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300000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部署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= 102;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5CD9DA-A599-E3C0-C230-4E38CB1EC14A}"/>
              </a:ext>
            </a:extLst>
          </p:cNvPr>
          <p:cNvSpPr txBox="1"/>
          <p:nvPr/>
        </p:nvSpPr>
        <p:spPr>
          <a:xfrm>
            <a:off x="1631776" y="1519871"/>
            <a:ext cx="7310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給与が</a:t>
            </a:r>
            <a:r>
              <a:rPr lang="en-US" altLang="ja-JP" sz="2400" b="0" i="0" dirty="0">
                <a:solidFill>
                  <a:srgbClr val="C00000"/>
                </a:solidFill>
                <a:effectLst/>
                <a:latin typeface="ヒラギノ角ゴ Pro W3"/>
              </a:rPr>
              <a:t>300000</a:t>
            </a: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以上かつ部署</a:t>
            </a:r>
            <a:r>
              <a:rPr lang="en-US" altLang="ja-JP" sz="2400" b="0" i="0" dirty="0">
                <a:solidFill>
                  <a:srgbClr val="C00000"/>
                </a:solidFill>
                <a:effectLst/>
                <a:latin typeface="ヒラギノ角ゴ Pro W3"/>
              </a:rPr>
              <a:t>ID</a:t>
            </a: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が</a:t>
            </a:r>
            <a:r>
              <a:rPr lang="en-US" altLang="ja-JP" sz="2400" b="0" i="0" dirty="0">
                <a:solidFill>
                  <a:srgbClr val="C00000"/>
                </a:solidFill>
                <a:effectLst/>
                <a:latin typeface="ヒラギノ角ゴ Pro W3"/>
              </a:rPr>
              <a:t>102</a:t>
            </a:r>
            <a:r>
              <a:rPr lang="ja-JP" altLang="en-US" sz="2400" b="0" i="0" dirty="0">
                <a:solidFill>
                  <a:srgbClr val="C00000"/>
                </a:solidFill>
                <a:effectLst/>
                <a:latin typeface="ヒラギノ角ゴ Pro W3"/>
              </a:rPr>
              <a:t>の従業員を選択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09394B-F211-478C-3508-51985D6B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48" y="3996581"/>
            <a:ext cx="8175065" cy="9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58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A2C4A7-8A8A-9252-5554-24495986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458BE0-8BF9-BF0E-7741-F16A3080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自習７．最高給与を受け取る従業員の名前を特定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目的：最高給与を受け取る従業員の名前を副問い合わせを用いて特定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従業員テーブルから最高給与を受け取る従業員の名前を選択する</a:t>
            </a:r>
            <a:r>
              <a:rPr kumimoji="1" lang="en-US" altLang="ja-JP" sz="2400" b="1" dirty="0"/>
              <a:t>SQL</a:t>
            </a:r>
            <a:r>
              <a:rPr kumimoji="1" lang="ja-JP" altLang="en-US" sz="2400" b="1" dirty="0"/>
              <a:t>文を書いてください。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最高給与は</a:t>
            </a:r>
            <a:r>
              <a:rPr kumimoji="1" lang="en-US" altLang="ja-JP" sz="2400" dirty="0"/>
              <a:t>MAX</a:t>
            </a:r>
            <a:r>
              <a:rPr kumimoji="1" lang="ja-JP" altLang="en-US" sz="2400" dirty="0"/>
              <a:t>を使って副問い合わせで求める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120513-08B5-BAA8-15C1-46E0730C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2711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A2C4A7-8A8A-9252-5554-24495986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458BE0-8BF9-BF0E-7741-F16A3080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自習８．特定の部署に所属し、特定の給与範囲にある従業員を特定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目的：</a:t>
            </a:r>
            <a:r>
              <a:rPr kumimoji="1" lang="ja-JP" altLang="en-US" sz="2400" b="1" dirty="0"/>
              <a:t>部署</a:t>
            </a:r>
            <a:r>
              <a:rPr kumimoji="1" lang="en-US" altLang="ja-JP" sz="2400" b="1" dirty="0"/>
              <a:t>ID 102 </a:t>
            </a:r>
            <a:r>
              <a:rPr kumimoji="1" lang="ja-JP" altLang="en-US" sz="2400" b="1" dirty="0"/>
              <a:t>あるいは </a:t>
            </a:r>
            <a:r>
              <a:rPr kumimoji="1" lang="en-US" altLang="ja-JP" sz="2400" b="1" dirty="0"/>
              <a:t>103 </a:t>
            </a:r>
            <a:r>
              <a:rPr kumimoji="1" lang="ja-JP" altLang="en-US" sz="2400" b="1" dirty="0"/>
              <a:t>に所属し、給与が</a:t>
            </a:r>
            <a:r>
              <a:rPr kumimoji="1" lang="en-US" altLang="ja-JP" sz="2400" b="1" dirty="0"/>
              <a:t>300000</a:t>
            </a:r>
            <a:r>
              <a:rPr kumimoji="1" lang="ja-JP" altLang="en-US" sz="2400" b="1" dirty="0"/>
              <a:t>以上の従業員</a:t>
            </a:r>
            <a:r>
              <a:rPr kumimoji="1" lang="ja-JP" altLang="en-US" sz="2400" dirty="0"/>
              <a:t>を特定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従業員テーブルから、「目的」で指定された条件を満たす従業員を選択する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文を書いてください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ヒント</a:t>
            </a:r>
            <a:r>
              <a:rPr kumimoji="1" lang="en-US" altLang="ja-JP" sz="2400" dirty="0"/>
              <a:t>: AND</a:t>
            </a:r>
            <a:r>
              <a:rPr kumimoji="1" lang="ja-JP" altLang="en-US" sz="2400" dirty="0"/>
              <a:t>を用いて、部署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と給与の条件を組み合わせ</a:t>
            </a:r>
            <a:r>
              <a:rPr lang="ja-JP" altLang="en-US" sz="2400" dirty="0"/>
              <a:t>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120513-08B5-BAA8-15C1-46E0730C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8014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99B64F-3162-687C-C77C-EB2728715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E971EB-87C4-CB3C-CBD2-4C83DE673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自習７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SELECT </a:t>
            </a:r>
            <a:r>
              <a:rPr kumimoji="1" lang="ja-JP" altLang="en-US" sz="2400" dirty="0"/>
              <a:t>名前 </a:t>
            </a:r>
            <a:r>
              <a:rPr kumimoji="1" lang="en-US" altLang="ja-JP" sz="2400" dirty="0"/>
              <a:t>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給与 </a:t>
            </a:r>
            <a:r>
              <a:rPr kumimoji="1" lang="en-US" altLang="ja-JP" sz="2400" dirty="0"/>
              <a:t>= (SELECT MAX(</a:t>
            </a:r>
            <a:r>
              <a:rPr kumimoji="1" lang="ja-JP" altLang="en-US" sz="2400" dirty="0"/>
              <a:t>給与</a:t>
            </a:r>
            <a:r>
              <a:rPr kumimoji="1" lang="en-US" altLang="ja-JP" sz="2400" dirty="0"/>
              <a:t>) FROM </a:t>
            </a:r>
            <a:r>
              <a:rPr kumimoji="1" lang="ja-JP" altLang="en-US" sz="2400" dirty="0"/>
              <a:t>従業員</a:t>
            </a:r>
            <a:r>
              <a:rPr kumimoji="1" lang="en-US" altLang="ja-JP" sz="2400" dirty="0"/>
              <a:t>);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自習８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SELECT </a:t>
            </a:r>
            <a:r>
              <a:rPr kumimoji="1" lang="ja-JP" altLang="en-US" sz="2400" dirty="0"/>
              <a:t>名前</a:t>
            </a:r>
            <a:r>
              <a:rPr kumimoji="1" lang="en-US" altLang="ja-JP" sz="2400" dirty="0"/>
              <a:t>, </a:t>
            </a:r>
            <a:r>
              <a:rPr kumimoji="1" lang="ja-JP" altLang="en-US" sz="2400" dirty="0"/>
              <a:t>給与 </a:t>
            </a:r>
            <a:r>
              <a:rPr kumimoji="1" lang="en-US" altLang="ja-JP" sz="2400" dirty="0"/>
              <a:t>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 IN (102, 103) AND </a:t>
            </a:r>
            <a:r>
              <a:rPr kumimoji="1" lang="ja-JP" altLang="en-US" sz="2400" dirty="0"/>
              <a:t>給与 </a:t>
            </a:r>
            <a:r>
              <a:rPr kumimoji="1" lang="en-US" altLang="ja-JP" sz="2400" dirty="0"/>
              <a:t>&gt;= 300000;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3CE68C-CAA0-A7C0-E9CA-118F4E7A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134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4900F3-33CA-09E4-F450-F84E3FA2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全体まとめ①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682036-8AE6-FA3C-830B-3C7DBF057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u="sng" dirty="0"/>
              <a:t>SQL</a:t>
            </a:r>
            <a:r>
              <a:rPr kumimoji="1" lang="ja-JP" altLang="en-US" sz="2400" b="1" u="sng" dirty="0"/>
              <a:t>の</a:t>
            </a:r>
            <a:r>
              <a:rPr kumimoji="1" lang="en-US" altLang="ja-JP" sz="2400" b="1" u="sng" dirty="0"/>
              <a:t>IN</a:t>
            </a:r>
          </a:p>
          <a:p>
            <a:r>
              <a:rPr kumimoji="1" lang="ja-JP" altLang="en-US" sz="2400" dirty="0"/>
              <a:t>複数の値のいずれかに一致するかどうかをテスト</a:t>
            </a:r>
          </a:p>
          <a:p>
            <a:pPr marL="0" indent="0">
              <a:buNone/>
            </a:pPr>
            <a:r>
              <a:rPr kumimoji="1" lang="ja-JP" altLang="en-US" sz="2400" dirty="0"/>
              <a:t>例</a:t>
            </a:r>
            <a:r>
              <a:rPr kumimoji="1" lang="en-US" altLang="ja-JP" sz="2400" dirty="0"/>
              <a:t>: SELECT * FROM </a:t>
            </a:r>
            <a:r>
              <a:rPr kumimoji="1" lang="ja-JP" altLang="en-US" sz="2400" dirty="0"/>
              <a:t>成績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/>
              <a:t>IN ('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',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');</a:t>
            </a:r>
          </a:p>
          <a:p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u="sng" dirty="0"/>
              <a:t>副問い合わせ</a:t>
            </a:r>
          </a:p>
          <a:p>
            <a:r>
              <a:rPr kumimoji="1" lang="ja-JP" altLang="en-US" sz="2400" dirty="0"/>
              <a:t>別の </a:t>
            </a:r>
            <a:r>
              <a:rPr kumimoji="1" lang="en-US" altLang="ja-JP" sz="2400" dirty="0"/>
              <a:t>SQL </a:t>
            </a:r>
            <a:r>
              <a:rPr kumimoji="1" lang="ja-JP" altLang="en-US" sz="2400" dirty="0"/>
              <a:t>文内に埋め込まれた </a:t>
            </a:r>
            <a:r>
              <a:rPr kumimoji="1" lang="en-US" altLang="ja-JP" sz="2400" dirty="0"/>
              <a:t>SQL </a:t>
            </a:r>
            <a:r>
              <a:rPr kumimoji="1" lang="ja-JP" altLang="en-US" sz="2400" dirty="0"/>
              <a:t>文</a:t>
            </a:r>
          </a:p>
          <a:p>
            <a:r>
              <a:rPr lang="ja-JP" altLang="en-US" sz="2400" dirty="0"/>
              <a:t>問い合わせ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条件</a:t>
            </a:r>
            <a:r>
              <a:rPr kumimoji="1" lang="ja-JP" altLang="en-US" sz="2400" dirty="0"/>
              <a:t>を、</a:t>
            </a:r>
            <a:r>
              <a:rPr kumimoji="1" lang="ja-JP" altLang="en-US" sz="2400" b="1" dirty="0"/>
              <a:t>別の問い合わせから得る</a:t>
            </a:r>
            <a:r>
              <a:rPr kumimoji="1" lang="ja-JP" altLang="en-US" sz="2400" dirty="0"/>
              <a:t>ことができる。</a:t>
            </a:r>
          </a:p>
          <a:p>
            <a:r>
              <a:rPr kumimoji="1" lang="ja-JP" altLang="en-US" sz="2400" dirty="0"/>
              <a:t>最新のデータベース内のデータに基づいて条件を設定できるようになる</a:t>
            </a:r>
          </a:p>
          <a:p>
            <a:pPr marL="0" indent="0">
              <a:buNone/>
            </a:pPr>
            <a:r>
              <a:rPr kumimoji="1" lang="ja-JP" altLang="en-US" sz="2400" dirty="0"/>
              <a:t>例</a:t>
            </a:r>
            <a:r>
              <a:rPr kumimoji="1" lang="en-US" altLang="ja-JP" sz="2400" dirty="0"/>
              <a:t>: SELECT </a:t>
            </a:r>
            <a:r>
              <a:rPr kumimoji="1" lang="ja-JP" altLang="en-US" sz="2400" dirty="0"/>
              <a:t>受講者 </a:t>
            </a:r>
            <a:r>
              <a:rPr kumimoji="1" lang="en-US" altLang="ja-JP" sz="2400" dirty="0"/>
              <a:t>FROM </a:t>
            </a:r>
            <a:r>
              <a:rPr kumimoji="1" lang="ja-JP" altLang="en-US" sz="2400" dirty="0"/>
              <a:t>成績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得点 </a:t>
            </a:r>
            <a:r>
              <a:rPr kumimoji="1" lang="en-US" altLang="ja-JP" sz="2400" dirty="0"/>
              <a:t>= (SELECT MAX(</a:t>
            </a:r>
            <a:r>
              <a:rPr kumimoji="1" lang="ja-JP" altLang="en-US" sz="2400" dirty="0"/>
              <a:t>得点</a:t>
            </a:r>
            <a:r>
              <a:rPr kumimoji="1" lang="en-US" altLang="ja-JP" sz="2400" dirty="0"/>
              <a:t>) FROM </a:t>
            </a:r>
            <a:r>
              <a:rPr kumimoji="1" lang="ja-JP" altLang="en-US" sz="2400" dirty="0"/>
              <a:t>成績</a:t>
            </a:r>
            <a:r>
              <a:rPr kumimoji="1" lang="en-US" altLang="ja-JP" sz="2400" dirty="0"/>
              <a:t>);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014EEB-6334-A002-AC23-3D33C941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16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CCACD61A-313D-72D1-5549-15DF412F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00" y="5237151"/>
            <a:ext cx="5554708" cy="13974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5824E9-E433-8C3B-DD0D-ED2E3BE6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06" y="2392191"/>
            <a:ext cx="3371394" cy="20589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>
            <a:endCxn id="5" idx="0"/>
          </p:cNvCxnSpPr>
          <p:nvPr/>
        </p:nvCxnSpPr>
        <p:spPr>
          <a:xfrm>
            <a:off x="3048000" y="4287078"/>
            <a:ext cx="1702904" cy="901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4350794" y="4588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</p:spTree>
    <p:extLst>
      <p:ext uri="{BB962C8B-B14F-4D97-AF65-F5344CB8AC3E}">
        <p14:creationId xmlns:p14="http://schemas.microsoft.com/office/powerpoint/2010/main" val="16500546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4900F3-33CA-09E4-F450-F84E3FA2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全体まとめ②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682036-8AE6-FA3C-830B-3C7DBF057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副問い合わせのタイプ</a:t>
            </a:r>
          </a:p>
          <a:p>
            <a:pPr marL="0" indent="0">
              <a:buNone/>
            </a:pPr>
            <a:endParaRPr kumimoji="1" lang="ja-JP" altLang="en-US" sz="2400" dirty="0"/>
          </a:p>
          <a:p>
            <a:r>
              <a:rPr kumimoji="1" lang="ja-JP" altLang="en-US" sz="2400" dirty="0"/>
              <a:t>単一行副問い合わせ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副問い合わせは、必ず、一つの行をを返す。比較演算子と共に使用。</a:t>
            </a:r>
          </a:p>
          <a:p>
            <a:r>
              <a:rPr kumimoji="1" lang="ja-JP" altLang="en-US" sz="2400" dirty="0"/>
              <a:t>複数行副問い合わせ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副問い合わせは、複数の行を返す可能性がある。</a:t>
            </a:r>
            <a:r>
              <a:rPr kumimoji="1" lang="en-US" altLang="ja-JP" sz="2400" dirty="0"/>
              <a:t>IN</a:t>
            </a:r>
            <a:r>
              <a:rPr kumimoji="1" lang="ja-JP" altLang="en-US" sz="2400" dirty="0"/>
              <a:t>などと共に使用。</a:t>
            </a:r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r>
              <a:rPr kumimoji="1" lang="en-US" altLang="ja-JP" sz="2400" b="1" u="sng" dirty="0"/>
              <a:t>AND</a:t>
            </a:r>
            <a:r>
              <a:rPr kumimoji="1" lang="ja-JP" altLang="en-US" sz="2400" b="1" u="sng" dirty="0"/>
              <a:t>と</a:t>
            </a:r>
            <a:r>
              <a:rPr kumimoji="1" lang="en-US" altLang="ja-JP" sz="2400" b="1" u="sng" dirty="0"/>
              <a:t>OR</a:t>
            </a:r>
            <a:r>
              <a:rPr kumimoji="1" lang="ja-JP" altLang="en-US" sz="2400" b="1" u="sng" dirty="0"/>
              <a:t>の使用</a:t>
            </a:r>
          </a:p>
          <a:p>
            <a:pPr marL="0" indent="0">
              <a:buNone/>
            </a:pPr>
            <a:endParaRPr kumimoji="1" lang="ja-JP" altLang="en-US" sz="2400" dirty="0"/>
          </a:p>
          <a:p>
            <a:r>
              <a:rPr kumimoji="1" lang="en-US" altLang="ja-JP" sz="2400" b="1" dirty="0"/>
              <a:t>AND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二つの条件が両方成立する場合</a:t>
            </a:r>
            <a:r>
              <a:rPr kumimoji="1" lang="ja-JP" altLang="en-US" sz="2400" dirty="0"/>
              <a:t>に使用。</a:t>
            </a:r>
          </a:p>
          <a:p>
            <a:r>
              <a:rPr kumimoji="1" lang="en-US" altLang="ja-JP" sz="2400" b="1" dirty="0"/>
              <a:t>OR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二つの条件のいずれか、または両方が成立する場合</a:t>
            </a:r>
            <a:r>
              <a:rPr kumimoji="1" lang="ja-JP" altLang="en-US" sz="2400" dirty="0"/>
              <a:t>に使用。</a:t>
            </a:r>
          </a:p>
          <a:p>
            <a:pPr marL="0" indent="0">
              <a:buNone/>
            </a:pPr>
            <a:r>
              <a:rPr kumimoji="1" lang="ja-JP" altLang="en-US" sz="2400" dirty="0"/>
              <a:t>    注意</a:t>
            </a:r>
            <a:r>
              <a:rPr kumimoji="1" lang="en-US" altLang="ja-JP" sz="2400" dirty="0"/>
              <a:t>: OR</a:t>
            </a:r>
            <a:r>
              <a:rPr kumimoji="1" lang="ja-JP" altLang="en-US" sz="2400" dirty="0"/>
              <a:t>は「どちらか一方を選ぶ」という意味ではない。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014EEB-6334-A002-AC23-3D33C941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9177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08119" y="1450975"/>
            <a:ext cx="6355868" cy="3956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技術的スキルの向上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論理演算子（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AND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OR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）と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の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IN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を使った効率的な 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SQL 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問い合わせの実行。副問い合わせを用いた複雑なデータ抽出と条件設定。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分析能力と問題解決力の向上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 データ分析能力の向上。複数の条件を組み合わせて的確なデータを得る問題解決能力。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自信の獲得。成長の自覚。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 データベース操作における自信の向上。実践的な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の知識とスキルの獲得。データベース利用のより高度なスキル獲得。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8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</a:t>
            </a:r>
            <a:r>
              <a:rPr lang="ja-JP" altLang="en-US" sz="2400" b="1"/>
              <a:t>問い合わせ（クエリ）</a:t>
            </a:r>
            <a:r>
              <a:rPr lang="ja-JP" altLang="en-US" sz="2400" b="1" dirty="0"/>
              <a:t>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0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4603</Words>
  <Application>Microsoft Office PowerPoint</Application>
  <PresentationFormat>画面に合わせる (4:3)</PresentationFormat>
  <Paragraphs>788</Paragraphs>
  <Slides>81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81</vt:i4>
      </vt:variant>
    </vt:vector>
  </HeadingPairs>
  <TitlesOfParts>
    <vt:vector size="93" baseType="lpstr">
      <vt:lpstr>ＭＳ ゴシック</vt:lpstr>
      <vt:lpstr>Söhne</vt:lpstr>
      <vt:lpstr>ヒラギノ角ゴ Pro W3</vt:lpstr>
      <vt:lpstr>メイリオ</vt:lpstr>
      <vt:lpstr>游ゴシック</vt:lpstr>
      <vt:lpstr>Abadi</vt:lpstr>
      <vt:lpstr>Arial</vt:lpstr>
      <vt:lpstr>Calibri</vt:lpstr>
      <vt:lpstr>Courier New</vt:lpstr>
      <vt:lpstr>Office テーマ</vt:lpstr>
      <vt:lpstr>7_Office テーマ</vt:lpstr>
      <vt:lpstr>1_Office テーマ</vt:lpstr>
      <vt:lpstr>8. 種々の問い合わせ  IN、副問い合わせ、論理演算、AND、OR</vt:lpstr>
      <vt:lpstr>PowerPoint プレゼンテーション</vt:lpstr>
      <vt:lpstr>アウトライン</vt:lpstr>
      <vt:lpstr>SQLFiddle のサイトにアクセス</vt:lpstr>
      <vt:lpstr>SQLFiddle の画面</vt:lpstr>
      <vt:lpstr>SQLFiddle でのデータベース管理システムの選択（高度な機能）</vt:lpstr>
      <vt:lpstr>8-1. イントロダクション</vt:lpstr>
      <vt:lpstr>リレーショナルデータベースの仕組み</vt:lpstr>
      <vt:lpstr>リレーショナルデータベースの重要性</vt:lpstr>
      <vt:lpstr>SQL 理解のための前提知識</vt:lpstr>
      <vt:lpstr>PowerPoint プレゼンテーション</vt:lpstr>
      <vt:lpstr>範囲指定　AND や BETWEEN の利用</vt:lpstr>
      <vt:lpstr>SQL によるテーブル定義</vt:lpstr>
      <vt:lpstr>データ追加のSQL</vt:lpstr>
      <vt:lpstr>演習１．テーブル定義とデータの追加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演習２．範囲指定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解答例</vt:lpstr>
      <vt:lpstr>ここまでのまとめ</vt:lpstr>
      <vt:lpstr>8-2. SQL の IN</vt:lpstr>
      <vt:lpstr>SQL の IN</vt:lpstr>
      <vt:lpstr>SQL の IN</vt:lpstr>
      <vt:lpstr>演習３．SQL の IN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解答例</vt:lpstr>
      <vt:lpstr>8-3. 副問い合わせ</vt:lpstr>
      <vt:lpstr>副問い合わせ</vt:lpstr>
      <vt:lpstr>副問い合わせの重要性</vt:lpstr>
      <vt:lpstr>SQL の例①</vt:lpstr>
      <vt:lpstr>SQL の例②</vt:lpstr>
      <vt:lpstr>複数の SQL の組み合わせ</vt:lpstr>
      <vt:lpstr>演習４．副問い合わせ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単一行問い合わせと複数行問い合わせ</vt:lpstr>
      <vt:lpstr>ここまでのまとめ</vt:lpstr>
      <vt:lpstr>8-4. AND と OR</vt:lpstr>
      <vt:lpstr>リレーショナルデータベースシステムにおける AND と OR の使用</vt:lpstr>
      <vt:lpstr>二進数は 0 または 1</vt:lpstr>
      <vt:lpstr>二進数は 0 または 1</vt:lpstr>
      <vt:lpstr>変数が２つ</vt:lpstr>
      <vt:lpstr>変数が２つ</vt:lpstr>
      <vt:lpstr>AND</vt:lpstr>
      <vt:lpstr>OR</vt:lpstr>
      <vt:lpstr>OR は「どちらかを選びなさい」という意味ではない</vt:lpstr>
      <vt:lpstr>8-5. 演習</vt:lpstr>
      <vt:lpstr>演習の目的</vt:lpstr>
      <vt:lpstr>演習の概要</vt:lpstr>
      <vt:lpstr>演習．SQL の演習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全体まとめ①</vt:lpstr>
      <vt:lpstr>全体まとめ②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298</cp:revision>
  <dcterms:created xsi:type="dcterms:W3CDTF">2019-11-02T00:06:04Z</dcterms:created>
  <dcterms:modified xsi:type="dcterms:W3CDTF">2023-11-24T07:58:28Z</dcterms:modified>
</cp:coreProperties>
</file>