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</p:sldMasterIdLst>
  <p:notesMasterIdLst>
    <p:notesMasterId r:id="rId51"/>
  </p:notesMasterIdLst>
  <p:sldIdLst>
    <p:sldId id="907" r:id="rId4"/>
    <p:sldId id="1377" r:id="rId5"/>
    <p:sldId id="1538" r:id="rId6"/>
    <p:sldId id="1539" r:id="rId7"/>
    <p:sldId id="1540" r:id="rId8"/>
    <p:sldId id="1067" r:id="rId9"/>
    <p:sldId id="1068" r:id="rId10"/>
    <p:sldId id="1371" r:id="rId11"/>
    <p:sldId id="1318" r:id="rId12"/>
    <p:sldId id="1403" r:id="rId13"/>
    <p:sldId id="1097" r:id="rId14"/>
    <p:sldId id="1531" r:id="rId15"/>
    <p:sldId id="1387" r:id="rId16"/>
    <p:sldId id="1390" r:id="rId17"/>
    <p:sldId id="1382" r:id="rId18"/>
    <p:sldId id="1859" r:id="rId19"/>
    <p:sldId id="1384" r:id="rId20"/>
    <p:sldId id="1105" r:id="rId21"/>
    <p:sldId id="1500" r:id="rId22"/>
    <p:sldId id="1213" r:id="rId23"/>
    <p:sldId id="1534" r:id="rId24"/>
    <p:sldId id="1533" r:id="rId25"/>
    <p:sldId id="1214" r:id="rId26"/>
    <p:sldId id="1532" r:id="rId27"/>
    <p:sldId id="1535" r:id="rId28"/>
    <p:sldId id="1215" r:id="rId29"/>
    <p:sldId id="1530" r:id="rId30"/>
    <p:sldId id="1202" r:id="rId31"/>
    <p:sldId id="1243" r:id="rId32"/>
    <p:sldId id="549" r:id="rId33"/>
    <p:sldId id="550" r:id="rId34"/>
    <p:sldId id="1244" r:id="rId35"/>
    <p:sldId id="1245" r:id="rId36"/>
    <p:sldId id="1860" r:id="rId37"/>
    <p:sldId id="1223" r:id="rId38"/>
    <p:sldId id="292" r:id="rId39"/>
    <p:sldId id="293" r:id="rId40"/>
    <p:sldId id="294" r:id="rId41"/>
    <p:sldId id="1861" r:id="rId42"/>
    <p:sldId id="551" r:id="rId43"/>
    <p:sldId id="589" r:id="rId44"/>
    <p:sldId id="590" r:id="rId45"/>
    <p:sldId id="1228" r:id="rId46"/>
    <p:sldId id="580" r:id="rId47"/>
    <p:sldId id="587" r:id="rId48"/>
    <p:sldId id="588" r:id="rId49"/>
    <p:sldId id="593" r:id="rId5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9" autoAdjust="0"/>
    <p:restoredTop sz="94660"/>
  </p:normalViewPr>
  <p:slideViewPr>
    <p:cSldViewPr snapToGrid="0">
      <p:cViewPr varScale="1">
        <p:scale>
          <a:sx n="55" d="100"/>
          <a:sy n="55" d="100"/>
        </p:scale>
        <p:origin x="284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7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833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79307-8540-33E5-7BD7-C64EE6057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C0FCDDF-9BE8-024E-C3CE-7EA7268A20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821065-05FA-F244-9233-3FC3453385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1FF5A3-4F21-EA3A-9B5E-B937F558ED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85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1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9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19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119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780D5-EDEA-4895-8CB1-F56E4C324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67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データベースをコアとして、</a:t>
            </a:r>
            <a:endParaRPr kumimoji="1" lang="en-US" altLang="ja-JP" dirty="0"/>
          </a:p>
          <a:p>
            <a:r>
              <a:rPr kumimoji="1" lang="ja-JP" altLang="en-US" dirty="0"/>
              <a:t>人工知能、情報システム、３次元コンピュータグラフィックス、センサー</a:t>
            </a:r>
            <a:endParaRPr kumimoji="1" lang="en-US" altLang="ja-JP" dirty="0"/>
          </a:p>
          <a:p>
            <a:r>
              <a:rPr kumimoji="1" lang="ja-JP" altLang="en-US" dirty="0"/>
              <a:t>を研究しています。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665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人工知能を何に使うのか。誰がどこにいるのかの最新情報を集めたい。安全に。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644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渋滞開始、観光案内、情報共有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49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31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962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69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88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18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61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80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48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74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46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de/d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7984273" cy="2387600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16. </a:t>
            </a:r>
            <a:r>
              <a:rPr lang="ja-JP" altLang="en-US" sz="3600" dirty="0"/>
              <a:t>インデックス、セキュリティ、データベースの歴史と展望、</a:t>
            </a:r>
            <a:br>
              <a:rPr lang="en-US" altLang="ja-JP" sz="3600" dirty="0"/>
            </a:br>
            <a:r>
              <a:rPr lang="ja-JP" altLang="en-US" sz="3600" dirty="0"/>
              <a:t>データベースのバリエーション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64319" y="3963945"/>
            <a:ext cx="849222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>
                <a:latin typeface="Arial" panose="020B0604020202020204" pitchFamily="34" charset="0"/>
              </a:rPr>
              <a:t>URL: </a:t>
            </a:r>
            <a:r>
              <a:rPr lang="en-US" altLang="ja-JP" sz="2800" dirty="0">
                <a:latin typeface="Arial" panose="020B0604020202020204" pitchFamily="34" charset="0"/>
                <a:hlinkClick r:id="rId3"/>
              </a:rPr>
              <a:t>https://</a:t>
            </a:r>
            <a:r>
              <a:rPr lang="en-US" altLang="ja-JP" sz="2800" dirty="0" err="1">
                <a:latin typeface="Arial" panose="020B0604020202020204" pitchFamily="34" charset="0"/>
                <a:hlinkClick r:id="rId3"/>
              </a:rPr>
              <a:t>www.kkaneko.jp</a:t>
            </a:r>
            <a:r>
              <a:rPr lang="en-US" altLang="ja-JP" sz="2800" dirty="0">
                <a:latin typeface="Arial" panose="020B0604020202020204" pitchFamily="34" charset="0"/>
                <a:hlinkClick r:id="rId3"/>
              </a:rPr>
              <a:t>/de/ds/</a:t>
            </a:r>
            <a:r>
              <a:rPr lang="en-US" altLang="ja-JP" sz="2800" dirty="0" err="1">
                <a:latin typeface="Arial" panose="020B0604020202020204" pitchFamily="34" charset="0"/>
                <a:hlinkClick r:id="rId3"/>
              </a:rPr>
              <a:t>index.html</a:t>
            </a:r>
            <a:endParaRPr lang="en-US" altLang="ja-JP" sz="2800" dirty="0">
              <a:latin typeface="Arial" panose="020B0604020202020204" pitchFamily="34" charset="0"/>
            </a:endParaRPr>
          </a:p>
          <a:p>
            <a:r>
              <a:rPr lang="ja-JP" altLang="en-US" sz="2800" dirty="0">
                <a:latin typeface="Arial" panose="020B0604020202020204" pitchFamily="34" charset="0"/>
              </a:rPr>
              <a:t>金子邦彦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C5C1B8-0607-4859-B5AC-11C66348B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42" y="4606947"/>
            <a:ext cx="1095375" cy="809625"/>
          </a:xfrm>
          <a:prstGeom prst="rect">
            <a:avLst/>
          </a:prstGeom>
        </p:spPr>
      </p:pic>
      <p:pic>
        <p:nvPicPr>
          <p:cNvPr id="5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3C58B151-00BC-4B03-B890-5D23E58B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4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3C51FE-3BAB-482B-A9F8-01DBD2DFE5FA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2724975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理解のための前提知識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511005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〇 </a:t>
            </a:r>
            <a:r>
              <a:rPr kumimoji="1" lang="ja-JP" altLang="en-US" sz="2400" dirty="0"/>
              <a:t>テーブル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データを</a:t>
            </a:r>
            <a:r>
              <a:rPr lang="ja-JP" altLang="en-US" sz="2400" b="1" dirty="0">
                <a:solidFill>
                  <a:srgbClr val="C00000"/>
                </a:solidFill>
                <a:latin typeface="Söhne"/>
              </a:rPr>
              <a:t>テーブル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と呼ばれる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表形式で保存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〇 問い合わせ（クエリ）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問い合わせ（クエリ）</a:t>
            </a:r>
            <a:r>
              <a:rPr lang="ja-JP" altLang="en-US" sz="2400" dirty="0"/>
              <a:t>は、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データベース</a:t>
            </a:r>
            <a:r>
              <a:rPr lang="ja-JP" altLang="en-US" sz="2400" dirty="0"/>
              <a:t>から</a:t>
            </a:r>
            <a:r>
              <a:rPr lang="ja-JP" altLang="en-US" sz="2400" b="1" u="sng" dirty="0"/>
              <a:t>必要なデータを検索、加工するための指令</a:t>
            </a:r>
            <a:endParaRPr lang="en-US" altLang="ja-JP" sz="2400" b="1" u="sng" dirty="0"/>
          </a:p>
          <a:p>
            <a:r>
              <a:rPr lang="en-US" altLang="ja-JP" sz="2400" dirty="0"/>
              <a:t>SELECT, FROM, WHERE </a:t>
            </a:r>
            <a:r>
              <a:rPr lang="ja-JP" altLang="en-US" sz="2400" dirty="0"/>
              <a:t>など、</a:t>
            </a:r>
            <a:r>
              <a:rPr lang="ja-JP" altLang="en-US" sz="2400" b="1" dirty="0"/>
              <a:t>多様</a:t>
            </a:r>
            <a:r>
              <a:rPr lang="ja-JP" altLang="en-US" sz="2400" dirty="0"/>
              <a:t>なコマンドが存在。</a:t>
            </a:r>
          </a:p>
          <a:p>
            <a:r>
              <a:rPr lang="ja-JP" altLang="en-US" sz="2400" b="1" dirty="0"/>
              <a:t>結合、集計、ソート、副問い合わせ</a:t>
            </a:r>
            <a:r>
              <a:rPr lang="ja-JP" altLang="en-US" sz="2400" dirty="0"/>
              <a:t>など、高度な操作も可能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923827" y="1820743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349959" y="1820743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26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商品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 err="1">
                <a:solidFill>
                  <a:srgbClr val="C00000"/>
                </a:solidFill>
              </a:rPr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商品名、単価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数値、テキスト、数値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u="sng" dirty="0">
                <a:solidFill>
                  <a:srgbClr val="C00000"/>
                </a:solidFill>
              </a:rPr>
              <a:t>主キー制約</a:t>
            </a:r>
            <a:endParaRPr kumimoji="1" lang="en-US" altLang="ja-JP" sz="2400" b="1" u="sng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90" y="3244214"/>
            <a:ext cx="6040548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PRIMAY KEY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3057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2908" y="186603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データ追加の</a:t>
            </a:r>
            <a:r>
              <a:rPr lang="en-US" altLang="ja-JP" dirty="0"/>
              <a:t>SQL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56134" y="636792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91027" y="205666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391027" y="3474234"/>
            <a:ext cx="8461208" cy="246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みかん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りんご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メロン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1732009" y="1266561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831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C739A-9DAF-680C-7B90-5DDDE1C5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主キー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9A5AD5-202F-F55E-5E37-8D146711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主キー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テーブルの各行を識別する</a:t>
            </a:r>
            <a:r>
              <a:rPr kumimoji="1" lang="ja-JP" altLang="en-US" dirty="0"/>
              <a:t>ためのキー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163E12-91B0-7A2E-1F40-744521ED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83DD05-131F-3E27-A013-A1A7E1C1D933}"/>
              </a:ext>
            </a:extLst>
          </p:cNvPr>
          <p:cNvSpPr txBox="1"/>
          <p:nvPr/>
        </p:nvSpPr>
        <p:spPr>
          <a:xfrm>
            <a:off x="2384317" y="462172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F8D7B304-D8A9-B978-4F5A-072ABC899EA1}"/>
              </a:ext>
            </a:extLst>
          </p:cNvPr>
          <p:cNvGraphicFramePr>
            <a:graphicFrameLocks noGrp="1"/>
          </p:cNvGraphicFramePr>
          <p:nvPr/>
        </p:nvGraphicFramePr>
        <p:xfrm>
          <a:off x="1697276" y="1898179"/>
          <a:ext cx="378912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ID</a:t>
                      </a:r>
                      <a:endParaRPr kumimoji="1"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40D6461-BAC8-0A97-5470-32F003A685EE}"/>
              </a:ext>
            </a:extLst>
          </p:cNvPr>
          <p:cNvSpPr/>
          <p:nvPr/>
        </p:nvSpPr>
        <p:spPr>
          <a:xfrm>
            <a:off x="1681930" y="1833844"/>
            <a:ext cx="950656" cy="231180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808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A33F01-7D84-5337-0231-EB2011E2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PRIMARY KEY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EC5C50-07B9-5748-4DA5-024E3494A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28750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PRIMARY KEY </a:t>
            </a:r>
            <a:r>
              <a:rPr kumimoji="1" lang="ja-JP" altLang="en-US" dirty="0"/>
              <a:t>はテーブル定義時に使用し、「</a:t>
            </a:r>
            <a:r>
              <a:rPr kumimoji="1" lang="ja-JP" altLang="en-US" b="1" dirty="0"/>
              <a:t>主キー制約</a:t>
            </a:r>
            <a:r>
              <a:rPr kumimoji="1" lang="ja-JP" altLang="en-US" dirty="0"/>
              <a:t>」を示す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07EBB0-DE77-BF0E-B9F0-BD542E8D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522065AC-70FF-F0B6-4A9D-E5010651F8BC}"/>
              </a:ext>
            </a:extLst>
          </p:cNvPr>
          <p:cNvGraphicFramePr>
            <a:graphicFrameLocks noGrp="1"/>
          </p:cNvGraphicFramePr>
          <p:nvPr/>
        </p:nvGraphicFramePr>
        <p:xfrm>
          <a:off x="121428" y="3980716"/>
          <a:ext cx="378912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ID</a:t>
                      </a:r>
                      <a:endParaRPr kumimoji="1"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6378FAB-C634-855E-C5EB-23B82CDBF797}"/>
              </a:ext>
            </a:extLst>
          </p:cNvPr>
          <p:cNvSpPr/>
          <p:nvPr/>
        </p:nvSpPr>
        <p:spPr>
          <a:xfrm>
            <a:off x="121428" y="3847205"/>
            <a:ext cx="950656" cy="231180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411269-6A29-0778-EF02-08628FECF869}"/>
              </a:ext>
            </a:extLst>
          </p:cNvPr>
          <p:cNvSpPr txBox="1"/>
          <p:nvPr/>
        </p:nvSpPr>
        <p:spPr>
          <a:xfrm>
            <a:off x="1311603" y="1513353"/>
            <a:ext cx="45720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CREATE TABLE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テーブル名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列名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データ型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PRIMARY KEY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列名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データ型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);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66DAEA-1718-0871-1ECF-A696EA93514E}"/>
              </a:ext>
            </a:extLst>
          </p:cNvPr>
          <p:cNvSpPr txBox="1"/>
          <p:nvPr/>
        </p:nvSpPr>
        <p:spPr>
          <a:xfrm>
            <a:off x="4239127" y="4218278"/>
            <a:ext cx="474434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ID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PRIMAY 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653A9D-4028-4EEB-EC80-E0DB243753E9}"/>
              </a:ext>
            </a:extLst>
          </p:cNvPr>
          <p:cNvSpPr txBox="1"/>
          <p:nvPr/>
        </p:nvSpPr>
        <p:spPr>
          <a:xfrm>
            <a:off x="6331907" y="2229633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の書き方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DF6DA7-CB91-A5B4-A09F-B684C62852BD}"/>
              </a:ext>
            </a:extLst>
          </p:cNvPr>
          <p:cNvSpPr txBox="1"/>
          <p:nvPr/>
        </p:nvSpPr>
        <p:spPr>
          <a:xfrm>
            <a:off x="42758" y="633055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</a:p>
        </p:txBody>
      </p:sp>
    </p:spTree>
    <p:extLst>
      <p:ext uri="{BB962C8B-B14F-4D97-AF65-F5344CB8AC3E}">
        <p14:creationId xmlns:p14="http://schemas.microsoft.com/office/powerpoint/2010/main" val="3087336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演習１．テーブル定義とデータの追加、主キー制約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によるテーブル定義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主キー制約 </a:t>
            </a:r>
            <a:r>
              <a:rPr lang="en-US" altLang="ja-JP" b="1" dirty="0"/>
              <a:t>PRIMARY KEY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によるデータの追加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問い合わせ（クエリ）による確認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999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16799-B1CE-AFA9-AB30-B4C8B0699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EB7DA0-50BC-1829-88AD-EAD157F7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A10741-6D64-B638-3042-D8B6D8F07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A11AB3-DEB3-DB38-8903-2CB3201D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836CE4E-3FF0-9D30-0E0E-96104E2EC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A01819-4546-0951-836B-25C823749F8A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584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1394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u="sng" dirty="0"/>
              <a:t>元からある </a:t>
            </a:r>
            <a:r>
              <a:rPr lang="en-US" altLang="ja-JP" sz="2400" u="sng" dirty="0"/>
              <a:t>SQL </a:t>
            </a:r>
            <a:r>
              <a:rPr lang="ja-JP" altLang="en-US" sz="2400" u="sng" dirty="0"/>
              <a:t>は不要なので消す</a:t>
            </a:r>
            <a:endParaRPr lang="en-US" altLang="ja-JP" sz="2400" u="sng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720840"/>
            <a:ext cx="8509334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624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④ 「</a:t>
            </a:r>
            <a:r>
              <a:rPr lang="en-US" altLang="ja-JP" sz="2800" b="1" dirty="0"/>
              <a:t>Execute</a:t>
            </a:r>
            <a:r>
              <a:rPr lang="ja-JP" altLang="en-US" sz="2800" dirty="0"/>
              <a:t>」をクリック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SQL </a:t>
            </a:r>
            <a:r>
              <a:rPr lang="ja-JP" altLang="en-US" sz="2800" dirty="0"/>
              <a:t>文が</a:t>
            </a:r>
            <a:r>
              <a:rPr lang="ja-JP" altLang="en-US" sz="2800" b="1" dirty="0"/>
              <a:t>実行</a:t>
            </a:r>
            <a:r>
              <a:rPr lang="ja-JP" altLang="en-US" sz="2800" dirty="0"/>
              <a:t>され、結果が表示される。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⑤ 下側のウインドウで、</a:t>
            </a:r>
            <a:r>
              <a:rPr lang="ja-JP" altLang="en-US" sz="2800" b="1" dirty="0"/>
              <a:t>結果を確認</a:t>
            </a:r>
            <a:r>
              <a:rPr lang="ja-JP" altLang="en-US" sz="2800" dirty="0"/>
              <a:t>。</a:t>
            </a:r>
            <a:endParaRPr lang="en-US" altLang="ja-JP" sz="28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2B306C4-1311-AEC4-87D7-B466F963B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62" y="1963273"/>
            <a:ext cx="6612447" cy="36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80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16-2.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インデックス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53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4" y="2477311"/>
            <a:ext cx="5281985" cy="40515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イントロダクション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インデックス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セキュリティ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データベースの歴史と展望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データベースシステムとその周辺技術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591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D339D2-F5C3-4C22-BE70-650E0D24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インデックス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5198A9-9853-4824-84AD-E5D9CBA37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データベースの検索性能向上のためのもの</a:t>
            </a:r>
            <a:endParaRPr kumimoji="1"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0B8EF9-1FE6-4761-98F6-DA4BD3E6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D3D514-E7E2-487E-A7D6-63B6BF0DBB82}"/>
              </a:ext>
            </a:extLst>
          </p:cNvPr>
          <p:cNvSpPr txBox="1"/>
          <p:nvPr/>
        </p:nvSpPr>
        <p:spPr>
          <a:xfrm>
            <a:off x="992935" y="5201049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属性「商品名」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インデックス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F31B9AA4-84F2-4897-0587-645BF64C6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925539"/>
              </p:ext>
            </p:extLst>
          </p:nvPr>
        </p:nvGraphicFramePr>
        <p:xfrm>
          <a:off x="4502579" y="2312943"/>
          <a:ext cx="2943616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4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いちご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05819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すいか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95557"/>
                  </a:ext>
                </a:extLst>
              </a:tr>
            </a:tbl>
          </a:graphicData>
        </a:graphic>
      </p:graphicFrame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0AB7AEEE-6693-CA73-9A7B-31AF097AA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28437"/>
              </p:ext>
            </p:extLst>
          </p:nvPr>
        </p:nvGraphicFramePr>
        <p:xfrm>
          <a:off x="1621748" y="2344046"/>
          <a:ext cx="1195033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いちご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すいか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05819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095557"/>
                  </a:ext>
                </a:extLst>
              </a:tr>
            </a:tbl>
          </a:graphicData>
        </a:graphic>
      </p:graphicFrame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FD49D2FC-377D-D240-A062-F3F64B62A3E0}"/>
              </a:ext>
            </a:extLst>
          </p:cNvPr>
          <p:cNvCxnSpPr/>
          <p:nvPr/>
        </p:nvCxnSpPr>
        <p:spPr>
          <a:xfrm>
            <a:off x="2815683" y="2955073"/>
            <a:ext cx="1686896" cy="12879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8AF24E2-DC04-21C7-985F-D885381A23DF}"/>
              </a:ext>
            </a:extLst>
          </p:cNvPr>
          <p:cNvCxnSpPr>
            <a:cxnSpLocks/>
          </p:cNvCxnSpPr>
          <p:nvPr/>
        </p:nvCxnSpPr>
        <p:spPr>
          <a:xfrm>
            <a:off x="2815683" y="3429000"/>
            <a:ext cx="1686896" cy="12656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1A9E551C-08E2-ECC3-B218-9AA20B263204}"/>
              </a:ext>
            </a:extLst>
          </p:cNvPr>
          <p:cNvCxnSpPr>
            <a:cxnSpLocks/>
          </p:cNvCxnSpPr>
          <p:nvPr/>
        </p:nvCxnSpPr>
        <p:spPr>
          <a:xfrm flipV="1">
            <a:off x="2815683" y="2955073"/>
            <a:ext cx="1686896" cy="9083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0B356104-D132-9D7D-F1BD-188D9CF2DF87}"/>
              </a:ext>
            </a:extLst>
          </p:cNvPr>
          <p:cNvCxnSpPr>
            <a:cxnSpLocks/>
          </p:cNvCxnSpPr>
          <p:nvPr/>
        </p:nvCxnSpPr>
        <p:spPr>
          <a:xfrm flipV="1">
            <a:off x="2815683" y="3409237"/>
            <a:ext cx="1686896" cy="9083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9209DE8C-398B-E288-7303-8A01F204156E}"/>
              </a:ext>
            </a:extLst>
          </p:cNvPr>
          <p:cNvCxnSpPr>
            <a:cxnSpLocks/>
          </p:cNvCxnSpPr>
          <p:nvPr/>
        </p:nvCxnSpPr>
        <p:spPr>
          <a:xfrm flipV="1">
            <a:off x="2815683" y="3863401"/>
            <a:ext cx="1686896" cy="9083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105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D339D2-F5C3-4C22-BE70-650E0D24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インデックスの機能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5198A9-9853-4824-84AD-E5D9CBA37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データ検索時</a:t>
            </a:r>
            <a:r>
              <a:rPr lang="ja-JP" altLang="en-US" sz="2400" dirty="0"/>
              <a:t>に、全データをスキャンするのでなく、</a:t>
            </a:r>
            <a:r>
              <a:rPr lang="ja-JP" altLang="en-US" sz="2400" b="1" dirty="0"/>
              <a:t>インデックスのみのスキャン</a:t>
            </a:r>
            <a:r>
              <a:rPr lang="ja-JP" altLang="en-US" sz="2400" dirty="0"/>
              <a:t>を行うことで、効率的な検索を可能にする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0B8EF9-1FE6-4761-98F6-DA4BD3E6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D3D514-E7E2-487E-A7D6-63B6BF0DBB82}"/>
              </a:ext>
            </a:extLst>
          </p:cNvPr>
          <p:cNvSpPr txBox="1"/>
          <p:nvPr/>
        </p:nvSpPr>
        <p:spPr>
          <a:xfrm>
            <a:off x="1062356" y="554978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属性「商品名」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インデックス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F31B9AA4-84F2-4897-0587-645BF64C6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977765"/>
              </p:ext>
            </p:extLst>
          </p:nvPr>
        </p:nvGraphicFramePr>
        <p:xfrm>
          <a:off x="4572000" y="2661676"/>
          <a:ext cx="2943616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4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いちご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05819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すいか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95557"/>
                  </a:ext>
                </a:extLst>
              </a:tr>
            </a:tbl>
          </a:graphicData>
        </a:graphic>
      </p:graphicFrame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0AB7AEEE-6693-CA73-9A7B-31AF097AA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106679"/>
              </p:ext>
            </p:extLst>
          </p:nvPr>
        </p:nvGraphicFramePr>
        <p:xfrm>
          <a:off x="1691169" y="2692779"/>
          <a:ext cx="1195033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いちご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すいか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05819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095557"/>
                  </a:ext>
                </a:extLst>
              </a:tr>
            </a:tbl>
          </a:graphicData>
        </a:graphic>
      </p:graphicFrame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FD49D2FC-377D-D240-A062-F3F64B62A3E0}"/>
              </a:ext>
            </a:extLst>
          </p:cNvPr>
          <p:cNvCxnSpPr/>
          <p:nvPr/>
        </p:nvCxnSpPr>
        <p:spPr>
          <a:xfrm>
            <a:off x="2885104" y="3303806"/>
            <a:ext cx="1686896" cy="12879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8AF24E2-DC04-21C7-985F-D885381A23DF}"/>
              </a:ext>
            </a:extLst>
          </p:cNvPr>
          <p:cNvCxnSpPr>
            <a:cxnSpLocks/>
          </p:cNvCxnSpPr>
          <p:nvPr/>
        </p:nvCxnSpPr>
        <p:spPr>
          <a:xfrm>
            <a:off x="2885104" y="3777733"/>
            <a:ext cx="1686896" cy="12656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1A9E551C-08E2-ECC3-B218-9AA20B263204}"/>
              </a:ext>
            </a:extLst>
          </p:cNvPr>
          <p:cNvCxnSpPr>
            <a:cxnSpLocks/>
          </p:cNvCxnSpPr>
          <p:nvPr/>
        </p:nvCxnSpPr>
        <p:spPr>
          <a:xfrm flipV="1">
            <a:off x="2885104" y="3303806"/>
            <a:ext cx="1686896" cy="9083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0B356104-D132-9D7D-F1BD-188D9CF2DF87}"/>
              </a:ext>
            </a:extLst>
          </p:cNvPr>
          <p:cNvCxnSpPr>
            <a:cxnSpLocks/>
          </p:cNvCxnSpPr>
          <p:nvPr/>
        </p:nvCxnSpPr>
        <p:spPr>
          <a:xfrm flipV="1">
            <a:off x="2885104" y="3757970"/>
            <a:ext cx="1686896" cy="9083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9209DE8C-398B-E288-7303-8A01F204156E}"/>
              </a:ext>
            </a:extLst>
          </p:cNvPr>
          <p:cNvCxnSpPr>
            <a:cxnSpLocks/>
          </p:cNvCxnSpPr>
          <p:nvPr/>
        </p:nvCxnSpPr>
        <p:spPr>
          <a:xfrm flipV="1">
            <a:off x="2885104" y="4212134"/>
            <a:ext cx="1686896" cy="9083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3C630E-88EE-93EA-9B39-4523BC97807E}"/>
              </a:ext>
            </a:extLst>
          </p:cNvPr>
          <p:cNvSpPr txBox="1"/>
          <p:nvPr/>
        </p:nvSpPr>
        <p:spPr>
          <a:xfrm>
            <a:off x="117088" y="2804532"/>
            <a:ext cx="18004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商品名</a:t>
            </a:r>
            <a:endParaRPr kumimoji="1" lang="en-US" altLang="ja-JP" b="1" dirty="0"/>
          </a:p>
          <a:p>
            <a:r>
              <a:rPr kumimoji="1" lang="ja-JP" altLang="en-US" b="1" dirty="0"/>
              <a:t>「みかん」で</a:t>
            </a:r>
            <a:endParaRPr kumimoji="1" lang="en-US" altLang="ja-JP" b="1" dirty="0"/>
          </a:p>
          <a:p>
            <a:r>
              <a:rPr kumimoji="1" lang="ja-JP" altLang="en-US" b="1" dirty="0"/>
              <a:t>検索</a:t>
            </a:r>
            <a:r>
              <a:rPr kumimoji="1" lang="ja-JP" altLang="en-US" dirty="0"/>
              <a:t>のときは、</a:t>
            </a:r>
            <a:endParaRPr kumimoji="1" lang="en-US" altLang="ja-JP" dirty="0"/>
          </a:p>
          <a:p>
            <a:r>
              <a:rPr kumimoji="1" lang="ja-JP" altLang="en-US" dirty="0"/>
              <a:t>インデックス</a:t>
            </a:r>
            <a:endParaRPr kumimoji="1" lang="en-US" altLang="ja-JP" dirty="0"/>
          </a:p>
          <a:p>
            <a:r>
              <a:rPr kumimoji="1" lang="ja-JP" altLang="en-US" dirty="0"/>
              <a:t>のスキャン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532ABA-D472-5B9C-735E-FED0D1DB29CD}"/>
              </a:ext>
            </a:extLst>
          </p:cNvPr>
          <p:cNvSpPr txBox="1"/>
          <p:nvPr/>
        </p:nvSpPr>
        <p:spPr>
          <a:xfrm>
            <a:off x="7554121" y="2804532"/>
            <a:ext cx="1800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単価で</a:t>
            </a:r>
            <a:endParaRPr kumimoji="1" lang="en-US" altLang="ja-JP" b="1" dirty="0"/>
          </a:p>
          <a:p>
            <a:r>
              <a:rPr kumimoji="1" lang="ja-JP" altLang="en-US" b="1" dirty="0"/>
              <a:t>検索</a:t>
            </a:r>
            <a:r>
              <a:rPr kumimoji="1" lang="ja-JP" altLang="en-US" dirty="0"/>
              <a:t>のときは、</a:t>
            </a:r>
            <a:endParaRPr kumimoji="1" lang="en-US" altLang="ja-JP" dirty="0"/>
          </a:p>
          <a:p>
            <a:r>
              <a:rPr kumimoji="1" lang="ja-JP" altLang="en-US" dirty="0"/>
              <a:t>全データ</a:t>
            </a:r>
            <a:endParaRPr kumimoji="1" lang="en-US" altLang="ja-JP" dirty="0"/>
          </a:p>
          <a:p>
            <a:r>
              <a:rPr kumimoji="1" lang="ja-JP" altLang="en-US" dirty="0"/>
              <a:t>のスキャン</a:t>
            </a:r>
          </a:p>
        </p:txBody>
      </p:sp>
    </p:spTree>
    <p:extLst>
      <p:ext uri="{BB962C8B-B14F-4D97-AF65-F5344CB8AC3E}">
        <p14:creationId xmlns:p14="http://schemas.microsoft.com/office/powerpoint/2010/main" val="1064330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CC80E0-414A-40A2-17ED-3AA5129C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インデックスにより検索性能が向上する仕組み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4851A0-EFA0-FB4D-4AAF-D0F14F520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インデックスの種類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B-tree</a:t>
            </a:r>
            <a:r>
              <a:rPr lang="en-US" altLang="ja-JP" sz="2400" dirty="0"/>
              <a:t> </a:t>
            </a:r>
            <a:r>
              <a:rPr lang="ja-JP" altLang="en-US" sz="2400" dirty="0"/>
              <a:t>： </a:t>
            </a:r>
            <a:r>
              <a:rPr lang="en-US" altLang="ja-JP" sz="2400" dirty="0"/>
              <a:t>20</a:t>
            </a:r>
            <a:r>
              <a:rPr lang="ja-JP" altLang="en-US" sz="2400" dirty="0"/>
              <a:t>以上</a:t>
            </a:r>
            <a:r>
              <a:rPr lang="en-US" altLang="ja-JP" sz="2400" dirty="0"/>
              <a:t>30</a:t>
            </a:r>
            <a:r>
              <a:rPr lang="ja-JP" altLang="en-US" sz="2400" dirty="0"/>
              <a:t>以下のような範囲検索向き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ハッシュ</a:t>
            </a:r>
            <a:r>
              <a:rPr lang="ja-JP" altLang="en-US" sz="2400" dirty="0"/>
              <a:t>：「みかん」で検索のような完全一致検索向き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D7C4F8-B909-7E76-5512-B062A426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4BACED-EA0F-E5E6-6EE8-AAA5B7D5A54B}"/>
              </a:ext>
            </a:extLst>
          </p:cNvPr>
          <p:cNvSpPr txBox="1"/>
          <p:nvPr/>
        </p:nvSpPr>
        <p:spPr>
          <a:xfrm>
            <a:off x="321845" y="5851975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属性「商品名」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インデックス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5546CC5-4B8B-11EC-ABBF-8236449AE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508972"/>
              </p:ext>
            </p:extLst>
          </p:nvPr>
        </p:nvGraphicFramePr>
        <p:xfrm>
          <a:off x="950658" y="2994972"/>
          <a:ext cx="1195033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いちご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すいか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05819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095557"/>
                  </a:ext>
                </a:extLst>
              </a:tr>
            </a:tbl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0B89CA3-7D74-E45D-4925-2453255F4DEF}"/>
              </a:ext>
            </a:extLst>
          </p:cNvPr>
          <p:cNvSpPr txBox="1"/>
          <p:nvPr/>
        </p:nvSpPr>
        <p:spPr>
          <a:xfrm>
            <a:off x="2832410" y="3813717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インデックスは、</a:t>
            </a:r>
            <a:endParaRPr kumimoji="1" lang="en-US" altLang="ja-JP" sz="2400" dirty="0"/>
          </a:p>
          <a:p>
            <a:r>
              <a:rPr kumimoji="1" lang="ja-JP" altLang="en-US" sz="2400" dirty="0"/>
              <a:t>単純にデータを並べたものではなく、</a:t>
            </a:r>
            <a:endParaRPr kumimoji="1" lang="en-US" altLang="ja-JP" sz="2400" dirty="0"/>
          </a:p>
          <a:p>
            <a:r>
              <a:rPr kumimoji="1" lang="ja-JP" altLang="en-US" sz="2400" dirty="0"/>
              <a:t>検索性能が向上する仕組みが付いている</a:t>
            </a:r>
          </a:p>
        </p:txBody>
      </p:sp>
    </p:spTree>
    <p:extLst>
      <p:ext uri="{BB962C8B-B14F-4D97-AF65-F5344CB8AC3E}">
        <p14:creationId xmlns:p14="http://schemas.microsoft.com/office/powerpoint/2010/main" val="854459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CE757E-6A9D-4FB3-8B23-CD38AEE3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インデックスの作成方法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09FA5A-109C-4AE6-B1D2-A172FD1A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SQL</a:t>
            </a:r>
            <a:r>
              <a:rPr lang="ja-JP" altLang="en-US" dirty="0"/>
              <a:t> 文を用いて作成可能</a:t>
            </a:r>
            <a:endParaRPr lang="en-US" altLang="ja-JP" dirty="0"/>
          </a:p>
          <a:p>
            <a:r>
              <a:rPr kumimoji="1" lang="ja-JP" altLang="en-US" dirty="0"/>
              <a:t>作成時に、</a:t>
            </a:r>
            <a:r>
              <a:rPr kumimoji="1" lang="ja-JP" altLang="en-US" b="1" dirty="0"/>
              <a:t>インデックス名</a:t>
            </a:r>
            <a:r>
              <a:rPr kumimoji="1" lang="ja-JP" altLang="en-US" dirty="0"/>
              <a:t>、そして、インデックス化したい</a:t>
            </a:r>
            <a:r>
              <a:rPr kumimoji="1" lang="ja-JP" altLang="en-US" b="1" dirty="0"/>
              <a:t>テーブル名</a:t>
            </a:r>
            <a:r>
              <a:rPr kumimoji="1" lang="ja-JP" altLang="en-US" dirty="0"/>
              <a:t>と</a:t>
            </a:r>
            <a:r>
              <a:rPr kumimoji="1" lang="ja-JP" altLang="en-US" b="1" dirty="0"/>
              <a:t>属性名</a:t>
            </a:r>
            <a:r>
              <a:rPr kumimoji="1" lang="ja-JP" altLang="en-US" dirty="0"/>
              <a:t>を指定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MySQL 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Access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575E3C-C26B-4096-859C-BBB2BC20E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3E114B9-0BC7-4733-8F88-856CC1675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93" y="3567638"/>
            <a:ext cx="7384014" cy="40294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358CD85-05C4-4E22-B826-F03E59867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93" y="5153120"/>
            <a:ext cx="4064170" cy="85862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E7A614C-2DB3-054C-0164-A2F7AF254730}"/>
              </a:ext>
            </a:extLst>
          </p:cNvPr>
          <p:cNvSpPr txBox="1"/>
          <p:nvPr/>
        </p:nvSpPr>
        <p:spPr>
          <a:xfrm>
            <a:off x="2542478" y="4209044"/>
            <a:ext cx="669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※ USING BTREE, USING HASH </a:t>
            </a:r>
            <a:r>
              <a:rPr kumimoji="1" lang="ja-JP" altLang="en-US" dirty="0"/>
              <a:t>でインデックスの種類を指定可能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7A12C9-69EC-E189-510C-8BACA735DE35}"/>
              </a:ext>
            </a:extLst>
          </p:cNvPr>
          <p:cNvSpPr txBox="1"/>
          <p:nvPr/>
        </p:nvSpPr>
        <p:spPr>
          <a:xfrm>
            <a:off x="2600093" y="6071006"/>
            <a:ext cx="4831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※ Access </a:t>
            </a:r>
            <a:r>
              <a:rPr kumimoji="1" lang="ja-JP" altLang="en-US" dirty="0"/>
              <a:t>では </a:t>
            </a:r>
            <a:r>
              <a:rPr kumimoji="1" lang="en-US" altLang="ja-JP" dirty="0"/>
              <a:t>B-tree </a:t>
            </a:r>
            <a:r>
              <a:rPr kumimoji="1" lang="ja-JP" altLang="en-US" dirty="0"/>
              <a:t>インデックスが利用可能</a:t>
            </a:r>
          </a:p>
        </p:txBody>
      </p:sp>
    </p:spTree>
    <p:extLst>
      <p:ext uri="{BB962C8B-B14F-4D97-AF65-F5344CB8AC3E}">
        <p14:creationId xmlns:p14="http://schemas.microsoft.com/office/powerpoint/2010/main" val="161809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35FE8D-E120-1579-49A6-F79870B8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インデックスの特性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0D6786-EFCA-7361-AC8C-F7348764C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メリット</a:t>
            </a:r>
            <a:r>
              <a:rPr kumimoji="1" lang="ja-JP" altLang="en-US" sz="2400" dirty="0"/>
              <a:t>（性能向上）と</a:t>
            </a:r>
            <a:r>
              <a:rPr kumimoji="1" lang="ja-JP" altLang="en-US" sz="2400" b="1" dirty="0"/>
              <a:t>デメリット</a:t>
            </a:r>
            <a:r>
              <a:rPr kumimoji="1" lang="ja-JP" altLang="en-US" sz="2400" dirty="0"/>
              <a:t>（性能低下）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dirty="0"/>
              <a:t>インデックスの有無</a:t>
            </a:r>
            <a:r>
              <a:rPr lang="ja-JP" altLang="en-US" sz="2400" dirty="0"/>
              <a:t>で、</a:t>
            </a:r>
            <a:r>
              <a:rPr lang="en-US" altLang="ja-JP" sz="2400" b="1" dirty="0"/>
              <a:t>SQL</a:t>
            </a:r>
            <a:r>
              <a:rPr lang="ja-JP" altLang="en-US" sz="2400" b="1" dirty="0"/>
              <a:t>のプログラムは変化しない</a:t>
            </a:r>
            <a:r>
              <a:rPr lang="ja-JP" altLang="en-US" sz="2400" dirty="0"/>
              <a:t>。同じ</a:t>
            </a:r>
            <a:r>
              <a:rPr lang="en-US" altLang="ja-JP" sz="2400" dirty="0"/>
              <a:t>SQL</a:t>
            </a:r>
            <a:r>
              <a:rPr lang="ja-JP" altLang="en-US" sz="2400" dirty="0"/>
              <a:t>を使うことができる</a:t>
            </a: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dirty="0"/>
              <a:t>通常、「</a:t>
            </a:r>
            <a:r>
              <a:rPr kumimoji="1" lang="ja-JP" altLang="en-US" sz="2400" b="1" dirty="0"/>
              <a:t>主キー</a:t>
            </a:r>
            <a:r>
              <a:rPr kumimoji="1" lang="ja-JP" altLang="en-US" sz="2400" dirty="0"/>
              <a:t>」の属性には</a:t>
            </a:r>
            <a:r>
              <a:rPr kumimoji="1" lang="ja-JP" altLang="en-US" sz="2400" b="1" dirty="0"/>
              <a:t>自動的にインデックスが作成される</a:t>
            </a:r>
            <a:r>
              <a:rPr kumimoji="1" lang="ja-JP" altLang="en-US" sz="2400" dirty="0"/>
              <a:t>。他の属性についてもインデックスを追加可能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8D0E6E-736E-B1E6-9B3D-5D645CA4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566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35FE8D-E120-1579-49A6-F79870B8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メリットとデメリット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8D0E6E-736E-B1E6-9B3D-5D645CA4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A9BCA9E-FE21-3CA6-C775-C0CC894C0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ja-JP" sz="2400"/>
          </a:p>
          <a:p>
            <a:r>
              <a:rPr lang="ja-JP" altLang="en-US" sz="2400" dirty="0"/>
              <a:t>検索時に、頻繁に使用される属性についてのみインデックスを作成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64D040-AE8E-3871-DB62-0CE549F4B089}"/>
              </a:ext>
            </a:extLst>
          </p:cNvPr>
          <p:cNvSpPr txBox="1"/>
          <p:nvPr/>
        </p:nvSpPr>
        <p:spPr>
          <a:xfrm>
            <a:off x="1062356" y="554978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属性「商品名」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インデックス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13B8A05-779B-6992-B91B-5CF3D061C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268403"/>
              </p:ext>
            </p:extLst>
          </p:nvPr>
        </p:nvGraphicFramePr>
        <p:xfrm>
          <a:off x="4572000" y="2661676"/>
          <a:ext cx="2943616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4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いちご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05819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すいか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95557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05F8DCE3-A084-E21F-DF2C-140E042F2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795515"/>
              </p:ext>
            </p:extLst>
          </p:nvPr>
        </p:nvGraphicFramePr>
        <p:xfrm>
          <a:off x="1691169" y="2692779"/>
          <a:ext cx="1195033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いちご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すいか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05819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095557"/>
                  </a:ext>
                </a:extLst>
              </a:tr>
            </a:tbl>
          </a:graphicData>
        </a:graphic>
      </p:graphicFrame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6177278-5146-69B7-FD49-C0F04D8C5B69}"/>
              </a:ext>
            </a:extLst>
          </p:cNvPr>
          <p:cNvCxnSpPr/>
          <p:nvPr/>
        </p:nvCxnSpPr>
        <p:spPr>
          <a:xfrm>
            <a:off x="2885104" y="3303806"/>
            <a:ext cx="1686896" cy="12879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9861E7F3-696B-9F96-2749-93D92C02E87C}"/>
              </a:ext>
            </a:extLst>
          </p:cNvPr>
          <p:cNvCxnSpPr>
            <a:cxnSpLocks/>
          </p:cNvCxnSpPr>
          <p:nvPr/>
        </p:nvCxnSpPr>
        <p:spPr>
          <a:xfrm>
            <a:off x="2885104" y="3777733"/>
            <a:ext cx="1686896" cy="12656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CBA1CAE-7C1D-D226-5418-3826AB5A0EA9}"/>
              </a:ext>
            </a:extLst>
          </p:cNvPr>
          <p:cNvCxnSpPr>
            <a:cxnSpLocks/>
          </p:cNvCxnSpPr>
          <p:nvPr/>
        </p:nvCxnSpPr>
        <p:spPr>
          <a:xfrm flipV="1">
            <a:off x="2885104" y="3303806"/>
            <a:ext cx="1686896" cy="9083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C9277435-A1E3-9947-D875-55774827367D}"/>
              </a:ext>
            </a:extLst>
          </p:cNvPr>
          <p:cNvCxnSpPr>
            <a:cxnSpLocks/>
          </p:cNvCxnSpPr>
          <p:nvPr/>
        </p:nvCxnSpPr>
        <p:spPr>
          <a:xfrm flipV="1">
            <a:off x="2885104" y="3757970"/>
            <a:ext cx="1686896" cy="9083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955CBD1-D3C5-F0CA-24D5-CE584DA7F9DB}"/>
              </a:ext>
            </a:extLst>
          </p:cNvPr>
          <p:cNvCxnSpPr>
            <a:cxnSpLocks/>
          </p:cNvCxnSpPr>
          <p:nvPr/>
        </p:nvCxnSpPr>
        <p:spPr>
          <a:xfrm flipV="1">
            <a:off x="2885104" y="4212134"/>
            <a:ext cx="1686896" cy="9083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85AF811-3351-CF74-56EF-714083D0D1BF}"/>
              </a:ext>
            </a:extLst>
          </p:cNvPr>
          <p:cNvSpPr txBox="1"/>
          <p:nvPr/>
        </p:nvSpPr>
        <p:spPr>
          <a:xfrm>
            <a:off x="117088" y="2804532"/>
            <a:ext cx="18004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商品名</a:t>
            </a:r>
            <a:endParaRPr kumimoji="1" lang="en-US" altLang="ja-JP" b="1" dirty="0"/>
          </a:p>
          <a:p>
            <a:r>
              <a:rPr kumimoji="1" lang="ja-JP" altLang="en-US" b="1" dirty="0"/>
              <a:t>「みかん」で</a:t>
            </a:r>
            <a:endParaRPr kumimoji="1" lang="en-US" altLang="ja-JP" b="1" dirty="0"/>
          </a:p>
          <a:p>
            <a:r>
              <a:rPr kumimoji="1" lang="ja-JP" altLang="en-US" b="1" dirty="0"/>
              <a:t>検索</a:t>
            </a:r>
            <a:r>
              <a:rPr kumimoji="1" lang="ja-JP" altLang="en-US" dirty="0"/>
              <a:t>のときは、</a:t>
            </a:r>
            <a:endParaRPr kumimoji="1" lang="en-US" altLang="ja-JP" dirty="0"/>
          </a:p>
          <a:p>
            <a:r>
              <a:rPr kumimoji="1" lang="ja-JP" altLang="en-US" dirty="0"/>
              <a:t>インデックス</a:t>
            </a:r>
            <a:endParaRPr kumimoji="1" lang="en-US" altLang="ja-JP" dirty="0"/>
          </a:p>
          <a:p>
            <a:r>
              <a:rPr kumimoji="1" lang="ja-JP" altLang="en-US" dirty="0"/>
              <a:t>のスキャン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B4BC4D8-8994-D1A7-CBA4-AADFEA070776}"/>
              </a:ext>
            </a:extLst>
          </p:cNvPr>
          <p:cNvSpPr txBox="1"/>
          <p:nvPr/>
        </p:nvSpPr>
        <p:spPr>
          <a:xfrm>
            <a:off x="7554121" y="2804532"/>
            <a:ext cx="1800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単価で</a:t>
            </a:r>
            <a:endParaRPr kumimoji="1" lang="en-US" altLang="ja-JP" b="1" dirty="0"/>
          </a:p>
          <a:p>
            <a:r>
              <a:rPr kumimoji="1" lang="ja-JP" altLang="en-US" b="1" dirty="0"/>
              <a:t>検索</a:t>
            </a:r>
            <a:r>
              <a:rPr kumimoji="1" lang="ja-JP" altLang="en-US" dirty="0"/>
              <a:t>のときは、</a:t>
            </a:r>
            <a:endParaRPr kumimoji="1" lang="en-US" altLang="ja-JP" dirty="0"/>
          </a:p>
          <a:p>
            <a:r>
              <a:rPr kumimoji="1" lang="ja-JP" altLang="en-US" dirty="0"/>
              <a:t>全データ</a:t>
            </a:r>
            <a:endParaRPr kumimoji="1" lang="en-US" altLang="ja-JP" dirty="0"/>
          </a:p>
          <a:p>
            <a:r>
              <a:rPr kumimoji="1" lang="ja-JP" altLang="en-US" dirty="0"/>
              <a:t>のスキャン</a:t>
            </a:r>
          </a:p>
        </p:txBody>
      </p:sp>
    </p:spTree>
    <p:extLst>
      <p:ext uri="{BB962C8B-B14F-4D97-AF65-F5344CB8AC3E}">
        <p14:creationId xmlns:p14="http://schemas.microsoft.com/office/powerpoint/2010/main" val="2296291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AB1121-F4F7-45B0-9314-AA39D1EA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索引（インデックス）の仕組み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4F5AE3-91D1-405F-93CE-2EF63C25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Picture 3" descr="fig_09_17">
            <a:extLst>
              <a:ext uri="{FF2B5EF4-FFF2-40B4-BE49-F238E27FC236}">
                <a16:creationId xmlns:a16="http://schemas.microsoft.com/office/drawing/2014/main" id="{977A12DE-02E4-4A06-B8E2-3C3094B0DDE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419794" y="1606001"/>
            <a:ext cx="6912164" cy="396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8DF3DBF9-CB16-4AC8-B762-DDAD60E0B9F9}"/>
              </a:ext>
            </a:extLst>
          </p:cNvPr>
          <p:cNvSpPr txBox="1"/>
          <p:nvPr/>
        </p:nvSpPr>
        <p:spPr>
          <a:xfrm>
            <a:off x="1673628" y="1786407"/>
            <a:ext cx="15815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メモリ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　　　　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B3CE2DC-34A8-4F61-8162-D6B5D36E1EAE}"/>
              </a:ext>
            </a:extLst>
          </p:cNvPr>
          <p:cNvSpPr txBox="1"/>
          <p:nvPr/>
        </p:nvSpPr>
        <p:spPr>
          <a:xfrm>
            <a:off x="6210143" y="1769834"/>
            <a:ext cx="15815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ディスク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　　　　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7577C909-14DB-4FA8-A163-24674D34B8E1}"/>
              </a:ext>
            </a:extLst>
          </p:cNvPr>
          <p:cNvSpPr txBox="1"/>
          <p:nvPr/>
        </p:nvSpPr>
        <p:spPr>
          <a:xfrm>
            <a:off x="3548116" y="1606001"/>
            <a:ext cx="239517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索引は、ディスクから読み込まれる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　　　　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DE441FC2-C946-4C02-B9D0-F95A06B4C3F8}"/>
              </a:ext>
            </a:extLst>
          </p:cNvPr>
          <p:cNvSpPr txBox="1"/>
          <p:nvPr/>
        </p:nvSpPr>
        <p:spPr>
          <a:xfrm>
            <a:off x="3548116" y="4068491"/>
            <a:ext cx="223896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索引は、データ本体とは別れている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　　　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460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8B6E09-03F0-E934-FC25-3EFCAD09F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9264E4-BA2B-EDB2-F843-9506C270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44840"/>
          </a:xfrm>
        </p:spPr>
        <p:txBody>
          <a:bodyPr>
            <a:normAutofit fontScale="77500" lnSpcReduction="20000"/>
          </a:bodyPr>
          <a:lstStyle/>
          <a:p>
            <a:r>
              <a:rPr kumimoji="1" lang="ja-JP" altLang="en-US" dirty="0"/>
              <a:t>データの一元管理により、多様なデータを組み合わせた分析が可能になる。</a:t>
            </a:r>
          </a:p>
          <a:p>
            <a:r>
              <a:rPr kumimoji="1" lang="ja-JP" altLang="en-US" b="1" dirty="0"/>
              <a:t>オンライントランザクション</a:t>
            </a:r>
            <a:r>
              <a:rPr kumimoji="1" lang="ja-JP" altLang="en-US" dirty="0"/>
              <a:t>では、</a:t>
            </a:r>
            <a:r>
              <a:rPr kumimoji="1" lang="ja-JP" altLang="en-US" b="1" dirty="0"/>
              <a:t>リアルタイムのデータ処理</a:t>
            </a:r>
            <a:r>
              <a:rPr kumimoji="1" lang="ja-JP" altLang="en-US" dirty="0"/>
              <a:t>により、</a:t>
            </a:r>
            <a:r>
              <a:rPr kumimoji="1" lang="ja-JP" altLang="en-US" b="1" dirty="0"/>
              <a:t>オンラインでの情報共有</a:t>
            </a:r>
            <a:r>
              <a:rPr kumimoji="1" lang="ja-JP" altLang="en-US" dirty="0"/>
              <a:t>を行う。</a:t>
            </a:r>
          </a:p>
          <a:p>
            <a:r>
              <a:rPr kumimoji="1" lang="ja-JP" altLang="en-US" b="1" dirty="0"/>
              <a:t>データウェアハウス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「履歴データ」を重視</a:t>
            </a:r>
            <a:r>
              <a:rPr kumimoji="1" lang="ja-JP" altLang="en-US" dirty="0"/>
              <a:t>し、</a:t>
            </a:r>
            <a:r>
              <a:rPr kumimoji="1" lang="ja-JP" altLang="en-US" b="1" dirty="0"/>
              <a:t>データは一度格納されると削除、変更されることなく保存</a:t>
            </a:r>
            <a:r>
              <a:rPr kumimoji="1" lang="ja-JP" altLang="en-US" dirty="0"/>
              <a:t>される。</a:t>
            </a:r>
          </a:p>
          <a:p>
            <a:r>
              <a:rPr kumimoji="1" lang="ja-JP" altLang="en-US" dirty="0"/>
              <a:t>購入テーブル（属性は、</a:t>
            </a:r>
            <a:r>
              <a:rPr kumimoji="1" lang="en-US" altLang="ja-JP" dirty="0"/>
              <a:t>ID</a:t>
            </a:r>
            <a:r>
              <a:rPr kumimoji="1" lang="ja-JP" altLang="en-US" dirty="0"/>
              <a:t>、購入者、商品</a:t>
            </a:r>
            <a:r>
              <a:rPr kumimoji="1" lang="en-US" altLang="ja-JP" dirty="0"/>
              <a:t>ID</a:t>
            </a:r>
            <a:r>
              <a:rPr kumimoji="1" lang="ja-JP" altLang="en-US" dirty="0"/>
              <a:t>、数量、購入日時）では、「購入日時」の属性を用いて購入履歴を管理できるようになる。</a:t>
            </a:r>
          </a:p>
          <a:p>
            <a:r>
              <a:rPr kumimoji="1" lang="ja-JP" altLang="en-US" dirty="0"/>
              <a:t>商品テーブル（属性は、</a:t>
            </a:r>
            <a:r>
              <a:rPr kumimoji="1" lang="en-US" altLang="ja-JP" dirty="0"/>
              <a:t>ID</a:t>
            </a:r>
            <a:r>
              <a:rPr kumimoji="1" lang="ja-JP" altLang="en-US" dirty="0"/>
              <a:t>、名前、単価、改訂日時）では、「改訂日時」の属性を持ちいて価格の履歴を管理できるようになる。</a:t>
            </a:r>
          </a:p>
          <a:p>
            <a:r>
              <a:rPr kumimoji="1" lang="en-US" altLang="ja-JP" b="1" dirty="0"/>
              <a:t>SQL</a:t>
            </a:r>
            <a:r>
              <a:rPr kumimoji="1" lang="ja-JP" altLang="en-US" dirty="0"/>
              <a:t>では、「</a:t>
            </a:r>
            <a:r>
              <a:rPr kumimoji="1" lang="en-US" altLang="ja-JP" b="1" dirty="0"/>
              <a:t>DATETIME</a:t>
            </a:r>
            <a:r>
              <a:rPr kumimoji="1" lang="ja-JP" altLang="en-US" dirty="0"/>
              <a:t>」を使って</a:t>
            </a:r>
            <a:r>
              <a:rPr kumimoji="1" lang="ja-JP" altLang="en-US" b="1" dirty="0"/>
              <a:t>日時</a:t>
            </a:r>
            <a:r>
              <a:rPr kumimoji="1" lang="ja-JP" altLang="en-US" dirty="0"/>
              <a:t>や</a:t>
            </a:r>
            <a:r>
              <a:rPr kumimoji="1" lang="ja-JP" altLang="en-US" b="1" dirty="0"/>
              <a:t>履歴</a:t>
            </a:r>
            <a:r>
              <a:rPr kumimoji="1" lang="ja-JP" altLang="en-US" dirty="0"/>
              <a:t>を扱うことができる。</a:t>
            </a:r>
          </a:p>
          <a:p>
            <a:r>
              <a:rPr kumimoji="1" lang="ja-JP" altLang="en-US" b="1" dirty="0"/>
              <a:t>日時のデータ</a:t>
            </a:r>
            <a:r>
              <a:rPr kumimoji="1" lang="ja-JP" altLang="en-US" dirty="0"/>
              <a:t>は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では、「</a:t>
            </a:r>
            <a:r>
              <a:rPr kumimoji="1" lang="en-US" altLang="ja-JP" b="1" dirty="0"/>
              <a:t>'2024-01-05 09:00:00'</a:t>
            </a:r>
            <a:r>
              <a:rPr kumimoji="1" lang="ja-JP" altLang="en-US" dirty="0"/>
              <a:t>」のような形式で表される。</a:t>
            </a:r>
          </a:p>
          <a:p>
            <a:r>
              <a:rPr kumimoji="1" lang="en-US" altLang="ja-JP" dirty="0"/>
              <a:t>MySQL </a:t>
            </a:r>
            <a:r>
              <a:rPr kumimoji="1" lang="ja-JP" altLang="en-US" dirty="0"/>
              <a:t>や </a:t>
            </a:r>
            <a:r>
              <a:rPr kumimoji="1" lang="en-US" altLang="ja-JP" dirty="0"/>
              <a:t>Access </a:t>
            </a:r>
            <a:r>
              <a:rPr kumimoji="1" lang="ja-JP" altLang="en-US" dirty="0"/>
              <a:t>では、「</a:t>
            </a:r>
            <a:r>
              <a:rPr kumimoji="1" lang="en-US" altLang="ja-JP" b="1" dirty="0"/>
              <a:t>select now();</a:t>
            </a:r>
            <a:r>
              <a:rPr kumimoji="1" lang="ja-JP" altLang="en-US" dirty="0"/>
              <a:t>」により、現在の日時が表示される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1B624B-DF4F-70F8-FEF6-6154DAF6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671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7744" y="2472820"/>
            <a:ext cx="8725281" cy="1085959"/>
          </a:xfrm>
        </p:spPr>
        <p:txBody>
          <a:bodyPr>
            <a:normAutofit fontScale="90000"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16-4 </a:t>
            </a:r>
            <a:r>
              <a:rPr lang="ja-JP" altLang="en-US" sz="3975" dirty="0">
                <a:latin typeface="メイリオ" panose="020B0604030504040204" pitchFamily="50" charset="-128"/>
              </a:rPr>
              <a:t>データベースシステム</a:t>
            </a:r>
            <a:br>
              <a:rPr lang="en-US" altLang="ja-JP" sz="3975" dirty="0">
                <a:latin typeface="メイリオ" panose="020B0604030504040204" pitchFamily="50" charset="-128"/>
              </a:rPr>
            </a:br>
            <a:r>
              <a:rPr lang="ja-JP" altLang="en-US" sz="3975" dirty="0">
                <a:latin typeface="メイリオ" panose="020B0604030504040204" pitchFamily="50" charset="-128"/>
              </a:rPr>
              <a:t>の歴史と展望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5558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8AEDAB-E6A7-37A3-31D6-6163D6F4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データベースシステムの基礎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763947-67C0-46D8-ECF2-09DEC4CC6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データの集積、管理、利用の効率化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データベースはデータを効率的に整理、管理、利用するための仕組み。</a:t>
            </a:r>
          </a:p>
          <a:p>
            <a:r>
              <a:rPr kumimoji="1" lang="ja-JP" altLang="en-US" sz="2400" dirty="0"/>
              <a:t>データは</a:t>
            </a:r>
            <a:r>
              <a:rPr kumimoji="1" lang="ja-JP" altLang="en-US" sz="2400" b="1" dirty="0"/>
              <a:t>テーブル形式</a:t>
            </a:r>
            <a:r>
              <a:rPr kumimoji="1" lang="ja-JP" altLang="en-US" sz="2400" dirty="0"/>
              <a:t>で整理</a:t>
            </a:r>
            <a:endParaRPr kumimoji="1" lang="en-US" altLang="ja-JP" sz="2400" dirty="0"/>
          </a:p>
          <a:p>
            <a:r>
              <a:rPr kumimoji="1" lang="en-US" altLang="ja-JP" sz="2400" b="1" dirty="0"/>
              <a:t>SQL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Structured Query Language</a:t>
            </a:r>
            <a:r>
              <a:rPr kumimoji="1" lang="ja-JP" altLang="en-US" sz="2400" dirty="0"/>
              <a:t>）を使用してデータの操作が行われます。</a:t>
            </a:r>
          </a:p>
          <a:p>
            <a:r>
              <a:rPr kumimoji="1" lang="ja-JP" altLang="en-US" sz="2400" dirty="0"/>
              <a:t>データベースは</a:t>
            </a:r>
            <a:r>
              <a:rPr kumimoji="1" lang="ja-JP" altLang="en-US" sz="2400" b="1" dirty="0"/>
              <a:t>データの整合性を保つ仕組み</a:t>
            </a:r>
            <a:r>
              <a:rPr kumimoji="1" lang="ja-JP" altLang="en-US" sz="2400" dirty="0"/>
              <a:t>を提供。</a:t>
            </a:r>
            <a:endParaRPr kumimoji="1" lang="en-US" altLang="ja-JP" sz="2400" dirty="0"/>
          </a:p>
          <a:p>
            <a:r>
              <a:rPr kumimoji="1" lang="ja-JP" altLang="en-US" sz="2400" b="1" dirty="0"/>
              <a:t>複数のユーザー</a:t>
            </a:r>
            <a:r>
              <a:rPr kumimoji="1" lang="ja-JP" altLang="en-US" sz="2400" dirty="0"/>
              <a:t>が</a:t>
            </a:r>
            <a:r>
              <a:rPr kumimoji="1" lang="ja-JP" altLang="en-US" sz="2400" b="1" dirty="0"/>
              <a:t>同時にデータにアクセス</a:t>
            </a:r>
            <a:r>
              <a:rPr kumimoji="1" lang="ja-JP" altLang="en-US" sz="2400" dirty="0"/>
              <a:t>できる。</a:t>
            </a:r>
          </a:p>
          <a:p>
            <a:r>
              <a:rPr kumimoji="1" lang="ja-JP" altLang="en-US" sz="2400" b="1" dirty="0"/>
              <a:t>データの安全性と信頼性の向上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F52DCC-9746-DC5D-AB9D-DEE4D8271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71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のサイトにアクセス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ウェブブラウザを開く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http://sqlfiddle.com/ </a:t>
            </a:r>
          </a:p>
          <a:p>
            <a:pPr marL="0" indent="0">
              <a:buNone/>
            </a:pPr>
            <a:r>
              <a:rPr lang="en-US" altLang="ja-JP" sz="2400" dirty="0"/>
              <a:t>3.   </a:t>
            </a:r>
            <a:r>
              <a:rPr lang="en-US" altLang="ja-JP" sz="2400" b="1" dirty="0">
                <a:solidFill>
                  <a:srgbClr val="FF0000"/>
                </a:solidFill>
              </a:rPr>
              <a:t>MySQL </a:t>
            </a:r>
            <a:r>
              <a:rPr lang="ja-JP" altLang="en-US" sz="2400" b="1" dirty="0">
                <a:solidFill>
                  <a:srgbClr val="FF0000"/>
                </a:solidFill>
              </a:rPr>
              <a:t>を選ぶ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38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リレーショナルデータベースシステムの歴史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841733"/>
            <a:ext cx="8873894" cy="5704402"/>
          </a:xfrm>
        </p:spPr>
        <p:txBody>
          <a:bodyPr>
            <a:normAutofit/>
          </a:bodyPr>
          <a:lstStyle/>
          <a:p>
            <a:pPr lvl="1"/>
            <a:r>
              <a:rPr lang="ja-JP" altLang="en-US" dirty="0"/>
              <a:t>１９６９年（</a:t>
            </a:r>
            <a:r>
              <a:rPr lang="en-US" dirty="0"/>
              <a:t>E.F. </a:t>
            </a:r>
            <a:r>
              <a:rPr lang="en-US" dirty="0" err="1"/>
              <a:t>Codd</a:t>
            </a:r>
            <a:r>
              <a:rPr lang="en-US" dirty="0"/>
              <a:t> at IBM research</a:t>
            </a:r>
            <a:r>
              <a:rPr lang="ja-JP" altLang="en-US" dirty="0"/>
              <a:t>）リレーショナルデータベースの提唱</a:t>
            </a:r>
            <a:endParaRPr lang="en-US" altLang="ja-JP" dirty="0"/>
          </a:p>
          <a:p>
            <a:pPr lvl="1"/>
            <a:r>
              <a:rPr lang="ja-JP" altLang="en-US" dirty="0"/>
              <a:t>１９７０年代前半から　実際のシステムが登場</a:t>
            </a:r>
            <a:endParaRPr lang="en-US" altLang="ja-JP" dirty="0"/>
          </a:p>
          <a:p>
            <a:pPr lvl="1"/>
            <a:endParaRPr lang="en-US" dirty="0"/>
          </a:p>
          <a:p>
            <a:pPr marL="342900" lvl="1" indent="0">
              <a:buNone/>
            </a:pPr>
            <a:r>
              <a:rPr lang="ja-JP" altLang="en-US" dirty="0"/>
              <a:t>従来のプログラミング言語や，他のデータベースシステムで出来なかったことができるようになり，大きく普及．</a:t>
            </a:r>
            <a:endParaRPr lang="en-US" altLang="ja-JP" dirty="0"/>
          </a:p>
          <a:p>
            <a:pPr marL="342900" lvl="1" indent="0">
              <a:buNone/>
            </a:pPr>
            <a:endParaRPr lang="en-US" altLang="ja-JP" dirty="0"/>
          </a:p>
          <a:p>
            <a:pPr marL="342900" lvl="1" indent="0">
              <a:buNone/>
            </a:pPr>
            <a:r>
              <a:rPr lang="ja-JP" altLang="en-US" dirty="0"/>
              <a:t>いまも，</a:t>
            </a:r>
            <a:r>
              <a:rPr lang="ja-JP" altLang="en-US" b="1" dirty="0"/>
              <a:t>リレーショナルデータベースは，データベースシステムの主流</a:t>
            </a:r>
            <a:endParaRPr lang="en-US" altLang="ja-JP" b="1" dirty="0"/>
          </a:p>
          <a:p>
            <a:pPr marL="342900" lvl="1" indent="0">
              <a:buNone/>
            </a:pPr>
            <a:endParaRPr lang="en-US" altLang="ja-JP" b="1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994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5646" y="4464654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リレーショナル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データベースシステム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以前</a:t>
            </a:r>
            <a:endParaRPr kumimoji="1" lang="ja-JP" altLang="en-US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63817" y="4407794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リレーショナル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データベースシステム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518471" y="622171"/>
            <a:ext cx="944880" cy="830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051996" y="1287015"/>
            <a:ext cx="721995" cy="10039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03486" y="3322459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デーブルは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ダイナミック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3841" y="3322458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関係のあるレコード同士を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ポインタ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でつないでおく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213777" y="729646"/>
            <a:ext cx="2640086" cy="2071881"/>
            <a:chOff x="1362685" y="1852167"/>
            <a:chExt cx="1592581" cy="1295398"/>
          </a:xfrm>
        </p:grpSpPr>
        <p:sp>
          <p:nvSpPr>
            <p:cNvPr id="10" name="正方形/長方形 9"/>
            <p:cNvSpPr/>
            <p:nvPr/>
          </p:nvSpPr>
          <p:spPr>
            <a:xfrm>
              <a:off x="1362685" y="1852167"/>
              <a:ext cx="601980" cy="1581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362685" y="2141727"/>
              <a:ext cx="601980" cy="1581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477185" y="2306508"/>
              <a:ext cx="478081" cy="2124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477184" y="2620833"/>
              <a:ext cx="478081" cy="2124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477183" y="2935157"/>
              <a:ext cx="478081" cy="2124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7" name="直線矢印コネクタ 16"/>
            <p:cNvCxnSpPr>
              <a:stCxn id="12" idx="2"/>
              <a:endCxn id="13" idx="0"/>
            </p:cNvCxnSpPr>
            <p:nvPr/>
          </p:nvCxnSpPr>
          <p:spPr>
            <a:xfrm flipH="1">
              <a:off x="2716225" y="2518916"/>
              <a:ext cx="1" cy="1019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>
              <a:stCxn id="13" idx="2"/>
            </p:cNvCxnSpPr>
            <p:nvPr/>
          </p:nvCxnSpPr>
          <p:spPr>
            <a:xfrm flipH="1">
              <a:off x="2716224" y="2833241"/>
              <a:ext cx="1" cy="1117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1942338" y="1975036"/>
              <a:ext cx="625755" cy="3368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>
              <a:stCxn id="14" idx="1"/>
            </p:cNvCxnSpPr>
            <p:nvPr/>
          </p:nvCxnSpPr>
          <p:spPr>
            <a:xfrm flipH="1" flipV="1">
              <a:off x="1927732" y="2027430"/>
              <a:ext cx="549451" cy="10139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CA96BCF-EC60-4053-ABE4-1F9F045FDB72}"/>
              </a:ext>
            </a:extLst>
          </p:cNvPr>
          <p:cNvSpPr txBox="1"/>
          <p:nvPr/>
        </p:nvSpPr>
        <p:spPr>
          <a:xfrm>
            <a:off x="4341821" y="5679986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大きな変化．データ管理が簡単に</a:t>
            </a:r>
          </a:p>
        </p:txBody>
      </p:sp>
    </p:spTree>
    <p:extLst>
      <p:ext uri="{BB962C8B-B14F-4D97-AF65-F5344CB8AC3E}">
        <p14:creationId xmlns:p14="http://schemas.microsoft.com/office/powerpoint/2010/main" val="123199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065B35-3796-90A2-39F1-C82C802F4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データベースシステムの進化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DFB6B7-D346-B1B6-B661-C5DCED228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リレーショナルモデルの提案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E.F. Codd</a:t>
            </a:r>
            <a:r>
              <a:rPr kumimoji="1" lang="ja-JP" altLang="en-US" sz="2400" dirty="0"/>
              <a:t>によって</a:t>
            </a:r>
            <a:r>
              <a:rPr kumimoji="1" lang="en-US" altLang="ja-JP" sz="2400" dirty="0"/>
              <a:t>1970</a:t>
            </a:r>
            <a:r>
              <a:rPr kumimoji="1" lang="ja-JP" altLang="en-US" sz="2400" dirty="0"/>
              <a:t>年に提唱。その後のデータベースの基盤になった。</a:t>
            </a:r>
          </a:p>
          <a:p>
            <a:r>
              <a:rPr kumimoji="1" lang="ja-JP" altLang="en-US" sz="2400" b="1" dirty="0"/>
              <a:t>リレーショナルデータベースシステムの誕生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その後、リレーショナルモデルを実現したリレーショナルデータベースシステムが登場</a:t>
            </a:r>
          </a:p>
          <a:p>
            <a:r>
              <a:rPr kumimoji="1" lang="ja-JP" altLang="en-US" sz="2400" b="1" dirty="0"/>
              <a:t>新しいデータベース技術の発展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NoSQL</a:t>
            </a:r>
            <a:r>
              <a:rPr kumimoji="1" lang="ja-JP" altLang="en-US" sz="2400" dirty="0"/>
              <a:t>データベースなど、新しいデータベース技術が登場し、巨大なデータ処理や実時間処理が容易に。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144F43-504B-203E-95A6-FEE31B27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816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47C9FA-1850-A941-2F25-C14D274C0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データベース関連技術の未来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7FB9E7-6F5D-DF2B-4B58-D7692069E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人工知能（</a:t>
            </a:r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）とデータベースの統合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分析や意思決定での、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とデータベース利用が普及</a:t>
            </a:r>
          </a:p>
          <a:p>
            <a:r>
              <a:rPr kumimoji="1" lang="ja-JP" altLang="en-US" sz="2400" b="1" dirty="0"/>
              <a:t>巨大なデータ処理や実時間処理の進展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より高性能なシステムが求められるように。</a:t>
            </a:r>
          </a:p>
          <a:p>
            <a:r>
              <a:rPr kumimoji="1" lang="ja-JP" altLang="en-US" sz="2400" b="1" dirty="0"/>
              <a:t>セキュリティ技術の深化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ブロックチェーンによるデータの不変性（改ざんされていないことの保証）、セキュリティが向上。</a:t>
            </a:r>
          </a:p>
          <a:p>
            <a:r>
              <a:rPr kumimoji="1" lang="ja-JP" altLang="en-US" sz="2400" b="1"/>
              <a:t>クラウドコンピューティングの普及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IT</a:t>
            </a:r>
            <a:r>
              <a:rPr kumimoji="1" lang="ja-JP" altLang="en-US" sz="2400" dirty="0"/>
              <a:t>システムは、より使いやすく、安価で、高性能なものになる。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8B7268-C43E-E4C2-C42E-2979FC80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535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7744" y="2472820"/>
            <a:ext cx="8725281" cy="1085959"/>
          </a:xfrm>
        </p:spPr>
        <p:txBody>
          <a:bodyPr>
            <a:normAutofit fontScale="90000"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16-5. </a:t>
            </a:r>
            <a:r>
              <a:rPr lang="ja-JP" altLang="en-US" sz="3975" dirty="0">
                <a:latin typeface="メイリオ" panose="020B0604030504040204" pitchFamily="50" charset="-128"/>
              </a:rPr>
              <a:t>データベースシステム</a:t>
            </a:r>
            <a:br>
              <a:rPr lang="en-US" altLang="ja-JP" sz="3975" dirty="0">
                <a:latin typeface="メイリオ" panose="020B0604030504040204" pitchFamily="50" charset="-128"/>
              </a:rPr>
            </a:br>
            <a:r>
              <a:rPr lang="ja-JP" altLang="en-US" sz="3975" dirty="0">
                <a:latin typeface="メイリオ" panose="020B0604030504040204" pitchFamily="50" charset="-128"/>
              </a:rPr>
              <a:t>とその周辺分野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909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48037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データベースシステム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E8DB55-E895-48B7-B177-8BA3B81DB942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236434" y="3038540"/>
            <a:ext cx="1421033" cy="5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メイリオ" panose="020B0604030504040204" pitchFamily="50" charset="-128"/>
                <a:cs typeface="+mn-cs"/>
              </a:rPr>
              <a:t>データベースシステム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 flipV="1">
            <a:off x="5907020" y="3936728"/>
            <a:ext cx="438785" cy="7012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>
            <a:off x="6897820" y="3692596"/>
            <a:ext cx="532695" cy="1297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6203555" y="4185411"/>
            <a:ext cx="1421033" cy="5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メイリオ" panose="020B0604030504040204" pitchFamily="50" charset="-128"/>
                <a:cs typeface="+mn-cs"/>
              </a:rPr>
              <a:t>ネットワーク</a:t>
            </a: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 flipV="1">
            <a:off x="5161545" y="3745039"/>
            <a:ext cx="1048893" cy="59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5119874" y="3206137"/>
            <a:ext cx="1090563" cy="3070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pic>
        <p:nvPicPr>
          <p:cNvPr id="39" name="Picture 2" descr="http://1.bp.blogspot.com/-7_tELB1A_Zw/UZM49POKe7I/AAAAAAAASQk/1YS95rrd1IM/s800/computer_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121" y="2539315"/>
            <a:ext cx="952272" cy="97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3.bp.blogspot.com/-rxGpy3sFcRE/UdYhIQxFOpI/AAAAAAAAV4w/cna44PTl1tw/s530/chikyu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42" y="3145751"/>
            <a:ext cx="885666" cy="10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3692596"/>
            <a:ext cx="827743" cy="9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182518" y="3448629"/>
            <a:ext cx="789378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メイリオ" panose="020B0604030504040204" pitchFamily="50" charset="-128"/>
                <a:cs typeface="+mn-cs"/>
              </a:rPr>
              <a:t>取引</a:t>
            </a: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1369350" y="3465620"/>
            <a:ext cx="746165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メイリオ" panose="020B0604030504040204" pitchFamily="50" charset="-128"/>
                <a:cs typeface="+mn-cs"/>
              </a:rPr>
              <a:t>記入</a:t>
            </a:r>
          </a:p>
        </p:txBody>
      </p:sp>
      <p:pic>
        <p:nvPicPr>
          <p:cNvPr id="47" name="Picture 4" descr="http://3.bp.blogspot.com/-olBaPxDoJL0/VahTtOA-sGI/AAAAAAAAv3U/KkyqU0OCERY/s800/money_choub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55" y="2597738"/>
            <a:ext cx="939966" cy="9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2.bp.blogspot.com/-Gs4MgMoRfwI/Ur1HRZ-odII/AAAAAAAAcdc/-ROKSGsN61Y/s800/atm_woma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3" y="2402521"/>
            <a:ext cx="877580" cy="109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1"/>
          <p:cNvSpPr txBox="1">
            <a:spLocks noChangeArrowheads="1"/>
          </p:cNvSpPr>
          <p:nvPr/>
        </p:nvSpPr>
        <p:spPr bwMode="auto">
          <a:xfrm>
            <a:off x="2120999" y="3480788"/>
            <a:ext cx="1399100" cy="68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メイリオ" panose="020B0604030504040204" pitchFamily="50" charset="-128"/>
                <a:cs typeface="+mn-cs"/>
              </a:rPr>
              <a:t>データ保存</a:t>
            </a:r>
          </a:p>
        </p:txBody>
      </p:sp>
      <p:pic>
        <p:nvPicPr>
          <p:cNvPr id="50" name="Picture 44" descr="本が詰まったダンボール箱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04" y="2359207"/>
            <a:ext cx="1186756" cy="10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5487" y="4499711"/>
            <a:ext cx="1463105" cy="1041856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0" y="4902908"/>
            <a:ext cx="944231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図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1" y="4246117"/>
            <a:ext cx="1171664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正方形/長方形 23"/>
          <p:cNvSpPr>
            <a:spLocks noChangeArrowheads="1"/>
          </p:cNvSpPr>
          <p:nvPr/>
        </p:nvSpPr>
        <p:spPr bwMode="auto">
          <a:xfrm>
            <a:off x="577096" y="5925245"/>
            <a:ext cx="1595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センサー連携</a:t>
            </a:r>
          </a:p>
        </p:txBody>
      </p:sp>
      <p:pic>
        <p:nvPicPr>
          <p:cNvPr id="1026" name="Picture 2" descr="https://3.bp.blogspot.com/-wDpBSxzpbtI/WK7epUaIFxI/AAAAAAABB9s/UG5LeKT8RHAa_ygLFcaJOpwwj4A7ZWlegCLcB/s800/camera_360_zentenkyu_sti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93" y="5020638"/>
            <a:ext cx="664159" cy="8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3.bp.blogspot.com/-8NKYZTR2p3k/W-VEjTGpRGI/AAAAAAABQGg/NXH8bcXl7AUcuKaDVpzSCidakjdbOCMmQCLcBGAs/s800/smartphone_map_app_woma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182" y="3596903"/>
            <a:ext cx="1082828" cy="13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正方形/長方形 23"/>
          <p:cNvSpPr>
            <a:spLocks noChangeArrowheads="1"/>
          </p:cNvSpPr>
          <p:nvPr/>
        </p:nvSpPr>
        <p:spPr bwMode="auto">
          <a:xfrm>
            <a:off x="2141517" y="5588205"/>
            <a:ext cx="1595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人工知能応用</a:t>
            </a:r>
          </a:p>
        </p:txBody>
      </p:sp>
      <p:pic>
        <p:nvPicPr>
          <p:cNvPr id="1030" name="Picture 6" descr="https://3.bp.blogspot.com/-rLWMahJq8IY/VEETQ6djzwI/AAAAAAAAocg/CVL0dqrMC7k/s800/bouhan_camer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78" y="5005173"/>
            <a:ext cx="865649" cy="9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31">
            <a:extLst>
              <a:ext uri="{FF2B5EF4-FFF2-40B4-BE49-F238E27FC236}">
                <a16:creationId xmlns:a16="http://schemas.microsoft.com/office/drawing/2014/main" id="{9C7E107A-B673-4317-B2FD-1357E45F6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995" y="1120192"/>
            <a:ext cx="6547455" cy="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メイリオ" panose="020B0604030504040204" pitchFamily="50" charset="-128"/>
                <a:cs typeface="+mn-cs"/>
              </a:rPr>
              <a:t>・データベース管理システムは，データベースの管理等の機能を持ったソフトウエア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メイリオ" panose="020B0604030504040204" pitchFamily="50" charset="-128"/>
                <a:cs typeface="+mn-cs"/>
              </a:rPr>
              <a:t>・オンラインでデータを共有するときに，特に適する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450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「データベースシステム」と周辺研究領域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73903" y="3382811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データベース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システム</a:t>
            </a:r>
          </a:p>
        </p:txBody>
      </p:sp>
      <p:sp>
        <p:nvSpPr>
          <p:cNvPr id="10" name="楕円 9"/>
          <p:cNvSpPr/>
          <p:nvPr/>
        </p:nvSpPr>
        <p:spPr>
          <a:xfrm>
            <a:off x="2476500" y="2452008"/>
            <a:ext cx="3015343" cy="2253343"/>
          </a:xfrm>
          <a:prstGeom prst="ellipse">
            <a:avLst/>
          </a:prstGeom>
          <a:noFill/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200753" y="1539935"/>
            <a:ext cx="7296008" cy="4059428"/>
            <a:chOff x="267670" y="910246"/>
            <a:chExt cx="9728011" cy="541257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519718" y="1997002"/>
              <a:ext cx="16825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rPr>
                <a:t>人工知能</a:t>
              </a: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67670" y="4552044"/>
              <a:ext cx="4196020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rPr>
                <a:t>情報システム</a:t>
              </a:r>
              <a:endPara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rPr>
                <a:t>（知的情報、社会情報）</a:t>
              </a:r>
              <a:endPara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  <p:sp>
          <p:nvSpPr>
            <p:cNvPr id="11" name="楕円 10"/>
            <p:cNvSpPr/>
            <p:nvPr/>
          </p:nvSpPr>
          <p:spPr>
            <a:xfrm>
              <a:off x="602049" y="973716"/>
              <a:ext cx="3527265" cy="2552700"/>
            </a:xfrm>
            <a:prstGeom prst="ellipse">
              <a:avLst/>
            </a:prstGeom>
            <a:noFill/>
            <a:ln w="1905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  <p:grpSp>
          <p:nvGrpSpPr>
            <p:cNvPr id="21" name="グループ化 20"/>
            <p:cNvGrpSpPr/>
            <p:nvPr/>
          </p:nvGrpSpPr>
          <p:grpSpPr>
            <a:xfrm>
              <a:off x="602049" y="910246"/>
              <a:ext cx="9393632" cy="5412571"/>
              <a:chOff x="602049" y="901700"/>
              <a:chExt cx="9393632" cy="5412571"/>
            </a:xfrm>
          </p:grpSpPr>
          <p:sp>
            <p:nvSpPr>
              <p:cNvPr id="6" name="テキスト ボックス 5"/>
              <p:cNvSpPr txBox="1"/>
              <p:nvPr/>
            </p:nvSpPr>
            <p:spPr>
              <a:xfrm>
                <a:off x="6466305" y="1700996"/>
                <a:ext cx="347787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rPr>
                  <a:t>３次元コンピュータ</a:t>
                </a:r>
                <a:endParaRPr kumimoji="1" lang="en-US" altLang="ja-JP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rPr>
                  <a:t>グラフィックス</a:t>
                </a:r>
                <a:endParaRPr kumimoji="1" lang="en-US" altLang="ja-JP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7132864" y="4786710"/>
                <a:ext cx="2400657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rPr>
                  <a:t>セキュリティ</a:t>
                </a:r>
                <a:endParaRPr kumimoji="1" lang="en-US" altLang="ja-JP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12" name="楕円 11"/>
              <p:cNvSpPr/>
              <p:nvPr/>
            </p:nvSpPr>
            <p:spPr>
              <a:xfrm>
                <a:off x="602049" y="3752748"/>
                <a:ext cx="3527265" cy="2552700"/>
              </a:xfrm>
              <a:prstGeom prst="ellipse">
                <a:avLst/>
              </a:prstGeom>
              <a:noFill/>
              <a:ln w="190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13" name="楕円 12"/>
              <p:cNvSpPr/>
              <p:nvPr/>
            </p:nvSpPr>
            <p:spPr>
              <a:xfrm>
                <a:off x="6386138" y="3761571"/>
                <a:ext cx="3527265" cy="2552700"/>
              </a:xfrm>
              <a:prstGeom prst="ellipse">
                <a:avLst/>
              </a:prstGeom>
              <a:noFill/>
              <a:ln w="190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14" name="楕円 13"/>
              <p:cNvSpPr/>
              <p:nvPr/>
            </p:nvSpPr>
            <p:spPr>
              <a:xfrm>
                <a:off x="6468416" y="901700"/>
                <a:ext cx="3527265" cy="2552700"/>
              </a:xfrm>
              <a:prstGeom prst="ellipse">
                <a:avLst/>
              </a:prstGeom>
              <a:noFill/>
              <a:ln w="190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93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3732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データベースシステムと</a:t>
            </a:r>
            <a:r>
              <a:rPr kumimoji="1" lang="en-US" altLang="ja-JP" dirty="0"/>
              <a:t>AI</a:t>
            </a:r>
            <a:r>
              <a:rPr kumimoji="1" lang="ja-JP" altLang="en-US" dirty="0"/>
              <a:t>（人工知能）の融合</a:t>
            </a:r>
            <a:br>
              <a:rPr kumimoji="1" lang="en-US" altLang="ja-JP" dirty="0"/>
            </a:br>
            <a:r>
              <a:rPr kumimoji="1" lang="en-US" altLang="ja-JP" dirty="0"/>
              <a:t>    </a:t>
            </a:r>
            <a:r>
              <a:rPr kumimoji="1" lang="ja-JP" altLang="en-US" b="1" u="sng" dirty="0"/>
              <a:t>人工知能の学習にはデータが必要</a:t>
            </a: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2" y="1942217"/>
            <a:ext cx="3013923" cy="1739877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48177" y="1563707"/>
            <a:ext cx="4021052" cy="298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モーションキャプチャ実験（マーカーレス）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48176" y="3816552"/>
            <a:ext cx="3914236" cy="298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ナンバープレート自動読み取り実験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145" y="4293707"/>
            <a:ext cx="1934054" cy="1618455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4671191" y="3816552"/>
            <a:ext cx="3914236" cy="298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眼球運動、顔の動きの自動抽出実験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939" y="4256054"/>
            <a:ext cx="1680202" cy="1642303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4671190" y="1563707"/>
            <a:ext cx="3914236" cy="298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顔検出実験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8427" y="1932667"/>
            <a:ext cx="2314745" cy="179452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176" y="4293707"/>
            <a:ext cx="2686050" cy="145732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4924" y="4532279"/>
            <a:ext cx="2117981" cy="130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58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17086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データベースシステムと社会情報</a:t>
            </a:r>
            <a:br>
              <a:rPr kumimoji="1" lang="en-US" altLang="ja-JP" dirty="0"/>
            </a:br>
            <a:r>
              <a:rPr kumimoji="1" lang="ja-JP" altLang="en-US" b="1" dirty="0"/>
              <a:t>　　データの収集，蓄積，活用で，データベース</a:t>
            </a:r>
            <a:br>
              <a:rPr kumimoji="1" lang="en-US" altLang="ja-JP" b="1" dirty="0"/>
            </a:br>
            <a:r>
              <a:rPr kumimoji="1" lang="ja-JP" altLang="en-US" b="1" dirty="0"/>
              <a:t>　　システムが役に立つ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63039" y="3843593"/>
            <a:ext cx="4021052" cy="298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センサーからの交通密度プロット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02345" y="3843593"/>
            <a:ext cx="3914236" cy="298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広域３次元地図の製作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4671190" y="1563707"/>
            <a:ext cx="3914236" cy="298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車両観測システムの製作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915" y="4265767"/>
            <a:ext cx="2396048" cy="172338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523" y="2022444"/>
            <a:ext cx="1986785" cy="165303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213" y="2396454"/>
            <a:ext cx="2507788" cy="1182565"/>
          </a:xfrm>
          <a:prstGeom prst="rect">
            <a:avLst/>
          </a:prstGeom>
        </p:spPr>
      </p:pic>
      <p:pic>
        <p:nvPicPr>
          <p:cNvPr id="21" name="図 20"/>
          <p:cNvPicPr/>
          <p:nvPr/>
        </p:nvPicPr>
        <p:blipFill>
          <a:blip r:embed="rId6"/>
          <a:stretch>
            <a:fillRect/>
          </a:stretch>
        </p:blipFill>
        <p:spPr>
          <a:xfrm>
            <a:off x="209550" y="4300851"/>
            <a:ext cx="1871663" cy="1170863"/>
          </a:xfrm>
          <a:prstGeom prst="rect">
            <a:avLst/>
          </a:prstGeom>
        </p:spPr>
      </p:pic>
      <p:sp>
        <p:nvSpPr>
          <p:cNvPr id="2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59464" y="5559799"/>
            <a:ext cx="2029153" cy="49801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ja-JP" altLang="en-US" sz="1500" dirty="0"/>
              <a:t>ヴァーチャル・リアリティ表示も可能</a:t>
            </a:r>
            <a:endParaRPr lang="en-US" altLang="ja-JP" sz="1500" dirty="0"/>
          </a:p>
        </p:txBody>
      </p:sp>
      <p:pic>
        <p:nvPicPr>
          <p:cNvPr id="23" name="図 2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463" y="4265767"/>
            <a:ext cx="2087840" cy="1274810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474381" y="1577336"/>
            <a:ext cx="3914236" cy="298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情報共有型地図アプリの製作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339" y="1959461"/>
            <a:ext cx="1031762" cy="1760390"/>
          </a:xfrm>
          <a:prstGeom prst="rect">
            <a:avLst/>
          </a:prstGeom>
        </p:spPr>
      </p:pic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159794" y="2104217"/>
            <a:ext cx="2029153" cy="153950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プライベートな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グループ向けアプリ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地図表示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位置表示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写真投稿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メッセージやり取り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979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DC5E1-E917-86C0-4CD6-6105990CA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799D6B-2FB5-6055-0A22-C991D7FE4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744" y="2472820"/>
            <a:ext cx="8725281" cy="1085959"/>
          </a:xfrm>
        </p:spPr>
        <p:txBody>
          <a:bodyPr>
            <a:normAutofit fontScale="90000"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16-6. </a:t>
            </a:r>
            <a:r>
              <a:rPr lang="ja-JP" altLang="en-US" sz="3975" dirty="0">
                <a:latin typeface="メイリオ" panose="020B0604030504040204" pitchFamily="50" charset="-128"/>
              </a:rPr>
              <a:t>キー・バリューのデータベース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D17E85-496A-2626-C68D-64ED3725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43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81151B0F-A249-874D-EA51-4E810C681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71" y="1350871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609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でのデータベース管理システムの選択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6" name="直線矢印コネクタ 5"/>
          <p:cNvCxnSpPr>
            <a:cxnSpLocks/>
          </p:cNvCxnSpPr>
          <p:nvPr/>
        </p:nvCxnSpPr>
        <p:spPr>
          <a:xfrm flipH="1" flipV="1">
            <a:off x="4854539" y="3668569"/>
            <a:ext cx="546100" cy="177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3873633" y="3606737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70489" y="3606737"/>
            <a:ext cx="395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データベース管理システムの選択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（この授業では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MySQL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を使用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95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データベースシステムの種類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9" y="762000"/>
            <a:ext cx="8732921" cy="58507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ja-JP" altLang="en-US" sz="2100" dirty="0"/>
              <a:t>① </a:t>
            </a:r>
            <a:r>
              <a:rPr lang="ja-JP" altLang="en-US" sz="2100" b="1" dirty="0">
                <a:solidFill>
                  <a:srgbClr val="C00000"/>
                </a:solidFill>
              </a:rPr>
              <a:t>リレーショナルデータベースシステム</a:t>
            </a:r>
            <a:endParaRPr lang="en-US" altLang="ja-JP" sz="21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2100" dirty="0"/>
          </a:p>
          <a:p>
            <a:pPr marL="457200" lvl="1" indent="0">
              <a:buNone/>
            </a:pPr>
            <a:endParaRPr lang="en-US" sz="2100" dirty="0"/>
          </a:p>
          <a:p>
            <a:pPr marL="457200" lvl="1" indent="0">
              <a:buNone/>
            </a:pPr>
            <a:endParaRPr lang="en-US" sz="2100" dirty="0"/>
          </a:p>
          <a:p>
            <a:pPr marL="457200" lvl="1" indent="0">
              <a:buNone/>
            </a:pPr>
            <a:r>
              <a:rPr lang="ja-JP" altLang="en-US" sz="2100" dirty="0"/>
              <a:t>② </a:t>
            </a:r>
            <a:r>
              <a:rPr lang="ja-JP" altLang="en-US" sz="2100" b="1" dirty="0">
                <a:solidFill>
                  <a:srgbClr val="C00000"/>
                </a:solidFill>
              </a:rPr>
              <a:t>ドキュメント指向のデータベースシステム</a:t>
            </a:r>
            <a:endParaRPr lang="en-US" altLang="ja-JP" sz="21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ja-JP" altLang="en-US" sz="2100" dirty="0"/>
              <a:t>　　</a:t>
            </a:r>
            <a:r>
              <a:rPr lang="en-US" altLang="ja-JP" sz="2100" dirty="0"/>
              <a:t>XML</a:t>
            </a:r>
            <a:r>
              <a:rPr lang="ja-JP" altLang="en-US" sz="2100" dirty="0"/>
              <a:t>などの</a:t>
            </a:r>
            <a:r>
              <a:rPr lang="ja-JP" altLang="en-US" sz="2100" b="1" dirty="0">
                <a:solidFill>
                  <a:srgbClr val="C00000"/>
                </a:solidFill>
              </a:rPr>
              <a:t>ドキュメント</a:t>
            </a:r>
            <a:r>
              <a:rPr lang="ja-JP" altLang="en-US" sz="2100" dirty="0"/>
              <a:t>に特化．</a:t>
            </a:r>
            <a:endParaRPr lang="en-US" altLang="ja-JP" sz="2100" dirty="0"/>
          </a:p>
          <a:p>
            <a:pPr marL="457200" lvl="1" indent="0">
              <a:buNone/>
            </a:pPr>
            <a:endParaRPr lang="en-US" altLang="ja-JP" sz="2100" dirty="0"/>
          </a:p>
          <a:p>
            <a:pPr marL="457200" lvl="1" indent="0">
              <a:buNone/>
            </a:pPr>
            <a:endParaRPr lang="en-US" altLang="ja-JP" sz="2100" dirty="0"/>
          </a:p>
          <a:p>
            <a:pPr marL="457200" lvl="1" indent="0">
              <a:buNone/>
            </a:pPr>
            <a:endParaRPr lang="en-US" altLang="ja-JP" sz="2100" dirty="0"/>
          </a:p>
          <a:p>
            <a:pPr marL="457200" lvl="1" indent="0">
              <a:buNone/>
            </a:pPr>
            <a:r>
              <a:rPr lang="ja-JP" altLang="en-US" sz="2100" b="1" dirty="0"/>
              <a:t>③ </a:t>
            </a:r>
            <a:r>
              <a:rPr lang="ja-JP" altLang="en-US" sz="2100" b="1" dirty="0">
                <a:solidFill>
                  <a:srgbClr val="C00000"/>
                </a:solidFill>
              </a:rPr>
              <a:t>キー・バリュー形式のデータベースシステム</a:t>
            </a:r>
            <a:r>
              <a:rPr lang="ja-JP" altLang="en-US" sz="2100" dirty="0"/>
              <a:t>（</a:t>
            </a:r>
            <a:r>
              <a:rPr lang="ja-JP" altLang="en-US" sz="2100" b="1" dirty="0">
                <a:solidFill>
                  <a:srgbClr val="FF0000"/>
                </a:solidFill>
              </a:rPr>
              <a:t>キー・バリュー・ストア</a:t>
            </a:r>
            <a:r>
              <a:rPr lang="ja-JP" altLang="en-US" sz="2100" dirty="0"/>
              <a:t>）</a:t>
            </a:r>
            <a:endParaRPr lang="en-US" altLang="ja-JP" sz="2100" dirty="0"/>
          </a:p>
          <a:p>
            <a:pPr marL="457200" lvl="1" indent="0">
              <a:buNone/>
            </a:pPr>
            <a:endParaRPr lang="en-US" altLang="ja-JP" sz="2100" dirty="0"/>
          </a:p>
          <a:p>
            <a:pPr marL="457200" lvl="1" indent="0">
              <a:buNone/>
            </a:pPr>
            <a:endParaRPr lang="en-US" altLang="ja-JP" sz="2100" dirty="0"/>
          </a:p>
          <a:p>
            <a:pPr marL="457200" lvl="1" indent="0">
              <a:buNone/>
            </a:pPr>
            <a:endParaRPr lang="en-US" altLang="ja-JP" sz="2100" dirty="0"/>
          </a:p>
          <a:p>
            <a:pPr marL="457200" lvl="1" indent="0">
              <a:buNone/>
            </a:pPr>
            <a:r>
              <a:rPr lang="ja-JP" altLang="en-US" sz="2100" dirty="0"/>
              <a:t>その他さまざま</a:t>
            </a:r>
            <a:endParaRPr lang="en-US" altLang="ja-JP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8681A0-960A-4CFE-914C-690FECD8F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316" y="1538186"/>
            <a:ext cx="9541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テーブル</a:t>
            </a:r>
            <a:endParaRPr lang="ja-JP" altLang="en-US" sz="15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図 11">
            <a:extLst>
              <a:ext uri="{FF2B5EF4-FFF2-40B4-BE49-F238E27FC236}">
                <a16:creationId xmlns:a16="http://schemas.microsoft.com/office/drawing/2014/main" id="{60B56592-3772-43E4-8907-C680F8C9A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35" y="1329485"/>
            <a:ext cx="255508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8AEE692-5530-419B-8BC1-25F8AC39A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235" y="3134276"/>
            <a:ext cx="1434515" cy="93860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8BF398-6D0A-4263-A759-81B041B01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266" y="3441996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ドキュメント</a:t>
            </a:r>
          </a:p>
        </p:txBody>
      </p:sp>
      <p:sp>
        <p:nvSpPr>
          <p:cNvPr id="9" name="テキスト ボックス 4">
            <a:extLst>
              <a:ext uri="{FF2B5EF4-FFF2-40B4-BE49-F238E27FC236}">
                <a16:creationId xmlns:a16="http://schemas.microsoft.com/office/drawing/2014/main" id="{50F136B8-7D68-4CDA-81FF-CF321D73F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008" y="5319814"/>
            <a:ext cx="15311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キー・バリュー</a:t>
            </a:r>
            <a:endParaRPr lang="ja-JP" altLang="en-US" sz="15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EAEF264-B06F-4258-8B4E-35E0490EA3FC}"/>
              </a:ext>
            </a:extLst>
          </p:cNvPr>
          <p:cNvSpPr txBox="1"/>
          <p:nvPr/>
        </p:nvSpPr>
        <p:spPr>
          <a:xfrm>
            <a:off x="2127155" y="5428744"/>
            <a:ext cx="851515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kumimoji="1" lang="en-US" altLang="ja-JP" sz="1200" dirty="0">
                <a:solidFill>
                  <a:srgbClr val="7030A0"/>
                </a:solidFill>
                <a:latin typeface="Segoe UI"/>
                <a:ea typeface="メイリオ"/>
              </a:rPr>
              <a:t>45343430</a:t>
            </a:r>
            <a:endParaRPr kumimoji="1" lang="ja-JP" altLang="en-US" sz="1200" dirty="0">
              <a:solidFill>
                <a:srgbClr val="7030A0"/>
              </a:solidFill>
              <a:latin typeface="Segoe UI"/>
              <a:ea typeface="メイリオ"/>
            </a:endParaRPr>
          </a:p>
        </p:txBody>
      </p:sp>
      <p:sp>
        <p:nvSpPr>
          <p:cNvPr id="11" name="テキスト ボックス 4">
            <a:extLst>
              <a:ext uri="{FF2B5EF4-FFF2-40B4-BE49-F238E27FC236}">
                <a16:creationId xmlns:a16="http://schemas.microsoft.com/office/drawing/2014/main" id="{A193C02E-06D5-49F8-8012-0FFD2D00E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217" y="5119182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500">
                <a:solidFill>
                  <a:prstClr val="black"/>
                </a:solidFill>
                <a:latin typeface="Calibri" panose="020F0502020204030204" pitchFamily="34" charset="0"/>
              </a:rPr>
              <a:t>キー（鍵）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847EE70-D543-4C49-8846-603CDA062A78}"/>
              </a:ext>
            </a:extLst>
          </p:cNvPr>
          <p:cNvSpPr txBox="1"/>
          <p:nvPr/>
        </p:nvSpPr>
        <p:spPr>
          <a:xfrm>
            <a:off x="3123708" y="5428744"/>
            <a:ext cx="800219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kumimoji="1" lang="ja-JP" altLang="en-US" sz="1200" dirty="0">
                <a:solidFill>
                  <a:srgbClr val="7030A0"/>
                </a:solidFill>
                <a:latin typeface="Segoe UI"/>
                <a:ea typeface="メイリオ"/>
              </a:rPr>
              <a:t>金子邦彦</a:t>
            </a:r>
          </a:p>
        </p:txBody>
      </p:sp>
      <p:sp>
        <p:nvSpPr>
          <p:cNvPr id="13" name="テキスト ボックス 4">
            <a:extLst>
              <a:ext uri="{FF2B5EF4-FFF2-40B4-BE49-F238E27FC236}">
                <a16:creationId xmlns:a16="http://schemas.microsoft.com/office/drawing/2014/main" id="{8192DB85-968B-4608-828A-B28E9F401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792" y="5122754"/>
            <a:ext cx="15311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500">
                <a:solidFill>
                  <a:prstClr val="black"/>
                </a:solidFill>
                <a:latin typeface="Calibri" panose="020F0502020204030204" pitchFamily="34" charset="0"/>
              </a:rPr>
              <a:t>バリュー（値）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771ABFE-DF54-407F-B168-87ADC3ED5BB0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>
            <a:off x="2978670" y="5567244"/>
            <a:ext cx="1450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0375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キー・バリュー形式のデータの例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10895" y="1538403"/>
            <a:ext cx="6110705" cy="658697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ID		</a:t>
            </a:r>
            <a:r>
              <a:rPr lang="ja-JP" altLang="en-US" dirty="0"/>
              <a:t>パスワード，氏名，住所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5" name="右中かっこ 4"/>
          <p:cNvSpPr/>
          <p:nvPr/>
        </p:nvSpPr>
        <p:spPr>
          <a:xfrm rot="5400000">
            <a:off x="1771650" y="2133968"/>
            <a:ext cx="330200" cy="1181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36640" y="31877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キー</a:t>
            </a:r>
          </a:p>
        </p:txBody>
      </p:sp>
      <p:sp>
        <p:nvSpPr>
          <p:cNvPr id="7" name="右中かっこ 6"/>
          <p:cNvSpPr/>
          <p:nvPr/>
        </p:nvSpPr>
        <p:spPr>
          <a:xfrm rot="5400000">
            <a:off x="5297077" y="750846"/>
            <a:ext cx="326841" cy="39507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60387" y="318769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バリュー</a:t>
            </a:r>
          </a:p>
        </p:txBody>
      </p:sp>
    </p:spTree>
    <p:extLst>
      <p:ext uri="{BB962C8B-B14F-4D97-AF65-F5344CB8AC3E}">
        <p14:creationId xmlns:p14="http://schemas.microsoft.com/office/powerpoint/2010/main" val="624125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キー・バリュー形式のデータの例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1817770" y="1162677"/>
          <a:ext cx="5067301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680">
                  <a:extLst>
                    <a:ext uri="{9D8B030D-6E8A-4147-A177-3AD203B41FA5}">
                      <a16:colId xmlns:a16="http://schemas.microsoft.com/office/drawing/2014/main" val="1529940852"/>
                    </a:ext>
                  </a:extLst>
                </a:gridCol>
                <a:gridCol w="2045747">
                  <a:extLst>
                    <a:ext uri="{9D8B030D-6E8A-4147-A177-3AD203B41FA5}">
                      <a16:colId xmlns:a16="http://schemas.microsoft.com/office/drawing/2014/main" val="2141992939"/>
                    </a:ext>
                  </a:extLst>
                </a:gridCol>
                <a:gridCol w="2316874">
                  <a:extLst>
                    <a:ext uri="{9D8B030D-6E8A-4147-A177-3AD203B41FA5}">
                      <a16:colId xmlns:a16="http://schemas.microsoft.com/office/drawing/2014/main" val="952316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name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price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633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apple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727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orange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6321"/>
                  </a:ext>
                </a:extLst>
              </a:tr>
            </a:tbl>
          </a:graphicData>
        </a:graphic>
      </p:graphicFrame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77595" y="3627553"/>
            <a:ext cx="6110705" cy="658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0, name		apple</a:t>
            </a:r>
            <a:endParaRPr kumimoji="1" lang="ja-JP" altLang="en-US" dirty="0"/>
          </a:p>
        </p:txBody>
      </p:sp>
      <p:sp>
        <p:nvSpPr>
          <p:cNvPr id="12" name="右中かっこ 11"/>
          <p:cNvSpPr/>
          <p:nvPr/>
        </p:nvSpPr>
        <p:spPr>
          <a:xfrm rot="5400000">
            <a:off x="2438459" y="4163460"/>
            <a:ext cx="330200" cy="1181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28790" y="522177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キー</a:t>
            </a:r>
          </a:p>
        </p:txBody>
      </p:sp>
      <p:sp>
        <p:nvSpPr>
          <p:cNvPr id="14" name="右中かっこ 13"/>
          <p:cNvSpPr/>
          <p:nvPr/>
        </p:nvSpPr>
        <p:spPr>
          <a:xfrm rot="5400000">
            <a:off x="5057298" y="3838099"/>
            <a:ext cx="320123" cy="17318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63487" y="522177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バリュー</a:t>
            </a:r>
          </a:p>
        </p:txBody>
      </p:sp>
    </p:spTree>
    <p:extLst>
      <p:ext uri="{BB962C8B-B14F-4D97-AF65-F5344CB8AC3E}">
        <p14:creationId xmlns:p14="http://schemas.microsoft.com/office/powerpoint/2010/main" val="967619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キー・バリュー形式のデータを扱う２つの方法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8414A2F-F868-462D-8D44-C7EA03592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ファイル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en-US" altLang="ja-JP" dirty="0"/>
              <a:t>JSON </a:t>
            </a:r>
            <a:r>
              <a:rPr lang="ja-JP" altLang="en-US" dirty="0"/>
              <a:t>などの方法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キー・バリュー形式のデータベースシステム</a:t>
            </a:r>
          </a:p>
        </p:txBody>
      </p:sp>
    </p:spTree>
    <p:extLst>
      <p:ext uri="{BB962C8B-B14F-4D97-AF65-F5344CB8AC3E}">
        <p14:creationId xmlns:p14="http://schemas.microsoft.com/office/powerpoint/2010/main" val="17020148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b="1" dirty="0" err="1"/>
              <a:t>JSON</a:t>
            </a:r>
            <a:r>
              <a:rPr lang="ja-JP" altLang="en-US" b="1" dirty="0"/>
              <a:t> とは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311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ja-JP" altLang="en-US" b="1" dirty="0">
                <a:solidFill>
                  <a:srgbClr val="C00000"/>
                </a:solidFill>
              </a:rPr>
              <a:t>タグ</a:t>
            </a:r>
            <a:r>
              <a:rPr kumimoji="1" lang="ja-JP" altLang="en-US" dirty="0"/>
              <a:t>」と「</a:t>
            </a:r>
            <a:r>
              <a:rPr kumimoji="1" lang="ja-JP" altLang="en-US" b="1" dirty="0">
                <a:solidFill>
                  <a:srgbClr val="C00000"/>
                </a:solidFill>
              </a:rPr>
              <a:t>値</a:t>
            </a:r>
            <a:r>
              <a:rPr kumimoji="1" lang="ja-JP" altLang="en-US" dirty="0"/>
              <a:t>」を</a:t>
            </a:r>
            <a:r>
              <a:rPr kumimoji="1" lang="ja-JP" altLang="en-US" b="1" u="sng" dirty="0">
                <a:solidFill>
                  <a:srgbClr val="FF0000"/>
                </a:solidFill>
              </a:rPr>
              <a:t>並べる</a:t>
            </a:r>
            <a:r>
              <a:rPr kumimoji="1" lang="ja-JP" altLang="en-US" dirty="0"/>
              <a:t>ことを</a:t>
            </a:r>
            <a:r>
              <a:rPr lang="ja-JP" altLang="en-US" dirty="0"/>
              <a:t>特徴</a:t>
            </a:r>
            <a:r>
              <a:rPr kumimoji="1" lang="ja-JP" altLang="en-US" dirty="0"/>
              <a:t>とする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 データ形式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485" y="4416440"/>
            <a:ext cx="4569490" cy="140830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727925" y="5894686"/>
            <a:ext cx="3536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Python</a:t>
            </a:r>
            <a:r>
              <a:rPr kumimoji="1" lang="ja-JP" altLang="en-US" sz="2400" dirty="0"/>
              <a:t>で扱うことも簡単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13760" y="3351295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JSON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の例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60902" y="2320517"/>
            <a:ext cx="3903633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400" dirty="0"/>
              <a:t>{"name": "apple", "price": 10}</a:t>
            </a:r>
            <a:endParaRPr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2360902" y="2852126"/>
            <a:ext cx="3704860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C00000"/>
                </a:solidFill>
              </a:rPr>
              <a:t>{</a:t>
            </a:r>
            <a:r>
              <a:rPr lang="ja-JP" altLang="en-US" sz="2400" b="1" dirty="0"/>
              <a:t>タグ</a:t>
            </a:r>
            <a:r>
              <a:rPr lang="en-US" altLang="ja-JP" sz="2400" dirty="0">
                <a:solidFill>
                  <a:srgbClr val="C00000"/>
                </a:solidFill>
              </a:rPr>
              <a:t>:      </a:t>
            </a:r>
            <a:r>
              <a:rPr lang="ja-JP" altLang="en-US" sz="2400" b="1" dirty="0"/>
              <a:t>値</a:t>
            </a:r>
            <a:r>
              <a:rPr lang="en-US" altLang="ja-JP" sz="2400" dirty="0">
                <a:solidFill>
                  <a:srgbClr val="C00000"/>
                </a:solidFill>
              </a:rPr>
              <a:t>, </a:t>
            </a:r>
            <a:r>
              <a:rPr lang="ja-JP" altLang="en-US" sz="2400" dirty="0">
                <a:solidFill>
                  <a:srgbClr val="C00000"/>
                </a:solidFill>
              </a:rPr>
              <a:t>         </a:t>
            </a:r>
            <a:r>
              <a:rPr lang="ja-JP" altLang="en-US" sz="2400" b="1" dirty="0"/>
              <a:t>タグ</a:t>
            </a:r>
            <a:r>
              <a:rPr lang="en-US" altLang="ja-JP" sz="2400" dirty="0">
                <a:solidFill>
                  <a:srgbClr val="C00000"/>
                </a:solidFill>
              </a:rPr>
              <a:t>: </a:t>
            </a:r>
            <a:r>
              <a:rPr lang="ja-JP" altLang="en-US" sz="2400" b="1" dirty="0"/>
              <a:t>値</a:t>
            </a:r>
            <a:r>
              <a:rPr lang="en-US" altLang="ja-JP" sz="2400" dirty="0">
                <a:solidFill>
                  <a:srgbClr val="C00000"/>
                </a:solidFill>
              </a:rPr>
              <a:t>}</a:t>
            </a:r>
            <a:endParaRPr lang="ja-JP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272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b="1" dirty="0" err="1">
                <a:latin typeface="メイリオ" panose="020B0604030504040204" pitchFamily="50" charset="-128"/>
              </a:rPr>
              <a:t>JSON</a:t>
            </a:r>
            <a:r>
              <a:rPr kumimoji="1" lang="en-US" altLang="ja-JP" b="1" dirty="0">
                <a:latin typeface="メイリオ" panose="020B0604030504040204" pitchFamily="50" charset="-128"/>
              </a:rPr>
              <a:t> </a:t>
            </a:r>
            <a:r>
              <a:rPr kumimoji="1" lang="ja-JP" altLang="en-US" b="1" dirty="0">
                <a:latin typeface="メイリオ" panose="020B0604030504040204" pitchFamily="50" charset="-128"/>
              </a:rPr>
              <a:t>のデータ型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1263" y="1136640"/>
            <a:ext cx="8461208" cy="2981030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</a:rPr>
              <a:t>配列</a:t>
            </a:r>
            <a:r>
              <a:rPr kumimoji="1" lang="en-US" altLang="ja-JP" dirty="0">
                <a:latin typeface="メイリオ" panose="020B0604030504040204" pitchFamily="50" charset="-128"/>
              </a:rPr>
              <a:t>		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</a:rPr>
              <a:t>例 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</a:rPr>
              <a:t>[1, 2, 3]</a:t>
            </a:r>
          </a:p>
          <a:p>
            <a:r>
              <a:rPr kumimoji="1" lang="ja-JP" altLang="en-US" dirty="0">
                <a:latin typeface="メイリオ" panose="020B0604030504040204" pitchFamily="50" charset="-128"/>
              </a:rPr>
              <a:t>数値</a:t>
            </a:r>
            <a:r>
              <a:rPr kumimoji="1" lang="en-US" altLang="ja-JP" dirty="0">
                <a:latin typeface="メイリオ" panose="020B0604030504040204" pitchFamily="50" charset="-128"/>
              </a:rPr>
              <a:t>		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</a:rPr>
              <a:t>例 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</a:rPr>
              <a:t>4.56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</a:rPr>
              <a:t>文字列</a:t>
            </a:r>
            <a:r>
              <a:rPr lang="en-US" altLang="ja-JP" dirty="0">
                <a:latin typeface="メイリオ" panose="020B0604030504040204" pitchFamily="50" charset="-128"/>
              </a:rPr>
              <a:t>		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</a:rPr>
              <a:t>例 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</a:rPr>
              <a:t>"hello"	※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dirty="0">
                <a:latin typeface="メイリオ" panose="020B0604030504040204" pitchFamily="50" charset="-128"/>
              </a:rPr>
              <a:t>「</a:t>
            </a:r>
            <a:r>
              <a:rPr lang="en-US" altLang="ja-JP" dirty="0">
                <a:latin typeface="メイリオ" panose="020B0604030504040204" pitchFamily="50" charset="-128"/>
              </a:rPr>
              <a:t>"</a:t>
            </a:r>
            <a:r>
              <a:rPr lang="ja-JP" altLang="en-US" dirty="0">
                <a:latin typeface="メイリオ" panose="020B0604030504040204" pitchFamily="50" charset="-128"/>
              </a:rPr>
              <a:t>」で囲む</a:t>
            </a:r>
            <a:endParaRPr lang="en-US" altLang="ja-JP" dirty="0">
              <a:latin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</a:rPr>
              <a:t>ブール値 </a:t>
            </a:r>
            <a:r>
              <a:rPr lang="en-US" altLang="ja-JP" dirty="0">
                <a:latin typeface="メイリオ" panose="020B0604030504040204" pitchFamily="50" charset="-128"/>
              </a:rPr>
              <a:t>		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</a:rPr>
              <a:t>true	false</a:t>
            </a:r>
          </a:p>
          <a:p>
            <a:r>
              <a:rPr kumimoji="1" lang="en-US" altLang="ja-JP" dirty="0">
                <a:latin typeface="メイリオ" panose="020B0604030504040204" pitchFamily="50" charset="-128"/>
              </a:rPr>
              <a:t>null</a:t>
            </a: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008" y="4811041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タグ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必ず文字列</a:t>
            </a:r>
            <a:endParaRPr kumimoji="1" lang="en-US" altLang="ja-JP" sz="2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4008" y="5452063"/>
            <a:ext cx="77684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値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さまざまな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データ型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でありえる．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1" lang="en-US" altLang="ja-JP" sz="2800" b="1" dirty="0" err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JSON</a:t>
            </a:r>
            <a:r>
              <a:rPr kumimoji="1" lang="en-US" altLang="ja-JP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を値とすることも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321661" y="4091613"/>
            <a:ext cx="4780411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{"name": "apple", "price": 10}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049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b="1" dirty="0" err="1"/>
              <a:t>JSON</a:t>
            </a:r>
            <a:r>
              <a:rPr lang="ja-JP" altLang="en-US" b="1" dirty="0"/>
              <a:t> での入れ子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740561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入れ子</a:t>
            </a:r>
            <a:r>
              <a:rPr lang="ja-JP" altLang="en-US" dirty="0"/>
              <a:t>： </a:t>
            </a:r>
            <a:r>
              <a:rPr lang="ja-JP" altLang="en-US" b="1" dirty="0">
                <a:solidFill>
                  <a:srgbClr val="C00000"/>
                </a:solidFill>
              </a:rPr>
              <a:t>値</a:t>
            </a:r>
            <a:r>
              <a:rPr lang="ja-JP" altLang="en-US" dirty="0"/>
              <a:t>が </a:t>
            </a:r>
            <a:r>
              <a:rPr lang="en-US" altLang="ja-JP" b="1" dirty="0" err="1">
                <a:solidFill>
                  <a:srgbClr val="C00000"/>
                </a:solidFill>
              </a:rPr>
              <a:t>JSON</a:t>
            </a:r>
            <a:r>
              <a:rPr lang="en-US" altLang="ja-JP" b="1" dirty="0">
                <a:solidFill>
                  <a:srgbClr val="C00000"/>
                </a:solidFill>
              </a:rPr>
              <a:t> 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になること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82153" y="4657858"/>
            <a:ext cx="7740592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/>
              <a:t>{"</a:t>
            </a:r>
            <a:r>
              <a:rPr lang="ja-JP" altLang="en-US" sz="2400" b="1" dirty="0">
                <a:solidFill>
                  <a:srgbClr val="FF0000"/>
                </a:solidFill>
              </a:rPr>
              <a:t>name</a:t>
            </a:r>
            <a:r>
              <a:rPr lang="ja-JP" altLang="en-US" sz="2400" dirty="0"/>
              <a:t>":{"</a:t>
            </a:r>
            <a:r>
              <a:rPr lang="ja-JP" altLang="en-US" sz="2400" b="1" dirty="0">
                <a:solidFill>
                  <a:srgbClr val="FF0000"/>
                </a:solidFill>
              </a:rPr>
              <a:t>0</a:t>
            </a:r>
            <a:r>
              <a:rPr lang="ja-JP" altLang="en-US" sz="2400" dirty="0"/>
              <a:t>":"apple","</a:t>
            </a:r>
            <a:r>
              <a:rPr lang="ja-JP" altLang="en-US" sz="2400" b="1" dirty="0">
                <a:solidFill>
                  <a:srgbClr val="FF0000"/>
                </a:solidFill>
              </a:rPr>
              <a:t>1</a:t>
            </a:r>
            <a:r>
              <a:rPr lang="ja-JP" altLang="en-US" sz="2400" dirty="0"/>
              <a:t>":"orange"},"</a:t>
            </a:r>
            <a:r>
              <a:rPr lang="ja-JP" altLang="en-US" sz="2400" b="1" dirty="0">
                <a:solidFill>
                  <a:srgbClr val="FF0000"/>
                </a:solidFill>
              </a:rPr>
              <a:t>price</a:t>
            </a:r>
            <a:r>
              <a:rPr lang="ja-JP" altLang="en-US" sz="2400" dirty="0"/>
              <a:t>":{"</a:t>
            </a:r>
            <a:r>
              <a:rPr lang="ja-JP" altLang="en-US" sz="2400" b="1" dirty="0">
                <a:solidFill>
                  <a:srgbClr val="FF0000"/>
                </a:solidFill>
              </a:rPr>
              <a:t>0</a:t>
            </a:r>
            <a:r>
              <a:rPr lang="ja-JP" altLang="en-US" sz="2400" dirty="0"/>
              <a:t>":10,"</a:t>
            </a:r>
            <a:r>
              <a:rPr lang="ja-JP" altLang="en-US" sz="2400" b="1" dirty="0">
                <a:solidFill>
                  <a:srgbClr val="FF0000"/>
                </a:solidFill>
              </a:rPr>
              <a:t>1</a:t>
            </a:r>
            <a:r>
              <a:rPr lang="ja-JP" altLang="en-US" sz="2400" dirty="0"/>
              <a:t>":20}}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34580" y="5263616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JSON </a:t>
            </a:r>
            <a:r>
              <a:rPr kumimoji="1" lang="ja-JP" altLang="en-US" sz="2400" dirty="0"/>
              <a:t>での入れ子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1817770" y="1517092"/>
          <a:ext cx="5067301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680">
                  <a:extLst>
                    <a:ext uri="{9D8B030D-6E8A-4147-A177-3AD203B41FA5}">
                      <a16:colId xmlns:a16="http://schemas.microsoft.com/office/drawing/2014/main" val="1529940852"/>
                    </a:ext>
                  </a:extLst>
                </a:gridCol>
                <a:gridCol w="2045747">
                  <a:extLst>
                    <a:ext uri="{9D8B030D-6E8A-4147-A177-3AD203B41FA5}">
                      <a16:colId xmlns:a16="http://schemas.microsoft.com/office/drawing/2014/main" val="2141992939"/>
                    </a:ext>
                  </a:extLst>
                </a:gridCol>
                <a:gridCol w="2316874">
                  <a:extLst>
                    <a:ext uri="{9D8B030D-6E8A-4147-A177-3AD203B41FA5}">
                      <a16:colId xmlns:a16="http://schemas.microsoft.com/office/drawing/2014/main" val="952316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id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name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price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633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apple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727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orange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6321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4E5930D-5094-42AB-9378-DB65B5859538}"/>
              </a:ext>
            </a:extLst>
          </p:cNvPr>
          <p:cNvSpPr txBox="1"/>
          <p:nvPr/>
        </p:nvSpPr>
        <p:spPr>
          <a:xfrm>
            <a:off x="1626727" y="2970367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リレーショナルデータベースのテーブル</a:t>
            </a:r>
          </a:p>
        </p:txBody>
      </p:sp>
      <p:sp>
        <p:nvSpPr>
          <p:cNvPr id="11" name="矢印: 上下 10">
            <a:extLst>
              <a:ext uri="{FF2B5EF4-FFF2-40B4-BE49-F238E27FC236}">
                <a16:creationId xmlns:a16="http://schemas.microsoft.com/office/drawing/2014/main" id="{DA24E0C5-4031-4EE2-9288-91FED7349796}"/>
              </a:ext>
            </a:extLst>
          </p:cNvPr>
          <p:cNvSpPr/>
          <p:nvPr/>
        </p:nvSpPr>
        <p:spPr>
          <a:xfrm>
            <a:off x="4063599" y="3608147"/>
            <a:ext cx="425450" cy="75853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07E657-1848-4087-BC17-7D236DB388B2}"/>
              </a:ext>
            </a:extLst>
          </p:cNvPr>
          <p:cNvSpPr txBox="1"/>
          <p:nvPr/>
        </p:nvSpPr>
        <p:spPr>
          <a:xfrm>
            <a:off x="4654953" y="372320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同じ意味</a:t>
            </a:r>
          </a:p>
        </p:txBody>
      </p:sp>
    </p:spTree>
    <p:extLst>
      <p:ext uri="{BB962C8B-B14F-4D97-AF65-F5344CB8AC3E}">
        <p14:creationId xmlns:p14="http://schemas.microsoft.com/office/powerpoint/2010/main" val="1748332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466910"/>
            <a:ext cx="8461208" cy="469865"/>
          </a:xfrm>
        </p:spPr>
        <p:txBody>
          <a:bodyPr>
            <a:noAutofit/>
          </a:bodyPr>
          <a:lstStyle/>
          <a:p>
            <a:r>
              <a:rPr kumimoji="1" lang="en-US" altLang="ja-JP" b="1" dirty="0"/>
              <a:t>JSON </a:t>
            </a:r>
            <a:r>
              <a:rPr kumimoji="1" lang="ja-JP" altLang="en-US" b="1" dirty="0"/>
              <a:t>とキー・バリュー形式のデータベースシステム </a:t>
            </a:r>
            <a:r>
              <a:rPr kumimoji="1" lang="en-US" altLang="ja-JP" b="1" dirty="0"/>
              <a:t>Cloud </a:t>
            </a:r>
            <a:r>
              <a:rPr kumimoji="1" lang="en-US" altLang="ja-JP" b="1" dirty="0" err="1"/>
              <a:t>FireStore</a:t>
            </a:r>
            <a:r>
              <a:rPr kumimoji="1" lang="en-US" altLang="ja-JP" b="1" dirty="0"/>
              <a:t> </a:t>
            </a:r>
            <a:r>
              <a:rPr kumimoji="1" lang="ja-JP" altLang="en-US" b="1" dirty="0"/>
              <a:t>の違い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242135" y="1873787"/>
          <a:ext cx="8620627" cy="428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715">
                  <a:extLst>
                    <a:ext uri="{9D8B030D-6E8A-4147-A177-3AD203B41FA5}">
                      <a16:colId xmlns:a16="http://schemas.microsoft.com/office/drawing/2014/main" val="3278675561"/>
                    </a:ext>
                  </a:extLst>
                </a:gridCol>
                <a:gridCol w="3012609">
                  <a:extLst>
                    <a:ext uri="{9D8B030D-6E8A-4147-A177-3AD203B41FA5}">
                      <a16:colId xmlns:a16="http://schemas.microsoft.com/office/drawing/2014/main" val="1930190641"/>
                    </a:ext>
                  </a:extLst>
                </a:gridCol>
                <a:gridCol w="3748303">
                  <a:extLst>
                    <a:ext uri="{9D8B030D-6E8A-4147-A177-3AD203B41FA5}">
                      <a16:colId xmlns:a16="http://schemas.microsoft.com/office/drawing/2014/main" val="1204780065"/>
                    </a:ext>
                  </a:extLst>
                </a:gridCol>
              </a:tblGrid>
              <a:tr h="525745"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JSON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Google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Firebase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746796"/>
                  </a:ext>
                </a:extLst>
              </a:tr>
              <a:tr h="547503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オブジェクトの種類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JSON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オブジェクト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コレクション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，ドキュメント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967426"/>
                  </a:ext>
                </a:extLst>
              </a:tr>
              <a:tr h="525745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入れ子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OK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131732"/>
                  </a:ext>
                </a:extLst>
              </a:tr>
              <a:tr h="525745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「値」の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種類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文字列 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(string)</a:t>
                      </a:r>
                      <a:r>
                        <a:rPr kumimoji="1" lang="ja-JP" altLang="en-US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数値 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(number)</a:t>
                      </a:r>
                      <a:r>
                        <a:rPr kumimoji="1" lang="ja-JP" altLang="en-US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ブール値 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en-US" altLang="ja-JP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boolean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配列</a:t>
                      </a:r>
                      <a:r>
                        <a:rPr kumimoji="1" lang="ja-JP" altLang="en-US" sz="20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0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(array)</a:t>
                      </a:r>
                      <a:r>
                        <a:rPr kumimoji="1" lang="ja-JP" altLang="en-US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文字列 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(string)</a:t>
                      </a:r>
                      <a:r>
                        <a:rPr kumimoji="1" lang="ja-JP" altLang="en-US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数値 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(number)</a:t>
                      </a:r>
                      <a:r>
                        <a:rPr kumimoji="1" lang="ja-JP" altLang="en-US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ブール値 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en-US" altLang="ja-JP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boolean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配列</a:t>
                      </a:r>
                      <a:r>
                        <a:rPr kumimoji="1" lang="ja-JP" altLang="en-US" sz="20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0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(array)</a:t>
                      </a:r>
                      <a:r>
                        <a:rPr kumimoji="1" lang="ja-JP" altLang="en-US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null</a:t>
                      </a:r>
                      <a:r>
                        <a:rPr kumimoji="1" lang="ja-JP" altLang="en-US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日時 </a:t>
                      </a:r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(timestamp)</a:t>
                      </a:r>
                      <a:r>
                        <a:rPr kumimoji="1" lang="ja-JP" altLang="en-US" sz="2000" b="1" dirty="0" err="1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endParaRPr kumimoji="1" lang="en-US" altLang="ja-JP" sz="20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2000" b="1" dirty="0" err="1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geopoint</a:t>
                      </a:r>
                      <a:r>
                        <a:rPr kumimoji="1" lang="ja-JP" altLang="en-US" sz="2000" b="1" dirty="0" err="1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endParaRPr kumimoji="1" lang="en-US" altLang="ja-JP" sz="20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参照 </a:t>
                      </a:r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(reference)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66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7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A8A315D0-4362-9B02-BF7D-CBE9D246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46" y="2049754"/>
            <a:ext cx="4981463" cy="47326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の画面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1845" y="766246"/>
            <a:ext cx="6382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上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のパネル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の入力（複数可能）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テーブル定義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CREATE TABLE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・データの追加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INSERT INTO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問い合わせ</a:t>
            </a:r>
            <a:r>
              <a:rPr kumimoji="0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。SELECT</a:t>
            </a: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,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FROM,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など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226516" y="1899882"/>
            <a:ext cx="243068" cy="671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48695" y="4629686"/>
            <a:ext cx="1800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実行ボタン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51551" y="542124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結果ウィンドウ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4" name="直線矢印コネクタ 13"/>
          <p:cNvCxnSpPr>
            <a:cxnSpLocks/>
          </p:cNvCxnSpPr>
          <p:nvPr/>
        </p:nvCxnSpPr>
        <p:spPr>
          <a:xfrm>
            <a:off x="2226516" y="5873753"/>
            <a:ext cx="510334" cy="4825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2435860" y="5083334"/>
            <a:ext cx="968821" cy="482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65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16-1.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16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で結ばれる。複雑な構造を持ったデータを効率的に管理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することを可能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518B82-30BF-4495-4CB6-70BD4643A899}"/>
              </a:ext>
            </a:extLst>
          </p:cNvPr>
          <p:cNvCxnSpPr/>
          <p:nvPr/>
        </p:nvCxnSpPr>
        <p:spPr>
          <a:xfrm>
            <a:off x="3718472" y="3947330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BC7277-0A80-7F7D-21D8-7436DBE0FA4B}"/>
              </a:ext>
            </a:extLst>
          </p:cNvPr>
          <p:cNvSpPr txBox="1"/>
          <p:nvPr/>
        </p:nvSpPr>
        <p:spPr>
          <a:xfrm>
            <a:off x="4950619" y="42539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001DA8E-FE13-5EF9-3545-39CFAFE32C2C}"/>
              </a:ext>
            </a:extLst>
          </p:cNvPr>
          <p:cNvSpPr txBox="1">
            <a:spLocks/>
          </p:cNvSpPr>
          <p:nvPr/>
        </p:nvSpPr>
        <p:spPr>
          <a:xfrm>
            <a:off x="1906649" y="2926578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59E9BC7-181F-B6CE-9874-5CA8881CD327}"/>
              </a:ext>
            </a:extLst>
          </p:cNvPr>
          <p:cNvGraphicFramePr>
            <a:graphicFrameLocks noGrp="1"/>
          </p:cNvGraphicFramePr>
          <p:nvPr/>
        </p:nvGraphicFramePr>
        <p:xfrm>
          <a:off x="3100192" y="2209970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40654876-CA71-4BA8-B7C2-42D03DB303FB}"/>
              </a:ext>
            </a:extLst>
          </p:cNvPr>
          <p:cNvGraphicFramePr>
            <a:graphicFrameLocks noGrp="1"/>
          </p:cNvGraphicFramePr>
          <p:nvPr/>
        </p:nvGraphicFramePr>
        <p:xfrm>
          <a:off x="3266382" y="5043002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F93B904-F2E0-841E-77A8-7D99EED99B63}"/>
              </a:ext>
            </a:extLst>
          </p:cNvPr>
          <p:cNvSpPr txBox="1">
            <a:spLocks/>
          </p:cNvSpPr>
          <p:nvPr/>
        </p:nvSpPr>
        <p:spPr>
          <a:xfrm>
            <a:off x="1900015" y="5580576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165005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商品テーブルと購入テーブル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19582" y="2576015"/>
            <a:ext cx="517481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みかん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と，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メロン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りんご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右中かっこ 13"/>
          <p:cNvSpPr/>
          <p:nvPr/>
        </p:nvSpPr>
        <p:spPr>
          <a:xfrm rot="5400000">
            <a:off x="4876449" y="3172962"/>
            <a:ext cx="278177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右中かっこ 15"/>
          <p:cNvSpPr/>
          <p:nvPr/>
        </p:nvSpPr>
        <p:spPr>
          <a:xfrm rot="5400000">
            <a:off x="6364148" y="3519162"/>
            <a:ext cx="415498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36465" y="4799135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98583" y="4671646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</p:spTree>
    <p:extLst>
      <p:ext uri="{BB962C8B-B14F-4D97-AF65-F5344CB8AC3E}">
        <p14:creationId xmlns:p14="http://schemas.microsoft.com/office/powerpoint/2010/main" val="367142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データの整合性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リレーショナルデータベースは、</a:t>
            </a:r>
            <a:r>
              <a:rPr lang="ja-JP" altLang="en-US" sz="2400" b="1" dirty="0"/>
              <a:t>データの整合性を保持するための機能</a:t>
            </a:r>
            <a:r>
              <a:rPr lang="ja-JP" altLang="en-US" sz="2400" dirty="0"/>
              <a:t>を有する。これにより、誤ったデータや矛盾したデータが保存されるのを防ぐことができる。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柔軟な</a:t>
            </a:r>
            <a:r>
              <a:rPr lang="ja-JP" altLang="en-US" sz="2400" b="1"/>
              <a:t>問い合わせ（クエリ）</a:t>
            </a:r>
            <a:r>
              <a:rPr lang="ja-JP" altLang="en-US" sz="2400" b="1" dirty="0"/>
              <a:t>能力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リレーショナルデータベースの</a:t>
            </a:r>
            <a:r>
              <a:rPr lang="en-US" altLang="ja-JP" sz="2400" b="1" dirty="0"/>
              <a:t>SQL</a:t>
            </a:r>
            <a:r>
              <a:rPr lang="ja-JP" altLang="en-US" sz="2400" dirty="0"/>
              <a:t>（</a:t>
            </a:r>
            <a:r>
              <a:rPr lang="en-US" altLang="ja-JP" sz="2400" dirty="0"/>
              <a:t>Structured Query Language</a:t>
            </a:r>
            <a:r>
              <a:rPr lang="ja-JP" altLang="en-US" sz="2400" dirty="0"/>
              <a:t>）の使用により、</a:t>
            </a:r>
            <a:r>
              <a:rPr lang="ja-JP" altLang="en-US" sz="2400" b="1" dirty="0"/>
              <a:t>複雑な検索やデータの抽出</a:t>
            </a:r>
            <a:r>
              <a:rPr lang="ja-JP" altLang="en-US" sz="2400" dirty="0"/>
              <a:t>が可能になる。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トランザクション</a:t>
            </a:r>
            <a:r>
              <a:rPr lang="ja-JP" altLang="en-US" sz="2400" dirty="0"/>
              <a:t>の機能</a:t>
            </a:r>
            <a:r>
              <a:rPr lang="en-US" altLang="ja-JP" sz="2400" dirty="0"/>
              <a:t>: </a:t>
            </a:r>
            <a:r>
              <a:rPr lang="ja-JP" altLang="en-US" sz="2400" dirty="0"/>
              <a:t>一連の操作全体を一つの単位として取り扱うことができる機能。これにより、</a:t>
            </a:r>
            <a:r>
              <a:rPr lang="ja-JP" altLang="en-US" sz="2400" b="1" dirty="0"/>
              <a:t>データの一貫性と信頼性が向上</a:t>
            </a:r>
            <a:r>
              <a:rPr lang="ja-JP" altLang="en-US" sz="2400" dirty="0"/>
              <a:t>する。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セキュリティ</a:t>
            </a:r>
            <a:r>
              <a:rPr lang="en-US" altLang="ja-JP" sz="2400" dirty="0"/>
              <a:t>: </a:t>
            </a:r>
            <a:r>
              <a:rPr lang="ja-JP" altLang="en-US" sz="2400" b="1" dirty="0"/>
              <a:t>アクセス権限の設定</a:t>
            </a:r>
            <a:r>
              <a:rPr lang="ja-JP" altLang="en-US" sz="2400" dirty="0"/>
              <a:t>などにより、セキュリティを確保。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データの安全な保管、効率的なデータ検索・操作、ビジネスや研究の意思決定をサポート。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502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4400</TotalTime>
  <Words>2562</Words>
  <Application>Microsoft Office PowerPoint</Application>
  <PresentationFormat>画面に合わせる (4:3)</PresentationFormat>
  <Paragraphs>609</Paragraphs>
  <Slides>47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47</vt:i4>
      </vt:variant>
    </vt:vector>
  </HeadingPairs>
  <TitlesOfParts>
    <vt:vector size="60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Calibri Light</vt:lpstr>
      <vt:lpstr>Courier New</vt:lpstr>
      <vt:lpstr>Segoe UI</vt:lpstr>
      <vt:lpstr>Office テーマ</vt:lpstr>
      <vt:lpstr>7_Office テーマ</vt:lpstr>
      <vt:lpstr>2_Office テーマ</vt:lpstr>
      <vt:lpstr>16. インデックス、セキュリティ、データベースの歴史と展望、 データベースのバリエーション</vt:lpstr>
      <vt:lpstr>アウトライン</vt:lpstr>
      <vt:lpstr>SQLFiddle のサイトにアクセス</vt:lpstr>
      <vt:lpstr>SQLFiddle でのデータベース管理システムの選択</vt:lpstr>
      <vt:lpstr>SQLFiddle の画面</vt:lpstr>
      <vt:lpstr>16-1. イントロダクション</vt:lpstr>
      <vt:lpstr>リレーショナルデータベースの仕組み</vt:lpstr>
      <vt:lpstr>商品テーブルと購入テーブル</vt:lpstr>
      <vt:lpstr>リレーショナルデータベースの重要性</vt:lpstr>
      <vt:lpstr>SQL 理解のための前提知識</vt:lpstr>
      <vt:lpstr>SQL によるテーブル定義</vt:lpstr>
      <vt:lpstr>データ追加のSQL</vt:lpstr>
      <vt:lpstr>主キー</vt:lpstr>
      <vt:lpstr>PRIMARY KEY</vt:lpstr>
      <vt:lpstr>演習１．テーブル定義とデータの追加、主キー制約</vt:lpstr>
      <vt:lpstr>PowerPoint プレゼンテーション</vt:lpstr>
      <vt:lpstr>PowerPoint プレゼンテーション</vt:lpstr>
      <vt:lpstr>PowerPoint プレゼンテーション</vt:lpstr>
      <vt:lpstr>16-2. インデックス</vt:lpstr>
      <vt:lpstr>インデックス</vt:lpstr>
      <vt:lpstr>インデックスの機能</vt:lpstr>
      <vt:lpstr>インデックスにより検索性能が向上する仕組み</vt:lpstr>
      <vt:lpstr>インデックスの作成方法</vt:lpstr>
      <vt:lpstr>インデックスの特性</vt:lpstr>
      <vt:lpstr>メリットとデメリット</vt:lpstr>
      <vt:lpstr>索引（インデックス）の仕組み</vt:lpstr>
      <vt:lpstr>全体まとめ</vt:lpstr>
      <vt:lpstr>16-4 データベースシステム の歴史と展望</vt:lpstr>
      <vt:lpstr>データベースシステムの基礎</vt:lpstr>
      <vt:lpstr>リレーショナルデータベースシステムの歴史</vt:lpstr>
      <vt:lpstr>PowerPoint プレゼンテーション</vt:lpstr>
      <vt:lpstr>データベースシステムの進化</vt:lpstr>
      <vt:lpstr>データベース関連技術の未来</vt:lpstr>
      <vt:lpstr>16-5. データベースシステム とその周辺分野</vt:lpstr>
      <vt:lpstr>データベースシステム</vt:lpstr>
      <vt:lpstr>「データベースシステム」と周辺研究領域</vt:lpstr>
      <vt:lpstr>データベースシステムとAI（人工知能）の融合     人工知能の学習にはデータが必要</vt:lpstr>
      <vt:lpstr>データベースシステムと社会情報 　　データの収集，蓄積，活用で，データベース 　　システムが役に立つ</vt:lpstr>
      <vt:lpstr>16-6. キー・バリューのデータベース</vt:lpstr>
      <vt:lpstr>データベースシステムの種類</vt:lpstr>
      <vt:lpstr>キー・バリュー形式のデータの例</vt:lpstr>
      <vt:lpstr>キー・バリュー形式のデータの例</vt:lpstr>
      <vt:lpstr>キー・バリュー形式のデータを扱う２つの方法</vt:lpstr>
      <vt:lpstr>JSON とは</vt:lpstr>
      <vt:lpstr>JSON のデータ型</vt:lpstr>
      <vt:lpstr>JSON での入れ子</vt:lpstr>
      <vt:lpstr>JSON とキー・バリュー形式のデータベースシステム Cloud FireStore の違い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リレーショナルデータベースの基本</dc:title>
  <dc:creator>kaneko kunihiko</dc:creator>
  <cp:lastModifiedBy>金子　邦彦</cp:lastModifiedBy>
  <cp:revision>378</cp:revision>
  <dcterms:created xsi:type="dcterms:W3CDTF">2019-11-02T00:06:04Z</dcterms:created>
  <dcterms:modified xsi:type="dcterms:W3CDTF">2025-03-08T01:04:38Z</dcterms:modified>
</cp:coreProperties>
</file>