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8" r:id="rId3"/>
  </p:sldMasterIdLst>
  <p:notesMasterIdLst>
    <p:notesMasterId r:id="rId55"/>
  </p:notesMasterIdLst>
  <p:sldIdLst>
    <p:sldId id="872" r:id="rId4"/>
    <p:sldId id="1688" r:id="rId5"/>
    <p:sldId id="696" r:id="rId6"/>
    <p:sldId id="815" r:id="rId7"/>
    <p:sldId id="1851" r:id="rId8"/>
    <p:sldId id="849" r:id="rId9"/>
    <p:sldId id="1403" r:id="rId10"/>
    <p:sldId id="1404" r:id="rId11"/>
    <p:sldId id="1402" r:id="rId12"/>
    <p:sldId id="1405" r:id="rId13"/>
    <p:sldId id="967" r:id="rId14"/>
    <p:sldId id="847" r:id="rId15"/>
    <p:sldId id="1716" r:id="rId16"/>
    <p:sldId id="1852" r:id="rId17"/>
    <p:sldId id="859" r:id="rId18"/>
    <p:sldId id="1406" r:id="rId19"/>
    <p:sldId id="861" r:id="rId20"/>
    <p:sldId id="953" r:id="rId21"/>
    <p:sldId id="954" r:id="rId22"/>
    <p:sldId id="955" r:id="rId23"/>
    <p:sldId id="417" r:id="rId24"/>
    <p:sldId id="418" r:id="rId25"/>
    <p:sldId id="419" r:id="rId26"/>
    <p:sldId id="862" r:id="rId27"/>
    <p:sldId id="956" r:id="rId28"/>
    <p:sldId id="957" r:id="rId29"/>
    <p:sldId id="958" r:id="rId30"/>
    <p:sldId id="959" r:id="rId31"/>
    <p:sldId id="960" r:id="rId32"/>
    <p:sldId id="961" r:id="rId33"/>
    <p:sldId id="867" r:id="rId34"/>
    <p:sldId id="470" r:id="rId35"/>
    <p:sldId id="471" r:id="rId36"/>
    <p:sldId id="472" r:id="rId37"/>
    <p:sldId id="473" r:id="rId38"/>
    <p:sldId id="850" r:id="rId39"/>
    <p:sldId id="980" r:id="rId40"/>
    <p:sldId id="854" r:id="rId41"/>
    <p:sldId id="962" r:id="rId42"/>
    <p:sldId id="963" r:id="rId43"/>
    <p:sldId id="964" r:id="rId44"/>
    <p:sldId id="965" r:id="rId45"/>
    <p:sldId id="868" r:id="rId46"/>
    <p:sldId id="968" r:id="rId47"/>
    <p:sldId id="969" r:id="rId48"/>
    <p:sldId id="970" r:id="rId49"/>
    <p:sldId id="1848" r:id="rId50"/>
    <p:sldId id="1850" r:id="rId51"/>
    <p:sldId id="588" r:id="rId52"/>
    <p:sldId id="797" r:id="rId53"/>
    <p:sldId id="593" r:id="rId54"/>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74" autoAdjust="0"/>
    <p:restoredTop sz="94660"/>
  </p:normalViewPr>
  <p:slideViewPr>
    <p:cSldViewPr snapToGrid="0">
      <p:cViewPr varScale="1">
        <p:scale>
          <a:sx n="61" d="100"/>
          <a:sy n="61" d="100"/>
        </p:scale>
        <p:origin x="874" y="20"/>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2025/3/6</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1</a:t>
            </a:fld>
            <a:endParaRPr kumimoji="1" lang="ja-JP" altLang="en-US"/>
          </a:p>
        </p:txBody>
      </p:sp>
    </p:spTree>
    <p:extLst>
      <p:ext uri="{BB962C8B-B14F-4D97-AF65-F5344CB8AC3E}">
        <p14:creationId xmlns:p14="http://schemas.microsoft.com/office/powerpoint/2010/main" val="3171833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49</a:t>
            </a:fld>
            <a:endParaRPr kumimoji="1" lang="ja-JP" altLang="en-US"/>
          </a:p>
        </p:txBody>
      </p:sp>
    </p:spTree>
    <p:extLst>
      <p:ext uri="{BB962C8B-B14F-4D97-AF65-F5344CB8AC3E}">
        <p14:creationId xmlns:p14="http://schemas.microsoft.com/office/powerpoint/2010/main" val="2101864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4</a:t>
            </a:fld>
            <a:endParaRPr kumimoji="1" lang="ja-JP" altLang="en-US"/>
          </a:p>
        </p:txBody>
      </p:sp>
    </p:spTree>
    <p:extLst>
      <p:ext uri="{BB962C8B-B14F-4D97-AF65-F5344CB8AC3E}">
        <p14:creationId xmlns:p14="http://schemas.microsoft.com/office/powerpoint/2010/main" val="1992479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19</a:t>
            </a:fld>
            <a:endParaRPr kumimoji="1" lang="ja-JP" altLang="en-US"/>
          </a:p>
        </p:txBody>
      </p:sp>
    </p:spTree>
    <p:extLst>
      <p:ext uri="{BB962C8B-B14F-4D97-AF65-F5344CB8AC3E}">
        <p14:creationId xmlns:p14="http://schemas.microsoft.com/office/powerpoint/2010/main" val="1338609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22</a:t>
            </a:fld>
            <a:endParaRPr kumimoji="1" lang="ja-JP" altLang="en-US"/>
          </a:p>
        </p:txBody>
      </p:sp>
    </p:spTree>
    <p:extLst>
      <p:ext uri="{BB962C8B-B14F-4D97-AF65-F5344CB8AC3E}">
        <p14:creationId xmlns:p14="http://schemas.microsoft.com/office/powerpoint/2010/main" val="4034096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23</a:t>
            </a:fld>
            <a:endParaRPr kumimoji="1" lang="ja-JP" altLang="en-US"/>
          </a:p>
        </p:txBody>
      </p:sp>
    </p:spTree>
    <p:extLst>
      <p:ext uri="{BB962C8B-B14F-4D97-AF65-F5344CB8AC3E}">
        <p14:creationId xmlns:p14="http://schemas.microsoft.com/office/powerpoint/2010/main" val="2222509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25</a:t>
            </a:fld>
            <a:endParaRPr kumimoji="1" lang="ja-JP" altLang="en-US"/>
          </a:p>
        </p:txBody>
      </p:sp>
    </p:spTree>
    <p:extLst>
      <p:ext uri="{BB962C8B-B14F-4D97-AF65-F5344CB8AC3E}">
        <p14:creationId xmlns:p14="http://schemas.microsoft.com/office/powerpoint/2010/main" val="801129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31</a:t>
            </a:fld>
            <a:endParaRPr kumimoji="1" lang="ja-JP" altLang="en-US"/>
          </a:p>
        </p:txBody>
      </p:sp>
    </p:spTree>
    <p:extLst>
      <p:ext uri="{BB962C8B-B14F-4D97-AF65-F5344CB8AC3E}">
        <p14:creationId xmlns:p14="http://schemas.microsoft.com/office/powerpoint/2010/main" val="1410551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36</a:t>
            </a:fld>
            <a:endParaRPr kumimoji="1" lang="ja-JP" altLang="en-US"/>
          </a:p>
        </p:txBody>
      </p:sp>
    </p:spTree>
    <p:extLst>
      <p:ext uri="{BB962C8B-B14F-4D97-AF65-F5344CB8AC3E}">
        <p14:creationId xmlns:p14="http://schemas.microsoft.com/office/powerpoint/2010/main" val="3773031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43</a:t>
            </a:fld>
            <a:endParaRPr kumimoji="1" lang="ja-JP" altLang="en-US"/>
          </a:p>
        </p:txBody>
      </p:sp>
    </p:spTree>
    <p:extLst>
      <p:ext uri="{BB962C8B-B14F-4D97-AF65-F5344CB8AC3E}">
        <p14:creationId xmlns:p14="http://schemas.microsoft.com/office/powerpoint/2010/main" val="85876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2025/3/6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090792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2025/3/6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869630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2025/3/6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649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2025/3/6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12742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2025/3/6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97503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2025/3/6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2025/3/6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00816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481FBDB-3FE1-4E23-8A3E-D23037547262}"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372043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965397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1AA3E3D-4D1D-4163-AD90-B772FBC95A7D}"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9082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A417190-F4F2-435C-9433-79F7AB9E97BF}"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06432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2025/3/6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5297415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2025/3/6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BFBE731-6ED8-4A42-8A57-3C41D7584935}" type="datetime1">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2025/3/6</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00368734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2025/3/6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225714879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kkaneko.jp/de/ds/index.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hyperlink" Target="https://www.google.co.jp/intl/ja/earth/" TargetMode="Externa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sqlzoo.net/wiki/SQL_Tutorial/ja"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sz="3600" dirty="0"/>
              <a:t>ds-1. </a:t>
            </a:r>
            <a:r>
              <a:rPr lang="ja-JP" altLang="en-US" sz="3600" dirty="0"/>
              <a:t>データベースの基本</a:t>
            </a:r>
            <a:br>
              <a:rPr lang="en-US" altLang="ja-JP" sz="3600" dirty="0"/>
            </a:br>
            <a:br>
              <a:rPr lang="en-US" altLang="ja-JP" sz="3600" dirty="0"/>
            </a:br>
            <a:r>
              <a:rPr lang="ja-JP" altLang="en-US" sz="3200" dirty="0">
                <a:solidFill>
                  <a:schemeClr val="tx1"/>
                </a:solidFill>
              </a:rPr>
              <a:t>データベースの定義と用途，データベースシステムの特徴、情報とデータの違い</a:t>
            </a:r>
            <a:endParaRPr lang="ja-JP" altLang="en-US" sz="3600" dirty="0">
              <a:solidFill>
                <a:schemeClr val="tx1"/>
              </a:solidFill>
            </a:endParaRPr>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1</a:t>
            </a:fld>
            <a:endParaRPr lang="ja-JP" altLang="en-US"/>
          </a:p>
        </p:txBody>
      </p:sp>
      <p:sp>
        <p:nvSpPr>
          <p:cNvPr id="8" name="サブタイトル 2"/>
          <p:cNvSpPr txBox="1">
            <a:spLocks/>
          </p:cNvSpPr>
          <p:nvPr/>
        </p:nvSpPr>
        <p:spPr>
          <a:xfrm>
            <a:off x="264319" y="3963945"/>
            <a:ext cx="8492223" cy="1655762"/>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1000"/>
              </a:spcBef>
              <a:buFont typeface="Arial" panose="020B0604020202020204" pitchFamily="34" charset="0"/>
              <a:buNone/>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457200" indent="0" algn="ctr" defTabSz="914400" rtl="0" eaLnBrk="1" latinLnBrk="0" hangingPunct="1">
              <a:lnSpc>
                <a:spcPct val="100000"/>
              </a:lnSpc>
              <a:spcBef>
                <a:spcPts val="500"/>
              </a:spcBef>
              <a:buFont typeface="Arial" panose="020B0604020202020204" pitchFamily="34" charset="0"/>
              <a:buNone/>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kumimoji="1" sz="16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kumimoji="1" sz="16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2800" dirty="0">
                <a:latin typeface="Arial" panose="020B0604020202020204" pitchFamily="34" charset="0"/>
              </a:rPr>
              <a:t>URL: </a:t>
            </a:r>
            <a:r>
              <a:rPr lang="en-US" altLang="ja-JP" sz="2800" dirty="0">
                <a:latin typeface="Arial" panose="020B0604020202020204" pitchFamily="34" charset="0"/>
                <a:hlinkClick r:id="rId3"/>
              </a:rPr>
              <a:t>https://</a:t>
            </a:r>
            <a:r>
              <a:rPr lang="en-US" altLang="ja-JP" sz="2800" dirty="0" err="1">
                <a:latin typeface="Arial" panose="020B0604020202020204" pitchFamily="34" charset="0"/>
                <a:hlinkClick r:id="rId3"/>
              </a:rPr>
              <a:t>www.kkaneko.jp</a:t>
            </a:r>
            <a:r>
              <a:rPr lang="en-US" altLang="ja-JP" sz="2800" dirty="0">
                <a:latin typeface="Arial" panose="020B0604020202020204" pitchFamily="34" charset="0"/>
                <a:hlinkClick r:id="rId3"/>
              </a:rPr>
              <a:t>/de/ds/</a:t>
            </a:r>
            <a:r>
              <a:rPr lang="en-US" altLang="ja-JP" sz="2800" dirty="0" err="1">
                <a:latin typeface="Arial" panose="020B0604020202020204" pitchFamily="34" charset="0"/>
                <a:hlinkClick r:id="rId3"/>
              </a:rPr>
              <a:t>index.html</a:t>
            </a:r>
            <a:endParaRPr lang="en-US" altLang="ja-JP" sz="2800" dirty="0">
              <a:latin typeface="Arial" panose="020B0604020202020204" pitchFamily="34" charset="0"/>
            </a:endParaRPr>
          </a:p>
          <a:p>
            <a:r>
              <a:rPr lang="ja-JP" altLang="en-US" sz="2800" dirty="0">
                <a:latin typeface="Arial" panose="020B0604020202020204" pitchFamily="34" charset="0"/>
              </a:rPr>
              <a:t>金子邦彦</a:t>
            </a:r>
          </a:p>
        </p:txBody>
      </p:sp>
      <p:pic>
        <p:nvPicPr>
          <p:cNvPr id="3" name="図 2">
            <a:extLst>
              <a:ext uri="{FF2B5EF4-FFF2-40B4-BE49-F238E27FC236}">
                <a16:creationId xmlns:a16="http://schemas.microsoft.com/office/drawing/2014/main" id="{39C5C1B8-0607-4859-B5AC-11C66348B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1042" y="4606947"/>
            <a:ext cx="1095375" cy="809625"/>
          </a:xfrm>
          <a:prstGeom prst="rect">
            <a:avLst/>
          </a:prstGeom>
        </p:spPr>
      </p:pic>
      <p:pic>
        <p:nvPicPr>
          <p:cNvPr id="5" name="Picture 2" descr="https://mirrors.creativecommons.org/presskit/buttons/88x31/png/by-nc-sa.eu.png">
            <a:extLst>
              <a:ext uri="{FF2B5EF4-FFF2-40B4-BE49-F238E27FC236}">
                <a16:creationId xmlns:a16="http://schemas.microsoft.com/office/drawing/2014/main" id="{3C58B151-00BC-4B03-B890-5D23E58B4C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5104" y="5854702"/>
            <a:ext cx="1433790" cy="501649"/>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333C51FE-3BAB-482B-A9F8-01DBD2DFE5FA}"/>
              </a:ext>
            </a:extLst>
          </p:cNvPr>
          <p:cNvSpPr txBox="1"/>
          <p:nvPr/>
        </p:nvSpPr>
        <p:spPr>
          <a:xfrm>
            <a:off x="1969364" y="6538913"/>
            <a:ext cx="5205271" cy="300082"/>
          </a:xfrm>
          <a:prstGeom prst="rect">
            <a:avLst/>
          </a:prstGeom>
          <a:noFill/>
        </p:spPr>
        <p:txBody>
          <a:bodyPr wrap="none" rtlCol="0">
            <a:noAutofit/>
          </a:bodyPr>
          <a:lstStyle/>
          <a:p>
            <a:r>
              <a:rPr kumimoji="1" lang="ja-JP" altLang="en-US" sz="1350" dirty="0">
                <a:latin typeface="Arial" panose="020B0604020202020204" pitchFamily="34" charset="0"/>
                <a:ea typeface="メイリオ" panose="020B0604030504040204" pitchFamily="50" charset="-128"/>
              </a:rPr>
              <a:t>謝辞：この資料では「いらすとや」のイラストを使用しています</a:t>
            </a:r>
          </a:p>
        </p:txBody>
      </p:sp>
    </p:spTree>
    <p:extLst>
      <p:ext uri="{BB962C8B-B14F-4D97-AF65-F5344CB8AC3E}">
        <p14:creationId xmlns:p14="http://schemas.microsoft.com/office/powerpoint/2010/main" val="2724975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8290" r="28290"/>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10</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961291"/>
            <a:ext cx="5108047" cy="5627077"/>
          </a:xfrm>
        </p:spPr>
        <p:txBody>
          <a:bodyPr>
            <a:normAutofit/>
          </a:bodyPr>
          <a:lstStyle/>
          <a:p>
            <a:pPr marL="0" indent="0">
              <a:spcBef>
                <a:spcPts val="1200"/>
              </a:spcBef>
              <a:buNone/>
            </a:pPr>
            <a:r>
              <a:rPr lang="ja-JP" altLang="en-US" sz="2400" b="1" dirty="0"/>
              <a:t>正確な予測，効果的な意思決定．</a:t>
            </a:r>
            <a:endParaRPr lang="en-US" altLang="ja-JP" sz="2400" dirty="0"/>
          </a:p>
          <a:p>
            <a:pPr>
              <a:spcBef>
                <a:spcPts val="1200"/>
              </a:spcBef>
            </a:pPr>
            <a:r>
              <a:rPr lang="ja-JP" altLang="en-US" sz="2400" b="1" dirty="0"/>
              <a:t>気象予報</a:t>
            </a:r>
            <a:br>
              <a:rPr lang="en-US" altLang="ja-JP" sz="2400" b="1" dirty="0"/>
            </a:br>
            <a:r>
              <a:rPr lang="ja-JP" altLang="en-US" sz="2400" dirty="0"/>
              <a:t>気温，風速，風向き，湿度、降水などの過去データから天候，台風の進路，気温の変化などを予測</a:t>
            </a:r>
            <a:endParaRPr lang="en-US" altLang="ja-JP" sz="2400" dirty="0"/>
          </a:p>
          <a:p>
            <a:pPr>
              <a:spcBef>
                <a:spcPts val="1200"/>
              </a:spcBef>
            </a:pPr>
            <a:r>
              <a:rPr lang="ja-JP" altLang="en-US" sz="2400" b="1" dirty="0"/>
              <a:t>市場調査</a:t>
            </a:r>
            <a:br>
              <a:rPr lang="en-US" altLang="ja-JP" sz="2400" b="1" dirty="0"/>
            </a:br>
            <a:r>
              <a:rPr lang="ja-JP" altLang="en-US" sz="2400" dirty="0"/>
              <a:t>販売，顧客からの問い合わせなどの過去データから，製品の需要などを予測</a:t>
            </a:r>
            <a:endParaRPr lang="en-US" altLang="ja-JP" sz="2400" dirty="0"/>
          </a:p>
          <a:p>
            <a:pPr>
              <a:spcBef>
                <a:spcPts val="1200"/>
              </a:spcBef>
            </a:pPr>
            <a:r>
              <a:rPr lang="ja-JP" altLang="en-US" sz="2400" b="1" dirty="0"/>
              <a:t>ヘルスケア</a:t>
            </a:r>
            <a:br>
              <a:rPr lang="en-US" altLang="ja-JP" sz="2400" b="1" dirty="0"/>
            </a:br>
            <a:r>
              <a:rPr lang="ja-JP" altLang="en-US" sz="2400" dirty="0"/>
              <a:t>データに基づき病気の傾向，副作用の可能性などを推定</a:t>
            </a:r>
            <a:endParaRPr lang="en-US" altLang="ja-JP" sz="2400" dirty="0"/>
          </a:p>
          <a:p>
            <a:pPr>
              <a:spcBef>
                <a:spcPts val="1200"/>
              </a:spcBef>
            </a:pPr>
            <a:endParaRPr lang="ja-JP" altLang="en-US" sz="2400"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a:xfrm>
            <a:off x="321845" y="175028"/>
            <a:ext cx="8461208" cy="527561"/>
          </a:xfrm>
        </p:spPr>
        <p:txBody>
          <a:bodyPr>
            <a:normAutofit fontScale="90000"/>
          </a:bodyPr>
          <a:lstStyle/>
          <a:p>
            <a:r>
              <a:rPr lang="ja-JP" altLang="en-US" dirty="0">
                <a:latin typeface="Segoe UI" panose="020B0502040204020203" pitchFamily="34" charset="0"/>
              </a:rPr>
              <a:t>データベースの利用分野</a:t>
            </a:r>
            <a:br>
              <a:rPr lang="en-US" altLang="ja-JP" dirty="0">
                <a:latin typeface="Segoe UI" panose="020B0502040204020203" pitchFamily="34" charset="0"/>
              </a:rPr>
            </a:br>
            <a:r>
              <a:rPr lang="ja-JP" altLang="en-US" dirty="0">
                <a:latin typeface="Segoe UI" panose="020B0502040204020203" pitchFamily="34" charset="0"/>
              </a:rPr>
              <a:t>④データによる分析，予測</a:t>
            </a:r>
            <a:endParaRPr lang="ja-JP" altLang="en-US" dirty="0"/>
          </a:p>
        </p:txBody>
      </p:sp>
    </p:spTree>
    <p:extLst>
      <p:ext uri="{BB962C8B-B14F-4D97-AF65-F5344CB8AC3E}">
        <p14:creationId xmlns:p14="http://schemas.microsoft.com/office/powerpoint/2010/main" val="1504500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3FDAB4-FEB2-F768-FDA8-30DD23683E7D}"/>
              </a:ext>
            </a:extLst>
          </p:cNvPr>
          <p:cNvSpPr>
            <a:spLocks noGrp="1"/>
          </p:cNvSpPr>
          <p:nvPr>
            <p:ph type="title"/>
          </p:nvPr>
        </p:nvSpPr>
        <p:spPr/>
        <p:txBody>
          <a:bodyPr>
            <a:normAutofit fontScale="90000"/>
          </a:bodyPr>
          <a:lstStyle/>
          <a:p>
            <a:r>
              <a:rPr kumimoji="1" lang="ja-JP" altLang="en-US" dirty="0"/>
              <a:t>データベースの利用分野　⑤アプリとの連携</a:t>
            </a:r>
          </a:p>
        </p:txBody>
      </p:sp>
      <p:sp>
        <p:nvSpPr>
          <p:cNvPr id="3" name="コンテンツ プレースホルダー 2">
            <a:extLst>
              <a:ext uri="{FF2B5EF4-FFF2-40B4-BE49-F238E27FC236}">
                <a16:creationId xmlns:a16="http://schemas.microsoft.com/office/drawing/2014/main" id="{11F53B3C-F8FB-768D-83AA-52CB145B5FCD}"/>
              </a:ext>
            </a:extLst>
          </p:cNvPr>
          <p:cNvSpPr>
            <a:spLocks noGrp="1"/>
          </p:cNvSpPr>
          <p:nvPr>
            <p:ph idx="1"/>
          </p:nvPr>
        </p:nvSpPr>
        <p:spPr>
          <a:xfrm>
            <a:off x="321845" y="846252"/>
            <a:ext cx="8461208" cy="5875223"/>
          </a:xfrm>
        </p:spPr>
        <p:txBody>
          <a:bodyPr>
            <a:normAutofit/>
          </a:bodyPr>
          <a:lstStyle/>
          <a:p>
            <a:pPr algn="l"/>
            <a:r>
              <a:rPr lang="ja-JP" altLang="en-US" sz="2400" b="1" i="0" dirty="0">
                <a:solidFill>
                  <a:srgbClr val="374151"/>
                </a:solidFill>
                <a:effectLst/>
                <a:latin typeface="Söhne"/>
              </a:rPr>
              <a:t>モバイルアプリケーション</a:t>
            </a:r>
            <a:endParaRPr lang="en-US" altLang="ja-JP" sz="2400" b="1" dirty="0">
              <a:solidFill>
                <a:srgbClr val="374151"/>
              </a:solidFill>
              <a:latin typeface="Söhne"/>
            </a:endParaRPr>
          </a:p>
          <a:p>
            <a:pPr marL="0" indent="0" algn="l">
              <a:buNone/>
            </a:pPr>
            <a:r>
              <a:rPr lang="ja-JP" altLang="en-US" sz="2400" b="0" i="0" dirty="0">
                <a:solidFill>
                  <a:srgbClr val="374151"/>
                </a:solidFill>
                <a:effectLst/>
                <a:latin typeface="Söhne"/>
              </a:rPr>
              <a:t>スマートフォンのユーザープロファイル、写真、メッセージ、設定などのデータをデータベースに格納。</a:t>
            </a:r>
            <a:endParaRPr lang="en-US" altLang="ja-JP" sz="2400" b="0" i="0" dirty="0">
              <a:solidFill>
                <a:srgbClr val="374151"/>
              </a:solidFill>
              <a:effectLst/>
              <a:latin typeface="Söhne"/>
            </a:endParaRPr>
          </a:p>
          <a:p>
            <a:pPr marL="0" indent="0" algn="l">
              <a:buNone/>
            </a:pPr>
            <a:r>
              <a:rPr lang="ja-JP" altLang="en-US" sz="2400" b="0" i="0" dirty="0">
                <a:solidFill>
                  <a:srgbClr val="374151"/>
                </a:solidFill>
                <a:effectLst/>
                <a:latin typeface="Söhne"/>
              </a:rPr>
              <a:t>保存や分析が可能に。</a:t>
            </a:r>
          </a:p>
          <a:p>
            <a:pPr algn="l"/>
            <a:r>
              <a:rPr lang="ja-JP" altLang="en-US" sz="2400" b="1" i="0" dirty="0">
                <a:solidFill>
                  <a:srgbClr val="374151"/>
                </a:solidFill>
                <a:effectLst/>
                <a:latin typeface="Söhne"/>
              </a:rPr>
              <a:t>ウェブコンテンツ管理</a:t>
            </a:r>
            <a:endParaRPr lang="en-US" altLang="ja-JP" sz="2400" b="1" dirty="0">
              <a:solidFill>
                <a:srgbClr val="374151"/>
              </a:solidFill>
              <a:latin typeface="Söhne"/>
            </a:endParaRPr>
          </a:p>
          <a:p>
            <a:pPr marL="0" indent="0" algn="l">
              <a:buNone/>
            </a:pPr>
            <a:r>
              <a:rPr lang="ja-JP" altLang="en-US" sz="2400" b="0" i="0" dirty="0">
                <a:solidFill>
                  <a:srgbClr val="374151"/>
                </a:solidFill>
                <a:effectLst/>
                <a:latin typeface="Söhne"/>
              </a:rPr>
              <a:t>記事、画像、コメント、ユーザープロフィールなどのコンテンツをデータベースに格納。、ウェブサイトの表示と編集を管理。</a:t>
            </a:r>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E91DAA4D-561F-7E6D-2A2B-7C2EED147BD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832825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1D571B-D3D3-462B-9048-793D63CAF5E5}"/>
              </a:ext>
            </a:extLst>
          </p:cNvPr>
          <p:cNvSpPr>
            <a:spLocks noGrp="1"/>
          </p:cNvSpPr>
          <p:nvPr>
            <p:ph type="title"/>
          </p:nvPr>
        </p:nvSpPr>
        <p:spPr/>
        <p:txBody>
          <a:bodyPr>
            <a:normAutofit fontScale="90000"/>
          </a:bodyPr>
          <a:lstStyle/>
          <a:p>
            <a:r>
              <a:rPr kumimoji="1" lang="ja-JP" altLang="en-US" dirty="0"/>
              <a:t>データベースの重要性と日常生活への影響</a:t>
            </a:r>
          </a:p>
        </p:txBody>
      </p:sp>
      <p:sp>
        <p:nvSpPr>
          <p:cNvPr id="3" name="コンテンツ プレースホルダー 2">
            <a:extLst>
              <a:ext uri="{FF2B5EF4-FFF2-40B4-BE49-F238E27FC236}">
                <a16:creationId xmlns:a16="http://schemas.microsoft.com/office/drawing/2014/main" id="{BECF4A6F-6F71-4605-8A29-5C4E74353891}"/>
              </a:ext>
            </a:extLst>
          </p:cNvPr>
          <p:cNvSpPr>
            <a:spLocks noGrp="1"/>
          </p:cNvSpPr>
          <p:nvPr>
            <p:ph idx="1"/>
          </p:nvPr>
        </p:nvSpPr>
        <p:spPr>
          <a:xfrm>
            <a:off x="321845" y="846252"/>
            <a:ext cx="8461208" cy="5943653"/>
          </a:xfrm>
        </p:spPr>
        <p:txBody>
          <a:bodyPr>
            <a:normAutofit fontScale="85000" lnSpcReduction="20000"/>
          </a:bodyPr>
          <a:lstStyle/>
          <a:p>
            <a:r>
              <a:rPr lang="ja-JP" altLang="en-US" b="1" dirty="0"/>
              <a:t>情報の整理と検索</a:t>
            </a:r>
            <a:endParaRPr lang="en-US" altLang="ja-JP" b="1" dirty="0"/>
          </a:p>
          <a:p>
            <a:pPr marL="0" indent="0">
              <a:buNone/>
            </a:pPr>
            <a:r>
              <a:rPr lang="ja-JP" altLang="en-US" dirty="0"/>
              <a:t>データベースは情報を整理し、必要なデータを素早く見つける手助けをする。</a:t>
            </a:r>
          </a:p>
          <a:p>
            <a:endParaRPr lang="ja-JP" altLang="en-US" dirty="0"/>
          </a:p>
          <a:p>
            <a:r>
              <a:rPr lang="ja-JP" altLang="en-US" b="1" dirty="0"/>
              <a:t>データの共有と利用</a:t>
            </a:r>
            <a:endParaRPr lang="en-US" altLang="ja-JP" b="1" dirty="0"/>
          </a:p>
          <a:p>
            <a:pPr marL="0" indent="0">
              <a:buNone/>
            </a:pPr>
            <a:r>
              <a:rPr lang="ja-JP" altLang="en-US" dirty="0"/>
              <a:t>大量データのオンライン共有は、ソーシャルメディア、ウェブサイト、クラウドストレージなどで重要。</a:t>
            </a:r>
          </a:p>
          <a:p>
            <a:endParaRPr lang="ja-JP" altLang="en-US" dirty="0"/>
          </a:p>
          <a:p>
            <a:r>
              <a:rPr lang="ja-JP" altLang="en-US" b="1" dirty="0"/>
              <a:t>人工知能（</a:t>
            </a:r>
            <a:r>
              <a:rPr lang="en-US" altLang="ja-JP" b="1" dirty="0"/>
              <a:t>AI</a:t>
            </a:r>
            <a:r>
              <a:rPr lang="ja-JP" altLang="en-US" b="1" dirty="0"/>
              <a:t>）への応用</a:t>
            </a:r>
            <a:endParaRPr lang="en-US" altLang="ja-JP" b="1" dirty="0"/>
          </a:p>
          <a:p>
            <a:pPr marL="0" indent="0">
              <a:buNone/>
            </a:pPr>
            <a:r>
              <a:rPr lang="en-US" altLang="ja-JP" dirty="0"/>
              <a:t>AI</a:t>
            </a:r>
            <a:r>
              <a:rPr lang="ja-JP" altLang="en-US" dirty="0"/>
              <a:t>はデータベースから学習し、問題を解決する。音声アシスタント、自動運転車、予測分析など多くの</a:t>
            </a:r>
            <a:r>
              <a:rPr lang="en-US" altLang="ja-JP" dirty="0"/>
              <a:t>AI</a:t>
            </a:r>
            <a:r>
              <a:rPr lang="ja-JP" altLang="en-US" dirty="0"/>
              <a:t>応用がデータベースに基づいている。</a:t>
            </a:r>
          </a:p>
          <a:p>
            <a:endParaRPr lang="ja-JP" altLang="en-US" dirty="0"/>
          </a:p>
          <a:p>
            <a:pPr marL="0" indent="0">
              <a:buNone/>
            </a:pPr>
            <a:r>
              <a:rPr lang="ja-JP" altLang="en-US" b="1" dirty="0">
                <a:solidFill>
                  <a:srgbClr val="C00000"/>
                </a:solidFill>
              </a:rPr>
              <a:t>データベース</a:t>
            </a:r>
            <a:r>
              <a:rPr lang="ja-JP" altLang="en-US" dirty="0"/>
              <a:t>を理解し、操作できることは、</a:t>
            </a:r>
            <a:r>
              <a:rPr lang="ja-JP" altLang="en-US" b="1" dirty="0"/>
              <a:t>デジタル時代における重要なスキル</a:t>
            </a:r>
            <a:r>
              <a:rPr lang="ja-JP" altLang="en-US" dirty="0"/>
              <a:t>です。仕事での効率性が向上、情報の信頼性が確保に大切。</a:t>
            </a:r>
            <a:endParaRPr lang="en-US" altLang="ja-JP"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9BDC0F1F-20FD-46DE-8CE5-74FF97C18A89}"/>
              </a:ext>
            </a:extLst>
          </p:cNvPr>
          <p:cNvSpPr>
            <a:spLocks noGrp="1"/>
          </p:cNvSpPr>
          <p:nvPr>
            <p:ph type="sldNum" sz="quarter" idx="12"/>
          </p:nvPr>
        </p:nvSpPr>
        <p:spPr/>
        <p:txBody>
          <a:bodyPr/>
          <a:lstStyle/>
          <a:p>
            <a:fld id="{E205D82C-95A1-431E-8E38-AA614A14CDCF}" type="slidenum">
              <a:rPr kumimoji="1" lang="ja-JP" altLang="en-US" smtClean="0"/>
              <a:t>12</a:t>
            </a:fld>
            <a:endParaRPr kumimoji="1" lang="ja-JP" altLang="en-US"/>
          </a:p>
        </p:txBody>
      </p:sp>
    </p:spTree>
    <p:extLst>
      <p:ext uri="{BB962C8B-B14F-4D97-AF65-F5344CB8AC3E}">
        <p14:creationId xmlns:p14="http://schemas.microsoft.com/office/powerpoint/2010/main" val="1466955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ここまでの</a:t>
            </a:r>
            <a:r>
              <a:rPr kumimoji="1" lang="ja-JP" altLang="en-US" dirty="0"/>
              <a:t>まとめ</a:t>
            </a:r>
          </a:p>
        </p:txBody>
      </p:sp>
      <p:sp>
        <p:nvSpPr>
          <p:cNvPr id="3" name="コンテンツ プレースホルダー 2"/>
          <p:cNvSpPr>
            <a:spLocks noGrp="1"/>
          </p:cNvSpPr>
          <p:nvPr>
            <p:ph idx="1"/>
          </p:nvPr>
        </p:nvSpPr>
        <p:spPr>
          <a:xfrm>
            <a:off x="321845" y="846252"/>
            <a:ext cx="8461208" cy="5954255"/>
          </a:xfrm>
        </p:spPr>
        <p:txBody>
          <a:bodyPr>
            <a:normAutofit/>
          </a:bodyPr>
          <a:lstStyle/>
          <a:p>
            <a:r>
              <a:rPr kumimoji="1" lang="ja-JP" altLang="en-US"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データベース</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は、</a:t>
            </a:r>
            <a:r>
              <a:rPr lang="ja-JP" altLang="en-US" sz="2400" dirty="0">
                <a:solidFill>
                  <a:prstClr val="black"/>
                </a:solidFill>
              </a:rPr>
              <a:t>特定の主題について</a:t>
            </a:r>
            <a:r>
              <a:rPr kumimoji="1" lang="ja-JP" altLang="en-US" sz="2400" b="1" i="0"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整理，保存，管理</a:t>
            </a:r>
            <a:r>
              <a:rPr lang="ja-JP" altLang="en-US" sz="2400" dirty="0">
                <a:solidFill>
                  <a:prstClr val="black"/>
                </a:solidFill>
              </a:rPr>
              <a:t>された</a:t>
            </a:r>
            <a:r>
              <a:rPr lang="ja-JP" altLang="en-US" sz="2400" b="1" dirty="0">
                <a:solidFill>
                  <a:srgbClr val="FF0000"/>
                </a:solidFill>
              </a:rPr>
              <a:t>データ</a:t>
            </a:r>
            <a:r>
              <a:rPr lang="ja-JP" altLang="en-US" sz="2400" dirty="0">
                <a:solidFill>
                  <a:prstClr val="black"/>
                </a:solidFill>
              </a:rPr>
              <a:t>の集合体</a:t>
            </a:r>
            <a:endParaRPr lang="en-US" altLang="ja-JP" sz="2400" dirty="0">
              <a:solidFill>
                <a:prstClr val="black"/>
              </a:solidFill>
            </a:endParaRPr>
          </a:p>
          <a:p>
            <a:endParaRPr kumimoji="1" lang="ja-JP" altLang="en-US" sz="2400" b="1" i="0" u="sng"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endParaRPr>
          </a:p>
          <a:p>
            <a:r>
              <a:rPr kumimoji="1" lang="ja-JP" altLang="en-US"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データベース</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は、</a:t>
            </a:r>
            <a:r>
              <a:rPr kumimoji="1" lang="ja-JP" altLang="en-US" sz="2400" dirty="0"/>
              <a:t>日常生活の情報管理に不可欠</a:t>
            </a:r>
            <a:endParaRPr kumimoji="1" lang="en-US" altLang="ja-JP" sz="2400" dirty="0"/>
          </a:p>
          <a:p>
            <a:pPr marL="0" indent="0">
              <a:buNone/>
            </a:pPr>
            <a:r>
              <a:rPr kumimoji="1" lang="ja-JP" altLang="en-US" sz="2400" dirty="0"/>
              <a:t>銀行口座、ホテルの予約、大学の登録情報など、さまざまな情報がデータベース化</a:t>
            </a:r>
          </a:p>
          <a:p>
            <a:endParaRPr kumimoji="1" lang="ja-JP" altLang="en-US" sz="2400" dirty="0"/>
          </a:p>
          <a:p>
            <a:r>
              <a:rPr kumimoji="1" lang="ja-JP" altLang="en-US"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データベース</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により、我々の生活はより豊かで便利に</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indent="0">
              <a:buNone/>
            </a:pPr>
            <a:r>
              <a:rPr kumimoji="1" lang="ja-JP" altLang="en-US" sz="2400" dirty="0"/>
              <a:t>オンラインコミュニケーション、リアルタイムのサービス提供、人工知能の学習と予測の向上など、多方面に</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501758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85D6CA-BAA8-49CF-9E42-111A6E551EE2}"/>
              </a:ext>
            </a:extLst>
          </p:cNvPr>
          <p:cNvSpPr>
            <a:spLocks noGrp="1"/>
          </p:cNvSpPr>
          <p:nvPr>
            <p:ph type="title"/>
          </p:nvPr>
        </p:nvSpPr>
        <p:spPr/>
        <p:txBody>
          <a:bodyPr>
            <a:normAutofit fontScale="90000"/>
          </a:bodyPr>
          <a:lstStyle/>
          <a:p>
            <a:r>
              <a:rPr kumimoji="1" lang="ja-JP" altLang="en-US" dirty="0"/>
              <a:t>サイバーフィジカル</a:t>
            </a:r>
          </a:p>
        </p:txBody>
      </p:sp>
      <p:sp>
        <p:nvSpPr>
          <p:cNvPr id="3" name="コンテンツ プレースホルダー 2">
            <a:extLst>
              <a:ext uri="{FF2B5EF4-FFF2-40B4-BE49-F238E27FC236}">
                <a16:creationId xmlns:a16="http://schemas.microsoft.com/office/drawing/2014/main" id="{C06896BD-1132-431C-930A-86DB9A38BACA}"/>
              </a:ext>
            </a:extLst>
          </p:cNvPr>
          <p:cNvSpPr>
            <a:spLocks noGrp="1"/>
          </p:cNvSpPr>
          <p:nvPr>
            <p:ph idx="1"/>
          </p:nvPr>
        </p:nvSpPr>
        <p:spPr>
          <a:xfrm>
            <a:off x="321845" y="846253"/>
            <a:ext cx="8461208" cy="1005407"/>
          </a:xfrm>
        </p:spPr>
        <p:txBody>
          <a:bodyPr>
            <a:normAutofit/>
          </a:bodyPr>
          <a:lstStyle/>
          <a:p>
            <a:pPr marL="0" indent="0">
              <a:buNone/>
            </a:pPr>
            <a:r>
              <a:rPr kumimoji="1" lang="ja-JP" altLang="en-US" sz="2400" dirty="0"/>
              <a:t>物理的な現実世界（フィジカル）</a:t>
            </a:r>
            <a:r>
              <a:rPr lang="ja-JP" altLang="en-US" sz="2400" dirty="0"/>
              <a:t>と、デジタルな情報世界（サイバー）が融合したシステム</a:t>
            </a:r>
            <a:endParaRPr kumimoji="1" lang="ja-JP" altLang="en-US" sz="2400" dirty="0"/>
          </a:p>
        </p:txBody>
      </p:sp>
      <p:sp>
        <p:nvSpPr>
          <p:cNvPr id="4" name="スライド番号プレースホルダー 3">
            <a:extLst>
              <a:ext uri="{FF2B5EF4-FFF2-40B4-BE49-F238E27FC236}">
                <a16:creationId xmlns:a16="http://schemas.microsoft.com/office/drawing/2014/main" id="{EE8E16AA-9185-4A15-93D8-352289B6864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円/楕円 37">
            <a:extLst>
              <a:ext uri="{FF2B5EF4-FFF2-40B4-BE49-F238E27FC236}">
                <a16:creationId xmlns:a16="http://schemas.microsoft.com/office/drawing/2014/main" id="{5862BC67-ADEA-401E-B6DB-067C666415CA}"/>
              </a:ext>
            </a:extLst>
          </p:cNvPr>
          <p:cNvSpPr/>
          <p:nvPr/>
        </p:nvSpPr>
        <p:spPr>
          <a:xfrm>
            <a:off x="3326292" y="2772159"/>
            <a:ext cx="1833563" cy="18264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3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Rectangle 3">
            <a:extLst>
              <a:ext uri="{FF2B5EF4-FFF2-40B4-BE49-F238E27FC236}">
                <a16:creationId xmlns:a16="http://schemas.microsoft.com/office/drawing/2014/main" id="{1B99724E-7746-4882-ADF4-13E2FBEDC0CF}"/>
              </a:ext>
            </a:extLst>
          </p:cNvPr>
          <p:cNvSpPr txBox="1">
            <a:spLocks/>
          </p:cNvSpPr>
          <p:nvPr/>
        </p:nvSpPr>
        <p:spPr>
          <a:xfrm>
            <a:off x="1309926" y="6118088"/>
            <a:ext cx="6210300" cy="48577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効率化、品質の向上、新サービスの創生を可能に</a:t>
            </a:r>
          </a:p>
        </p:txBody>
      </p:sp>
      <p:sp>
        <p:nvSpPr>
          <p:cNvPr id="7" name="円/楕円 1">
            <a:extLst>
              <a:ext uri="{FF2B5EF4-FFF2-40B4-BE49-F238E27FC236}">
                <a16:creationId xmlns:a16="http://schemas.microsoft.com/office/drawing/2014/main" id="{07520C8C-47F0-463B-8AE4-5531A0EBB607}"/>
              </a:ext>
            </a:extLst>
          </p:cNvPr>
          <p:cNvSpPr/>
          <p:nvPr/>
        </p:nvSpPr>
        <p:spPr>
          <a:xfrm>
            <a:off x="598570" y="2782874"/>
            <a:ext cx="1834754" cy="18264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3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Text Box 4">
            <a:extLst>
              <a:ext uri="{FF2B5EF4-FFF2-40B4-BE49-F238E27FC236}">
                <a16:creationId xmlns:a16="http://schemas.microsoft.com/office/drawing/2014/main" id="{5D7494EB-0755-406A-983A-C13B9BEC178C}"/>
              </a:ext>
            </a:extLst>
          </p:cNvPr>
          <p:cNvSpPr txBox="1">
            <a:spLocks noChangeArrowheads="1"/>
          </p:cNvSpPr>
          <p:nvPr/>
        </p:nvSpPr>
        <p:spPr bwMode="auto">
          <a:xfrm>
            <a:off x="1060102" y="4920046"/>
            <a:ext cx="877163" cy="3485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1" lang="ja-JP" altLang="en-US" sz="1800" b="0" i="0" u="none" strike="noStrike" kern="1200" cap="none" spc="0" normalizeH="0" baseline="0" noProof="0">
                <a:ln>
                  <a:noFill/>
                </a:ln>
                <a:solidFill>
                  <a:srgbClr val="FF0000"/>
                </a:solidFill>
                <a:effectLst/>
                <a:uLnTx/>
                <a:uFillTx/>
                <a:latin typeface="Calibri Light" panose="020F0302020204030204" pitchFamily="34" charset="0"/>
                <a:ea typeface="メイリオ" panose="020B0604030504040204" pitchFamily="50" charset="-128"/>
                <a:cs typeface="+mn-cs"/>
              </a:rPr>
              <a:t>実世界</a:t>
            </a:r>
          </a:p>
        </p:txBody>
      </p:sp>
      <p:sp>
        <p:nvSpPr>
          <p:cNvPr id="9" name="Text Box 4">
            <a:extLst>
              <a:ext uri="{FF2B5EF4-FFF2-40B4-BE49-F238E27FC236}">
                <a16:creationId xmlns:a16="http://schemas.microsoft.com/office/drawing/2014/main" id="{7C55A07A-A526-4858-AAF8-C4C1E2F9C265}"/>
              </a:ext>
            </a:extLst>
          </p:cNvPr>
          <p:cNvSpPr txBox="1">
            <a:spLocks noChangeArrowheads="1"/>
          </p:cNvSpPr>
          <p:nvPr/>
        </p:nvSpPr>
        <p:spPr bwMode="auto">
          <a:xfrm>
            <a:off x="3360612" y="4964098"/>
            <a:ext cx="1569661" cy="3485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1" lang="ja-JP" altLang="en-US" sz="1800" b="0" i="0" u="none" strike="noStrike" kern="1200" cap="none" spc="0" normalizeH="0" baseline="0" noProof="0">
                <a:ln>
                  <a:noFill/>
                </a:ln>
                <a:solidFill>
                  <a:srgbClr val="7030A0"/>
                </a:solidFill>
                <a:effectLst/>
                <a:uLnTx/>
                <a:uFillTx/>
                <a:latin typeface="Calibri Light" panose="020F0302020204030204" pitchFamily="34" charset="0"/>
                <a:ea typeface="メイリオ" panose="020B0604030504040204" pitchFamily="50" charset="-128"/>
                <a:cs typeface="+mn-cs"/>
              </a:rPr>
              <a:t>サイバー世界</a:t>
            </a:r>
          </a:p>
        </p:txBody>
      </p:sp>
      <p:sp>
        <p:nvSpPr>
          <p:cNvPr id="10" name="Text Box 4">
            <a:extLst>
              <a:ext uri="{FF2B5EF4-FFF2-40B4-BE49-F238E27FC236}">
                <a16:creationId xmlns:a16="http://schemas.microsoft.com/office/drawing/2014/main" id="{C478589D-7CEC-4EB5-9CD9-73F5F9EC6CFA}"/>
              </a:ext>
            </a:extLst>
          </p:cNvPr>
          <p:cNvSpPr txBox="1">
            <a:spLocks noChangeArrowheads="1"/>
          </p:cNvSpPr>
          <p:nvPr/>
        </p:nvSpPr>
        <p:spPr bwMode="auto">
          <a:xfrm>
            <a:off x="864987" y="3150777"/>
            <a:ext cx="1338829" cy="13445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農林畜産業、</a:t>
            </a:r>
            <a:endParaRPr kumimoji="1" lang="en-US" altLang="ja-JP" sz="15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endParaRPr>
          </a:p>
          <a:p>
            <a:pPr marL="0" marR="0" lvl="0" indent="0" algn="ctr" defTabSz="457200" rtl="0" eaLnBrk="1" fontAlgn="auto" latinLnBrk="0" hangingPunct="1">
              <a:lnSpc>
                <a:spcPct val="90000"/>
              </a:lnSpc>
              <a:spcBef>
                <a:spcPct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医療、</a:t>
            </a:r>
            <a:endParaRPr kumimoji="1" lang="en-US" altLang="ja-JP" sz="15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endParaRPr>
          </a:p>
          <a:p>
            <a:pPr marL="0" marR="0" lvl="0" indent="0" algn="ctr" defTabSz="457200" rtl="0" eaLnBrk="1" fontAlgn="auto" latinLnBrk="0" hangingPunct="1">
              <a:lnSpc>
                <a:spcPct val="90000"/>
              </a:lnSpc>
              <a:spcBef>
                <a:spcPct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ヘルスケア、</a:t>
            </a:r>
            <a:endParaRPr kumimoji="1" lang="en-US" altLang="ja-JP" sz="15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endParaRPr>
          </a:p>
          <a:p>
            <a:pPr marL="0" marR="0" lvl="0" indent="0" algn="ctr" defTabSz="457200" rtl="0" eaLnBrk="1" fontAlgn="auto" latinLnBrk="0" hangingPunct="1">
              <a:lnSpc>
                <a:spcPct val="90000"/>
              </a:lnSpc>
              <a:spcBef>
                <a:spcPct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製造業、</a:t>
            </a:r>
            <a:endParaRPr kumimoji="1" lang="en-US" altLang="ja-JP" sz="15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endParaRPr>
          </a:p>
          <a:p>
            <a:pPr marL="0" marR="0" lvl="0" indent="0" algn="ctr" defTabSz="457200" rtl="0" eaLnBrk="1" fontAlgn="auto" latinLnBrk="0" hangingPunct="1">
              <a:lnSpc>
                <a:spcPct val="90000"/>
              </a:lnSpc>
              <a:spcBef>
                <a:spcPct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都市交通、</a:t>
            </a:r>
            <a:endParaRPr kumimoji="1" lang="en-US" altLang="ja-JP" sz="15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endParaRPr>
          </a:p>
          <a:p>
            <a:pPr marL="0" marR="0" lvl="0" indent="0" algn="ctr" defTabSz="457200" rtl="0" eaLnBrk="1" fontAlgn="auto" latinLnBrk="0" hangingPunct="1">
              <a:lnSpc>
                <a:spcPct val="90000"/>
              </a:lnSpc>
              <a:spcBef>
                <a:spcPct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電力　など</a:t>
            </a:r>
          </a:p>
        </p:txBody>
      </p:sp>
      <p:sp>
        <p:nvSpPr>
          <p:cNvPr id="11" name="Text Box 4">
            <a:extLst>
              <a:ext uri="{FF2B5EF4-FFF2-40B4-BE49-F238E27FC236}">
                <a16:creationId xmlns:a16="http://schemas.microsoft.com/office/drawing/2014/main" id="{8160E190-F67B-4D58-A5F5-812699C363BE}"/>
              </a:ext>
            </a:extLst>
          </p:cNvPr>
          <p:cNvSpPr txBox="1">
            <a:spLocks noChangeArrowheads="1"/>
          </p:cNvSpPr>
          <p:nvPr/>
        </p:nvSpPr>
        <p:spPr bwMode="auto">
          <a:xfrm>
            <a:off x="2288901" y="4246151"/>
            <a:ext cx="1107996" cy="5978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1" lang="ja-JP" altLang="en-US" sz="1800" b="0" i="0" u="none" strike="noStrike" kern="1200" cap="none" spc="0" normalizeH="0" baseline="0" noProof="0">
                <a:ln>
                  <a:noFill/>
                </a:ln>
                <a:solidFill>
                  <a:srgbClr val="FF0000"/>
                </a:solidFill>
                <a:effectLst/>
                <a:uLnTx/>
                <a:uFillTx/>
                <a:latin typeface="Calibri Light" panose="020F0302020204030204" pitchFamily="34" charset="0"/>
                <a:ea typeface="メイリオ" panose="020B0604030504040204" pitchFamily="50" charset="-128"/>
                <a:cs typeface="+mn-cs"/>
              </a:rPr>
              <a:t>センサー</a:t>
            </a:r>
            <a:endParaRPr kumimoji="1" lang="en-US" altLang="ja-JP" sz="1800" b="0" i="0" u="none" strike="noStrike" kern="1200" cap="none" spc="0" normalizeH="0" baseline="0" noProof="0">
              <a:ln>
                <a:noFill/>
              </a:ln>
              <a:solidFill>
                <a:srgbClr val="FF0000"/>
              </a:solidFill>
              <a:effectLst/>
              <a:uLnTx/>
              <a:uFillTx/>
              <a:latin typeface="Calibri Light" panose="020F0302020204030204" pitchFamily="34" charset="0"/>
              <a:ea typeface="メイリオ" panose="020B0604030504040204" pitchFamily="50" charset="-128"/>
              <a:cs typeface="+mn-cs"/>
            </a:endParaRPr>
          </a:p>
          <a:p>
            <a:pPr marL="0" marR="0" lvl="0" indent="0" algn="ctr" defTabSz="457200" rtl="0" eaLnBrk="1" fontAlgn="auto" latinLnBrk="0" hangingPunct="1">
              <a:lnSpc>
                <a:spcPct val="90000"/>
              </a:lnSpc>
              <a:spcBef>
                <a:spcPct val="0"/>
              </a:spcBef>
              <a:spcAft>
                <a:spcPts val="0"/>
              </a:spcAft>
              <a:buClrTx/>
              <a:buSzTx/>
              <a:buFontTx/>
              <a:buNone/>
              <a:tabLst/>
              <a:defRPr/>
            </a:pPr>
            <a:r>
              <a:rPr kumimoji="1" lang="ja-JP" altLang="en-US" sz="1800" b="0" i="0" u="none" strike="noStrike" kern="1200" cap="none" spc="0" normalizeH="0" baseline="0" noProof="0">
                <a:ln>
                  <a:noFill/>
                </a:ln>
                <a:solidFill>
                  <a:srgbClr val="FF0000"/>
                </a:solidFill>
                <a:effectLst/>
                <a:uLnTx/>
                <a:uFillTx/>
                <a:latin typeface="Calibri Light" panose="020F0302020204030204" pitchFamily="34" charset="0"/>
                <a:ea typeface="メイリオ" panose="020B0604030504040204" pitchFamily="50" charset="-128"/>
                <a:cs typeface="+mn-cs"/>
              </a:rPr>
              <a:t>データ</a:t>
            </a:r>
          </a:p>
        </p:txBody>
      </p:sp>
      <p:sp>
        <p:nvSpPr>
          <p:cNvPr id="12" name="Text Box 4">
            <a:extLst>
              <a:ext uri="{FF2B5EF4-FFF2-40B4-BE49-F238E27FC236}">
                <a16:creationId xmlns:a16="http://schemas.microsoft.com/office/drawing/2014/main" id="{6186DBC9-631E-4418-A6E5-3D993C9A2729}"/>
              </a:ext>
            </a:extLst>
          </p:cNvPr>
          <p:cNvSpPr txBox="1">
            <a:spLocks noChangeArrowheads="1"/>
          </p:cNvSpPr>
          <p:nvPr/>
        </p:nvSpPr>
        <p:spPr bwMode="auto">
          <a:xfrm>
            <a:off x="2300807" y="2766204"/>
            <a:ext cx="1107996" cy="5978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1" lang="ja-JP" altLang="en-US" sz="1800" b="0" i="0" u="none" strike="noStrike" kern="1200" cap="none" spc="0" normalizeH="0" baseline="0" noProof="0">
                <a:ln>
                  <a:noFill/>
                </a:ln>
                <a:solidFill>
                  <a:srgbClr val="7030A0"/>
                </a:solidFill>
                <a:effectLst/>
                <a:uLnTx/>
                <a:uFillTx/>
                <a:latin typeface="Calibri Light" panose="020F0302020204030204" pitchFamily="34" charset="0"/>
                <a:ea typeface="メイリオ" panose="020B0604030504040204" pitchFamily="50" charset="-128"/>
                <a:cs typeface="+mn-cs"/>
              </a:rPr>
              <a:t>サービス</a:t>
            </a:r>
            <a:endParaRPr kumimoji="1" lang="en-US" altLang="ja-JP" sz="1800" b="0" i="0" u="none" strike="noStrike" kern="1200" cap="none" spc="0" normalizeH="0" baseline="0" noProof="0">
              <a:ln>
                <a:noFill/>
              </a:ln>
              <a:solidFill>
                <a:srgbClr val="7030A0"/>
              </a:solidFill>
              <a:effectLst/>
              <a:uLnTx/>
              <a:uFillTx/>
              <a:latin typeface="Calibri Light" panose="020F0302020204030204" pitchFamily="34" charset="0"/>
              <a:ea typeface="メイリオ" panose="020B0604030504040204" pitchFamily="50" charset="-128"/>
              <a:cs typeface="+mn-cs"/>
            </a:endParaRPr>
          </a:p>
          <a:p>
            <a:pPr marL="0" marR="0" lvl="0" indent="0" algn="ctr" defTabSz="457200" rtl="0" eaLnBrk="1" fontAlgn="auto" latinLnBrk="0" hangingPunct="1">
              <a:lnSpc>
                <a:spcPct val="90000"/>
              </a:lnSpc>
              <a:spcBef>
                <a:spcPct val="0"/>
              </a:spcBef>
              <a:spcAft>
                <a:spcPts val="0"/>
              </a:spcAft>
              <a:buClrTx/>
              <a:buSzTx/>
              <a:buFontTx/>
              <a:buNone/>
              <a:tabLst/>
              <a:defRPr/>
            </a:pPr>
            <a:r>
              <a:rPr kumimoji="1" lang="ja-JP" altLang="en-US" sz="1800" b="0" i="0" u="none" strike="noStrike" kern="1200" cap="none" spc="0" normalizeH="0" baseline="0" noProof="0">
                <a:ln>
                  <a:noFill/>
                </a:ln>
                <a:solidFill>
                  <a:srgbClr val="7030A0"/>
                </a:solidFill>
                <a:effectLst/>
                <a:uLnTx/>
                <a:uFillTx/>
                <a:latin typeface="Calibri Light" panose="020F0302020204030204" pitchFamily="34" charset="0"/>
                <a:ea typeface="メイリオ" panose="020B0604030504040204" pitchFamily="50" charset="-128"/>
                <a:cs typeface="+mn-cs"/>
              </a:rPr>
              <a:t>提供</a:t>
            </a:r>
          </a:p>
        </p:txBody>
      </p:sp>
      <p:sp>
        <p:nvSpPr>
          <p:cNvPr id="13" name="Text Box 4">
            <a:extLst>
              <a:ext uri="{FF2B5EF4-FFF2-40B4-BE49-F238E27FC236}">
                <a16:creationId xmlns:a16="http://schemas.microsoft.com/office/drawing/2014/main" id="{87730E31-4E24-4ACF-B7CE-1FC65C25F345}"/>
              </a:ext>
            </a:extLst>
          </p:cNvPr>
          <p:cNvSpPr txBox="1">
            <a:spLocks noChangeArrowheads="1"/>
          </p:cNvSpPr>
          <p:nvPr/>
        </p:nvSpPr>
        <p:spPr bwMode="auto">
          <a:xfrm>
            <a:off x="3326484" y="3049084"/>
            <a:ext cx="1800493" cy="13388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育成法の予測</a:t>
            </a:r>
            <a:endParaRPr kumimoji="1" lang="en-US" altLang="ja-JP" sz="18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endParaRPr>
          </a:p>
          <a:p>
            <a:pPr marL="0" marR="0" lvl="0" indent="0" algn="ctr" defTabSz="457200" rtl="0" eaLnBrk="1" fontAlgn="auto" latinLnBrk="0" hangingPunct="1">
              <a:lnSpc>
                <a:spcPct val="9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遠隔医療</a:t>
            </a:r>
            <a:endParaRPr kumimoji="1" lang="en-US" altLang="ja-JP" sz="18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endParaRPr>
          </a:p>
          <a:p>
            <a:pPr marL="0" marR="0" lvl="0" indent="0" algn="ctr" defTabSz="457200" rtl="0" eaLnBrk="1" fontAlgn="auto" latinLnBrk="0" hangingPunct="1">
              <a:lnSpc>
                <a:spcPct val="9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故障予測</a:t>
            </a:r>
            <a:endParaRPr kumimoji="1" lang="en-US" altLang="ja-JP" sz="18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endParaRPr>
          </a:p>
          <a:p>
            <a:pPr marL="0" marR="0" lvl="0" indent="0" algn="ctr" defTabSz="457200" rtl="0" eaLnBrk="1" fontAlgn="auto" latinLnBrk="0" hangingPunct="1">
              <a:lnSpc>
                <a:spcPct val="9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交通渋滞の予測</a:t>
            </a:r>
            <a:endParaRPr kumimoji="1" lang="en-US" altLang="ja-JP" sz="18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endParaRPr>
          </a:p>
          <a:p>
            <a:pPr marL="0" marR="0" lvl="0" indent="0" algn="ctr" defTabSz="457200" rtl="0" eaLnBrk="1" fontAlgn="auto" latinLnBrk="0" hangingPunct="1">
              <a:lnSpc>
                <a:spcPct val="9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需要予測</a:t>
            </a:r>
            <a:endParaRPr kumimoji="1" lang="en-US" altLang="ja-JP" sz="18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endParaRPr>
          </a:p>
        </p:txBody>
      </p:sp>
      <p:pic>
        <p:nvPicPr>
          <p:cNvPr id="14" name="Picture 9" descr="http://133.5.18.161/rinkou/od/2014-05-30-beaf-svideo/b380.png">
            <a:extLst>
              <a:ext uri="{FF2B5EF4-FFF2-40B4-BE49-F238E27FC236}">
                <a16:creationId xmlns:a16="http://schemas.microsoft.com/office/drawing/2014/main" id="{3E8DD0D2-B98F-4B6C-B0D6-74BDC8E376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362" y="2164939"/>
            <a:ext cx="106799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18">
            <a:extLst>
              <a:ext uri="{FF2B5EF4-FFF2-40B4-BE49-F238E27FC236}">
                <a16:creationId xmlns:a16="http://schemas.microsoft.com/office/drawing/2014/main" id="{BB1BA5ED-AD9F-4E3A-ACB3-8921655A5CD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7754" y="2326024"/>
            <a:ext cx="835819" cy="71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a:extLst>
              <a:ext uri="{FF2B5EF4-FFF2-40B4-BE49-F238E27FC236}">
                <a16:creationId xmlns:a16="http://schemas.microsoft.com/office/drawing/2014/main" id="{67CD356E-8306-46A7-80FD-D6C167956D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8079" y="3345548"/>
            <a:ext cx="1042988"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21">
            <a:extLst>
              <a:ext uri="{FF2B5EF4-FFF2-40B4-BE49-F238E27FC236}">
                <a16:creationId xmlns:a16="http://schemas.microsoft.com/office/drawing/2014/main" id="{66385571-9826-44E4-BA60-D828D94F9B9D}"/>
              </a:ext>
            </a:extLst>
          </p:cNvPr>
          <p:cNvPicPr>
            <a:picLocks noChangeAspect="1"/>
          </p:cNvPicPr>
          <p:nvPr/>
        </p:nvPicPr>
        <p:blipFill>
          <a:blip r:embed="rId5" cstate="print">
            <a:extLst>
              <a:ext uri="{28A0092B-C50C-407E-A947-70E740481C1C}">
                <a14:useLocalDpi xmlns:a14="http://schemas.microsoft.com/office/drawing/2010/main" val="0"/>
              </a:ext>
            </a:extLst>
          </a:blip>
          <a:srcRect l="5038" t="12793" r="2808" b="2338"/>
          <a:stretch>
            <a:fillRect/>
          </a:stretch>
        </p:blipFill>
        <p:spPr bwMode="auto">
          <a:xfrm>
            <a:off x="7377990" y="3344848"/>
            <a:ext cx="1016794" cy="1067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図 17">
            <a:extLst>
              <a:ext uri="{FF2B5EF4-FFF2-40B4-BE49-F238E27FC236}">
                <a16:creationId xmlns:a16="http://schemas.microsoft.com/office/drawing/2014/main" id="{4C2AF193-52F6-42B9-9C2F-F2CFD097FBE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4951" y="2382332"/>
            <a:ext cx="1294209" cy="615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正方形/長方形 23">
            <a:extLst>
              <a:ext uri="{FF2B5EF4-FFF2-40B4-BE49-F238E27FC236}">
                <a16:creationId xmlns:a16="http://schemas.microsoft.com/office/drawing/2014/main" id="{7EFDBA16-49C1-4EC1-9F66-5B0531E4B357}"/>
              </a:ext>
            </a:extLst>
          </p:cNvPr>
          <p:cNvSpPr>
            <a:spLocks noChangeArrowheads="1"/>
          </p:cNvSpPr>
          <p:nvPr/>
        </p:nvSpPr>
        <p:spPr bwMode="auto">
          <a:xfrm>
            <a:off x="6005199" y="3049084"/>
            <a:ext cx="11120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ctr" defTabSz="457200" rtl="0" eaLnBrk="1" fontAlgn="auto" latinLnBrk="0" hangingPunct="1">
              <a:lnSpc>
                <a:spcPts val="1200"/>
              </a:lnSpc>
              <a:spcBef>
                <a:spcPct val="0"/>
              </a:spcBef>
              <a:spcAft>
                <a:spcPts val="0"/>
              </a:spcAft>
              <a:buClrTx/>
              <a:buSzTx/>
              <a:buFont typeface="Arial" panose="020B0604020202020204" pitchFamily="34" charset="0"/>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センサー</a:t>
            </a:r>
          </a:p>
        </p:txBody>
      </p:sp>
      <p:sp>
        <p:nvSpPr>
          <p:cNvPr id="23" name="正方形/長方形 23">
            <a:extLst>
              <a:ext uri="{FF2B5EF4-FFF2-40B4-BE49-F238E27FC236}">
                <a16:creationId xmlns:a16="http://schemas.microsoft.com/office/drawing/2014/main" id="{D66ED00B-1121-4880-9953-FFF2762DBAF7}"/>
              </a:ext>
            </a:extLst>
          </p:cNvPr>
          <p:cNvSpPr>
            <a:spLocks noChangeArrowheads="1"/>
          </p:cNvSpPr>
          <p:nvPr/>
        </p:nvSpPr>
        <p:spPr bwMode="auto">
          <a:xfrm>
            <a:off x="7036279" y="3114568"/>
            <a:ext cx="2057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ctr" defTabSz="457200" rtl="0" eaLnBrk="1" fontAlgn="auto" latinLnBrk="0" hangingPunct="1">
              <a:lnSpc>
                <a:spcPts val="1200"/>
              </a:lnSpc>
              <a:spcBef>
                <a:spcPct val="0"/>
              </a:spcBef>
              <a:spcAft>
                <a:spcPts val="0"/>
              </a:spcAft>
              <a:buClrTx/>
              <a:buSzTx/>
              <a:buFont typeface="Arial" panose="020B0604020202020204" pitchFamily="34" charset="0"/>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センサーの設置</a:t>
            </a:r>
          </a:p>
        </p:txBody>
      </p:sp>
      <p:sp>
        <p:nvSpPr>
          <p:cNvPr id="24" name="正方形/長方形 23">
            <a:extLst>
              <a:ext uri="{FF2B5EF4-FFF2-40B4-BE49-F238E27FC236}">
                <a16:creationId xmlns:a16="http://schemas.microsoft.com/office/drawing/2014/main" id="{C0804DD9-2FA6-4707-84F9-435C654922D6}"/>
              </a:ext>
            </a:extLst>
          </p:cNvPr>
          <p:cNvSpPr>
            <a:spLocks noChangeArrowheads="1"/>
          </p:cNvSpPr>
          <p:nvPr/>
        </p:nvSpPr>
        <p:spPr bwMode="auto">
          <a:xfrm>
            <a:off x="5513470" y="4337340"/>
            <a:ext cx="176212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センサーで計測された距離画像</a:t>
            </a:r>
          </a:p>
        </p:txBody>
      </p:sp>
      <p:sp>
        <p:nvSpPr>
          <p:cNvPr id="25" name="正方形/長方形 23">
            <a:extLst>
              <a:ext uri="{FF2B5EF4-FFF2-40B4-BE49-F238E27FC236}">
                <a16:creationId xmlns:a16="http://schemas.microsoft.com/office/drawing/2014/main" id="{3C6FEA1B-FF1D-41A1-9AE5-AD4EB09622B4}"/>
              </a:ext>
            </a:extLst>
          </p:cNvPr>
          <p:cNvSpPr>
            <a:spLocks noChangeArrowheads="1"/>
          </p:cNvSpPr>
          <p:nvPr/>
        </p:nvSpPr>
        <p:spPr bwMode="auto">
          <a:xfrm>
            <a:off x="7211616" y="4677944"/>
            <a:ext cx="19323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ctr" defTabSz="457200" rtl="0" eaLnBrk="1" fontAlgn="auto" latinLnBrk="0" hangingPunct="1">
              <a:lnSpc>
                <a:spcPts val="1200"/>
              </a:lnSpc>
              <a:spcBef>
                <a:spcPct val="0"/>
              </a:spcBef>
              <a:spcAft>
                <a:spcPts val="0"/>
              </a:spcAft>
              <a:buClrTx/>
              <a:buSzTx/>
              <a:buFont typeface="Arial" panose="020B0604020202020204" pitchFamily="34" charset="0"/>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人間の通過記録</a:t>
            </a:r>
          </a:p>
        </p:txBody>
      </p:sp>
      <p:sp>
        <p:nvSpPr>
          <p:cNvPr id="27" name="Line 32">
            <a:extLst>
              <a:ext uri="{FF2B5EF4-FFF2-40B4-BE49-F238E27FC236}">
                <a16:creationId xmlns:a16="http://schemas.microsoft.com/office/drawing/2014/main" id="{54F17F8E-5F49-4EEA-97DC-E93F43B8EACB}"/>
              </a:ext>
            </a:extLst>
          </p:cNvPr>
          <p:cNvSpPr>
            <a:spLocks noChangeShapeType="1"/>
          </p:cNvSpPr>
          <p:nvPr/>
        </p:nvSpPr>
        <p:spPr bwMode="auto">
          <a:xfrm>
            <a:off x="2432134" y="4084226"/>
            <a:ext cx="86915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8" name="Line 33">
            <a:extLst>
              <a:ext uri="{FF2B5EF4-FFF2-40B4-BE49-F238E27FC236}">
                <a16:creationId xmlns:a16="http://schemas.microsoft.com/office/drawing/2014/main" id="{A3ED3223-9758-416B-A145-5D44D649DE5F}"/>
              </a:ext>
            </a:extLst>
          </p:cNvPr>
          <p:cNvSpPr>
            <a:spLocks noChangeShapeType="1"/>
          </p:cNvSpPr>
          <p:nvPr/>
        </p:nvSpPr>
        <p:spPr bwMode="auto">
          <a:xfrm flipH="1">
            <a:off x="2442850" y="3344848"/>
            <a:ext cx="834628" cy="11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9" name="角丸四角形 29">
            <a:extLst>
              <a:ext uri="{FF2B5EF4-FFF2-40B4-BE49-F238E27FC236}">
                <a16:creationId xmlns:a16="http://schemas.microsoft.com/office/drawing/2014/main" id="{4F57BAE5-FDBC-4A4E-B156-01D36C11E426}"/>
              </a:ext>
            </a:extLst>
          </p:cNvPr>
          <p:cNvSpPr/>
          <p:nvPr/>
        </p:nvSpPr>
        <p:spPr>
          <a:xfrm>
            <a:off x="981357" y="5934795"/>
            <a:ext cx="6639521" cy="705358"/>
          </a:xfrm>
          <a:prstGeom prst="round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91070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0438F5-6990-4C9A-9CAF-AA06AD6EB449}"/>
              </a:ext>
            </a:extLst>
          </p:cNvPr>
          <p:cNvSpPr>
            <a:spLocks noGrp="1"/>
          </p:cNvSpPr>
          <p:nvPr>
            <p:ph type="title"/>
          </p:nvPr>
        </p:nvSpPr>
        <p:spPr/>
        <p:txBody>
          <a:bodyPr>
            <a:normAutofit fontScale="90000"/>
          </a:bodyPr>
          <a:lstStyle/>
          <a:p>
            <a:r>
              <a:rPr kumimoji="1" lang="ja-JP" altLang="en-US" dirty="0"/>
              <a:t>情報セキュリティ</a:t>
            </a:r>
          </a:p>
        </p:txBody>
      </p:sp>
      <p:sp>
        <p:nvSpPr>
          <p:cNvPr id="4" name="スライド番号プレースホルダー 3">
            <a:extLst>
              <a:ext uri="{FF2B5EF4-FFF2-40B4-BE49-F238E27FC236}">
                <a16:creationId xmlns:a16="http://schemas.microsoft.com/office/drawing/2014/main" id="{74405617-642B-4B4F-B6DD-88CD758A575C}"/>
              </a:ext>
            </a:extLst>
          </p:cNvPr>
          <p:cNvSpPr>
            <a:spLocks noGrp="1"/>
          </p:cNvSpPr>
          <p:nvPr>
            <p:ph type="sldNum" sz="quarter" idx="12"/>
          </p:nvPr>
        </p:nvSpPr>
        <p:spPr/>
        <p:txBody>
          <a:bodyPr/>
          <a:lstStyle/>
          <a:p>
            <a:fld id="{E205D82C-95A1-431E-8E38-AA614A14CDCF}" type="slidenum">
              <a:rPr kumimoji="1" lang="ja-JP" altLang="en-US" smtClean="0"/>
              <a:t>15</a:t>
            </a:fld>
            <a:endParaRPr kumimoji="1" lang="ja-JP" altLang="en-US"/>
          </a:p>
        </p:txBody>
      </p:sp>
      <p:sp>
        <p:nvSpPr>
          <p:cNvPr id="5" name="Rectangle 3">
            <a:extLst>
              <a:ext uri="{FF2B5EF4-FFF2-40B4-BE49-F238E27FC236}">
                <a16:creationId xmlns:a16="http://schemas.microsoft.com/office/drawing/2014/main" id="{EFA92356-0326-43D8-8972-E3FE3EE902FD}"/>
              </a:ext>
            </a:extLst>
          </p:cNvPr>
          <p:cNvSpPr txBox="1">
            <a:spLocks/>
          </p:cNvSpPr>
          <p:nvPr/>
        </p:nvSpPr>
        <p:spPr>
          <a:xfrm>
            <a:off x="533400" y="903318"/>
            <a:ext cx="8077200" cy="532238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dirty="0"/>
              <a:t>データベースは情報セキュリティにも関連</a:t>
            </a:r>
            <a:endParaRPr lang="en-US" altLang="ja-JP" sz="2400" dirty="0"/>
          </a:p>
          <a:p>
            <a:pPr marL="0" indent="0">
              <a:buNone/>
            </a:pPr>
            <a:endParaRPr lang="ja-JP" altLang="en-US" sz="2400" dirty="0"/>
          </a:p>
          <a:p>
            <a:r>
              <a:rPr lang="ja-JP" altLang="en-US" sz="2400" b="1" dirty="0"/>
              <a:t>データの保護</a:t>
            </a:r>
            <a:endParaRPr lang="en-US" altLang="ja-JP" sz="2400" b="1" dirty="0"/>
          </a:p>
          <a:p>
            <a:pPr marL="0" indent="0">
              <a:buNone/>
            </a:pPr>
            <a:r>
              <a:rPr lang="ja-JP" altLang="en-US" sz="2400" dirty="0"/>
              <a:t>データベースは重要な情報を格納。</a:t>
            </a:r>
            <a:endParaRPr lang="en-US" altLang="ja-JP" sz="2400" dirty="0"/>
          </a:p>
          <a:p>
            <a:pPr marL="0" indent="0">
              <a:buNone/>
            </a:pPr>
            <a:r>
              <a:rPr lang="ja-JP" altLang="en-US" sz="2400" b="1" dirty="0"/>
              <a:t>コンピュータシステムの故障、電力不足、災害からデータを守る</a:t>
            </a:r>
            <a:r>
              <a:rPr lang="ja-JP" altLang="en-US" sz="2400" dirty="0"/>
              <a:t>必要がある。</a:t>
            </a:r>
            <a:endParaRPr lang="en-US" altLang="ja-JP" sz="2400" dirty="0"/>
          </a:p>
          <a:p>
            <a:pPr marL="0" indent="0">
              <a:buNone/>
            </a:pPr>
            <a:endParaRPr lang="ja-JP" altLang="en-US" sz="2400" dirty="0"/>
          </a:p>
          <a:p>
            <a:r>
              <a:rPr lang="ja-JP" altLang="en-US" sz="2400" b="1" dirty="0"/>
              <a:t>セキュリティ上の脅威</a:t>
            </a:r>
            <a:endParaRPr lang="en-US" altLang="ja-JP" sz="2400" b="1" dirty="0"/>
          </a:p>
          <a:p>
            <a:pPr marL="0" indent="0">
              <a:buNone/>
            </a:pPr>
            <a:r>
              <a:rPr lang="ja-JP" altLang="en-US" sz="2400" b="1" dirty="0"/>
              <a:t>不正侵入や情報漏洩から会員情報やデータベースのデータを保護</a:t>
            </a:r>
            <a:r>
              <a:rPr lang="ja-JP" altLang="en-US" sz="2400" dirty="0"/>
              <a:t>する必要がある。セキュリティ上の脅威に対処するための対策が重要。</a:t>
            </a:r>
          </a:p>
        </p:txBody>
      </p:sp>
    </p:spTree>
    <p:extLst>
      <p:ext uri="{BB962C8B-B14F-4D97-AF65-F5344CB8AC3E}">
        <p14:creationId xmlns:p14="http://schemas.microsoft.com/office/powerpoint/2010/main" val="2258265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990C8A-F7B7-4A51-BB22-50FAFCAFB56C}"/>
              </a:ext>
            </a:extLst>
          </p:cNvPr>
          <p:cNvSpPr>
            <a:spLocks noGrp="1"/>
          </p:cNvSpPr>
          <p:nvPr>
            <p:ph type="title"/>
          </p:nvPr>
        </p:nvSpPr>
        <p:spPr/>
        <p:txBody>
          <a:bodyPr>
            <a:normAutofit fontScale="90000"/>
          </a:bodyPr>
          <a:lstStyle/>
          <a:p>
            <a:r>
              <a:rPr kumimoji="1" lang="ja-JP" altLang="en-US" dirty="0"/>
              <a:t>データサイエンス</a:t>
            </a:r>
          </a:p>
        </p:txBody>
      </p:sp>
      <p:sp>
        <p:nvSpPr>
          <p:cNvPr id="3" name="コンテンツ プレースホルダー 2">
            <a:extLst>
              <a:ext uri="{FF2B5EF4-FFF2-40B4-BE49-F238E27FC236}">
                <a16:creationId xmlns:a16="http://schemas.microsoft.com/office/drawing/2014/main" id="{8FF1A94A-866F-4BEF-BAAE-F654EC39DF62}"/>
              </a:ext>
            </a:extLst>
          </p:cNvPr>
          <p:cNvSpPr>
            <a:spLocks noGrp="1"/>
          </p:cNvSpPr>
          <p:nvPr>
            <p:ph idx="1"/>
          </p:nvPr>
        </p:nvSpPr>
        <p:spPr>
          <a:xfrm>
            <a:off x="321845" y="846252"/>
            <a:ext cx="8461208" cy="5875223"/>
          </a:xfrm>
        </p:spPr>
        <p:txBody>
          <a:bodyPr>
            <a:noAutofit/>
          </a:bodyPr>
          <a:lstStyle/>
          <a:p>
            <a:pPr>
              <a:lnSpc>
                <a:spcPct val="120000"/>
              </a:lnSpc>
              <a:spcBef>
                <a:spcPts val="1200"/>
              </a:spcBef>
            </a:pPr>
            <a:r>
              <a:rPr lang="ja-JP" altLang="en-US" sz="2400" b="1" dirty="0">
                <a:solidFill>
                  <a:srgbClr val="C00000"/>
                </a:solidFill>
              </a:rPr>
              <a:t>データサイエンス</a:t>
            </a:r>
            <a:r>
              <a:rPr lang="ja-JP" altLang="en-US" sz="2400" dirty="0"/>
              <a:t>は、</a:t>
            </a:r>
            <a:r>
              <a:rPr lang="ja-JP" altLang="en-US" sz="2400" b="1" u="sng" dirty="0">
                <a:solidFill>
                  <a:srgbClr val="FF0000"/>
                </a:solidFill>
              </a:rPr>
              <a:t>データから有益な情報を抽出</a:t>
            </a:r>
            <a:r>
              <a:rPr lang="ja-JP" altLang="en-US" sz="2400" dirty="0"/>
              <a:t>する学問。</a:t>
            </a:r>
            <a:r>
              <a:rPr lang="ja-JP" altLang="en-US" sz="2400" b="1" dirty="0"/>
              <a:t>さまざまな分野で活用されている</a:t>
            </a:r>
            <a:endParaRPr lang="en-US" altLang="ja-JP" sz="2400" dirty="0"/>
          </a:p>
          <a:p>
            <a:pPr lvl="1"/>
            <a:r>
              <a:rPr lang="ja-JP" altLang="en-US" sz="2000" dirty="0"/>
              <a:t>ビジネス分野：顧客の嗜好やニーズを分析し、マーケティング戦略の立案を行う</a:t>
            </a:r>
          </a:p>
          <a:p>
            <a:pPr lvl="1"/>
            <a:r>
              <a:rPr lang="ja-JP" altLang="en-US" sz="2000" dirty="0"/>
              <a:t>医療分野：病気の早期発見や効果的な治療法の開発を行う</a:t>
            </a:r>
          </a:p>
          <a:p>
            <a:pPr lvl="1"/>
            <a:r>
              <a:rPr lang="ja-JP" altLang="en-US" sz="2000" dirty="0"/>
              <a:t>工学分野：製品品質の改善や予測保全など、生産の最適化を行う</a:t>
            </a:r>
            <a:endParaRPr lang="en-US" altLang="ja-JP" sz="2000" dirty="0"/>
          </a:p>
          <a:p>
            <a:pPr lvl="1"/>
            <a:endParaRPr lang="en-US" altLang="ja-JP" sz="2400" dirty="0"/>
          </a:p>
          <a:p>
            <a:pPr>
              <a:lnSpc>
                <a:spcPct val="120000"/>
              </a:lnSpc>
              <a:spcBef>
                <a:spcPts val="1200"/>
              </a:spcBef>
            </a:pPr>
            <a:r>
              <a:rPr lang="ja-JP" altLang="en-US" sz="2400" b="1" dirty="0"/>
              <a:t>情報化社会</a:t>
            </a:r>
            <a:r>
              <a:rPr lang="ja-JP" altLang="en-US" sz="2400" dirty="0"/>
              <a:t>において、</a:t>
            </a:r>
            <a:r>
              <a:rPr lang="ja-JP" altLang="en-US" sz="2400" b="1" dirty="0"/>
              <a:t>多くのデータが生み出されている。</a:t>
            </a:r>
            <a:r>
              <a:rPr lang="ja-JP" altLang="en-US" sz="2400" dirty="0"/>
              <a:t>データサイエンスは、</a:t>
            </a:r>
            <a:r>
              <a:rPr lang="ja-JP" altLang="en-US" sz="2400" b="1" dirty="0"/>
              <a:t>将来の活躍につながる</a:t>
            </a:r>
            <a:endParaRPr lang="en-US" altLang="ja-JP" sz="2400" b="1" dirty="0"/>
          </a:p>
          <a:p>
            <a:pPr>
              <a:lnSpc>
                <a:spcPct val="120000"/>
              </a:lnSpc>
              <a:spcBef>
                <a:spcPts val="1200"/>
              </a:spcBef>
            </a:pPr>
            <a:r>
              <a:rPr lang="ja-JP" altLang="en-US" sz="2400" dirty="0"/>
              <a:t>データサイエンスは、</a:t>
            </a:r>
            <a:r>
              <a:rPr lang="ja-JP" altLang="en-US" sz="2400" b="1" dirty="0"/>
              <a:t>大量のデータを扱う</a:t>
            </a:r>
            <a:r>
              <a:rPr lang="ja-JP" altLang="en-US" sz="2400" dirty="0"/>
              <a:t>もの。</a:t>
            </a:r>
            <a:r>
              <a:rPr lang="ja-JP" altLang="en-US" sz="2400" b="1" dirty="0"/>
              <a:t>機械学習</a:t>
            </a:r>
            <a:r>
              <a:rPr lang="ja-JP" altLang="en-US" sz="2400" dirty="0"/>
              <a:t>など</a:t>
            </a:r>
            <a:r>
              <a:rPr lang="ja-JP" altLang="en-US" sz="2400" b="1" dirty="0"/>
              <a:t>人工知能</a:t>
            </a:r>
            <a:r>
              <a:rPr lang="ja-JP" altLang="en-US" sz="2400" dirty="0"/>
              <a:t>や</a:t>
            </a:r>
            <a:r>
              <a:rPr lang="ja-JP" altLang="en-US" sz="2400" b="1" dirty="0"/>
              <a:t>情報処理</a:t>
            </a:r>
            <a:r>
              <a:rPr lang="ja-JP" altLang="en-US" sz="2400" dirty="0"/>
              <a:t>とも大きく</a:t>
            </a:r>
            <a:r>
              <a:rPr lang="ja-JP" altLang="en-US" sz="2400" b="1" dirty="0"/>
              <a:t>関連</a:t>
            </a:r>
            <a:r>
              <a:rPr lang="ja-JP" altLang="en-US" sz="2400" dirty="0"/>
              <a:t>する。</a:t>
            </a:r>
            <a:r>
              <a:rPr lang="ja-JP" altLang="en-US" sz="2400" b="1" dirty="0"/>
              <a:t>さまざまな分野でデータを活用する実力</a:t>
            </a:r>
            <a:r>
              <a:rPr lang="ja-JP" altLang="en-US" sz="2400" dirty="0"/>
              <a:t>につながる。</a:t>
            </a:r>
            <a:endParaRPr lang="en-US" altLang="ja-JP" sz="2400" dirty="0"/>
          </a:p>
          <a:p>
            <a:pPr>
              <a:lnSpc>
                <a:spcPct val="120000"/>
              </a:lnSpc>
              <a:spcBef>
                <a:spcPts val="1200"/>
              </a:spcBef>
            </a:pPr>
            <a:endParaRPr lang="ja-JP" altLang="en-US" sz="2400" b="1" dirty="0"/>
          </a:p>
          <a:p>
            <a:pPr>
              <a:lnSpc>
                <a:spcPct val="120000"/>
              </a:lnSpc>
              <a:spcBef>
                <a:spcPts val="1200"/>
              </a:spcBef>
            </a:pPr>
            <a:endParaRPr kumimoji="1" lang="ja-JP" altLang="en-US" sz="2400" dirty="0"/>
          </a:p>
        </p:txBody>
      </p:sp>
      <p:sp>
        <p:nvSpPr>
          <p:cNvPr id="4" name="スライド番号プレースホルダー 3">
            <a:extLst>
              <a:ext uri="{FF2B5EF4-FFF2-40B4-BE49-F238E27FC236}">
                <a16:creationId xmlns:a16="http://schemas.microsoft.com/office/drawing/2014/main" id="{27EEA5D6-561A-4205-B6C3-861B1AD0ACB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4026471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E63768-0E64-4D78-8BCC-7ACA5C310C49}"/>
              </a:ext>
            </a:extLst>
          </p:cNvPr>
          <p:cNvSpPr>
            <a:spLocks noGrp="1"/>
          </p:cNvSpPr>
          <p:nvPr>
            <p:ph type="title"/>
          </p:nvPr>
        </p:nvSpPr>
        <p:spPr/>
        <p:txBody>
          <a:bodyPr>
            <a:normAutofit fontScale="90000"/>
          </a:bodyPr>
          <a:lstStyle/>
          <a:p>
            <a:r>
              <a:rPr kumimoji="1" lang="ja-JP" altLang="en-US" dirty="0"/>
              <a:t>クラウド</a:t>
            </a:r>
          </a:p>
        </p:txBody>
      </p:sp>
      <p:sp>
        <p:nvSpPr>
          <p:cNvPr id="4" name="スライド番号プレースホルダー 3">
            <a:extLst>
              <a:ext uri="{FF2B5EF4-FFF2-40B4-BE49-F238E27FC236}">
                <a16:creationId xmlns:a16="http://schemas.microsoft.com/office/drawing/2014/main" id="{ECE650CB-60AC-414B-A9F6-C0AF567297EE}"/>
              </a:ext>
            </a:extLst>
          </p:cNvPr>
          <p:cNvSpPr>
            <a:spLocks noGrp="1"/>
          </p:cNvSpPr>
          <p:nvPr>
            <p:ph type="sldNum" sz="quarter" idx="12"/>
          </p:nvPr>
        </p:nvSpPr>
        <p:spPr/>
        <p:txBody>
          <a:bodyPr/>
          <a:lstStyle/>
          <a:p>
            <a:fld id="{E205D82C-95A1-431E-8E38-AA614A14CDCF}" type="slidenum">
              <a:rPr kumimoji="1" lang="ja-JP" altLang="en-US" smtClean="0"/>
              <a:t>17</a:t>
            </a:fld>
            <a:endParaRPr kumimoji="1" lang="ja-JP" altLang="en-US"/>
          </a:p>
        </p:txBody>
      </p:sp>
      <p:sp>
        <p:nvSpPr>
          <p:cNvPr id="5" name="Rectangle 3">
            <a:extLst>
              <a:ext uri="{FF2B5EF4-FFF2-40B4-BE49-F238E27FC236}">
                <a16:creationId xmlns:a16="http://schemas.microsoft.com/office/drawing/2014/main" id="{3B7C98DF-CFBB-47E3-BA00-9A19762D3E3F}"/>
              </a:ext>
            </a:extLst>
          </p:cNvPr>
          <p:cNvSpPr txBox="1">
            <a:spLocks/>
          </p:cNvSpPr>
          <p:nvPr/>
        </p:nvSpPr>
        <p:spPr>
          <a:xfrm>
            <a:off x="568842" y="1259086"/>
            <a:ext cx="8214211" cy="342542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defRPr/>
            </a:pPr>
            <a:r>
              <a:rPr lang="ja-JP" altLang="en-US" sz="2400" b="1" dirty="0">
                <a:solidFill>
                  <a:srgbClr val="C00000"/>
                </a:solidFill>
              </a:rPr>
              <a:t>クラウドコンピューティング</a:t>
            </a:r>
            <a:r>
              <a:rPr lang="ja-JP" altLang="en-US" sz="2400" dirty="0"/>
              <a:t>は、</a:t>
            </a:r>
            <a:r>
              <a:rPr lang="ja-JP" altLang="en-US" sz="2400" b="1" dirty="0"/>
              <a:t>コンピュータを所有せずに借りる仕組み</a:t>
            </a:r>
            <a:endParaRPr lang="en-US" altLang="ja-JP" sz="2400" b="1" dirty="0"/>
          </a:p>
          <a:p>
            <a:pPr>
              <a:defRPr/>
            </a:pPr>
            <a:r>
              <a:rPr lang="ja-JP" altLang="en-US" sz="2400" b="1" dirty="0"/>
              <a:t>インターネットを介して</a:t>
            </a:r>
            <a:r>
              <a:rPr lang="ja-JP" altLang="en-US" sz="2400" dirty="0"/>
              <a:t>コンピューティングリソースに</a:t>
            </a:r>
            <a:r>
              <a:rPr lang="ja-JP" altLang="en-US" sz="2400" b="1" dirty="0"/>
              <a:t>アクセス</a:t>
            </a:r>
            <a:r>
              <a:rPr lang="ja-JP" altLang="en-US" sz="2400" dirty="0"/>
              <a:t>。</a:t>
            </a:r>
            <a:endParaRPr lang="en-US" altLang="ja-JP" sz="2400" dirty="0"/>
          </a:p>
          <a:p>
            <a:pPr>
              <a:defRPr/>
            </a:pPr>
            <a:r>
              <a:rPr lang="ja-JP" altLang="en-US" sz="2400" b="1" dirty="0"/>
              <a:t>データベース</a:t>
            </a:r>
            <a:r>
              <a:rPr lang="ja-JP" altLang="en-US" sz="2400" dirty="0"/>
              <a:t>と、そのアプリケーションは、</a:t>
            </a:r>
            <a:r>
              <a:rPr lang="ja-JP" altLang="en-US" sz="2400" b="1" dirty="0"/>
              <a:t>クラウド上のオンライン</a:t>
            </a:r>
            <a:r>
              <a:rPr lang="ja-JP" altLang="en-US" sz="2400" dirty="0"/>
              <a:t>でも</a:t>
            </a:r>
            <a:r>
              <a:rPr lang="ja-JP" altLang="en-US" sz="2400" b="1" dirty="0"/>
              <a:t>実現可能</a:t>
            </a:r>
            <a:r>
              <a:rPr lang="ja-JP" altLang="en-US" sz="2400" dirty="0"/>
              <a:t>である</a:t>
            </a:r>
            <a:endParaRPr lang="en-US" altLang="ja-JP" sz="2400" dirty="0"/>
          </a:p>
          <a:p>
            <a:pPr>
              <a:defRPr/>
            </a:pPr>
            <a:r>
              <a:rPr lang="ja-JP" altLang="en-US" sz="2400" b="1" dirty="0">
                <a:solidFill>
                  <a:srgbClr val="C00000"/>
                </a:solidFill>
              </a:rPr>
              <a:t>クラウドコンピューティング</a:t>
            </a:r>
            <a:r>
              <a:rPr lang="ja-JP" altLang="en-US" sz="2400" dirty="0"/>
              <a:t>の</a:t>
            </a:r>
            <a:r>
              <a:rPr lang="ja-JP" altLang="en-US" sz="2400" b="1" dirty="0"/>
              <a:t>メリット</a:t>
            </a:r>
            <a:r>
              <a:rPr lang="ja-JP" altLang="en-US" sz="2400" dirty="0"/>
              <a:t>として、</a:t>
            </a:r>
            <a:r>
              <a:rPr lang="ja-JP" altLang="en-US" sz="2400" b="1" dirty="0"/>
              <a:t>購入、保有、運用管理コストの削減</a:t>
            </a:r>
            <a:r>
              <a:rPr lang="ja-JP" altLang="en-US" sz="2400" dirty="0"/>
              <a:t>がある。</a:t>
            </a:r>
            <a:endParaRPr lang="en-US" altLang="ja-JP" sz="2400" dirty="0"/>
          </a:p>
          <a:p>
            <a:pPr>
              <a:defRPr/>
            </a:pPr>
            <a:r>
              <a:rPr lang="en-US" altLang="ja-JP" sz="2400" dirty="0"/>
              <a:t>AI</a:t>
            </a:r>
            <a:r>
              <a:rPr lang="ja-JP" altLang="en-US" sz="2400" dirty="0"/>
              <a:t>スピーカーやスマートフォンなど、多くのデバイスもクラウドと連携可能。</a:t>
            </a:r>
            <a:endParaRPr lang="en-US" altLang="ja-JP" sz="2400" dirty="0"/>
          </a:p>
        </p:txBody>
      </p:sp>
    </p:spTree>
    <p:extLst>
      <p:ext uri="{BB962C8B-B14F-4D97-AF65-F5344CB8AC3E}">
        <p14:creationId xmlns:p14="http://schemas.microsoft.com/office/powerpoint/2010/main" val="2934932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0B7222-82BF-6E16-9C55-EB29A38769F1}"/>
              </a:ext>
            </a:extLst>
          </p:cNvPr>
          <p:cNvSpPr>
            <a:spLocks noGrp="1"/>
          </p:cNvSpPr>
          <p:nvPr>
            <p:ph type="title"/>
          </p:nvPr>
        </p:nvSpPr>
        <p:spPr/>
        <p:txBody>
          <a:bodyPr>
            <a:normAutofit fontScale="90000"/>
          </a:bodyPr>
          <a:lstStyle/>
          <a:p>
            <a:r>
              <a:rPr kumimoji="1" lang="ja-JP" altLang="en-US" dirty="0"/>
              <a:t>ここまでのまとめ</a:t>
            </a:r>
          </a:p>
        </p:txBody>
      </p:sp>
      <p:sp>
        <p:nvSpPr>
          <p:cNvPr id="3" name="コンテンツ プレースホルダー 2">
            <a:extLst>
              <a:ext uri="{FF2B5EF4-FFF2-40B4-BE49-F238E27FC236}">
                <a16:creationId xmlns:a16="http://schemas.microsoft.com/office/drawing/2014/main" id="{A1BECAA6-3076-8A33-DE3A-2FD2C773DF5C}"/>
              </a:ext>
            </a:extLst>
          </p:cNvPr>
          <p:cNvSpPr>
            <a:spLocks noGrp="1"/>
          </p:cNvSpPr>
          <p:nvPr>
            <p:ph idx="1"/>
          </p:nvPr>
        </p:nvSpPr>
        <p:spPr/>
        <p:txBody>
          <a:bodyPr/>
          <a:lstStyle/>
          <a:p>
            <a:r>
              <a:rPr lang="ja-JP" altLang="en-US" sz="2400" b="1" dirty="0">
                <a:solidFill>
                  <a:srgbClr val="C00000"/>
                </a:solidFill>
              </a:rPr>
              <a:t>データベース</a:t>
            </a:r>
            <a:r>
              <a:rPr lang="ja-JP" altLang="en-US" sz="2400" dirty="0"/>
              <a:t>は、</a:t>
            </a:r>
            <a:r>
              <a:rPr lang="ja-JP" altLang="en-US" sz="2400" b="1" dirty="0"/>
              <a:t>特定のテーマや目的</a:t>
            </a:r>
            <a:r>
              <a:rPr lang="ja-JP" altLang="en-US" sz="2400" dirty="0"/>
              <a:t>に従って収集された</a:t>
            </a:r>
            <a:r>
              <a:rPr lang="ja-JP" altLang="en-US" sz="2400" b="1" dirty="0"/>
              <a:t>大量のデータ</a:t>
            </a:r>
            <a:endParaRPr lang="en-US" altLang="ja-JP" sz="2400" b="1" u="sng" dirty="0">
              <a:solidFill>
                <a:srgbClr val="C00000"/>
              </a:solidFill>
            </a:endParaRPr>
          </a:p>
          <a:p>
            <a:endParaRPr kumimoji="1" lang="en-US" altLang="ja-JP" sz="2400" b="1" u="sng" dirty="0">
              <a:solidFill>
                <a:srgbClr val="C00000"/>
              </a:solidFill>
            </a:endParaRPr>
          </a:p>
          <a:p>
            <a:r>
              <a:rPr lang="ja-JP" altLang="en-US" sz="2400" b="1" dirty="0">
                <a:solidFill>
                  <a:srgbClr val="FF0000"/>
                </a:solidFill>
              </a:rPr>
              <a:t>データベース</a:t>
            </a:r>
            <a:r>
              <a:rPr lang="ja-JP" altLang="en-US" sz="2400" dirty="0"/>
              <a:t>は</a:t>
            </a:r>
            <a:r>
              <a:rPr lang="ja-JP" altLang="en-US" sz="2400" b="1" dirty="0"/>
              <a:t>情報セキュリティ</a:t>
            </a:r>
            <a:r>
              <a:rPr lang="ja-JP" altLang="en-US" sz="2400" dirty="0"/>
              <a:t>、</a:t>
            </a:r>
            <a:r>
              <a:rPr lang="ja-JP" altLang="en-US" sz="2400" b="1" dirty="0"/>
              <a:t>サイバーフィジカル</a:t>
            </a:r>
            <a:r>
              <a:rPr lang="ja-JP" altLang="en-US" sz="2400" dirty="0"/>
              <a:t>、</a:t>
            </a:r>
            <a:r>
              <a:rPr lang="ja-JP" altLang="en-US" sz="2400" b="1" dirty="0"/>
              <a:t>クラウドコンピューティング</a:t>
            </a:r>
            <a:r>
              <a:rPr lang="ja-JP" altLang="en-US" sz="2400" dirty="0"/>
              <a:t>などの</a:t>
            </a:r>
            <a:r>
              <a:rPr lang="ja-JP" altLang="en-US" sz="2400" b="1" dirty="0"/>
              <a:t>新たなテクノロジー</a:t>
            </a:r>
            <a:r>
              <a:rPr lang="ja-JP" altLang="en-US" sz="2400" dirty="0"/>
              <a:t>と結びついて、</a:t>
            </a:r>
            <a:r>
              <a:rPr lang="ja-JP" altLang="en-US" sz="2400" b="1" u="sng" dirty="0"/>
              <a:t>現代社会に多大な影響</a:t>
            </a:r>
            <a:r>
              <a:rPr lang="ja-JP" altLang="en-US" sz="2400" dirty="0"/>
              <a:t>を与えている。</a:t>
            </a:r>
            <a:endParaRPr kumimoji="1" lang="ja-JP" altLang="en-US" dirty="0"/>
          </a:p>
        </p:txBody>
      </p:sp>
      <p:sp>
        <p:nvSpPr>
          <p:cNvPr id="4" name="スライド番号プレースホルダー 3">
            <a:extLst>
              <a:ext uri="{FF2B5EF4-FFF2-40B4-BE49-F238E27FC236}">
                <a16:creationId xmlns:a16="http://schemas.microsoft.com/office/drawing/2014/main" id="{09647FDE-E6C9-4350-0067-32C37B255C5C}"/>
              </a:ext>
            </a:extLst>
          </p:cNvPr>
          <p:cNvSpPr>
            <a:spLocks noGrp="1"/>
          </p:cNvSpPr>
          <p:nvPr>
            <p:ph type="sldNum" sz="quarter" idx="12"/>
          </p:nvPr>
        </p:nvSpPr>
        <p:spPr/>
        <p:txBody>
          <a:bodyPr/>
          <a:lstStyle/>
          <a:p>
            <a:fld id="{E205D82C-95A1-431E-8E38-AA614A14CDCF}" type="slidenum">
              <a:rPr kumimoji="1" lang="ja-JP" altLang="en-US" smtClean="0"/>
              <a:t>18</a:t>
            </a:fld>
            <a:endParaRPr kumimoji="1" lang="ja-JP" altLang="en-US"/>
          </a:p>
        </p:txBody>
      </p:sp>
    </p:spTree>
    <p:extLst>
      <p:ext uri="{BB962C8B-B14F-4D97-AF65-F5344CB8AC3E}">
        <p14:creationId xmlns:p14="http://schemas.microsoft.com/office/powerpoint/2010/main" val="3371623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A6836E-C603-43CB-9DA7-89D8E3FA3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6007DD-F9BF-4F0F-B8C6-C514B2841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タイトル 1"/>
          <p:cNvSpPr>
            <a:spLocks noGrp="1"/>
          </p:cNvSpPr>
          <p:nvPr>
            <p:ph type="ctrTitle"/>
          </p:nvPr>
        </p:nvSpPr>
        <p:spPr>
          <a:xfrm>
            <a:off x="565443" y="1321056"/>
            <a:ext cx="8013114" cy="1991979"/>
          </a:xfrm>
        </p:spPr>
        <p:txBody>
          <a:bodyPr anchor="b">
            <a:normAutofit/>
          </a:bodyPr>
          <a:lstStyle/>
          <a:p>
            <a:r>
              <a:rPr lang="en-US" altLang="ja-JP" sz="4500">
                <a:solidFill>
                  <a:schemeClr val="tx2"/>
                </a:solidFill>
              </a:rPr>
              <a:t>1-2</a:t>
            </a:r>
            <a:r>
              <a:rPr lang="ja-JP" altLang="en-US" sz="4500">
                <a:solidFill>
                  <a:schemeClr val="tx2"/>
                </a:solidFill>
              </a:rPr>
              <a:t>．情報とデータ</a:t>
            </a:r>
          </a:p>
        </p:txBody>
      </p:sp>
      <p:grpSp>
        <p:nvGrpSpPr>
          <p:cNvPr id="13" name="Group 12">
            <a:extLst>
              <a:ext uri="{FF2B5EF4-FFF2-40B4-BE49-F238E27FC236}">
                <a16:creationId xmlns:a16="http://schemas.microsoft.com/office/drawing/2014/main" id="{8A0FAFCA-5C96-453B-83B7-A9AEF7F189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00351" y="0"/>
            <a:ext cx="3243649" cy="2641149"/>
            <a:chOff x="6867015" y="-1"/>
            <a:chExt cx="5324985" cy="3251912"/>
          </a:xfrm>
          <a:solidFill>
            <a:schemeClr val="accent5">
              <a:alpha val="10000"/>
            </a:schemeClr>
          </a:solidFill>
        </p:grpSpPr>
        <p:sp>
          <p:nvSpPr>
            <p:cNvPr id="14" name="Freeform: Shape 13">
              <a:extLst>
                <a:ext uri="{FF2B5EF4-FFF2-40B4-BE49-F238E27FC236}">
                  <a16:creationId xmlns:a16="http://schemas.microsoft.com/office/drawing/2014/main" id="{4A0F84AE-A24D-4353-B1BA-BD80DAA38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F093259-3E74-43A1-944B-B106C8105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AA28A35-1E54-4054-BB95-42FAFA13A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BA3A17F-F3BD-4B94-9CC8-006700210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CD0398DD-AD75-4E2B-A3C6-35073082A8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799165" y="4001437"/>
            <a:ext cx="3655725" cy="2057400"/>
            <a:chOff x="-305" y="-1"/>
            <a:chExt cx="3832880" cy="2876136"/>
          </a:xfrm>
        </p:grpSpPr>
        <p:sp>
          <p:nvSpPr>
            <p:cNvPr id="20" name="Freeform: Shape 19">
              <a:extLst>
                <a:ext uri="{FF2B5EF4-FFF2-40B4-BE49-F238E27FC236}">
                  <a16:creationId xmlns:a16="http://schemas.microsoft.com/office/drawing/2014/main" id="{03E4F247-A844-4CD1-A37E-B7EA0DA2D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E2387B1B-D4D3-493F-8D7A-C7A89DBD4A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3404477-1F13-4859-84DA-12A303AC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B8C62FD-B708-4F00-80BB-1250C6011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a:lnSpc>
                <a:spcPct val="90000"/>
              </a:lnSpc>
              <a:spcAft>
                <a:spcPts val="600"/>
              </a:spcAft>
            </a:pPr>
            <a:fld id="{55940FB6-D91C-4C45-82A6-6C3F63B50793}" type="slidenum">
              <a:rPr lang="ja-JP" altLang="en-US" sz="1800" smtClean="0"/>
              <a:pPr>
                <a:lnSpc>
                  <a:spcPct val="90000"/>
                </a:lnSpc>
                <a:spcAft>
                  <a:spcPts val="600"/>
                </a:spcAft>
              </a:pPr>
              <a:t>19</a:t>
            </a:fld>
            <a:endParaRPr lang="ja-JP" altLang="en-US" sz="1800"/>
          </a:p>
        </p:txBody>
      </p:sp>
    </p:spTree>
    <p:extLst>
      <p:ext uri="{BB962C8B-B14F-4D97-AF65-F5344CB8AC3E}">
        <p14:creationId xmlns:p14="http://schemas.microsoft.com/office/powerpoint/2010/main" val="324914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09DF3F-E9DB-E3AF-FF8F-BEAA001B84A4}"/>
              </a:ext>
            </a:extLst>
          </p:cNvPr>
          <p:cNvSpPr>
            <a:spLocks noGrp="1"/>
          </p:cNvSpPr>
          <p:nvPr>
            <p:ph type="title"/>
          </p:nvPr>
        </p:nvSpPr>
        <p:spPr/>
        <p:txBody>
          <a:bodyPr>
            <a:normAutofit fontScale="90000"/>
          </a:bodyPr>
          <a:lstStyle/>
          <a:p>
            <a:r>
              <a:rPr kumimoji="1" lang="ja-JP" altLang="en-US" dirty="0"/>
              <a:t>アドバイス</a:t>
            </a:r>
          </a:p>
        </p:txBody>
      </p:sp>
      <p:sp>
        <p:nvSpPr>
          <p:cNvPr id="3" name="コンテンツ プレースホルダー 2">
            <a:extLst>
              <a:ext uri="{FF2B5EF4-FFF2-40B4-BE49-F238E27FC236}">
                <a16:creationId xmlns:a16="http://schemas.microsoft.com/office/drawing/2014/main" id="{B185012C-F8EB-FFC2-7F53-0699F5566804}"/>
              </a:ext>
            </a:extLst>
          </p:cNvPr>
          <p:cNvSpPr>
            <a:spLocks noGrp="1"/>
          </p:cNvSpPr>
          <p:nvPr>
            <p:ph idx="1"/>
          </p:nvPr>
        </p:nvSpPr>
        <p:spPr/>
        <p:txBody>
          <a:bodyPr>
            <a:noAutofit/>
          </a:bodyPr>
          <a:lstStyle/>
          <a:p>
            <a:pPr marL="514350" indent="-514350">
              <a:buFont typeface="+mj-lt"/>
              <a:buAutoNum type="arabicPeriod"/>
            </a:pPr>
            <a:r>
              <a:rPr kumimoji="1" lang="ja-JP" altLang="en-US" sz="2400" b="1" dirty="0"/>
              <a:t>目標の明確化</a:t>
            </a:r>
            <a:r>
              <a:rPr kumimoji="1" lang="en-US" altLang="ja-JP" sz="2400" dirty="0"/>
              <a:t>: </a:t>
            </a:r>
            <a:r>
              <a:rPr kumimoji="1" lang="ja-JP" altLang="en-US" sz="2400" dirty="0">
                <a:solidFill>
                  <a:srgbClr val="FF0000"/>
                </a:solidFill>
              </a:rPr>
              <a:t>将来の</a:t>
            </a:r>
            <a:r>
              <a:rPr kumimoji="1" lang="en-US" altLang="ja-JP" sz="2400" dirty="0">
                <a:solidFill>
                  <a:srgbClr val="FF0000"/>
                </a:solidFill>
              </a:rPr>
              <a:t>IT</a:t>
            </a:r>
            <a:r>
              <a:rPr kumimoji="1" lang="ja-JP" altLang="en-US" sz="2400" dirty="0">
                <a:solidFill>
                  <a:srgbClr val="FF0000"/>
                </a:solidFill>
              </a:rPr>
              <a:t>エンジニアとしての基礎を習得することを明確な目標としましょう</a:t>
            </a:r>
            <a:r>
              <a:rPr kumimoji="1" lang="ja-JP" altLang="en-US" sz="2400" dirty="0"/>
              <a:t>。</a:t>
            </a:r>
          </a:p>
          <a:p>
            <a:pPr marL="514350" indent="-514350">
              <a:buFont typeface="+mj-lt"/>
              <a:buAutoNum type="arabicPeriod"/>
            </a:pPr>
            <a:r>
              <a:rPr kumimoji="1" lang="ja-JP" altLang="en-US" sz="2400" b="1" dirty="0"/>
              <a:t>重要性の理解</a:t>
            </a:r>
            <a:r>
              <a:rPr kumimoji="1" lang="en-US" altLang="ja-JP" sz="2400" dirty="0"/>
              <a:t>: </a:t>
            </a:r>
            <a:r>
              <a:rPr kumimoji="1" lang="ja-JP" altLang="en-US" sz="2400" dirty="0"/>
              <a:t>データベースシステムは社会の根幹です。その重要性を初期段階で認識しましょう。</a:t>
            </a:r>
          </a:p>
          <a:p>
            <a:pPr marL="514350" indent="-514350">
              <a:buFont typeface="+mj-lt"/>
              <a:buAutoNum type="arabicPeriod"/>
            </a:pPr>
            <a:r>
              <a:rPr kumimoji="1" lang="ja-JP" altLang="en-US" sz="2400" b="1" dirty="0"/>
              <a:t>計画的な学び</a:t>
            </a:r>
            <a:r>
              <a:rPr kumimoji="1" lang="en-US" altLang="ja-JP" sz="2400" dirty="0"/>
              <a:t>: </a:t>
            </a:r>
            <a:r>
              <a:rPr kumimoji="1" lang="ja-JP" altLang="en-US" sz="2400" dirty="0"/>
              <a:t>毎回の授業出席と課題提出によって、学習時間を確保し、定期的な積み重ねを行いましょう。これにより、途中で挫折しにくくなります。</a:t>
            </a:r>
          </a:p>
          <a:p>
            <a:pPr marL="514350" indent="-514350">
              <a:buFont typeface="+mj-lt"/>
              <a:buAutoNum type="arabicPeriod"/>
            </a:pPr>
            <a:r>
              <a:rPr kumimoji="1" lang="ja-JP" altLang="en-US" sz="2400" b="1" dirty="0"/>
              <a:t>アクティブラーニング</a:t>
            </a:r>
            <a:r>
              <a:rPr kumimoji="1" lang="en-US" altLang="ja-JP" sz="2400" dirty="0"/>
              <a:t>: </a:t>
            </a:r>
            <a:r>
              <a:rPr kumimoji="1" lang="ja-JP" altLang="en-US" sz="2400" dirty="0">
                <a:solidFill>
                  <a:srgbClr val="FF0000"/>
                </a:solidFill>
              </a:rPr>
              <a:t>単なる資料の読み込みではなく、アクティブな学習に取り組みましょう。データベースの実際の作成や</a:t>
            </a:r>
            <a:r>
              <a:rPr kumimoji="1" lang="en-US" altLang="ja-JP" sz="2400" dirty="0">
                <a:solidFill>
                  <a:srgbClr val="FF0000"/>
                </a:solidFill>
              </a:rPr>
              <a:t>SQL</a:t>
            </a:r>
            <a:r>
              <a:rPr kumimoji="1" lang="ja-JP" altLang="en-US" sz="2400" dirty="0">
                <a:solidFill>
                  <a:srgbClr val="FF0000"/>
                </a:solidFill>
              </a:rPr>
              <a:t>の実行など、積極的な学習が重要です</a:t>
            </a:r>
            <a:r>
              <a:rPr kumimoji="1" lang="ja-JP" altLang="en-US" sz="2400" dirty="0"/>
              <a:t>。</a:t>
            </a:r>
          </a:p>
          <a:p>
            <a:pPr marL="514350" indent="-514350">
              <a:buFont typeface="+mj-lt"/>
              <a:buAutoNum type="arabicPeriod"/>
            </a:pPr>
            <a:r>
              <a:rPr kumimoji="1" lang="ja-JP" altLang="en-US" sz="2400" b="1" dirty="0"/>
              <a:t>成功体験の積み重ね</a:t>
            </a:r>
            <a:r>
              <a:rPr kumimoji="1" lang="en-US" altLang="ja-JP" sz="2400" dirty="0"/>
              <a:t>: </a:t>
            </a:r>
            <a:r>
              <a:rPr kumimoji="1" lang="ja-JP" altLang="en-US" sz="2400" dirty="0"/>
              <a:t>小さな成功体験を積み重ね、着実に成長しましょう。</a:t>
            </a:r>
          </a:p>
          <a:p>
            <a:pPr marL="514350" indent="-514350">
              <a:buFont typeface="+mj-lt"/>
              <a:buAutoNum type="arabicPeriod"/>
            </a:pPr>
            <a:r>
              <a:rPr kumimoji="1" lang="ja-JP" altLang="en-US" sz="2400" b="1" dirty="0"/>
              <a:t>自己成長の自覚</a:t>
            </a:r>
            <a:r>
              <a:rPr kumimoji="1" lang="en-US" altLang="ja-JP" sz="2400" dirty="0"/>
              <a:t>: </a:t>
            </a:r>
            <a:r>
              <a:rPr kumimoji="1" lang="ja-JP" altLang="en-US" sz="2400" dirty="0"/>
              <a:t>知識の深化、スキルの向上、そして自己の成長を自覚しましょう。</a:t>
            </a:r>
          </a:p>
        </p:txBody>
      </p:sp>
      <p:sp>
        <p:nvSpPr>
          <p:cNvPr id="4" name="スライド番号プレースホルダー 3">
            <a:extLst>
              <a:ext uri="{FF2B5EF4-FFF2-40B4-BE49-F238E27FC236}">
                <a16:creationId xmlns:a16="http://schemas.microsoft.com/office/drawing/2014/main" id="{A3C7E42B-9DD6-4AAE-66AD-2AE8ED32BF44}"/>
              </a:ext>
            </a:extLst>
          </p:cNvPr>
          <p:cNvSpPr>
            <a:spLocks noGrp="1"/>
          </p:cNvSpPr>
          <p:nvPr>
            <p:ph type="sldNum" sz="quarter" idx="12"/>
          </p:nvPr>
        </p:nvSpPr>
        <p:spPr/>
        <p:txBody>
          <a:bodyPr/>
          <a:lstStyle/>
          <a:p>
            <a:fld id="{E205D82C-95A1-431E-8E38-AA614A14CDCF}" type="slidenum">
              <a:rPr kumimoji="1" lang="ja-JP" altLang="en-US" smtClean="0"/>
              <a:t>2</a:t>
            </a:fld>
            <a:endParaRPr kumimoji="1" lang="ja-JP" altLang="en-US"/>
          </a:p>
        </p:txBody>
      </p:sp>
    </p:spTree>
    <p:extLst>
      <p:ext uri="{BB962C8B-B14F-4D97-AF65-F5344CB8AC3E}">
        <p14:creationId xmlns:p14="http://schemas.microsoft.com/office/powerpoint/2010/main" val="1005000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5429EA-6143-2592-4BDF-756C18377971}"/>
              </a:ext>
            </a:extLst>
          </p:cNvPr>
          <p:cNvSpPr>
            <a:spLocks noGrp="1"/>
          </p:cNvSpPr>
          <p:nvPr>
            <p:ph type="title"/>
          </p:nvPr>
        </p:nvSpPr>
        <p:spPr/>
        <p:txBody>
          <a:bodyPr>
            <a:normAutofit fontScale="90000"/>
          </a:bodyPr>
          <a:lstStyle/>
          <a:p>
            <a:r>
              <a:rPr lang="ja-JP" altLang="en-US" dirty="0"/>
              <a:t>情報</a:t>
            </a:r>
            <a:r>
              <a:rPr kumimoji="1" lang="ja-JP" altLang="en-US" dirty="0"/>
              <a:t>とデータ</a:t>
            </a:r>
          </a:p>
        </p:txBody>
      </p:sp>
      <p:sp>
        <p:nvSpPr>
          <p:cNvPr id="3" name="コンテンツ プレースホルダー 2">
            <a:extLst>
              <a:ext uri="{FF2B5EF4-FFF2-40B4-BE49-F238E27FC236}">
                <a16:creationId xmlns:a16="http://schemas.microsoft.com/office/drawing/2014/main" id="{559EDFFC-5F4E-6AA1-F3F6-758FA43827AC}"/>
              </a:ext>
            </a:extLst>
          </p:cNvPr>
          <p:cNvSpPr>
            <a:spLocks noGrp="1"/>
          </p:cNvSpPr>
          <p:nvPr>
            <p:ph idx="1"/>
          </p:nvPr>
        </p:nvSpPr>
        <p:spPr/>
        <p:txBody>
          <a:bodyPr/>
          <a:lstStyle/>
          <a:p>
            <a:r>
              <a:rPr kumimoji="1" lang="ja-JP" altLang="en-US" b="1" dirty="0">
                <a:solidFill>
                  <a:srgbClr val="C00000"/>
                </a:solidFill>
              </a:rPr>
              <a:t>データ</a:t>
            </a:r>
            <a:r>
              <a:rPr kumimoji="1" lang="ja-JP" altLang="en-US" dirty="0"/>
              <a:t>は</a:t>
            </a:r>
            <a:r>
              <a:rPr kumimoji="1" lang="ja-JP" altLang="en-US" b="1" u="sng" dirty="0"/>
              <a:t>数字や符号の集まり</a:t>
            </a:r>
            <a:endParaRPr kumimoji="1" lang="en-US" altLang="ja-JP" b="1" u="sng" dirty="0"/>
          </a:p>
          <a:p>
            <a:endParaRPr lang="en-US" altLang="ja-JP" dirty="0"/>
          </a:p>
          <a:p>
            <a:r>
              <a:rPr kumimoji="1" lang="ja-JP" altLang="en-US" b="1" dirty="0">
                <a:solidFill>
                  <a:srgbClr val="C00000"/>
                </a:solidFill>
              </a:rPr>
              <a:t>情報</a:t>
            </a:r>
            <a:r>
              <a:rPr kumimoji="1" lang="ja-JP" altLang="en-US" dirty="0"/>
              <a:t>は</a:t>
            </a:r>
            <a:r>
              <a:rPr kumimoji="1" lang="ja-JP" altLang="en-US" b="1" u="sng" dirty="0"/>
              <a:t>データに意味を持たせたもの</a:t>
            </a:r>
          </a:p>
        </p:txBody>
      </p:sp>
      <p:sp>
        <p:nvSpPr>
          <p:cNvPr id="4" name="スライド番号プレースホルダー 3">
            <a:extLst>
              <a:ext uri="{FF2B5EF4-FFF2-40B4-BE49-F238E27FC236}">
                <a16:creationId xmlns:a16="http://schemas.microsoft.com/office/drawing/2014/main" id="{C569015F-ABC4-0DFD-564D-B3EF21BC6224}"/>
              </a:ext>
            </a:extLst>
          </p:cNvPr>
          <p:cNvSpPr>
            <a:spLocks noGrp="1"/>
          </p:cNvSpPr>
          <p:nvPr>
            <p:ph type="sldNum" sz="quarter" idx="12"/>
          </p:nvPr>
        </p:nvSpPr>
        <p:spPr/>
        <p:txBody>
          <a:bodyPr/>
          <a:lstStyle/>
          <a:p>
            <a:fld id="{E205D82C-95A1-431E-8E38-AA614A14CDCF}" type="slidenum">
              <a:rPr kumimoji="1" lang="ja-JP" altLang="en-US" smtClean="0"/>
              <a:t>20</a:t>
            </a:fld>
            <a:endParaRPr kumimoji="1" lang="ja-JP" altLang="en-US"/>
          </a:p>
        </p:txBody>
      </p:sp>
    </p:spTree>
    <p:extLst>
      <p:ext uri="{BB962C8B-B14F-4D97-AF65-F5344CB8AC3E}">
        <p14:creationId xmlns:p14="http://schemas.microsoft.com/office/powerpoint/2010/main" val="1549439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93974" y="1553357"/>
            <a:ext cx="7440352" cy="842454"/>
          </a:xfrm>
        </p:spPr>
        <p:txBody>
          <a:bodyPr>
            <a:normAutofit fontScale="85000" lnSpcReduction="20000"/>
          </a:bodyPr>
          <a:lstStyle/>
          <a:p>
            <a:pPr marL="0" indent="0">
              <a:lnSpc>
                <a:spcPct val="120000"/>
              </a:lnSpc>
              <a:buNone/>
            </a:pPr>
            <a:r>
              <a:rPr kumimoji="1" lang="ja-JP" altLang="en-US" dirty="0">
                <a:latin typeface="メイリオ" panose="020B0604030504040204" pitchFamily="50" charset="-128"/>
                <a:ea typeface="メイリオ" panose="020B0604030504040204" pitchFamily="50" charset="-128"/>
              </a:rPr>
              <a:t>昼ごはんは、次の</a:t>
            </a:r>
            <a:r>
              <a:rPr kumimoji="1" lang="ja-JP" altLang="en-US" u="sng" dirty="0">
                <a:solidFill>
                  <a:srgbClr val="FF0000"/>
                </a:solidFill>
                <a:latin typeface="メイリオ" panose="020B0604030504040204" pitchFamily="50" charset="-128"/>
                <a:ea typeface="メイリオ" panose="020B0604030504040204" pitchFamily="50" charset="-128"/>
              </a:rPr>
              <a:t>２種類</a:t>
            </a:r>
            <a:r>
              <a:rPr kumimoji="1" lang="ja-JP" altLang="en-US" dirty="0">
                <a:latin typeface="メイリオ" panose="020B0604030504040204" pitchFamily="50" charset="-128"/>
                <a:ea typeface="メイリオ" panose="020B0604030504040204" pitchFamily="50" charset="-128"/>
              </a:rPr>
              <a:t>しかない　（この２種類しか食べないと決心している）</a:t>
            </a:r>
          </a:p>
        </p:txBody>
      </p:sp>
      <p:sp>
        <p:nvSpPr>
          <p:cNvPr id="4" name="スライド番号プレースホルダー 3"/>
          <p:cNvSpPr>
            <a:spLocks noGrp="1"/>
          </p:cNvSpPr>
          <p:nvPr>
            <p:ph type="sldNum" sz="quarter" idx="12"/>
          </p:nvPr>
        </p:nvSpPr>
        <p:spPr/>
        <p:txBody>
          <a:bodyPr/>
          <a:lstStyle/>
          <a:p>
            <a:fld id="{55940FB6-D91C-4C45-82A6-6C3F63B50793}" type="slidenum">
              <a:rPr kumimoji="1" lang="ja-JP" altLang="en-US" smtClean="0">
                <a:latin typeface="メイリオ" panose="020B0604030504040204" pitchFamily="50" charset="-128"/>
                <a:ea typeface="メイリオ" panose="020B0604030504040204" pitchFamily="50" charset="-128"/>
              </a:rPr>
              <a:t>21</a:t>
            </a:fld>
            <a:endParaRPr kumimoji="1" lang="ja-JP" altLang="en-US">
              <a:latin typeface="メイリオ" panose="020B0604030504040204" pitchFamily="50" charset="-128"/>
              <a:ea typeface="メイリオ" panose="020B0604030504040204" pitchFamily="50" charset="-128"/>
            </a:endParaRPr>
          </a:p>
        </p:txBody>
      </p:sp>
      <p:sp>
        <p:nvSpPr>
          <p:cNvPr id="14" name="コンテンツ プレースホルダー 2"/>
          <p:cNvSpPr txBox="1">
            <a:spLocks/>
          </p:cNvSpPr>
          <p:nvPr/>
        </p:nvSpPr>
        <p:spPr>
          <a:xfrm>
            <a:off x="2041944" y="4769604"/>
            <a:ext cx="4064155" cy="68144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dirty="0">
                <a:latin typeface="メイリオ" panose="020B0604030504040204" pitchFamily="50" charset="-128"/>
                <a:ea typeface="メイリオ" panose="020B0604030504040204" pitchFamily="50" charset="-128"/>
              </a:rPr>
              <a:t>昼定食</a:t>
            </a:r>
          </a:p>
        </p:txBody>
      </p:sp>
      <p:sp>
        <p:nvSpPr>
          <p:cNvPr id="15" name="コンテンツ プレースホルダー 2"/>
          <p:cNvSpPr txBox="1">
            <a:spLocks/>
          </p:cNvSpPr>
          <p:nvPr/>
        </p:nvSpPr>
        <p:spPr>
          <a:xfrm>
            <a:off x="5470970" y="4672523"/>
            <a:ext cx="1935085" cy="68144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dirty="0">
                <a:latin typeface="メイリオ" panose="020B0604030504040204" pitchFamily="50" charset="-128"/>
                <a:ea typeface="メイリオ" panose="020B0604030504040204" pitchFamily="50" charset="-128"/>
              </a:rPr>
              <a:t>うどん</a:t>
            </a:r>
          </a:p>
        </p:txBody>
      </p:sp>
      <p:pic>
        <p:nvPicPr>
          <p:cNvPr id="4098" name="Picture 2" descr="åé¢¨å®é£ã®ã¤ã©ã¹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326" y="2316451"/>
            <a:ext cx="3214688" cy="24645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ãã©ãã®ã¤ã©ã¹ãããã¤ã­ãã©ãã"/>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0360" y="1815023"/>
            <a:ext cx="2664619" cy="2857500"/>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5">
            <a:extLst>
              <a:ext uri="{FF2B5EF4-FFF2-40B4-BE49-F238E27FC236}">
                <a16:creationId xmlns:a16="http://schemas.microsoft.com/office/drawing/2014/main" id="{F229A0A7-43E4-05B8-1491-1366863F215C}"/>
              </a:ext>
            </a:extLst>
          </p:cNvPr>
          <p:cNvSpPr>
            <a:spLocks noGrp="1"/>
          </p:cNvSpPr>
          <p:nvPr>
            <p:ph type="title"/>
          </p:nvPr>
        </p:nvSpPr>
        <p:spPr/>
        <p:txBody>
          <a:bodyPr>
            <a:normAutofit fontScale="90000"/>
          </a:bodyPr>
          <a:lstStyle/>
          <a:p>
            <a:endParaRPr lang="ja-JP" altLang="en-US"/>
          </a:p>
        </p:txBody>
      </p:sp>
    </p:spTree>
    <p:extLst>
      <p:ext uri="{BB962C8B-B14F-4D97-AF65-F5344CB8AC3E}">
        <p14:creationId xmlns:p14="http://schemas.microsoft.com/office/powerpoint/2010/main" val="2132951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latin typeface="メイリオ" panose="020B0604030504040204" pitchFamily="50" charset="-128"/>
                <a:ea typeface="メイリオ" panose="020B0604030504040204" pitchFamily="50" charset="-128"/>
              </a:rPr>
              <a:t>情報とデータ</a:t>
            </a:r>
          </a:p>
        </p:txBody>
      </p:sp>
      <p:sp>
        <p:nvSpPr>
          <p:cNvPr id="4" name="スライド番号プレースホルダー 3"/>
          <p:cNvSpPr>
            <a:spLocks noGrp="1"/>
          </p:cNvSpPr>
          <p:nvPr>
            <p:ph type="sldNum" sz="quarter" idx="12"/>
          </p:nvPr>
        </p:nvSpPr>
        <p:spPr/>
        <p:txBody>
          <a:bodyPr/>
          <a:lstStyle/>
          <a:p>
            <a:fld id="{55940FB6-D91C-4C45-82A6-6C3F63B50793}" type="slidenum">
              <a:rPr kumimoji="1" lang="ja-JP" altLang="en-US" smtClean="0">
                <a:latin typeface="メイリオ" panose="020B0604030504040204" pitchFamily="50" charset="-128"/>
                <a:ea typeface="メイリオ" panose="020B0604030504040204" pitchFamily="50" charset="-128"/>
              </a:rPr>
              <a:t>22</a:t>
            </a:fld>
            <a:endParaRPr kumimoji="1" lang="ja-JP" altLang="en-US">
              <a:latin typeface="メイリオ" panose="020B0604030504040204" pitchFamily="50" charset="-128"/>
              <a:ea typeface="メイリオ" panose="020B0604030504040204" pitchFamily="50" charset="-128"/>
            </a:endParaRPr>
          </a:p>
        </p:txBody>
      </p:sp>
      <p:sp>
        <p:nvSpPr>
          <p:cNvPr id="5" name="コンテンツ プレースホルダー 2"/>
          <p:cNvSpPr txBox="1">
            <a:spLocks/>
          </p:cNvSpPr>
          <p:nvPr/>
        </p:nvSpPr>
        <p:spPr>
          <a:xfrm>
            <a:off x="6046383" y="2264576"/>
            <a:ext cx="3097618" cy="68144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latin typeface="メイリオ" panose="020B0604030504040204" pitchFamily="50" charset="-128"/>
                <a:ea typeface="メイリオ" panose="020B0604030504040204" pitchFamily="50" charset="-128"/>
              </a:rPr>
              <a:t>次のように決めたとする</a:t>
            </a:r>
          </a:p>
        </p:txBody>
      </p:sp>
      <p:sp>
        <p:nvSpPr>
          <p:cNvPr id="7" name="角丸四角形 6"/>
          <p:cNvSpPr/>
          <p:nvPr/>
        </p:nvSpPr>
        <p:spPr>
          <a:xfrm>
            <a:off x="6395550" y="2676393"/>
            <a:ext cx="2338874" cy="1163962"/>
          </a:xfrm>
          <a:prstGeom prst="roundRect">
            <a:avLst/>
          </a:prstGeom>
          <a:solidFill>
            <a:schemeClr val="accent4">
              <a:lumMod val="20000"/>
              <a:lumOff val="80000"/>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メイリオ" panose="020B0604030504040204" pitchFamily="50" charset="-128"/>
              <a:ea typeface="メイリオ" panose="020B0604030504040204" pitchFamily="50" charset="-128"/>
            </a:endParaRPr>
          </a:p>
        </p:txBody>
      </p:sp>
      <p:sp>
        <p:nvSpPr>
          <p:cNvPr id="8" name="コンテンツ プレースホルダー 2"/>
          <p:cNvSpPr txBox="1">
            <a:spLocks/>
          </p:cNvSpPr>
          <p:nvPr/>
        </p:nvSpPr>
        <p:spPr>
          <a:xfrm>
            <a:off x="6536508" y="3943111"/>
            <a:ext cx="847028" cy="38591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solidFill>
                  <a:srgbClr val="C00000"/>
                </a:solidFill>
                <a:latin typeface="メイリオ" panose="020B0604030504040204" pitchFamily="50" charset="-128"/>
                <a:ea typeface="メイリオ" panose="020B0604030504040204" pitchFamily="50" charset="-128"/>
              </a:rPr>
              <a:t>符号</a:t>
            </a:r>
          </a:p>
        </p:txBody>
      </p:sp>
      <p:sp>
        <p:nvSpPr>
          <p:cNvPr id="9" name="コンテンツ プレースホルダー 2"/>
          <p:cNvSpPr txBox="1">
            <a:spLocks/>
          </p:cNvSpPr>
          <p:nvPr/>
        </p:nvSpPr>
        <p:spPr>
          <a:xfrm>
            <a:off x="7571910" y="3937880"/>
            <a:ext cx="1572090" cy="38591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latin typeface="メイリオ" panose="020B0604030504040204" pitchFamily="50" charset="-128"/>
                <a:ea typeface="メイリオ" panose="020B0604030504040204" pitchFamily="50" charset="-128"/>
              </a:rPr>
              <a:t>元の情報</a:t>
            </a:r>
          </a:p>
        </p:txBody>
      </p:sp>
      <p:sp>
        <p:nvSpPr>
          <p:cNvPr id="10" name="正方形/長方形 9"/>
          <p:cNvSpPr/>
          <p:nvPr/>
        </p:nvSpPr>
        <p:spPr>
          <a:xfrm>
            <a:off x="6716095" y="2803236"/>
            <a:ext cx="440241" cy="41677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tx1"/>
              </a:solidFill>
              <a:latin typeface="メイリオ" panose="020B0604030504040204" pitchFamily="50" charset="-128"/>
              <a:ea typeface="メイリオ" panose="020B0604030504040204" pitchFamily="50" charset="-128"/>
            </a:endParaRPr>
          </a:p>
        </p:txBody>
      </p:sp>
      <p:sp>
        <p:nvSpPr>
          <p:cNvPr id="14" name="コンテンツ プレースホルダー 2"/>
          <p:cNvSpPr txBox="1">
            <a:spLocks/>
          </p:cNvSpPr>
          <p:nvPr/>
        </p:nvSpPr>
        <p:spPr>
          <a:xfrm>
            <a:off x="2491917" y="1862967"/>
            <a:ext cx="1346219" cy="43454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latin typeface="メイリオ" panose="020B0604030504040204" pitchFamily="50" charset="-128"/>
                <a:ea typeface="メイリオ" panose="020B0604030504040204" pitchFamily="50" charset="-128"/>
              </a:rPr>
              <a:t>昼定食</a:t>
            </a:r>
          </a:p>
        </p:txBody>
      </p:sp>
      <p:sp>
        <p:nvSpPr>
          <p:cNvPr id="15" name="コンテンツ プレースホルダー 2"/>
          <p:cNvSpPr txBox="1">
            <a:spLocks/>
          </p:cNvSpPr>
          <p:nvPr/>
        </p:nvSpPr>
        <p:spPr>
          <a:xfrm>
            <a:off x="2491916" y="2612694"/>
            <a:ext cx="1577490" cy="41129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latin typeface="メイリオ" panose="020B0604030504040204" pitchFamily="50" charset="-128"/>
                <a:ea typeface="メイリオ" panose="020B0604030504040204" pitchFamily="50" charset="-128"/>
              </a:rPr>
              <a:t>うどん</a:t>
            </a:r>
          </a:p>
        </p:txBody>
      </p:sp>
      <p:sp>
        <p:nvSpPr>
          <p:cNvPr id="16" name="正方形/長方形 15"/>
          <p:cNvSpPr/>
          <p:nvPr/>
        </p:nvSpPr>
        <p:spPr>
          <a:xfrm>
            <a:off x="6716095" y="3313849"/>
            <a:ext cx="440241" cy="416777"/>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tx1"/>
              </a:solidFill>
              <a:latin typeface="メイリオ" panose="020B0604030504040204" pitchFamily="50" charset="-128"/>
              <a:ea typeface="メイリオ" panose="020B0604030504040204" pitchFamily="50" charset="-128"/>
            </a:endParaRPr>
          </a:p>
        </p:txBody>
      </p:sp>
      <p:sp>
        <p:nvSpPr>
          <p:cNvPr id="18" name="コンテンツ プレースホルダー 2"/>
          <p:cNvSpPr txBox="1">
            <a:spLocks/>
          </p:cNvSpPr>
          <p:nvPr/>
        </p:nvSpPr>
        <p:spPr>
          <a:xfrm>
            <a:off x="6749548" y="2860383"/>
            <a:ext cx="566069" cy="47973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solidFill>
                  <a:schemeClr val="tx1"/>
                </a:solidFill>
                <a:latin typeface="メイリオ" panose="020B0604030504040204" pitchFamily="50" charset="-128"/>
                <a:ea typeface="メイリオ" panose="020B0604030504040204" pitchFamily="50" charset="-128"/>
              </a:rPr>
              <a:t>赤</a:t>
            </a:r>
          </a:p>
        </p:txBody>
      </p:sp>
      <p:sp>
        <p:nvSpPr>
          <p:cNvPr id="19" name="コンテンツ プレースホルダー 2"/>
          <p:cNvSpPr txBox="1">
            <a:spLocks/>
          </p:cNvSpPr>
          <p:nvPr/>
        </p:nvSpPr>
        <p:spPr>
          <a:xfrm>
            <a:off x="6753961" y="3351465"/>
            <a:ext cx="566069" cy="47973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solidFill>
                  <a:schemeClr val="tx1"/>
                </a:solidFill>
                <a:latin typeface="メイリオ" panose="020B0604030504040204" pitchFamily="50" charset="-128"/>
                <a:ea typeface="メイリオ" panose="020B0604030504040204" pitchFamily="50" charset="-128"/>
              </a:rPr>
              <a:t>青</a:t>
            </a:r>
          </a:p>
        </p:txBody>
      </p:sp>
      <p:sp>
        <p:nvSpPr>
          <p:cNvPr id="20" name="コンテンツ プレースホルダー 2"/>
          <p:cNvSpPr txBox="1">
            <a:spLocks/>
          </p:cNvSpPr>
          <p:nvPr/>
        </p:nvSpPr>
        <p:spPr>
          <a:xfrm>
            <a:off x="7383536" y="3361753"/>
            <a:ext cx="1587899" cy="53268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latin typeface="メイリオ" panose="020B0604030504040204" pitchFamily="50" charset="-128"/>
                <a:ea typeface="メイリオ" panose="020B0604030504040204" pitchFamily="50" charset="-128"/>
              </a:rPr>
              <a:t>肉うどん</a:t>
            </a:r>
          </a:p>
        </p:txBody>
      </p:sp>
      <p:sp>
        <p:nvSpPr>
          <p:cNvPr id="21" name="コンテンツ プレースホルダー 2"/>
          <p:cNvSpPr txBox="1">
            <a:spLocks/>
          </p:cNvSpPr>
          <p:nvPr/>
        </p:nvSpPr>
        <p:spPr>
          <a:xfrm>
            <a:off x="7383536" y="2867427"/>
            <a:ext cx="1587899" cy="53268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latin typeface="メイリオ" panose="020B0604030504040204" pitchFamily="50" charset="-128"/>
                <a:ea typeface="メイリオ" panose="020B0604030504040204" pitchFamily="50" charset="-128"/>
              </a:rPr>
              <a:t>昼定食</a:t>
            </a:r>
          </a:p>
        </p:txBody>
      </p:sp>
      <p:sp>
        <p:nvSpPr>
          <p:cNvPr id="22" name="コンテンツ プレースホルダー 2"/>
          <p:cNvSpPr txBox="1">
            <a:spLocks/>
          </p:cNvSpPr>
          <p:nvPr/>
        </p:nvSpPr>
        <p:spPr>
          <a:xfrm>
            <a:off x="1467502" y="5918008"/>
            <a:ext cx="1283789" cy="43901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b="1" dirty="0">
                <a:solidFill>
                  <a:srgbClr val="C00000"/>
                </a:solidFill>
                <a:latin typeface="メイリオ" panose="020B0604030504040204" pitchFamily="50" charset="-128"/>
                <a:ea typeface="メイリオ" panose="020B0604030504040204" pitchFamily="50" charset="-128"/>
              </a:rPr>
              <a:t>情報</a:t>
            </a:r>
          </a:p>
        </p:txBody>
      </p:sp>
      <p:sp>
        <p:nvSpPr>
          <p:cNvPr id="23" name="コンテンツ プレースホルダー 2"/>
          <p:cNvSpPr txBox="1">
            <a:spLocks/>
          </p:cNvSpPr>
          <p:nvPr/>
        </p:nvSpPr>
        <p:spPr>
          <a:xfrm>
            <a:off x="5042365" y="5905303"/>
            <a:ext cx="1190552" cy="43519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b="1" dirty="0">
                <a:solidFill>
                  <a:srgbClr val="C00000"/>
                </a:solidFill>
                <a:latin typeface="メイリオ" panose="020B0604030504040204" pitchFamily="50" charset="-128"/>
                <a:ea typeface="メイリオ" panose="020B0604030504040204" pitchFamily="50" charset="-128"/>
              </a:rPr>
              <a:t>データ</a:t>
            </a:r>
          </a:p>
        </p:txBody>
      </p:sp>
      <p:sp>
        <p:nvSpPr>
          <p:cNvPr id="27" name="コンテンツ プレースホルダー 2"/>
          <p:cNvSpPr txBox="1">
            <a:spLocks/>
          </p:cNvSpPr>
          <p:nvPr/>
        </p:nvSpPr>
        <p:spPr>
          <a:xfrm>
            <a:off x="2491916" y="3353531"/>
            <a:ext cx="1577490" cy="41129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latin typeface="メイリオ" panose="020B0604030504040204" pitchFamily="50" charset="-128"/>
                <a:ea typeface="メイリオ" panose="020B0604030504040204" pitchFamily="50" charset="-128"/>
              </a:rPr>
              <a:t>うどん</a:t>
            </a:r>
          </a:p>
        </p:txBody>
      </p:sp>
      <p:sp>
        <p:nvSpPr>
          <p:cNvPr id="28" name="コンテンツ プレースホルダー 2"/>
          <p:cNvSpPr txBox="1">
            <a:spLocks/>
          </p:cNvSpPr>
          <p:nvPr/>
        </p:nvSpPr>
        <p:spPr>
          <a:xfrm>
            <a:off x="2491916" y="4198021"/>
            <a:ext cx="1346219" cy="43454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latin typeface="メイリオ" panose="020B0604030504040204" pitchFamily="50" charset="-128"/>
                <a:ea typeface="メイリオ" panose="020B0604030504040204" pitchFamily="50" charset="-128"/>
              </a:rPr>
              <a:t>昼定食</a:t>
            </a:r>
          </a:p>
        </p:txBody>
      </p:sp>
      <p:sp>
        <p:nvSpPr>
          <p:cNvPr id="29" name="コンテンツ プレースホルダー 2"/>
          <p:cNvSpPr txBox="1">
            <a:spLocks/>
          </p:cNvSpPr>
          <p:nvPr/>
        </p:nvSpPr>
        <p:spPr>
          <a:xfrm>
            <a:off x="2485557" y="4988982"/>
            <a:ext cx="1577490" cy="41129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latin typeface="メイリオ" panose="020B0604030504040204" pitchFamily="50" charset="-128"/>
                <a:ea typeface="メイリオ" panose="020B0604030504040204" pitchFamily="50" charset="-128"/>
              </a:rPr>
              <a:t>うどん</a:t>
            </a:r>
          </a:p>
        </p:txBody>
      </p:sp>
      <p:sp>
        <p:nvSpPr>
          <p:cNvPr id="30" name="コンテンツ プレースホルダー 2"/>
          <p:cNvSpPr txBox="1">
            <a:spLocks/>
          </p:cNvSpPr>
          <p:nvPr/>
        </p:nvSpPr>
        <p:spPr>
          <a:xfrm>
            <a:off x="212687" y="1839433"/>
            <a:ext cx="1346219" cy="43454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100" dirty="0">
                <a:latin typeface="メイリオ" panose="020B0604030504040204" pitchFamily="50" charset="-128"/>
                <a:ea typeface="メイリオ" panose="020B0604030504040204" pitchFamily="50" charset="-128"/>
              </a:rPr>
              <a:t>4</a:t>
            </a:r>
            <a:r>
              <a:rPr lang="ja-JP" altLang="en-US" sz="2100" dirty="0">
                <a:latin typeface="メイリオ" panose="020B0604030504040204" pitchFamily="50" charset="-128"/>
                <a:ea typeface="メイリオ" panose="020B0604030504040204" pitchFamily="50" charset="-128"/>
              </a:rPr>
              <a:t>月</a:t>
            </a:r>
            <a:r>
              <a:rPr lang="en-US" altLang="ja-JP" sz="2100" dirty="0">
                <a:latin typeface="メイリオ" panose="020B0604030504040204" pitchFamily="50" charset="-128"/>
                <a:ea typeface="メイリオ" panose="020B0604030504040204" pitchFamily="50" charset="-128"/>
              </a:rPr>
              <a:t>13</a:t>
            </a:r>
            <a:r>
              <a:rPr lang="ja-JP" altLang="en-US" sz="2100" dirty="0">
                <a:latin typeface="メイリオ" panose="020B0604030504040204" pitchFamily="50" charset="-128"/>
                <a:ea typeface="メイリオ" panose="020B0604030504040204" pitchFamily="50" charset="-128"/>
              </a:rPr>
              <a:t>日</a:t>
            </a:r>
          </a:p>
        </p:txBody>
      </p:sp>
      <p:sp>
        <p:nvSpPr>
          <p:cNvPr id="31" name="コンテンツ プレースホルダー 2"/>
          <p:cNvSpPr txBox="1">
            <a:spLocks/>
          </p:cNvSpPr>
          <p:nvPr/>
        </p:nvSpPr>
        <p:spPr>
          <a:xfrm>
            <a:off x="209551" y="2629252"/>
            <a:ext cx="1346219" cy="43454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100" dirty="0">
                <a:latin typeface="メイリオ" panose="020B0604030504040204" pitchFamily="50" charset="-128"/>
                <a:ea typeface="メイリオ" panose="020B0604030504040204" pitchFamily="50" charset="-128"/>
              </a:rPr>
              <a:t>4</a:t>
            </a:r>
            <a:r>
              <a:rPr lang="ja-JP" altLang="en-US" sz="2100" dirty="0">
                <a:latin typeface="メイリオ" panose="020B0604030504040204" pitchFamily="50" charset="-128"/>
                <a:ea typeface="メイリオ" panose="020B0604030504040204" pitchFamily="50" charset="-128"/>
              </a:rPr>
              <a:t>月</a:t>
            </a:r>
            <a:r>
              <a:rPr lang="en-US" altLang="ja-JP" sz="2100" dirty="0">
                <a:latin typeface="メイリオ" panose="020B0604030504040204" pitchFamily="50" charset="-128"/>
                <a:ea typeface="メイリオ" panose="020B0604030504040204" pitchFamily="50" charset="-128"/>
              </a:rPr>
              <a:t>14</a:t>
            </a:r>
            <a:r>
              <a:rPr lang="ja-JP" altLang="en-US" sz="2100" dirty="0">
                <a:latin typeface="メイリオ" panose="020B0604030504040204" pitchFamily="50" charset="-128"/>
                <a:ea typeface="メイリオ" panose="020B0604030504040204" pitchFamily="50" charset="-128"/>
              </a:rPr>
              <a:t>日</a:t>
            </a:r>
          </a:p>
        </p:txBody>
      </p:sp>
      <p:sp>
        <p:nvSpPr>
          <p:cNvPr id="32" name="コンテンツ プレースホルダー 2"/>
          <p:cNvSpPr txBox="1">
            <a:spLocks/>
          </p:cNvSpPr>
          <p:nvPr/>
        </p:nvSpPr>
        <p:spPr>
          <a:xfrm>
            <a:off x="206414" y="3368890"/>
            <a:ext cx="1346219" cy="43454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100" dirty="0">
                <a:latin typeface="メイリオ" panose="020B0604030504040204" pitchFamily="50" charset="-128"/>
                <a:ea typeface="メイリオ" panose="020B0604030504040204" pitchFamily="50" charset="-128"/>
              </a:rPr>
              <a:t>4</a:t>
            </a:r>
            <a:r>
              <a:rPr lang="ja-JP" altLang="en-US" sz="2100" dirty="0">
                <a:latin typeface="メイリオ" panose="020B0604030504040204" pitchFamily="50" charset="-128"/>
                <a:ea typeface="メイリオ" panose="020B0604030504040204" pitchFamily="50" charset="-128"/>
              </a:rPr>
              <a:t>月</a:t>
            </a:r>
            <a:r>
              <a:rPr lang="en-US" altLang="ja-JP" sz="2100" dirty="0">
                <a:latin typeface="メイリオ" panose="020B0604030504040204" pitchFamily="50" charset="-128"/>
                <a:ea typeface="メイリオ" panose="020B0604030504040204" pitchFamily="50" charset="-128"/>
              </a:rPr>
              <a:t>15</a:t>
            </a:r>
            <a:r>
              <a:rPr lang="ja-JP" altLang="en-US" sz="2100" dirty="0">
                <a:latin typeface="メイリオ" panose="020B0604030504040204" pitchFamily="50" charset="-128"/>
                <a:ea typeface="メイリオ" panose="020B0604030504040204" pitchFamily="50" charset="-128"/>
              </a:rPr>
              <a:t>日</a:t>
            </a:r>
          </a:p>
        </p:txBody>
      </p:sp>
      <p:sp>
        <p:nvSpPr>
          <p:cNvPr id="33" name="コンテンツ プレースホルダー 2"/>
          <p:cNvSpPr txBox="1">
            <a:spLocks/>
          </p:cNvSpPr>
          <p:nvPr/>
        </p:nvSpPr>
        <p:spPr>
          <a:xfrm>
            <a:off x="203278" y="4200525"/>
            <a:ext cx="1346219" cy="43454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100" dirty="0">
                <a:latin typeface="メイリオ" panose="020B0604030504040204" pitchFamily="50" charset="-128"/>
                <a:ea typeface="メイリオ" panose="020B0604030504040204" pitchFamily="50" charset="-128"/>
              </a:rPr>
              <a:t>4</a:t>
            </a:r>
            <a:r>
              <a:rPr lang="ja-JP" altLang="en-US" sz="2100" dirty="0">
                <a:latin typeface="メイリオ" panose="020B0604030504040204" pitchFamily="50" charset="-128"/>
                <a:ea typeface="メイリオ" panose="020B0604030504040204" pitchFamily="50" charset="-128"/>
              </a:rPr>
              <a:t>月</a:t>
            </a:r>
            <a:r>
              <a:rPr lang="en-US" altLang="ja-JP" sz="2100" dirty="0">
                <a:latin typeface="メイリオ" panose="020B0604030504040204" pitchFamily="50" charset="-128"/>
                <a:ea typeface="メイリオ" panose="020B0604030504040204" pitchFamily="50" charset="-128"/>
              </a:rPr>
              <a:t>16</a:t>
            </a:r>
            <a:r>
              <a:rPr lang="ja-JP" altLang="en-US" sz="2100" dirty="0">
                <a:latin typeface="メイリオ" panose="020B0604030504040204" pitchFamily="50" charset="-128"/>
                <a:ea typeface="メイリオ" panose="020B0604030504040204" pitchFamily="50" charset="-128"/>
              </a:rPr>
              <a:t>日</a:t>
            </a:r>
          </a:p>
        </p:txBody>
      </p:sp>
      <p:sp>
        <p:nvSpPr>
          <p:cNvPr id="34" name="コンテンツ プレースホルダー 2"/>
          <p:cNvSpPr txBox="1">
            <a:spLocks/>
          </p:cNvSpPr>
          <p:nvPr/>
        </p:nvSpPr>
        <p:spPr>
          <a:xfrm>
            <a:off x="200141" y="4998706"/>
            <a:ext cx="1346219" cy="43454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100" dirty="0">
                <a:latin typeface="メイリオ" panose="020B0604030504040204" pitchFamily="50" charset="-128"/>
                <a:ea typeface="メイリオ" panose="020B0604030504040204" pitchFamily="50" charset="-128"/>
              </a:rPr>
              <a:t>4</a:t>
            </a:r>
            <a:r>
              <a:rPr lang="ja-JP" altLang="en-US" sz="2100" dirty="0">
                <a:latin typeface="メイリオ" panose="020B0604030504040204" pitchFamily="50" charset="-128"/>
                <a:ea typeface="メイリオ" panose="020B0604030504040204" pitchFamily="50" charset="-128"/>
              </a:rPr>
              <a:t>月</a:t>
            </a:r>
            <a:r>
              <a:rPr lang="en-US" altLang="ja-JP" sz="2100" dirty="0">
                <a:latin typeface="メイリオ" panose="020B0604030504040204" pitchFamily="50" charset="-128"/>
                <a:ea typeface="メイリオ" panose="020B0604030504040204" pitchFamily="50" charset="-128"/>
              </a:rPr>
              <a:t>17</a:t>
            </a:r>
            <a:r>
              <a:rPr lang="ja-JP" altLang="en-US" sz="2100" dirty="0">
                <a:latin typeface="メイリオ" panose="020B0604030504040204" pitchFamily="50" charset="-128"/>
                <a:ea typeface="メイリオ" panose="020B0604030504040204" pitchFamily="50" charset="-128"/>
              </a:rPr>
              <a:t>日</a:t>
            </a:r>
          </a:p>
        </p:txBody>
      </p:sp>
      <p:sp>
        <p:nvSpPr>
          <p:cNvPr id="11" name="角丸四角形 10"/>
          <p:cNvSpPr/>
          <p:nvPr/>
        </p:nvSpPr>
        <p:spPr>
          <a:xfrm>
            <a:off x="125451" y="1533525"/>
            <a:ext cx="3615113" cy="40909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メイリオ" panose="020B0604030504040204" pitchFamily="50" charset="-128"/>
              <a:ea typeface="メイリオ" panose="020B0604030504040204" pitchFamily="50" charset="-128"/>
            </a:endParaRPr>
          </a:p>
        </p:txBody>
      </p:sp>
      <p:sp>
        <p:nvSpPr>
          <p:cNvPr id="12" name="右矢印 11"/>
          <p:cNvSpPr/>
          <p:nvPr/>
        </p:nvSpPr>
        <p:spPr>
          <a:xfrm>
            <a:off x="4113503" y="3144498"/>
            <a:ext cx="382905" cy="8690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メイリオ" panose="020B0604030504040204" pitchFamily="50" charset="-128"/>
              <a:ea typeface="メイリオ" panose="020B0604030504040204" pitchFamily="50" charset="-128"/>
            </a:endParaRPr>
          </a:p>
        </p:txBody>
      </p:sp>
      <p:grpSp>
        <p:nvGrpSpPr>
          <p:cNvPr id="13" name="グループ化 12"/>
          <p:cNvGrpSpPr/>
          <p:nvPr/>
        </p:nvGrpSpPr>
        <p:grpSpPr>
          <a:xfrm>
            <a:off x="5163159" y="1846434"/>
            <a:ext cx="585769" cy="538142"/>
            <a:chOff x="5863370" y="1128573"/>
            <a:chExt cx="781025" cy="717523"/>
          </a:xfrm>
        </p:grpSpPr>
        <p:sp>
          <p:nvSpPr>
            <p:cNvPr id="35" name="正方形/長方形 34"/>
            <p:cNvSpPr/>
            <p:nvPr/>
          </p:nvSpPr>
          <p:spPr>
            <a:xfrm>
              <a:off x="5863370" y="1128573"/>
              <a:ext cx="586988" cy="5557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tx1"/>
                </a:solidFill>
                <a:latin typeface="メイリオ" panose="020B0604030504040204" pitchFamily="50" charset="-128"/>
                <a:ea typeface="メイリオ" panose="020B0604030504040204" pitchFamily="50" charset="-128"/>
              </a:endParaRPr>
            </a:p>
          </p:txBody>
        </p:sp>
        <p:sp>
          <p:nvSpPr>
            <p:cNvPr id="36" name="コンテンツ プレースホルダー 2"/>
            <p:cNvSpPr txBox="1">
              <a:spLocks/>
            </p:cNvSpPr>
            <p:nvPr/>
          </p:nvSpPr>
          <p:spPr>
            <a:xfrm>
              <a:off x="5889637" y="1206455"/>
              <a:ext cx="754758" cy="63964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solidFill>
                    <a:schemeClr val="tx1"/>
                  </a:solidFill>
                  <a:latin typeface="メイリオ" panose="020B0604030504040204" pitchFamily="50" charset="-128"/>
                  <a:ea typeface="メイリオ" panose="020B0604030504040204" pitchFamily="50" charset="-128"/>
                </a:rPr>
                <a:t>赤</a:t>
              </a:r>
            </a:p>
          </p:txBody>
        </p:sp>
      </p:grpSp>
      <p:grpSp>
        <p:nvGrpSpPr>
          <p:cNvPr id="17" name="グループ化 16"/>
          <p:cNvGrpSpPr/>
          <p:nvPr/>
        </p:nvGrpSpPr>
        <p:grpSpPr>
          <a:xfrm>
            <a:off x="5182859" y="2612718"/>
            <a:ext cx="595151" cy="527422"/>
            <a:chOff x="6986906" y="3650400"/>
            <a:chExt cx="793534" cy="703229"/>
          </a:xfrm>
        </p:grpSpPr>
        <p:sp>
          <p:nvSpPr>
            <p:cNvPr id="39" name="正方形/長方形 38"/>
            <p:cNvSpPr/>
            <p:nvPr/>
          </p:nvSpPr>
          <p:spPr>
            <a:xfrm>
              <a:off x="6986906" y="3650400"/>
              <a:ext cx="586988" cy="555703"/>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tx1"/>
                </a:solidFill>
                <a:latin typeface="メイリオ" panose="020B0604030504040204" pitchFamily="50" charset="-128"/>
                <a:ea typeface="メイリオ" panose="020B0604030504040204" pitchFamily="50" charset="-128"/>
              </a:endParaRPr>
            </a:p>
          </p:txBody>
        </p:sp>
        <p:sp>
          <p:nvSpPr>
            <p:cNvPr id="41" name="コンテンツ プレースホルダー 2"/>
            <p:cNvSpPr txBox="1">
              <a:spLocks/>
            </p:cNvSpPr>
            <p:nvPr/>
          </p:nvSpPr>
          <p:spPr>
            <a:xfrm>
              <a:off x="7025682" y="3713988"/>
              <a:ext cx="754758" cy="63964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solidFill>
                    <a:schemeClr val="tx1"/>
                  </a:solidFill>
                  <a:latin typeface="メイリオ" panose="020B0604030504040204" pitchFamily="50" charset="-128"/>
                  <a:ea typeface="メイリオ" panose="020B0604030504040204" pitchFamily="50" charset="-128"/>
                </a:rPr>
                <a:t>青</a:t>
              </a:r>
            </a:p>
          </p:txBody>
        </p:sp>
      </p:grpSp>
      <p:grpSp>
        <p:nvGrpSpPr>
          <p:cNvPr id="44" name="グループ化 43"/>
          <p:cNvGrpSpPr/>
          <p:nvPr/>
        </p:nvGrpSpPr>
        <p:grpSpPr>
          <a:xfrm>
            <a:off x="5182859" y="3376813"/>
            <a:ext cx="595151" cy="527422"/>
            <a:chOff x="6986906" y="3650400"/>
            <a:chExt cx="793534" cy="703229"/>
          </a:xfrm>
        </p:grpSpPr>
        <p:sp>
          <p:nvSpPr>
            <p:cNvPr id="45" name="正方形/長方形 44"/>
            <p:cNvSpPr/>
            <p:nvPr/>
          </p:nvSpPr>
          <p:spPr>
            <a:xfrm>
              <a:off x="6986906" y="3650400"/>
              <a:ext cx="586988" cy="555703"/>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tx1"/>
                </a:solidFill>
                <a:latin typeface="メイリオ" panose="020B0604030504040204" pitchFamily="50" charset="-128"/>
                <a:ea typeface="メイリオ" panose="020B0604030504040204" pitchFamily="50" charset="-128"/>
              </a:endParaRPr>
            </a:p>
          </p:txBody>
        </p:sp>
        <p:sp>
          <p:nvSpPr>
            <p:cNvPr id="46" name="コンテンツ プレースホルダー 2"/>
            <p:cNvSpPr txBox="1">
              <a:spLocks/>
            </p:cNvSpPr>
            <p:nvPr/>
          </p:nvSpPr>
          <p:spPr>
            <a:xfrm>
              <a:off x="7025682" y="3713988"/>
              <a:ext cx="754758" cy="63964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solidFill>
                    <a:schemeClr val="tx1"/>
                  </a:solidFill>
                  <a:latin typeface="メイリオ" panose="020B0604030504040204" pitchFamily="50" charset="-128"/>
                  <a:ea typeface="メイリオ" panose="020B0604030504040204" pitchFamily="50" charset="-128"/>
                </a:rPr>
                <a:t>青</a:t>
              </a:r>
            </a:p>
          </p:txBody>
        </p:sp>
      </p:grpSp>
      <p:grpSp>
        <p:nvGrpSpPr>
          <p:cNvPr id="50" name="グループ化 49"/>
          <p:cNvGrpSpPr/>
          <p:nvPr/>
        </p:nvGrpSpPr>
        <p:grpSpPr>
          <a:xfrm>
            <a:off x="5182860" y="4150291"/>
            <a:ext cx="585769" cy="538142"/>
            <a:chOff x="5863370" y="1128573"/>
            <a:chExt cx="781025" cy="717523"/>
          </a:xfrm>
        </p:grpSpPr>
        <p:sp>
          <p:nvSpPr>
            <p:cNvPr id="51" name="正方形/長方形 50"/>
            <p:cNvSpPr/>
            <p:nvPr/>
          </p:nvSpPr>
          <p:spPr>
            <a:xfrm>
              <a:off x="5863370" y="1128573"/>
              <a:ext cx="586988" cy="5557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tx1"/>
                </a:solidFill>
                <a:latin typeface="メイリオ" panose="020B0604030504040204" pitchFamily="50" charset="-128"/>
                <a:ea typeface="メイリオ" panose="020B0604030504040204" pitchFamily="50" charset="-128"/>
              </a:endParaRPr>
            </a:p>
          </p:txBody>
        </p:sp>
        <p:sp>
          <p:nvSpPr>
            <p:cNvPr id="52" name="コンテンツ プレースホルダー 2"/>
            <p:cNvSpPr txBox="1">
              <a:spLocks/>
            </p:cNvSpPr>
            <p:nvPr/>
          </p:nvSpPr>
          <p:spPr>
            <a:xfrm>
              <a:off x="5889637" y="1206455"/>
              <a:ext cx="754758" cy="63964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solidFill>
                    <a:schemeClr val="tx1"/>
                  </a:solidFill>
                  <a:latin typeface="メイリオ" panose="020B0604030504040204" pitchFamily="50" charset="-128"/>
                  <a:ea typeface="メイリオ" panose="020B0604030504040204" pitchFamily="50" charset="-128"/>
                </a:rPr>
                <a:t>赤</a:t>
              </a:r>
            </a:p>
          </p:txBody>
        </p:sp>
      </p:grpSp>
      <p:grpSp>
        <p:nvGrpSpPr>
          <p:cNvPr id="53" name="グループ化 52"/>
          <p:cNvGrpSpPr/>
          <p:nvPr/>
        </p:nvGrpSpPr>
        <p:grpSpPr>
          <a:xfrm>
            <a:off x="5197400" y="4914386"/>
            <a:ext cx="595151" cy="527422"/>
            <a:chOff x="6986906" y="3650400"/>
            <a:chExt cx="793534" cy="703229"/>
          </a:xfrm>
        </p:grpSpPr>
        <p:sp>
          <p:nvSpPr>
            <p:cNvPr id="54" name="正方形/長方形 53"/>
            <p:cNvSpPr/>
            <p:nvPr/>
          </p:nvSpPr>
          <p:spPr>
            <a:xfrm>
              <a:off x="6986906" y="3650400"/>
              <a:ext cx="586988" cy="555703"/>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tx1"/>
                </a:solidFill>
                <a:latin typeface="メイリオ" panose="020B0604030504040204" pitchFamily="50" charset="-128"/>
                <a:ea typeface="メイリオ" panose="020B0604030504040204" pitchFamily="50" charset="-128"/>
              </a:endParaRPr>
            </a:p>
          </p:txBody>
        </p:sp>
        <p:sp>
          <p:nvSpPr>
            <p:cNvPr id="55" name="コンテンツ プレースホルダー 2"/>
            <p:cNvSpPr txBox="1">
              <a:spLocks/>
            </p:cNvSpPr>
            <p:nvPr/>
          </p:nvSpPr>
          <p:spPr>
            <a:xfrm>
              <a:off x="7025682" y="3713988"/>
              <a:ext cx="754758" cy="63964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solidFill>
                    <a:schemeClr val="tx1"/>
                  </a:solidFill>
                  <a:latin typeface="メイリオ" panose="020B0604030504040204" pitchFamily="50" charset="-128"/>
                  <a:ea typeface="メイリオ" panose="020B0604030504040204" pitchFamily="50" charset="-128"/>
                </a:rPr>
                <a:t>青</a:t>
              </a:r>
            </a:p>
          </p:txBody>
        </p:sp>
      </p:grpSp>
      <p:sp>
        <p:nvSpPr>
          <p:cNvPr id="56" name="角丸四角形 55"/>
          <p:cNvSpPr/>
          <p:nvPr/>
        </p:nvSpPr>
        <p:spPr>
          <a:xfrm>
            <a:off x="4915026" y="1540671"/>
            <a:ext cx="1009425" cy="40909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メイリオ" panose="020B0604030504040204" pitchFamily="50" charset="-128"/>
              <a:ea typeface="メイリオ" panose="020B0604030504040204" pitchFamily="50" charset="-128"/>
            </a:endParaRPr>
          </a:p>
        </p:txBody>
      </p:sp>
      <p:sp>
        <p:nvSpPr>
          <p:cNvPr id="49" name="コンテンツ プレースホルダー 2"/>
          <p:cNvSpPr txBox="1">
            <a:spLocks/>
          </p:cNvSpPr>
          <p:nvPr/>
        </p:nvSpPr>
        <p:spPr>
          <a:xfrm>
            <a:off x="3758338" y="2788018"/>
            <a:ext cx="1185231" cy="51590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solidFill>
                  <a:srgbClr val="C00000"/>
                </a:solidFill>
                <a:latin typeface="メイリオ" panose="020B0604030504040204" pitchFamily="50" charset="-128"/>
                <a:ea typeface="メイリオ" panose="020B0604030504040204" pitchFamily="50" charset="-128"/>
              </a:rPr>
              <a:t>符号化</a:t>
            </a:r>
          </a:p>
        </p:txBody>
      </p:sp>
      <p:pic>
        <p:nvPicPr>
          <p:cNvPr id="5122" name="Picture 2" descr="åé¢¨å®é£ã®ã¤ã©ã¹ã"/>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7502" y="1621711"/>
            <a:ext cx="1018055" cy="78050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åé¢¨å®é£ã®ã¤ã©ã¹ã"/>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2737" y="3966889"/>
            <a:ext cx="1018055" cy="78050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ãã©ãã®ã¤ã©ã¹ãããã¤ã­ãã©ãã"/>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0631" y="1523679"/>
            <a:ext cx="893693" cy="95838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ãã©ãã®ã¤ã©ã¹ãããã¤ã­ãã©ãã"/>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6625" y="2233348"/>
            <a:ext cx="893693" cy="95838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ãã©ãã®ã¤ã©ã¹ãããã¤ã­ãã©ãã"/>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4056" y="2963498"/>
            <a:ext cx="893693" cy="95838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ãã©ãã®ã¤ã©ã¹ãããã¤ã­ãã©ãã"/>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6625" y="4579414"/>
            <a:ext cx="893693" cy="95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773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55940FB6-D91C-4C45-82A6-6C3F63B50793}" type="slidenum">
              <a:rPr kumimoji="1" lang="ja-JP" altLang="en-US" smtClean="0">
                <a:latin typeface="メイリオ" panose="020B0604030504040204" pitchFamily="50" charset="-128"/>
                <a:ea typeface="メイリオ" panose="020B0604030504040204" pitchFamily="50" charset="-128"/>
              </a:rPr>
              <a:t>23</a:t>
            </a:fld>
            <a:endParaRPr kumimoji="1" lang="ja-JP" altLang="en-US">
              <a:latin typeface="メイリオ" panose="020B0604030504040204" pitchFamily="50" charset="-128"/>
              <a:ea typeface="メイリオ" panose="020B0604030504040204" pitchFamily="50" charset="-128"/>
            </a:endParaRPr>
          </a:p>
        </p:txBody>
      </p:sp>
      <p:sp>
        <p:nvSpPr>
          <p:cNvPr id="5" name="コンテンツ プレースホルダー 2"/>
          <p:cNvSpPr txBox="1">
            <a:spLocks/>
          </p:cNvSpPr>
          <p:nvPr/>
        </p:nvSpPr>
        <p:spPr>
          <a:xfrm>
            <a:off x="5973108" y="2264576"/>
            <a:ext cx="3170892" cy="68144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latin typeface="メイリオ" panose="020B0604030504040204" pitchFamily="50" charset="-128"/>
                <a:ea typeface="メイリオ" panose="020B0604030504040204" pitchFamily="50" charset="-128"/>
              </a:rPr>
              <a:t>次のように決めたとする</a:t>
            </a:r>
          </a:p>
        </p:txBody>
      </p:sp>
      <p:sp>
        <p:nvSpPr>
          <p:cNvPr id="7" name="角丸四角形 6"/>
          <p:cNvSpPr/>
          <p:nvPr/>
        </p:nvSpPr>
        <p:spPr>
          <a:xfrm>
            <a:off x="6395550" y="2676393"/>
            <a:ext cx="2338874" cy="1163962"/>
          </a:xfrm>
          <a:prstGeom prst="roundRect">
            <a:avLst/>
          </a:prstGeom>
          <a:solidFill>
            <a:schemeClr val="accent4">
              <a:lumMod val="20000"/>
              <a:lumOff val="80000"/>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メイリオ" panose="020B0604030504040204" pitchFamily="50" charset="-128"/>
              <a:ea typeface="メイリオ" panose="020B0604030504040204" pitchFamily="50" charset="-128"/>
            </a:endParaRPr>
          </a:p>
        </p:txBody>
      </p:sp>
      <p:sp>
        <p:nvSpPr>
          <p:cNvPr id="8" name="コンテンツ プレースホルダー 2"/>
          <p:cNvSpPr txBox="1">
            <a:spLocks/>
          </p:cNvSpPr>
          <p:nvPr/>
        </p:nvSpPr>
        <p:spPr>
          <a:xfrm>
            <a:off x="6536508" y="3943111"/>
            <a:ext cx="847028" cy="38591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solidFill>
                  <a:srgbClr val="C00000"/>
                </a:solidFill>
                <a:latin typeface="メイリオ" panose="020B0604030504040204" pitchFamily="50" charset="-128"/>
                <a:ea typeface="メイリオ" panose="020B0604030504040204" pitchFamily="50" charset="-128"/>
              </a:rPr>
              <a:t>符号</a:t>
            </a:r>
          </a:p>
        </p:txBody>
      </p:sp>
      <p:sp>
        <p:nvSpPr>
          <p:cNvPr id="9" name="コンテンツ プレースホルダー 2"/>
          <p:cNvSpPr txBox="1">
            <a:spLocks/>
          </p:cNvSpPr>
          <p:nvPr/>
        </p:nvSpPr>
        <p:spPr>
          <a:xfrm>
            <a:off x="7571910" y="3937880"/>
            <a:ext cx="1572090" cy="38591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latin typeface="メイリオ" panose="020B0604030504040204" pitchFamily="50" charset="-128"/>
                <a:ea typeface="メイリオ" panose="020B0604030504040204" pitchFamily="50" charset="-128"/>
              </a:rPr>
              <a:t>元の情報</a:t>
            </a:r>
          </a:p>
        </p:txBody>
      </p:sp>
      <p:sp>
        <p:nvSpPr>
          <p:cNvPr id="10" name="正方形/長方形 9"/>
          <p:cNvSpPr/>
          <p:nvPr/>
        </p:nvSpPr>
        <p:spPr>
          <a:xfrm>
            <a:off x="6716095" y="2803236"/>
            <a:ext cx="440241" cy="41677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tx1"/>
              </a:solidFill>
              <a:latin typeface="メイリオ" panose="020B0604030504040204" pitchFamily="50" charset="-128"/>
              <a:ea typeface="メイリオ" panose="020B0604030504040204" pitchFamily="50" charset="-128"/>
            </a:endParaRPr>
          </a:p>
        </p:txBody>
      </p:sp>
      <p:sp>
        <p:nvSpPr>
          <p:cNvPr id="15" name="コンテンツ プレースホルダー 2"/>
          <p:cNvSpPr txBox="1">
            <a:spLocks/>
          </p:cNvSpPr>
          <p:nvPr/>
        </p:nvSpPr>
        <p:spPr>
          <a:xfrm>
            <a:off x="2532452" y="1823511"/>
            <a:ext cx="1577490" cy="41129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latin typeface="メイリオ" panose="020B0604030504040204" pitchFamily="50" charset="-128"/>
                <a:ea typeface="メイリオ" panose="020B0604030504040204" pitchFamily="50" charset="-128"/>
              </a:rPr>
              <a:t>うどん</a:t>
            </a:r>
          </a:p>
        </p:txBody>
      </p:sp>
      <p:sp>
        <p:nvSpPr>
          <p:cNvPr id="16" name="正方形/長方形 15"/>
          <p:cNvSpPr/>
          <p:nvPr/>
        </p:nvSpPr>
        <p:spPr>
          <a:xfrm>
            <a:off x="6716095" y="3313849"/>
            <a:ext cx="440241" cy="416777"/>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tx1"/>
              </a:solidFill>
              <a:latin typeface="メイリオ" panose="020B0604030504040204" pitchFamily="50" charset="-128"/>
              <a:ea typeface="メイリオ" panose="020B0604030504040204" pitchFamily="50" charset="-128"/>
            </a:endParaRPr>
          </a:p>
        </p:txBody>
      </p:sp>
      <p:sp>
        <p:nvSpPr>
          <p:cNvPr id="18" name="コンテンツ プレースホルダー 2"/>
          <p:cNvSpPr txBox="1">
            <a:spLocks/>
          </p:cNvSpPr>
          <p:nvPr/>
        </p:nvSpPr>
        <p:spPr>
          <a:xfrm>
            <a:off x="6749548" y="2860383"/>
            <a:ext cx="566069" cy="47973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solidFill>
                  <a:schemeClr val="tx1"/>
                </a:solidFill>
                <a:latin typeface="メイリオ" panose="020B0604030504040204" pitchFamily="50" charset="-128"/>
                <a:ea typeface="メイリオ" panose="020B0604030504040204" pitchFamily="50" charset="-128"/>
              </a:rPr>
              <a:t>赤</a:t>
            </a:r>
          </a:p>
        </p:txBody>
      </p:sp>
      <p:sp>
        <p:nvSpPr>
          <p:cNvPr id="19" name="コンテンツ プレースホルダー 2"/>
          <p:cNvSpPr txBox="1">
            <a:spLocks/>
          </p:cNvSpPr>
          <p:nvPr/>
        </p:nvSpPr>
        <p:spPr>
          <a:xfrm>
            <a:off x="6753961" y="3351465"/>
            <a:ext cx="566069" cy="47973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solidFill>
                  <a:schemeClr val="tx1"/>
                </a:solidFill>
                <a:latin typeface="メイリオ" panose="020B0604030504040204" pitchFamily="50" charset="-128"/>
                <a:ea typeface="メイリオ" panose="020B0604030504040204" pitchFamily="50" charset="-128"/>
              </a:rPr>
              <a:t>青</a:t>
            </a:r>
          </a:p>
        </p:txBody>
      </p:sp>
      <p:sp>
        <p:nvSpPr>
          <p:cNvPr id="20" name="コンテンツ プレースホルダー 2"/>
          <p:cNvSpPr txBox="1">
            <a:spLocks/>
          </p:cNvSpPr>
          <p:nvPr/>
        </p:nvSpPr>
        <p:spPr>
          <a:xfrm>
            <a:off x="7383536" y="3361753"/>
            <a:ext cx="1587899" cy="53268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latin typeface="メイリオ" panose="020B0604030504040204" pitchFamily="50" charset="-128"/>
                <a:ea typeface="メイリオ" panose="020B0604030504040204" pitchFamily="50" charset="-128"/>
              </a:rPr>
              <a:t>肉うどん</a:t>
            </a:r>
          </a:p>
        </p:txBody>
      </p:sp>
      <p:sp>
        <p:nvSpPr>
          <p:cNvPr id="21" name="コンテンツ プレースホルダー 2"/>
          <p:cNvSpPr txBox="1">
            <a:spLocks/>
          </p:cNvSpPr>
          <p:nvPr/>
        </p:nvSpPr>
        <p:spPr>
          <a:xfrm>
            <a:off x="7383536" y="2867427"/>
            <a:ext cx="1587899" cy="53268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latin typeface="メイリオ" panose="020B0604030504040204" pitchFamily="50" charset="-128"/>
                <a:ea typeface="メイリオ" panose="020B0604030504040204" pitchFamily="50" charset="-128"/>
              </a:rPr>
              <a:t>昼定食</a:t>
            </a:r>
          </a:p>
        </p:txBody>
      </p:sp>
      <p:sp>
        <p:nvSpPr>
          <p:cNvPr id="22" name="コンテンツ プレースホルダー 2"/>
          <p:cNvSpPr txBox="1">
            <a:spLocks/>
          </p:cNvSpPr>
          <p:nvPr/>
        </p:nvSpPr>
        <p:spPr>
          <a:xfrm>
            <a:off x="1558906" y="4377810"/>
            <a:ext cx="1283789" cy="43901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latin typeface="メイリオ" panose="020B0604030504040204" pitchFamily="50" charset="-128"/>
                <a:ea typeface="メイリオ" panose="020B0604030504040204" pitchFamily="50" charset="-128"/>
              </a:rPr>
              <a:t>情報</a:t>
            </a:r>
          </a:p>
        </p:txBody>
      </p:sp>
      <p:sp>
        <p:nvSpPr>
          <p:cNvPr id="23" name="コンテンツ プレースホルダー 2"/>
          <p:cNvSpPr txBox="1">
            <a:spLocks/>
          </p:cNvSpPr>
          <p:nvPr/>
        </p:nvSpPr>
        <p:spPr>
          <a:xfrm>
            <a:off x="4910980" y="4323799"/>
            <a:ext cx="1190552" cy="43519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latin typeface="メイリオ" panose="020B0604030504040204" pitchFamily="50" charset="-128"/>
                <a:ea typeface="メイリオ" panose="020B0604030504040204" pitchFamily="50" charset="-128"/>
              </a:rPr>
              <a:t>データ</a:t>
            </a:r>
          </a:p>
        </p:txBody>
      </p:sp>
      <p:sp>
        <p:nvSpPr>
          <p:cNvPr id="30" name="コンテンツ プレースホルダー 2"/>
          <p:cNvSpPr txBox="1">
            <a:spLocks/>
          </p:cNvSpPr>
          <p:nvPr/>
        </p:nvSpPr>
        <p:spPr>
          <a:xfrm>
            <a:off x="212687" y="1839433"/>
            <a:ext cx="1346219" cy="43454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100" dirty="0">
                <a:latin typeface="メイリオ" panose="020B0604030504040204" pitchFamily="50" charset="-128"/>
                <a:ea typeface="メイリオ" panose="020B0604030504040204" pitchFamily="50" charset="-128"/>
              </a:rPr>
              <a:t>4</a:t>
            </a:r>
            <a:r>
              <a:rPr lang="ja-JP" altLang="en-US" sz="2100" dirty="0">
                <a:latin typeface="メイリオ" panose="020B0604030504040204" pitchFamily="50" charset="-128"/>
                <a:ea typeface="メイリオ" panose="020B0604030504040204" pitchFamily="50" charset="-128"/>
              </a:rPr>
              <a:t>月</a:t>
            </a:r>
            <a:r>
              <a:rPr lang="en-US" altLang="ja-JP" sz="2100" dirty="0">
                <a:latin typeface="メイリオ" panose="020B0604030504040204" pitchFamily="50" charset="-128"/>
                <a:ea typeface="メイリオ" panose="020B0604030504040204" pitchFamily="50" charset="-128"/>
              </a:rPr>
              <a:t>27</a:t>
            </a:r>
            <a:r>
              <a:rPr lang="ja-JP" altLang="en-US" sz="2100" dirty="0">
                <a:latin typeface="メイリオ" panose="020B0604030504040204" pitchFamily="50" charset="-128"/>
                <a:ea typeface="メイリオ" panose="020B0604030504040204" pitchFamily="50" charset="-128"/>
              </a:rPr>
              <a:t>日</a:t>
            </a:r>
          </a:p>
        </p:txBody>
      </p:sp>
      <p:sp>
        <p:nvSpPr>
          <p:cNvPr id="31" name="コンテンツ プレースホルダー 2"/>
          <p:cNvSpPr txBox="1">
            <a:spLocks/>
          </p:cNvSpPr>
          <p:nvPr/>
        </p:nvSpPr>
        <p:spPr>
          <a:xfrm>
            <a:off x="209551" y="2629252"/>
            <a:ext cx="1346219" cy="43454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100" dirty="0">
                <a:latin typeface="メイリオ" panose="020B0604030504040204" pitchFamily="50" charset="-128"/>
                <a:ea typeface="メイリオ" panose="020B0604030504040204" pitchFamily="50" charset="-128"/>
              </a:rPr>
              <a:t>4</a:t>
            </a:r>
            <a:r>
              <a:rPr lang="ja-JP" altLang="en-US" sz="2100" dirty="0">
                <a:latin typeface="メイリオ" panose="020B0604030504040204" pitchFamily="50" charset="-128"/>
                <a:ea typeface="メイリオ" panose="020B0604030504040204" pitchFamily="50" charset="-128"/>
              </a:rPr>
              <a:t>月</a:t>
            </a:r>
            <a:r>
              <a:rPr lang="en-US" altLang="ja-JP" sz="2100" dirty="0">
                <a:latin typeface="メイリオ" panose="020B0604030504040204" pitchFamily="50" charset="-128"/>
                <a:ea typeface="メイリオ" panose="020B0604030504040204" pitchFamily="50" charset="-128"/>
              </a:rPr>
              <a:t>28</a:t>
            </a:r>
            <a:r>
              <a:rPr lang="ja-JP" altLang="en-US" sz="2100" dirty="0">
                <a:latin typeface="メイリオ" panose="020B0604030504040204" pitchFamily="50" charset="-128"/>
                <a:ea typeface="メイリオ" panose="020B0604030504040204" pitchFamily="50" charset="-128"/>
              </a:rPr>
              <a:t>日</a:t>
            </a:r>
          </a:p>
        </p:txBody>
      </p:sp>
      <p:sp>
        <p:nvSpPr>
          <p:cNvPr id="32" name="コンテンツ プレースホルダー 2"/>
          <p:cNvSpPr txBox="1">
            <a:spLocks/>
          </p:cNvSpPr>
          <p:nvPr/>
        </p:nvSpPr>
        <p:spPr>
          <a:xfrm>
            <a:off x="206414" y="3368890"/>
            <a:ext cx="1346219" cy="43454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100" dirty="0">
                <a:latin typeface="メイリオ" panose="020B0604030504040204" pitchFamily="50" charset="-128"/>
                <a:ea typeface="メイリオ" panose="020B0604030504040204" pitchFamily="50" charset="-128"/>
              </a:rPr>
              <a:t>4</a:t>
            </a:r>
            <a:r>
              <a:rPr lang="ja-JP" altLang="en-US" sz="2100" dirty="0">
                <a:latin typeface="メイリオ" panose="020B0604030504040204" pitchFamily="50" charset="-128"/>
                <a:ea typeface="メイリオ" panose="020B0604030504040204" pitchFamily="50" charset="-128"/>
              </a:rPr>
              <a:t>月</a:t>
            </a:r>
            <a:r>
              <a:rPr lang="en-US" altLang="ja-JP" sz="2100" dirty="0">
                <a:latin typeface="メイリオ" panose="020B0604030504040204" pitchFamily="50" charset="-128"/>
                <a:ea typeface="メイリオ" panose="020B0604030504040204" pitchFamily="50" charset="-128"/>
              </a:rPr>
              <a:t>30</a:t>
            </a:r>
            <a:r>
              <a:rPr lang="ja-JP" altLang="en-US" sz="2100" dirty="0">
                <a:latin typeface="メイリオ" panose="020B0604030504040204" pitchFamily="50" charset="-128"/>
                <a:ea typeface="メイリオ" panose="020B0604030504040204" pitchFamily="50" charset="-128"/>
              </a:rPr>
              <a:t>日</a:t>
            </a:r>
          </a:p>
        </p:txBody>
      </p:sp>
      <p:sp>
        <p:nvSpPr>
          <p:cNvPr id="11" name="角丸四角形 10"/>
          <p:cNvSpPr/>
          <p:nvPr/>
        </p:nvSpPr>
        <p:spPr>
          <a:xfrm>
            <a:off x="125451" y="1533525"/>
            <a:ext cx="3615113" cy="26150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メイリオ" panose="020B0604030504040204" pitchFamily="50" charset="-128"/>
              <a:ea typeface="メイリオ" panose="020B0604030504040204" pitchFamily="50" charset="-128"/>
            </a:endParaRPr>
          </a:p>
        </p:txBody>
      </p:sp>
      <p:sp>
        <p:nvSpPr>
          <p:cNvPr id="12" name="右矢印 11"/>
          <p:cNvSpPr/>
          <p:nvPr/>
        </p:nvSpPr>
        <p:spPr>
          <a:xfrm flipH="1">
            <a:off x="3995181" y="2441622"/>
            <a:ext cx="643382" cy="86904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メイリオ" panose="020B0604030504040204" pitchFamily="50" charset="-128"/>
              <a:ea typeface="メイリオ" panose="020B0604030504040204" pitchFamily="50" charset="-128"/>
            </a:endParaRPr>
          </a:p>
        </p:txBody>
      </p:sp>
      <p:grpSp>
        <p:nvGrpSpPr>
          <p:cNvPr id="17" name="グループ化 16"/>
          <p:cNvGrpSpPr/>
          <p:nvPr/>
        </p:nvGrpSpPr>
        <p:grpSpPr>
          <a:xfrm>
            <a:off x="5085715" y="1842398"/>
            <a:ext cx="595151" cy="527422"/>
            <a:chOff x="6986906" y="3650400"/>
            <a:chExt cx="793534" cy="703229"/>
          </a:xfrm>
        </p:grpSpPr>
        <p:sp>
          <p:nvSpPr>
            <p:cNvPr id="39" name="正方形/長方形 38"/>
            <p:cNvSpPr/>
            <p:nvPr/>
          </p:nvSpPr>
          <p:spPr>
            <a:xfrm>
              <a:off x="6986906" y="3650400"/>
              <a:ext cx="586988" cy="555703"/>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tx1"/>
                </a:solidFill>
                <a:latin typeface="メイリオ" panose="020B0604030504040204" pitchFamily="50" charset="-128"/>
                <a:ea typeface="メイリオ" panose="020B0604030504040204" pitchFamily="50" charset="-128"/>
              </a:endParaRPr>
            </a:p>
          </p:txBody>
        </p:sp>
        <p:sp>
          <p:nvSpPr>
            <p:cNvPr id="41" name="コンテンツ プレースホルダー 2"/>
            <p:cNvSpPr txBox="1">
              <a:spLocks/>
            </p:cNvSpPr>
            <p:nvPr/>
          </p:nvSpPr>
          <p:spPr>
            <a:xfrm>
              <a:off x="7025682" y="3713988"/>
              <a:ext cx="754758" cy="63964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solidFill>
                    <a:schemeClr val="tx1"/>
                  </a:solidFill>
                  <a:latin typeface="メイリオ" panose="020B0604030504040204" pitchFamily="50" charset="-128"/>
                  <a:ea typeface="メイリオ" panose="020B0604030504040204" pitchFamily="50" charset="-128"/>
                </a:rPr>
                <a:t>青</a:t>
              </a:r>
            </a:p>
          </p:txBody>
        </p:sp>
      </p:grpSp>
      <p:sp>
        <p:nvSpPr>
          <p:cNvPr id="58" name="コンテンツ プレースホルダー 2"/>
          <p:cNvSpPr txBox="1">
            <a:spLocks/>
          </p:cNvSpPr>
          <p:nvPr/>
        </p:nvSpPr>
        <p:spPr>
          <a:xfrm>
            <a:off x="2561856" y="3396647"/>
            <a:ext cx="1346219" cy="43454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latin typeface="メイリオ" panose="020B0604030504040204" pitchFamily="50" charset="-128"/>
                <a:ea typeface="メイリオ" panose="020B0604030504040204" pitchFamily="50" charset="-128"/>
              </a:rPr>
              <a:t>昼定食</a:t>
            </a:r>
          </a:p>
        </p:txBody>
      </p:sp>
      <p:sp>
        <p:nvSpPr>
          <p:cNvPr id="59" name="コンテンツ プレースホルダー 2"/>
          <p:cNvSpPr txBox="1">
            <a:spLocks/>
          </p:cNvSpPr>
          <p:nvPr/>
        </p:nvSpPr>
        <p:spPr>
          <a:xfrm>
            <a:off x="3739387" y="2115810"/>
            <a:ext cx="1185231" cy="515902"/>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solidFill>
                  <a:srgbClr val="C00000"/>
                </a:solidFill>
                <a:latin typeface="メイリオ" panose="020B0604030504040204" pitchFamily="50" charset="-128"/>
                <a:ea typeface="メイリオ" panose="020B0604030504040204" pitchFamily="50" charset="-128"/>
              </a:rPr>
              <a:t>元に戻す</a:t>
            </a:r>
          </a:p>
        </p:txBody>
      </p:sp>
      <p:grpSp>
        <p:nvGrpSpPr>
          <p:cNvPr id="60" name="グループ化 59"/>
          <p:cNvGrpSpPr/>
          <p:nvPr/>
        </p:nvGrpSpPr>
        <p:grpSpPr>
          <a:xfrm>
            <a:off x="5095097" y="3394052"/>
            <a:ext cx="585769" cy="538142"/>
            <a:chOff x="5863370" y="1128573"/>
            <a:chExt cx="781025" cy="717523"/>
          </a:xfrm>
        </p:grpSpPr>
        <p:sp>
          <p:nvSpPr>
            <p:cNvPr id="61" name="正方形/長方形 60"/>
            <p:cNvSpPr/>
            <p:nvPr/>
          </p:nvSpPr>
          <p:spPr>
            <a:xfrm>
              <a:off x="5863370" y="1128573"/>
              <a:ext cx="586988" cy="5557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tx1"/>
                </a:solidFill>
                <a:latin typeface="メイリオ" panose="020B0604030504040204" pitchFamily="50" charset="-128"/>
                <a:ea typeface="メイリオ" panose="020B0604030504040204" pitchFamily="50" charset="-128"/>
              </a:endParaRPr>
            </a:p>
          </p:txBody>
        </p:sp>
        <p:sp>
          <p:nvSpPr>
            <p:cNvPr id="62" name="コンテンツ プレースホルダー 2"/>
            <p:cNvSpPr txBox="1">
              <a:spLocks/>
            </p:cNvSpPr>
            <p:nvPr/>
          </p:nvSpPr>
          <p:spPr>
            <a:xfrm>
              <a:off x="5889637" y="1206455"/>
              <a:ext cx="754758" cy="63964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solidFill>
                    <a:schemeClr val="tx1"/>
                  </a:solidFill>
                  <a:latin typeface="メイリオ" panose="020B0604030504040204" pitchFamily="50" charset="-128"/>
                  <a:ea typeface="メイリオ" panose="020B0604030504040204" pitchFamily="50" charset="-128"/>
                </a:rPr>
                <a:t>赤</a:t>
              </a:r>
            </a:p>
          </p:txBody>
        </p:sp>
      </p:grpSp>
      <p:sp>
        <p:nvSpPr>
          <p:cNvPr id="6" name="雲形吹き出し 5"/>
          <p:cNvSpPr/>
          <p:nvPr/>
        </p:nvSpPr>
        <p:spPr>
          <a:xfrm>
            <a:off x="2246701" y="4858657"/>
            <a:ext cx="5638628" cy="1109663"/>
          </a:xfrm>
          <a:prstGeom prst="cloudCallout">
            <a:avLst>
              <a:gd name="adj1" fmla="val 26290"/>
              <a:gd name="adj2" fmla="val -10230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メイリオ" panose="020B0604030504040204" pitchFamily="50" charset="-128"/>
              <a:ea typeface="メイリオ" panose="020B0604030504040204" pitchFamily="50" charset="-128"/>
            </a:endParaRPr>
          </a:p>
        </p:txBody>
      </p:sp>
      <p:sp>
        <p:nvSpPr>
          <p:cNvPr id="37" name="テキスト ボックス 36"/>
          <p:cNvSpPr txBox="1"/>
          <p:nvPr/>
        </p:nvSpPr>
        <p:spPr>
          <a:xfrm>
            <a:off x="3280661" y="5045854"/>
            <a:ext cx="4493538" cy="738664"/>
          </a:xfrm>
          <a:prstGeom prst="rect">
            <a:avLst/>
          </a:prstGeom>
          <a:noFill/>
        </p:spPr>
        <p:txBody>
          <a:bodyPr wrap="none" rtlCol="0">
            <a:spAutoFit/>
          </a:bodyPr>
          <a:lstStyle/>
          <a:p>
            <a:r>
              <a:rPr lang="ja-JP" altLang="en-US" sz="2100" dirty="0">
                <a:solidFill>
                  <a:srgbClr val="FF0000"/>
                </a:solidFill>
                <a:latin typeface="メイリオ" panose="020B0604030504040204" pitchFamily="50" charset="-128"/>
                <a:ea typeface="メイリオ" panose="020B0604030504040204" pitchFamily="50" charset="-128"/>
              </a:rPr>
              <a:t>元に戻すときも</a:t>
            </a:r>
            <a:r>
              <a:rPr kumimoji="1" lang="ja-JP" altLang="en-US" sz="2100" dirty="0">
                <a:solidFill>
                  <a:srgbClr val="FF0000"/>
                </a:solidFill>
                <a:latin typeface="メイリオ" panose="020B0604030504040204" pitchFamily="50" charset="-128"/>
                <a:ea typeface="メイリオ" panose="020B0604030504040204" pitchFamily="50" charset="-128"/>
              </a:rPr>
              <a:t>、符号と元の情報の</a:t>
            </a:r>
            <a:endParaRPr kumimoji="1" lang="en-US" altLang="ja-JP" sz="2100" dirty="0">
              <a:solidFill>
                <a:srgbClr val="FF0000"/>
              </a:solidFill>
              <a:latin typeface="メイリオ" panose="020B0604030504040204" pitchFamily="50" charset="-128"/>
              <a:ea typeface="メイリオ" panose="020B0604030504040204" pitchFamily="50" charset="-128"/>
            </a:endParaRPr>
          </a:p>
          <a:p>
            <a:r>
              <a:rPr kumimoji="1" lang="ja-JP" altLang="en-US" sz="2100" dirty="0">
                <a:solidFill>
                  <a:srgbClr val="FF0000"/>
                </a:solidFill>
                <a:latin typeface="メイリオ" panose="020B0604030504040204" pitchFamily="50" charset="-128"/>
                <a:ea typeface="メイリオ" panose="020B0604030504040204" pitchFamily="50" charset="-128"/>
              </a:rPr>
              <a:t>対応情報</a:t>
            </a:r>
            <a:r>
              <a:rPr lang="ja-JP" altLang="en-US" sz="2100" dirty="0">
                <a:solidFill>
                  <a:srgbClr val="FF0000"/>
                </a:solidFill>
                <a:latin typeface="メイリオ" panose="020B0604030504040204" pitchFamily="50" charset="-128"/>
                <a:ea typeface="メイリオ" panose="020B0604030504040204" pitchFamily="50" charset="-128"/>
              </a:rPr>
              <a:t>が必要　（当たり前）</a:t>
            </a:r>
            <a:endParaRPr kumimoji="1" lang="ja-JP" altLang="en-US" sz="2100" dirty="0">
              <a:solidFill>
                <a:srgbClr val="FF0000"/>
              </a:solidFill>
              <a:latin typeface="メイリオ" panose="020B0604030504040204" pitchFamily="50" charset="-128"/>
              <a:ea typeface="メイリオ" panose="020B0604030504040204" pitchFamily="50" charset="-128"/>
            </a:endParaRPr>
          </a:p>
        </p:txBody>
      </p:sp>
      <p:grpSp>
        <p:nvGrpSpPr>
          <p:cNvPr id="40" name="グループ化 39"/>
          <p:cNvGrpSpPr/>
          <p:nvPr/>
        </p:nvGrpSpPr>
        <p:grpSpPr>
          <a:xfrm>
            <a:off x="5085715" y="2582814"/>
            <a:ext cx="595151" cy="527422"/>
            <a:chOff x="6986906" y="3650400"/>
            <a:chExt cx="793534" cy="703229"/>
          </a:xfrm>
        </p:grpSpPr>
        <p:sp>
          <p:nvSpPr>
            <p:cNvPr id="42" name="正方形/長方形 41"/>
            <p:cNvSpPr/>
            <p:nvPr/>
          </p:nvSpPr>
          <p:spPr>
            <a:xfrm>
              <a:off x="6986906" y="3650400"/>
              <a:ext cx="586988" cy="555703"/>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solidFill>
                  <a:schemeClr val="tx1"/>
                </a:solidFill>
                <a:latin typeface="メイリオ" panose="020B0604030504040204" pitchFamily="50" charset="-128"/>
                <a:ea typeface="メイリオ" panose="020B0604030504040204" pitchFamily="50" charset="-128"/>
              </a:endParaRPr>
            </a:p>
          </p:txBody>
        </p:sp>
        <p:sp>
          <p:nvSpPr>
            <p:cNvPr id="43" name="コンテンツ プレースホルダー 2"/>
            <p:cNvSpPr txBox="1">
              <a:spLocks/>
            </p:cNvSpPr>
            <p:nvPr/>
          </p:nvSpPr>
          <p:spPr>
            <a:xfrm>
              <a:off x="7025682" y="3713988"/>
              <a:ext cx="754758" cy="63964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solidFill>
                    <a:schemeClr val="tx1"/>
                  </a:solidFill>
                  <a:latin typeface="メイリオ" panose="020B0604030504040204" pitchFamily="50" charset="-128"/>
                  <a:ea typeface="メイリオ" panose="020B0604030504040204" pitchFamily="50" charset="-128"/>
                </a:rPr>
                <a:t>青</a:t>
              </a:r>
            </a:p>
          </p:txBody>
        </p:sp>
      </p:grpSp>
      <p:sp>
        <p:nvSpPr>
          <p:cNvPr id="45" name="コンテンツ プレースホルダー 2"/>
          <p:cNvSpPr txBox="1">
            <a:spLocks/>
          </p:cNvSpPr>
          <p:nvPr/>
        </p:nvSpPr>
        <p:spPr>
          <a:xfrm>
            <a:off x="2542481" y="2585553"/>
            <a:ext cx="1577490" cy="41129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100" dirty="0">
                <a:latin typeface="メイリオ" panose="020B0604030504040204" pitchFamily="50" charset="-128"/>
                <a:ea typeface="メイリオ" panose="020B0604030504040204" pitchFamily="50" charset="-128"/>
              </a:rPr>
              <a:t>うどん</a:t>
            </a:r>
          </a:p>
        </p:txBody>
      </p:sp>
      <p:pic>
        <p:nvPicPr>
          <p:cNvPr id="46" name="Picture 2" descr="åé¢¨å®é£ã®ã¤ã©ã¹ã"/>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4151" y="3201076"/>
            <a:ext cx="1018055" cy="78050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ãã©ãã®ã¤ã©ã¹ãããã¤ã­ãã©ãã"/>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2605" y="2264577"/>
            <a:ext cx="893693" cy="95838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ãã©ãã®ã¤ã©ã¹ãããã¤ã­ãã©ãã"/>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6331" y="1409379"/>
            <a:ext cx="893693" cy="958384"/>
          </a:xfrm>
          <a:prstGeom prst="rect">
            <a:avLst/>
          </a:prstGeom>
          <a:noFill/>
          <a:extLst>
            <a:ext uri="{909E8E84-426E-40DD-AFC4-6F175D3DCCD1}">
              <a14:hiddenFill xmlns:a14="http://schemas.microsoft.com/office/drawing/2010/main">
                <a:solidFill>
                  <a:srgbClr val="FFFFFF"/>
                </a:solidFill>
              </a14:hiddenFill>
            </a:ext>
          </a:extLst>
        </p:spPr>
      </p:pic>
      <p:sp>
        <p:nvSpPr>
          <p:cNvPr id="13" name="タイトル 12">
            <a:extLst>
              <a:ext uri="{FF2B5EF4-FFF2-40B4-BE49-F238E27FC236}">
                <a16:creationId xmlns:a16="http://schemas.microsoft.com/office/drawing/2014/main" id="{424A7CD5-E641-31AD-EB8A-1AC6ED0D00C2}"/>
              </a:ext>
            </a:extLst>
          </p:cNvPr>
          <p:cNvSpPr>
            <a:spLocks noGrp="1"/>
          </p:cNvSpPr>
          <p:nvPr>
            <p:ph type="title"/>
          </p:nvPr>
        </p:nvSpPr>
        <p:spPr/>
        <p:txBody>
          <a:bodyPr>
            <a:normAutofit fontScale="90000"/>
          </a:bodyPr>
          <a:lstStyle/>
          <a:p>
            <a:endParaRPr lang="ja-JP" altLang="en-US"/>
          </a:p>
        </p:txBody>
      </p:sp>
    </p:spTree>
    <p:extLst>
      <p:ext uri="{BB962C8B-B14F-4D97-AF65-F5344CB8AC3E}">
        <p14:creationId xmlns:p14="http://schemas.microsoft.com/office/powerpoint/2010/main" val="338865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9D7B5F-72FA-4346-B999-275AF5CAEC38}"/>
              </a:ext>
            </a:extLst>
          </p:cNvPr>
          <p:cNvSpPr>
            <a:spLocks noGrp="1"/>
          </p:cNvSpPr>
          <p:nvPr>
            <p:ph type="title"/>
          </p:nvPr>
        </p:nvSpPr>
        <p:spPr/>
        <p:txBody>
          <a:bodyPr>
            <a:normAutofit fontScale="90000"/>
          </a:bodyPr>
          <a:lstStyle/>
          <a:p>
            <a:r>
              <a:rPr kumimoji="1" lang="ja-JP" altLang="en-US" dirty="0"/>
              <a:t>情報とデータの違い</a:t>
            </a:r>
          </a:p>
        </p:txBody>
      </p:sp>
      <p:sp>
        <p:nvSpPr>
          <p:cNvPr id="4" name="スライド番号プレースホルダー 3">
            <a:extLst>
              <a:ext uri="{FF2B5EF4-FFF2-40B4-BE49-F238E27FC236}">
                <a16:creationId xmlns:a16="http://schemas.microsoft.com/office/drawing/2014/main" id="{9F610D76-1111-44EC-863F-A3832E2838C0}"/>
              </a:ext>
            </a:extLst>
          </p:cNvPr>
          <p:cNvSpPr>
            <a:spLocks noGrp="1"/>
          </p:cNvSpPr>
          <p:nvPr>
            <p:ph type="sldNum" sz="quarter" idx="12"/>
          </p:nvPr>
        </p:nvSpPr>
        <p:spPr/>
        <p:txBody>
          <a:bodyPr/>
          <a:lstStyle/>
          <a:p>
            <a:fld id="{E205D82C-95A1-431E-8E38-AA614A14CDCF}" type="slidenum">
              <a:rPr kumimoji="1" lang="ja-JP" altLang="en-US" smtClean="0"/>
              <a:t>24</a:t>
            </a:fld>
            <a:endParaRPr kumimoji="1" lang="ja-JP" altLang="en-US"/>
          </a:p>
        </p:txBody>
      </p:sp>
      <p:sp>
        <p:nvSpPr>
          <p:cNvPr id="5" name="コンテンツ プレースホルダー 2">
            <a:extLst>
              <a:ext uri="{FF2B5EF4-FFF2-40B4-BE49-F238E27FC236}">
                <a16:creationId xmlns:a16="http://schemas.microsoft.com/office/drawing/2014/main" id="{5FAE1145-2B57-4203-8263-24B0D499C3D8}"/>
              </a:ext>
            </a:extLst>
          </p:cNvPr>
          <p:cNvSpPr>
            <a:spLocks noGrp="1"/>
          </p:cNvSpPr>
          <p:nvPr>
            <p:ph idx="1"/>
          </p:nvPr>
        </p:nvSpPr>
        <p:spPr>
          <a:xfrm>
            <a:off x="321845" y="944882"/>
            <a:ext cx="6954614" cy="5288278"/>
          </a:xfrm>
        </p:spPr>
        <p:txBody>
          <a:bodyPr>
            <a:normAutofit/>
          </a:bodyPr>
          <a:lstStyle/>
          <a:p>
            <a:pPr>
              <a:lnSpc>
                <a:spcPct val="120000"/>
              </a:lnSpc>
            </a:pPr>
            <a:r>
              <a:rPr kumimoji="1" lang="ja-JP" altLang="en-US" sz="2400" b="1" dirty="0">
                <a:solidFill>
                  <a:srgbClr val="C00000"/>
                </a:solidFill>
              </a:rPr>
              <a:t>情報</a:t>
            </a:r>
            <a:r>
              <a:rPr kumimoji="1" lang="ja-JP" altLang="en-US" sz="2400" dirty="0"/>
              <a:t>は</a:t>
            </a:r>
            <a:r>
              <a:rPr kumimoji="1" lang="ja-JP" altLang="en-US" sz="2400" b="1" u="sng" dirty="0"/>
              <a:t>データに意味を持たせたもの</a:t>
            </a:r>
          </a:p>
          <a:p>
            <a:pPr marL="342900" lvl="1" indent="0">
              <a:lnSpc>
                <a:spcPct val="120000"/>
              </a:lnSpc>
              <a:buNone/>
            </a:pPr>
            <a:endParaRPr lang="en-US" altLang="ja-JP" sz="2600" u="sng" dirty="0">
              <a:latin typeface="メイリオ" panose="020B0604030504040204" pitchFamily="50" charset="-128"/>
            </a:endParaRPr>
          </a:p>
          <a:p>
            <a:pPr marL="342900" lvl="1" indent="0">
              <a:lnSpc>
                <a:spcPct val="120000"/>
              </a:lnSpc>
              <a:buNone/>
            </a:pPr>
            <a:r>
              <a:rPr lang="ja-JP" altLang="en-US" sz="2600" dirty="0">
                <a:latin typeface="メイリオ" panose="020B0604030504040204" pitchFamily="50" charset="-128"/>
              </a:rPr>
              <a:t>（例）</a:t>
            </a:r>
            <a:r>
              <a:rPr lang="ja-JP" altLang="en-US" sz="2600" dirty="0">
                <a:solidFill>
                  <a:srgbClr val="FF0000"/>
                </a:solidFill>
                <a:latin typeface="メイリオ" panose="020B0604030504040204" pitchFamily="50" charset="-128"/>
              </a:rPr>
              <a:t>今月は、昼定食を１２回食べた</a:t>
            </a:r>
            <a:endParaRPr lang="en-US" altLang="ja-JP" sz="2600" dirty="0">
              <a:solidFill>
                <a:srgbClr val="FF0000"/>
              </a:solidFill>
              <a:latin typeface="メイリオ" panose="020B0604030504040204" pitchFamily="50" charset="-128"/>
            </a:endParaRPr>
          </a:p>
          <a:p>
            <a:pPr marL="342900" lvl="1" indent="0">
              <a:lnSpc>
                <a:spcPct val="120000"/>
              </a:lnSpc>
              <a:buNone/>
            </a:pPr>
            <a:r>
              <a:rPr lang="ja-JP" altLang="en-US" sz="2600" dirty="0">
                <a:latin typeface="メイリオ" panose="020B0604030504040204" pitchFamily="50" charset="-128"/>
              </a:rPr>
              <a:t>（例）</a:t>
            </a:r>
            <a:r>
              <a:rPr lang="ja-JP" altLang="en-US" sz="2600" dirty="0">
                <a:solidFill>
                  <a:srgbClr val="FF0000"/>
                </a:solidFill>
                <a:latin typeface="メイリオ" panose="020B0604030504040204" pitchFamily="50" charset="-128"/>
              </a:rPr>
              <a:t>あて先は福山大学だよ</a:t>
            </a:r>
            <a:endParaRPr lang="en-US" altLang="ja-JP" sz="2600" dirty="0">
              <a:solidFill>
                <a:srgbClr val="FF0000"/>
              </a:solidFill>
              <a:latin typeface="メイリオ" panose="020B0604030504040204" pitchFamily="50" charset="-128"/>
            </a:endParaRPr>
          </a:p>
          <a:p>
            <a:pPr marL="342900" lvl="1" indent="0">
              <a:lnSpc>
                <a:spcPct val="120000"/>
              </a:lnSpc>
              <a:buNone/>
            </a:pPr>
            <a:endParaRPr lang="en-US" altLang="ja-JP" sz="2600" dirty="0">
              <a:latin typeface="メイリオ" panose="020B0604030504040204" pitchFamily="50" charset="-128"/>
            </a:endParaRPr>
          </a:p>
          <a:p>
            <a:pPr>
              <a:lnSpc>
                <a:spcPct val="120000"/>
              </a:lnSpc>
            </a:pPr>
            <a:r>
              <a:rPr kumimoji="1" lang="ja-JP" altLang="en-US" sz="2400" b="1" dirty="0">
                <a:solidFill>
                  <a:srgbClr val="C00000"/>
                </a:solidFill>
              </a:rPr>
              <a:t>データ</a:t>
            </a:r>
            <a:r>
              <a:rPr kumimoji="1" lang="ja-JP" altLang="en-US" sz="2400" dirty="0"/>
              <a:t>は</a:t>
            </a:r>
            <a:r>
              <a:rPr kumimoji="1" lang="ja-JP" altLang="en-US" sz="2400" b="1" u="sng" dirty="0"/>
              <a:t>数字や符号の集まり</a:t>
            </a:r>
            <a:endParaRPr kumimoji="1" lang="en-US" altLang="ja-JP" sz="2400" b="1" u="sng" dirty="0"/>
          </a:p>
          <a:p>
            <a:pPr marL="0" indent="0">
              <a:lnSpc>
                <a:spcPct val="120000"/>
              </a:lnSpc>
              <a:buNone/>
            </a:pPr>
            <a:r>
              <a:rPr lang="ja-JP" altLang="en-US" sz="2600" dirty="0">
                <a:latin typeface="メイリオ" panose="020B0604030504040204" pitchFamily="50" charset="-128"/>
              </a:rPr>
              <a:t>　（例）</a:t>
            </a:r>
            <a:r>
              <a:rPr lang="ja-JP" altLang="en-US" sz="2600" dirty="0">
                <a:solidFill>
                  <a:srgbClr val="FF0000"/>
                </a:solidFill>
                <a:latin typeface="メイリオ" panose="020B0604030504040204" pitchFamily="50" charset="-128"/>
              </a:rPr>
              <a:t>１２</a:t>
            </a:r>
            <a:endParaRPr lang="en-US" altLang="ja-JP" sz="2600" dirty="0">
              <a:solidFill>
                <a:srgbClr val="FF0000"/>
              </a:solidFill>
              <a:latin typeface="メイリオ" panose="020B0604030504040204" pitchFamily="50" charset="-128"/>
            </a:endParaRPr>
          </a:p>
          <a:p>
            <a:pPr marL="0" indent="0">
              <a:lnSpc>
                <a:spcPct val="120000"/>
              </a:lnSpc>
              <a:buNone/>
            </a:pPr>
            <a:r>
              <a:rPr lang="ja-JP" altLang="en-US" sz="2600" dirty="0">
                <a:latin typeface="メイリオ" panose="020B0604030504040204" pitchFamily="50" charset="-128"/>
              </a:rPr>
              <a:t>　（例）</a:t>
            </a:r>
            <a:r>
              <a:rPr lang="en-US" altLang="ja-JP" sz="2600" dirty="0">
                <a:solidFill>
                  <a:srgbClr val="FF0000"/>
                </a:solidFill>
                <a:latin typeface="メイリオ" panose="020B0604030504040204" pitchFamily="50" charset="-128"/>
              </a:rPr>
              <a:t>720-0292</a:t>
            </a:r>
          </a:p>
          <a:p>
            <a:pPr marL="0" indent="0">
              <a:buNone/>
            </a:pPr>
            <a:endParaRPr lang="en-US" altLang="ja-JP" sz="2400" dirty="0">
              <a:latin typeface="メイリオ" panose="020B0604030504040204" pitchFamily="50" charset="-128"/>
            </a:endParaRPr>
          </a:p>
          <a:p>
            <a:pPr marL="342900" lvl="1" indent="0">
              <a:buNone/>
            </a:pPr>
            <a:endParaRPr lang="en-US" altLang="ja-JP" u="sng" dirty="0">
              <a:latin typeface="メイリオ" panose="020B0604030504040204" pitchFamily="50" charset="-128"/>
            </a:endParaRPr>
          </a:p>
          <a:p>
            <a:pPr marL="342900" lvl="1" indent="0">
              <a:buNone/>
            </a:pPr>
            <a:endParaRPr lang="en-US" altLang="ja-JP" u="sng" dirty="0">
              <a:latin typeface="メイリオ" panose="020B0604030504040204" pitchFamily="50" charset="-128"/>
            </a:endParaRPr>
          </a:p>
          <a:p>
            <a:endParaRPr lang="en-US" altLang="ja-JP" sz="2700" u="sng" dirty="0">
              <a:latin typeface="メイリオ" panose="020B0604030504040204" pitchFamily="50" charset="-128"/>
            </a:endParaRPr>
          </a:p>
          <a:p>
            <a:pPr marL="0" indent="0">
              <a:buNone/>
            </a:pPr>
            <a:endParaRPr lang="en-US" altLang="ja-JP" sz="3300" dirty="0">
              <a:latin typeface="メイリオ" panose="020B0604030504040204" pitchFamily="50" charset="-128"/>
            </a:endParaRPr>
          </a:p>
          <a:p>
            <a:pPr marL="0" indent="0">
              <a:buNone/>
            </a:pPr>
            <a:endParaRPr lang="en-US" altLang="ja-JP" sz="3300" dirty="0">
              <a:latin typeface="メイリオ" panose="020B0604030504040204" pitchFamily="50" charset="-128"/>
            </a:endParaRPr>
          </a:p>
        </p:txBody>
      </p:sp>
    </p:spTree>
    <p:extLst>
      <p:ext uri="{BB962C8B-B14F-4D97-AF65-F5344CB8AC3E}">
        <p14:creationId xmlns:p14="http://schemas.microsoft.com/office/powerpoint/2010/main" val="2360543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A6836E-C603-43CB-9DA7-89D8E3FA3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6007DD-F9BF-4F0F-B8C6-C514B2841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タイトル 1"/>
          <p:cNvSpPr>
            <a:spLocks noGrp="1"/>
          </p:cNvSpPr>
          <p:nvPr>
            <p:ph type="ctrTitle"/>
          </p:nvPr>
        </p:nvSpPr>
        <p:spPr>
          <a:xfrm>
            <a:off x="565443" y="1321056"/>
            <a:ext cx="8013114" cy="1991979"/>
          </a:xfrm>
        </p:spPr>
        <p:txBody>
          <a:bodyPr anchor="b">
            <a:normAutofit/>
          </a:bodyPr>
          <a:lstStyle/>
          <a:p>
            <a:r>
              <a:rPr lang="en-US" altLang="ja-JP" sz="4500">
                <a:solidFill>
                  <a:schemeClr val="tx2"/>
                </a:solidFill>
              </a:rPr>
              <a:t>1-3</a:t>
            </a:r>
            <a:r>
              <a:rPr lang="ja-JP" altLang="en-US" sz="4500">
                <a:solidFill>
                  <a:schemeClr val="tx2"/>
                </a:solidFill>
              </a:rPr>
              <a:t>．データベースとは何か</a:t>
            </a:r>
          </a:p>
        </p:txBody>
      </p:sp>
      <p:grpSp>
        <p:nvGrpSpPr>
          <p:cNvPr id="13" name="Group 12">
            <a:extLst>
              <a:ext uri="{FF2B5EF4-FFF2-40B4-BE49-F238E27FC236}">
                <a16:creationId xmlns:a16="http://schemas.microsoft.com/office/drawing/2014/main" id="{8A0FAFCA-5C96-453B-83B7-A9AEF7F189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00351" y="0"/>
            <a:ext cx="3243649" cy="2641149"/>
            <a:chOff x="6867015" y="-1"/>
            <a:chExt cx="5324985" cy="3251912"/>
          </a:xfrm>
          <a:solidFill>
            <a:schemeClr val="accent5">
              <a:alpha val="10000"/>
            </a:schemeClr>
          </a:solidFill>
        </p:grpSpPr>
        <p:sp>
          <p:nvSpPr>
            <p:cNvPr id="14" name="Freeform: Shape 13">
              <a:extLst>
                <a:ext uri="{FF2B5EF4-FFF2-40B4-BE49-F238E27FC236}">
                  <a16:creationId xmlns:a16="http://schemas.microsoft.com/office/drawing/2014/main" id="{4A0F84AE-A24D-4353-B1BA-BD80DAA38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F093259-3E74-43A1-944B-B106C8105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AA28A35-1E54-4054-BB95-42FAFA13A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BA3A17F-F3BD-4B94-9CC8-006700210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CD0398DD-AD75-4E2B-A3C6-35073082A8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799165" y="4001437"/>
            <a:ext cx="3655725" cy="2057400"/>
            <a:chOff x="-305" y="-1"/>
            <a:chExt cx="3832880" cy="2876136"/>
          </a:xfrm>
        </p:grpSpPr>
        <p:sp>
          <p:nvSpPr>
            <p:cNvPr id="20" name="Freeform: Shape 19">
              <a:extLst>
                <a:ext uri="{FF2B5EF4-FFF2-40B4-BE49-F238E27FC236}">
                  <a16:creationId xmlns:a16="http://schemas.microsoft.com/office/drawing/2014/main" id="{03E4F247-A844-4CD1-A37E-B7EA0DA2D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E2387B1B-D4D3-493F-8D7A-C7A89DBD4A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3404477-1F13-4859-84DA-12A303AC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B8C62FD-B708-4F00-80BB-1250C6011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a:lnSpc>
                <a:spcPct val="90000"/>
              </a:lnSpc>
              <a:spcAft>
                <a:spcPts val="600"/>
              </a:spcAft>
            </a:pPr>
            <a:fld id="{55940FB6-D91C-4C45-82A6-6C3F63B50793}" type="slidenum">
              <a:rPr lang="ja-JP" altLang="en-US" sz="1800" smtClean="0"/>
              <a:pPr>
                <a:lnSpc>
                  <a:spcPct val="90000"/>
                </a:lnSpc>
                <a:spcAft>
                  <a:spcPts val="600"/>
                </a:spcAft>
              </a:pPr>
              <a:t>25</a:t>
            </a:fld>
            <a:endParaRPr lang="ja-JP" altLang="en-US" sz="1800"/>
          </a:p>
        </p:txBody>
      </p:sp>
    </p:spTree>
    <p:extLst>
      <p:ext uri="{BB962C8B-B14F-4D97-AF65-F5344CB8AC3E}">
        <p14:creationId xmlns:p14="http://schemas.microsoft.com/office/powerpoint/2010/main" val="314808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FCD48D-456D-DBCF-4655-633EC2BC2D10}"/>
              </a:ext>
            </a:extLst>
          </p:cNvPr>
          <p:cNvSpPr>
            <a:spLocks noGrp="1"/>
          </p:cNvSpPr>
          <p:nvPr>
            <p:ph type="title"/>
          </p:nvPr>
        </p:nvSpPr>
        <p:spPr/>
        <p:txBody>
          <a:bodyPr>
            <a:normAutofit fontScale="90000"/>
          </a:bodyPr>
          <a:lstStyle/>
          <a:p>
            <a:r>
              <a:rPr kumimoji="1" lang="ja-JP" altLang="en-US" dirty="0"/>
              <a:t>データベースとは何か？</a:t>
            </a:r>
          </a:p>
        </p:txBody>
      </p:sp>
      <p:sp>
        <p:nvSpPr>
          <p:cNvPr id="3" name="コンテンツ プレースホルダー 2">
            <a:extLst>
              <a:ext uri="{FF2B5EF4-FFF2-40B4-BE49-F238E27FC236}">
                <a16:creationId xmlns:a16="http://schemas.microsoft.com/office/drawing/2014/main" id="{6E7C3C3E-FC10-0CB3-129A-4BD3A71F6503}"/>
              </a:ext>
            </a:extLst>
          </p:cNvPr>
          <p:cNvSpPr>
            <a:spLocks noGrp="1"/>
          </p:cNvSpPr>
          <p:nvPr>
            <p:ph idx="1"/>
          </p:nvPr>
        </p:nvSpPr>
        <p:spPr/>
        <p:txBody>
          <a:bodyPr/>
          <a:lstStyle/>
          <a:p>
            <a:r>
              <a:rPr lang="ja-JP" altLang="en-US" b="1" dirty="0">
                <a:solidFill>
                  <a:srgbClr val="C00000"/>
                </a:solidFill>
              </a:rPr>
              <a:t>データベース</a:t>
            </a:r>
            <a:r>
              <a:rPr lang="ja-JP" altLang="en-US" dirty="0"/>
              <a:t>は、</a:t>
            </a:r>
            <a:r>
              <a:rPr lang="ja-JP" altLang="en-US" b="1" dirty="0"/>
              <a:t>特定のテーマや目的</a:t>
            </a:r>
            <a:r>
              <a:rPr lang="ja-JP" altLang="en-US" dirty="0"/>
              <a:t>に従って収集された</a:t>
            </a:r>
            <a:r>
              <a:rPr lang="ja-JP" altLang="en-US" b="1" dirty="0"/>
              <a:t>大量のデータ</a:t>
            </a:r>
            <a:endParaRPr lang="ja-JP" altLang="en-US" b="1" u="sng" dirty="0">
              <a:solidFill>
                <a:srgbClr val="C00000"/>
              </a:solidFill>
            </a:endParaRPr>
          </a:p>
          <a:p>
            <a:endParaRPr kumimoji="1" lang="en-US" altLang="ja-JP" dirty="0"/>
          </a:p>
          <a:p>
            <a:r>
              <a:rPr kumimoji="1" lang="ja-JP" altLang="en-US" dirty="0"/>
              <a:t>データベースは、</a:t>
            </a:r>
            <a:r>
              <a:rPr kumimoji="1" lang="ja-JP" altLang="en-US" b="1" dirty="0"/>
              <a:t>大規模なデータ</a:t>
            </a:r>
            <a:r>
              <a:rPr kumimoji="1" lang="ja-JP" altLang="en-US" dirty="0"/>
              <a:t>を</a:t>
            </a:r>
            <a:r>
              <a:rPr kumimoji="1" lang="ja-JP" altLang="en-US" b="1" dirty="0"/>
              <a:t>多くのユーザー</a:t>
            </a:r>
            <a:r>
              <a:rPr kumimoji="1" lang="ja-JP" altLang="en-US" dirty="0"/>
              <a:t>で扱うことを想定</a:t>
            </a:r>
            <a:endParaRPr kumimoji="1" lang="en-US" altLang="ja-JP" dirty="0"/>
          </a:p>
          <a:p>
            <a:endParaRPr kumimoji="1" lang="en-US" altLang="ja-JP" dirty="0"/>
          </a:p>
          <a:p>
            <a:r>
              <a:rPr kumimoji="1" lang="ja-JP" altLang="en-US" dirty="0"/>
              <a:t>データの整合性、セキュリティを重視</a:t>
            </a:r>
          </a:p>
        </p:txBody>
      </p:sp>
      <p:sp>
        <p:nvSpPr>
          <p:cNvPr id="4" name="スライド番号プレースホルダー 3">
            <a:extLst>
              <a:ext uri="{FF2B5EF4-FFF2-40B4-BE49-F238E27FC236}">
                <a16:creationId xmlns:a16="http://schemas.microsoft.com/office/drawing/2014/main" id="{9D5CEEED-8FE2-DA07-F901-0AFAEE579E81}"/>
              </a:ext>
            </a:extLst>
          </p:cNvPr>
          <p:cNvSpPr>
            <a:spLocks noGrp="1"/>
          </p:cNvSpPr>
          <p:nvPr>
            <p:ph type="sldNum" sz="quarter" idx="12"/>
          </p:nvPr>
        </p:nvSpPr>
        <p:spPr/>
        <p:txBody>
          <a:bodyPr/>
          <a:lstStyle/>
          <a:p>
            <a:fld id="{E205D82C-95A1-431E-8E38-AA614A14CDCF}" type="slidenum">
              <a:rPr kumimoji="1" lang="ja-JP" altLang="en-US" smtClean="0"/>
              <a:t>26</a:t>
            </a:fld>
            <a:endParaRPr kumimoji="1" lang="ja-JP" altLang="en-US"/>
          </a:p>
        </p:txBody>
      </p:sp>
    </p:spTree>
    <p:extLst>
      <p:ext uri="{BB962C8B-B14F-4D97-AF65-F5344CB8AC3E}">
        <p14:creationId xmlns:p14="http://schemas.microsoft.com/office/powerpoint/2010/main" val="2073712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F68B2F-FA1F-ED89-8822-D9AA9502E786}"/>
              </a:ext>
            </a:extLst>
          </p:cNvPr>
          <p:cNvSpPr>
            <a:spLocks noGrp="1"/>
          </p:cNvSpPr>
          <p:nvPr>
            <p:ph type="title"/>
          </p:nvPr>
        </p:nvSpPr>
        <p:spPr/>
        <p:txBody>
          <a:bodyPr>
            <a:normAutofit fontScale="90000"/>
          </a:bodyPr>
          <a:lstStyle/>
          <a:p>
            <a:r>
              <a:rPr kumimoji="1" lang="ja-JP" altLang="en-US" dirty="0"/>
              <a:t>① データの規模と複雑さ</a:t>
            </a:r>
          </a:p>
        </p:txBody>
      </p:sp>
      <p:sp>
        <p:nvSpPr>
          <p:cNvPr id="3" name="コンテンツ プレースホルダー 2">
            <a:extLst>
              <a:ext uri="{FF2B5EF4-FFF2-40B4-BE49-F238E27FC236}">
                <a16:creationId xmlns:a16="http://schemas.microsoft.com/office/drawing/2014/main" id="{340190AC-173F-C28E-FC9C-64831A441BFE}"/>
              </a:ext>
            </a:extLst>
          </p:cNvPr>
          <p:cNvSpPr>
            <a:spLocks noGrp="1"/>
          </p:cNvSpPr>
          <p:nvPr>
            <p:ph idx="1"/>
          </p:nvPr>
        </p:nvSpPr>
        <p:spPr/>
        <p:txBody>
          <a:bodyPr/>
          <a:lstStyle/>
          <a:p>
            <a:r>
              <a:rPr kumimoji="1" lang="ja-JP" altLang="en-US" dirty="0"/>
              <a:t>データベースは、</a:t>
            </a:r>
            <a:r>
              <a:rPr kumimoji="1" lang="ja-JP" altLang="en-US" b="1" dirty="0"/>
              <a:t>大規模で複雑なデータ</a:t>
            </a:r>
            <a:r>
              <a:rPr kumimoji="1" lang="ja-JP" altLang="en-US" dirty="0"/>
              <a:t>を効果的に扱える</a:t>
            </a:r>
          </a:p>
        </p:txBody>
      </p:sp>
      <p:sp>
        <p:nvSpPr>
          <p:cNvPr id="4" name="スライド番号プレースホルダー 3">
            <a:extLst>
              <a:ext uri="{FF2B5EF4-FFF2-40B4-BE49-F238E27FC236}">
                <a16:creationId xmlns:a16="http://schemas.microsoft.com/office/drawing/2014/main" id="{005C89CC-BB64-8DC1-4A7B-201232DF0495}"/>
              </a:ext>
            </a:extLst>
          </p:cNvPr>
          <p:cNvSpPr>
            <a:spLocks noGrp="1"/>
          </p:cNvSpPr>
          <p:nvPr>
            <p:ph type="sldNum" sz="quarter" idx="12"/>
          </p:nvPr>
        </p:nvSpPr>
        <p:spPr/>
        <p:txBody>
          <a:bodyPr/>
          <a:lstStyle/>
          <a:p>
            <a:fld id="{E205D82C-95A1-431E-8E38-AA614A14CDCF}" type="slidenum">
              <a:rPr kumimoji="1" lang="ja-JP" altLang="en-US" smtClean="0"/>
              <a:t>27</a:t>
            </a:fld>
            <a:endParaRPr kumimoji="1" lang="ja-JP" altLang="en-US"/>
          </a:p>
        </p:txBody>
      </p:sp>
      <p:sp>
        <p:nvSpPr>
          <p:cNvPr id="5" name="Rectangle 3">
            <a:extLst>
              <a:ext uri="{FF2B5EF4-FFF2-40B4-BE49-F238E27FC236}">
                <a16:creationId xmlns:a16="http://schemas.microsoft.com/office/drawing/2014/main" id="{8B9206C1-FE81-AC2E-8F1A-74CE57F5D6B6}"/>
              </a:ext>
            </a:extLst>
          </p:cNvPr>
          <p:cNvSpPr txBox="1">
            <a:spLocks/>
          </p:cNvSpPr>
          <p:nvPr/>
        </p:nvSpPr>
        <p:spPr>
          <a:xfrm>
            <a:off x="795258" y="2838287"/>
            <a:ext cx="7900792" cy="328731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400" dirty="0"/>
              <a:t>個人情報管理</a:t>
            </a:r>
          </a:p>
          <a:p>
            <a:pPr lvl="1">
              <a:buFont typeface="Wingdings" panose="05000000000000000000" pitchFamily="2" charset="2"/>
              <a:buChar char="Ø"/>
            </a:pPr>
            <a:r>
              <a:rPr lang="ja-JP" altLang="en-US" sz="2600" dirty="0"/>
              <a:t>電話帳、Ｗｅｂブラウザの履歴など</a:t>
            </a:r>
            <a:endParaRPr lang="en-US" altLang="ja-JP" sz="2600" dirty="0"/>
          </a:p>
          <a:p>
            <a:pPr lvl="1"/>
            <a:endParaRPr lang="en-US" altLang="ja-JP" sz="2600" dirty="0"/>
          </a:p>
          <a:p>
            <a:r>
              <a:rPr lang="ja-JP" altLang="en-US" sz="3400" dirty="0"/>
              <a:t>インターネットサービス</a:t>
            </a:r>
          </a:p>
          <a:p>
            <a:pPr lvl="1">
              <a:buFont typeface="Wingdings" panose="05000000000000000000" pitchFamily="2" charset="2"/>
              <a:buChar char="Ø"/>
            </a:pPr>
            <a:r>
              <a:rPr lang="ja-JP" altLang="en-US" sz="2600" dirty="0"/>
              <a:t>通信販売 </a:t>
            </a:r>
            <a:r>
              <a:rPr lang="en-US" altLang="ja-JP" sz="2600" dirty="0"/>
              <a:t>(Amazon</a:t>
            </a:r>
            <a:r>
              <a:rPr lang="ja-JP" altLang="en-US" sz="2600" dirty="0"/>
              <a:t> など</a:t>
            </a:r>
            <a:r>
              <a:rPr lang="en-US" altLang="ja-JP" sz="2600" dirty="0"/>
              <a:t>)</a:t>
            </a:r>
          </a:p>
          <a:p>
            <a:pPr lvl="1">
              <a:buFont typeface="Wingdings" panose="05000000000000000000" pitchFamily="2" charset="2"/>
              <a:buChar char="Ø"/>
            </a:pPr>
            <a:r>
              <a:rPr lang="ja-JP" altLang="en-US" sz="2600" dirty="0"/>
              <a:t>ソーシャルネットワーク </a:t>
            </a:r>
            <a:r>
              <a:rPr lang="en-US" altLang="ja-JP" sz="2600" dirty="0"/>
              <a:t>(Twitter </a:t>
            </a:r>
            <a:r>
              <a:rPr lang="ja-JP" altLang="en-US" sz="2600" dirty="0"/>
              <a:t>など</a:t>
            </a:r>
            <a:r>
              <a:rPr lang="en-US" altLang="ja-JP" sz="2600" dirty="0"/>
              <a:t>)</a:t>
            </a:r>
          </a:p>
          <a:p>
            <a:pPr lvl="1">
              <a:buFont typeface="Wingdings" panose="05000000000000000000" pitchFamily="2" charset="2"/>
              <a:buChar char="Ø"/>
            </a:pPr>
            <a:r>
              <a:rPr lang="ja-JP" altLang="en-US" sz="2600" dirty="0"/>
              <a:t>情報共有 </a:t>
            </a:r>
            <a:r>
              <a:rPr lang="en-US" altLang="ja-JP" sz="2600" dirty="0"/>
              <a:t>(</a:t>
            </a:r>
            <a:r>
              <a:rPr lang="ja-JP" altLang="en-US" sz="2600" dirty="0"/>
              <a:t>食べログなど</a:t>
            </a:r>
            <a:r>
              <a:rPr lang="en-US" altLang="ja-JP" sz="2600" dirty="0"/>
              <a:t>)</a:t>
            </a:r>
          </a:p>
          <a:p>
            <a:pPr lvl="1">
              <a:buFont typeface="Wingdings" panose="05000000000000000000" pitchFamily="2" charset="2"/>
              <a:buChar char="Ø"/>
            </a:pPr>
            <a:r>
              <a:rPr lang="en-US" altLang="ja-JP" sz="2600" dirty="0"/>
              <a:t>Web </a:t>
            </a:r>
            <a:r>
              <a:rPr lang="ja-JP" altLang="en-US" sz="2600" dirty="0"/>
              <a:t>検索 </a:t>
            </a:r>
            <a:r>
              <a:rPr lang="en-US" altLang="ja-JP" sz="2600" dirty="0"/>
              <a:t>(Google</a:t>
            </a:r>
            <a:r>
              <a:rPr lang="ja-JP" altLang="en-US" sz="2600" dirty="0" err="1"/>
              <a:t>、</a:t>
            </a:r>
            <a:r>
              <a:rPr lang="en-US" altLang="ja-JP" sz="2600" dirty="0"/>
              <a:t>Yahoo </a:t>
            </a:r>
            <a:r>
              <a:rPr lang="ja-JP" altLang="en-US" sz="2600" dirty="0"/>
              <a:t>など</a:t>
            </a:r>
            <a:r>
              <a:rPr lang="en-US" altLang="ja-JP" sz="2600" dirty="0"/>
              <a:t>)　</a:t>
            </a:r>
            <a:r>
              <a:rPr lang="ja-JP" altLang="en-US" sz="2600" dirty="0"/>
              <a:t>など</a:t>
            </a:r>
            <a:endParaRPr lang="en-US" altLang="ja-JP" sz="2600" dirty="0"/>
          </a:p>
          <a:p>
            <a:pPr>
              <a:buFont typeface="Arial" panose="020B0604020202020204" pitchFamily="34" charset="0"/>
              <a:buNone/>
            </a:pPr>
            <a:r>
              <a:rPr lang="ja-JP" altLang="en-US" dirty="0"/>
              <a:t>	</a:t>
            </a:r>
            <a:endParaRPr lang="en-US" altLang="ja-JP" dirty="0"/>
          </a:p>
          <a:p>
            <a:pPr lvl="1">
              <a:buFont typeface="Arial" panose="020B0604020202020204" pitchFamily="34" charset="0"/>
              <a:buNone/>
            </a:pPr>
            <a:endParaRPr lang="en-US" altLang="ja-JP" dirty="0"/>
          </a:p>
        </p:txBody>
      </p:sp>
      <p:pic>
        <p:nvPicPr>
          <p:cNvPr id="6" name="Picture 5" descr="http://bsoza.com/ill_topic/smartphone_a03.png">
            <a:extLst>
              <a:ext uri="{FF2B5EF4-FFF2-40B4-BE49-F238E27FC236}">
                <a16:creationId xmlns:a16="http://schemas.microsoft.com/office/drawing/2014/main" id="{E4A46328-28E8-4E5B-120F-23A244F788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36886" y="2701359"/>
            <a:ext cx="557213"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タブレットを使うビジネスマンのイラスト">
            <a:extLst>
              <a:ext uri="{FF2B5EF4-FFF2-40B4-BE49-F238E27FC236}">
                <a16:creationId xmlns:a16="http://schemas.microsoft.com/office/drawing/2014/main" id="{DCE0C96A-22F3-60C5-E897-7568A62F45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7945" y="4824251"/>
            <a:ext cx="517922" cy="783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パソコンを使う家族のイラスト">
            <a:extLst>
              <a:ext uri="{FF2B5EF4-FFF2-40B4-BE49-F238E27FC236}">
                <a16:creationId xmlns:a16="http://schemas.microsoft.com/office/drawing/2014/main" id="{116C5ADE-D850-68C6-A023-52840FF26A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6860" y="4597023"/>
            <a:ext cx="769144" cy="76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 descr="http://1.bp.blogspot.com/-oAMPaIKrsBs/UWgWhkz-NTI/AAAAAAAAQFI/A8O0rh2hi-Q/s1600/smartphone_woman.png">
            <a:extLst>
              <a:ext uri="{FF2B5EF4-FFF2-40B4-BE49-F238E27FC236}">
                <a16:creationId xmlns:a16="http://schemas.microsoft.com/office/drawing/2014/main" id="{0F8CA804-0913-BE65-0A1E-487D30E5D0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0774" y="2553721"/>
            <a:ext cx="671513" cy="98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7908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71162A-968E-336B-1763-9A11E54976A7}"/>
              </a:ext>
            </a:extLst>
          </p:cNvPr>
          <p:cNvSpPr>
            <a:spLocks noGrp="1"/>
          </p:cNvSpPr>
          <p:nvPr>
            <p:ph type="title"/>
          </p:nvPr>
        </p:nvSpPr>
        <p:spPr/>
        <p:txBody>
          <a:bodyPr>
            <a:normAutofit fontScale="90000"/>
          </a:bodyPr>
          <a:lstStyle/>
          <a:p>
            <a:r>
              <a:rPr kumimoji="1" lang="ja-JP" altLang="en-US" dirty="0"/>
              <a:t>② 同時アクセス</a:t>
            </a:r>
          </a:p>
        </p:txBody>
      </p:sp>
      <p:sp>
        <p:nvSpPr>
          <p:cNvPr id="3" name="コンテンツ プレースホルダー 2">
            <a:extLst>
              <a:ext uri="{FF2B5EF4-FFF2-40B4-BE49-F238E27FC236}">
                <a16:creationId xmlns:a16="http://schemas.microsoft.com/office/drawing/2014/main" id="{AE55B832-DE32-0F42-59AB-F5B47F4E7F0C}"/>
              </a:ext>
            </a:extLst>
          </p:cNvPr>
          <p:cNvSpPr>
            <a:spLocks noGrp="1"/>
          </p:cNvSpPr>
          <p:nvPr>
            <p:ph idx="1"/>
          </p:nvPr>
        </p:nvSpPr>
        <p:spPr/>
        <p:txBody>
          <a:bodyPr/>
          <a:lstStyle/>
          <a:p>
            <a:r>
              <a:rPr kumimoji="1" lang="ja-JP" altLang="en-US" dirty="0"/>
              <a:t>データベースは</a:t>
            </a:r>
            <a:r>
              <a:rPr kumimoji="1" lang="ja-JP" altLang="en-US" b="1" dirty="0"/>
              <a:t>複数のユーザー</a:t>
            </a:r>
            <a:r>
              <a:rPr kumimoji="1" lang="ja-JP" altLang="en-US" dirty="0"/>
              <a:t>が</a:t>
            </a:r>
            <a:r>
              <a:rPr kumimoji="1" lang="ja-JP" altLang="en-US" b="1" dirty="0"/>
              <a:t>同時にアクセス</a:t>
            </a:r>
            <a:r>
              <a:rPr kumimoji="1" lang="ja-JP" altLang="en-US" dirty="0"/>
              <a:t>し、</a:t>
            </a:r>
            <a:r>
              <a:rPr kumimoji="1" lang="ja-JP" altLang="en-US" b="1" dirty="0"/>
              <a:t>データを共有</a:t>
            </a:r>
            <a:r>
              <a:rPr kumimoji="1" lang="ja-JP" altLang="en-US" dirty="0"/>
              <a:t>できる</a:t>
            </a:r>
          </a:p>
        </p:txBody>
      </p:sp>
      <p:sp>
        <p:nvSpPr>
          <p:cNvPr id="4" name="スライド番号プレースホルダー 3">
            <a:extLst>
              <a:ext uri="{FF2B5EF4-FFF2-40B4-BE49-F238E27FC236}">
                <a16:creationId xmlns:a16="http://schemas.microsoft.com/office/drawing/2014/main" id="{ED1BDE2B-5A05-903C-6C31-2151DB9FA034}"/>
              </a:ext>
            </a:extLst>
          </p:cNvPr>
          <p:cNvSpPr>
            <a:spLocks noGrp="1"/>
          </p:cNvSpPr>
          <p:nvPr>
            <p:ph type="sldNum" sz="quarter" idx="12"/>
          </p:nvPr>
        </p:nvSpPr>
        <p:spPr/>
        <p:txBody>
          <a:bodyPr/>
          <a:lstStyle/>
          <a:p>
            <a:fld id="{E205D82C-95A1-431E-8E38-AA614A14CDCF}" type="slidenum">
              <a:rPr kumimoji="1" lang="ja-JP" altLang="en-US" smtClean="0"/>
              <a:t>28</a:t>
            </a:fld>
            <a:endParaRPr kumimoji="1" lang="ja-JP" altLang="en-US"/>
          </a:p>
        </p:txBody>
      </p:sp>
      <p:sp>
        <p:nvSpPr>
          <p:cNvPr id="5" name="テキスト ボックス 27">
            <a:extLst>
              <a:ext uri="{FF2B5EF4-FFF2-40B4-BE49-F238E27FC236}">
                <a16:creationId xmlns:a16="http://schemas.microsoft.com/office/drawing/2014/main" id="{D51ED652-C068-85DA-7A76-E8A0EF28C4C4}"/>
              </a:ext>
            </a:extLst>
          </p:cNvPr>
          <p:cNvSpPr txBox="1">
            <a:spLocks noChangeArrowheads="1"/>
          </p:cNvSpPr>
          <p:nvPr/>
        </p:nvSpPr>
        <p:spPr bwMode="auto">
          <a:xfrm>
            <a:off x="4313950" y="3420055"/>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eaLnBrk="1" hangingPunct="1">
              <a:lnSpc>
                <a:spcPct val="100000"/>
              </a:lnSpc>
              <a:spcBef>
                <a:spcPct val="0"/>
              </a:spcBef>
              <a:buFontTx/>
              <a:buNone/>
            </a:pPr>
            <a:r>
              <a:rPr lang="ja-JP" altLang="en-US" sz="1800" dirty="0">
                <a:solidFill>
                  <a:schemeClr val="tx1"/>
                </a:solidFill>
                <a:latin typeface="Calibri" panose="020F0502020204030204" pitchFamily="34" charset="0"/>
              </a:rPr>
              <a:t>利用者Ａ</a:t>
            </a:r>
            <a:endParaRPr lang="en-US" altLang="ja-JP" sz="1800" dirty="0">
              <a:solidFill>
                <a:schemeClr val="tx1"/>
              </a:solidFill>
              <a:latin typeface="Calibri" panose="020F0502020204030204" pitchFamily="34" charset="0"/>
            </a:endParaRPr>
          </a:p>
        </p:txBody>
      </p:sp>
      <p:sp>
        <p:nvSpPr>
          <p:cNvPr id="6" name="テキスト ボックス 27">
            <a:extLst>
              <a:ext uri="{FF2B5EF4-FFF2-40B4-BE49-F238E27FC236}">
                <a16:creationId xmlns:a16="http://schemas.microsoft.com/office/drawing/2014/main" id="{C2136F6B-C5CC-CC7D-731F-8FFAA0AB8808}"/>
              </a:ext>
            </a:extLst>
          </p:cNvPr>
          <p:cNvSpPr txBox="1">
            <a:spLocks noChangeArrowheads="1"/>
          </p:cNvSpPr>
          <p:nvPr/>
        </p:nvSpPr>
        <p:spPr bwMode="auto">
          <a:xfrm>
            <a:off x="4155303" y="4619364"/>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eaLnBrk="1" hangingPunct="1">
              <a:lnSpc>
                <a:spcPct val="100000"/>
              </a:lnSpc>
              <a:spcBef>
                <a:spcPct val="0"/>
              </a:spcBef>
              <a:buFontTx/>
              <a:buNone/>
            </a:pPr>
            <a:r>
              <a:rPr lang="ja-JP" altLang="en-US" sz="1800" dirty="0">
                <a:solidFill>
                  <a:schemeClr val="tx1"/>
                </a:solidFill>
                <a:latin typeface="Calibri" panose="020F0502020204030204" pitchFamily="34" charset="0"/>
              </a:rPr>
              <a:t>利用者Ｂ</a:t>
            </a:r>
            <a:endParaRPr lang="en-US" altLang="ja-JP" sz="1800" dirty="0">
              <a:solidFill>
                <a:schemeClr val="tx1"/>
              </a:solidFill>
              <a:latin typeface="Calibri" panose="020F0502020204030204" pitchFamily="34" charset="0"/>
            </a:endParaRPr>
          </a:p>
        </p:txBody>
      </p:sp>
      <p:sp>
        <p:nvSpPr>
          <p:cNvPr id="7" name="テキスト ボックス 27">
            <a:extLst>
              <a:ext uri="{FF2B5EF4-FFF2-40B4-BE49-F238E27FC236}">
                <a16:creationId xmlns:a16="http://schemas.microsoft.com/office/drawing/2014/main" id="{2D39C951-19FA-F867-8F54-F634661663F7}"/>
              </a:ext>
            </a:extLst>
          </p:cNvPr>
          <p:cNvSpPr txBox="1">
            <a:spLocks noChangeArrowheads="1"/>
          </p:cNvSpPr>
          <p:nvPr/>
        </p:nvSpPr>
        <p:spPr bwMode="auto">
          <a:xfrm>
            <a:off x="5234372" y="5245563"/>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eaLnBrk="1" hangingPunct="1">
              <a:lnSpc>
                <a:spcPct val="100000"/>
              </a:lnSpc>
              <a:spcBef>
                <a:spcPct val="0"/>
              </a:spcBef>
              <a:buFontTx/>
              <a:buNone/>
            </a:pPr>
            <a:r>
              <a:rPr lang="ja-JP" altLang="en-US" sz="1800" dirty="0">
                <a:solidFill>
                  <a:schemeClr val="tx1"/>
                </a:solidFill>
                <a:latin typeface="Calibri" panose="020F0502020204030204" pitchFamily="34" charset="0"/>
              </a:rPr>
              <a:t>利用者Ｃ</a:t>
            </a:r>
            <a:endParaRPr lang="en-US" altLang="ja-JP" sz="1800" dirty="0">
              <a:solidFill>
                <a:schemeClr val="tx1"/>
              </a:solidFill>
              <a:latin typeface="Calibri" panose="020F0502020204030204" pitchFamily="34" charset="0"/>
            </a:endParaRPr>
          </a:p>
        </p:txBody>
      </p:sp>
      <p:sp>
        <p:nvSpPr>
          <p:cNvPr id="8" name="Line 40">
            <a:extLst>
              <a:ext uri="{FF2B5EF4-FFF2-40B4-BE49-F238E27FC236}">
                <a16:creationId xmlns:a16="http://schemas.microsoft.com/office/drawing/2014/main" id="{58806F3F-E882-C410-E5FE-040C27D3B2CE}"/>
              </a:ext>
            </a:extLst>
          </p:cNvPr>
          <p:cNvSpPr>
            <a:spLocks noChangeShapeType="1"/>
          </p:cNvSpPr>
          <p:nvPr/>
        </p:nvSpPr>
        <p:spPr bwMode="auto">
          <a:xfrm flipV="1">
            <a:off x="5909953" y="3798370"/>
            <a:ext cx="484678" cy="7012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ja-JP" altLang="en-US"/>
          </a:p>
        </p:txBody>
      </p:sp>
      <p:sp>
        <p:nvSpPr>
          <p:cNvPr id="9" name="Line 42">
            <a:extLst>
              <a:ext uri="{FF2B5EF4-FFF2-40B4-BE49-F238E27FC236}">
                <a16:creationId xmlns:a16="http://schemas.microsoft.com/office/drawing/2014/main" id="{EE4A5C33-E762-4CF9-5A7D-D884359EA45D}"/>
              </a:ext>
            </a:extLst>
          </p:cNvPr>
          <p:cNvSpPr>
            <a:spLocks noChangeShapeType="1"/>
          </p:cNvSpPr>
          <p:nvPr/>
        </p:nvSpPr>
        <p:spPr bwMode="auto">
          <a:xfrm>
            <a:off x="6890931" y="3554238"/>
            <a:ext cx="588410" cy="12979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ja-JP" altLang="en-US"/>
          </a:p>
        </p:txBody>
      </p:sp>
      <p:sp>
        <p:nvSpPr>
          <p:cNvPr id="10" name="Text Box 46">
            <a:extLst>
              <a:ext uri="{FF2B5EF4-FFF2-40B4-BE49-F238E27FC236}">
                <a16:creationId xmlns:a16="http://schemas.microsoft.com/office/drawing/2014/main" id="{B65BBDB2-35B1-D593-30FF-2F1C484912AC}"/>
              </a:ext>
            </a:extLst>
          </p:cNvPr>
          <p:cNvSpPr txBox="1">
            <a:spLocks noChangeArrowheads="1"/>
          </p:cNvSpPr>
          <p:nvPr/>
        </p:nvSpPr>
        <p:spPr bwMode="auto">
          <a:xfrm>
            <a:off x="6103754" y="4047052"/>
            <a:ext cx="1569660" cy="3485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a:spcBef>
                <a:spcPct val="0"/>
              </a:spcBef>
              <a:buFontTx/>
              <a:buNone/>
            </a:pPr>
            <a:r>
              <a:rPr lang="ja-JP" altLang="en-US" sz="1800" dirty="0">
                <a:solidFill>
                  <a:schemeClr val="tx1"/>
                </a:solidFill>
                <a:latin typeface="Calibri Light" panose="020F0302020204030204" pitchFamily="34" charset="0"/>
              </a:rPr>
              <a:t>ネットワーク</a:t>
            </a:r>
          </a:p>
        </p:txBody>
      </p:sp>
      <p:sp>
        <p:nvSpPr>
          <p:cNvPr id="11" name="Line 40">
            <a:extLst>
              <a:ext uri="{FF2B5EF4-FFF2-40B4-BE49-F238E27FC236}">
                <a16:creationId xmlns:a16="http://schemas.microsoft.com/office/drawing/2014/main" id="{243AA33C-D838-6AEC-DB29-777DFC5CBDC8}"/>
              </a:ext>
            </a:extLst>
          </p:cNvPr>
          <p:cNvSpPr>
            <a:spLocks noChangeShapeType="1"/>
          </p:cNvSpPr>
          <p:nvPr/>
        </p:nvSpPr>
        <p:spPr bwMode="auto">
          <a:xfrm flipV="1">
            <a:off x="5100666" y="3606681"/>
            <a:ext cx="1158597" cy="5946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ja-JP" altLang="en-US"/>
          </a:p>
        </p:txBody>
      </p:sp>
      <p:sp>
        <p:nvSpPr>
          <p:cNvPr id="12" name="Line 40">
            <a:extLst>
              <a:ext uri="{FF2B5EF4-FFF2-40B4-BE49-F238E27FC236}">
                <a16:creationId xmlns:a16="http://schemas.microsoft.com/office/drawing/2014/main" id="{E44A2F92-5B1F-DE42-0A9E-140710E2A3F1}"/>
              </a:ext>
            </a:extLst>
          </p:cNvPr>
          <p:cNvSpPr>
            <a:spLocks noChangeShapeType="1"/>
          </p:cNvSpPr>
          <p:nvPr/>
        </p:nvSpPr>
        <p:spPr bwMode="auto">
          <a:xfrm>
            <a:off x="5054637" y="3067779"/>
            <a:ext cx="1204626" cy="30708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endParaRPr lang="ja-JP" altLang="en-US"/>
          </a:p>
        </p:txBody>
      </p:sp>
      <p:pic>
        <p:nvPicPr>
          <p:cNvPr id="13" name="Picture 2" descr="http://1.bp.blogspot.com/-7_tELB1A_Zw/UZM49POKe7I/AAAAAAAASQk/1YS95rrd1IM/s800/computer_ol.png">
            <a:extLst>
              <a:ext uri="{FF2B5EF4-FFF2-40B4-BE49-F238E27FC236}">
                <a16:creationId xmlns:a16="http://schemas.microsoft.com/office/drawing/2014/main" id="{0A9B9317-34CD-16A3-E223-5DEC4121238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00347" y="2400957"/>
            <a:ext cx="1051871" cy="9739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4.bp.blogspot.com/-xkCf3U6tykY/UZM47IK-HjI/AAAAAAAASP0/_6_p6PfSld8/s800/computer_businessman.png">
            <a:extLst>
              <a:ext uri="{FF2B5EF4-FFF2-40B4-BE49-F238E27FC236}">
                <a16:creationId xmlns:a16="http://schemas.microsoft.com/office/drawing/2014/main" id="{C9B4021B-F8DA-5FCE-8121-1A8F1A66B7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5669" y="3654964"/>
            <a:ext cx="1043278" cy="9659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3.bp.blogspot.com/-djWujhuJ520/Uj_2yzITH2I/AAAAAAAAYBk/Z6plbFkGudg/s800/computer_suit_woman.png">
            <a:extLst>
              <a:ext uri="{FF2B5EF4-FFF2-40B4-BE49-F238E27FC236}">
                <a16:creationId xmlns:a16="http://schemas.microsoft.com/office/drawing/2014/main" id="{9C395DF2-E236-6498-6FDA-4188D32D96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9895" y="4251079"/>
            <a:ext cx="1037248" cy="104064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3.bp.blogspot.com/-rxGpy3sFcRE/UdYhIQxFOpI/AAAAAAAAV4w/cna44PTl1tw/s530/chikyuu.png">
            <a:extLst>
              <a:ext uri="{FF2B5EF4-FFF2-40B4-BE49-F238E27FC236}">
                <a16:creationId xmlns:a16="http://schemas.microsoft.com/office/drawing/2014/main" id="{F0E58A67-6413-8FD6-52C4-AE83C1B4BB0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3735" y="3007393"/>
            <a:ext cx="978298" cy="10319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4.bp.blogspot.com/-ugfDrCNROHw/VbnRccqW8JI/AAAAAAAAwLQ/W3tt2UI4bcA/s800/computer_server.png">
            <a:extLst>
              <a:ext uri="{FF2B5EF4-FFF2-40B4-BE49-F238E27FC236}">
                <a16:creationId xmlns:a16="http://schemas.microsoft.com/office/drawing/2014/main" id="{2CBDDC03-3DF3-4B3C-3D66-853B237A1AA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53701" y="3554238"/>
            <a:ext cx="914317" cy="917887"/>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31">
            <a:extLst>
              <a:ext uri="{FF2B5EF4-FFF2-40B4-BE49-F238E27FC236}">
                <a16:creationId xmlns:a16="http://schemas.microsoft.com/office/drawing/2014/main" id="{92464D8D-18A8-C21F-4AA0-1445C3134E39}"/>
              </a:ext>
            </a:extLst>
          </p:cNvPr>
          <p:cNvSpPr txBox="1">
            <a:spLocks noChangeArrowheads="1"/>
          </p:cNvSpPr>
          <p:nvPr/>
        </p:nvSpPr>
        <p:spPr bwMode="auto">
          <a:xfrm>
            <a:off x="7479341" y="4628044"/>
            <a:ext cx="1569660" cy="3485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a:spcBef>
                <a:spcPct val="0"/>
              </a:spcBef>
              <a:buFontTx/>
              <a:buNone/>
            </a:pPr>
            <a:r>
              <a:rPr lang="ja-JP" altLang="en-US" sz="1800" b="1" dirty="0">
                <a:solidFill>
                  <a:schemeClr val="tx1"/>
                </a:solidFill>
                <a:latin typeface="Calibri Light" panose="020F0302020204030204" pitchFamily="34" charset="0"/>
              </a:rPr>
              <a:t>データベース</a:t>
            </a:r>
          </a:p>
        </p:txBody>
      </p:sp>
      <p:sp>
        <p:nvSpPr>
          <p:cNvPr id="19" name="Text Box 19">
            <a:extLst>
              <a:ext uri="{FF2B5EF4-FFF2-40B4-BE49-F238E27FC236}">
                <a16:creationId xmlns:a16="http://schemas.microsoft.com/office/drawing/2014/main" id="{E18E7561-49CA-F68A-2315-A309562DA676}"/>
              </a:ext>
            </a:extLst>
          </p:cNvPr>
          <p:cNvSpPr txBox="1">
            <a:spLocks noChangeArrowheads="1"/>
          </p:cNvSpPr>
          <p:nvPr/>
        </p:nvSpPr>
        <p:spPr bwMode="auto">
          <a:xfrm>
            <a:off x="55897" y="4152594"/>
            <a:ext cx="871939" cy="391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a:spcBef>
                <a:spcPct val="0"/>
              </a:spcBef>
              <a:buFontTx/>
              <a:buNone/>
            </a:pPr>
            <a:r>
              <a:rPr lang="ja-JP" altLang="en-US" sz="2100" dirty="0">
                <a:solidFill>
                  <a:schemeClr val="tx1"/>
                </a:solidFill>
                <a:latin typeface="Calibri Light" panose="020F0302020204030204" pitchFamily="34" charset="0"/>
              </a:rPr>
              <a:t>取引</a:t>
            </a:r>
          </a:p>
        </p:txBody>
      </p:sp>
      <p:sp>
        <p:nvSpPr>
          <p:cNvPr id="20" name="Text Box 34">
            <a:extLst>
              <a:ext uri="{FF2B5EF4-FFF2-40B4-BE49-F238E27FC236}">
                <a16:creationId xmlns:a16="http://schemas.microsoft.com/office/drawing/2014/main" id="{26FF8C23-3A5C-5DFC-30D4-C5D1B618FEA7}"/>
              </a:ext>
            </a:extLst>
          </p:cNvPr>
          <p:cNvSpPr txBox="1">
            <a:spLocks noChangeArrowheads="1"/>
          </p:cNvSpPr>
          <p:nvPr/>
        </p:nvSpPr>
        <p:spPr bwMode="auto">
          <a:xfrm>
            <a:off x="1247249" y="4169584"/>
            <a:ext cx="824207" cy="391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a:spcBef>
                <a:spcPct val="0"/>
              </a:spcBef>
              <a:buFontTx/>
              <a:buNone/>
            </a:pPr>
            <a:r>
              <a:rPr lang="ja-JP" altLang="en-US" sz="2100" dirty="0">
                <a:solidFill>
                  <a:schemeClr val="tx1"/>
                </a:solidFill>
                <a:latin typeface="Calibri Light" panose="020F0302020204030204" pitchFamily="34" charset="0"/>
              </a:rPr>
              <a:t>記入</a:t>
            </a:r>
          </a:p>
        </p:txBody>
      </p:sp>
      <p:pic>
        <p:nvPicPr>
          <p:cNvPr id="21" name="Picture 4" descr="http://3.bp.blogspot.com/-olBaPxDoJL0/VahTtOA-sGI/AAAAAAAAv3U/KkyqU0OCERY/s800/money_choubo.png">
            <a:extLst>
              <a:ext uri="{FF2B5EF4-FFF2-40B4-BE49-F238E27FC236}">
                <a16:creationId xmlns:a16="http://schemas.microsoft.com/office/drawing/2014/main" id="{99070709-D6F2-7FA7-4FB4-A1DAC256287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1146" y="3245924"/>
            <a:ext cx="1038278" cy="90849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2.bp.blogspot.com/-Gs4MgMoRfwI/Ur1HRZ-odII/AAAAAAAAcdc/-ROKSGsN61Y/s800/atm_woman.png">
            <a:extLst>
              <a:ext uri="{FF2B5EF4-FFF2-40B4-BE49-F238E27FC236}">
                <a16:creationId xmlns:a16="http://schemas.microsoft.com/office/drawing/2014/main" id="{158EFC63-E239-C178-9923-9304FF45B0D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780" y="3050707"/>
            <a:ext cx="969366" cy="109378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41">
            <a:extLst>
              <a:ext uri="{FF2B5EF4-FFF2-40B4-BE49-F238E27FC236}">
                <a16:creationId xmlns:a16="http://schemas.microsoft.com/office/drawing/2014/main" id="{E04F1A39-7819-9FE5-4D03-3C13C894AE56}"/>
              </a:ext>
            </a:extLst>
          </p:cNvPr>
          <p:cNvSpPr txBox="1">
            <a:spLocks noChangeArrowheads="1"/>
          </p:cNvSpPr>
          <p:nvPr/>
        </p:nvSpPr>
        <p:spPr bwMode="auto">
          <a:xfrm>
            <a:off x="1930607" y="4184752"/>
            <a:ext cx="1545432" cy="391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a:spcBef>
                <a:spcPct val="0"/>
              </a:spcBef>
              <a:buFontTx/>
              <a:buNone/>
            </a:pPr>
            <a:r>
              <a:rPr lang="ja-JP" altLang="en-US" sz="2100" dirty="0">
                <a:solidFill>
                  <a:schemeClr val="tx1"/>
                </a:solidFill>
                <a:latin typeface="Calibri Light" panose="020F0302020204030204" pitchFamily="34" charset="0"/>
              </a:rPr>
              <a:t>データ保存</a:t>
            </a:r>
          </a:p>
        </p:txBody>
      </p:sp>
      <p:pic>
        <p:nvPicPr>
          <p:cNvPr id="24" name="Picture 44" descr="本が詰まったダンボール箱のイラスト">
            <a:extLst>
              <a:ext uri="{FF2B5EF4-FFF2-40B4-BE49-F238E27FC236}">
                <a16:creationId xmlns:a16="http://schemas.microsoft.com/office/drawing/2014/main" id="{8FF8D03B-7C8C-CAF6-09CB-24D77A2AE68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47883" y="3007393"/>
            <a:ext cx="1310879" cy="108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8354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47EA64-753E-7862-80E5-2B1FB8626E13}"/>
              </a:ext>
            </a:extLst>
          </p:cNvPr>
          <p:cNvSpPr>
            <a:spLocks noGrp="1"/>
          </p:cNvSpPr>
          <p:nvPr>
            <p:ph type="title"/>
          </p:nvPr>
        </p:nvSpPr>
        <p:spPr/>
        <p:txBody>
          <a:bodyPr>
            <a:normAutofit fontScale="90000"/>
          </a:bodyPr>
          <a:lstStyle/>
          <a:p>
            <a:r>
              <a:rPr kumimoji="1" lang="ja-JP" altLang="en-US" dirty="0"/>
              <a:t>③ データの整合性</a:t>
            </a:r>
          </a:p>
        </p:txBody>
      </p:sp>
      <p:sp>
        <p:nvSpPr>
          <p:cNvPr id="3" name="コンテンツ プレースホルダー 2">
            <a:extLst>
              <a:ext uri="{FF2B5EF4-FFF2-40B4-BE49-F238E27FC236}">
                <a16:creationId xmlns:a16="http://schemas.microsoft.com/office/drawing/2014/main" id="{7AA7A541-4A21-D0AE-8B6F-CB22BEE89595}"/>
              </a:ext>
            </a:extLst>
          </p:cNvPr>
          <p:cNvSpPr>
            <a:spLocks noGrp="1"/>
          </p:cNvSpPr>
          <p:nvPr>
            <p:ph idx="1"/>
          </p:nvPr>
        </p:nvSpPr>
        <p:spPr/>
        <p:txBody>
          <a:bodyPr>
            <a:normAutofit/>
          </a:bodyPr>
          <a:lstStyle/>
          <a:p>
            <a:r>
              <a:rPr kumimoji="1" lang="ja-JP" altLang="en-US" sz="2400" dirty="0"/>
              <a:t>データベースは</a:t>
            </a:r>
            <a:r>
              <a:rPr kumimoji="1" lang="ja-JP" altLang="en-US" sz="2400" b="1" dirty="0"/>
              <a:t>データの</a:t>
            </a:r>
            <a:r>
              <a:rPr lang="ja-JP" altLang="en-US" sz="2400" b="1" dirty="0"/>
              <a:t>整合性</a:t>
            </a:r>
            <a:r>
              <a:rPr kumimoji="1" lang="ja-JP" altLang="en-US" sz="2400" b="1" dirty="0"/>
              <a:t>を保つ</a:t>
            </a:r>
            <a:r>
              <a:rPr kumimoji="1" lang="ja-JP" altLang="en-US" sz="2400" dirty="0"/>
              <a:t>ための制約を設定できる</a:t>
            </a:r>
            <a:endParaRPr kumimoji="1" lang="en-US" altLang="ja-JP" sz="2400" dirty="0"/>
          </a:p>
          <a:p>
            <a:endParaRPr lang="en-US" altLang="ja-JP" sz="2400" dirty="0"/>
          </a:p>
          <a:p>
            <a:pPr marL="0" indent="0">
              <a:buNone/>
            </a:pPr>
            <a:r>
              <a:rPr lang="ja-JP" altLang="en-US" sz="2400" dirty="0"/>
              <a:t>例：データは「みかん」、「りんご」、「バナナ」の中から選ばなければならない</a:t>
            </a:r>
            <a:endParaRPr lang="en-US" altLang="ja-JP" sz="2400" dirty="0"/>
          </a:p>
          <a:p>
            <a:pPr marL="0" indent="0">
              <a:buNone/>
            </a:pPr>
            <a:endParaRPr kumimoji="1" lang="en-US" altLang="ja-JP" sz="2400" dirty="0"/>
          </a:p>
          <a:p>
            <a:pPr marL="0" indent="0">
              <a:buNone/>
            </a:pPr>
            <a:r>
              <a:rPr lang="ja-JP" altLang="en-US" sz="2400" dirty="0"/>
              <a:t>例：同じ番号を２回使ってはならない</a:t>
            </a:r>
            <a:endParaRPr kumimoji="1" lang="ja-JP" altLang="en-US" sz="2400" dirty="0"/>
          </a:p>
        </p:txBody>
      </p:sp>
      <p:sp>
        <p:nvSpPr>
          <p:cNvPr id="4" name="スライド番号プレースホルダー 3">
            <a:extLst>
              <a:ext uri="{FF2B5EF4-FFF2-40B4-BE49-F238E27FC236}">
                <a16:creationId xmlns:a16="http://schemas.microsoft.com/office/drawing/2014/main" id="{F14AAF14-0697-4C30-887A-926C31BEA024}"/>
              </a:ext>
            </a:extLst>
          </p:cNvPr>
          <p:cNvSpPr>
            <a:spLocks noGrp="1"/>
          </p:cNvSpPr>
          <p:nvPr>
            <p:ph type="sldNum" sz="quarter" idx="12"/>
          </p:nvPr>
        </p:nvSpPr>
        <p:spPr/>
        <p:txBody>
          <a:bodyPr/>
          <a:lstStyle/>
          <a:p>
            <a:fld id="{E205D82C-95A1-431E-8E38-AA614A14CDCF}" type="slidenum">
              <a:rPr kumimoji="1" lang="ja-JP" altLang="en-US" smtClean="0"/>
              <a:t>29</a:t>
            </a:fld>
            <a:endParaRPr kumimoji="1" lang="ja-JP" altLang="en-US" dirty="0"/>
          </a:p>
        </p:txBody>
      </p:sp>
    </p:spTree>
    <p:extLst>
      <p:ext uri="{BB962C8B-B14F-4D97-AF65-F5344CB8AC3E}">
        <p14:creationId xmlns:p14="http://schemas.microsoft.com/office/powerpoint/2010/main" val="3285784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73321" y="329184"/>
            <a:ext cx="4688333" cy="1783080"/>
          </a:xfrm>
        </p:spPr>
        <p:txBody>
          <a:bodyPr anchor="b">
            <a:normAutofit/>
          </a:bodyPr>
          <a:lstStyle/>
          <a:p>
            <a:r>
              <a:rPr lang="ja-JP" altLang="en-US" sz="4000" dirty="0">
                <a:latin typeface="ＭＳ ゴシック" panose="020B0609070205080204" pitchFamily="49" charset="-128"/>
                <a:ea typeface="ＭＳ ゴシック" panose="020B0609070205080204" pitchFamily="49" charset="-128"/>
              </a:rPr>
              <a:t>アウトライン</a:t>
            </a:r>
            <a:endParaRPr kumimoji="1" lang="ja-JP" altLang="en-US" sz="4000" dirty="0">
              <a:latin typeface="ＭＳ ゴシック" panose="020B0609070205080204" pitchFamily="49" charset="-128"/>
              <a:ea typeface="ＭＳ ゴシック" panose="020B0609070205080204" pitchFamily="49" charset="-128"/>
            </a:endParaRPr>
          </a:p>
        </p:txBody>
      </p:sp>
      <p:pic>
        <p:nvPicPr>
          <p:cNvPr id="7" name="図 6">
            <a:extLst>
              <a:ext uri="{FF2B5EF4-FFF2-40B4-BE49-F238E27FC236}">
                <a16:creationId xmlns:a16="http://schemas.microsoft.com/office/drawing/2014/main" id="{ADE5C89F-0CB4-504E-E8F6-BD3C6D03C72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27514" r="23589"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3861995" y="2706624"/>
            <a:ext cx="5098010" cy="3483864"/>
          </a:xfrm>
        </p:spPr>
        <p:txBody>
          <a:bodyPr>
            <a:normAutofit fontScale="92500" lnSpcReduction="20000"/>
          </a:bodyPr>
          <a:lstStyle/>
          <a:p>
            <a:pPr marL="457200" indent="-457200">
              <a:buFont typeface="+mj-lt"/>
              <a:buAutoNum type="arabicPeriod"/>
            </a:pPr>
            <a:r>
              <a:rPr lang="ja-JP" altLang="en-US" sz="2400" dirty="0">
                <a:latin typeface="ＭＳ ゴシック" panose="020B0609070205080204" pitchFamily="49" charset="-128"/>
                <a:ea typeface="ＭＳ ゴシック" panose="020B0609070205080204" pitchFamily="49" charset="-128"/>
              </a:rPr>
              <a:t>データベースの重要性と日常生活への影響</a:t>
            </a:r>
            <a:endParaRPr lang="en-US" altLang="ja-JP" sz="2400" dirty="0">
              <a:latin typeface="ＭＳ ゴシック" panose="020B0609070205080204" pitchFamily="49" charset="-128"/>
              <a:ea typeface="ＭＳ ゴシック" panose="020B0609070205080204" pitchFamily="49" charset="-128"/>
            </a:endParaRPr>
          </a:p>
          <a:p>
            <a:pPr marL="457200" indent="-457200">
              <a:buFont typeface="+mj-lt"/>
              <a:buAutoNum type="arabicPeriod"/>
            </a:pPr>
            <a:r>
              <a:rPr lang="ja-JP" altLang="en-US" sz="2400" dirty="0">
                <a:latin typeface="ＭＳ ゴシック" panose="020B0609070205080204" pitchFamily="49" charset="-128"/>
                <a:ea typeface="ＭＳ ゴシック" panose="020B0609070205080204" pitchFamily="49" charset="-128"/>
              </a:rPr>
              <a:t>情報とデータ</a:t>
            </a:r>
            <a:endParaRPr lang="en-US" altLang="ja-JP" sz="2400" dirty="0">
              <a:latin typeface="ＭＳ ゴシック" panose="020B0609070205080204" pitchFamily="49" charset="-128"/>
              <a:ea typeface="ＭＳ ゴシック" panose="020B0609070205080204" pitchFamily="49" charset="-128"/>
            </a:endParaRPr>
          </a:p>
          <a:p>
            <a:pPr marL="457200" indent="-457200">
              <a:buFont typeface="+mj-lt"/>
              <a:buAutoNum type="arabicPeriod"/>
            </a:pPr>
            <a:r>
              <a:rPr lang="ja-JP" altLang="en-US" sz="2400" dirty="0">
                <a:latin typeface="ＭＳ ゴシック" panose="020B0609070205080204" pitchFamily="49" charset="-128"/>
                <a:ea typeface="ＭＳ ゴシック" panose="020B0609070205080204" pitchFamily="49" charset="-128"/>
              </a:rPr>
              <a:t>データベースとは何か</a:t>
            </a:r>
          </a:p>
          <a:p>
            <a:pPr marL="457200" indent="-457200">
              <a:buFont typeface="+mj-lt"/>
              <a:buAutoNum type="arabicPeriod"/>
            </a:pPr>
            <a:r>
              <a:rPr kumimoji="1" lang="ja-JP" altLang="ja-JP" sz="2400" b="0" i="0" u="none" strike="noStrike" kern="1200" dirty="0">
                <a:solidFill>
                  <a:srgbClr val="000000"/>
                </a:solidFill>
                <a:effectLst/>
                <a:latin typeface="Calibri" panose="020F0502020204030204" pitchFamily="34" charset="0"/>
              </a:rPr>
              <a:t>無料のデータベースの紹介</a:t>
            </a:r>
            <a:endParaRPr lang="ja-JP" altLang="ja-JP" sz="2400" b="0" i="0" u="none" strike="noStrike" dirty="0">
              <a:effectLst/>
              <a:latin typeface="Arial" panose="020B0604020202020204" pitchFamily="34" charset="0"/>
            </a:endParaRPr>
          </a:p>
          <a:p>
            <a:pPr marL="457200" indent="-457200">
              <a:buFont typeface="+mj-lt"/>
              <a:buAutoNum type="arabicPeriod"/>
            </a:pPr>
            <a:r>
              <a:rPr kumimoji="1" lang="ja-JP" altLang="ja-JP" sz="2400" b="0" i="0" u="none" strike="noStrike" kern="1200" dirty="0">
                <a:solidFill>
                  <a:srgbClr val="000000"/>
                </a:solidFill>
                <a:effectLst/>
                <a:latin typeface="Calibri" panose="020F0502020204030204" pitchFamily="34" charset="0"/>
              </a:rPr>
              <a:t>データベースシステム</a:t>
            </a:r>
            <a:endParaRPr lang="ja-JP" altLang="ja-JP" sz="2400" b="0" i="0" u="none" strike="noStrike" dirty="0">
              <a:effectLst/>
              <a:latin typeface="Arial" panose="020B0604020202020204" pitchFamily="34" charset="0"/>
            </a:endParaRPr>
          </a:p>
          <a:p>
            <a:pPr marL="457200" indent="-457200">
              <a:buFont typeface="+mj-lt"/>
              <a:buAutoNum type="arabicPeriod"/>
            </a:pPr>
            <a:r>
              <a:rPr lang="ja-JP" altLang="en-US" sz="2400" dirty="0">
                <a:solidFill>
                  <a:srgbClr val="000000"/>
                </a:solidFill>
                <a:latin typeface="Calibri" panose="020F0502020204030204" pitchFamily="34" charset="0"/>
              </a:rPr>
              <a:t>全体纏めと発展</a:t>
            </a:r>
            <a:endParaRPr lang="ja-JP" altLang="ja-JP" sz="2400" b="0" i="0" u="none" strike="noStrike" dirty="0">
              <a:effectLst/>
              <a:latin typeface="Arial" panose="020B0604020202020204" pitchFamily="34" charset="0"/>
            </a:endParaRPr>
          </a:p>
          <a:p>
            <a:pPr marL="457200" indent="-457200">
              <a:buFont typeface="+mj-lt"/>
              <a:buAutoNum type="arabicPeriod"/>
            </a:pPr>
            <a:r>
              <a:rPr kumimoji="1" lang="ja-JP" altLang="ja-JP" sz="2400" b="0" i="0" u="none" strike="noStrike" kern="1200" dirty="0">
                <a:solidFill>
                  <a:srgbClr val="000000"/>
                </a:solidFill>
                <a:effectLst/>
                <a:latin typeface="Calibri" panose="020F0502020204030204" pitchFamily="34" charset="0"/>
              </a:rPr>
              <a:t>授業の全体計画（次のステップへ）</a:t>
            </a:r>
            <a:endParaRPr kumimoji="1" lang="ja-JP" altLang="en-US" sz="2400" b="0" i="0" u="none" strike="noStrike" kern="1200" dirty="0">
              <a:solidFill>
                <a:srgbClr val="000000"/>
              </a:solidFill>
              <a:effectLst/>
              <a:latin typeface="Calibri" panose="020F0502020204030204" pitchFamily="34" charset="0"/>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fld id="{E7DD4950-D159-4EF1-90C3-DB06CAAE7C11}" type="slidenum">
              <a:rPr kumimoji="1" lang="ja-JP" altLang="en-US" smtClean="0"/>
              <a:t>3</a:t>
            </a:fld>
            <a:endParaRPr kumimoji="1" lang="ja-JP" altLang="en-US"/>
          </a:p>
        </p:txBody>
      </p:sp>
    </p:spTree>
    <p:extLst>
      <p:ext uri="{BB962C8B-B14F-4D97-AF65-F5344CB8AC3E}">
        <p14:creationId xmlns:p14="http://schemas.microsoft.com/office/powerpoint/2010/main" val="3034512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BAA464-8C6F-F92E-1FE4-FE421AE0246A}"/>
              </a:ext>
            </a:extLst>
          </p:cNvPr>
          <p:cNvSpPr>
            <a:spLocks noGrp="1"/>
          </p:cNvSpPr>
          <p:nvPr>
            <p:ph type="title"/>
          </p:nvPr>
        </p:nvSpPr>
        <p:spPr/>
        <p:txBody>
          <a:bodyPr>
            <a:normAutofit fontScale="90000"/>
          </a:bodyPr>
          <a:lstStyle/>
          <a:p>
            <a:r>
              <a:rPr kumimoji="1" lang="ja-JP" altLang="en-US" dirty="0"/>
              <a:t>④ プログラムの統合</a:t>
            </a:r>
          </a:p>
        </p:txBody>
      </p:sp>
      <p:sp>
        <p:nvSpPr>
          <p:cNvPr id="3" name="コンテンツ プレースホルダー 2">
            <a:extLst>
              <a:ext uri="{FF2B5EF4-FFF2-40B4-BE49-F238E27FC236}">
                <a16:creationId xmlns:a16="http://schemas.microsoft.com/office/drawing/2014/main" id="{45DECC9F-DAE7-385F-967B-3FE1FDE969EE}"/>
              </a:ext>
            </a:extLst>
          </p:cNvPr>
          <p:cNvSpPr>
            <a:spLocks noGrp="1"/>
          </p:cNvSpPr>
          <p:nvPr>
            <p:ph idx="1"/>
          </p:nvPr>
        </p:nvSpPr>
        <p:spPr/>
        <p:txBody>
          <a:bodyPr/>
          <a:lstStyle/>
          <a:p>
            <a:r>
              <a:rPr kumimoji="1" lang="ja-JP" altLang="en-US" dirty="0"/>
              <a:t>データベースは、</a:t>
            </a:r>
            <a:r>
              <a:rPr kumimoji="1" lang="ja-JP" altLang="en-US" b="1" dirty="0"/>
              <a:t>さまざまなアプリケーションと統合</a:t>
            </a:r>
            <a:r>
              <a:rPr kumimoji="1" lang="ja-JP" altLang="en-US" dirty="0"/>
              <a:t>しやすい。処理の自動化が容易。</a:t>
            </a:r>
          </a:p>
        </p:txBody>
      </p:sp>
      <p:sp>
        <p:nvSpPr>
          <p:cNvPr id="4" name="スライド番号プレースホルダー 3">
            <a:extLst>
              <a:ext uri="{FF2B5EF4-FFF2-40B4-BE49-F238E27FC236}">
                <a16:creationId xmlns:a16="http://schemas.microsoft.com/office/drawing/2014/main" id="{17D8A940-17C8-8137-EF43-190420781B90}"/>
              </a:ext>
            </a:extLst>
          </p:cNvPr>
          <p:cNvSpPr>
            <a:spLocks noGrp="1"/>
          </p:cNvSpPr>
          <p:nvPr>
            <p:ph type="sldNum" sz="quarter" idx="12"/>
          </p:nvPr>
        </p:nvSpPr>
        <p:spPr/>
        <p:txBody>
          <a:bodyPr/>
          <a:lstStyle/>
          <a:p>
            <a:fld id="{E205D82C-95A1-431E-8E38-AA614A14CDCF}" type="slidenum">
              <a:rPr kumimoji="1" lang="ja-JP" altLang="en-US" smtClean="0"/>
              <a:t>30</a:t>
            </a:fld>
            <a:endParaRPr kumimoji="1" lang="ja-JP" altLang="en-US"/>
          </a:p>
        </p:txBody>
      </p:sp>
    </p:spTree>
    <p:extLst>
      <p:ext uri="{BB962C8B-B14F-4D97-AF65-F5344CB8AC3E}">
        <p14:creationId xmlns:p14="http://schemas.microsoft.com/office/powerpoint/2010/main" val="9924264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A6836E-C603-43CB-9DA7-89D8E3FA3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6007DD-F9BF-4F0F-B8C6-C514B2841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タイトル 1"/>
          <p:cNvSpPr>
            <a:spLocks noGrp="1"/>
          </p:cNvSpPr>
          <p:nvPr>
            <p:ph type="ctrTitle"/>
          </p:nvPr>
        </p:nvSpPr>
        <p:spPr>
          <a:xfrm>
            <a:off x="565443" y="1321056"/>
            <a:ext cx="8013114" cy="1991979"/>
          </a:xfrm>
        </p:spPr>
        <p:txBody>
          <a:bodyPr anchor="b">
            <a:normAutofit/>
          </a:bodyPr>
          <a:lstStyle/>
          <a:p>
            <a:r>
              <a:rPr lang="en-US" altLang="ja-JP" sz="4500">
                <a:solidFill>
                  <a:schemeClr val="tx2"/>
                </a:solidFill>
              </a:rPr>
              <a:t>1-4</a:t>
            </a:r>
            <a:r>
              <a:rPr lang="ja-JP" altLang="en-US" sz="4500">
                <a:solidFill>
                  <a:schemeClr val="tx2"/>
                </a:solidFill>
              </a:rPr>
              <a:t>．無料のデータベースの紹介</a:t>
            </a:r>
          </a:p>
        </p:txBody>
      </p:sp>
      <p:grpSp>
        <p:nvGrpSpPr>
          <p:cNvPr id="13" name="Group 12">
            <a:extLst>
              <a:ext uri="{FF2B5EF4-FFF2-40B4-BE49-F238E27FC236}">
                <a16:creationId xmlns:a16="http://schemas.microsoft.com/office/drawing/2014/main" id="{8A0FAFCA-5C96-453B-83B7-A9AEF7F189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00351" y="0"/>
            <a:ext cx="3243649" cy="2641149"/>
            <a:chOff x="6867015" y="-1"/>
            <a:chExt cx="5324985" cy="3251912"/>
          </a:xfrm>
          <a:solidFill>
            <a:schemeClr val="accent5">
              <a:alpha val="10000"/>
            </a:schemeClr>
          </a:solidFill>
        </p:grpSpPr>
        <p:sp>
          <p:nvSpPr>
            <p:cNvPr id="14" name="Freeform: Shape 13">
              <a:extLst>
                <a:ext uri="{FF2B5EF4-FFF2-40B4-BE49-F238E27FC236}">
                  <a16:creationId xmlns:a16="http://schemas.microsoft.com/office/drawing/2014/main" id="{4A0F84AE-A24D-4353-B1BA-BD80DAA38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F093259-3E74-43A1-944B-B106C8105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AA28A35-1E54-4054-BB95-42FAFA13A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BA3A17F-F3BD-4B94-9CC8-006700210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CD0398DD-AD75-4E2B-A3C6-35073082A8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799165" y="4001437"/>
            <a:ext cx="3655725" cy="2057400"/>
            <a:chOff x="-305" y="-1"/>
            <a:chExt cx="3832880" cy="2876136"/>
          </a:xfrm>
        </p:grpSpPr>
        <p:sp>
          <p:nvSpPr>
            <p:cNvPr id="20" name="Freeform: Shape 19">
              <a:extLst>
                <a:ext uri="{FF2B5EF4-FFF2-40B4-BE49-F238E27FC236}">
                  <a16:creationId xmlns:a16="http://schemas.microsoft.com/office/drawing/2014/main" id="{03E4F247-A844-4CD1-A37E-B7EA0DA2D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E2387B1B-D4D3-493F-8D7A-C7A89DBD4A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3404477-1F13-4859-84DA-12A303AC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B8C62FD-B708-4F00-80BB-1250C6011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a:lnSpc>
                <a:spcPct val="90000"/>
              </a:lnSpc>
              <a:spcAft>
                <a:spcPts val="600"/>
              </a:spcAft>
            </a:pPr>
            <a:fld id="{55940FB6-D91C-4C45-82A6-6C3F63B50793}" type="slidenum">
              <a:rPr lang="ja-JP" altLang="en-US" sz="1800" smtClean="0"/>
              <a:pPr>
                <a:lnSpc>
                  <a:spcPct val="90000"/>
                </a:lnSpc>
                <a:spcAft>
                  <a:spcPts val="600"/>
                </a:spcAft>
              </a:pPr>
              <a:t>31</a:t>
            </a:fld>
            <a:endParaRPr lang="ja-JP" altLang="en-US" sz="1800"/>
          </a:p>
        </p:txBody>
      </p:sp>
    </p:spTree>
    <p:extLst>
      <p:ext uri="{BB962C8B-B14F-4D97-AF65-F5344CB8AC3E}">
        <p14:creationId xmlns:p14="http://schemas.microsoft.com/office/powerpoint/2010/main" val="270504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a:t>無料で使えるデータベースの例</a:t>
            </a:r>
          </a:p>
        </p:txBody>
      </p:sp>
      <p:sp>
        <p:nvSpPr>
          <p:cNvPr id="3" name="コンテンツ プレースホルダー 2"/>
          <p:cNvSpPr>
            <a:spLocks noGrp="1"/>
          </p:cNvSpPr>
          <p:nvPr>
            <p:ph idx="1"/>
          </p:nvPr>
        </p:nvSpPr>
        <p:spPr>
          <a:xfrm>
            <a:off x="209550" y="1533525"/>
            <a:ext cx="8753475" cy="3879057"/>
          </a:xfrm>
        </p:spPr>
        <p:txBody>
          <a:bodyPr/>
          <a:lstStyle/>
          <a:p>
            <a:pPr marL="0" indent="0">
              <a:buNone/>
            </a:pPr>
            <a:r>
              <a:rPr lang="en-US" altLang="ja-JP" dirty="0" err="1"/>
              <a:t>CelebA</a:t>
            </a:r>
            <a:endParaRPr lang="en-US" altLang="ja-JP" dirty="0"/>
          </a:p>
          <a:p>
            <a:r>
              <a:rPr lang="en-US" altLang="ja-JP" dirty="0"/>
              <a:t>10000</a:t>
            </a:r>
            <a:r>
              <a:rPr lang="ja-JP" altLang="en-US" dirty="0"/>
              <a:t>人以上のセレブの</a:t>
            </a:r>
            <a:r>
              <a:rPr lang="ja-JP" altLang="en-US" b="1" dirty="0">
                <a:solidFill>
                  <a:srgbClr val="C00000"/>
                </a:solidFill>
              </a:rPr>
              <a:t>顔画像データベース</a:t>
            </a:r>
            <a:endParaRPr lang="en-US" altLang="ja-JP" b="1" dirty="0">
              <a:solidFill>
                <a:srgbClr val="C00000"/>
              </a:solidFill>
            </a:endParaRPr>
          </a:p>
          <a:p>
            <a:r>
              <a:rPr lang="en-US" altLang="ja-JP" dirty="0"/>
              <a:t>http://mmlab.ie.cuhk.edu.hk/projects/CelebA.html</a:t>
            </a:r>
            <a:endParaRPr kumimoji="1" lang="ja-JP" altLang="en-US" dirty="0"/>
          </a:p>
        </p:txBody>
      </p:sp>
      <p:sp>
        <p:nvSpPr>
          <p:cNvPr id="4" name="スライド番号プレースホルダー 3"/>
          <p:cNvSpPr>
            <a:spLocks noGrp="1"/>
          </p:cNvSpPr>
          <p:nvPr>
            <p:ph type="sldNum" sz="quarter" idx="12"/>
          </p:nvPr>
        </p:nvSpPr>
        <p:spPr/>
        <p:txBody>
          <a:bodyPr/>
          <a:lstStyle/>
          <a:p>
            <a:fld id="{55940FB6-D91C-4C45-82A6-6C3F63B50793}" type="slidenum">
              <a:rPr kumimoji="1" lang="ja-JP" altLang="en-US" smtClean="0"/>
              <a:t>32</a:t>
            </a:fld>
            <a:endParaRPr kumimoji="1" lang="ja-JP" altLang="en-US"/>
          </a:p>
        </p:txBody>
      </p:sp>
      <p:pic>
        <p:nvPicPr>
          <p:cNvPr id="6" name="図 5"/>
          <p:cNvPicPr>
            <a:picLocks noChangeAspect="1"/>
          </p:cNvPicPr>
          <p:nvPr/>
        </p:nvPicPr>
        <p:blipFill>
          <a:blip r:embed="rId2"/>
          <a:stretch>
            <a:fillRect/>
          </a:stretch>
        </p:blipFill>
        <p:spPr>
          <a:xfrm>
            <a:off x="477851" y="3340593"/>
            <a:ext cx="4296505" cy="3198320"/>
          </a:xfrm>
          <a:prstGeom prst="rect">
            <a:avLst/>
          </a:prstGeom>
        </p:spPr>
      </p:pic>
    </p:spTree>
    <p:extLst>
      <p:ext uri="{BB962C8B-B14F-4D97-AF65-F5344CB8AC3E}">
        <p14:creationId xmlns:p14="http://schemas.microsoft.com/office/powerpoint/2010/main" val="8717778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無料で使えるデータベースの例</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en-US" altLang="ja-JP" dirty="0"/>
              <a:t>Flicker</a:t>
            </a:r>
          </a:p>
          <a:p>
            <a:r>
              <a:rPr kumimoji="1" lang="ja-JP" altLang="en-US" dirty="0"/>
              <a:t>全世界の</a:t>
            </a:r>
            <a:r>
              <a:rPr kumimoji="1" lang="ja-JP" altLang="en-US" b="1" dirty="0">
                <a:solidFill>
                  <a:srgbClr val="C00000"/>
                </a:solidFill>
              </a:rPr>
              <a:t>地図，写真のデータベース</a:t>
            </a:r>
            <a:endParaRPr lang="en-US" altLang="ja-JP" b="1" dirty="0">
              <a:solidFill>
                <a:srgbClr val="C00000"/>
              </a:solidFill>
            </a:endParaRPr>
          </a:p>
          <a:p>
            <a:pPr marL="0" indent="0">
              <a:buNone/>
            </a:pPr>
            <a:r>
              <a:rPr kumimoji="1" lang="en-US" altLang="ja-JP" dirty="0"/>
              <a:t>  </a:t>
            </a:r>
            <a:r>
              <a:rPr kumimoji="1" lang="ja-JP" altLang="en-US" dirty="0"/>
              <a:t>写真の投稿もでき，オンラインで世界中で共有できる</a:t>
            </a:r>
            <a:endParaRPr kumimoji="1" lang="en-US" altLang="ja-JP" dirty="0"/>
          </a:p>
          <a:p>
            <a:endParaRPr kumimoji="1" lang="ja-JP" altLang="en-US" dirty="0"/>
          </a:p>
        </p:txBody>
      </p:sp>
      <p:sp>
        <p:nvSpPr>
          <p:cNvPr id="4" name="スライド番号プレースホルダー 3"/>
          <p:cNvSpPr>
            <a:spLocks noGrp="1"/>
          </p:cNvSpPr>
          <p:nvPr>
            <p:ph type="sldNum" sz="quarter" idx="12"/>
          </p:nvPr>
        </p:nvSpPr>
        <p:spPr/>
        <p:txBody>
          <a:bodyPr/>
          <a:lstStyle/>
          <a:p>
            <a:fld id="{55940FB6-D91C-4C45-82A6-6C3F63B50793}" type="slidenum">
              <a:rPr kumimoji="1" lang="ja-JP" altLang="en-US" smtClean="0"/>
              <a:t>33</a:t>
            </a:fld>
            <a:endParaRPr kumimoji="1" lang="ja-JP" altLang="en-US"/>
          </a:p>
        </p:txBody>
      </p:sp>
      <p:pic>
        <p:nvPicPr>
          <p:cNvPr id="5" name="図 4"/>
          <p:cNvPicPr>
            <a:picLocks noChangeAspect="1"/>
          </p:cNvPicPr>
          <p:nvPr/>
        </p:nvPicPr>
        <p:blipFill>
          <a:blip r:embed="rId2"/>
          <a:stretch>
            <a:fillRect/>
          </a:stretch>
        </p:blipFill>
        <p:spPr>
          <a:xfrm>
            <a:off x="1114078" y="3273684"/>
            <a:ext cx="6202274" cy="2994201"/>
          </a:xfrm>
          <a:prstGeom prst="rect">
            <a:avLst/>
          </a:prstGeom>
        </p:spPr>
      </p:pic>
    </p:spTree>
    <p:extLst>
      <p:ext uri="{BB962C8B-B14F-4D97-AF65-F5344CB8AC3E}">
        <p14:creationId xmlns:p14="http://schemas.microsoft.com/office/powerpoint/2010/main" val="38549495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902274" y="4203342"/>
            <a:ext cx="4981440" cy="1294487"/>
          </a:xfrm>
        </p:spPr>
        <p:txBody>
          <a:bodyPr>
            <a:noAutofit/>
          </a:bodyPr>
          <a:lstStyle/>
          <a:p>
            <a:pPr marL="0" indent="0">
              <a:buNone/>
            </a:pPr>
            <a:r>
              <a:rPr lang="ja-JP" altLang="en-US" sz="2000" dirty="0">
                <a:latin typeface="メイリオ" panose="020B0604030504040204" pitchFamily="50" charset="-128"/>
              </a:rPr>
              <a:t>今や地図は「</a:t>
            </a:r>
            <a:r>
              <a:rPr lang="ja-JP" altLang="en-US" sz="2000" b="1" dirty="0">
                <a:latin typeface="メイリオ" panose="020B0604030504040204" pitchFamily="50" charset="-128"/>
              </a:rPr>
              <a:t>オープン化</a:t>
            </a:r>
            <a:r>
              <a:rPr lang="ja-JP" altLang="en-US" sz="2000" dirty="0">
                <a:latin typeface="メイリオ" panose="020B0604030504040204" pitchFamily="50" charset="-128"/>
              </a:rPr>
              <a:t>」している</a:t>
            </a:r>
            <a:endParaRPr lang="en-US" altLang="ja-JP" sz="2000" dirty="0">
              <a:latin typeface="メイリオ" panose="020B0604030504040204" pitchFamily="50" charset="-128"/>
            </a:endParaRPr>
          </a:p>
          <a:p>
            <a:pPr marL="0" indent="0">
              <a:buNone/>
            </a:pPr>
            <a:r>
              <a:rPr lang="ja-JP" altLang="en-US" sz="2000" dirty="0">
                <a:latin typeface="メイリオ" panose="020B0604030504040204" pitchFamily="50" charset="-128"/>
              </a:rPr>
              <a:t>・国土地理院</a:t>
            </a:r>
            <a:endParaRPr lang="en-US" altLang="ja-JP" sz="2000" dirty="0">
              <a:latin typeface="メイリオ" panose="020B0604030504040204" pitchFamily="50" charset="-128"/>
            </a:endParaRPr>
          </a:p>
          <a:p>
            <a:pPr marL="0" indent="0">
              <a:buNone/>
            </a:pPr>
            <a:r>
              <a:rPr lang="ja-JP" altLang="en-US" sz="2000" dirty="0">
                <a:latin typeface="メイリオ" panose="020B0604030504040204" pitchFamily="50" charset="-128"/>
              </a:rPr>
              <a:t>・</a:t>
            </a:r>
            <a:r>
              <a:rPr lang="en-US" altLang="ja-JP" sz="2000" dirty="0" err="1">
                <a:latin typeface="メイリオ" panose="020B0604030504040204" pitchFamily="50" charset="-128"/>
              </a:rPr>
              <a:t>OpenStreetMap</a:t>
            </a:r>
            <a:endParaRPr lang="en-US" altLang="ja-JP" sz="2000" dirty="0">
              <a:latin typeface="メイリオ" panose="020B0604030504040204" pitchFamily="50" charset="-128"/>
            </a:endParaRPr>
          </a:p>
          <a:p>
            <a:pPr marL="0" indent="0">
              <a:buNone/>
            </a:pPr>
            <a:r>
              <a:rPr lang="ja-JP" altLang="en-US" sz="2000" dirty="0">
                <a:latin typeface="メイリオ" panose="020B0604030504040204" pitchFamily="50" charset="-128"/>
              </a:rPr>
              <a:t>・</a:t>
            </a:r>
            <a:r>
              <a:rPr lang="en-US" altLang="ja-JP" sz="2000" dirty="0">
                <a:latin typeface="メイリオ" panose="020B0604030504040204" pitchFamily="50" charset="-128"/>
              </a:rPr>
              <a:t>Google Map</a:t>
            </a:r>
            <a:endParaRPr lang="ja-JP" altLang="en-US" sz="2000" dirty="0">
              <a:latin typeface="メイリオ" panose="020B0604030504040204" pitchFamily="50" charset="-128"/>
            </a:endParaRPr>
          </a:p>
          <a:p>
            <a:pPr marL="0" indent="0">
              <a:buNone/>
            </a:pPr>
            <a:endParaRPr lang="en-US" altLang="ja-JP" sz="1600" dirty="0">
              <a:latin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pPr defTabSz="685800">
              <a:defRPr/>
            </a:pPr>
            <a:fld id="{43DCA150-FBCC-4EED-BD77-593698E95F33}" type="slidenum">
              <a:rPr kumimoji="1" lang="ja-JP" altLang="en-US" sz="1800">
                <a:solidFill>
                  <a:prstClr val="black">
                    <a:tint val="75000"/>
                  </a:prstClr>
                </a:solidFill>
                <a:latin typeface="メイリオ" panose="020B0604030504040204" pitchFamily="50" charset="-128"/>
                <a:cs typeface="Segoe UI" panose="020B0502040204020203" pitchFamily="34" charset="0"/>
              </a:rPr>
              <a:pPr defTabSz="685800">
                <a:defRPr/>
              </a:pPr>
              <a:t>34</a:t>
            </a:fld>
            <a:endParaRPr kumimoji="1" lang="ja-JP" altLang="en-US" sz="1800">
              <a:solidFill>
                <a:prstClr val="black">
                  <a:tint val="75000"/>
                </a:prstClr>
              </a:solidFill>
              <a:latin typeface="メイリオ" panose="020B0604030504040204" pitchFamily="50" charset="-128"/>
              <a:cs typeface="Segoe UI" panose="020B0502040204020203" pitchFamily="34" charset="0"/>
            </a:endParaRPr>
          </a:p>
        </p:txBody>
      </p:sp>
      <p:sp>
        <p:nvSpPr>
          <p:cNvPr id="7" name="テキスト ボックス 6"/>
          <p:cNvSpPr txBox="1"/>
          <p:nvPr/>
        </p:nvSpPr>
        <p:spPr>
          <a:xfrm>
            <a:off x="4291003" y="6075145"/>
            <a:ext cx="4339650" cy="646331"/>
          </a:xfrm>
          <a:prstGeom prst="rect">
            <a:avLst/>
          </a:prstGeom>
          <a:noFill/>
        </p:spPr>
        <p:txBody>
          <a:bodyPr wrap="none" rtlCol="0">
            <a:spAutoFit/>
          </a:bodyPr>
          <a:lstStyle/>
          <a:p>
            <a:pPr defTabSz="685800">
              <a:defRPr/>
            </a:pPr>
            <a:r>
              <a:rPr kumimoji="1" lang="en-US" altLang="ja-JP" dirty="0">
                <a:solidFill>
                  <a:srgbClr val="4472C4">
                    <a:lumMod val="50000"/>
                  </a:srgbClr>
                </a:solidFill>
                <a:latin typeface="メイリオ" panose="020B0604030504040204" pitchFamily="50" charset="-128"/>
                <a:ea typeface="メイリオ" panose="020B0604030504040204" pitchFamily="50" charset="-128"/>
              </a:rPr>
              <a:t>※ </a:t>
            </a:r>
            <a:r>
              <a:rPr kumimoji="1" lang="ja-JP" altLang="en-US" dirty="0">
                <a:solidFill>
                  <a:srgbClr val="4472C4">
                    <a:lumMod val="50000"/>
                  </a:srgbClr>
                </a:solidFill>
                <a:latin typeface="メイリオ" panose="020B0604030504040204" pitchFamily="50" charset="-128"/>
                <a:ea typeface="メイリオ" panose="020B0604030504040204" pitchFamily="50" charset="-128"/>
              </a:rPr>
              <a:t>中には，独自の情報を重ね合わせて</a:t>
            </a:r>
            <a:endParaRPr kumimoji="1" lang="en-US" altLang="ja-JP" dirty="0" err="1">
              <a:solidFill>
                <a:srgbClr val="4472C4">
                  <a:lumMod val="50000"/>
                </a:srgbClr>
              </a:solidFill>
              <a:latin typeface="メイリオ" panose="020B0604030504040204" pitchFamily="50" charset="-128"/>
              <a:ea typeface="メイリオ" panose="020B0604030504040204" pitchFamily="50" charset="-128"/>
            </a:endParaRPr>
          </a:p>
          <a:p>
            <a:pPr defTabSz="685800">
              <a:defRPr/>
            </a:pPr>
            <a:r>
              <a:rPr kumimoji="1" lang="ja-JP" altLang="en-US" dirty="0">
                <a:solidFill>
                  <a:srgbClr val="4472C4">
                    <a:lumMod val="50000"/>
                  </a:srgbClr>
                </a:solidFill>
                <a:latin typeface="メイリオ" panose="020B0604030504040204" pitchFamily="50" charset="-128"/>
                <a:ea typeface="メイリオ" panose="020B0604030504040204" pitchFamily="50" charset="-128"/>
              </a:rPr>
              <a:t>再配布を条件付きで許可している場合も</a:t>
            </a:r>
          </a:p>
        </p:txBody>
      </p:sp>
      <p:pic>
        <p:nvPicPr>
          <p:cNvPr id="8" name="図 7"/>
          <p:cNvPicPr>
            <a:picLocks noChangeAspect="1"/>
          </p:cNvPicPr>
          <p:nvPr/>
        </p:nvPicPr>
        <p:blipFill>
          <a:blip r:embed="rId2"/>
          <a:stretch>
            <a:fillRect/>
          </a:stretch>
        </p:blipFill>
        <p:spPr>
          <a:xfrm>
            <a:off x="5649188" y="1719856"/>
            <a:ext cx="2831139" cy="1801073"/>
          </a:xfrm>
          <a:prstGeom prst="rect">
            <a:avLst/>
          </a:prstGeom>
        </p:spPr>
      </p:pic>
      <p:sp>
        <p:nvSpPr>
          <p:cNvPr id="9" name="テキスト ボックス 8"/>
          <p:cNvSpPr txBox="1"/>
          <p:nvPr/>
        </p:nvSpPr>
        <p:spPr>
          <a:xfrm>
            <a:off x="5401425" y="3598267"/>
            <a:ext cx="3647152" cy="369332"/>
          </a:xfrm>
          <a:prstGeom prst="rect">
            <a:avLst/>
          </a:prstGeom>
          <a:noFill/>
        </p:spPr>
        <p:txBody>
          <a:bodyPr wrap="none" rtlCol="0">
            <a:spAutoFit/>
          </a:bodyPr>
          <a:lstStyle/>
          <a:p>
            <a:pPr defTabSz="685800">
              <a:defRPr/>
            </a:pPr>
            <a:r>
              <a:rPr kumimoji="1" lang="ja-JP" altLang="en-US" dirty="0">
                <a:solidFill>
                  <a:prstClr val="black"/>
                </a:solidFill>
                <a:latin typeface="メイリオ" panose="020B0604030504040204" pitchFamily="50" charset="-128"/>
                <a:ea typeface="メイリオ" panose="020B0604030504040204" pitchFamily="50" charset="-128"/>
              </a:rPr>
              <a:t>無料の地図（広島県部分を抜粋）</a:t>
            </a:r>
          </a:p>
        </p:txBody>
      </p:sp>
      <p:pic>
        <p:nvPicPr>
          <p:cNvPr id="1026" name="Picture 2" descr="http://4.bp.blogspot.com/-ugfDrCNROHw/VbnRccqW8JI/AAAAAAAAwLQ/W3tt2UI4bcA/s800/computer_serv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0814" y="2137068"/>
            <a:ext cx="1564871" cy="1461199"/>
          </a:xfrm>
          <a:prstGeom prst="rect">
            <a:avLst/>
          </a:prstGeom>
          <a:noFill/>
          <a:extLst>
            <a:ext uri="{909E8E84-426E-40DD-AFC4-6F175D3DCCD1}">
              <a14:hiddenFill xmlns:a14="http://schemas.microsoft.com/office/drawing/2010/main">
                <a:solidFill>
                  <a:srgbClr val="FFFFFF"/>
                </a:solidFill>
              </a14:hiddenFill>
            </a:ext>
          </a:extLst>
        </p:spPr>
      </p:pic>
      <p:sp>
        <p:nvSpPr>
          <p:cNvPr id="10" name="左中かっこ 9"/>
          <p:cNvSpPr/>
          <p:nvPr/>
        </p:nvSpPr>
        <p:spPr>
          <a:xfrm>
            <a:off x="5264265" y="1673975"/>
            <a:ext cx="137160" cy="222573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kumimoji="1" lang="ja-JP" altLang="en-US" sz="1350">
              <a:solidFill>
                <a:prstClr val="black"/>
              </a:solidFill>
              <a:latin typeface="Calibri" panose="020F0502020204030204"/>
              <a:ea typeface="ＭＳ Ｐゴシック" panose="020B0600070205080204" pitchFamily="50" charset="-128"/>
            </a:endParaRPr>
          </a:p>
        </p:txBody>
      </p:sp>
      <p:sp>
        <p:nvSpPr>
          <p:cNvPr id="12" name="テキスト ボックス 11"/>
          <p:cNvSpPr txBox="1"/>
          <p:nvPr/>
        </p:nvSpPr>
        <p:spPr>
          <a:xfrm>
            <a:off x="3651502" y="3549332"/>
            <a:ext cx="1569660" cy="369332"/>
          </a:xfrm>
          <a:prstGeom prst="rect">
            <a:avLst/>
          </a:prstGeom>
          <a:noFill/>
        </p:spPr>
        <p:txBody>
          <a:bodyPr wrap="none" rtlCol="0">
            <a:spAutoFit/>
          </a:bodyPr>
          <a:lstStyle/>
          <a:p>
            <a:pPr defTabSz="685800">
              <a:defRPr/>
            </a:pPr>
            <a:r>
              <a:rPr kumimoji="1" lang="ja-JP" altLang="en-US" dirty="0">
                <a:solidFill>
                  <a:prstClr val="black"/>
                </a:solidFill>
                <a:latin typeface="メイリオ" panose="020B0604030504040204" pitchFamily="50" charset="-128"/>
                <a:ea typeface="メイリオ" panose="020B0604030504040204" pitchFamily="50" charset="-128"/>
              </a:rPr>
              <a:t>コンピュータ</a:t>
            </a:r>
          </a:p>
        </p:txBody>
      </p:sp>
      <p:pic>
        <p:nvPicPr>
          <p:cNvPr id="1028" name="Picture 4" descr="http://3.bp.blogspot.com/-KD-vDEF7A5A/VUIJfNA38SI/AAAAAAAAtU4/aDV-_O6jlcY/s800/internet_earth.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6622" y="2434366"/>
            <a:ext cx="866602" cy="866602"/>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2212048" y="3353791"/>
            <a:ext cx="1107996" cy="646331"/>
          </a:xfrm>
          <a:prstGeom prst="rect">
            <a:avLst/>
          </a:prstGeom>
          <a:noFill/>
        </p:spPr>
        <p:txBody>
          <a:bodyPr wrap="none" rtlCol="0">
            <a:spAutoFit/>
          </a:bodyPr>
          <a:lstStyle/>
          <a:p>
            <a:pPr algn="ctr" defTabSz="685800">
              <a:defRPr/>
            </a:pPr>
            <a:r>
              <a:rPr kumimoji="1" lang="ja-JP" altLang="en-US" dirty="0">
                <a:solidFill>
                  <a:prstClr val="black"/>
                </a:solidFill>
                <a:latin typeface="メイリオ" panose="020B0604030504040204" pitchFamily="50" charset="-128"/>
                <a:ea typeface="メイリオ" panose="020B0604030504040204" pitchFamily="50" charset="-128"/>
              </a:rPr>
              <a:t>インター</a:t>
            </a:r>
            <a:endParaRPr kumimoji="1" lang="en-US" altLang="ja-JP" dirty="0">
              <a:solidFill>
                <a:prstClr val="black"/>
              </a:solidFill>
              <a:latin typeface="メイリオ" panose="020B0604030504040204" pitchFamily="50" charset="-128"/>
              <a:ea typeface="メイリオ" panose="020B0604030504040204" pitchFamily="50" charset="-128"/>
            </a:endParaRPr>
          </a:p>
          <a:p>
            <a:pPr algn="ctr" defTabSz="685800">
              <a:defRPr/>
            </a:pPr>
            <a:r>
              <a:rPr kumimoji="1" lang="ja-JP" altLang="en-US" dirty="0">
                <a:solidFill>
                  <a:prstClr val="black"/>
                </a:solidFill>
                <a:latin typeface="メイリオ" panose="020B0604030504040204" pitchFamily="50" charset="-128"/>
                <a:ea typeface="メイリオ" panose="020B0604030504040204" pitchFamily="50" charset="-128"/>
              </a:rPr>
              <a:t>ネット</a:t>
            </a:r>
          </a:p>
        </p:txBody>
      </p:sp>
      <p:cxnSp>
        <p:nvCxnSpPr>
          <p:cNvPr id="13" name="直線コネクタ 12"/>
          <p:cNvCxnSpPr/>
          <p:nvPr/>
        </p:nvCxnSpPr>
        <p:spPr>
          <a:xfrm flipV="1">
            <a:off x="3166525" y="2867666"/>
            <a:ext cx="378321"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1985278" y="2370282"/>
            <a:ext cx="277054" cy="2196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V="1">
            <a:off x="1924411" y="2933350"/>
            <a:ext cx="289226" cy="242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V="1">
            <a:off x="2037696" y="3215720"/>
            <a:ext cx="215942" cy="27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260286" y="5296711"/>
            <a:ext cx="1800493" cy="369332"/>
          </a:xfrm>
          <a:prstGeom prst="rect">
            <a:avLst/>
          </a:prstGeom>
          <a:noFill/>
        </p:spPr>
        <p:txBody>
          <a:bodyPr wrap="none" rtlCol="0">
            <a:spAutoFit/>
          </a:bodyPr>
          <a:lstStyle/>
          <a:p>
            <a:pPr algn="ctr" defTabSz="685800">
              <a:defRPr/>
            </a:pPr>
            <a:r>
              <a:rPr kumimoji="1" lang="ja-JP" altLang="en-US" dirty="0">
                <a:solidFill>
                  <a:prstClr val="black"/>
                </a:solidFill>
                <a:latin typeface="メイリオ" panose="020B0604030504040204" pitchFamily="50" charset="-128"/>
                <a:ea typeface="メイリオ" panose="020B0604030504040204" pitchFamily="50" charset="-128"/>
              </a:rPr>
              <a:t>個々人のもとへ</a:t>
            </a:r>
          </a:p>
        </p:txBody>
      </p:sp>
      <p:pic>
        <p:nvPicPr>
          <p:cNvPr id="1030" name="Picture 6" descr="http://2.bp.blogspot.com/-knpe_YTl1fQ/VGLMqiapu2I/AAAAAAAApDo/znRPOJsBz0o/s800/smartphone5_ojisa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979" y="1615818"/>
            <a:ext cx="874091" cy="13021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1.bp.blogspot.com/-korV00hkoBQ/UnXnURDGAhI/AAAAAAAAaM4/-meAoF-m8Lo/s800/kaden_table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517" y="2952883"/>
            <a:ext cx="983701" cy="9145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4.bp.blogspot.com/-qiH7dVl4f6o/V1z82R-VpDI/AAAAAAAA7Ms/ktb-hWAZC0En3moU425ZRduzs_RpPqTRwCLcB/s800/computer_laptop_note_zabut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9910" y="2881477"/>
            <a:ext cx="754516" cy="63945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1.bp.blogspot.com/-MTFj_Gg4Cys/WI1zKkWMaII/AAAAAAABBW8/TCt5uTdjg_gtv4SWCOPN7BwRp3V5o-GQACLcB/s800/computer_side_ma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3581" y="3977038"/>
            <a:ext cx="1083639" cy="1008196"/>
          </a:xfrm>
          <a:prstGeom prst="rect">
            <a:avLst/>
          </a:prstGeom>
          <a:noFill/>
          <a:extLst>
            <a:ext uri="{909E8E84-426E-40DD-AFC4-6F175D3DCCD1}">
              <a14:hiddenFill xmlns:a14="http://schemas.microsoft.com/office/drawing/2010/main">
                <a:solidFill>
                  <a:srgbClr val="FFFFFF"/>
                </a:solidFill>
              </a14:hiddenFill>
            </a:ext>
          </a:extLst>
        </p:spPr>
      </p:pic>
      <p:sp>
        <p:nvSpPr>
          <p:cNvPr id="5" name="タイトル 4"/>
          <p:cNvSpPr>
            <a:spLocks noGrp="1"/>
          </p:cNvSpPr>
          <p:nvPr>
            <p:ph type="title"/>
          </p:nvPr>
        </p:nvSpPr>
        <p:spPr/>
        <p:txBody>
          <a:bodyPr>
            <a:normAutofit fontScale="90000"/>
          </a:bodyPr>
          <a:lstStyle/>
          <a:p>
            <a:r>
              <a:rPr kumimoji="1" lang="ja-JP" altLang="en-US" dirty="0"/>
              <a:t>無料のデジタル地図</a:t>
            </a:r>
          </a:p>
        </p:txBody>
      </p:sp>
    </p:spTree>
    <p:extLst>
      <p:ext uri="{BB962C8B-B14F-4D97-AF65-F5344CB8AC3E}">
        <p14:creationId xmlns:p14="http://schemas.microsoft.com/office/powerpoint/2010/main" val="3872690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t>Google Earth </a:t>
            </a:r>
            <a:r>
              <a:rPr kumimoji="1" lang="ja-JP" altLang="en-US" dirty="0"/>
              <a:t>の紹介</a:t>
            </a:r>
          </a:p>
        </p:txBody>
      </p:sp>
      <p:sp>
        <p:nvSpPr>
          <p:cNvPr id="3" name="コンテンツ プレースホルダー 2"/>
          <p:cNvSpPr>
            <a:spLocks noGrp="1"/>
          </p:cNvSpPr>
          <p:nvPr>
            <p:ph idx="1"/>
          </p:nvPr>
        </p:nvSpPr>
        <p:spPr>
          <a:xfrm>
            <a:off x="70936" y="751151"/>
            <a:ext cx="8963025" cy="1135246"/>
          </a:xfrm>
        </p:spPr>
        <p:txBody>
          <a:bodyPr>
            <a:normAutofit fontScale="85000" lnSpcReduction="20000"/>
          </a:bodyPr>
          <a:lstStyle/>
          <a:p>
            <a:pPr marL="0" indent="0">
              <a:buNone/>
            </a:pPr>
            <a:r>
              <a:rPr lang="en-US" altLang="ja-JP" b="1" dirty="0">
                <a:hlinkClick r:id="rId2"/>
              </a:rPr>
              <a:t>https://www.google.co.jp/intl/ja/earth/</a:t>
            </a:r>
            <a:endParaRPr lang="en-US" altLang="ja-JP" b="1" dirty="0"/>
          </a:p>
          <a:p>
            <a:pPr marL="0" indent="0">
              <a:buNone/>
            </a:pPr>
            <a:r>
              <a:rPr lang="ja-JP" altLang="en-US" b="1" dirty="0"/>
              <a:t>オンラインサービス　・・・　写真，３次元コンピュータグラフィックスなどのデータベース</a:t>
            </a:r>
            <a:endParaRPr lang="en-US" altLang="ja-JP" b="1" dirty="0"/>
          </a:p>
          <a:p>
            <a:pPr marL="0" indent="0">
              <a:buNone/>
            </a:pPr>
            <a:endParaRPr kumimoji="1" lang="en-US" altLang="ja-JP" dirty="0"/>
          </a:p>
        </p:txBody>
      </p:sp>
      <p:sp>
        <p:nvSpPr>
          <p:cNvPr id="4" name="スライド番号プレースホルダー 3"/>
          <p:cNvSpPr>
            <a:spLocks noGrp="1"/>
          </p:cNvSpPr>
          <p:nvPr>
            <p:ph type="sldNum" sz="quarter" idx="12"/>
          </p:nvPr>
        </p:nvSpPr>
        <p:spPr/>
        <p:txBody>
          <a:bodyPr/>
          <a:lstStyle/>
          <a:p>
            <a:fld id="{55940FB6-D91C-4C45-82A6-6C3F63B50793}" type="slidenum">
              <a:rPr kumimoji="1" lang="ja-JP" altLang="en-US" smtClean="0"/>
              <a:t>35</a:t>
            </a:fld>
            <a:endParaRPr kumimoji="1" lang="ja-JP" altLang="en-US"/>
          </a:p>
        </p:txBody>
      </p:sp>
      <p:pic>
        <p:nvPicPr>
          <p:cNvPr id="6" name="図 5"/>
          <p:cNvPicPr>
            <a:picLocks noChangeAspect="1"/>
          </p:cNvPicPr>
          <p:nvPr/>
        </p:nvPicPr>
        <p:blipFill>
          <a:blip r:embed="rId3"/>
          <a:stretch>
            <a:fillRect/>
          </a:stretch>
        </p:blipFill>
        <p:spPr>
          <a:xfrm>
            <a:off x="490917" y="1947086"/>
            <a:ext cx="3558706" cy="1706846"/>
          </a:xfrm>
          <a:prstGeom prst="rect">
            <a:avLst/>
          </a:prstGeom>
        </p:spPr>
      </p:pic>
      <p:pic>
        <p:nvPicPr>
          <p:cNvPr id="7" name="図 6"/>
          <p:cNvPicPr>
            <a:picLocks noChangeAspect="1"/>
          </p:cNvPicPr>
          <p:nvPr/>
        </p:nvPicPr>
        <p:blipFill>
          <a:blip r:embed="rId4"/>
          <a:stretch>
            <a:fillRect/>
          </a:stretch>
        </p:blipFill>
        <p:spPr>
          <a:xfrm>
            <a:off x="4658786" y="1947086"/>
            <a:ext cx="3580039" cy="1717078"/>
          </a:xfrm>
          <a:prstGeom prst="rect">
            <a:avLst/>
          </a:prstGeom>
        </p:spPr>
      </p:pic>
      <p:sp>
        <p:nvSpPr>
          <p:cNvPr id="8" name="テキスト ボックス 7"/>
          <p:cNvSpPr txBox="1"/>
          <p:nvPr/>
        </p:nvSpPr>
        <p:spPr>
          <a:xfrm>
            <a:off x="1865765" y="3630523"/>
            <a:ext cx="723275" cy="415498"/>
          </a:xfrm>
          <a:prstGeom prst="rect">
            <a:avLst/>
          </a:prstGeom>
          <a:noFill/>
        </p:spPr>
        <p:txBody>
          <a:bodyPr wrap="none" rtlCol="0">
            <a:spAutoFit/>
          </a:bodyPr>
          <a:lstStyle/>
          <a:p>
            <a:r>
              <a:rPr lang="ja-JP" altLang="en-US" sz="2100" dirty="0"/>
              <a:t>写真</a:t>
            </a:r>
            <a:endParaRPr lang="en-US" altLang="ja-JP" sz="2100" dirty="0"/>
          </a:p>
        </p:txBody>
      </p:sp>
      <p:sp>
        <p:nvSpPr>
          <p:cNvPr id="9" name="テキスト ボックス 8"/>
          <p:cNvSpPr txBox="1"/>
          <p:nvPr/>
        </p:nvSpPr>
        <p:spPr>
          <a:xfrm>
            <a:off x="4448933" y="3653932"/>
            <a:ext cx="4493538" cy="415498"/>
          </a:xfrm>
          <a:prstGeom prst="rect">
            <a:avLst/>
          </a:prstGeom>
          <a:noFill/>
        </p:spPr>
        <p:txBody>
          <a:bodyPr wrap="none" rtlCol="0">
            <a:spAutoFit/>
          </a:bodyPr>
          <a:lstStyle/>
          <a:p>
            <a:r>
              <a:rPr lang="ja-JP" altLang="en-US" sz="2100" dirty="0"/>
              <a:t>３次元コンピュータグラフィックス</a:t>
            </a:r>
            <a:endParaRPr lang="en-US" altLang="ja-JP" sz="2100" dirty="0"/>
          </a:p>
        </p:txBody>
      </p:sp>
      <p:pic>
        <p:nvPicPr>
          <p:cNvPr id="10" name="図 9"/>
          <p:cNvPicPr>
            <a:picLocks noChangeAspect="1"/>
          </p:cNvPicPr>
          <p:nvPr/>
        </p:nvPicPr>
        <p:blipFill>
          <a:blip r:embed="rId5"/>
          <a:stretch>
            <a:fillRect/>
          </a:stretch>
        </p:blipFill>
        <p:spPr>
          <a:xfrm>
            <a:off x="490917" y="4205003"/>
            <a:ext cx="3558706" cy="1706846"/>
          </a:xfrm>
          <a:prstGeom prst="rect">
            <a:avLst/>
          </a:prstGeom>
        </p:spPr>
      </p:pic>
      <p:sp>
        <p:nvSpPr>
          <p:cNvPr id="11" name="テキスト ボックス 10"/>
          <p:cNvSpPr txBox="1"/>
          <p:nvPr/>
        </p:nvSpPr>
        <p:spPr>
          <a:xfrm>
            <a:off x="1527210" y="5911848"/>
            <a:ext cx="1531188" cy="415498"/>
          </a:xfrm>
          <a:prstGeom prst="rect">
            <a:avLst/>
          </a:prstGeom>
          <a:noFill/>
        </p:spPr>
        <p:txBody>
          <a:bodyPr wrap="none" rtlCol="0">
            <a:spAutoFit/>
          </a:bodyPr>
          <a:lstStyle/>
          <a:p>
            <a:r>
              <a:rPr lang="ja-JP" altLang="en-US" sz="2100" dirty="0"/>
              <a:t>写真＋標高</a:t>
            </a:r>
            <a:endParaRPr lang="en-US" altLang="ja-JP" sz="2100" dirty="0"/>
          </a:p>
        </p:txBody>
      </p:sp>
      <p:pic>
        <p:nvPicPr>
          <p:cNvPr id="12" name="図 11"/>
          <p:cNvPicPr>
            <a:picLocks noChangeAspect="1"/>
          </p:cNvPicPr>
          <p:nvPr/>
        </p:nvPicPr>
        <p:blipFill>
          <a:blip r:embed="rId6"/>
          <a:stretch>
            <a:fillRect/>
          </a:stretch>
        </p:blipFill>
        <p:spPr>
          <a:xfrm>
            <a:off x="4349860" y="4234129"/>
            <a:ext cx="2149220" cy="1671161"/>
          </a:xfrm>
          <a:prstGeom prst="rect">
            <a:avLst/>
          </a:prstGeom>
        </p:spPr>
      </p:pic>
      <p:sp>
        <p:nvSpPr>
          <p:cNvPr id="13" name="テキスト ボックス 12"/>
          <p:cNvSpPr txBox="1"/>
          <p:nvPr/>
        </p:nvSpPr>
        <p:spPr>
          <a:xfrm>
            <a:off x="4900989" y="5932739"/>
            <a:ext cx="992579" cy="415498"/>
          </a:xfrm>
          <a:prstGeom prst="rect">
            <a:avLst/>
          </a:prstGeom>
          <a:noFill/>
        </p:spPr>
        <p:txBody>
          <a:bodyPr wrap="none" rtlCol="0">
            <a:spAutoFit/>
          </a:bodyPr>
          <a:lstStyle/>
          <a:p>
            <a:r>
              <a:rPr lang="ja-JP" altLang="en-US" sz="2100" dirty="0"/>
              <a:t>地球儀</a:t>
            </a:r>
            <a:endParaRPr lang="en-US" altLang="ja-JP" sz="2100" dirty="0"/>
          </a:p>
        </p:txBody>
      </p:sp>
      <p:pic>
        <p:nvPicPr>
          <p:cNvPr id="14" name="図 13"/>
          <p:cNvPicPr>
            <a:picLocks noChangeAspect="1"/>
          </p:cNvPicPr>
          <p:nvPr/>
        </p:nvPicPr>
        <p:blipFill>
          <a:blip r:embed="rId7"/>
          <a:stretch>
            <a:fillRect/>
          </a:stretch>
        </p:blipFill>
        <p:spPr>
          <a:xfrm>
            <a:off x="6573546" y="4234129"/>
            <a:ext cx="2117550" cy="1646537"/>
          </a:xfrm>
          <a:prstGeom prst="rect">
            <a:avLst/>
          </a:prstGeom>
        </p:spPr>
      </p:pic>
      <p:sp>
        <p:nvSpPr>
          <p:cNvPr id="15" name="テキスト ボックス 14"/>
          <p:cNvSpPr txBox="1"/>
          <p:nvPr/>
        </p:nvSpPr>
        <p:spPr>
          <a:xfrm>
            <a:off x="6584926" y="5940853"/>
            <a:ext cx="2339102" cy="415498"/>
          </a:xfrm>
          <a:prstGeom prst="rect">
            <a:avLst/>
          </a:prstGeom>
          <a:noFill/>
        </p:spPr>
        <p:txBody>
          <a:bodyPr wrap="none" rtlCol="0">
            <a:spAutoFit/>
          </a:bodyPr>
          <a:lstStyle/>
          <a:p>
            <a:r>
              <a:rPr lang="ja-JP" altLang="en-US" sz="2100" dirty="0"/>
              <a:t>ストリートビュー</a:t>
            </a:r>
            <a:endParaRPr lang="en-US" altLang="ja-JP" sz="2100" dirty="0"/>
          </a:p>
        </p:txBody>
      </p:sp>
    </p:spTree>
    <p:extLst>
      <p:ext uri="{BB962C8B-B14F-4D97-AF65-F5344CB8AC3E}">
        <p14:creationId xmlns:p14="http://schemas.microsoft.com/office/powerpoint/2010/main" val="3069894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A6836E-C603-43CB-9DA7-89D8E3FA3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6007DD-F9BF-4F0F-B8C6-C514B2841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タイトル 1"/>
          <p:cNvSpPr>
            <a:spLocks noGrp="1"/>
          </p:cNvSpPr>
          <p:nvPr>
            <p:ph type="ctrTitle"/>
          </p:nvPr>
        </p:nvSpPr>
        <p:spPr>
          <a:xfrm>
            <a:off x="565443" y="1321056"/>
            <a:ext cx="8013114" cy="1991979"/>
          </a:xfrm>
        </p:spPr>
        <p:txBody>
          <a:bodyPr anchor="b">
            <a:normAutofit/>
          </a:bodyPr>
          <a:lstStyle/>
          <a:p>
            <a:r>
              <a:rPr lang="en-US" altLang="ja-JP" sz="4500">
                <a:solidFill>
                  <a:schemeClr val="tx2"/>
                </a:solidFill>
              </a:rPr>
              <a:t>1-5</a:t>
            </a:r>
            <a:r>
              <a:rPr lang="ja-JP" altLang="en-US" sz="4500">
                <a:solidFill>
                  <a:schemeClr val="tx2"/>
                </a:solidFill>
              </a:rPr>
              <a:t>．データベースシステム</a:t>
            </a:r>
          </a:p>
        </p:txBody>
      </p:sp>
      <p:grpSp>
        <p:nvGrpSpPr>
          <p:cNvPr id="13" name="Group 12">
            <a:extLst>
              <a:ext uri="{FF2B5EF4-FFF2-40B4-BE49-F238E27FC236}">
                <a16:creationId xmlns:a16="http://schemas.microsoft.com/office/drawing/2014/main" id="{8A0FAFCA-5C96-453B-83B7-A9AEF7F189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00351" y="0"/>
            <a:ext cx="3243649" cy="2641149"/>
            <a:chOff x="6867015" y="-1"/>
            <a:chExt cx="5324985" cy="3251912"/>
          </a:xfrm>
          <a:solidFill>
            <a:schemeClr val="accent5">
              <a:alpha val="10000"/>
            </a:schemeClr>
          </a:solidFill>
        </p:grpSpPr>
        <p:sp>
          <p:nvSpPr>
            <p:cNvPr id="14" name="Freeform: Shape 13">
              <a:extLst>
                <a:ext uri="{FF2B5EF4-FFF2-40B4-BE49-F238E27FC236}">
                  <a16:creationId xmlns:a16="http://schemas.microsoft.com/office/drawing/2014/main" id="{4A0F84AE-A24D-4353-B1BA-BD80DAA38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F093259-3E74-43A1-944B-B106C8105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AA28A35-1E54-4054-BB95-42FAFA13A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BA3A17F-F3BD-4B94-9CC8-006700210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CD0398DD-AD75-4E2B-A3C6-35073082A8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799165" y="4001437"/>
            <a:ext cx="3655725" cy="2057400"/>
            <a:chOff x="-305" y="-1"/>
            <a:chExt cx="3832880" cy="2876136"/>
          </a:xfrm>
        </p:grpSpPr>
        <p:sp>
          <p:nvSpPr>
            <p:cNvPr id="20" name="Freeform: Shape 19">
              <a:extLst>
                <a:ext uri="{FF2B5EF4-FFF2-40B4-BE49-F238E27FC236}">
                  <a16:creationId xmlns:a16="http://schemas.microsoft.com/office/drawing/2014/main" id="{03E4F247-A844-4CD1-A37E-B7EA0DA2D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E2387B1B-D4D3-493F-8D7A-C7A89DBD4A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3404477-1F13-4859-84DA-12A303AC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B8C62FD-B708-4F00-80BB-1250C6011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a:lnSpc>
                <a:spcPct val="90000"/>
              </a:lnSpc>
              <a:spcAft>
                <a:spcPts val="600"/>
              </a:spcAft>
            </a:pPr>
            <a:fld id="{55940FB6-D91C-4C45-82A6-6C3F63B50793}" type="slidenum">
              <a:rPr lang="ja-JP" altLang="en-US" sz="1800" smtClean="0"/>
              <a:pPr>
                <a:lnSpc>
                  <a:spcPct val="90000"/>
                </a:lnSpc>
                <a:spcAft>
                  <a:spcPts val="600"/>
                </a:spcAft>
              </a:pPr>
              <a:t>36</a:t>
            </a:fld>
            <a:endParaRPr lang="ja-JP" altLang="en-US" sz="1800"/>
          </a:p>
        </p:txBody>
      </p:sp>
    </p:spTree>
    <p:extLst>
      <p:ext uri="{BB962C8B-B14F-4D97-AF65-F5344CB8AC3E}">
        <p14:creationId xmlns:p14="http://schemas.microsoft.com/office/powerpoint/2010/main" val="27290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AD331B-5B1C-4B36-9606-2337A5C67B81}"/>
              </a:ext>
            </a:extLst>
          </p:cNvPr>
          <p:cNvSpPr>
            <a:spLocks noGrp="1"/>
          </p:cNvSpPr>
          <p:nvPr>
            <p:ph type="title"/>
          </p:nvPr>
        </p:nvSpPr>
        <p:spPr/>
        <p:txBody>
          <a:bodyPr>
            <a:normAutofit fontScale="90000"/>
          </a:bodyPr>
          <a:lstStyle/>
          <a:p>
            <a:r>
              <a:rPr kumimoji="1" lang="ja-JP" altLang="en-US" dirty="0"/>
              <a:t>データベースシステムとは</a:t>
            </a:r>
          </a:p>
        </p:txBody>
      </p:sp>
      <p:sp>
        <p:nvSpPr>
          <p:cNvPr id="3" name="コンテンツ プレースホルダー 2">
            <a:extLst>
              <a:ext uri="{FF2B5EF4-FFF2-40B4-BE49-F238E27FC236}">
                <a16:creationId xmlns:a16="http://schemas.microsoft.com/office/drawing/2014/main" id="{13C0FB24-470D-4B15-BE22-FACBCD76E18C}"/>
              </a:ext>
            </a:extLst>
          </p:cNvPr>
          <p:cNvSpPr>
            <a:spLocks noGrp="1"/>
          </p:cNvSpPr>
          <p:nvPr>
            <p:ph idx="1"/>
          </p:nvPr>
        </p:nvSpPr>
        <p:spPr>
          <a:xfrm>
            <a:off x="321845" y="846253"/>
            <a:ext cx="8698938" cy="5333166"/>
          </a:xfrm>
        </p:spPr>
        <p:txBody>
          <a:bodyPr>
            <a:normAutofit/>
          </a:bodyPr>
          <a:lstStyle/>
          <a:p>
            <a:pPr marL="0" indent="0">
              <a:buNone/>
            </a:pPr>
            <a:r>
              <a:rPr kumimoji="1" lang="ja-JP" altLang="en-US" sz="2400" b="1" dirty="0">
                <a:solidFill>
                  <a:srgbClr val="C00000"/>
                </a:solidFill>
              </a:rPr>
              <a:t>データベースシステム</a:t>
            </a:r>
            <a:r>
              <a:rPr kumimoji="1" lang="ja-JP" altLang="en-US" sz="2400" dirty="0"/>
              <a:t>は，</a:t>
            </a:r>
            <a:r>
              <a:rPr kumimoji="1" lang="ja-JP" altLang="en-US" sz="2400" b="1" dirty="0">
                <a:solidFill>
                  <a:srgbClr val="C00000"/>
                </a:solidFill>
              </a:rPr>
              <a:t>データベース</a:t>
            </a:r>
            <a:r>
              <a:rPr kumimoji="1" lang="ja-JP" altLang="en-US" sz="2400" dirty="0"/>
              <a:t>を扱う </a:t>
            </a:r>
            <a:r>
              <a:rPr kumimoji="1" lang="en-US" altLang="ja-JP" sz="2400" dirty="0"/>
              <a:t>IT </a:t>
            </a:r>
            <a:r>
              <a:rPr kumimoji="1" lang="ja-JP" altLang="en-US" sz="2400" dirty="0"/>
              <a:t>のシステム</a:t>
            </a: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r>
              <a:rPr kumimoji="1" lang="ja-JP" altLang="en-US" sz="2400" dirty="0"/>
              <a:t> </a:t>
            </a:r>
            <a:r>
              <a:rPr kumimoji="1" lang="en-US" altLang="ja-JP" sz="2400" dirty="0"/>
              <a:t>【</a:t>
            </a:r>
            <a:r>
              <a:rPr kumimoji="1" lang="ja-JP" altLang="en-US" sz="2400" dirty="0"/>
              <a:t>主要目的</a:t>
            </a:r>
            <a:r>
              <a:rPr kumimoji="1" lang="en-US" altLang="ja-JP" sz="2400" dirty="0"/>
              <a:t>】</a:t>
            </a:r>
          </a:p>
          <a:p>
            <a:pPr marL="0" indent="0">
              <a:buNone/>
            </a:pPr>
            <a:r>
              <a:rPr lang="ja-JP" altLang="en-US" sz="2400" b="1" dirty="0"/>
              <a:t>大量のデータ</a:t>
            </a:r>
            <a:r>
              <a:rPr lang="ja-JP" altLang="en-US" sz="2400" dirty="0"/>
              <a:t>を</a:t>
            </a:r>
            <a:r>
              <a:rPr lang="ja-JP" altLang="en-US" sz="2400" b="1" dirty="0"/>
              <a:t>安全かつ効率的に保存、管理、検索、共有すること</a:t>
            </a:r>
            <a:r>
              <a:rPr lang="ja-JP" altLang="en-US" sz="2400" dirty="0"/>
              <a:t>で、</a:t>
            </a:r>
            <a:r>
              <a:rPr kumimoji="1" lang="ja-JP" altLang="en-US" sz="2400" dirty="0"/>
              <a:t>迅速な業務実行と正確な意思決定が可能になる。</a:t>
            </a:r>
          </a:p>
        </p:txBody>
      </p:sp>
      <p:sp>
        <p:nvSpPr>
          <p:cNvPr id="4" name="スライド番号プレースホルダー 3">
            <a:extLst>
              <a:ext uri="{FF2B5EF4-FFF2-40B4-BE49-F238E27FC236}">
                <a16:creationId xmlns:a16="http://schemas.microsoft.com/office/drawing/2014/main" id="{73C5DA08-05D7-429F-9B65-5020CF13DEF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Rectangle 3">
            <a:extLst>
              <a:ext uri="{FF2B5EF4-FFF2-40B4-BE49-F238E27FC236}">
                <a16:creationId xmlns:a16="http://schemas.microsoft.com/office/drawing/2014/main" id="{B16B0349-ED6F-4F32-BE56-FCB9C08CA268}"/>
              </a:ext>
            </a:extLst>
          </p:cNvPr>
          <p:cNvSpPr txBox="1">
            <a:spLocks/>
          </p:cNvSpPr>
          <p:nvPr/>
        </p:nvSpPr>
        <p:spPr>
          <a:xfrm>
            <a:off x="1081145" y="1532230"/>
            <a:ext cx="7373331" cy="163250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srgbClr val="800000"/>
                </a:solidFill>
                <a:effectLst/>
                <a:uLnTx/>
                <a:uFillTx/>
                <a:latin typeface="Arial" panose="020B0604020202020204" pitchFamily="34" charset="0"/>
                <a:ea typeface="メイリオ" panose="020B0604030504040204" pitchFamily="50" charset="-128"/>
                <a:cs typeface="Segoe UI" panose="020B0502040204020203" pitchFamily="34" charset="0"/>
              </a:rPr>
              <a:t>データベースシステム</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srgbClr val="70AD47">
                    <a:lumMod val="50000"/>
                  </a:srgbClr>
                </a:solidFill>
                <a:effectLst/>
                <a:uLnTx/>
                <a:uFillTx/>
                <a:latin typeface="Arial" panose="020B0604020202020204" pitchFamily="34" charset="0"/>
                <a:ea typeface="メイリオ" panose="020B0604030504040204" pitchFamily="50" charset="-128"/>
                <a:cs typeface="Segoe UI" panose="020B0502040204020203" pitchFamily="34" charset="0"/>
              </a:rPr>
              <a:t>	＝　</a:t>
            </a:r>
            <a:r>
              <a:rPr kumimoji="1" lang="ja-JP" altLang="en-US" sz="2400" b="0" i="0" u="none" strike="noStrike" kern="1200" cap="none" spc="0" normalizeH="0" baseline="0" noProof="0" dirty="0">
                <a:ln>
                  <a:noFill/>
                </a:ln>
                <a:solidFill>
                  <a:srgbClr val="800000"/>
                </a:solidFill>
                <a:effectLst/>
                <a:uLnTx/>
                <a:uFillTx/>
                <a:latin typeface="Arial" panose="020B0604020202020204" pitchFamily="34" charset="0"/>
                <a:ea typeface="メイリオ" panose="020B0604030504040204" pitchFamily="50" charset="-128"/>
                <a:cs typeface="Segoe UI" panose="020B0502040204020203" pitchFamily="34" charset="0"/>
              </a:rPr>
              <a:t>データベース</a:t>
            </a:r>
            <a:r>
              <a:rPr kumimoji="1" lang="ja-JP" altLang="en-US" sz="2400" b="0" i="0" u="none" strike="noStrike" kern="1200" cap="none" spc="0" normalizeH="0" baseline="0" noProof="0" dirty="0">
                <a:ln>
                  <a:noFill/>
                </a:ln>
                <a:solidFill>
                  <a:srgbClr val="70AD47">
                    <a:lumMod val="50000"/>
                  </a:srgbClr>
                </a:solidFill>
                <a:effectLst/>
                <a:uLnTx/>
                <a:uFillTx/>
                <a:latin typeface="Arial" panose="020B0604020202020204" pitchFamily="34" charset="0"/>
                <a:ea typeface="メイリオ" panose="020B0604030504040204" pitchFamily="50" charset="-128"/>
                <a:cs typeface="Segoe UI" panose="020B0502040204020203" pitchFamily="34" charset="0"/>
              </a:rPr>
              <a:t>（データの集まり）</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srgbClr val="70AD47">
                    <a:lumMod val="50000"/>
                  </a:srgbClr>
                </a:solidFill>
                <a:effectLst/>
                <a:uLnTx/>
                <a:uFillTx/>
                <a:latin typeface="Arial" panose="020B0604020202020204" pitchFamily="34" charset="0"/>
                <a:ea typeface="メイリオ" panose="020B0604030504040204" pitchFamily="50" charset="-128"/>
                <a:cs typeface="Segoe UI" panose="020B0502040204020203" pitchFamily="34" charset="0"/>
              </a:rPr>
              <a:t>	　　＋　</a:t>
            </a:r>
            <a:r>
              <a:rPr kumimoji="1" lang="ja-JP" altLang="en-US" sz="2400" b="0" i="0" u="none" strike="noStrike" kern="1200" cap="none" spc="0" normalizeH="0" baseline="0" noProof="0" dirty="0">
                <a:ln>
                  <a:noFill/>
                </a:ln>
                <a:solidFill>
                  <a:srgbClr val="800000"/>
                </a:solidFill>
                <a:effectLst/>
                <a:uLnTx/>
                <a:uFillTx/>
                <a:latin typeface="Arial" panose="020B0604020202020204" pitchFamily="34" charset="0"/>
                <a:ea typeface="メイリオ" panose="020B0604030504040204" pitchFamily="50" charset="-128"/>
                <a:cs typeface="Segoe UI" panose="020B0502040204020203" pitchFamily="34" charset="0"/>
              </a:rPr>
              <a:t>データベース管理システム</a:t>
            </a:r>
            <a:r>
              <a:rPr kumimoji="1" lang="ja-JP" altLang="en-US" sz="2400" b="0" i="0" u="none" strike="noStrike" kern="1200" cap="none" spc="0" normalizeH="0" baseline="0" noProof="0" dirty="0">
                <a:ln>
                  <a:noFill/>
                </a:ln>
                <a:solidFill>
                  <a:srgbClr val="70AD47">
                    <a:lumMod val="50000"/>
                  </a:srgbClr>
                </a:solidFill>
                <a:effectLst/>
                <a:uLnTx/>
                <a:uFillTx/>
                <a:latin typeface="Arial" panose="020B0604020202020204" pitchFamily="34" charset="0"/>
                <a:ea typeface="メイリオ" panose="020B0604030504040204" pitchFamily="50" charset="-128"/>
                <a:cs typeface="Segoe UI" panose="020B0502040204020203" pitchFamily="34" charset="0"/>
              </a:rPr>
              <a:t>（ソフトウエア）</a:t>
            </a:r>
          </a:p>
        </p:txBody>
      </p:sp>
      <p:sp>
        <p:nvSpPr>
          <p:cNvPr id="26" name="角丸四角形 28">
            <a:extLst>
              <a:ext uri="{FF2B5EF4-FFF2-40B4-BE49-F238E27FC236}">
                <a16:creationId xmlns:a16="http://schemas.microsoft.com/office/drawing/2014/main" id="{F5E208F5-1537-4EE0-BB05-2198B27740AF}"/>
              </a:ext>
            </a:extLst>
          </p:cNvPr>
          <p:cNvSpPr/>
          <p:nvPr/>
        </p:nvSpPr>
        <p:spPr>
          <a:xfrm>
            <a:off x="853736" y="1451268"/>
            <a:ext cx="7436528" cy="1804255"/>
          </a:xfrm>
          <a:prstGeom prst="round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498973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6CFB61-A056-4B21-A02A-1EC8191F9920}"/>
              </a:ext>
            </a:extLst>
          </p:cNvPr>
          <p:cNvSpPr>
            <a:spLocks noGrp="1"/>
          </p:cNvSpPr>
          <p:nvPr>
            <p:ph type="title"/>
          </p:nvPr>
        </p:nvSpPr>
        <p:spPr>
          <a:xfrm>
            <a:off x="341396" y="213938"/>
            <a:ext cx="8461208" cy="469865"/>
          </a:xfrm>
        </p:spPr>
        <p:txBody>
          <a:bodyPr>
            <a:normAutofit fontScale="90000"/>
          </a:bodyPr>
          <a:lstStyle/>
          <a:p>
            <a:r>
              <a:rPr kumimoji="1" lang="ja-JP" altLang="en-US" dirty="0"/>
              <a:t>データベースシステムと表計算ソフトは違う</a:t>
            </a:r>
          </a:p>
        </p:txBody>
      </p:sp>
      <p:sp>
        <p:nvSpPr>
          <p:cNvPr id="4" name="スライド番号プレースホルダー 3">
            <a:extLst>
              <a:ext uri="{FF2B5EF4-FFF2-40B4-BE49-F238E27FC236}">
                <a16:creationId xmlns:a16="http://schemas.microsoft.com/office/drawing/2014/main" id="{9318A812-A9F6-4F09-B36E-0C5932520B0C}"/>
              </a:ext>
            </a:extLst>
          </p:cNvPr>
          <p:cNvSpPr>
            <a:spLocks noGrp="1"/>
          </p:cNvSpPr>
          <p:nvPr>
            <p:ph type="sldNum" sz="quarter" idx="12"/>
          </p:nvPr>
        </p:nvSpPr>
        <p:spPr/>
        <p:txBody>
          <a:bodyPr/>
          <a:lstStyle/>
          <a:p>
            <a:fld id="{E205D82C-95A1-431E-8E38-AA614A14CDCF}" type="slidenum">
              <a:rPr kumimoji="1" lang="ja-JP" altLang="en-US" smtClean="0"/>
              <a:t>38</a:t>
            </a:fld>
            <a:endParaRPr kumimoji="1" lang="ja-JP" altLang="en-US"/>
          </a:p>
        </p:txBody>
      </p:sp>
      <p:sp>
        <p:nvSpPr>
          <p:cNvPr id="5" name="テキスト ボックス 5">
            <a:extLst>
              <a:ext uri="{FF2B5EF4-FFF2-40B4-BE49-F238E27FC236}">
                <a16:creationId xmlns:a16="http://schemas.microsoft.com/office/drawing/2014/main" id="{52CC31F7-1256-45F5-9C64-2D0C56ADE03A}"/>
              </a:ext>
            </a:extLst>
          </p:cNvPr>
          <p:cNvSpPr txBox="1">
            <a:spLocks noChangeArrowheads="1"/>
          </p:cNvSpPr>
          <p:nvPr/>
        </p:nvSpPr>
        <p:spPr bwMode="auto">
          <a:xfrm>
            <a:off x="1034892" y="1403087"/>
            <a:ext cx="17235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algn="ctr" eaLnBrk="1" hangingPunct="1">
              <a:lnSpc>
                <a:spcPct val="100000"/>
              </a:lnSpc>
              <a:spcBef>
                <a:spcPct val="0"/>
              </a:spcBef>
              <a:buFontTx/>
              <a:buNone/>
            </a:pPr>
            <a:r>
              <a:rPr lang="ja-JP" altLang="en-US" sz="2000">
                <a:solidFill>
                  <a:srgbClr val="800000"/>
                </a:solidFill>
                <a:latin typeface="Calibri" panose="020F0502020204030204" pitchFamily="34" charset="0"/>
              </a:rPr>
              <a:t>データベース</a:t>
            </a:r>
          </a:p>
        </p:txBody>
      </p:sp>
      <p:sp>
        <p:nvSpPr>
          <p:cNvPr id="6" name="Text Box 10">
            <a:extLst>
              <a:ext uri="{FF2B5EF4-FFF2-40B4-BE49-F238E27FC236}">
                <a16:creationId xmlns:a16="http://schemas.microsoft.com/office/drawing/2014/main" id="{EA73E6E2-79AD-4287-B813-E1D851C5A39A}"/>
              </a:ext>
            </a:extLst>
          </p:cNvPr>
          <p:cNvSpPr txBox="1">
            <a:spLocks noChangeArrowheads="1"/>
          </p:cNvSpPr>
          <p:nvPr/>
        </p:nvSpPr>
        <p:spPr bwMode="auto">
          <a:xfrm>
            <a:off x="1666618" y="1988875"/>
            <a:ext cx="389851" cy="5355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algn="ctr">
              <a:spcBef>
                <a:spcPct val="0"/>
              </a:spcBef>
              <a:buFontTx/>
              <a:buNone/>
            </a:pPr>
            <a:r>
              <a:rPr lang="ja-JP" altLang="en-US">
                <a:latin typeface="Calibri Light" panose="020F0302020204030204" pitchFamily="34" charset="0"/>
              </a:rPr>
              <a:t>+</a:t>
            </a:r>
          </a:p>
        </p:txBody>
      </p:sp>
      <p:sp>
        <p:nvSpPr>
          <p:cNvPr id="7" name="テキスト ボックス 5">
            <a:extLst>
              <a:ext uri="{FF2B5EF4-FFF2-40B4-BE49-F238E27FC236}">
                <a16:creationId xmlns:a16="http://schemas.microsoft.com/office/drawing/2014/main" id="{9E38FBF1-33F3-449F-B432-D6A6A8C2DBFB}"/>
              </a:ext>
            </a:extLst>
          </p:cNvPr>
          <p:cNvSpPr txBox="1">
            <a:spLocks noChangeArrowheads="1"/>
          </p:cNvSpPr>
          <p:nvPr/>
        </p:nvSpPr>
        <p:spPr bwMode="auto">
          <a:xfrm>
            <a:off x="1000364" y="2577044"/>
            <a:ext cx="17235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algn="ctr" eaLnBrk="1" hangingPunct="1">
              <a:lnSpc>
                <a:spcPct val="100000"/>
              </a:lnSpc>
              <a:spcBef>
                <a:spcPct val="0"/>
              </a:spcBef>
              <a:buFontTx/>
              <a:buNone/>
            </a:pPr>
            <a:r>
              <a:rPr lang="ja-JP" altLang="en-US" sz="2000">
                <a:solidFill>
                  <a:srgbClr val="800000"/>
                </a:solidFill>
                <a:latin typeface="Calibri" panose="020F0502020204030204" pitchFamily="34" charset="0"/>
              </a:rPr>
              <a:t>データベース</a:t>
            </a:r>
          </a:p>
          <a:p>
            <a:pPr algn="ctr" eaLnBrk="1" hangingPunct="1">
              <a:lnSpc>
                <a:spcPct val="100000"/>
              </a:lnSpc>
              <a:spcBef>
                <a:spcPct val="0"/>
              </a:spcBef>
              <a:buFontTx/>
              <a:buNone/>
            </a:pPr>
            <a:r>
              <a:rPr lang="ja-JP" altLang="en-US" sz="2000">
                <a:solidFill>
                  <a:srgbClr val="800000"/>
                </a:solidFill>
                <a:latin typeface="Calibri" panose="020F0502020204030204" pitchFamily="34" charset="0"/>
              </a:rPr>
              <a:t>管理システム</a:t>
            </a:r>
          </a:p>
        </p:txBody>
      </p:sp>
      <p:sp>
        <p:nvSpPr>
          <p:cNvPr id="8" name="Text Box 12">
            <a:extLst>
              <a:ext uri="{FF2B5EF4-FFF2-40B4-BE49-F238E27FC236}">
                <a16:creationId xmlns:a16="http://schemas.microsoft.com/office/drawing/2014/main" id="{21D9A5C2-124E-4731-9AA9-2CC3DF0B9F21}"/>
              </a:ext>
            </a:extLst>
          </p:cNvPr>
          <p:cNvSpPr txBox="1">
            <a:spLocks noChangeArrowheads="1"/>
          </p:cNvSpPr>
          <p:nvPr/>
        </p:nvSpPr>
        <p:spPr bwMode="auto">
          <a:xfrm>
            <a:off x="1601833" y="3425959"/>
            <a:ext cx="532518" cy="4247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algn="ctr">
              <a:spcBef>
                <a:spcPct val="0"/>
              </a:spcBef>
              <a:buFontTx/>
              <a:buNone/>
            </a:pPr>
            <a:r>
              <a:rPr lang="ja-JP" altLang="en-US" sz="2400">
                <a:latin typeface="Calibri Light" panose="020F0302020204030204" pitchFamily="34" charset="0"/>
              </a:rPr>
              <a:t>| |</a:t>
            </a:r>
          </a:p>
        </p:txBody>
      </p:sp>
      <p:sp>
        <p:nvSpPr>
          <p:cNvPr id="9" name="テキスト ボックス 5">
            <a:extLst>
              <a:ext uri="{FF2B5EF4-FFF2-40B4-BE49-F238E27FC236}">
                <a16:creationId xmlns:a16="http://schemas.microsoft.com/office/drawing/2014/main" id="{FEE0BA94-8897-46AE-B72C-AC0225D1AAFC}"/>
              </a:ext>
            </a:extLst>
          </p:cNvPr>
          <p:cNvSpPr txBox="1">
            <a:spLocks noChangeArrowheads="1"/>
          </p:cNvSpPr>
          <p:nvPr/>
        </p:nvSpPr>
        <p:spPr bwMode="auto">
          <a:xfrm>
            <a:off x="1005126" y="3983172"/>
            <a:ext cx="17235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algn="ctr" eaLnBrk="1" hangingPunct="1">
              <a:lnSpc>
                <a:spcPct val="100000"/>
              </a:lnSpc>
              <a:spcBef>
                <a:spcPct val="0"/>
              </a:spcBef>
              <a:buFontTx/>
              <a:buNone/>
            </a:pPr>
            <a:r>
              <a:rPr lang="ja-JP" altLang="en-US" sz="2000">
                <a:solidFill>
                  <a:srgbClr val="800000"/>
                </a:solidFill>
                <a:latin typeface="Calibri" panose="020F0502020204030204" pitchFamily="34" charset="0"/>
              </a:rPr>
              <a:t>データベース</a:t>
            </a:r>
          </a:p>
          <a:p>
            <a:pPr algn="ctr" eaLnBrk="1" hangingPunct="1">
              <a:lnSpc>
                <a:spcPct val="100000"/>
              </a:lnSpc>
              <a:spcBef>
                <a:spcPct val="0"/>
              </a:spcBef>
              <a:buFontTx/>
              <a:buNone/>
            </a:pPr>
            <a:r>
              <a:rPr lang="ja-JP" altLang="en-US" sz="2000">
                <a:solidFill>
                  <a:srgbClr val="800000"/>
                </a:solidFill>
                <a:latin typeface="Calibri" panose="020F0502020204030204" pitchFamily="34" charset="0"/>
              </a:rPr>
              <a:t>システム</a:t>
            </a:r>
          </a:p>
        </p:txBody>
      </p:sp>
      <p:sp>
        <p:nvSpPr>
          <p:cNvPr id="10" name="テキスト ボックス 5">
            <a:extLst>
              <a:ext uri="{FF2B5EF4-FFF2-40B4-BE49-F238E27FC236}">
                <a16:creationId xmlns:a16="http://schemas.microsoft.com/office/drawing/2014/main" id="{50179CF2-DEBA-48A7-A020-473B6BC1D633}"/>
              </a:ext>
            </a:extLst>
          </p:cNvPr>
          <p:cNvSpPr txBox="1">
            <a:spLocks noChangeArrowheads="1"/>
          </p:cNvSpPr>
          <p:nvPr/>
        </p:nvSpPr>
        <p:spPr bwMode="auto">
          <a:xfrm>
            <a:off x="4932502" y="1420771"/>
            <a:ext cx="22365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algn="ctr" eaLnBrk="1" hangingPunct="1">
              <a:lnSpc>
                <a:spcPct val="100000"/>
              </a:lnSpc>
              <a:spcBef>
                <a:spcPct val="0"/>
              </a:spcBef>
              <a:buFontTx/>
              <a:buNone/>
            </a:pPr>
            <a:r>
              <a:rPr lang="ja-JP" altLang="en-US" sz="2000">
                <a:solidFill>
                  <a:srgbClr val="800000"/>
                </a:solidFill>
                <a:latin typeface="Calibri" panose="020F0502020204030204" pitchFamily="34" charset="0"/>
              </a:rPr>
              <a:t>エクセルのデータ</a:t>
            </a:r>
          </a:p>
        </p:txBody>
      </p:sp>
      <p:sp>
        <p:nvSpPr>
          <p:cNvPr id="11" name="Text Box 15">
            <a:extLst>
              <a:ext uri="{FF2B5EF4-FFF2-40B4-BE49-F238E27FC236}">
                <a16:creationId xmlns:a16="http://schemas.microsoft.com/office/drawing/2014/main" id="{8FDF7C70-B7FB-420C-AF3A-12CCE934D636}"/>
              </a:ext>
            </a:extLst>
          </p:cNvPr>
          <p:cNvSpPr txBox="1">
            <a:spLocks noChangeArrowheads="1"/>
          </p:cNvSpPr>
          <p:nvPr/>
        </p:nvSpPr>
        <p:spPr bwMode="auto">
          <a:xfrm>
            <a:off x="5776655" y="2054184"/>
            <a:ext cx="389851" cy="5355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algn="ctr">
              <a:spcBef>
                <a:spcPct val="0"/>
              </a:spcBef>
              <a:buFontTx/>
              <a:buNone/>
            </a:pPr>
            <a:r>
              <a:rPr lang="ja-JP" altLang="en-US">
                <a:latin typeface="Calibri Light" panose="020F0302020204030204" pitchFamily="34" charset="0"/>
              </a:rPr>
              <a:t>+</a:t>
            </a:r>
          </a:p>
        </p:txBody>
      </p:sp>
      <p:sp>
        <p:nvSpPr>
          <p:cNvPr id="12" name="テキスト ボックス 5">
            <a:extLst>
              <a:ext uri="{FF2B5EF4-FFF2-40B4-BE49-F238E27FC236}">
                <a16:creationId xmlns:a16="http://schemas.microsoft.com/office/drawing/2014/main" id="{A7FBD9E5-2D3B-48A1-A7A0-924AAF715324}"/>
              </a:ext>
            </a:extLst>
          </p:cNvPr>
          <p:cNvSpPr txBox="1">
            <a:spLocks noChangeArrowheads="1"/>
          </p:cNvSpPr>
          <p:nvPr/>
        </p:nvSpPr>
        <p:spPr bwMode="auto">
          <a:xfrm>
            <a:off x="4858684" y="2631637"/>
            <a:ext cx="22365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algn="ctr" eaLnBrk="1" hangingPunct="1">
              <a:lnSpc>
                <a:spcPct val="100000"/>
              </a:lnSpc>
              <a:spcBef>
                <a:spcPct val="0"/>
              </a:spcBef>
              <a:buFontTx/>
              <a:buNone/>
            </a:pPr>
            <a:r>
              <a:rPr lang="ja-JP" altLang="en-US" sz="2000">
                <a:solidFill>
                  <a:srgbClr val="800000"/>
                </a:solidFill>
                <a:latin typeface="Calibri" panose="020F0502020204030204" pitchFamily="34" charset="0"/>
              </a:rPr>
              <a:t>エクセル</a:t>
            </a:r>
          </a:p>
          <a:p>
            <a:pPr algn="ctr" eaLnBrk="1" hangingPunct="1">
              <a:lnSpc>
                <a:spcPct val="100000"/>
              </a:lnSpc>
              <a:spcBef>
                <a:spcPct val="0"/>
              </a:spcBef>
              <a:buFontTx/>
              <a:buNone/>
            </a:pPr>
            <a:r>
              <a:rPr lang="ja-JP" altLang="en-US" sz="2000">
                <a:solidFill>
                  <a:srgbClr val="800000"/>
                </a:solidFill>
                <a:latin typeface="Calibri" panose="020F0502020204030204" pitchFamily="34" charset="0"/>
              </a:rPr>
              <a:t>（ソフトウエア）</a:t>
            </a:r>
          </a:p>
        </p:txBody>
      </p:sp>
      <p:sp>
        <p:nvSpPr>
          <p:cNvPr id="13" name="Text Box 17">
            <a:extLst>
              <a:ext uri="{FF2B5EF4-FFF2-40B4-BE49-F238E27FC236}">
                <a16:creationId xmlns:a16="http://schemas.microsoft.com/office/drawing/2014/main" id="{2103D187-B67A-4D7C-90C3-3B0C3C6C2C88}"/>
              </a:ext>
            </a:extLst>
          </p:cNvPr>
          <p:cNvSpPr txBox="1">
            <a:spLocks noChangeArrowheads="1"/>
          </p:cNvSpPr>
          <p:nvPr/>
        </p:nvSpPr>
        <p:spPr bwMode="auto">
          <a:xfrm>
            <a:off x="5694010" y="3423402"/>
            <a:ext cx="532518" cy="4247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algn="ctr">
              <a:spcBef>
                <a:spcPct val="0"/>
              </a:spcBef>
              <a:buFontTx/>
              <a:buNone/>
            </a:pPr>
            <a:r>
              <a:rPr lang="ja-JP" altLang="en-US" sz="2400">
                <a:latin typeface="Calibri Light" panose="020F0302020204030204" pitchFamily="34" charset="0"/>
              </a:rPr>
              <a:t>| |</a:t>
            </a:r>
          </a:p>
        </p:txBody>
      </p:sp>
      <p:sp>
        <p:nvSpPr>
          <p:cNvPr id="14" name="テキスト ボックス 5">
            <a:extLst>
              <a:ext uri="{FF2B5EF4-FFF2-40B4-BE49-F238E27FC236}">
                <a16:creationId xmlns:a16="http://schemas.microsoft.com/office/drawing/2014/main" id="{0F91ED44-D99B-4C80-8BEA-7D7682B1C686}"/>
              </a:ext>
            </a:extLst>
          </p:cNvPr>
          <p:cNvSpPr txBox="1">
            <a:spLocks noChangeArrowheads="1"/>
          </p:cNvSpPr>
          <p:nvPr/>
        </p:nvSpPr>
        <p:spPr bwMode="auto">
          <a:xfrm>
            <a:off x="4845586" y="4116346"/>
            <a:ext cx="22365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algn="ctr" eaLnBrk="1" hangingPunct="1">
              <a:lnSpc>
                <a:spcPct val="100000"/>
              </a:lnSpc>
              <a:spcBef>
                <a:spcPct val="0"/>
              </a:spcBef>
              <a:buFontTx/>
              <a:buNone/>
            </a:pPr>
            <a:r>
              <a:rPr lang="ja-JP" altLang="en-US" sz="2000">
                <a:solidFill>
                  <a:srgbClr val="800000"/>
                </a:solidFill>
                <a:latin typeface="Calibri" panose="020F0502020204030204" pitchFamily="34" charset="0"/>
              </a:rPr>
              <a:t>表計算のシステム</a:t>
            </a:r>
          </a:p>
        </p:txBody>
      </p:sp>
      <p:sp>
        <p:nvSpPr>
          <p:cNvPr id="16" name="Text Box 22">
            <a:extLst>
              <a:ext uri="{FF2B5EF4-FFF2-40B4-BE49-F238E27FC236}">
                <a16:creationId xmlns:a16="http://schemas.microsoft.com/office/drawing/2014/main" id="{BEFA0AB7-FF5B-4386-8F64-99C05F6F7930}"/>
              </a:ext>
            </a:extLst>
          </p:cNvPr>
          <p:cNvSpPr txBox="1">
            <a:spLocks noChangeArrowheads="1"/>
          </p:cNvSpPr>
          <p:nvPr/>
        </p:nvSpPr>
        <p:spPr bwMode="auto">
          <a:xfrm>
            <a:off x="5510213" y="4779524"/>
            <a:ext cx="954107" cy="3770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a:spcBef>
                <a:spcPct val="0"/>
              </a:spcBef>
              <a:buFontTx/>
              <a:buNone/>
            </a:pPr>
            <a:r>
              <a:rPr lang="ja-JP" altLang="en-US" sz="2000" u="sng">
                <a:latin typeface="Calibri Light" panose="020F0302020204030204" pitchFamily="34" charset="0"/>
              </a:rPr>
              <a:t>表計算</a:t>
            </a:r>
          </a:p>
        </p:txBody>
      </p:sp>
      <p:sp>
        <p:nvSpPr>
          <p:cNvPr id="17" name="Text Box 24">
            <a:extLst>
              <a:ext uri="{FF2B5EF4-FFF2-40B4-BE49-F238E27FC236}">
                <a16:creationId xmlns:a16="http://schemas.microsoft.com/office/drawing/2014/main" id="{B95EBF66-4B0E-45BF-B08C-FEE2608A6740}"/>
              </a:ext>
            </a:extLst>
          </p:cNvPr>
          <p:cNvSpPr txBox="1">
            <a:spLocks noChangeArrowheads="1"/>
          </p:cNvSpPr>
          <p:nvPr/>
        </p:nvSpPr>
        <p:spPr bwMode="auto">
          <a:xfrm>
            <a:off x="367904" y="4773747"/>
            <a:ext cx="4031873" cy="3770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a:spcBef>
                <a:spcPct val="0"/>
              </a:spcBef>
              <a:buFontTx/>
              <a:buNone/>
            </a:pPr>
            <a:r>
              <a:rPr lang="ja-JP" altLang="en-US" sz="2000" u="sng">
                <a:latin typeface="Calibri Light" panose="020F0302020204030204" pitchFamily="34" charset="0"/>
              </a:rPr>
              <a:t>データ共有、検索、セキュリティ</a:t>
            </a:r>
          </a:p>
        </p:txBody>
      </p:sp>
      <p:pic>
        <p:nvPicPr>
          <p:cNvPr id="18" name="図 1">
            <a:extLst>
              <a:ext uri="{FF2B5EF4-FFF2-40B4-BE49-F238E27FC236}">
                <a16:creationId xmlns:a16="http://schemas.microsoft.com/office/drawing/2014/main" id="{07A001AD-93E4-4DBD-B50A-35B3B76B08C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7432" y="1754146"/>
            <a:ext cx="1944290" cy="46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2">
            <a:extLst>
              <a:ext uri="{FF2B5EF4-FFF2-40B4-BE49-F238E27FC236}">
                <a16:creationId xmlns:a16="http://schemas.microsoft.com/office/drawing/2014/main" id="{89526D98-556C-4D70-8229-40921F76CC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1219" y="1760275"/>
            <a:ext cx="1790700" cy="46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11926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CA9CF2-1BA8-E8AD-D719-304B3D102ABB}"/>
              </a:ext>
            </a:extLst>
          </p:cNvPr>
          <p:cNvSpPr>
            <a:spLocks noGrp="1"/>
          </p:cNvSpPr>
          <p:nvPr>
            <p:ph type="title"/>
          </p:nvPr>
        </p:nvSpPr>
        <p:spPr/>
        <p:txBody>
          <a:bodyPr>
            <a:normAutofit fontScale="90000"/>
          </a:bodyPr>
          <a:lstStyle/>
          <a:p>
            <a:r>
              <a:rPr kumimoji="1" lang="ja-JP" altLang="en-US" dirty="0"/>
              <a:t>データベースと </a:t>
            </a:r>
            <a:r>
              <a:rPr kumimoji="1" lang="en-US" altLang="ja-JP" dirty="0"/>
              <a:t>Excel</a:t>
            </a:r>
            <a:r>
              <a:rPr kumimoji="1" lang="ja-JP" altLang="en-US" dirty="0"/>
              <a:t>（表計算）の比較</a:t>
            </a:r>
          </a:p>
        </p:txBody>
      </p:sp>
      <p:sp>
        <p:nvSpPr>
          <p:cNvPr id="4" name="スライド番号プレースホルダー 3">
            <a:extLst>
              <a:ext uri="{FF2B5EF4-FFF2-40B4-BE49-F238E27FC236}">
                <a16:creationId xmlns:a16="http://schemas.microsoft.com/office/drawing/2014/main" id="{E5083823-F3AF-3D65-6380-12AF734D425F}"/>
              </a:ext>
            </a:extLst>
          </p:cNvPr>
          <p:cNvSpPr>
            <a:spLocks noGrp="1"/>
          </p:cNvSpPr>
          <p:nvPr>
            <p:ph type="sldNum" sz="quarter" idx="12"/>
          </p:nvPr>
        </p:nvSpPr>
        <p:spPr/>
        <p:txBody>
          <a:bodyPr/>
          <a:lstStyle/>
          <a:p>
            <a:fld id="{E205D82C-95A1-431E-8E38-AA614A14CDCF}" type="slidenum">
              <a:rPr kumimoji="1" lang="ja-JP" altLang="en-US" smtClean="0"/>
              <a:t>39</a:t>
            </a:fld>
            <a:endParaRPr kumimoji="1" lang="ja-JP" altLang="en-US"/>
          </a:p>
        </p:txBody>
      </p:sp>
      <p:graphicFrame>
        <p:nvGraphicFramePr>
          <p:cNvPr id="5" name="表 5">
            <a:extLst>
              <a:ext uri="{FF2B5EF4-FFF2-40B4-BE49-F238E27FC236}">
                <a16:creationId xmlns:a16="http://schemas.microsoft.com/office/drawing/2014/main" id="{CF4959F5-8450-CEE8-0296-5CB7D844B85C}"/>
              </a:ext>
            </a:extLst>
          </p:cNvPr>
          <p:cNvGraphicFramePr>
            <a:graphicFrameLocks noGrp="1"/>
          </p:cNvGraphicFramePr>
          <p:nvPr>
            <p:extLst>
              <p:ext uri="{D42A27DB-BD31-4B8C-83A1-F6EECF244321}">
                <p14:modId xmlns:p14="http://schemas.microsoft.com/office/powerpoint/2010/main" val="822293265"/>
              </p:ext>
            </p:extLst>
          </p:nvPr>
        </p:nvGraphicFramePr>
        <p:xfrm>
          <a:off x="201529" y="826310"/>
          <a:ext cx="8581523" cy="5288388"/>
        </p:xfrm>
        <a:graphic>
          <a:graphicData uri="http://schemas.openxmlformats.org/drawingml/2006/table">
            <a:tbl>
              <a:tblPr firstRow="1" bandRow="1">
                <a:tableStyleId>{5C22544A-7EE6-4342-B048-85BDC9FD1C3A}</a:tableStyleId>
              </a:tblPr>
              <a:tblGrid>
                <a:gridCol w="2306894">
                  <a:extLst>
                    <a:ext uri="{9D8B030D-6E8A-4147-A177-3AD203B41FA5}">
                      <a16:colId xmlns:a16="http://schemas.microsoft.com/office/drawing/2014/main" val="3749206511"/>
                    </a:ext>
                  </a:extLst>
                </a:gridCol>
                <a:gridCol w="2965007">
                  <a:extLst>
                    <a:ext uri="{9D8B030D-6E8A-4147-A177-3AD203B41FA5}">
                      <a16:colId xmlns:a16="http://schemas.microsoft.com/office/drawing/2014/main" val="591044858"/>
                    </a:ext>
                  </a:extLst>
                </a:gridCol>
                <a:gridCol w="3309622">
                  <a:extLst>
                    <a:ext uri="{9D8B030D-6E8A-4147-A177-3AD203B41FA5}">
                      <a16:colId xmlns:a16="http://schemas.microsoft.com/office/drawing/2014/main" val="3423224299"/>
                    </a:ext>
                  </a:extLst>
                </a:gridCol>
              </a:tblGrid>
              <a:tr h="533508">
                <a:tc>
                  <a:txBody>
                    <a:bodyPr/>
                    <a:lstStyle/>
                    <a:p>
                      <a:endParaRPr kumimoji="1" lang="ja-JP" altLang="en-US" sz="2400" dirty="0">
                        <a:latin typeface="メイリオ" panose="020B0604030504040204" pitchFamily="50" charset="-128"/>
                        <a:ea typeface="メイリオ" panose="020B0604030504040204" pitchFamily="50" charset="-128"/>
                      </a:endParaRPr>
                    </a:p>
                  </a:txBody>
                  <a:tcPr/>
                </a:tc>
                <a:tc>
                  <a:txBody>
                    <a:bodyPr/>
                    <a:lstStyle/>
                    <a:p>
                      <a:r>
                        <a:rPr kumimoji="1" lang="ja-JP" altLang="en-US" sz="2400" dirty="0">
                          <a:latin typeface="メイリオ" panose="020B0604030504040204" pitchFamily="50" charset="-128"/>
                          <a:ea typeface="メイリオ" panose="020B0604030504040204" pitchFamily="50" charset="-128"/>
                        </a:rPr>
                        <a:t>データベース</a:t>
                      </a:r>
                    </a:p>
                  </a:txBody>
                  <a:tcPr/>
                </a:tc>
                <a:tc>
                  <a:txBody>
                    <a:bodyPr/>
                    <a:lstStyle/>
                    <a:p>
                      <a:r>
                        <a:rPr kumimoji="1" lang="en-US" altLang="ja-JP" sz="2400" dirty="0">
                          <a:latin typeface="メイリオ" panose="020B0604030504040204" pitchFamily="50" charset="-128"/>
                          <a:ea typeface="メイリオ" panose="020B0604030504040204" pitchFamily="50" charset="-128"/>
                        </a:rPr>
                        <a:t>Excel</a:t>
                      </a:r>
                      <a:r>
                        <a:rPr kumimoji="1" lang="ja-JP" altLang="en-US" sz="2400" dirty="0">
                          <a:latin typeface="メイリオ" panose="020B0604030504040204" pitchFamily="50" charset="-128"/>
                          <a:ea typeface="メイリオ" panose="020B0604030504040204" pitchFamily="50" charset="-128"/>
                        </a:rPr>
                        <a:t>（表計算）</a:t>
                      </a:r>
                      <a:endParaRPr kumimoji="1" lang="en-US" altLang="ja-JP" sz="24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744414001"/>
                  </a:ext>
                </a:extLst>
              </a:tr>
              <a:tr h="370840">
                <a:tc>
                  <a:txBody>
                    <a:bodyPr/>
                    <a:lstStyle/>
                    <a:p>
                      <a:r>
                        <a:rPr kumimoji="1" lang="ja-JP" altLang="en-US" sz="2400" b="1" dirty="0">
                          <a:latin typeface="メイリオ" panose="020B0604030504040204" pitchFamily="50" charset="-128"/>
                          <a:ea typeface="メイリオ" panose="020B0604030504040204" pitchFamily="50" charset="-128"/>
                        </a:rPr>
                        <a:t>データの規模と複雑さ</a:t>
                      </a:r>
                    </a:p>
                  </a:txBody>
                  <a:tcPr/>
                </a:tc>
                <a:tc>
                  <a:txBody>
                    <a:bodyPr/>
                    <a:lstStyle/>
                    <a:p>
                      <a:r>
                        <a:rPr kumimoji="1" lang="ja-JP" altLang="en-US" sz="2400" dirty="0">
                          <a:latin typeface="メイリオ" panose="020B0604030504040204" pitchFamily="50" charset="-128"/>
                          <a:ea typeface="メイリオ" panose="020B0604030504040204" pitchFamily="50" charset="-128"/>
                        </a:rPr>
                        <a:t>大規模で複雑なデータを効果的に処理</a:t>
                      </a:r>
                    </a:p>
                  </a:txBody>
                  <a:tcPr/>
                </a:tc>
                <a:tc>
                  <a:txBody>
                    <a:bodyPr/>
                    <a:lstStyle/>
                    <a:p>
                      <a:r>
                        <a:rPr kumimoji="1" lang="ja-JP" altLang="en-US" sz="2400" dirty="0">
                          <a:latin typeface="メイリオ" panose="020B0604030504040204" pitchFamily="50" charset="-128"/>
                          <a:ea typeface="メイリオ" panose="020B0604030504040204" pitchFamily="50" charset="-128"/>
                        </a:rPr>
                        <a:t>パーソナルなデータ、比較的小規模で単純なデータ</a:t>
                      </a:r>
                    </a:p>
                  </a:txBody>
                  <a:tcPr/>
                </a:tc>
                <a:extLst>
                  <a:ext uri="{0D108BD9-81ED-4DB2-BD59-A6C34878D82A}">
                    <a16:rowId xmlns:a16="http://schemas.microsoft.com/office/drawing/2014/main" val="3933976749"/>
                  </a:ext>
                </a:extLst>
              </a:tr>
              <a:tr h="370840">
                <a:tc>
                  <a:txBody>
                    <a:bodyPr/>
                    <a:lstStyle/>
                    <a:p>
                      <a:r>
                        <a:rPr kumimoji="1" lang="ja-JP" altLang="en-US" sz="2400" b="1" dirty="0">
                          <a:latin typeface="メイリオ" panose="020B0604030504040204" pitchFamily="50" charset="-128"/>
                          <a:ea typeface="メイリオ" panose="020B0604030504040204" pitchFamily="50" charset="-128"/>
                        </a:rPr>
                        <a:t>同時アクセス</a:t>
                      </a:r>
                    </a:p>
                  </a:txBody>
                  <a:tcPr/>
                </a:tc>
                <a:tc>
                  <a:txBody>
                    <a:bodyPr/>
                    <a:lstStyle/>
                    <a:p>
                      <a:r>
                        <a:rPr kumimoji="1" lang="ja-JP" altLang="en-US" sz="2400" dirty="0">
                          <a:latin typeface="メイリオ" panose="020B0604030504040204" pitchFamily="50" charset="-128"/>
                          <a:ea typeface="メイリオ" panose="020B0604030504040204" pitchFamily="50" charset="-128"/>
                        </a:rPr>
                        <a:t>複数のユーザーが同時にアクセスし、データを共有</a:t>
                      </a:r>
                    </a:p>
                  </a:txBody>
                  <a:tcPr/>
                </a:tc>
                <a:tc>
                  <a:txBody>
                    <a:bodyPr/>
                    <a:lstStyle/>
                    <a:p>
                      <a:r>
                        <a:rPr kumimoji="1" lang="ja-JP" altLang="en-US" sz="2400" dirty="0">
                          <a:latin typeface="メイリオ" panose="020B0604030504040204" pitchFamily="50" charset="-128"/>
                          <a:ea typeface="メイリオ" panose="020B0604030504040204" pitchFamily="50" charset="-128"/>
                        </a:rPr>
                        <a:t>通常、</a:t>
                      </a:r>
                      <a:r>
                        <a:rPr kumimoji="1" lang="en-US" altLang="ja-JP" sz="2400" dirty="0">
                          <a:latin typeface="メイリオ" panose="020B0604030504040204" pitchFamily="50" charset="-128"/>
                          <a:ea typeface="メイリオ" panose="020B0604030504040204" pitchFamily="50" charset="-128"/>
                        </a:rPr>
                        <a:t>1</a:t>
                      </a:r>
                      <a:r>
                        <a:rPr kumimoji="1" lang="ja-JP" altLang="en-US" sz="2400" dirty="0">
                          <a:latin typeface="メイリオ" panose="020B0604030504040204" pitchFamily="50" charset="-128"/>
                          <a:ea typeface="メイリオ" panose="020B0604030504040204" pitchFamily="50" charset="-128"/>
                        </a:rPr>
                        <a:t>つのユーザーが</a:t>
                      </a:r>
                      <a:r>
                        <a:rPr kumimoji="1" lang="en-US" altLang="ja-JP" sz="2400" dirty="0">
                          <a:latin typeface="メイリオ" panose="020B0604030504040204" pitchFamily="50" charset="-128"/>
                          <a:ea typeface="メイリオ" panose="020B0604030504040204" pitchFamily="50" charset="-128"/>
                        </a:rPr>
                        <a:t>1</a:t>
                      </a:r>
                      <a:r>
                        <a:rPr kumimoji="1" lang="ja-JP" altLang="en-US" sz="2400" dirty="0">
                          <a:latin typeface="メイリオ" panose="020B0604030504040204" pitchFamily="50" charset="-128"/>
                          <a:ea typeface="メイリオ" panose="020B0604030504040204" pitchFamily="50" charset="-128"/>
                        </a:rPr>
                        <a:t>つのファイルを開いて編集</a:t>
                      </a:r>
                    </a:p>
                  </a:txBody>
                  <a:tcPr/>
                </a:tc>
                <a:extLst>
                  <a:ext uri="{0D108BD9-81ED-4DB2-BD59-A6C34878D82A}">
                    <a16:rowId xmlns:a16="http://schemas.microsoft.com/office/drawing/2014/main" val="2231761551"/>
                  </a:ext>
                </a:extLst>
              </a:tr>
              <a:tr h="370840">
                <a:tc>
                  <a:txBody>
                    <a:bodyPr/>
                    <a:lstStyle/>
                    <a:p>
                      <a:r>
                        <a:rPr kumimoji="1" lang="ja-JP" altLang="en-US" sz="2400" b="1" dirty="0">
                          <a:latin typeface="メイリオ" panose="020B0604030504040204" pitchFamily="50" charset="-128"/>
                          <a:ea typeface="メイリオ" panose="020B0604030504040204" pitchFamily="50" charset="-128"/>
                        </a:rPr>
                        <a:t>データの整合性</a:t>
                      </a:r>
                    </a:p>
                  </a:txBody>
                  <a:tcPr/>
                </a:tc>
                <a:tc>
                  <a:txBody>
                    <a:bodyPr/>
                    <a:lstStyle/>
                    <a:p>
                      <a:r>
                        <a:rPr kumimoji="1" lang="ja-JP" altLang="en-US" sz="2400" dirty="0">
                          <a:latin typeface="メイリオ" panose="020B0604030504040204" pitchFamily="50" charset="-128"/>
                          <a:ea typeface="メイリオ" panose="020B0604030504040204" pitchFamily="50" charset="-128"/>
                        </a:rPr>
                        <a:t>データの整合性を保つための制約を設定できる</a:t>
                      </a:r>
                    </a:p>
                  </a:txBody>
                  <a:tcPr/>
                </a:tc>
                <a:tc>
                  <a:txBody>
                    <a:bodyPr/>
                    <a:lstStyle/>
                    <a:p>
                      <a:r>
                        <a:rPr kumimoji="1" lang="ja-JP" altLang="en-US" sz="2400" dirty="0">
                          <a:latin typeface="メイリオ" panose="020B0604030504040204" pitchFamily="50" charset="-128"/>
                          <a:ea typeface="メイリオ" panose="020B0604030504040204" pitchFamily="50" charset="-128"/>
                        </a:rPr>
                        <a:t>誤ってデータを変更したりする危険性が高い</a:t>
                      </a:r>
                    </a:p>
                  </a:txBody>
                  <a:tcPr/>
                </a:tc>
                <a:extLst>
                  <a:ext uri="{0D108BD9-81ED-4DB2-BD59-A6C34878D82A}">
                    <a16:rowId xmlns:a16="http://schemas.microsoft.com/office/drawing/2014/main" val="1546612883"/>
                  </a:ext>
                </a:extLst>
              </a:tr>
              <a:tr h="370840">
                <a:tc>
                  <a:txBody>
                    <a:bodyPr/>
                    <a:lstStyle/>
                    <a:p>
                      <a:r>
                        <a:rPr kumimoji="1" lang="ja-JP" altLang="en-US" sz="2400" b="1" dirty="0">
                          <a:latin typeface="メイリオ" panose="020B0604030504040204" pitchFamily="50" charset="-128"/>
                          <a:ea typeface="メイリオ" panose="020B0604030504040204" pitchFamily="50" charset="-128"/>
                        </a:rPr>
                        <a:t>プログラムの統合</a:t>
                      </a:r>
                    </a:p>
                  </a:txBody>
                  <a:tcPr/>
                </a:tc>
                <a:tc>
                  <a:txBody>
                    <a:bodyPr/>
                    <a:lstStyle/>
                    <a:p>
                      <a:r>
                        <a:rPr kumimoji="1" lang="ja-JP" altLang="en-US" sz="2400" dirty="0">
                          <a:latin typeface="メイリオ" panose="020B0604030504040204" pitchFamily="50" charset="-128"/>
                          <a:ea typeface="メイリオ" panose="020B0604030504040204" pitchFamily="50" charset="-128"/>
                        </a:rPr>
                        <a:t>アプリケーションと統合しやすく、自動化された処理が可</a:t>
                      </a:r>
                    </a:p>
                  </a:txBody>
                  <a:tcPr/>
                </a:tc>
                <a:tc>
                  <a:txBody>
                    <a:bodyPr/>
                    <a:lstStyle/>
                    <a:p>
                      <a:r>
                        <a:rPr kumimoji="1" lang="ja-JP" altLang="en-US" sz="2400" dirty="0">
                          <a:latin typeface="メイリオ" panose="020B0604030504040204" pitchFamily="50" charset="-128"/>
                          <a:ea typeface="メイリオ" panose="020B0604030504040204" pitchFamily="50" charset="-128"/>
                        </a:rPr>
                        <a:t>外部アプリケーションとの統合が制限されていることがある</a:t>
                      </a:r>
                    </a:p>
                  </a:txBody>
                  <a:tcPr/>
                </a:tc>
                <a:extLst>
                  <a:ext uri="{0D108BD9-81ED-4DB2-BD59-A6C34878D82A}">
                    <a16:rowId xmlns:a16="http://schemas.microsoft.com/office/drawing/2014/main" val="810295741"/>
                  </a:ext>
                </a:extLst>
              </a:tr>
            </a:tbl>
          </a:graphicData>
        </a:graphic>
      </p:graphicFrame>
    </p:spTree>
    <p:extLst>
      <p:ext uri="{BB962C8B-B14F-4D97-AF65-F5344CB8AC3E}">
        <p14:creationId xmlns:p14="http://schemas.microsoft.com/office/powerpoint/2010/main" val="3404379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A6836E-C603-43CB-9DA7-89D8E3FA3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6007DD-F9BF-4F0F-B8C6-C514B2841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タイトル 1"/>
          <p:cNvSpPr>
            <a:spLocks noGrp="1"/>
          </p:cNvSpPr>
          <p:nvPr>
            <p:ph type="ctrTitle"/>
          </p:nvPr>
        </p:nvSpPr>
        <p:spPr>
          <a:xfrm>
            <a:off x="565443" y="1321056"/>
            <a:ext cx="8013114" cy="1991979"/>
          </a:xfrm>
        </p:spPr>
        <p:txBody>
          <a:bodyPr anchor="b">
            <a:normAutofit/>
          </a:bodyPr>
          <a:lstStyle/>
          <a:p>
            <a:r>
              <a:rPr lang="en-US" altLang="ja-JP" sz="4500">
                <a:solidFill>
                  <a:schemeClr val="tx2"/>
                </a:solidFill>
              </a:rPr>
              <a:t>1-1</a:t>
            </a:r>
            <a:r>
              <a:rPr lang="ja-JP" altLang="en-US" sz="4500">
                <a:solidFill>
                  <a:schemeClr val="tx2"/>
                </a:solidFill>
              </a:rPr>
              <a:t>．</a:t>
            </a:r>
            <a:r>
              <a:rPr kumimoji="1" lang="ja-JP" altLang="en-US" sz="4500">
                <a:solidFill>
                  <a:schemeClr val="tx2"/>
                </a:solidFill>
              </a:rPr>
              <a:t>データベースの重要性と日常生活への影響</a:t>
            </a:r>
            <a:endParaRPr lang="ja-JP" altLang="en-US" sz="4500">
              <a:solidFill>
                <a:schemeClr val="tx2"/>
              </a:solidFill>
            </a:endParaRPr>
          </a:p>
        </p:txBody>
      </p:sp>
      <p:grpSp>
        <p:nvGrpSpPr>
          <p:cNvPr id="13" name="Group 12">
            <a:extLst>
              <a:ext uri="{FF2B5EF4-FFF2-40B4-BE49-F238E27FC236}">
                <a16:creationId xmlns:a16="http://schemas.microsoft.com/office/drawing/2014/main" id="{8A0FAFCA-5C96-453B-83B7-A9AEF7F189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00351" y="0"/>
            <a:ext cx="3243649" cy="2641149"/>
            <a:chOff x="6867015" y="-1"/>
            <a:chExt cx="5324985" cy="3251912"/>
          </a:xfrm>
          <a:solidFill>
            <a:schemeClr val="accent5">
              <a:alpha val="10000"/>
            </a:schemeClr>
          </a:solidFill>
        </p:grpSpPr>
        <p:sp>
          <p:nvSpPr>
            <p:cNvPr id="14" name="Freeform: Shape 13">
              <a:extLst>
                <a:ext uri="{FF2B5EF4-FFF2-40B4-BE49-F238E27FC236}">
                  <a16:creationId xmlns:a16="http://schemas.microsoft.com/office/drawing/2014/main" id="{4A0F84AE-A24D-4353-B1BA-BD80DAA38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F093259-3E74-43A1-944B-B106C8105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AA28A35-1E54-4054-BB95-42FAFA13A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BA3A17F-F3BD-4B94-9CC8-006700210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CD0398DD-AD75-4E2B-A3C6-35073082A8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799165" y="4001437"/>
            <a:ext cx="3655725" cy="2057400"/>
            <a:chOff x="-305" y="-1"/>
            <a:chExt cx="3832880" cy="2876136"/>
          </a:xfrm>
        </p:grpSpPr>
        <p:sp>
          <p:nvSpPr>
            <p:cNvPr id="20" name="Freeform: Shape 19">
              <a:extLst>
                <a:ext uri="{FF2B5EF4-FFF2-40B4-BE49-F238E27FC236}">
                  <a16:creationId xmlns:a16="http://schemas.microsoft.com/office/drawing/2014/main" id="{03E4F247-A844-4CD1-A37E-B7EA0DA2D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E2387B1B-D4D3-493F-8D7A-C7A89DBD4A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3404477-1F13-4859-84DA-12A303AC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B8C62FD-B708-4F00-80BB-1250C6011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a:lnSpc>
                <a:spcPct val="90000"/>
              </a:lnSpc>
              <a:spcAft>
                <a:spcPts val="600"/>
              </a:spcAft>
            </a:pPr>
            <a:fld id="{55940FB6-D91C-4C45-82A6-6C3F63B50793}" type="slidenum">
              <a:rPr lang="ja-JP" altLang="en-US" sz="1800" smtClean="0"/>
              <a:pPr>
                <a:lnSpc>
                  <a:spcPct val="90000"/>
                </a:lnSpc>
                <a:spcAft>
                  <a:spcPts val="600"/>
                </a:spcAft>
              </a:pPr>
              <a:t>4</a:t>
            </a:fld>
            <a:endParaRPr lang="ja-JP" altLang="en-US" sz="1800"/>
          </a:p>
        </p:txBody>
      </p:sp>
    </p:spTree>
    <p:extLst>
      <p:ext uri="{BB962C8B-B14F-4D97-AF65-F5344CB8AC3E}">
        <p14:creationId xmlns:p14="http://schemas.microsoft.com/office/powerpoint/2010/main" val="183643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756188-9F1D-D12F-27EA-C1F7188360E7}"/>
              </a:ext>
            </a:extLst>
          </p:cNvPr>
          <p:cNvSpPr>
            <a:spLocks noGrp="1"/>
          </p:cNvSpPr>
          <p:nvPr>
            <p:ph type="title"/>
          </p:nvPr>
        </p:nvSpPr>
        <p:spPr/>
        <p:txBody>
          <a:bodyPr>
            <a:normAutofit fontScale="90000"/>
          </a:bodyPr>
          <a:lstStyle/>
          <a:p>
            <a:r>
              <a:rPr lang="ja-JP" altLang="en-US" dirty="0"/>
              <a:t>データベースシステムの役割</a:t>
            </a:r>
            <a:endParaRPr kumimoji="1" lang="ja-JP" altLang="en-US" dirty="0"/>
          </a:p>
        </p:txBody>
      </p:sp>
      <p:sp>
        <p:nvSpPr>
          <p:cNvPr id="3" name="コンテンツ プレースホルダー 2">
            <a:extLst>
              <a:ext uri="{FF2B5EF4-FFF2-40B4-BE49-F238E27FC236}">
                <a16:creationId xmlns:a16="http://schemas.microsoft.com/office/drawing/2014/main" id="{26B1684B-1BAA-B1F4-F4D7-349CE77D96D9}"/>
              </a:ext>
            </a:extLst>
          </p:cNvPr>
          <p:cNvSpPr>
            <a:spLocks noGrp="1"/>
          </p:cNvSpPr>
          <p:nvPr>
            <p:ph idx="1"/>
          </p:nvPr>
        </p:nvSpPr>
        <p:spPr/>
        <p:txBody>
          <a:bodyPr>
            <a:normAutofit/>
          </a:bodyPr>
          <a:lstStyle/>
          <a:p>
            <a:pPr algn="l"/>
            <a:r>
              <a:rPr lang="ja-JP" altLang="en-US" sz="2400" b="1" i="0" dirty="0">
                <a:solidFill>
                  <a:srgbClr val="374151"/>
                </a:solidFill>
                <a:effectLst/>
                <a:latin typeface="Söhne"/>
              </a:rPr>
              <a:t>データの構造化</a:t>
            </a:r>
            <a:endParaRPr lang="en-US" altLang="ja-JP" sz="2400" b="1" dirty="0">
              <a:solidFill>
                <a:srgbClr val="374151"/>
              </a:solidFill>
              <a:latin typeface="Söhne"/>
            </a:endParaRPr>
          </a:p>
          <a:p>
            <a:pPr marL="0" indent="0" algn="l">
              <a:buNone/>
            </a:pPr>
            <a:r>
              <a:rPr lang="ja-JP" altLang="en-US" sz="2400" b="0" i="0" dirty="0">
                <a:solidFill>
                  <a:srgbClr val="374151"/>
                </a:solidFill>
                <a:effectLst/>
                <a:latin typeface="Söhne"/>
              </a:rPr>
              <a:t>データを整理。データは分かりやすくなり、</a:t>
            </a:r>
            <a:r>
              <a:rPr lang="ja-JP" altLang="en-US" sz="2400" b="1" i="0" dirty="0">
                <a:solidFill>
                  <a:srgbClr val="374151"/>
                </a:solidFill>
                <a:effectLst/>
                <a:latin typeface="Söhne"/>
              </a:rPr>
              <a:t>関連性のあるデータ同士を結び付ける</a:t>
            </a:r>
            <a:r>
              <a:rPr lang="ja-JP" altLang="en-US" sz="2400" b="0" i="0" dirty="0">
                <a:solidFill>
                  <a:srgbClr val="374151"/>
                </a:solidFill>
                <a:effectLst/>
                <a:latin typeface="Söhne"/>
              </a:rPr>
              <a:t>ことも</a:t>
            </a:r>
            <a:r>
              <a:rPr lang="ja-JP" altLang="en-US" sz="2400" b="1" i="0" dirty="0">
                <a:solidFill>
                  <a:srgbClr val="374151"/>
                </a:solidFill>
                <a:effectLst/>
                <a:latin typeface="Söhne"/>
              </a:rPr>
              <a:t>簡単</a:t>
            </a:r>
            <a:r>
              <a:rPr lang="ja-JP" altLang="en-US" sz="2400" b="0" i="0" dirty="0">
                <a:solidFill>
                  <a:srgbClr val="374151"/>
                </a:solidFill>
                <a:effectLst/>
                <a:latin typeface="Söhne"/>
              </a:rPr>
              <a:t>に。</a:t>
            </a:r>
          </a:p>
          <a:p>
            <a:pPr algn="l"/>
            <a:r>
              <a:rPr lang="ja-JP" altLang="en-US" sz="2400" b="1" i="0" dirty="0">
                <a:solidFill>
                  <a:srgbClr val="374151"/>
                </a:solidFill>
                <a:effectLst/>
                <a:latin typeface="Söhne"/>
              </a:rPr>
              <a:t>データの</a:t>
            </a:r>
            <a:r>
              <a:rPr lang="ja-JP" altLang="en-US" sz="2400" b="1" dirty="0">
                <a:solidFill>
                  <a:srgbClr val="374151"/>
                </a:solidFill>
                <a:latin typeface="Söhne"/>
              </a:rPr>
              <a:t>整合性</a:t>
            </a:r>
            <a:endParaRPr lang="en-US" altLang="ja-JP" sz="2400" b="1" dirty="0">
              <a:solidFill>
                <a:srgbClr val="374151"/>
              </a:solidFill>
              <a:latin typeface="Söhne"/>
            </a:endParaRPr>
          </a:p>
          <a:p>
            <a:pPr marL="0" indent="0" algn="l">
              <a:buNone/>
            </a:pPr>
            <a:r>
              <a:rPr lang="ja-JP" altLang="en-US" sz="2400" b="0" i="0" dirty="0">
                <a:solidFill>
                  <a:srgbClr val="374151"/>
                </a:solidFill>
                <a:effectLst/>
                <a:latin typeface="Söhne"/>
              </a:rPr>
              <a:t>データの</a:t>
            </a:r>
            <a:r>
              <a:rPr lang="ja-JP" altLang="en-US" sz="2400" dirty="0">
                <a:solidFill>
                  <a:srgbClr val="374151"/>
                </a:solidFill>
                <a:latin typeface="Söhne"/>
              </a:rPr>
              <a:t>整合性</a:t>
            </a:r>
            <a:r>
              <a:rPr lang="ja-JP" altLang="en-US" sz="2400" b="0" i="0" dirty="0">
                <a:solidFill>
                  <a:srgbClr val="374151"/>
                </a:solidFill>
                <a:effectLst/>
                <a:latin typeface="Söhne"/>
              </a:rPr>
              <a:t>を保つための仕組みを提供。</a:t>
            </a:r>
            <a:r>
              <a:rPr lang="ja-JP" altLang="en-US" sz="2400" b="1" i="0" dirty="0">
                <a:solidFill>
                  <a:srgbClr val="374151"/>
                </a:solidFill>
                <a:effectLst/>
                <a:latin typeface="Söhne"/>
              </a:rPr>
              <a:t>データが正確で矛盾しないように、制約を設定できる</a:t>
            </a:r>
            <a:r>
              <a:rPr lang="ja-JP" altLang="en-US" sz="2400" b="0" i="0" dirty="0">
                <a:solidFill>
                  <a:srgbClr val="374151"/>
                </a:solidFill>
                <a:effectLst/>
                <a:latin typeface="Söhne"/>
              </a:rPr>
              <a:t>。データの品質が向上し、誤った情報が排除される。</a:t>
            </a:r>
          </a:p>
          <a:p>
            <a:pPr algn="l"/>
            <a:r>
              <a:rPr lang="ja-JP" altLang="en-US" sz="2400" b="1" i="0" dirty="0">
                <a:solidFill>
                  <a:srgbClr val="374151"/>
                </a:solidFill>
                <a:effectLst/>
                <a:latin typeface="Söhne"/>
              </a:rPr>
              <a:t>データの永続性</a:t>
            </a:r>
            <a:endParaRPr lang="en-US" altLang="ja-JP" sz="2400" b="1" dirty="0">
              <a:solidFill>
                <a:srgbClr val="374151"/>
              </a:solidFill>
              <a:latin typeface="Söhne"/>
            </a:endParaRPr>
          </a:p>
          <a:p>
            <a:pPr marL="0" indent="0" algn="l">
              <a:buNone/>
            </a:pPr>
            <a:r>
              <a:rPr lang="ja-JP" altLang="en-US" sz="2400" b="0" i="0" dirty="0">
                <a:solidFill>
                  <a:srgbClr val="374151"/>
                </a:solidFill>
                <a:effectLst/>
                <a:latin typeface="Söhne"/>
              </a:rPr>
              <a:t>データを永続的に保存する。</a:t>
            </a:r>
            <a:r>
              <a:rPr lang="ja-JP" altLang="en-US" sz="2400" b="1" i="0" dirty="0">
                <a:solidFill>
                  <a:srgbClr val="374151"/>
                </a:solidFill>
                <a:effectLst/>
                <a:latin typeface="Söhne"/>
              </a:rPr>
              <a:t>データは電源を切っても消えず、長期間にわたって安全に保管される</a:t>
            </a:r>
            <a:r>
              <a:rPr lang="ja-JP" altLang="en-US" sz="2400" b="0" i="0" dirty="0">
                <a:solidFill>
                  <a:srgbClr val="374151"/>
                </a:solidFill>
                <a:effectLst/>
                <a:latin typeface="Söhne"/>
              </a:rPr>
              <a:t>。データを失う心配がなくなる。</a:t>
            </a:r>
          </a:p>
          <a:p>
            <a:endParaRPr kumimoji="1" lang="ja-JP" altLang="en-US" dirty="0"/>
          </a:p>
        </p:txBody>
      </p:sp>
      <p:sp>
        <p:nvSpPr>
          <p:cNvPr id="4" name="スライド番号プレースホルダー 3">
            <a:extLst>
              <a:ext uri="{FF2B5EF4-FFF2-40B4-BE49-F238E27FC236}">
                <a16:creationId xmlns:a16="http://schemas.microsoft.com/office/drawing/2014/main" id="{FECE46A7-CE23-B684-8DD2-699C8AB39B0E}"/>
              </a:ext>
            </a:extLst>
          </p:cNvPr>
          <p:cNvSpPr>
            <a:spLocks noGrp="1"/>
          </p:cNvSpPr>
          <p:nvPr>
            <p:ph type="sldNum" sz="quarter" idx="12"/>
          </p:nvPr>
        </p:nvSpPr>
        <p:spPr/>
        <p:txBody>
          <a:bodyPr/>
          <a:lstStyle/>
          <a:p>
            <a:fld id="{E205D82C-95A1-431E-8E38-AA614A14CDCF}" type="slidenum">
              <a:rPr kumimoji="1" lang="ja-JP" altLang="en-US" smtClean="0"/>
              <a:t>40</a:t>
            </a:fld>
            <a:endParaRPr kumimoji="1" lang="ja-JP" altLang="en-US"/>
          </a:p>
        </p:txBody>
      </p:sp>
    </p:spTree>
    <p:extLst>
      <p:ext uri="{BB962C8B-B14F-4D97-AF65-F5344CB8AC3E}">
        <p14:creationId xmlns:p14="http://schemas.microsoft.com/office/powerpoint/2010/main" val="40327476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A8EFC4-FB78-1C2A-2BA3-C72EFAA7C308}"/>
              </a:ext>
            </a:extLst>
          </p:cNvPr>
          <p:cNvSpPr>
            <a:spLocks noGrp="1"/>
          </p:cNvSpPr>
          <p:nvPr>
            <p:ph type="title"/>
          </p:nvPr>
        </p:nvSpPr>
        <p:spPr/>
        <p:txBody>
          <a:bodyPr>
            <a:normAutofit fontScale="90000"/>
          </a:bodyPr>
          <a:lstStyle/>
          <a:p>
            <a:r>
              <a:rPr lang="ja-JP" altLang="en-US" dirty="0"/>
              <a:t>データベースシステムのさまざまな利点と必要性</a:t>
            </a:r>
            <a:endParaRPr kumimoji="1" lang="ja-JP" altLang="en-US" dirty="0"/>
          </a:p>
        </p:txBody>
      </p:sp>
      <p:sp>
        <p:nvSpPr>
          <p:cNvPr id="3" name="コンテンツ プレースホルダー 2">
            <a:extLst>
              <a:ext uri="{FF2B5EF4-FFF2-40B4-BE49-F238E27FC236}">
                <a16:creationId xmlns:a16="http://schemas.microsoft.com/office/drawing/2014/main" id="{F6D3E68D-F782-D46E-A1CC-4AB88594BFC0}"/>
              </a:ext>
            </a:extLst>
          </p:cNvPr>
          <p:cNvSpPr>
            <a:spLocks noGrp="1"/>
          </p:cNvSpPr>
          <p:nvPr>
            <p:ph idx="1"/>
          </p:nvPr>
        </p:nvSpPr>
        <p:spPr/>
        <p:txBody>
          <a:bodyPr>
            <a:normAutofit/>
          </a:bodyPr>
          <a:lstStyle/>
          <a:p>
            <a:pPr algn="l"/>
            <a:r>
              <a:rPr lang="ja-JP" altLang="en-US" sz="2400" b="1" i="0" dirty="0">
                <a:solidFill>
                  <a:srgbClr val="374151"/>
                </a:solidFill>
                <a:effectLst/>
                <a:latin typeface="Söhne"/>
              </a:rPr>
              <a:t>セキュリティ</a:t>
            </a:r>
            <a:endParaRPr lang="en-US" altLang="ja-JP" sz="2400" dirty="0">
              <a:solidFill>
                <a:srgbClr val="374151"/>
              </a:solidFill>
              <a:latin typeface="Söhne"/>
            </a:endParaRPr>
          </a:p>
          <a:p>
            <a:pPr marL="0" indent="0" algn="l">
              <a:buNone/>
            </a:pPr>
            <a:r>
              <a:rPr lang="ja-JP" altLang="en-US" sz="2400" b="0" i="0" dirty="0">
                <a:solidFill>
                  <a:srgbClr val="374151"/>
                </a:solidFill>
                <a:effectLst/>
                <a:latin typeface="Söhne"/>
              </a:rPr>
              <a:t>アクセス権を設定し、データのセキュリティを確保する機能を提供。不正アクセスやデータ漏洩を防ぐために役立つ。</a:t>
            </a:r>
            <a:endParaRPr lang="en-US" altLang="ja-JP" sz="2400" b="1" i="0" dirty="0">
              <a:solidFill>
                <a:srgbClr val="374151"/>
              </a:solidFill>
              <a:effectLst/>
              <a:latin typeface="Söhne"/>
            </a:endParaRPr>
          </a:p>
          <a:p>
            <a:pPr algn="l"/>
            <a:r>
              <a:rPr lang="ja-JP" altLang="en-US" sz="2400" b="1" i="0" dirty="0">
                <a:solidFill>
                  <a:srgbClr val="374151"/>
                </a:solidFill>
                <a:effectLst/>
                <a:latin typeface="Söhne"/>
              </a:rPr>
              <a:t>データの一元化</a:t>
            </a:r>
            <a:endParaRPr lang="en-US" altLang="ja-JP" sz="2400" b="1" dirty="0">
              <a:solidFill>
                <a:srgbClr val="374151"/>
              </a:solidFill>
              <a:latin typeface="Söhne"/>
            </a:endParaRPr>
          </a:p>
          <a:p>
            <a:pPr marL="0" indent="0" algn="l">
              <a:buNone/>
            </a:pPr>
            <a:r>
              <a:rPr lang="ja-JP" altLang="en-US" sz="2400" b="0" i="0" dirty="0">
                <a:solidFill>
                  <a:srgbClr val="374151"/>
                </a:solidFill>
                <a:effectLst/>
                <a:latin typeface="Söhne"/>
              </a:rPr>
              <a:t>データの一元化により、重複を排除。これにより、データの</a:t>
            </a:r>
            <a:r>
              <a:rPr lang="ja-JP" altLang="en-US" sz="2400" dirty="0">
                <a:solidFill>
                  <a:srgbClr val="374151"/>
                </a:solidFill>
                <a:latin typeface="Söhne"/>
              </a:rPr>
              <a:t>整合性が向上し、</a:t>
            </a:r>
            <a:r>
              <a:rPr lang="ja-JP" altLang="en-US" sz="2400" b="0" i="0" dirty="0">
                <a:solidFill>
                  <a:srgbClr val="374151"/>
                </a:solidFill>
                <a:effectLst/>
                <a:latin typeface="Söhne"/>
              </a:rPr>
              <a:t>混乱を避けることができるように。</a:t>
            </a:r>
          </a:p>
          <a:p>
            <a:endParaRPr kumimoji="1" lang="ja-JP" altLang="en-US" sz="2400" dirty="0"/>
          </a:p>
        </p:txBody>
      </p:sp>
      <p:sp>
        <p:nvSpPr>
          <p:cNvPr id="4" name="スライド番号プレースホルダー 3">
            <a:extLst>
              <a:ext uri="{FF2B5EF4-FFF2-40B4-BE49-F238E27FC236}">
                <a16:creationId xmlns:a16="http://schemas.microsoft.com/office/drawing/2014/main" id="{D2058ECD-1CCD-B95B-DF67-DC6D9A371A86}"/>
              </a:ext>
            </a:extLst>
          </p:cNvPr>
          <p:cNvSpPr>
            <a:spLocks noGrp="1"/>
          </p:cNvSpPr>
          <p:nvPr>
            <p:ph type="sldNum" sz="quarter" idx="12"/>
          </p:nvPr>
        </p:nvSpPr>
        <p:spPr/>
        <p:txBody>
          <a:bodyPr/>
          <a:lstStyle/>
          <a:p>
            <a:fld id="{E205D82C-95A1-431E-8E38-AA614A14CDCF}" type="slidenum">
              <a:rPr kumimoji="1" lang="ja-JP" altLang="en-US" smtClean="0"/>
              <a:t>41</a:t>
            </a:fld>
            <a:endParaRPr kumimoji="1" lang="ja-JP" altLang="en-US"/>
          </a:p>
        </p:txBody>
      </p:sp>
    </p:spTree>
    <p:extLst>
      <p:ext uri="{BB962C8B-B14F-4D97-AF65-F5344CB8AC3E}">
        <p14:creationId xmlns:p14="http://schemas.microsoft.com/office/powerpoint/2010/main" val="16928077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1E58AD-024B-B492-1502-5EB41B1A7F5A}"/>
              </a:ext>
            </a:extLst>
          </p:cNvPr>
          <p:cNvSpPr>
            <a:spLocks noGrp="1"/>
          </p:cNvSpPr>
          <p:nvPr>
            <p:ph type="title"/>
          </p:nvPr>
        </p:nvSpPr>
        <p:spPr/>
        <p:txBody>
          <a:bodyPr>
            <a:normAutofit fontScale="90000"/>
          </a:bodyPr>
          <a:lstStyle/>
          <a:p>
            <a:r>
              <a:rPr kumimoji="1" lang="ja-JP" altLang="en-US" dirty="0"/>
              <a:t>主要なデータベースシステムの紹介</a:t>
            </a:r>
          </a:p>
        </p:txBody>
      </p:sp>
      <p:sp>
        <p:nvSpPr>
          <p:cNvPr id="3" name="コンテンツ プレースホルダー 2">
            <a:extLst>
              <a:ext uri="{FF2B5EF4-FFF2-40B4-BE49-F238E27FC236}">
                <a16:creationId xmlns:a16="http://schemas.microsoft.com/office/drawing/2014/main" id="{C33B26AF-5795-7A24-D4B2-4AB2D3EEBC3F}"/>
              </a:ext>
            </a:extLst>
          </p:cNvPr>
          <p:cNvSpPr>
            <a:spLocks noGrp="1"/>
          </p:cNvSpPr>
          <p:nvPr>
            <p:ph idx="1"/>
          </p:nvPr>
        </p:nvSpPr>
        <p:spPr/>
        <p:txBody>
          <a:bodyPr>
            <a:normAutofit/>
          </a:bodyPr>
          <a:lstStyle/>
          <a:p>
            <a:r>
              <a:rPr kumimoji="1" lang="en-US" altLang="ja-JP" sz="2400" b="1" dirty="0"/>
              <a:t>SQLite</a:t>
            </a:r>
            <a:r>
              <a:rPr kumimoji="1" lang="en-US" altLang="ja-JP" sz="2400" dirty="0"/>
              <a:t> </a:t>
            </a:r>
            <a:r>
              <a:rPr kumimoji="1" lang="ja-JP" altLang="en-US" sz="2400" dirty="0"/>
              <a:t>は、</a:t>
            </a:r>
            <a:r>
              <a:rPr kumimoji="1" lang="ja-JP" altLang="en-US" sz="2400" b="1" dirty="0"/>
              <a:t>軽量で使いやすい</a:t>
            </a:r>
            <a:r>
              <a:rPr kumimoji="1" lang="ja-JP" altLang="en-US" sz="2400" dirty="0"/>
              <a:t>リレーショナルデータベースシステム</a:t>
            </a:r>
          </a:p>
          <a:p>
            <a:endParaRPr kumimoji="1" lang="ja-JP" altLang="en-US" sz="2400" dirty="0"/>
          </a:p>
          <a:p>
            <a:r>
              <a:rPr kumimoji="1" lang="en-US" altLang="ja-JP" sz="2400" b="1" dirty="0"/>
              <a:t>MySQL</a:t>
            </a:r>
            <a:r>
              <a:rPr kumimoji="1" lang="en-US" altLang="ja-JP" sz="2400" dirty="0"/>
              <a:t> </a:t>
            </a:r>
            <a:r>
              <a:rPr kumimoji="1" lang="ja-JP" altLang="en-US" sz="2400" dirty="0"/>
              <a:t>は、リレーショナルデータベースシステム。</a:t>
            </a:r>
            <a:r>
              <a:rPr kumimoji="1" lang="ja-JP" altLang="en-US" sz="2400" b="1" dirty="0"/>
              <a:t>中規模から大規模なアプリケーション</a:t>
            </a:r>
            <a:r>
              <a:rPr kumimoji="1" lang="ja-JP" altLang="en-US" sz="2400" dirty="0"/>
              <a:t>にも利用される。</a:t>
            </a:r>
          </a:p>
          <a:p>
            <a:endParaRPr kumimoji="1" lang="ja-JP" altLang="en-US" sz="2400" dirty="0"/>
          </a:p>
          <a:p>
            <a:r>
              <a:rPr kumimoji="1" lang="en-US" altLang="ja-JP" sz="2400" b="1" dirty="0"/>
              <a:t>PostgreSQL</a:t>
            </a:r>
            <a:r>
              <a:rPr kumimoji="1" lang="en-US" altLang="ja-JP" sz="2400" dirty="0"/>
              <a:t> </a:t>
            </a:r>
            <a:r>
              <a:rPr kumimoji="1" lang="ja-JP" altLang="en-US" sz="2400" dirty="0"/>
              <a:t>は、リレーショナルデータベースシステム。</a:t>
            </a:r>
            <a:r>
              <a:rPr lang="ja-JP" altLang="en-US" sz="2400" b="1" i="0" dirty="0">
                <a:solidFill>
                  <a:srgbClr val="374151"/>
                </a:solidFill>
                <a:effectLst/>
                <a:latin typeface="Söhne"/>
              </a:rPr>
              <a:t>高度な拡張性とオブジェクト指向の機能</a:t>
            </a:r>
            <a:r>
              <a:rPr lang="ja-JP" altLang="en-US" sz="2400" b="0" i="0" dirty="0">
                <a:solidFill>
                  <a:srgbClr val="374151"/>
                </a:solidFill>
                <a:effectLst/>
                <a:latin typeface="Söhne"/>
              </a:rPr>
              <a:t>を提供</a:t>
            </a:r>
            <a:endParaRPr kumimoji="1" lang="en-US" altLang="ja-JP" sz="2400" dirty="0"/>
          </a:p>
          <a:p>
            <a:endParaRPr lang="en-US" altLang="ja-JP" sz="2400" b="1" dirty="0"/>
          </a:p>
          <a:p>
            <a:r>
              <a:rPr kumimoji="1" lang="en-US" altLang="ja-JP" sz="2400" b="1" dirty="0"/>
              <a:t>MongoDB</a:t>
            </a:r>
            <a:r>
              <a:rPr kumimoji="1" lang="en-US" altLang="ja-JP" sz="2400" dirty="0"/>
              <a:t> </a:t>
            </a:r>
            <a:r>
              <a:rPr kumimoji="1" lang="ja-JP" altLang="en-US" sz="2400" dirty="0"/>
              <a:t>は、</a:t>
            </a:r>
            <a:r>
              <a:rPr kumimoji="1" lang="en-US" altLang="ja-JP" sz="2400" dirty="0"/>
              <a:t>NoSQL </a:t>
            </a:r>
            <a:r>
              <a:rPr kumimoji="1" lang="ja-JP" altLang="en-US" sz="2400" dirty="0"/>
              <a:t>データベースシステム。</a:t>
            </a:r>
            <a:r>
              <a:rPr lang="ja-JP" altLang="en-US" sz="2400" b="0" i="0" dirty="0">
                <a:solidFill>
                  <a:srgbClr val="374151"/>
                </a:solidFill>
                <a:effectLst/>
                <a:latin typeface="Söhne"/>
              </a:rPr>
              <a:t>非構造化データを効果的に格納・クエリできるドキュメント指向データベース。</a:t>
            </a:r>
            <a:endParaRPr kumimoji="1" lang="ja-JP" altLang="en-US" sz="2400" dirty="0"/>
          </a:p>
        </p:txBody>
      </p:sp>
      <p:sp>
        <p:nvSpPr>
          <p:cNvPr id="4" name="スライド番号プレースホルダー 3">
            <a:extLst>
              <a:ext uri="{FF2B5EF4-FFF2-40B4-BE49-F238E27FC236}">
                <a16:creationId xmlns:a16="http://schemas.microsoft.com/office/drawing/2014/main" id="{67DA7CD1-C168-7AC4-E359-5DBE028BBE88}"/>
              </a:ext>
            </a:extLst>
          </p:cNvPr>
          <p:cNvSpPr>
            <a:spLocks noGrp="1"/>
          </p:cNvSpPr>
          <p:nvPr>
            <p:ph type="sldNum" sz="quarter" idx="12"/>
          </p:nvPr>
        </p:nvSpPr>
        <p:spPr/>
        <p:txBody>
          <a:bodyPr/>
          <a:lstStyle/>
          <a:p>
            <a:fld id="{E205D82C-95A1-431E-8E38-AA614A14CDCF}" type="slidenum">
              <a:rPr kumimoji="1" lang="ja-JP" altLang="en-US" smtClean="0"/>
              <a:t>42</a:t>
            </a:fld>
            <a:endParaRPr kumimoji="1" lang="ja-JP" altLang="en-US"/>
          </a:p>
        </p:txBody>
      </p:sp>
    </p:spTree>
    <p:extLst>
      <p:ext uri="{BB962C8B-B14F-4D97-AF65-F5344CB8AC3E}">
        <p14:creationId xmlns:p14="http://schemas.microsoft.com/office/powerpoint/2010/main" val="27048292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A6836E-C603-43CB-9DA7-89D8E3FA3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6007DD-F9BF-4F0F-B8C6-C514B2841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タイトル 1"/>
          <p:cNvSpPr>
            <a:spLocks noGrp="1"/>
          </p:cNvSpPr>
          <p:nvPr>
            <p:ph type="ctrTitle"/>
          </p:nvPr>
        </p:nvSpPr>
        <p:spPr>
          <a:xfrm>
            <a:off x="565443" y="1321056"/>
            <a:ext cx="8013114" cy="1991979"/>
          </a:xfrm>
        </p:spPr>
        <p:txBody>
          <a:bodyPr anchor="b">
            <a:normAutofit/>
          </a:bodyPr>
          <a:lstStyle/>
          <a:p>
            <a:r>
              <a:rPr lang="en-US" altLang="ja-JP" sz="4500" dirty="0">
                <a:solidFill>
                  <a:schemeClr val="tx2"/>
                </a:solidFill>
              </a:rPr>
              <a:t>1-6</a:t>
            </a:r>
            <a:r>
              <a:rPr lang="ja-JP" altLang="en-US" sz="4500" dirty="0">
                <a:solidFill>
                  <a:schemeClr val="tx2"/>
                </a:solidFill>
              </a:rPr>
              <a:t>．全体まとめと発展</a:t>
            </a:r>
          </a:p>
        </p:txBody>
      </p:sp>
      <p:grpSp>
        <p:nvGrpSpPr>
          <p:cNvPr id="13" name="Group 12">
            <a:extLst>
              <a:ext uri="{FF2B5EF4-FFF2-40B4-BE49-F238E27FC236}">
                <a16:creationId xmlns:a16="http://schemas.microsoft.com/office/drawing/2014/main" id="{8A0FAFCA-5C96-453B-83B7-A9AEF7F189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00351" y="0"/>
            <a:ext cx="3243649" cy="2641149"/>
            <a:chOff x="6867015" y="-1"/>
            <a:chExt cx="5324985" cy="3251912"/>
          </a:xfrm>
          <a:solidFill>
            <a:schemeClr val="accent5">
              <a:alpha val="10000"/>
            </a:schemeClr>
          </a:solidFill>
        </p:grpSpPr>
        <p:sp>
          <p:nvSpPr>
            <p:cNvPr id="14" name="Freeform: Shape 13">
              <a:extLst>
                <a:ext uri="{FF2B5EF4-FFF2-40B4-BE49-F238E27FC236}">
                  <a16:creationId xmlns:a16="http://schemas.microsoft.com/office/drawing/2014/main" id="{4A0F84AE-A24D-4353-B1BA-BD80DAA38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F093259-3E74-43A1-944B-B106C8105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AA28A35-1E54-4054-BB95-42FAFA13A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BA3A17F-F3BD-4B94-9CC8-006700210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CD0398DD-AD75-4E2B-A3C6-35073082A8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799165" y="4001437"/>
            <a:ext cx="3655725" cy="2057400"/>
            <a:chOff x="-305" y="-1"/>
            <a:chExt cx="3832880" cy="2876136"/>
          </a:xfrm>
        </p:grpSpPr>
        <p:sp>
          <p:nvSpPr>
            <p:cNvPr id="20" name="Freeform: Shape 19">
              <a:extLst>
                <a:ext uri="{FF2B5EF4-FFF2-40B4-BE49-F238E27FC236}">
                  <a16:creationId xmlns:a16="http://schemas.microsoft.com/office/drawing/2014/main" id="{03E4F247-A844-4CD1-A37E-B7EA0DA2D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E2387B1B-D4D3-493F-8D7A-C7A89DBD4A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3404477-1F13-4859-84DA-12A303AC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B8C62FD-B708-4F00-80BB-1250C6011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a:lnSpc>
                <a:spcPct val="90000"/>
              </a:lnSpc>
              <a:spcAft>
                <a:spcPts val="600"/>
              </a:spcAft>
            </a:pPr>
            <a:fld id="{55940FB6-D91C-4C45-82A6-6C3F63B50793}" type="slidenum">
              <a:rPr lang="ja-JP" altLang="en-US" sz="1800" smtClean="0"/>
              <a:pPr>
                <a:lnSpc>
                  <a:spcPct val="90000"/>
                </a:lnSpc>
                <a:spcAft>
                  <a:spcPts val="600"/>
                </a:spcAft>
              </a:pPr>
              <a:t>43</a:t>
            </a:fld>
            <a:endParaRPr lang="ja-JP" altLang="en-US" sz="1800"/>
          </a:p>
        </p:txBody>
      </p:sp>
    </p:spTree>
    <p:extLst>
      <p:ext uri="{BB962C8B-B14F-4D97-AF65-F5344CB8AC3E}">
        <p14:creationId xmlns:p14="http://schemas.microsoft.com/office/powerpoint/2010/main" val="350108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9AD360-60C1-EB14-772D-89E177101DEE}"/>
              </a:ext>
            </a:extLst>
          </p:cNvPr>
          <p:cNvSpPr>
            <a:spLocks noGrp="1"/>
          </p:cNvSpPr>
          <p:nvPr>
            <p:ph type="title"/>
          </p:nvPr>
        </p:nvSpPr>
        <p:spPr/>
        <p:txBody>
          <a:bodyPr>
            <a:normAutofit fontScale="90000"/>
          </a:bodyPr>
          <a:lstStyle/>
          <a:p>
            <a:r>
              <a:rPr kumimoji="1" lang="ja-JP" altLang="en-US" dirty="0"/>
              <a:t>デモンストレーション </a:t>
            </a:r>
            <a:r>
              <a:rPr kumimoji="1" lang="en-US" altLang="ja-JP" dirty="0"/>
              <a:t>SQL Tutorial/ja</a:t>
            </a:r>
            <a:endParaRPr kumimoji="1" lang="ja-JP" altLang="en-US" dirty="0"/>
          </a:p>
        </p:txBody>
      </p:sp>
      <p:sp>
        <p:nvSpPr>
          <p:cNvPr id="3" name="コンテンツ プレースホルダー 2">
            <a:extLst>
              <a:ext uri="{FF2B5EF4-FFF2-40B4-BE49-F238E27FC236}">
                <a16:creationId xmlns:a16="http://schemas.microsoft.com/office/drawing/2014/main" id="{B903EC8F-B4FC-88AC-26EA-F14FA0F6F507}"/>
              </a:ext>
            </a:extLst>
          </p:cNvPr>
          <p:cNvSpPr>
            <a:spLocks noGrp="1"/>
          </p:cNvSpPr>
          <p:nvPr>
            <p:ph idx="1"/>
          </p:nvPr>
        </p:nvSpPr>
        <p:spPr/>
        <p:txBody>
          <a:bodyPr/>
          <a:lstStyle/>
          <a:p>
            <a:pPr marL="0" indent="0">
              <a:buNone/>
            </a:pPr>
            <a:r>
              <a:rPr kumimoji="1" lang="en-US" altLang="ja-JP" dirty="0">
                <a:hlinkClick r:id="rId2"/>
              </a:rPr>
              <a:t>https://sqlzoo.net/wiki/SQL_Tutorial/ja</a:t>
            </a:r>
            <a:endParaRPr kumimoji="1" lang="en-US" altLang="ja-JP" dirty="0"/>
          </a:p>
          <a:p>
            <a:pPr marL="0" indent="0">
              <a:buNone/>
            </a:pPr>
            <a:r>
              <a:rPr lang="ja-JP" altLang="en-US" dirty="0">
                <a:solidFill>
                  <a:srgbClr val="000000"/>
                </a:solidFill>
                <a:latin typeface="Linux Libertine"/>
              </a:rPr>
              <a:t>簡単な機能から高度な機能まで</a:t>
            </a:r>
            <a:r>
              <a:rPr lang="ja-JP" altLang="en-US" b="0" i="0" dirty="0">
                <a:solidFill>
                  <a:srgbClr val="000000"/>
                </a:solidFill>
                <a:effectLst/>
                <a:latin typeface="Linux Libertine"/>
              </a:rPr>
              <a:t>段階的に学ぶ</a:t>
            </a:r>
            <a:r>
              <a:rPr lang="ja-JP" altLang="en-US" dirty="0">
                <a:solidFill>
                  <a:srgbClr val="000000"/>
                </a:solidFill>
                <a:latin typeface="Linux Libertine"/>
              </a:rPr>
              <a:t>サイト</a:t>
            </a:r>
            <a:endParaRPr lang="en-US" altLang="ja-JP" dirty="0">
              <a:solidFill>
                <a:srgbClr val="000000"/>
              </a:solidFill>
              <a:latin typeface="Linux Libertine"/>
            </a:endParaRPr>
          </a:p>
          <a:p>
            <a:pPr marL="0" indent="0">
              <a:buNone/>
            </a:pPr>
            <a:endParaRPr lang="en-US" altLang="ja-JP" b="0" i="0" dirty="0">
              <a:solidFill>
                <a:srgbClr val="000000"/>
              </a:solidFill>
              <a:effectLst/>
              <a:latin typeface="Linux Libertine"/>
            </a:endParaRPr>
          </a:p>
          <a:p>
            <a:pPr marL="0" indent="0">
              <a:buNone/>
            </a:pPr>
            <a:endParaRPr lang="ja-JP" altLang="en-US" b="0" i="0" dirty="0">
              <a:solidFill>
                <a:srgbClr val="000000"/>
              </a:solidFill>
              <a:effectLst/>
              <a:latin typeface="Linux Libertine"/>
            </a:endParaRPr>
          </a:p>
        </p:txBody>
      </p:sp>
      <p:sp>
        <p:nvSpPr>
          <p:cNvPr id="4" name="スライド番号プレースホルダー 3">
            <a:extLst>
              <a:ext uri="{FF2B5EF4-FFF2-40B4-BE49-F238E27FC236}">
                <a16:creationId xmlns:a16="http://schemas.microsoft.com/office/drawing/2014/main" id="{936F8451-514F-0AE7-92F1-BBFCEE99FE82}"/>
              </a:ext>
            </a:extLst>
          </p:cNvPr>
          <p:cNvSpPr>
            <a:spLocks noGrp="1"/>
          </p:cNvSpPr>
          <p:nvPr>
            <p:ph type="sldNum" sz="quarter" idx="12"/>
          </p:nvPr>
        </p:nvSpPr>
        <p:spPr/>
        <p:txBody>
          <a:bodyPr/>
          <a:lstStyle/>
          <a:p>
            <a:fld id="{E205D82C-95A1-431E-8E38-AA614A14CDCF}" type="slidenum">
              <a:rPr kumimoji="1" lang="ja-JP" altLang="en-US" smtClean="0"/>
              <a:t>44</a:t>
            </a:fld>
            <a:endParaRPr kumimoji="1" lang="ja-JP" altLang="en-US"/>
          </a:p>
        </p:txBody>
      </p:sp>
      <p:pic>
        <p:nvPicPr>
          <p:cNvPr id="8" name="図 7">
            <a:extLst>
              <a:ext uri="{FF2B5EF4-FFF2-40B4-BE49-F238E27FC236}">
                <a16:creationId xmlns:a16="http://schemas.microsoft.com/office/drawing/2014/main" id="{9B3689F7-173C-0406-EAF3-0CCB8A97311C}"/>
              </a:ext>
            </a:extLst>
          </p:cNvPr>
          <p:cNvPicPr>
            <a:picLocks noChangeAspect="1"/>
          </p:cNvPicPr>
          <p:nvPr/>
        </p:nvPicPr>
        <p:blipFill>
          <a:blip r:embed="rId3"/>
          <a:stretch>
            <a:fillRect/>
          </a:stretch>
        </p:blipFill>
        <p:spPr>
          <a:xfrm>
            <a:off x="855832" y="2018105"/>
            <a:ext cx="6550362" cy="4362674"/>
          </a:xfrm>
          <a:prstGeom prst="rect">
            <a:avLst/>
          </a:prstGeom>
        </p:spPr>
      </p:pic>
    </p:spTree>
    <p:extLst>
      <p:ext uri="{BB962C8B-B14F-4D97-AF65-F5344CB8AC3E}">
        <p14:creationId xmlns:p14="http://schemas.microsoft.com/office/powerpoint/2010/main" val="41745988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C65C4B-3032-ACC3-E32A-0D989163D9DB}"/>
              </a:ext>
            </a:extLst>
          </p:cNvPr>
          <p:cNvSpPr>
            <a:spLocks noGrp="1"/>
          </p:cNvSpPr>
          <p:nvPr>
            <p:ph type="title"/>
          </p:nvPr>
        </p:nvSpPr>
        <p:spPr/>
        <p:txBody>
          <a:bodyPr>
            <a:normAutofit fontScale="90000"/>
          </a:bodyPr>
          <a:lstStyle/>
          <a:p>
            <a:r>
              <a:rPr kumimoji="1" lang="ja-JP" altLang="en-US" dirty="0"/>
              <a:t>全体まとめ①</a:t>
            </a:r>
          </a:p>
        </p:txBody>
      </p:sp>
      <p:sp>
        <p:nvSpPr>
          <p:cNvPr id="3" name="コンテンツ プレースホルダー 2">
            <a:extLst>
              <a:ext uri="{FF2B5EF4-FFF2-40B4-BE49-F238E27FC236}">
                <a16:creationId xmlns:a16="http://schemas.microsoft.com/office/drawing/2014/main" id="{869F2252-4092-26F3-94BE-4F357AA289E4}"/>
              </a:ext>
            </a:extLst>
          </p:cNvPr>
          <p:cNvSpPr>
            <a:spLocks noGrp="1"/>
          </p:cNvSpPr>
          <p:nvPr>
            <p:ph idx="1"/>
          </p:nvPr>
        </p:nvSpPr>
        <p:spPr/>
        <p:txBody>
          <a:bodyPr>
            <a:noAutofit/>
          </a:bodyPr>
          <a:lstStyle/>
          <a:p>
            <a:pPr marL="0" indent="0" algn="l">
              <a:buNone/>
            </a:pPr>
            <a:r>
              <a:rPr lang="en-US" altLang="ja-JP" sz="2000" b="0" i="0" dirty="0">
                <a:solidFill>
                  <a:srgbClr val="374151"/>
                </a:solidFill>
                <a:effectLst/>
                <a:latin typeface="Söhne"/>
              </a:rPr>
              <a:t>1-1. </a:t>
            </a:r>
            <a:r>
              <a:rPr lang="ja-JP" altLang="en-US" sz="2000" b="1" i="0" dirty="0">
                <a:solidFill>
                  <a:srgbClr val="374151"/>
                </a:solidFill>
                <a:effectLst/>
                <a:latin typeface="Söhne"/>
              </a:rPr>
              <a:t>データベースの重要性と日常生活への影響</a:t>
            </a:r>
            <a:endParaRPr lang="en-US" altLang="ja-JP" sz="2000" dirty="0">
              <a:solidFill>
                <a:srgbClr val="374151"/>
              </a:solidFill>
              <a:latin typeface="Söhne"/>
            </a:endParaRPr>
          </a:p>
          <a:p>
            <a:r>
              <a:rPr lang="ja-JP" altLang="en-US" sz="2000" b="0" i="0" dirty="0">
                <a:solidFill>
                  <a:srgbClr val="343541"/>
                </a:solidFill>
                <a:effectLst/>
                <a:latin typeface="Söhne"/>
              </a:rPr>
              <a:t>データベースは、特定のテーマや目的に従って収集された大量のデータ</a:t>
            </a:r>
            <a:endParaRPr lang="en-US" altLang="ja-JP" sz="2000" b="0" i="0" dirty="0">
              <a:solidFill>
                <a:srgbClr val="343541"/>
              </a:solidFill>
              <a:effectLst/>
              <a:latin typeface="Söhne"/>
            </a:endParaRPr>
          </a:p>
          <a:p>
            <a:r>
              <a:rPr lang="ja-JP" altLang="en-US" sz="2000" b="0" i="0" dirty="0">
                <a:solidFill>
                  <a:srgbClr val="343541"/>
                </a:solidFill>
                <a:effectLst/>
                <a:latin typeface="Söhne"/>
              </a:rPr>
              <a:t>データベースは情報セキュリティ、サイバーフィジカル、 クラウドコンピューティングなどの新たなテクノロジーと 結びついて、現代社会に多大な影響を与えている</a:t>
            </a:r>
            <a:endParaRPr lang="en-US" altLang="ja-JP" sz="2000" dirty="0">
              <a:solidFill>
                <a:srgbClr val="343541"/>
              </a:solidFill>
              <a:latin typeface="Söhne"/>
            </a:endParaRPr>
          </a:p>
          <a:p>
            <a:pPr marL="0" indent="0" algn="l">
              <a:buNone/>
            </a:pPr>
            <a:r>
              <a:rPr lang="en-US" altLang="ja-JP" sz="2000" b="0" i="0" dirty="0">
                <a:solidFill>
                  <a:srgbClr val="374151"/>
                </a:solidFill>
                <a:effectLst/>
                <a:latin typeface="Söhne"/>
              </a:rPr>
              <a:t>1-2. </a:t>
            </a:r>
            <a:r>
              <a:rPr lang="ja-JP" altLang="en-US" sz="2000" b="1" i="0" dirty="0">
                <a:solidFill>
                  <a:srgbClr val="374151"/>
                </a:solidFill>
                <a:effectLst/>
                <a:latin typeface="Söhne"/>
              </a:rPr>
              <a:t>情報とデータ</a:t>
            </a:r>
            <a:endParaRPr lang="en-US" altLang="ja-JP" sz="2000" b="0" i="0" dirty="0">
              <a:solidFill>
                <a:srgbClr val="374151"/>
              </a:solidFill>
              <a:effectLst/>
              <a:latin typeface="Söhne"/>
            </a:endParaRPr>
          </a:p>
          <a:p>
            <a:r>
              <a:rPr lang="ja-JP" altLang="en-US" sz="2000" b="0" i="0" dirty="0">
                <a:solidFill>
                  <a:srgbClr val="343541"/>
                </a:solidFill>
                <a:effectLst/>
                <a:latin typeface="Söhne"/>
              </a:rPr>
              <a:t>情報はデータに意味を持たせたもの </a:t>
            </a:r>
            <a:endParaRPr lang="en-US" altLang="ja-JP" sz="2000" dirty="0">
              <a:solidFill>
                <a:srgbClr val="343541"/>
              </a:solidFill>
              <a:latin typeface="Söhne"/>
            </a:endParaRPr>
          </a:p>
          <a:p>
            <a:r>
              <a:rPr lang="ja-JP" altLang="en-US" sz="2000" b="0" i="0" dirty="0">
                <a:solidFill>
                  <a:srgbClr val="343541"/>
                </a:solidFill>
                <a:effectLst/>
                <a:latin typeface="Söhne"/>
              </a:rPr>
              <a:t>データは数字や符号の集まり</a:t>
            </a:r>
            <a:endParaRPr lang="en-US" altLang="ja-JP" sz="2000" b="0" i="0" dirty="0">
              <a:solidFill>
                <a:srgbClr val="374151"/>
              </a:solidFill>
              <a:effectLst/>
              <a:latin typeface="Söhne"/>
            </a:endParaRPr>
          </a:p>
          <a:p>
            <a:pPr marL="0" indent="0" algn="l">
              <a:buNone/>
            </a:pPr>
            <a:r>
              <a:rPr lang="en-US" altLang="ja-JP" sz="2000" b="0" i="0" dirty="0">
                <a:solidFill>
                  <a:srgbClr val="374151"/>
                </a:solidFill>
                <a:effectLst/>
                <a:latin typeface="Söhne"/>
              </a:rPr>
              <a:t>1-3. </a:t>
            </a:r>
            <a:r>
              <a:rPr lang="ja-JP" altLang="en-US" sz="2000" b="1" i="0" dirty="0">
                <a:solidFill>
                  <a:srgbClr val="374151"/>
                </a:solidFill>
                <a:effectLst/>
                <a:latin typeface="Söhne"/>
              </a:rPr>
              <a:t>データベースとは何か</a:t>
            </a:r>
            <a:r>
              <a:rPr lang="en-US" altLang="ja-JP" sz="2000" b="0" i="0" dirty="0">
                <a:solidFill>
                  <a:srgbClr val="374151"/>
                </a:solidFill>
                <a:effectLst/>
                <a:latin typeface="Söhne"/>
              </a:rPr>
              <a:t>:</a:t>
            </a:r>
          </a:p>
          <a:p>
            <a:r>
              <a:rPr lang="ja-JP" altLang="en-US" sz="2000" b="0" i="0" dirty="0">
                <a:solidFill>
                  <a:srgbClr val="374151"/>
                </a:solidFill>
                <a:effectLst/>
                <a:latin typeface="Söhne"/>
              </a:rPr>
              <a:t>データの規模と複雑さ</a:t>
            </a:r>
            <a:endParaRPr lang="en-US" altLang="ja-JP" sz="2000" b="0" i="0" dirty="0">
              <a:solidFill>
                <a:srgbClr val="374151"/>
              </a:solidFill>
              <a:effectLst/>
              <a:latin typeface="Söhne"/>
            </a:endParaRPr>
          </a:p>
          <a:p>
            <a:r>
              <a:rPr lang="ja-JP" altLang="en-US" sz="2000" b="0" i="0" dirty="0">
                <a:solidFill>
                  <a:srgbClr val="374151"/>
                </a:solidFill>
                <a:effectLst/>
                <a:latin typeface="Söhne"/>
              </a:rPr>
              <a:t>同時アクセスとデータ共有</a:t>
            </a:r>
            <a:endParaRPr lang="en-US" altLang="ja-JP" sz="2000" b="0" i="0" dirty="0">
              <a:solidFill>
                <a:srgbClr val="374151"/>
              </a:solidFill>
              <a:effectLst/>
              <a:latin typeface="Söhne"/>
            </a:endParaRPr>
          </a:p>
          <a:p>
            <a:r>
              <a:rPr lang="ja-JP" altLang="en-US" sz="2000" dirty="0">
                <a:solidFill>
                  <a:srgbClr val="374151"/>
                </a:solidFill>
                <a:latin typeface="Söhne"/>
              </a:rPr>
              <a:t>データの整合性を保ち、データの品質を向上</a:t>
            </a:r>
            <a:endParaRPr lang="en-US" altLang="ja-JP" sz="2000" dirty="0">
              <a:solidFill>
                <a:srgbClr val="374151"/>
              </a:solidFill>
              <a:latin typeface="Söhne"/>
            </a:endParaRPr>
          </a:p>
          <a:p>
            <a:r>
              <a:rPr lang="ja-JP" altLang="en-US" sz="2000" dirty="0">
                <a:solidFill>
                  <a:srgbClr val="374151"/>
                </a:solidFill>
                <a:latin typeface="Söhne"/>
              </a:rPr>
              <a:t>さまざまなアプリケーションと統合しやすい</a:t>
            </a:r>
            <a:endParaRPr lang="en-US" altLang="ja-JP" sz="2000" dirty="0">
              <a:solidFill>
                <a:srgbClr val="374151"/>
              </a:solidFill>
              <a:latin typeface="Söhne"/>
            </a:endParaRPr>
          </a:p>
          <a:p>
            <a:pPr marL="0" indent="0">
              <a:buNone/>
            </a:pPr>
            <a:endParaRPr lang="ja-JP" altLang="en-US" sz="2000" b="0" i="0" dirty="0">
              <a:solidFill>
                <a:srgbClr val="374151"/>
              </a:solidFill>
              <a:effectLst/>
              <a:latin typeface="Söhne"/>
            </a:endParaRPr>
          </a:p>
          <a:p>
            <a:endParaRPr kumimoji="1" lang="ja-JP" altLang="en-US" sz="2000" dirty="0"/>
          </a:p>
        </p:txBody>
      </p:sp>
      <p:sp>
        <p:nvSpPr>
          <p:cNvPr id="4" name="スライド番号プレースホルダー 3">
            <a:extLst>
              <a:ext uri="{FF2B5EF4-FFF2-40B4-BE49-F238E27FC236}">
                <a16:creationId xmlns:a16="http://schemas.microsoft.com/office/drawing/2014/main" id="{3950F9F9-F5FE-1E74-39B7-17A85FFD6323}"/>
              </a:ext>
            </a:extLst>
          </p:cNvPr>
          <p:cNvSpPr>
            <a:spLocks noGrp="1"/>
          </p:cNvSpPr>
          <p:nvPr>
            <p:ph type="sldNum" sz="quarter" idx="12"/>
          </p:nvPr>
        </p:nvSpPr>
        <p:spPr/>
        <p:txBody>
          <a:bodyPr/>
          <a:lstStyle/>
          <a:p>
            <a:fld id="{E205D82C-95A1-431E-8E38-AA614A14CDCF}" type="slidenum">
              <a:rPr kumimoji="1" lang="ja-JP" altLang="en-US" smtClean="0"/>
              <a:t>45</a:t>
            </a:fld>
            <a:endParaRPr kumimoji="1" lang="ja-JP" altLang="en-US"/>
          </a:p>
        </p:txBody>
      </p:sp>
    </p:spTree>
    <p:extLst>
      <p:ext uri="{BB962C8B-B14F-4D97-AF65-F5344CB8AC3E}">
        <p14:creationId xmlns:p14="http://schemas.microsoft.com/office/powerpoint/2010/main" val="27222533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C65C4B-3032-ACC3-E32A-0D989163D9DB}"/>
              </a:ext>
            </a:extLst>
          </p:cNvPr>
          <p:cNvSpPr>
            <a:spLocks noGrp="1"/>
          </p:cNvSpPr>
          <p:nvPr>
            <p:ph type="title"/>
          </p:nvPr>
        </p:nvSpPr>
        <p:spPr/>
        <p:txBody>
          <a:bodyPr>
            <a:normAutofit fontScale="90000"/>
          </a:bodyPr>
          <a:lstStyle/>
          <a:p>
            <a:r>
              <a:rPr kumimoji="1" lang="ja-JP" altLang="en-US" dirty="0"/>
              <a:t>全体まとめ②</a:t>
            </a:r>
          </a:p>
        </p:txBody>
      </p:sp>
      <p:sp>
        <p:nvSpPr>
          <p:cNvPr id="3" name="コンテンツ プレースホルダー 2">
            <a:extLst>
              <a:ext uri="{FF2B5EF4-FFF2-40B4-BE49-F238E27FC236}">
                <a16:creationId xmlns:a16="http://schemas.microsoft.com/office/drawing/2014/main" id="{869F2252-4092-26F3-94BE-4F357AA289E4}"/>
              </a:ext>
            </a:extLst>
          </p:cNvPr>
          <p:cNvSpPr>
            <a:spLocks noGrp="1"/>
          </p:cNvSpPr>
          <p:nvPr>
            <p:ph idx="1"/>
          </p:nvPr>
        </p:nvSpPr>
        <p:spPr/>
        <p:txBody>
          <a:bodyPr>
            <a:normAutofit fontScale="85000" lnSpcReduction="20000"/>
          </a:bodyPr>
          <a:lstStyle/>
          <a:p>
            <a:pPr marL="0" indent="0" algn="l">
              <a:buNone/>
            </a:pPr>
            <a:r>
              <a:rPr lang="en-US" altLang="ja-JP" sz="2600" b="0" i="0" dirty="0">
                <a:solidFill>
                  <a:srgbClr val="374151"/>
                </a:solidFill>
                <a:effectLst/>
                <a:latin typeface="Söhne"/>
              </a:rPr>
              <a:t>1-4. </a:t>
            </a:r>
            <a:r>
              <a:rPr lang="ja-JP" altLang="en-US" sz="2600" b="1" i="0" dirty="0">
                <a:solidFill>
                  <a:srgbClr val="374151"/>
                </a:solidFill>
                <a:effectLst/>
                <a:latin typeface="Söhne"/>
              </a:rPr>
              <a:t>無料のデータベースの紹介</a:t>
            </a:r>
            <a:endParaRPr lang="en-US" altLang="ja-JP" sz="2600" dirty="0">
              <a:solidFill>
                <a:srgbClr val="374151"/>
              </a:solidFill>
              <a:latin typeface="Söhne"/>
            </a:endParaRPr>
          </a:p>
          <a:p>
            <a:r>
              <a:rPr lang="en-US" altLang="ja-JP" sz="2600" b="0" i="0" dirty="0" err="1">
                <a:solidFill>
                  <a:srgbClr val="374151"/>
                </a:solidFill>
                <a:effectLst/>
                <a:latin typeface="Söhne"/>
              </a:rPr>
              <a:t>CelebA</a:t>
            </a:r>
            <a:r>
              <a:rPr lang="ja-JP" altLang="en-US" sz="2600" b="0" i="0" dirty="0">
                <a:solidFill>
                  <a:srgbClr val="374151"/>
                </a:solidFill>
                <a:effectLst/>
                <a:latin typeface="Söhne"/>
              </a:rPr>
              <a:t>、</a:t>
            </a:r>
            <a:r>
              <a:rPr lang="en-US" altLang="ja-JP" sz="2600" b="0" i="0" dirty="0">
                <a:solidFill>
                  <a:srgbClr val="374151"/>
                </a:solidFill>
                <a:effectLst/>
                <a:latin typeface="Söhne"/>
              </a:rPr>
              <a:t>Flickr</a:t>
            </a:r>
            <a:r>
              <a:rPr lang="ja-JP" altLang="en-US" sz="2600" b="0" i="0" dirty="0">
                <a:solidFill>
                  <a:srgbClr val="374151"/>
                </a:solidFill>
                <a:effectLst/>
                <a:latin typeface="Söhne"/>
              </a:rPr>
              <a:t>、デジタル地図など、無料で利用可能なデータベースが存在。</a:t>
            </a:r>
            <a:endParaRPr lang="en-US" altLang="ja-JP" sz="2600" b="0" i="0" dirty="0">
              <a:solidFill>
                <a:srgbClr val="374151"/>
              </a:solidFill>
              <a:effectLst/>
              <a:latin typeface="Söhne"/>
            </a:endParaRPr>
          </a:p>
          <a:p>
            <a:r>
              <a:rPr lang="ja-JP" altLang="en-US" sz="2600" b="0" i="0" dirty="0">
                <a:solidFill>
                  <a:srgbClr val="374151"/>
                </a:solidFill>
                <a:effectLst/>
                <a:latin typeface="Söhne"/>
              </a:rPr>
              <a:t>多様な情報源がオープンに提供されており、さまざまな用途に利用できる。</a:t>
            </a:r>
          </a:p>
          <a:p>
            <a:pPr marL="0" indent="0" algn="l">
              <a:buNone/>
            </a:pPr>
            <a:r>
              <a:rPr lang="en-US" altLang="ja-JP" sz="2600" b="0" i="0" dirty="0">
                <a:solidFill>
                  <a:srgbClr val="374151"/>
                </a:solidFill>
                <a:effectLst/>
                <a:latin typeface="Söhne"/>
              </a:rPr>
              <a:t>1-5. </a:t>
            </a:r>
            <a:r>
              <a:rPr lang="ja-JP" altLang="en-US" sz="2600" b="1" i="0" dirty="0">
                <a:solidFill>
                  <a:srgbClr val="374151"/>
                </a:solidFill>
                <a:effectLst/>
                <a:latin typeface="Söhne"/>
              </a:rPr>
              <a:t>データベースシステム</a:t>
            </a:r>
            <a:endParaRPr lang="en-US" altLang="ja-JP" sz="2600" dirty="0">
              <a:solidFill>
                <a:srgbClr val="374151"/>
              </a:solidFill>
              <a:latin typeface="Söhne"/>
            </a:endParaRPr>
          </a:p>
          <a:p>
            <a:r>
              <a:rPr lang="ja-JP" altLang="en-US" sz="2600" b="0" i="0" dirty="0">
                <a:solidFill>
                  <a:srgbClr val="343541"/>
                </a:solidFill>
                <a:effectLst/>
                <a:latin typeface="Söhne"/>
              </a:rPr>
              <a:t>データベースシステムは、デジタルデータの倉庫。データを 整理し、効率的に保存・管理・検索できる</a:t>
            </a:r>
            <a:r>
              <a:rPr lang="en-US" altLang="ja-JP" sz="2600" b="0" i="0" dirty="0">
                <a:solidFill>
                  <a:srgbClr val="343541"/>
                </a:solidFill>
                <a:effectLst/>
                <a:latin typeface="Söhne"/>
              </a:rPr>
              <a:t>IT</a:t>
            </a:r>
            <a:r>
              <a:rPr lang="ja-JP" altLang="en-US" sz="2600" b="0" i="0" dirty="0">
                <a:solidFill>
                  <a:srgbClr val="343541"/>
                </a:solidFill>
                <a:effectLst/>
                <a:latin typeface="Söhne"/>
              </a:rPr>
              <a:t>のシステム</a:t>
            </a:r>
            <a:endParaRPr lang="en-US" altLang="ja-JP" sz="2600" b="0" i="0" dirty="0">
              <a:solidFill>
                <a:srgbClr val="343541"/>
              </a:solidFill>
              <a:effectLst/>
              <a:latin typeface="Söhne"/>
            </a:endParaRPr>
          </a:p>
          <a:p>
            <a:r>
              <a:rPr lang="ja-JP" altLang="en-US" sz="2600" b="0" i="0" dirty="0">
                <a:solidFill>
                  <a:srgbClr val="374151"/>
                </a:solidFill>
                <a:effectLst/>
                <a:latin typeface="Söhne"/>
              </a:rPr>
              <a:t>セキュリティ、データの一元化のためにも重要</a:t>
            </a:r>
            <a:endParaRPr lang="en-US" altLang="ja-JP" sz="2600" b="0" i="0" dirty="0">
              <a:solidFill>
                <a:srgbClr val="374151"/>
              </a:solidFill>
              <a:effectLst/>
              <a:latin typeface="Söhne"/>
            </a:endParaRPr>
          </a:p>
          <a:p>
            <a:pPr marL="0" indent="0" algn="l">
              <a:buNone/>
            </a:pPr>
            <a:r>
              <a:rPr lang="en-US" altLang="ja-JP" sz="2600" b="0" i="0" dirty="0">
                <a:solidFill>
                  <a:srgbClr val="374151"/>
                </a:solidFill>
                <a:effectLst/>
                <a:latin typeface="Söhne"/>
              </a:rPr>
              <a:t>1-6. </a:t>
            </a:r>
            <a:r>
              <a:rPr lang="ja-JP" altLang="en-US" sz="2600" b="1" i="0" dirty="0">
                <a:solidFill>
                  <a:srgbClr val="374151"/>
                </a:solidFill>
                <a:effectLst/>
                <a:latin typeface="Söhne"/>
              </a:rPr>
              <a:t>データベースの使用事例</a:t>
            </a:r>
            <a:r>
              <a:rPr lang="en-US" altLang="ja-JP" sz="2600" b="0" i="0" dirty="0">
                <a:solidFill>
                  <a:srgbClr val="374151"/>
                </a:solidFill>
                <a:effectLst/>
                <a:latin typeface="Söhne"/>
              </a:rPr>
              <a:t>:</a:t>
            </a:r>
          </a:p>
          <a:p>
            <a:r>
              <a:rPr lang="ja-JP" altLang="en-US" sz="2600" b="0" i="0" dirty="0">
                <a:solidFill>
                  <a:srgbClr val="374151"/>
                </a:solidFill>
                <a:effectLst/>
                <a:latin typeface="Söhne"/>
              </a:rPr>
              <a:t>データベースはオンラインショッピング、ソーシャルメディア、予約システム、オンライン銀行、モバイルアプリ、ウェブコンテンツ管理など、多くの分野で活用されている。</a:t>
            </a:r>
            <a:endParaRPr lang="en-US" altLang="ja-JP" sz="2600" b="0" i="0" dirty="0">
              <a:solidFill>
                <a:srgbClr val="374151"/>
              </a:solidFill>
              <a:effectLst/>
              <a:latin typeface="Söhne"/>
            </a:endParaRPr>
          </a:p>
          <a:p>
            <a:r>
              <a:rPr lang="ja-JP" altLang="en-US" sz="2600" b="0" i="0" dirty="0">
                <a:solidFill>
                  <a:srgbClr val="374151"/>
                </a:solidFill>
                <a:effectLst/>
                <a:latin typeface="Söhne"/>
              </a:rPr>
              <a:t>データの効率的な管理とアクセスが実現され、ビジネスと生活が向上している。</a:t>
            </a:r>
          </a:p>
          <a:p>
            <a:endParaRPr kumimoji="1" lang="ja-JP" altLang="en-US" dirty="0"/>
          </a:p>
        </p:txBody>
      </p:sp>
      <p:sp>
        <p:nvSpPr>
          <p:cNvPr id="4" name="スライド番号プレースホルダー 3">
            <a:extLst>
              <a:ext uri="{FF2B5EF4-FFF2-40B4-BE49-F238E27FC236}">
                <a16:creationId xmlns:a16="http://schemas.microsoft.com/office/drawing/2014/main" id="{3950F9F9-F5FE-1E74-39B7-17A85FFD6323}"/>
              </a:ext>
            </a:extLst>
          </p:cNvPr>
          <p:cNvSpPr>
            <a:spLocks noGrp="1"/>
          </p:cNvSpPr>
          <p:nvPr>
            <p:ph type="sldNum" sz="quarter" idx="12"/>
          </p:nvPr>
        </p:nvSpPr>
        <p:spPr/>
        <p:txBody>
          <a:bodyPr/>
          <a:lstStyle/>
          <a:p>
            <a:fld id="{E205D82C-95A1-431E-8E38-AA614A14CDCF}" type="slidenum">
              <a:rPr kumimoji="1" lang="ja-JP" altLang="en-US" smtClean="0"/>
              <a:t>46</a:t>
            </a:fld>
            <a:endParaRPr kumimoji="1" lang="ja-JP" altLang="en-US"/>
          </a:p>
        </p:txBody>
      </p:sp>
    </p:spTree>
    <p:extLst>
      <p:ext uri="{BB962C8B-B14F-4D97-AF65-F5344CB8AC3E}">
        <p14:creationId xmlns:p14="http://schemas.microsoft.com/office/powerpoint/2010/main" val="27028421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33021" r="33021"/>
          <a:stretch/>
        </p:blipFill>
        <p:spPr>
          <a:xfrm>
            <a:off x="20" y="10"/>
            <a:ext cx="2373066" cy="504228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2373086" y="828262"/>
            <a:ext cx="6355868" cy="5710652"/>
          </a:xfrm>
        </p:spPr>
        <p:txBody>
          <a:bodyPr>
            <a:noAutofit/>
          </a:bodyPr>
          <a:lstStyle/>
          <a:p>
            <a:pPr marL="0" indent="0">
              <a:buNone/>
            </a:pPr>
            <a:r>
              <a:rPr lang="ja-JP" altLang="en-US" sz="2400" b="1" dirty="0">
                <a:solidFill>
                  <a:srgbClr val="374151"/>
                </a:solidFill>
                <a:latin typeface="Söhne"/>
              </a:rPr>
              <a:t>①データベースの重要性と影響</a:t>
            </a:r>
            <a:endParaRPr lang="en-US" altLang="ja-JP" sz="2400" b="1" dirty="0">
              <a:solidFill>
                <a:srgbClr val="374151"/>
              </a:solidFill>
              <a:latin typeface="Söhne"/>
            </a:endParaRPr>
          </a:p>
          <a:p>
            <a:pPr marL="0" indent="0">
              <a:buNone/>
            </a:pPr>
            <a:r>
              <a:rPr lang="ja-JP" altLang="en-US" sz="2000" dirty="0">
                <a:solidFill>
                  <a:srgbClr val="374151"/>
                </a:solidFill>
                <a:latin typeface="Söhne"/>
              </a:rPr>
              <a:t>データ整理の重要性を理解。オンラインショッピング、銀行取引、ソーシャルメディアなど、データベースが日常生活にどのように影響を与えているかを把握。</a:t>
            </a:r>
            <a:endParaRPr lang="en-US" altLang="ja-JP" sz="2000" dirty="0">
              <a:solidFill>
                <a:srgbClr val="374151"/>
              </a:solidFill>
              <a:latin typeface="Söhne"/>
            </a:endParaRPr>
          </a:p>
          <a:p>
            <a:pPr marL="0" indent="0">
              <a:buNone/>
            </a:pPr>
            <a:r>
              <a:rPr lang="ja-JP" altLang="en-US" sz="2400" b="1" dirty="0">
                <a:solidFill>
                  <a:srgbClr val="374151"/>
                </a:solidFill>
                <a:latin typeface="Söhne"/>
              </a:rPr>
              <a:t>②データベースシステムの基本概念</a:t>
            </a:r>
            <a:br>
              <a:rPr lang="en-US" altLang="ja-JP" sz="2400" b="1" dirty="0">
                <a:solidFill>
                  <a:srgbClr val="374151"/>
                </a:solidFill>
                <a:latin typeface="Söhne"/>
              </a:rPr>
            </a:br>
            <a:r>
              <a:rPr lang="ja-JP" altLang="en-US" sz="2000" dirty="0">
                <a:solidFill>
                  <a:srgbClr val="374151"/>
                </a:solidFill>
                <a:latin typeface="Söhne"/>
              </a:rPr>
              <a:t>データ整理やデータの整合性の維持がデータベースシステムとどのように関連しているかを理解。</a:t>
            </a:r>
            <a:endParaRPr lang="en-US" altLang="ja-JP" sz="2000" dirty="0">
              <a:solidFill>
                <a:srgbClr val="374151"/>
              </a:solidFill>
              <a:latin typeface="Söhne"/>
            </a:endParaRPr>
          </a:p>
          <a:p>
            <a:pPr marL="0" indent="0">
              <a:buNone/>
            </a:pPr>
            <a:r>
              <a:rPr lang="ja-JP" altLang="en-US" sz="2400" b="1" dirty="0">
                <a:solidFill>
                  <a:srgbClr val="374151"/>
                </a:solidFill>
                <a:latin typeface="Söhne"/>
              </a:rPr>
              <a:t>③データベースの応用範囲の広さ、テクノロジーの進化への理解</a:t>
            </a:r>
            <a:br>
              <a:rPr lang="en-US" altLang="ja-JP" sz="2400" b="1" dirty="0">
                <a:solidFill>
                  <a:srgbClr val="374151"/>
                </a:solidFill>
                <a:latin typeface="Söhne"/>
              </a:rPr>
            </a:br>
            <a:r>
              <a:rPr lang="ja-JP" altLang="en-US" sz="2000" dirty="0">
                <a:solidFill>
                  <a:srgbClr val="374151"/>
                </a:solidFill>
                <a:latin typeface="Söhne"/>
              </a:rPr>
              <a:t>データベースが多くの分野でどのように活用されているかを知り、新たなアイデアやキャリアの可能性を発見。データベース技術が現代社会に不可欠であり、テクノロジーの進化やデジタルトランスフォーメーションに対する理解を深める。</a:t>
            </a:r>
            <a:endParaRPr lang="en-US" altLang="ja-JP" sz="1600" dirty="0">
              <a:solidFill>
                <a:srgbClr val="374151"/>
              </a:solidFill>
              <a:latin typeface="Söhne"/>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fld id="{E7DD4950-D159-4EF1-90C3-DB06CAAE7C11}" type="slidenum">
              <a:rPr kumimoji="1" lang="ja-JP" altLang="en-US" smtClean="0"/>
              <a:t>47</a:t>
            </a:fld>
            <a:endParaRPr kumimoji="1" lang="ja-JP" altLang="en-US" dirty="0"/>
          </a:p>
        </p:txBody>
      </p:sp>
    </p:spTree>
    <p:extLst>
      <p:ext uri="{BB962C8B-B14F-4D97-AF65-F5344CB8AC3E}">
        <p14:creationId xmlns:p14="http://schemas.microsoft.com/office/powerpoint/2010/main" val="16550533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61F139-77AF-EA33-5CDC-89CCFBF8EBC9}"/>
              </a:ext>
            </a:extLst>
          </p:cNvPr>
          <p:cNvSpPr>
            <a:spLocks noGrp="1"/>
          </p:cNvSpPr>
          <p:nvPr>
            <p:ph type="title"/>
          </p:nvPr>
        </p:nvSpPr>
        <p:spPr/>
        <p:txBody>
          <a:bodyPr>
            <a:normAutofit fontScale="90000"/>
          </a:bodyPr>
          <a:lstStyle/>
          <a:p>
            <a:r>
              <a:rPr kumimoji="1" lang="ja-JP" altLang="en-US" dirty="0"/>
              <a:t>自習</a:t>
            </a:r>
          </a:p>
        </p:txBody>
      </p:sp>
      <p:sp>
        <p:nvSpPr>
          <p:cNvPr id="3" name="コンテンツ プレースホルダー 2">
            <a:extLst>
              <a:ext uri="{FF2B5EF4-FFF2-40B4-BE49-F238E27FC236}">
                <a16:creationId xmlns:a16="http://schemas.microsoft.com/office/drawing/2014/main" id="{C3C28400-9D53-50B1-D722-62612C05A220}"/>
              </a:ext>
            </a:extLst>
          </p:cNvPr>
          <p:cNvSpPr>
            <a:spLocks noGrp="1"/>
          </p:cNvSpPr>
          <p:nvPr>
            <p:ph idx="1"/>
          </p:nvPr>
        </p:nvSpPr>
        <p:spPr>
          <a:xfrm>
            <a:off x="321845" y="762417"/>
            <a:ext cx="8461208" cy="5333166"/>
          </a:xfrm>
        </p:spPr>
        <p:txBody>
          <a:bodyPr>
            <a:noAutofit/>
          </a:bodyPr>
          <a:lstStyle/>
          <a:p>
            <a:pPr marL="0" indent="0">
              <a:buNone/>
            </a:pPr>
            <a:r>
              <a:rPr kumimoji="1" lang="ja-JP" altLang="en-US" sz="2400" dirty="0"/>
              <a:t>①</a:t>
            </a:r>
            <a:r>
              <a:rPr lang="ja-JP" altLang="en-US" sz="2400" b="0" i="0" dirty="0">
                <a:solidFill>
                  <a:srgbClr val="374151"/>
                </a:solidFill>
                <a:effectLst/>
                <a:latin typeface="Söhne"/>
              </a:rPr>
              <a:t>なぜデータベースが日常生活に不可欠だと言えるのでしょうか？具体的な例を挙げて説明</a:t>
            </a:r>
            <a:r>
              <a:rPr lang="ja-JP" altLang="en-US" sz="2400" dirty="0">
                <a:solidFill>
                  <a:srgbClr val="374151"/>
                </a:solidFill>
                <a:latin typeface="Söhne"/>
              </a:rPr>
              <a:t>できますか？</a:t>
            </a:r>
            <a:endParaRPr lang="en-US" altLang="ja-JP" sz="2400" dirty="0">
              <a:solidFill>
                <a:srgbClr val="374151"/>
              </a:solidFill>
              <a:latin typeface="Söhne"/>
            </a:endParaRPr>
          </a:p>
          <a:p>
            <a:pPr marL="0" indent="0">
              <a:buNone/>
            </a:pPr>
            <a:endParaRPr kumimoji="1" lang="en-US" altLang="ja-JP" sz="2400" dirty="0">
              <a:solidFill>
                <a:srgbClr val="374151"/>
              </a:solidFill>
              <a:latin typeface="Söhne"/>
            </a:endParaRPr>
          </a:p>
          <a:p>
            <a:pPr marL="0" indent="0">
              <a:buNone/>
            </a:pPr>
            <a:r>
              <a:rPr lang="ja-JP" altLang="en-US" sz="2400" dirty="0">
                <a:solidFill>
                  <a:srgbClr val="374151"/>
                </a:solidFill>
                <a:latin typeface="Söhne"/>
              </a:rPr>
              <a:t>②次の基本概念について説明できますか？</a:t>
            </a:r>
            <a:endParaRPr lang="en-US" altLang="ja-JP" sz="2400" dirty="0">
              <a:solidFill>
                <a:srgbClr val="374151"/>
              </a:solidFill>
              <a:latin typeface="Söhne"/>
            </a:endParaRPr>
          </a:p>
          <a:p>
            <a:pPr marL="0" indent="0">
              <a:buNone/>
            </a:pPr>
            <a:r>
              <a:rPr kumimoji="1" lang="ja-JP" altLang="en-US" sz="2400" dirty="0">
                <a:solidFill>
                  <a:srgbClr val="374151"/>
                </a:solidFill>
                <a:latin typeface="Söhne"/>
              </a:rPr>
              <a:t>・データベース</a:t>
            </a:r>
            <a:endParaRPr kumimoji="1" lang="en-US" altLang="ja-JP" sz="2400" dirty="0">
              <a:solidFill>
                <a:srgbClr val="374151"/>
              </a:solidFill>
              <a:latin typeface="Söhne"/>
            </a:endParaRPr>
          </a:p>
          <a:p>
            <a:pPr marL="0" indent="0">
              <a:buNone/>
            </a:pPr>
            <a:r>
              <a:rPr lang="ja-JP" altLang="en-US" sz="2400" dirty="0">
                <a:solidFill>
                  <a:srgbClr val="374151"/>
                </a:solidFill>
                <a:latin typeface="Söhne"/>
              </a:rPr>
              <a:t>・データと情報の違い</a:t>
            </a:r>
            <a:endParaRPr lang="en-US" altLang="ja-JP" sz="2400" dirty="0">
              <a:solidFill>
                <a:srgbClr val="374151"/>
              </a:solidFill>
              <a:latin typeface="Söhne"/>
            </a:endParaRPr>
          </a:p>
          <a:p>
            <a:pPr marL="0" indent="0">
              <a:buNone/>
            </a:pPr>
            <a:r>
              <a:rPr kumimoji="1" lang="ja-JP" altLang="en-US" sz="2400" dirty="0">
                <a:solidFill>
                  <a:srgbClr val="374151"/>
                </a:solidFill>
                <a:latin typeface="Söhne"/>
              </a:rPr>
              <a:t>・データの</a:t>
            </a:r>
            <a:r>
              <a:rPr lang="ja-JP" altLang="en-US" sz="2400" dirty="0">
                <a:solidFill>
                  <a:srgbClr val="374151"/>
                </a:solidFill>
                <a:latin typeface="Söhne"/>
              </a:rPr>
              <a:t>整合性</a:t>
            </a:r>
            <a:r>
              <a:rPr kumimoji="1" lang="ja-JP" altLang="en-US" sz="2400" dirty="0">
                <a:solidFill>
                  <a:srgbClr val="374151"/>
                </a:solidFill>
                <a:latin typeface="Söhne"/>
              </a:rPr>
              <a:t>を保つための制約についての具体例</a:t>
            </a:r>
            <a:endParaRPr lang="en-US" altLang="ja-JP" sz="2400" dirty="0">
              <a:solidFill>
                <a:srgbClr val="374151"/>
              </a:solidFill>
              <a:latin typeface="Söhne"/>
            </a:endParaRPr>
          </a:p>
          <a:p>
            <a:pPr marL="0" indent="0">
              <a:buNone/>
            </a:pPr>
            <a:r>
              <a:rPr kumimoji="1" lang="ja-JP" altLang="en-US" sz="2400" dirty="0">
                <a:solidFill>
                  <a:srgbClr val="374151"/>
                </a:solidFill>
                <a:latin typeface="Söhne"/>
              </a:rPr>
              <a:t>・データベースシステムの役割</a:t>
            </a:r>
            <a:endParaRPr kumimoji="1" lang="en-US" altLang="ja-JP" sz="2400" dirty="0">
              <a:solidFill>
                <a:srgbClr val="374151"/>
              </a:solidFill>
              <a:latin typeface="Söhne"/>
            </a:endParaRPr>
          </a:p>
          <a:p>
            <a:pPr marL="0" indent="0">
              <a:buNone/>
            </a:pPr>
            <a:endParaRPr kumimoji="1" lang="en-US" altLang="ja-JP" sz="2400" dirty="0"/>
          </a:p>
          <a:p>
            <a:pPr marL="0" indent="0">
              <a:buNone/>
            </a:pPr>
            <a:r>
              <a:rPr lang="ja-JP" altLang="en-US" sz="2400" b="0" i="0" dirty="0">
                <a:solidFill>
                  <a:srgbClr val="374151"/>
                </a:solidFill>
                <a:effectLst/>
                <a:latin typeface="Söhne"/>
              </a:rPr>
              <a:t>以上を自習することにより、データベースの重要性と基本的な概念についての理解を深めることができます。資料を読み返すなどで、各自、積極性、自主性、行動力、学ぶ力を高めてください。（結果を提出する必要は</a:t>
            </a:r>
            <a:r>
              <a:rPr lang="ja-JP" altLang="en-US" sz="2400" b="0" i="0" dirty="0">
                <a:solidFill>
                  <a:srgbClr val="FF0000"/>
                </a:solidFill>
                <a:effectLst/>
                <a:latin typeface="Söhne"/>
              </a:rPr>
              <a:t>ありません</a:t>
            </a:r>
            <a:r>
              <a:rPr lang="ja-JP" altLang="en-US" sz="2400" b="0" i="0" dirty="0">
                <a:solidFill>
                  <a:srgbClr val="374151"/>
                </a:solidFill>
                <a:effectLst/>
                <a:latin typeface="Söhne"/>
              </a:rPr>
              <a:t>）</a:t>
            </a:r>
            <a:endParaRPr kumimoji="1" lang="ja-JP" altLang="en-US" sz="2400" dirty="0"/>
          </a:p>
        </p:txBody>
      </p:sp>
      <p:sp>
        <p:nvSpPr>
          <p:cNvPr id="4" name="スライド番号プレースホルダー 3">
            <a:extLst>
              <a:ext uri="{FF2B5EF4-FFF2-40B4-BE49-F238E27FC236}">
                <a16:creationId xmlns:a16="http://schemas.microsoft.com/office/drawing/2014/main" id="{DBDC2130-5989-1B42-7C68-CC9F50539100}"/>
              </a:ext>
            </a:extLst>
          </p:cNvPr>
          <p:cNvSpPr>
            <a:spLocks noGrp="1"/>
          </p:cNvSpPr>
          <p:nvPr>
            <p:ph type="sldNum" sz="quarter" idx="12"/>
          </p:nvPr>
        </p:nvSpPr>
        <p:spPr/>
        <p:txBody>
          <a:bodyPr/>
          <a:lstStyle/>
          <a:p>
            <a:fld id="{E205D82C-95A1-431E-8E38-AA614A14CDCF}" type="slidenum">
              <a:rPr kumimoji="1" lang="ja-JP" altLang="en-US" smtClean="0"/>
              <a:t>48</a:t>
            </a:fld>
            <a:endParaRPr kumimoji="1" lang="ja-JP" altLang="en-US"/>
          </a:p>
        </p:txBody>
      </p:sp>
    </p:spTree>
    <p:extLst>
      <p:ext uri="{BB962C8B-B14F-4D97-AF65-F5344CB8AC3E}">
        <p14:creationId xmlns:p14="http://schemas.microsoft.com/office/powerpoint/2010/main" val="24314166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4A6836E-C603-43CB-9DA7-89D8E3FA3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96007DD-F9BF-4F0F-B8C6-C514B2841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タイトル 1"/>
          <p:cNvSpPr>
            <a:spLocks noGrp="1"/>
          </p:cNvSpPr>
          <p:nvPr>
            <p:ph type="ctrTitle"/>
          </p:nvPr>
        </p:nvSpPr>
        <p:spPr>
          <a:xfrm>
            <a:off x="565443" y="1321056"/>
            <a:ext cx="8013114" cy="1991979"/>
          </a:xfrm>
        </p:spPr>
        <p:txBody>
          <a:bodyPr anchor="b">
            <a:normAutofit/>
          </a:bodyPr>
          <a:lstStyle/>
          <a:p>
            <a:r>
              <a:rPr lang="en-US" altLang="ja-JP" sz="4500" dirty="0">
                <a:solidFill>
                  <a:schemeClr val="tx2"/>
                </a:solidFill>
              </a:rPr>
              <a:t>1-7. </a:t>
            </a:r>
            <a:r>
              <a:rPr lang="ja-JP" altLang="en-US" sz="4500" dirty="0">
                <a:solidFill>
                  <a:schemeClr val="tx2"/>
                </a:solidFill>
              </a:rPr>
              <a:t>授業の全体計画</a:t>
            </a:r>
            <a:br>
              <a:rPr lang="en-US" altLang="ja-JP" sz="4500" dirty="0">
                <a:solidFill>
                  <a:schemeClr val="tx2"/>
                </a:solidFill>
              </a:rPr>
            </a:br>
            <a:r>
              <a:rPr lang="ja-JP" altLang="en-US" sz="4500" dirty="0">
                <a:solidFill>
                  <a:schemeClr val="tx2"/>
                </a:solidFill>
              </a:rPr>
              <a:t>（次のステップへ）</a:t>
            </a:r>
          </a:p>
        </p:txBody>
      </p:sp>
      <p:sp>
        <p:nvSpPr>
          <p:cNvPr id="15" name="字幕 14">
            <a:extLst>
              <a:ext uri="{FF2B5EF4-FFF2-40B4-BE49-F238E27FC236}">
                <a16:creationId xmlns:a16="http://schemas.microsoft.com/office/drawing/2014/main" id="{65E07C63-201C-432C-8668-3F219BF62E77}"/>
              </a:ext>
            </a:extLst>
          </p:cNvPr>
          <p:cNvSpPr>
            <a:spLocks noGrp="1"/>
          </p:cNvSpPr>
          <p:nvPr>
            <p:ph type="subTitle" idx="1"/>
          </p:nvPr>
        </p:nvSpPr>
        <p:spPr>
          <a:xfrm>
            <a:off x="1021046" y="3525490"/>
            <a:ext cx="7101908" cy="865639"/>
          </a:xfrm>
        </p:spPr>
        <p:txBody>
          <a:bodyPr anchor="t">
            <a:normAutofit/>
          </a:bodyPr>
          <a:lstStyle/>
          <a:p>
            <a:endParaRPr kumimoji="1" lang="ja-JP" altLang="en-US">
              <a:solidFill>
                <a:schemeClr val="tx2"/>
              </a:solidFill>
            </a:endParaRPr>
          </a:p>
        </p:txBody>
      </p:sp>
      <p:grpSp>
        <p:nvGrpSpPr>
          <p:cNvPr id="24" name="Group 23">
            <a:extLst>
              <a:ext uri="{FF2B5EF4-FFF2-40B4-BE49-F238E27FC236}">
                <a16:creationId xmlns:a16="http://schemas.microsoft.com/office/drawing/2014/main" id="{8A0FAFCA-5C96-453B-83B7-A9AEF7F189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00351" y="0"/>
            <a:ext cx="3243649" cy="2641149"/>
            <a:chOff x="6867015" y="-1"/>
            <a:chExt cx="5324985" cy="3251912"/>
          </a:xfrm>
          <a:solidFill>
            <a:schemeClr val="accent5">
              <a:alpha val="10000"/>
            </a:schemeClr>
          </a:solidFill>
        </p:grpSpPr>
        <p:sp>
          <p:nvSpPr>
            <p:cNvPr id="25" name="Freeform: Shape 24">
              <a:extLst>
                <a:ext uri="{FF2B5EF4-FFF2-40B4-BE49-F238E27FC236}">
                  <a16:creationId xmlns:a16="http://schemas.microsoft.com/office/drawing/2014/main" id="{4A0F84AE-A24D-4353-B1BA-BD80DAA38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AF093259-3E74-43A1-944B-B106C8105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AAA28A35-1E54-4054-BB95-42FAFA13A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FBA3A17F-F3BD-4B94-9CC8-006700210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CD0398DD-AD75-4E2B-A3C6-35073082A8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799165" y="4001437"/>
            <a:ext cx="3655725" cy="2057400"/>
            <a:chOff x="-305" y="-1"/>
            <a:chExt cx="3832880" cy="2876136"/>
          </a:xfrm>
        </p:grpSpPr>
        <p:sp>
          <p:nvSpPr>
            <p:cNvPr id="31" name="Freeform: Shape 30">
              <a:extLst>
                <a:ext uri="{FF2B5EF4-FFF2-40B4-BE49-F238E27FC236}">
                  <a16:creationId xmlns:a16="http://schemas.microsoft.com/office/drawing/2014/main" id="{03E4F247-A844-4CD1-A37E-B7EA0DA2D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E2387B1B-D4D3-493F-8D7A-C7A89DBD4A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C3404477-1F13-4859-84DA-12A303AC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1B8C62FD-B708-4F00-80BB-1250C6011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スライド番号プレースホルダー 3"/>
          <p:cNvSpPr>
            <a:spLocks noGrp="1"/>
          </p:cNvSpPr>
          <p:nvPr>
            <p:ph type="sldNum" sz="quarter" idx="12"/>
          </p:nvPr>
        </p:nvSpPr>
        <p:spPr>
          <a:xfrm>
            <a:off x="6457950" y="6356350"/>
            <a:ext cx="2057400" cy="365125"/>
          </a:xfrm>
        </p:spPr>
        <p:txBody>
          <a:bodyPr>
            <a:normAutofit/>
          </a:bodyPr>
          <a:lstStyle/>
          <a:p>
            <a:pPr>
              <a:lnSpc>
                <a:spcPct val="90000"/>
              </a:lnSpc>
              <a:spcAft>
                <a:spcPts val="600"/>
              </a:spcAft>
            </a:pPr>
            <a:fld id="{55940FB6-D91C-4C45-82A6-6C3F63B50793}" type="slidenum">
              <a:rPr lang="ja-JP" altLang="en-US" sz="1800" smtClean="0"/>
              <a:pPr>
                <a:lnSpc>
                  <a:spcPct val="90000"/>
                </a:lnSpc>
                <a:spcAft>
                  <a:spcPts val="600"/>
                </a:spcAft>
              </a:pPr>
              <a:t>49</a:t>
            </a:fld>
            <a:endParaRPr lang="ja-JP" altLang="en-US" sz="1800"/>
          </a:p>
        </p:txBody>
      </p:sp>
    </p:spTree>
    <p:extLst>
      <p:ext uri="{BB962C8B-B14F-4D97-AF65-F5344CB8AC3E}">
        <p14:creationId xmlns:p14="http://schemas.microsoft.com/office/powerpoint/2010/main" val="283949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08A1B1-D789-4A75-9CBB-3DA7804A18BE}"/>
              </a:ext>
            </a:extLst>
          </p:cNvPr>
          <p:cNvSpPr>
            <a:spLocks noGrp="1"/>
          </p:cNvSpPr>
          <p:nvPr>
            <p:ph type="title"/>
          </p:nvPr>
        </p:nvSpPr>
        <p:spPr/>
        <p:txBody>
          <a:bodyPr>
            <a:normAutofit fontScale="90000"/>
          </a:bodyPr>
          <a:lstStyle/>
          <a:p>
            <a:r>
              <a:rPr kumimoji="1" lang="ja-JP" altLang="en-US" dirty="0"/>
              <a:t>データベースとは</a:t>
            </a:r>
          </a:p>
        </p:txBody>
      </p:sp>
      <p:sp>
        <p:nvSpPr>
          <p:cNvPr id="4" name="スライド番号プレースホルダー 3">
            <a:extLst>
              <a:ext uri="{FF2B5EF4-FFF2-40B4-BE49-F238E27FC236}">
                <a16:creationId xmlns:a16="http://schemas.microsoft.com/office/drawing/2014/main" id="{8C61E4F3-5C0F-4820-B7D8-AB61F7076AF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Rectangle 3">
            <a:extLst>
              <a:ext uri="{FF2B5EF4-FFF2-40B4-BE49-F238E27FC236}">
                <a16:creationId xmlns:a16="http://schemas.microsoft.com/office/drawing/2014/main" id="{956C52FD-833B-46A9-90D5-8EC2711BA12F}"/>
              </a:ext>
            </a:extLst>
          </p:cNvPr>
          <p:cNvSpPr txBox="1">
            <a:spLocks/>
          </p:cNvSpPr>
          <p:nvPr/>
        </p:nvSpPr>
        <p:spPr>
          <a:xfrm>
            <a:off x="550444" y="920878"/>
            <a:ext cx="7962900" cy="98286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データベース</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は、</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特定のテーマや目的</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に従って収集された</a:t>
            </a:r>
            <a:r>
              <a:rPr kumimoji="1" lang="ja-JP" altLang="en-US" sz="2400" b="1"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大量のデータ</a:t>
            </a:r>
            <a:endParaRPr kumimoji="1" lang="ja-JP" altLang="en-US" sz="2400" b="1" i="0" u="sng"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7" name="Text Box 19">
            <a:extLst>
              <a:ext uri="{FF2B5EF4-FFF2-40B4-BE49-F238E27FC236}">
                <a16:creationId xmlns:a16="http://schemas.microsoft.com/office/drawing/2014/main" id="{58D8749F-4AD8-4708-8092-594A0B3E9169}"/>
              </a:ext>
            </a:extLst>
          </p:cNvPr>
          <p:cNvSpPr txBox="1">
            <a:spLocks noChangeArrowheads="1"/>
          </p:cNvSpPr>
          <p:nvPr/>
        </p:nvSpPr>
        <p:spPr bwMode="auto">
          <a:xfrm>
            <a:off x="1097674" y="4191745"/>
            <a:ext cx="756047" cy="391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取引</a:t>
            </a:r>
          </a:p>
        </p:txBody>
      </p:sp>
      <p:sp>
        <p:nvSpPr>
          <p:cNvPr id="8" name="Text Box 20">
            <a:extLst>
              <a:ext uri="{FF2B5EF4-FFF2-40B4-BE49-F238E27FC236}">
                <a16:creationId xmlns:a16="http://schemas.microsoft.com/office/drawing/2014/main" id="{1D46DEDD-1ACA-4953-BE70-9FE45F3D5499}"/>
              </a:ext>
            </a:extLst>
          </p:cNvPr>
          <p:cNvSpPr txBox="1">
            <a:spLocks noChangeArrowheads="1"/>
          </p:cNvSpPr>
          <p:nvPr/>
        </p:nvSpPr>
        <p:spPr bwMode="auto">
          <a:xfrm>
            <a:off x="1092315" y="5753844"/>
            <a:ext cx="721518" cy="391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計測</a:t>
            </a:r>
          </a:p>
        </p:txBody>
      </p:sp>
      <p:sp>
        <p:nvSpPr>
          <p:cNvPr id="9" name="AutoShape 28">
            <a:extLst>
              <a:ext uri="{FF2B5EF4-FFF2-40B4-BE49-F238E27FC236}">
                <a16:creationId xmlns:a16="http://schemas.microsoft.com/office/drawing/2014/main" id="{67B28A7C-638C-4EAF-9DA7-8DB1505E6D1D}"/>
              </a:ext>
            </a:extLst>
          </p:cNvPr>
          <p:cNvSpPr>
            <a:spLocks noChangeArrowheads="1"/>
          </p:cNvSpPr>
          <p:nvPr/>
        </p:nvSpPr>
        <p:spPr bwMode="auto">
          <a:xfrm>
            <a:off x="4390943" y="3956086"/>
            <a:ext cx="1067991" cy="523875"/>
          </a:xfrm>
          <a:prstGeom prst="rightArrow">
            <a:avLst>
              <a:gd name="adj1" fmla="val 50000"/>
              <a:gd name="adj2" fmla="val 62726"/>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endParaRPr kumimoji="1" lang="ja-JP" altLang="en-US" sz="2100" b="0" i="0" u="none" strike="noStrike" kern="1200" cap="none" spc="0" normalizeH="0" baseline="0" noProof="0">
              <a:ln>
                <a:noFill/>
              </a:ln>
              <a:solidFill>
                <a:srgbClr val="FF0000"/>
              </a:solidFill>
              <a:effectLst/>
              <a:uLnTx/>
              <a:uFillTx/>
              <a:latin typeface="Calibri Light" panose="020F0302020204030204" pitchFamily="34" charset="0"/>
              <a:ea typeface="メイリオ" panose="020B0604030504040204" pitchFamily="50" charset="-128"/>
              <a:cs typeface="+mn-cs"/>
            </a:endParaRPr>
          </a:p>
        </p:txBody>
      </p:sp>
      <p:pic>
        <p:nvPicPr>
          <p:cNvPr id="10" name="Picture 30" descr="働く車-軽トラック イラストアイコン">
            <a:extLst>
              <a:ext uri="{FF2B5EF4-FFF2-40B4-BE49-F238E27FC236}">
                <a16:creationId xmlns:a16="http://schemas.microsoft.com/office/drawing/2014/main" id="{0A3EF6CA-B3D3-43C2-A2A8-A5D450D0E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9758" y="3238141"/>
            <a:ext cx="889397" cy="86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1">
            <a:extLst>
              <a:ext uri="{FF2B5EF4-FFF2-40B4-BE49-F238E27FC236}">
                <a16:creationId xmlns:a16="http://schemas.microsoft.com/office/drawing/2014/main" id="{BE995936-8BDB-4D5F-B65F-A3519BB162EC}"/>
              </a:ext>
            </a:extLst>
          </p:cNvPr>
          <p:cNvSpPr txBox="1">
            <a:spLocks noChangeArrowheads="1"/>
          </p:cNvSpPr>
          <p:nvPr/>
        </p:nvSpPr>
        <p:spPr bwMode="auto">
          <a:xfrm>
            <a:off x="1196494" y="6413888"/>
            <a:ext cx="1519238" cy="391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データ収集</a:t>
            </a:r>
          </a:p>
        </p:txBody>
      </p:sp>
      <p:pic>
        <p:nvPicPr>
          <p:cNvPr id="12" name="Picture 33" descr="13">
            <a:extLst>
              <a:ext uri="{FF2B5EF4-FFF2-40B4-BE49-F238E27FC236}">
                <a16:creationId xmlns:a16="http://schemas.microsoft.com/office/drawing/2014/main" id="{738D2BE5-AE9A-475E-B6C5-C3AAF21507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7576" y="2923730"/>
            <a:ext cx="984647" cy="118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4">
            <a:extLst>
              <a:ext uri="{FF2B5EF4-FFF2-40B4-BE49-F238E27FC236}">
                <a16:creationId xmlns:a16="http://schemas.microsoft.com/office/drawing/2014/main" id="{3B5201FC-498F-4D86-92D1-647207B24475}"/>
              </a:ext>
            </a:extLst>
          </p:cNvPr>
          <p:cNvSpPr txBox="1">
            <a:spLocks noChangeArrowheads="1"/>
          </p:cNvSpPr>
          <p:nvPr/>
        </p:nvSpPr>
        <p:spPr bwMode="auto">
          <a:xfrm>
            <a:off x="2459749" y="4134595"/>
            <a:ext cx="752474" cy="391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記入</a:t>
            </a:r>
          </a:p>
        </p:txBody>
      </p:sp>
      <p:sp>
        <p:nvSpPr>
          <p:cNvPr id="14" name="Text Box 35">
            <a:extLst>
              <a:ext uri="{FF2B5EF4-FFF2-40B4-BE49-F238E27FC236}">
                <a16:creationId xmlns:a16="http://schemas.microsoft.com/office/drawing/2014/main" id="{36442C50-2147-4999-8113-247F7D076B27}"/>
              </a:ext>
            </a:extLst>
          </p:cNvPr>
          <p:cNvSpPr txBox="1">
            <a:spLocks noChangeArrowheads="1"/>
          </p:cNvSpPr>
          <p:nvPr/>
        </p:nvSpPr>
        <p:spPr bwMode="auto">
          <a:xfrm>
            <a:off x="5881072" y="5255012"/>
            <a:ext cx="2658874" cy="682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データベース</a:t>
            </a:r>
            <a:endParaRPr kumimoji="1" lang="en-US" altLang="ja-JP" sz="21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endParaRPr>
          </a:p>
          <a:p>
            <a:pPr marL="0" marR="0" lvl="0" indent="0" algn="ctr" defTabSz="457200" rtl="0" eaLnBrk="1" fontAlgn="auto" latinLnBrk="0" hangingPunct="1">
              <a:lnSpc>
                <a:spcPct val="9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（データの集まり）</a:t>
            </a:r>
          </a:p>
        </p:txBody>
      </p:sp>
      <p:pic>
        <p:nvPicPr>
          <p:cNvPr id="15" name="Picture 37" descr="機械の前に立って胸部のレントゲンを撮影する男性を描いたイラスト">
            <a:extLst>
              <a:ext uri="{FF2B5EF4-FFF2-40B4-BE49-F238E27FC236}">
                <a16:creationId xmlns:a16="http://schemas.microsoft.com/office/drawing/2014/main" id="{B69F31CE-3E76-4ACC-8BD4-822FC082D4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8731" y="4567160"/>
            <a:ext cx="10477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38">
            <a:extLst>
              <a:ext uri="{FF2B5EF4-FFF2-40B4-BE49-F238E27FC236}">
                <a16:creationId xmlns:a16="http://schemas.microsoft.com/office/drawing/2014/main" id="{B59A03E4-2C3D-4B75-BE8E-B2EE64905311}"/>
              </a:ext>
            </a:extLst>
          </p:cNvPr>
          <p:cNvSpPr txBox="1">
            <a:spLocks noChangeArrowheads="1"/>
          </p:cNvSpPr>
          <p:nvPr/>
        </p:nvSpPr>
        <p:spPr bwMode="auto">
          <a:xfrm>
            <a:off x="1933491" y="5770513"/>
            <a:ext cx="753666" cy="391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100" b="0" i="0" u="none" strike="noStrike" kern="1200" cap="none" spc="0" normalizeH="0" baseline="0" noProof="0">
                <a:ln>
                  <a:noFill/>
                </a:ln>
                <a:solidFill>
                  <a:prstClr val="black"/>
                </a:solidFill>
                <a:effectLst/>
                <a:uLnTx/>
                <a:uFillTx/>
                <a:latin typeface="Calibri Light" panose="020F0302020204030204" pitchFamily="34" charset="0"/>
                <a:ea typeface="メイリオ" panose="020B0604030504040204" pitchFamily="50" charset="-128"/>
                <a:cs typeface="+mn-cs"/>
              </a:rPr>
              <a:t>撮影</a:t>
            </a:r>
          </a:p>
        </p:txBody>
      </p:sp>
      <p:sp>
        <p:nvSpPr>
          <p:cNvPr id="17" name="Text Box 41">
            <a:extLst>
              <a:ext uri="{FF2B5EF4-FFF2-40B4-BE49-F238E27FC236}">
                <a16:creationId xmlns:a16="http://schemas.microsoft.com/office/drawing/2014/main" id="{A81C549C-3ED4-406A-9B5D-28505870486D}"/>
              </a:ext>
            </a:extLst>
          </p:cNvPr>
          <p:cNvSpPr txBox="1">
            <a:spLocks noChangeArrowheads="1"/>
          </p:cNvSpPr>
          <p:nvPr/>
        </p:nvSpPr>
        <p:spPr bwMode="auto">
          <a:xfrm>
            <a:off x="2715732" y="5634782"/>
            <a:ext cx="1545432" cy="391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データ保存</a:t>
            </a:r>
          </a:p>
        </p:txBody>
      </p:sp>
      <p:pic>
        <p:nvPicPr>
          <p:cNvPr id="18" name="Picture 44" descr="本が詰まったダンボール箱のイラスト">
            <a:extLst>
              <a:ext uri="{FF2B5EF4-FFF2-40B4-BE49-F238E27FC236}">
                <a16:creationId xmlns:a16="http://schemas.microsoft.com/office/drawing/2014/main" id="{EB893D08-103E-4F88-8E19-D1381C12ECB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78822" y="4563220"/>
            <a:ext cx="1310879" cy="108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7" descr="端末にタッチする女性のイラスト">
            <a:extLst>
              <a:ext uri="{FF2B5EF4-FFF2-40B4-BE49-F238E27FC236}">
                <a16:creationId xmlns:a16="http://schemas.microsoft.com/office/drawing/2014/main" id="{7C55F8E5-0776-4268-9FF3-89DC9624668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8832" y="2851101"/>
            <a:ext cx="879872" cy="129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角丸四角形 22">
            <a:extLst>
              <a:ext uri="{FF2B5EF4-FFF2-40B4-BE49-F238E27FC236}">
                <a16:creationId xmlns:a16="http://schemas.microsoft.com/office/drawing/2014/main" id="{FD1791C2-A289-46E9-9806-E2CFD0FF341F}"/>
              </a:ext>
            </a:extLst>
          </p:cNvPr>
          <p:cNvSpPr/>
          <p:nvPr/>
        </p:nvSpPr>
        <p:spPr>
          <a:xfrm>
            <a:off x="407569" y="774518"/>
            <a:ext cx="8105775" cy="1129224"/>
          </a:xfrm>
          <a:prstGeom prst="round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1" name="Picture 6" descr="http://4.bp.blogspot.com/-ugfDrCNROHw/VbnRccqW8JI/AAAAAAAAwLQ/W3tt2UI4bcA/s800/computer_server.png">
            <a:extLst>
              <a:ext uri="{FF2B5EF4-FFF2-40B4-BE49-F238E27FC236}">
                <a16:creationId xmlns:a16="http://schemas.microsoft.com/office/drawing/2014/main" id="{4AFE0348-8BDF-4D37-9B43-605015A30F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47949" y="3003251"/>
            <a:ext cx="2465395" cy="2302062"/>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EFFE0256-0C40-52EF-AFEE-9B6C2AA51E3D}"/>
              </a:ext>
            </a:extLst>
          </p:cNvPr>
          <p:cNvSpPr txBox="1"/>
          <p:nvPr/>
        </p:nvSpPr>
        <p:spPr>
          <a:xfrm>
            <a:off x="1067838" y="2075042"/>
            <a:ext cx="726352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例：銀行、商店、交通機関、電話会社などさまざま</a:t>
            </a:r>
          </a:p>
        </p:txBody>
      </p:sp>
    </p:spTree>
    <p:extLst>
      <p:ext uri="{BB962C8B-B14F-4D97-AF65-F5344CB8AC3E}">
        <p14:creationId xmlns:p14="http://schemas.microsoft.com/office/powerpoint/2010/main" val="27354599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この授業</a:t>
            </a:r>
          </a:p>
        </p:txBody>
      </p:sp>
      <p:sp>
        <p:nvSpPr>
          <p:cNvPr id="3" name="コンテンツ プレースホルダー 2"/>
          <p:cNvSpPr>
            <a:spLocks noGrp="1"/>
          </p:cNvSpPr>
          <p:nvPr>
            <p:ph idx="1"/>
          </p:nvPr>
        </p:nvSpPr>
        <p:spPr/>
        <p:txBody>
          <a:bodyPr>
            <a:noAutofit/>
          </a:bodyPr>
          <a:lstStyle/>
          <a:p>
            <a:pPr>
              <a:spcBef>
                <a:spcPts val="0"/>
              </a:spcBef>
            </a:pPr>
            <a:r>
              <a:rPr lang="ja-JP" altLang="en-US" b="1" dirty="0">
                <a:solidFill>
                  <a:srgbClr val="C00000"/>
                </a:solidFill>
              </a:rPr>
              <a:t>データベースシステム</a:t>
            </a:r>
            <a:r>
              <a:rPr lang="ja-JP" altLang="en-US" dirty="0"/>
              <a:t>について知る</a:t>
            </a:r>
            <a:endParaRPr lang="en-US" altLang="ja-JP" dirty="0"/>
          </a:p>
          <a:p>
            <a:pPr marL="0" indent="0">
              <a:spcBef>
                <a:spcPts val="0"/>
              </a:spcBef>
              <a:buNone/>
            </a:pPr>
            <a:endParaRPr lang="en-US" altLang="ja-JP" b="1" dirty="0">
              <a:solidFill>
                <a:srgbClr val="C00000"/>
              </a:solidFill>
            </a:endParaRPr>
          </a:p>
          <a:p>
            <a:pPr>
              <a:spcBef>
                <a:spcPts val="0"/>
              </a:spcBef>
            </a:pPr>
            <a:r>
              <a:rPr lang="ja-JP" altLang="en-US" b="1" dirty="0">
                <a:solidFill>
                  <a:srgbClr val="C00000"/>
                </a:solidFill>
              </a:rPr>
              <a:t>データベースの設計、製作、活用</a:t>
            </a:r>
            <a:r>
              <a:rPr lang="ja-JP" altLang="en-US" dirty="0"/>
              <a:t>の実践知識を得る</a:t>
            </a:r>
            <a:endParaRPr lang="en-US" altLang="ja-JP" dirty="0"/>
          </a:p>
          <a:p>
            <a:pPr>
              <a:spcBef>
                <a:spcPts val="0"/>
              </a:spcBef>
            </a:pPr>
            <a:endParaRPr lang="en-US" altLang="ja-JP" dirty="0">
              <a:solidFill>
                <a:srgbClr val="C00000"/>
              </a:solidFill>
            </a:endParaRPr>
          </a:p>
          <a:p>
            <a:r>
              <a:rPr lang="ja-JP" altLang="en-US" b="1" dirty="0">
                <a:solidFill>
                  <a:srgbClr val="C00000"/>
                </a:solidFill>
              </a:rPr>
              <a:t>データベースシステム</a:t>
            </a:r>
            <a:r>
              <a:rPr lang="ja-JP" altLang="en-US" dirty="0"/>
              <a:t>ならではの</a:t>
            </a:r>
            <a:r>
              <a:rPr lang="ja-JP" altLang="en-US" b="1" dirty="0">
                <a:solidFill>
                  <a:srgbClr val="C00000"/>
                </a:solidFill>
              </a:rPr>
              <a:t>セキュリティ</a:t>
            </a:r>
            <a:r>
              <a:rPr lang="ja-JP" altLang="en-US" dirty="0"/>
              <a:t>（</a:t>
            </a:r>
            <a:r>
              <a:rPr lang="ja-JP" altLang="en-US" b="1" dirty="0"/>
              <a:t>データが消失、破損しない仕組み</a:t>
            </a:r>
            <a:r>
              <a:rPr lang="ja-JP" altLang="en-US" dirty="0"/>
              <a:t>）も知る</a:t>
            </a:r>
            <a:endParaRPr lang="en-US" altLang="ja-JP" dirty="0"/>
          </a:p>
          <a:p>
            <a:endParaRPr lang="en-US" altLang="ja-JP"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50</a:t>
            </a:fld>
            <a:endParaRPr lang="ja-JP" altLang="en-US"/>
          </a:p>
        </p:txBody>
      </p:sp>
    </p:spTree>
    <p:extLst>
      <p:ext uri="{BB962C8B-B14F-4D97-AF65-F5344CB8AC3E}">
        <p14:creationId xmlns:p14="http://schemas.microsoft.com/office/powerpoint/2010/main" val="33921592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１５回の授業計画</a:t>
            </a:r>
          </a:p>
        </p:txBody>
      </p:sp>
      <p:sp>
        <p:nvSpPr>
          <p:cNvPr id="4" name="スライド番号プレースホルダー 3"/>
          <p:cNvSpPr>
            <a:spLocks noGrp="1"/>
          </p:cNvSpPr>
          <p:nvPr>
            <p:ph type="sldNum" sz="quarter" idx="12"/>
          </p:nvPr>
        </p:nvSpPr>
        <p:spPr/>
        <p:txBody>
          <a:bodyPr>
            <a:noAutofit/>
          </a:bodyPr>
          <a:lstStyle/>
          <a:p>
            <a:fld id="{40E8DB55-E895-48B7-B177-8BA3B81DB942}" type="slidenum">
              <a:rPr lang="en-US" altLang="ja-JP" smtClean="0"/>
              <a:pPr/>
              <a:t>51</a:t>
            </a:fld>
            <a:endParaRPr lang="ja-JP" altLang="en-US"/>
          </a:p>
        </p:txBody>
      </p:sp>
      <p:graphicFrame>
        <p:nvGraphicFramePr>
          <p:cNvPr id="5" name="表 4"/>
          <p:cNvGraphicFramePr>
            <a:graphicFrameLocks noGrp="1"/>
          </p:cNvGraphicFramePr>
          <p:nvPr>
            <p:extLst>
              <p:ext uri="{D42A27DB-BD31-4B8C-83A1-F6EECF244321}">
                <p14:modId xmlns:p14="http://schemas.microsoft.com/office/powerpoint/2010/main" val="3145270146"/>
              </p:ext>
            </p:extLst>
          </p:nvPr>
        </p:nvGraphicFramePr>
        <p:xfrm>
          <a:off x="563628" y="1392576"/>
          <a:ext cx="7911913" cy="5498293"/>
        </p:xfrm>
        <a:graphic>
          <a:graphicData uri="http://schemas.openxmlformats.org/drawingml/2006/table">
            <a:tbl>
              <a:tblPr bandRow="1">
                <a:tableStyleId>{5C22544A-7EE6-4342-B048-85BDC9FD1C3A}</a:tableStyleId>
              </a:tblPr>
              <a:tblGrid>
                <a:gridCol w="615527">
                  <a:extLst>
                    <a:ext uri="{9D8B030D-6E8A-4147-A177-3AD203B41FA5}">
                      <a16:colId xmlns:a16="http://schemas.microsoft.com/office/drawing/2014/main" val="175171309"/>
                    </a:ext>
                  </a:extLst>
                </a:gridCol>
                <a:gridCol w="3340430">
                  <a:extLst>
                    <a:ext uri="{9D8B030D-6E8A-4147-A177-3AD203B41FA5}">
                      <a16:colId xmlns:a16="http://schemas.microsoft.com/office/drawing/2014/main" val="3431702987"/>
                    </a:ext>
                  </a:extLst>
                </a:gridCol>
                <a:gridCol w="657437">
                  <a:extLst>
                    <a:ext uri="{9D8B030D-6E8A-4147-A177-3AD203B41FA5}">
                      <a16:colId xmlns:a16="http://schemas.microsoft.com/office/drawing/2014/main" val="2185468488"/>
                    </a:ext>
                  </a:extLst>
                </a:gridCol>
                <a:gridCol w="3298519">
                  <a:extLst>
                    <a:ext uri="{9D8B030D-6E8A-4147-A177-3AD203B41FA5}">
                      <a16:colId xmlns:a16="http://schemas.microsoft.com/office/drawing/2014/main" val="1631933156"/>
                    </a:ext>
                  </a:extLst>
                </a:gridCol>
              </a:tblGrid>
              <a:tr h="801984">
                <a:tc>
                  <a:txBody>
                    <a:bodyPr/>
                    <a:lstStyle/>
                    <a:p>
                      <a:r>
                        <a:rPr kumimoji="1" lang="en-US" altLang="ja-JP" sz="1800" dirty="0">
                          <a:latin typeface="メイリオ" panose="020B0604030504040204" pitchFamily="50" charset="-128"/>
                          <a:ea typeface="メイリオ" panose="020B0604030504040204" pitchFamily="50" charset="-128"/>
                        </a:rPr>
                        <a:t>1</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dirty="0">
                          <a:latin typeface="メイリオ" panose="020B0604030504040204" pitchFamily="50" charset="-128"/>
                          <a:ea typeface="メイリオ" panose="020B0604030504040204" pitchFamily="50" charset="-128"/>
                        </a:rPr>
                        <a:t>データベースとは，データベースシステムとは、情報とデータ</a:t>
                      </a:r>
                    </a:p>
                  </a:txBody>
                  <a:tcPr marL="68580" marR="68580" marT="34290" marB="34290"/>
                </a:tc>
                <a:tc>
                  <a:txBody>
                    <a:bodyPr/>
                    <a:lstStyle/>
                    <a:p>
                      <a:r>
                        <a:rPr kumimoji="1" lang="en-US" altLang="ja-JP" sz="1800" dirty="0">
                          <a:latin typeface="メイリオ" panose="020B0604030504040204" pitchFamily="50" charset="-128"/>
                          <a:ea typeface="メイリオ" panose="020B0604030504040204" pitchFamily="50" charset="-128"/>
                        </a:rPr>
                        <a:t>9</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メイリオ" panose="020B0604030504040204" pitchFamily="50" charset="-128"/>
                          <a:ea typeface="メイリオ" panose="020B0604030504040204" pitchFamily="50" charset="-128"/>
                        </a:rPr>
                        <a:t>主キーと外部キー</a:t>
                      </a:r>
                    </a:p>
                  </a:txBody>
                  <a:tcPr marL="68580" marR="68580" marT="34290" marB="34290"/>
                </a:tc>
                <a:extLst>
                  <a:ext uri="{0D108BD9-81ED-4DB2-BD59-A6C34878D82A}">
                    <a16:rowId xmlns:a16="http://schemas.microsoft.com/office/drawing/2014/main" val="924611090"/>
                  </a:ext>
                </a:extLst>
              </a:tr>
              <a:tr h="560526">
                <a:tc>
                  <a:txBody>
                    <a:bodyPr/>
                    <a:lstStyle/>
                    <a:p>
                      <a:r>
                        <a:rPr kumimoji="1" lang="en-US" altLang="ja-JP" sz="1800" dirty="0">
                          <a:latin typeface="メイリオ" panose="020B0604030504040204" pitchFamily="50" charset="-128"/>
                          <a:ea typeface="メイリオ" panose="020B0604030504040204" pitchFamily="50" charset="-128"/>
                        </a:rPr>
                        <a:t>2</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lang="en-US" altLang="ja-JP" sz="1800" dirty="0">
                          <a:latin typeface="メイリオ" panose="020B0604030504040204" pitchFamily="50" charset="-128"/>
                          <a:ea typeface="メイリオ" panose="020B0604030504040204" pitchFamily="50" charset="-128"/>
                        </a:rPr>
                        <a:t>SQL</a:t>
                      </a:r>
                      <a:r>
                        <a:rPr lang="ja-JP" altLang="en-US" sz="1800" dirty="0">
                          <a:latin typeface="メイリオ" panose="020B0604030504040204" pitchFamily="50" charset="-128"/>
                          <a:ea typeface="メイリオ" panose="020B0604030504040204" pitchFamily="50" charset="-128"/>
                        </a:rPr>
                        <a:t>、</a:t>
                      </a:r>
                      <a:r>
                        <a:rPr lang="en-US" altLang="ja-JP" sz="1800" dirty="0">
                          <a:latin typeface="メイリオ" panose="020B0604030504040204" pitchFamily="50" charset="-128"/>
                          <a:ea typeface="メイリオ" panose="020B0604030504040204" pitchFamily="50" charset="-128"/>
                        </a:rPr>
                        <a:t>SQL </a:t>
                      </a:r>
                      <a:r>
                        <a:rPr lang="ja-JP" altLang="en-US" sz="1800" dirty="0">
                          <a:latin typeface="メイリオ" panose="020B0604030504040204" pitchFamily="50" charset="-128"/>
                          <a:ea typeface="メイリオ" panose="020B0604030504040204" pitchFamily="50" charset="-128"/>
                        </a:rPr>
                        <a:t>のデータ型、テーブル定義、問い合わせ（クエリ）</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en-US" altLang="ja-JP" sz="1800" dirty="0">
                          <a:latin typeface="メイリオ" panose="020B0604030504040204" pitchFamily="50" charset="-128"/>
                          <a:ea typeface="メイリオ" panose="020B0604030504040204" pitchFamily="50" charset="-128"/>
                        </a:rPr>
                        <a:t>10</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dirty="0">
                          <a:latin typeface="メイリオ" panose="020B0604030504040204" pitchFamily="50" charset="-128"/>
                          <a:ea typeface="メイリオ" panose="020B0604030504040204" pitchFamily="50" charset="-128"/>
                        </a:rPr>
                        <a:t>正規化の目的と手順、</a:t>
                      </a:r>
                      <a:r>
                        <a:rPr kumimoji="1" lang="en-US" altLang="ja-JP" sz="1800" dirty="0">
                          <a:latin typeface="メイリオ" panose="020B0604030504040204" pitchFamily="50" charset="-128"/>
                          <a:ea typeface="メイリオ" panose="020B0604030504040204" pitchFamily="50" charset="-128"/>
                        </a:rPr>
                        <a:t>SQL </a:t>
                      </a:r>
                      <a:r>
                        <a:rPr kumimoji="1" lang="ja-JP" altLang="en-US" sz="1800" dirty="0">
                          <a:latin typeface="メイリオ" panose="020B0604030504040204" pitchFamily="50" charset="-128"/>
                          <a:ea typeface="メイリオ" panose="020B0604030504040204" pitchFamily="50" charset="-128"/>
                        </a:rPr>
                        <a:t>による正規化</a:t>
                      </a:r>
                    </a:p>
                  </a:txBody>
                  <a:tcPr marL="68580" marR="68580" marT="34290" marB="34290"/>
                </a:tc>
                <a:extLst>
                  <a:ext uri="{0D108BD9-81ED-4DB2-BD59-A6C34878D82A}">
                    <a16:rowId xmlns:a16="http://schemas.microsoft.com/office/drawing/2014/main" val="44684252"/>
                  </a:ext>
                </a:extLst>
              </a:tr>
              <a:tr h="560526">
                <a:tc>
                  <a:txBody>
                    <a:bodyPr/>
                    <a:lstStyle/>
                    <a:p>
                      <a:r>
                        <a:rPr kumimoji="1" lang="en-US" altLang="ja-JP" sz="1800" dirty="0">
                          <a:latin typeface="メイリオ" panose="020B0604030504040204" pitchFamily="50" charset="-128"/>
                          <a:ea typeface="メイリオ" panose="020B0604030504040204" pitchFamily="50" charset="-128"/>
                        </a:rPr>
                        <a:t>3</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dirty="0">
                          <a:latin typeface="メイリオ" panose="020B0604030504040204" pitchFamily="50" charset="-128"/>
                          <a:ea typeface="メイリオ" panose="020B0604030504040204" pitchFamily="50" charset="-128"/>
                        </a:rPr>
                        <a:t>データベース設計、異状、正規化</a:t>
                      </a:r>
                    </a:p>
                  </a:txBody>
                  <a:tcPr marL="68580" marR="68580" marT="34290" marB="34290"/>
                </a:tc>
                <a:tc>
                  <a:txBody>
                    <a:bodyPr/>
                    <a:lstStyle/>
                    <a:p>
                      <a:r>
                        <a:rPr kumimoji="1" lang="en-US" altLang="ja-JP" sz="1800" dirty="0">
                          <a:latin typeface="メイリオ" panose="020B0604030504040204" pitchFamily="50" charset="-128"/>
                          <a:ea typeface="メイリオ" panose="020B0604030504040204" pitchFamily="50" charset="-128"/>
                        </a:rPr>
                        <a:t>11</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dirty="0">
                          <a:latin typeface="メイリオ" panose="020B0604030504040204" pitchFamily="50" charset="-128"/>
                          <a:ea typeface="メイリオ" panose="020B0604030504040204" pitchFamily="50" charset="-128"/>
                        </a:rPr>
                        <a:t>リレーショナルデータベースの設計手法とベストプラクティス</a:t>
                      </a:r>
                    </a:p>
                  </a:txBody>
                  <a:tcPr marL="68580" marR="68580" marT="34290" marB="34290"/>
                </a:tc>
                <a:extLst>
                  <a:ext uri="{0D108BD9-81ED-4DB2-BD59-A6C34878D82A}">
                    <a16:rowId xmlns:a16="http://schemas.microsoft.com/office/drawing/2014/main" val="1598269825"/>
                  </a:ext>
                </a:extLst>
              </a:tr>
              <a:tr h="560526">
                <a:tc>
                  <a:txBody>
                    <a:bodyPr/>
                    <a:lstStyle/>
                    <a:p>
                      <a:r>
                        <a:rPr kumimoji="1" lang="en-US" altLang="ja-JP" sz="1800" dirty="0">
                          <a:latin typeface="メイリオ" panose="020B0604030504040204" pitchFamily="50" charset="-128"/>
                          <a:ea typeface="メイリオ" panose="020B0604030504040204" pitchFamily="50" charset="-128"/>
                        </a:rPr>
                        <a:t>4</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lang="en-US" altLang="ja-JP" sz="1800" dirty="0">
                          <a:latin typeface="メイリオ" panose="020B0604030504040204" pitchFamily="50" charset="-128"/>
                          <a:ea typeface="メイリオ" panose="020B0604030504040204" pitchFamily="50" charset="-128"/>
                        </a:rPr>
                        <a:t>SQL</a:t>
                      </a:r>
                      <a:r>
                        <a:rPr lang="ja-JP" altLang="en-US" sz="1800" dirty="0">
                          <a:latin typeface="メイリオ" panose="020B0604030504040204" pitchFamily="50" charset="-128"/>
                          <a:ea typeface="メイリオ" panose="020B0604030504040204" pitchFamily="50" charset="-128"/>
                        </a:rPr>
                        <a:t> 問い合わせの広範な能力</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en-US" altLang="ja-JP" sz="1800" dirty="0">
                          <a:latin typeface="メイリオ" panose="020B0604030504040204" pitchFamily="50" charset="-128"/>
                          <a:ea typeface="メイリオ" panose="020B0604030504040204" pitchFamily="50" charset="-128"/>
                        </a:rPr>
                        <a:t>12</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pPr algn="l"/>
                      <a:r>
                        <a:rPr lang="en-US" altLang="ja-JP" sz="1800" dirty="0">
                          <a:effectLst/>
                          <a:latin typeface="メイリオ" panose="020B0604030504040204" pitchFamily="50" charset="-128"/>
                          <a:ea typeface="メイリオ" panose="020B0604030504040204" pitchFamily="50" charset="-128"/>
                        </a:rPr>
                        <a:t>IT</a:t>
                      </a:r>
                      <a:r>
                        <a:rPr lang="ja-JP" altLang="en-US" sz="1800" dirty="0">
                          <a:effectLst/>
                          <a:latin typeface="メイリオ" panose="020B0604030504040204" pitchFamily="50" charset="-128"/>
                          <a:ea typeface="メイリオ" panose="020B0604030504040204" pitchFamily="50" charset="-128"/>
                        </a:rPr>
                        <a:t>システムとデータベースシステムの連携</a:t>
                      </a:r>
                    </a:p>
                  </a:txBody>
                  <a:tcPr marL="17860" marR="17860" marT="25004" marB="17860" anchor="ctr"/>
                </a:tc>
                <a:extLst>
                  <a:ext uri="{0D108BD9-81ED-4DB2-BD59-A6C34878D82A}">
                    <a16:rowId xmlns:a16="http://schemas.microsoft.com/office/drawing/2014/main" val="2028375985"/>
                  </a:ext>
                </a:extLst>
              </a:tr>
              <a:tr h="470065">
                <a:tc>
                  <a:txBody>
                    <a:bodyPr/>
                    <a:lstStyle/>
                    <a:p>
                      <a:r>
                        <a:rPr kumimoji="1" lang="en-US" altLang="ja-JP" sz="1800" dirty="0">
                          <a:latin typeface="メイリオ" panose="020B0604030504040204" pitchFamily="50" charset="-128"/>
                          <a:ea typeface="メイリオ" panose="020B0604030504040204" pitchFamily="50" charset="-128"/>
                        </a:rPr>
                        <a:t>5</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lang="en-US" altLang="ja-JP" sz="1800" dirty="0">
                          <a:latin typeface="メイリオ" panose="020B0604030504040204" pitchFamily="50" charset="-128"/>
                          <a:ea typeface="メイリオ" panose="020B0604030504040204" pitchFamily="50" charset="-128"/>
                        </a:rPr>
                        <a:t>SQL </a:t>
                      </a:r>
                      <a:r>
                        <a:rPr lang="ja-JP" altLang="en-US" sz="1800" dirty="0">
                          <a:latin typeface="メイリオ" panose="020B0604030504040204" pitchFamily="50" charset="-128"/>
                          <a:ea typeface="メイリオ" panose="020B0604030504040204" pitchFamily="50" charset="-128"/>
                        </a:rPr>
                        <a:t>の </a:t>
                      </a:r>
                      <a:r>
                        <a:rPr lang="en-US" altLang="ja-JP" sz="1800" dirty="0">
                          <a:latin typeface="メイリオ" panose="020B0604030504040204" pitchFamily="50" charset="-128"/>
                          <a:ea typeface="メイリオ" panose="020B0604030504040204" pitchFamily="50" charset="-128"/>
                        </a:rPr>
                        <a:t>SELECT</a:t>
                      </a:r>
                      <a:r>
                        <a:rPr lang="ja-JP" altLang="en-US" sz="1800" dirty="0">
                          <a:latin typeface="メイリオ" panose="020B0604030504040204" pitchFamily="50" charset="-128"/>
                          <a:ea typeface="メイリオ" panose="020B0604030504040204" pitchFamily="50" charset="-128"/>
                        </a:rPr>
                        <a:t>、</a:t>
                      </a:r>
                      <a:r>
                        <a:rPr lang="en-US" altLang="ja-JP" sz="1800" dirty="0">
                          <a:latin typeface="メイリオ" panose="020B0604030504040204" pitchFamily="50" charset="-128"/>
                          <a:ea typeface="メイリオ" panose="020B0604030504040204" pitchFamily="50" charset="-128"/>
                        </a:rPr>
                        <a:t>FROM</a:t>
                      </a:r>
                      <a:r>
                        <a:rPr lang="ja-JP" altLang="en-US" sz="1800" dirty="0">
                          <a:latin typeface="メイリオ" panose="020B0604030504040204" pitchFamily="50" charset="-128"/>
                          <a:ea typeface="メイリオ" panose="020B0604030504040204" pitchFamily="50" charset="-128"/>
                        </a:rPr>
                        <a:t>、</a:t>
                      </a:r>
                      <a:r>
                        <a:rPr lang="en-US" altLang="ja-JP" sz="1800" dirty="0">
                          <a:latin typeface="メイリオ" panose="020B0604030504040204" pitchFamily="50" charset="-128"/>
                          <a:ea typeface="メイリオ" panose="020B0604030504040204" pitchFamily="50" charset="-128"/>
                        </a:rPr>
                        <a:t>WHERE</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en-US" altLang="ja-JP" sz="1800" dirty="0">
                          <a:latin typeface="メイリオ" panose="020B0604030504040204" pitchFamily="50" charset="-128"/>
                          <a:ea typeface="メイリオ" panose="020B0604030504040204" pitchFamily="50" charset="-128"/>
                        </a:rPr>
                        <a:t>13</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dirty="0">
                          <a:latin typeface="メイリオ" panose="020B0604030504040204" pitchFamily="50" charset="-128"/>
                          <a:ea typeface="メイリオ" panose="020B0604030504040204" pitchFamily="50" charset="-128"/>
                        </a:rPr>
                        <a:t>トランザクション、データ共有</a:t>
                      </a:r>
                    </a:p>
                  </a:txBody>
                  <a:tcPr marL="68580" marR="68580" marT="34290" marB="34290"/>
                </a:tc>
                <a:extLst>
                  <a:ext uri="{0D108BD9-81ED-4DB2-BD59-A6C34878D82A}">
                    <a16:rowId xmlns:a16="http://schemas.microsoft.com/office/drawing/2014/main" val="3846364172"/>
                  </a:ext>
                </a:extLst>
              </a:tr>
              <a:tr h="470065">
                <a:tc>
                  <a:txBody>
                    <a:bodyPr/>
                    <a:lstStyle/>
                    <a:p>
                      <a:r>
                        <a:rPr kumimoji="1" lang="en-US" altLang="ja-JP" sz="1800" dirty="0">
                          <a:latin typeface="メイリオ" panose="020B0604030504040204" pitchFamily="50" charset="-128"/>
                          <a:ea typeface="メイリオ" panose="020B0604030504040204" pitchFamily="50" charset="-128"/>
                        </a:rPr>
                        <a:t>6</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en-US" altLang="ja-JP" sz="1800" dirty="0">
                          <a:latin typeface="メイリオ" panose="020B0604030504040204" pitchFamily="50" charset="-128"/>
                          <a:ea typeface="メイリオ" panose="020B0604030504040204" pitchFamily="50" charset="-128"/>
                        </a:rPr>
                        <a:t>SQL </a:t>
                      </a:r>
                      <a:r>
                        <a:rPr kumimoji="1" lang="ja-JP" altLang="en-US" sz="1800" dirty="0">
                          <a:latin typeface="メイリオ" panose="020B0604030504040204" pitchFamily="50" charset="-128"/>
                          <a:ea typeface="メイリオ" panose="020B0604030504040204" pitchFamily="50" charset="-128"/>
                        </a:rPr>
                        <a:t>による結合、</a:t>
                      </a:r>
                      <a:r>
                        <a:rPr kumimoji="1" lang="en-US" altLang="ja-JP" sz="1800" dirty="0">
                          <a:latin typeface="メイリオ" panose="020B0604030504040204" pitchFamily="50" charset="-128"/>
                          <a:ea typeface="メイリオ" panose="020B0604030504040204" pitchFamily="50" charset="-128"/>
                        </a:rPr>
                        <a:t>JOIN</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en-US" altLang="ja-JP" sz="1800" dirty="0">
                          <a:latin typeface="メイリオ" panose="020B0604030504040204" pitchFamily="50" charset="-128"/>
                          <a:ea typeface="メイリオ" panose="020B0604030504040204" pitchFamily="50" charset="-128"/>
                        </a:rPr>
                        <a:t>14</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b="0" i="0" kern="1200" dirty="0">
                          <a:solidFill>
                            <a:schemeClr val="dk1"/>
                          </a:solidFill>
                          <a:effectLst/>
                          <a:latin typeface="メイリオ" panose="020B0604030504040204" pitchFamily="50" charset="-128"/>
                          <a:ea typeface="メイリオ" panose="020B0604030504040204" pitchFamily="50" charset="-128"/>
                          <a:cs typeface="+mn-cs"/>
                        </a:rPr>
                        <a:t>インデックスの作成と利用、データベースのセキュリティ</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extLst>
                  <a:ext uri="{0D108BD9-81ED-4DB2-BD59-A6C34878D82A}">
                    <a16:rowId xmlns:a16="http://schemas.microsoft.com/office/drawing/2014/main" val="3027450689"/>
                  </a:ext>
                </a:extLst>
              </a:tr>
              <a:tr h="560526">
                <a:tc>
                  <a:txBody>
                    <a:bodyPr/>
                    <a:lstStyle/>
                    <a:p>
                      <a:r>
                        <a:rPr kumimoji="1" lang="en-US" altLang="ja-JP" sz="1800" dirty="0">
                          <a:latin typeface="メイリオ" panose="020B0604030504040204" pitchFamily="50" charset="-128"/>
                          <a:ea typeface="メイリオ" panose="020B0604030504040204" pitchFamily="50" charset="-128"/>
                        </a:rPr>
                        <a:t>7</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lang="en-US" altLang="ja-JP" sz="1800" dirty="0">
                          <a:latin typeface="メイリオ" panose="020B0604030504040204" pitchFamily="50" charset="-128"/>
                          <a:ea typeface="メイリオ" panose="020B0604030504040204" pitchFamily="50" charset="-128"/>
                        </a:rPr>
                        <a:t>SQL </a:t>
                      </a:r>
                      <a:r>
                        <a:rPr lang="ja-JP" altLang="en-US" sz="1800" dirty="0">
                          <a:latin typeface="メイリオ" panose="020B0604030504040204" pitchFamily="50" charset="-128"/>
                          <a:ea typeface="メイリオ" panose="020B0604030504040204" pitchFamily="50" charset="-128"/>
                        </a:rPr>
                        <a:t>によるグループ化、</a:t>
                      </a:r>
                      <a:r>
                        <a:rPr lang="en-US" altLang="ja-JP" sz="1800" dirty="0">
                          <a:latin typeface="メイリオ" panose="020B0604030504040204" pitchFamily="50" charset="-128"/>
                          <a:ea typeface="メイリオ" panose="020B0604030504040204" pitchFamily="50" charset="-128"/>
                        </a:rPr>
                        <a:t>GROUP BY</a:t>
                      </a:r>
                      <a:r>
                        <a:rPr lang="ja-JP" altLang="en-US" sz="1800" dirty="0">
                          <a:latin typeface="メイリオ" panose="020B0604030504040204" pitchFamily="50" charset="-128"/>
                          <a:ea typeface="メイリオ" panose="020B0604030504040204" pitchFamily="50" charset="-128"/>
                        </a:rPr>
                        <a:t>、</a:t>
                      </a:r>
                      <a:r>
                        <a:rPr lang="en-US" altLang="ja-JP" sz="1800" dirty="0">
                          <a:latin typeface="メイリオ" panose="020B0604030504040204" pitchFamily="50" charset="-128"/>
                          <a:ea typeface="メイリオ" panose="020B0604030504040204" pitchFamily="50" charset="-128"/>
                        </a:rPr>
                        <a:t>HAVING</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en-US" altLang="ja-JP" sz="1800" dirty="0">
                          <a:latin typeface="メイリオ" panose="020B0604030504040204" pitchFamily="50" charset="-128"/>
                          <a:ea typeface="メイリオ" panose="020B0604030504040204" pitchFamily="50" charset="-128"/>
                        </a:rPr>
                        <a:t>15</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b="0" i="0" kern="1200" dirty="0">
                          <a:solidFill>
                            <a:schemeClr val="dk1"/>
                          </a:solidFill>
                          <a:effectLst/>
                          <a:latin typeface="メイリオ" panose="020B0604030504040204" pitchFamily="50" charset="-128"/>
                          <a:ea typeface="メイリオ" panose="020B0604030504040204" pitchFamily="50" charset="-128"/>
                          <a:cs typeface="+mn-cs"/>
                        </a:rPr>
                        <a:t>種々のデータベースシステム</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extLst>
                  <a:ext uri="{0D108BD9-81ED-4DB2-BD59-A6C34878D82A}">
                    <a16:rowId xmlns:a16="http://schemas.microsoft.com/office/drawing/2014/main" val="374940931"/>
                  </a:ext>
                </a:extLst>
              </a:tr>
              <a:tr h="470065">
                <a:tc>
                  <a:txBody>
                    <a:bodyPr/>
                    <a:lstStyle/>
                    <a:p>
                      <a:r>
                        <a:rPr kumimoji="1" lang="en-US" altLang="ja-JP" sz="1800" dirty="0">
                          <a:latin typeface="メイリオ" panose="020B0604030504040204" pitchFamily="50" charset="-128"/>
                          <a:ea typeface="メイリオ" panose="020B0604030504040204" pitchFamily="50" charset="-128"/>
                        </a:rPr>
                        <a:t>8</a:t>
                      </a:r>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tc>
                  <a:txBody>
                    <a:bodyPr/>
                    <a:lstStyle/>
                    <a:p>
                      <a:r>
                        <a:rPr kumimoji="1" lang="ja-JP" altLang="en-US" sz="1800" dirty="0">
                          <a:latin typeface="メイリオ" panose="020B0604030504040204" pitchFamily="50" charset="-128"/>
                          <a:ea typeface="メイリオ" panose="020B0604030504040204" pitchFamily="50" charset="-128"/>
                        </a:rPr>
                        <a:t>副問い合わせの目的と利用</a:t>
                      </a:r>
                    </a:p>
                  </a:txBody>
                  <a:tcPr marL="68580" marR="68580" marT="34290" marB="34290"/>
                </a:tc>
                <a:tc>
                  <a:txBody>
                    <a:bodyPr/>
                    <a:lstStyle/>
                    <a:p>
                      <a:endParaRPr kumimoji="1" lang="ja-JP" altLang="en-US" sz="1800">
                        <a:latin typeface="メイリオ" panose="020B0604030504040204" pitchFamily="50" charset="-128"/>
                        <a:ea typeface="メイリオ" panose="020B0604030504040204" pitchFamily="50" charset="-128"/>
                      </a:endParaRPr>
                    </a:p>
                  </a:txBody>
                  <a:tcPr marL="68580" marR="68580" marT="34290" marB="34290"/>
                </a:tc>
                <a:tc>
                  <a:txBody>
                    <a:bodyPr/>
                    <a:lstStyle/>
                    <a:p>
                      <a:endParaRPr kumimoji="1" lang="ja-JP" altLang="en-US" sz="1800" dirty="0">
                        <a:latin typeface="メイリオ" panose="020B0604030504040204" pitchFamily="50" charset="-128"/>
                        <a:ea typeface="メイリオ" panose="020B0604030504040204" pitchFamily="50" charset="-128"/>
                      </a:endParaRPr>
                    </a:p>
                  </a:txBody>
                  <a:tcPr marL="68580" marR="68580" marT="34290" marB="34290"/>
                </a:tc>
                <a:extLst>
                  <a:ext uri="{0D108BD9-81ED-4DB2-BD59-A6C34878D82A}">
                    <a16:rowId xmlns:a16="http://schemas.microsoft.com/office/drawing/2014/main" val="4041953737"/>
                  </a:ext>
                </a:extLst>
              </a:tr>
            </a:tbl>
          </a:graphicData>
        </a:graphic>
      </p:graphicFrame>
    </p:spTree>
    <p:extLst>
      <p:ext uri="{BB962C8B-B14F-4D97-AF65-F5344CB8AC3E}">
        <p14:creationId xmlns:p14="http://schemas.microsoft.com/office/powerpoint/2010/main" val="3931226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9A942B-922C-4DFC-BFCC-5D6D760E68D4}"/>
              </a:ext>
            </a:extLst>
          </p:cNvPr>
          <p:cNvSpPr>
            <a:spLocks noGrp="1"/>
          </p:cNvSpPr>
          <p:nvPr>
            <p:ph type="title"/>
          </p:nvPr>
        </p:nvSpPr>
        <p:spPr/>
        <p:txBody>
          <a:bodyPr>
            <a:normAutofit fontScale="90000"/>
          </a:bodyPr>
          <a:lstStyle/>
          <a:p>
            <a:r>
              <a:rPr kumimoji="1" lang="ja-JP" altLang="en-US" dirty="0"/>
              <a:t>データベース</a:t>
            </a:r>
            <a:r>
              <a:rPr lang="ja-JP" altLang="en-US" dirty="0"/>
              <a:t>の必要性</a:t>
            </a:r>
            <a:endParaRPr kumimoji="1" lang="ja-JP" altLang="en-US" dirty="0"/>
          </a:p>
        </p:txBody>
      </p:sp>
      <p:sp>
        <p:nvSpPr>
          <p:cNvPr id="4" name="スライド番号プレースホルダー 3">
            <a:extLst>
              <a:ext uri="{FF2B5EF4-FFF2-40B4-BE49-F238E27FC236}">
                <a16:creationId xmlns:a16="http://schemas.microsoft.com/office/drawing/2014/main" id="{E56A7A92-4384-4687-BC2F-054E1A2C435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Rectangle 3">
            <a:extLst>
              <a:ext uri="{FF2B5EF4-FFF2-40B4-BE49-F238E27FC236}">
                <a16:creationId xmlns:a16="http://schemas.microsoft.com/office/drawing/2014/main" id="{7C0E0D50-E58B-4637-8A46-AF776B862D1A}"/>
              </a:ext>
            </a:extLst>
          </p:cNvPr>
          <p:cNvSpPr txBox="1">
            <a:spLocks/>
          </p:cNvSpPr>
          <p:nvPr/>
        </p:nvSpPr>
        <p:spPr>
          <a:xfrm>
            <a:off x="587530" y="1039432"/>
            <a:ext cx="7562851" cy="360429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日常生活での情報管理に不可欠</a:t>
            </a:r>
            <a:endParaRPr kumimoji="1" lang="en-US" altLang="ja-JP" sz="2400" b="0"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銀行の銀行口座</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ホテルの予約情報</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交通機関の座席予約情報</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大学の履修登録や出欠の情報</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企業の製品情報</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電話会社の通話量情報</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6" name="Text Box 4">
            <a:extLst>
              <a:ext uri="{FF2B5EF4-FFF2-40B4-BE49-F238E27FC236}">
                <a16:creationId xmlns:a16="http://schemas.microsoft.com/office/drawing/2014/main" id="{BCA6A18A-6FEC-4B83-8714-1D346ED6D00F}"/>
              </a:ext>
            </a:extLst>
          </p:cNvPr>
          <p:cNvSpPr txBox="1">
            <a:spLocks noChangeArrowheads="1"/>
          </p:cNvSpPr>
          <p:nvPr/>
        </p:nvSpPr>
        <p:spPr bwMode="auto">
          <a:xfrm>
            <a:off x="2301016" y="5051870"/>
            <a:ext cx="3877985"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データベース</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がなければ、</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現代の生活が成り立たない</a:t>
            </a:r>
          </a:p>
        </p:txBody>
      </p:sp>
      <p:pic>
        <p:nvPicPr>
          <p:cNvPr id="7" name="Picture 10" descr="http://free-illustrations-ls01.gatag.net/images/lgi01a201401201000.jpg">
            <a:extLst>
              <a:ext uri="{FF2B5EF4-FFF2-40B4-BE49-F238E27FC236}">
                <a16:creationId xmlns:a16="http://schemas.microsoft.com/office/drawing/2014/main" id="{89585785-163C-4F65-AF17-B8CEFBA960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6139" y="1126348"/>
            <a:ext cx="1208485" cy="1016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携帯で話す男性 無料のクリップアート素材/フリーイラスト画像">
            <a:extLst>
              <a:ext uri="{FF2B5EF4-FFF2-40B4-BE49-F238E27FC236}">
                <a16:creationId xmlns:a16="http://schemas.microsoft.com/office/drawing/2014/main" id="{29CEBB78-3246-4311-9225-029BACDD54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1852" y="2345547"/>
            <a:ext cx="1222772"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飛行機の機内のイラスト">
            <a:extLst>
              <a:ext uri="{FF2B5EF4-FFF2-40B4-BE49-F238E27FC236}">
                <a16:creationId xmlns:a16="http://schemas.microsoft.com/office/drawing/2014/main" id="{C1DE29CC-9D72-48BD-A0C8-B1980470D8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4797" y="2457467"/>
            <a:ext cx="1108472" cy="105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端末にタッチする女性のイラスト">
            <a:extLst>
              <a:ext uri="{FF2B5EF4-FFF2-40B4-BE49-F238E27FC236}">
                <a16:creationId xmlns:a16="http://schemas.microsoft.com/office/drawing/2014/main" id="{20AC647B-A5A0-4EF5-BDDA-24D8803703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435" y="1039432"/>
            <a:ext cx="879872" cy="129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角丸四角形 12">
            <a:extLst>
              <a:ext uri="{FF2B5EF4-FFF2-40B4-BE49-F238E27FC236}">
                <a16:creationId xmlns:a16="http://schemas.microsoft.com/office/drawing/2014/main" id="{D40C4B75-EA3B-4EF7-9706-5C90FC056048}"/>
              </a:ext>
            </a:extLst>
          </p:cNvPr>
          <p:cNvSpPr/>
          <p:nvPr/>
        </p:nvSpPr>
        <p:spPr>
          <a:xfrm>
            <a:off x="1879953" y="4930396"/>
            <a:ext cx="4612482" cy="1073945"/>
          </a:xfrm>
          <a:prstGeom prst="round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08352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8260" r="28260"/>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7</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1043353"/>
            <a:ext cx="5108047" cy="5545015"/>
          </a:xfrm>
        </p:spPr>
        <p:txBody>
          <a:bodyPr>
            <a:normAutofit/>
          </a:bodyPr>
          <a:lstStyle/>
          <a:p>
            <a:pPr marL="0" indent="0">
              <a:spcBef>
                <a:spcPts val="1200"/>
              </a:spcBef>
              <a:buNone/>
            </a:pPr>
            <a:r>
              <a:rPr lang="ja-JP" altLang="en-US" sz="2400" b="1" dirty="0"/>
              <a:t>オンラインコミュニケーションでのデータ管理．機能がより便利に．</a:t>
            </a:r>
            <a:endParaRPr lang="en-US" altLang="ja-JP" sz="2400" dirty="0"/>
          </a:p>
          <a:p>
            <a:pPr>
              <a:spcBef>
                <a:spcPts val="1200"/>
              </a:spcBef>
            </a:pPr>
            <a:r>
              <a:rPr lang="en-US" altLang="ja-JP" sz="2400" b="1" dirty="0"/>
              <a:t>SNS</a:t>
            </a:r>
            <a:r>
              <a:rPr lang="ja-JP" altLang="en-US" sz="2400" b="1" dirty="0"/>
              <a:t>（ソーシャルネットワーク）</a:t>
            </a:r>
            <a:endParaRPr lang="en-US" altLang="ja-JP" sz="2400" b="1" dirty="0"/>
          </a:p>
          <a:p>
            <a:pPr marL="0" indent="0">
              <a:spcBef>
                <a:spcPts val="1200"/>
              </a:spcBef>
              <a:buNone/>
            </a:pPr>
            <a:r>
              <a:rPr lang="ja-JP" altLang="en-US" sz="2400" dirty="0"/>
              <a:t>投稿、ユーザプロフィール、「い</a:t>
            </a:r>
            <a:endParaRPr lang="en-US" altLang="ja-JP" sz="2400" dirty="0"/>
          </a:p>
          <a:p>
            <a:pPr marL="0" indent="0">
              <a:spcBef>
                <a:spcPts val="1200"/>
              </a:spcBef>
              <a:buNone/>
            </a:pPr>
            <a:r>
              <a:rPr lang="ja-JP" altLang="en-US" sz="2400" dirty="0"/>
              <a:t>いね」、コメントの管理</a:t>
            </a:r>
            <a:endParaRPr lang="en-US" altLang="ja-JP" sz="2400" dirty="0"/>
          </a:p>
          <a:p>
            <a:pPr>
              <a:spcBef>
                <a:spcPts val="1200"/>
              </a:spcBef>
            </a:pPr>
            <a:r>
              <a:rPr lang="ja-JP" altLang="en-US" sz="2400" b="1" dirty="0"/>
              <a:t>電子メール</a:t>
            </a:r>
            <a:endParaRPr lang="en-US" altLang="ja-JP" sz="2400" b="1" dirty="0"/>
          </a:p>
          <a:p>
            <a:pPr marL="0" indent="0">
              <a:spcBef>
                <a:spcPts val="1200"/>
              </a:spcBef>
              <a:buNone/>
            </a:pPr>
            <a:r>
              <a:rPr lang="ja-JP" altLang="en-US" sz="2400" dirty="0"/>
              <a:t>本文、添付ファイル、送信者、受信</a:t>
            </a:r>
            <a:endParaRPr lang="en-US" altLang="ja-JP" sz="2400" dirty="0"/>
          </a:p>
          <a:p>
            <a:pPr marL="0" indent="0">
              <a:spcBef>
                <a:spcPts val="1200"/>
              </a:spcBef>
              <a:buNone/>
            </a:pPr>
            <a:r>
              <a:rPr lang="ja-JP" altLang="en-US" sz="2400" dirty="0"/>
              <a:t>者の管理</a:t>
            </a:r>
            <a:endParaRPr lang="en-US" altLang="ja-JP" sz="2400" dirty="0"/>
          </a:p>
          <a:p>
            <a:pPr>
              <a:spcBef>
                <a:spcPts val="1200"/>
              </a:spcBef>
            </a:pPr>
            <a:r>
              <a:rPr lang="ja-JP" altLang="en-US" sz="2400" b="1" dirty="0"/>
              <a:t>オンラインのチャット</a:t>
            </a:r>
            <a:endParaRPr lang="en-US" altLang="ja-JP" sz="2400" b="1" dirty="0"/>
          </a:p>
          <a:p>
            <a:pPr marL="0" indent="0">
              <a:spcBef>
                <a:spcPts val="1200"/>
              </a:spcBef>
              <a:buNone/>
            </a:pPr>
            <a:r>
              <a:rPr lang="ja-JP" altLang="en-US" sz="2400" dirty="0"/>
              <a:t>ユーザ間のメッセージの管理</a:t>
            </a:r>
            <a:endParaRPr lang="en-US" altLang="ja-JP" sz="2400" dirty="0"/>
          </a:p>
          <a:p>
            <a:pPr>
              <a:spcBef>
                <a:spcPts val="1200"/>
              </a:spcBef>
            </a:pPr>
            <a:endParaRPr lang="ja-JP" altLang="en-US" sz="2400"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a:xfrm>
            <a:off x="321845" y="175028"/>
            <a:ext cx="8461208" cy="628003"/>
          </a:xfrm>
        </p:spPr>
        <p:txBody>
          <a:bodyPr>
            <a:normAutofit fontScale="90000"/>
          </a:bodyPr>
          <a:lstStyle/>
          <a:p>
            <a:r>
              <a:rPr lang="ja-JP" altLang="en-US" dirty="0">
                <a:latin typeface="Segoe UI" panose="020B0502040204020203" pitchFamily="34" charset="0"/>
              </a:rPr>
              <a:t>データベースの利用分野　</a:t>
            </a:r>
            <a:br>
              <a:rPr lang="en-US" altLang="ja-JP" dirty="0">
                <a:latin typeface="Segoe UI" panose="020B0502040204020203" pitchFamily="34" charset="0"/>
              </a:rPr>
            </a:br>
            <a:r>
              <a:rPr lang="ja-JP" altLang="en-US" dirty="0">
                <a:latin typeface="Segoe UI" panose="020B0502040204020203" pitchFamily="34" charset="0"/>
              </a:rPr>
              <a:t>①オンラインコミュニケーション</a:t>
            </a:r>
            <a:endParaRPr lang="ja-JP" altLang="en-US" dirty="0"/>
          </a:p>
        </p:txBody>
      </p:sp>
    </p:spTree>
    <p:extLst>
      <p:ext uri="{BB962C8B-B14F-4D97-AF65-F5344CB8AC3E}">
        <p14:creationId xmlns:p14="http://schemas.microsoft.com/office/powerpoint/2010/main" val="358682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8242" r="28242"/>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8</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1043353"/>
            <a:ext cx="5108047" cy="5545015"/>
          </a:xfrm>
        </p:spPr>
        <p:txBody>
          <a:bodyPr>
            <a:normAutofit/>
          </a:bodyPr>
          <a:lstStyle/>
          <a:p>
            <a:pPr marL="0" indent="0">
              <a:spcBef>
                <a:spcPts val="1200"/>
              </a:spcBef>
              <a:buNone/>
            </a:pPr>
            <a:r>
              <a:rPr lang="ja-JP" altLang="en-US" sz="2400" b="1" dirty="0"/>
              <a:t>リアルタイムで安全、便利なサービスの提供．</a:t>
            </a:r>
            <a:endParaRPr lang="en-US" altLang="ja-JP" sz="2400" dirty="0"/>
          </a:p>
          <a:p>
            <a:pPr>
              <a:spcBef>
                <a:spcPts val="1200"/>
              </a:spcBef>
            </a:pPr>
            <a:r>
              <a:rPr lang="ja-JP" altLang="en-US" sz="2400" b="1" dirty="0"/>
              <a:t>オンラインの取引</a:t>
            </a:r>
            <a:endParaRPr lang="en-US" altLang="ja-JP" sz="2400" b="1" dirty="0"/>
          </a:p>
          <a:p>
            <a:pPr marL="0" indent="0">
              <a:spcBef>
                <a:spcPts val="1200"/>
              </a:spcBef>
              <a:buNone/>
            </a:pPr>
            <a:r>
              <a:rPr lang="ja-JP" altLang="en-US" sz="2400" dirty="0"/>
              <a:t>注文，支払い，配送状況問い合わせ</a:t>
            </a:r>
            <a:endParaRPr lang="en-US" altLang="ja-JP" sz="2400" dirty="0"/>
          </a:p>
          <a:p>
            <a:pPr>
              <a:spcBef>
                <a:spcPts val="1200"/>
              </a:spcBef>
            </a:pPr>
            <a:r>
              <a:rPr lang="ja-JP" altLang="en-US" sz="2400" b="1" dirty="0"/>
              <a:t>オンラインの銀行</a:t>
            </a:r>
            <a:endParaRPr lang="en-US" altLang="ja-JP" sz="2400" b="1" dirty="0"/>
          </a:p>
          <a:p>
            <a:pPr marL="0" indent="0">
              <a:spcBef>
                <a:spcPts val="1200"/>
              </a:spcBef>
              <a:buNone/>
            </a:pPr>
            <a:r>
              <a:rPr lang="ja-JP" altLang="en-US" sz="2400" dirty="0"/>
              <a:t>送金，残高照会，融資申請</a:t>
            </a:r>
            <a:endParaRPr lang="en-US" altLang="ja-JP" sz="2400" dirty="0"/>
          </a:p>
          <a:p>
            <a:pPr>
              <a:spcBef>
                <a:spcPts val="1200"/>
              </a:spcBef>
            </a:pPr>
            <a:r>
              <a:rPr lang="ja-JP" altLang="en-US" sz="2400" b="1" dirty="0"/>
              <a:t>オンラインの予約</a:t>
            </a:r>
            <a:endParaRPr lang="en-US" altLang="ja-JP" sz="2400" b="1" dirty="0"/>
          </a:p>
          <a:p>
            <a:pPr marL="0" indent="0">
              <a:spcBef>
                <a:spcPts val="1200"/>
              </a:spcBef>
              <a:buNone/>
            </a:pPr>
            <a:r>
              <a:rPr lang="ja-JP" altLang="en-US" sz="2400" dirty="0"/>
              <a:t>列車や飛行機などの座席予約</a:t>
            </a:r>
            <a:endParaRPr lang="en-US" altLang="ja-JP" sz="2400" dirty="0"/>
          </a:p>
          <a:p>
            <a:pPr>
              <a:spcBef>
                <a:spcPts val="1200"/>
              </a:spcBef>
            </a:pPr>
            <a:endParaRPr lang="ja-JP" altLang="en-US" sz="2400"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a:xfrm>
            <a:off x="321845" y="175028"/>
            <a:ext cx="8461208" cy="628003"/>
          </a:xfrm>
        </p:spPr>
        <p:txBody>
          <a:bodyPr>
            <a:normAutofit fontScale="90000"/>
          </a:bodyPr>
          <a:lstStyle/>
          <a:p>
            <a:r>
              <a:rPr lang="ja-JP" altLang="en-US" dirty="0">
                <a:latin typeface="Segoe UI" panose="020B0502040204020203" pitchFamily="34" charset="0"/>
              </a:rPr>
              <a:t>データベースの利用分野　</a:t>
            </a:r>
            <a:br>
              <a:rPr lang="en-US" altLang="ja-JP" dirty="0">
                <a:latin typeface="Segoe UI" panose="020B0502040204020203" pitchFamily="34" charset="0"/>
              </a:rPr>
            </a:br>
            <a:r>
              <a:rPr lang="ja-JP" altLang="en-US" dirty="0">
                <a:latin typeface="Segoe UI" panose="020B0502040204020203" pitchFamily="34" charset="0"/>
              </a:rPr>
              <a:t>②オンラインの取引</a:t>
            </a:r>
            <a:endParaRPr lang="ja-JP" altLang="en-US" dirty="0"/>
          </a:p>
        </p:txBody>
      </p:sp>
    </p:spTree>
    <p:extLst>
      <p:ext uri="{BB962C8B-B14F-4D97-AF65-F5344CB8AC3E}">
        <p14:creationId xmlns:p14="http://schemas.microsoft.com/office/powerpoint/2010/main" val="2495062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5519" r="25519"/>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9</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961291"/>
            <a:ext cx="5108047" cy="5627077"/>
          </a:xfrm>
        </p:spPr>
        <p:txBody>
          <a:bodyPr>
            <a:normAutofit/>
          </a:bodyPr>
          <a:lstStyle/>
          <a:p>
            <a:pPr marL="0" indent="0">
              <a:spcBef>
                <a:spcPts val="1200"/>
              </a:spcBef>
              <a:buNone/>
            </a:pPr>
            <a:r>
              <a:rPr lang="ja-JP" altLang="en-US" sz="2400" b="1" dirty="0"/>
              <a:t>人工知能での学習による上達：</a:t>
            </a:r>
            <a:r>
              <a:rPr lang="ja-JP" altLang="en-US" sz="2400" b="1" dirty="0">
                <a:solidFill>
                  <a:srgbClr val="FF0000"/>
                </a:solidFill>
              </a:rPr>
              <a:t>データを使用</a:t>
            </a:r>
            <a:r>
              <a:rPr lang="ja-JP" altLang="en-US" sz="2400" dirty="0"/>
              <a:t>し，</a:t>
            </a:r>
            <a:r>
              <a:rPr lang="ja-JP" altLang="en-US" sz="2400" b="1" dirty="0"/>
              <a:t>学習</a:t>
            </a:r>
            <a:r>
              <a:rPr lang="ja-JP" altLang="en-US" sz="2400" dirty="0"/>
              <a:t>を通じて</a:t>
            </a:r>
            <a:r>
              <a:rPr lang="ja-JP" altLang="en-US" sz="2400" b="1" dirty="0"/>
              <a:t>知的能力を向上．</a:t>
            </a:r>
            <a:endParaRPr lang="en-US" altLang="ja-JP" sz="2400" dirty="0"/>
          </a:p>
          <a:p>
            <a:pPr>
              <a:spcBef>
                <a:spcPts val="1200"/>
              </a:spcBef>
            </a:pPr>
            <a:r>
              <a:rPr lang="en-US" altLang="ja-JP" sz="2400" b="1" dirty="0" err="1"/>
              <a:t>ChatGPT</a:t>
            </a:r>
            <a:r>
              <a:rPr lang="ja-JP" altLang="en-US" sz="2400" b="1" dirty="0"/>
              <a:t> などの対話型</a:t>
            </a:r>
            <a:r>
              <a:rPr lang="en-US" altLang="ja-JP" sz="2400" b="1" dirty="0"/>
              <a:t>AI</a:t>
            </a:r>
          </a:p>
          <a:p>
            <a:pPr marL="0" indent="0">
              <a:spcBef>
                <a:spcPts val="1200"/>
              </a:spcBef>
              <a:buNone/>
            </a:pPr>
            <a:r>
              <a:rPr lang="ja-JP" altLang="en-US" sz="2400" dirty="0"/>
              <a:t>（対話，自由なアイデア出し，　　</a:t>
            </a:r>
            <a:endParaRPr lang="en-US" altLang="ja-JP" sz="2400" dirty="0"/>
          </a:p>
          <a:p>
            <a:pPr marL="0" indent="0">
              <a:spcBef>
                <a:spcPts val="1200"/>
              </a:spcBef>
              <a:buNone/>
            </a:pPr>
            <a:r>
              <a:rPr lang="ja-JP" altLang="en-US" sz="2400" dirty="0"/>
              <a:t>　要約，翻訳など）</a:t>
            </a:r>
            <a:endParaRPr lang="en-US" altLang="ja-JP" sz="2400" dirty="0"/>
          </a:p>
          <a:p>
            <a:pPr>
              <a:spcBef>
                <a:spcPts val="1200"/>
              </a:spcBef>
            </a:pPr>
            <a:r>
              <a:rPr lang="ja-JP" altLang="en-US" sz="2400" b="1" dirty="0"/>
              <a:t>医用画像や自動運転での画像理解</a:t>
            </a:r>
            <a:endParaRPr lang="en-US" altLang="ja-JP" sz="2400" b="1" dirty="0"/>
          </a:p>
          <a:p>
            <a:pPr marL="0" indent="0">
              <a:spcBef>
                <a:spcPts val="1200"/>
              </a:spcBef>
              <a:buNone/>
            </a:pPr>
            <a:r>
              <a:rPr lang="ja-JP" altLang="en-US" sz="2400" dirty="0"/>
              <a:t>（画像診断、物体認識など）</a:t>
            </a:r>
            <a:endParaRPr lang="en-US" altLang="ja-JP" sz="2400" dirty="0"/>
          </a:p>
          <a:p>
            <a:pPr>
              <a:spcBef>
                <a:spcPts val="1200"/>
              </a:spcBef>
            </a:pPr>
            <a:r>
              <a:rPr lang="ja-JP" altLang="en-US" sz="2400" b="1" dirty="0"/>
              <a:t>オンラインショッピングでの情報推薦</a:t>
            </a:r>
            <a:br>
              <a:rPr lang="en-US" altLang="ja-JP" sz="2400" dirty="0"/>
            </a:br>
            <a:r>
              <a:rPr lang="ja-JP" altLang="en-US" sz="2400" dirty="0"/>
              <a:t>（過去の履歴からの商品の順位付けなど）</a:t>
            </a:r>
            <a:endParaRPr lang="en-US" altLang="ja-JP" sz="2400" dirty="0"/>
          </a:p>
          <a:p>
            <a:pPr>
              <a:spcBef>
                <a:spcPts val="1200"/>
              </a:spcBef>
            </a:pPr>
            <a:endParaRPr lang="ja-JP" altLang="en-US" sz="2400"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a:xfrm>
            <a:off x="321845" y="175028"/>
            <a:ext cx="8461208" cy="527561"/>
          </a:xfrm>
        </p:spPr>
        <p:txBody>
          <a:bodyPr>
            <a:normAutofit fontScale="90000"/>
          </a:bodyPr>
          <a:lstStyle/>
          <a:p>
            <a:r>
              <a:rPr lang="ja-JP" altLang="en-US" dirty="0">
                <a:latin typeface="Segoe UI" panose="020B0502040204020203" pitchFamily="34" charset="0"/>
              </a:rPr>
              <a:t>データベースの利用分野</a:t>
            </a:r>
            <a:br>
              <a:rPr lang="en-US" altLang="ja-JP" dirty="0">
                <a:latin typeface="Segoe UI" panose="020B0502040204020203" pitchFamily="34" charset="0"/>
              </a:rPr>
            </a:br>
            <a:r>
              <a:rPr lang="ja-JP" altLang="en-US" dirty="0">
                <a:latin typeface="Segoe UI" panose="020B0502040204020203" pitchFamily="34" charset="0"/>
              </a:rPr>
              <a:t>③人工知能</a:t>
            </a:r>
            <a:endParaRPr lang="ja-JP" altLang="en-US" dirty="0"/>
          </a:p>
        </p:txBody>
      </p:sp>
    </p:spTree>
    <p:extLst>
      <p:ext uri="{BB962C8B-B14F-4D97-AF65-F5344CB8AC3E}">
        <p14:creationId xmlns:p14="http://schemas.microsoft.com/office/powerpoint/2010/main" val="75960622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1295</TotalTime>
  <Words>3065</Words>
  <Application>Microsoft Office PowerPoint</Application>
  <PresentationFormat>画面に合わせる (4:3)</PresentationFormat>
  <Paragraphs>485</Paragraphs>
  <Slides>51</Slides>
  <Notes>10</Notes>
  <HiddenSlides>0</HiddenSlides>
  <MMClips>0</MMClips>
  <ScaleCrop>false</ScaleCrop>
  <HeadingPairs>
    <vt:vector size="6" baseType="variant">
      <vt:variant>
        <vt:lpstr>使用されているフォント</vt:lpstr>
      </vt:variant>
      <vt:variant>
        <vt:i4>10</vt:i4>
      </vt:variant>
      <vt:variant>
        <vt:lpstr>テーマ</vt:lpstr>
      </vt:variant>
      <vt:variant>
        <vt:i4>3</vt:i4>
      </vt:variant>
      <vt:variant>
        <vt:lpstr>スライド タイトル</vt:lpstr>
      </vt:variant>
      <vt:variant>
        <vt:i4>51</vt:i4>
      </vt:variant>
    </vt:vector>
  </HeadingPairs>
  <TitlesOfParts>
    <vt:vector size="64" baseType="lpstr">
      <vt:lpstr>Linux Libertine</vt:lpstr>
      <vt:lpstr>ＭＳ ゴシック</vt:lpstr>
      <vt:lpstr>Söhne</vt:lpstr>
      <vt:lpstr>メイリオ</vt:lpstr>
      <vt:lpstr>游ゴシック</vt:lpstr>
      <vt:lpstr>Arial</vt:lpstr>
      <vt:lpstr>Calibri</vt:lpstr>
      <vt:lpstr>Calibri Light</vt:lpstr>
      <vt:lpstr>Segoe UI</vt:lpstr>
      <vt:lpstr>Wingdings</vt:lpstr>
      <vt:lpstr>Office テーマ</vt:lpstr>
      <vt:lpstr>1_Office テーマ</vt:lpstr>
      <vt:lpstr>2_Office テーマ</vt:lpstr>
      <vt:lpstr>ds-1. データベースの基本  データベースの定義と用途，データベースシステムの特徴、情報とデータの違い</vt:lpstr>
      <vt:lpstr>アドバイス</vt:lpstr>
      <vt:lpstr>アウトライン</vt:lpstr>
      <vt:lpstr>1-1．データベースの重要性と日常生活への影響</vt:lpstr>
      <vt:lpstr>データベースとは</vt:lpstr>
      <vt:lpstr>データベースの必要性</vt:lpstr>
      <vt:lpstr>データベースの利用分野　 ①オンラインコミュニケーション</vt:lpstr>
      <vt:lpstr>データベースの利用分野　 ②オンラインの取引</vt:lpstr>
      <vt:lpstr>データベースの利用分野 ③人工知能</vt:lpstr>
      <vt:lpstr>データベースの利用分野 ④データによる分析，予測</vt:lpstr>
      <vt:lpstr>データベースの利用分野　⑤アプリとの連携</vt:lpstr>
      <vt:lpstr>データベースの重要性と日常生活への影響</vt:lpstr>
      <vt:lpstr>ここまでのまとめ</vt:lpstr>
      <vt:lpstr>サイバーフィジカル</vt:lpstr>
      <vt:lpstr>情報セキュリティ</vt:lpstr>
      <vt:lpstr>データサイエンス</vt:lpstr>
      <vt:lpstr>クラウド</vt:lpstr>
      <vt:lpstr>ここまでのまとめ</vt:lpstr>
      <vt:lpstr>1-2．情報とデータ</vt:lpstr>
      <vt:lpstr>情報とデータ</vt:lpstr>
      <vt:lpstr>PowerPoint プレゼンテーション</vt:lpstr>
      <vt:lpstr>情報とデータ</vt:lpstr>
      <vt:lpstr>PowerPoint プレゼンテーション</vt:lpstr>
      <vt:lpstr>情報とデータの違い</vt:lpstr>
      <vt:lpstr>1-3．データベースとは何か</vt:lpstr>
      <vt:lpstr>データベースとは何か？</vt:lpstr>
      <vt:lpstr>① データの規模と複雑さ</vt:lpstr>
      <vt:lpstr>② 同時アクセス</vt:lpstr>
      <vt:lpstr>③ データの整合性</vt:lpstr>
      <vt:lpstr>④ プログラムの統合</vt:lpstr>
      <vt:lpstr>1-4．無料のデータベースの紹介</vt:lpstr>
      <vt:lpstr>無料で使えるデータベースの例</vt:lpstr>
      <vt:lpstr>無料で使えるデータベースの例</vt:lpstr>
      <vt:lpstr>無料のデジタル地図</vt:lpstr>
      <vt:lpstr>Google Earth の紹介</vt:lpstr>
      <vt:lpstr>1-5．データベースシステム</vt:lpstr>
      <vt:lpstr>データベースシステムとは</vt:lpstr>
      <vt:lpstr>データベースシステムと表計算ソフトは違う</vt:lpstr>
      <vt:lpstr>データベースと Excel（表計算）の比較</vt:lpstr>
      <vt:lpstr>データベースシステムの役割</vt:lpstr>
      <vt:lpstr>データベースシステムのさまざまな利点と必要性</vt:lpstr>
      <vt:lpstr>主要なデータベースシステムの紹介</vt:lpstr>
      <vt:lpstr>1-6．全体まとめと発展</vt:lpstr>
      <vt:lpstr>デモンストレーション SQL Tutorial/ja</vt:lpstr>
      <vt:lpstr>全体まとめ①</vt:lpstr>
      <vt:lpstr>全体まとめ②</vt:lpstr>
      <vt:lpstr>PowerPoint プレゼンテーション</vt:lpstr>
      <vt:lpstr>自習</vt:lpstr>
      <vt:lpstr>1-7. 授業の全体計画 （次のステップへ）</vt:lpstr>
      <vt:lpstr>この授業</vt:lpstr>
      <vt:lpstr>１５回の授業計画</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リレーショナルデータベースの基本</dc:title>
  <dc:creator>kaneko kunihiko</dc:creator>
  <cp:lastModifiedBy>金子　邦彦</cp:lastModifiedBy>
  <cp:revision>88</cp:revision>
  <dcterms:created xsi:type="dcterms:W3CDTF">2019-11-02T00:06:04Z</dcterms:created>
  <dcterms:modified xsi:type="dcterms:W3CDTF">2025-03-06T09:19:17Z</dcterms:modified>
</cp:coreProperties>
</file>