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</p:sldMasterIdLst>
  <p:notesMasterIdLst>
    <p:notesMasterId r:id="rId25"/>
  </p:notesMasterIdLst>
  <p:sldIdLst>
    <p:sldId id="1037" r:id="rId4"/>
    <p:sldId id="1127" r:id="rId5"/>
    <p:sldId id="1082" r:id="rId6"/>
    <p:sldId id="1083" r:id="rId7"/>
    <p:sldId id="1084" r:id="rId8"/>
    <p:sldId id="1085" r:id="rId9"/>
    <p:sldId id="1086" r:id="rId10"/>
    <p:sldId id="1087" r:id="rId11"/>
    <p:sldId id="1088" r:id="rId12"/>
    <p:sldId id="1092" r:id="rId13"/>
    <p:sldId id="1090" r:id="rId14"/>
    <p:sldId id="1094" r:id="rId15"/>
    <p:sldId id="1095" r:id="rId16"/>
    <p:sldId id="1096" r:id="rId17"/>
    <p:sldId id="1209" r:id="rId18"/>
    <p:sldId id="1117" r:id="rId19"/>
    <p:sldId id="1107" r:id="rId20"/>
    <p:sldId id="1108" r:id="rId21"/>
    <p:sldId id="1110" r:id="rId22"/>
    <p:sldId id="1101" r:id="rId23"/>
    <p:sldId id="1112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8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1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7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5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5. SQL </a:t>
            </a:r>
            <a:r>
              <a:rPr lang="ja-JP" altLang="en-US" sz="4400" dirty="0">
                <a:latin typeface="メイリオ" panose="020B0604030504040204" pitchFamily="50" charset="-128"/>
              </a:rPr>
              <a:t>の </a:t>
            </a:r>
            <a:r>
              <a:rPr lang="en-US" altLang="ja-JP" sz="4400" dirty="0">
                <a:latin typeface="メイリオ" panose="020B0604030504040204" pitchFamily="50" charset="-128"/>
              </a:rPr>
              <a:t>SELECT</a:t>
            </a:r>
            <a:r>
              <a:rPr lang="ja-JP" altLang="en-US" sz="4400" dirty="0">
                <a:latin typeface="メイリオ" panose="020B0604030504040204" pitchFamily="50" charset="-128"/>
              </a:rPr>
              <a:t>、</a:t>
            </a:r>
            <a:r>
              <a:rPr lang="en-US" altLang="ja-JP" sz="4400" dirty="0">
                <a:latin typeface="メイリオ" panose="020B0604030504040204" pitchFamily="50" charset="-128"/>
              </a:rPr>
              <a:t>FROM</a:t>
            </a:r>
            <a:r>
              <a:rPr lang="ja-JP" altLang="en-US" sz="4400" dirty="0">
                <a:latin typeface="メイリオ" panose="020B0604030504040204" pitchFamily="50" charset="-128"/>
              </a:rPr>
              <a:t>、</a:t>
            </a:r>
            <a:r>
              <a:rPr lang="en-US" altLang="ja-JP" sz="4400" dirty="0">
                <a:latin typeface="メイリオ" panose="020B0604030504040204" pitchFamily="50" charset="-128"/>
              </a:rPr>
              <a:t>WHERE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jp/de/</a:t>
            </a:r>
            <a:r>
              <a:rPr lang="en-US" altLang="ja-JP" dirty="0">
                <a:hlinkClick r:id="rId5"/>
              </a:rPr>
              <a:t>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8929E4-37F7-4D9E-B3EC-061FFD4DAC97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Access </a:t>
            </a:r>
            <a:r>
              <a:rPr lang="ja-JP" altLang="en-US" dirty="0"/>
              <a:t>のデータシートビューを用いたデータの追加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テーブルビューで、使用したいテーブルを選ぶ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データシートビューで、データの追加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保存の操作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0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のデータシートビューを用いたデータの追加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08545"/>
            <a:ext cx="8728210" cy="477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で、使用したいテーブルを選ぶ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が開くので確認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で、</a:t>
            </a:r>
            <a:r>
              <a:rPr lang="ja-JP" altLang="en-US" sz="2400" b="1" dirty="0"/>
              <a:t>データの追加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④ 保存の操作（自動保存されないため）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2799704" y="3453651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記録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94B290A-4191-29BF-EDA6-35A8C6EE7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5231"/>
              </p:ext>
            </p:extLst>
          </p:nvPr>
        </p:nvGraphicFramePr>
        <p:xfrm>
          <a:off x="2293387" y="3939772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2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E7653ED-DA14-D41A-5C7D-5EC8752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7" y="3895837"/>
            <a:ext cx="3510442" cy="30005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F1B1A1-3B88-35A7-5503-CDD8E98F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6" y="124720"/>
            <a:ext cx="4228096" cy="36592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記録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798" y="3262310"/>
            <a:ext cx="872299" cy="3333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1567902" y="5504244"/>
            <a:ext cx="2631120" cy="135375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9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302D37C-DD17-8191-119D-B2C577A8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5" y="4217532"/>
            <a:ext cx="5541487" cy="213881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92181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で，行を追加する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6228" y="1452907"/>
            <a:ext cx="4036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階」、「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1" lang="ja-JP" altLang="en-US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」、「</a:t>
            </a:r>
            <a:r>
              <a:rPr kumimoji="1" lang="en-US" altLang="ja-JP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3</a:t>
            </a:r>
            <a:r>
              <a:rPr kumimoji="1" lang="ja-JP" altLang="en-US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階」</a:t>
            </a:r>
            <a:endParaRPr kumimoji="1" lang="en-US" altLang="ja-JP" sz="2400" b="1" dirty="0">
              <a:solidFill>
                <a:srgbClr val="0000FF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は半角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1397768" y="4707783"/>
            <a:ext cx="4231898" cy="138019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690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最後の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を入れたら、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のセルで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7894EC0-5B9F-6FF2-32DF-6E6EB4981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13137"/>
              </p:ext>
            </p:extLst>
          </p:nvPr>
        </p:nvGraphicFramePr>
        <p:xfrm>
          <a:off x="380365" y="842212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9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2043DB8-0748-340A-E455-CDB81524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3" y="2300093"/>
            <a:ext cx="7598034" cy="288588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記録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4711724" y="2464713"/>
            <a:ext cx="1517072" cy="381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6153443" y="2715958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386" y="6356351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を終了しないこと</a:t>
            </a:r>
          </a:p>
        </p:txBody>
      </p:sp>
    </p:spTree>
    <p:extLst>
      <p:ext uri="{BB962C8B-B14F-4D97-AF65-F5344CB8AC3E}">
        <p14:creationId xmlns:p14="http://schemas.microsoft.com/office/powerpoint/2010/main" val="230297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SQL </a:t>
            </a:r>
            <a:r>
              <a:rPr lang="ja-JP" altLang="en-US" dirty="0"/>
              <a:t>による問い合わせ（クエリ）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選択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DISTINCT </a:t>
            </a:r>
            <a:r>
              <a:rPr lang="ja-JP" altLang="en-US" b="1" dirty="0"/>
              <a:t>による重複行除去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パターンマッチング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 </a:t>
            </a:r>
            <a:r>
              <a:rPr lang="ja-JP" altLang="en-US" b="1" dirty="0"/>
              <a:t>を用いた条件指定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831EC-50DE-BA2A-B818-B6B6AD19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とそれ以外のパターンマッチの違い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CAAD5F-27B2-9796-E31C-D361757F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F3A928C-54FF-D839-57FF-1F99D978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" y="1430893"/>
            <a:ext cx="8753475" cy="4330541"/>
          </a:xfrm>
        </p:spPr>
        <p:txBody>
          <a:bodyPr>
            <a:normAutofit lnSpcReduction="10000"/>
          </a:bodyPr>
          <a:lstStyle/>
          <a:p>
            <a:r>
              <a:rPr lang="en-US" altLang="ja-JP" sz="2400" u="sng" dirty="0"/>
              <a:t>SQL </a:t>
            </a:r>
            <a:r>
              <a:rPr lang="ja-JP" altLang="en-US" sz="2400" u="sng" dirty="0"/>
              <a:t>の</a:t>
            </a:r>
            <a:r>
              <a:rPr lang="ja-JP" altLang="en-US" sz="2400" b="1" u="sng" dirty="0"/>
              <a:t>世界標準</a:t>
            </a:r>
            <a:r>
              <a:rPr lang="ja-JP" altLang="en-US" sz="2400" u="sng" dirty="0"/>
              <a:t>は</a:t>
            </a:r>
            <a:r>
              <a:rPr lang="ja-JP" altLang="en-US" sz="2400" dirty="0"/>
              <a:t>：  </a:t>
            </a:r>
            <a:r>
              <a:rPr lang="en-US" altLang="ja-JP" sz="2400" b="1" dirty="0">
                <a:solidFill>
                  <a:srgbClr val="C00000"/>
                </a:solidFill>
              </a:rPr>
              <a:t>%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記録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名前 </a:t>
            </a:r>
            <a:r>
              <a:rPr lang="en-US" altLang="ja-JP" sz="2400" b="1" dirty="0">
                <a:solidFill>
                  <a:srgbClr val="C00000"/>
                </a:solidFill>
              </a:rPr>
              <a:t>LIKE '%</a:t>
            </a:r>
            <a:r>
              <a:rPr lang="ja-JP" altLang="en-US" sz="2400" dirty="0"/>
              <a:t>うどん</a:t>
            </a:r>
            <a:r>
              <a:rPr lang="en-US" altLang="ja-JP" sz="2400" b="1" dirty="0">
                <a:solidFill>
                  <a:srgbClr val="C00000"/>
                </a:solidFill>
              </a:rPr>
              <a:t>%'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u="sng" dirty="0"/>
              <a:t>マイクロソフト </a:t>
            </a:r>
            <a:r>
              <a:rPr lang="en-US" altLang="ja-JP" sz="2400" b="1" u="sng" dirty="0"/>
              <a:t>Access </a:t>
            </a:r>
            <a:r>
              <a:rPr lang="ja-JP" altLang="en-US" sz="2400" b="1" u="sng" dirty="0"/>
              <a:t>だけは</a:t>
            </a:r>
            <a:r>
              <a:rPr lang="ja-JP" altLang="en-US" sz="2400" dirty="0"/>
              <a:t>：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記録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名前 </a:t>
            </a:r>
            <a:r>
              <a:rPr lang="en-US" altLang="ja-JP" sz="2400" b="1" dirty="0">
                <a:solidFill>
                  <a:srgbClr val="C00000"/>
                </a:solidFill>
              </a:rPr>
              <a:t>LIKE '*</a:t>
            </a:r>
            <a:r>
              <a:rPr lang="ja-JP" altLang="en-US" sz="2400" dirty="0"/>
              <a:t>うどん</a:t>
            </a:r>
            <a:r>
              <a:rPr lang="en-US" altLang="ja-JP" sz="2400" b="1" dirty="0">
                <a:solidFill>
                  <a:srgbClr val="C00000"/>
                </a:solidFill>
              </a:rPr>
              <a:t>*'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57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2082800"/>
            <a:ext cx="6355868" cy="3219450"/>
          </a:xfrm>
        </p:spPr>
        <p:txBody>
          <a:bodyPr>
            <a:noAutofit/>
          </a:bodyPr>
          <a:lstStyle/>
          <a:p>
            <a:pPr marL="457200" indent="-457200">
              <a:buAutoNum type="circleNumDbPlain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テーブルによるデータ管理の理解</a:t>
            </a: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の柔軟性の理解</a:t>
            </a: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によるデータアクセスのスキル向上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0C9A4E-67C7-72DE-7761-CDF33E9C6289}"/>
              </a:ext>
            </a:extLst>
          </p:cNvPr>
          <p:cNvSpPr txBox="1"/>
          <p:nvPr/>
        </p:nvSpPr>
        <p:spPr>
          <a:xfrm>
            <a:off x="2436395" y="477052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のプログラムは、大学のセレッソでも</a:t>
            </a:r>
            <a:endParaRPr kumimoji="1" lang="en-US" altLang="ja-JP" dirty="0"/>
          </a:p>
          <a:p>
            <a:r>
              <a:rPr kumimoji="1" lang="ja-JP" altLang="en-US" dirty="0"/>
              <a:t>公開しているので、必要に応じて活用してください。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2"/>
            <a:ext cx="8461208" cy="1309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73" y="1225689"/>
            <a:ext cx="796971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* FROM 記録;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名前 FROM 記録;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得点 FROM 記録;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居室 FROM 記録;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DISTINCT 居室 FROM 記録;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名前, 得点 FROM 記録 WHERE 得点 &gt; 80;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7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名前, 得点 FROM 記録 WHERE 得点 BETWEEN 80 AND 85;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AVG(得点) FROM 記録;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* FROM 記録 WHERE 居室 LIKE '</a:t>
            </a:r>
            <a:r>
              <a:rPr kumimoji="0" lang="en-US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*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階';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latin typeface="Arial Unicode MS"/>
              </a:rPr>
              <a:t>SELECT * FROM 記録 WHERE 居室 IN ('1階', '2階');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9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65" y="3814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</a:t>
            </a:r>
            <a:r>
              <a:rPr lang="ja-JP" altLang="en-US" dirty="0">
                <a:latin typeface="メイリオ" panose="020B0604030504040204" pitchFamily="50" charset="-128"/>
              </a:rPr>
              <a:t>り、前のページで次の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文に進む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86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0CB81DC-AB1E-D500-38AF-010F5885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06" y="2556396"/>
            <a:ext cx="6285357" cy="413874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5D3072-F63B-4F2D-A1E4-04181AFA6449}"/>
              </a:ext>
            </a:extLst>
          </p:cNvPr>
          <p:cNvSpPr/>
          <p:nvPr/>
        </p:nvSpPr>
        <p:spPr>
          <a:xfrm>
            <a:off x="1874142" y="4799913"/>
            <a:ext cx="3864921" cy="97524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317332" y="716230"/>
            <a:ext cx="8509334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居室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0889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28B38A4-FAE1-4BD9-5CCB-A93A1863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19" y="1737993"/>
            <a:ext cx="3854802" cy="38332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78A73CA-F20A-D029-6A3B-69865D7B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2" y="1737994"/>
            <a:ext cx="4118350" cy="372527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451124" y="3046303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75950" y="556163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が増える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923630" y="2407494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982021" y="5009172"/>
            <a:ext cx="1105603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386" y="6356351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を終了しないこと</a:t>
            </a:r>
          </a:p>
        </p:txBody>
      </p:sp>
    </p:spTree>
    <p:extLst>
      <p:ext uri="{BB962C8B-B14F-4D97-AF65-F5344CB8AC3E}">
        <p14:creationId xmlns:p14="http://schemas.microsoft.com/office/powerpoint/2010/main" val="39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986</Words>
  <Application>Microsoft Office PowerPoint</Application>
  <PresentationFormat>画面に合わせる (4:3)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Arial Unicode MS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2_Office テーマ</vt:lpstr>
      <vt:lpstr>1_Office テーマ</vt:lpstr>
      <vt:lpstr>5. SQL の SELECT、FROM、WHERE </vt:lpstr>
      <vt:lpstr>PowerPoint プレゼンテーション</vt:lpstr>
      <vt:lpstr>演習１．Access の SQL ビューを用いたテーブル定義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演習２．Access のデータシートビューを用いたデータの追加</vt:lpstr>
      <vt:lpstr>Access のデータシートビューを用いたデータの追加</vt:lpstr>
      <vt:lpstr>PowerPoint プレゼンテーション</vt:lpstr>
      <vt:lpstr>PowerPoint プレゼンテーション</vt:lpstr>
      <vt:lpstr>PowerPoint プレゼンテーション</vt:lpstr>
      <vt:lpstr>演習３．SQL による問い合わせ（クエリ）</vt:lpstr>
      <vt:lpstr>Access とそれ以外のパターンマッチの違い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154</cp:revision>
  <dcterms:created xsi:type="dcterms:W3CDTF">2019-11-02T00:06:04Z</dcterms:created>
  <dcterms:modified xsi:type="dcterms:W3CDTF">2023-11-24T00:36:42Z</dcterms:modified>
</cp:coreProperties>
</file>