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 id="2147483693" r:id="rId5"/>
    <p:sldMasterId id="2147483698" r:id="rId6"/>
    <p:sldMasterId id="2147483703" r:id="rId7"/>
    <p:sldMasterId id="2147483708" r:id="rId8"/>
    <p:sldMasterId id="2147483713" r:id="rId9"/>
  </p:sldMasterIdLst>
  <p:notesMasterIdLst>
    <p:notesMasterId r:id="rId61"/>
  </p:notesMasterIdLst>
  <p:sldIdLst>
    <p:sldId id="1037" r:id="rId10"/>
    <p:sldId id="1072" r:id="rId11"/>
    <p:sldId id="1039" r:id="rId12"/>
    <p:sldId id="1054" r:id="rId13"/>
    <p:sldId id="1055" r:id="rId14"/>
    <p:sldId id="1056" r:id="rId15"/>
    <p:sldId id="1057" r:id="rId16"/>
    <p:sldId id="1040" r:id="rId17"/>
    <p:sldId id="1041" r:id="rId18"/>
    <p:sldId id="744" r:id="rId19"/>
    <p:sldId id="1046" r:id="rId20"/>
    <p:sldId id="1058" r:id="rId21"/>
    <p:sldId id="1059" r:id="rId22"/>
    <p:sldId id="881" r:id="rId23"/>
    <p:sldId id="1060" r:id="rId24"/>
    <p:sldId id="1043" r:id="rId25"/>
    <p:sldId id="1044" r:id="rId26"/>
    <p:sldId id="354" r:id="rId27"/>
    <p:sldId id="355" r:id="rId28"/>
    <p:sldId id="356" r:id="rId29"/>
    <p:sldId id="1045" r:id="rId30"/>
    <p:sldId id="1047" r:id="rId31"/>
    <p:sldId id="1062" r:id="rId32"/>
    <p:sldId id="565" r:id="rId33"/>
    <p:sldId id="1063" r:id="rId34"/>
    <p:sldId id="518" r:id="rId35"/>
    <p:sldId id="579" r:id="rId36"/>
    <p:sldId id="580" r:id="rId37"/>
    <p:sldId id="581" r:id="rId38"/>
    <p:sldId id="1048" r:id="rId39"/>
    <p:sldId id="1067" r:id="rId40"/>
    <p:sldId id="1074" r:id="rId41"/>
    <p:sldId id="712" r:id="rId42"/>
    <p:sldId id="746" r:id="rId43"/>
    <p:sldId id="747" r:id="rId44"/>
    <p:sldId id="748" r:id="rId45"/>
    <p:sldId id="745" r:id="rId46"/>
    <p:sldId id="1066" r:id="rId47"/>
    <p:sldId id="883" r:id="rId48"/>
    <p:sldId id="884" r:id="rId49"/>
    <p:sldId id="887" r:id="rId50"/>
    <p:sldId id="886" r:id="rId51"/>
    <p:sldId id="885" r:id="rId52"/>
    <p:sldId id="888" r:id="rId53"/>
    <p:sldId id="1050" r:id="rId54"/>
    <p:sldId id="1071" r:id="rId55"/>
    <p:sldId id="1052" r:id="rId56"/>
    <p:sldId id="1068" r:id="rId57"/>
    <p:sldId id="1069" r:id="rId58"/>
    <p:sldId id="1070" r:id="rId59"/>
    <p:sldId id="1073"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6" autoAdjust="0"/>
    <p:restoredTop sz="94660"/>
  </p:normalViewPr>
  <p:slideViewPr>
    <p:cSldViewPr snapToGrid="0">
      <p:cViewPr varScale="1">
        <p:scale>
          <a:sx n="63" d="100"/>
          <a:sy n="63" d="100"/>
        </p:scale>
        <p:origin x="452" y="16"/>
      </p:cViewPr>
      <p:guideLst/>
    </p:cSldViewPr>
  </p:slideViewPr>
  <p:notesTextViewPr>
    <p:cViewPr>
      <p:scale>
        <a:sx n="3" d="2"/>
        <a:sy n="3" d="2"/>
      </p:scale>
      <p:origin x="0" y="0"/>
    </p:cViewPr>
  </p:notesTextViewPr>
  <p:sorterViewPr>
    <p:cViewPr varScale="1">
      <p:scale>
        <a:sx n="1" d="1"/>
        <a:sy n="1" d="1"/>
      </p:scale>
      <p:origin x="0" y="-13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2023/11/24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968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989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382FCC-E7B9-4D79-B158-EAEDCA2E7713}" type="slidenum">
              <a:rPr kumimoji="1" lang="ja-JP" altLang="en-US" smtClean="0"/>
              <a:t>14</a:t>
            </a:fld>
            <a:endParaRPr kumimoji="1" lang="ja-JP" altLang="en-US"/>
          </a:p>
        </p:txBody>
      </p:sp>
    </p:spTree>
    <p:extLst>
      <p:ext uri="{BB962C8B-B14F-4D97-AF65-F5344CB8AC3E}">
        <p14:creationId xmlns:p14="http://schemas.microsoft.com/office/powerpoint/2010/main" val="138733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6044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9066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840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07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0227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1682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0560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419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2101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784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2824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43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38771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1847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9849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87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2112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665053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2176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48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14497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8670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10129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27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49759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35638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866491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62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0068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1107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8249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09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6321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1120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58266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722890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324140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653009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753182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312559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2023/11/24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717033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1280069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de</a:t>
            </a:r>
            <a:r>
              <a:rPr lang="en-US" altLang="ja-JP" sz="4400" dirty="0">
                <a:latin typeface="メイリオ" panose="020B0604030504040204" pitchFamily="50" charset="-128"/>
              </a:rPr>
              <a:t>-2. </a:t>
            </a:r>
            <a:r>
              <a:rPr lang="en-US" altLang="ja-JP" sz="4400" dirty="0"/>
              <a:t>Microsoft Access </a:t>
            </a:r>
            <a:r>
              <a:rPr lang="ja-JP" altLang="en-US" sz="4400" dirty="0"/>
              <a:t>の</a:t>
            </a:r>
            <a:br>
              <a:rPr lang="en-US" altLang="ja-JP" sz="4400" dirty="0"/>
            </a:br>
            <a:r>
              <a:rPr lang="ja-JP" altLang="en-US" sz="4400" dirty="0"/>
              <a:t>データベース操作（１）</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a:t>
            </a:r>
            <a:r>
              <a:rPr lang="en-US" altLang="ja-JP">
                <a:hlinkClick r:id="rId5"/>
              </a:rPr>
              <a:t>jp/de/</a:t>
            </a:r>
            <a:r>
              <a:rPr lang="en-US" altLang="ja-JP" dirty="0">
                <a:hlinkClick r:id="rId5"/>
              </a:rPr>
              <a:t>de/index</a:t>
            </a:r>
            <a:r>
              <a:rPr lang="en-US" altLang="ja-JP">
                <a:hlinkClick r:id="rId5"/>
              </a:rPr>
              <a:t>.html</a:t>
            </a:r>
            <a:endParaRPr lang="en-US" altLang="ja-JP"/>
          </a:p>
          <a:p>
            <a:endParaRPr lang="en-US" altLang="ja-JP" dirty="0"/>
          </a:p>
          <a:p>
            <a:endParaRPr lang="en-US" altLang="ja-JP" dirty="0"/>
          </a:p>
          <a:p>
            <a:endParaRPr lang="en-US" altLang="ja-JP" dirty="0"/>
          </a:p>
        </p:txBody>
      </p:sp>
      <p:sp>
        <p:nvSpPr>
          <p:cNvPr id="10" name="テキスト ボックス 9">
            <a:extLst>
              <a:ext uri="{FF2B5EF4-FFF2-40B4-BE49-F238E27FC236}">
                <a16:creationId xmlns:a16="http://schemas.microsoft.com/office/drawing/2014/main" id="{EF9063F4-408C-4FB1-9B7C-B925DB0C1E83}"/>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6B1BA1-0BD1-45F8-A793-30AA1515831A}"/>
              </a:ext>
            </a:extLst>
          </p:cNvPr>
          <p:cNvPicPr>
            <a:picLocks noChangeAspect="1"/>
          </p:cNvPicPr>
          <p:nvPr/>
        </p:nvPicPr>
        <p:blipFill>
          <a:blip r:embed="rId2"/>
          <a:stretch>
            <a:fillRect/>
          </a:stretch>
        </p:blipFill>
        <p:spPr>
          <a:xfrm>
            <a:off x="661063" y="2359992"/>
            <a:ext cx="3888568" cy="3631202"/>
          </a:xfrm>
          <a:prstGeom prst="rect">
            <a:avLst/>
          </a:prstGeom>
        </p:spPr>
      </p:pic>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10</a:t>
            </a:fld>
            <a:endParaRPr lang="ja-JP" altLang="en-US" sz="1350" dirty="0"/>
          </a:p>
        </p:txBody>
      </p:sp>
      <p:sp>
        <p:nvSpPr>
          <p:cNvPr id="19460" name="Rectangle 2"/>
          <p:cNvSpPr>
            <a:spLocks noGrp="1"/>
          </p:cNvSpPr>
          <p:nvPr>
            <p:ph type="title" idx="4294967295"/>
          </p:nvPr>
        </p:nvSpPr>
        <p:spPr>
          <a:xfrm>
            <a:off x="237849" y="207040"/>
            <a:ext cx="6429375" cy="753666"/>
          </a:xfrm>
        </p:spPr>
        <p:txBody>
          <a:bodyPr>
            <a:normAutofit/>
          </a:bodyPr>
          <a:lstStyle/>
          <a:p>
            <a:pPr>
              <a:lnSpc>
                <a:spcPct val="100000"/>
              </a:lnSpc>
              <a:spcBef>
                <a:spcPct val="20000"/>
              </a:spcBef>
            </a:pPr>
            <a:r>
              <a:rPr lang="en-US" altLang="ja-JP" sz="3000" dirty="0"/>
              <a:t>SQL </a:t>
            </a:r>
            <a:r>
              <a:rPr lang="ja-JP" altLang="en-US" sz="3000" dirty="0"/>
              <a:t>ビューを開く操作</a:t>
            </a:r>
          </a:p>
        </p:txBody>
      </p:sp>
      <p:sp>
        <p:nvSpPr>
          <p:cNvPr id="19461" name="Rectangle 3"/>
          <p:cNvSpPr>
            <a:spLocks noGrp="1"/>
          </p:cNvSpPr>
          <p:nvPr>
            <p:ph type="body" idx="4294967295"/>
          </p:nvPr>
        </p:nvSpPr>
        <p:spPr>
          <a:xfrm>
            <a:off x="661063" y="1074163"/>
            <a:ext cx="7862844" cy="1131218"/>
          </a:xfrm>
        </p:spPr>
        <p:txBody>
          <a:bodyPr>
            <a:normAutofit/>
          </a:bodyPr>
          <a:lstStyle/>
          <a:p>
            <a:pPr marL="0" indent="0">
              <a:lnSpc>
                <a:spcPct val="120000"/>
              </a:lnSpc>
              <a:buNone/>
            </a:pPr>
            <a:r>
              <a:rPr lang="en-US" altLang="ja-JP" sz="2400" dirty="0"/>
              <a:t>Access  </a:t>
            </a:r>
            <a:r>
              <a:rPr lang="ja-JP" altLang="en-US" sz="2400" dirty="0"/>
              <a:t>で、</a:t>
            </a:r>
            <a:r>
              <a:rPr lang="en-US" altLang="ja-JP" sz="2400" b="1" dirty="0">
                <a:solidFill>
                  <a:srgbClr val="C00000"/>
                </a:solidFill>
              </a:rPr>
              <a:t>SQL </a:t>
            </a:r>
            <a:r>
              <a:rPr lang="ja-JP" altLang="en-US" sz="2400" b="1" dirty="0">
                <a:solidFill>
                  <a:srgbClr val="C00000"/>
                </a:solidFill>
              </a:rPr>
              <a:t>ビュー</a:t>
            </a:r>
            <a:r>
              <a:rPr lang="ja-JP" altLang="en-US" sz="2400" dirty="0"/>
              <a:t>を</a:t>
            </a:r>
            <a:r>
              <a:rPr lang="ja-JP" altLang="en-US" sz="2400" b="1" dirty="0"/>
              <a:t>開くとき</a:t>
            </a:r>
            <a:r>
              <a:rPr lang="ja-JP" altLang="en-US" sz="2400" dirty="0"/>
              <a:t>は、</a:t>
            </a:r>
            <a:r>
              <a:rPr lang="ja-JP" altLang="en-US" sz="2400" dirty="0">
                <a:latin typeface="メイリオ" panose="020B0604030504040204" pitchFamily="50" charset="-128"/>
              </a:rPr>
              <a:t>「</a:t>
            </a:r>
            <a:r>
              <a:rPr lang="ja-JP" altLang="en-US" sz="2400" b="1" dirty="0">
                <a:latin typeface="メイリオ" panose="020B0604030504040204" pitchFamily="50" charset="-128"/>
              </a:rPr>
              <a:t>表示</a:t>
            </a:r>
            <a:r>
              <a:rPr lang="ja-JP" altLang="en-US" sz="2400" dirty="0">
                <a:latin typeface="メイリオ" panose="020B0604030504040204" pitchFamily="50" charset="-128"/>
              </a:rPr>
              <a:t>」→「</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」と操作する</a:t>
            </a:r>
            <a:endParaRPr lang="en-US" altLang="ja-JP" sz="2400" dirty="0">
              <a:solidFill>
                <a:srgbClr val="C00000"/>
              </a:solidFill>
            </a:endParaRPr>
          </a:p>
        </p:txBody>
      </p:sp>
      <p:sp>
        <p:nvSpPr>
          <p:cNvPr id="8" name="角丸四角形 7"/>
          <p:cNvSpPr/>
          <p:nvPr/>
        </p:nvSpPr>
        <p:spPr>
          <a:xfrm>
            <a:off x="435035" y="1000840"/>
            <a:ext cx="8273930" cy="110108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p:cNvSpPr/>
          <p:nvPr/>
        </p:nvSpPr>
        <p:spPr>
          <a:xfrm>
            <a:off x="661063" y="3328409"/>
            <a:ext cx="931621" cy="979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正方形/長方形 9"/>
          <p:cNvSpPr/>
          <p:nvPr/>
        </p:nvSpPr>
        <p:spPr>
          <a:xfrm>
            <a:off x="943097" y="4393302"/>
            <a:ext cx="2017547" cy="59799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4" name="図 3">
            <a:extLst>
              <a:ext uri="{FF2B5EF4-FFF2-40B4-BE49-F238E27FC236}">
                <a16:creationId xmlns:a16="http://schemas.microsoft.com/office/drawing/2014/main" id="{1C251054-525F-48C0-AE76-7DE16DEF7E93}"/>
              </a:ext>
            </a:extLst>
          </p:cNvPr>
          <p:cNvPicPr>
            <a:picLocks noChangeAspect="1"/>
          </p:cNvPicPr>
          <p:nvPr/>
        </p:nvPicPr>
        <p:blipFill>
          <a:blip r:embed="rId3"/>
          <a:stretch>
            <a:fillRect/>
          </a:stretch>
        </p:blipFill>
        <p:spPr>
          <a:xfrm>
            <a:off x="5185664" y="3174204"/>
            <a:ext cx="1999782" cy="1821563"/>
          </a:xfrm>
          <a:prstGeom prst="rect">
            <a:avLst/>
          </a:prstGeom>
        </p:spPr>
      </p:pic>
      <p:sp>
        <p:nvSpPr>
          <p:cNvPr id="7" name="テキスト ボックス 6">
            <a:extLst>
              <a:ext uri="{FF2B5EF4-FFF2-40B4-BE49-F238E27FC236}">
                <a16:creationId xmlns:a16="http://schemas.microsoft.com/office/drawing/2014/main" id="{325D0D47-A29A-4246-9B50-119F4EEE02A9}"/>
              </a:ext>
            </a:extLst>
          </p:cNvPr>
          <p:cNvSpPr txBox="1"/>
          <p:nvPr/>
        </p:nvSpPr>
        <p:spPr>
          <a:xfrm>
            <a:off x="5185664" y="2512645"/>
            <a:ext cx="3082895" cy="646331"/>
          </a:xfrm>
          <a:prstGeom prst="rect">
            <a:avLst/>
          </a:prstGeom>
          <a:noFill/>
        </p:spPr>
        <p:txBody>
          <a:bodyPr wrap="none" rtlCol="0">
            <a:spAutoFit/>
          </a:bodyPr>
          <a:lstStyle/>
          <a:p>
            <a:r>
              <a:rPr kumimoji="1" lang="ja-JP" altLang="en-US" dirty="0"/>
              <a:t>表示の下に「</a:t>
            </a:r>
            <a:r>
              <a:rPr kumimoji="1" lang="en-US" altLang="ja-JP" dirty="0"/>
              <a:t>SQL</a:t>
            </a:r>
            <a:r>
              <a:rPr kumimoji="1" lang="ja-JP" altLang="en-US" dirty="0"/>
              <a:t>ビュー」が</a:t>
            </a:r>
            <a:endParaRPr kumimoji="1" lang="en-US" altLang="ja-JP" dirty="0"/>
          </a:p>
          <a:p>
            <a:r>
              <a:rPr kumimoji="1" lang="ja-JP" altLang="en-US" dirty="0"/>
              <a:t>ないときは、</a:t>
            </a:r>
          </a:p>
        </p:txBody>
      </p:sp>
      <p:pic>
        <p:nvPicPr>
          <p:cNvPr id="12" name="図 11">
            <a:extLst>
              <a:ext uri="{FF2B5EF4-FFF2-40B4-BE49-F238E27FC236}">
                <a16:creationId xmlns:a16="http://schemas.microsoft.com/office/drawing/2014/main" id="{DC7F0BF5-BF62-4E8F-AD92-3F6F3D0235FE}"/>
              </a:ext>
            </a:extLst>
          </p:cNvPr>
          <p:cNvPicPr>
            <a:picLocks noChangeAspect="1"/>
          </p:cNvPicPr>
          <p:nvPr/>
        </p:nvPicPr>
        <p:blipFill>
          <a:blip r:embed="rId4"/>
          <a:stretch>
            <a:fillRect/>
          </a:stretch>
        </p:blipFill>
        <p:spPr>
          <a:xfrm>
            <a:off x="5245038" y="5566993"/>
            <a:ext cx="3237899" cy="1258465"/>
          </a:xfrm>
          <a:prstGeom prst="rect">
            <a:avLst/>
          </a:prstGeom>
        </p:spPr>
      </p:pic>
      <p:sp>
        <p:nvSpPr>
          <p:cNvPr id="17" name="テキスト ボックス 16">
            <a:extLst>
              <a:ext uri="{FF2B5EF4-FFF2-40B4-BE49-F238E27FC236}">
                <a16:creationId xmlns:a16="http://schemas.microsoft.com/office/drawing/2014/main" id="{57A35FEA-D20D-40EB-8740-0901BEF3ABBC}"/>
              </a:ext>
            </a:extLst>
          </p:cNvPr>
          <p:cNvSpPr txBox="1"/>
          <p:nvPr/>
        </p:nvSpPr>
        <p:spPr>
          <a:xfrm>
            <a:off x="5185664" y="4936563"/>
            <a:ext cx="3416320" cy="646331"/>
          </a:xfrm>
          <a:prstGeom prst="rect">
            <a:avLst/>
          </a:prstGeom>
          <a:noFill/>
        </p:spPr>
        <p:txBody>
          <a:bodyPr wrap="none" rtlCol="0">
            <a:spAutoFit/>
          </a:bodyPr>
          <a:lstStyle/>
          <a:p>
            <a:r>
              <a:rPr kumimoji="1" lang="ja-JP" altLang="en-US" dirty="0"/>
              <a:t>「</a:t>
            </a:r>
            <a:r>
              <a:rPr kumimoji="1" lang="ja-JP" altLang="en-US" b="1" dirty="0"/>
              <a:t>作成</a:t>
            </a:r>
            <a:r>
              <a:rPr kumimoji="1" lang="ja-JP" altLang="en-US" dirty="0"/>
              <a:t>」，「</a:t>
            </a:r>
            <a:r>
              <a:rPr kumimoji="1" lang="ja-JP" altLang="en-US" b="1" dirty="0"/>
              <a:t>クエリデザイン</a:t>
            </a:r>
            <a:r>
              <a:rPr kumimoji="1" lang="ja-JP" altLang="en-US" dirty="0"/>
              <a:t>」</a:t>
            </a:r>
            <a:endParaRPr kumimoji="1" lang="en-US" altLang="ja-JP" dirty="0"/>
          </a:p>
          <a:p>
            <a:r>
              <a:rPr kumimoji="1" lang="ja-JP" altLang="en-US" dirty="0"/>
              <a:t>と操作</a:t>
            </a:r>
          </a:p>
        </p:txBody>
      </p:sp>
      <p:sp>
        <p:nvSpPr>
          <p:cNvPr id="18" name="正方形/長方形 17">
            <a:extLst>
              <a:ext uri="{FF2B5EF4-FFF2-40B4-BE49-F238E27FC236}">
                <a16:creationId xmlns:a16="http://schemas.microsoft.com/office/drawing/2014/main" id="{866EDF79-D3D6-473D-BB39-A7F3098FE339}"/>
              </a:ext>
            </a:extLst>
          </p:cNvPr>
          <p:cNvSpPr/>
          <p:nvPr/>
        </p:nvSpPr>
        <p:spPr>
          <a:xfrm>
            <a:off x="7549656" y="5960921"/>
            <a:ext cx="538463" cy="75390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3939DEC5-2D09-4BEE-A60E-FF2FE765B23C}"/>
              </a:ext>
            </a:extLst>
          </p:cNvPr>
          <p:cNvSpPr/>
          <p:nvPr/>
        </p:nvSpPr>
        <p:spPr>
          <a:xfrm>
            <a:off x="6134779" y="5682506"/>
            <a:ext cx="591134" cy="47161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10350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2-2.</a:t>
            </a:r>
            <a:r>
              <a:rPr lang="ja-JP" altLang="en-US" sz="4500" dirty="0">
                <a:solidFill>
                  <a:schemeClr val="tx2"/>
                </a:solidFill>
                <a:latin typeface="メイリオ" panose="020B0604030504040204" pitchFamily="50" charset="-128"/>
              </a:rPr>
              <a:t> テーブル定義（</a:t>
            </a:r>
            <a:r>
              <a:rPr lang="en-US" altLang="ja-JP" sz="4500" dirty="0">
                <a:solidFill>
                  <a:schemeClr val="tx2"/>
                </a:solidFill>
                <a:latin typeface="メイリオ" panose="020B0604030504040204" pitchFamily="50" charset="-128"/>
              </a:rPr>
              <a:t>Access </a:t>
            </a:r>
            <a:r>
              <a:rPr lang="ja-JP" altLang="en-US" sz="4500" dirty="0">
                <a:solidFill>
                  <a:schemeClr val="tx2"/>
                </a:solidFill>
                <a:latin typeface="メイリオ" panose="020B0604030504040204" pitchFamily="50" charset="-128"/>
              </a:rPr>
              <a:t>の </a:t>
            </a:r>
            <a:r>
              <a:rPr lang="en-US" altLang="ja-JP" sz="4500" dirty="0">
                <a:solidFill>
                  <a:schemeClr val="tx2"/>
                </a:solidFill>
                <a:latin typeface="メイリオ" panose="020B0604030504040204" pitchFamily="50" charset="-128"/>
              </a:rPr>
              <a:t>SQL </a:t>
            </a:r>
            <a:r>
              <a:rPr lang="ja-JP" altLang="en-US" sz="4500" dirty="0">
                <a:solidFill>
                  <a:schemeClr val="tx2"/>
                </a:solidFill>
                <a:latin typeface="メイリオ" panose="020B0604030504040204" pitchFamily="50" charset="-128"/>
              </a:rPr>
              <a:t>ビューを使用）</a:t>
            </a:r>
            <a:r>
              <a:rPr lang="en-US" altLang="ja-JP" sz="4500" dirty="0">
                <a:solidFill>
                  <a:schemeClr val="tx2"/>
                </a:solidFill>
                <a:latin typeface="メイリオ" panose="020B0604030504040204" pitchFamily="50" charset="-128"/>
              </a:rPr>
              <a:t> </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8856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ビューを用いたテーブル定義のプロセス</a:t>
            </a:r>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kumimoji="1" lang="en-US" altLang="ja-JP" sz="2400" b="1" dirty="0">
                <a:solidFill>
                  <a:srgbClr val="C00000"/>
                </a:solidFill>
              </a:rPr>
              <a:t>SQL </a:t>
            </a:r>
            <a:r>
              <a:rPr kumimoji="1" lang="ja-JP" altLang="en-US" sz="2400" b="1" dirty="0">
                <a:solidFill>
                  <a:srgbClr val="C00000"/>
                </a:solidFill>
              </a:rPr>
              <a:t>ビュー</a:t>
            </a:r>
            <a:r>
              <a:rPr kumimoji="1" lang="ja-JP" altLang="en-US" sz="2400" dirty="0"/>
              <a:t>を開く</a:t>
            </a:r>
            <a:endParaRPr kumimoji="1" lang="en-US" altLang="ja-JP" sz="2400" dirty="0"/>
          </a:p>
          <a:p>
            <a:pPr marL="0" indent="0">
              <a:buNone/>
            </a:pP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の編集。</a:t>
            </a:r>
            <a:r>
              <a:rPr lang="en-US" altLang="ja-JP" sz="2400" b="1" dirty="0"/>
              <a:t>create table </a:t>
            </a:r>
            <a:r>
              <a:rPr lang="ja-JP" altLang="en-US" sz="2400" dirty="0"/>
              <a:t>を使用</a:t>
            </a:r>
            <a:endParaRPr lang="en-US" altLang="ja-JP" sz="2400" dirty="0"/>
          </a:p>
          <a:p>
            <a:pPr marL="0" indent="0">
              <a:buNone/>
            </a:pPr>
            <a:r>
              <a:rPr lang="ja-JP" altLang="en-US" sz="2400" dirty="0"/>
              <a:t>　</a:t>
            </a:r>
            <a:r>
              <a:rPr kumimoji="1" lang="ja-JP" altLang="en-US" sz="2400" dirty="0"/>
              <a:t>例</a:t>
            </a:r>
            <a:r>
              <a:rPr kumimoji="1" lang="en-US" altLang="ja-JP" sz="2400" dirty="0"/>
              <a:t>: create table T (id integer, name text, age integer);</a:t>
            </a:r>
          </a:p>
          <a:p>
            <a:pPr marL="0" indent="0">
              <a:buNone/>
            </a:pPr>
            <a:endParaRPr kumimoji="1" lang="en-US" altLang="ja-JP" sz="2400" dirty="0"/>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の実行</a:t>
            </a:r>
            <a:endParaRPr lang="en-US" altLang="ja-JP" sz="2400" dirty="0"/>
          </a:p>
          <a:p>
            <a:pPr marL="0" indent="0">
              <a:buNone/>
            </a:pPr>
            <a:r>
              <a:rPr kumimoji="1" lang="ja-JP" altLang="en-US" sz="2400" dirty="0"/>
              <a:t>　実行の結果、</a:t>
            </a:r>
            <a:r>
              <a:rPr kumimoji="1" lang="ja-JP" altLang="en-US" sz="2400" b="1" u="sng" dirty="0"/>
              <a:t>空のテーブルが作成される</a:t>
            </a:r>
            <a:r>
              <a:rPr kumimoji="1" lang="ja-JP" altLang="en-US" sz="2400" dirty="0"/>
              <a:t>ので確認</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2930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err="1">
                <a:solidFill>
                  <a:srgbClr val="C00000"/>
                </a:solidFill>
              </a:rPr>
              <a:t>、</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114671" y="4208875"/>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1395225" y="4208874"/>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161602" y="420887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aphicFrame>
        <p:nvGraphicFramePr>
          <p:cNvPr id="19" name="表 18">
            <a:extLst>
              <a:ext uri="{FF2B5EF4-FFF2-40B4-BE49-F238E27FC236}">
                <a16:creationId xmlns:a16="http://schemas.microsoft.com/office/drawing/2014/main" id="{12E6F65A-5145-44B9-8B3C-5873DBD94F49}"/>
              </a:ext>
            </a:extLst>
          </p:cNvPr>
          <p:cNvGraphicFramePr>
            <a:graphicFrameLocks noGrp="1"/>
          </p:cNvGraphicFramePr>
          <p:nvPr>
            <p:extLst>
              <p:ext uri="{D42A27DB-BD31-4B8C-83A1-F6EECF244321}">
                <p14:modId xmlns:p14="http://schemas.microsoft.com/office/powerpoint/2010/main" val="117380660"/>
              </p:ext>
            </p:extLst>
          </p:nvPr>
        </p:nvGraphicFramePr>
        <p:xfrm>
          <a:off x="47757" y="3096508"/>
          <a:ext cx="4503518" cy="960120"/>
        </p:xfrm>
        <a:graphic>
          <a:graphicData uri="http://schemas.openxmlformats.org/drawingml/2006/table">
            <a:tbl>
              <a:tblPr firstRow="1" bandRow="1">
                <a:tableStyleId>{5C22544A-7EE6-4342-B048-85BDC9FD1C3A}</a:tableStyleId>
              </a:tblPr>
              <a:tblGrid>
                <a:gridCol w="1334432">
                  <a:extLst>
                    <a:ext uri="{9D8B030D-6E8A-4147-A177-3AD203B41FA5}">
                      <a16:colId xmlns:a16="http://schemas.microsoft.com/office/drawing/2014/main" val="20000"/>
                    </a:ext>
                  </a:extLst>
                </a:gridCol>
                <a:gridCol w="1741118">
                  <a:extLst>
                    <a:ext uri="{9D8B030D-6E8A-4147-A177-3AD203B41FA5}">
                      <a16:colId xmlns:a16="http://schemas.microsoft.com/office/drawing/2014/main" val="20001"/>
                    </a:ext>
                  </a:extLst>
                </a:gridCol>
                <a:gridCol w="1427968">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endParaRPr kumimoji="1" lang="ja-JP" altLang="en-US" sz="2700" dirty="0"/>
                    </a:p>
                  </a:txBody>
                  <a:tcPr marL="68580" marR="68580" marT="34290" marB="34290"/>
                </a:tc>
                <a:tc>
                  <a:txBody>
                    <a:bodyPr/>
                    <a:lstStyle/>
                    <a:p>
                      <a:pPr algn="r"/>
                      <a:endParaRPr kumimoji="1" lang="ja-JP" altLang="en-US" sz="2700" dirty="0"/>
                    </a:p>
                  </a:txBody>
                  <a:tcPr marL="68580" marR="68580" marT="34290" marB="34290"/>
                </a:tc>
                <a:tc>
                  <a:txBody>
                    <a:bodyPr/>
                    <a:lstStyle/>
                    <a:p>
                      <a:pPr algn="r"/>
                      <a:endParaRPr kumimoji="1" lang="ja-JP" altLang="en-US" sz="2700" dirty="0"/>
                    </a:p>
                  </a:txBody>
                  <a:tcPr marL="68580" marR="68580" marT="34290" marB="34290"/>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3CAF2776-38A7-4A52-93FC-0A141D712C0A}"/>
              </a:ext>
            </a:extLst>
          </p:cNvPr>
          <p:cNvSpPr txBox="1"/>
          <p:nvPr/>
        </p:nvSpPr>
        <p:spPr>
          <a:xfrm>
            <a:off x="4628670" y="3139069"/>
            <a:ext cx="4476228" cy="2246769"/>
          </a:xfrm>
          <a:prstGeom prst="rect">
            <a:avLst/>
          </a:prstGeom>
          <a:noFill/>
          <a:ln>
            <a:solidFill>
              <a:schemeClr val="accent1"/>
            </a:solidFill>
          </a:ln>
        </p:spPr>
        <p:txBody>
          <a:bodyPr wrap="square" rtlCol="0">
            <a:spAutoFit/>
          </a:bodyPr>
          <a:lstStyle/>
          <a:p>
            <a:r>
              <a:rPr kumimoji="1" lang="en-US" altLang="ja-JP" sz="2800" b="1" dirty="0">
                <a:solidFill>
                  <a:srgbClr val="C00000"/>
                </a:solidFill>
                <a:latin typeface="Courier New" panose="02070309020205020404" pitchFamily="49" charset="0"/>
                <a:cs typeface="Courier New" panose="02070309020205020404" pitchFamily="49" charset="0"/>
              </a:rPr>
              <a:t>create table </a:t>
            </a:r>
            <a:r>
              <a:rPr lang="ja-JP" altLang="en-US" sz="2800" b="1" dirty="0">
                <a:latin typeface="Courier New" panose="02070309020205020404" pitchFamily="49" charset="0"/>
                <a:cs typeface="Courier New" panose="02070309020205020404" pitchFamily="49" charset="0"/>
              </a:rPr>
              <a:t>商品</a:t>
            </a:r>
            <a:r>
              <a:rPr kumimoji="1" lang="ja-JP" altLang="en-US" sz="2800" b="1" dirty="0">
                <a:latin typeface="Courier New" panose="02070309020205020404" pitchFamily="49" charset="0"/>
                <a:cs typeface="Courier New" panose="02070309020205020404" pitchFamily="49" charset="0"/>
              </a:rPr>
              <a:t> </a:t>
            </a:r>
            <a:r>
              <a:rPr kumimoji="1" lang="en-US" altLang="ja-JP" sz="2800" b="1" dirty="0">
                <a:latin typeface="Courier New" panose="02070309020205020404" pitchFamily="49" charset="0"/>
                <a:cs typeface="Courier New" panose="02070309020205020404" pitchFamily="49" charset="0"/>
              </a:rPr>
              <a:t>(</a:t>
            </a:r>
          </a:p>
          <a:p>
            <a:r>
              <a:rPr lang="ja-JP" altLang="en-US" sz="2800" b="1" dirty="0">
                <a:latin typeface="Courier New" panose="02070309020205020404" pitchFamily="49" charset="0"/>
                <a:cs typeface="Courier New" panose="02070309020205020404" pitchFamily="49" charset="0"/>
              </a:rPr>
              <a:t>  </a:t>
            </a:r>
            <a:r>
              <a:rPr lang="en-US" altLang="ja-JP" sz="2800" b="1" dirty="0">
                <a:latin typeface="Courier New" panose="02070309020205020404" pitchFamily="49" charset="0"/>
                <a:cs typeface="Courier New" panose="02070309020205020404" pitchFamily="49" charset="0"/>
              </a:rPr>
              <a:t>ID </a:t>
            </a:r>
            <a:r>
              <a:rPr lang="en-US" altLang="ja-JP" sz="2800" b="1" dirty="0">
                <a:solidFill>
                  <a:srgbClr val="C00000"/>
                </a:solidFill>
                <a:latin typeface="Courier New" panose="02070309020205020404" pitchFamily="49" charset="0"/>
                <a:cs typeface="Courier New" panose="02070309020205020404" pitchFamily="49" charset="0"/>
              </a:rPr>
              <a:t>autoincrement</a:t>
            </a:r>
            <a:r>
              <a:rPr lang="en-US" altLang="ja-JP" sz="2800" b="1" dirty="0">
                <a:latin typeface="Courier New" panose="02070309020205020404" pitchFamily="49" charset="0"/>
                <a:cs typeface="Courier New" panose="02070309020205020404" pitchFamily="49" charset="0"/>
              </a:rPr>
              <a:t>, </a:t>
            </a:r>
          </a:p>
          <a:p>
            <a:r>
              <a:rPr kumimoji="1" lang="en-US" altLang="ja-JP" sz="2800" b="1" dirty="0">
                <a:latin typeface="Courier New" panose="02070309020205020404" pitchFamily="49" charset="0"/>
                <a:cs typeface="Courier New" panose="02070309020205020404" pitchFamily="49" charset="0"/>
              </a:rPr>
              <a:t>  </a:t>
            </a:r>
            <a:r>
              <a:rPr lang="ja-JP" altLang="en-US" sz="2800" b="1" dirty="0">
                <a:latin typeface="Courier New" panose="02070309020205020404" pitchFamily="49" charset="0"/>
                <a:cs typeface="Courier New" panose="02070309020205020404" pitchFamily="49" charset="0"/>
              </a:rPr>
              <a:t>商品名</a:t>
            </a:r>
            <a:r>
              <a:rPr kumimoji="1" lang="ja-JP" altLang="en-US" sz="2800" b="1" dirty="0">
                <a:latin typeface="Courier New" panose="02070309020205020404" pitchFamily="49" charset="0"/>
                <a:cs typeface="Courier New" panose="02070309020205020404" pitchFamily="49" charset="0"/>
              </a:rPr>
              <a:t> </a:t>
            </a:r>
            <a:r>
              <a:rPr kumimoji="1" lang="en-US" altLang="ja-JP" sz="2800" b="1" dirty="0">
                <a:solidFill>
                  <a:srgbClr val="C00000"/>
                </a:solidFill>
                <a:latin typeface="Courier New" panose="02070309020205020404" pitchFamily="49" charset="0"/>
                <a:cs typeface="Courier New" panose="02070309020205020404" pitchFamily="49" charset="0"/>
              </a:rPr>
              <a:t>text</a:t>
            </a:r>
            <a:r>
              <a:rPr kumimoji="1" lang="en-US" altLang="ja-JP" sz="2800" b="1" dirty="0">
                <a:latin typeface="Courier New" panose="02070309020205020404" pitchFamily="49" charset="0"/>
                <a:cs typeface="Courier New" panose="02070309020205020404" pitchFamily="49" charset="0"/>
              </a:rPr>
              <a:t>, </a:t>
            </a:r>
          </a:p>
          <a:p>
            <a:r>
              <a:rPr lang="en-US" altLang="ja-JP" sz="2800" b="1" dirty="0">
                <a:latin typeface="Courier New" panose="02070309020205020404" pitchFamily="49" charset="0"/>
                <a:cs typeface="Courier New" panose="02070309020205020404" pitchFamily="49" charset="0"/>
              </a:rPr>
              <a:t>  </a:t>
            </a:r>
            <a:r>
              <a:rPr lang="ja-JP" altLang="en-US" sz="2800" b="1" dirty="0">
                <a:latin typeface="Courier New" panose="02070309020205020404" pitchFamily="49" charset="0"/>
                <a:cs typeface="Courier New" panose="02070309020205020404" pitchFamily="49" charset="0"/>
              </a:rPr>
              <a:t>単価 </a:t>
            </a:r>
            <a:r>
              <a:rPr lang="en-US" altLang="ja-JP" sz="2800" b="1" dirty="0">
                <a:solidFill>
                  <a:srgbClr val="C00000"/>
                </a:solidFill>
                <a:latin typeface="Courier New" panose="02070309020205020404" pitchFamily="49" charset="0"/>
                <a:cs typeface="Courier New" panose="02070309020205020404" pitchFamily="49" charset="0"/>
              </a:rPr>
              <a:t>integer</a:t>
            </a:r>
          </a:p>
          <a:p>
            <a:r>
              <a:rPr lang="en-US" altLang="ja-JP" sz="2800" b="1" dirty="0">
                <a:latin typeface="Courier New" panose="02070309020205020404" pitchFamily="49" charset="0"/>
                <a:cs typeface="Courier New" panose="02070309020205020404" pitchFamily="49" charset="0"/>
              </a:rPr>
              <a:t>);</a:t>
            </a:r>
            <a:endParaRPr kumimoji="1" lang="ja-JP" altLang="en-US" sz="2800" b="1" dirty="0">
              <a:latin typeface="Courier New" panose="02070309020205020404" pitchFamily="49" charset="0"/>
              <a:cs typeface="Courier New" panose="02070309020205020404" pitchFamily="49" charset="0"/>
            </a:endParaRPr>
          </a:p>
        </p:txBody>
      </p:sp>
      <p:sp>
        <p:nvSpPr>
          <p:cNvPr id="21" name="テキスト ボックス 20">
            <a:extLst>
              <a:ext uri="{FF2B5EF4-FFF2-40B4-BE49-F238E27FC236}">
                <a16:creationId xmlns:a16="http://schemas.microsoft.com/office/drawing/2014/main" id="{A1D8B12A-20A3-4335-8A47-E550D9C2B216}"/>
              </a:ext>
            </a:extLst>
          </p:cNvPr>
          <p:cNvSpPr txBox="1"/>
          <p:nvPr/>
        </p:nvSpPr>
        <p:spPr>
          <a:xfrm>
            <a:off x="4825363" y="5428399"/>
            <a:ext cx="3735318" cy="1323439"/>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　　　　　　　</a:t>
            </a:r>
            <a:r>
              <a:rPr kumimoji="1" lang="en-US" altLang="ja-JP" sz="2000" b="1" dirty="0">
                <a:latin typeface="メイリオ" panose="020B0604030504040204" pitchFamily="50" charset="-128"/>
                <a:ea typeface="メイリオ" panose="020B0604030504040204" pitchFamily="50" charset="-128"/>
              </a:rPr>
              <a:t>SQL</a:t>
            </a:r>
            <a:r>
              <a:rPr kumimoji="1" lang="ja-JP" altLang="en-US" sz="2000" b="1" dirty="0">
                <a:latin typeface="メイリオ" panose="020B0604030504040204" pitchFamily="50" charset="-128"/>
                <a:ea typeface="メイリオ" panose="020B0604030504040204" pitchFamily="50" charset="-128"/>
              </a:rPr>
              <a:t>文</a:t>
            </a:r>
            <a:endParaRPr kumimoji="1" lang="en-US" altLang="ja-JP" sz="2000" b="1"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en-US" altLang="ja-JP" sz="2000" b="1" dirty="0">
                <a:latin typeface="メイリオ" panose="020B0604030504040204" pitchFamily="50" charset="-128"/>
                <a:ea typeface="メイリオ" panose="020B0604030504040204" pitchFamily="50" charset="-128"/>
              </a:rPr>
              <a:t>Access </a:t>
            </a:r>
            <a:r>
              <a:rPr kumimoji="1" lang="ja-JP" altLang="en-US" sz="2000" b="1" dirty="0">
                <a:latin typeface="メイリオ" panose="020B0604030504040204" pitchFamily="50" charset="-128"/>
                <a:ea typeface="メイリオ" panose="020B0604030504040204" pitchFamily="50" charset="-128"/>
              </a:rPr>
              <a:t>では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integer autoincrement</a:t>
            </a:r>
            <a:r>
              <a:rPr kumimoji="1" lang="ja-JP" altLang="en-US" sz="2000" dirty="0">
                <a:latin typeface="メイリオ" panose="020B0604030504040204" pitchFamily="50" charset="-128"/>
                <a:ea typeface="メイリオ" panose="020B0604030504040204" pitchFamily="50" charset="-128"/>
              </a:rPr>
              <a:t>」と</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書かずに「</a:t>
            </a:r>
            <a:r>
              <a:rPr kumimoji="1" lang="en-US" altLang="ja-JP" sz="2000" dirty="0">
                <a:latin typeface="メイリオ" panose="020B0604030504040204" pitchFamily="50" charset="-128"/>
                <a:ea typeface="メイリオ" panose="020B0604030504040204" pitchFamily="50" charset="-128"/>
              </a:rPr>
              <a:t>autoincrement</a:t>
            </a:r>
            <a:r>
              <a:rPr kumimoji="1" lang="ja-JP" altLang="en-US" sz="20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40426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テーブル定義の例</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14</a:t>
            </a:fld>
            <a:endParaRPr kumimoji="1" lang="ja-JP" altLang="en-US"/>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113654" y="1456511"/>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C00000"/>
                </a:solidFill>
                <a:latin typeface="メイリオ" panose="020B0604030504040204" pitchFamily="50" charset="-128"/>
                <a:ea typeface="メイリオ" panose="020B0604030504040204" pitchFamily="50" charset="-128"/>
              </a:rPr>
              <a:t>テーブル</a:t>
            </a:r>
            <a:r>
              <a:rPr lang="ja-JP" altLang="en-US" sz="3600" dirty="0">
                <a:solidFill>
                  <a:schemeClr val="tx1"/>
                </a:solidFill>
                <a:latin typeface="メイリオ" panose="020B0604030504040204" pitchFamily="50" charset="-128"/>
                <a:ea typeface="メイリオ" panose="020B0604030504040204" pitchFamily="50" charset="-128"/>
              </a:rPr>
              <a:t>名：</a:t>
            </a:r>
            <a:r>
              <a:rPr lang="ja-JP" altLang="en-US" sz="3600" b="1" dirty="0">
                <a:solidFill>
                  <a:schemeClr val="tx1"/>
                </a:solidFill>
                <a:latin typeface="メイリオ" panose="020B0604030504040204" pitchFamily="50" charset="-128"/>
                <a:ea typeface="メイリオ" panose="020B0604030504040204" pitchFamily="50" charset="-128"/>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21845" y="215254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テキスト ボックス 2">
            <a:extLst>
              <a:ext uri="{FF2B5EF4-FFF2-40B4-BE49-F238E27FC236}">
                <a16:creationId xmlns:a16="http://schemas.microsoft.com/office/drawing/2014/main" id="{3CAF2776-38A7-4A52-93FC-0A141D712C0A}"/>
              </a:ext>
            </a:extLst>
          </p:cNvPr>
          <p:cNvSpPr txBox="1"/>
          <p:nvPr/>
        </p:nvSpPr>
        <p:spPr>
          <a:xfrm>
            <a:off x="4554118" y="2065478"/>
            <a:ext cx="4476228" cy="2246769"/>
          </a:xfrm>
          <a:prstGeom prst="rect">
            <a:avLst/>
          </a:prstGeom>
          <a:noFill/>
          <a:ln>
            <a:solidFill>
              <a:schemeClr val="accent1"/>
            </a:solidFill>
          </a:ln>
        </p:spPr>
        <p:txBody>
          <a:bodyPr wrap="square" rtlCol="0">
            <a:spAutoFit/>
          </a:bodyPr>
          <a:lstStyle/>
          <a:p>
            <a:r>
              <a:rPr kumimoji="1" lang="en-US" altLang="ja-JP" sz="2800" b="1" dirty="0">
                <a:solidFill>
                  <a:srgbClr val="C00000"/>
                </a:solidFill>
                <a:latin typeface="Courier New" panose="02070309020205020404" pitchFamily="49" charset="0"/>
                <a:cs typeface="Courier New" panose="02070309020205020404" pitchFamily="49" charset="0"/>
              </a:rPr>
              <a:t>create table </a:t>
            </a:r>
            <a:r>
              <a:rPr lang="ja-JP" altLang="en-US" sz="2800" b="1" dirty="0">
                <a:latin typeface="Courier New" panose="02070309020205020404" pitchFamily="49" charset="0"/>
                <a:cs typeface="Courier New" panose="02070309020205020404" pitchFamily="49" charset="0"/>
              </a:rPr>
              <a:t>商品</a:t>
            </a:r>
            <a:r>
              <a:rPr kumimoji="1" lang="ja-JP" altLang="en-US" sz="2800" b="1" dirty="0">
                <a:latin typeface="Courier New" panose="02070309020205020404" pitchFamily="49" charset="0"/>
                <a:cs typeface="Courier New" panose="02070309020205020404" pitchFamily="49" charset="0"/>
              </a:rPr>
              <a:t> </a:t>
            </a:r>
            <a:r>
              <a:rPr kumimoji="1" lang="en-US" altLang="ja-JP" sz="2800" b="1" dirty="0">
                <a:latin typeface="Courier New" panose="02070309020205020404" pitchFamily="49" charset="0"/>
                <a:cs typeface="Courier New" panose="02070309020205020404" pitchFamily="49" charset="0"/>
              </a:rPr>
              <a:t>(</a:t>
            </a:r>
          </a:p>
          <a:p>
            <a:r>
              <a:rPr lang="ja-JP" altLang="en-US" sz="2800" b="1" dirty="0">
                <a:latin typeface="Courier New" panose="02070309020205020404" pitchFamily="49" charset="0"/>
                <a:cs typeface="Courier New" panose="02070309020205020404" pitchFamily="49" charset="0"/>
              </a:rPr>
              <a:t>  </a:t>
            </a:r>
            <a:r>
              <a:rPr lang="en-US" altLang="ja-JP" sz="2800" b="1" dirty="0">
                <a:latin typeface="Courier New" panose="02070309020205020404" pitchFamily="49" charset="0"/>
                <a:cs typeface="Courier New" panose="02070309020205020404" pitchFamily="49" charset="0"/>
              </a:rPr>
              <a:t>ID </a:t>
            </a:r>
            <a:r>
              <a:rPr lang="en-US" altLang="ja-JP" sz="2800" b="1" dirty="0">
                <a:solidFill>
                  <a:srgbClr val="C00000"/>
                </a:solidFill>
                <a:latin typeface="Courier New" panose="02070309020205020404" pitchFamily="49" charset="0"/>
                <a:cs typeface="Courier New" panose="02070309020205020404" pitchFamily="49" charset="0"/>
              </a:rPr>
              <a:t>autoincrement</a:t>
            </a:r>
            <a:r>
              <a:rPr lang="en-US" altLang="ja-JP" sz="2800" b="1" dirty="0">
                <a:latin typeface="Courier New" panose="02070309020205020404" pitchFamily="49" charset="0"/>
                <a:cs typeface="Courier New" panose="02070309020205020404" pitchFamily="49" charset="0"/>
              </a:rPr>
              <a:t>, </a:t>
            </a:r>
          </a:p>
          <a:p>
            <a:r>
              <a:rPr kumimoji="1" lang="en-US" altLang="ja-JP" sz="2800" b="1" dirty="0">
                <a:latin typeface="Courier New" panose="02070309020205020404" pitchFamily="49" charset="0"/>
                <a:cs typeface="Courier New" panose="02070309020205020404" pitchFamily="49" charset="0"/>
              </a:rPr>
              <a:t>  </a:t>
            </a:r>
            <a:r>
              <a:rPr lang="ja-JP" altLang="en-US" sz="2800" b="1" dirty="0">
                <a:latin typeface="Courier New" panose="02070309020205020404" pitchFamily="49" charset="0"/>
                <a:cs typeface="Courier New" panose="02070309020205020404" pitchFamily="49" charset="0"/>
              </a:rPr>
              <a:t>商品名</a:t>
            </a:r>
            <a:r>
              <a:rPr kumimoji="1" lang="ja-JP" altLang="en-US" sz="2800" b="1" dirty="0">
                <a:latin typeface="Courier New" panose="02070309020205020404" pitchFamily="49" charset="0"/>
                <a:cs typeface="Courier New" panose="02070309020205020404" pitchFamily="49" charset="0"/>
              </a:rPr>
              <a:t> </a:t>
            </a:r>
            <a:r>
              <a:rPr kumimoji="1" lang="en-US" altLang="ja-JP" sz="2800" b="1" dirty="0">
                <a:solidFill>
                  <a:srgbClr val="C00000"/>
                </a:solidFill>
                <a:latin typeface="Courier New" panose="02070309020205020404" pitchFamily="49" charset="0"/>
                <a:cs typeface="Courier New" panose="02070309020205020404" pitchFamily="49" charset="0"/>
              </a:rPr>
              <a:t>text</a:t>
            </a:r>
            <a:r>
              <a:rPr kumimoji="1" lang="en-US" altLang="ja-JP" sz="2800" b="1" dirty="0">
                <a:latin typeface="Courier New" panose="02070309020205020404" pitchFamily="49" charset="0"/>
                <a:cs typeface="Courier New" panose="02070309020205020404" pitchFamily="49" charset="0"/>
              </a:rPr>
              <a:t>, </a:t>
            </a:r>
          </a:p>
          <a:p>
            <a:r>
              <a:rPr lang="en-US" altLang="ja-JP" sz="2800" b="1" dirty="0">
                <a:latin typeface="Courier New" panose="02070309020205020404" pitchFamily="49" charset="0"/>
                <a:cs typeface="Courier New" panose="02070309020205020404" pitchFamily="49" charset="0"/>
              </a:rPr>
              <a:t>  </a:t>
            </a:r>
            <a:r>
              <a:rPr lang="ja-JP" altLang="en-US" sz="2800" b="1" dirty="0">
                <a:latin typeface="Courier New" panose="02070309020205020404" pitchFamily="49" charset="0"/>
                <a:cs typeface="Courier New" panose="02070309020205020404" pitchFamily="49" charset="0"/>
              </a:rPr>
              <a:t>単価 </a:t>
            </a:r>
            <a:r>
              <a:rPr lang="en-US" altLang="ja-JP" sz="2800" b="1" dirty="0">
                <a:solidFill>
                  <a:srgbClr val="C00000"/>
                </a:solidFill>
                <a:latin typeface="Courier New" panose="02070309020205020404" pitchFamily="49" charset="0"/>
                <a:cs typeface="Courier New" panose="02070309020205020404" pitchFamily="49" charset="0"/>
              </a:rPr>
              <a:t>integer</a:t>
            </a:r>
          </a:p>
          <a:p>
            <a:r>
              <a:rPr lang="en-US" altLang="ja-JP" sz="2800" b="1" dirty="0">
                <a:latin typeface="Courier New" panose="02070309020205020404" pitchFamily="49" charset="0"/>
                <a:cs typeface="Courier New" panose="02070309020205020404" pitchFamily="49" charset="0"/>
              </a:rPr>
              <a:t>);</a:t>
            </a:r>
            <a:endParaRPr kumimoji="1" lang="ja-JP" altLang="en-US" sz="2800" b="1" dirty="0">
              <a:latin typeface="Courier New" panose="02070309020205020404" pitchFamily="49" charset="0"/>
              <a:cs typeface="Courier New" panose="02070309020205020404" pitchFamily="49" charset="0"/>
            </a:endParaRPr>
          </a:p>
        </p:txBody>
      </p:sp>
      <p:sp>
        <p:nvSpPr>
          <p:cNvPr id="5" name="テキスト ボックス 4">
            <a:extLst>
              <a:ext uri="{FF2B5EF4-FFF2-40B4-BE49-F238E27FC236}">
                <a16:creationId xmlns:a16="http://schemas.microsoft.com/office/drawing/2014/main" id="{A1D8B12A-20A3-4335-8A47-E550D9C2B216}"/>
              </a:ext>
            </a:extLst>
          </p:cNvPr>
          <p:cNvSpPr txBox="1"/>
          <p:nvPr/>
        </p:nvSpPr>
        <p:spPr>
          <a:xfrm>
            <a:off x="4260272" y="4616659"/>
            <a:ext cx="4447051" cy="1569660"/>
          </a:xfrm>
          <a:prstGeom prst="rect">
            <a:avLst/>
          </a:prstGeom>
          <a:noFill/>
        </p:spPr>
        <p:txBody>
          <a:bodyPr wrap="none" rtlCol="0">
            <a:spAutoFit/>
          </a:bodyPr>
          <a:lstStyle/>
          <a:p>
            <a:r>
              <a:rPr kumimoji="1" lang="en-US" altLang="ja-JP" sz="2400" b="1" dirty="0">
                <a:latin typeface="メイリオ" panose="020B0604030504040204" pitchFamily="50" charset="-128"/>
                <a:ea typeface="メイリオ" panose="020B0604030504040204" pitchFamily="50" charset="-128"/>
              </a:rPr>
              <a:t>SQL</a:t>
            </a:r>
            <a:r>
              <a:rPr kumimoji="1" lang="ja-JP" altLang="en-US" sz="2400" b="1" dirty="0">
                <a:latin typeface="メイリオ" panose="020B0604030504040204" pitchFamily="50" charset="-128"/>
                <a:ea typeface="メイリオ" panose="020B0604030504040204" pitchFamily="50" charset="-128"/>
              </a:rPr>
              <a:t>文</a:t>
            </a:r>
            <a:endParaRPr kumimoji="1" lang="en-US" altLang="ja-JP" sz="2400" b="1"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 </a:t>
            </a:r>
            <a:r>
              <a:rPr kumimoji="1" lang="en-US" altLang="ja-JP" sz="2400" b="1" dirty="0">
                <a:latin typeface="メイリオ" panose="020B0604030504040204" pitchFamily="50" charset="-128"/>
                <a:ea typeface="メイリオ" panose="020B0604030504040204" pitchFamily="50" charset="-128"/>
              </a:rPr>
              <a:t>Access </a:t>
            </a:r>
            <a:r>
              <a:rPr kumimoji="1" lang="ja-JP" altLang="en-US" sz="2400" b="1" dirty="0">
                <a:latin typeface="メイリオ" panose="020B0604030504040204" pitchFamily="50" charset="-128"/>
                <a:ea typeface="メイリオ" panose="020B0604030504040204" pitchFamily="50" charset="-128"/>
              </a:rPr>
              <a:t>では</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integer autoincrement</a:t>
            </a:r>
            <a:r>
              <a:rPr kumimoji="1" lang="ja-JP" altLang="en-US" sz="2400" dirty="0">
                <a:latin typeface="メイリオ" panose="020B0604030504040204" pitchFamily="50" charset="-128"/>
                <a:ea typeface="メイリオ" panose="020B0604030504040204" pitchFamily="50" charset="-128"/>
              </a:rPr>
              <a:t>」と</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書かずに「</a:t>
            </a:r>
            <a:r>
              <a:rPr kumimoji="1" lang="en-US" altLang="ja-JP" sz="2400" dirty="0">
                <a:latin typeface="メイリオ" panose="020B0604030504040204" pitchFamily="50" charset="-128"/>
                <a:ea typeface="メイリオ" panose="020B0604030504040204" pitchFamily="50" charset="-128"/>
              </a:rPr>
              <a:t>autoincrement</a:t>
            </a:r>
            <a:r>
              <a:rPr kumimoji="1" lang="ja-JP" altLang="en-US" sz="2400" dirty="0">
                <a:latin typeface="メイリオ" panose="020B0604030504040204" pitchFamily="50" charset="-128"/>
                <a:ea typeface="メイリオ" panose="020B0604030504040204" pitchFamily="50" charset="-128"/>
              </a:rPr>
              <a:t>」</a:t>
            </a:r>
          </a:p>
        </p:txBody>
      </p:sp>
      <p:sp>
        <p:nvSpPr>
          <p:cNvPr id="6" name="テキスト ボックス 5">
            <a:extLst>
              <a:ext uri="{FF2B5EF4-FFF2-40B4-BE49-F238E27FC236}">
                <a16:creationId xmlns:a16="http://schemas.microsoft.com/office/drawing/2014/main" id="{ABE2EE33-5B0D-4346-B190-FE5A4C1AAA04}"/>
              </a:ext>
            </a:extLst>
          </p:cNvPr>
          <p:cNvSpPr txBox="1"/>
          <p:nvPr/>
        </p:nvSpPr>
        <p:spPr>
          <a:xfrm>
            <a:off x="6362469" y="3944754"/>
            <a:ext cx="2781531" cy="415498"/>
          </a:xfrm>
          <a:prstGeom prst="rect">
            <a:avLst/>
          </a:prstGeom>
          <a:solidFill>
            <a:schemeClr val="bg1"/>
          </a:solidFill>
        </p:spPr>
        <p:txBody>
          <a:bodyPr wrap="none" rtlCol="0">
            <a:spAutoFit/>
          </a:bodyPr>
          <a:lstStyle/>
          <a:p>
            <a:r>
              <a:rPr kumimoji="1" lang="ja-JP" altLang="en-US" sz="2100" dirty="0">
                <a:solidFill>
                  <a:srgbClr val="FF0000"/>
                </a:solidFill>
              </a:rPr>
              <a:t>区切りの半角カンマ</a:t>
            </a:r>
            <a:r>
              <a:rPr kumimoji="1" lang="ja-JP" altLang="en-US" sz="1350" dirty="0"/>
              <a:t>　</a:t>
            </a:r>
          </a:p>
        </p:txBody>
      </p:sp>
      <p:sp>
        <p:nvSpPr>
          <p:cNvPr id="7" name="円/楕円 1">
            <a:extLst>
              <a:ext uri="{FF2B5EF4-FFF2-40B4-BE49-F238E27FC236}">
                <a16:creationId xmlns:a16="http://schemas.microsoft.com/office/drawing/2014/main" id="{6D9BBC20-72C6-4393-8EA5-80F5A5E02AE2}"/>
              </a:ext>
            </a:extLst>
          </p:cNvPr>
          <p:cNvSpPr/>
          <p:nvPr/>
        </p:nvSpPr>
        <p:spPr>
          <a:xfrm>
            <a:off x="7199541" y="3109010"/>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円/楕円 1">
            <a:extLst>
              <a:ext uri="{FF2B5EF4-FFF2-40B4-BE49-F238E27FC236}">
                <a16:creationId xmlns:a16="http://schemas.microsoft.com/office/drawing/2014/main" id="{97F14558-D21F-4A09-A6B1-4C13888434FD}"/>
              </a:ext>
            </a:extLst>
          </p:cNvPr>
          <p:cNvSpPr/>
          <p:nvPr/>
        </p:nvSpPr>
        <p:spPr>
          <a:xfrm>
            <a:off x="8409541" y="2631529"/>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1970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ページ１６～２１</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3885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8996" y="854959"/>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solidFill>
                  <a:srgbClr val="003366"/>
                </a:solidFill>
                <a:latin typeface="メイリオ" panose="020B0604030504040204" pitchFamily="50" charset="-128"/>
              </a:rPr>
            </a:br>
            <a:endParaRPr lang="ja-JP" altLang="ja-JP" dirty="0">
              <a:effectLst/>
              <a:latin typeface="メイリオ" panose="020B0604030504040204" pitchFamily="50" charset="-128"/>
              <a:ea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b="1" dirty="0">
                <a:solidFill>
                  <a:srgbClr val="FF0000"/>
                </a:solidFill>
                <a:latin typeface="メイリオ" panose="020B0604030504040204" pitchFamily="50" charset="-128"/>
              </a:rPr>
              <a:t>空のデスクトップデータベース</a:t>
            </a:r>
            <a:r>
              <a:rPr lang="ja-JP" altLang="ja-JP" sz="2400" dirty="0">
                <a:solidFill>
                  <a:srgbClr val="003366"/>
                </a:solidFill>
                <a:latin typeface="メイリオ" panose="020B0604030504040204" pitchFamily="50" charset="-128"/>
              </a:rPr>
              <a:t>を</a:t>
            </a:r>
            <a:r>
              <a:rPr lang="ja-JP" altLang="ja-JP" sz="2400" dirty="0">
                <a:solidFill>
                  <a:srgbClr val="FF0000"/>
                </a:solidFill>
                <a:latin typeface="メイリオ" panose="020B0604030504040204" pitchFamily="50" charset="-128"/>
              </a:rPr>
              <a:t>新規作成</a:t>
            </a:r>
            <a:r>
              <a:rPr lang="ja-JP" altLang="en-US" sz="2400" dirty="0">
                <a:latin typeface="メイリオ" panose="020B0604030504040204" pitchFamily="50" charset="-128"/>
              </a:rPr>
              <a:t>する．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811" y="4447570"/>
            <a:ext cx="2440289" cy="2273906"/>
          </a:xfrm>
          <a:prstGeom prst="rect">
            <a:avLst/>
          </a:prstGeom>
        </p:spPr>
      </p:pic>
    </p:spTree>
    <p:extLst>
      <p:ext uri="{BB962C8B-B14F-4D97-AF65-F5344CB8AC3E}">
        <p14:creationId xmlns:p14="http://schemas.microsoft.com/office/powerpoint/2010/main" val="17464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4401" y="1092704"/>
            <a:ext cx="7185710" cy="4856936"/>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solidFill>
                  <a:schemeClr val="tx1">
                    <a:lumMod val="95000"/>
                    <a:lumOff val="5000"/>
                  </a:schemeClr>
                </a:solidFill>
                <a:latin typeface="メイリオ" panose="020B0604030504040204" pitchFamily="50" charset="-128"/>
              </a:rPr>
              <a:t>が表示されることを確認</a:t>
            </a:r>
            <a:endParaRPr lang="en-US" altLang="ja-JP" sz="2400" dirty="0">
              <a:solidFill>
                <a:schemeClr val="tx1">
                  <a:lumMod val="95000"/>
                  <a:lumOff val="5000"/>
                </a:schemeClr>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r>
              <a:rPr lang="en-US" altLang="ja-JP" sz="2400" dirty="0">
                <a:solidFill>
                  <a:schemeClr val="tx1">
                    <a:lumMod val="95000"/>
                    <a:lumOff val="5000"/>
                  </a:schemeClr>
                </a:solidFill>
                <a:latin typeface="メイリオ" panose="020B0604030504040204" pitchFamily="50" charset="-128"/>
              </a:rPr>
              <a:t>※</a:t>
            </a:r>
            <a:r>
              <a:rPr lang="ja-JP" altLang="en-US" sz="2400" dirty="0">
                <a:solidFill>
                  <a:schemeClr val="tx1">
                    <a:lumMod val="95000"/>
                    <a:lumOff val="5000"/>
                  </a:schemeClr>
                </a:solidFill>
                <a:latin typeface="メイリオ" panose="020B0604030504040204" pitchFamily="50" charset="-128"/>
              </a:rPr>
              <a:t>　あとで使うので、そのままにしておく</a:t>
            </a:r>
            <a:endParaRPr lang="ja-JP" altLang="ja-JP" sz="2400" dirty="0">
              <a:solidFill>
                <a:schemeClr val="tx1">
                  <a:lumMod val="95000"/>
                  <a:lumOff val="5000"/>
                </a:schemeClr>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04" y="1623051"/>
            <a:ext cx="4723225" cy="2836294"/>
          </a:xfrm>
          <a:prstGeom prst="rect">
            <a:avLst/>
          </a:prstGeom>
          <a:ln>
            <a:solidFill>
              <a:schemeClr val="accent1"/>
            </a:solidFill>
          </a:ln>
        </p:spPr>
      </p:pic>
      <p:sp>
        <p:nvSpPr>
          <p:cNvPr id="5" name="タイトル 4"/>
          <p:cNvSpPr>
            <a:spLocks noGrp="1"/>
          </p:cNvSpPr>
          <p:nvPr>
            <p:ph type="title"/>
          </p:nvPr>
        </p:nvSpPr>
        <p:spPr/>
        <p:txBody>
          <a:bodyPr>
            <a:normAutofit fontScale="90000"/>
          </a:bodyPr>
          <a:lstStyle/>
          <a:p>
            <a:endParaRPr kumimoji="1" lang="ja-JP" altLang="en-US"/>
          </a:p>
        </p:txBody>
      </p:sp>
    </p:spTree>
    <p:extLst>
      <p:ext uri="{BB962C8B-B14F-4D97-AF65-F5344CB8AC3E}">
        <p14:creationId xmlns:p14="http://schemas.microsoft.com/office/powerpoint/2010/main" val="236340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18</a:t>
            </a:fld>
            <a:endParaRPr lang="ja-JP" altLang="en-US" dirty="0">
              <a:solidFill>
                <a:prstClr val="black">
                  <a:tint val="75000"/>
                </a:prstClr>
              </a:solidFill>
              <a:latin typeface="メイリオ" panose="020B0604030504040204" pitchFamily="50" charset="-128"/>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66"/>
                </a:solidFill>
                <a:latin typeface="メイリオ" panose="020B0604030504040204" pitchFamily="50" charset="-128"/>
                <a:ea typeface="メイリオ" panose="020B0604030504040204" pitchFamily="50" charset="-128"/>
              </a:rPr>
              <a:t>②「</a:t>
            </a:r>
            <a:r>
              <a:rPr lang="ja-JP" altLang="en-US" b="1" dirty="0">
                <a:solidFill>
                  <a:srgbClr val="000066"/>
                </a:solidFill>
                <a:latin typeface="メイリオ" panose="020B0604030504040204" pitchFamily="50" charset="-128"/>
                <a:ea typeface="メイリオ" panose="020B0604030504040204" pitchFamily="50" charset="-128"/>
              </a:rPr>
              <a:t>デザイン</a:t>
            </a:r>
            <a:r>
              <a:rPr lang="ja-JP" altLang="en-US" dirty="0">
                <a:solidFill>
                  <a:srgbClr val="000066"/>
                </a:solidFill>
                <a:latin typeface="メイリオ" panose="020B0604030504040204" pitchFamily="50" charset="-128"/>
                <a:ea typeface="メイリオ" panose="020B0604030504040204" pitchFamily="50" charset="-128"/>
              </a:rPr>
              <a:t>」タブで、「</a:t>
            </a:r>
            <a:r>
              <a:rPr lang="ja-JP" altLang="en-US" b="1" dirty="0">
                <a:solidFill>
                  <a:srgbClr val="000066"/>
                </a:solidFill>
                <a:latin typeface="メイリオ" panose="020B0604030504040204" pitchFamily="50" charset="-128"/>
                <a:ea typeface="メイリオ" panose="020B0604030504040204" pitchFamily="50" charset="-128"/>
              </a:rPr>
              <a:t>表示</a:t>
            </a:r>
            <a:r>
              <a:rPr lang="ja-JP" altLang="en-US" dirty="0">
                <a:solidFill>
                  <a:srgbClr val="000066"/>
                </a:solidFill>
                <a:latin typeface="メイリオ" panose="020B0604030504040204" pitchFamily="50" charset="-128"/>
                <a:ea typeface="メイリオ" panose="020B0604030504040204" pitchFamily="50" charset="-128"/>
              </a:rPr>
              <a:t>」を展開し「</a:t>
            </a:r>
            <a:r>
              <a:rPr lang="en-US" altLang="ja-JP" b="1" dirty="0">
                <a:solidFill>
                  <a:srgbClr val="000066"/>
                </a:solidFill>
                <a:latin typeface="メイリオ" panose="020B0604030504040204" pitchFamily="50" charset="-128"/>
                <a:ea typeface="メイリオ" panose="020B0604030504040204" pitchFamily="50" charset="-128"/>
              </a:rPr>
              <a:t>SQL</a:t>
            </a:r>
            <a:r>
              <a:rPr lang="ja-JP" altLang="en-US" b="1" dirty="0">
                <a:solidFill>
                  <a:srgbClr val="000066"/>
                </a:solidFill>
                <a:latin typeface="メイリオ" panose="020B0604030504040204" pitchFamily="50" charset="-128"/>
                <a:ea typeface="メイリオ" panose="020B0604030504040204" pitchFamily="50" charset="-128"/>
              </a:rPr>
              <a:t>ビュー</a:t>
            </a:r>
            <a:r>
              <a:rPr lang="ja-JP" altLang="en-US" dirty="0">
                <a:solidFill>
                  <a:srgbClr val="000066"/>
                </a:solidFill>
                <a:latin typeface="メイリオ" panose="020B0604030504040204" pitchFamily="50" charset="-128"/>
                <a:ea typeface="メイリオ" panose="020B0604030504040204" pitchFamily="50" charset="-128"/>
              </a:rPr>
              <a:t>」を選ぶ</a:t>
            </a:r>
            <a:endParaRPr lang="en-US" altLang="ja-JP" dirty="0">
              <a:solidFill>
                <a:srgbClr val="000066"/>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rgbClr val="000066"/>
                </a:solidFill>
                <a:latin typeface="メイリオ" panose="020B0604030504040204" pitchFamily="50" charset="-128"/>
                <a:ea typeface="メイリオ" panose="020B0604030504040204" pitchFamily="50" charset="-128"/>
              </a:rPr>
              <a:t>①「</a:t>
            </a:r>
            <a:r>
              <a:rPr lang="ja-JP" altLang="en-US" sz="2100" b="1" dirty="0">
                <a:solidFill>
                  <a:srgbClr val="000066"/>
                </a:solidFill>
                <a:latin typeface="メイリオ" panose="020B0604030504040204" pitchFamily="50" charset="-128"/>
                <a:ea typeface="メイリオ" panose="020B0604030504040204" pitchFamily="50" charset="-128"/>
              </a:rPr>
              <a:t>作成</a:t>
            </a:r>
            <a:r>
              <a:rPr lang="ja-JP" altLang="en-US" sz="2100" dirty="0">
                <a:solidFill>
                  <a:srgbClr val="000066"/>
                </a:solidFill>
                <a:latin typeface="メイリオ" panose="020B0604030504040204" pitchFamily="50" charset="-128"/>
                <a:ea typeface="メイリオ" panose="020B0604030504040204" pitchFamily="50" charset="-128"/>
              </a:rPr>
              <a:t>」タブで、「</a:t>
            </a:r>
            <a:r>
              <a:rPr lang="ja-JP" altLang="en-US" sz="2100" b="1" dirty="0">
                <a:solidFill>
                  <a:srgbClr val="000066"/>
                </a:solidFill>
                <a:latin typeface="メイリオ" panose="020B0604030504040204" pitchFamily="50" charset="-128"/>
                <a:ea typeface="メイリオ" panose="020B0604030504040204" pitchFamily="50" charset="-128"/>
              </a:rPr>
              <a:t>クエリデザイン</a:t>
            </a:r>
            <a:r>
              <a:rPr lang="ja-JP" altLang="en-US" sz="2100" dirty="0">
                <a:solidFill>
                  <a:srgbClr val="000066"/>
                </a:solidFill>
                <a:latin typeface="メイリオ" panose="020B0604030504040204" pitchFamily="50" charset="-128"/>
                <a:ea typeface="メイリオ" panose="020B0604030504040204" pitchFamily="50" charset="-128"/>
              </a:rPr>
              <a:t>」をクリック</a:t>
            </a:r>
            <a:endParaRPr lang="en-US" altLang="ja-JP" sz="2100" dirty="0">
              <a:solidFill>
                <a:srgbClr val="000066"/>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r>
              <a:rPr kumimoji="1" lang="ja-JP" altLang="en-US" dirty="0"/>
              <a:t>このような</a:t>
            </a:r>
            <a:endParaRPr kumimoji="1" lang="en-US" altLang="ja-JP" dirty="0"/>
          </a:p>
          <a:p>
            <a:r>
              <a:rPr kumimoji="1" lang="ja-JP" altLang="en-US" dirty="0"/>
              <a:t>表示が出た</a:t>
            </a:r>
            <a:endParaRPr kumimoji="1" lang="en-US" altLang="ja-JP" dirty="0"/>
          </a:p>
          <a:p>
            <a:r>
              <a:rPr kumimoji="1" lang="ja-JP" altLang="en-US" dirty="0"/>
              <a:t>ときは</a:t>
            </a:r>
            <a:endParaRPr kumimoji="1" lang="en-US" altLang="ja-JP" dirty="0"/>
          </a:p>
          <a:p>
            <a:r>
              <a:rPr kumimoji="1" lang="ja-JP" altLang="en-US" dirty="0"/>
              <a:t>「</a:t>
            </a:r>
            <a:r>
              <a:rPr kumimoji="1" lang="ja-JP" altLang="en-US" b="1" dirty="0"/>
              <a:t>閉じる</a:t>
            </a:r>
            <a:r>
              <a:rPr kumimoji="1" lang="ja-JP" altLang="en-US" dirty="0"/>
              <a:t>」を</a:t>
            </a:r>
            <a:endParaRPr kumimoji="1" lang="en-US" altLang="ja-JP" dirty="0"/>
          </a:p>
          <a:p>
            <a:r>
              <a:rPr kumimoji="1" lang="ja-JP" altLang="en-US" dirty="0"/>
              <a:t>クリック</a:t>
            </a:r>
          </a:p>
        </p:txBody>
      </p:sp>
    </p:spTree>
    <p:extLst>
      <p:ext uri="{BB962C8B-B14F-4D97-AF65-F5344CB8AC3E}">
        <p14:creationId xmlns:p14="http://schemas.microsoft.com/office/powerpoint/2010/main" val="94392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30796" y="3474218"/>
            <a:ext cx="5100555" cy="3230172"/>
          </a:xfrm>
          <a:prstGeom prst="rect">
            <a:avLst/>
          </a:prstGeom>
        </p:spPr>
      </p:pic>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19</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3" y="1027441"/>
            <a:ext cx="5593820" cy="2166032"/>
          </a:xfrm>
          <a:prstGeom prst="rect">
            <a:avLst/>
          </a:prstGeom>
          <a:noFill/>
          <a:ln>
            <a:solidFill>
              <a:schemeClr val="accent1"/>
            </a:solidFill>
          </a:ln>
        </p:spPr>
        <p:txBody>
          <a:bodyPr wrap="square" rtlCol="0">
            <a:spAutoFit/>
          </a:bodyPr>
          <a:lstStyle/>
          <a:p>
            <a:pPr>
              <a:lnSpc>
                <a:spcPct val="80000"/>
              </a:lnSpc>
            </a:pPr>
            <a:r>
              <a:rPr lang="en-US" altLang="ja-JP" sz="3300" b="1" dirty="0">
                <a:solidFill>
                  <a:srgbClr val="C00000"/>
                </a:solidFill>
                <a:latin typeface="Courier New" panose="02070309020205020404" pitchFamily="49" charset="0"/>
                <a:cs typeface="Courier New" panose="02070309020205020404" pitchFamily="49" charset="0"/>
              </a:rPr>
              <a:t>create table </a:t>
            </a:r>
            <a:r>
              <a:rPr lang="ja-JP" altLang="en-US" sz="3300" b="1" dirty="0">
                <a:latin typeface="Courier New" panose="02070309020205020404" pitchFamily="49" charset="0"/>
                <a:cs typeface="Courier New" panose="02070309020205020404" pitchFamily="49" charset="0"/>
              </a:rPr>
              <a:t>商品 </a:t>
            </a:r>
            <a:r>
              <a:rPr lang="en-US" altLang="ja-JP" sz="3300" b="1" dirty="0">
                <a:latin typeface="Courier New" panose="02070309020205020404" pitchFamily="49" charset="0"/>
                <a:cs typeface="Courier New" panose="02070309020205020404" pitchFamily="49" charset="0"/>
              </a:rPr>
              <a:t>(</a:t>
            </a:r>
          </a:p>
          <a:p>
            <a:pPr>
              <a:lnSpc>
                <a:spcPct val="80000"/>
              </a:lnSpc>
            </a:pPr>
            <a:r>
              <a:rPr lang="en-US" altLang="ja-JP" sz="3300" b="1" dirty="0">
                <a:latin typeface="Courier New" panose="02070309020205020404" pitchFamily="49" charset="0"/>
                <a:cs typeface="Courier New" panose="02070309020205020404" pitchFamily="49" charset="0"/>
              </a:rPr>
              <a:t>    ID </a:t>
            </a:r>
            <a:r>
              <a:rPr lang="en-US" altLang="ja-JP" sz="3300" b="1" dirty="0">
                <a:solidFill>
                  <a:srgbClr val="C00000"/>
                </a:solidFill>
                <a:latin typeface="Courier New" panose="02070309020205020404" pitchFamily="49" charset="0"/>
                <a:cs typeface="Courier New" panose="02070309020205020404" pitchFamily="49" charset="0"/>
              </a:rPr>
              <a:t>autoincrement</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商品名 </a:t>
            </a:r>
            <a:r>
              <a:rPr lang="en-US" altLang="ja-JP" sz="3300" b="1" dirty="0">
                <a:solidFill>
                  <a:srgbClr val="C00000"/>
                </a:solidFill>
                <a:latin typeface="Courier New" panose="02070309020205020404" pitchFamily="49" charset="0"/>
                <a:cs typeface="Courier New" panose="02070309020205020404" pitchFamily="49" charset="0"/>
              </a:rPr>
              <a:t>text</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単価 </a:t>
            </a:r>
            <a:r>
              <a:rPr lang="en-US" altLang="ja-JP" sz="3300" b="1" dirty="0">
                <a:solidFill>
                  <a:srgbClr val="C00000"/>
                </a:solidFill>
                <a:latin typeface="Courier New" panose="02070309020205020404" pitchFamily="49" charset="0"/>
                <a:cs typeface="Courier New" panose="02070309020205020404" pitchFamily="49" charset="0"/>
              </a:rPr>
              <a:t>integer</a:t>
            </a:r>
            <a:r>
              <a:rPr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a:t>
            </a:r>
            <a:endParaRPr lang="ja-JP" altLang="en-US" sz="3300" b="1" dirty="0">
              <a:latin typeface="Courier New" panose="02070309020205020404" pitchFamily="49" charset="0"/>
              <a:cs typeface="Courier New" panose="02070309020205020404" pitchFamily="49" charset="0"/>
            </a:endParaRP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6511636" y="1641764"/>
            <a:ext cx="1261884" cy="954107"/>
          </a:xfrm>
          <a:prstGeom prst="rect">
            <a:avLst/>
          </a:prstGeom>
          <a:noFill/>
        </p:spPr>
        <p:txBody>
          <a:bodyPr wrap="none" rtlCol="0">
            <a:spAutoFit/>
          </a:bodyPr>
          <a:lstStyle/>
          <a:p>
            <a:r>
              <a:rPr kumimoji="1" lang="en-US" altLang="ja-JP" sz="2800" dirty="0"/>
              <a:t>( ) , ;</a:t>
            </a:r>
          </a:p>
          <a:p>
            <a:r>
              <a:rPr kumimoji="1" lang="ja-JP" altLang="en-US" sz="2800" dirty="0"/>
              <a:t>は半角</a:t>
            </a:r>
            <a:endParaRPr kumimoji="1" lang="en-US" altLang="ja-JP" sz="2800" dirty="0"/>
          </a:p>
        </p:txBody>
      </p:sp>
      <p:sp>
        <p:nvSpPr>
          <p:cNvPr id="15" name="正方形/長方形 14">
            <a:extLst>
              <a:ext uri="{FF2B5EF4-FFF2-40B4-BE49-F238E27FC236}">
                <a16:creationId xmlns:a16="http://schemas.microsoft.com/office/drawing/2014/main" id="{C75D3072-F63B-4F2D-A1E4-04181AFA6449}"/>
              </a:ext>
            </a:extLst>
          </p:cNvPr>
          <p:cNvSpPr/>
          <p:nvPr/>
        </p:nvSpPr>
        <p:spPr>
          <a:xfrm>
            <a:off x="2413847" y="5149243"/>
            <a:ext cx="1862999" cy="106636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Tree>
    <p:extLst>
      <p:ext uri="{BB962C8B-B14F-4D97-AF65-F5344CB8AC3E}">
        <p14:creationId xmlns:p14="http://schemas.microsoft.com/office/powerpoint/2010/main" val="147530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6" y="1960322"/>
            <a:ext cx="6355868" cy="4578591"/>
          </a:xfrm>
        </p:spPr>
        <p:txBody>
          <a:bodyPr>
            <a:noAutofit/>
          </a:bodyPr>
          <a:lstStyle/>
          <a:p>
            <a:pPr marL="0" indent="0">
              <a:buNone/>
            </a:pPr>
            <a:r>
              <a:rPr lang="ja-JP" altLang="en-US" sz="2400" b="1" dirty="0">
                <a:solidFill>
                  <a:srgbClr val="374151"/>
                </a:solidFill>
                <a:latin typeface="Söhne"/>
              </a:rPr>
              <a:t>①専門スキルの強化</a:t>
            </a:r>
          </a:p>
          <a:p>
            <a:pPr marL="0" indent="0">
              <a:buNone/>
            </a:pPr>
            <a:r>
              <a:rPr lang="ja-JP" altLang="en-US" sz="2400" b="1" dirty="0">
                <a:solidFill>
                  <a:srgbClr val="374151"/>
                </a:solidFill>
                <a:latin typeface="Söhne"/>
              </a:rPr>
              <a:t>② データベース理解の深化</a:t>
            </a:r>
          </a:p>
          <a:p>
            <a:pPr marL="0" indent="0">
              <a:buNone/>
            </a:pPr>
            <a:r>
              <a:rPr lang="ja-JP" altLang="en-US" sz="2400" b="1" dirty="0">
                <a:solidFill>
                  <a:srgbClr val="374151"/>
                </a:solidFill>
                <a:latin typeface="Söhne"/>
              </a:rPr>
              <a:t>③ 新たな発見と感動</a:t>
            </a:r>
          </a:p>
          <a:p>
            <a:pPr marL="0" indent="0">
              <a:buNone/>
            </a:pP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293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6807" y="1819671"/>
            <a:ext cx="4108425" cy="2601858"/>
          </a:xfrm>
          <a:prstGeom prst="rect">
            <a:avLst/>
          </a:prstGeom>
        </p:spPr>
      </p:pic>
      <p:sp>
        <p:nvSpPr>
          <p:cNvPr id="3" name="コンテンツ プレースホルダー 2"/>
          <p:cNvSpPr>
            <a:spLocks noGrp="1"/>
          </p:cNvSpPr>
          <p:nvPr>
            <p:ph idx="1"/>
          </p:nvPr>
        </p:nvSpPr>
        <p:spPr>
          <a:xfrm>
            <a:off x="56807" y="834696"/>
            <a:ext cx="9030385" cy="3133564"/>
          </a:xfrm>
        </p:spPr>
        <p:txBody>
          <a:bodyPr>
            <a:normAutofit/>
          </a:bodyPr>
          <a:lstStyle/>
          <a:p>
            <a:pPr marL="0" indent="0">
              <a:lnSpc>
                <a:spcPct val="120000"/>
              </a:lnSpc>
              <a:buNone/>
            </a:pPr>
            <a:r>
              <a:rPr lang="en-US" altLang="ja-JP" sz="2400" dirty="0">
                <a:latin typeface="メイリオ" panose="020B0604030504040204" pitchFamily="50" charset="-128"/>
              </a:rPr>
              <a:t>7.</a:t>
            </a: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を実行する</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20</a:t>
            </a:fld>
            <a:endParaRPr lang="ja-JP" altLang="en-US" dirty="0">
              <a:solidFill>
                <a:prstClr val="black">
                  <a:tint val="75000"/>
                </a:prstClr>
              </a:solidFill>
              <a:latin typeface="メイリオ" panose="020B0604030504040204" pitchFamily="50" charset="-128"/>
            </a:endParaRPr>
          </a:p>
        </p:txBody>
      </p:sp>
      <p:sp>
        <p:nvSpPr>
          <p:cNvPr id="12" name="右矢印 11"/>
          <p:cNvSpPr/>
          <p:nvPr/>
        </p:nvSpPr>
        <p:spPr>
          <a:xfrm>
            <a:off x="4451124" y="3046303"/>
            <a:ext cx="324826" cy="38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テキスト ボックス 13"/>
          <p:cNvSpPr txBox="1"/>
          <p:nvPr/>
        </p:nvSpPr>
        <p:spPr>
          <a:xfrm>
            <a:off x="5253855" y="5734437"/>
            <a:ext cx="3262432" cy="461665"/>
          </a:xfrm>
          <a:prstGeom prst="rect">
            <a:avLst/>
          </a:prstGeom>
          <a:noFill/>
        </p:spPr>
        <p:txBody>
          <a:bodyPr wrap="none" rtlCol="0">
            <a:spAutoFit/>
          </a:bodyPr>
          <a:lstStyle/>
          <a:p>
            <a:r>
              <a:rPr lang="ja-JP" altLang="en-US" sz="2400" b="1" dirty="0"/>
              <a:t>商品</a:t>
            </a:r>
            <a:r>
              <a:rPr lang="ja-JP" altLang="en-US" sz="2400" dirty="0"/>
              <a:t>テーブルが増える</a:t>
            </a:r>
            <a:endParaRPr kumimoji="1" lang="ja-JP" altLang="en-US" sz="2400" dirty="0"/>
          </a:p>
        </p:txBody>
      </p:sp>
      <p:sp>
        <p:nvSpPr>
          <p:cNvPr id="19" name="正方形/長方形 18">
            <a:extLst>
              <a:ext uri="{FF2B5EF4-FFF2-40B4-BE49-F238E27FC236}">
                <a16:creationId xmlns:a16="http://schemas.microsoft.com/office/drawing/2014/main" id="{2F1A17C1-0B26-4EA3-BC4B-0DBE864E5EF6}"/>
              </a:ext>
            </a:extLst>
          </p:cNvPr>
          <p:cNvSpPr/>
          <p:nvPr/>
        </p:nvSpPr>
        <p:spPr>
          <a:xfrm>
            <a:off x="492363" y="1766542"/>
            <a:ext cx="844513" cy="90721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pic>
        <p:nvPicPr>
          <p:cNvPr id="2" name="図 1"/>
          <p:cNvPicPr>
            <a:picLocks noChangeAspect="1"/>
          </p:cNvPicPr>
          <p:nvPr/>
        </p:nvPicPr>
        <p:blipFill>
          <a:blip r:embed="rId3"/>
          <a:stretch>
            <a:fillRect/>
          </a:stretch>
        </p:blipFill>
        <p:spPr>
          <a:xfrm>
            <a:off x="4880008" y="1766542"/>
            <a:ext cx="3847303" cy="2982820"/>
          </a:xfrm>
          <a:prstGeom prst="rect">
            <a:avLst/>
          </a:prstGeom>
        </p:spPr>
      </p:pic>
      <p:sp>
        <p:nvSpPr>
          <p:cNvPr id="11" name="正方形/長方形 10">
            <a:extLst>
              <a:ext uri="{FF2B5EF4-FFF2-40B4-BE49-F238E27FC236}">
                <a16:creationId xmlns:a16="http://schemas.microsoft.com/office/drawing/2014/main" id="{2F1A17C1-0B26-4EA3-BC4B-0DBE864E5EF6}"/>
              </a:ext>
            </a:extLst>
          </p:cNvPr>
          <p:cNvSpPr/>
          <p:nvPr/>
        </p:nvSpPr>
        <p:spPr>
          <a:xfrm>
            <a:off x="4724839" y="4255095"/>
            <a:ext cx="1189824" cy="69824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Tree>
    <p:extLst>
      <p:ext uri="{BB962C8B-B14F-4D97-AF65-F5344CB8AC3E}">
        <p14:creationId xmlns:p14="http://schemas.microsoft.com/office/powerpoint/2010/main" val="165949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885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368300" y="1321056"/>
            <a:ext cx="8420099" cy="1991979"/>
          </a:xfrm>
        </p:spPr>
        <p:txBody>
          <a:bodyPr anchor="b">
            <a:normAutofit/>
          </a:bodyPr>
          <a:lstStyle/>
          <a:p>
            <a:r>
              <a:rPr lang="en-US" altLang="ja-JP" sz="4500" dirty="0">
                <a:solidFill>
                  <a:schemeClr val="tx2"/>
                </a:solidFill>
                <a:latin typeface="メイリオ" panose="020B0604030504040204" pitchFamily="50" charset="-128"/>
              </a:rPr>
              <a:t>2-3.</a:t>
            </a:r>
            <a:r>
              <a:rPr lang="ja-JP" altLang="en-US" sz="4500" dirty="0">
                <a:solidFill>
                  <a:schemeClr val="tx2"/>
                </a:solidFill>
                <a:latin typeface="メイリオ" panose="020B0604030504040204" pitchFamily="50" charset="-128"/>
              </a:rPr>
              <a:t> データの追加（</a:t>
            </a:r>
            <a:r>
              <a:rPr lang="en-US" altLang="ja-JP" sz="4500" dirty="0">
                <a:solidFill>
                  <a:schemeClr val="tx2"/>
                </a:solidFill>
                <a:latin typeface="メイリオ" panose="020B0604030504040204" pitchFamily="50" charset="-128"/>
              </a:rPr>
              <a:t>Access </a:t>
            </a:r>
            <a:r>
              <a:rPr lang="ja-JP" altLang="en-US" sz="4500" dirty="0">
                <a:solidFill>
                  <a:schemeClr val="tx2"/>
                </a:solidFill>
                <a:latin typeface="メイリオ" panose="020B0604030504040204" pitchFamily="50" charset="-128"/>
              </a:rPr>
              <a:t>のデータシートビューを使用）</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345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のデータシートビューを用いたデータの追加</a:t>
            </a:r>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ja-JP" altLang="en-US" sz="2400" b="1" dirty="0">
                <a:solidFill>
                  <a:srgbClr val="C00000"/>
                </a:solidFill>
              </a:rPr>
              <a:t>テーブル</a:t>
            </a:r>
            <a:r>
              <a:rPr kumimoji="1" lang="ja-JP" altLang="en-US" sz="2400" b="1" dirty="0">
                <a:solidFill>
                  <a:srgbClr val="C00000"/>
                </a:solidFill>
              </a:rPr>
              <a:t>ビュー</a:t>
            </a:r>
            <a:r>
              <a:rPr kumimoji="1" lang="ja-JP" altLang="en-US" sz="2400" dirty="0"/>
              <a:t>で、使用したいテーブルを選ぶ</a:t>
            </a:r>
            <a:endParaRPr kumimoji="1" lang="en-US" altLang="ja-JP" sz="2400" dirty="0"/>
          </a:p>
          <a:p>
            <a:pPr marL="0" indent="0">
              <a:buNone/>
            </a:pPr>
            <a:r>
              <a:rPr lang="ja-JP" altLang="en-US" sz="2400" dirty="0"/>
              <a:t>② </a:t>
            </a:r>
            <a:r>
              <a:rPr lang="ja-JP" altLang="en-US" sz="2400" b="1" dirty="0">
                <a:solidFill>
                  <a:srgbClr val="C00000"/>
                </a:solidFill>
              </a:rPr>
              <a:t>データシートビュー</a:t>
            </a:r>
            <a:r>
              <a:rPr lang="ja-JP" altLang="en-US" sz="2400" dirty="0"/>
              <a:t>が開くので確認</a:t>
            </a:r>
            <a:endParaRPr lang="en-US" altLang="ja-JP" sz="2400" dirty="0"/>
          </a:p>
          <a:p>
            <a:pPr marL="0" indent="0">
              <a:buNone/>
            </a:pPr>
            <a:r>
              <a:rPr lang="ja-JP" altLang="en-US" sz="2400" dirty="0"/>
              <a:t>③ </a:t>
            </a:r>
            <a:r>
              <a:rPr lang="ja-JP" altLang="en-US" sz="2400" b="1" dirty="0">
                <a:solidFill>
                  <a:srgbClr val="C00000"/>
                </a:solidFill>
              </a:rPr>
              <a:t>データシートビュー</a:t>
            </a:r>
            <a:r>
              <a:rPr lang="ja-JP" altLang="en-US" sz="2400" dirty="0"/>
              <a:t>で、</a:t>
            </a:r>
            <a:r>
              <a:rPr lang="ja-JP" altLang="en-US" sz="2400" b="1" dirty="0"/>
              <a:t>データの追加</a:t>
            </a:r>
            <a:endParaRPr kumimoji="1" lang="en-US" altLang="ja-JP" sz="2400" b="1" dirty="0"/>
          </a:p>
          <a:p>
            <a:pPr marL="0" indent="0">
              <a:buNone/>
            </a:pPr>
            <a:r>
              <a:rPr lang="ja-JP" altLang="en-US" sz="2400" dirty="0"/>
              <a:t>④ 保存の操作（自動保存されないため）</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2799704" y="3836960"/>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C00000"/>
                </a:solidFill>
                <a:latin typeface="メイリオ" panose="020B0604030504040204" pitchFamily="50" charset="-128"/>
                <a:ea typeface="メイリオ" panose="020B0604030504040204" pitchFamily="50" charset="-128"/>
              </a:rPr>
              <a:t>テーブル</a:t>
            </a:r>
            <a:r>
              <a:rPr lang="ja-JP" altLang="en-US" dirty="0">
                <a:solidFill>
                  <a:schemeClr val="tx1"/>
                </a:solidFill>
                <a:latin typeface="メイリオ" panose="020B0604030504040204" pitchFamily="50" charset="-128"/>
                <a:ea typeface="メイリオ" panose="020B0604030504040204" pitchFamily="50" charset="-128"/>
              </a:rPr>
              <a:t>名：</a:t>
            </a:r>
            <a:r>
              <a:rPr lang="ja-JP" altLang="en-US" b="1" dirty="0">
                <a:solidFill>
                  <a:schemeClr val="tx1"/>
                </a:solidFill>
                <a:latin typeface="メイリオ" panose="020B0604030504040204" pitchFamily="50" charset="-128"/>
                <a:ea typeface="メイリオ" panose="020B0604030504040204" pitchFamily="50" charset="-128"/>
              </a:rPr>
              <a:t>商品</a:t>
            </a:r>
          </a:p>
        </p:txBody>
      </p:sp>
      <p:graphicFrame>
        <p:nvGraphicFramePr>
          <p:cNvPr id="6" name="表 5">
            <a:extLst>
              <a:ext uri="{FF2B5EF4-FFF2-40B4-BE49-F238E27FC236}">
                <a16:creationId xmlns:a16="http://schemas.microsoft.com/office/drawing/2014/main" id="{12E6F65A-5145-44B9-8B3C-5873DBD94F49}"/>
              </a:ext>
            </a:extLst>
          </p:cNvPr>
          <p:cNvGraphicFramePr>
            <a:graphicFrameLocks noGrp="1"/>
          </p:cNvGraphicFramePr>
          <p:nvPr>
            <p:extLst>
              <p:ext uri="{D42A27DB-BD31-4B8C-83A1-F6EECF244321}">
                <p14:modId xmlns:p14="http://schemas.microsoft.com/office/powerpoint/2010/main" val="2184417765"/>
              </p:ext>
            </p:extLst>
          </p:nvPr>
        </p:nvGraphicFramePr>
        <p:xfrm>
          <a:off x="2512595" y="4436211"/>
          <a:ext cx="3471420" cy="198120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800" dirty="0"/>
                        <a:t>1</a:t>
                      </a:r>
                      <a:endParaRPr kumimoji="1" lang="ja-JP" altLang="en-US" sz="2800" dirty="0"/>
                    </a:p>
                  </a:txBody>
                  <a:tcPr marL="68580" marR="68580" marT="34290" marB="34290"/>
                </a:tc>
                <a:tc>
                  <a:txBody>
                    <a:bodyPr/>
                    <a:lstStyle/>
                    <a:p>
                      <a:pPr algn="r"/>
                      <a:r>
                        <a:rPr kumimoji="1" lang="ja-JP" altLang="en-US" sz="2800" dirty="0"/>
                        <a:t>みかん</a:t>
                      </a:r>
                    </a:p>
                  </a:txBody>
                  <a:tcPr marL="68580" marR="68580" marT="34290" marB="34290"/>
                </a:tc>
                <a:tc>
                  <a:txBody>
                    <a:bodyPr/>
                    <a:lstStyle/>
                    <a:p>
                      <a:pPr algn="r"/>
                      <a:r>
                        <a:rPr kumimoji="1" lang="en-US" altLang="ja-JP" sz="2800" dirty="0"/>
                        <a:t>50</a:t>
                      </a:r>
                      <a:endParaRPr kumimoji="1" lang="ja-JP" altLang="en-US" sz="28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800" dirty="0"/>
                        <a:t>2</a:t>
                      </a:r>
                      <a:endParaRPr kumimoji="1" lang="ja-JP" altLang="en-US" sz="2800" dirty="0"/>
                    </a:p>
                  </a:txBody>
                  <a:tcPr marL="68580" marR="68580" marT="34290" marB="34290"/>
                </a:tc>
                <a:tc>
                  <a:txBody>
                    <a:bodyPr/>
                    <a:lstStyle/>
                    <a:p>
                      <a:pPr algn="r"/>
                      <a:r>
                        <a:rPr kumimoji="1" lang="ja-JP" altLang="en-US" sz="2800" dirty="0"/>
                        <a:t>りんご</a:t>
                      </a:r>
                    </a:p>
                  </a:txBody>
                  <a:tcPr marL="68580" marR="68580" marT="34290" marB="34290"/>
                </a:tc>
                <a:tc>
                  <a:txBody>
                    <a:bodyPr/>
                    <a:lstStyle/>
                    <a:p>
                      <a:pPr algn="r"/>
                      <a:r>
                        <a:rPr kumimoji="1" lang="en-US" altLang="ja-JP" sz="2800" dirty="0"/>
                        <a:t>100</a:t>
                      </a:r>
                      <a:endParaRPr kumimoji="1" lang="ja-JP" altLang="en-US" sz="28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800" dirty="0"/>
                        <a:t>3</a:t>
                      </a:r>
                      <a:endParaRPr kumimoji="1" lang="ja-JP" altLang="en-US" sz="2800" dirty="0"/>
                    </a:p>
                  </a:txBody>
                  <a:tcPr marL="68580" marR="68580" marT="34290" marB="34290"/>
                </a:tc>
                <a:tc>
                  <a:txBody>
                    <a:bodyPr/>
                    <a:lstStyle/>
                    <a:p>
                      <a:pPr algn="r"/>
                      <a:r>
                        <a:rPr kumimoji="1" lang="ja-JP" altLang="en-US" sz="2800" dirty="0"/>
                        <a:t>メロン</a:t>
                      </a:r>
                    </a:p>
                  </a:txBody>
                  <a:tcPr marL="68580" marR="68580" marT="34290" marB="34290"/>
                </a:tc>
                <a:tc>
                  <a:txBody>
                    <a:bodyPr/>
                    <a:lstStyle/>
                    <a:p>
                      <a:pPr algn="r"/>
                      <a:r>
                        <a:rPr kumimoji="1" lang="en-US" altLang="ja-JP" sz="2800" dirty="0"/>
                        <a:t>500</a:t>
                      </a:r>
                      <a:endParaRPr kumimoji="1" lang="ja-JP" altLang="en-US" sz="28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553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24</a:t>
            </a:fld>
            <a:endParaRPr lang="ja-JP" altLang="en-US" sz="1350" dirty="0"/>
          </a:p>
        </p:txBody>
      </p:sp>
      <p:sp>
        <p:nvSpPr>
          <p:cNvPr id="19460" name="Rectangle 2"/>
          <p:cNvSpPr>
            <a:spLocks noGrp="1"/>
          </p:cNvSpPr>
          <p:nvPr>
            <p:ph type="title" idx="4294967295"/>
          </p:nvPr>
        </p:nvSpPr>
        <p:spPr>
          <a:xfrm>
            <a:off x="314325" y="348647"/>
            <a:ext cx="6429375" cy="753666"/>
          </a:xfrm>
        </p:spPr>
        <p:txBody>
          <a:bodyPr>
            <a:normAutofit/>
          </a:bodyPr>
          <a:lstStyle/>
          <a:p>
            <a:pPr>
              <a:lnSpc>
                <a:spcPct val="100000"/>
              </a:lnSpc>
              <a:spcBef>
                <a:spcPct val="20000"/>
              </a:spcBef>
            </a:pPr>
            <a:r>
              <a:rPr lang="ja-JP" altLang="en-US" sz="3000" dirty="0"/>
              <a:t>データシートビュー</a:t>
            </a:r>
          </a:p>
        </p:txBody>
      </p:sp>
      <p:sp>
        <p:nvSpPr>
          <p:cNvPr id="19461" name="Rectangle 3"/>
          <p:cNvSpPr>
            <a:spLocks noGrp="1"/>
          </p:cNvSpPr>
          <p:nvPr>
            <p:ph type="body" idx="4294967295"/>
          </p:nvPr>
        </p:nvSpPr>
        <p:spPr>
          <a:xfrm>
            <a:off x="380892" y="1281159"/>
            <a:ext cx="7889474" cy="2842341"/>
          </a:xfrm>
        </p:spPr>
        <p:txBody>
          <a:bodyPr>
            <a:normAutofit/>
          </a:bodyPr>
          <a:lstStyle/>
          <a:p>
            <a:pPr marL="0" lvl="0" indent="0" defTabSz="457200">
              <a:spcBef>
                <a:spcPts val="0"/>
              </a:spcBef>
              <a:buNone/>
              <a:defRPr/>
            </a:pPr>
            <a:r>
              <a:rPr kumimoji="0" lang="ja-JP" altLang="en-US" sz="2400" b="1" dirty="0">
                <a:solidFill>
                  <a:srgbClr val="C00000"/>
                </a:solidFill>
                <a:latin typeface="Calibri" panose="020F0502020204030204"/>
                <a:ea typeface="游ゴシック" panose="020B0400000000000000" pitchFamily="50" charset="-128"/>
                <a:cs typeface="+mn-cs"/>
              </a:rPr>
              <a:t>データシートビュー</a:t>
            </a:r>
            <a:r>
              <a:rPr kumimoji="0" lang="ja-JP" altLang="en-US" sz="2400" dirty="0">
                <a:solidFill>
                  <a:prstClr val="black"/>
                </a:solidFill>
                <a:latin typeface="Calibri" panose="020F0502020204030204"/>
                <a:ea typeface="游ゴシック" panose="020B0400000000000000" pitchFamily="50" charset="-128"/>
                <a:cs typeface="+mn-cs"/>
              </a:rPr>
              <a:t>は，</a:t>
            </a:r>
            <a:r>
              <a:rPr kumimoji="0" lang="ja-JP" altLang="en-US" sz="2400" b="1" dirty="0">
                <a:solidFill>
                  <a:prstClr val="black"/>
                </a:solidFill>
                <a:latin typeface="Calibri" panose="020F0502020204030204"/>
                <a:ea typeface="游ゴシック" panose="020B0400000000000000" pitchFamily="50" charset="-128"/>
                <a:cs typeface="+mn-cs"/>
              </a:rPr>
              <a:t>テーブルの中のデータ</a:t>
            </a:r>
            <a:r>
              <a:rPr kumimoji="0" lang="ja-JP" altLang="en-US" sz="2400" dirty="0">
                <a:solidFill>
                  <a:prstClr val="black"/>
                </a:solidFill>
                <a:latin typeface="Calibri" panose="020F0502020204030204"/>
                <a:ea typeface="游ゴシック" panose="020B0400000000000000" pitchFamily="50" charset="-128"/>
                <a:cs typeface="+mn-cs"/>
              </a:rPr>
              <a:t>を表示。</a:t>
            </a:r>
            <a:endParaRPr kumimoji="0" lang="en-US" altLang="ja-JP" sz="2400" dirty="0">
              <a:solidFill>
                <a:prstClr val="black"/>
              </a:solidFill>
              <a:latin typeface="Calibri" panose="020F0502020204030204"/>
              <a:ea typeface="游ゴシック" panose="020B0400000000000000" pitchFamily="50" charset="-128"/>
              <a:cs typeface="+mn-cs"/>
            </a:endParaRPr>
          </a:p>
          <a:p>
            <a:pPr marL="0" lvl="0" indent="0" defTabSz="457200">
              <a:spcBef>
                <a:spcPts val="0"/>
              </a:spcBef>
              <a:buNone/>
              <a:defRPr/>
            </a:pPr>
            <a:r>
              <a:rPr kumimoji="0" lang="ja-JP" altLang="en-US" sz="2400" b="1" dirty="0">
                <a:solidFill>
                  <a:prstClr val="black"/>
                </a:solidFill>
                <a:latin typeface="Calibri" panose="020F0502020204030204"/>
                <a:ea typeface="游ゴシック" panose="020B0400000000000000" pitchFamily="50" charset="-128"/>
                <a:cs typeface="+mn-cs"/>
              </a:rPr>
              <a:t>データの確認、編集、新しいデータの追加、検索、コピー＆貼り付け</a:t>
            </a:r>
            <a:r>
              <a:rPr kumimoji="0" lang="ja-JP" altLang="en-US" sz="2400" dirty="0">
                <a:solidFill>
                  <a:prstClr val="black"/>
                </a:solidFill>
                <a:latin typeface="Calibri" panose="020F0502020204030204"/>
                <a:ea typeface="游ゴシック" panose="020B0400000000000000" pitchFamily="50" charset="-128"/>
                <a:cs typeface="+mn-cs"/>
              </a:rPr>
              <a:t>ができる。</a:t>
            </a:r>
            <a:endParaRPr lang="en-US" altLang="ja-JP" sz="3200" b="1" dirty="0">
              <a:solidFill>
                <a:srgbClr val="C00000"/>
              </a:solidFill>
            </a:endParaRPr>
          </a:p>
        </p:txBody>
      </p:sp>
      <p:sp>
        <p:nvSpPr>
          <p:cNvPr id="8" name="角丸四角形 7"/>
          <p:cNvSpPr/>
          <p:nvPr/>
        </p:nvSpPr>
        <p:spPr>
          <a:xfrm>
            <a:off x="173385" y="1102313"/>
            <a:ext cx="8189734" cy="1628187"/>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173385" y="3316481"/>
            <a:ext cx="4783900" cy="1861916"/>
          </a:xfrm>
          <a:prstGeom prst="rect">
            <a:avLst/>
          </a:prstGeom>
        </p:spPr>
      </p:pic>
      <p:pic>
        <p:nvPicPr>
          <p:cNvPr id="13" name="図 12"/>
          <p:cNvPicPr>
            <a:picLocks noChangeAspect="1"/>
          </p:cNvPicPr>
          <p:nvPr/>
        </p:nvPicPr>
        <p:blipFill>
          <a:blip r:embed="rId3"/>
          <a:stretch>
            <a:fillRect/>
          </a:stretch>
        </p:blipFill>
        <p:spPr>
          <a:xfrm>
            <a:off x="5897810" y="3028200"/>
            <a:ext cx="2137582" cy="2500970"/>
          </a:xfrm>
          <a:prstGeom prst="rect">
            <a:avLst/>
          </a:prstGeom>
        </p:spPr>
      </p:pic>
      <p:sp>
        <p:nvSpPr>
          <p:cNvPr id="14" name="コンテンツ プレースホルダー 2"/>
          <p:cNvSpPr txBox="1">
            <a:spLocks/>
          </p:cNvSpPr>
          <p:nvPr/>
        </p:nvSpPr>
        <p:spPr>
          <a:xfrm>
            <a:off x="5274288" y="5842530"/>
            <a:ext cx="3668183" cy="5138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並べ替えや検索のための補助画面</a:t>
            </a:r>
          </a:p>
        </p:txBody>
      </p:sp>
      <p:sp>
        <p:nvSpPr>
          <p:cNvPr id="16" name="コンテンツ プレースホルダー 2"/>
          <p:cNvSpPr txBox="1">
            <a:spLocks/>
          </p:cNvSpPr>
          <p:nvPr/>
        </p:nvSpPr>
        <p:spPr>
          <a:xfrm>
            <a:off x="917136" y="5272259"/>
            <a:ext cx="3668183" cy="51382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データシートビュー</a:t>
            </a:r>
          </a:p>
        </p:txBody>
      </p:sp>
    </p:spTree>
    <p:extLst>
      <p:ext uri="{BB962C8B-B14F-4D97-AF65-F5344CB8AC3E}">
        <p14:creationId xmlns:p14="http://schemas.microsoft.com/office/powerpoint/2010/main" val="241390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演習２．</a:t>
            </a:r>
            <a:r>
              <a:rPr lang="en-US" altLang="ja-JP" dirty="0"/>
              <a:t>Access </a:t>
            </a:r>
            <a:r>
              <a:rPr lang="ja-JP" altLang="en-US" dirty="0"/>
              <a:t>のデータシートビューを用いたデータの追加</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ページ２６～２９</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テーブルビューで、使用したいテーブルを選ぶ</a:t>
            </a:r>
            <a:endParaRPr lang="en-US" altLang="ja-JP" b="1" dirty="0"/>
          </a:p>
          <a:p>
            <a:pPr lvl="1">
              <a:spcAft>
                <a:spcPts val="600"/>
              </a:spcAft>
            </a:pPr>
            <a:r>
              <a:rPr lang="ja-JP" altLang="en-US" b="1" dirty="0"/>
              <a:t>データシートビューで、データの追加</a:t>
            </a:r>
            <a:endParaRPr lang="en-US" altLang="ja-JP" b="1" dirty="0"/>
          </a:p>
          <a:p>
            <a:pPr lvl="1">
              <a:spcAft>
                <a:spcPts val="600"/>
              </a:spcAft>
            </a:pPr>
            <a:r>
              <a:rPr lang="ja-JP" altLang="en-US" b="1" dirty="0"/>
              <a:t>保存の操作</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3956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74777" y="6304959"/>
            <a:ext cx="2057400" cy="273844"/>
          </a:xfrm>
        </p:spPr>
        <p:txBody>
          <a:bodyPr/>
          <a:lstStyle/>
          <a:p>
            <a:fld id="{55940FB6-D91C-4C45-82A6-6C3F63B50793}" type="slidenum">
              <a:rPr kumimoji="1" lang="ja-JP" altLang="en-US" smtClean="0"/>
              <a:t>26</a:t>
            </a:fld>
            <a:endParaRPr kumimoji="1" lang="ja-JP" altLang="en-US"/>
          </a:p>
        </p:txBody>
      </p:sp>
      <p:sp>
        <p:nvSpPr>
          <p:cNvPr id="8" name="コンテンツ プレースホルダー 2"/>
          <p:cNvSpPr txBox="1">
            <a:spLocks/>
          </p:cNvSpPr>
          <p:nvPr/>
        </p:nvSpPr>
        <p:spPr>
          <a:xfrm>
            <a:off x="707572" y="1645324"/>
            <a:ext cx="7836063" cy="9961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テーブル「</a:t>
            </a:r>
            <a:r>
              <a:rPr lang="ja-JP" altLang="en-US" sz="2400" b="1" dirty="0">
                <a:solidFill>
                  <a:schemeClr val="tx1"/>
                </a:solidFill>
                <a:latin typeface="メイリオ" panose="020B0604030504040204" pitchFamily="50" charset="-128"/>
                <a:ea typeface="メイリオ" panose="020B0604030504040204" pitchFamily="50" charset="-128"/>
              </a:rPr>
              <a:t>商品</a:t>
            </a:r>
            <a:r>
              <a:rPr lang="ja-JP" altLang="en-US" sz="2400" dirty="0">
                <a:solidFill>
                  <a:schemeClr val="tx1"/>
                </a:solidFill>
                <a:latin typeface="メイリオ" panose="020B0604030504040204" pitchFamily="50" charset="-128"/>
                <a:ea typeface="メイリオ" panose="020B0604030504040204" pitchFamily="50" charset="-128"/>
              </a:rPr>
              <a:t>」に３行分のデータを追加</a:t>
            </a:r>
          </a:p>
        </p:txBody>
      </p:sp>
      <p:sp>
        <p:nvSpPr>
          <p:cNvPr id="5" name="タイトル 4">
            <a:extLst>
              <a:ext uri="{FF2B5EF4-FFF2-40B4-BE49-F238E27FC236}">
                <a16:creationId xmlns:a16="http://schemas.microsoft.com/office/drawing/2014/main" id="{0D67B9D3-48EC-4D18-AACA-28D0C75A2766}"/>
              </a:ext>
            </a:extLst>
          </p:cNvPr>
          <p:cNvSpPr>
            <a:spLocks noGrp="1"/>
          </p:cNvSpPr>
          <p:nvPr>
            <p:ph type="title"/>
          </p:nvPr>
        </p:nvSpPr>
        <p:spPr/>
        <p:txBody>
          <a:bodyPr>
            <a:normAutofit fontScale="90000"/>
          </a:bodyPr>
          <a:lstStyle/>
          <a:p>
            <a:endParaRPr lang="ja-JP" altLang="en-US"/>
          </a:p>
        </p:txBody>
      </p:sp>
      <p:graphicFrame>
        <p:nvGraphicFramePr>
          <p:cNvPr id="6" name="表 5">
            <a:extLst>
              <a:ext uri="{FF2B5EF4-FFF2-40B4-BE49-F238E27FC236}">
                <a16:creationId xmlns:a16="http://schemas.microsoft.com/office/drawing/2014/main" id="{8FD24961-75A1-4B51-BF40-6E00E4002036}"/>
              </a:ext>
            </a:extLst>
          </p:cNvPr>
          <p:cNvGraphicFramePr>
            <a:graphicFrameLocks noGrp="1"/>
          </p:cNvGraphicFramePr>
          <p:nvPr>
            <p:extLst>
              <p:ext uri="{D42A27DB-BD31-4B8C-83A1-F6EECF244321}">
                <p14:modId xmlns:p14="http://schemas.microsoft.com/office/powerpoint/2010/main" val="86491400"/>
              </p:ext>
            </p:extLst>
          </p:nvPr>
        </p:nvGraphicFramePr>
        <p:xfrm>
          <a:off x="2222536" y="2789438"/>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048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5230" y="202609"/>
            <a:ext cx="4046380" cy="3244999"/>
          </a:xfrm>
          <a:prstGeom prst="rect">
            <a:avLst/>
          </a:prstGeom>
        </p:spPr>
      </p:pic>
      <p:sp>
        <p:nvSpPr>
          <p:cNvPr id="3" name="コンテンツ プレースホルダー 2"/>
          <p:cNvSpPr>
            <a:spLocks noGrp="1"/>
          </p:cNvSpPr>
          <p:nvPr>
            <p:ph idx="1"/>
          </p:nvPr>
        </p:nvSpPr>
        <p:spPr>
          <a:xfrm>
            <a:off x="4572000" y="314904"/>
            <a:ext cx="4370471" cy="573260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b="1" dirty="0">
                <a:solidFill>
                  <a:srgbClr val="C00000"/>
                </a:solidFill>
                <a:latin typeface="メイリオ" panose="020B0604030504040204" pitchFamily="50" charset="-128"/>
              </a:rPr>
              <a:t>テーブルビュー</a:t>
            </a:r>
            <a:r>
              <a:rPr lang="ja-JP" altLang="en-US" sz="2400" dirty="0">
                <a:latin typeface="メイリオ" panose="020B0604030504040204" pitchFamily="50" charset="-128"/>
              </a:rPr>
              <a:t>で、</a:t>
            </a:r>
            <a:r>
              <a:rPr lang="ja-JP" altLang="en-US" sz="2400" b="1" dirty="0">
                <a:solidFill>
                  <a:srgbClr val="C00000"/>
                </a:solidFill>
                <a:latin typeface="メイリオ" panose="020B0604030504040204" pitchFamily="50" charset="-128"/>
              </a:rPr>
              <a:t>商品</a:t>
            </a:r>
            <a:r>
              <a:rPr lang="ja-JP" altLang="en-US" sz="2400" dirty="0">
                <a:latin typeface="メイリオ" panose="020B0604030504040204" pitchFamily="50" charset="-128"/>
              </a:rPr>
              <a:t>をダブルクリック</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r>
              <a:rPr lang="en-US" altLang="ja-JP" sz="2400" dirty="0">
                <a:latin typeface="メイリオ" panose="020B0604030504040204" pitchFamily="50" charset="-128"/>
              </a:rPr>
              <a:t>2. </a:t>
            </a:r>
            <a:r>
              <a:rPr lang="ja-JP" altLang="en-US" sz="2400" b="1" dirty="0">
                <a:solidFill>
                  <a:srgbClr val="C00000"/>
                </a:solidFill>
                <a:latin typeface="メイリオ" panose="020B0604030504040204" pitchFamily="50" charset="-128"/>
              </a:rPr>
              <a:t>データシートビュー</a:t>
            </a:r>
            <a:r>
              <a:rPr lang="ja-JP" altLang="en-US" sz="2400" dirty="0">
                <a:latin typeface="メイリオ" panose="020B0604030504040204" pitchFamily="50" charset="-128"/>
              </a:rPr>
              <a:t>が開くので確認</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27</a:t>
            </a:fld>
            <a:endParaRPr kumimoji="1"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30288" y="3095620"/>
            <a:ext cx="872299" cy="33338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CC2E7D85-E4B2-4EFC-A5E6-6B049E5AF105}"/>
              </a:ext>
            </a:extLst>
          </p:cNvPr>
          <p:cNvPicPr>
            <a:picLocks noChangeAspect="1"/>
          </p:cNvPicPr>
          <p:nvPr/>
        </p:nvPicPr>
        <p:blipFill>
          <a:blip r:embed="rId3"/>
          <a:stretch>
            <a:fillRect/>
          </a:stretch>
        </p:blipFill>
        <p:spPr>
          <a:xfrm>
            <a:off x="201528" y="3807285"/>
            <a:ext cx="4041983" cy="2921150"/>
          </a:xfrm>
          <a:prstGeom prst="rect">
            <a:avLst/>
          </a:prstGeom>
        </p:spPr>
      </p:pic>
      <p:sp>
        <p:nvSpPr>
          <p:cNvPr id="15" name="正方形/長方形 14">
            <a:extLst>
              <a:ext uri="{FF2B5EF4-FFF2-40B4-BE49-F238E27FC236}">
                <a16:creationId xmlns:a16="http://schemas.microsoft.com/office/drawing/2014/main" id="{23765359-3FF6-4E7B-A16D-6DFCC9E12EC2}"/>
              </a:ext>
            </a:extLst>
          </p:cNvPr>
          <p:cNvSpPr/>
          <p:nvPr/>
        </p:nvSpPr>
        <p:spPr>
          <a:xfrm>
            <a:off x="1202587" y="5359400"/>
            <a:ext cx="2870648" cy="8097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54649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A5960D23-ED31-4DA2-AF41-795BB152BDD7}"/>
              </a:ext>
            </a:extLst>
          </p:cNvPr>
          <p:cNvGraphicFramePr>
            <a:graphicFrameLocks noGrp="1"/>
          </p:cNvGraphicFramePr>
          <p:nvPr>
            <p:extLst>
              <p:ext uri="{D42A27DB-BD31-4B8C-83A1-F6EECF244321}">
                <p14:modId xmlns:p14="http://schemas.microsoft.com/office/powerpoint/2010/main" val="3324246665"/>
              </p:ext>
            </p:extLst>
          </p:nvPr>
        </p:nvGraphicFramePr>
        <p:xfrm>
          <a:off x="2333643" y="1151599"/>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コンテンツ プレースホルダー 2"/>
          <p:cNvSpPr>
            <a:spLocks noGrp="1"/>
          </p:cNvSpPr>
          <p:nvPr>
            <p:ph idx="1"/>
          </p:nvPr>
        </p:nvSpPr>
        <p:spPr>
          <a:xfrm>
            <a:off x="535606" y="263054"/>
            <a:ext cx="7657579" cy="3644783"/>
          </a:xfrm>
        </p:spPr>
        <p:txBody>
          <a:bodyPr>
            <a:normAutofit/>
          </a:bodyPr>
          <a:lstStyle/>
          <a:p>
            <a:pPr marL="0" indent="0">
              <a:lnSpc>
                <a:spcPct val="120000"/>
              </a:lnSpc>
              <a:buNone/>
            </a:pPr>
            <a:r>
              <a:rPr lang="en-US" altLang="ja-JP" sz="2400" dirty="0">
                <a:latin typeface="メイリオ" panose="020B0604030504040204" pitchFamily="50" charset="-128"/>
              </a:rPr>
              <a:t>3. </a:t>
            </a:r>
            <a:r>
              <a:rPr lang="ja-JP" altLang="en-US" sz="2400" b="1" dirty="0">
                <a:solidFill>
                  <a:srgbClr val="C00000"/>
                </a:solidFill>
                <a:latin typeface="メイリオ" panose="020B0604030504040204" pitchFamily="50" charset="-128"/>
              </a:rPr>
              <a:t>データシートビュー</a:t>
            </a:r>
            <a:r>
              <a:rPr lang="ja-JP" altLang="en-US" sz="2400" dirty="0">
                <a:latin typeface="メイリオ" panose="020B0604030504040204" pitchFamily="50" charset="-128"/>
              </a:rPr>
              <a:t>で，テーブルを生成する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28</a:t>
            </a:fld>
            <a:endParaRPr kumimoji="1" lang="ja-JP" altLang="en-US" dirty="0">
              <a:latin typeface="メイリオ" panose="020B0604030504040204" pitchFamily="50" charset="-128"/>
              <a:ea typeface="メイリオ" panose="020B0604030504040204" pitchFamily="50" charset="-128"/>
            </a:endParaRPr>
          </a:p>
        </p:txBody>
      </p:sp>
      <p:sp>
        <p:nvSpPr>
          <p:cNvPr id="10" name="楕円 9"/>
          <p:cNvSpPr/>
          <p:nvPr/>
        </p:nvSpPr>
        <p:spPr>
          <a:xfrm>
            <a:off x="3338939" y="1489364"/>
            <a:ext cx="2639758" cy="180128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ボックス 10"/>
          <p:cNvSpPr txBox="1"/>
          <p:nvPr/>
        </p:nvSpPr>
        <p:spPr>
          <a:xfrm>
            <a:off x="6208777" y="2156674"/>
            <a:ext cx="1107996" cy="461665"/>
          </a:xfrm>
          <a:prstGeom prst="rect">
            <a:avLst/>
          </a:prstGeom>
          <a:noFill/>
        </p:spPr>
        <p:txBody>
          <a:bodyPr wrap="none" rtlCol="0">
            <a:spAutoFit/>
          </a:bodyPr>
          <a:lstStyle/>
          <a:p>
            <a:r>
              <a:rPr kumimoji="1" lang="ja-JP" altLang="en-US" sz="2400" b="1" dirty="0">
                <a:solidFill>
                  <a:srgbClr val="0000FF"/>
                </a:solidFill>
              </a:rPr>
              <a:t>入れる</a:t>
            </a:r>
          </a:p>
        </p:txBody>
      </p:sp>
      <p:sp>
        <p:nvSpPr>
          <p:cNvPr id="12" name="楕円 11"/>
          <p:cNvSpPr/>
          <p:nvPr/>
        </p:nvSpPr>
        <p:spPr>
          <a:xfrm>
            <a:off x="2273733" y="1543992"/>
            <a:ext cx="1143207" cy="174665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テキスト ボックス 12"/>
          <p:cNvSpPr txBox="1"/>
          <p:nvPr/>
        </p:nvSpPr>
        <p:spPr>
          <a:xfrm>
            <a:off x="100819" y="1671527"/>
            <a:ext cx="2339102" cy="1200329"/>
          </a:xfrm>
          <a:prstGeom prst="rect">
            <a:avLst/>
          </a:prstGeom>
          <a:noFill/>
        </p:spPr>
        <p:txBody>
          <a:bodyPr wrap="none" rtlCol="0">
            <a:spAutoFit/>
          </a:bodyPr>
          <a:lstStyle/>
          <a:p>
            <a:r>
              <a:rPr kumimoji="1" lang="en-US" altLang="ja-JP" sz="2400" b="1" dirty="0">
                <a:solidFill>
                  <a:srgbClr val="0000FF"/>
                </a:solidFill>
              </a:rPr>
              <a:t>1, 2, 3 </a:t>
            </a:r>
            <a:r>
              <a:rPr kumimoji="1" lang="ja-JP" altLang="en-US" sz="2400" b="1" dirty="0" err="1">
                <a:solidFill>
                  <a:srgbClr val="0000FF"/>
                </a:solidFill>
              </a:rPr>
              <a:t>のような</a:t>
            </a:r>
            <a:endParaRPr kumimoji="1" lang="en-US" altLang="ja-JP" sz="2400" b="1" dirty="0">
              <a:solidFill>
                <a:srgbClr val="0000FF"/>
              </a:solidFill>
            </a:endParaRPr>
          </a:p>
          <a:p>
            <a:r>
              <a:rPr lang="ja-JP" altLang="en-US" sz="2400" b="1" dirty="0">
                <a:solidFill>
                  <a:srgbClr val="0000FF"/>
                </a:solidFill>
              </a:rPr>
              <a:t>通し番号が</a:t>
            </a:r>
            <a:endParaRPr lang="en-US" altLang="ja-JP" sz="2400" b="1" dirty="0">
              <a:solidFill>
                <a:srgbClr val="0000FF"/>
              </a:solidFill>
            </a:endParaRPr>
          </a:p>
          <a:p>
            <a:r>
              <a:rPr kumimoji="1" lang="ja-JP" altLang="en-US" sz="2400" b="1" u="sng" dirty="0">
                <a:solidFill>
                  <a:srgbClr val="0000FF"/>
                </a:solidFill>
              </a:rPr>
              <a:t>自動設定</a:t>
            </a:r>
            <a:r>
              <a:rPr kumimoji="1" lang="ja-JP" altLang="en-US" sz="2400" b="1" dirty="0">
                <a:solidFill>
                  <a:srgbClr val="0000FF"/>
                </a:solidFill>
              </a:rPr>
              <a:t>される</a:t>
            </a:r>
          </a:p>
        </p:txBody>
      </p:sp>
      <p:pic>
        <p:nvPicPr>
          <p:cNvPr id="16" name="図 15">
            <a:extLst>
              <a:ext uri="{FF2B5EF4-FFF2-40B4-BE49-F238E27FC236}">
                <a16:creationId xmlns:a16="http://schemas.microsoft.com/office/drawing/2014/main" id="{E49AAD17-F01B-449D-84D9-8155D22C7A04}"/>
              </a:ext>
            </a:extLst>
          </p:cNvPr>
          <p:cNvPicPr>
            <a:picLocks noChangeAspect="1"/>
          </p:cNvPicPr>
          <p:nvPr/>
        </p:nvPicPr>
        <p:blipFill>
          <a:blip r:embed="rId2"/>
          <a:stretch>
            <a:fillRect/>
          </a:stretch>
        </p:blipFill>
        <p:spPr>
          <a:xfrm>
            <a:off x="636628" y="3418182"/>
            <a:ext cx="4892016" cy="3289843"/>
          </a:xfrm>
          <a:prstGeom prst="rect">
            <a:avLst/>
          </a:prstGeom>
        </p:spPr>
      </p:pic>
      <p:sp>
        <p:nvSpPr>
          <p:cNvPr id="18" name="正方形/長方形 17">
            <a:extLst>
              <a:ext uri="{FF2B5EF4-FFF2-40B4-BE49-F238E27FC236}">
                <a16:creationId xmlns:a16="http://schemas.microsoft.com/office/drawing/2014/main" id="{37A42525-87C0-42E0-AF22-8360C368660F}"/>
              </a:ext>
            </a:extLst>
          </p:cNvPr>
          <p:cNvSpPr/>
          <p:nvPr/>
        </p:nvSpPr>
        <p:spPr>
          <a:xfrm>
            <a:off x="1828800" y="5234922"/>
            <a:ext cx="3477491" cy="112835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テキスト ボックス 18">
            <a:extLst>
              <a:ext uri="{FF2B5EF4-FFF2-40B4-BE49-F238E27FC236}">
                <a16:creationId xmlns:a16="http://schemas.microsoft.com/office/drawing/2014/main" id="{67FFCE4E-40D0-4EE8-A889-340E4662D874}"/>
              </a:ext>
            </a:extLst>
          </p:cNvPr>
          <p:cNvSpPr txBox="1"/>
          <p:nvPr/>
        </p:nvSpPr>
        <p:spPr>
          <a:xfrm>
            <a:off x="5629666" y="5323662"/>
            <a:ext cx="3558988" cy="830997"/>
          </a:xfrm>
          <a:prstGeom prst="rect">
            <a:avLst/>
          </a:prstGeom>
          <a:noFill/>
        </p:spPr>
        <p:txBody>
          <a:bodyPr wrap="none" rtlCol="0">
            <a:spAutoFit/>
          </a:bodyPr>
          <a:lstStyle/>
          <a:p>
            <a:r>
              <a:rPr kumimoji="1" lang="ja-JP" altLang="en-US" sz="2400" b="1" dirty="0">
                <a:solidFill>
                  <a:srgbClr val="0000FF"/>
                </a:solidFill>
              </a:rPr>
              <a:t>最後の </a:t>
            </a:r>
            <a:r>
              <a:rPr kumimoji="1" lang="en-US" altLang="ja-JP" sz="2400" b="1" dirty="0">
                <a:solidFill>
                  <a:srgbClr val="0000FF"/>
                </a:solidFill>
              </a:rPr>
              <a:t>500 </a:t>
            </a:r>
            <a:r>
              <a:rPr kumimoji="1" lang="ja-JP" altLang="en-US" sz="2400" b="1" dirty="0">
                <a:solidFill>
                  <a:srgbClr val="0000FF"/>
                </a:solidFill>
              </a:rPr>
              <a:t>を入れたら、</a:t>
            </a:r>
            <a:endParaRPr kumimoji="1" lang="en-US" altLang="ja-JP" sz="2400" b="1" dirty="0">
              <a:solidFill>
                <a:srgbClr val="0000FF"/>
              </a:solidFill>
            </a:endParaRPr>
          </a:p>
          <a:p>
            <a:r>
              <a:rPr kumimoji="1" lang="en-US" altLang="ja-JP" sz="2400" b="1" dirty="0">
                <a:solidFill>
                  <a:srgbClr val="0000FF"/>
                </a:solidFill>
              </a:rPr>
              <a:t>500 </a:t>
            </a:r>
            <a:r>
              <a:rPr kumimoji="1" lang="ja-JP" altLang="en-US" sz="2400" b="1" dirty="0">
                <a:solidFill>
                  <a:srgbClr val="0000FF"/>
                </a:solidFill>
              </a:rPr>
              <a:t>のセルで </a:t>
            </a:r>
            <a:r>
              <a:rPr kumimoji="1" lang="en-US" altLang="ja-JP" sz="2400" b="1" dirty="0">
                <a:solidFill>
                  <a:srgbClr val="0000FF"/>
                </a:solidFill>
              </a:rPr>
              <a:t>Enter </a:t>
            </a:r>
            <a:r>
              <a:rPr kumimoji="1" lang="ja-JP" altLang="en-US" sz="2400" b="1" dirty="0">
                <a:solidFill>
                  <a:srgbClr val="0000FF"/>
                </a:solidFill>
              </a:rPr>
              <a:t>キー</a:t>
            </a:r>
          </a:p>
        </p:txBody>
      </p:sp>
    </p:spTree>
    <p:extLst>
      <p:ext uri="{BB962C8B-B14F-4D97-AF65-F5344CB8AC3E}">
        <p14:creationId xmlns:p14="http://schemas.microsoft.com/office/powerpoint/2010/main" val="225175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7860" y="308277"/>
            <a:ext cx="8090449" cy="1472031"/>
          </a:xfrm>
        </p:spPr>
        <p:txBody>
          <a:bodyPr>
            <a:normAutofit lnSpcReduction="10000"/>
          </a:bodyPr>
          <a:lstStyle/>
          <a:p>
            <a:pPr marL="0" indent="0">
              <a:lnSpc>
                <a:spcPct val="120000"/>
              </a:lnSpc>
              <a:buNone/>
            </a:pPr>
            <a:r>
              <a:rPr lang="en-US" altLang="ja-JP" sz="2400" dirty="0">
                <a:latin typeface="メイリオ" panose="020B0604030504040204" pitchFamily="50" charset="-128"/>
              </a:rPr>
              <a:t>4. </a:t>
            </a:r>
            <a:r>
              <a:rPr lang="ja-JP" altLang="en-US" sz="2400" dirty="0">
                <a:latin typeface="メイリオ" panose="020B0604030504040204" pitchFamily="50" charset="-128"/>
              </a:rPr>
              <a:t>テーブルを保存する</a:t>
            </a:r>
            <a:endParaRPr lang="en-US" altLang="ja-JP" sz="2400" dirty="0">
              <a:latin typeface="メイリオ" panose="020B0604030504040204" pitchFamily="50" charset="-128"/>
            </a:endParaRPr>
          </a:p>
          <a:p>
            <a:pPr marL="0" indent="0">
              <a:lnSpc>
                <a:spcPct val="120000"/>
              </a:lnSpc>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商品</a:t>
            </a:r>
            <a:r>
              <a:rPr lang="ja-JP" altLang="en-US" sz="2400" dirty="0">
                <a:latin typeface="メイリオ" panose="020B0604030504040204" pitchFamily="50" charset="-128"/>
              </a:rPr>
              <a:t>」を</a:t>
            </a:r>
            <a:r>
              <a:rPr lang="ja-JP" altLang="en-US" sz="2400" b="1" dirty="0">
                <a:latin typeface="メイリオ" panose="020B0604030504040204" pitchFamily="50" charset="-128"/>
              </a:rPr>
              <a:t>右クリック</a:t>
            </a:r>
            <a:r>
              <a:rPr lang="ja-JP" altLang="en-US" sz="2400" dirty="0">
                <a:latin typeface="メイリオ" panose="020B0604030504040204" pitchFamily="50" charset="-128"/>
              </a:rPr>
              <a:t>して、</a:t>
            </a:r>
            <a:r>
              <a:rPr lang="ja-JP" altLang="en-US" sz="2400" b="1" dirty="0">
                <a:latin typeface="メイリオ" panose="020B0604030504040204" pitchFamily="50" charset="-128"/>
              </a:rPr>
              <a:t>右クリックメニュー</a:t>
            </a:r>
            <a:r>
              <a:rPr lang="ja-JP" altLang="en-US" sz="2400" dirty="0">
                <a:latin typeface="メイリオ" panose="020B0604030504040204" pitchFamily="50" charset="-128"/>
              </a:rPr>
              <a:t>で「</a:t>
            </a:r>
            <a:r>
              <a:rPr lang="ja-JP" altLang="en-US" sz="2400" b="1" dirty="0">
                <a:latin typeface="メイリオ" panose="020B0604030504040204" pitchFamily="50" charset="-128"/>
              </a:rPr>
              <a:t>上書き保存</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29</a:t>
            </a:fld>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E2F5DA9-E5C2-4B0A-93DA-4492616CC193}"/>
              </a:ext>
            </a:extLst>
          </p:cNvPr>
          <p:cNvPicPr>
            <a:picLocks noChangeAspect="1"/>
          </p:cNvPicPr>
          <p:nvPr/>
        </p:nvPicPr>
        <p:blipFill>
          <a:blip r:embed="rId2"/>
          <a:stretch>
            <a:fillRect/>
          </a:stretch>
        </p:blipFill>
        <p:spPr>
          <a:xfrm>
            <a:off x="820173" y="2038621"/>
            <a:ext cx="7503654" cy="3142979"/>
          </a:xfrm>
          <a:prstGeom prst="rect">
            <a:avLst/>
          </a:prstGeom>
        </p:spPr>
      </p:pic>
      <p:sp>
        <p:nvSpPr>
          <p:cNvPr id="11" name="正方形/長方形 10">
            <a:extLst>
              <a:ext uri="{FF2B5EF4-FFF2-40B4-BE49-F238E27FC236}">
                <a16:creationId xmlns:a16="http://schemas.microsoft.com/office/drawing/2014/main" id="{344FFFA1-6086-47FF-9469-C7CD3FE9C244}"/>
              </a:ext>
            </a:extLst>
          </p:cNvPr>
          <p:cNvSpPr/>
          <p:nvPr/>
        </p:nvSpPr>
        <p:spPr>
          <a:xfrm flipV="1">
            <a:off x="4321830" y="2327562"/>
            <a:ext cx="1517072" cy="3810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61F697F2-783C-4993-A855-DD723008DC16}"/>
              </a:ext>
            </a:extLst>
          </p:cNvPr>
          <p:cNvSpPr/>
          <p:nvPr/>
        </p:nvSpPr>
        <p:spPr>
          <a:xfrm flipV="1">
            <a:off x="5838902" y="2616503"/>
            <a:ext cx="2292928" cy="45920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214786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a:bodyPr>
          <a:lstStyle/>
          <a:p>
            <a:pPr marL="457200" indent="-457200">
              <a:buFont typeface="+mj-lt"/>
              <a:buAutoNum type="arabicPeriod"/>
            </a:pP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a:t>
            </a:r>
          </a:p>
          <a:p>
            <a:pPr marL="457200" indent="-457200">
              <a:buFont typeface="+mj-lt"/>
              <a:buAutoNum type="arabicPeriod"/>
            </a:pPr>
            <a:r>
              <a:rPr lang="ja-JP" altLang="en-US" sz="2400" dirty="0">
                <a:solidFill>
                  <a:srgbClr val="000000"/>
                </a:solidFill>
                <a:latin typeface="Calibri" panose="020F0502020204030204" pitchFamily="34" charset="0"/>
              </a:rPr>
              <a:t>テーブル定義（</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ビューを使用）</a:t>
            </a:r>
          </a:p>
          <a:p>
            <a:pPr marL="457200" indent="-457200">
              <a:buFont typeface="+mj-lt"/>
              <a:buAutoNum type="arabicPeriod"/>
            </a:pPr>
            <a:r>
              <a:rPr lang="ja-JP" altLang="en-US" sz="2400" dirty="0">
                <a:solidFill>
                  <a:srgbClr val="000000"/>
                </a:solidFill>
                <a:latin typeface="Calibri" panose="020F0502020204030204" pitchFamily="34" charset="0"/>
              </a:rPr>
              <a:t>データの追加（</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のデータシートビューを使用）</a:t>
            </a: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による問い合わせ（クエリ）（</a:t>
            </a:r>
            <a:r>
              <a:rPr lang="en-US" altLang="ja-JP" sz="2400" dirty="0">
                <a:solidFill>
                  <a:srgbClr val="000000"/>
                </a:solidFill>
                <a:latin typeface="Calibri" panose="020F0502020204030204" pitchFamily="34" charset="0"/>
              </a:rPr>
              <a:t>Access </a:t>
            </a:r>
            <a:r>
              <a:rPr lang="ja-JP" altLang="en-US" sz="2400" dirty="0">
                <a:solidFill>
                  <a:srgbClr val="000000"/>
                </a:solidFill>
                <a:latin typeface="Calibri" panose="020F0502020204030204" pitchFamily="34" charset="0"/>
              </a:rPr>
              <a:t>の </a:t>
            </a: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ビューを使用）</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09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0" y="1321056"/>
            <a:ext cx="9143771" cy="1991979"/>
          </a:xfrm>
        </p:spPr>
        <p:txBody>
          <a:bodyPr anchor="b">
            <a:normAutofit/>
          </a:bodyPr>
          <a:lstStyle/>
          <a:p>
            <a:r>
              <a:rPr lang="en-US" altLang="ja-JP" sz="3600" dirty="0">
                <a:solidFill>
                  <a:schemeClr val="tx2"/>
                </a:solidFill>
                <a:latin typeface="メイリオ" panose="020B0604030504040204" pitchFamily="50" charset="-128"/>
              </a:rPr>
              <a:t>2-4.</a:t>
            </a:r>
            <a:r>
              <a:rPr lang="ja-JP" altLang="en-US" sz="3600" dirty="0">
                <a:solidFill>
                  <a:schemeClr val="tx2"/>
                </a:solidFill>
                <a:latin typeface="メイリオ" panose="020B0604030504040204" pitchFamily="50" charset="-128"/>
              </a:rPr>
              <a:t> </a:t>
            </a:r>
            <a:r>
              <a:rPr lang="en-US" altLang="ja-JP" sz="3600" dirty="0">
                <a:solidFill>
                  <a:schemeClr val="tx2"/>
                </a:solidFill>
                <a:latin typeface="メイリオ" panose="020B0604030504040204" pitchFamily="50" charset="-128"/>
              </a:rPr>
              <a:t>SQL </a:t>
            </a:r>
            <a:r>
              <a:rPr lang="ja-JP" altLang="en-US" sz="3600" dirty="0">
                <a:solidFill>
                  <a:schemeClr val="tx2"/>
                </a:solidFill>
                <a:latin typeface="メイリオ" panose="020B0604030504040204" pitchFamily="50" charset="-128"/>
              </a:rPr>
              <a:t>による問い合わせ（クエリ）</a:t>
            </a:r>
            <a:br>
              <a:rPr lang="ja-JP" altLang="en-US" sz="3600" dirty="0">
                <a:solidFill>
                  <a:schemeClr val="tx2"/>
                </a:solidFill>
                <a:latin typeface="メイリオ" panose="020B0604030504040204" pitchFamily="50" charset="-128"/>
              </a:rPr>
            </a:br>
            <a:r>
              <a:rPr lang="ja-JP" altLang="en-US" sz="3600" dirty="0">
                <a:solidFill>
                  <a:schemeClr val="tx2"/>
                </a:solidFill>
                <a:latin typeface="メイリオ" panose="020B0604030504040204" pitchFamily="50" charset="-128"/>
              </a:rPr>
              <a:t>（</a:t>
            </a:r>
            <a:r>
              <a:rPr lang="en-US" altLang="ja-JP" sz="3600" dirty="0">
                <a:solidFill>
                  <a:schemeClr val="tx2"/>
                </a:solidFill>
                <a:latin typeface="メイリオ" panose="020B0604030504040204" pitchFamily="50" charset="-128"/>
              </a:rPr>
              <a:t>Access </a:t>
            </a:r>
            <a:r>
              <a:rPr lang="ja-JP" altLang="en-US" sz="3600" dirty="0">
                <a:solidFill>
                  <a:schemeClr val="tx2"/>
                </a:solidFill>
                <a:latin typeface="メイリオ" panose="020B0604030504040204" pitchFamily="50" charset="-128"/>
              </a:rPr>
              <a:t>の </a:t>
            </a:r>
            <a:r>
              <a:rPr lang="en-US" altLang="ja-JP" sz="3600" dirty="0">
                <a:solidFill>
                  <a:schemeClr val="tx2"/>
                </a:solidFill>
                <a:latin typeface="メイリオ" panose="020B0604030504040204" pitchFamily="50" charset="-128"/>
              </a:rPr>
              <a:t>SQL </a:t>
            </a:r>
            <a:r>
              <a:rPr lang="ja-JP" altLang="en-US" sz="3600" dirty="0">
                <a:solidFill>
                  <a:schemeClr val="tx2"/>
                </a:solidFill>
                <a:latin typeface="メイリオ" panose="020B0604030504040204" pitchFamily="50" charset="-128"/>
              </a:rPr>
              <a:t>ビューを使用）</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30</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9151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　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8417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のキーワード </a:t>
            </a:r>
            <a:r>
              <a:rPr lang="en-US" altLang="ja-JP" dirty="0"/>
              <a:t>s</a:t>
            </a:r>
            <a:r>
              <a:rPr kumimoji="1" lang="en-US" altLang="ja-JP" dirty="0"/>
              <a:t>elect, from, where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2400" b="1" dirty="0"/>
              <a:t>select</a:t>
            </a:r>
          </a:p>
          <a:p>
            <a:pPr marL="0" indent="0">
              <a:buNone/>
            </a:pPr>
            <a:r>
              <a:rPr lang="ja-JP" altLang="en-US" sz="2400" dirty="0"/>
              <a:t>問い合わせ（クエリ）のための基本的な命令。</a:t>
            </a:r>
            <a:endParaRPr lang="en-US" altLang="ja-JP" sz="2400" dirty="0"/>
          </a:p>
          <a:p>
            <a:pPr marL="0" indent="0">
              <a:buNone/>
            </a:pPr>
            <a:r>
              <a:rPr lang="ja-JP" altLang="en-US" sz="2400" dirty="0"/>
              <a:t>取得したいデータの指定</a:t>
            </a:r>
            <a:endParaRPr lang="en-US" altLang="ja-JP" sz="2400" dirty="0"/>
          </a:p>
          <a:p>
            <a:pPr marL="0" indent="0">
              <a:buNone/>
            </a:pPr>
            <a:endParaRPr lang="en-US" altLang="ja-JP" sz="2400" dirty="0"/>
          </a:p>
          <a:p>
            <a:pPr marL="0" indent="0">
              <a:buNone/>
            </a:pPr>
            <a:r>
              <a:rPr lang="en-US" altLang="ja-JP" sz="2400" b="1" dirty="0"/>
              <a:t>from</a:t>
            </a:r>
          </a:p>
          <a:p>
            <a:pPr marL="0" indent="0">
              <a:buNone/>
            </a:pPr>
            <a:r>
              <a:rPr lang="ja-JP" altLang="en-US" sz="2400" dirty="0"/>
              <a:t>データ取得の対象となるテーブルを指定</a:t>
            </a:r>
            <a:endParaRPr lang="en-US" altLang="ja-JP" sz="2400" dirty="0"/>
          </a:p>
          <a:p>
            <a:pPr marL="0" indent="0">
              <a:buNone/>
            </a:pPr>
            <a:r>
              <a:rPr lang="ja-JP" altLang="en-US" sz="2400" dirty="0"/>
              <a:t>　例：</a:t>
            </a:r>
            <a:r>
              <a:rPr lang="en-US" altLang="ja-JP" sz="2400" dirty="0">
                <a:solidFill>
                  <a:srgbClr val="C00000"/>
                </a:solidFill>
              </a:rPr>
              <a:t>select * from </a:t>
            </a:r>
            <a:r>
              <a:rPr lang="ja-JP" altLang="en-US" sz="2400" dirty="0"/>
              <a:t>テーブル名</a:t>
            </a:r>
            <a:r>
              <a:rPr lang="en-US" altLang="ja-JP" sz="2400" dirty="0"/>
              <a:t>;</a:t>
            </a:r>
          </a:p>
          <a:p>
            <a:pPr marL="0" indent="0">
              <a:buNone/>
            </a:pPr>
            <a:endParaRPr lang="en-US" altLang="ja-JP" sz="2400" b="1" dirty="0"/>
          </a:p>
          <a:p>
            <a:pPr marL="0" indent="0">
              <a:buNone/>
            </a:pPr>
            <a:r>
              <a:rPr lang="en-US" altLang="ja-JP" sz="2400" b="1" dirty="0"/>
              <a:t>where</a:t>
            </a:r>
          </a:p>
          <a:p>
            <a:pPr marL="0" indent="0">
              <a:buNone/>
            </a:pPr>
            <a:r>
              <a:rPr lang="ja-JP" altLang="en-US" sz="2400"/>
              <a:t>特定の条件を満たす行の選択</a:t>
            </a:r>
            <a:endParaRPr lang="ja-JP" altLang="en-US" sz="2400" dirty="0"/>
          </a:p>
          <a:p>
            <a:pPr marL="0" indent="0">
              <a:buNone/>
            </a:pPr>
            <a:r>
              <a:rPr lang="ja-JP" altLang="en-US" sz="2400" dirty="0"/>
              <a:t>　例：</a:t>
            </a:r>
            <a:r>
              <a:rPr lang="en-US" altLang="ja-JP" sz="2400" dirty="0">
                <a:solidFill>
                  <a:srgbClr val="C00000"/>
                </a:solidFill>
              </a:rPr>
              <a:t>select * from </a:t>
            </a:r>
            <a:r>
              <a:rPr lang="ja-JP" altLang="en-US" sz="2400" dirty="0"/>
              <a:t>テーブル名 </a:t>
            </a:r>
            <a:r>
              <a:rPr lang="en-US" altLang="ja-JP" sz="2400" dirty="0">
                <a:solidFill>
                  <a:srgbClr val="C00000"/>
                </a:solidFill>
              </a:rPr>
              <a:t>where</a:t>
            </a:r>
            <a:r>
              <a:rPr lang="en-US" altLang="ja-JP" sz="2400" dirty="0"/>
              <a:t> </a:t>
            </a:r>
            <a:r>
              <a:rPr lang="ja-JP" altLang="en-US" sz="2400" dirty="0"/>
              <a:t>列</a:t>
            </a:r>
            <a:r>
              <a:rPr lang="en-US" altLang="ja-JP" sz="2400" dirty="0"/>
              <a:t>1 = </a:t>
            </a:r>
            <a:r>
              <a:rPr lang="ja-JP" altLang="en-US" sz="2400" dirty="0"/>
              <a:t>値</a:t>
            </a:r>
            <a:r>
              <a:rPr lang="en-US" altLang="ja-JP" sz="2400" dirty="0"/>
              <a:t>1;</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451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33</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9" name="テキスト ボックス 18"/>
          <p:cNvSpPr txBox="1"/>
          <p:nvPr/>
        </p:nvSpPr>
        <p:spPr>
          <a:xfrm>
            <a:off x="2827432" y="4770024"/>
            <a:ext cx="5308223" cy="461665"/>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SQL</a:t>
            </a:r>
            <a:r>
              <a:rPr kumimoji="1" lang="ja-JP" altLang="en-US" sz="2400" dirty="0">
                <a:latin typeface="メイリオ" panose="020B0604030504040204" pitchFamily="50" charset="-128"/>
                <a:ea typeface="メイリオ" panose="020B0604030504040204" pitchFamily="50" charset="-128"/>
              </a:rPr>
              <a:t>は簡潔で単純</a:t>
            </a:r>
          </a:p>
        </p:txBody>
      </p:sp>
      <p:sp>
        <p:nvSpPr>
          <p:cNvPr id="13" name="コンテンツ プレースホルダー 2"/>
          <p:cNvSpPr>
            <a:spLocks noGrp="1"/>
          </p:cNvSpPr>
          <p:nvPr>
            <p:ph idx="1"/>
          </p:nvPr>
        </p:nvSpPr>
        <p:spPr>
          <a:xfrm>
            <a:off x="314325" y="2026823"/>
            <a:ext cx="8753475" cy="2743200"/>
          </a:xfrm>
        </p:spPr>
        <p:txBody>
          <a:bodyPr>
            <a:normAutofit/>
          </a:bodyPr>
          <a:lstStyle/>
          <a:p>
            <a:pPr marL="0" indent="0">
              <a:lnSpc>
                <a:spcPct val="140000"/>
              </a:lnSpc>
              <a:buNone/>
            </a:pPr>
            <a:r>
              <a:rPr lang="ja-JP" altLang="en-US" sz="2400" dirty="0">
                <a:latin typeface="+mn-ea"/>
              </a:rPr>
              <a:t>①　</a:t>
            </a: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a:t>
            </a: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a:t>
            </a: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333411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a:t>
            </a:r>
            <a:r>
              <a:rPr lang="ja-JP" altLang="en-US" dirty="0"/>
              <a:t>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34</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089428" y="2408622"/>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260517" y="3046194"/>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3465615" y="2106698"/>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1424406103"/>
              </p:ext>
            </p:extLst>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
        <p:nvSpPr>
          <p:cNvPr id="26" name="テキスト ボックス 5"/>
          <p:cNvSpPr txBox="1">
            <a:spLocks noChangeArrowheads="1"/>
          </p:cNvSpPr>
          <p:nvPr/>
        </p:nvSpPr>
        <p:spPr bwMode="auto">
          <a:xfrm>
            <a:off x="209550" y="2348706"/>
            <a:ext cx="264067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商品</a:t>
            </a:r>
          </a:p>
        </p:txBody>
      </p:sp>
      <p:sp>
        <p:nvSpPr>
          <p:cNvPr id="28" name="テキスト ボックス 27"/>
          <p:cNvSpPr txBox="1"/>
          <p:nvPr/>
        </p:nvSpPr>
        <p:spPr>
          <a:xfrm>
            <a:off x="5679339" y="2806971"/>
            <a:ext cx="3978116" cy="415498"/>
          </a:xfrm>
          <a:prstGeom prst="rect">
            <a:avLst/>
          </a:prstGeom>
          <a:noFill/>
        </p:spPr>
        <p:txBody>
          <a:bodyPr wrap="square" rtlCol="0">
            <a:spAutoFit/>
          </a:bodyPr>
          <a:lstStyle/>
          <a:p>
            <a:r>
              <a:rPr kumimoji="1"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rPr>
              <a:t>元のテーブルの</a:t>
            </a:r>
            <a:r>
              <a:rPr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rPr>
              <a:t>まま表示</a:t>
            </a:r>
            <a:endParaRPr kumimoji="1" lang="ja-JP" altLang="en-US" sz="2100" b="1"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6" name="図 5">
            <a:extLst>
              <a:ext uri="{FF2B5EF4-FFF2-40B4-BE49-F238E27FC236}">
                <a16:creationId xmlns:a16="http://schemas.microsoft.com/office/drawing/2014/main" id="{5299EED7-6084-48F6-A448-58A7B610C493}"/>
              </a:ext>
            </a:extLst>
          </p:cNvPr>
          <p:cNvPicPr>
            <a:picLocks noChangeAspect="1"/>
          </p:cNvPicPr>
          <p:nvPr/>
        </p:nvPicPr>
        <p:blipFill>
          <a:blip r:embed="rId5"/>
          <a:stretch>
            <a:fillRect/>
          </a:stretch>
        </p:blipFill>
        <p:spPr>
          <a:xfrm>
            <a:off x="5223888" y="1515784"/>
            <a:ext cx="3827717" cy="1000710"/>
          </a:xfrm>
          <a:prstGeom prst="rect">
            <a:avLst/>
          </a:prstGeom>
        </p:spPr>
      </p:pic>
    </p:spTree>
    <p:extLst>
      <p:ext uri="{BB962C8B-B14F-4D97-AF65-F5344CB8AC3E}">
        <p14:creationId xmlns:p14="http://schemas.microsoft.com/office/powerpoint/2010/main" val="633312248"/>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35</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33280" y="2985598"/>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sp>
        <p:nvSpPr>
          <p:cNvPr id="26" name="テキスト ボックス 5"/>
          <p:cNvSpPr txBox="1">
            <a:spLocks noChangeArrowheads="1"/>
          </p:cNvSpPr>
          <p:nvPr/>
        </p:nvSpPr>
        <p:spPr bwMode="auto">
          <a:xfrm>
            <a:off x="21315" y="2348706"/>
            <a:ext cx="3899521"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ja-JP" altLang="en-US" sz="2100" b="1" dirty="0">
                <a:solidFill>
                  <a:schemeClr val="tx1"/>
                </a:solidFill>
                <a:latin typeface="Calibri" panose="020F0502020204030204" pitchFamily="34" charset="0"/>
              </a:rPr>
              <a:t>商品名</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 </a:t>
            </a:r>
            <a:r>
              <a:rPr lang="ja-JP" altLang="en-US" sz="2100" b="1" dirty="0">
                <a:solidFill>
                  <a:schemeClr val="tx1"/>
                </a:solidFill>
                <a:latin typeface="Calibri" panose="020F0502020204030204" pitchFamily="34" charset="0"/>
              </a:rPr>
              <a:t>商品</a:t>
            </a:r>
          </a:p>
        </p:txBody>
      </p:sp>
      <p:sp>
        <p:nvSpPr>
          <p:cNvPr id="28" name="テキスト ボックス 27"/>
          <p:cNvSpPr txBox="1"/>
          <p:nvPr/>
        </p:nvSpPr>
        <p:spPr>
          <a:xfrm>
            <a:off x="5120691" y="2839443"/>
            <a:ext cx="4417410" cy="415498"/>
          </a:xfrm>
          <a:prstGeom prst="rect">
            <a:avLst/>
          </a:prstGeom>
          <a:noFill/>
        </p:spPr>
        <p:txBody>
          <a:bodyPr wrap="square" rtlCol="0">
            <a:spAutoFit/>
          </a:bodyPr>
          <a:lstStyle/>
          <a:p>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必要な属性を選ぶ（</a:t>
            </a:r>
            <a:r>
              <a:rPr kumimoji="1"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p>
        </p:txBody>
      </p:sp>
      <p:graphicFrame>
        <p:nvGraphicFramePr>
          <p:cNvPr id="6" name="表 5">
            <a:extLst>
              <a:ext uri="{FF2B5EF4-FFF2-40B4-BE49-F238E27FC236}">
                <a16:creationId xmlns:a16="http://schemas.microsoft.com/office/drawing/2014/main" id="{26414CAF-4945-4B26-A6F3-839F7F5B4435}"/>
              </a:ext>
            </a:extLst>
          </p:cNvPr>
          <p:cNvGraphicFramePr>
            <a:graphicFrameLocks noGrp="1"/>
          </p:cNvGraphicFramePr>
          <p:nvPr>
            <p:extLst>
              <p:ext uri="{D42A27DB-BD31-4B8C-83A1-F6EECF244321}">
                <p14:modId xmlns:p14="http://schemas.microsoft.com/office/powerpoint/2010/main" val="2378502277"/>
              </p:ext>
            </p:extLst>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7" name="図 6">
            <a:extLst>
              <a:ext uri="{FF2B5EF4-FFF2-40B4-BE49-F238E27FC236}">
                <a16:creationId xmlns:a16="http://schemas.microsoft.com/office/drawing/2014/main" id="{D2A298C1-3233-4764-BF51-E4ED9FC3893E}"/>
              </a:ext>
            </a:extLst>
          </p:cNvPr>
          <p:cNvPicPr>
            <a:picLocks noChangeAspect="1"/>
          </p:cNvPicPr>
          <p:nvPr/>
        </p:nvPicPr>
        <p:blipFill>
          <a:blip r:embed="rId5"/>
          <a:stretch>
            <a:fillRect/>
          </a:stretch>
        </p:blipFill>
        <p:spPr>
          <a:xfrm>
            <a:off x="5828202" y="1541522"/>
            <a:ext cx="3223403" cy="992587"/>
          </a:xfrm>
          <a:prstGeom prst="rect">
            <a:avLst/>
          </a:prstGeom>
        </p:spPr>
      </p:pic>
    </p:spTree>
    <p:extLst>
      <p:ext uri="{BB962C8B-B14F-4D97-AF65-F5344CB8AC3E}">
        <p14:creationId xmlns:p14="http://schemas.microsoft.com/office/powerpoint/2010/main" val="373982087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36</a:t>
            </a:fld>
            <a:endParaRPr kumimoji="1" lang="ja-JP" altLang="en-US"/>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p:cNvSpPr/>
          <p:nvPr/>
        </p:nvSpPr>
        <p:spPr>
          <a:xfrm>
            <a:off x="6149500" y="3584982"/>
            <a:ext cx="3037794" cy="415498"/>
          </a:xfrm>
          <a:prstGeom prst="rect">
            <a:avLst/>
          </a:prstGeom>
        </p:spPr>
        <p:txBody>
          <a:bodyPr wrap="square">
            <a:spAutoFit/>
          </a:bodyPr>
          <a:lstStyle/>
          <a:p>
            <a:r>
              <a:rPr lang="ja-JP" altLang="en-US" sz="2100" dirty="0">
                <a:latin typeface="メイリオ" panose="020B0604030504040204" pitchFamily="50" charset="-128"/>
                <a:ea typeface="メイリオ" panose="020B0604030504040204" pitchFamily="50" charset="-128"/>
              </a:rPr>
              <a:t>商品テーブル</a:t>
            </a:r>
            <a:endParaRPr lang="ja-JP" altLang="en-US" sz="2100" dirty="0">
              <a:solidFill>
                <a:srgbClr val="C00000"/>
              </a:solidFill>
              <a:latin typeface="メイリオ" panose="020B0604030504040204" pitchFamily="50" charset="-128"/>
              <a:ea typeface="メイリオ" panose="020B0604030504040204" pitchFamily="50" charset="-128"/>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7201" y="3172121"/>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ja-JP" altLang="en-US" sz="2100" b="1" dirty="0">
                <a:solidFill>
                  <a:srgbClr val="C00000"/>
                </a:solidFill>
                <a:latin typeface="Calibri" panose="020F0502020204030204" pitchFamily="34" charset="0"/>
              </a:rPr>
              <a:t>問い合わせ（クエリ）</a:t>
            </a:r>
            <a:endParaRPr lang="en-US" altLang="ja-JP" sz="2100" b="1" dirty="0">
              <a:solidFill>
                <a:srgbClr val="C00000"/>
              </a:solidFill>
              <a:latin typeface="Calibri" panose="020F0502020204030204" pitchFamily="34" charset="0"/>
            </a:endParaRPr>
          </a:p>
          <a:p>
            <a:pPr eaLnBrk="1" hangingPunct="1">
              <a:lnSpc>
                <a:spcPct val="100000"/>
              </a:lnSpc>
              <a:spcBef>
                <a:spcPct val="0"/>
              </a:spcBef>
              <a:buFontTx/>
              <a:buNone/>
            </a:pPr>
            <a:r>
              <a:rPr lang="ja-JP" altLang="en-US" sz="2100" dirty="0">
                <a:solidFill>
                  <a:schemeClr val="tx1"/>
                </a:solidFill>
                <a:latin typeface="Calibri" panose="020F0502020204030204" pitchFamily="34" charset="0"/>
              </a:rPr>
              <a:t>の</a:t>
            </a:r>
            <a:r>
              <a:rPr lang="ja-JP" altLang="en-US" sz="2100" b="1" dirty="0">
                <a:solidFill>
                  <a:schemeClr val="tx1"/>
                </a:solidFill>
                <a:latin typeface="Calibri" panose="020F0502020204030204" pitchFamily="34" charset="0"/>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sp>
        <p:nvSpPr>
          <p:cNvPr id="26" name="テキスト ボックス 5"/>
          <p:cNvSpPr txBox="1">
            <a:spLocks noChangeArrowheads="1"/>
          </p:cNvSpPr>
          <p:nvPr/>
        </p:nvSpPr>
        <p:spPr bwMode="auto">
          <a:xfrm>
            <a:off x="21315" y="2348706"/>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select</a:t>
            </a:r>
            <a:r>
              <a:rPr lang="en-US" altLang="ja-JP" sz="2100" b="1" dirty="0">
                <a:solidFill>
                  <a:srgbClr val="002060"/>
                </a:solidFill>
                <a:latin typeface="Calibri" panose="020F0502020204030204" pitchFamily="34" charset="0"/>
              </a:rPr>
              <a:t> </a:t>
            </a:r>
            <a:r>
              <a:rPr lang="ja-JP" altLang="en-US" sz="2100" b="1" dirty="0">
                <a:solidFill>
                  <a:schemeClr val="tx1"/>
                </a:solidFill>
                <a:latin typeface="Calibri" panose="020F0502020204030204" pitchFamily="34" charset="0"/>
              </a:rPr>
              <a:t>商品名</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a:t>
            </a:r>
            <a:r>
              <a:rPr lang="en-US" altLang="ja-JP" sz="2100" b="1" dirty="0">
                <a:solidFill>
                  <a:schemeClr val="tx1"/>
                </a:solidFill>
                <a:latin typeface="Calibri" panose="020F0502020204030204" pitchFamily="34" charset="0"/>
              </a:rPr>
              <a:t> </a:t>
            </a:r>
            <a:r>
              <a:rPr lang="en-US" altLang="ja-JP" sz="2100" b="1" dirty="0">
                <a:solidFill>
                  <a:srgbClr val="C00000"/>
                </a:solidFill>
                <a:latin typeface="Calibri" panose="020F0502020204030204" pitchFamily="34" charset="0"/>
              </a:rPr>
              <a:t>from </a:t>
            </a:r>
            <a:r>
              <a:rPr lang="ja-JP" altLang="en-US" sz="2100" b="1" dirty="0">
                <a:solidFill>
                  <a:schemeClr val="tx1"/>
                </a:solidFill>
                <a:latin typeface="Calibri" panose="020F0502020204030204" pitchFamily="34" charset="0"/>
              </a:rPr>
              <a:t>商品</a:t>
            </a:r>
            <a:endParaRPr lang="en-US" altLang="ja-JP" sz="2100" b="1" dirty="0">
              <a:solidFill>
                <a:schemeClr val="tx1"/>
              </a:solidFill>
              <a:latin typeface="Calibri" panose="020F0502020204030204" pitchFamily="34" charset="0"/>
            </a:endParaRPr>
          </a:p>
          <a:p>
            <a:pPr eaLnBrk="1" hangingPunct="1">
              <a:lnSpc>
                <a:spcPct val="100000"/>
              </a:lnSpc>
              <a:spcBef>
                <a:spcPct val="0"/>
              </a:spcBef>
              <a:buFontTx/>
              <a:buNone/>
            </a:pPr>
            <a:r>
              <a:rPr lang="en-US" altLang="ja-JP" sz="2100" b="1" dirty="0">
                <a:solidFill>
                  <a:srgbClr val="C00000"/>
                </a:solidFill>
                <a:latin typeface="Calibri" panose="020F0502020204030204" pitchFamily="34" charset="0"/>
              </a:rPr>
              <a:t>where</a:t>
            </a:r>
            <a:r>
              <a:rPr lang="en-US" altLang="ja-JP" sz="2100" b="1" dirty="0">
                <a:solidFill>
                  <a:schemeClr val="tx1"/>
                </a:solidFill>
                <a:latin typeface="Calibri" panose="020F0502020204030204" pitchFamily="34" charset="0"/>
              </a:rPr>
              <a:t> </a:t>
            </a:r>
            <a:r>
              <a:rPr lang="ja-JP" altLang="en-US" sz="2100" b="1" dirty="0">
                <a:solidFill>
                  <a:schemeClr val="tx1"/>
                </a:solidFill>
                <a:latin typeface="Calibri" panose="020F0502020204030204" pitchFamily="34" charset="0"/>
              </a:rPr>
              <a:t>単価 </a:t>
            </a:r>
            <a:r>
              <a:rPr lang="en-US" altLang="ja-JP" sz="2100" b="1" dirty="0">
                <a:solidFill>
                  <a:schemeClr val="tx1"/>
                </a:solidFill>
                <a:latin typeface="Calibri" panose="020F0502020204030204" pitchFamily="34" charset="0"/>
              </a:rPr>
              <a:t>&gt; 80;</a:t>
            </a:r>
            <a:endParaRPr lang="ja-JP" altLang="en-US" sz="2100" b="1" dirty="0">
              <a:solidFill>
                <a:schemeClr val="tx1"/>
              </a:solidFill>
              <a:latin typeface="Calibri" panose="020F0502020204030204" pitchFamily="34" charset="0"/>
            </a:endParaRPr>
          </a:p>
        </p:txBody>
      </p:sp>
      <p:sp>
        <p:nvSpPr>
          <p:cNvPr id="28" name="テキスト ボックス 27"/>
          <p:cNvSpPr txBox="1"/>
          <p:nvPr/>
        </p:nvSpPr>
        <p:spPr>
          <a:xfrm>
            <a:off x="4948927" y="2674531"/>
            <a:ext cx="4417410" cy="1061829"/>
          </a:xfrm>
          <a:prstGeom prst="rect">
            <a:avLst/>
          </a:prstGeom>
          <a:noFill/>
        </p:spPr>
        <p:txBody>
          <a:bodyPr wrap="square" rtlCol="0">
            <a:spAutoFit/>
          </a:bodyPr>
          <a:lstStyle/>
          <a:p>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必要な属性を選</a:t>
            </a:r>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び</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r>
              <a:rPr kumimoji="1"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a:p>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行を絞り込む（</a:t>
            </a:r>
            <a:r>
              <a:rPr lang="ja-JP" altLang="en-US" sz="21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選択</a:t>
            </a:r>
            <a:r>
              <a:rPr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a:p>
            <a:endParaRPr kumimoji="1" lang="ja-JP" altLang="en-US" sz="2100" dirty="0">
              <a:solidFill>
                <a:srgbClr val="000066"/>
              </a:solidFill>
              <a:latin typeface="Segoe UI" panose="020B0502040204020203" pitchFamily="34" charset="0"/>
              <a:ea typeface="メイリオ" panose="020B0604030504040204" pitchFamily="50" charset="-128"/>
              <a:cs typeface="Segoe UI" panose="020B0502040204020203" pitchFamily="34" charset="0"/>
            </a:endParaRPr>
          </a:p>
        </p:txBody>
      </p:sp>
      <p:graphicFrame>
        <p:nvGraphicFramePr>
          <p:cNvPr id="5" name="表 4">
            <a:extLst>
              <a:ext uri="{FF2B5EF4-FFF2-40B4-BE49-F238E27FC236}">
                <a16:creationId xmlns:a16="http://schemas.microsoft.com/office/drawing/2014/main" id="{D883B562-00ED-4A03-ABCE-33FCCA00A2AE}"/>
              </a:ext>
            </a:extLst>
          </p:cNvPr>
          <p:cNvGraphicFramePr>
            <a:graphicFrameLocks noGrp="1"/>
          </p:cNvGraphicFramePr>
          <p:nvPr>
            <p:extLst>
              <p:ext uri="{D42A27DB-BD31-4B8C-83A1-F6EECF244321}">
                <p14:modId xmlns:p14="http://schemas.microsoft.com/office/powerpoint/2010/main" val="2378502277"/>
              </p:ext>
            </p:extLst>
          </p:nvPr>
        </p:nvGraphicFramePr>
        <p:xfrm>
          <a:off x="5658380" y="4029410"/>
          <a:ext cx="2696141" cy="1337978"/>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7E83F3ED-8EC8-41EF-A7DA-F0975DE9A777}"/>
              </a:ext>
            </a:extLst>
          </p:cNvPr>
          <p:cNvPicPr>
            <a:picLocks noChangeAspect="1"/>
          </p:cNvPicPr>
          <p:nvPr/>
        </p:nvPicPr>
        <p:blipFill>
          <a:blip r:embed="rId5"/>
          <a:stretch>
            <a:fillRect/>
          </a:stretch>
        </p:blipFill>
        <p:spPr>
          <a:xfrm>
            <a:off x="5780123" y="1466178"/>
            <a:ext cx="3177094" cy="947642"/>
          </a:xfrm>
          <a:prstGeom prst="rect">
            <a:avLst/>
          </a:prstGeom>
        </p:spPr>
      </p:pic>
    </p:spTree>
    <p:extLst>
      <p:ext uri="{BB962C8B-B14F-4D97-AF65-F5344CB8AC3E}">
        <p14:creationId xmlns:p14="http://schemas.microsoft.com/office/powerpoint/2010/main" val="3264996779"/>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pPr>
                <a:lnSpc>
                  <a:spcPct val="100000"/>
                </a:lnSpc>
                <a:spcBef>
                  <a:spcPct val="0"/>
                </a:spcBef>
                <a:buFontTx/>
                <a:buNone/>
              </a:pPr>
              <a:t>37</a:t>
            </a:fld>
            <a:endParaRPr lang="ja-JP" altLang="en-US" sz="1350" dirty="0"/>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r>
              <a:rPr lang="en-US" altLang="ja-JP" sz="2100" b="1" u="sng" dirty="0">
                <a:solidFill>
                  <a:srgbClr val="C00000"/>
                </a:solidFill>
              </a:rPr>
              <a:t>SQL </a:t>
            </a:r>
            <a:r>
              <a:rPr kumimoji="1" lang="ja-JP" altLang="en-US" sz="2100" b="1" u="sng" dirty="0">
                <a:solidFill>
                  <a:srgbClr val="C00000"/>
                </a:solidFill>
              </a:rPr>
              <a:t>ビュー</a:t>
            </a:r>
            <a:endParaRPr kumimoji="1" lang="en-US" altLang="ja-JP" sz="2100" b="1" u="sng" dirty="0">
              <a:solidFill>
                <a:srgbClr val="C00000"/>
              </a:solidFill>
            </a:endParaRPr>
          </a:p>
          <a:p>
            <a:r>
              <a:rPr kumimoji="1" lang="en-US" altLang="ja-JP" sz="2100" dirty="0"/>
              <a:t>SQL </a:t>
            </a:r>
            <a:r>
              <a:rPr kumimoji="1" lang="ja-JP" altLang="en-US" sz="2100" dirty="0"/>
              <a:t>文の</a:t>
            </a:r>
            <a:r>
              <a:rPr lang="ja-JP" altLang="en-US" sz="2100" b="1" u="sng" dirty="0">
                <a:solidFill>
                  <a:srgbClr val="FF0000"/>
                </a:solidFill>
              </a:rPr>
              <a:t>作成</a:t>
            </a:r>
            <a:r>
              <a:rPr lang="ja-JP" altLang="en-US" sz="2100" dirty="0"/>
              <a:t>、</a:t>
            </a:r>
            <a:r>
              <a:rPr lang="ja-JP" altLang="en-US" sz="2100" b="1" u="sng" dirty="0">
                <a:solidFill>
                  <a:srgbClr val="FF0000"/>
                </a:solidFill>
              </a:rPr>
              <a:t>編集</a:t>
            </a:r>
            <a:endParaRPr kumimoji="1" lang="ja-JP" altLang="en-US" sz="2100" b="1" u="sng" dirty="0">
              <a:solidFill>
                <a:srgbClr val="FF0000"/>
              </a:solidFill>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r>
              <a:rPr lang="ja-JP" altLang="en-US" sz="2100" b="1" u="sng" dirty="0">
                <a:solidFill>
                  <a:srgbClr val="C00000"/>
                </a:solidFill>
              </a:rPr>
              <a:t>データシートビュー</a:t>
            </a:r>
            <a:endParaRPr kumimoji="1" lang="en-US" altLang="ja-JP" sz="2100" b="1" u="sng" dirty="0">
              <a:solidFill>
                <a:srgbClr val="C00000"/>
              </a:solidFill>
            </a:endParaRPr>
          </a:p>
          <a:p>
            <a:r>
              <a:rPr kumimoji="1" lang="ja-JP" altLang="en-US" sz="2100" dirty="0">
                <a:solidFill>
                  <a:srgbClr val="C00000"/>
                </a:solidFill>
              </a:rPr>
              <a:t>問い合わせ（クエリ）</a:t>
            </a:r>
            <a:r>
              <a:rPr kumimoji="1" lang="ja-JP" altLang="en-US" sz="2100" dirty="0"/>
              <a:t>の</a:t>
            </a:r>
            <a:endParaRPr kumimoji="1" lang="en-US" altLang="ja-JP" sz="2100" dirty="0"/>
          </a:p>
          <a:p>
            <a:r>
              <a:rPr lang="ja-JP" altLang="en-US" sz="2100" dirty="0"/>
              <a:t>結果</a:t>
            </a:r>
            <a:endParaRPr kumimoji="1" lang="en-US" altLang="ja-JP" sz="2100" dirty="0"/>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r>
              <a:rPr kumimoji="1" lang="ja-JP" altLang="en-US" sz="2100" b="1" dirty="0"/>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r>
              <a:rPr kumimoji="1" lang="ja-JP" altLang="en-US" sz="2100" b="1" dirty="0"/>
              <a:t>表示</a:t>
            </a:r>
            <a:r>
              <a:rPr lang="ja-JP" altLang="en-US" sz="2100" b="1" dirty="0"/>
              <a:t> </a:t>
            </a:r>
            <a:r>
              <a:rPr lang="en-US" altLang="ja-JP" sz="2100" b="1" dirty="0"/>
              <a:t>+</a:t>
            </a:r>
            <a:r>
              <a:rPr lang="ja-JP" altLang="en-US" sz="2100" b="1" dirty="0"/>
              <a:t> </a:t>
            </a:r>
            <a:r>
              <a:rPr lang="en-US" altLang="ja-JP" sz="2100" b="1" dirty="0"/>
              <a:t>SQL </a:t>
            </a:r>
            <a:r>
              <a:rPr lang="ja-JP" altLang="en-US" sz="2100" b="1" dirty="0"/>
              <a:t>ビュー</a:t>
            </a:r>
            <a:endParaRPr kumimoji="1" lang="ja-JP" altLang="en-US" sz="2100" b="1" dirty="0"/>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r>
              <a:rPr kumimoji="1" lang="ja-JP" altLang="en-US" sz="3200" dirty="0"/>
              <a:t>マウス操作でビューを切り替え</a:t>
            </a:r>
          </a:p>
        </p:txBody>
      </p:sp>
    </p:spTree>
    <p:extLst>
      <p:ext uri="{BB962C8B-B14F-4D97-AF65-F5344CB8AC3E}">
        <p14:creationId xmlns:p14="http://schemas.microsoft.com/office/powerpoint/2010/main" val="1246311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演習３．</a:t>
            </a:r>
            <a:r>
              <a:rPr lang="en-US" altLang="ja-JP" dirty="0"/>
              <a:t>Access </a:t>
            </a:r>
            <a:r>
              <a:rPr lang="ja-JP" altLang="en-US" dirty="0"/>
              <a:t>の </a:t>
            </a:r>
            <a:r>
              <a:rPr lang="en-US" altLang="ja-JP" dirty="0"/>
              <a:t>SQL </a:t>
            </a:r>
            <a:r>
              <a:rPr lang="ja-JP" altLang="en-US" dirty="0"/>
              <a:t>ビューを用いた問い合わせ</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ja-JP" altLang="en-US" sz="2400" b="1" dirty="0"/>
              <a:t>ページ３９～４４</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問い合わせ（クエリ）</a:t>
            </a:r>
            <a:endParaRPr lang="en-US" altLang="ja-JP" b="1" dirty="0"/>
          </a:p>
          <a:p>
            <a:pPr lvl="1">
              <a:spcAft>
                <a:spcPts val="600"/>
              </a:spcAft>
            </a:pPr>
            <a:r>
              <a:rPr lang="en-US" altLang="ja-JP" b="1" dirty="0"/>
              <a:t>SQL </a:t>
            </a:r>
            <a:r>
              <a:rPr lang="ja-JP" altLang="en-US" b="1" dirty="0"/>
              <a:t>ビュー</a:t>
            </a:r>
            <a:endParaRPr lang="en-US" altLang="ja-JP" b="1" dirty="0"/>
          </a:p>
          <a:p>
            <a:pPr lvl="1">
              <a:spcAft>
                <a:spcPts val="600"/>
              </a:spcAft>
            </a:pPr>
            <a:r>
              <a:rPr lang="ja-JP" altLang="en-US" b="1" dirty="0"/>
              <a:t>データシートビュー</a:t>
            </a:r>
            <a:endParaRPr lang="en-US" altLang="ja-JP" b="1" dirty="0"/>
          </a:p>
          <a:p>
            <a:pPr lvl="1">
              <a:spcAft>
                <a:spcPts val="600"/>
              </a:spcAft>
            </a:pPr>
            <a:r>
              <a:rPr lang="en-US" altLang="ja-JP" b="1" dirty="0"/>
              <a:t>SQL </a:t>
            </a:r>
            <a:r>
              <a:rPr lang="ja-JP" altLang="en-US" b="1" dirty="0"/>
              <a:t>の編集と実行</a:t>
            </a:r>
            <a:endParaRPr lang="en-US" altLang="ja-JP" b="1" dirty="0"/>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38</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346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39</a:t>
            </a:fld>
            <a:endParaRPr lang="ja-JP" altLang="en-US" dirty="0">
              <a:solidFill>
                <a:prstClr val="black">
                  <a:tint val="75000"/>
                </a:prstClr>
              </a:solidFill>
              <a:latin typeface="メイリオ" panose="020B0604030504040204" pitchFamily="50" charset="-128"/>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rPr>
              <a:t>②「</a:t>
            </a:r>
            <a:r>
              <a:rPr lang="ja-JP" altLang="en-US" b="1" dirty="0">
                <a:solidFill>
                  <a:schemeClr val="tx1"/>
                </a:solidFill>
                <a:latin typeface="メイリオ" panose="020B0604030504040204" pitchFamily="50" charset="-128"/>
                <a:ea typeface="メイリオ" panose="020B0604030504040204" pitchFamily="50" charset="-128"/>
              </a:rPr>
              <a:t>デザイン</a:t>
            </a:r>
            <a:r>
              <a:rPr lang="ja-JP" altLang="en-US" dirty="0">
                <a:solidFill>
                  <a:schemeClr val="tx1"/>
                </a:solidFill>
                <a:latin typeface="メイリオ" panose="020B0604030504040204" pitchFamily="50" charset="-128"/>
                <a:ea typeface="メイリオ" panose="020B0604030504040204" pitchFamily="50" charset="-128"/>
              </a:rPr>
              <a:t>」タブで、「</a:t>
            </a:r>
            <a:r>
              <a:rPr lang="ja-JP" altLang="en-US" b="1" dirty="0">
                <a:solidFill>
                  <a:schemeClr val="tx1"/>
                </a:solidFill>
                <a:latin typeface="メイリオ" panose="020B0604030504040204" pitchFamily="50" charset="-128"/>
                <a:ea typeface="メイリオ" panose="020B0604030504040204" pitchFamily="50" charset="-128"/>
              </a:rPr>
              <a:t>表示</a:t>
            </a:r>
            <a:r>
              <a:rPr lang="ja-JP" altLang="en-US" dirty="0">
                <a:solidFill>
                  <a:schemeClr val="tx1"/>
                </a:solidFill>
                <a:latin typeface="メイリオ" panose="020B0604030504040204" pitchFamily="50" charset="-128"/>
                <a:ea typeface="メイリオ" panose="020B0604030504040204" pitchFamily="50" charset="-128"/>
              </a:rPr>
              <a:t>」を展開し「</a:t>
            </a:r>
            <a:r>
              <a:rPr lang="en-US" altLang="ja-JP" b="1" dirty="0">
                <a:solidFill>
                  <a:schemeClr val="tx1"/>
                </a:solidFill>
                <a:latin typeface="メイリオ" panose="020B0604030504040204" pitchFamily="50" charset="-128"/>
                <a:ea typeface="メイリオ" panose="020B0604030504040204" pitchFamily="50" charset="-128"/>
              </a:rPr>
              <a:t>SQL</a:t>
            </a:r>
            <a:r>
              <a:rPr lang="ja-JP" altLang="en-US" b="1" dirty="0">
                <a:solidFill>
                  <a:schemeClr val="tx1"/>
                </a:solidFill>
                <a:latin typeface="メイリオ" panose="020B0604030504040204" pitchFamily="50" charset="-128"/>
                <a:ea typeface="メイリオ" panose="020B0604030504040204" pitchFamily="50" charset="-128"/>
              </a:rPr>
              <a:t>ビュー</a:t>
            </a:r>
            <a:r>
              <a:rPr lang="ja-JP" altLang="en-US" dirty="0">
                <a:solidFill>
                  <a:schemeClr val="tx1"/>
                </a:solidFill>
                <a:latin typeface="メイリオ" panose="020B0604030504040204" pitchFamily="50" charset="-128"/>
                <a:ea typeface="メイリオ" panose="020B0604030504040204" pitchFamily="50" charset="-128"/>
              </a:rPr>
              <a:t>」を選ぶ</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solidFill>
                <a:latin typeface="メイリオ" panose="020B0604030504040204" pitchFamily="50" charset="-128"/>
                <a:ea typeface="メイリオ" panose="020B0604030504040204" pitchFamily="50" charset="-128"/>
              </a:rPr>
              <a:t>①「</a:t>
            </a:r>
            <a:r>
              <a:rPr lang="ja-JP" altLang="en-US" sz="2100" b="1" dirty="0">
                <a:solidFill>
                  <a:schemeClr val="tx1"/>
                </a:solidFill>
                <a:latin typeface="メイリオ" panose="020B0604030504040204" pitchFamily="50" charset="-128"/>
                <a:ea typeface="メイリオ" panose="020B0604030504040204" pitchFamily="50" charset="-128"/>
              </a:rPr>
              <a:t>作成</a:t>
            </a:r>
            <a:r>
              <a:rPr lang="ja-JP" altLang="en-US" sz="2100" dirty="0">
                <a:solidFill>
                  <a:schemeClr val="tx1"/>
                </a:solidFill>
                <a:latin typeface="メイリオ" panose="020B0604030504040204" pitchFamily="50" charset="-128"/>
                <a:ea typeface="メイリオ" panose="020B0604030504040204" pitchFamily="50" charset="-128"/>
              </a:rPr>
              <a:t>」タブで、「</a:t>
            </a:r>
            <a:r>
              <a:rPr lang="ja-JP" altLang="en-US" sz="2100" b="1" dirty="0">
                <a:solidFill>
                  <a:schemeClr val="tx1"/>
                </a:solidFill>
                <a:latin typeface="メイリオ" panose="020B0604030504040204" pitchFamily="50" charset="-128"/>
                <a:ea typeface="メイリオ" panose="020B0604030504040204" pitchFamily="50" charset="-128"/>
              </a:rPr>
              <a:t>クエリデザイン</a:t>
            </a:r>
            <a:r>
              <a:rPr lang="ja-JP" altLang="en-US" sz="2100" dirty="0">
                <a:solidFill>
                  <a:schemeClr val="tx1"/>
                </a:solidFill>
                <a:latin typeface="メイリオ" panose="020B0604030504040204" pitchFamily="50" charset="-128"/>
                <a:ea typeface="メイリオ" panose="020B0604030504040204" pitchFamily="50" charset="-128"/>
              </a:rPr>
              <a:t>」をクリック</a:t>
            </a:r>
            <a:endParaRPr lang="en-US" altLang="ja-JP" sz="210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r>
              <a:rPr kumimoji="1" lang="ja-JP" altLang="en-US" dirty="0"/>
              <a:t>このような</a:t>
            </a:r>
            <a:endParaRPr kumimoji="1" lang="en-US" altLang="ja-JP" dirty="0"/>
          </a:p>
          <a:p>
            <a:r>
              <a:rPr kumimoji="1" lang="ja-JP" altLang="en-US" dirty="0"/>
              <a:t>表示が出た</a:t>
            </a:r>
            <a:endParaRPr kumimoji="1" lang="en-US" altLang="ja-JP" dirty="0"/>
          </a:p>
          <a:p>
            <a:r>
              <a:rPr kumimoji="1" lang="ja-JP" altLang="en-US" dirty="0"/>
              <a:t>ときは</a:t>
            </a:r>
            <a:endParaRPr kumimoji="1" lang="en-US" altLang="ja-JP" dirty="0"/>
          </a:p>
          <a:p>
            <a:r>
              <a:rPr kumimoji="1" lang="ja-JP" altLang="en-US" dirty="0"/>
              <a:t>「</a:t>
            </a:r>
            <a:r>
              <a:rPr kumimoji="1" lang="ja-JP" altLang="en-US" b="1" dirty="0"/>
              <a:t>閉じる</a:t>
            </a:r>
            <a:r>
              <a:rPr kumimoji="1" lang="ja-JP" altLang="en-US" dirty="0"/>
              <a:t>」を</a:t>
            </a:r>
            <a:endParaRPr kumimoji="1" lang="en-US" altLang="ja-JP" dirty="0"/>
          </a:p>
          <a:p>
            <a:r>
              <a:rPr kumimoji="1" lang="ja-JP" altLang="en-US" dirty="0"/>
              <a:t>クリック</a:t>
            </a:r>
          </a:p>
        </p:txBody>
      </p:sp>
    </p:spTree>
    <p:extLst>
      <p:ext uri="{BB962C8B-B14F-4D97-AF65-F5344CB8AC3E}">
        <p14:creationId xmlns:p14="http://schemas.microsoft.com/office/powerpoint/2010/main" val="82608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1C3D6-6BA3-1B59-229F-A9DA4561FEF5}"/>
              </a:ext>
            </a:extLst>
          </p:cNvPr>
          <p:cNvSpPr>
            <a:spLocks noGrp="1"/>
          </p:cNvSpPr>
          <p:nvPr>
            <p:ph type="title"/>
          </p:nvPr>
        </p:nvSpPr>
        <p:spPr/>
        <p:txBody>
          <a:bodyPr>
            <a:normAutofit fontScale="90000"/>
          </a:bodyPr>
          <a:lstStyle/>
          <a:p>
            <a:r>
              <a:rPr kumimoji="1" lang="en-US" altLang="ja-JP" dirty="0"/>
              <a:t>Microsoft Access </a:t>
            </a:r>
            <a:r>
              <a:rPr lang="ja-JP" altLang="en-US" dirty="0"/>
              <a:t>の基本</a:t>
            </a:r>
            <a:endParaRPr kumimoji="1" lang="ja-JP" altLang="en-US" dirty="0"/>
          </a:p>
        </p:txBody>
      </p:sp>
      <p:sp>
        <p:nvSpPr>
          <p:cNvPr id="3" name="コンテンツ プレースホルダー 2">
            <a:extLst>
              <a:ext uri="{FF2B5EF4-FFF2-40B4-BE49-F238E27FC236}">
                <a16:creationId xmlns:a16="http://schemas.microsoft.com/office/drawing/2014/main" id="{25C0F59E-D036-4F6B-71E9-98EA32493D3E}"/>
              </a:ext>
            </a:extLst>
          </p:cNvPr>
          <p:cNvSpPr>
            <a:spLocks noGrp="1"/>
          </p:cNvSpPr>
          <p:nvPr>
            <p:ph idx="1"/>
          </p:nvPr>
        </p:nvSpPr>
        <p:spPr/>
        <p:txBody>
          <a:bodyPr>
            <a:normAutofit/>
          </a:bodyPr>
          <a:lstStyle/>
          <a:p>
            <a:r>
              <a:rPr kumimoji="1" lang="en-US" altLang="ja-JP" sz="2400" dirty="0"/>
              <a:t>Microsoft Access </a:t>
            </a:r>
            <a:r>
              <a:rPr kumimoji="1" lang="ja-JP" altLang="en-US" sz="2400" dirty="0"/>
              <a:t>は、</a:t>
            </a:r>
            <a:r>
              <a:rPr kumimoji="1" lang="ja-JP" altLang="en-US" sz="2400" b="1" dirty="0"/>
              <a:t>リレーショナルデータベース</a:t>
            </a:r>
            <a:r>
              <a:rPr kumimoji="1" lang="ja-JP" altLang="en-US" sz="2400" dirty="0"/>
              <a:t>を</a:t>
            </a:r>
            <a:r>
              <a:rPr kumimoji="1" lang="ja-JP" altLang="en-US" sz="2400" b="1" dirty="0"/>
              <a:t>作成・管理するためのソフトウェア</a:t>
            </a:r>
            <a:endParaRPr kumimoji="1" lang="en-US" altLang="ja-JP" sz="2400" b="1" dirty="0"/>
          </a:p>
          <a:p>
            <a:r>
              <a:rPr kumimoji="1" lang="ja-JP" altLang="en-US" sz="2400" dirty="0"/>
              <a:t>ビジュアルで、親しみやすいインターフェースで、データベース操作が可能</a:t>
            </a:r>
            <a:endParaRPr kumimoji="1" lang="en-US" altLang="ja-JP" sz="2400" dirty="0"/>
          </a:p>
          <a:p>
            <a:r>
              <a:rPr lang="en-US" altLang="ja-JP" sz="2400" dirty="0"/>
              <a:t>SQL</a:t>
            </a:r>
            <a:r>
              <a:rPr lang="ja-JP" altLang="en-US" sz="2400" dirty="0"/>
              <a:t>言語もサポートしており、高度な操作が可能</a:t>
            </a:r>
            <a:endParaRPr kumimoji="1" lang="ja-JP" altLang="en-US" sz="2400" dirty="0"/>
          </a:p>
        </p:txBody>
      </p:sp>
      <p:sp>
        <p:nvSpPr>
          <p:cNvPr id="4" name="スライド番号プレースホルダー 3">
            <a:extLst>
              <a:ext uri="{FF2B5EF4-FFF2-40B4-BE49-F238E27FC236}">
                <a16:creationId xmlns:a16="http://schemas.microsoft.com/office/drawing/2014/main" id="{20BA07CC-D219-0CED-1119-6860DCA81C51}"/>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98467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2. </a:t>
            </a:r>
            <a:r>
              <a:rPr lang="en-US" altLang="ja-JP" sz="2400" b="1" dirty="0">
                <a:solidFill>
                  <a:srgbClr val="C00000"/>
                </a:solidFill>
                <a:latin typeface="メイリオ" panose="020B0604030504040204" pitchFamily="50" charset="-128"/>
              </a:rPr>
              <a:t>SQL </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40</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6930783" cy="1077218"/>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en-US" altLang="ja-JP" sz="3200" b="1" dirty="0">
                <a:solidFill>
                  <a:srgbClr val="C00000"/>
                </a:solidFill>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r>
              <a:rPr lang="en-US" altLang="ja-JP" sz="3200" b="1" dirty="0">
                <a:latin typeface="Courier New" panose="02070309020205020404" pitchFamily="49" charset="0"/>
                <a:cs typeface="Courier New" panose="02070309020205020404" pitchFamily="49" charset="0"/>
              </a:rPr>
              <a:t>;</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680587" y="1482437"/>
            <a:ext cx="1261884" cy="954107"/>
          </a:xfrm>
          <a:prstGeom prst="rect">
            <a:avLst/>
          </a:prstGeom>
          <a:noFill/>
        </p:spPr>
        <p:txBody>
          <a:bodyPr wrap="none" rtlCol="0">
            <a:spAutoFit/>
          </a:bodyPr>
          <a:lstStyle/>
          <a:p>
            <a:r>
              <a:rPr kumimoji="1" lang="en-US" altLang="ja-JP" sz="2800" b="1" dirty="0"/>
              <a:t>* ;</a:t>
            </a:r>
          </a:p>
          <a:p>
            <a:r>
              <a:rPr kumimoji="1" lang="ja-JP" altLang="en-US" sz="2800" b="1" dirty="0"/>
              <a:t>は半角</a:t>
            </a:r>
            <a:endParaRPr kumimoji="1" lang="en-US" altLang="ja-JP" sz="2800" b="1" dirty="0"/>
          </a:p>
        </p:txBody>
      </p:sp>
      <p:pic>
        <p:nvPicPr>
          <p:cNvPr id="5" name="図 4">
            <a:extLst>
              <a:ext uri="{FF2B5EF4-FFF2-40B4-BE49-F238E27FC236}">
                <a16:creationId xmlns:a16="http://schemas.microsoft.com/office/drawing/2014/main" id="{C510D339-C4A0-41C5-8BEE-EBB8CFDCB3C3}"/>
              </a:ext>
            </a:extLst>
          </p:cNvPr>
          <p:cNvPicPr>
            <a:picLocks noChangeAspect="1"/>
          </p:cNvPicPr>
          <p:nvPr/>
        </p:nvPicPr>
        <p:blipFill>
          <a:blip r:embed="rId2"/>
          <a:stretch>
            <a:fillRect/>
          </a:stretch>
        </p:blipFill>
        <p:spPr>
          <a:xfrm>
            <a:off x="1685433" y="2191651"/>
            <a:ext cx="4750003" cy="967736"/>
          </a:xfrm>
          <a:prstGeom prst="rect">
            <a:avLst/>
          </a:prstGeom>
        </p:spPr>
      </p:pic>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706090"/>
            <a:ext cx="8195601" cy="29434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1" name="図 10">
            <a:extLst>
              <a:ext uri="{FF2B5EF4-FFF2-40B4-BE49-F238E27FC236}">
                <a16:creationId xmlns:a16="http://schemas.microsoft.com/office/drawing/2014/main" id="{04108A3B-5A0D-45E1-9C2B-A6462038914A}"/>
              </a:ext>
            </a:extLst>
          </p:cNvPr>
          <p:cNvPicPr>
            <a:picLocks noChangeAspect="1"/>
          </p:cNvPicPr>
          <p:nvPr/>
        </p:nvPicPr>
        <p:blipFill>
          <a:blip r:embed="rId3"/>
          <a:stretch>
            <a:fillRect/>
          </a:stretch>
        </p:blipFill>
        <p:spPr>
          <a:xfrm>
            <a:off x="57241" y="4383656"/>
            <a:ext cx="1719123" cy="1054254"/>
          </a:xfrm>
          <a:prstGeom prst="rect">
            <a:avLst/>
          </a:prstGeom>
        </p:spPr>
      </p:pic>
      <p:sp>
        <p:nvSpPr>
          <p:cNvPr id="14" name="正方形/長方形 13">
            <a:extLst>
              <a:ext uri="{FF2B5EF4-FFF2-40B4-BE49-F238E27FC236}">
                <a16:creationId xmlns:a16="http://schemas.microsoft.com/office/drawing/2014/main" id="{B542F6DD-BF4F-4B1A-9DF7-8F6C436A3362}"/>
              </a:ext>
            </a:extLst>
          </p:cNvPr>
          <p:cNvSpPr/>
          <p:nvPr/>
        </p:nvSpPr>
        <p:spPr>
          <a:xfrm>
            <a:off x="428854" y="4735023"/>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8" name="図 17">
            <a:extLst>
              <a:ext uri="{FF2B5EF4-FFF2-40B4-BE49-F238E27FC236}">
                <a16:creationId xmlns:a16="http://schemas.microsoft.com/office/drawing/2014/main" id="{E38F933F-0731-44BE-B514-0C830EDFA2C9}"/>
              </a:ext>
            </a:extLst>
          </p:cNvPr>
          <p:cNvPicPr>
            <a:picLocks noChangeAspect="1"/>
          </p:cNvPicPr>
          <p:nvPr/>
        </p:nvPicPr>
        <p:blipFill>
          <a:blip r:embed="rId4"/>
          <a:stretch>
            <a:fillRect/>
          </a:stretch>
        </p:blipFill>
        <p:spPr>
          <a:xfrm>
            <a:off x="2285608" y="4354003"/>
            <a:ext cx="6389523" cy="1670463"/>
          </a:xfrm>
          <a:prstGeom prst="rect">
            <a:avLst/>
          </a:prstGeom>
        </p:spPr>
      </p:pic>
    </p:spTree>
    <p:extLst>
      <p:ext uri="{BB962C8B-B14F-4D97-AF65-F5344CB8AC3E}">
        <p14:creationId xmlns:p14="http://schemas.microsoft.com/office/powerpoint/2010/main" val="1502621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FC59DC-BA3B-4A5A-9365-205D7B2B4BD9}"/>
              </a:ext>
            </a:extLst>
          </p:cNvPr>
          <p:cNvPicPr>
            <a:picLocks noChangeAspect="1"/>
          </p:cNvPicPr>
          <p:nvPr/>
        </p:nvPicPr>
        <p:blipFill>
          <a:blip r:embed="rId2"/>
          <a:stretch>
            <a:fillRect/>
          </a:stretch>
        </p:blipFill>
        <p:spPr>
          <a:xfrm>
            <a:off x="482484" y="1964999"/>
            <a:ext cx="7116734" cy="4278038"/>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3. </a:t>
            </a:r>
            <a:r>
              <a:rPr lang="ja-JP" altLang="en-US" sz="2400" dirty="0">
                <a:latin typeface="メイリオ" panose="020B0604030504040204" pitchFamily="50" charset="-128"/>
              </a:rPr>
              <a:t>結果を確認したら、</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に戻る．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41</a:t>
            </a:fld>
            <a:endParaRPr lang="ja-JP" altLang="en-US" dirty="0">
              <a:solidFill>
                <a:prstClr val="black">
                  <a:tint val="75000"/>
                </a:prstClr>
              </a:solidFill>
              <a:latin typeface="メイリオ" panose="020B0604030504040204" pitchFamily="50" charset="-128"/>
            </a:endParaRPr>
          </a:p>
        </p:txBody>
      </p:sp>
      <p:sp>
        <p:nvSpPr>
          <p:cNvPr id="30" name="正方形/長方形 29"/>
          <p:cNvSpPr/>
          <p:nvPr/>
        </p:nvSpPr>
        <p:spPr>
          <a:xfrm>
            <a:off x="482484" y="2973570"/>
            <a:ext cx="788799" cy="114227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696541" y="4864966"/>
            <a:ext cx="2531568" cy="676084"/>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968224" y="1035100"/>
            <a:ext cx="6353326" cy="655156"/>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66"/>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表示</a:t>
            </a:r>
            <a:r>
              <a:rPr lang="ja-JP" altLang="en-US" sz="2400" dirty="0">
                <a:solidFill>
                  <a:schemeClr val="tx1"/>
                </a:solidFill>
                <a:latin typeface="メイリオ" panose="020B0604030504040204" pitchFamily="50" charset="-128"/>
                <a:ea typeface="メイリオ" panose="020B0604030504040204" pitchFamily="50" charset="-128"/>
              </a:rPr>
              <a:t>」を展開し「</a:t>
            </a:r>
            <a:r>
              <a:rPr lang="en-US" altLang="ja-JP" sz="2400" b="1" dirty="0">
                <a:solidFill>
                  <a:schemeClr val="tx1"/>
                </a:solidFill>
                <a:latin typeface="メイリオ" panose="020B0604030504040204" pitchFamily="50" charset="-128"/>
                <a:ea typeface="メイリオ" panose="020B0604030504040204" pitchFamily="50" charset="-128"/>
              </a:rPr>
              <a:t>SQL</a:t>
            </a:r>
            <a:r>
              <a:rPr lang="ja-JP" altLang="en-US" sz="2400" b="1" dirty="0">
                <a:solidFill>
                  <a:schemeClr val="tx1"/>
                </a:solidFill>
                <a:latin typeface="メイリオ" panose="020B0604030504040204" pitchFamily="50" charset="-128"/>
                <a:ea typeface="メイリオ" panose="020B0604030504040204" pitchFamily="50" charset="-128"/>
              </a:rPr>
              <a:t>ビュー</a:t>
            </a:r>
            <a:r>
              <a:rPr lang="ja-JP" altLang="en-US" sz="2400" dirty="0">
                <a:solidFill>
                  <a:schemeClr val="tx1"/>
                </a:solidFill>
                <a:latin typeface="メイリオ" panose="020B0604030504040204" pitchFamily="50" charset="-128"/>
                <a:ea typeface="メイリオ" panose="020B0604030504040204" pitchFamily="50" charset="-128"/>
              </a:rPr>
              <a:t>」を選ぶ</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6460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4.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42</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6930783" cy="1077218"/>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商品名</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a:t>
            </a:r>
            <a:r>
              <a:rPr lang="en-US" altLang="ja-JP" sz="3200" b="1" dirty="0">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r>
              <a:rPr lang="en-US" altLang="ja-JP" sz="3200" b="1" dirty="0">
                <a:latin typeface="Courier New" panose="02070309020205020404" pitchFamily="49" charset="0"/>
                <a:cs typeface="Courier New" panose="02070309020205020404" pitchFamily="49" charset="0"/>
              </a:rPr>
              <a:t>;</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715860" y="1027441"/>
            <a:ext cx="1261884" cy="954107"/>
          </a:xfrm>
          <a:prstGeom prst="rect">
            <a:avLst/>
          </a:prstGeom>
          <a:noFill/>
        </p:spPr>
        <p:txBody>
          <a:bodyPr wrap="none" rtlCol="0">
            <a:spAutoFit/>
          </a:bodyPr>
          <a:lstStyle/>
          <a:p>
            <a:r>
              <a:rPr kumimoji="1" lang="en-US" altLang="ja-JP" sz="2800" b="1" dirty="0"/>
              <a:t>, ;</a:t>
            </a:r>
          </a:p>
          <a:p>
            <a:r>
              <a:rPr kumimoji="1" lang="ja-JP" altLang="en-US" sz="2800" b="1" dirty="0"/>
              <a:t>は半角</a:t>
            </a:r>
            <a:endParaRPr kumimoji="1" lang="en-US" altLang="ja-JP" sz="2800" b="1"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6" name="図 5">
            <a:extLst>
              <a:ext uri="{FF2B5EF4-FFF2-40B4-BE49-F238E27FC236}">
                <a16:creationId xmlns:a16="http://schemas.microsoft.com/office/drawing/2014/main" id="{21D06188-158C-4BB5-A8BF-13ACB7FD5068}"/>
              </a:ext>
            </a:extLst>
          </p:cNvPr>
          <p:cNvPicPr>
            <a:picLocks noChangeAspect="1"/>
          </p:cNvPicPr>
          <p:nvPr/>
        </p:nvPicPr>
        <p:blipFill>
          <a:blip r:embed="rId2"/>
          <a:stretch>
            <a:fillRect/>
          </a:stretch>
        </p:blipFill>
        <p:spPr>
          <a:xfrm>
            <a:off x="1783828" y="2346165"/>
            <a:ext cx="5541011" cy="958144"/>
          </a:xfrm>
          <a:prstGeom prst="rect">
            <a:avLst/>
          </a:prstGeom>
        </p:spPr>
      </p:pic>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3"/>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8" name="図 17">
            <a:extLst>
              <a:ext uri="{FF2B5EF4-FFF2-40B4-BE49-F238E27FC236}">
                <a16:creationId xmlns:a16="http://schemas.microsoft.com/office/drawing/2014/main" id="{1D73FF7E-DE49-4193-8CD6-48F09565CD87}"/>
              </a:ext>
            </a:extLst>
          </p:cNvPr>
          <p:cNvPicPr>
            <a:picLocks noChangeAspect="1"/>
          </p:cNvPicPr>
          <p:nvPr/>
        </p:nvPicPr>
        <p:blipFill>
          <a:blip r:embed="rId4"/>
          <a:stretch>
            <a:fillRect/>
          </a:stretch>
        </p:blipFill>
        <p:spPr>
          <a:xfrm>
            <a:off x="2699131" y="4559191"/>
            <a:ext cx="5836232" cy="1797159"/>
          </a:xfrm>
          <a:prstGeom prst="rect">
            <a:avLst/>
          </a:prstGeom>
        </p:spPr>
      </p:pic>
    </p:spTree>
    <p:extLst>
      <p:ext uri="{BB962C8B-B14F-4D97-AF65-F5344CB8AC3E}">
        <p14:creationId xmlns:p14="http://schemas.microsoft.com/office/powerpoint/2010/main" val="3092665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EE5B5A8-5EE9-4EB7-A0D6-E9144C61748F}"/>
              </a:ext>
            </a:extLst>
          </p:cNvPr>
          <p:cNvPicPr>
            <a:picLocks noChangeAspect="1"/>
          </p:cNvPicPr>
          <p:nvPr/>
        </p:nvPicPr>
        <p:blipFill>
          <a:blip r:embed="rId2"/>
          <a:stretch>
            <a:fillRect/>
          </a:stretch>
        </p:blipFill>
        <p:spPr>
          <a:xfrm>
            <a:off x="671426" y="2005341"/>
            <a:ext cx="5951047" cy="4716135"/>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結果を確認したら、</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ビューに戻る</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43</a:t>
            </a:fld>
            <a:endParaRPr lang="ja-JP" altLang="en-US" dirty="0">
              <a:solidFill>
                <a:prstClr val="black">
                  <a:tint val="75000"/>
                </a:prstClr>
              </a:solidFill>
              <a:latin typeface="メイリオ" panose="020B0604030504040204" pitchFamily="50" charset="-128"/>
            </a:endParaRPr>
          </a:p>
        </p:txBody>
      </p:sp>
      <p:sp>
        <p:nvSpPr>
          <p:cNvPr id="30" name="正方形/長方形 29"/>
          <p:cNvSpPr/>
          <p:nvPr/>
        </p:nvSpPr>
        <p:spPr>
          <a:xfrm>
            <a:off x="832183" y="3194714"/>
            <a:ext cx="788799" cy="1142270"/>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1" name="正方形/長方形 30"/>
          <p:cNvSpPr/>
          <p:nvPr/>
        </p:nvSpPr>
        <p:spPr>
          <a:xfrm>
            <a:off x="762911" y="5286472"/>
            <a:ext cx="2531568" cy="676084"/>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32" name="角丸四角形 31"/>
          <p:cNvSpPr/>
          <p:nvPr/>
        </p:nvSpPr>
        <p:spPr>
          <a:xfrm>
            <a:off x="968224" y="1035100"/>
            <a:ext cx="6232676" cy="655156"/>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表示</a:t>
            </a:r>
            <a:r>
              <a:rPr lang="ja-JP" altLang="en-US" sz="2400" dirty="0">
                <a:solidFill>
                  <a:schemeClr val="tx1"/>
                </a:solidFill>
                <a:latin typeface="メイリオ" panose="020B0604030504040204" pitchFamily="50" charset="-128"/>
                <a:ea typeface="メイリオ" panose="020B0604030504040204" pitchFamily="50" charset="-128"/>
              </a:rPr>
              <a:t>」を展開し「</a:t>
            </a:r>
            <a:r>
              <a:rPr lang="en-US" altLang="ja-JP" sz="2400" b="1" dirty="0">
                <a:solidFill>
                  <a:schemeClr val="tx1"/>
                </a:solidFill>
                <a:latin typeface="メイリオ" panose="020B0604030504040204" pitchFamily="50" charset="-128"/>
                <a:ea typeface="メイリオ" panose="020B0604030504040204" pitchFamily="50" charset="-128"/>
              </a:rPr>
              <a:t>SQL</a:t>
            </a:r>
            <a:r>
              <a:rPr lang="ja-JP" altLang="en-US" sz="2400" b="1" dirty="0">
                <a:solidFill>
                  <a:schemeClr val="tx1"/>
                </a:solidFill>
                <a:latin typeface="メイリオ" panose="020B0604030504040204" pitchFamily="50" charset="-128"/>
                <a:ea typeface="メイリオ" panose="020B0604030504040204" pitchFamily="50" charset="-128"/>
              </a:rPr>
              <a:t>ビュー</a:t>
            </a:r>
            <a:r>
              <a:rPr lang="ja-JP" altLang="en-US" sz="2400" dirty="0">
                <a:solidFill>
                  <a:schemeClr val="tx1"/>
                </a:solidFill>
                <a:latin typeface="メイリオ" panose="020B0604030504040204" pitchFamily="50" charset="-128"/>
                <a:ea typeface="メイリオ" panose="020B0604030504040204" pitchFamily="50" charset="-128"/>
              </a:rPr>
              <a:t>」を選ぶ</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544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8854" y="295436"/>
            <a:ext cx="8195601" cy="3133564"/>
          </a:xfrm>
        </p:spPr>
        <p:txBody>
          <a:bodyPr>
            <a:normAutofit/>
          </a:bodyPr>
          <a:lstStyle/>
          <a:p>
            <a:pPr marL="0" indent="0">
              <a:lnSpc>
                <a:spcPct val="120000"/>
              </a:lnSpc>
              <a:buNone/>
            </a:pPr>
            <a:r>
              <a:rPr lang="en-US" altLang="ja-JP" sz="2400" dirty="0">
                <a:latin typeface="メイリオ" panose="020B0604030504040204" pitchFamily="50" charset="-128"/>
              </a:rPr>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を入れる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44</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571452" y="1027441"/>
            <a:ext cx="5365221" cy="1569660"/>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商品名</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a:t>
            </a:r>
            <a:r>
              <a:rPr lang="en-US" altLang="ja-JP" sz="3200" b="1" dirty="0">
                <a:latin typeface="Courier New" panose="02070309020205020404" pitchFamily="49" charset="0"/>
                <a:cs typeface="Courier New" panose="02070309020205020404" pitchFamily="49" charset="0"/>
              </a:rPr>
              <a:t> </a:t>
            </a: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from </a:t>
            </a:r>
            <a:r>
              <a:rPr lang="ja-JP" altLang="en-US" sz="3200" b="1" dirty="0">
                <a:latin typeface="Courier New" panose="02070309020205020404" pitchFamily="49" charset="0"/>
                <a:cs typeface="Courier New" panose="02070309020205020404" pitchFamily="49" charset="0"/>
              </a:rPr>
              <a:t>商品</a:t>
            </a:r>
            <a:endParaRPr lang="en-US" altLang="ja-JP" sz="3200" b="1" dirty="0">
              <a:latin typeface="Courier New" panose="02070309020205020404" pitchFamily="49" charset="0"/>
              <a:cs typeface="Courier New" panose="02070309020205020404" pitchFamily="49" charset="0"/>
            </a:endParaRPr>
          </a:p>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where</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単価 </a:t>
            </a:r>
            <a:r>
              <a:rPr lang="en-US" altLang="ja-JP" sz="3200" b="1" dirty="0">
                <a:latin typeface="Courier New" panose="02070309020205020404" pitchFamily="49" charset="0"/>
                <a:cs typeface="Courier New" panose="02070309020205020404" pitchFamily="49" charset="0"/>
              </a:rPr>
              <a:t>&gt; 80;</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5997542" y="922745"/>
            <a:ext cx="2876108" cy="1384995"/>
          </a:xfrm>
          <a:prstGeom prst="rect">
            <a:avLst/>
          </a:prstGeom>
          <a:noFill/>
        </p:spPr>
        <p:txBody>
          <a:bodyPr wrap="none" rtlCol="0">
            <a:spAutoFit/>
          </a:bodyPr>
          <a:lstStyle/>
          <a:p>
            <a:r>
              <a:rPr kumimoji="1" lang="en-US" altLang="ja-JP" sz="2800" b="1" dirty="0"/>
              <a:t>, &gt; ;</a:t>
            </a:r>
          </a:p>
          <a:p>
            <a:r>
              <a:rPr kumimoji="1" lang="ja-JP" altLang="en-US" sz="2800" b="1" dirty="0"/>
              <a:t>は半角．</a:t>
            </a:r>
            <a:endParaRPr kumimoji="1" lang="en-US" altLang="ja-JP" sz="2800" b="1" dirty="0"/>
          </a:p>
          <a:p>
            <a:r>
              <a:rPr kumimoji="1" lang="en-US" altLang="ja-JP" sz="2800" b="1" dirty="0"/>
              <a:t>; </a:t>
            </a:r>
            <a:r>
              <a:rPr kumimoji="1" lang="ja-JP" altLang="en-US" sz="2800" b="1" dirty="0"/>
              <a:t>は末尾のみに．</a:t>
            </a:r>
            <a:endParaRPr kumimoji="1" lang="en-US" altLang="ja-JP" sz="2800" b="1"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2"/>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5" name="図 4">
            <a:extLst>
              <a:ext uri="{FF2B5EF4-FFF2-40B4-BE49-F238E27FC236}">
                <a16:creationId xmlns:a16="http://schemas.microsoft.com/office/drawing/2014/main" id="{97ADF5E5-7684-4399-9C0F-E4345614FB3B}"/>
              </a:ext>
            </a:extLst>
          </p:cNvPr>
          <p:cNvPicPr>
            <a:picLocks noChangeAspect="1"/>
          </p:cNvPicPr>
          <p:nvPr/>
        </p:nvPicPr>
        <p:blipFill>
          <a:blip r:embed="rId3"/>
          <a:stretch>
            <a:fillRect/>
          </a:stretch>
        </p:blipFill>
        <p:spPr>
          <a:xfrm>
            <a:off x="1537475" y="2782026"/>
            <a:ext cx="4593162" cy="983083"/>
          </a:xfrm>
          <a:prstGeom prst="rect">
            <a:avLst/>
          </a:prstGeom>
        </p:spPr>
      </p:pic>
      <p:pic>
        <p:nvPicPr>
          <p:cNvPr id="8" name="図 7">
            <a:extLst>
              <a:ext uri="{FF2B5EF4-FFF2-40B4-BE49-F238E27FC236}">
                <a16:creationId xmlns:a16="http://schemas.microsoft.com/office/drawing/2014/main" id="{677C791E-AE4F-4670-8AED-7F5AED3CF9B9}"/>
              </a:ext>
            </a:extLst>
          </p:cNvPr>
          <p:cNvPicPr>
            <a:picLocks noChangeAspect="1"/>
          </p:cNvPicPr>
          <p:nvPr/>
        </p:nvPicPr>
        <p:blipFill>
          <a:blip r:embed="rId4"/>
          <a:stretch>
            <a:fillRect/>
          </a:stretch>
        </p:blipFill>
        <p:spPr>
          <a:xfrm>
            <a:off x="3110437" y="4584593"/>
            <a:ext cx="5626980" cy="1678377"/>
          </a:xfrm>
          <a:prstGeom prst="rect">
            <a:avLst/>
          </a:prstGeom>
        </p:spPr>
      </p:pic>
    </p:spTree>
    <p:extLst>
      <p:ext uri="{BB962C8B-B14F-4D97-AF65-F5344CB8AC3E}">
        <p14:creationId xmlns:p14="http://schemas.microsoft.com/office/powerpoint/2010/main" val="3852262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AA3E7-1DAF-B4DF-62CA-A4A94D950491}"/>
              </a:ext>
            </a:extLst>
          </p:cNvPr>
          <p:cNvSpPr>
            <a:spLocks noGrp="1"/>
          </p:cNvSpPr>
          <p:nvPr>
            <p:ph type="title"/>
          </p:nvPr>
        </p:nvSpPr>
        <p:spPr/>
        <p:txBody>
          <a:bodyPr>
            <a:normAutofit fontScale="90000"/>
          </a:bodyPr>
          <a:lstStyle/>
          <a:p>
            <a:r>
              <a:rPr kumimoji="1" lang="ja-JP" altLang="en-US" dirty="0"/>
              <a:t>全体まとめ①</a:t>
            </a:r>
          </a:p>
        </p:txBody>
      </p:sp>
      <p:sp>
        <p:nvSpPr>
          <p:cNvPr id="3" name="コンテンツ プレースホルダー 2">
            <a:extLst>
              <a:ext uri="{FF2B5EF4-FFF2-40B4-BE49-F238E27FC236}">
                <a16:creationId xmlns:a16="http://schemas.microsoft.com/office/drawing/2014/main" id="{A610A384-B265-A97B-16A1-3619D125E39F}"/>
              </a:ext>
            </a:extLst>
          </p:cNvPr>
          <p:cNvSpPr>
            <a:spLocks noGrp="1"/>
          </p:cNvSpPr>
          <p:nvPr>
            <p:ph idx="1"/>
          </p:nvPr>
        </p:nvSpPr>
        <p:spPr/>
        <p:txBody>
          <a:bodyPr>
            <a:normAutofit/>
          </a:bodyPr>
          <a:lstStyle/>
          <a:p>
            <a:pPr marL="0" indent="0">
              <a:buNone/>
            </a:pPr>
            <a:r>
              <a:rPr lang="en-US" altLang="ja-JP" sz="2000" b="1" dirty="0"/>
              <a:t>Microsoft Access</a:t>
            </a:r>
            <a:r>
              <a:rPr lang="ja-JP" altLang="en-US" sz="2000" b="1" dirty="0"/>
              <a:t>の基本</a:t>
            </a:r>
          </a:p>
          <a:p>
            <a:r>
              <a:rPr lang="ja-JP" altLang="en-US" sz="2000" b="1" dirty="0"/>
              <a:t>リレーショナルデータベース</a:t>
            </a:r>
            <a:r>
              <a:rPr lang="ja-JP" altLang="en-US" sz="2000" dirty="0"/>
              <a:t>を作成・管理するためのソフトウェア。</a:t>
            </a:r>
          </a:p>
          <a:p>
            <a:r>
              <a:rPr lang="ja-JP" altLang="en-US" sz="2000" dirty="0"/>
              <a:t>ビジュアルなインターフェースがあり、</a:t>
            </a:r>
            <a:r>
              <a:rPr lang="en-US" altLang="ja-JP" sz="2000" b="1" dirty="0"/>
              <a:t>SQL</a:t>
            </a:r>
            <a:r>
              <a:rPr lang="ja-JP" altLang="en-US" sz="2000" b="1" dirty="0"/>
              <a:t>もサポート</a:t>
            </a:r>
            <a:r>
              <a:rPr lang="ja-JP" altLang="en-US" sz="2000" dirty="0"/>
              <a:t>。</a:t>
            </a:r>
          </a:p>
          <a:p>
            <a:pPr marL="0" indent="0">
              <a:buNone/>
            </a:pPr>
            <a:r>
              <a:rPr lang="ja-JP" altLang="en-US" sz="2000" b="1" dirty="0"/>
              <a:t>リレーショナルデータベースの仕組み</a:t>
            </a:r>
          </a:p>
          <a:p>
            <a:r>
              <a:rPr lang="ja-JP" altLang="en-US" sz="2000" dirty="0"/>
              <a:t>データは</a:t>
            </a:r>
            <a:r>
              <a:rPr lang="ja-JP" altLang="en-US" sz="2000" b="1" dirty="0"/>
              <a:t>テーブル</a:t>
            </a:r>
            <a:r>
              <a:rPr lang="ja-JP" altLang="en-US" sz="2000" dirty="0"/>
              <a:t>と呼ばれる表形式で保存される。</a:t>
            </a:r>
          </a:p>
          <a:p>
            <a:r>
              <a:rPr lang="ja-JP" altLang="en-US" sz="2000" dirty="0"/>
              <a:t>テーブル間は関連で結ばれ、複雑なデータ構造も効率的に管理できます。</a:t>
            </a:r>
          </a:p>
          <a:p>
            <a:pPr marL="0" indent="0">
              <a:buNone/>
            </a:pPr>
            <a:r>
              <a:rPr lang="ja-JP" altLang="en-US" sz="2000" b="1" dirty="0"/>
              <a:t>テーブル定義とデータの追加</a:t>
            </a:r>
          </a:p>
          <a:p>
            <a:r>
              <a:rPr lang="ja-JP" altLang="en-US" sz="2000" b="1" dirty="0"/>
              <a:t>テーブル定義</a:t>
            </a:r>
            <a:r>
              <a:rPr lang="en-US" altLang="ja-JP" sz="2000" dirty="0"/>
              <a:t>: </a:t>
            </a:r>
            <a:r>
              <a:rPr lang="ja-JP" altLang="en-US" sz="2000" b="1" dirty="0"/>
              <a:t>テーブル名、属性名、データ型、制約などを設定</a:t>
            </a:r>
            <a:r>
              <a:rPr lang="ja-JP" altLang="en-US" sz="2000" dirty="0"/>
              <a:t>します。</a:t>
            </a:r>
          </a:p>
          <a:p>
            <a:r>
              <a:rPr lang="ja-JP" altLang="en-US" sz="2000" b="1" dirty="0"/>
              <a:t>データの追加</a:t>
            </a:r>
            <a:r>
              <a:rPr lang="en-US" altLang="ja-JP" sz="2000" dirty="0"/>
              <a:t>: </a:t>
            </a:r>
            <a:r>
              <a:rPr lang="ja-JP" altLang="en-US" sz="2000" dirty="0"/>
              <a:t>定義したテーブルにデータを追加します。</a:t>
            </a:r>
          </a:p>
        </p:txBody>
      </p:sp>
      <p:sp>
        <p:nvSpPr>
          <p:cNvPr id="4" name="スライド番号プレースホルダー 3">
            <a:extLst>
              <a:ext uri="{FF2B5EF4-FFF2-40B4-BE49-F238E27FC236}">
                <a16:creationId xmlns:a16="http://schemas.microsoft.com/office/drawing/2014/main" id="{8B0CCF52-E824-E8D7-8963-F7C4A0E1C8CB}"/>
              </a:ext>
            </a:extLst>
          </p:cNvPr>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spTree>
    <p:extLst>
      <p:ext uri="{BB962C8B-B14F-4D97-AF65-F5344CB8AC3E}">
        <p14:creationId xmlns:p14="http://schemas.microsoft.com/office/powerpoint/2010/main" val="2327729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AA3E7-1DAF-B4DF-62CA-A4A94D950491}"/>
              </a:ext>
            </a:extLst>
          </p:cNvPr>
          <p:cNvSpPr>
            <a:spLocks noGrp="1"/>
          </p:cNvSpPr>
          <p:nvPr>
            <p:ph type="title"/>
          </p:nvPr>
        </p:nvSpPr>
        <p:spPr/>
        <p:txBody>
          <a:bodyPr>
            <a:normAutofit fontScale="90000"/>
          </a:bodyPr>
          <a:lstStyle/>
          <a:p>
            <a:r>
              <a:rPr kumimoji="1" lang="ja-JP" altLang="en-US" dirty="0"/>
              <a:t>全体まとめ②</a:t>
            </a:r>
          </a:p>
        </p:txBody>
      </p:sp>
      <p:sp>
        <p:nvSpPr>
          <p:cNvPr id="3" name="コンテンツ プレースホルダー 2">
            <a:extLst>
              <a:ext uri="{FF2B5EF4-FFF2-40B4-BE49-F238E27FC236}">
                <a16:creationId xmlns:a16="http://schemas.microsoft.com/office/drawing/2014/main" id="{A610A384-B265-A97B-16A1-3619D125E39F}"/>
              </a:ext>
            </a:extLst>
          </p:cNvPr>
          <p:cNvSpPr>
            <a:spLocks noGrp="1"/>
          </p:cNvSpPr>
          <p:nvPr>
            <p:ph idx="1"/>
          </p:nvPr>
        </p:nvSpPr>
        <p:spPr>
          <a:xfrm>
            <a:off x="321845" y="846252"/>
            <a:ext cx="8461208" cy="6011747"/>
          </a:xfrm>
        </p:spPr>
        <p:txBody>
          <a:bodyPr>
            <a:normAutofit fontScale="92500" lnSpcReduction="10000"/>
          </a:bodyPr>
          <a:lstStyle/>
          <a:p>
            <a:pPr marL="0" indent="0">
              <a:buNone/>
            </a:pPr>
            <a:r>
              <a:rPr lang="ja-JP" altLang="en-US" sz="2000" b="1" dirty="0"/>
              <a:t>ビューの種類</a:t>
            </a:r>
          </a:p>
          <a:p>
            <a:r>
              <a:rPr lang="ja-JP" altLang="en-US" sz="2000" b="1" dirty="0"/>
              <a:t>データシートビュー</a:t>
            </a:r>
            <a:r>
              <a:rPr lang="en-US" altLang="ja-JP" sz="2000" dirty="0"/>
              <a:t>: </a:t>
            </a:r>
            <a:r>
              <a:rPr lang="ja-JP" altLang="en-US" sz="2000" dirty="0"/>
              <a:t>データの確認や編集ができる。</a:t>
            </a:r>
          </a:p>
          <a:p>
            <a:r>
              <a:rPr lang="ja-JP" altLang="en-US" sz="2000" b="1" dirty="0"/>
              <a:t>デザインビュー</a:t>
            </a:r>
            <a:r>
              <a:rPr lang="en-US" altLang="ja-JP" sz="2000" dirty="0"/>
              <a:t>: </a:t>
            </a:r>
            <a:r>
              <a:rPr lang="ja-JP" altLang="en-US" sz="2000" dirty="0"/>
              <a:t>テーブルやクエリの設計ができる。</a:t>
            </a:r>
          </a:p>
          <a:p>
            <a:r>
              <a:rPr lang="en-US" altLang="ja-JP" sz="2000" b="1" dirty="0"/>
              <a:t>SQL</a:t>
            </a:r>
            <a:r>
              <a:rPr lang="ja-JP" altLang="en-US" sz="2000" b="1" dirty="0"/>
              <a:t>ビュー</a:t>
            </a:r>
            <a:r>
              <a:rPr lang="en-US" altLang="ja-JP" sz="2000" dirty="0"/>
              <a:t>: SQL</a:t>
            </a:r>
            <a:r>
              <a:rPr lang="ja-JP" altLang="en-US" sz="2000" dirty="0"/>
              <a:t>文を編集できる。</a:t>
            </a:r>
          </a:p>
          <a:p>
            <a:pPr marL="0" indent="0">
              <a:buNone/>
            </a:pPr>
            <a:r>
              <a:rPr lang="en-US" altLang="ja-JP" sz="2000" b="1" dirty="0"/>
              <a:t>SQL</a:t>
            </a:r>
            <a:r>
              <a:rPr lang="ja-JP" altLang="en-US" sz="2000" b="1" dirty="0"/>
              <a:t>ビューでのテーブル定義</a:t>
            </a:r>
          </a:p>
          <a:p>
            <a:r>
              <a:rPr lang="en-US" altLang="ja-JP" sz="2000" dirty="0"/>
              <a:t>SQL</a:t>
            </a:r>
            <a:r>
              <a:rPr lang="ja-JP" altLang="en-US" sz="2000" dirty="0"/>
              <a:t>ビューを開く。</a:t>
            </a:r>
          </a:p>
          <a:p>
            <a:r>
              <a:rPr lang="en-US" altLang="ja-JP" sz="2000" b="1" dirty="0"/>
              <a:t>create table</a:t>
            </a:r>
            <a:r>
              <a:rPr lang="ja-JP" altLang="en-US" sz="2000" b="1" dirty="0"/>
              <a:t>文</a:t>
            </a:r>
            <a:r>
              <a:rPr lang="ja-JP" altLang="en-US" sz="2000" dirty="0"/>
              <a:t>を使用して</a:t>
            </a:r>
            <a:r>
              <a:rPr lang="ja-JP" altLang="en-US" sz="2000" b="1" dirty="0"/>
              <a:t>テーブルを定義</a:t>
            </a:r>
            <a:r>
              <a:rPr lang="ja-JP" altLang="en-US" sz="2000" dirty="0"/>
              <a:t>。</a:t>
            </a:r>
          </a:p>
          <a:p>
            <a:r>
              <a:rPr lang="en-US" altLang="ja-JP" sz="2000" dirty="0"/>
              <a:t>SQL</a:t>
            </a:r>
            <a:r>
              <a:rPr lang="ja-JP" altLang="en-US" sz="2000" dirty="0"/>
              <a:t>文を実行</a:t>
            </a:r>
          </a:p>
          <a:p>
            <a:pPr marL="0" indent="0">
              <a:buNone/>
            </a:pPr>
            <a:r>
              <a:rPr lang="ja-JP" altLang="en-US" sz="2000" b="1" dirty="0"/>
              <a:t>データの追加</a:t>
            </a:r>
          </a:p>
          <a:p>
            <a:r>
              <a:rPr lang="ja-JP" altLang="en-US" sz="2000" dirty="0"/>
              <a:t>データシートビューでデータを追加し、保存。</a:t>
            </a:r>
          </a:p>
          <a:p>
            <a:pPr marL="0" indent="0">
              <a:buNone/>
            </a:pPr>
            <a:r>
              <a:rPr lang="en-US" altLang="ja-JP" sz="2000" b="1" dirty="0"/>
              <a:t>SQL</a:t>
            </a:r>
            <a:r>
              <a:rPr lang="ja-JP" altLang="en-US" sz="2000" b="1" dirty="0"/>
              <a:t>ビューでの問い合わせ（クエリ）</a:t>
            </a:r>
          </a:p>
          <a:p>
            <a:r>
              <a:rPr lang="en-US" altLang="ja-JP" sz="2000" dirty="0"/>
              <a:t>SQL</a:t>
            </a:r>
            <a:r>
              <a:rPr lang="ja-JP" altLang="en-US" sz="2000" dirty="0"/>
              <a:t>ビューを開く。</a:t>
            </a:r>
          </a:p>
          <a:p>
            <a:r>
              <a:rPr lang="en-US" altLang="ja-JP" sz="2000" b="1" dirty="0"/>
              <a:t>select, from, where</a:t>
            </a:r>
            <a:r>
              <a:rPr lang="ja-JP" altLang="en-US" sz="2000" dirty="0"/>
              <a:t>などを使用して</a:t>
            </a:r>
            <a:r>
              <a:rPr lang="ja-JP" altLang="en-US" sz="2000" b="1" dirty="0"/>
              <a:t>問い合わせ</a:t>
            </a:r>
            <a:r>
              <a:rPr lang="ja-JP" altLang="en-US" sz="2000" dirty="0"/>
              <a:t>を行う。</a:t>
            </a:r>
          </a:p>
          <a:p>
            <a:r>
              <a:rPr lang="en-US" altLang="ja-JP" sz="2000" dirty="0"/>
              <a:t>SQL</a:t>
            </a:r>
            <a:r>
              <a:rPr lang="ja-JP" altLang="en-US" sz="2000" dirty="0"/>
              <a:t>文を実行</a:t>
            </a:r>
            <a:endParaRPr lang="en-US" altLang="ja-JP" sz="2000" dirty="0"/>
          </a:p>
          <a:p>
            <a:r>
              <a:rPr lang="ja-JP" altLang="en-US" sz="2000" dirty="0"/>
              <a:t>データシートビューで結果を確認</a:t>
            </a:r>
          </a:p>
        </p:txBody>
      </p:sp>
      <p:sp>
        <p:nvSpPr>
          <p:cNvPr id="4" name="スライド番号プレースホルダー 3">
            <a:extLst>
              <a:ext uri="{FF2B5EF4-FFF2-40B4-BE49-F238E27FC236}">
                <a16:creationId xmlns:a16="http://schemas.microsoft.com/office/drawing/2014/main" id="{8B0CCF52-E824-E8D7-8963-F7C4A0E1C8CB}"/>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1590981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6" y="828262"/>
            <a:ext cx="6355868" cy="5710652"/>
          </a:xfrm>
        </p:spPr>
        <p:txBody>
          <a:bodyPr>
            <a:noAutofit/>
          </a:bodyPr>
          <a:lstStyle/>
          <a:p>
            <a:pPr marL="0" indent="0">
              <a:buNone/>
            </a:pPr>
            <a:r>
              <a:rPr lang="ja-JP" altLang="en-US" sz="2000" b="1" dirty="0">
                <a:solidFill>
                  <a:srgbClr val="374151"/>
                </a:solidFill>
                <a:latin typeface="Söhne"/>
              </a:rPr>
              <a:t>①専門スキルの強化</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は</a:t>
            </a:r>
            <a:r>
              <a:rPr lang="en-US" altLang="ja-JP" sz="1800" dirty="0">
                <a:solidFill>
                  <a:srgbClr val="374151"/>
                </a:solidFill>
                <a:latin typeface="Söhne"/>
              </a:rPr>
              <a:t>SQL</a:t>
            </a:r>
            <a:r>
              <a:rPr lang="ja-JP" altLang="en-US" sz="1800" dirty="0" err="1">
                <a:solidFill>
                  <a:srgbClr val="374151"/>
                </a:solidFill>
                <a:latin typeface="Söhne"/>
              </a:rPr>
              <a:t>にも</a:t>
            </a:r>
            <a:r>
              <a:rPr lang="ja-JP" altLang="en-US" sz="1800" dirty="0">
                <a:solidFill>
                  <a:srgbClr val="374151"/>
                </a:solidFill>
                <a:latin typeface="Söhne"/>
              </a:rPr>
              <a:t>対応しており、</a:t>
            </a:r>
            <a:r>
              <a:rPr lang="en-US" altLang="ja-JP" sz="1800" dirty="0">
                <a:solidFill>
                  <a:srgbClr val="374151"/>
                </a:solidFill>
                <a:latin typeface="Söhne"/>
              </a:rPr>
              <a:t>SQL</a:t>
            </a:r>
            <a:r>
              <a:rPr lang="ja-JP" altLang="en-US" sz="1800" dirty="0">
                <a:solidFill>
                  <a:srgbClr val="374151"/>
                </a:solidFill>
                <a:latin typeface="Söhne"/>
              </a:rPr>
              <a:t>ビューを活用することで、より高度なデータ操作が可能になります。このスキルは、ビジネスや研究における応用範囲を広げる重要な一歩です。</a:t>
            </a:r>
          </a:p>
          <a:p>
            <a:pPr marL="0" indent="0">
              <a:buNone/>
            </a:pPr>
            <a:r>
              <a:rPr lang="ja-JP" altLang="en-US" sz="2000" b="1" dirty="0">
                <a:solidFill>
                  <a:srgbClr val="374151"/>
                </a:solidFill>
                <a:latin typeface="Söhne"/>
              </a:rPr>
              <a:t>② データベース理解の深化</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でデータベース管理の基礎を習得することで、柔軟なデータベース設計と運用をマスターできます。これにより、自分自身のプロジェクトや業務に迅速に対応できるスキルを身につけることができます。</a:t>
            </a:r>
          </a:p>
          <a:p>
            <a:pPr marL="0" indent="0">
              <a:buNone/>
            </a:pPr>
            <a:r>
              <a:rPr lang="ja-JP" altLang="en-US" sz="2000" b="1" dirty="0">
                <a:solidFill>
                  <a:srgbClr val="374151"/>
                </a:solidFill>
                <a:latin typeface="Söhne"/>
              </a:rPr>
              <a:t>③ 新たな発見と感動</a:t>
            </a:r>
          </a:p>
          <a:p>
            <a:pPr marL="0" indent="0">
              <a:buNone/>
            </a:pPr>
            <a:r>
              <a:rPr lang="en-US" altLang="ja-JP" sz="1800" dirty="0">
                <a:solidFill>
                  <a:srgbClr val="374151"/>
                </a:solidFill>
                <a:latin typeface="Söhne"/>
              </a:rPr>
              <a:t>Access</a:t>
            </a:r>
            <a:r>
              <a:rPr lang="ja-JP" altLang="en-US" sz="1800" dirty="0">
                <a:solidFill>
                  <a:srgbClr val="374151"/>
                </a:solidFill>
                <a:latin typeface="Söhne"/>
              </a:rPr>
              <a:t>の視覚的でユーザーフレンドリーなインターフェースを通じて、データベース操作の楽しさを実感できます。具体的な演習を通じて達成感を得ることができ、これがさらなる学習意欲を引き出します。</a:t>
            </a:r>
            <a:endParaRPr lang="en-US" altLang="ja-JP" sz="1800" dirty="0">
              <a:solidFill>
                <a:srgbClr val="374151"/>
              </a:solidFill>
              <a:latin typeface="Söhne"/>
            </a:endParaRPr>
          </a:p>
          <a:p>
            <a:pPr marL="0" indent="0">
              <a:buNone/>
            </a:pPr>
            <a:endParaRPr lang="en-US" altLang="ja-JP" sz="1800" dirty="0">
              <a:solidFill>
                <a:srgbClr val="374151"/>
              </a:solidFill>
              <a:latin typeface="Söhne"/>
            </a:endParaRPr>
          </a:p>
          <a:p>
            <a:pPr marL="0" indent="0">
              <a:buNone/>
            </a:pPr>
            <a:r>
              <a:rPr lang="ja-JP" altLang="en-US" sz="1800" dirty="0">
                <a:solidFill>
                  <a:srgbClr val="374151"/>
                </a:solidFill>
                <a:latin typeface="Söhne"/>
              </a:rPr>
              <a:t>専門スキルの強化、データベース理解の深化、そして新たな発見と感動をもたらす多角的な利点があります。</a:t>
            </a:r>
            <a:endParaRPr lang="en-US" altLang="ja-JP" sz="1800" dirty="0">
              <a:solidFill>
                <a:srgbClr val="374151"/>
              </a:solidFill>
              <a:latin typeface="Söhne"/>
            </a:endParaRPr>
          </a:p>
          <a:p>
            <a:pPr marL="0" indent="0">
              <a:buNone/>
            </a:pP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47</a:t>
            </a:fld>
            <a:endParaRPr kumimoji="1" lang="ja-JP" altLang="en-US" dirty="0"/>
          </a:p>
        </p:txBody>
      </p:sp>
    </p:spTree>
    <p:extLst>
      <p:ext uri="{BB962C8B-B14F-4D97-AF65-F5344CB8AC3E}">
        <p14:creationId xmlns:p14="http://schemas.microsoft.com/office/powerpoint/2010/main" val="1766764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3868"/>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p>
        </p:txBody>
      </p:sp>
      <p:sp>
        <p:nvSpPr>
          <p:cNvPr id="3" name="コンテンツ プレースホルダー 2"/>
          <p:cNvSpPr>
            <a:spLocks noGrp="1"/>
          </p:cNvSpPr>
          <p:nvPr>
            <p:ph idx="1"/>
          </p:nvPr>
        </p:nvSpPr>
        <p:spPr>
          <a:xfrm>
            <a:off x="239712" y="881074"/>
            <a:ext cx="9030385" cy="3133564"/>
          </a:xfrm>
        </p:spPr>
        <p:txBody>
          <a:bodyPr>
            <a:normAutofit/>
          </a:bodyPr>
          <a:lstStyle/>
          <a:p>
            <a:pPr marL="0" indent="0">
              <a:lnSpc>
                <a:spcPct val="120000"/>
              </a:lnSpc>
              <a:buNone/>
            </a:pPr>
            <a:r>
              <a:rPr lang="ja-JP" altLang="en-US" sz="2400" dirty="0">
                <a:latin typeface="メイリオ" panose="020B0604030504040204" pitchFamily="50" charset="-128"/>
              </a:rPr>
              <a:t>次の </a:t>
            </a:r>
            <a:r>
              <a:rPr lang="en-US" altLang="ja-JP" sz="2400" dirty="0">
                <a:latin typeface="メイリオ" panose="020B0604030504040204" pitchFamily="50" charset="-128"/>
              </a:rPr>
              <a:t>SQL</a:t>
            </a:r>
            <a:r>
              <a:rPr lang="ja-JP" altLang="en-US" sz="2400" dirty="0">
                <a:latin typeface="メイリオ" panose="020B0604030504040204" pitchFamily="50" charset="-128"/>
              </a:rPr>
              <a:t>文を実行し、</a:t>
            </a:r>
            <a:r>
              <a:rPr lang="ja-JP" altLang="en-US" sz="2400" b="1" dirty="0">
                <a:latin typeface="メイリオ" panose="020B0604030504040204" pitchFamily="50" charset="-128"/>
              </a:rPr>
              <a:t>購入テーブルを定義</a:t>
            </a:r>
            <a:r>
              <a:rPr lang="ja-JP" altLang="en-US" sz="2400" dirty="0">
                <a:latin typeface="メイリオ" panose="020B0604030504040204" pitchFamily="50" charset="-128"/>
              </a:rPr>
              <a:t>する</a:t>
            </a: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48</a:t>
            </a:fld>
            <a:endParaRPr lang="ja-JP" altLang="en-US" dirty="0">
              <a:solidFill>
                <a:prstClr val="black">
                  <a:tint val="75000"/>
                </a:prstClr>
              </a:solidFill>
              <a:latin typeface="メイリオ" panose="020B0604030504040204" pitchFamily="50" charset="-128"/>
            </a:endParaRPr>
          </a:p>
        </p:txBody>
      </p:sp>
      <p:sp>
        <p:nvSpPr>
          <p:cNvPr id="8" name="テキスト ボックス 7"/>
          <p:cNvSpPr txBox="1"/>
          <p:nvPr/>
        </p:nvSpPr>
        <p:spPr>
          <a:xfrm>
            <a:off x="552282" y="1576463"/>
            <a:ext cx="6377239" cy="1742785"/>
          </a:xfrm>
          <a:prstGeom prst="rect">
            <a:avLst/>
          </a:prstGeom>
          <a:noFill/>
          <a:ln>
            <a:solidFill>
              <a:schemeClr val="accent1"/>
            </a:solidFill>
          </a:ln>
        </p:spPr>
        <p:txBody>
          <a:bodyPr wrap="square" rtlCol="0">
            <a:spAutoFit/>
          </a:bodyPr>
          <a:lstStyle/>
          <a:p>
            <a:pPr>
              <a:lnSpc>
                <a:spcPct val="80000"/>
              </a:lnSpc>
            </a:pPr>
            <a:r>
              <a:rPr kumimoji="1" lang="en-US" altLang="ja-JP" sz="3300" b="1" dirty="0">
                <a:solidFill>
                  <a:srgbClr val="C00000"/>
                </a:solidFill>
                <a:latin typeface="Courier New" panose="02070309020205020404" pitchFamily="49" charset="0"/>
                <a:cs typeface="Courier New" panose="02070309020205020404" pitchFamily="49" charset="0"/>
              </a:rPr>
              <a:t>create table </a:t>
            </a:r>
            <a:r>
              <a:rPr lang="ja-JP" altLang="en-US" sz="3300" b="1" dirty="0">
                <a:latin typeface="Courier New" panose="02070309020205020404" pitchFamily="49" charset="0"/>
                <a:cs typeface="Courier New" panose="02070309020205020404" pitchFamily="49" charset="0"/>
              </a:rPr>
              <a:t>購入</a:t>
            </a:r>
            <a:r>
              <a:rPr kumimoji="1" lang="ja-JP" altLang="en-US" sz="3300" b="1" dirty="0">
                <a:latin typeface="Courier New" panose="02070309020205020404" pitchFamily="49" charset="0"/>
                <a:cs typeface="Courier New" panose="02070309020205020404" pitchFamily="49" charset="0"/>
              </a:rPr>
              <a:t> </a:t>
            </a:r>
            <a:r>
              <a:rPr kumimoji="1" lang="en-US" altLang="ja-JP" sz="3300" b="1" dirty="0">
                <a:latin typeface="Courier New" panose="02070309020205020404" pitchFamily="49" charset="0"/>
                <a:cs typeface="Courier New" panose="02070309020205020404" pitchFamily="49" charset="0"/>
              </a:rPr>
              <a:t>(</a:t>
            </a:r>
          </a:p>
          <a:p>
            <a:pPr>
              <a:lnSpc>
                <a:spcPct val="80000"/>
              </a:lnSpc>
            </a:pPr>
            <a:r>
              <a:rPr lang="ja-JP" altLang="en-US" sz="3300" b="1" dirty="0">
                <a:latin typeface="Courier New" panose="02070309020205020404" pitchFamily="49" charset="0"/>
                <a:cs typeface="Courier New" panose="02070309020205020404" pitchFamily="49" charset="0"/>
              </a:rPr>
              <a:t>    購入者</a:t>
            </a:r>
            <a:r>
              <a:rPr kumimoji="1" lang="ja-JP" altLang="en-US" sz="3300" b="1" dirty="0">
                <a:latin typeface="Courier New" panose="02070309020205020404" pitchFamily="49" charset="0"/>
                <a:cs typeface="Courier New" panose="02070309020205020404" pitchFamily="49" charset="0"/>
              </a:rPr>
              <a:t> </a:t>
            </a:r>
            <a:r>
              <a:rPr kumimoji="1" lang="en-US" altLang="ja-JP" sz="3300" b="1" dirty="0">
                <a:solidFill>
                  <a:srgbClr val="C00000"/>
                </a:solidFill>
                <a:latin typeface="Courier New" panose="02070309020205020404" pitchFamily="49" charset="0"/>
                <a:cs typeface="Courier New" panose="02070309020205020404" pitchFamily="49" charset="0"/>
              </a:rPr>
              <a:t>text</a:t>
            </a:r>
            <a:r>
              <a:rPr kumimoji="1" lang="en-US" altLang="ja-JP" sz="3300" b="1" dirty="0">
                <a:latin typeface="Courier New" panose="02070309020205020404" pitchFamily="49" charset="0"/>
                <a:cs typeface="Courier New" panose="02070309020205020404" pitchFamily="49" charset="0"/>
              </a:rPr>
              <a:t>, </a:t>
            </a:r>
          </a:p>
          <a:p>
            <a:pPr>
              <a:lnSpc>
                <a:spcPct val="80000"/>
              </a:lnSpc>
            </a:pPr>
            <a:r>
              <a:rPr lang="en-US" altLang="ja-JP" sz="3300" b="1" dirty="0">
                <a:latin typeface="Courier New" panose="02070309020205020404" pitchFamily="49" charset="0"/>
                <a:cs typeface="Courier New" panose="02070309020205020404" pitchFamily="49" charset="0"/>
              </a:rPr>
              <a:t>    </a:t>
            </a:r>
            <a:r>
              <a:rPr lang="ja-JP" altLang="en-US" sz="3300" b="1" dirty="0">
                <a:latin typeface="Courier New" panose="02070309020205020404" pitchFamily="49" charset="0"/>
                <a:cs typeface="Courier New" panose="02070309020205020404" pitchFamily="49" charset="0"/>
              </a:rPr>
              <a:t>商品番号 </a:t>
            </a:r>
            <a:r>
              <a:rPr lang="en-US" altLang="ja-JP" sz="3300" b="1" dirty="0">
                <a:solidFill>
                  <a:srgbClr val="C00000"/>
                </a:solidFill>
                <a:latin typeface="Courier New" panose="02070309020205020404" pitchFamily="49" charset="0"/>
                <a:cs typeface="Courier New" panose="02070309020205020404" pitchFamily="49" charset="0"/>
              </a:rPr>
              <a:t>integer</a:t>
            </a:r>
            <a:endParaRPr kumimoji="1" lang="en-US" altLang="ja-JP" sz="3300" b="1" dirty="0">
              <a:latin typeface="Courier New" panose="02070309020205020404" pitchFamily="49" charset="0"/>
              <a:cs typeface="Courier New" panose="02070309020205020404" pitchFamily="49" charset="0"/>
            </a:endParaRPr>
          </a:p>
          <a:p>
            <a:pPr>
              <a:lnSpc>
                <a:spcPct val="80000"/>
              </a:lnSpc>
            </a:pPr>
            <a:r>
              <a:rPr lang="en-US" altLang="ja-JP" sz="3300" b="1" dirty="0">
                <a:latin typeface="Courier New" panose="02070309020205020404" pitchFamily="49" charset="0"/>
                <a:cs typeface="Courier New" panose="02070309020205020404" pitchFamily="49" charset="0"/>
              </a:rPr>
              <a:t>);</a:t>
            </a:r>
            <a:endParaRPr kumimoji="1" lang="ja-JP" altLang="en-US" sz="3300" b="1" dirty="0">
              <a:latin typeface="Courier New" panose="02070309020205020404" pitchFamily="49" charset="0"/>
              <a:cs typeface="Courier New" panose="02070309020205020404" pitchFamily="49" charset="0"/>
            </a:endParaRPr>
          </a:p>
        </p:txBody>
      </p:sp>
      <p:sp>
        <p:nvSpPr>
          <p:cNvPr id="5" name="正方形/長方形 4"/>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pic>
        <p:nvPicPr>
          <p:cNvPr id="7" name="図 6"/>
          <p:cNvPicPr>
            <a:picLocks noChangeAspect="1"/>
          </p:cNvPicPr>
          <p:nvPr/>
        </p:nvPicPr>
        <p:blipFill>
          <a:blip r:embed="rId2"/>
          <a:stretch>
            <a:fillRect/>
          </a:stretch>
        </p:blipFill>
        <p:spPr>
          <a:xfrm>
            <a:off x="1560518" y="3369649"/>
            <a:ext cx="4111076" cy="2790467"/>
          </a:xfrm>
          <a:prstGeom prst="rect">
            <a:avLst/>
          </a:prstGeom>
        </p:spPr>
      </p:pic>
    </p:spTree>
    <p:extLst>
      <p:ext uri="{BB962C8B-B14F-4D97-AF65-F5344CB8AC3E}">
        <p14:creationId xmlns:p14="http://schemas.microsoft.com/office/powerpoint/2010/main" val="584723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ea typeface="メイリオ" panose="020B0604030504040204" pitchFamily="50" charset="-128"/>
              </a:rPr>
              <a:t>49</a:t>
            </a:fld>
            <a:endParaRPr kumimoji="1" lang="ja-JP" altLang="en-US"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55B0DF7-09F7-44DD-BE5D-1F91085596F7}"/>
              </a:ext>
            </a:extLst>
          </p:cNvPr>
          <p:cNvPicPr>
            <a:picLocks noChangeAspect="1"/>
          </p:cNvPicPr>
          <p:nvPr/>
        </p:nvPicPr>
        <p:blipFill>
          <a:blip r:embed="rId2"/>
          <a:stretch>
            <a:fillRect/>
          </a:stretch>
        </p:blipFill>
        <p:spPr>
          <a:xfrm>
            <a:off x="652895" y="2454970"/>
            <a:ext cx="5795077" cy="2667000"/>
          </a:xfrm>
          <a:prstGeom prst="rect">
            <a:avLst/>
          </a:prstGeom>
        </p:spPr>
      </p:pic>
      <p:sp>
        <p:nvSpPr>
          <p:cNvPr id="9" name="コンテンツ プレースホルダー 8">
            <a:extLst>
              <a:ext uri="{FF2B5EF4-FFF2-40B4-BE49-F238E27FC236}">
                <a16:creationId xmlns:a16="http://schemas.microsoft.com/office/drawing/2014/main" id="{CA476BE7-8A36-4E96-9441-440B0054EFBB}"/>
              </a:ext>
            </a:extLst>
          </p:cNvPr>
          <p:cNvSpPr>
            <a:spLocks noGrp="1"/>
          </p:cNvSpPr>
          <p:nvPr>
            <p:ph idx="1"/>
          </p:nvPr>
        </p:nvSpPr>
        <p:spPr>
          <a:xfrm>
            <a:off x="321845" y="846253"/>
            <a:ext cx="8461208" cy="1474383"/>
          </a:xfrm>
        </p:spPr>
        <p:txBody>
          <a:bodyPr>
            <a:normAutofit fontScale="85000" lnSpcReduction="10000"/>
          </a:bodyPr>
          <a:lstStyle/>
          <a:p>
            <a:pPr marL="0" indent="0">
              <a:buNone/>
            </a:pPr>
            <a:r>
              <a:rPr lang="ja-JP" altLang="en-US" b="1" dirty="0"/>
              <a:t>購入</a:t>
            </a:r>
            <a:r>
              <a:rPr lang="ja-JP" altLang="en-US" dirty="0"/>
              <a:t>テーブルへの</a:t>
            </a:r>
            <a:r>
              <a:rPr lang="ja-JP" altLang="en-US" b="1" dirty="0"/>
              <a:t>データ追加</a:t>
            </a:r>
            <a:r>
              <a:rPr lang="ja-JP" altLang="en-US" dirty="0"/>
              <a:t>と保存</a:t>
            </a:r>
            <a:endParaRPr lang="en-US" altLang="ja-JP" dirty="0"/>
          </a:p>
          <a:p>
            <a:r>
              <a:rPr lang="ja-JP" altLang="en-US" b="1" dirty="0"/>
              <a:t>データシートビュー</a:t>
            </a:r>
            <a:r>
              <a:rPr lang="ja-JP" altLang="en-US" dirty="0"/>
              <a:t>を使用</a:t>
            </a:r>
            <a:endParaRPr lang="en-US" altLang="ja-JP" dirty="0"/>
          </a:p>
          <a:p>
            <a:r>
              <a:rPr lang="ja-JP" altLang="en-US" dirty="0"/>
              <a:t>そして、</a:t>
            </a:r>
            <a:r>
              <a:rPr lang="ja-JP" altLang="en-US" b="1" dirty="0"/>
              <a:t>右クリックメニュー</a:t>
            </a:r>
            <a:r>
              <a:rPr lang="ja-JP" altLang="en-US" dirty="0"/>
              <a:t>の「</a:t>
            </a:r>
            <a:r>
              <a:rPr lang="ja-JP" altLang="en-US" b="1" dirty="0"/>
              <a:t>上書き保存</a:t>
            </a:r>
            <a:r>
              <a:rPr lang="ja-JP" altLang="en-US" dirty="0"/>
              <a:t>」で保存する</a:t>
            </a:r>
          </a:p>
        </p:txBody>
      </p:sp>
      <p:sp>
        <p:nvSpPr>
          <p:cNvPr id="11" name="タイトル 10">
            <a:extLst>
              <a:ext uri="{FF2B5EF4-FFF2-40B4-BE49-F238E27FC236}">
                <a16:creationId xmlns:a16="http://schemas.microsoft.com/office/drawing/2014/main" id="{2D2EDDFC-CF4C-44A6-AA1C-38A77C21986A}"/>
              </a:ext>
            </a:extLst>
          </p:cNvPr>
          <p:cNvSpPr>
            <a:spLocks noGrp="1"/>
          </p:cNvSpPr>
          <p:nvPr>
            <p:ph type="title"/>
          </p:nvPr>
        </p:nvSpPr>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endParaRPr lang="ja-JP" altLang="en-US" dirty="0"/>
          </a:p>
        </p:txBody>
      </p:sp>
      <p:sp>
        <p:nvSpPr>
          <p:cNvPr id="13" name="テキスト ボックス 12">
            <a:extLst>
              <a:ext uri="{FF2B5EF4-FFF2-40B4-BE49-F238E27FC236}">
                <a16:creationId xmlns:a16="http://schemas.microsoft.com/office/drawing/2014/main" id="{E15B5CEC-983F-43D6-BAD9-60E19E0916D0}"/>
              </a:ext>
            </a:extLst>
          </p:cNvPr>
          <p:cNvSpPr txBox="1"/>
          <p:nvPr/>
        </p:nvSpPr>
        <p:spPr>
          <a:xfrm>
            <a:off x="5629666" y="5323662"/>
            <a:ext cx="3230115" cy="830997"/>
          </a:xfrm>
          <a:prstGeom prst="rect">
            <a:avLst/>
          </a:prstGeom>
          <a:noFill/>
        </p:spPr>
        <p:txBody>
          <a:bodyPr wrap="none" rtlCol="0">
            <a:spAutoFit/>
          </a:bodyPr>
          <a:lstStyle/>
          <a:p>
            <a:r>
              <a:rPr kumimoji="1" lang="ja-JP" altLang="en-US" sz="2400" b="1" dirty="0">
                <a:solidFill>
                  <a:srgbClr val="0000FF"/>
                </a:solidFill>
              </a:rPr>
              <a:t>最後の </a:t>
            </a:r>
            <a:r>
              <a:rPr kumimoji="1" lang="en-US" altLang="ja-JP" sz="2400" b="1" dirty="0">
                <a:solidFill>
                  <a:srgbClr val="0000FF"/>
                </a:solidFill>
              </a:rPr>
              <a:t>3</a:t>
            </a:r>
            <a:r>
              <a:rPr kumimoji="1" lang="ja-JP" altLang="en-US" sz="2400" b="1" dirty="0">
                <a:solidFill>
                  <a:srgbClr val="0000FF"/>
                </a:solidFill>
              </a:rPr>
              <a:t>を入れたら、</a:t>
            </a:r>
            <a:endParaRPr kumimoji="1" lang="en-US" altLang="ja-JP" sz="2400" b="1" dirty="0">
              <a:solidFill>
                <a:srgbClr val="0000FF"/>
              </a:solidFill>
            </a:endParaRPr>
          </a:p>
          <a:p>
            <a:r>
              <a:rPr kumimoji="1" lang="en-US" altLang="ja-JP" sz="2400" b="1" dirty="0">
                <a:solidFill>
                  <a:srgbClr val="0000FF"/>
                </a:solidFill>
              </a:rPr>
              <a:t>3 </a:t>
            </a:r>
            <a:r>
              <a:rPr kumimoji="1" lang="ja-JP" altLang="en-US" sz="2400" b="1" dirty="0">
                <a:solidFill>
                  <a:srgbClr val="0000FF"/>
                </a:solidFill>
              </a:rPr>
              <a:t>のセルで </a:t>
            </a:r>
            <a:r>
              <a:rPr kumimoji="1" lang="en-US" altLang="ja-JP" sz="2400" b="1" dirty="0">
                <a:solidFill>
                  <a:srgbClr val="0000FF"/>
                </a:solidFill>
              </a:rPr>
              <a:t>Enter </a:t>
            </a:r>
            <a:r>
              <a:rPr kumimoji="1" lang="ja-JP" altLang="en-US" sz="2400" b="1" dirty="0">
                <a:solidFill>
                  <a:srgbClr val="0000FF"/>
                </a:solidFill>
              </a:rPr>
              <a:t>キー</a:t>
            </a:r>
          </a:p>
        </p:txBody>
      </p:sp>
      <p:sp>
        <p:nvSpPr>
          <p:cNvPr id="7" name="正方形/長方形 6"/>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Tree>
    <p:extLst>
      <p:ext uri="{BB962C8B-B14F-4D97-AF65-F5344CB8AC3E}">
        <p14:creationId xmlns:p14="http://schemas.microsoft.com/office/powerpoint/2010/main" val="209486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で結ばれる。複雑な構造を持ったデータを効率的に管理</a:t>
            </a:r>
            <a:r>
              <a:rPr lang="ja-JP" altLang="en-US" sz="2400">
                <a:solidFill>
                  <a:srgbClr val="374151"/>
                </a:solidFill>
                <a:latin typeface="Söhne"/>
              </a:rPr>
              <a:t>することを可能</a:t>
            </a:r>
            <a:r>
              <a:rPr lang="ja-JP" altLang="en-US" sz="2400" dirty="0">
                <a:solidFill>
                  <a:srgbClr val="374151"/>
                </a:solidFill>
                <a:latin typeface="Söhne"/>
              </a:rPr>
              <a:t>に。</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CCACD61A-313D-72D1-5549-15DF412FF2A9}"/>
              </a:ext>
            </a:extLst>
          </p:cNvPr>
          <p:cNvPicPr>
            <a:picLocks noChangeAspect="1"/>
          </p:cNvPicPr>
          <p:nvPr/>
        </p:nvPicPr>
        <p:blipFill>
          <a:blip r:embed="rId2"/>
          <a:stretch>
            <a:fillRect/>
          </a:stretch>
        </p:blipFill>
        <p:spPr>
          <a:xfrm>
            <a:off x="1867600" y="5237151"/>
            <a:ext cx="5554708" cy="1397495"/>
          </a:xfrm>
          <a:prstGeom prst="rect">
            <a:avLst/>
          </a:prstGeom>
        </p:spPr>
      </p:pic>
      <p:pic>
        <p:nvPicPr>
          <p:cNvPr id="6" name="図 5">
            <a:extLst>
              <a:ext uri="{FF2B5EF4-FFF2-40B4-BE49-F238E27FC236}">
                <a16:creationId xmlns:a16="http://schemas.microsoft.com/office/drawing/2014/main" id="{BA5824E9-E433-8C3B-DD0D-ED2E3BE6D3FB}"/>
              </a:ext>
            </a:extLst>
          </p:cNvPr>
          <p:cNvPicPr>
            <a:picLocks noChangeAspect="1"/>
          </p:cNvPicPr>
          <p:nvPr/>
        </p:nvPicPr>
        <p:blipFill>
          <a:blip r:embed="rId3"/>
          <a:stretch>
            <a:fillRect/>
          </a:stretch>
        </p:blipFill>
        <p:spPr>
          <a:xfrm>
            <a:off x="2572206" y="2392191"/>
            <a:ext cx="3371394" cy="2058915"/>
          </a:xfrm>
          <a:prstGeom prst="rect">
            <a:avLst/>
          </a:prstGeom>
        </p:spPr>
      </p:pic>
      <p:cxnSp>
        <p:nvCxnSpPr>
          <p:cNvPr id="8" name="直線矢印コネクタ 7">
            <a:extLst>
              <a:ext uri="{FF2B5EF4-FFF2-40B4-BE49-F238E27FC236}">
                <a16:creationId xmlns:a16="http://schemas.microsoft.com/office/drawing/2014/main" id="{4B3B6ABD-9024-9F5D-94DB-F67D58E86087}"/>
              </a:ext>
            </a:extLst>
          </p:cNvPr>
          <p:cNvCxnSpPr>
            <a:endCxn id="5" idx="0"/>
          </p:cNvCxnSpPr>
          <p:nvPr/>
        </p:nvCxnSpPr>
        <p:spPr>
          <a:xfrm>
            <a:off x="3048000" y="4287078"/>
            <a:ext cx="1702904" cy="901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4350794" y="4588833"/>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Tree>
    <p:extLst>
      <p:ext uri="{BB962C8B-B14F-4D97-AF65-F5344CB8AC3E}">
        <p14:creationId xmlns:p14="http://schemas.microsoft.com/office/powerpoint/2010/main" val="3049040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4082" y="833319"/>
            <a:ext cx="8195601" cy="698686"/>
          </a:xfrm>
        </p:spPr>
        <p:txBody>
          <a:bodyPr>
            <a:normAutofit/>
          </a:bodyPr>
          <a:lstStyle/>
          <a:p>
            <a:pPr marL="0" indent="0">
              <a:lnSpc>
                <a:spcPct val="120000"/>
              </a:lnSpc>
              <a:buNone/>
            </a:pPr>
            <a:r>
              <a:rPr lang="ja-JP" altLang="en-US" sz="2400" b="1" dirty="0">
                <a:latin typeface="メイリオ" panose="020B0604030504040204" pitchFamily="50" charset="-128"/>
              </a:rPr>
              <a:t>問い合わせの編集と実行</a:t>
            </a:r>
            <a:endParaRPr lang="en-US" altLang="ja-JP" sz="2400" b="1"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a:p>
            <a:pPr marL="0" indent="0">
              <a:lnSpc>
                <a:spcPct val="120000"/>
              </a:lnSpc>
              <a:buNone/>
            </a:pP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50</a:t>
            </a:fld>
            <a:endParaRPr lang="ja-JP" altLang="en-US" dirty="0">
              <a:solidFill>
                <a:prstClr val="black">
                  <a:tint val="75000"/>
                </a:prstClr>
              </a:solidFill>
              <a:latin typeface="メイリオ" panose="020B0604030504040204" pitchFamily="50" charset="-128"/>
            </a:endParaRPr>
          </a:p>
        </p:txBody>
      </p:sp>
      <p:sp>
        <p:nvSpPr>
          <p:cNvPr id="9" name="テキスト ボックス 8"/>
          <p:cNvSpPr txBox="1"/>
          <p:nvPr/>
        </p:nvSpPr>
        <p:spPr>
          <a:xfrm>
            <a:off x="-31221" y="1507487"/>
            <a:ext cx="9175221" cy="584775"/>
          </a:xfrm>
          <a:prstGeom prst="rect">
            <a:avLst/>
          </a:prstGeom>
          <a:noFill/>
          <a:ln>
            <a:solidFill>
              <a:schemeClr val="accent1"/>
            </a:solidFill>
          </a:ln>
        </p:spPr>
        <p:txBody>
          <a:bodyPr wrap="square" rtlCol="0">
            <a:spAutoFit/>
          </a:bodyPr>
          <a:lstStyle/>
          <a:p>
            <a:pPr marL="0" indent="0">
              <a:buNone/>
            </a:pPr>
            <a:r>
              <a:rPr lang="en-US" altLang="ja-JP" sz="3200" b="1" dirty="0">
                <a:solidFill>
                  <a:srgbClr val="C00000"/>
                </a:solidFill>
                <a:latin typeface="Courier New" panose="02070309020205020404" pitchFamily="49" charset="0"/>
                <a:cs typeface="Courier New" panose="02070309020205020404" pitchFamily="49" charset="0"/>
              </a:rPr>
              <a:t>select</a:t>
            </a:r>
            <a:r>
              <a:rPr lang="en-US" altLang="ja-JP" sz="3200" b="1" dirty="0">
                <a:latin typeface="Courier New" panose="02070309020205020404" pitchFamily="49" charset="0"/>
                <a:cs typeface="Courier New" panose="02070309020205020404" pitchFamily="49" charset="0"/>
              </a:rPr>
              <a:t> </a:t>
            </a:r>
            <a:r>
              <a:rPr lang="en-US" altLang="ja-JP" sz="3200" b="1" dirty="0">
                <a:solidFill>
                  <a:srgbClr val="C00000"/>
                </a:solidFill>
                <a:latin typeface="Courier New" panose="02070309020205020404" pitchFamily="49" charset="0"/>
                <a:cs typeface="Courier New" panose="02070309020205020404" pitchFamily="49" charset="0"/>
              </a:rPr>
              <a:t>* from </a:t>
            </a:r>
            <a:r>
              <a:rPr lang="ja-JP" altLang="en-US" sz="3200" b="1" dirty="0">
                <a:latin typeface="Courier New" panose="02070309020205020404" pitchFamily="49" charset="0"/>
                <a:cs typeface="Courier New" panose="02070309020205020404" pitchFamily="49" charset="0"/>
              </a:rPr>
              <a:t>購入 </a:t>
            </a:r>
            <a:r>
              <a:rPr lang="en-US" altLang="ja-JP" sz="3200" b="1" dirty="0">
                <a:solidFill>
                  <a:srgbClr val="C00000"/>
                </a:solidFill>
                <a:latin typeface="Courier New" panose="02070309020205020404" pitchFamily="49" charset="0"/>
                <a:cs typeface="Courier New" panose="02070309020205020404" pitchFamily="49" charset="0"/>
              </a:rPr>
              <a:t>where</a:t>
            </a:r>
            <a:r>
              <a:rPr lang="en-US" altLang="ja-JP" sz="3200" b="1" dirty="0">
                <a:latin typeface="Courier New" panose="02070309020205020404" pitchFamily="49" charset="0"/>
                <a:cs typeface="Courier New" panose="02070309020205020404" pitchFamily="49" charset="0"/>
              </a:rPr>
              <a:t> </a:t>
            </a:r>
            <a:r>
              <a:rPr lang="ja-JP" altLang="en-US" sz="3200" b="1" dirty="0">
                <a:latin typeface="Courier New" panose="02070309020205020404" pitchFamily="49" charset="0"/>
                <a:cs typeface="Courier New" panose="02070309020205020404" pitchFamily="49" charset="0"/>
              </a:rPr>
              <a:t>商品番号 </a:t>
            </a:r>
            <a:r>
              <a:rPr lang="en-US" altLang="ja-JP" sz="3200" b="1" dirty="0">
                <a:latin typeface="Courier New" panose="02070309020205020404" pitchFamily="49" charset="0"/>
                <a:cs typeface="Courier New" panose="02070309020205020404" pitchFamily="49" charset="0"/>
              </a:rPr>
              <a:t>= 1;</a:t>
            </a:r>
          </a:p>
        </p:txBody>
      </p:sp>
      <p:sp>
        <p:nvSpPr>
          <p:cNvPr id="13" name="テキスト ボックス 12">
            <a:extLst>
              <a:ext uri="{FF2B5EF4-FFF2-40B4-BE49-F238E27FC236}">
                <a16:creationId xmlns:a16="http://schemas.microsoft.com/office/drawing/2014/main" id="{E7AC4020-53DA-47A9-9C89-2BC86660CFBF}"/>
              </a:ext>
            </a:extLst>
          </p:cNvPr>
          <p:cNvSpPr txBox="1"/>
          <p:nvPr/>
        </p:nvSpPr>
        <p:spPr>
          <a:xfrm>
            <a:off x="7664977" y="2101629"/>
            <a:ext cx="1261884" cy="954107"/>
          </a:xfrm>
          <a:prstGeom prst="rect">
            <a:avLst/>
          </a:prstGeom>
          <a:noFill/>
        </p:spPr>
        <p:txBody>
          <a:bodyPr wrap="none" rtlCol="0">
            <a:spAutoFit/>
          </a:bodyPr>
          <a:lstStyle/>
          <a:p>
            <a:r>
              <a:rPr kumimoji="1" lang="en-US" altLang="ja-JP" sz="2800" dirty="0"/>
              <a:t>* = ;</a:t>
            </a:r>
          </a:p>
          <a:p>
            <a:r>
              <a:rPr kumimoji="1" lang="ja-JP" altLang="en-US" sz="2800" dirty="0"/>
              <a:t>は半角</a:t>
            </a:r>
            <a:endParaRPr kumimoji="1" lang="en-US" altLang="ja-JP" sz="2800" dirty="0"/>
          </a:p>
        </p:txBody>
      </p:sp>
      <p:sp>
        <p:nvSpPr>
          <p:cNvPr id="10"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428854" y="3858490"/>
            <a:ext cx="8195601" cy="2791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400" dirty="0">
                <a:latin typeface="メイリオ" panose="020B0604030504040204" pitchFamily="50" charset="-128"/>
              </a:rPr>
              <a:t>「</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p:txBody>
      </p:sp>
      <p:pic>
        <p:nvPicPr>
          <p:cNvPr id="12" name="図 11">
            <a:extLst>
              <a:ext uri="{FF2B5EF4-FFF2-40B4-BE49-F238E27FC236}">
                <a16:creationId xmlns:a16="http://schemas.microsoft.com/office/drawing/2014/main" id="{D5FDD7EA-8074-49C1-A3D7-2C22C70A10BA}"/>
              </a:ext>
            </a:extLst>
          </p:cNvPr>
          <p:cNvPicPr>
            <a:picLocks noChangeAspect="1"/>
          </p:cNvPicPr>
          <p:nvPr/>
        </p:nvPicPr>
        <p:blipFill>
          <a:blip r:embed="rId2"/>
          <a:stretch>
            <a:fillRect/>
          </a:stretch>
        </p:blipFill>
        <p:spPr>
          <a:xfrm>
            <a:off x="428854" y="4660747"/>
            <a:ext cx="1719123" cy="1054254"/>
          </a:xfrm>
          <a:prstGeom prst="rect">
            <a:avLst/>
          </a:prstGeom>
        </p:spPr>
      </p:pic>
      <p:sp>
        <p:nvSpPr>
          <p:cNvPr id="16" name="正方形/長方形 15">
            <a:extLst>
              <a:ext uri="{FF2B5EF4-FFF2-40B4-BE49-F238E27FC236}">
                <a16:creationId xmlns:a16="http://schemas.microsoft.com/office/drawing/2014/main" id="{6A1EAC1F-FD6E-4795-80D8-F4A6F2461775}"/>
              </a:ext>
            </a:extLst>
          </p:cNvPr>
          <p:cNvSpPr/>
          <p:nvPr/>
        </p:nvSpPr>
        <p:spPr>
          <a:xfrm>
            <a:off x="800467" y="5012114"/>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5" name="図 4">
            <a:extLst>
              <a:ext uri="{FF2B5EF4-FFF2-40B4-BE49-F238E27FC236}">
                <a16:creationId xmlns:a16="http://schemas.microsoft.com/office/drawing/2014/main" id="{1CEF2A74-6B4B-4ECF-B77E-A114917F7EC3}"/>
              </a:ext>
            </a:extLst>
          </p:cNvPr>
          <p:cNvPicPr>
            <a:picLocks noChangeAspect="1"/>
          </p:cNvPicPr>
          <p:nvPr/>
        </p:nvPicPr>
        <p:blipFill>
          <a:blip r:embed="rId3"/>
          <a:stretch>
            <a:fillRect/>
          </a:stretch>
        </p:blipFill>
        <p:spPr>
          <a:xfrm>
            <a:off x="1534301" y="2341815"/>
            <a:ext cx="5350769" cy="867024"/>
          </a:xfrm>
          <a:prstGeom prst="rect">
            <a:avLst/>
          </a:prstGeom>
        </p:spPr>
      </p:pic>
      <p:pic>
        <p:nvPicPr>
          <p:cNvPr id="8" name="図 7">
            <a:extLst>
              <a:ext uri="{FF2B5EF4-FFF2-40B4-BE49-F238E27FC236}">
                <a16:creationId xmlns:a16="http://schemas.microsoft.com/office/drawing/2014/main" id="{D59AB41F-9698-451C-B6B0-CB3F51428276}"/>
              </a:ext>
            </a:extLst>
          </p:cNvPr>
          <p:cNvPicPr>
            <a:picLocks noChangeAspect="1"/>
          </p:cNvPicPr>
          <p:nvPr/>
        </p:nvPicPr>
        <p:blipFill>
          <a:blip r:embed="rId4"/>
          <a:stretch>
            <a:fillRect/>
          </a:stretch>
        </p:blipFill>
        <p:spPr>
          <a:xfrm>
            <a:off x="3203158" y="4609994"/>
            <a:ext cx="5316525" cy="1526196"/>
          </a:xfrm>
          <a:prstGeom prst="rect">
            <a:avLst/>
          </a:prstGeom>
        </p:spPr>
      </p:pic>
      <p:sp>
        <p:nvSpPr>
          <p:cNvPr id="11" name="正方形/長方形 10"/>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
        <p:nvSpPr>
          <p:cNvPr id="14" name="タイトル 10">
            <a:extLst>
              <a:ext uri="{FF2B5EF4-FFF2-40B4-BE49-F238E27FC236}">
                <a16:creationId xmlns:a16="http://schemas.microsoft.com/office/drawing/2014/main" id="{2D2EDDFC-CF4C-44A6-AA1C-38A77C21986A}"/>
              </a:ext>
            </a:extLst>
          </p:cNvPr>
          <p:cNvSpPr>
            <a:spLocks noGrp="1"/>
          </p:cNvSpPr>
          <p:nvPr>
            <p:ph type="title"/>
          </p:nvPr>
        </p:nvSpPr>
        <p:spPr>
          <a:xfrm>
            <a:off x="321845" y="175028"/>
            <a:ext cx="8461208" cy="469865"/>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自習</a:t>
            </a:r>
            <a:endParaRPr lang="ja-JP" altLang="en-US" dirty="0"/>
          </a:p>
        </p:txBody>
      </p:sp>
    </p:spTree>
    <p:extLst>
      <p:ext uri="{BB962C8B-B14F-4D97-AF65-F5344CB8AC3E}">
        <p14:creationId xmlns:p14="http://schemas.microsoft.com/office/powerpoint/2010/main" val="332544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a:t>自力で次のことが行えるか挑戦してみる。</a:t>
            </a:r>
            <a:endParaRPr lang="en-US" altLang="ja-JP" dirty="0"/>
          </a:p>
          <a:p>
            <a:r>
              <a:rPr lang="en-US" altLang="ja-JP" b="1" dirty="0"/>
              <a:t>Microsoft Access</a:t>
            </a:r>
            <a:r>
              <a:rPr lang="ja-JP" altLang="en-US" b="1" dirty="0"/>
              <a:t>を使って、新しいテーブルを作成し、データを追加</a:t>
            </a:r>
            <a:r>
              <a:rPr lang="ja-JP" altLang="en-US" dirty="0"/>
              <a:t>します。</a:t>
            </a:r>
          </a:p>
          <a:p>
            <a:endParaRPr lang="ja-JP" altLang="en-US" dirty="0"/>
          </a:p>
          <a:p>
            <a:pPr marL="0" indent="0">
              <a:buNone/>
            </a:pPr>
            <a:r>
              <a:rPr lang="ja-JP" altLang="en-US" dirty="0"/>
              <a:t>ヒント</a:t>
            </a:r>
            <a:endParaRPr lang="en-US" altLang="ja-JP" dirty="0"/>
          </a:p>
          <a:p>
            <a:endParaRPr lang="en-US" altLang="ja-JP" dirty="0"/>
          </a:p>
          <a:p>
            <a:r>
              <a:rPr lang="en-US" altLang="ja-JP" dirty="0"/>
              <a:t>Access</a:t>
            </a:r>
            <a:r>
              <a:rPr lang="ja-JP" altLang="en-US" dirty="0"/>
              <a:t>で「新しいテーブル」を作成。</a:t>
            </a:r>
          </a:p>
          <a:p>
            <a:r>
              <a:rPr lang="ja-JP" altLang="en-US" dirty="0"/>
              <a:t>テーブル名を「商品」とし、属性名として「</a:t>
            </a:r>
            <a:r>
              <a:rPr lang="en-US" altLang="ja-JP" dirty="0"/>
              <a:t>ID</a:t>
            </a:r>
            <a:r>
              <a:rPr lang="ja-JP" altLang="en-US" dirty="0"/>
              <a:t>」「商品名」「単価」を設定。</a:t>
            </a:r>
          </a:p>
          <a:p>
            <a:r>
              <a:rPr lang="ja-JP" altLang="en-US" dirty="0"/>
              <a:t>属性のデータ型をそれぞれ「数値」「テキスト」「数値」。</a:t>
            </a:r>
          </a:p>
          <a:p>
            <a:r>
              <a:rPr lang="ja-JP" altLang="en-US" dirty="0"/>
              <a:t>データシートビューで、数件の商品データを追加します。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
        <p:nvSpPr>
          <p:cNvPr id="5" name="正方形/長方形 4">
            <a:extLst>
              <a:ext uri="{FF2B5EF4-FFF2-40B4-BE49-F238E27FC236}">
                <a16:creationId xmlns:a16="http://schemas.microsoft.com/office/drawing/2014/main" id="{74FEA491-7526-E889-5249-09C3869EDFD0}"/>
              </a:ext>
            </a:extLst>
          </p:cNvPr>
          <p:cNvSpPr/>
          <p:nvPr/>
        </p:nvSpPr>
        <p:spPr>
          <a:xfrm>
            <a:off x="195262" y="6356351"/>
            <a:ext cx="5416868" cy="461665"/>
          </a:xfrm>
          <a:prstGeom prst="rect">
            <a:avLst/>
          </a:prstGeom>
        </p:spPr>
        <p:txBody>
          <a:bodyPr wrap="none">
            <a:spAutoFit/>
          </a:bodyPr>
          <a:lstStyle/>
          <a:p>
            <a:r>
              <a:rPr lang="ja-JP" altLang="en-US" sz="2400" dirty="0">
                <a:solidFill>
                  <a:srgbClr val="374151"/>
                </a:solidFill>
                <a:latin typeface="Söhne"/>
              </a:rPr>
              <a:t>（結果を提出する必要は</a:t>
            </a:r>
            <a:r>
              <a:rPr lang="ja-JP" altLang="en-US" sz="2400" dirty="0">
                <a:solidFill>
                  <a:srgbClr val="FF0000"/>
                </a:solidFill>
                <a:latin typeface="Söhne"/>
              </a:rPr>
              <a:t>ありません</a:t>
            </a:r>
            <a:r>
              <a:rPr lang="ja-JP" altLang="en-US" sz="2400" dirty="0">
                <a:solidFill>
                  <a:srgbClr val="374151"/>
                </a:solidFill>
                <a:latin typeface="Söhne"/>
              </a:rPr>
              <a:t>）</a:t>
            </a:r>
            <a:endParaRPr kumimoji="1" lang="ja-JP" altLang="en-US" sz="2400" dirty="0"/>
          </a:p>
        </p:txBody>
      </p:sp>
    </p:spTree>
    <p:extLst>
      <p:ext uri="{BB962C8B-B14F-4D97-AF65-F5344CB8AC3E}">
        <p14:creationId xmlns:p14="http://schemas.microsoft.com/office/powerpoint/2010/main" val="71191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i="1" u="sng" dirty="0"/>
              <a:t>① </a:t>
            </a:r>
            <a:r>
              <a:rPr lang="ja-JP" altLang="en-US" sz="2400" b="1" i="1" u="sng" dirty="0"/>
              <a:t>テーブル定義</a:t>
            </a:r>
            <a:r>
              <a:rPr lang="ja-JP" altLang="en-US" sz="2400" i="1" u="sng" dirty="0"/>
              <a:t>を行う</a:t>
            </a:r>
            <a:endParaRPr lang="en-US" altLang="ja-JP" sz="2400" i="1" u="sng" dirty="0"/>
          </a:p>
          <a:p>
            <a:pPr marL="0" indent="0">
              <a:buNone/>
            </a:pPr>
            <a:r>
              <a:rPr kumimoji="1" lang="ja-JP" altLang="en-US" sz="2400" b="1" dirty="0"/>
              <a:t>データベース内でデータをどのように格納するかをデザイン（設計）し、データベースシステムで設定する</a:t>
            </a:r>
            <a:endParaRPr kumimoji="1" lang="en-US" altLang="ja-JP" sz="2400" dirty="0"/>
          </a:p>
          <a:p>
            <a:r>
              <a:rPr lang="ja-JP" altLang="en-US" sz="2400" b="1" dirty="0"/>
              <a:t>テーブル名</a:t>
            </a:r>
            <a:r>
              <a:rPr lang="ja-JP" altLang="en-US" sz="2400" dirty="0"/>
              <a:t>の指定</a:t>
            </a:r>
            <a:endParaRPr lang="en-US" altLang="ja-JP" sz="2400" dirty="0"/>
          </a:p>
          <a:p>
            <a:r>
              <a:rPr lang="ja-JP" altLang="en-US" sz="2400" b="1" dirty="0"/>
              <a:t>属性名</a:t>
            </a:r>
            <a:r>
              <a:rPr lang="ja-JP" altLang="en-US" sz="2400" dirty="0"/>
              <a:t>の指定</a:t>
            </a:r>
            <a:endParaRPr lang="en-US" altLang="ja-JP" sz="2400" dirty="0"/>
          </a:p>
          <a:p>
            <a:r>
              <a:rPr lang="ja-JP" altLang="en-US" sz="2400" b="1" dirty="0"/>
              <a:t>属性のデータ型</a:t>
            </a:r>
            <a:r>
              <a:rPr lang="ja-JP" altLang="en-US" sz="2400" dirty="0"/>
              <a:t>の指定：　例、「数字」、「テキスト」など</a:t>
            </a:r>
            <a:endParaRPr lang="en-US" altLang="ja-JP" sz="2400" dirty="0"/>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制約の指定も可能</a:t>
            </a:r>
            <a:r>
              <a:rPr kumimoji="1" lang="ja-JP" altLang="en-US" sz="2400" dirty="0"/>
              <a:t>：　例、「同じ番号は２度現れない」など</a:t>
            </a:r>
            <a:endParaRPr kumimoji="1" lang="en-US" altLang="ja-JP" sz="2400" dirty="0"/>
          </a:p>
          <a:p>
            <a:endParaRPr lang="en-US" altLang="ja-JP" sz="2400" dirty="0"/>
          </a:p>
          <a:p>
            <a:pPr marL="0" indent="0">
              <a:buNone/>
            </a:pPr>
            <a:r>
              <a:rPr kumimoji="1" lang="ja-JP" altLang="en-US" sz="2400" u="sng" dirty="0"/>
              <a:t>② 続いて</a:t>
            </a:r>
            <a:r>
              <a:rPr lang="ja-JP" altLang="en-US" sz="2400" u="sng" dirty="0"/>
              <a:t>、</a:t>
            </a:r>
            <a:r>
              <a:rPr lang="ja-JP" altLang="en-US" sz="2400" b="1" u="sng" dirty="0"/>
              <a:t>テーブルに実際のデータを追加</a:t>
            </a:r>
            <a:endParaRPr lang="en-US" altLang="ja-JP" sz="2400" b="1" u="sng" dirty="0"/>
          </a:p>
          <a:p>
            <a:pPr marL="0" indent="0">
              <a:buNone/>
            </a:pPr>
            <a:r>
              <a:rPr kumimoji="1" lang="ja-JP" altLang="en-US" sz="2400" dirty="0"/>
              <a:t>テーブル定義で設定した属性、データ型、制約に従ってデータベースを整備</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326964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dirty="0"/>
              <a:t>① </a:t>
            </a:r>
            <a:r>
              <a:rPr lang="ja-JP" altLang="en-US" sz="2400" b="1" dirty="0"/>
              <a:t>テーブル定義</a:t>
            </a:r>
            <a:endParaRPr lang="en-US" altLang="ja-JP" sz="2400" dirty="0"/>
          </a:p>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a:p>
            <a:pPr marL="0" indent="0">
              <a:buNone/>
            </a:pPr>
            <a:r>
              <a:rPr kumimoji="1" lang="ja-JP" altLang="en-US" sz="2400" dirty="0"/>
              <a:t>② 続いて</a:t>
            </a:r>
            <a:r>
              <a:rPr lang="ja-JP" altLang="en-US" sz="2400" dirty="0"/>
              <a:t>、</a:t>
            </a:r>
            <a:r>
              <a:rPr lang="ja-JP" altLang="en-US" sz="2400" b="1" dirty="0"/>
              <a:t>テーブルに実際のデータを追加</a:t>
            </a:r>
            <a:endParaRPr lang="en-US" altLang="ja-JP" sz="2400"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862388685"/>
              </p:ext>
            </p:extLst>
          </p:nvPr>
        </p:nvGraphicFramePr>
        <p:xfrm>
          <a:off x="863421" y="4226291"/>
          <a:ext cx="6392334" cy="2060418"/>
        </p:xfrm>
        <a:graphic>
          <a:graphicData uri="http://schemas.openxmlformats.org/drawingml/2006/table">
            <a:tbl>
              <a:tblPr firstRow="1" bandRow="1">
                <a:tableStyleId>{5C22544A-7EE6-4342-B048-85BDC9FD1C3A}</a:tableStyleId>
              </a:tblPr>
              <a:tblGrid>
                <a:gridCol w="2130778">
                  <a:extLst>
                    <a:ext uri="{9D8B030D-6E8A-4147-A177-3AD203B41FA5}">
                      <a16:colId xmlns:a16="http://schemas.microsoft.com/office/drawing/2014/main" val="20000"/>
                    </a:ext>
                  </a:extLst>
                </a:gridCol>
                <a:gridCol w="2130778">
                  <a:extLst>
                    <a:ext uri="{9D8B030D-6E8A-4147-A177-3AD203B41FA5}">
                      <a16:colId xmlns:a16="http://schemas.microsoft.com/office/drawing/2014/main" val="20001"/>
                    </a:ext>
                  </a:extLst>
                </a:gridCol>
                <a:gridCol w="2130778">
                  <a:extLst>
                    <a:ext uri="{9D8B030D-6E8A-4147-A177-3AD203B41FA5}">
                      <a16:colId xmlns:a16="http://schemas.microsoft.com/office/drawing/2014/main" val="20002"/>
                    </a:ext>
                  </a:extLst>
                </a:gridCol>
              </a:tblGrid>
              <a:tr h="686806">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686806">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686806">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344962" y="6321366"/>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
        <p:nvSpPr>
          <p:cNvPr id="7" name="テキスト ボックス 6"/>
          <p:cNvSpPr txBox="1"/>
          <p:nvPr/>
        </p:nvSpPr>
        <p:spPr>
          <a:xfrm>
            <a:off x="3378021" y="6321366"/>
            <a:ext cx="1210588" cy="400110"/>
          </a:xfrm>
          <a:prstGeom prst="rect">
            <a:avLst/>
          </a:prstGeom>
          <a:noFill/>
        </p:spPr>
        <p:txBody>
          <a:bodyPr wrap="none" rtlCol="0">
            <a:spAutoFit/>
          </a:bodyPr>
          <a:lstStyle/>
          <a:p>
            <a:r>
              <a:rPr lang="ja-JP" altLang="en-US" sz="2000" b="1" dirty="0">
                <a:solidFill>
                  <a:srgbClr val="C00000"/>
                </a:solidFill>
              </a:rPr>
              <a:t>テキスト</a:t>
            </a:r>
            <a:endParaRPr kumimoji="1" lang="ja-JP" altLang="en-US" sz="2000" b="1" dirty="0">
              <a:solidFill>
                <a:srgbClr val="C00000"/>
              </a:solidFill>
            </a:endParaRPr>
          </a:p>
        </p:txBody>
      </p:sp>
      <p:sp>
        <p:nvSpPr>
          <p:cNvPr id="8" name="テキスト ボックス 7"/>
          <p:cNvSpPr txBox="1"/>
          <p:nvPr/>
        </p:nvSpPr>
        <p:spPr>
          <a:xfrm>
            <a:off x="5580412" y="6321365"/>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
        <p:nvSpPr>
          <p:cNvPr id="15" name="楕円 14"/>
          <p:cNvSpPr/>
          <p:nvPr/>
        </p:nvSpPr>
        <p:spPr>
          <a:xfrm>
            <a:off x="2234815" y="4931086"/>
            <a:ext cx="1143207" cy="13005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テキスト ボックス 15"/>
          <p:cNvSpPr txBox="1"/>
          <p:nvPr/>
        </p:nvSpPr>
        <p:spPr>
          <a:xfrm>
            <a:off x="388155" y="5408227"/>
            <a:ext cx="1980029" cy="1015663"/>
          </a:xfrm>
          <a:prstGeom prst="rect">
            <a:avLst/>
          </a:prstGeom>
          <a:noFill/>
        </p:spPr>
        <p:txBody>
          <a:bodyPr wrap="none" rtlCol="0">
            <a:spAutoFit/>
          </a:bodyPr>
          <a:lstStyle/>
          <a:p>
            <a:r>
              <a:rPr kumimoji="1" lang="en-US" altLang="ja-JP" sz="2000" b="1" dirty="0">
                <a:solidFill>
                  <a:srgbClr val="0000FF"/>
                </a:solidFill>
              </a:rPr>
              <a:t>1, 2, 3 </a:t>
            </a:r>
            <a:r>
              <a:rPr kumimoji="1" lang="ja-JP" altLang="en-US" sz="2000" b="1" dirty="0" err="1">
                <a:solidFill>
                  <a:srgbClr val="0000FF"/>
                </a:solidFill>
              </a:rPr>
              <a:t>のような</a:t>
            </a:r>
            <a:endParaRPr kumimoji="1" lang="en-US" altLang="ja-JP" sz="2000" b="1" dirty="0">
              <a:solidFill>
                <a:srgbClr val="0000FF"/>
              </a:solidFill>
            </a:endParaRPr>
          </a:p>
          <a:p>
            <a:r>
              <a:rPr lang="ja-JP" altLang="en-US" sz="2000" b="1" dirty="0">
                <a:solidFill>
                  <a:srgbClr val="0000FF"/>
                </a:solidFill>
              </a:rPr>
              <a:t>通し番号が</a:t>
            </a:r>
            <a:endParaRPr lang="en-US" altLang="ja-JP" sz="2000" b="1" dirty="0">
              <a:solidFill>
                <a:srgbClr val="0000FF"/>
              </a:solidFill>
            </a:endParaRPr>
          </a:p>
          <a:p>
            <a:r>
              <a:rPr kumimoji="1" lang="ja-JP" altLang="en-US" sz="2000" b="1" u="sng" dirty="0">
                <a:solidFill>
                  <a:srgbClr val="0000FF"/>
                </a:solidFill>
              </a:rPr>
              <a:t>自動設定</a:t>
            </a:r>
            <a:r>
              <a:rPr kumimoji="1" lang="ja-JP" altLang="en-US" sz="2000" b="1" dirty="0">
                <a:solidFill>
                  <a:srgbClr val="0000FF"/>
                </a:solidFill>
              </a:rPr>
              <a:t>される</a:t>
            </a:r>
          </a:p>
        </p:txBody>
      </p:sp>
      <p:sp>
        <p:nvSpPr>
          <p:cNvPr id="17" name="楕円 16"/>
          <p:cNvSpPr/>
          <p:nvPr/>
        </p:nvSpPr>
        <p:spPr>
          <a:xfrm>
            <a:off x="3587798" y="4803754"/>
            <a:ext cx="4000677" cy="149383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テキスト ボックス 17"/>
          <p:cNvSpPr txBox="1"/>
          <p:nvPr/>
        </p:nvSpPr>
        <p:spPr>
          <a:xfrm>
            <a:off x="7519648" y="5685226"/>
            <a:ext cx="697627" cy="400110"/>
          </a:xfrm>
          <a:prstGeom prst="rect">
            <a:avLst/>
          </a:prstGeom>
          <a:noFill/>
        </p:spPr>
        <p:txBody>
          <a:bodyPr wrap="none" rtlCol="0">
            <a:spAutoFit/>
          </a:bodyPr>
          <a:lstStyle/>
          <a:p>
            <a:r>
              <a:rPr kumimoji="1" lang="ja-JP" altLang="en-US" sz="2000" b="1" dirty="0">
                <a:solidFill>
                  <a:srgbClr val="0000FF"/>
                </a:solidFill>
              </a:rPr>
              <a:t>追加</a:t>
            </a:r>
          </a:p>
        </p:txBody>
      </p:sp>
    </p:spTree>
    <p:extLst>
      <p:ext uri="{BB962C8B-B14F-4D97-AF65-F5344CB8AC3E}">
        <p14:creationId xmlns:p14="http://schemas.microsoft.com/office/powerpoint/2010/main" val="138148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2-1 Access </a:t>
            </a:r>
            <a:r>
              <a:rPr lang="ja-JP" altLang="en-US" sz="4500" dirty="0">
                <a:solidFill>
                  <a:schemeClr val="tx2"/>
                </a:solidFill>
                <a:latin typeface="メイリオ" panose="020B0604030504040204" pitchFamily="50" charset="-128"/>
              </a:rPr>
              <a:t>の </a:t>
            </a:r>
            <a:r>
              <a:rPr lang="en-US" altLang="ja-JP" sz="4500" dirty="0">
                <a:solidFill>
                  <a:schemeClr val="tx2"/>
                </a:solidFill>
                <a:latin typeface="メイリオ" panose="020B0604030504040204" pitchFamily="50" charset="-128"/>
              </a:rPr>
              <a:t>SQL </a:t>
            </a:r>
            <a:r>
              <a:rPr lang="ja-JP" altLang="en-US" sz="4500" dirty="0">
                <a:solidFill>
                  <a:schemeClr val="tx2"/>
                </a:solidFill>
                <a:latin typeface="メイリオ" panose="020B0604030504040204" pitchFamily="50" charset="-128"/>
              </a:rPr>
              <a:t>ビュー</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7314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996" y="440734"/>
            <a:ext cx="8753475" cy="507206"/>
          </a:xfrm>
        </p:spPr>
        <p:txBody>
          <a:bodyPr>
            <a:normAutofit fontScale="90000"/>
          </a:bodyPr>
          <a:lstStyle/>
          <a:p>
            <a:r>
              <a:rPr kumimoji="1" lang="ja-JP" altLang="en-US" dirty="0"/>
              <a:t>データシートビュー</a:t>
            </a:r>
            <a:r>
              <a:rPr lang="ja-JP" altLang="en-US" dirty="0"/>
              <a:t>，</a:t>
            </a:r>
            <a:r>
              <a:rPr kumimoji="1" lang="ja-JP" altLang="en-US" dirty="0"/>
              <a:t>デザインビュー，</a:t>
            </a:r>
            <a:r>
              <a:rPr kumimoji="1" lang="en-US" altLang="ja-JP" dirty="0"/>
              <a:t>SQL</a:t>
            </a:r>
            <a:r>
              <a:rPr kumimoji="1" lang="ja-JP" altLang="en-US" dirty="0"/>
              <a:t>ビュー</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3" name="図 2"/>
          <p:cNvPicPr>
            <a:picLocks noChangeAspect="1"/>
          </p:cNvPicPr>
          <p:nvPr/>
        </p:nvPicPr>
        <p:blipFill>
          <a:blip r:embed="rId2"/>
          <a:stretch>
            <a:fillRect/>
          </a:stretch>
        </p:blipFill>
        <p:spPr>
          <a:xfrm>
            <a:off x="317291" y="1116902"/>
            <a:ext cx="3348455" cy="1425087"/>
          </a:xfrm>
          <a:prstGeom prst="rect">
            <a:avLst/>
          </a:prstGeom>
        </p:spPr>
      </p:pic>
      <p:pic>
        <p:nvPicPr>
          <p:cNvPr id="8" name="図 7"/>
          <p:cNvPicPr>
            <a:picLocks noChangeAspect="1"/>
          </p:cNvPicPr>
          <p:nvPr/>
        </p:nvPicPr>
        <p:blipFill>
          <a:blip r:embed="rId3"/>
          <a:stretch>
            <a:fillRect/>
          </a:stretch>
        </p:blipFill>
        <p:spPr>
          <a:xfrm>
            <a:off x="4565733" y="2105577"/>
            <a:ext cx="4376738" cy="2900427"/>
          </a:xfrm>
          <a:prstGeom prst="rect">
            <a:avLst/>
          </a:prstGeom>
        </p:spPr>
      </p:pic>
      <p:sp>
        <p:nvSpPr>
          <p:cNvPr id="19" name="テキスト ボックス 18"/>
          <p:cNvSpPr txBox="1"/>
          <p:nvPr/>
        </p:nvSpPr>
        <p:spPr>
          <a:xfrm>
            <a:off x="4946078" y="5187006"/>
            <a:ext cx="387798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0" lang="ja-JP" altLang="en-US"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游ゴシック" panose="020B0400000000000000" pitchFamily="50" charset="-128"/>
                <a:cs typeface="+mn-cs"/>
              </a:rPr>
              <a:t>の設計を行う</a:t>
            </a:r>
            <a:endParaRPr kumimoji="0" lang="en-US" altLang="ja-JP"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デザインビュー</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pic>
        <p:nvPicPr>
          <p:cNvPr id="9" name="図 8"/>
          <p:cNvPicPr>
            <a:picLocks noChangeAspect="1"/>
          </p:cNvPicPr>
          <p:nvPr/>
        </p:nvPicPr>
        <p:blipFill>
          <a:blip r:embed="rId4"/>
          <a:stretch>
            <a:fillRect/>
          </a:stretch>
        </p:blipFill>
        <p:spPr>
          <a:xfrm>
            <a:off x="21698" y="5075588"/>
            <a:ext cx="4400163" cy="869168"/>
          </a:xfrm>
          <a:prstGeom prst="rect">
            <a:avLst/>
          </a:prstGeom>
        </p:spPr>
      </p:pic>
      <p:sp>
        <p:nvSpPr>
          <p:cNvPr id="20" name="テキスト ボックス 19"/>
          <p:cNvSpPr txBox="1"/>
          <p:nvPr/>
        </p:nvSpPr>
        <p:spPr>
          <a:xfrm>
            <a:off x="358802" y="6075145"/>
            <a:ext cx="373211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の作成、編集を行う</a:t>
            </a:r>
            <a:r>
              <a:rPr kumimoji="0" lang="en-US" altLang="ja-JP"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124898" y="2526206"/>
            <a:ext cx="4108817"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テーブルの中のデータ</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を表示。</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データの確認、編集、新しいデータ</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の追加、検索、コピー＆貼り付け</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できる。データの操作や確認に便利。</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5" name="正方形/長方形 4"/>
          <p:cNvSpPr/>
          <p:nvPr/>
        </p:nvSpPr>
        <p:spPr>
          <a:xfrm>
            <a:off x="1427126" y="1829445"/>
            <a:ext cx="2159138" cy="5663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96F4D967-1BFB-C9EA-EA85-E8085275A1A6}"/>
              </a:ext>
            </a:extLst>
          </p:cNvPr>
          <p:cNvSpPr txBox="1"/>
          <p:nvPr/>
        </p:nvSpPr>
        <p:spPr>
          <a:xfrm>
            <a:off x="4394682" y="1094326"/>
            <a:ext cx="4339650"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デザインビュー</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テーブル、クエリ、フォーム、レポート</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の設計を行う画面</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88576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2552</Words>
  <Application>Microsoft Office PowerPoint</Application>
  <PresentationFormat>画面に合わせる (4:3)</PresentationFormat>
  <Paragraphs>500</Paragraphs>
  <Slides>51</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9</vt:i4>
      </vt:variant>
      <vt:variant>
        <vt:lpstr>スライド タイトル</vt:lpstr>
      </vt:variant>
      <vt:variant>
        <vt:i4>51</vt:i4>
      </vt:variant>
    </vt:vector>
  </HeadingPairs>
  <TitlesOfParts>
    <vt:vector size="71" baseType="lpstr">
      <vt:lpstr>ＭＳ ゴシック</vt: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2_Office テーマ</vt:lpstr>
      <vt:lpstr>3_Office テーマ</vt:lpstr>
      <vt:lpstr>5_Office テーマ</vt:lpstr>
      <vt:lpstr>6_Office テーマ</vt:lpstr>
      <vt:lpstr>7_Office テーマ</vt:lpstr>
      <vt:lpstr>8_Office テーマ</vt:lpstr>
      <vt:lpstr>4_Office テーマ</vt:lpstr>
      <vt:lpstr>de-2. Microsoft Access の データベース操作（１） </vt:lpstr>
      <vt:lpstr>PowerPoint プレゼンテーション</vt:lpstr>
      <vt:lpstr>アウトライン</vt:lpstr>
      <vt:lpstr>Microsoft Access の基本</vt:lpstr>
      <vt:lpstr>リレーショナルデータベースの仕組み</vt:lpstr>
      <vt:lpstr>テーブル定義とデータの追加</vt:lpstr>
      <vt:lpstr>テーブル定義とデータの追加</vt:lpstr>
      <vt:lpstr>2-1 Access の SQL ビュー</vt:lpstr>
      <vt:lpstr>データシートビュー，デザインビュー，SQLビュー</vt:lpstr>
      <vt:lpstr>SQL ビューを開く操作</vt:lpstr>
      <vt:lpstr>2-2. テーブル定義（Access の SQL ビューを使用） </vt:lpstr>
      <vt:lpstr>Access の SQL ビューを用いたテーブル定義のプロセス</vt:lpstr>
      <vt:lpstr>SQL によるテーブル定義</vt:lpstr>
      <vt:lpstr>テーブル定義の例</vt:lpstr>
      <vt:lpstr>演習１．Access の SQL ビューを用いたテーブル定義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2-3. データの追加（Access のデータシートビューを使用）</vt:lpstr>
      <vt:lpstr>Access のデータシートビューを用いたデータの追加</vt:lpstr>
      <vt:lpstr>データシートビュー</vt:lpstr>
      <vt:lpstr>演習２．Access のデータシートビューを用いたデータの追加</vt:lpstr>
      <vt:lpstr>PowerPoint プレゼンテーション</vt:lpstr>
      <vt:lpstr>PowerPoint プレゼンテーション</vt:lpstr>
      <vt:lpstr>PowerPoint プレゼンテーション</vt:lpstr>
      <vt:lpstr>PowerPoint プレゼンテーション</vt:lpstr>
      <vt:lpstr>2-4. SQL による問い合わせ（クエリ） （Access の SQL ビューを使用）</vt:lpstr>
      <vt:lpstr>Access の SQL ビューを用いた問い合わせ</vt:lpstr>
      <vt:lpstr>SQL のキーワード select, from, where</vt:lpstr>
      <vt:lpstr>問い合わせ（クエリ）のバリエーション</vt:lpstr>
      <vt:lpstr>問い合わせ（クエリ）のバリエーション</vt:lpstr>
      <vt:lpstr>問い合わせ（クエリ）のバリエーション</vt:lpstr>
      <vt:lpstr>問い合わせ（クエリ）のバリエーション</vt:lpstr>
      <vt:lpstr>SQL 問い合わせ（クエリ）で使用する２つのビュー</vt:lpstr>
      <vt:lpstr>演習３．Access の SQL ビューを用いた問い合わせ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全体まとめ①</vt:lpstr>
      <vt:lpstr>全体まとめ②</vt:lpstr>
      <vt:lpstr>PowerPoint プレゼンテーション</vt:lpstr>
      <vt:lpstr>自習</vt:lpstr>
      <vt:lpstr>自習</vt:lpstr>
      <vt:lpstr>自習</vt:lpstr>
      <vt:lpstr>自習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124</cp:revision>
  <dcterms:created xsi:type="dcterms:W3CDTF">2019-11-02T00:06:04Z</dcterms:created>
  <dcterms:modified xsi:type="dcterms:W3CDTF">2023-11-24T07:54:51Z</dcterms:modified>
</cp:coreProperties>
</file>