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947" r:id="rId2"/>
    <p:sldId id="948" r:id="rId3"/>
    <p:sldId id="1027" r:id="rId4"/>
    <p:sldId id="1022" r:id="rId5"/>
    <p:sldId id="1023" r:id="rId6"/>
    <p:sldId id="1024" r:id="rId7"/>
    <p:sldId id="1026" r:id="rId8"/>
    <p:sldId id="1028" r:id="rId9"/>
    <p:sldId id="1029" r:id="rId10"/>
    <p:sldId id="1025" r:id="rId11"/>
    <p:sldId id="1030" r:id="rId12"/>
    <p:sldId id="1031" r:id="rId13"/>
    <p:sldId id="1032" r:id="rId14"/>
    <p:sldId id="1034" r:id="rId15"/>
    <p:sldId id="1037" r:id="rId16"/>
    <p:sldId id="1041" r:id="rId17"/>
    <p:sldId id="1042" r:id="rId18"/>
    <p:sldId id="1038" r:id="rId19"/>
    <p:sldId id="1039" r:id="rId20"/>
    <p:sldId id="1040" r:id="rId2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3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ue-11. </a:t>
            </a:r>
            <a:r>
              <a:rPr lang="ja-JP" altLang="en-US" dirty="0"/>
              <a:t>キーボードイベントと</a:t>
            </a:r>
            <a:br>
              <a:rPr lang="en-US" altLang="ja-JP" dirty="0"/>
            </a:br>
            <a:r>
              <a:rPr lang="ja-JP" altLang="en-US" dirty="0"/>
              <a:t>テレポート機能を活用した </a:t>
            </a:r>
            <a:r>
              <a:rPr lang="en-US" altLang="ja-JP" dirty="0"/>
              <a:t>3D </a:t>
            </a:r>
            <a:r>
              <a:rPr lang="ja-JP" altLang="en-US"/>
              <a:t>オブジェクト操作の基本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endParaRPr lang="en-US" altLang="ja-JP" dirty="0">
              <a:hlinkClick r:id="rId3"/>
            </a:endParaRPr>
          </a:p>
          <a:p>
            <a:r>
              <a:rPr lang="en-US" altLang="ja-JP" dirty="0">
                <a:hlinkClick r:id="rId3"/>
              </a:rPr>
              <a:t>URL:https://www.kkaneko.jp/db/ue/index.html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BA3C15-AA2D-4BEA-9354-30C5260EE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2" y="2257364"/>
            <a:ext cx="8828843" cy="36543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⑥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U</a:t>
            </a:r>
            <a:r>
              <a:rPr lang="ja-JP" altLang="en-US" sz="2800" dirty="0">
                <a:solidFill>
                  <a:schemeClr val="bg1"/>
                </a:solidFill>
              </a:rPr>
              <a:t>」キーで，</a:t>
            </a:r>
            <a:r>
              <a:rPr lang="en-US" altLang="ja-JP" sz="2800" dirty="0">
                <a:solidFill>
                  <a:schemeClr val="bg1"/>
                </a:solidFill>
              </a:rPr>
              <a:t>X</a:t>
            </a:r>
            <a:r>
              <a:rPr lang="ja-JP" altLang="en-US" sz="2800" dirty="0">
                <a:solidFill>
                  <a:schemeClr val="bg1"/>
                </a:solidFill>
              </a:rPr>
              <a:t>軸周りに「</a:t>
            </a:r>
            <a:r>
              <a:rPr lang="en-US" altLang="ja-JP" sz="2800" dirty="0">
                <a:solidFill>
                  <a:schemeClr val="bg1"/>
                </a:solidFill>
              </a:rPr>
              <a:t>5.0</a:t>
            </a:r>
            <a:r>
              <a:rPr lang="ja-JP" altLang="en-US" sz="2800" dirty="0">
                <a:solidFill>
                  <a:schemeClr val="bg1"/>
                </a:solidFill>
              </a:rPr>
              <a:t>」傾くように設定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1257300" y="3039305"/>
            <a:ext cx="4838700" cy="1400175"/>
          </a:xfrm>
          <a:custGeom>
            <a:avLst/>
            <a:gdLst>
              <a:gd name="connsiteX0" fmla="*/ 0 w 4838700"/>
              <a:gd name="connsiteY0" fmla="*/ 0 h 1400175"/>
              <a:gd name="connsiteX1" fmla="*/ 85725 w 4838700"/>
              <a:gd name="connsiteY1" fmla="*/ 9525 h 1400175"/>
              <a:gd name="connsiteX2" fmla="*/ 114300 w 4838700"/>
              <a:gd name="connsiteY2" fmla="*/ 19050 h 1400175"/>
              <a:gd name="connsiteX3" fmla="*/ 200025 w 4838700"/>
              <a:gd name="connsiteY3" fmla="*/ 28575 h 1400175"/>
              <a:gd name="connsiteX4" fmla="*/ 228600 w 4838700"/>
              <a:gd name="connsiteY4" fmla="*/ 47625 h 1400175"/>
              <a:gd name="connsiteX5" fmla="*/ 295275 w 4838700"/>
              <a:gd name="connsiteY5" fmla="*/ 66675 h 1400175"/>
              <a:gd name="connsiteX6" fmla="*/ 381000 w 4838700"/>
              <a:gd name="connsiteY6" fmla="*/ 85725 h 1400175"/>
              <a:gd name="connsiteX7" fmla="*/ 409575 w 4838700"/>
              <a:gd name="connsiteY7" fmla="*/ 95250 h 1400175"/>
              <a:gd name="connsiteX8" fmla="*/ 685800 w 4838700"/>
              <a:gd name="connsiteY8" fmla="*/ 123825 h 1400175"/>
              <a:gd name="connsiteX9" fmla="*/ 752475 w 4838700"/>
              <a:gd name="connsiteY9" fmla="*/ 142875 h 1400175"/>
              <a:gd name="connsiteX10" fmla="*/ 847725 w 4838700"/>
              <a:gd name="connsiteY10" fmla="*/ 161925 h 1400175"/>
              <a:gd name="connsiteX11" fmla="*/ 904875 w 4838700"/>
              <a:gd name="connsiteY11" fmla="*/ 180975 h 1400175"/>
              <a:gd name="connsiteX12" fmla="*/ 933450 w 4838700"/>
              <a:gd name="connsiteY12" fmla="*/ 190500 h 1400175"/>
              <a:gd name="connsiteX13" fmla="*/ 962025 w 4838700"/>
              <a:gd name="connsiteY13" fmla="*/ 209550 h 1400175"/>
              <a:gd name="connsiteX14" fmla="*/ 1047750 w 4838700"/>
              <a:gd name="connsiteY14" fmla="*/ 228600 h 1400175"/>
              <a:gd name="connsiteX15" fmla="*/ 1133475 w 4838700"/>
              <a:gd name="connsiteY15" fmla="*/ 285750 h 1400175"/>
              <a:gd name="connsiteX16" fmla="*/ 1257300 w 4838700"/>
              <a:gd name="connsiteY16" fmla="*/ 323850 h 1400175"/>
              <a:gd name="connsiteX17" fmla="*/ 1295400 w 4838700"/>
              <a:gd name="connsiteY17" fmla="*/ 361950 h 1400175"/>
              <a:gd name="connsiteX18" fmla="*/ 1371600 w 4838700"/>
              <a:gd name="connsiteY18" fmla="*/ 390525 h 1400175"/>
              <a:gd name="connsiteX19" fmla="*/ 1400175 w 4838700"/>
              <a:gd name="connsiteY19" fmla="*/ 400050 h 1400175"/>
              <a:gd name="connsiteX20" fmla="*/ 1485900 w 4838700"/>
              <a:gd name="connsiteY20" fmla="*/ 419100 h 1400175"/>
              <a:gd name="connsiteX21" fmla="*/ 1581150 w 4838700"/>
              <a:gd name="connsiteY21" fmla="*/ 466725 h 1400175"/>
              <a:gd name="connsiteX22" fmla="*/ 1676400 w 4838700"/>
              <a:gd name="connsiteY22" fmla="*/ 523875 h 1400175"/>
              <a:gd name="connsiteX23" fmla="*/ 1771650 w 4838700"/>
              <a:gd name="connsiteY23" fmla="*/ 561975 h 1400175"/>
              <a:gd name="connsiteX24" fmla="*/ 1828800 w 4838700"/>
              <a:gd name="connsiteY24" fmla="*/ 581025 h 1400175"/>
              <a:gd name="connsiteX25" fmla="*/ 1866900 w 4838700"/>
              <a:gd name="connsiteY25" fmla="*/ 609600 h 1400175"/>
              <a:gd name="connsiteX26" fmla="*/ 1943100 w 4838700"/>
              <a:gd name="connsiteY26" fmla="*/ 638175 h 1400175"/>
              <a:gd name="connsiteX27" fmla="*/ 1971675 w 4838700"/>
              <a:gd name="connsiteY27" fmla="*/ 647700 h 1400175"/>
              <a:gd name="connsiteX28" fmla="*/ 2066925 w 4838700"/>
              <a:gd name="connsiteY28" fmla="*/ 695325 h 1400175"/>
              <a:gd name="connsiteX29" fmla="*/ 2162175 w 4838700"/>
              <a:gd name="connsiteY29" fmla="*/ 723900 h 1400175"/>
              <a:gd name="connsiteX30" fmla="*/ 2190750 w 4838700"/>
              <a:gd name="connsiteY30" fmla="*/ 733425 h 1400175"/>
              <a:gd name="connsiteX31" fmla="*/ 2219325 w 4838700"/>
              <a:gd name="connsiteY31" fmla="*/ 752475 h 1400175"/>
              <a:gd name="connsiteX32" fmla="*/ 2266950 w 4838700"/>
              <a:gd name="connsiteY32" fmla="*/ 762000 h 1400175"/>
              <a:gd name="connsiteX33" fmla="*/ 2314575 w 4838700"/>
              <a:gd name="connsiteY33" fmla="*/ 781050 h 1400175"/>
              <a:gd name="connsiteX34" fmla="*/ 2371725 w 4838700"/>
              <a:gd name="connsiteY34" fmla="*/ 800100 h 1400175"/>
              <a:gd name="connsiteX35" fmla="*/ 2438400 w 4838700"/>
              <a:gd name="connsiteY35" fmla="*/ 819150 h 1400175"/>
              <a:gd name="connsiteX36" fmla="*/ 2514600 w 4838700"/>
              <a:gd name="connsiteY36" fmla="*/ 857250 h 1400175"/>
              <a:gd name="connsiteX37" fmla="*/ 2562225 w 4838700"/>
              <a:gd name="connsiteY37" fmla="*/ 876300 h 1400175"/>
              <a:gd name="connsiteX38" fmla="*/ 2705100 w 4838700"/>
              <a:gd name="connsiteY38" fmla="*/ 942975 h 1400175"/>
              <a:gd name="connsiteX39" fmla="*/ 2762250 w 4838700"/>
              <a:gd name="connsiteY39" fmla="*/ 952500 h 1400175"/>
              <a:gd name="connsiteX40" fmla="*/ 2819400 w 4838700"/>
              <a:gd name="connsiteY40" fmla="*/ 990600 h 1400175"/>
              <a:gd name="connsiteX41" fmla="*/ 2895600 w 4838700"/>
              <a:gd name="connsiteY41" fmla="*/ 1009650 h 1400175"/>
              <a:gd name="connsiteX42" fmla="*/ 2971800 w 4838700"/>
              <a:gd name="connsiteY42" fmla="*/ 1047750 h 1400175"/>
              <a:gd name="connsiteX43" fmla="*/ 3057525 w 4838700"/>
              <a:gd name="connsiteY43" fmla="*/ 1085850 h 1400175"/>
              <a:gd name="connsiteX44" fmla="*/ 3124200 w 4838700"/>
              <a:gd name="connsiteY44" fmla="*/ 1104900 h 1400175"/>
              <a:gd name="connsiteX45" fmla="*/ 3181350 w 4838700"/>
              <a:gd name="connsiteY45" fmla="*/ 1123950 h 1400175"/>
              <a:gd name="connsiteX46" fmla="*/ 3209925 w 4838700"/>
              <a:gd name="connsiteY46" fmla="*/ 1133475 h 1400175"/>
              <a:gd name="connsiteX47" fmla="*/ 3238500 w 4838700"/>
              <a:gd name="connsiteY47" fmla="*/ 1152525 h 1400175"/>
              <a:gd name="connsiteX48" fmla="*/ 3286125 w 4838700"/>
              <a:gd name="connsiteY48" fmla="*/ 1162050 h 1400175"/>
              <a:gd name="connsiteX49" fmla="*/ 3314700 w 4838700"/>
              <a:gd name="connsiteY49" fmla="*/ 1171575 h 1400175"/>
              <a:gd name="connsiteX50" fmla="*/ 3419475 w 4838700"/>
              <a:gd name="connsiteY50" fmla="*/ 1181100 h 1400175"/>
              <a:gd name="connsiteX51" fmla="*/ 3486150 w 4838700"/>
              <a:gd name="connsiteY51" fmla="*/ 1190625 h 1400175"/>
              <a:gd name="connsiteX52" fmla="*/ 3600450 w 4838700"/>
              <a:gd name="connsiteY52" fmla="*/ 1200150 h 1400175"/>
              <a:gd name="connsiteX53" fmla="*/ 3648075 w 4838700"/>
              <a:gd name="connsiteY53" fmla="*/ 1209675 h 1400175"/>
              <a:gd name="connsiteX54" fmla="*/ 3886200 w 4838700"/>
              <a:gd name="connsiteY54" fmla="*/ 1238250 h 1400175"/>
              <a:gd name="connsiteX55" fmla="*/ 4029075 w 4838700"/>
              <a:gd name="connsiteY55" fmla="*/ 1247775 h 1400175"/>
              <a:gd name="connsiteX56" fmla="*/ 4152900 w 4838700"/>
              <a:gd name="connsiteY56" fmla="*/ 1276350 h 1400175"/>
              <a:gd name="connsiteX57" fmla="*/ 4181475 w 4838700"/>
              <a:gd name="connsiteY57" fmla="*/ 1285875 h 1400175"/>
              <a:gd name="connsiteX58" fmla="*/ 4210050 w 4838700"/>
              <a:gd name="connsiteY58" fmla="*/ 1304925 h 1400175"/>
              <a:gd name="connsiteX59" fmla="*/ 4238625 w 4838700"/>
              <a:gd name="connsiteY59" fmla="*/ 1314450 h 1400175"/>
              <a:gd name="connsiteX60" fmla="*/ 4333875 w 4838700"/>
              <a:gd name="connsiteY60" fmla="*/ 1333500 h 1400175"/>
              <a:gd name="connsiteX61" fmla="*/ 4438650 w 4838700"/>
              <a:gd name="connsiteY61" fmla="*/ 1362075 h 1400175"/>
              <a:gd name="connsiteX62" fmla="*/ 4572000 w 4838700"/>
              <a:gd name="connsiteY62" fmla="*/ 1390650 h 1400175"/>
              <a:gd name="connsiteX63" fmla="*/ 4648200 w 4838700"/>
              <a:gd name="connsiteY63" fmla="*/ 1400175 h 1400175"/>
              <a:gd name="connsiteX64" fmla="*/ 4791075 w 4838700"/>
              <a:gd name="connsiteY64" fmla="*/ 1390650 h 1400175"/>
              <a:gd name="connsiteX65" fmla="*/ 4819650 w 4838700"/>
              <a:gd name="connsiteY65" fmla="*/ 1371600 h 1400175"/>
              <a:gd name="connsiteX66" fmla="*/ 4838700 w 4838700"/>
              <a:gd name="connsiteY66" fmla="*/ 1343025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838700" h="1400175">
                <a:moveTo>
                  <a:pt x="0" y="0"/>
                </a:moveTo>
                <a:cubicBezTo>
                  <a:pt x="28575" y="3175"/>
                  <a:pt x="57365" y="4798"/>
                  <a:pt x="85725" y="9525"/>
                </a:cubicBezTo>
                <a:cubicBezTo>
                  <a:pt x="95629" y="11176"/>
                  <a:pt x="104396" y="17399"/>
                  <a:pt x="114300" y="19050"/>
                </a:cubicBezTo>
                <a:cubicBezTo>
                  <a:pt x="142660" y="23777"/>
                  <a:pt x="171450" y="25400"/>
                  <a:pt x="200025" y="28575"/>
                </a:cubicBezTo>
                <a:cubicBezTo>
                  <a:pt x="209550" y="34925"/>
                  <a:pt x="218361" y="42505"/>
                  <a:pt x="228600" y="47625"/>
                </a:cubicBezTo>
                <a:cubicBezTo>
                  <a:pt x="243825" y="55238"/>
                  <a:pt x="281033" y="62606"/>
                  <a:pt x="295275" y="66675"/>
                </a:cubicBezTo>
                <a:cubicBezTo>
                  <a:pt x="407846" y="98838"/>
                  <a:pt x="187619" y="42751"/>
                  <a:pt x="381000" y="85725"/>
                </a:cubicBezTo>
                <a:cubicBezTo>
                  <a:pt x="390801" y="87903"/>
                  <a:pt x="399730" y="93281"/>
                  <a:pt x="409575" y="95250"/>
                </a:cubicBezTo>
                <a:cubicBezTo>
                  <a:pt x="474388" y="108213"/>
                  <a:pt x="676623" y="122991"/>
                  <a:pt x="685800" y="123825"/>
                </a:cubicBezTo>
                <a:cubicBezTo>
                  <a:pt x="715786" y="133820"/>
                  <a:pt x="718987" y="135699"/>
                  <a:pt x="752475" y="142875"/>
                </a:cubicBezTo>
                <a:cubicBezTo>
                  <a:pt x="784135" y="149659"/>
                  <a:pt x="817008" y="151686"/>
                  <a:pt x="847725" y="161925"/>
                </a:cubicBezTo>
                <a:lnTo>
                  <a:pt x="904875" y="180975"/>
                </a:lnTo>
                <a:cubicBezTo>
                  <a:pt x="914400" y="184150"/>
                  <a:pt x="925096" y="184931"/>
                  <a:pt x="933450" y="190500"/>
                </a:cubicBezTo>
                <a:cubicBezTo>
                  <a:pt x="942975" y="196850"/>
                  <a:pt x="951503" y="205041"/>
                  <a:pt x="962025" y="209550"/>
                </a:cubicBezTo>
                <a:cubicBezTo>
                  <a:pt x="973795" y="214594"/>
                  <a:pt x="1039274" y="226905"/>
                  <a:pt x="1047750" y="228600"/>
                </a:cubicBezTo>
                <a:cubicBezTo>
                  <a:pt x="1076325" y="247650"/>
                  <a:pt x="1103172" y="269589"/>
                  <a:pt x="1133475" y="285750"/>
                </a:cubicBezTo>
                <a:cubicBezTo>
                  <a:pt x="1148682" y="293861"/>
                  <a:pt x="1244838" y="320289"/>
                  <a:pt x="1257300" y="323850"/>
                </a:cubicBezTo>
                <a:cubicBezTo>
                  <a:pt x="1270000" y="336550"/>
                  <a:pt x="1279886" y="352900"/>
                  <a:pt x="1295400" y="361950"/>
                </a:cubicBezTo>
                <a:cubicBezTo>
                  <a:pt x="1318832" y="375619"/>
                  <a:pt x="1346106" y="381254"/>
                  <a:pt x="1371600" y="390525"/>
                </a:cubicBezTo>
                <a:cubicBezTo>
                  <a:pt x="1381036" y="393956"/>
                  <a:pt x="1390374" y="397872"/>
                  <a:pt x="1400175" y="400050"/>
                </a:cubicBezTo>
                <a:cubicBezTo>
                  <a:pt x="1500755" y="422401"/>
                  <a:pt x="1421574" y="397658"/>
                  <a:pt x="1485900" y="419100"/>
                </a:cubicBezTo>
                <a:cubicBezTo>
                  <a:pt x="1547024" y="480224"/>
                  <a:pt x="1473717" y="416168"/>
                  <a:pt x="1581150" y="466725"/>
                </a:cubicBezTo>
                <a:cubicBezTo>
                  <a:pt x="1614652" y="482491"/>
                  <a:pt x="1642022" y="510124"/>
                  <a:pt x="1676400" y="523875"/>
                </a:cubicBezTo>
                <a:cubicBezTo>
                  <a:pt x="1708150" y="536575"/>
                  <a:pt x="1739209" y="551161"/>
                  <a:pt x="1771650" y="561975"/>
                </a:cubicBezTo>
                <a:lnTo>
                  <a:pt x="1828800" y="581025"/>
                </a:lnTo>
                <a:cubicBezTo>
                  <a:pt x="1841500" y="590550"/>
                  <a:pt x="1852701" y="602500"/>
                  <a:pt x="1866900" y="609600"/>
                </a:cubicBezTo>
                <a:cubicBezTo>
                  <a:pt x="1891163" y="621732"/>
                  <a:pt x="1917606" y="628904"/>
                  <a:pt x="1943100" y="638175"/>
                </a:cubicBezTo>
                <a:cubicBezTo>
                  <a:pt x="1952536" y="641606"/>
                  <a:pt x="1962559" y="643493"/>
                  <a:pt x="1971675" y="647700"/>
                </a:cubicBezTo>
                <a:cubicBezTo>
                  <a:pt x="2003905" y="662576"/>
                  <a:pt x="2032117" y="688363"/>
                  <a:pt x="2066925" y="695325"/>
                </a:cubicBezTo>
                <a:cubicBezTo>
                  <a:pt x="2139791" y="709898"/>
                  <a:pt x="2090568" y="697047"/>
                  <a:pt x="2162175" y="723900"/>
                </a:cubicBezTo>
                <a:cubicBezTo>
                  <a:pt x="2171576" y="727425"/>
                  <a:pt x="2181770" y="728935"/>
                  <a:pt x="2190750" y="733425"/>
                </a:cubicBezTo>
                <a:cubicBezTo>
                  <a:pt x="2200989" y="738545"/>
                  <a:pt x="2208606" y="748455"/>
                  <a:pt x="2219325" y="752475"/>
                </a:cubicBezTo>
                <a:cubicBezTo>
                  <a:pt x="2234484" y="758159"/>
                  <a:pt x="2251443" y="757348"/>
                  <a:pt x="2266950" y="762000"/>
                </a:cubicBezTo>
                <a:cubicBezTo>
                  <a:pt x="2283327" y="766913"/>
                  <a:pt x="2298507" y="775207"/>
                  <a:pt x="2314575" y="781050"/>
                </a:cubicBezTo>
                <a:cubicBezTo>
                  <a:pt x="2333446" y="787912"/>
                  <a:pt x="2352533" y="794195"/>
                  <a:pt x="2371725" y="800100"/>
                </a:cubicBezTo>
                <a:cubicBezTo>
                  <a:pt x="2393817" y="806898"/>
                  <a:pt x="2416939" y="810566"/>
                  <a:pt x="2438400" y="819150"/>
                </a:cubicBezTo>
                <a:cubicBezTo>
                  <a:pt x="2464767" y="829697"/>
                  <a:pt x="2488233" y="846703"/>
                  <a:pt x="2514600" y="857250"/>
                </a:cubicBezTo>
                <a:cubicBezTo>
                  <a:pt x="2530475" y="863600"/>
                  <a:pt x="2546731" y="869070"/>
                  <a:pt x="2562225" y="876300"/>
                </a:cubicBezTo>
                <a:cubicBezTo>
                  <a:pt x="2581975" y="885517"/>
                  <a:pt x="2668248" y="932924"/>
                  <a:pt x="2705100" y="942975"/>
                </a:cubicBezTo>
                <a:cubicBezTo>
                  <a:pt x="2723732" y="948057"/>
                  <a:pt x="2743200" y="949325"/>
                  <a:pt x="2762250" y="952500"/>
                </a:cubicBezTo>
                <a:cubicBezTo>
                  <a:pt x="2781300" y="965200"/>
                  <a:pt x="2799386" y="979481"/>
                  <a:pt x="2819400" y="990600"/>
                </a:cubicBezTo>
                <a:cubicBezTo>
                  <a:pt x="2835875" y="999753"/>
                  <a:pt x="2882405" y="1007011"/>
                  <a:pt x="2895600" y="1009650"/>
                </a:cubicBezTo>
                <a:cubicBezTo>
                  <a:pt x="2999098" y="1071749"/>
                  <a:pt x="2900029" y="1016991"/>
                  <a:pt x="2971800" y="1047750"/>
                </a:cubicBezTo>
                <a:cubicBezTo>
                  <a:pt x="3072817" y="1091043"/>
                  <a:pt x="2939369" y="1041542"/>
                  <a:pt x="3057525" y="1085850"/>
                </a:cubicBezTo>
                <a:cubicBezTo>
                  <a:pt x="3100206" y="1101855"/>
                  <a:pt x="3074160" y="1089888"/>
                  <a:pt x="3124200" y="1104900"/>
                </a:cubicBezTo>
                <a:cubicBezTo>
                  <a:pt x="3143434" y="1110670"/>
                  <a:pt x="3162300" y="1117600"/>
                  <a:pt x="3181350" y="1123950"/>
                </a:cubicBezTo>
                <a:cubicBezTo>
                  <a:pt x="3190875" y="1127125"/>
                  <a:pt x="3201571" y="1127906"/>
                  <a:pt x="3209925" y="1133475"/>
                </a:cubicBezTo>
                <a:cubicBezTo>
                  <a:pt x="3219450" y="1139825"/>
                  <a:pt x="3227781" y="1148505"/>
                  <a:pt x="3238500" y="1152525"/>
                </a:cubicBezTo>
                <a:cubicBezTo>
                  <a:pt x="3253659" y="1158209"/>
                  <a:pt x="3270419" y="1158123"/>
                  <a:pt x="3286125" y="1162050"/>
                </a:cubicBezTo>
                <a:cubicBezTo>
                  <a:pt x="3295865" y="1164485"/>
                  <a:pt x="3304761" y="1170155"/>
                  <a:pt x="3314700" y="1171575"/>
                </a:cubicBezTo>
                <a:cubicBezTo>
                  <a:pt x="3349417" y="1176535"/>
                  <a:pt x="3384620" y="1177227"/>
                  <a:pt x="3419475" y="1181100"/>
                </a:cubicBezTo>
                <a:cubicBezTo>
                  <a:pt x="3441788" y="1183579"/>
                  <a:pt x="3463823" y="1188275"/>
                  <a:pt x="3486150" y="1190625"/>
                </a:cubicBezTo>
                <a:cubicBezTo>
                  <a:pt x="3524172" y="1194627"/>
                  <a:pt x="3562350" y="1196975"/>
                  <a:pt x="3600450" y="1200150"/>
                </a:cubicBezTo>
                <a:cubicBezTo>
                  <a:pt x="3616325" y="1203325"/>
                  <a:pt x="3632065" y="1207273"/>
                  <a:pt x="3648075" y="1209675"/>
                </a:cubicBezTo>
                <a:cubicBezTo>
                  <a:pt x="3719484" y="1220386"/>
                  <a:pt x="3811609" y="1232283"/>
                  <a:pt x="3886200" y="1238250"/>
                </a:cubicBezTo>
                <a:cubicBezTo>
                  <a:pt x="3933779" y="1242056"/>
                  <a:pt x="3981450" y="1244600"/>
                  <a:pt x="4029075" y="1247775"/>
                </a:cubicBezTo>
                <a:cubicBezTo>
                  <a:pt x="4115629" y="1260140"/>
                  <a:pt x="4074451" y="1250200"/>
                  <a:pt x="4152900" y="1276350"/>
                </a:cubicBezTo>
                <a:cubicBezTo>
                  <a:pt x="4162425" y="1279525"/>
                  <a:pt x="4173121" y="1280306"/>
                  <a:pt x="4181475" y="1285875"/>
                </a:cubicBezTo>
                <a:cubicBezTo>
                  <a:pt x="4191000" y="1292225"/>
                  <a:pt x="4199811" y="1299805"/>
                  <a:pt x="4210050" y="1304925"/>
                </a:cubicBezTo>
                <a:cubicBezTo>
                  <a:pt x="4219030" y="1309415"/>
                  <a:pt x="4228842" y="1312192"/>
                  <a:pt x="4238625" y="1314450"/>
                </a:cubicBezTo>
                <a:cubicBezTo>
                  <a:pt x="4270175" y="1321731"/>
                  <a:pt x="4303158" y="1323261"/>
                  <a:pt x="4333875" y="1333500"/>
                </a:cubicBezTo>
                <a:cubicBezTo>
                  <a:pt x="4406384" y="1357670"/>
                  <a:pt x="4371334" y="1348612"/>
                  <a:pt x="4438650" y="1362075"/>
                </a:cubicBezTo>
                <a:cubicBezTo>
                  <a:pt x="4497374" y="1401224"/>
                  <a:pt x="4452854" y="1378108"/>
                  <a:pt x="4572000" y="1390650"/>
                </a:cubicBezTo>
                <a:cubicBezTo>
                  <a:pt x="4597457" y="1393330"/>
                  <a:pt x="4622800" y="1397000"/>
                  <a:pt x="4648200" y="1400175"/>
                </a:cubicBezTo>
                <a:cubicBezTo>
                  <a:pt x="4695825" y="1397000"/>
                  <a:pt x="4743994" y="1398497"/>
                  <a:pt x="4791075" y="1390650"/>
                </a:cubicBezTo>
                <a:cubicBezTo>
                  <a:pt x="4802367" y="1388768"/>
                  <a:pt x="4812499" y="1380539"/>
                  <a:pt x="4819650" y="1371600"/>
                </a:cubicBezTo>
                <a:cubicBezTo>
                  <a:pt x="4844920" y="1340013"/>
                  <a:pt x="4814473" y="1343025"/>
                  <a:pt x="4838700" y="1343025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197212" y="5080099"/>
            <a:ext cx="783062" cy="2999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下の図のようにつなぐ．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X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5.0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」に設定．</a:t>
            </a:r>
          </a:p>
        </p:txBody>
      </p:sp>
    </p:spTree>
    <p:extLst>
      <p:ext uri="{BB962C8B-B14F-4D97-AF65-F5344CB8AC3E}">
        <p14:creationId xmlns:p14="http://schemas.microsoft.com/office/powerpoint/2010/main" val="379962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⑦ 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1257300" y="3476625"/>
            <a:ext cx="4838700" cy="1400175"/>
          </a:xfrm>
          <a:custGeom>
            <a:avLst/>
            <a:gdLst>
              <a:gd name="connsiteX0" fmla="*/ 0 w 4838700"/>
              <a:gd name="connsiteY0" fmla="*/ 0 h 1400175"/>
              <a:gd name="connsiteX1" fmla="*/ 85725 w 4838700"/>
              <a:gd name="connsiteY1" fmla="*/ 9525 h 1400175"/>
              <a:gd name="connsiteX2" fmla="*/ 114300 w 4838700"/>
              <a:gd name="connsiteY2" fmla="*/ 19050 h 1400175"/>
              <a:gd name="connsiteX3" fmla="*/ 200025 w 4838700"/>
              <a:gd name="connsiteY3" fmla="*/ 28575 h 1400175"/>
              <a:gd name="connsiteX4" fmla="*/ 228600 w 4838700"/>
              <a:gd name="connsiteY4" fmla="*/ 47625 h 1400175"/>
              <a:gd name="connsiteX5" fmla="*/ 295275 w 4838700"/>
              <a:gd name="connsiteY5" fmla="*/ 66675 h 1400175"/>
              <a:gd name="connsiteX6" fmla="*/ 381000 w 4838700"/>
              <a:gd name="connsiteY6" fmla="*/ 85725 h 1400175"/>
              <a:gd name="connsiteX7" fmla="*/ 409575 w 4838700"/>
              <a:gd name="connsiteY7" fmla="*/ 95250 h 1400175"/>
              <a:gd name="connsiteX8" fmla="*/ 685800 w 4838700"/>
              <a:gd name="connsiteY8" fmla="*/ 123825 h 1400175"/>
              <a:gd name="connsiteX9" fmla="*/ 752475 w 4838700"/>
              <a:gd name="connsiteY9" fmla="*/ 142875 h 1400175"/>
              <a:gd name="connsiteX10" fmla="*/ 847725 w 4838700"/>
              <a:gd name="connsiteY10" fmla="*/ 161925 h 1400175"/>
              <a:gd name="connsiteX11" fmla="*/ 904875 w 4838700"/>
              <a:gd name="connsiteY11" fmla="*/ 180975 h 1400175"/>
              <a:gd name="connsiteX12" fmla="*/ 933450 w 4838700"/>
              <a:gd name="connsiteY12" fmla="*/ 190500 h 1400175"/>
              <a:gd name="connsiteX13" fmla="*/ 962025 w 4838700"/>
              <a:gd name="connsiteY13" fmla="*/ 209550 h 1400175"/>
              <a:gd name="connsiteX14" fmla="*/ 1047750 w 4838700"/>
              <a:gd name="connsiteY14" fmla="*/ 228600 h 1400175"/>
              <a:gd name="connsiteX15" fmla="*/ 1133475 w 4838700"/>
              <a:gd name="connsiteY15" fmla="*/ 285750 h 1400175"/>
              <a:gd name="connsiteX16" fmla="*/ 1257300 w 4838700"/>
              <a:gd name="connsiteY16" fmla="*/ 323850 h 1400175"/>
              <a:gd name="connsiteX17" fmla="*/ 1295400 w 4838700"/>
              <a:gd name="connsiteY17" fmla="*/ 361950 h 1400175"/>
              <a:gd name="connsiteX18" fmla="*/ 1371600 w 4838700"/>
              <a:gd name="connsiteY18" fmla="*/ 390525 h 1400175"/>
              <a:gd name="connsiteX19" fmla="*/ 1400175 w 4838700"/>
              <a:gd name="connsiteY19" fmla="*/ 400050 h 1400175"/>
              <a:gd name="connsiteX20" fmla="*/ 1485900 w 4838700"/>
              <a:gd name="connsiteY20" fmla="*/ 419100 h 1400175"/>
              <a:gd name="connsiteX21" fmla="*/ 1581150 w 4838700"/>
              <a:gd name="connsiteY21" fmla="*/ 466725 h 1400175"/>
              <a:gd name="connsiteX22" fmla="*/ 1676400 w 4838700"/>
              <a:gd name="connsiteY22" fmla="*/ 523875 h 1400175"/>
              <a:gd name="connsiteX23" fmla="*/ 1771650 w 4838700"/>
              <a:gd name="connsiteY23" fmla="*/ 561975 h 1400175"/>
              <a:gd name="connsiteX24" fmla="*/ 1828800 w 4838700"/>
              <a:gd name="connsiteY24" fmla="*/ 581025 h 1400175"/>
              <a:gd name="connsiteX25" fmla="*/ 1866900 w 4838700"/>
              <a:gd name="connsiteY25" fmla="*/ 609600 h 1400175"/>
              <a:gd name="connsiteX26" fmla="*/ 1943100 w 4838700"/>
              <a:gd name="connsiteY26" fmla="*/ 638175 h 1400175"/>
              <a:gd name="connsiteX27" fmla="*/ 1971675 w 4838700"/>
              <a:gd name="connsiteY27" fmla="*/ 647700 h 1400175"/>
              <a:gd name="connsiteX28" fmla="*/ 2066925 w 4838700"/>
              <a:gd name="connsiteY28" fmla="*/ 695325 h 1400175"/>
              <a:gd name="connsiteX29" fmla="*/ 2162175 w 4838700"/>
              <a:gd name="connsiteY29" fmla="*/ 723900 h 1400175"/>
              <a:gd name="connsiteX30" fmla="*/ 2190750 w 4838700"/>
              <a:gd name="connsiteY30" fmla="*/ 733425 h 1400175"/>
              <a:gd name="connsiteX31" fmla="*/ 2219325 w 4838700"/>
              <a:gd name="connsiteY31" fmla="*/ 752475 h 1400175"/>
              <a:gd name="connsiteX32" fmla="*/ 2266950 w 4838700"/>
              <a:gd name="connsiteY32" fmla="*/ 762000 h 1400175"/>
              <a:gd name="connsiteX33" fmla="*/ 2314575 w 4838700"/>
              <a:gd name="connsiteY33" fmla="*/ 781050 h 1400175"/>
              <a:gd name="connsiteX34" fmla="*/ 2371725 w 4838700"/>
              <a:gd name="connsiteY34" fmla="*/ 800100 h 1400175"/>
              <a:gd name="connsiteX35" fmla="*/ 2438400 w 4838700"/>
              <a:gd name="connsiteY35" fmla="*/ 819150 h 1400175"/>
              <a:gd name="connsiteX36" fmla="*/ 2514600 w 4838700"/>
              <a:gd name="connsiteY36" fmla="*/ 857250 h 1400175"/>
              <a:gd name="connsiteX37" fmla="*/ 2562225 w 4838700"/>
              <a:gd name="connsiteY37" fmla="*/ 876300 h 1400175"/>
              <a:gd name="connsiteX38" fmla="*/ 2705100 w 4838700"/>
              <a:gd name="connsiteY38" fmla="*/ 942975 h 1400175"/>
              <a:gd name="connsiteX39" fmla="*/ 2762250 w 4838700"/>
              <a:gd name="connsiteY39" fmla="*/ 952500 h 1400175"/>
              <a:gd name="connsiteX40" fmla="*/ 2819400 w 4838700"/>
              <a:gd name="connsiteY40" fmla="*/ 990600 h 1400175"/>
              <a:gd name="connsiteX41" fmla="*/ 2895600 w 4838700"/>
              <a:gd name="connsiteY41" fmla="*/ 1009650 h 1400175"/>
              <a:gd name="connsiteX42" fmla="*/ 2971800 w 4838700"/>
              <a:gd name="connsiteY42" fmla="*/ 1047750 h 1400175"/>
              <a:gd name="connsiteX43" fmla="*/ 3057525 w 4838700"/>
              <a:gd name="connsiteY43" fmla="*/ 1085850 h 1400175"/>
              <a:gd name="connsiteX44" fmla="*/ 3124200 w 4838700"/>
              <a:gd name="connsiteY44" fmla="*/ 1104900 h 1400175"/>
              <a:gd name="connsiteX45" fmla="*/ 3181350 w 4838700"/>
              <a:gd name="connsiteY45" fmla="*/ 1123950 h 1400175"/>
              <a:gd name="connsiteX46" fmla="*/ 3209925 w 4838700"/>
              <a:gd name="connsiteY46" fmla="*/ 1133475 h 1400175"/>
              <a:gd name="connsiteX47" fmla="*/ 3238500 w 4838700"/>
              <a:gd name="connsiteY47" fmla="*/ 1152525 h 1400175"/>
              <a:gd name="connsiteX48" fmla="*/ 3286125 w 4838700"/>
              <a:gd name="connsiteY48" fmla="*/ 1162050 h 1400175"/>
              <a:gd name="connsiteX49" fmla="*/ 3314700 w 4838700"/>
              <a:gd name="connsiteY49" fmla="*/ 1171575 h 1400175"/>
              <a:gd name="connsiteX50" fmla="*/ 3419475 w 4838700"/>
              <a:gd name="connsiteY50" fmla="*/ 1181100 h 1400175"/>
              <a:gd name="connsiteX51" fmla="*/ 3486150 w 4838700"/>
              <a:gd name="connsiteY51" fmla="*/ 1190625 h 1400175"/>
              <a:gd name="connsiteX52" fmla="*/ 3600450 w 4838700"/>
              <a:gd name="connsiteY52" fmla="*/ 1200150 h 1400175"/>
              <a:gd name="connsiteX53" fmla="*/ 3648075 w 4838700"/>
              <a:gd name="connsiteY53" fmla="*/ 1209675 h 1400175"/>
              <a:gd name="connsiteX54" fmla="*/ 3886200 w 4838700"/>
              <a:gd name="connsiteY54" fmla="*/ 1238250 h 1400175"/>
              <a:gd name="connsiteX55" fmla="*/ 4029075 w 4838700"/>
              <a:gd name="connsiteY55" fmla="*/ 1247775 h 1400175"/>
              <a:gd name="connsiteX56" fmla="*/ 4152900 w 4838700"/>
              <a:gd name="connsiteY56" fmla="*/ 1276350 h 1400175"/>
              <a:gd name="connsiteX57" fmla="*/ 4181475 w 4838700"/>
              <a:gd name="connsiteY57" fmla="*/ 1285875 h 1400175"/>
              <a:gd name="connsiteX58" fmla="*/ 4210050 w 4838700"/>
              <a:gd name="connsiteY58" fmla="*/ 1304925 h 1400175"/>
              <a:gd name="connsiteX59" fmla="*/ 4238625 w 4838700"/>
              <a:gd name="connsiteY59" fmla="*/ 1314450 h 1400175"/>
              <a:gd name="connsiteX60" fmla="*/ 4333875 w 4838700"/>
              <a:gd name="connsiteY60" fmla="*/ 1333500 h 1400175"/>
              <a:gd name="connsiteX61" fmla="*/ 4438650 w 4838700"/>
              <a:gd name="connsiteY61" fmla="*/ 1362075 h 1400175"/>
              <a:gd name="connsiteX62" fmla="*/ 4572000 w 4838700"/>
              <a:gd name="connsiteY62" fmla="*/ 1390650 h 1400175"/>
              <a:gd name="connsiteX63" fmla="*/ 4648200 w 4838700"/>
              <a:gd name="connsiteY63" fmla="*/ 1400175 h 1400175"/>
              <a:gd name="connsiteX64" fmla="*/ 4791075 w 4838700"/>
              <a:gd name="connsiteY64" fmla="*/ 1390650 h 1400175"/>
              <a:gd name="connsiteX65" fmla="*/ 4819650 w 4838700"/>
              <a:gd name="connsiteY65" fmla="*/ 1371600 h 1400175"/>
              <a:gd name="connsiteX66" fmla="*/ 4838700 w 4838700"/>
              <a:gd name="connsiteY66" fmla="*/ 1343025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838700" h="1400175">
                <a:moveTo>
                  <a:pt x="0" y="0"/>
                </a:moveTo>
                <a:cubicBezTo>
                  <a:pt x="28575" y="3175"/>
                  <a:pt x="57365" y="4798"/>
                  <a:pt x="85725" y="9525"/>
                </a:cubicBezTo>
                <a:cubicBezTo>
                  <a:pt x="95629" y="11176"/>
                  <a:pt x="104396" y="17399"/>
                  <a:pt x="114300" y="19050"/>
                </a:cubicBezTo>
                <a:cubicBezTo>
                  <a:pt x="142660" y="23777"/>
                  <a:pt x="171450" y="25400"/>
                  <a:pt x="200025" y="28575"/>
                </a:cubicBezTo>
                <a:cubicBezTo>
                  <a:pt x="209550" y="34925"/>
                  <a:pt x="218361" y="42505"/>
                  <a:pt x="228600" y="47625"/>
                </a:cubicBezTo>
                <a:cubicBezTo>
                  <a:pt x="243825" y="55238"/>
                  <a:pt x="281033" y="62606"/>
                  <a:pt x="295275" y="66675"/>
                </a:cubicBezTo>
                <a:cubicBezTo>
                  <a:pt x="407846" y="98838"/>
                  <a:pt x="187619" y="42751"/>
                  <a:pt x="381000" y="85725"/>
                </a:cubicBezTo>
                <a:cubicBezTo>
                  <a:pt x="390801" y="87903"/>
                  <a:pt x="399730" y="93281"/>
                  <a:pt x="409575" y="95250"/>
                </a:cubicBezTo>
                <a:cubicBezTo>
                  <a:pt x="474388" y="108213"/>
                  <a:pt x="676623" y="122991"/>
                  <a:pt x="685800" y="123825"/>
                </a:cubicBezTo>
                <a:cubicBezTo>
                  <a:pt x="715786" y="133820"/>
                  <a:pt x="718987" y="135699"/>
                  <a:pt x="752475" y="142875"/>
                </a:cubicBezTo>
                <a:cubicBezTo>
                  <a:pt x="784135" y="149659"/>
                  <a:pt x="817008" y="151686"/>
                  <a:pt x="847725" y="161925"/>
                </a:cubicBezTo>
                <a:lnTo>
                  <a:pt x="904875" y="180975"/>
                </a:lnTo>
                <a:cubicBezTo>
                  <a:pt x="914400" y="184150"/>
                  <a:pt x="925096" y="184931"/>
                  <a:pt x="933450" y="190500"/>
                </a:cubicBezTo>
                <a:cubicBezTo>
                  <a:pt x="942975" y="196850"/>
                  <a:pt x="951503" y="205041"/>
                  <a:pt x="962025" y="209550"/>
                </a:cubicBezTo>
                <a:cubicBezTo>
                  <a:pt x="973795" y="214594"/>
                  <a:pt x="1039274" y="226905"/>
                  <a:pt x="1047750" y="228600"/>
                </a:cubicBezTo>
                <a:cubicBezTo>
                  <a:pt x="1076325" y="247650"/>
                  <a:pt x="1103172" y="269589"/>
                  <a:pt x="1133475" y="285750"/>
                </a:cubicBezTo>
                <a:cubicBezTo>
                  <a:pt x="1148682" y="293861"/>
                  <a:pt x="1244838" y="320289"/>
                  <a:pt x="1257300" y="323850"/>
                </a:cubicBezTo>
                <a:cubicBezTo>
                  <a:pt x="1270000" y="336550"/>
                  <a:pt x="1279886" y="352900"/>
                  <a:pt x="1295400" y="361950"/>
                </a:cubicBezTo>
                <a:cubicBezTo>
                  <a:pt x="1318832" y="375619"/>
                  <a:pt x="1346106" y="381254"/>
                  <a:pt x="1371600" y="390525"/>
                </a:cubicBezTo>
                <a:cubicBezTo>
                  <a:pt x="1381036" y="393956"/>
                  <a:pt x="1390374" y="397872"/>
                  <a:pt x="1400175" y="400050"/>
                </a:cubicBezTo>
                <a:cubicBezTo>
                  <a:pt x="1500755" y="422401"/>
                  <a:pt x="1421574" y="397658"/>
                  <a:pt x="1485900" y="419100"/>
                </a:cubicBezTo>
                <a:cubicBezTo>
                  <a:pt x="1547024" y="480224"/>
                  <a:pt x="1473717" y="416168"/>
                  <a:pt x="1581150" y="466725"/>
                </a:cubicBezTo>
                <a:cubicBezTo>
                  <a:pt x="1614652" y="482491"/>
                  <a:pt x="1642022" y="510124"/>
                  <a:pt x="1676400" y="523875"/>
                </a:cubicBezTo>
                <a:cubicBezTo>
                  <a:pt x="1708150" y="536575"/>
                  <a:pt x="1739209" y="551161"/>
                  <a:pt x="1771650" y="561975"/>
                </a:cubicBezTo>
                <a:lnTo>
                  <a:pt x="1828800" y="581025"/>
                </a:lnTo>
                <a:cubicBezTo>
                  <a:pt x="1841500" y="590550"/>
                  <a:pt x="1852701" y="602500"/>
                  <a:pt x="1866900" y="609600"/>
                </a:cubicBezTo>
                <a:cubicBezTo>
                  <a:pt x="1891163" y="621732"/>
                  <a:pt x="1917606" y="628904"/>
                  <a:pt x="1943100" y="638175"/>
                </a:cubicBezTo>
                <a:cubicBezTo>
                  <a:pt x="1952536" y="641606"/>
                  <a:pt x="1962559" y="643493"/>
                  <a:pt x="1971675" y="647700"/>
                </a:cubicBezTo>
                <a:cubicBezTo>
                  <a:pt x="2003905" y="662576"/>
                  <a:pt x="2032117" y="688363"/>
                  <a:pt x="2066925" y="695325"/>
                </a:cubicBezTo>
                <a:cubicBezTo>
                  <a:pt x="2139791" y="709898"/>
                  <a:pt x="2090568" y="697047"/>
                  <a:pt x="2162175" y="723900"/>
                </a:cubicBezTo>
                <a:cubicBezTo>
                  <a:pt x="2171576" y="727425"/>
                  <a:pt x="2181770" y="728935"/>
                  <a:pt x="2190750" y="733425"/>
                </a:cubicBezTo>
                <a:cubicBezTo>
                  <a:pt x="2200989" y="738545"/>
                  <a:pt x="2208606" y="748455"/>
                  <a:pt x="2219325" y="752475"/>
                </a:cubicBezTo>
                <a:cubicBezTo>
                  <a:pt x="2234484" y="758159"/>
                  <a:pt x="2251443" y="757348"/>
                  <a:pt x="2266950" y="762000"/>
                </a:cubicBezTo>
                <a:cubicBezTo>
                  <a:pt x="2283327" y="766913"/>
                  <a:pt x="2298507" y="775207"/>
                  <a:pt x="2314575" y="781050"/>
                </a:cubicBezTo>
                <a:cubicBezTo>
                  <a:pt x="2333446" y="787912"/>
                  <a:pt x="2352533" y="794195"/>
                  <a:pt x="2371725" y="800100"/>
                </a:cubicBezTo>
                <a:cubicBezTo>
                  <a:pt x="2393817" y="806898"/>
                  <a:pt x="2416939" y="810566"/>
                  <a:pt x="2438400" y="819150"/>
                </a:cubicBezTo>
                <a:cubicBezTo>
                  <a:pt x="2464767" y="829697"/>
                  <a:pt x="2488233" y="846703"/>
                  <a:pt x="2514600" y="857250"/>
                </a:cubicBezTo>
                <a:cubicBezTo>
                  <a:pt x="2530475" y="863600"/>
                  <a:pt x="2546731" y="869070"/>
                  <a:pt x="2562225" y="876300"/>
                </a:cubicBezTo>
                <a:cubicBezTo>
                  <a:pt x="2581975" y="885517"/>
                  <a:pt x="2668248" y="932924"/>
                  <a:pt x="2705100" y="942975"/>
                </a:cubicBezTo>
                <a:cubicBezTo>
                  <a:pt x="2723732" y="948057"/>
                  <a:pt x="2743200" y="949325"/>
                  <a:pt x="2762250" y="952500"/>
                </a:cubicBezTo>
                <a:cubicBezTo>
                  <a:pt x="2781300" y="965200"/>
                  <a:pt x="2799386" y="979481"/>
                  <a:pt x="2819400" y="990600"/>
                </a:cubicBezTo>
                <a:cubicBezTo>
                  <a:pt x="2835875" y="999753"/>
                  <a:pt x="2882405" y="1007011"/>
                  <a:pt x="2895600" y="1009650"/>
                </a:cubicBezTo>
                <a:cubicBezTo>
                  <a:pt x="2999098" y="1071749"/>
                  <a:pt x="2900029" y="1016991"/>
                  <a:pt x="2971800" y="1047750"/>
                </a:cubicBezTo>
                <a:cubicBezTo>
                  <a:pt x="3072817" y="1091043"/>
                  <a:pt x="2939369" y="1041542"/>
                  <a:pt x="3057525" y="1085850"/>
                </a:cubicBezTo>
                <a:cubicBezTo>
                  <a:pt x="3100206" y="1101855"/>
                  <a:pt x="3074160" y="1089888"/>
                  <a:pt x="3124200" y="1104900"/>
                </a:cubicBezTo>
                <a:cubicBezTo>
                  <a:pt x="3143434" y="1110670"/>
                  <a:pt x="3162300" y="1117600"/>
                  <a:pt x="3181350" y="1123950"/>
                </a:cubicBezTo>
                <a:cubicBezTo>
                  <a:pt x="3190875" y="1127125"/>
                  <a:pt x="3201571" y="1127906"/>
                  <a:pt x="3209925" y="1133475"/>
                </a:cubicBezTo>
                <a:cubicBezTo>
                  <a:pt x="3219450" y="1139825"/>
                  <a:pt x="3227781" y="1148505"/>
                  <a:pt x="3238500" y="1152525"/>
                </a:cubicBezTo>
                <a:cubicBezTo>
                  <a:pt x="3253659" y="1158209"/>
                  <a:pt x="3270419" y="1158123"/>
                  <a:pt x="3286125" y="1162050"/>
                </a:cubicBezTo>
                <a:cubicBezTo>
                  <a:pt x="3295865" y="1164485"/>
                  <a:pt x="3304761" y="1170155"/>
                  <a:pt x="3314700" y="1171575"/>
                </a:cubicBezTo>
                <a:cubicBezTo>
                  <a:pt x="3349417" y="1176535"/>
                  <a:pt x="3384620" y="1177227"/>
                  <a:pt x="3419475" y="1181100"/>
                </a:cubicBezTo>
                <a:cubicBezTo>
                  <a:pt x="3441788" y="1183579"/>
                  <a:pt x="3463823" y="1188275"/>
                  <a:pt x="3486150" y="1190625"/>
                </a:cubicBezTo>
                <a:cubicBezTo>
                  <a:pt x="3524172" y="1194627"/>
                  <a:pt x="3562350" y="1196975"/>
                  <a:pt x="3600450" y="1200150"/>
                </a:cubicBezTo>
                <a:cubicBezTo>
                  <a:pt x="3616325" y="1203325"/>
                  <a:pt x="3632065" y="1207273"/>
                  <a:pt x="3648075" y="1209675"/>
                </a:cubicBezTo>
                <a:cubicBezTo>
                  <a:pt x="3719484" y="1220386"/>
                  <a:pt x="3811609" y="1232283"/>
                  <a:pt x="3886200" y="1238250"/>
                </a:cubicBezTo>
                <a:cubicBezTo>
                  <a:pt x="3933779" y="1242056"/>
                  <a:pt x="3981450" y="1244600"/>
                  <a:pt x="4029075" y="1247775"/>
                </a:cubicBezTo>
                <a:cubicBezTo>
                  <a:pt x="4115629" y="1260140"/>
                  <a:pt x="4074451" y="1250200"/>
                  <a:pt x="4152900" y="1276350"/>
                </a:cubicBezTo>
                <a:cubicBezTo>
                  <a:pt x="4162425" y="1279525"/>
                  <a:pt x="4173121" y="1280306"/>
                  <a:pt x="4181475" y="1285875"/>
                </a:cubicBezTo>
                <a:cubicBezTo>
                  <a:pt x="4191000" y="1292225"/>
                  <a:pt x="4199811" y="1299805"/>
                  <a:pt x="4210050" y="1304925"/>
                </a:cubicBezTo>
                <a:cubicBezTo>
                  <a:pt x="4219030" y="1309415"/>
                  <a:pt x="4228842" y="1312192"/>
                  <a:pt x="4238625" y="1314450"/>
                </a:cubicBezTo>
                <a:cubicBezTo>
                  <a:pt x="4270175" y="1321731"/>
                  <a:pt x="4303158" y="1323261"/>
                  <a:pt x="4333875" y="1333500"/>
                </a:cubicBezTo>
                <a:cubicBezTo>
                  <a:pt x="4406384" y="1357670"/>
                  <a:pt x="4371334" y="1348612"/>
                  <a:pt x="4438650" y="1362075"/>
                </a:cubicBezTo>
                <a:cubicBezTo>
                  <a:pt x="4497374" y="1401224"/>
                  <a:pt x="4452854" y="1378108"/>
                  <a:pt x="4572000" y="1390650"/>
                </a:cubicBezTo>
                <a:cubicBezTo>
                  <a:pt x="4597457" y="1393330"/>
                  <a:pt x="4622800" y="1397000"/>
                  <a:pt x="4648200" y="1400175"/>
                </a:cubicBezTo>
                <a:cubicBezTo>
                  <a:pt x="4695825" y="1397000"/>
                  <a:pt x="4743994" y="1398497"/>
                  <a:pt x="4791075" y="1390650"/>
                </a:cubicBezTo>
                <a:cubicBezTo>
                  <a:pt x="4802367" y="1388768"/>
                  <a:pt x="4812499" y="1380539"/>
                  <a:pt x="4819650" y="1371600"/>
                </a:cubicBezTo>
                <a:cubicBezTo>
                  <a:pt x="4844920" y="1340013"/>
                  <a:pt x="4814473" y="1343025"/>
                  <a:pt x="4838700" y="1343025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キーで床が傾く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ことを確認．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69DA7B-803F-4023-802D-63440BF97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677"/>
            <a:ext cx="9144000" cy="40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7ECDE4A-60DA-496C-9942-6E72DE1A6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44" y="2271288"/>
            <a:ext cx="7714095" cy="44501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⑧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I</a:t>
            </a:r>
            <a:r>
              <a:rPr lang="ja-JP" altLang="en-US" sz="2800" dirty="0">
                <a:solidFill>
                  <a:schemeClr val="bg1"/>
                </a:solidFill>
              </a:rPr>
              <a:t>」キーで，</a:t>
            </a:r>
            <a:r>
              <a:rPr lang="en-US" altLang="ja-JP" sz="2800" dirty="0">
                <a:solidFill>
                  <a:schemeClr val="bg1"/>
                </a:solidFill>
              </a:rPr>
              <a:t>X</a:t>
            </a:r>
            <a:r>
              <a:rPr lang="ja-JP" altLang="en-US" sz="2800" dirty="0">
                <a:solidFill>
                  <a:schemeClr val="bg1"/>
                </a:solidFill>
              </a:rPr>
              <a:t>軸周りに「</a:t>
            </a:r>
            <a:r>
              <a:rPr lang="en-US" altLang="ja-JP" sz="2800" dirty="0">
                <a:solidFill>
                  <a:schemeClr val="bg1"/>
                </a:solidFill>
              </a:rPr>
              <a:t>-5.0</a:t>
            </a:r>
            <a:r>
              <a:rPr lang="ja-JP" altLang="en-US" sz="2800" dirty="0">
                <a:solidFill>
                  <a:schemeClr val="bg1"/>
                </a:solidFill>
              </a:rPr>
              <a:t>」傾くように設定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1672" y="4379754"/>
            <a:ext cx="1155486" cy="1377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下の図のようにつなぐ．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X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-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5.0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」に設定．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226932" y="6069927"/>
            <a:ext cx="578446" cy="3255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855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⑨ 再びプレイして確認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キーと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I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キーで床が傾く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ことを確認．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C3DC0FB-8E4D-44E8-AA4C-F0FE8289B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1" y="2291388"/>
            <a:ext cx="8785790" cy="406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01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8155CC3-BCF3-4ED2-8106-27FEF0606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18" y="1539584"/>
            <a:ext cx="5560144" cy="52447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⑩ すべての 「</a:t>
            </a:r>
            <a:r>
              <a:rPr lang="en-US" altLang="ja-JP" sz="2800" dirty="0" err="1">
                <a:solidFill>
                  <a:schemeClr val="bg1"/>
                </a:solidFill>
              </a:rPr>
              <a:t>StaticMeshes</a:t>
            </a:r>
            <a:r>
              <a:rPr lang="en-US" altLang="ja-JP" sz="2800" dirty="0">
                <a:solidFill>
                  <a:schemeClr val="bg1"/>
                </a:solidFill>
              </a:rPr>
              <a:t> </a:t>
            </a:r>
            <a:r>
              <a:rPr lang="ja-JP" altLang="en-US" sz="2800" dirty="0">
                <a:solidFill>
                  <a:schemeClr val="bg1"/>
                </a:solidFill>
              </a:rPr>
              <a:t>アクター」について，物理シミュレーションを行う設定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001982" y="3068507"/>
            <a:ext cx="2888455" cy="10356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775587" y="6214533"/>
            <a:ext cx="796413" cy="2726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FE6FEF9-7DF3-4CF6-A0B0-D131EDFEFA25}"/>
              </a:ext>
            </a:extLst>
          </p:cNvPr>
          <p:cNvSpPr txBox="1"/>
          <p:nvPr/>
        </p:nvSpPr>
        <p:spPr>
          <a:xfrm>
            <a:off x="6066305" y="2659005"/>
            <a:ext cx="31806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アウトライナー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が便利．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StaticMeshes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の下にある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すべてのアクターを選ぶ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SHIFT</a:t>
            </a:r>
            <a:r>
              <a:rPr kumimoji="1"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キーとマウス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8C0D4E-48ED-453F-9699-CE52718EA849}"/>
              </a:ext>
            </a:extLst>
          </p:cNvPr>
          <p:cNvSpPr txBox="1"/>
          <p:nvPr/>
        </p:nvSpPr>
        <p:spPr>
          <a:xfrm>
            <a:off x="6107063" y="5204843"/>
            <a:ext cx="2615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物理の下の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Simulate Physics 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チェック</a:t>
            </a:r>
          </a:p>
        </p:txBody>
      </p:sp>
    </p:spTree>
    <p:extLst>
      <p:ext uri="{BB962C8B-B14F-4D97-AF65-F5344CB8AC3E}">
        <p14:creationId xmlns:p14="http://schemas.microsoft.com/office/powerpoint/2010/main" val="271702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⑪ 再びプレイして確認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79218" y="1576050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b="1" dirty="0">
                <a:solidFill>
                  <a:srgbClr val="FF0000"/>
                </a:solidFill>
              </a:rPr>
              <a:t>物理シミュレーション</a:t>
            </a:r>
            <a:r>
              <a:rPr lang="ja-JP" altLang="en-US" dirty="0">
                <a:solidFill>
                  <a:prstClr val="black"/>
                </a:solidFill>
              </a:rPr>
              <a:t>を確認．アクタが飛んでいくのは正常動作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FCB863-07CB-4F0D-9EB6-9656ABD2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87" y="2625994"/>
            <a:ext cx="7307222" cy="39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6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⑫ 床を動かす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79218" y="1576050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lang="en-US" altLang="ja-JP" b="1" dirty="0">
                <a:solidFill>
                  <a:prstClr val="black"/>
                </a:solidFill>
              </a:rPr>
              <a:t>U </a:t>
            </a:r>
            <a:r>
              <a:rPr lang="ja-JP" altLang="en-US" b="1" dirty="0">
                <a:solidFill>
                  <a:prstClr val="black"/>
                </a:solidFill>
              </a:rPr>
              <a:t>キーと </a:t>
            </a:r>
            <a:r>
              <a:rPr lang="en-US" altLang="ja-JP" b="1" dirty="0">
                <a:solidFill>
                  <a:prstClr val="black"/>
                </a:solidFill>
              </a:rPr>
              <a:t>I</a:t>
            </a:r>
            <a:r>
              <a:rPr lang="ja-JP" altLang="en-US" b="1" dirty="0">
                <a:solidFill>
                  <a:prstClr val="black"/>
                </a:solidFill>
              </a:rPr>
              <a:t> キーで床が傾く．他のアクタは影響を受ける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737C2A-DD74-4AF9-8D3D-E719277F8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77" y="2669120"/>
            <a:ext cx="7557095" cy="40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F68FC4-7AA0-4E94-BA38-BFC0A189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テレポート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821992-35E9-4E2B-B665-3495B49E5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Unreal Engine </a:t>
            </a:r>
            <a:r>
              <a:rPr kumimoji="1" lang="ja-JP" altLang="en-US" dirty="0"/>
              <a:t>のテレポートの機能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テレポートが </a:t>
            </a:r>
            <a:r>
              <a:rPr lang="en-US" altLang="ja-JP" dirty="0"/>
              <a:t>OFF </a:t>
            </a:r>
            <a:r>
              <a:rPr lang="ja-JP" altLang="en-US" dirty="0"/>
              <a:t>のとき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物理シミュレーション</a:t>
            </a:r>
            <a:r>
              <a:rPr lang="ja-JP" altLang="en-US" dirty="0"/>
              <a:t>で</a:t>
            </a:r>
            <a:r>
              <a:rPr kumimoji="1" lang="ja-JP" altLang="en-US" dirty="0"/>
              <a:t>の衝突で，</a:t>
            </a:r>
            <a:r>
              <a:rPr kumimoji="1" lang="ja-JP" altLang="en-US" dirty="0">
                <a:solidFill>
                  <a:srgbClr val="FF0000"/>
                </a:solidFill>
              </a:rPr>
              <a:t>速度が変化</a:t>
            </a:r>
            <a:r>
              <a:rPr kumimoji="1" lang="ja-JP" altLang="en-US" dirty="0"/>
              <a:t>する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/>
              <a:t>テレポートが </a:t>
            </a:r>
            <a:r>
              <a:rPr kumimoji="1" lang="en-US" altLang="ja-JP" dirty="0"/>
              <a:t>ON </a:t>
            </a:r>
            <a:r>
              <a:rPr kumimoji="1" lang="ja-JP" altLang="en-US" dirty="0"/>
              <a:t>のとき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物理シミュレーションでの衝突で，</a:t>
            </a:r>
            <a:r>
              <a:rPr lang="ja-JP" altLang="en-US" dirty="0">
                <a:solidFill>
                  <a:srgbClr val="FF0000"/>
                </a:solidFill>
              </a:rPr>
              <a:t>場所が変化</a:t>
            </a:r>
            <a:r>
              <a:rPr lang="ja-JP" altLang="en-US" dirty="0"/>
              <a:t>する．</a:t>
            </a:r>
            <a:r>
              <a:rPr lang="ja-JP" altLang="en-US" dirty="0">
                <a:solidFill>
                  <a:srgbClr val="FF0000"/>
                </a:solidFill>
              </a:rPr>
              <a:t>速度は変化しない</a:t>
            </a:r>
            <a:r>
              <a:rPr lang="ja-JP" altLang="en-US" dirty="0"/>
              <a:t>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8172F1-3482-4C05-BF48-FC69F085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2166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⑬ テレポートを行う設定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8B98866-7963-4904-BABF-9835BD657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54" y="1508864"/>
            <a:ext cx="7329125" cy="451335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E208737-5B5C-445B-A0B4-DB2FD31E6260}"/>
              </a:ext>
            </a:extLst>
          </p:cNvPr>
          <p:cNvSpPr/>
          <p:nvPr/>
        </p:nvSpPr>
        <p:spPr>
          <a:xfrm>
            <a:off x="3937716" y="5367235"/>
            <a:ext cx="796413" cy="2726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18BA9BE-AAF0-4833-A86E-5A694792BF67}"/>
              </a:ext>
            </a:extLst>
          </p:cNvPr>
          <p:cNvSpPr/>
          <p:nvPr/>
        </p:nvSpPr>
        <p:spPr>
          <a:xfrm>
            <a:off x="4736770" y="3680202"/>
            <a:ext cx="796413" cy="2726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E87E86F-84A4-4269-A747-1828D0F24114}"/>
              </a:ext>
            </a:extLst>
          </p:cNvPr>
          <p:cNvSpPr txBox="1"/>
          <p:nvPr/>
        </p:nvSpPr>
        <p:spPr>
          <a:xfrm>
            <a:off x="2688696" y="6138803"/>
            <a:ext cx="581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レベルブループリントで「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Teleport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」にチェック</a:t>
            </a:r>
          </a:p>
        </p:txBody>
      </p:sp>
    </p:spTree>
    <p:extLst>
      <p:ext uri="{BB962C8B-B14F-4D97-AF65-F5344CB8AC3E}">
        <p14:creationId xmlns:p14="http://schemas.microsoft.com/office/powerpoint/2010/main" val="377855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⑭ 再びプレイして確認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テレポートにより，アクタが飛んでいくようなことは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なくなる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2CD123-962E-47C2-AF05-33F7AF39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62" y="2651208"/>
            <a:ext cx="8035065" cy="35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0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4A5DE441-2837-4AD8-AB77-7A5C4083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" y="1235231"/>
            <a:ext cx="9144000" cy="489839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10653" y="634580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モードタブ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さまざまなモードの切り替え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35582" y="1259915"/>
            <a:ext cx="1732595" cy="50783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839527" y="918852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345240" y="1517218"/>
            <a:ext cx="1798759" cy="116481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85122" y="2682031"/>
            <a:ext cx="1840007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1407695" y="1911143"/>
            <a:ext cx="5931569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2782169" y="2682031"/>
            <a:ext cx="3485249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ゲームプレイ中は，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W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S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」などで操作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F849ACF-58A0-487D-8FF6-2A32C400135C}"/>
              </a:ext>
            </a:extLst>
          </p:cNvPr>
          <p:cNvSpPr/>
          <p:nvPr/>
        </p:nvSpPr>
        <p:spPr bwMode="auto">
          <a:xfrm>
            <a:off x="25130" y="4575768"/>
            <a:ext cx="7259992" cy="148213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117655" y="4331918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B3BFC8-CB67-497F-9013-F13227A7B44F}"/>
              </a:ext>
            </a:extLst>
          </p:cNvPr>
          <p:cNvSpPr txBox="1"/>
          <p:nvPr/>
        </p:nvSpPr>
        <p:spPr>
          <a:xfrm>
            <a:off x="2800637" y="4750559"/>
            <a:ext cx="2435282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コンテンツブラウザ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コンテンツアセットの編集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285" y="2947242"/>
            <a:ext cx="4074876" cy="298895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1590" y="721411"/>
            <a:ext cx="88024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床の上でボールなどを転がすゲームを作成してみなさい．</a:t>
            </a:r>
            <a:endParaRPr kumimoji="1" lang="en-US" altLang="ja-JP" sz="2400" dirty="0"/>
          </a:p>
          <a:p>
            <a:r>
              <a:rPr kumimoji="1" lang="ja-JP" altLang="en-US" sz="2400" dirty="0"/>
              <a:t>さらに，</a:t>
            </a:r>
            <a:endParaRPr kumimoji="1" lang="en-US" altLang="ja-JP" sz="2400" dirty="0"/>
          </a:p>
          <a:p>
            <a:r>
              <a:rPr kumimoji="1" lang="ja-JP" altLang="en-US" sz="2400" dirty="0"/>
              <a:t>・障害物を置いてみなさい．</a:t>
            </a:r>
            <a:endParaRPr kumimoji="1" lang="en-US" altLang="ja-JP" sz="2400" dirty="0"/>
          </a:p>
          <a:p>
            <a:r>
              <a:rPr kumimoji="1" lang="ja-JP" altLang="en-US" sz="2400" dirty="0"/>
              <a:t>・床がいろんな方向（</a:t>
            </a:r>
            <a:r>
              <a:rPr kumimoji="1" lang="en-US" altLang="ja-JP" sz="2400" dirty="0"/>
              <a:t>X,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Y, Z</a:t>
            </a:r>
            <a:r>
              <a:rPr kumimoji="1" lang="ja-JP" altLang="en-US" sz="2400" dirty="0"/>
              <a:t>）に動くようにしなさい</a:t>
            </a:r>
            <a:endParaRPr kumimoji="1" lang="en-US" altLang="ja-JP" sz="2400" dirty="0"/>
          </a:p>
          <a:p>
            <a:r>
              <a:rPr kumimoji="1" lang="ja-JP" altLang="en-US" sz="2400" dirty="0"/>
              <a:t>・キーボード操作で動かせるオブジェクトを増やしてみなさい</a:t>
            </a:r>
            <a:endParaRPr kumimoji="1" lang="en-US" altLang="ja-JP" sz="2400" dirty="0"/>
          </a:p>
          <a:p>
            <a:r>
              <a:rPr kumimoji="1" lang="ja-JP" altLang="en-US" sz="2400" dirty="0"/>
              <a:t>・サードパーソンのゲームでもためしてみなさい</a:t>
            </a:r>
            <a:endParaRPr kumimoji="1" lang="en-US" altLang="ja-JP" sz="2400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998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今から行うこと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床（</a:t>
            </a:r>
            <a:r>
              <a:rPr kumimoji="1" lang="en-US" altLang="ja-JP" b="1" dirty="0"/>
              <a:t>Floor</a:t>
            </a:r>
            <a:r>
              <a:rPr kumimoji="1" lang="ja-JP" altLang="en-US" b="1" dirty="0"/>
              <a:t>）をキーボードを使って動かす</a:t>
            </a:r>
            <a:endParaRPr kumimoji="1" lang="en-US" altLang="ja-JP" b="1" dirty="0"/>
          </a:p>
          <a:p>
            <a:endParaRPr lang="en-US" altLang="ja-JP" dirty="0"/>
          </a:p>
          <a:p>
            <a:r>
              <a:rPr lang="ja-JP" altLang="en-US" b="1" dirty="0"/>
              <a:t>床（</a:t>
            </a:r>
            <a:r>
              <a:rPr lang="en-US" altLang="ja-JP" b="1" dirty="0"/>
              <a:t>Floor</a:t>
            </a:r>
            <a:r>
              <a:rPr lang="ja-JP" altLang="en-US" b="1" dirty="0"/>
              <a:t>）</a:t>
            </a:r>
            <a:r>
              <a:rPr kumimoji="1" lang="ja-JP" altLang="en-US" dirty="0"/>
              <a:t>はアクタ</a:t>
            </a:r>
            <a:endParaRPr kumimoji="1" lang="en-US" altLang="ja-JP" dirty="0"/>
          </a:p>
          <a:p>
            <a:r>
              <a:rPr lang="en-US" altLang="ja-JP" dirty="0"/>
              <a:t>Floor </a:t>
            </a:r>
            <a:r>
              <a:rPr lang="ja-JP" altLang="en-US" dirty="0"/>
              <a:t>の「</a:t>
            </a:r>
            <a:r>
              <a:rPr lang="ja-JP" altLang="en-US" b="1" dirty="0"/>
              <a:t>可動性</a:t>
            </a:r>
            <a:r>
              <a:rPr lang="ja-JP" altLang="en-US" dirty="0"/>
              <a:t>」を「</a:t>
            </a:r>
            <a:r>
              <a:rPr lang="ja-JP" altLang="en-US" b="1" dirty="0"/>
              <a:t>ムーバブル</a:t>
            </a:r>
            <a:r>
              <a:rPr lang="ja-JP" altLang="en-US" dirty="0"/>
              <a:t>」に設定</a:t>
            </a:r>
            <a:endParaRPr lang="en-US" altLang="ja-JP" dirty="0"/>
          </a:p>
          <a:p>
            <a:r>
              <a:rPr kumimoji="1" lang="ja-JP" altLang="en-US" b="1" dirty="0"/>
              <a:t>キーボード</a:t>
            </a:r>
            <a:r>
              <a:rPr lang="ja-JP" altLang="en-US" b="1" dirty="0"/>
              <a:t>イベント</a:t>
            </a:r>
            <a:r>
              <a:rPr lang="ja-JP" altLang="en-US" dirty="0"/>
              <a:t>により</a:t>
            </a:r>
            <a:r>
              <a:rPr lang="ja-JP" altLang="en-US" b="1" dirty="0"/>
              <a:t>回転</a:t>
            </a:r>
            <a:r>
              <a:rPr lang="ja-JP" altLang="en-US" dirty="0"/>
              <a:t>させる（レベルブループリントを使用）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12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EA30BC-0B95-4B47-B4E7-1182E6EF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9" y="1692860"/>
            <a:ext cx="8825592" cy="45997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① レベルブループリントを開く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62F942-E096-4144-AF73-47906B13B613}"/>
              </a:ext>
            </a:extLst>
          </p:cNvPr>
          <p:cNvSpPr/>
          <p:nvPr/>
        </p:nvSpPr>
        <p:spPr>
          <a:xfrm>
            <a:off x="7028515" y="2061291"/>
            <a:ext cx="892741" cy="5436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62F942-E096-4144-AF73-47906B13B613}"/>
              </a:ext>
            </a:extLst>
          </p:cNvPr>
          <p:cNvSpPr/>
          <p:nvPr/>
        </p:nvSpPr>
        <p:spPr>
          <a:xfrm>
            <a:off x="7028515" y="3182015"/>
            <a:ext cx="1959119" cy="3160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76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0598303-E384-4471-8363-065A83EE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432" y="5659587"/>
            <a:ext cx="2987829" cy="120973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0742073-12F2-47F2-BC6D-04B13D273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482" y="2267864"/>
            <a:ext cx="3374278" cy="33633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760989"/>
            <a:ext cx="8408193" cy="6273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②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U</a:t>
            </a:r>
            <a:r>
              <a:rPr lang="ja-JP" altLang="en-US" sz="2800" dirty="0">
                <a:solidFill>
                  <a:schemeClr val="bg1"/>
                </a:solidFill>
              </a:rPr>
              <a:t>」キー（キーボードイベント）に関するノードの追加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右クリックしたのち，「</a:t>
            </a:r>
            <a:r>
              <a:rPr lang="ja-JP" altLang="en-US" b="1" dirty="0"/>
              <a:t>インプット</a:t>
            </a:r>
            <a:r>
              <a:rPr lang="ja-JP" altLang="en-US" dirty="0"/>
              <a:t>」を展開，「</a:t>
            </a:r>
            <a:r>
              <a:rPr lang="ja-JP" altLang="en-US" b="1" dirty="0"/>
              <a:t>キーボードイベント</a:t>
            </a:r>
            <a:r>
              <a:rPr lang="ja-JP" altLang="en-US" dirty="0"/>
              <a:t>」を展開し，</a:t>
            </a:r>
            <a:r>
              <a:rPr lang="ja-JP" altLang="en-US" b="1" dirty="0"/>
              <a:t>キーの種類</a:t>
            </a:r>
            <a:r>
              <a:rPr lang="ja-JP" altLang="en-US" dirty="0"/>
              <a:t>を選ぶ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445106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レベルブループリントで，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3374211" y="3163877"/>
            <a:ext cx="946897" cy="3122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386487" y="4708927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87322" y="592785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キーの種類を選ぶ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449416" y="6170140"/>
            <a:ext cx="1369860" cy="332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0CA5F5-F1DC-4259-8DE9-10E9F3D93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1" y="2267864"/>
            <a:ext cx="2727590" cy="20855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C2F7568-F8C5-47CF-B16D-157555829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577" y="2237664"/>
            <a:ext cx="1833159" cy="24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6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DE6C957-D16B-44CF-A8B5-D4CAAC9F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" y="2298748"/>
            <a:ext cx="8510305" cy="4508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③ </a:t>
            </a:r>
            <a:r>
              <a:rPr lang="en-US" altLang="ja-JP" sz="2800" dirty="0">
                <a:solidFill>
                  <a:schemeClr val="bg1"/>
                </a:solidFill>
              </a:rPr>
              <a:t>Floor </a:t>
            </a:r>
            <a:r>
              <a:rPr lang="ja-JP" altLang="en-US" sz="2800" dirty="0">
                <a:solidFill>
                  <a:schemeClr val="bg1"/>
                </a:solidFill>
              </a:rPr>
              <a:t>アクタをムーバブルに設定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椅子の下にある床（</a:t>
            </a:r>
            <a:r>
              <a:rPr lang="en-US" altLang="ja-JP" b="1" dirty="0"/>
              <a:t>Floor</a:t>
            </a:r>
            <a:r>
              <a:rPr lang="ja-JP" altLang="en-US" b="1" dirty="0"/>
              <a:t>）</a:t>
            </a:r>
            <a:r>
              <a:rPr lang="ja-JP" altLang="en-US" dirty="0"/>
              <a:t>を選び，「</a:t>
            </a:r>
            <a:r>
              <a:rPr lang="ja-JP" altLang="en-US" b="1" dirty="0"/>
              <a:t>可動性</a:t>
            </a:r>
            <a:r>
              <a:rPr lang="ja-JP" altLang="en-US" dirty="0"/>
              <a:t>」の「</a:t>
            </a:r>
            <a:r>
              <a:rPr lang="ja-JP" altLang="en-US" b="1" dirty="0"/>
              <a:t>ムーバブル</a:t>
            </a:r>
            <a:r>
              <a:rPr lang="ja-JP" altLang="en-US" dirty="0"/>
              <a:t>」をチェック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286500" y="3429000"/>
            <a:ext cx="2203450" cy="1968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341463" y="4708526"/>
            <a:ext cx="3945037" cy="15970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814845" y="5946070"/>
            <a:ext cx="714876" cy="2601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85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④ </a:t>
            </a:r>
            <a:r>
              <a:rPr lang="en-US" altLang="ja-JP" sz="2800" dirty="0">
                <a:solidFill>
                  <a:schemeClr val="bg1"/>
                </a:solidFill>
              </a:rPr>
              <a:t>Floor </a:t>
            </a:r>
            <a:r>
              <a:rPr lang="ja-JP" altLang="en-US" sz="2800" dirty="0" err="1">
                <a:solidFill>
                  <a:schemeClr val="bg1"/>
                </a:solidFill>
              </a:rPr>
              <a:t>への</a:t>
            </a:r>
            <a:r>
              <a:rPr lang="ja-JP" altLang="en-US" sz="2800" dirty="0">
                <a:solidFill>
                  <a:schemeClr val="bg1"/>
                </a:solidFill>
              </a:rPr>
              <a:t>リファレンスを作成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89721" y="4789502"/>
            <a:ext cx="4038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レベルブループリントで，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右クリック．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en-US" altLang="ja-JP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Floor</a:t>
            </a:r>
            <a:r>
              <a:rPr kumimoji="1"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のリファレンスを作成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メインの画面で</a:t>
            </a:r>
            <a:r>
              <a:rPr lang="en-US" altLang="ja-JP" b="1" dirty="0"/>
              <a:t>Floor</a:t>
            </a:r>
            <a:r>
              <a:rPr lang="ja-JP" altLang="en-US" b="1" dirty="0"/>
              <a:t> </a:t>
            </a:r>
            <a:r>
              <a:rPr lang="ja-JP" altLang="en-US" dirty="0"/>
              <a:t>を選択．</a:t>
            </a:r>
            <a:r>
              <a:rPr lang="ja-JP" altLang="en-US" b="1" dirty="0"/>
              <a:t>レベルブループリント</a:t>
            </a:r>
            <a:r>
              <a:rPr lang="ja-JP" altLang="en-US" dirty="0"/>
              <a:t>の画面で右クリック．「</a:t>
            </a:r>
            <a:r>
              <a:rPr lang="en-US" altLang="ja-JP" b="1" dirty="0"/>
              <a:t>Floor </a:t>
            </a:r>
            <a:r>
              <a:rPr lang="ja-JP" altLang="en-US" b="1" dirty="0"/>
              <a:t>のリファレンスを作成</a:t>
            </a:r>
            <a:r>
              <a:rPr lang="ja-JP" altLang="en-US" dirty="0"/>
              <a:t>」を選ぶ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50F51CC-A40E-41D8-BAF6-82FA6D9A5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9" y="2355609"/>
            <a:ext cx="2897463" cy="2089639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8044B19-5A03-431D-92A4-1B939E50C41D}"/>
              </a:ext>
            </a:extLst>
          </p:cNvPr>
          <p:cNvSpPr/>
          <p:nvPr/>
        </p:nvSpPr>
        <p:spPr>
          <a:xfrm>
            <a:off x="241300" y="3302002"/>
            <a:ext cx="2514600" cy="2476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6A6DB1-8B04-486C-B4B8-90344F964063}"/>
              </a:ext>
            </a:extLst>
          </p:cNvPr>
          <p:cNvSpPr txBox="1"/>
          <p:nvPr/>
        </p:nvSpPr>
        <p:spPr>
          <a:xfrm>
            <a:off x="55469" y="4773269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Floor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を選択．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（アウトライナーが便利）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3F315BB-E699-4478-A112-B183880BC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724" y="2355608"/>
            <a:ext cx="5503976" cy="231349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50C3BA8-49FB-429E-847C-C8AFE97D84A1}"/>
              </a:ext>
            </a:extLst>
          </p:cNvPr>
          <p:cNvSpPr/>
          <p:nvPr/>
        </p:nvSpPr>
        <p:spPr>
          <a:xfrm>
            <a:off x="3636112" y="3549649"/>
            <a:ext cx="2440838" cy="3175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189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FBC6EE5-D72D-4777-AB17-72280F91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664" y="4900015"/>
            <a:ext cx="2819545" cy="13145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EF1A3C-1948-4712-8581-582EA281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301" y="2477393"/>
            <a:ext cx="3427549" cy="2074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⑤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lang="ja-JP" altLang="en-US" sz="2800" dirty="0">
                <a:solidFill>
                  <a:schemeClr val="bg1"/>
                </a:solidFill>
              </a:rPr>
              <a:t>」キー（キーボードイベント）に関するノードの追加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lang="en-US" altLang="ja-JP" b="1" dirty="0">
                <a:solidFill>
                  <a:prstClr val="black"/>
                </a:solidFill>
                <a:latin typeface="メイリオ" panose="020B0604030504040204" pitchFamily="50" charset="-128"/>
              </a:rPr>
              <a:t>Floor</a:t>
            </a: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</a:rPr>
              <a:t> から線を伸ばした状態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</a:rPr>
              <a:t>で</a:t>
            </a:r>
            <a:r>
              <a:rPr kumimoji="1" lang="ja-JP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，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lang="ja-JP" altLang="en-US" b="1" dirty="0">
                <a:solidFill>
                  <a:prstClr val="black"/>
                </a:solidFill>
              </a:rPr>
              <a:t>ユーティリティ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」を展開，「</a:t>
            </a:r>
            <a:r>
              <a:rPr lang="ja-JP" altLang="en-US" dirty="0">
                <a:solidFill>
                  <a:prstClr val="black"/>
                </a:solidFill>
              </a:rPr>
              <a:t>ト</a:t>
            </a:r>
            <a:r>
              <a:rPr lang="ja-JP" altLang="en-US" b="1" dirty="0">
                <a:solidFill>
                  <a:prstClr val="black"/>
                </a:solidFill>
              </a:rPr>
              <a:t>ランスフォーメーション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」を展開し，</a:t>
            </a:r>
            <a:r>
              <a:rPr lang="ja-JP" altLang="en-US" b="1" dirty="0">
                <a:solidFill>
                  <a:prstClr val="black"/>
                </a:solidFill>
              </a:rPr>
              <a:t>「</a:t>
            </a:r>
            <a:r>
              <a:rPr lang="en-US" altLang="ja-JP" b="1" dirty="0" err="1">
                <a:solidFill>
                  <a:prstClr val="black"/>
                </a:solidFill>
              </a:rPr>
              <a:t>AddActorWorldRotation</a:t>
            </a:r>
            <a:r>
              <a:rPr lang="ja-JP" altLang="en-US" b="1" dirty="0">
                <a:solidFill>
                  <a:prstClr val="black"/>
                </a:solidFill>
              </a:rPr>
              <a:t>」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を選ぶ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5235" y="5104494"/>
            <a:ext cx="29450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Floor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で右クリックし，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線を伸ばし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右ボタンを離す．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メニューが出る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875486" y="5801722"/>
            <a:ext cx="1768331" cy="267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189464" y="4181163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72000" y="456090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ユーティティ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595914" y="4887143"/>
            <a:ext cx="1625237" cy="2697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64161" y="6209019"/>
            <a:ext cx="4465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トランスフォーメーションを展開，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AddActorWorldRotation</a:t>
            </a: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を選ぶ</a:t>
            </a:r>
            <a:endParaRPr kumimoji="1" lang="en-US" altLang="ja-JP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1DB816-1FFB-4E88-866F-E2874F0AB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5" y="2518719"/>
            <a:ext cx="3167798" cy="24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4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145345-AEA7-4DF5-BD56-492272475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7" y="1913278"/>
            <a:ext cx="8931192" cy="3870834"/>
          </a:xfrm>
          <a:prstGeom prst="rect">
            <a:avLst/>
          </a:prstGeom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84EA302-027D-46B9-B211-7C099FF734C5}"/>
              </a:ext>
            </a:extLst>
          </p:cNvPr>
          <p:cNvSpPr txBox="1">
            <a:spLocks/>
          </p:cNvSpPr>
          <p:nvPr/>
        </p:nvSpPr>
        <p:spPr>
          <a:xfrm>
            <a:off x="341396" y="785216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レベルブループリントで，次のようになるので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lang="ja-JP" altLang="en-US" dirty="0">
                <a:solidFill>
                  <a:prstClr val="black"/>
                </a:solidFill>
              </a:rPr>
              <a:t>確認する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56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693</Words>
  <Application>Microsoft Office PowerPoint</Application>
  <PresentationFormat>画面に合わせる (4:3)</PresentationFormat>
  <Paragraphs>109</Paragraphs>
  <Slides>20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メイリオ</vt:lpstr>
      <vt:lpstr>游ゴシック</vt:lpstr>
      <vt:lpstr>Arial</vt:lpstr>
      <vt:lpstr>Calibri</vt:lpstr>
      <vt:lpstr>Lucida Console</vt:lpstr>
      <vt:lpstr>Office テーマ</vt:lpstr>
      <vt:lpstr>ue-11. キーボードイベントと テレポート機能を活用した 3D オブジェクト操作の基本</vt:lpstr>
      <vt:lpstr>PowerPoint プレゼンテーション</vt:lpstr>
      <vt:lpstr>今から行うこと</vt:lpstr>
      <vt:lpstr>① レベルブループリントを開く</vt:lpstr>
      <vt:lpstr>② キーボードの「U」キー（キーボードイベント）に関するノードの追加</vt:lpstr>
      <vt:lpstr>③ Floor アクタをムーバブルに設定</vt:lpstr>
      <vt:lpstr>④ Floor へのリファレンスを作成</vt:lpstr>
      <vt:lpstr>⑤ キーボードの「E」キー（キーボードイベント）に関するノードの追加</vt:lpstr>
      <vt:lpstr>PowerPoint プレゼンテーション</vt:lpstr>
      <vt:lpstr>⑥ キーボードの「U」キーで，X軸周りに「5.0」傾くように設定</vt:lpstr>
      <vt:lpstr>⑦ プレイして確認</vt:lpstr>
      <vt:lpstr>⑧ キーボードの「I」キーで，X軸周りに「-5.0」傾くように設定</vt:lpstr>
      <vt:lpstr>⑨ 再びプレイして確認</vt:lpstr>
      <vt:lpstr>⑩ すべての 「StaticMeshes アクター」について，物理シミュレーションを行う設定</vt:lpstr>
      <vt:lpstr>⑪ 再びプレイして確認</vt:lpstr>
      <vt:lpstr>⑫ 床を動かす</vt:lpstr>
      <vt:lpstr>テレポート</vt:lpstr>
      <vt:lpstr>⑬ テレポートを行う設定</vt:lpstr>
      <vt:lpstr>⑭ 再びプレイして確認</vt:lpstr>
      <vt:lpstr>演習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ue-11. キーボードイベント，テレポートの演習</dc:title>
  <dc:creator>kaneko kunihiko</dc:creator>
  <cp:lastModifiedBy>金子　邦彦</cp:lastModifiedBy>
  <cp:revision>33</cp:revision>
  <dcterms:created xsi:type="dcterms:W3CDTF">2020-01-10T17:29:52Z</dcterms:created>
  <dcterms:modified xsi:type="dcterms:W3CDTF">2025-03-05T13:15:57Z</dcterms:modified>
</cp:coreProperties>
</file>