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553" r:id="rId2"/>
    <p:sldId id="577" r:id="rId3"/>
    <p:sldId id="566" r:id="rId4"/>
    <p:sldId id="567" r:id="rId5"/>
    <p:sldId id="568" r:id="rId6"/>
    <p:sldId id="569" r:id="rId7"/>
    <p:sldId id="570" r:id="rId8"/>
    <p:sldId id="573" r:id="rId9"/>
    <p:sldId id="575" r:id="rId10"/>
    <p:sldId id="576" r:id="rId11"/>
    <p:sldId id="574" r:id="rId12"/>
    <p:sldId id="572" r:id="rId13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099" autoAdjust="0"/>
    <p:restoredTop sz="94660"/>
  </p:normalViewPr>
  <p:slideViewPr>
    <p:cSldViewPr snapToGrid="0">
      <p:cViewPr varScale="1">
        <p:scale>
          <a:sx n="52" d="100"/>
          <a:sy n="52" d="100"/>
        </p:scale>
        <p:origin x="418" y="1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EF8-74FE-40A1-902E-125A64E3EB0E}" type="datetimeFigureOut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223C1-63D0-4CA4-8D67-2118CF2CB84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2311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C5B174-42CB-4E29-BEDB-5B349DA0C6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567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81FBDB-3FE1-4E23-8A3E-D23037547262}" type="datetime1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79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7503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376" y="2614172"/>
            <a:ext cx="3086100" cy="1397000"/>
          </a:xfrm>
        </p:spPr>
        <p:txBody>
          <a:bodyPr/>
          <a:lstStyle>
            <a:lvl1pPr algn="r">
              <a:lnSpc>
                <a:spcPct val="100000"/>
              </a:lnSpc>
              <a:defRPr/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284" y="946596"/>
            <a:ext cx="5311720" cy="5267459"/>
          </a:xfrm>
        </p:spPr>
        <p:txBody>
          <a:bodyPr anchor="ctr"/>
          <a:lstStyle>
            <a:lvl1pPr>
              <a:spcBef>
                <a:spcPts val="0"/>
              </a:spcBef>
              <a:defRPr sz="2600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3E3D-4D1D-4163-AD90-B772FBC95A7D}" type="datetime1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直線コネクタ 7">
            <a:extLst>
              <a:ext uri="{FF2B5EF4-FFF2-40B4-BE49-F238E27FC236}">
                <a16:creationId xmlns:a16="http://schemas.microsoft.com/office/drawing/2014/main" id="{FEE24C5F-FDEB-41AC-8EE7-D7A90FDF0D4E}"/>
              </a:ext>
            </a:extLst>
          </p:cNvPr>
          <p:cNvCxnSpPr/>
          <p:nvPr userDrawn="1"/>
        </p:nvCxnSpPr>
        <p:spPr>
          <a:xfrm>
            <a:off x="3408372" y="1771739"/>
            <a:ext cx="0" cy="30818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1724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17190-F4F2-435C-9433-79F7AB9E97BF}" type="datetime1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162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1845" y="175028"/>
            <a:ext cx="8461208" cy="469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1845" y="846253"/>
            <a:ext cx="8461208" cy="53331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FBE731-6ED8-4A42-8A57-3C41D7584935}" type="datetime1">
              <a:rPr kumimoji="1" lang="ja-JP" altLang="en-US" smtClean="0"/>
              <a:t>2023/11/26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5071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メイリオ" panose="020B0604030504040204" pitchFamily="50" charset="-128"/>
              </a:defRPr>
            </a:lvl1pPr>
          </a:lstStyle>
          <a:p>
            <a:fld id="{E205D82C-95A1-431E-8E38-AA614A14CDCF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445425-3AD1-45CB-BDD6-281EC62A9D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22" y="90311"/>
            <a:ext cx="746942" cy="70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kern="1200">
          <a:solidFill>
            <a:srgbClr val="FF0000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Arial" panose="020B0604020202020204" pitchFamily="34" charset="0"/>
          <a:ea typeface="メイリオ" panose="020B0604030504040204" pitchFamily="50" charset="-128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hyperlink" Target="https://www.kkaneko.jp/db/bt/index.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ja-JP" dirty="0"/>
              <a:t>bt-7. Blender 3 </a:t>
            </a:r>
            <a:r>
              <a:rPr lang="ja-JP" altLang="en-US" dirty="0"/>
              <a:t>の</a:t>
            </a:r>
            <a:br>
              <a:rPr lang="en-US" altLang="ja-JP" dirty="0"/>
            </a:br>
            <a:r>
              <a:rPr lang="ja-JP" altLang="en-US" dirty="0"/>
              <a:t>液体アニメーション</a:t>
            </a:r>
          </a:p>
        </p:txBody>
      </p:sp>
      <p:sp>
        <p:nvSpPr>
          <p:cNvPr id="6" name="字幕 5">
            <a:extLst>
              <a:ext uri="{FF2B5EF4-FFF2-40B4-BE49-F238E27FC236}">
                <a16:creationId xmlns:a16="http://schemas.microsoft.com/office/drawing/2014/main" id="{C84E1CA8-AB97-4D64-AAA1-5B084FB857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（</a:t>
            </a:r>
            <a:r>
              <a:rPr lang="en-US" altLang="ja-JP" dirty="0"/>
              <a:t>Blender</a:t>
            </a:r>
            <a:r>
              <a:rPr lang="ja-JP" altLang="en-US" dirty="0"/>
              <a:t> </a:t>
            </a:r>
            <a:r>
              <a:rPr lang="en-US" altLang="ja-JP" dirty="0"/>
              <a:t>3 </a:t>
            </a:r>
            <a:r>
              <a:rPr lang="ja-JP" altLang="en-US" dirty="0"/>
              <a:t>入門）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55940FB6-D91C-4C45-82A6-6C3F63B50793}" type="slidenum">
              <a:rPr lang="ja-JP" altLang="en-US" smtClean="0"/>
              <a:pPr/>
              <a:t>1</a:t>
            </a:fld>
            <a:endParaRPr lang="ja-JP" altLang="en-US" dirty="0"/>
          </a:p>
        </p:txBody>
      </p:sp>
      <p:sp>
        <p:nvSpPr>
          <p:cNvPr id="9" name="正方形/長方形 8"/>
          <p:cNvSpPr/>
          <p:nvPr/>
        </p:nvSpPr>
        <p:spPr>
          <a:xfrm>
            <a:off x="3875482" y="4869762"/>
            <a:ext cx="1415772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ja-JP" altLang="en-US" sz="2400" dirty="0">
                <a:latin typeface="Arial" panose="020B0604020202020204" pitchFamily="34" charset="0"/>
                <a:ea typeface="メイリオ" panose="020B0604030504040204" pitchFamily="50" charset="-128"/>
              </a:rPr>
              <a:t>金子邦彦</a:t>
            </a:r>
          </a:p>
        </p:txBody>
      </p:sp>
      <p:pic>
        <p:nvPicPr>
          <p:cNvPr id="7" name="Picture 2" descr="https://mirrors.creativecommons.org/presskit/buttons/88x31/png/by-nc-sa.e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780" y="6105526"/>
            <a:ext cx="1433790" cy="501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932036" y="3955687"/>
            <a:ext cx="5413277" cy="461665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/>
            <a:r>
              <a:rPr lang="en-US" altLang="ja-JP" sz="2400" dirty="0">
                <a:latin typeface="Arial" panose="020B0604020202020204" pitchFamily="34" charset="0"/>
                <a:ea typeface="メイリオ" panose="020B0604030504040204" pitchFamily="50" charset="-128"/>
                <a:hlinkClick r:id="rId4"/>
              </a:rPr>
              <a:t>https://www.kkaneko.jp/db/bt/index.html</a:t>
            </a:r>
            <a:endParaRPr lang="ja-JP" altLang="en-US" sz="2400" dirty="0">
              <a:latin typeface="Arial" panose="020B0604020202020204" pitchFamily="34" charset="0"/>
              <a:ea typeface="メイリオ" panose="020B0604030504040204" pitchFamily="50" charset="-128"/>
            </a:endParaRPr>
          </a:p>
        </p:txBody>
      </p:sp>
      <p:pic>
        <p:nvPicPr>
          <p:cNvPr id="10" name="図 9" descr="メガネをかけた男性&#10;&#10;自動的に生成された説明">
            <a:extLst>
              <a:ext uri="{FF2B5EF4-FFF2-40B4-BE49-F238E27FC236}">
                <a16:creationId xmlns:a16="http://schemas.microsoft.com/office/drawing/2014/main" id="{8F5501E5-5827-4353-B108-2682FCD6E3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428" y="4610382"/>
            <a:ext cx="710957" cy="93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47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9234B5-4DF4-41F4-9C0C-200CE44A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エフェクターによる影響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206688-B231-4556-A8CB-87CE3E40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78AC705-B752-4D52-BA69-9B8128C87B5F}"/>
              </a:ext>
            </a:extLst>
          </p:cNvPr>
          <p:cNvSpPr txBox="1"/>
          <p:nvPr/>
        </p:nvSpPr>
        <p:spPr>
          <a:xfrm>
            <a:off x="709491" y="6119336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エフェクター無し</a:t>
            </a:r>
            <a:endParaRPr kumimoji="1" lang="en-US" altLang="ja-JP" sz="24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BB8643C-B21F-4956-BDC0-9DD64E22F267}"/>
              </a:ext>
            </a:extLst>
          </p:cNvPr>
          <p:cNvSpPr txBox="1"/>
          <p:nvPr/>
        </p:nvSpPr>
        <p:spPr>
          <a:xfrm>
            <a:off x="4004156" y="6119336"/>
            <a:ext cx="3877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エフェクター有り</a:t>
            </a:r>
            <a:endParaRPr kumimoji="1" lang="en-US" altLang="ja-JP" sz="24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液体はエフェクターの影響を受ける</a:t>
            </a:r>
            <a:endParaRPr kumimoji="1" lang="en-US" altLang="ja-JP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0473" y="650429"/>
            <a:ext cx="2227597" cy="134035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473" y="2007788"/>
            <a:ext cx="2227597" cy="133750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0473" y="3362299"/>
            <a:ext cx="2228497" cy="134588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473" y="4731359"/>
            <a:ext cx="2227597" cy="1359794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371" y="639158"/>
            <a:ext cx="2242027" cy="1362895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371" y="2021750"/>
            <a:ext cx="2225680" cy="1341798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371" y="3381996"/>
            <a:ext cx="2225680" cy="134936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057" y="4765150"/>
            <a:ext cx="2242235" cy="135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09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EFCDA779-5173-486F-BE67-266FF01F0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73" y="644893"/>
            <a:ext cx="8706853" cy="450221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D0BEE02-E3E4-47AE-ADAB-79FD4E3D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フローの挙動がジオメトリ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7A6AF8-CFCC-41AD-A6E0-8DFA2E83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2B8D21-5BFA-43F7-80B8-A8EEE1B6DC7A}"/>
              </a:ext>
            </a:extLst>
          </p:cNvPr>
          <p:cNvSpPr txBox="1"/>
          <p:nvPr/>
        </p:nvSpPr>
        <p:spPr>
          <a:xfrm>
            <a:off x="28944" y="5199988"/>
            <a:ext cx="91150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ジオメトリ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フロータイプ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３次元オブジェクト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を作成（立方体</a:t>
            </a:r>
            <a:r>
              <a:rPr kumimoji="1" lang="ja-JP" altLang="en-US" sz="20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以外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でもよい）．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ドメイン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20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中に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配置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ジオメトリ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のときは，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物理演算プロパティ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流体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」．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フロー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フロータイプ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液体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 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フローの挙動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ジオメトリ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」に設定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45FD23-C4B9-446B-8189-11A60EDC9AA9}"/>
              </a:ext>
            </a:extLst>
          </p:cNvPr>
          <p:cNvSpPr/>
          <p:nvPr/>
        </p:nvSpPr>
        <p:spPr>
          <a:xfrm>
            <a:off x="7358761" y="3429000"/>
            <a:ext cx="1609277" cy="2349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F4757B1-A967-4685-AFE5-A02B96EDB875}"/>
              </a:ext>
            </a:extLst>
          </p:cNvPr>
          <p:cNvSpPr/>
          <p:nvPr/>
        </p:nvSpPr>
        <p:spPr>
          <a:xfrm>
            <a:off x="7602785" y="2680949"/>
            <a:ext cx="1322641" cy="2548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969E726-A8C0-48E2-99E9-6491B03A5D9B}"/>
              </a:ext>
            </a:extLst>
          </p:cNvPr>
          <p:cNvSpPr/>
          <p:nvPr/>
        </p:nvSpPr>
        <p:spPr>
          <a:xfrm>
            <a:off x="6075162" y="4507773"/>
            <a:ext cx="316266" cy="2695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E81D8A-1024-4262-BDED-B71D6121D234}"/>
              </a:ext>
            </a:extLst>
          </p:cNvPr>
          <p:cNvSpPr/>
          <p:nvPr/>
        </p:nvSpPr>
        <p:spPr>
          <a:xfrm flipV="1">
            <a:off x="7358761" y="3789116"/>
            <a:ext cx="1609277" cy="2349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22871655-19D8-4BF1-BA16-E316E061F6D2}"/>
              </a:ext>
            </a:extLst>
          </p:cNvPr>
          <p:cNvSpPr/>
          <p:nvPr/>
        </p:nvSpPr>
        <p:spPr>
          <a:xfrm flipV="1">
            <a:off x="7358761" y="4024044"/>
            <a:ext cx="1609277" cy="23492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7779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9234B5-4DF4-41F4-9C0C-200CE44A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フローの挙動の違い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206688-B231-4556-A8CB-87CE3E40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78AC705-B752-4D52-BA69-9B8128C87B5F}"/>
              </a:ext>
            </a:extLst>
          </p:cNvPr>
          <p:cNvSpPr txBox="1"/>
          <p:nvPr/>
        </p:nvSpPr>
        <p:spPr>
          <a:xfrm>
            <a:off x="709491" y="6027003"/>
            <a:ext cx="32624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フローの挙動：</a:t>
            </a: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流入口</a:t>
            </a:r>
            <a:endParaRPr kumimoji="1" lang="en-US" altLang="ja-JP" sz="24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液体が流入する</a:t>
            </a:r>
            <a:endParaRPr kumimoji="1" lang="en-US" altLang="ja-JP" sz="24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BB8643C-B21F-4956-BDC0-9DD64E22F267}"/>
              </a:ext>
            </a:extLst>
          </p:cNvPr>
          <p:cNvSpPr txBox="1"/>
          <p:nvPr/>
        </p:nvSpPr>
        <p:spPr>
          <a:xfrm>
            <a:off x="4212027" y="6072582"/>
            <a:ext cx="44935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フローの挙動：</a:t>
            </a: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ジオメトリ</a:t>
            </a:r>
            <a:endParaRPr kumimoji="1" lang="en-US" altLang="ja-JP" sz="24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最初，液体はオブジェクトの形</a:t>
            </a:r>
            <a:endParaRPr kumimoji="1" lang="en-US" altLang="ja-JP" sz="2400" b="1" u="sng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3369" y="644893"/>
            <a:ext cx="2194675" cy="133872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369" y="2014781"/>
            <a:ext cx="2194675" cy="131937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369" y="3365316"/>
            <a:ext cx="2194675" cy="133813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3369" y="4729780"/>
            <a:ext cx="2194675" cy="132777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3685" y="648293"/>
            <a:ext cx="2200476" cy="1333871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13686" y="2004942"/>
            <a:ext cx="2200476" cy="134266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3685" y="3365316"/>
            <a:ext cx="2200118" cy="1338131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3686" y="4729780"/>
            <a:ext cx="2203362" cy="134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18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流体アニメーション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2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798" y="937711"/>
            <a:ext cx="8751301" cy="4932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447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95665B6-9D80-458C-ABB8-4E9726586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ja-JP" altLang="en-US" dirty="0"/>
              <a:t>アウトライン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368F8-C711-4457-A709-6FBC7F1FD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dirty="0"/>
              <a:t>流体アニメーション</a:t>
            </a:r>
            <a:endParaRPr lang="en-US" altLang="ja-JP" dirty="0"/>
          </a:p>
          <a:p>
            <a:r>
              <a:rPr lang="ja-JP" altLang="en-US" dirty="0"/>
              <a:t>流体のタイプ：</a:t>
            </a:r>
            <a:r>
              <a:rPr lang="ja-JP" altLang="en-US" b="1" dirty="0">
                <a:solidFill>
                  <a:srgbClr val="C00000"/>
                </a:solidFill>
              </a:rPr>
              <a:t>ドメイン</a:t>
            </a:r>
            <a:r>
              <a:rPr lang="ja-JP" altLang="en-US" dirty="0"/>
              <a:t>，</a:t>
            </a:r>
            <a:r>
              <a:rPr lang="ja-JP" altLang="en-US" b="1" dirty="0">
                <a:solidFill>
                  <a:srgbClr val="C00000"/>
                </a:solidFill>
              </a:rPr>
              <a:t>フロー</a:t>
            </a:r>
            <a:r>
              <a:rPr lang="ja-JP" altLang="en-US" dirty="0"/>
              <a:t>，</a:t>
            </a:r>
            <a:r>
              <a:rPr lang="ja-JP" altLang="en-US" b="1" dirty="0">
                <a:solidFill>
                  <a:srgbClr val="C00000"/>
                </a:solidFill>
              </a:rPr>
              <a:t>エフェクター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dirty="0"/>
              <a:t>ドメインタイプ：</a:t>
            </a:r>
            <a:r>
              <a:rPr lang="ja-JP" altLang="en-US" b="1" dirty="0">
                <a:solidFill>
                  <a:srgbClr val="C00000"/>
                </a:solidFill>
              </a:rPr>
              <a:t>液体</a:t>
            </a:r>
            <a:r>
              <a:rPr lang="ja-JP" altLang="en-US" dirty="0"/>
              <a:t>を選ぶ</a:t>
            </a:r>
            <a:endParaRPr lang="en-US" altLang="ja-JP" dirty="0"/>
          </a:p>
          <a:p>
            <a:r>
              <a:rPr lang="ja-JP" altLang="en-US" dirty="0"/>
              <a:t>フロータイプ：</a:t>
            </a:r>
            <a:r>
              <a:rPr lang="ja-JP" altLang="en-US" b="1" dirty="0">
                <a:solidFill>
                  <a:srgbClr val="C00000"/>
                </a:solidFill>
              </a:rPr>
              <a:t>液体</a:t>
            </a:r>
            <a:r>
              <a:rPr lang="ja-JP" altLang="en-US" dirty="0"/>
              <a:t>を選ぶ</a:t>
            </a:r>
            <a:endParaRPr lang="en-US" altLang="ja-JP" b="1" dirty="0">
              <a:solidFill>
                <a:srgbClr val="C00000"/>
              </a:solidFill>
            </a:endParaRPr>
          </a:p>
          <a:p>
            <a:r>
              <a:rPr lang="ja-JP" altLang="en-US" b="1" dirty="0">
                <a:solidFill>
                  <a:srgbClr val="C00000"/>
                </a:solidFill>
              </a:rPr>
              <a:t>ベイク </a:t>
            </a:r>
            <a:r>
              <a:rPr lang="en-US" altLang="ja-JP" b="1" dirty="0">
                <a:solidFill>
                  <a:srgbClr val="C00000"/>
                </a:solidFill>
              </a:rPr>
              <a:t>(bake) </a:t>
            </a:r>
            <a:r>
              <a:rPr lang="ja-JP" altLang="en-US" b="1" dirty="0">
                <a:solidFill>
                  <a:srgbClr val="C00000"/>
                </a:solidFill>
              </a:rPr>
              <a:t>の操作</a:t>
            </a:r>
            <a:endParaRPr lang="en-US" altLang="ja-JP" b="1" dirty="0">
              <a:solidFill>
                <a:srgbClr val="C00000"/>
              </a:solidFill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35982F-CB59-4F31-B30A-DED86020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E205D82C-95A1-431E-8E38-AA614A14CDCF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0365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6013" y="644893"/>
            <a:ext cx="6872331" cy="450217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7EAA523-8088-4F30-B64F-75534B4C8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ドメインとドメインタイプ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A41F0F-9D7D-4AF4-AD13-2950D14C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3677C0-E053-460A-A85D-AB0BDA1F7AB2}"/>
              </a:ext>
            </a:extLst>
          </p:cNvPr>
          <p:cNvSpPr/>
          <p:nvPr/>
        </p:nvSpPr>
        <p:spPr>
          <a:xfrm>
            <a:off x="6575159" y="3307012"/>
            <a:ext cx="1283456" cy="18338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A50C445-612A-4B4C-B807-4585D0D0E35B}"/>
              </a:ext>
            </a:extLst>
          </p:cNvPr>
          <p:cNvSpPr/>
          <p:nvPr/>
        </p:nvSpPr>
        <p:spPr>
          <a:xfrm>
            <a:off x="6223750" y="2619477"/>
            <a:ext cx="1744594" cy="1341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740F1AC-6B17-4D27-B4E5-65CCB599DB3E}"/>
              </a:ext>
            </a:extLst>
          </p:cNvPr>
          <p:cNvSpPr/>
          <p:nvPr/>
        </p:nvSpPr>
        <p:spPr>
          <a:xfrm>
            <a:off x="5975159" y="3830025"/>
            <a:ext cx="316266" cy="2695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12938581-6D78-4C62-9F38-E848855B4087}"/>
              </a:ext>
            </a:extLst>
          </p:cNvPr>
          <p:cNvSpPr/>
          <p:nvPr/>
        </p:nvSpPr>
        <p:spPr>
          <a:xfrm flipV="1">
            <a:off x="6291425" y="3699792"/>
            <a:ext cx="1567190" cy="26046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5E5CDFA-A001-4F98-87AC-5C5970D5D66F}"/>
              </a:ext>
            </a:extLst>
          </p:cNvPr>
          <p:cNvSpPr txBox="1"/>
          <p:nvPr/>
        </p:nvSpPr>
        <p:spPr>
          <a:xfrm>
            <a:off x="155403" y="5226784"/>
            <a:ext cx="85590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ドメイン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流体アニメーションを行うエリア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の設定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立方体のオブジェクト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を作成（ドメインにするオブジェクトは</a:t>
            </a:r>
            <a:r>
              <a:rPr kumimoji="1" lang="ja-JP" altLang="en-US" sz="20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立方体でなければならない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）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液体アニメーション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のときは，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物理演算プロパティ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流体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」．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ドメイン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ドメインタイプ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液体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」に設定</a:t>
            </a:r>
          </a:p>
        </p:txBody>
      </p:sp>
    </p:spTree>
    <p:extLst>
      <p:ext uri="{BB962C8B-B14F-4D97-AF65-F5344CB8AC3E}">
        <p14:creationId xmlns:p14="http://schemas.microsoft.com/office/powerpoint/2010/main" val="33256613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710" y="757261"/>
            <a:ext cx="6749265" cy="4425318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D0BEE02-E3E4-47AE-ADAB-79FD4E3D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フローの挙動が流入口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7A6AF8-CFCC-41AD-A6E0-8DFA2E83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2B8D21-5BFA-43F7-80B8-A8EEE1B6DC7A}"/>
              </a:ext>
            </a:extLst>
          </p:cNvPr>
          <p:cNvSpPr txBox="1"/>
          <p:nvPr/>
        </p:nvSpPr>
        <p:spPr>
          <a:xfrm>
            <a:off x="52673" y="5226784"/>
            <a:ext cx="86713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流入口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フロータイプ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３次元オブジェクト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を作成（立方体</a:t>
            </a:r>
            <a:r>
              <a:rPr kumimoji="1" lang="ja-JP" altLang="en-US" sz="20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以外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でもよい）．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ドメイン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20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中に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配置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流入口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のときは，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物理演算プロパティ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流体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」．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フロー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フロータイプ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液体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 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フローの挙動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流入口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」に設定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45FD23-C4B9-446B-8189-11A60EDC9AA9}"/>
              </a:ext>
            </a:extLst>
          </p:cNvPr>
          <p:cNvSpPr/>
          <p:nvPr/>
        </p:nvSpPr>
        <p:spPr>
          <a:xfrm>
            <a:off x="6457127" y="3518038"/>
            <a:ext cx="1229058" cy="2179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F4757B1-A967-4685-AFE5-A02B96EDB875}"/>
              </a:ext>
            </a:extLst>
          </p:cNvPr>
          <p:cNvSpPr/>
          <p:nvPr/>
        </p:nvSpPr>
        <p:spPr>
          <a:xfrm>
            <a:off x="6168500" y="2848958"/>
            <a:ext cx="1594475" cy="176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969E726-A8C0-48E2-99E9-6491B03A5D9B}"/>
              </a:ext>
            </a:extLst>
          </p:cNvPr>
          <p:cNvSpPr/>
          <p:nvPr/>
        </p:nvSpPr>
        <p:spPr>
          <a:xfrm>
            <a:off x="5922907" y="3857194"/>
            <a:ext cx="316266" cy="2695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CE81D8A-1024-4262-BDED-B71D6121D234}"/>
              </a:ext>
            </a:extLst>
          </p:cNvPr>
          <p:cNvSpPr/>
          <p:nvPr/>
        </p:nvSpPr>
        <p:spPr>
          <a:xfrm flipV="1">
            <a:off x="6261359" y="3931946"/>
            <a:ext cx="1501616" cy="1947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5D28DCF-6942-49FB-A356-251AB4289103}"/>
              </a:ext>
            </a:extLst>
          </p:cNvPr>
          <p:cNvSpPr/>
          <p:nvPr/>
        </p:nvSpPr>
        <p:spPr>
          <a:xfrm flipV="1">
            <a:off x="6261359" y="4121644"/>
            <a:ext cx="1501616" cy="2010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535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図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3921" y="2565521"/>
            <a:ext cx="2912563" cy="1909075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524" y="2871725"/>
            <a:ext cx="1838351" cy="1622970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914" y="644893"/>
            <a:ext cx="2828541" cy="13016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7524" y="644893"/>
            <a:ext cx="2644911" cy="119068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54FA359-A8C1-4E49-9D1B-0E4B763A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アニメーションのプレビュー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EFB7411-D74B-4800-889C-7E1CE672B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597" y="5197789"/>
            <a:ext cx="8461208" cy="17277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u="sng" dirty="0"/>
              <a:t>アニメーションのプレビューは，次の手順が簡単</a:t>
            </a:r>
            <a:r>
              <a:rPr kumimoji="1" lang="ja-JP" altLang="en-US" sz="2400" dirty="0"/>
              <a:t>．</a:t>
            </a:r>
            <a:endParaRPr kumimoji="1" lang="en-US" altLang="ja-JP" sz="2400" dirty="0"/>
          </a:p>
          <a:p>
            <a:pPr marL="0" indent="0">
              <a:buNone/>
            </a:pPr>
            <a:r>
              <a:rPr lang="ja-JP" altLang="en-US" sz="2400" dirty="0"/>
              <a:t>① タイプを「</a:t>
            </a:r>
            <a:r>
              <a:rPr lang="ja-JP" altLang="en-US" sz="2400" b="1" dirty="0"/>
              <a:t>モジュール</a:t>
            </a:r>
            <a:r>
              <a:rPr lang="ja-JP" altLang="en-US" sz="2400" dirty="0"/>
              <a:t>」，</a:t>
            </a:r>
            <a:r>
              <a:rPr lang="ja-JP" altLang="en-US" sz="2400" b="1" dirty="0"/>
              <a:t>リジューム可</a:t>
            </a:r>
            <a:r>
              <a:rPr lang="ja-JP" altLang="en-US" sz="2400" dirty="0"/>
              <a:t>を</a:t>
            </a:r>
            <a:r>
              <a:rPr lang="ja-JP" altLang="en-US" sz="2400" b="1" dirty="0"/>
              <a:t>チェック</a:t>
            </a:r>
            <a:r>
              <a:rPr lang="ja-JP" altLang="en-US" sz="2400" dirty="0"/>
              <a:t>，② </a:t>
            </a:r>
            <a:r>
              <a:rPr lang="ja-JP" altLang="en-US" sz="2400" b="1" dirty="0"/>
              <a:t>データをベイク</a:t>
            </a:r>
            <a:r>
              <a:rPr lang="ja-JP" altLang="en-US" sz="2400" dirty="0"/>
              <a:t>，③ </a:t>
            </a:r>
            <a:r>
              <a:rPr lang="ja-JP" altLang="en-US" sz="2400" b="1" dirty="0"/>
              <a:t>メッシュ</a:t>
            </a:r>
            <a:r>
              <a:rPr lang="ja-JP" altLang="en-US" sz="2400" dirty="0"/>
              <a:t>を</a:t>
            </a:r>
            <a:r>
              <a:rPr lang="ja-JP" altLang="en-US" sz="2400" b="1" dirty="0"/>
              <a:t>チェック</a:t>
            </a:r>
            <a:r>
              <a:rPr lang="ja-JP" altLang="en-US" sz="2400" dirty="0"/>
              <a:t>し，</a:t>
            </a:r>
            <a:r>
              <a:rPr lang="ja-JP" altLang="en-US" sz="2400" b="1" dirty="0"/>
              <a:t>メッシュをベイク</a:t>
            </a:r>
            <a:r>
              <a:rPr lang="ja-JP" altLang="en-US" sz="2400" dirty="0"/>
              <a:t>，④ </a:t>
            </a:r>
            <a:r>
              <a:rPr lang="ja-JP" altLang="en-US" sz="2400" b="1" dirty="0"/>
              <a:t>アニメーションのプレビュー操作</a:t>
            </a:r>
            <a:endParaRPr kumimoji="1" lang="ja-JP" altLang="en-US" sz="2400" b="1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63E5395-8351-4500-8705-736C9F8C1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6</a:t>
            </a:fld>
            <a:endParaRPr kumimoji="1" lang="ja-JP" altLang="en-US" dirty="0"/>
          </a:p>
        </p:txBody>
      </p:sp>
      <p:sp>
        <p:nvSpPr>
          <p:cNvPr id="6" name="コンテンツ プレースホルダー 2">
            <a:extLst>
              <a:ext uri="{FF2B5EF4-FFF2-40B4-BE49-F238E27FC236}">
                <a16:creationId xmlns:a16="http://schemas.microsoft.com/office/drawing/2014/main" id="{A898376A-EE1C-44BF-A2DF-9EABB2BEF3A8}"/>
              </a:ext>
            </a:extLst>
          </p:cNvPr>
          <p:cNvSpPr txBox="1">
            <a:spLocks/>
          </p:cNvSpPr>
          <p:nvPr/>
        </p:nvSpPr>
        <p:spPr>
          <a:xfrm>
            <a:off x="190132" y="1830201"/>
            <a:ext cx="4955184" cy="12906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① </a:t>
            </a:r>
            <a:r>
              <a:rPr lang="ja-JP" altLang="en-US" sz="2000" b="1" dirty="0"/>
              <a:t>ドメインのオブジェクト</a:t>
            </a:r>
            <a:r>
              <a:rPr lang="ja-JP" altLang="en-US" sz="2000" dirty="0"/>
              <a:t>を</a:t>
            </a:r>
            <a:r>
              <a:rPr lang="ja-JP" altLang="en-US" sz="2000" b="1" dirty="0"/>
              <a:t>選択</a:t>
            </a:r>
            <a:r>
              <a:rPr lang="ja-JP" altLang="en-US" sz="2000" dirty="0"/>
              <a:t>．「</a:t>
            </a:r>
            <a:r>
              <a:rPr lang="ja-JP" altLang="en-US" sz="2000" b="1" dirty="0"/>
              <a:t>物理演算プロパティ</a:t>
            </a:r>
            <a:r>
              <a:rPr lang="ja-JP" altLang="en-US" sz="2000" dirty="0"/>
              <a:t>」で，タイプを「</a:t>
            </a:r>
            <a:r>
              <a:rPr lang="ja-JP" altLang="en-US" sz="2000" b="1" dirty="0"/>
              <a:t>モジュール</a:t>
            </a:r>
            <a:r>
              <a:rPr lang="ja-JP" altLang="en-US" sz="2000" dirty="0"/>
              <a:t>」，</a:t>
            </a:r>
            <a:r>
              <a:rPr lang="ja-JP" altLang="en-US" sz="2000" b="1" dirty="0"/>
              <a:t>リジューム可</a:t>
            </a:r>
            <a:r>
              <a:rPr lang="ja-JP" altLang="en-US" sz="2000" dirty="0"/>
              <a:t>を</a:t>
            </a:r>
            <a:r>
              <a:rPr lang="ja-JP" altLang="en-US" sz="2000" b="1" dirty="0"/>
              <a:t>チェック</a:t>
            </a:r>
          </a:p>
        </p:txBody>
      </p:sp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D1652A55-9055-4C9F-BAC7-A21E0D05197B}"/>
              </a:ext>
            </a:extLst>
          </p:cNvPr>
          <p:cNvSpPr txBox="1">
            <a:spLocks/>
          </p:cNvSpPr>
          <p:nvPr/>
        </p:nvSpPr>
        <p:spPr>
          <a:xfrm>
            <a:off x="5769260" y="2200847"/>
            <a:ext cx="3502331" cy="5165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② </a:t>
            </a:r>
            <a:r>
              <a:rPr lang="ja-JP" altLang="en-US" sz="2000" b="1" dirty="0"/>
              <a:t>データをベイク</a:t>
            </a:r>
          </a:p>
        </p:txBody>
      </p:sp>
      <p:sp>
        <p:nvSpPr>
          <p:cNvPr id="8" name="コンテンツ プレースホルダー 2">
            <a:extLst>
              <a:ext uri="{FF2B5EF4-FFF2-40B4-BE49-F238E27FC236}">
                <a16:creationId xmlns:a16="http://schemas.microsoft.com/office/drawing/2014/main" id="{43B2F209-B201-460C-818B-93A970387C7F}"/>
              </a:ext>
            </a:extLst>
          </p:cNvPr>
          <p:cNvSpPr txBox="1">
            <a:spLocks/>
          </p:cNvSpPr>
          <p:nvPr/>
        </p:nvSpPr>
        <p:spPr>
          <a:xfrm>
            <a:off x="220778" y="4494213"/>
            <a:ext cx="4331671" cy="1727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③ </a:t>
            </a:r>
            <a:r>
              <a:rPr lang="ja-JP" altLang="en-US" sz="2000" b="1" dirty="0"/>
              <a:t>メッシュ</a:t>
            </a:r>
            <a:r>
              <a:rPr lang="ja-JP" altLang="en-US" sz="2000" dirty="0"/>
              <a:t>を</a:t>
            </a:r>
            <a:r>
              <a:rPr lang="ja-JP" altLang="en-US" sz="2000" b="1" dirty="0"/>
              <a:t>チェック</a:t>
            </a:r>
            <a:r>
              <a:rPr lang="ja-JP" altLang="en-US" sz="2000" dirty="0"/>
              <a:t>し展開し，</a:t>
            </a:r>
            <a:r>
              <a:rPr lang="ja-JP" altLang="en-US" sz="2000" b="1" dirty="0"/>
              <a:t>メッシュをベイク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5525952F-5295-4A08-9186-90A079EB8383}"/>
              </a:ext>
            </a:extLst>
          </p:cNvPr>
          <p:cNvSpPr txBox="1">
            <a:spLocks/>
          </p:cNvSpPr>
          <p:nvPr/>
        </p:nvSpPr>
        <p:spPr>
          <a:xfrm>
            <a:off x="4610800" y="4596841"/>
            <a:ext cx="4331671" cy="8684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dirty="0"/>
              <a:t>④ </a:t>
            </a:r>
            <a:r>
              <a:rPr lang="ja-JP" altLang="en-US" sz="2000" b="1" dirty="0"/>
              <a:t>アニメーションのプレビュー操作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7D29F1A-0829-4E80-9740-CDE9C9F06A48}"/>
              </a:ext>
            </a:extLst>
          </p:cNvPr>
          <p:cNvSpPr/>
          <p:nvPr/>
        </p:nvSpPr>
        <p:spPr>
          <a:xfrm>
            <a:off x="1742299" y="1354285"/>
            <a:ext cx="2213365" cy="23834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ED7AF77-F474-47E7-B5C0-74FF2FA71AE3}"/>
              </a:ext>
            </a:extLst>
          </p:cNvPr>
          <p:cNvSpPr/>
          <p:nvPr/>
        </p:nvSpPr>
        <p:spPr>
          <a:xfrm>
            <a:off x="2194178" y="1592630"/>
            <a:ext cx="1558257" cy="23757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E827FBE-8AA3-4E09-8B2C-151E2042D792}"/>
              </a:ext>
            </a:extLst>
          </p:cNvPr>
          <p:cNvSpPr/>
          <p:nvPr/>
        </p:nvSpPr>
        <p:spPr>
          <a:xfrm>
            <a:off x="5983579" y="1641878"/>
            <a:ext cx="2276333" cy="2743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0FC988FC-C5C6-4318-9425-B89A7A5FF925}"/>
              </a:ext>
            </a:extLst>
          </p:cNvPr>
          <p:cNvSpPr/>
          <p:nvPr/>
        </p:nvSpPr>
        <p:spPr>
          <a:xfrm>
            <a:off x="1451888" y="2839675"/>
            <a:ext cx="715981" cy="22418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5E5CA915-BE55-4FD2-AE17-2EAA0DACD05D}"/>
              </a:ext>
            </a:extLst>
          </p:cNvPr>
          <p:cNvSpPr/>
          <p:nvPr/>
        </p:nvSpPr>
        <p:spPr>
          <a:xfrm>
            <a:off x="1407270" y="4219635"/>
            <a:ext cx="1629540" cy="2758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01F46927-1B90-4CD5-8E98-55E83D7FC19C}"/>
              </a:ext>
            </a:extLst>
          </p:cNvPr>
          <p:cNvSpPr/>
          <p:nvPr/>
        </p:nvSpPr>
        <p:spPr>
          <a:xfrm>
            <a:off x="6382805" y="3949378"/>
            <a:ext cx="738940" cy="23995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AED7AF77-F474-47E7-B5C0-74FF2FA71AE3}"/>
              </a:ext>
            </a:extLst>
          </p:cNvPr>
          <p:cNvSpPr/>
          <p:nvPr/>
        </p:nvSpPr>
        <p:spPr>
          <a:xfrm>
            <a:off x="1107524" y="1191393"/>
            <a:ext cx="392900" cy="2635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ED7AF77-F474-47E7-B5C0-74FF2FA71AE3}"/>
              </a:ext>
            </a:extLst>
          </p:cNvPr>
          <p:cNvSpPr/>
          <p:nvPr/>
        </p:nvSpPr>
        <p:spPr>
          <a:xfrm>
            <a:off x="5549913" y="1150385"/>
            <a:ext cx="392900" cy="2635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AED7AF77-F474-47E7-B5C0-74FF2FA71AE3}"/>
              </a:ext>
            </a:extLst>
          </p:cNvPr>
          <p:cNvSpPr/>
          <p:nvPr/>
        </p:nvSpPr>
        <p:spPr>
          <a:xfrm>
            <a:off x="1058988" y="3426177"/>
            <a:ext cx="392900" cy="2635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2578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9234B5-4DF4-41F4-9C0C-200CE44A4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アニメーションのプレビュー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2206688-B231-4556-A8CB-87CE3E40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B1F9F1B-C411-40F5-8DFC-BF522E3538C6}"/>
              </a:ext>
            </a:extLst>
          </p:cNvPr>
          <p:cNvSpPr txBox="1"/>
          <p:nvPr/>
        </p:nvSpPr>
        <p:spPr>
          <a:xfrm>
            <a:off x="4210493" y="1834479"/>
            <a:ext cx="4185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流体アニメーションの結果が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4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アニメーション表示される</a:t>
            </a:r>
            <a:endParaRPr kumimoji="1" lang="en-US" altLang="ja-JP" sz="24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982" y="607636"/>
            <a:ext cx="2602381" cy="155602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949" y="2179464"/>
            <a:ext cx="2602414" cy="154797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274" y="3758919"/>
            <a:ext cx="2609089" cy="153619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949" y="5316776"/>
            <a:ext cx="2602414" cy="15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124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B9DC7-E276-44F4-8F0A-BAEA02F3B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kumimoji="1" lang="ja-JP" altLang="en-US" dirty="0"/>
              <a:t>表示モードによる見え方の違い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01CDD6D-2F7F-4A87-B190-E6423C149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1295" y="3191263"/>
            <a:ext cx="3227805" cy="5570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2400" dirty="0"/>
              <a:t>ワイヤーフレーム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61592C-3A20-4FC3-897A-CB5FC607A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5" name="コンテンツ プレースホルダー 2">
            <a:extLst>
              <a:ext uri="{FF2B5EF4-FFF2-40B4-BE49-F238E27FC236}">
                <a16:creationId xmlns:a16="http://schemas.microsoft.com/office/drawing/2014/main" id="{515DD3CF-A0CA-4267-8B4B-DCB6CBC59778}"/>
              </a:ext>
            </a:extLst>
          </p:cNvPr>
          <p:cNvSpPr txBox="1">
            <a:spLocks/>
          </p:cNvSpPr>
          <p:nvPr/>
        </p:nvSpPr>
        <p:spPr>
          <a:xfrm>
            <a:off x="5979695" y="3191263"/>
            <a:ext cx="3723105" cy="557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ソリッド</a:t>
            </a:r>
          </a:p>
        </p:txBody>
      </p:sp>
      <p:sp>
        <p:nvSpPr>
          <p:cNvPr id="9" name="コンテンツ プレースホルダー 2">
            <a:extLst>
              <a:ext uri="{FF2B5EF4-FFF2-40B4-BE49-F238E27FC236}">
                <a16:creationId xmlns:a16="http://schemas.microsoft.com/office/drawing/2014/main" id="{DA2823BF-5A3D-4CBB-A6ED-218583C4CCDB}"/>
              </a:ext>
            </a:extLst>
          </p:cNvPr>
          <p:cNvSpPr txBox="1">
            <a:spLocks/>
          </p:cNvSpPr>
          <p:nvPr/>
        </p:nvSpPr>
        <p:spPr>
          <a:xfrm>
            <a:off x="785395" y="6077802"/>
            <a:ext cx="3227805" cy="55709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マテリアルプレビュー</a:t>
            </a:r>
          </a:p>
        </p:txBody>
      </p:sp>
      <p:sp>
        <p:nvSpPr>
          <p:cNvPr id="10" name="コンテンツ プレースホルダー 2">
            <a:extLst>
              <a:ext uri="{FF2B5EF4-FFF2-40B4-BE49-F238E27FC236}">
                <a16:creationId xmlns:a16="http://schemas.microsoft.com/office/drawing/2014/main" id="{06B4DACF-EB22-4025-86D3-B22FBF9EE031}"/>
              </a:ext>
            </a:extLst>
          </p:cNvPr>
          <p:cNvSpPr txBox="1">
            <a:spLocks/>
          </p:cNvSpPr>
          <p:nvPr/>
        </p:nvSpPr>
        <p:spPr>
          <a:xfrm>
            <a:off x="6189245" y="6077801"/>
            <a:ext cx="3723105" cy="5570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Arial" panose="020B0604020202020204" pitchFamily="34" charset="0"/>
                <a:ea typeface="メイリオ" panose="020B0604030504040204" pitchFamily="50" charset="-128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400" dirty="0"/>
              <a:t>レンダー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66" y="977333"/>
            <a:ext cx="4489933" cy="221393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827" y="977333"/>
            <a:ext cx="4606173" cy="2213929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66" y="3933729"/>
            <a:ext cx="4486720" cy="2192551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6286" y="3933729"/>
            <a:ext cx="4479460" cy="2192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1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F44DC06-024F-4BEF-9CB2-725DF0A9B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62" y="644894"/>
            <a:ext cx="8749464" cy="45361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D0BEE02-E3E4-47AE-ADAB-79FD4E3DE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ja-JP" altLang="en-US" dirty="0"/>
              <a:t>エフェクターのフロータイプ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E7A6AF8-CFCC-41AD-A6E0-8DFA2E83B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5D82C-95A1-431E-8E38-AA614A14CDCF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2B8D21-5BFA-43F7-80B8-A8EEE1B6DC7A}"/>
              </a:ext>
            </a:extLst>
          </p:cNvPr>
          <p:cNvSpPr txBox="1"/>
          <p:nvPr/>
        </p:nvSpPr>
        <p:spPr>
          <a:xfrm>
            <a:off x="28944" y="5199988"/>
            <a:ext cx="91150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エフェクター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フロータイプ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は，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３次元オブジェクト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を作成（立方体</a:t>
            </a:r>
            <a:r>
              <a:rPr kumimoji="1" lang="ja-JP" altLang="en-US" sz="20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以外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でもよい）．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ドメイン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</a:t>
            </a:r>
            <a:r>
              <a:rPr kumimoji="1" lang="ja-JP" altLang="en-US" sz="2000" u="sng" dirty="0">
                <a:latin typeface="メイリオ" panose="020B0604030504040204" pitchFamily="50" charset="-128"/>
                <a:ea typeface="メイリオ" panose="020B0604030504040204" pitchFamily="50" charset="-128"/>
              </a:rPr>
              <a:t>中に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配置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marL="457200" indent="-457200">
              <a:buFont typeface="+mj-lt"/>
              <a:buAutoNum type="arabicPeriod"/>
            </a:pP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エフェクター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のときは，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物理演算プロパティ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で「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流体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」．</a:t>
            </a:r>
            <a:r>
              <a:rPr kumimoji="1" lang="ja-JP" altLang="en-US" sz="20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タイプ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を「</a:t>
            </a:r>
            <a:r>
              <a:rPr kumimoji="1" lang="ja-JP" altLang="en-US" sz="2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エフェクター</a:t>
            </a:r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」に設定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000" dirty="0">
                <a:latin typeface="メイリオ" panose="020B0604030504040204" pitchFamily="50" charset="-128"/>
                <a:ea typeface="メイリオ" panose="020B0604030504040204" pitchFamily="50" charset="-128"/>
              </a:rPr>
              <a:t>その後，データのベイク，メッシュのベイクを再度行う</a:t>
            </a:r>
            <a:endParaRPr kumimoji="1" lang="en-US" altLang="ja-JP" sz="2000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45FD23-C4B9-446B-8189-11A60EDC9AA9}"/>
              </a:ext>
            </a:extLst>
          </p:cNvPr>
          <p:cNvSpPr/>
          <p:nvPr/>
        </p:nvSpPr>
        <p:spPr>
          <a:xfrm>
            <a:off x="7316148" y="3617858"/>
            <a:ext cx="1609277" cy="2349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F4757B1-A967-4685-AFE5-A02B96EDB875}"/>
              </a:ext>
            </a:extLst>
          </p:cNvPr>
          <p:cNvSpPr/>
          <p:nvPr/>
        </p:nvSpPr>
        <p:spPr>
          <a:xfrm>
            <a:off x="7624091" y="2843697"/>
            <a:ext cx="1322641" cy="2548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969E726-A8C0-48E2-99E9-6491B03A5D9B}"/>
              </a:ext>
            </a:extLst>
          </p:cNvPr>
          <p:cNvSpPr/>
          <p:nvPr/>
        </p:nvSpPr>
        <p:spPr>
          <a:xfrm>
            <a:off x="6075162" y="4545873"/>
            <a:ext cx="316266" cy="2695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34405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460</Words>
  <Application>Microsoft Office PowerPoint</Application>
  <PresentationFormat>画面に合わせる (4:3)</PresentationFormat>
  <Paragraphs>65</Paragraphs>
  <Slides>12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12</vt:i4>
      </vt:variant>
    </vt:vector>
  </HeadingPairs>
  <TitlesOfParts>
    <vt:vector size="17" baseType="lpstr">
      <vt:lpstr>メイリオ</vt:lpstr>
      <vt:lpstr>游ゴシック</vt:lpstr>
      <vt:lpstr>Arial</vt:lpstr>
      <vt:lpstr>Calibri</vt:lpstr>
      <vt:lpstr>Office テーマ</vt:lpstr>
      <vt:lpstr>bt-7. Blender 3 の 液体アニメーション</vt:lpstr>
      <vt:lpstr>流体アニメーション</vt:lpstr>
      <vt:lpstr>アウトライン</vt:lpstr>
      <vt:lpstr>ドメインとドメインタイプ</vt:lpstr>
      <vt:lpstr>フローの挙動が流入口</vt:lpstr>
      <vt:lpstr>アニメーションのプレビュー</vt:lpstr>
      <vt:lpstr>アニメーションのプレビュー</vt:lpstr>
      <vt:lpstr>表示モードによる見え方の違い</vt:lpstr>
      <vt:lpstr>エフェクターのフロータイプ</vt:lpstr>
      <vt:lpstr>エフェクターによる影響</vt:lpstr>
      <vt:lpstr>フローの挙動がジオメトリ</vt:lpstr>
      <vt:lpstr>フローの挙動の違い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Blender 3 入門</dc:title>
  <dc:creator>kunihiko</dc:creator>
  <cp:lastModifiedBy>金子　邦彦</cp:lastModifiedBy>
  <cp:revision>67</cp:revision>
  <cp:lastPrinted>2020-05-07T11:56:39Z</cp:lastPrinted>
  <dcterms:created xsi:type="dcterms:W3CDTF">2020-05-07T06:42:29Z</dcterms:created>
  <dcterms:modified xsi:type="dcterms:W3CDTF">2023-11-26T02:47:39Z</dcterms:modified>
</cp:coreProperties>
</file>