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8" r:id="rId2"/>
    <p:sldId id="377" r:id="rId3"/>
    <p:sldId id="381" r:id="rId4"/>
    <p:sldId id="380" r:id="rId5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000066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9" autoAdjust="0"/>
    <p:restoredTop sz="86430" autoAdjust="0"/>
  </p:normalViewPr>
  <p:slideViewPr>
    <p:cSldViewPr snapToGrid="0">
      <p:cViewPr varScale="1">
        <p:scale>
          <a:sx n="51" d="100"/>
          <a:sy n="51" d="100"/>
        </p:scale>
        <p:origin x="52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954112CB-B3F7-4E60-ACFC-8DF77AE8B8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7C18E14-1E47-4A1E-B925-19DA037744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07EC469-F116-4419-9C51-0C18F0371B98}" type="datetimeFigureOut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829A95B0-F645-4C11-A1B9-54E72A5D28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810BA363-5BD1-410E-9C7C-E5F787334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CC5536-C6FE-4450-8713-7E422843BA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A6D2788-9B5A-470A-86DE-50DB9CE6D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EBB90D-A1A9-42FE-B561-CC9AD86043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B2BD75C-B3FE-46F8-A88E-0698C0619A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47DCFD-CABA-4310-9112-AAE411537A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ja-JP" altLang="en-US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C66ECC-8BDF-4326-B8D3-0CC37BA13F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AF29944-2AA0-41AA-ACC5-FB4B2CD3AF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B96067-2E11-40C8-A960-846038DF00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AFF58A8-930D-44BB-A921-86C9C45275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/>
              <a:t>ワイヤーフレーム</a:t>
            </a:r>
          </a:p>
          <a:p>
            <a:r>
              <a:rPr lang="ja-JP" altLang="en-US"/>
              <a:t>平面上にあること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D9ECF0D-83AD-492C-9C25-A1D042F2EE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212AC75-1480-4EC7-8AFB-988EAE1E37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A07C3C2-02D7-4A21-BCA4-BDBCA8E6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C9C3C-14CB-4564-97A7-9AB30C327F84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6092FC-8BA7-4753-98DA-A3DE5E0D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6B20DB-9AB0-43D0-87E5-119F7130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4478-8489-44BB-B517-30BEB98F28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26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87815-105C-4573-B9DF-838215CD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8981-B64C-4AE1-B03B-F6F74FB65FD0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7E04710-293F-4164-95FB-54F38C66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BF49A5-B194-4891-84E0-787F520D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06EA-53AC-4FEA-AEF2-78833A3F0F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404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B36407-C67E-4557-9E57-B7047394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7AAC55-F886-4863-97D7-B8328ECA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BEC0BA-11AB-46AA-B7A4-21699305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AADC-B040-4B41-97FB-8B4FAA3B4F0B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D47523A-7765-4AAE-89FB-99451A22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FB3A4-3ABA-455B-ACC3-8D454381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947C-1B81-455D-A20F-234DF8429F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009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7F28CB-1EA4-4F89-986B-BE25D0AD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0E7E-84BD-4356-A946-BA8D649142BB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036856D-FA84-4365-84DC-69D2174E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3B3A09-43A6-4D0A-B392-B0148B02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4CDB-D06B-43F5-9E16-8ABCAE9B28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79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9B47200E-4B33-4267-B29A-AAF4D6B4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2CF0-4D6A-4BB9-A451-123369BF66BF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1FA09B4C-F3B4-4948-AE01-7EB79D3B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3AF5B85-BA51-4CF9-9B5B-27C5AF1C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2522-00F6-487E-B2E9-F3AE0C310C0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66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C729721F-D076-447F-A72C-EE0C8D98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7FC3-7F16-4C5F-82DC-82071A43D1DD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8585EC34-31B3-4223-BA78-B198387D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83D22B1-BB7A-40E9-8464-F4AE7EC9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F264-1ADF-4B65-8CBC-1BCEE9D17B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096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A4533C86-AD71-455F-B1C8-C9CC6523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FA34-9589-498D-867E-E8528321055D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9449C6D-8730-461C-B544-4253B7EB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DF2747BF-898F-4EC4-9F00-5BF74C9C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5F8C-8DD6-4748-BCFD-565FE58C7EE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149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EDDF7352-1A1E-43AC-82A3-5F3963F4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1550-FBB6-47AE-BF8A-56A69FFAA5C4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D430213B-976C-4329-9CA3-00B3BEBC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7D9CC46E-FF26-4B9E-B2A7-D38ABC71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3DC8-61D8-433E-9357-844FB4F9C6E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286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7CD49B23-54AE-4A82-B795-9F1C703E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BE2B-54C6-4575-9682-121059B50000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A6E8FAB6-4160-49E9-BD7D-D93088E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FD29C813-18F7-4C0F-AAFC-689B43D5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ADDB-ADD2-48F4-AF3F-FE2AD8EC62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44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D495B81-5029-470A-AE24-6110C5B6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FF5B-4C67-434B-8CEF-14052FF9F0BD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59CA8CB-3672-48CF-9756-A457AEDA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B83D07B-B550-43E6-877F-C293B49F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C814-8994-4DDB-800B-50C525DE44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718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40138CD-C3E8-435D-BF20-F62E9B2B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8CEE-8589-476A-B357-6F059ECBE0BE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E979089-7D10-4B43-B4A8-36D9BA10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202B772-22D9-4822-9307-0DFA2081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BE49-D481-4396-A83F-B96A1DCE4A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459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5AC19C0F-36EF-42D9-94B7-C8AFE141D4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589EDD2E-6CD9-48F2-8210-091B7E956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9388" y="981075"/>
            <a:ext cx="87852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BDFD711-264C-4EC1-8639-7807D54C5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AF287B-BAEC-445C-B627-6B58C9D9CB3C}" type="datetime1">
              <a:rPr lang="ja-JP" altLang="en-US"/>
              <a:pPr>
                <a:defRPr/>
              </a:pPr>
              <a:t>2022/1/13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06E451-73FC-4D39-88F7-AF5AD29C6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AEB5CF2-09E9-43DF-BF8B-9F4D704A1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2450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8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438D21-7A49-4C58-BFF9-2F5BC504156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0000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0000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0000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0000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 5">
            <a:extLst>
              <a:ext uri="{FF2B5EF4-FFF2-40B4-BE49-F238E27FC236}">
                <a16:creationId xmlns:a16="http://schemas.microsoft.com/office/drawing/2014/main" id="{F2C5A438-5FFC-4E2B-B7CC-F6C57F3E1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392B769-C51D-4B31-A787-9B625F2B9F2C}" type="slidenum">
              <a:rPr lang="ja-JP" altLang="en-US" sz="2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ja-JP" sz="2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Rectangle 1026">
            <a:extLst>
              <a:ext uri="{FF2B5EF4-FFF2-40B4-BE49-F238E27FC236}">
                <a16:creationId xmlns:a16="http://schemas.microsoft.com/office/drawing/2014/main" id="{7414EE38-B244-405C-8991-AB7A4CA6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25"/>
            <a:ext cx="8229600" cy="249238"/>
          </a:xfrm>
        </p:spPr>
        <p:txBody>
          <a:bodyPr/>
          <a:lstStyle/>
          <a:p>
            <a:r>
              <a:rPr lang="ja-JP" altLang="en-US" sz="2800"/>
              <a:t>３次元データベース</a:t>
            </a:r>
          </a:p>
        </p:txBody>
      </p:sp>
      <p:graphicFrame>
        <p:nvGraphicFramePr>
          <p:cNvPr id="272387" name="Object 1027">
            <a:hlinkClick r:id="" action="ppaction://ole?verb=0"/>
            <a:extLst>
              <a:ext uri="{FF2B5EF4-FFF2-40B4-BE49-F238E27FC236}">
                <a16:creationId xmlns:a16="http://schemas.microsoft.com/office/drawing/2014/main" id="{0C21DDA5-A73C-4A3A-B2D3-7D31C8D1CEDD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6662738" y="981075"/>
          <a:ext cx="242411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ビデオ クリップ" r:id="rId4" imgW="2591162" imgH="2057143" progId="AVIFile">
                  <p:embed/>
                </p:oleObj>
              </mc:Choice>
              <mc:Fallback>
                <p:oleObj name="ビデオ クリップ" r:id="rId4" imgW="2591162" imgH="2057143" progId="AVIFile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981075"/>
                        <a:ext cx="242411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8" name="Object 1028">
            <a:hlinkClick r:id="" action="ppaction://ole?verb=0"/>
            <a:extLst>
              <a:ext uri="{FF2B5EF4-FFF2-40B4-BE49-F238E27FC236}">
                <a16:creationId xmlns:a16="http://schemas.microsoft.com/office/drawing/2014/main" id="{560BFCC9-B27F-4BED-8C1C-51108DFFCD33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680200" y="2924175"/>
          <a:ext cx="2424113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ビデオ クリップ" r:id="rId6" imgW="2591162" imgH="2057143" progId="AVIFile">
                  <p:embed/>
                </p:oleObj>
              </mc:Choice>
              <mc:Fallback>
                <p:oleObj name="ビデオ クリップ" r:id="rId6" imgW="2591162" imgH="2057143" progId="AVIFile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2924175"/>
                        <a:ext cx="2424113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89" name="Text Box 1029">
            <a:extLst>
              <a:ext uri="{FF2B5EF4-FFF2-40B4-BE49-F238E27FC236}">
                <a16:creationId xmlns:a16="http://schemas.microsoft.com/office/drawing/2014/main" id="{622C198F-581C-4457-A434-B232485C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4960938"/>
            <a:ext cx="23193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600" b="1"/>
              <a:t>福岡県前原市泊地区の</a:t>
            </a:r>
          </a:p>
          <a:p>
            <a:pPr algn="ctr" eaLnBrk="1" hangingPunct="1"/>
            <a:r>
              <a:rPr lang="ja-JP" altLang="en-US" sz="1600" b="1"/>
              <a:t>アニメーション例</a:t>
            </a:r>
          </a:p>
        </p:txBody>
      </p:sp>
      <p:sp>
        <p:nvSpPr>
          <p:cNvPr id="272390" name="Text Box 1030">
            <a:extLst>
              <a:ext uri="{FF2B5EF4-FFF2-40B4-BE49-F238E27FC236}">
                <a16:creationId xmlns:a16="http://schemas.microsoft.com/office/drawing/2014/main" id="{69B88D59-6083-4297-86E3-56D761F7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4950"/>
            <a:ext cx="6338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000066"/>
                </a:solidFill>
              </a:rPr>
              <a:t>・記号化／抽象化：　有用な情報のみの選別，地物の類別</a:t>
            </a:r>
          </a:p>
          <a:p>
            <a:pPr eaLnBrk="1" hangingPunct="1"/>
            <a:r>
              <a:rPr lang="ja-JP" altLang="en-US" b="1">
                <a:solidFill>
                  <a:srgbClr val="000066"/>
                </a:solidFill>
              </a:rPr>
              <a:t>・網羅性：　広域，長期間，多種類の地物</a:t>
            </a:r>
          </a:p>
          <a:p>
            <a:pPr eaLnBrk="1" hangingPunct="1"/>
            <a:r>
              <a:rPr lang="ja-JP" altLang="en-US" b="1">
                <a:solidFill>
                  <a:srgbClr val="000066"/>
                </a:solidFill>
              </a:rPr>
              <a:t>　　（日本全国の道路，建物、関連の地物の網羅的蓄積）</a:t>
            </a:r>
          </a:p>
          <a:p>
            <a:pPr eaLnBrk="1" hangingPunct="1"/>
            <a:r>
              <a:rPr lang="ja-JP" altLang="en-US" b="1">
                <a:solidFill>
                  <a:srgbClr val="000066"/>
                </a:solidFill>
              </a:rPr>
              <a:t>・多ユーザで共有</a:t>
            </a:r>
          </a:p>
        </p:txBody>
      </p:sp>
      <p:sp>
        <p:nvSpPr>
          <p:cNvPr id="272391" name="Rectangle 1031">
            <a:extLst>
              <a:ext uri="{FF2B5EF4-FFF2-40B4-BE49-F238E27FC236}">
                <a16:creationId xmlns:a16="http://schemas.microsoft.com/office/drawing/2014/main" id="{D181E22D-2DB8-488F-831B-C0A511417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457200"/>
            <a:ext cx="6003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rgbClr val="000066"/>
                </a:solidFill>
              </a:rPr>
              <a:t>■　</a:t>
            </a:r>
            <a:r>
              <a:rPr lang="ja-JP" altLang="en-US" sz="2400" b="1">
                <a:solidFill>
                  <a:schemeClr val="hlink"/>
                </a:solidFill>
              </a:rPr>
              <a:t>社会的な波及効果</a:t>
            </a:r>
          </a:p>
          <a:p>
            <a:pPr eaLnBrk="1" hangingPunct="1"/>
            <a:r>
              <a:rPr lang="ja-JP" altLang="en-US" sz="2400">
                <a:solidFill>
                  <a:srgbClr val="000066"/>
                </a:solidFill>
              </a:rPr>
              <a:t>・歩行者，車両運転者の安心安全</a:t>
            </a:r>
          </a:p>
          <a:p>
            <a:pPr eaLnBrk="1" hangingPunct="1"/>
            <a:r>
              <a:rPr lang="ja-JP" altLang="en-US" sz="2400">
                <a:solidFill>
                  <a:srgbClr val="000066"/>
                </a:solidFill>
              </a:rPr>
              <a:t>・生活における満足度の向上</a:t>
            </a:r>
            <a:endParaRPr lang="ja-JP" altLang="en-US" sz="240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272392" name="AutoShape 1032">
            <a:extLst>
              <a:ext uri="{FF2B5EF4-FFF2-40B4-BE49-F238E27FC236}">
                <a16:creationId xmlns:a16="http://schemas.microsoft.com/office/drawing/2014/main" id="{32BF87C6-A983-4A68-A769-3DCDA6A5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647825"/>
            <a:ext cx="2093913" cy="1517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solidFill>
                  <a:srgbClr val="000066"/>
                </a:solidFill>
              </a:rPr>
              <a:t>３次元ナビ</a:t>
            </a:r>
          </a:p>
          <a:p>
            <a:pPr algn="ctr" eaLnBrk="1" hangingPunct="1"/>
            <a:r>
              <a:rPr lang="ja-JP" altLang="en-US">
                <a:solidFill>
                  <a:srgbClr val="000066"/>
                </a:solidFill>
              </a:rPr>
              <a:t>交差点，立体交差，建物の出入口，地下街等で迷わない</a:t>
            </a:r>
          </a:p>
        </p:txBody>
      </p:sp>
      <p:sp>
        <p:nvSpPr>
          <p:cNvPr id="272393" name="AutoShape 1033">
            <a:extLst>
              <a:ext uri="{FF2B5EF4-FFF2-40B4-BE49-F238E27FC236}">
                <a16:creationId xmlns:a16="http://schemas.microsoft.com/office/drawing/2014/main" id="{0A191299-391E-4E3D-9A9D-9A2F716AF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1612900"/>
            <a:ext cx="2093913" cy="157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solidFill>
                  <a:srgbClr val="000066"/>
                </a:solidFill>
              </a:rPr>
              <a:t>安全誘導</a:t>
            </a:r>
          </a:p>
          <a:p>
            <a:pPr algn="ctr" eaLnBrk="1" hangingPunct="1"/>
            <a:r>
              <a:rPr lang="ja-JP" altLang="en-US" sz="1600">
                <a:solidFill>
                  <a:srgbClr val="000066"/>
                </a:solidFill>
              </a:rPr>
              <a:t>段差，会談，夜間，雨天，カーブ，交差点等の悪条件での追突，転倒等の</a:t>
            </a:r>
          </a:p>
          <a:p>
            <a:pPr algn="ctr" eaLnBrk="1" hangingPunct="1"/>
            <a:r>
              <a:rPr lang="ja-JP" altLang="en-US" sz="1600">
                <a:solidFill>
                  <a:srgbClr val="000066"/>
                </a:solidFill>
              </a:rPr>
              <a:t>事故防止</a:t>
            </a:r>
          </a:p>
        </p:txBody>
      </p:sp>
      <p:sp>
        <p:nvSpPr>
          <p:cNvPr id="272394" name="Rectangle 1034">
            <a:extLst>
              <a:ext uri="{FF2B5EF4-FFF2-40B4-BE49-F238E27FC236}">
                <a16:creationId xmlns:a16="http://schemas.microsoft.com/office/drawing/2014/main" id="{C1B561B9-2B07-4FD1-883A-B99F842C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3284538"/>
            <a:ext cx="60039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rgbClr val="000066"/>
                </a:solidFill>
              </a:rPr>
              <a:t>■　</a:t>
            </a:r>
            <a:r>
              <a:rPr lang="ja-JP" altLang="en-US" sz="2400" b="1">
                <a:solidFill>
                  <a:schemeClr val="hlink"/>
                </a:solidFill>
              </a:rPr>
              <a:t>鍵となる技術</a:t>
            </a:r>
          </a:p>
          <a:p>
            <a:pPr eaLnBrk="1" hangingPunct="1"/>
            <a:r>
              <a:rPr lang="en-US" altLang="ja-JP" sz="2800" b="1">
                <a:solidFill>
                  <a:srgbClr val="FF0000"/>
                </a:solidFill>
              </a:rPr>
              <a:t>3</a:t>
            </a:r>
            <a:r>
              <a:rPr lang="ja-JP" altLang="en-US" sz="2800" b="1">
                <a:solidFill>
                  <a:srgbClr val="FF0000"/>
                </a:solidFill>
              </a:rPr>
              <a:t>次元実世界データベース構築技術</a:t>
            </a:r>
            <a:endParaRPr lang="ja-JP" altLang="en-US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2395" name="AutoShape 1035">
            <a:extLst>
              <a:ext uri="{FF2B5EF4-FFF2-40B4-BE49-F238E27FC236}">
                <a16:creationId xmlns:a16="http://schemas.microsoft.com/office/drawing/2014/main" id="{014B358B-04B3-40D5-9831-B838FEB04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1592263"/>
            <a:ext cx="2093913" cy="1517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solidFill>
                  <a:srgbClr val="000066"/>
                </a:solidFill>
              </a:rPr>
              <a:t>景観体験</a:t>
            </a:r>
          </a:p>
          <a:p>
            <a:pPr algn="ctr" eaLnBrk="1" hangingPunct="1"/>
            <a:r>
              <a:rPr lang="ja-JP" altLang="en-US" sz="1800">
                <a:solidFill>
                  <a:srgbClr val="000066"/>
                </a:solidFill>
              </a:rPr>
              <a:t>引越し先や旅行先の事前確認，「思い出」の場の確認，待ち合わせ</a:t>
            </a:r>
            <a:endParaRPr lang="en-US" altLang="ja-JP" sz="1800">
              <a:solidFill>
                <a:srgbClr val="000066"/>
              </a:solidFill>
            </a:endParaRPr>
          </a:p>
        </p:txBody>
      </p:sp>
      <p:sp>
        <p:nvSpPr>
          <p:cNvPr id="272396" name="Text Box 1036">
            <a:extLst>
              <a:ext uri="{FF2B5EF4-FFF2-40B4-BE49-F238E27FC236}">
                <a16:creationId xmlns:a16="http://schemas.microsoft.com/office/drawing/2014/main" id="{FB9FCFE9-B4A5-4F98-A259-F8C64E61F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5283200"/>
            <a:ext cx="560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/>
              <a:t>※ </a:t>
            </a:r>
            <a:r>
              <a:rPr lang="ja-JP" altLang="en-US" sz="1800"/>
              <a:t>土木</a:t>
            </a:r>
            <a:r>
              <a:rPr lang="en-US" altLang="ja-JP" sz="1800"/>
              <a:t>GIS</a:t>
            </a:r>
            <a:r>
              <a:rPr lang="ja-JP" altLang="en-US" sz="1800"/>
              <a:t>，道路</a:t>
            </a:r>
            <a:r>
              <a:rPr lang="en-US" altLang="ja-JP" sz="1800"/>
              <a:t>CAD, </a:t>
            </a:r>
            <a:r>
              <a:rPr lang="ja-JP" altLang="en-US" sz="1800"/>
              <a:t>建築</a:t>
            </a:r>
            <a:r>
              <a:rPr lang="en-US" altLang="ja-JP" sz="1800"/>
              <a:t>CAD, </a:t>
            </a:r>
          </a:p>
          <a:p>
            <a:pPr eaLnBrk="1" hangingPunct="1"/>
            <a:r>
              <a:rPr lang="ja-JP" altLang="en-US" sz="1800"/>
              <a:t>　　歴史的建造物や美術品等の</a:t>
            </a:r>
            <a:r>
              <a:rPr lang="en-US" altLang="ja-JP" sz="1800"/>
              <a:t>3D</a:t>
            </a:r>
            <a:r>
              <a:rPr lang="ja-JP" altLang="en-US" sz="1800"/>
              <a:t>アーカイブ等との違い</a:t>
            </a:r>
          </a:p>
        </p:txBody>
      </p:sp>
      <p:sp>
        <p:nvSpPr>
          <p:cNvPr id="272398" name="Text Box 1038">
            <a:extLst>
              <a:ext uri="{FF2B5EF4-FFF2-40B4-BE49-F238E27FC236}">
                <a16:creationId xmlns:a16="http://schemas.microsoft.com/office/drawing/2014/main" id="{F50B0A3B-FD11-4FE4-B7D5-015F85302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13" y="219075"/>
            <a:ext cx="2630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6600"/>
                </a:solidFill>
              </a:rPr>
              <a:t>いつでも，どこでも好きな場所の景観を再現</a:t>
            </a:r>
          </a:p>
        </p:txBody>
      </p:sp>
      <p:sp>
        <p:nvSpPr>
          <p:cNvPr id="272399" name="Rectangle 1039">
            <a:extLst>
              <a:ext uri="{FF2B5EF4-FFF2-40B4-BE49-F238E27FC236}">
                <a16:creationId xmlns:a16="http://schemas.microsoft.com/office/drawing/2014/main" id="{424E13F2-5DF6-413B-9210-E6D8C99A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6153150"/>
            <a:ext cx="6003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巨大データの高速処理技術も重要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  <p:bldP spid="272392" grpId="0" animBg="1"/>
      <p:bldP spid="272393" grpId="0" animBg="1"/>
      <p:bldP spid="272394" grpId="0"/>
      <p:bldP spid="272395" grpId="0" animBg="1"/>
      <p:bldP spid="272396" grpId="0"/>
      <p:bldP spid="2723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 5">
            <a:extLst>
              <a:ext uri="{FF2B5EF4-FFF2-40B4-BE49-F238E27FC236}">
                <a16:creationId xmlns:a16="http://schemas.microsoft.com/office/drawing/2014/main" id="{B9BAFDA5-F0C4-4164-BF9C-193A859C7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F787C92-A3A5-4CB3-8AEC-F82686AC30B5}" type="slidenum">
              <a:rPr lang="ja-JP" altLang="en-US" sz="2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ja-JP" sz="2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0338" name="AutoShape 1026">
            <a:extLst>
              <a:ext uri="{FF2B5EF4-FFF2-40B4-BE49-F238E27FC236}">
                <a16:creationId xmlns:a16="http://schemas.microsoft.com/office/drawing/2014/main" id="{4B6EBF7B-650B-4FC4-B4F3-577AA0066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1936750"/>
            <a:ext cx="1066800" cy="914400"/>
          </a:xfrm>
          <a:prstGeom prst="cloudCallout">
            <a:avLst>
              <a:gd name="adj1" fmla="val -43750"/>
              <a:gd name="adj2" fmla="val 10503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1800"/>
          </a:p>
        </p:txBody>
      </p:sp>
      <p:pic>
        <p:nvPicPr>
          <p:cNvPr id="270339" name="Picture 1027" descr="Exercise2-3300">
            <a:extLst>
              <a:ext uri="{FF2B5EF4-FFF2-40B4-BE49-F238E27FC236}">
                <a16:creationId xmlns:a16="http://schemas.microsoft.com/office/drawing/2014/main" id="{D48475AB-FE31-4182-ABCC-7E201A0D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800475"/>
            <a:ext cx="22447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0" name="Text Box 1028">
            <a:extLst>
              <a:ext uri="{FF2B5EF4-FFF2-40B4-BE49-F238E27FC236}">
                <a16:creationId xmlns:a16="http://schemas.microsoft.com/office/drawing/2014/main" id="{44BA269A-701E-4097-89EF-8E8309FCC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65150"/>
            <a:ext cx="23987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FF3300"/>
                </a:solidFill>
              </a:rPr>
              <a:t>地図サービスＤＢ</a:t>
            </a:r>
          </a:p>
        </p:txBody>
      </p:sp>
      <p:sp>
        <p:nvSpPr>
          <p:cNvPr id="5126" name="AutoShape 1029">
            <a:extLst>
              <a:ext uri="{FF2B5EF4-FFF2-40B4-BE49-F238E27FC236}">
                <a16:creationId xmlns:a16="http://schemas.microsoft.com/office/drawing/2014/main" id="{A3656999-8387-4C4C-8217-BC84BFF1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3205163"/>
            <a:ext cx="1143000" cy="1219200"/>
          </a:xfrm>
          <a:prstGeom prst="can">
            <a:avLst>
              <a:gd name="adj" fmla="val 2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7" name="AutoShape 1030">
            <a:extLst>
              <a:ext uri="{FF2B5EF4-FFF2-40B4-BE49-F238E27FC236}">
                <a16:creationId xmlns:a16="http://schemas.microsoft.com/office/drawing/2014/main" id="{79457DC8-0C9C-44B1-961E-1D37E4ACF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159125"/>
            <a:ext cx="1143000" cy="1219200"/>
          </a:xfrm>
          <a:prstGeom prst="can">
            <a:avLst>
              <a:gd name="adj" fmla="val 2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0343" name="Text Box 1031">
            <a:extLst>
              <a:ext uri="{FF2B5EF4-FFF2-40B4-BE49-F238E27FC236}">
                <a16:creationId xmlns:a16="http://schemas.microsoft.com/office/drawing/2014/main" id="{C7F9643A-B6E5-4257-9BA3-B87368A2D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477838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FF3300"/>
                </a:solidFill>
              </a:rPr>
              <a:t>マスター地図ＤＢ</a:t>
            </a:r>
          </a:p>
        </p:txBody>
      </p:sp>
      <p:sp>
        <p:nvSpPr>
          <p:cNvPr id="270344" name="Text Box 1032">
            <a:extLst>
              <a:ext uri="{FF2B5EF4-FFF2-40B4-BE49-F238E27FC236}">
                <a16:creationId xmlns:a16="http://schemas.microsoft.com/office/drawing/2014/main" id="{18CDC218-42B8-4BA4-A4C9-695CB907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884238"/>
            <a:ext cx="288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FF3300"/>
                </a:solidFill>
              </a:rPr>
              <a:t>車載／携帯機器など</a:t>
            </a:r>
          </a:p>
        </p:txBody>
      </p:sp>
      <p:sp>
        <p:nvSpPr>
          <p:cNvPr id="270345" name="Text Box 1033">
            <a:extLst>
              <a:ext uri="{FF2B5EF4-FFF2-40B4-BE49-F238E27FC236}">
                <a16:creationId xmlns:a16="http://schemas.microsoft.com/office/drawing/2014/main" id="{CE308A36-A211-4799-B54B-EE6A6AEB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4006850"/>
            <a:ext cx="125095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画像配信，</a:t>
            </a:r>
          </a:p>
          <a:p>
            <a:pPr eaLnBrk="1" hangingPunct="1"/>
            <a:r>
              <a:rPr lang="ja-JP" altLang="en-US" sz="1800"/>
              <a:t>地図配信，</a:t>
            </a:r>
          </a:p>
          <a:p>
            <a:pPr eaLnBrk="1" hangingPunct="1"/>
            <a:r>
              <a:rPr lang="ja-JP" altLang="en-US" sz="1800"/>
              <a:t>地図更新</a:t>
            </a:r>
          </a:p>
        </p:txBody>
      </p:sp>
      <p:sp>
        <p:nvSpPr>
          <p:cNvPr id="270346" name="AutoShape 1034">
            <a:extLst>
              <a:ext uri="{FF2B5EF4-FFF2-40B4-BE49-F238E27FC236}">
                <a16:creationId xmlns:a16="http://schemas.microsoft.com/office/drawing/2014/main" id="{382FDA36-6D63-4EF6-AF96-356FAD0BA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3295650"/>
            <a:ext cx="911225" cy="776288"/>
          </a:xfrm>
          <a:prstGeom prst="rightArrow">
            <a:avLst>
              <a:gd name="adj1" fmla="val 50000"/>
              <a:gd name="adj2" fmla="val 2934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0347" name="AutoShape 1035">
            <a:extLst>
              <a:ext uri="{FF2B5EF4-FFF2-40B4-BE49-F238E27FC236}">
                <a16:creationId xmlns:a16="http://schemas.microsoft.com/office/drawing/2014/main" id="{A7CE9317-CD6C-4E4E-8BA5-FC59474A6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67400"/>
            <a:ext cx="2286000" cy="850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地物の識別，分類，</a:t>
            </a:r>
          </a:p>
          <a:p>
            <a:pPr eaLnBrk="1" hangingPunct="1"/>
            <a:r>
              <a:rPr lang="ja-JP" altLang="en-US" sz="1800"/>
              <a:t>単純化（シンボル化），</a:t>
            </a:r>
          </a:p>
          <a:p>
            <a:pPr eaLnBrk="1" hangingPunct="1"/>
            <a:r>
              <a:rPr lang="ja-JP" altLang="en-US" sz="1800"/>
              <a:t>特徴量化</a:t>
            </a:r>
          </a:p>
        </p:txBody>
      </p:sp>
      <p:sp>
        <p:nvSpPr>
          <p:cNvPr id="270348" name="AutoShape 1036">
            <a:extLst>
              <a:ext uri="{FF2B5EF4-FFF2-40B4-BE49-F238E27FC236}">
                <a16:creationId xmlns:a16="http://schemas.microsoft.com/office/drawing/2014/main" id="{C070F375-F84C-44D8-AFB1-6D8D2A70B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8" y="5867400"/>
            <a:ext cx="2735262" cy="850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２次元地図と３次元地図</a:t>
            </a:r>
          </a:p>
          <a:p>
            <a:pPr eaLnBrk="1" hangingPunct="1"/>
            <a:r>
              <a:rPr lang="ja-JP" altLang="en-US" sz="1800"/>
              <a:t>の統合，時間属性の管理，</a:t>
            </a:r>
          </a:p>
          <a:p>
            <a:pPr eaLnBrk="1" hangingPunct="1"/>
            <a:r>
              <a:rPr lang="ja-JP" altLang="en-US" sz="1800"/>
              <a:t>版管理</a:t>
            </a:r>
          </a:p>
        </p:txBody>
      </p:sp>
      <p:sp>
        <p:nvSpPr>
          <p:cNvPr id="270349" name="AutoShape 1037">
            <a:extLst>
              <a:ext uri="{FF2B5EF4-FFF2-40B4-BE49-F238E27FC236}">
                <a16:creationId xmlns:a16="http://schemas.microsoft.com/office/drawing/2014/main" id="{1206CBCC-4E12-41EC-9E53-ADB8E308B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5964238"/>
            <a:ext cx="1981200" cy="609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高速軽量な処理</a:t>
            </a:r>
          </a:p>
        </p:txBody>
      </p:sp>
      <p:sp>
        <p:nvSpPr>
          <p:cNvPr id="270350" name="Text Box 1038">
            <a:extLst>
              <a:ext uri="{FF2B5EF4-FFF2-40B4-BE49-F238E27FC236}">
                <a16:creationId xmlns:a16="http://schemas.microsoft.com/office/drawing/2014/main" id="{A63D46A3-D603-4CEF-8005-5F750BCA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1304925"/>
            <a:ext cx="6477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/>
              <a:t>建物看板標識など</a:t>
            </a:r>
          </a:p>
        </p:txBody>
      </p:sp>
      <p:pic>
        <p:nvPicPr>
          <p:cNvPr id="270351" name="Picture 1039" descr="CIMG1207">
            <a:extLst>
              <a:ext uri="{FF2B5EF4-FFF2-40B4-BE49-F238E27FC236}">
                <a16:creationId xmlns:a16="http://schemas.microsoft.com/office/drawing/2014/main" id="{B17E38B3-D053-4605-98C5-0882D4ED3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00163"/>
            <a:ext cx="1439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52" name="Picture 1040">
            <a:extLst>
              <a:ext uri="{FF2B5EF4-FFF2-40B4-BE49-F238E27FC236}">
                <a16:creationId xmlns:a16="http://schemas.microsoft.com/office/drawing/2014/main" id="{3EE4A349-B1DD-46CD-8432-6D2E796F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184275"/>
            <a:ext cx="5762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53" name="Picture 1041">
            <a:extLst>
              <a:ext uri="{FF2B5EF4-FFF2-40B4-BE49-F238E27FC236}">
                <a16:creationId xmlns:a16="http://schemas.microsoft.com/office/drawing/2014/main" id="{E7C853A2-08BD-4319-A175-8C1346B1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005013"/>
            <a:ext cx="6461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54" name="Text Box 1042">
            <a:extLst>
              <a:ext uri="{FF2B5EF4-FFF2-40B4-BE49-F238E27FC236}">
                <a16:creationId xmlns:a16="http://schemas.microsoft.com/office/drawing/2014/main" id="{B42BA167-AEAA-40BA-ACAA-35100DB1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530475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/>
              <a:t>現実世界の</a:t>
            </a:r>
          </a:p>
          <a:p>
            <a:pPr eaLnBrk="1" hangingPunct="1"/>
            <a:r>
              <a:rPr lang="ja-JP" altLang="en-US" sz="1600"/>
              <a:t>変化をすばやく</a:t>
            </a:r>
          </a:p>
          <a:p>
            <a:pPr eaLnBrk="1" hangingPunct="1"/>
            <a:r>
              <a:rPr lang="ja-JP" altLang="en-US" sz="1600"/>
              <a:t>反映</a:t>
            </a:r>
          </a:p>
        </p:txBody>
      </p:sp>
      <p:sp>
        <p:nvSpPr>
          <p:cNvPr id="270355" name="AutoShape 1043">
            <a:extLst>
              <a:ext uri="{FF2B5EF4-FFF2-40B4-BE49-F238E27FC236}">
                <a16:creationId xmlns:a16="http://schemas.microsoft.com/office/drawing/2014/main" id="{05B35AEA-4765-48AD-8D88-6AD554DADC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85132" y="2601119"/>
            <a:ext cx="419100" cy="674687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0356" name="AutoShape 1044">
            <a:extLst>
              <a:ext uri="{FF2B5EF4-FFF2-40B4-BE49-F238E27FC236}">
                <a16:creationId xmlns:a16="http://schemas.microsoft.com/office/drawing/2014/main" id="{0EF348B3-545A-4A53-A653-A2E4AC0B2A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4688" y="3419475"/>
            <a:ext cx="495300" cy="628650"/>
          </a:xfrm>
          <a:prstGeom prst="rightArrow">
            <a:avLst>
              <a:gd name="adj1" fmla="val 50000"/>
              <a:gd name="adj2" fmla="val 25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0357" name="Text Box 1045">
            <a:extLst>
              <a:ext uri="{FF2B5EF4-FFF2-40B4-BE49-F238E27FC236}">
                <a16:creationId xmlns:a16="http://schemas.microsoft.com/office/drawing/2014/main" id="{3F592B37-752D-406D-BC6B-05AB47A69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27463"/>
            <a:ext cx="1800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 b="1"/>
              <a:t>実世界の</a:t>
            </a:r>
          </a:p>
          <a:p>
            <a:pPr eaLnBrk="1" hangingPunct="1"/>
            <a:r>
              <a:rPr lang="ja-JP" altLang="en-US" sz="1400" b="1"/>
              <a:t>計測時の参照</a:t>
            </a:r>
          </a:p>
        </p:txBody>
      </p:sp>
      <p:pic>
        <p:nvPicPr>
          <p:cNvPr id="270358" name="Picture 1046">
            <a:extLst>
              <a:ext uri="{FF2B5EF4-FFF2-40B4-BE49-F238E27FC236}">
                <a16:creationId xmlns:a16="http://schemas.microsoft.com/office/drawing/2014/main" id="{A5A82718-739A-4BA5-8D6E-E39A4F47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487863"/>
            <a:ext cx="554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59" name="Picture 1047">
            <a:extLst>
              <a:ext uri="{FF2B5EF4-FFF2-40B4-BE49-F238E27FC236}">
                <a16:creationId xmlns:a16="http://schemas.microsoft.com/office/drawing/2014/main" id="{650DCFE1-21B7-4BEE-ABC0-5A423AB9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094288"/>
            <a:ext cx="2079625" cy="423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60" name="Picture 1048">
            <a:extLst>
              <a:ext uri="{FF2B5EF4-FFF2-40B4-BE49-F238E27FC236}">
                <a16:creationId xmlns:a16="http://schemas.microsoft.com/office/drawing/2014/main" id="{1F323E79-DE58-443D-B2EC-24FDA3A7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511675"/>
            <a:ext cx="5794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61" name="Picture 1049">
            <a:extLst>
              <a:ext uri="{FF2B5EF4-FFF2-40B4-BE49-F238E27FC236}">
                <a16:creationId xmlns:a16="http://schemas.microsoft.com/office/drawing/2014/main" id="{0CCC6B71-4990-488D-B50F-EE48932D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4446588"/>
            <a:ext cx="3508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62" name="Picture 1050">
            <a:extLst>
              <a:ext uri="{FF2B5EF4-FFF2-40B4-BE49-F238E27FC236}">
                <a16:creationId xmlns:a16="http://schemas.microsoft.com/office/drawing/2014/main" id="{635EA3EE-977D-405C-93EA-99F90E83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1731963"/>
            <a:ext cx="1031875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63" name="Picture 1051">
            <a:extLst>
              <a:ext uri="{FF2B5EF4-FFF2-40B4-BE49-F238E27FC236}">
                <a16:creationId xmlns:a16="http://schemas.microsoft.com/office/drawing/2014/main" id="{D8980A58-C58C-4301-B7EA-D4B5F57B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738313"/>
            <a:ext cx="1033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64" name="Picture 1052">
            <a:extLst>
              <a:ext uri="{FF2B5EF4-FFF2-40B4-BE49-F238E27FC236}">
                <a16:creationId xmlns:a16="http://schemas.microsoft.com/office/drawing/2014/main" id="{ADB2CC29-693E-4E26-84F2-D121B170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601913"/>
            <a:ext cx="103346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65" name="Picture 1053">
            <a:extLst>
              <a:ext uri="{FF2B5EF4-FFF2-40B4-BE49-F238E27FC236}">
                <a16:creationId xmlns:a16="http://schemas.microsoft.com/office/drawing/2014/main" id="{33380095-0ECE-4626-A194-610662CD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2608263"/>
            <a:ext cx="103346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66" name="Picture 1054">
            <a:extLst>
              <a:ext uri="{FF2B5EF4-FFF2-40B4-BE49-F238E27FC236}">
                <a16:creationId xmlns:a16="http://schemas.microsoft.com/office/drawing/2014/main" id="{0CADBFAF-1C32-40BE-B259-47BADCF1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4491038"/>
            <a:ext cx="77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67" name="Text Box 1055">
            <a:extLst>
              <a:ext uri="{FF2B5EF4-FFF2-40B4-BE49-F238E27FC236}">
                <a16:creationId xmlns:a16="http://schemas.microsoft.com/office/drawing/2014/main" id="{609C644F-8748-4096-8120-38C35A25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5508625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/>
              <a:t>【</a:t>
            </a:r>
            <a:r>
              <a:rPr lang="ja-JP" altLang="en-US" sz="1800"/>
              <a:t>機能要件</a:t>
            </a:r>
            <a:r>
              <a:rPr lang="en-US" altLang="ja-JP" sz="1800"/>
              <a:t>】</a:t>
            </a:r>
          </a:p>
        </p:txBody>
      </p:sp>
      <p:sp>
        <p:nvSpPr>
          <p:cNvPr id="270368" name="AutoShape 1056">
            <a:extLst>
              <a:ext uri="{FF2B5EF4-FFF2-40B4-BE49-F238E27FC236}">
                <a16:creationId xmlns:a16="http://schemas.microsoft.com/office/drawing/2014/main" id="{1742E1CB-23AD-420C-B1CB-5A7E6C7AB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8" y="1676400"/>
            <a:ext cx="2530475" cy="1828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0369" name="Text Box 1057">
            <a:extLst>
              <a:ext uri="{FF2B5EF4-FFF2-40B4-BE49-F238E27FC236}">
                <a16:creationId xmlns:a16="http://schemas.microsoft.com/office/drawing/2014/main" id="{40B8CD65-410F-4B32-9595-1F02649A0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344487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３次元表示</a:t>
            </a:r>
          </a:p>
        </p:txBody>
      </p:sp>
      <p:sp>
        <p:nvSpPr>
          <p:cNvPr id="270370" name="Text Box 1058">
            <a:extLst>
              <a:ext uri="{FF2B5EF4-FFF2-40B4-BE49-F238E27FC236}">
                <a16:creationId xmlns:a16="http://schemas.microsoft.com/office/drawing/2014/main" id="{EBA16317-E860-4671-BD0B-3C0D114C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5313363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２次元表示</a:t>
            </a:r>
          </a:p>
        </p:txBody>
      </p:sp>
      <p:sp>
        <p:nvSpPr>
          <p:cNvPr id="270371" name="AutoShape 1059">
            <a:extLst>
              <a:ext uri="{FF2B5EF4-FFF2-40B4-BE49-F238E27FC236}">
                <a16:creationId xmlns:a16="http://schemas.microsoft.com/office/drawing/2014/main" id="{1C52C32F-52E0-41A9-8B77-A5E05B7C9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3792538"/>
            <a:ext cx="2530475" cy="1609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0372" name="AutoShape 1060">
            <a:extLst>
              <a:ext uri="{FF2B5EF4-FFF2-40B4-BE49-F238E27FC236}">
                <a16:creationId xmlns:a16="http://schemas.microsoft.com/office/drawing/2014/main" id="{1F0B74A4-7B58-4092-B909-3D7C66DAE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3354388"/>
            <a:ext cx="911225" cy="776287"/>
          </a:xfrm>
          <a:prstGeom prst="rightArrow">
            <a:avLst>
              <a:gd name="adj1" fmla="val 50000"/>
              <a:gd name="adj2" fmla="val 2934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0373" name="Text Box 1061">
            <a:extLst>
              <a:ext uri="{FF2B5EF4-FFF2-40B4-BE49-F238E27FC236}">
                <a16:creationId xmlns:a16="http://schemas.microsoft.com/office/drawing/2014/main" id="{FCA8CE65-5816-4635-A4BF-77583FFF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110038"/>
            <a:ext cx="1327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公開情報の</a:t>
            </a:r>
          </a:p>
          <a:p>
            <a:pPr eaLnBrk="1" hangingPunct="1"/>
            <a:r>
              <a:rPr lang="ja-JP" altLang="en-US" sz="1800"/>
              <a:t>追記，修正</a:t>
            </a:r>
          </a:p>
        </p:txBody>
      </p:sp>
      <p:sp>
        <p:nvSpPr>
          <p:cNvPr id="270374" name="Text Box 1062">
            <a:extLst>
              <a:ext uri="{FF2B5EF4-FFF2-40B4-BE49-F238E27FC236}">
                <a16:creationId xmlns:a16="http://schemas.microsoft.com/office/drawing/2014/main" id="{9AD22A46-5DF9-44C3-91EC-07D682EBC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887413"/>
            <a:ext cx="207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FF3300"/>
                </a:solidFill>
              </a:rPr>
              <a:t>※ </a:t>
            </a:r>
            <a:r>
              <a:rPr lang="ja-JP" altLang="en-US" sz="1800">
                <a:solidFill>
                  <a:srgbClr val="FF3300"/>
                </a:solidFill>
              </a:rPr>
              <a:t>地図製作の支援</a:t>
            </a:r>
          </a:p>
        </p:txBody>
      </p:sp>
      <p:sp>
        <p:nvSpPr>
          <p:cNvPr id="270375" name="Text Box 1063">
            <a:extLst>
              <a:ext uri="{FF2B5EF4-FFF2-40B4-BE49-F238E27FC236}">
                <a16:creationId xmlns:a16="http://schemas.microsoft.com/office/drawing/2014/main" id="{324599D5-068C-4EB7-984A-DA018B9B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100330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FF3300"/>
                </a:solidFill>
              </a:rPr>
              <a:t>※ </a:t>
            </a:r>
            <a:r>
              <a:rPr lang="ja-JP" altLang="en-US" sz="1800">
                <a:solidFill>
                  <a:srgbClr val="FF3300"/>
                </a:solidFill>
              </a:rPr>
              <a:t>地図サービスの提供</a:t>
            </a:r>
          </a:p>
        </p:txBody>
      </p:sp>
      <p:pic>
        <p:nvPicPr>
          <p:cNvPr id="270376" name="Picture 1064" descr="hoge">
            <a:extLst>
              <a:ext uri="{FF2B5EF4-FFF2-40B4-BE49-F238E27FC236}">
                <a16:creationId xmlns:a16="http://schemas.microsoft.com/office/drawing/2014/main" id="{453C1D27-13B0-44B7-82C0-3DB580A5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1384300"/>
            <a:ext cx="20510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77" name="Text Box 1065">
            <a:extLst>
              <a:ext uri="{FF2B5EF4-FFF2-40B4-BE49-F238E27FC236}">
                <a16:creationId xmlns:a16="http://schemas.microsoft.com/office/drawing/2014/main" id="{3006FC52-A7A1-412C-8477-12A9819A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2878138"/>
            <a:ext cx="152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b="1"/>
              <a:t>3</a:t>
            </a:r>
            <a:r>
              <a:rPr lang="ja-JP" altLang="en-US" sz="1400" b="1"/>
              <a:t>次元の仮想世界</a:t>
            </a:r>
          </a:p>
        </p:txBody>
      </p:sp>
      <p:sp>
        <p:nvSpPr>
          <p:cNvPr id="5163" name="Rectangle 1066">
            <a:extLst>
              <a:ext uri="{FF2B5EF4-FFF2-40B4-BE49-F238E27FC236}">
                <a16:creationId xmlns:a16="http://schemas.microsoft.com/office/drawing/2014/main" id="{F7AE756B-7BA8-461C-81F6-721ADCFFA44F}"/>
              </a:ext>
            </a:extLst>
          </p:cNvPr>
          <p:cNvSpPr>
            <a:spLocks/>
          </p:cNvSpPr>
          <p:nvPr/>
        </p:nvSpPr>
        <p:spPr bwMode="auto">
          <a:xfrm>
            <a:off x="442913" y="209550"/>
            <a:ext cx="8229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3</a:t>
            </a:r>
            <a:r>
              <a:rPr lang="ja-JP" altLang="en-US" sz="2800">
                <a:solidFill>
                  <a:srgbClr val="FF0000"/>
                </a:solidFill>
              </a:rPr>
              <a:t>次元データベースシステム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7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7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7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7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7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40" grpId="0"/>
      <p:bldP spid="270343" grpId="0"/>
      <p:bldP spid="270344" grpId="0"/>
      <p:bldP spid="270345" grpId="0" animBg="1"/>
      <p:bldP spid="270347" grpId="0" animBg="1"/>
      <p:bldP spid="270348" grpId="0" animBg="1"/>
      <p:bldP spid="270349" grpId="0" animBg="1"/>
      <p:bldP spid="270350" grpId="0"/>
      <p:bldP spid="270354" grpId="0"/>
      <p:bldP spid="270357" grpId="0"/>
      <p:bldP spid="270367" grpId="0"/>
      <p:bldP spid="270369" grpId="0"/>
      <p:bldP spid="270370" grpId="0"/>
      <p:bldP spid="270373" grpId="0" animBg="1"/>
      <p:bldP spid="270374" grpId="0"/>
      <p:bldP spid="270375" grpId="0"/>
      <p:bldP spid="2703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5">
            <a:extLst>
              <a:ext uri="{FF2B5EF4-FFF2-40B4-BE49-F238E27FC236}">
                <a16:creationId xmlns:a16="http://schemas.microsoft.com/office/drawing/2014/main" id="{6BE57A62-98BA-41EC-8600-89C66E194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02D1B15-AA2D-4F19-BB98-82A9F0127E40}" type="slidenum">
              <a:rPr lang="ja-JP" altLang="en-US" sz="2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ja-JP" sz="2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20EF8553-BAC5-4DF2-B080-553560DA1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5907088"/>
            <a:ext cx="4032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福岡県前原市泊地区の </a:t>
            </a:r>
            <a:r>
              <a:rPr lang="en-US" altLang="ja-JP" sz="1800"/>
              <a:t>3</a:t>
            </a:r>
            <a:r>
              <a:rPr lang="ja-JP" altLang="en-US" sz="1800"/>
              <a:t>次元地図の例</a:t>
            </a:r>
          </a:p>
        </p:txBody>
      </p:sp>
      <p:pic>
        <p:nvPicPr>
          <p:cNvPr id="7172" name="Picture 3" descr="12">
            <a:extLst>
              <a:ext uri="{FF2B5EF4-FFF2-40B4-BE49-F238E27FC236}">
                <a16:creationId xmlns:a16="http://schemas.microsoft.com/office/drawing/2014/main" id="{7A99E4F6-1C5F-4FC6-8E8A-42B4B2FC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09563"/>
            <a:ext cx="9075737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4">
            <a:extLst>
              <a:ext uri="{FF2B5EF4-FFF2-40B4-BE49-F238E27FC236}">
                <a16:creationId xmlns:a16="http://schemas.microsoft.com/office/drawing/2014/main" id="{8B301546-108F-4A17-AA57-C0FDAEB3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4757738"/>
            <a:ext cx="1711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3</a:t>
            </a:r>
            <a:r>
              <a:rPr lang="ja-JP" altLang="en-US"/>
              <a:t>角形ポリゴン</a:t>
            </a: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1D34EBD4-A03E-4B5F-9CAE-BCABF321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4640263"/>
            <a:ext cx="4826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000">
                <a:solidFill>
                  <a:srgbClr val="006600"/>
                </a:solidFill>
              </a:rPr>
              <a:t>３角形ポリゴンの集合</a:t>
            </a:r>
          </a:p>
        </p:txBody>
      </p:sp>
      <p:sp>
        <p:nvSpPr>
          <p:cNvPr id="7175" name="Text Box 6">
            <a:extLst>
              <a:ext uri="{FF2B5EF4-FFF2-40B4-BE49-F238E27FC236}">
                <a16:creationId xmlns:a16="http://schemas.microsoft.com/office/drawing/2014/main" id="{84D4C057-FB71-4F09-9936-8A09043A5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6311900"/>
            <a:ext cx="6383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生の画像データを保持するよりはデータサイズは格段に小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 5">
            <a:extLst>
              <a:ext uri="{FF2B5EF4-FFF2-40B4-BE49-F238E27FC236}">
                <a16:creationId xmlns:a16="http://schemas.microsoft.com/office/drawing/2014/main" id="{8B4B71A4-C6DB-4D7D-99D7-A7D84EEF4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4A54E83-AD3C-4D43-968A-62E6F09B079F}" type="slidenum">
              <a:rPr lang="ja-JP" altLang="en-US" sz="2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ja-JP" sz="2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19" name="Picture 2" descr="11">
            <a:extLst>
              <a:ext uri="{FF2B5EF4-FFF2-40B4-BE49-F238E27FC236}">
                <a16:creationId xmlns:a16="http://schemas.microsoft.com/office/drawing/2014/main" id="{7822D14B-E4F8-493C-BBF9-D4B003A6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07975"/>
            <a:ext cx="9069388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:a16="http://schemas.microsoft.com/office/drawing/2014/main" id="{EC52F343-1ED4-4E5C-8265-40713D0D0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6243638"/>
            <a:ext cx="59610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/>
              <a:t>※</a:t>
            </a:r>
            <a:r>
              <a:rPr lang="ja-JP" altLang="en-US" sz="1800"/>
              <a:t>　テクスチャマッピングやシェーディングは </a:t>
            </a:r>
            <a:r>
              <a:rPr lang="en-US" altLang="ja-JP" sz="1800"/>
              <a:t>OFF </a:t>
            </a:r>
            <a:r>
              <a:rPr lang="ja-JP" altLang="en-US" sz="1800"/>
              <a:t>にしている</a:t>
            </a:r>
          </a:p>
        </p:txBody>
      </p:sp>
      <p:sp>
        <p:nvSpPr>
          <p:cNvPr id="9221" name="Text Box 8">
            <a:extLst>
              <a:ext uri="{FF2B5EF4-FFF2-40B4-BE49-F238E27FC236}">
                <a16:creationId xmlns:a16="http://schemas.microsoft.com/office/drawing/2014/main" id="{C199D83B-52F9-40AF-ADE8-1CCFDB3D9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640263"/>
            <a:ext cx="7316787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000">
                <a:solidFill>
                  <a:srgbClr val="006600"/>
                </a:solidFill>
              </a:rPr>
              <a:t>３角形ポリゴンの集合への色づけ</a:t>
            </a:r>
          </a:p>
        </p:txBody>
      </p:sp>
      <p:sp>
        <p:nvSpPr>
          <p:cNvPr id="9222" name="Text Box 9">
            <a:extLst>
              <a:ext uri="{FF2B5EF4-FFF2-40B4-BE49-F238E27FC236}">
                <a16:creationId xmlns:a16="http://schemas.microsoft.com/office/drawing/2014/main" id="{BC123E7A-4E11-453D-B42C-CC1FE1163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5907088"/>
            <a:ext cx="4032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/>
              <a:t>福岡県前原市泊地区の </a:t>
            </a:r>
            <a:r>
              <a:rPr lang="en-US" altLang="ja-JP" sz="1800"/>
              <a:t>3</a:t>
            </a:r>
            <a:r>
              <a:rPr lang="ja-JP" altLang="en-US" sz="1800"/>
              <a:t>次元地図の例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</TotalTime>
  <Words>363</Words>
  <Application>Microsoft Office PowerPoint</Application>
  <PresentationFormat>画面に合わせる (4:3)</PresentationFormat>
  <Paragraphs>64</Paragraphs>
  <Slides>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Arial</vt:lpstr>
      <vt:lpstr>ＭＳ Ｐゴシック</vt:lpstr>
      <vt:lpstr>Calibri</vt:lpstr>
      <vt:lpstr>Office テーマ</vt:lpstr>
      <vt:lpstr>ビデオ クリップ</vt:lpstr>
      <vt:lpstr>３次元データベース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me</cp:lastModifiedBy>
  <cp:revision>269</cp:revision>
  <dcterms:created xsi:type="dcterms:W3CDTF">2009-09-04T23:31:54Z</dcterms:created>
  <dcterms:modified xsi:type="dcterms:W3CDTF">2022-01-13T06:43:07Z</dcterms:modified>
</cp:coreProperties>
</file>