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1037" r:id="rId2"/>
    <p:sldId id="604" r:id="rId3"/>
    <p:sldId id="644" r:id="rId4"/>
    <p:sldId id="647" r:id="rId5"/>
    <p:sldId id="815" r:id="rId6"/>
    <p:sldId id="816" r:id="rId7"/>
    <p:sldId id="817" r:id="rId8"/>
    <p:sldId id="818" r:id="rId9"/>
    <p:sldId id="614" r:id="rId10"/>
    <p:sldId id="819" r:id="rId11"/>
    <p:sldId id="617" r:id="rId12"/>
    <p:sldId id="618" r:id="rId13"/>
    <p:sldId id="619" r:id="rId14"/>
    <p:sldId id="620" r:id="rId15"/>
    <p:sldId id="621" r:id="rId16"/>
    <p:sldId id="622" r:id="rId17"/>
    <p:sldId id="648" r:id="rId18"/>
    <p:sldId id="649" r:id="rId19"/>
    <p:sldId id="625" r:id="rId20"/>
    <p:sldId id="626" r:id="rId21"/>
    <p:sldId id="627" r:id="rId22"/>
    <p:sldId id="628" r:id="rId23"/>
    <p:sldId id="630" r:id="rId24"/>
    <p:sldId id="631" r:id="rId25"/>
    <p:sldId id="632" r:id="rId26"/>
    <p:sldId id="633" r:id="rId27"/>
    <p:sldId id="634" r:id="rId28"/>
    <p:sldId id="635" r:id="rId2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2" d="100"/>
          <a:sy n="52" d="100"/>
        </p:scale>
        <p:origin x="388" y="3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324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17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071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cc/wq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sz="4400" dirty="0">
                <a:latin typeface="メイリオ" panose="020B0604030504040204" pitchFamily="50" charset="-128"/>
              </a:rPr>
              <a:t>wq-3. M/M/S</a:t>
            </a:r>
            <a:r>
              <a:rPr lang="ja-JP" altLang="en-US" sz="4400" dirty="0">
                <a:latin typeface="メイリオ" panose="020B0604030504040204" pitchFamily="50" charset="-128"/>
              </a:rPr>
              <a:t> 待ち行列，</a:t>
            </a:r>
            <a:br>
              <a:rPr lang="en-US" altLang="ja-JP" sz="4400" dirty="0">
                <a:latin typeface="メイリオ" panose="020B0604030504040204" pitchFamily="50" charset="-128"/>
              </a:rPr>
            </a:br>
            <a:r>
              <a:rPr lang="ja-JP" altLang="en-US" sz="4400" dirty="0">
                <a:latin typeface="メイリオ" panose="020B0604030504040204" pitchFamily="50" charset="-128"/>
              </a:rPr>
              <a:t>アーランの即時式モデル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（待ち行列の数理）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https://www.kkaneko.jp/cc/wq/index.html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7515" y="1054149"/>
            <a:ext cx="7772400" cy="47244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ja-JP" altLang="en-US" dirty="0"/>
              <a:t>ｋ≦</a:t>
            </a:r>
            <a:r>
              <a:rPr lang="en-US" altLang="ja-JP" dirty="0"/>
              <a:t>S </a:t>
            </a:r>
            <a:r>
              <a:rPr lang="ja-JP" altLang="en-US" dirty="0"/>
              <a:t>ならば（</a:t>
            </a:r>
            <a:r>
              <a:rPr lang="ja-JP" altLang="en-US" dirty="0" err="1"/>
              <a:t>ｋ</a:t>
            </a:r>
            <a:r>
              <a:rPr lang="ja-JP" altLang="en-US" dirty="0"/>
              <a:t>は状態番号）</a:t>
            </a:r>
          </a:p>
          <a:p>
            <a:pPr lvl="1" eaLnBrk="1" hangingPunct="1">
              <a:lnSpc>
                <a:spcPct val="140000"/>
              </a:lnSpc>
            </a:pPr>
            <a:r>
              <a:rPr lang="ja-JP" altLang="en-US" dirty="0"/>
              <a:t>サーバに空きがある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ja-JP" altLang="en-US" dirty="0"/>
              <a:t>		</a:t>
            </a:r>
            <a:r>
              <a:rPr lang="ja-JP" altLang="en-US" dirty="0" err="1"/>
              <a:t>ｋ</a:t>
            </a:r>
            <a:r>
              <a:rPr lang="en-US" altLang="ja-JP" dirty="0" err="1"/>
              <a:t>μ⊿t</a:t>
            </a:r>
            <a:r>
              <a:rPr lang="en-US" altLang="ja-JP" dirty="0"/>
              <a:t> (1</a:t>
            </a:r>
            <a:r>
              <a:rPr lang="ja-JP" altLang="en-US" dirty="0" err="1"/>
              <a:t>ｰ</a:t>
            </a:r>
            <a:r>
              <a:rPr lang="en-US" altLang="ja-JP" dirty="0" err="1"/>
              <a:t>μ⊿t</a:t>
            </a:r>
            <a:r>
              <a:rPr lang="en-US" altLang="ja-JP" dirty="0"/>
              <a:t>)     ≒ </a:t>
            </a:r>
            <a:r>
              <a:rPr lang="ja-JP" altLang="en-US" dirty="0" err="1"/>
              <a:t>ｋ</a:t>
            </a:r>
            <a:r>
              <a:rPr lang="en-US" altLang="ja-JP" dirty="0" err="1"/>
              <a:t>μ⊿t</a:t>
            </a:r>
            <a:r>
              <a:rPr lang="en-US" altLang="ja-JP" dirty="0"/>
              <a:t> </a:t>
            </a:r>
          </a:p>
          <a:p>
            <a:pPr eaLnBrk="1" hangingPunct="1">
              <a:lnSpc>
                <a:spcPct val="140000"/>
              </a:lnSpc>
            </a:pPr>
            <a:r>
              <a:rPr lang="ja-JP" altLang="en-US" dirty="0"/>
              <a:t>ｋ＞</a:t>
            </a:r>
            <a:r>
              <a:rPr lang="en-US" altLang="ja-JP" dirty="0"/>
              <a:t>S</a:t>
            </a:r>
            <a:r>
              <a:rPr lang="ja-JP" altLang="en-US" dirty="0"/>
              <a:t>ならば（</a:t>
            </a:r>
            <a:r>
              <a:rPr lang="ja-JP" altLang="en-US" dirty="0" err="1"/>
              <a:t>ｋ</a:t>
            </a:r>
            <a:r>
              <a:rPr lang="ja-JP" altLang="en-US" dirty="0"/>
              <a:t>は状態番号）</a:t>
            </a:r>
          </a:p>
          <a:p>
            <a:pPr lvl="1" eaLnBrk="1" hangingPunct="1">
              <a:lnSpc>
                <a:spcPct val="140000"/>
              </a:lnSpc>
            </a:pPr>
            <a:r>
              <a:rPr lang="ja-JP" altLang="en-US" dirty="0"/>
              <a:t>サーバは全て忙しい</a:t>
            </a:r>
          </a:p>
          <a:p>
            <a:pPr lvl="1" eaLnBrk="1" hangingPunct="1">
              <a:lnSpc>
                <a:spcPct val="140000"/>
              </a:lnSpc>
              <a:buFontTx/>
              <a:buNone/>
            </a:pPr>
            <a:r>
              <a:rPr lang="ja-JP" altLang="en-US" dirty="0"/>
              <a:t>		</a:t>
            </a:r>
            <a:r>
              <a:rPr lang="en-US" altLang="ja-JP" dirty="0" err="1"/>
              <a:t>Sμ⊿t</a:t>
            </a:r>
            <a:r>
              <a:rPr lang="en-US" altLang="ja-JP" dirty="0"/>
              <a:t> (1</a:t>
            </a:r>
            <a:r>
              <a:rPr lang="ja-JP" altLang="en-US" dirty="0" err="1"/>
              <a:t>ｰ</a:t>
            </a:r>
            <a:r>
              <a:rPr lang="en-US" altLang="ja-JP" dirty="0" err="1"/>
              <a:t>μ⊿t</a:t>
            </a:r>
            <a:r>
              <a:rPr lang="en-US" altLang="ja-JP" dirty="0"/>
              <a:t>)     ≒ </a:t>
            </a:r>
            <a:r>
              <a:rPr lang="en-US" altLang="ja-JP" dirty="0" err="1"/>
              <a:t>Sμ⊿t</a:t>
            </a:r>
            <a:r>
              <a:rPr lang="en-US" altLang="ja-JP" dirty="0"/>
              <a:t> </a:t>
            </a:r>
          </a:p>
          <a:p>
            <a:pPr lvl="1" eaLnBrk="1" hangingPunct="1">
              <a:lnSpc>
                <a:spcPct val="140000"/>
              </a:lnSpc>
              <a:buFontTx/>
              <a:buNone/>
            </a:pPr>
            <a:endParaRPr lang="en-US" altLang="ja-JP" dirty="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080804" y="2178147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k-1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548992" y="4295872"/>
            <a:ext cx="5757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S-1</a:t>
            </a:r>
          </a:p>
        </p:txBody>
      </p:sp>
      <p:sp>
        <p:nvSpPr>
          <p:cNvPr id="1434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E76A172-B83D-43F2-98D8-4EC202CFD30E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「ジョブの完了」に関する式</a:t>
            </a:r>
          </a:p>
        </p:txBody>
      </p:sp>
    </p:spTree>
    <p:extLst>
      <p:ext uri="{BB962C8B-B14F-4D97-AF65-F5344CB8AC3E}">
        <p14:creationId xmlns:p14="http://schemas.microsoft.com/office/powerpoint/2010/main" val="1045866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6295" y="719797"/>
            <a:ext cx="7772400" cy="41148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60000"/>
              </a:lnSpc>
            </a:pPr>
            <a:r>
              <a:rPr lang="ja-JP" altLang="en-US" sz="2800" dirty="0"/>
              <a:t>ジョブが到着：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ja-JP" altLang="en-US" sz="2800" dirty="0"/>
              <a:t>		状態 ｋ から状態 </a:t>
            </a:r>
            <a:r>
              <a:rPr lang="ja-JP" altLang="en-US" sz="2800" dirty="0" err="1"/>
              <a:t>ｋ</a:t>
            </a:r>
            <a:r>
              <a:rPr lang="en-US" altLang="ja-JP" sz="2800" dirty="0"/>
              <a:t>+</a:t>
            </a:r>
            <a:r>
              <a:rPr lang="ja-JP" altLang="en-US" sz="2800" dirty="0"/>
              <a:t>１ に遷移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ja-JP" altLang="en-US" sz="2800" dirty="0"/>
              <a:t>					 </a:t>
            </a:r>
            <a:r>
              <a:rPr lang="en-US" altLang="ja-JP" dirty="0" err="1"/>
              <a:t>λ⊿t</a:t>
            </a:r>
            <a:endParaRPr lang="en-US" altLang="ja-JP" dirty="0"/>
          </a:p>
          <a:p>
            <a:pPr eaLnBrk="1" hangingPunct="1">
              <a:lnSpc>
                <a:spcPct val="160000"/>
              </a:lnSpc>
            </a:pPr>
            <a:r>
              <a:rPr lang="ja-JP" altLang="en-US" sz="2800" dirty="0"/>
              <a:t>ジョブが完了：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ja-JP" altLang="en-US" sz="2800" dirty="0"/>
              <a:t>		状態 ｋ から状態 ｋ－１ に遷移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ja-JP" altLang="en-US" sz="2800" dirty="0"/>
              <a:t>		ｋ≦</a:t>
            </a:r>
            <a:r>
              <a:rPr lang="en-US" altLang="ja-JP" sz="2800" dirty="0"/>
              <a:t>S </a:t>
            </a:r>
            <a:r>
              <a:rPr lang="ja-JP" altLang="en-US" sz="2800" dirty="0"/>
              <a:t>ならば：　</a:t>
            </a:r>
            <a:r>
              <a:rPr lang="ja-JP" altLang="en-US" sz="2800" dirty="0" err="1"/>
              <a:t>ｋ</a:t>
            </a:r>
            <a:r>
              <a:rPr lang="en-US" altLang="ja-JP" sz="2800" dirty="0" err="1"/>
              <a:t>μ⊿t</a:t>
            </a:r>
            <a:r>
              <a:rPr lang="en-US" altLang="ja-JP" sz="2800" dirty="0"/>
              <a:t> 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altLang="ja-JP" sz="2800" dirty="0"/>
              <a:t>		</a:t>
            </a:r>
            <a:r>
              <a:rPr lang="ja-JP" altLang="en-US" sz="2800" dirty="0"/>
              <a:t>ｋ＞</a:t>
            </a:r>
            <a:r>
              <a:rPr lang="en-US" altLang="ja-JP" sz="2800" dirty="0"/>
              <a:t>S</a:t>
            </a:r>
            <a:r>
              <a:rPr lang="ja-JP" altLang="en-US" sz="2800" dirty="0"/>
              <a:t>ならば：	</a:t>
            </a:r>
            <a:r>
              <a:rPr lang="en-US" altLang="ja-JP" sz="2800" dirty="0" err="1"/>
              <a:t>Sμ⊿t</a:t>
            </a:r>
            <a:r>
              <a:rPr lang="en-US" altLang="ja-JP" sz="2800" dirty="0"/>
              <a:t> 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endParaRPr lang="en-US" altLang="ja-JP" sz="2800" dirty="0"/>
          </a:p>
          <a:p>
            <a:pPr eaLnBrk="1" hangingPunct="1">
              <a:lnSpc>
                <a:spcPct val="160000"/>
              </a:lnSpc>
              <a:buFontTx/>
              <a:buNone/>
            </a:pPr>
            <a:endParaRPr lang="en-US" altLang="ja-JP" dirty="0"/>
          </a:p>
        </p:txBody>
      </p:sp>
      <p:sp>
        <p:nvSpPr>
          <p:cNvPr id="1638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6775C7F-166F-45B4-8473-F2477524CA03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状態遷移</a:t>
            </a:r>
          </a:p>
        </p:txBody>
      </p:sp>
    </p:spTree>
    <p:extLst>
      <p:ext uri="{BB962C8B-B14F-4D97-AF65-F5344CB8AC3E}">
        <p14:creationId xmlns:p14="http://schemas.microsoft.com/office/powerpoint/2010/main" val="4044043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状態遷移図</a:t>
            </a:r>
          </a:p>
        </p:txBody>
      </p:sp>
      <p:sp>
        <p:nvSpPr>
          <p:cNvPr id="17411" name="Text Box 14"/>
          <p:cNvSpPr txBox="1">
            <a:spLocks noChangeArrowheads="1"/>
          </p:cNvSpPr>
          <p:nvPr/>
        </p:nvSpPr>
        <p:spPr bwMode="auto">
          <a:xfrm>
            <a:off x="511175" y="2689225"/>
            <a:ext cx="10775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１－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λ</a:t>
            </a:r>
            <a:endParaRPr lang="en-US" altLang="ja-JP" sz="3600" i="1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216025" y="3222625"/>
            <a:ext cx="1012825" cy="11366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097052" y="3425825"/>
            <a:ext cx="12618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状態０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2789238" y="3222625"/>
            <a:ext cx="1012825" cy="11366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627402" y="3527425"/>
            <a:ext cx="12618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状態１</a:t>
            </a:r>
          </a:p>
        </p:txBody>
      </p:sp>
      <p:cxnSp>
        <p:nvCxnSpPr>
          <p:cNvPr id="17416" name="AutoShape 11"/>
          <p:cNvCxnSpPr>
            <a:cxnSpLocks noChangeShapeType="1"/>
            <a:stCxn id="17412" idx="1"/>
            <a:endCxn id="17412" idx="3"/>
          </p:cNvCxnSpPr>
          <p:nvPr/>
        </p:nvCxnSpPr>
        <p:spPr bwMode="auto">
          <a:xfrm rot="5400000" flipV="1">
            <a:off x="954882" y="3790156"/>
            <a:ext cx="819150" cy="1587"/>
          </a:xfrm>
          <a:prstGeom prst="curvedConnector5">
            <a:avLst>
              <a:gd name="adj1" fmla="val -20250"/>
              <a:gd name="adj2" fmla="val -47800005"/>
              <a:gd name="adj3" fmla="val 122208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17" name="Text Box 12"/>
          <p:cNvSpPr txBox="1">
            <a:spLocks noChangeArrowheads="1"/>
          </p:cNvSpPr>
          <p:nvPr/>
        </p:nvSpPr>
        <p:spPr bwMode="auto">
          <a:xfrm>
            <a:off x="2209800" y="2841625"/>
            <a:ext cx="3593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λ</a:t>
            </a:r>
            <a:endParaRPr lang="en-US" altLang="ja-JP" sz="3600" i="1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8" name="Text Box 13"/>
          <p:cNvSpPr txBox="1">
            <a:spLocks noChangeArrowheads="1"/>
          </p:cNvSpPr>
          <p:nvPr/>
        </p:nvSpPr>
        <p:spPr bwMode="auto">
          <a:xfrm>
            <a:off x="2138363" y="4137025"/>
            <a:ext cx="3818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μ</a:t>
            </a:r>
            <a:endParaRPr lang="en-US" altLang="ja-JP" sz="3600" i="1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9" name="Line 17"/>
          <p:cNvSpPr>
            <a:spLocks noChangeShapeType="1"/>
          </p:cNvSpPr>
          <p:nvPr/>
        </p:nvSpPr>
        <p:spPr bwMode="auto">
          <a:xfrm>
            <a:off x="2138363" y="3451225"/>
            <a:ext cx="723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7420" name="Line 18"/>
          <p:cNvSpPr>
            <a:spLocks noChangeShapeType="1"/>
          </p:cNvSpPr>
          <p:nvPr/>
        </p:nvSpPr>
        <p:spPr bwMode="auto">
          <a:xfrm flipH="1">
            <a:off x="2138363" y="4137025"/>
            <a:ext cx="723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cxnSp>
        <p:nvCxnSpPr>
          <p:cNvPr id="17421" name="AutoShape 21"/>
          <p:cNvCxnSpPr>
            <a:cxnSpLocks noChangeShapeType="1"/>
            <a:stCxn id="17414" idx="5"/>
            <a:endCxn id="17414" idx="3"/>
          </p:cNvCxnSpPr>
          <p:nvPr/>
        </p:nvCxnSpPr>
        <p:spPr bwMode="auto">
          <a:xfrm rot="5400000">
            <a:off x="3294063" y="3849687"/>
            <a:ext cx="1588" cy="715963"/>
          </a:xfrm>
          <a:prstGeom prst="curvedConnector3">
            <a:avLst>
              <a:gd name="adj1" fmla="val 34499995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22" name="Text Box 22"/>
          <p:cNvSpPr txBox="1">
            <a:spLocks noChangeArrowheads="1"/>
          </p:cNvSpPr>
          <p:nvPr/>
        </p:nvSpPr>
        <p:spPr bwMode="auto">
          <a:xfrm>
            <a:off x="2427288" y="4822825"/>
            <a:ext cx="16289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１－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μ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λ</a:t>
            </a:r>
          </a:p>
        </p:txBody>
      </p:sp>
      <p:sp>
        <p:nvSpPr>
          <p:cNvPr id="17423" name="Text Box 23"/>
          <p:cNvSpPr txBox="1">
            <a:spLocks noChangeArrowheads="1"/>
          </p:cNvSpPr>
          <p:nvPr/>
        </p:nvSpPr>
        <p:spPr bwMode="auto">
          <a:xfrm>
            <a:off x="3802063" y="2841625"/>
            <a:ext cx="3593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λ</a:t>
            </a:r>
            <a:endParaRPr lang="en-US" altLang="ja-JP" sz="3600" i="1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24" name="Text Box 24"/>
          <p:cNvSpPr txBox="1">
            <a:spLocks noChangeArrowheads="1"/>
          </p:cNvSpPr>
          <p:nvPr/>
        </p:nvSpPr>
        <p:spPr bwMode="auto">
          <a:xfrm>
            <a:off x="3730625" y="4137025"/>
            <a:ext cx="7360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２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μ</a:t>
            </a:r>
            <a:endParaRPr lang="en-US" altLang="ja-JP" sz="3600" i="1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25" name="Line 25"/>
          <p:cNvSpPr>
            <a:spLocks noChangeShapeType="1"/>
          </p:cNvSpPr>
          <p:nvPr/>
        </p:nvSpPr>
        <p:spPr bwMode="auto">
          <a:xfrm>
            <a:off x="3730625" y="3451225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7426" name="Line 26"/>
          <p:cNvSpPr>
            <a:spLocks noChangeShapeType="1"/>
          </p:cNvSpPr>
          <p:nvPr/>
        </p:nvSpPr>
        <p:spPr bwMode="auto">
          <a:xfrm flipH="1">
            <a:off x="3730625" y="4137025"/>
            <a:ext cx="5905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7427" name="Oval 29"/>
          <p:cNvSpPr>
            <a:spLocks noChangeArrowheads="1"/>
          </p:cNvSpPr>
          <p:nvPr/>
        </p:nvSpPr>
        <p:spPr bwMode="auto">
          <a:xfrm>
            <a:off x="4325938" y="3200400"/>
            <a:ext cx="1009650" cy="11366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28" name="Text Box 30"/>
          <p:cNvSpPr txBox="1">
            <a:spLocks noChangeArrowheads="1"/>
          </p:cNvSpPr>
          <p:nvPr/>
        </p:nvSpPr>
        <p:spPr bwMode="auto">
          <a:xfrm>
            <a:off x="4343400" y="3352800"/>
            <a:ext cx="8953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状態</a:t>
            </a:r>
          </a:p>
          <a:p>
            <a:pPr algn="ctr"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S-1</a:t>
            </a:r>
          </a:p>
        </p:txBody>
      </p:sp>
      <p:sp>
        <p:nvSpPr>
          <p:cNvPr id="17429" name="Oval 31"/>
          <p:cNvSpPr>
            <a:spLocks noChangeArrowheads="1"/>
          </p:cNvSpPr>
          <p:nvPr/>
        </p:nvSpPr>
        <p:spPr bwMode="auto">
          <a:xfrm>
            <a:off x="5894388" y="3200400"/>
            <a:ext cx="1009650" cy="11366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30" name="Text Box 32"/>
          <p:cNvSpPr txBox="1">
            <a:spLocks noChangeArrowheads="1"/>
          </p:cNvSpPr>
          <p:nvPr/>
        </p:nvSpPr>
        <p:spPr bwMode="auto">
          <a:xfrm>
            <a:off x="5943600" y="3352800"/>
            <a:ext cx="8953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状態</a:t>
            </a:r>
          </a:p>
          <a:p>
            <a:pPr algn="ctr"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S</a:t>
            </a:r>
          </a:p>
        </p:txBody>
      </p:sp>
      <p:sp>
        <p:nvSpPr>
          <p:cNvPr id="17431" name="Text Box 34"/>
          <p:cNvSpPr txBox="1">
            <a:spLocks noChangeArrowheads="1"/>
          </p:cNvSpPr>
          <p:nvPr/>
        </p:nvSpPr>
        <p:spPr bwMode="auto">
          <a:xfrm>
            <a:off x="5316538" y="2819400"/>
            <a:ext cx="3593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λ</a:t>
            </a:r>
            <a:endParaRPr lang="en-US" altLang="ja-JP" sz="3600" i="1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32" name="Text Box 35"/>
          <p:cNvSpPr txBox="1">
            <a:spLocks noChangeArrowheads="1"/>
          </p:cNvSpPr>
          <p:nvPr/>
        </p:nvSpPr>
        <p:spPr bwMode="auto">
          <a:xfrm>
            <a:off x="5245100" y="4137025"/>
            <a:ext cx="54694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Sμ</a:t>
            </a:r>
            <a:endParaRPr lang="en-US" altLang="ja-JP" sz="3600" i="1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33" name="Line 36"/>
          <p:cNvSpPr>
            <a:spLocks noChangeShapeType="1"/>
          </p:cNvSpPr>
          <p:nvPr/>
        </p:nvSpPr>
        <p:spPr bwMode="auto">
          <a:xfrm>
            <a:off x="5245100" y="3429000"/>
            <a:ext cx="7223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7434" name="Line 37"/>
          <p:cNvSpPr>
            <a:spLocks noChangeShapeType="1"/>
          </p:cNvSpPr>
          <p:nvPr/>
        </p:nvSpPr>
        <p:spPr bwMode="auto">
          <a:xfrm flipH="1">
            <a:off x="5245100" y="4114800"/>
            <a:ext cx="7223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cxnSp>
        <p:nvCxnSpPr>
          <p:cNvPr id="17435" name="AutoShape 38"/>
          <p:cNvCxnSpPr>
            <a:cxnSpLocks noChangeShapeType="1"/>
            <a:stCxn id="17429" idx="5"/>
            <a:endCxn id="17429" idx="3"/>
          </p:cNvCxnSpPr>
          <p:nvPr/>
        </p:nvCxnSpPr>
        <p:spPr bwMode="auto">
          <a:xfrm rot="5400000">
            <a:off x="6398419" y="3828256"/>
            <a:ext cx="1588" cy="714375"/>
          </a:xfrm>
          <a:prstGeom prst="curvedConnector3">
            <a:avLst>
              <a:gd name="adj1" fmla="val 34499995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36" name="Text Box 39"/>
          <p:cNvSpPr txBox="1">
            <a:spLocks noChangeArrowheads="1"/>
          </p:cNvSpPr>
          <p:nvPr/>
        </p:nvSpPr>
        <p:spPr bwMode="auto">
          <a:xfrm>
            <a:off x="5534025" y="4822825"/>
            <a:ext cx="18293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１－</a:t>
            </a:r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Sμ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λ</a:t>
            </a:r>
          </a:p>
        </p:txBody>
      </p:sp>
      <p:sp>
        <p:nvSpPr>
          <p:cNvPr id="17437" name="Text Box 40"/>
          <p:cNvSpPr txBox="1">
            <a:spLocks noChangeArrowheads="1"/>
          </p:cNvSpPr>
          <p:nvPr/>
        </p:nvSpPr>
        <p:spPr bwMode="auto">
          <a:xfrm>
            <a:off x="6905625" y="2819400"/>
            <a:ext cx="3593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λ</a:t>
            </a:r>
            <a:endParaRPr lang="en-US" altLang="ja-JP" sz="3600" i="1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38" name="Text Box 41"/>
          <p:cNvSpPr txBox="1">
            <a:spLocks noChangeArrowheads="1"/>
          </p:cNvSpPr>
          <p:nvPr/>
        </p:nvSpPr>
        <p:spPr bwMode="auto">
          <a:xfrm>
            <a:off x="6832600" y="4137025"/>
            <a:ext cx="54694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Sμ</a:t>
            </a:r>
            <a:endParaRPr lang="en-US" altLang="ja-JP" sz="3600" i="1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39" name="Line 42"/>
          <p:cNvSpPr>
            <a:spLocks noChangeShapeType="1"/>
          </p:cNvSpPr>
          <p:nvPr/>
        </p:nvSpPr>
        <p:spPr bwMode="auto">
          <a:xfrm>
            <a:off x="6832600" y="3429000"/>
            <a:ext cx="7223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7440" name="Line 43"/>
          <p:cNvSpPr>
            <a:spLocks noChangeShapeType="1"/>
          </p:cNvSpPr>
          <p:nvPr/>
        </p:nvSpPr>
        <p:spPr bwMode="auto">
          <a:xfrm flipH="1">
            <a:off x="6832600" y="4114800"/>
            <a:ext cx="7223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7441" name="Oval 45"/>
          <p:cNvSpPr>
            <a:spLocks noChangeArrowheads="1"/>
          </p:cNvSpPr>
          <p:nvPr/>
        </p:nvSpPr>
        <p:spPr bwMode="auto">
          <a:xfrm>
            <a:off x="7467600" y="3200400"/>
            <a:ext cx="1009650" cy="11366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42" name="Text Box 46"/>
          <p:cNvSpPr txBox="1">
            <a:spLocks noChangeArrowheads="1"/>
          </p:cNvSpPr>
          <p:nvPr/>
        </p:nvSpPr>
        <p:spPr bwMode="auto">
          <a:xfrm>
            <a:off x="8432800" y="2819400"/>
            <a:ext cx="3593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λ</a:t>
            </a:r>
            <a:endParaRPr lang="en-US" altLang="ja-JP" sz="3600" i="1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43" name="Text Box 47"/>
          <p:cNvSpPr txBox="1">
            <a:spLocks noChangeArrowheads="1"/>
          </p:cNvSpPr>
          <p:nvPr/>
        </p:nvSpPr>
        <p:spPr bwMode="auto">
          <a:xfrm>
            <a:off x="8361363" y="4137025"/>
            <a:ext cx="54694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Sμ</a:t>
            </a:r>
            <a:endParaRPr lang="en-US" altLang="ja-JP" sz="3600" i="1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44" name="Line 48"/>
          <p:cNvSpPr>
            <a:spLocks noChangeShapeType="1"/>
          </p:cNvSpPr>
          <p:nvPr/>
        </p:nvSpPr>
        <p:spPr bwMode="auto">
          <a:xfrm>
            <a:off x="8361363" y="3429000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7445" name="Line 49"/>
          <p:cNvSpPr>
            <a:spLocks noChangeShapeType="1"/>
          </p:cNvSpPr>
          <p:nvPr/>
        </p:nvSpPr>
        <p:spPr bwMode="auto">
          <a:xfrm flipH="1">
            <a:off x="8361363" y="4114800"/>
            <a:ext cx="5905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7446" name="Text Box 50"/>
          <p:cNvSpPr txBox="1">
            <a:spLocks noChangeArrowheads="1"/>
          </p:cNvSpPr>
          <p:nvPr/>
        </p:nvSpPr>
        <p:spPr bwMode="auto">
          <a:xfrm>
            <a:off x="7534275" y="3276600"/>
            <a:ext cx="91598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状態</a:t>
            </a:r>
          </a:p>
          <a:p>
            <a:pPr algn="ctr"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S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＋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1</a:t>
            </a:r>
          </a:p>
        </p:txBody>
      </p:sp>
      <p:sp>
        <p:nvSpPr>
          <p:cNvPr id="17447" name="Text Box 51"/>
          <p:cNvSpPr txBox="1">
            <a:spLocks noChangeArrowheads="1"/>
          </p:cNvSpPr>
          <p:nvPr/>
        </p:nvSpPr>
        <p:spPr bwMode="auto">
          <a:xfrm>
            <a:off x="6934200" y="5410200"/>
            <a:ext cx="18293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１－</a:t>
            </a:r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Sμ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λ</a:t>
            </a:r>
          </a:p>
        </p:txBody>
      </p:sp>
      <p:sp>
        <p:nvSpPr>
          <p:cNvPr id="17448" name="Text Box 52"/>
          <p:cNvSpPr txBox="1">
            <a:spLocks noChangeArrowheads="1"/>
          </p:cNvSpPr>
          <p:nvPr/>
        </p:nvSpPr>
        <p:spPr bwMode="auto">
          <a:xfrm>
            <a:off x="3505200" y="5638800"/>
            <a:ext cx="3265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１－（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S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－１）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μ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λ</a:t>
            </a:r>
          </a:p>
        </p:txBody>
      </p:sp>
      <p:cxnSp>
        <p:nvCxnSpPr>
          <p:cNvPr id="17449" name="AutoShape 53"/>
          <p:cNvCxnSpPr>
            <a:cxnSpLocks noChangeShapeType="1"/>
          </p:cNvCxnSpPr>
          <p:nvPr/>
        </p:nvCxnSpPr>
        <p:spPr bwMode="auto">
          <a:xfrm rot="5400000">
            <a:off x="4834732" y="3879056"/>
            <a:ext cx="1588" cy="714375"/>
          </a:xfrm>
          <a:prstGeom prst="curvedConnector3">
            <a:avLst>
              <a:gd name="adj1" fmla="val 34499995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50" name="AutoShape 54"/>
          <p:cNvCxnSpPr>
            <a:cxnSpLocks noChangeShapeType="1"/>
          </p:cNvCxnSpPr>
          <p:nvPr/>
        </p:nvCxnSpPr>
        <p:spPr bwMode="auto">
          <a:xfrm rot="5400000">
            <a:off x="8024019" y="3834606"/>
            <a:ext cx="1588" cy="714375"/>
          </a:xfrm>
          <a:prstGeom prst="curvedConnector3">
            <a:avLst>
              <a:gd name="adj1" fmla="val 34499995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5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7EF06DB-89E0-4EE2-A4C0-E0394D6CD272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6317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定常状態方程式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1394" y="1270781"/>
            <a:ext cx="8423275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/>
              <a:t>０＜ｎ＜</a:t>
            </a:r>
            <a:r>
              <a:rPr lang="en-US" altLang="ja-JP"/>
              <a:t>S </a:t>
            </a:r>
            <a:r>
              <a:rPr lang="ja-JP" altLang="en-US"/>
              <a:t>では</a:t>
            </a:r>
          </a:p>
          <a:p>
            <a:pPr eaLnBrk="1" hangingPunct="1">
              <a:buFontTx/>
              <a:buNone/>
            </a:pPr>
            <a:r>
              <a:rPr lang="ja-JP" altLang="en-US"/>
              <a:t>	（</a:t>
            </a:r>
            <a:r>
              <a:rPr lang="en-US" altLang="ja-JP"/>
              <a:t>λ</a:t>
            </a:r>
            <a:r>
              <a:rPr lang="ja-JP" altLang="en-US"/>
              <a:t>＋ｎ</a:t>
            </a:r>
            <a:r>
              <a:rPr lang="en-US" altLang="ja-JP"/>
              <a:t>μ</a:t>
            </a:r>
            <a:r>
              <a:rPr lang="ja-JP" altLang="en-US"/>
              <a:t>）</a:t>
            </a:r>
            <a:r>
              <a:rPr lang="en-US" altLang="ja-JP"/>
              <a:t>P</a:t>
            </a:r>
            <a:r>
              <a:rPr lang="ja-JP" altLang="en-US"/>
              <a:t>ｎ </a:t>
            </a:r>
            <a:r>
              <a:rPr lang="en-US" altLang="ja-JP"/>
              <a:t>= λPn</a:t>
            </a:r>
            <a:r>
              <a:rPr lang="ja-JP" altLang="en-US" sz="2400"/>
              <a:t>ｰ</a:t>
            </a:r>
            <a:r>
              <a:rPr lang="en-US" altLang="ja-JP" sz="2400"/>
              <a:t>1</a:t>
            </a:r>
            <a:r>
              <a:rPr lang="en-US" altLang="ja-JP"/>
              <a:t> + </a:t>
            </a:r>
            <a:r>
              <a:rPr lang="ja-JP" altLang="en-US"/>
              <a:t>（ｎ＋１）</a:t>
            </a:r>
            <a:r>
              <a:rPr lang="en-US" altLang="ja-JP"/>
              <a:t>μPn</a:t>
            </a:r>
            <a:r>
              <a:rPr lang="en-US" altLang="ja-JP" sz="2400"/>
              <a:t>+1</a:t>
            </a:r>
          </a:p>
          <a:p>
            <a:pPr eaLnBrk="1" hangingPunct="1">
              <a:buFontTx/>
              <a:buNone/>
            </a:pPr>
            <a:endParaRPr lang="en-US" altLang="ja-JP" sz="2400"/>
          </a:p>
          <a:p>
            <a:pPr eaLnBrk="1" hangingPunct="1">
              <a:buFontTx/>
              <a:buNone/>
            </a:pPr>
            <a:r>
              <a:rPr lang="en-US" altLang="ja-JP"/>
              <a:t>S ≦</a:t>
            </a:r>
            <a:r>
              <a:rPr lang="ja-JP" altLang="en-US"/>
              <a:t>ｎ　では</a:t>
            </a:r>
          </a:p>
          <a:p>
            <a:pPr eaLnBrk="1" hangingPunct="1">
              <a:buFontTx/>
              <a:buNone/>
            </a:pPr>
            <a:r>
              <a:rPr lang="ja-JP" altLang="en-US"/>
              <a:t>	（</a:t>
            </a:r>
            <a:r>
              <a:rPr lang="en-US" altLang="ja-JP"/>
              <a:t>λ</a:t>
            </a:r>
            <a:r>
              <a:rPr lang="ja-JP" altLang="en-US"/>
              <a:t>＋</a:t>
            </a:r>
            <a:r>
              <a:rPr lang="en-US" altLang="ja-JP"/>
              <a:t>Sμ</a:t>
            </a:r>
            <a:r>
              <a:rPr lang="ja-JP" altLang="en-US"/>
              <a:t>）</a:t>
            </a:r>
            <a:r>
              <a:rPr lang="en-US" altLang="ja-JP"/>
              <a:t>P</a:t>
            </a:r>
            <a:r>
              <a:rPr lang="ja-JP" altLang="en-US"/>
              <a:t>ｎ </a:t>
            </a:r>
            <a:r>
              <a:rPr lang="en-US" altLang="ja-JP"/>
              <a:t>= λPn</a:t>
            </a:r>
            <a:r>
              <a:rPr lang="ja-JP" altLang="en-US" sz="2400"/>
              <a:t>ｰ</a:t>
            </a:r>
            <a:r>
              <a:rPr lang="en-US" altLang="ja-JP" sz="2400"/>
              <a:t>1</a:t>
            </a:r>
            <a:r>
              <a:rPr lang="en-US" altLang="ja-JP"/>
              <a:t> + SμPn</a:t>
            </a:r>
            <a:r>
              <a:rPr lang="en-US" altLang="ja-JP" sz="2400"/>
              <a:t>+1</a:t>
            </a:r>
          </a:p>
          <a:p>
            <a:pPr eaLnBrk="1" hangingPunct="1">
              <a:buFontTx/>
              <a:buNone/>
            </a:pPr>
            <a:endParaRPr lang="en-US" altLang="ja-JP"/>
          </a:p>
          <a:p>
            <a:pPr eaLnBrk="1" hangingPunct="1">
              <a:buFontTx/>
              <a:buNone/>
            </a:pPr>
            <a:r>
              <a:rPr lang="en-US" altLang="ja-JP"/>
              <a:t>λP</a:t>
            </a:r>
            <a:r>
              <a:rPr lang="en-US" altLang="ja-JP" sz="2400"/>
              <a:t>0</a:t>
            </a:r>
            <a:r>
              <a:rPr lang="en-US" altLang="ja-JP"/>
              <a:t> = μP</a:t>
            </a:r>
            <a:r>
              <a:rPr lang="en-US" altLang="ja-JP" sz="2400"/>
              <a:t>1</a:t>
            </a:r>
          </a:p>
          <a:p>
            <a:pPr eaLnBrk="1" hangingPunct="1">
              <a:buFontTx/>
              <a:buNone/>
            </a:pPr>
            <a:endParaRPr lang="en-US" altLang="ja-JP" sz="2400"/>
          </a:p>
        </p:txBody>
      </p:sp>
      <p:sp>
        <p:nvSpPr>
          <p:cNvPr id="1843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79B1CEB-351D-47A4-9E13-DB9987185B4A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6173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定常確率を</a:t>
            </a:r>
            <a:r>
              <a:rPr lang="en-US" altLang="ja-JP"/>
              <a:t>P</a:t>
            </a:r>
            <a:r>
              <a:rPr lang="en-US" altLang="ja-JP" sz="3200"/>
              <a:t>0</a:t>
            </a:r>
            <a:r>
              <a:rPr lang="ja-JP" altLang="en-US"/>
              <a:t>で表す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2689" y="1213143"/>
            <a:ext cx="2667000" cy="35814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200000"/>
              </a:lnSpc>
              <a:buFontTx/>
              <a:buNone/>
            </a:pPr>
            <a:r>
              <a:rPr lang="ja-JP" altLang="en-US" sz="2800"/>
              <a:t>０＜ｎ＜</a:t>
            </a:r>
            <a:r>
              <a:rPr lang="en-US" altLang="ja-JP" sz="2800"/>
              <a:t>S </a:t>
            </a:r>
            <a:r>
              <a:rPr lang="ja-JP" altLang="en-US" sz="2800"/>
              <a:t>では</a:t>
            </a:r>
          </a:p>
          <a:p>
            <a:pPr eaLnBrk="1" hangingPunct="1">
              <a:lnSpc>
                <a:spcPct val="200000"/>
              </a:lnSpc>
              <a:buFontTx/>
              <a:buNone/>
            </a:pPr>
            <a:r>
              <a:rPr lang="ja-JP" altLang="en-US" sz="2800"/>
              <a:t>	</a:t>
            </a:r>
            <a:r>
              <a:rPr lang="en-US" altLang="ja-JP" sz="2800"/>
              <a:t>Pn = </a:t>
            </a:r>
            <a:r>
              <a:rPr lang="en-US" altLang="ja-JP" sz="2000"/>
              <a:t> </a:t>
            </a:r>
          </a:p>
          <a:p>
            <a:pPr eaLnBrk="1" hangingPunct="1">
              <a:lnSpc>
                <a:spcPct val="200000"/>
              </a:lnSpc>
              <a:buFontTx/>
              <a:buNone/>
            </a:pPr>
            <a:r>
              <a:rPr lang="en-US" altLang="ja-JP" sz="2800"/>
              <a:t>S ≦</a:t>
            </a:r>
            <a:r>
              <a:rPr lang="ja-JP" altLang="en-US" sz="2800"/>
              <a:t>ｎ　では</a:t>
            </a:r>
          </a:p>
          <a:p>
            <a:pPr eaLnBrk="1" hangingPunct="1">
              <a:lnSpc>
                <a:spcPct val="200000"/>
              </a:lnSpc>
              <a:buFontTx/>
              <a:buNone/>
            </a:pPr>
            <a:r>
              <a:rPr lang="ja-JP" altLang="en-US" sz="2800"/>
              <a:t>	</a:t>
            </a:r>
            <a:r>
              <a:rPr lang="en-US" altLang="ja-JP" sz="2800"/>
              <a:t>Pn = 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2508739" y="2267243"/>
            <a:ext cx="15568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λ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　　　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P</a:t>
            </a:r>
            <a:r>
              <a:rPr lang="en-US" altLang="ja-JP" sz="20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0</a:t>
            </a:r>
            <a:endParaRPr lang="en-US" altLang="ja-JP" sz="20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2508739" y="2724443"/>
            <a:ext cx="15295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μ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　　　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n!</a:t>
            </a:r>
            <a:endParaRPr lang="en-US" altLang="ja-JP" sz="20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62" name="Line 7"/>
          <p:cNvSpPr>
            <a:spLocks noChangeShapeType="1"/>
          </p:cNvSpPr>
          <p:nvPr/>
        </p:nvSpPr>
        <p:spPr bwMode="auto">
          <a:xfrm>
            <a:off x="2508739" y="272444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9463" name="Line 8"/>
          <p:cNvSpPr>
            <a:spLocks noChangeShapeType="1"/>
          </p:cNvSpPr>
          <p:nvPr/>
        </p:nvSpPr>
        <p:spPr bwMode="auto">
          <a:xfrm>
            <a:off x="3423139" y="272444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9464" name="Text Box 10"/>
          <p:cNvSpPr txBox="1">
            <a:spLocks noChangeArrowheads="1"/>
          </p:cNvSpPr>
          <p:nvPr/>
        </p:nvSpPr>
        <p:spPr bwMode="auto">
          <a:xfrm>
            <a:off x="2203939" y="2257718"/>
            <a:ext cx="123507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800" dirty="0">
                <a:latin typeface="Calibri" panose="020F0502020204030204" pitchFamily="34" charset="0"/>
                <a:ea typeface="メイリオ" panose="020B0604030504040204" pitchFamily="50" charset="-128"/>
              </a:rPr>
              <a:t>(   )</a:t>
            </a:r>
          </a:p>
        </p:txBody>
      </p:sp>
      <p:sp>
        <p:nvSpPr>
          <p:cNvPr id="19465" name="Text Box 11"/>
          <p:cNvSpPr txBox="1">
            <a:spLocks noChangeArrowheads="1"/>
          </p:cNvSpPr>
          <p:nvPr/>
        </p:nvSpPr>
        <p:spPr bwMode="auto">
          <a:xfrm>
            <a:off x="3007214" y="2100556"/>
            <a:ext cx="3465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n</a:t>
            </a:r>
          </a:p>
        </p:txBody>
      </p:sp>
      <p:sp>
        <p:nvSpPr>
          <p:cNvPr id="19466" name="Text Box 12"/>
          <p:cNvSpPr txBox="1">
            <a:spLocks noChangeArrowheads="1"/>
          </p:cNvSpPr>
          <p:nvPr/>
        </p:nvSpPr>
        <p:spPr bwMode="auto">
          <a:xfrm>
            <a:off x="2661139" y="4096043"/>
            <a:ext cx="15568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λ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　　　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P</a:t>
            </a:r>
            <a:r>
              <a:rPr lang="en-US" altLang="ja-JP" sz="20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0</a:t>
            </a:r>
            <a:endParaRPr lang="en-US" altLang="ja-JP" sz="20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67" name="Text Box 13"/>
          <p:cNvSpPr txBox="1">
            <a:spLocks noChangeArrowheads="1"/>
          </p:cNvSpPr>
          <p:nvPr/>
        </p:nvSpPr>
        <p:spPr bwMode="auto">
          <a:xfrm>
            <a:off x="2661139" y="4553243"/>
            <a:ext cx="17187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μ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　　　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S!S</a:t>
            </a:r>
            <a:endParaRPr lang="en-US" altLang="ja-JP" sz="20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68" name="Line 14"/>
          <p:cNvSpPr>
            <a:spLocks noChangeShapeType="1"/>
          </p:cNvSpPr>
          <p:nvPr/>
        </p:nvSpPr>
        <p:spPr bwMode="auto">
          <a:xfrm>
            <a:off x="2661139" y="455324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9469" name="Line 15"/>
          <p:cNvSpPr>
            <a:spLocks noChangeShapeType="1"/>
          </p:cNvSpPr>
          <p:nvPr/>
        </p:nvSpPr>
        <p:spPr bwMode="auto">
          <a:xfrm>
            <a:off x="3575539" y="455324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9470" name="Text Box 16"/>
          <p:cNvSpPr txBox="1">
            <a:spLocks noChangeArrowheads="1"/>
          </p:cNvSpPr>
          <p:nvPr/>
        </p:nvSpPr>
        <p:spPr bwMode="auto">
          <a:xfrm>
            <a:off x="2324589" y="4118268"/>
            <a:ext cx="1227138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800" dirty="0">
                <a:latin typeface="Calibri" panose="020F0502020204030204" pitchFamily="34" charset="0"/>
                <a:ea typeface="メイリオ" panose="020B0604030504040204" pitchFamily="50" charset="-128"/>
              </a:rPr>
              <a:t>(   )</a:t>
            </a:r>
          </a:p>
        </p:txBody>
      </p:sp>
      <p:sp>
        <p:nvSpPr>
          <p:cNvPr id="19471" name="Text Box 17"/>
          <p:cNvSpPr txBox="1">
            <a:spLocks noChangeArrowheads="1"/>
          </p:cNvSpPr>
          <p:nvPr/>
        </p:nvSpPr>
        <p:spPr bwMode="auto">
          <a:xfrm>
            <a:off x="3150089" y="3973806"/>
            <a:ext cx="3465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n</a:t>
            </a:r>
          </a:p>
        </p:txBody>
      </p:sp>
      <p:sp>
        <p:nvSpPr>
          <p:cNvPr id="19472" name="Text Box 18"/>
          <p:cNvSpPr txBox="1">
            <a:spLocks noChangeArrowheads="1"/>
          </p:cNvSpPr>
          <p:nvPr/>
        </p:nvSpPr>
        <p:spPr bwMode="auto">
          <a:xfrm>
            <a:off x="4032739" y="4400843"/>
            <a:ext cx="579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n-</a:t>
            </a:r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S</a:t>
            </a:r>
          </a:p>
        </p:txBody>
      </p:sp>
      <p:sp>
        <p:nvSpPr>
          <p:cNvPr id="1947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9BA168B-C2F1-41B5-8ADD-9F633A3AF4F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9583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システム処理能力</a:t>
            </a:r>
            <a:r>
              <a:rPr lang="en-US" altLang="ja-JP"/>
              <a:t>ρ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2692" y="1290822"/>
            <a:ext cx="7391400" cy="441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dirty="0"/>
              <a:t>ρ= λ/μ</a:t>
            </a:r>
          </a:p>
          <a:p>
            <a:pPr eaLnBrk="1" hangingPunct="1">
              <a:buFontTx/>
              <a:buNone/>
            </a:pPr>
            <a:endParaRPr lang="en-US" altLang="ja-JP" dirty="0"/>
          </a:p>
          <a:p>
            <a:pPr eaLnBrk="1" hangingPunct="1"/>
            <a:r>
              <a:rPr lang="en-US" altLang="ja-JP" dirty="0"/>
              <a:t>λ⊿</a:t>
            </a:r>
            <a:r>
              <a:rPr lang="ja-JP" altLang="en-US" i="1" dirty="0"/>
              <a:t>ｔ</a:t>
            </a:r>
            <a:r>
              <a:rPr lang="ja-JP" altLang="en-US" dirty="0"/>
              <a:t>：　「時間 </a:t>
            </a:r>
            <a:r>
              <a:rPr lang="en-US" altLang="ja-JP" dirty="0"/>
              <a:t>(</a:t>
            </a:r>
            <a:r>
              <a:rPr lang="en-US" altLang="ja-JP" i="1" dirty="0"/>
              <a:t>t,</a:t>
            </a:r>
            <a:r>
              <a:rPr lang="en-US" altLang="ja-JP" dirty="0"/>
              <a:t> </a:t>
            </a:r>
            <a:r>
              <a:rPr lang="en-US" altLang="ja-JP" i="1" dirty="0"/>
              <a:t>t</a:t>
            </a:r>
            <a:r>
              <a:rPr lang="en-US" altLang="ja-JP" dirty="0"/>
              <a:t> +⊿ </a:t>
            </a:r>
            <a:r>
              <a:rPr lang="en-US" altLang="ja-JP" i="1" dirty="0"/>
              <a:t>t</a:t>
            </a:r>
            <a:r>
              <a:rPr lang="en-US" altLang="ja-JP" dirty="0"/>
              <a:t>) </a:t>
            </a:r>
            <a:r>
              <a:rPr lang="ja-JP" altLang="en-US" dirty="0" err="1"/>
              <a:t>に到</a:t>
            </a:r>
            <a:r>
              <a:rPr lang="ja-JP" altLang="en-US" dirty="0"/>
              <a:t>着するジョブ数」の平均</a:t>
            </a:r>
          </a:p>
          <a:p>
            <a:pPr eaLnBrk="1" hangingPunct="1"/>
            <a:r>
              <a:rPr lang="en-US" altLang="ja-JP" dirty="0"/>
              <a:t>μ⊿</a:t>
            </a:r>
            <a:r>
              <a:rPr lang="ja-JP" altLang="en-US" i="1" dirty="0"/>
              <a:t>ｔ</a:t>
            </a:r>
            <a:r>
              <a:rPr lang="ja-JP" altLang="en-US" dirty="0"/>
              <a:t>：　「サーバがジョブを処理中の間，⊿</a:t>
            </a:r>
            <a:r>
              <a:rPr lang="ja-JP" altLang="en-US" sz="3600" i="1" dirty="0"/>
              <a:t>ｔ</a:t>
            </a:r>
            <a:r>
              <a:rPr lang="ja-JP" altLang="en-US" dirty="0"/>
              <a:t> 内に完了する処理数」の平均</a:t>
            </a:r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>
              <a:buFontTx/>
              <a:buNone/>
            </a:pPr>
            <a:endParaRPr lang="en-US" altLang="ja-JP" dirty="0"/>
          </a:p>
        </p:txBody>
      </p:sp>
      <p:sp>
        <p:nvSpPr>
          <p:cNvPr id="2048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4FC359C-4579-40E7-B80E-B95EE0DF8BC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1055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待ち合わせが生じる確率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7238" y="1295400"/>
            <a:ext cx="7772400" cy="4953000"/>
          </a:xfrm>
        </p:spPr>
        <p:txBody>
          <a:bodyPr/>
          <a:lstStyle/>
          <a:p>
            <a:pPr eaLnBrk="1" hangingPunct="1"/>
            <a:r>
              <a:rPr lang="ja-JP" altLang="en-US" dirty="0"/>
              <a:t>システム内のジョブ数が </a:t>
            </a:r>
            <a:r>
              <a:rPr lang="en-US" altLang="ja-JP" dirty="0"/>
              <a:t>S </a:t>
            </a:r>
            <a:r>
              <a:rPr lang="ja-JP" altLang="en-US" dirty="0"/>
              <a:t>以上</a:t>
            </a:r>
            <a:br>
              <a:rPr lang="ja-JP" altLang="en-US" dirty="0"/>
            </a:br>
            <a:endParaRPr lang="ja-JP" altLang="en-US" dirty="0"/>
          </a:p>
          <a:p>
            <a:pPr eaLnBrk="1" hangingPunct="1">
              <a:lnSpc>
                <a:spcPct val="200000"/>
              </a:lnSpc>
            </a:pPr>
            <a:r>
              <a:rPr lang="en-US" altLang="ja-JP" dirty="0" err="1"/>
              <a:t>Pqueue</a:t>
            </a:r>
            <a:r>
              <a:rPr lang="en-US" altLang="ja-JP" dirty="0"/>
              <a:t> 	= ∑ </a:t>
            </a:r>
            <a:r>
              <a:rPr lang="en-US" altLang="ja-JP" dirty="0" err="1"/>
              <a:t>Pn</a:t>
            </a:r>
            <a:endParaRPr lang="en-US" altLang="ja-JP" dirty="0"/>
          </a:p>
          <a:p>
            <a:pPr eaLnBrk="1" hangingPunct="1">
              <a:lnSpc>
                <a:spcPct val="200000"/>
              </a:lnSpc>
              <a:buFontTx/>
              <a:buNone/>
            </a:pPr>
            <a:r>
              <a:rPr lang="en-US" altLang="ja-JP" dirty="0"/>
              <a:t>			= ∑</a:t>
            </a:r>
          </a:p>
          <a:p>
            <a:pPr eaLnBrk="1" hangingPunct="1">
              <a:lnSpc>
                <a:spcPct val="200000"/>
              </a:lnSpc>
              <a:buFontTx/>
              <a:buNone/>
            </a:pPr>
            <a:r>
              <a:rPr lang="en-US" altLang="ja-JP" dirty="0"/>
              <a:t>			= ∑</a:t>
            </a:r>
            <a:r>
              <a:rPr lang="ja-JP" altLang="en-US" dirty="0"/>
              <a:t>　</a:t>
            </a:r>
            <a:r>
              <a:rPr lang="en-US" altLang="ja-JP" dirty="0" err="1"/>
              <a:t>P</a:t>
            </a:r>
            <a:r>
              <a:rPr lang="en-US" altLang="ja-JP" sz="2400" dirty="0" err="1"/>
              <a:t>0</a:t>
            </a:r>
            <a:endParaRPr lang="en-US" altLang="ja-JP" sz="2400" dirty="0"/>
          </a:p>
          <a:p>
            <a:pPr eaLnBrk="1" hangingPunct="1">
              <a:buFontTx/>
              <a:buNone/>
            </a:pPr>
            <a:endParaRPr lang="en-US" altLang="ja-JP" dirty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865658" y="2956804"/>
            <a:ext cx="641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n=S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881533" y="2285292"/>
            <a:ext cx="4475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∞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643533" y="3336132"/>
            <a:ext cx="15568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λ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　　　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P</a:t>
            </a:r>
            <a:r>
              <a:rPr lang="en-US" altLang="ja-JP" sz="20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0</a:t>
            </a:r>
            <a:endParaRPr lang="en-US" altLang="ja-JP" sz="20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643533" y="3793332"/>
            <a:ext cx="17187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μ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　　　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S!S</a:t>
            </a:r>
            <a:endParaRPr lang="en-US" altLang="ja-JP" sz="20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3643533" y="379333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4557933" y="379333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3414933" y="3336132"/>
            <a:ext cx="1214438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800" dirty="0">
                <a:latin typeface="Calibri" panose="020F0502020204030204" pitchFamily="34" charset="0"/>
                <a:ea typeface="メイリオ" panose="020B0604030504040204" pitchFamily="50" charset="-128"/>
              </a:rPr>
              <a:t>(   )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4678583" y="3118645"/>
            <a:ext cx="3465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n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5015133" y="3640932"/>
            <a:ext cx="579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n-</a:t>
            </a:r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S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2881533" y="3945732"/>
            <a:ext cx="641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n=S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2881533" y="3259932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∞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2881533" y="4879630"/>
            <a:ext cx="641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n=S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2881533" y="427003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∞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3948333" y="4422430"/>
            <a:ext cx="14847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Sρ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)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　　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1</a:t>
            </a:r>
            <a:endParaRPr lang="en-US" altLang="ja-JP" sz="20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4100733" y="4879630"/>
            <a:ext cx="14911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S!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　　　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S</a:t>
            </a:r>
            <a:endParaRPr lang="en-US" altLang="ja-JP" sz="20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4100733" y="487963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4878608" y="487963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4634133" y="4270030"/>
            <a:ext cx="3465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n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5319933" y="4727230"/>
            <a:ext cx="579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n-</a:t>
            </a:r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S</a:t>
            </a:r>
          </a:p>
        </p:txBody>
      </p:sp>
      <p:sp>
        <p:nvSpPr>
          <p:cNvPr id="2152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498BF50-AC57-4EE9-AEF5-36A8FE9050B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6777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060" y="2472820"/>
            <a:ext cx="8733214" cy="1085959"/>
          </a:xfrm>
        </p:spPr>
        <p:txBody>
          <a:bodyPr>
            <a:normAutofit/>
          </a:bodyPr>
          <a:lstStyle/>
          <a:p>
            <a:r>
              <a:rPr lang="en-US" altLang="ja-JP" sz="3975" dirty="0">
                <a:latin typeface="メイリオ" panose="020B0604030504040204" pitchFamily="50" charset="-128"/>
              </a:rPr>
              <a:t>3-2 </a:t>
            </a:r>
            <a:r>
              <a:rPr lang="ja-JP" altLang="en-US" sz="3975" dirty="0">
                <a:latin typeface="メイリオ" panose="020B0604030504040204" pitchFamily="50" charset="-128"/>
              </a:rPr>
              <a:t>アーランの即時式モデル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17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9688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676400"/>
            <a:ext cx="7524750" cy="4572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X:	</a:t>
            </a:r>
            <a:r>
              <a:rPr lang="ja-JP" altLang="en-US" dirty="0"/>
              <a:t>到着過程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/>
              <a:t>		→</a:t>
            </a:r>
            <a:r>
              <a:rPr lang="ja-JP" altLang="en-US" b="1" dirty="0">
                <a:solidFill>
                  <a:srgbClr val="C00000"/>
                </a:solidFill>
              </a:rPr>
              <a:t>ポアソン分布</a:t>
            </a:r>
            <a:r>
              <a:rPr lang="ja-JP" altLang="en-US" dirty="0"/>
              <a:t>のとき「</a:t>
            </a:r>
            <a:r>
              <a:rPr lang="en-US" altLang="ja-JP" dirty="0"/>
              <a:t>M</a:t>
            </a:r>
            <a:r>
              <a:rPr lang="ja-JP" altLang="en-US" dirty="0"/>
              <a:t>」と書く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Y</a:t>
            </a:r>
            <a:r>
              <a:rPr lang="ja-JP" altLang="en-US" dirty="0"/>
              <a:t>：	処理時間分布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/>
              <a:t>		→</a:t>
            </a:r>
            <a:r>
              <a:rPr lang="ja-JP" altLang="en-US" b="1" dirty="0">
                <a:solidFill>
                  <a:srgbClr val="C00000"/>
                </a:solidFill>
              </a:rPr>
              <a:t>指数分布</a:t>
            </a:r>
            <a:r>
              <a:rPr lang="ja-JP" altLang="en-US" dirty="0"/>
              <a:t>のとき「</a:t>
            </a:r>
            <a:r>
              <a:rPr lang="en-US" altLang="ja-JP" dirty="0"/>
              <a:t>M</a:t>
            </a:r>
            <a:r>
              <a:rPr lang="ja-JP" altLang="en-US" dirty="0"/>
              <a:t>」と書く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Z:	</a:t>
            </a:r>
            <a:r>
              <a:rPr lang="ja-JP" altLang="en-US" dirty="0"/>
              <a:t>サーバ数</a:t>
            </a:r>
            <a:endParaRPr lang="en-US" altLang="ja-JP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>
                <a:solidFill>
                  <a:srgbClr val="FF0000"/>
                </a:solidFill>
              </a:rPr>
              <a:t>          </a:t>
            </a:r>
            <a:r>
              <a:rPr lang="ja-JP" altLang="en-US" b="1" u="sng" dirty="0">
                <a:solidFill>
                  <a:srgbClr val="FF0000"/>
                </a:solidFill>
              </a:rPr>
              <a:t>個数を限定しないとき「</a:t>
            </a:r>
            <a:r>
              <a:rPr lang="en-US" altLang="ja-JP" b="1" u="sng" dirty="0">
                <a:solidFill>
                  <a:srgbClr val="FF0000"/>
                </a:solidFill>
              </a:rPr>
              <a:t>S</a:t>
            </a:r>
            <a:r>
              <a:rPr lang="ja-JP" altLang="en-US" b="1" u="sng" dirty="0">
                <a:solidFill>
                  <a:srgbClr val="FF0000"/>
                </a:solidFill>
              </a:rPr>
              <a:t>」と書く</a:t>
            </a:r>
            <a:r>
              <a:rPr lang="ja-JP" altLang="en-US" dirty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K</a:t>
            </a:r>
            <a:r>
              <a:rPr lang="ja-JP" altLang="en-US" dirty="0"/>
              <a:t>：	</a:t>
            </a:r>
            <a:r>
              <a:rPr lang="ja-JP" altLang="en-US" b="1" dirty="0">
                <a:solidFill>
                  <a:srgbClr val="C00000"/>
                </a:solidFill>
              </a:rPr>
              <a:t>待ち行列の長さ</a:t>
            </a:r>
            <a:r>
              <a:rPr lang="ja-JP" altLang="en-US" dirty="0"/>
              <a:t>の制限</a:t>
            </a:r>
            <a:endParaRPr lang="en-US" altLang="ja-JP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/>
              <a:t>　　   </a:t>
            </a:r>
            <a:r>
              <a:rPr lang="en-US" altLang="ja-JP" dirty="0"/>
              <a:t>K = 1</a:t>
            </a:r>
            <a:r>
              <a:rPr lang="ja-JP" altLang="en-US" dirty="0"/>
              <a:t>		</a:t>
            </a:r>
          </a:p>
        </p:txBody>
      </p:sp>
      <p:sp>
        <p:nvSpPr>
          <p:cNvPr id="2150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59B6C15-343F-4094-B76D-FC7656766574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ケンドール記法 </a:t>
            </a:r>
            <a:r>
              <a:rPr lang="en-US" altLang="ja-JP" dirty="0"/>
              <a:t>M/M/S/1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46834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M/M/S/1 </a:t>
            </a:r>
            <a:r>
              <a:rPr lang="ja-JP" altLang="en-US" dirty="0"/>
              <a:t>のとき</a:t>
            </a:r>
            <a:endParaRPr lang="en-US" altLang="ja-JP" dirty="0"/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5867400" y="1905000"/>
            <a:ext cx="762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80" name="Rectangle 6"/>
          <p:cNvSpPr>
            <a:spLocks noChangeArrowheads="1"/>
          </p:cNvSpPr>
          <p:nvPr/>
        </p:nvSpPr>
        <p:spPr bwMode="auto">
          <a:xfrm>
            <a:off x="5867400" y="2895600"/>
            <a:ext cx="762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81" name="Rectangle 7"/>
          <p:cNvSpPr>
            <a:spLocks noChangeArrowheads="1"/>
          </p:cNvSpPr>
          <p:nvPr/>
        </p:nvSpPr>
        <p:spPr bwMode="auto">
          <a:xfrm>
            <a:off x="5867400" y="5105400"/>
            <a:ext cx="762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82" name="Oval 8"/>
          <p:cNvSpPr>
            <a:spLocks noChangeArrowheads="1"/>
          </p:cNvSpPr>
          <p:nvPr/>
        </p:nvSpPr>
        <p:spPr bwMode="auto">
          <a:xfrm>
            <a:off x="6172200" y="40386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83" name="Oval 9"/>
          <p:cNvSpPr>
            <a:spLocks noChangeArrowheads="1"/>
          </p:cNvSpPr>
          <p:nvPr/>
        </p:nvSpPr>
        <p:spPr bwMode="auto">
          <a:xfrm>
            <a:off x="6172200" y="4343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84" name="Oval 10"/>
          <p:cNvSpPr>
            <a:spLocks noChangeArrowheads="1"/>
          </p:cNvSpPr>
          <p:nvPr/>
        </p:nvSpPr>
        <p:spPr bwMode="auto">
          <a:xfrm>
            <a:off x="6172200" y="46482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85" name="Text Box 11"/>
          <p:cNvSpPr txBox="1">
            <a:spLocks noChangeArrowheads="1"/>
          </p:cNvSpPr>
          <p:nvPr/>
        </p:nvSpPr>
        <p:spPr bwMode="auto">
          <a:xfrm>
            <a:off x="5486400" y="5867400"/>
            <a:ext cx="18950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サーバ数：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S</a:t>
            </a:r>
          </a:p>
        </p:txBody>
      </p:sp>
      <p:sp>
        <p:nvSpPr>
          <p:cNvPr id="24586" name="Line 12"/>
          <p:cNvSpPr>
            <a:spLocks noChangeShapeType="1"/>
          </p:cNvSpPr>
          <p:nvPr/>
        </p:nvSpPr>
        <p:spPr bwMode="auto">
          <a:xfrm>
            <a:off x="6629400" y="22860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87" name="Line 13"/>
          <p:cNvSpPr>
            <a:spLocks noChangeShapeType="1"/>
          </p:cNvSpPr>
          <p:nvPr/>
        </p:nvSpPr>
        <p:spPr bwMode="auto">
          <a:xfrm>
            <a:off x="6629400" y="3276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88" name="Line 14"/>
          <p:cNvSpPr>
            <a:spLocks noChangeShapeType="1"/>
          </p:cNvSpPr>
          <p:nvPr/>
        </p:nvSpPr>
        <p:spPr bwMode="auto">
          <a:xfrm>
            <a:off x="6629400" y="54864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89" name="Line 15"/>
          <p:cNvSpPr>
            <a:spLocks noChangeShapeType="1"/>
          </p:cNvSpPr>
          <p:nvPr/>
        </p:nvSpPr>
        <p:spPr bwMode="auto">
          <a:xfrm flipV="1">
            <a:off x="3886200" y="2286000"/>
            <a:ext cx="198120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90" name="Line 16"/>
          <p:cNvSpPr>
            <a:spLocks noChangeShapeType="1"/>
          </p:cNvSpPr>
          <p:nvPr/>
        </p:nvSpPr>
        <p:spPr bwMode="auto">
          <a:xfrm flipV="1">
            <a:off x="3886200" y="3200400"/>
            <a:ext cx="1981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91" name="Line 17"/>
          <p:cNvSpPr>
            <a:spLocks noChangeShapeType="1"/>
          </p:cNvSpPr>
          <p:nvPr/>
        </p:nvSpPr>
        <p:spPr bwMode="auto">
          <a:xfrm>
            <a:off x="3886200" y="3886200"/>
            <a:ext cx="198120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92" name="Text Box 18"/>
          <p:cNvSpPr txBox="1">
            <a:spLocks noChangeArrowheads="1"/>
          </p:cNvSpPr>
          <p:nvPr/>
        </p:nvSpPr>
        <p:spPr bwMode="auto">
          <a:xfrm>
            <a:off x="2380957" y="4507523"/>
            <a:ext cx="2031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K=1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 なので</a:t>
            </a:r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待ち行列なし</a:t>
            </a:r>
          </a:p>
        </p:txBody>
      </p:sp>
      <p:sp>
        <p:nvSpPr>
          <p:cNvPr id="24593" name="Line 19"/>
          <p:cNvSpPr>
            <a:spLocks noChangeShapeType="1"/>
          </p:cNvSpPr>
          <p:nvPr/>
        </p:nvSpPr>
        <p:spPr bwMode="auto">
          <a:xfrm>
            <a:off x="1905000" y="3886200"/>
            <a:ext cx="2057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94" name="Text Box 20"/>
          <p:cNvSpPr txBox="1">
            <a:spLocks noChangeArrowheads="1"/>
          </p:cNvSpPr>
          <p:nvPr/>
        </p:nvSpPr>
        <p:spPr bwMode="auto">
          <a:xfrm>
            <a:off x="4863116" y="6259811"/>
            <a:ext cx="29610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処理時間は</a:t>
            </a:r>
            <a:r>
              <a:rPr lang="ja-JP" altLang="en-US" b="1" dirty="0">
                <a:solidFill>
                  <a:srgbClr val="C000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指数分布</a:t>
            </a:r>
          </a:p>
        </p:txBody>
      </p:sp>
      <p:sp>
        <p:nvSpPr>
          <p:cNvPr id="24595" name="Text Box 21"/>
          <p:cNvSpPr txBox="1">
            <a:spLocks noChangeArrowheads="1"/>
          </p:cNvSpPr>
          <p:nvPr/>
        </p:nvSpPr>
        <p:spPr bwMode="auto">
          <a:xfrm>
            <a:off x="609600" y="3276600"/>
            <a:ext cx="29546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b="1" dirty="0">
                <a:solidFill>
                  <a:srgbClr val="C000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ポアソン分布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で到着</a:t>
            </a:r>
          </a:p>
        </p:txBody>
      </p:sp>
      <p:sp>
        <p:nvSpPr>
          <p:cNvPr id="2459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DD2A21B-009A-4247-910D-DE1DF2869DF4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3612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アウトライン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3-1</a:t>
            </a:r>
            <a:r>
              <a:rPr lang="ja-JP" altLang="en-US" dirty="0"/>
              <a:t> </a:t>
            </a:r>
            <a:r>
              <a:rPr lang="en-US" altLang="ja-JP" dirty="0"/>
              <a:t>M/M/S </a:t>
            </a:r>
            <a:r>
              <a:rPr lang="ja-JP" altLang="en-US" dirty="0"/>
              <a:t>待ち行列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3-2 </a:t>
            </a:r>
            <a:r>
              <a:rPr lang="ja-JP" altLang="en-US" dirty="0"/>
              <a:t>アーランの即時式モデル</a:t>
            </a:r>
            <a:r>
              <a:rPr lang="en-US" altLang="ja-JP" dirty="0"/>
              <a:t>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327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アーランの即時式モデル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62913" cy="41148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ja-JP" altLang="en-US"/>
              <a:t>待ち行列モデル：　	</a:t>
            </a:r>
            <a:r>
              <a:rPr lang="en-US" altLang="ja-JP"/>
              <a:t>M/M/S/S</a:t>
            </a:r>
          </a:p>
          <a:p>
            <a:pPr eaLnBrk="1" hangingPunct="1">
              <a:lnSpc>
                <a:spcPct val="140000"/>
              </a:lnSpc>
            </a:pPr>
            <a:r>
              <a:rPr lang="ja-JP" altLang="en-US"/>
              <a:t>入力回線数：		無限</a:t>
            </a:r>
          </a:p>
          <a:p>
            <a:pPr eaLnBrk="1" hangingPunct="1">
              <a:lnSpc>
                <a:spcPct val="140000"/>
              </a:lnSpc>
            </a:pPr>
            <a:r>
              <a:rPr lang="ja-JP" altLang="en-US"/>
              <a:t>待ち行列長：		</a:t>
            </a:r>
            <a:r>
              <a:rPr lang="en-US" altLang="ja-JP"/>
              <a:t>L</a:t>
            </a:r>
            <a:r>
              <a:rPr lang="ja-JP" altLang="en-US"/>
              <a:t>＝０</a:t>
            </a:r>
          </a:p>
          <a:p>
            <a:pPr eaLnBrk="1" hangingPunct="1">
              <a:lnSpc>
                <a:spcPct val="140000"/>
              </a:lnSpc>
            </a:pPr>
            <a:r>
              <a:rPr lang="ja-JP" altLang="en-US"/>
              <a:t>システム内の最大占有サーバ数：	</a:t>
            </a:r>
            <a:r>
              <a:rPr lang="en-US" altLang="ja-JP"/>
              <a:t>K</a:t>
            </a:r>
            <a:r>
              <a:rPr lang="ja-JP" altLang="en-US"/>
              <a:t>＝</a:t>
            </a:r>
            <a:r>
              <a:rPr lang="en-US" altLang="ja-JP"/>
              <a:t>S</a:t>
            </a:r>
          </a:p>
          <a:p>
            <a:pPr eaLnBrk="1" hangingPunct="1">
              <a:lnSpc>
                <a:spcPct val="140000"/>
              </a:lnSpc>
            </a:pPr>
            <a:endParaRPr lang="en-US" altLang="ja-JP"/>
          </a:p>
        </p:txBody>
      </p:sp>
      <p:sp>
        <p:nvSpPr>
          <p:cNvPr id="2560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F9EEBC9-131D-4ACD-A962-11A921ECFF99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30342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「即時式」の意味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125000"/>
              </a:lnSpc>
              <a:spcBef>
                <a:spcPct val="25000"/>
              </a:spcBef>
              <a:buNone/>
            </a:pPr>
            <a:r>
              <a:rPr lang="en-US" altLang="ja-JP" dirty="0"/>
              <a:t>K</a:t>
            </a:r>
            <a:r>
              <a:rPr lang="ja-JP" altLang="en-US" dirty="0"/>
              <a:t> </a:t>
            </a:r>
            <a:r>
              <a:rPr lang="en-US" altLang="ja-JP" dirty="0"/>
              <a:t>=</a:t>
            </a:r>
            <a:r>
              <a:rPr lang="ja-JP" altLang="en-US" dirty="0"/>
              <a:t> </a:t>
            </a:r>
            <a:r>
              <a:rPr lang="en-US" altLang="ja-JP" dirty="0"/>
              <a:t>1</a:t>
            </a:r>
            <a:r>
              <a:rPr lang="ja-JP" altLang="en-US" dirty="0"/>
              <a:t> なので，次の性質を持つ</a:t>
            </a:r>
            <a:endParaRPr lang="en-US" altLang="ja-JP" dirty="0"/>
          </a:p>
          <a:p>
            <a:pPr eaLnBrk="1" hangingPunct="1">
              <a:lnSpc>
                <a:spcPct val="125000"/>
              </a:lnSpc>
              <a:spcBef>
                <a:spcPct val="25000"/>
              </a:spcBef>
            </a:pPr>
            <a:r>
              <a:rPr lang="ja-JP" altLang="en-US" dirty="0"/>
              <a:t>待ち行列なし</a:t>
            </a:r>
            <a:endParaRPr lang="en-US" altLang="ja-JP" dirty="0"/>
          </a:p>
          <a:p>
            <a:pPr eaLnBrk="1" hangingPunct="1">
              <a:lnSpc>
                <a:spcPct val="125000"/>
              </a:lnSpc>
              <a:spcBef>
                <a:spcPct val="25000"/>
              </a:spcBef>
            </a:pPr>
            <a:r>
              <a:rPr lang="ja-JP" altLang="en-US" dirty="0"/>
              <a:t>待ち行列長は </a:t>
            </a:r>
            <a:r>
              <a:rPr lang="en-US" altLang="ja-JP" dirty="0"/>
              <a:t>0</a:t>
            </a:r>
            <a:endParaRPr lang="ja-JP" altLang="en-US" dirty="0"/>
          </a:p>
          <a:p>
            <a:pPr eaLnBrk="1" hangingPunct="1">
              <a:lnSpc>
                <a:spcPct val="125000"/>
              </a:lnSpc>
              <a:spcBef>
                <a:spcPct val="25000"/>
              </a:spcBef>
            </a:pPr>
            <a:r>
              <a:rPr lang="ja-JP" altLang="en-US" dirty="0"/>
              <a:t>システム内の占有サーバ数が</a:t>
            </a:r>
            <a:r>
              <a:rPr lang="en-US" altLang="ja-JP" dirty="0"/>
              <a:t>S </a:t>
            </a:r>
            <a:r>
              <a:rPr lang="ja-JP" altLang="en-US" dirty="0"/>
              <a:t>（すべてのサーバが占有されている）のとき，到着したジョブは棄却される</a:t>
            </a:r>
            <a:endParaRPr lang="en-US" altLang="ja-JP" dirty="0"/>
          </a:p>
          <a:p>
            <a:pPr eaLnBrk="1" hangingPunct="1">
              <a:lnSpc>
                <a:spcPct val="125000"/>
              </a:lnSpc>
              <a:spcBef>
                <a:spcPct val="25000"/>
              </a:spcBef>
            </a:pPr>
            <a:r>
              <a:rPr lang="ja-JP" altLang="en-US" dirty="0"/>
              <a:t>サーバの空きがあれば，直ちに処理される</a:t>
            </a:r>
            <a:endParaRPr lang="en-US" altLang="ja-JP" dirty="0"/>
          </a:p>
          <a:p>
            <a:pPr marL="0" indent="0" eaLnBrk="1" hangingPunct="1">
              <a:lnSpc>
                <a:spcPct val="125000"/>
              </a:lnSpc>
              <a:spcBef>
                <a:spcPct val="25000"/>
              </a:spcBef>
              <a:buNone/>
            </a:pPr>
            <a:r>
              <a:rPr lang="ja-JP" altLang="en-US" dirty="0"/>
              <a:t>　→　</a:t>
            </a:r>
            <a:r>
              <a:rPr lang="ja-JP" altLang="en-US" b="1" dirty="0">
                <a:solidFill>
                  <a:srgbClr val="C00000"/>
                </a:solidFill>
              </a:rPr>
              <a:t>即時式</a:t>
            </a:r>
          </a:p>
          <a:p>
            <a:pPr eaLnBrk="1" hangingPunct="1">
              <a:buFontTx/>
              <a:buNone/>
            </a:pPr>
            <a:endParaRPr lang="en-US" altLang="ja-JP" dirty="0"/>
          </a:p>
        </p:txBody>
      </p:sp>
      <p:sp>
        <p:nvSpPr>
          <p:cNvPr id="2662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88548FC-5ACF-4C50-89A0-865F3F3DAF60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6584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431213" cy="523875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ja-JP" altLang="en-US" sz="2800" b="1" dirty="0"/>
              <a:t>ジョブの到着</a:t>
            </a:r>
          </a:p>
          <a:p>
            <a:pPr lvl="1" eaLnBrk="1" hangingPunct="1">
              <a:lnSpc>
                <a:spcPct val="105000"/>
              </a:lnSpc>
            </a:pPr>
            <a:r>
              <a:rPr lang="ja-JP" altLang="en-US" sz="2400" dirty="0"/>
              <a:t>平均</a:t>
            </a:r>
            <a:r>
              <a:rPr lang="en-US" altLang="ja-JP" sz="2400" dirty="0"/>
              <a:t>λ</a:t>
            </a:r>
            <a:r>
              <a:rPr lang="ja-JP" altLang="en-US" sz="2400" dirty="0"/>
              <a:t>のポアソン分布</a:t>
            </a:r>
          </a:p>
          <a:p>
            <a:pPr lvl="1" eaLnBrk="1" hangingPunct="1">
              <a:lnSpc>
                <a:spcPct val="105000"/>
              </a:lnSpc>
              <a:buFontTx/>
              <a:buNone/>
            </a:pPr>
            <a:r>
              <a:rPr lang="ja-JP" altLang="en-US" sz="2400" dirty="0"/>
              <a:t>→　ある時刻に客が到着してから時間</a:t>
            </a:r>
            <a:r>
              <a:rPr lang="en-US" altLang="ja-JP" sz="2400" dirty="0"/>
              <a:t>t</a:t>
            </a:r>
            <a:r>
              <a:rPr lang="ja-JP" altLang="en-US" sz="2400" dirty="0"/>
              <a:t>内に次の客が到着する確率はポアソン分布に従う：　１－</a:t>
            </a:r>
            <a:r>
              <a:rPr lang="en-US" altLang="ja-JP" sz="2400" dirty="0"/>
              <a:t>e</a:t>
            </a:r>
            <a:r>
              <a:rPr lang="ja-JP" altLang="en-US" sz="2400" baseline="30000" dirty="0"/>
              <a:t>－</a:t>
            </a:r>
            <a:r>
              <a:rPr lang="en-US" altLang="ja-JP" sz="2400" baseline="30000" dirty="0"/>
              <a:t>λ</a:t>
            </a:r>
            <a:r>
              <a:rPr lang="ja-JP" altLang="en-US" sz="2400" baseline="30000" dirty="0"/>
              <a:t>ｔ</a:t>
            </a:r>
            <a:endParaRPr lang="ja-JP" altLang="en-US" sz="2400" dirty="0"/>
          </a:p>
          <a:p>
            <a:pPr lvl="1" eaLnBrk="1" hangingPunct="1">
              <a:lnSpc>
                <a:spcPct val="105000"/>
              </a:lnSpc>
            </a:pPr>
            <a:r>
              <a:rPr lang="ja-JP" altLang="en-US" sz="2400" dirty="0"/>
              <a:t>微少時間⊿</a:t>
            </a:r>
            <a:r>
              <a:rPr lang="en-US" altLang="ja-JP" sz="2400" dirty="0"/>
              <a:t>t</a:t>
            </a:r>
            <a:r>
              <a:rPr lang="ja-JP" altLang="en-US" sz="2400" dirty="0"/>
              <a:t>の間にジョブが到着する確率：</a:t>
            </a:r>
            <a:r>
              <a:rPr lang="en-US" altLang="ja-JP" sz="2400" dirty="0"/>
              <a:t>λ⊿</a:t>
            </a:r>
            <a:r>
              <a:rPr lang="ja-JP" altLang="en-US" sz="2400" dirty="0"/>
              <a:t>ｔ</a:t>
            </a:r>
          </a:p>
          <a:p>
            <a:pPr eaLnBrk="1" hangingPunct="1">
              <a:lnSpc>
                <a:spcPct val="105000"/>
              </a:lnSpc>
            </a:pPr>
            <a:r>
              <a:rPr lang="ja-JP" altLang="en-US" sz="2800" b="1" dirty="0"/>
              <a:t>ジョブの処理時間</a:t>
            </a:r>
          </a:p>
          <a:p>
            <a:pPr lvl="1" eaLnBrk="1" hangingPunct="1">
              <a:lnSpc>
                <a:spcPct val="105000"/>
              </a:lnSpc>
            </a:pPr>
            <a:r>
              <a:rPr lang="ja-JP" altLang="en-US" sz="2400" dirty="0"/>
              <a:t>平均１</a:t>
            </a:r>
            <a:r>
              <a:rPr lang="en-US" altLang="ja-JP" sz="2400" dirty="0"/>
              <a:t>/μ</a:t>
            </a:r>
            <a:r>
              <a:rPr lang="ja-JP" altLang="en-US" sz="2400" dirty="0"/>
              <a:t>の指数分布</a:t>
            </a:r>
          </a:p>
          <a:p>
            <a:pPr lvl="1" eaLnBrk="1" hangingPunct="1">
              <a:lnSpc>
                <a:spcPct val="105000"/>
              </a:lnSpc>
            </a:pPr>
            <a:r>
              <a:rPr lang="ja-JP" altLang="en-US" sz="2400" dirty="0"/>
              <a:t>微少時間⊿</a:t>
            </a:r>
            <a:r>
              <a:rPr lang="en-US" altLang="ja-JP" sz="2400" dirty="0"/>
              <a:t>t</a:t>
            </a:r>
            <a:r>
              <a:rPr lang="ja-JP" altLang="en-US" sz="2400" dirty="0"/>
              <a:t>の間に処理が終わる確率：　</a:t>
            </a:r>
            <a:r>
              <a:rPr lang="en-US" altLang="ja-JP" sz="2400" dirty="0"/>
              <a:t>μ⊿</a:t>
            </a:r>
            <a:r>
              <a:rPr lang="ja-JP" altLang="en-US" sz="2400" dirty="0"/>
              <a:t>ｔ</a:t>
            </a:r>
          </a:p>
          <a:p>
            <a:pPr lvl="1" eaLnBrk="1" hangingPunct="1">
              <a:lnSpc>
                <a:spcPct val="105000"/>
              </a:lnSpc>
              <a:buFontTx/>
              <a:buNone/>
            </a:pPr>
            <a:endParaRPr lang="ja-JP" altLang="en-US" dirty="0"/>
          </a:p>
          <a:p>
            <a:pPr lvl="1" eaLnBrk="1" hangingPunct="1">
              <a:lnSpc>
                <a:spcPct val="105000"/>
              </a:lnSpc>
              <a:buFontTx/>
              <a:buNone/>
            </a:pPr>
            <a:r>
              <a:rPr lang="ja-JP" altLang="en-US" dirty="0"/>
              <a:t>システム処理能力：</a:t>
            </a:r>
            <a:r>
              <a:rPr lang="en-US" altLang="ja-JP" dirty="0"/>
              <a:t>ρ</a:t>
            </a:r>
            <a:r>
              <a:rPr lang="ja-JP" altLang="en-US" dirty="0"/>
              <a:t>＝</a:t>
            </a:r>
            <a:r>
              <a:rPr lang="en-US" altLang="ja-JP" dirty="0"/>
              <a:t>λ/μ</a:t>
            </a:r>
          </a:p>
        </p:txBody>
      </p:sp>
      <p:sp>
        <p:nvSpPr>
          <p:cNvPr id="2765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5BD5A3C-0911-4A2E-9979-48BE94A4FB16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ジョブのモデル</a:t>
            </a:r>
          </a:p>
        </p:txBody>
      </p:sp>
    </p:spTree>
    <p:extLst>
      <p:ext uri="{BB962C8B-B14F-4D97-AF65-F5344CB8AC3E}">
        <p14:creationId xmlns:p14="http://schemas.microsoft.com/office/powerpoint/2010/main" val="8244817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状態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9071" y="1060938"/>
            <a:ext cx="8153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dirty="0"/>
              <a:t>状態０：　	系内のジョブの数が　０</a:t>
            </a:r>
          </a:p>
          <a:p>
            <a:pPr eaLnBrk="1" hangingPunct="1">
              <a:buFontTx/>
              <a:buNone/>
            </a:pPr>
            <a:r>
              <a:rPr lang="ja-JP" altLang="en-US" dirty="0"/>
              <a:t>状態１：　	系内のジョブの数が　１</a:t>
            </a:r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>
              <a:buFontTx/>
              <a:buNone/>
            </a:pPr>
            <a:r>
              <a:rPr lang="ja-JP" altLang="en-US" dirty="0"/>
              <a:t>状態</a:t>
            </a:r>
            <a:r>
              <a:rPr lang="en-US" altLang="ja-JP" dirty="0"/>
              <a:t>S:</a:t>
            </a:r>
            <a:r>
              <a:rPr lang="ja-JP" altLang="en-US" dirty="0"/>
              <a:t>　	系内のジョブの数が　</a:t>
            </a:r>
            <a:r>
              <a:rPr lang="en-US" altLang="ja-JP" dirty="0"/>
              <a:t>S</a:t>
            </a:r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4903871" y="2508738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701" name="Oval 5"/>
          <p:cNvSpPr>
            <a:spLocks noChangeArrowheads="1"/>
          </p:cNvSpPr>
          <p:nvPr/>
        </p:nvSpPr>
        <p:spPr bwMode="auto">
          <a:xfrm>
            <a:off x="4903871" y="2737338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>
            <a:off x="4903871" y="2965938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703" name="Text Box 10"/>
          <p:cNvSpPr txBox="1">
            <a:spLocks noChangeArrowheads="1"/>
          </p:cNvSpPr>
          <p:nvPr/>
        </p:nvSpPr>
        <p:spPr bwMode="auto">
          <a:xfrm>
            <a:off x="2617871" y="3956538"/>
            <a:ext cx="328487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（状態は</a:t>
            </a:r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S</a:t>
            </a:r>
            <a:r>
              <a:rPr lang="ja-JP" altLang="en-US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まで）</a:t>
            </a:r>
          </a:p>
        </p:txBody>
      </p:sp>
      <p:sp>
        <p:nvSpPr>
          <p:cNvPr id="2970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8CBDEF0-25AB-4918-8D20-95E8EAA18253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21957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3285" y="724609"/>
            <a:ext cx="8642350" cy="4114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60000"/>
              </a:lnSpc>
            </a:pPr>
            <a:r>
              <a:rPr lang="ja-JP" altLang="en-US" sz="2800"/>
              <a:t>ジョブが到着：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ja-JP" altLang="en-US" sz="2800"/>
              <a:t>		</a:t>
            </a:r>
            <a:r>
              <a:rPr lang="en-US" altLang="ja-JP" sz="2800"/>
              <a:t>1) </a:t>
            </a:r>
            <a:r>
              <a:rPr lang="ja-JP" altLang="en-US" sz="2800"/>
              <a:t>ｋ＜</a:t>
            </a:r>
            <a:r>
              <a:rPr lang="en-US" altLang="ja-JP" sz="2800"/>
              <a:t>S </a:t>
            </a:r>
            <a:r>
              <a:rPr lang="ja-JP" altLang="en-US" sz="2800"/>
              <a:t>のとき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ja-JP" altLang="en-US" sz="2800"/>
              <a:t>		　　　状態 ｋ から状態 ｋ</a:t>
            </a:r>
            <a:r>
              <a:rPr lang="en-US" altLang="ja-JP" sz="2800"/>
              <a:t>+</a:t>
            </a:r>
            <a:r>
              <a:rPr lang="ja-JP" altLang="en-US" sz="2800"/>
              <a:t>１ に遷移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ja-JP" altLang="en-US" sz="2800"/>
              <a:t>		</a:t>
            </a:r>
            <a:r>
              <a:rPr lang="en-US" altLang="ja-JP" sz="2800"/>
              <a:t>2) </a:t>
            </a:r>
            <a:r>
              <a:rPr lang="ja-JP" altLang="en-US" sz="2800"/>
              <a:t>ｋ</a:t>
            </a:r>
            <a:r>
              <a:rPr lang="en-US" altLang="ja-JP" sz="2800"/>
              <a:t>=S </a:t>
            </a:r>
            <a:r>
              <a:rPr lang="ja-JP" altLang="en-US" sz="2800"/>
              <a:t>のとき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ja-JP" altLang="en-US" sz="2800"/>
              <a:t>			状態</a:t>
            </a:r>
            <a:r>
              <a:rPr lang="en-US" altLang="ja-JP" sz="2800"/>
              <a:t>S</a:t>
            </a:r>
            <a:r>
              <a:rPr lang="ja-JP" altLang="en-US" sz="2800"/>
              <a:t>のまま（新しい到着は棄却される）</a:t>
            </a:r>
          </a:p>
          <a:p>
            <a:pPr eaLnBrk="1" hangingPunct="1">
              <a:lnSpc>
                <a:spcPct val="160000"/>
              </a:lnSpc>
            </a:pPr>
            <a:r>
              <a:rPr lang="ja-JP" altLang="en-US" sz="2800"/>
              <a:t>ジョブの回線の占有終わり：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ja-JP" altLang="en-US" sz="2800"/>
              <a:t>		状態 ｋ から状態 ｋｰ１ に遷移</a:t>
            </a:r>
          </a:p>
        </p:txBody>
      </p:sp>
      <p:sp>
        <p:nvSpPr>
          <p:cNvPr id="3072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85732B1-D47D-43A0-A00F-177A5EF56B69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状態遷移</a:t>
            </a:r>
          </a:p>
        </p:txBody>
      </p:sp>
    </p:spTree>
    <p:extLst>
      <p:ext uri="{BB962C8B-B14F-4D97-AF65-F5344CB8AC3E}">
        <p14:creationId xmlns:p14="http://schemas.microsoft.com/office/powerpoint/2010/main" val="33718224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8371" y="881575"/>
            <a:ext cx="8674100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60000"/>
              </a:lnSpc>
            </a:pPr>
            <a:r>
              <a:rPr lang="ja-JP" altLang="en-US" sz="2800"/>
              <a:t>ジョブが到着：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ja-JP" altLang="en-US" sz="2800"/>
              <a:t>		</a:t>
            </a:r>
            <a:r>
              <a:rPr lang="en-US" altLang="ja-JP" sz="2800"/>
              <a:t>1) </a:t>
            </a:r>
            <a:r>
              <a:rPr lang="ja-JP" altLang="en-US" sz="2800"/>
              <a:t>ｋ＜</a:t>
            </a:r>
            <a:r>
              <a:rPr lang="en-US" altLang="ja-JP" sz="2800"/>
              <a:t>S </a:t>
            </a:r>
            <a:r>
              <a:rPr lang="ja-JP" altLang="en-US" sz="2800"/>
              <a:t>のとき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ja-JP" altLang="en-US" sz="2800"/>
              <a:t>		　　　状態 ｋ から状態 ｋ</a:t>
            </a:r>
            <a:r>
              <a:rPr lang="en-US" altLang="ja-JP" sz="2800"/>
              <a:t>+</a:t>
            </a:r>
            <a:r>
              <a:rPr lang="ja-JP" altLang="en-US" sz="2800"/>
              <a:t>１ に遷移：　 </a:t>
            </a:r>
            <a:r>
              <a:rPr lang="en-US" altLang="ja-JP"/>
              <a:t>λ⊿t</a:t>
            </a:r>
            <a:endParaRPr lang="en-US" altLang="ja-JP" sz="2800"/>
          </a:p>
          <a:p>
            <a:pPr eaLnBrk="1" hangingPunct="1">
              <a:lnSpc>
                <a:spcPct val="140000"/>
              </a:lnSpc>
              <a:buFontTx/>
              <a:buNone/>
            </a:pPr>
            <a:endParaRPr lang="en-US" altLang="ja-JP" sz="2800"/>
          </a:p>
          <a:p>
            <a:pPr eaLnBrk="1" hangingPunct="1">
              <a:lnSpc>
                <a:spcPct val="160000"/>
              </a:lnSpc>
            </a:pPr>
            <a:r>
              <a:rPr lang="ja-JP" altLang="en-US" sz="2800"/>
              <a:t>ジョブの回線の占有終わり：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ja-JP" altLang="en-US" sz="2800"/>
              <a:t>		状態 ｋ から状態 ｋｰ１ に遷移 ：　　	ｋ</a:t>
            </a:r>
            <a:r>
              <a:rPr lang="en-US" altLang="ja-JP" sz="2800"/>
              <a:t>μ⊿t 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endParaRPr lang="en-US" altLang="ja-JP" sz="2800"/>
          </a:p>
          <a:p>
            <a:pPr eaLnBrk="1" hangingPunct="1">
              <a:lnSpc>
                <a:spcPct val="160000"/>
              </a:lnSpc>
              <a:buFontTx/>
              <a:buNone/>
            </a:pPr>
            <a:endParaRPr lang="en-US" altLang="ja-JP"/>
          </a:p>
        </p:txBody>
      </p:sp>
      <p:sp>
        <p:nvSpPr>
          <p:cNvPr id="3174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BE648D6-80EC-4B9C-9EE8-AD67DB9FA105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状態遷移</a:t>
            </a:r>
          </a:p>
        </p:txBody>
      </p:sp>
    </p:spTree>
    <p:extLst>
      <p:ext uri="{BB962C8B-B14F-4D97-AF65-F5344CB8AC3E}">
        <p14:creationId xmlns:p14="http://schemas.microsoft.com/office/powerpoint/2010/main" val="24487085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状態遷移図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1970649"/>
            <a:ext cx="10775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１－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λ</a:t>
            </a:r>
            <a:endParaRPr lang="en-US" altLang="ja-JP" sz="3600" i="1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704850" y="2504049"/>
            <a:ext cx="1012825" cy="11366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585877" y="2707249"/>
            <a:ext cx="12618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状態０</a:t>
            </a:r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2278063" y="2504049"/>
            <a:ext cx="1012825" cy="11366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2116227" y="2808849"/>
            <a:ext cx="12618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状態１</a:t>
            </a:r>
          </a:p>
        </p:txBody>
      </p:sp>
      <p:cxnSp>
        <p:nvCxnSpPr>
          <p:cNvPr id="32776" name="AutoShape 8"/>
          <p:cNvCxnSpPr>
            <a:cxnSpLocks noChangeShapeType="1"/>
            <a:stCxn id="32772" idx="1"/>
            <a:endCxn id="32772" idx="3"/>
          </p:cNvCxnSpPr>
          <p:nvPr/>
        </p:nvCxnSpPr>
        <p:spPr bwMode="auto">
          <a:xfrm rot="5400000" flipV="1">
            <a:off x="443707" y="3071580"/>
            <a:ext cx="819150" cy="1587"/>
          </a:xfrm>
          <a:prstGeom prst="curvedConnector5">
            <a:avLst>
              <a:gd name="adj1" fmla="val -20250"/>
              <a:gd name="adj2" fmla="val -47800005"/>
              <a:gd name="adj3" fmla="val 122208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1698625" y="2123049"/>
            <a:ext cx="3593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λ</a:t>
            </a:r>
            <a:endParaRPr lang="en-US" altLang="ja-JP" sz="3600" i="1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1627188" y="3418449"/>
            <a:ext cx="3818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μ</a:t>
            </a:r>
            <a:endParaRPr lang="en-US" altLang="ja-JP" sz="3600" i="1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1627188" y="2732649"/>
            <a:ext cx="723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1627188" y="3418449"/>
            <a:ext cx="723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cxnSp>
        <p:nvCxnSpPr>
          <p:cNvPr id="32781" name="AutoShape 13"/>
          <p:cNvCxnSpPr>
            <a:cxnSpLocks noChangeShapeType="1"/>
            <a:stCxn id="32774" idx="5"/>
            <a:endCxn id="32774" idx="3"/>
          </p:cNvCxnSpPr>
          <p:nvPr/>
        </p:nvCxnSpPr>
        <p:spPr bwMode="auto">
          <a:xfrm rot="5400000">
            <a:off x="2782888" y="3131111"/>
            <a:ext cx="1588" cy="715963"/>
          </a:xfrm>
          <a:prstGeom prst="curvedConnector3">
            <a:avLst>
              <a:gd name="adj1" fmla="val 34499995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1916113" y="4104249"/>
            <a:ext cx="16289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１－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μ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λ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3290888" y="2123049"/>
            <a:ext cx="3593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λ</a:t>
            </a:r>
            <a:endParaRPr lang="en-US" altLang="ja-JP" sz="3600" i="1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3219450" y="3418449"/>
            <a:ext cx="7360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２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μ</a:t>
            </a:r>
            <a:endParaRPr lang="en-US" altLang="ja-JP" sz="3600" i="1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3219450" y="2732649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3219450" y="3418449"/>
            <a:ext cx="5905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87" name="Oval 19"/>
          <p:cNvSpPr>
            <a:spLocks noChangeArrowheads="1"/>
          </p:cNvSpPr>
          <p:nvPr/>
        </p:nvSpPr>
        <p:spPr bwMode="auto">
          <a:xfrm>
            <a:off x="6154738" y="2504049"/>
            <a:ext cx="1009650" cy="11366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88" name="Text Box 20"/>
          <p:cNvSpPr txBox="1">
            <a:spLocks noChangeArrowheads="1"/>
          </p:cNvSpPr>
          <p:nvPr/>
        </p:nvSpPr>
        <p:spPr bwMode="auto">
          <a:xfrm>
            <a:off x="6172200" y="2656449"/>
            <a:ext cx="8953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状態</a:t>
            </a:r>
          </a:p>
          <a:p>
            <a:pPr algn="ctr"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S-1</a:t>
            </a:r>
          </a:p>
        </p:txBody>
      </p:sp>
      <p:sp>
        <p:nvSpPr>
          <p:cNvPr id="32789" name="Oval 21"/>
          <p:cNvSpPr>
            <a:spLocks noChangeArrowheads="1"/>
          </p:cNvSpPr>
          <p:nvPr/>
        </p:nvSpPr>
        <p:spPr bwMode="auto">
          <a:xfrm>
            <a:off x="7723188" y="2504049"/>
            <a:ext cx="1009650" cy="11366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7772400" y="2656449"/>
            <a:ext cx="8953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状態</a:t>
            </a:r>
          </a:p>
          <a:p>
            <a:pPr algn="ctr"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S</a:t>
            </a: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7145338" y="2123049"/>
            <a:ext cx="3593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λ</a:t>
            </a:r>
            <a:endParaRPr lang="en-US" altLang="ja-JP" sz="3600" i="1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7073900" y="3440674"/>
            <a:ext cx="54694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Sμ</a:t>
            </a:r>
            <a:endParaRPr lang="en-US" altLang="ja-JP" sz="3600" i="1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93" name="Line 25"/>
          <p:cNvSpPr>
            <a:spLocks noChangeShapeType="1"/>
          </p:cNvSpPr>
          <p:nvPr/>
        </p:nvSpPr>
        <p:spPr bwMode="auto">
          <a:xfrm>
            <a:off x="7073900" y="2732649"/>
            <a:ext cx="7223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94" name="Line 26"/>
          <p:cNvSpPr>
            <a:spLocks noChangeShapeType="1"/>
          </p:cNvSpPr>
          <p:nvPr/>
        </p:nvSpPr>
        <p:spPr bwMode="auto">
          <a:xfrm flipH="1">
            <a:off x="7073900" y="3418449"/>
            <a:ext cx="7223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cxnSp>
        <p:nvCxnSpPr>
          <p:cNvPr id="32795" name="AutoShape 27"/>
          <p:cNvCxnSpPr>
            <a:cxnSpLocks noChangeShapeType="1"/>
            <a:stCxn id="32789" idx="5"/>
            <a:endCxn id="32789" idx="3"/>
          </p:cNvCxnSpPr>
          <p:nvPr/>
        </p:nvCxnSpPr>
        <p:spPr bwMode="auto">
          <a:xfrm rot="5400000">
            <a:off x="8227219" y="3131905"/>
            <a:ext cx="1588" cy="714375"/>
          </a:xfrm>
          <a:prstGeom prst="curvedConnector3">
            <a:avLst>
              <a:gd name="adj1" fmla="val 34499995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7694613" y="4028049"/>
            <a:ext cx="112883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μ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Sμ</a:t>
            </a:r>
            <a:endParaRPr lang="en-US" altLang="ja-JP" sz="28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797" name="Text Box 40"/>
          <p:cNvSpPr txBox="1">
            <a:spLocks noChangeArrowheads="1"/>
          </p:cNvSpPr>
          <p:nvPr/>
        </p:nvSpPr>
        <p:spPr bwMode="auto">
          <a:xfrm>
            <a:off x="5257800" y="4637649"/>
            <a:ext cx="3265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１－（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S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－１）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μ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λ</a:t>
            </a:r>
          </a:p>
        </p:txBody>
      </p:sp>
      <p:cxnSp>
        <p:nvCxnSpPr>
          <p:cNvPr id="32798" name="AutoShape 41"/>
          <p:cNvCxnSpPr>
            <a:cxnSpLocks noChangeShapeType="1"/>
          </p:cNvCxnSpPr>
          <p:nvPr/>
        </p:nvCxnSpPr>
        <p:spPr bwMode="auto">
          <a:xfrm rot="5400000">
            <a:off x="6680994" y="3138255"/>
            <a:ext cx="1588" cy="714375"/>
          </a:xfrm>
          <a:prstGeom prst="curvedConnector3">
            <a:avLst>
              <a:gd name="adj1" fmla="val 34499995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799" name="Text Box 43"/>
          <p:cNvSpPr txBox="1">
            <a:spLocks noChangeArrowheads="1"/>
          </p:cNvSpPr>
          <p:nvPr/>
        </p:nvSpPr>
        <p:spPr bwMode="auto">
          <a:xfrm>
            <a:off x="5634038" y="2123049"/>
            <a:ext cx="3593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λ</a:t>
            </a:r>
            <a:endParaRPr lang="en-US" altLang="ja-JP" sz="3600" i="1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800" name="Text Box 44"/>
          <p:cNvSpPr txBox="1">
            <a:spLocks noChangeArrowheads="1"/>
          </p:cNvSpPr>
          <p:nvPr/>
        </p:nvSpPr>
        <p:spPr bwMode="auto">
          <a:xfrm>
            <a:off x="4876800" y="3418449"/>
            <a:ext cx="13564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（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S-1)μ</a:t>
            </a:r>
            <a:endParaRPr lang="en-US" altLang="ja-JP" sz="3600" i="1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801" name="Line 45"/>
          <p:cNvSpPr>
            <a:spLocks noChangeShapeType="1"/>
          </p:cNvSpPr>
          <p:nvPr/>
        </p:nvSpPr>
        <p:spPr bwMode="auto">
          <a:xfrm>
            <a:off x="5562600" y="2732649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802" name="Line 46"/>
          <p:cNvSpPr>
            <a:spLocks noChangeShapeType="1"/>
          </p:cNvSpPr>
          <p:nvPr/>
        </p:nvSpPr>
        <p:spPr bwMode="auto">
          <a:xfrm flipH="1">
            <a:off x="5562600" y="3418449"/>
            <a:ext cx="5905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80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BBF8D3D-0B29-40B6-B57D-02DEC24C0059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58491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定常状態についての方程式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1646" y="1165274"/>
            <a:ext cx="8639175" cy="4114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ja-JP"/>
          </a:p>
          <a:p>
            <a:pPr eaLnBrk="1" hangingPunct="1">
              <a:buFontTx/>
              <a:buNone/>
            </a:pPr>
            <a:r>
              <a:rPr lang="ja-JP" altLang="en-US"/>
              <a:t>（</a:t>
            </a:r>
            <a:r>
              <a:rPr lang="en-US" altLang="ja-JP"/>
              <a:t>λ</a:t>
            </a:r>
            <a:r>
              <a:rPr lang="ja-JP" altLang="en-US"/>
              <a:t>＋ｎ</a:t>
            </a:r>
            <a:r>
              <a:rPr lang="en-US" altLang="ja-JP"/>
              <a:t>μ</a:t>
            </a:r>
            <a:r>
              <a:rPr lang="ja-JP" altLang="en-US"/>
              <a:t>）</a:t>
            </a:r>
            <a:r>
              <a:rPr lang="en-US" altLang="ja-JP"/>
              <a:t>P</a:t>
            </a:r>
            <a:r>
              <a:rPr lang="ja-JP" altLang="en-US"/>
              <a:t>ｎ </a:t>
            </a:r>
            <a:r>
              <a:rPr lang="en-US" altLang="ja-JP"/>
              <a:t>= λPn</a:t>
            </a:r>
            <a:r>
              <a:rPr lang="ja-JP" altLang="en-US" sz="2400"/>
              <a:t>ｰ</a:t>
            </a:r>
            <a:r>
              <a:rPr lang="en-US" altLang="ja-JP" sz="2400"/>
              <a:t>1</a:t>
            </a:r>
            <a:r>
              <a:rPr lang="en-US" altLang="ja-JP"/>
              <a:t> + </a:t>
            </a:r>
            <a:r>
              <a:rPr lang="ja-JP" altLang="en-US"/>
              <a:t>（ｎ＋１）</a:t>
            </a:r>
            <a:r>
              <a:rPr lang="en-US" altLang="ja-JP"/>
              <a:t>μPn</a:t>
            </a:r>
            <a:r>
              <a:rPr lang="en-US" altLang="ja-JP" sz="2400"/>
              <a:t>+11</a:t>
            </a:r>
          </a:p>
          <a:p>
            <a:pPr eaLnBrk="1" hangingPunct="1">
              <a:buFontTx/>
              <a:buNone/>
            </a:pPr>
            <a:endParaRPr lang="en-US" altLang="ja-JP"/>
          </a:p>
          <a:p>
            <a:pPr eaLnBrk="1" hangingPunct="1">
              <a:buFontTx/>
              <a:buNone/>
            </a:pPr>
            <a:r>
              <a:rPr lang="en-US" altLang="ja-JP"/>
              <a:t>λP</a:t>
            </a:r>
            <a:r>
              <a:rPr lang="en-US" altLang="ja-JP" sz="2400"/>
              <a:t>0</a:t>
            </a:r>
            <a:r>
              <a:rPr lang="en-US" altLang="ja-JP"/>
              <a:t> = μP</a:t>
            </a:r>
            <a:r>
              <a:rPr lang="en-US" altLang="ja-JP" sz="2400"/>
              <a:t>1</a:t>
            </a:r>
          </a:p>
          <a:p>
            <a:pPr eaLnBrk="1" hangingPunct="1">
              <a:buFontTx/>
              <a:buNone/>
            </a:pPr>
            <a:endParaRPr lang="en-US" altLang="ja-JP" sz="2400"/>
          </a:p>
          <a:p>
            <a:pPr eaLnBrk="1" hangingPunct="1">
              <a:buFontTx/>
              <a:buNone/>
            </a:pPr>
            <a:r>
              <a:rPr lang="en-US" altLang="ja-JP"/>
              <a:t>λP</a:t>
            </a:r>
            <a:r>
              <a:rPr lang="en-US" altLang="ja-JP" sz="2400"/>
              <a:t>n-1</a:t>
            </a:r>
            <a:r>
              <a:rPr lang="en-US" altLang="ja-JP"/>
              <a:t> = SμP</a:t>
            </a:r>
            <a:r>
              <a:rPr lang="en-US" altLang="ja-JP" sz="2400"/>
              <a:t>n</a:t>
            </a:r>
          </a:p>
        </p:txBody>
      </p:sp>
      <p:sp>
        <p:nvSpPr>
          <p:cNvPr id="3379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45A7FF7-DF40-445F-B611-C663CA6E3084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13720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845" y="1443222"/>
            <a:ext cx="8713787" cy="4114800"/>
          </a:xfrm>
        </p:spPr>
        <p:txBody>
          <a:bodyPr/>
          <a:lstStyle/>
          <a:p>
            <a:pPr eaLnBrk="1" hangingPunct="1"/>
            <a:r>
              <a:rPr lang="ja-JP" altLang="en-US"/>
              <a:t>定常状態で，系内に</a:t>
            </a:r>
            <a:r>
              <a:rPr lang="en-US" altLang="ja-JP"/>
              <a:t>n</a:t>
            </a:r>
            <a:r>
              <a:rPr lang="ja-JP" altLang="en-US"/>
              <a:t>個のジョブ（</a:t>
            </a:r>
            <a:r>
              <a:rPr lang="en-US" altLang="ja-JP"/>
              <a:t>0≦n≦s</a:t>
            </a:r>
            <a:r>
              <a:rPr lang="ja-JP" altLang="en-US"/>
              <a:t>）がある確率を </a:t>
            </a:r>
            <a:r>
              <a:rPr lang="en-US" altLang="ja-JP"/>
              <a:t>Pn </a:t>
            </a:r>
            <a:r>
              <a:rPr lang="ja-JP" altLang="en-US"/>
              <a:t>とすると </a:t>
            </a:r>
          </a:p>
          <a:p>
            <a:pPr eaLnBrk="1" hangingPunct="1"/>
            <a:endParaRPr lang="ja-JP" altLang="en-US"/>
          </a:p>
          <a:p>
            <a:pPr eaLnBrk="1" hangingPunct="1">
              <a:buFontTx/>
              <a:buNone/>
            </a:pPr>
            <a:r>
              <a:rPr lang="ja-JP" altLang="en-US"/>
              <a:t>	</a:t>
            </a:r>
          </a:p>
          <a:p>
            <a:pPr eaLnBrk="1" hangingPunct="1">
              <a:buFontTx/>
              <a:buNone/>
            </a:pPr>
            <a:endParaRPr lang="ja-JP" altLang="en-US"/>
          </a:p>
          <a:p>
            <a:pPr eaLnBrk="1" hangingPunct="1"/>
            <a:r>
              <a:rPr lang="ja-JP" altLang="en-US"/>
              <a:t>棄却率：</a:t>
            </a:r>
          </a:p>
          <a:p>
            <a:pPr lvl="1" eaLnBrk="1" hangingPunct="1"/>
            <a:r>
              <a:rPr lang="ja-JP" altLang="en-US"/>
              <a:t>システム内の占有サーバ数が </a:t>
            </a:r>
            <a:r>
              <a:rPr lang="en-US" altLang="ja-JP"/>
              <a:t>S</a:t>
            </a:r>
            <a:r>
              <a:rPr lang="ja-JP" altLang="en-US"/>
              <a:t>になる確率：</a:t>
            </a:r>
            <a:r>
              <a:rPr lang="en-US" altLang="ja-JP"/>
              <a:t>Ps</a:t>
            </a:r>
          </a:p>
          <a:p>
            <a:pPr lvl="1" eaLnBrk="1" hangingPunct="1"/>
            <a:r>
              <a:rPr lang="ja-JP" altLang="en-US"/>
              <a:t>上の式で，</a:t>
            </a:r>
            <a:r>
              <a:rPr lang="en-US" altLang="ja-JP"/>
              <a:t>n=s </a:t>
            </a:r>
            <a:r>
              <a:rPr lang="ja-JP" altLang="en-US"/>
              <a:t>として計算する </a:t>
            </a:r>
          </a:p>
          <a:p>
            <a:pPr lvl="1" eaLnBrk="1" hangingPunct="1"/>
            <a:endParaRPr lang="en-US" altLang="ja-JP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2698332" y="2530660"/>
          <a:ext cx="3744913" cy="168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数式" r:id="rId3" imgW="1803400" imgH="812800" progId="Equation.3">
                  <p:embed/>
                </p:oleObj>
              </mc:Choice>
              <mc:Fallback>
                <p:oleObj name="数式" r:id="rId3" imgW="1803400" imgH="812800" progId="Equation.3">
                  <p:embed/>
                  <p:pic>
                    <p:nvPicPr>
                      <p:cNvPr id="348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332" y="2530660"/>
                        <a:ext cx="3744913" cy="168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E1C0BB9-8CD7-46E6-B252-6F6873AC2B19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棄却率</a:t>
            </a:r>
          </a:p>
        </p:txBody>
      </p:sp>
    </p:spTree>
    <p:extLst>
      <p:ext uri="{BB962C8B-B14F-4D97-AF65-F5344CB8AC3E}">
        <p14:creationId xmlns:p14="http://schemas.microsoft.com/office/powerpoint/2010/main" val="174350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060" y="2472820"/>
            <a:ext cx="8733214" cy="1085959"/>
          </a:xfrm>
        </p:spPr>
        <p:txBody>
          <a:bodyPr>
            <a:normAutofit/>
          </a:bodyPr>
          <a:lstStyle/>
          <a:p>
            <a:r>
              <a:rPr lang="en-US" altLang="ja-JP" sz="3975" dirty="0">
                <a:latin typeface="メイリオ" panose="020B0604030504040204" pitchFamily="50" charset="-128"/>
              </a:rPr>
              <a:t>3-1 M/M/S</a:t>
            </a:r>
            <a:r>
              <a:rPr lang="ja-JP" altLang="en-US" sz="3975" dirty="0">
                <a:latin typeface="メイリオ" panose="020B0604030504040204" pitchFamily="50" charset="-128"/>
              </a:rPr>
              <a:t> 待ち行列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3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8273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676400"/>
            <a:ext cx="7524750" cy="4572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X:	</a:t>
            </a:r>
            <a:r>
              <a:rPr lang="ja-JP" altLang="en-US" dirty="0"/>
              <a:t>到着過程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/>
              <a:t>		→</a:t>
            </a:r>
            <a:r>
              <a:rPr lang="ja-JP" altLang="en-US" b="1" dirty="0">
                <a:solidFill>
                  <a:srgbClr val="C00000"/>
                </a:solidFill>
              </a:rPr>
              <a:t>ポアソン分布</a:t>
            </a:r>
            <a:r>
              <a:rPr lang="ja-JP" altLang="en-US" dirty="0"/>
              <a:t>のとき「</a:t>
            </a:r>
            <a:r>
              <a:rPr lang="en-US" altLang="ja-JP" dirty="0"/>
              <a:t>M</a:t>
            </a:r>
            <a:r>
              <a:rPr lang="ja-JP" altLang="en-US" dirty="0"/>
              <a:t>」と書く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Y</a:t>
            </a:r>
            <a:r>
              <a:rPr lang="ja-JP" altLang="en-US" dirty="0"/>
              <a:t>：	処理時間分布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/>
              <a:t>		→</a:t>
            </a:r>
            <a:r>
              <a:rPr lang="ja-JP" altLang="en-US" b="1" dirty="0">
                <a:solidFill>
                  <a:srgbClr val="C00000"/>
                </a:solidFill>
              </a:rPr>
              <a:t>指数分布</a:t>
            </a:r>
            <a:r>
              <a:rPr lang="ja-JP" altLang="en-US" dirty="0"/>
              <a:t>のとき「</a:t>
            </a:r>
            <a:r>
              <a:rPr lang="en-US" altLang="ja-JP" dirty="0"/>
              <a:t>M</a:t>
            </a:r>
            <a:r>
              <a:rPr lang="ja-JP" altLang="en-US" dirty="0"/>
              <a:t>」と書く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Z:	</a:t>
            </a:r>
            <a:r>
              <a:rPr lang="ja-JP" altLang="en-US" dirty="0"/>
              <a:t>サーバ数</a:t>
            </a:r>
            <a:endParaRPr lang="en-US" altLang="ja-JP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>
                <a:solidFill>
                  <a:srgbClr val="FF0000"/>
                </a:solidFill>
              </a:rPr>
              <a:t>          </a:t>
            </a:r>
            <a:r>
              <a:rPr lang="ja-JP" altLang="en-US" b="1" u="sng" dirty="0">
                <a:solidFill>
                  <a:srgbClr val="FF0000"/>
                </a:solidFill>
              </a:rPr>
              <a:t>個数を限定しないとき「</a:t>
            </a:r>
            <a:r>
              <a:rPr lang="en-US" altLang="ja-JP" b="1" u="sng" dirty="0">
                <a:solidFill>
                  <a:srgbClr val="FF0000"/>
                </a:solidFill>
              </a:rPr>
              <a:t>S</a:t>
            </a:r>
            <a:r>
              <a:rPr lang="ja-JP" altLang="en-US" b="1" u="sng" dirty="0">
                <a:solidFill>
                  <a:srgbClr val="FF0000"/>
                </a:solidFill>
              </a:rPr>
              <a:t>」と書く</a:t>
            </a:r>
            <a:r>
              <a:rPr lang="ja-JP" altLang="en-US" dirty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K</a:t>
            </a:r>
            <a:r>
              <a:rPr lang="ja-JP" altLang="en-US" dirty="0"/>
              <a:t>：	</a:t>
            </a:r>
            <a:r>
              <a:rPr lang="ja-JP" altLang="en-US" b="1" dirty="0">
                <a:solidFill>
                  <a:srgbClr val="C00000"/>
                </a:solidFill>
              </a:rPr>
              <a:t>待ち行列の長さ</a:t>
            </a:r>
            <a:r>
              <a:rPr lang="ja-JP" altLang="en-US" dirty="0"/>
              <a:t>の制限</a:t>
            </a:r>
            <a:endParaRPr lang="en-US" altLang="ja-JP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/>
              <a:t>　　   制限しないときは何も書かない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/>
              <a:t>		</a:t>
            </a:r>
          </a:p>
        </p:txBody>
      </p:sp>
      <p:sp>
        <p:nvSpPr>
          <p:cNvPr id="2150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59B6C15-343F-4094-B76D-FC7656766574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ケンドール記法 </a:t>
            </a:r>
            <a:r>
              <a:rPr lang="en-US" altLang="ja-JP" dirty="0"/>
              <a:t>M/M/S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0717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/>
              <a:t>M/M/S </a:t>
            </a:r>
            <a:r>
              <a:rPr lang="ja-JP" altLang="en-US"/>
              <a:t>待ち行列モデル</a:t>
            </a: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1447800" y="3429000"/>
            <a:ext cx="2438400" cy="838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5867400" y="1905000"/>
            <a:ext cx="762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5867400" y="2895600"/>
            <a:ext cx="762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222" name="Rectangle 8"/>
          <p:cNvSpPr>
            <a:spLocks noChangeArrowheads="1"/>
          </p:cNvSpPr>
          <p:nvPr/>
        </p:nvSpPr>
        <p:spPr bwMode="auto">
          <a:xfrm>
            <a:off x="5867400" y="5105400"/>
            <a:ext cx="762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223" name="Oval 9"/>
          <p:cNvSpPr>
            <a:spLocks noChangeArrowheads="1"/>
          </p:cNvSpPr>
          <p:nvPr/>
        </p:nvSpPr>
        <p:spPr bwMode="auto">
          <a:xfrm>
            <a:off x="6172200" y="40386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224" name="Oval 10"/>
          <p:cNvSpPr>
            <a:spLocks noChangeArrowheads="1"/>
          </p:cNvSpPr>
          <p:nvPr/>
        </p:nvSpPr>
        <p:spPr bwMode="auto">
          <a:xfrm>
            <a:off x="6172200" y="4343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225" name="Oval 11"/>
          <p:cNvSpPr>
            <a:spLocks noChangeArrowheads="1"/>
          </p:cNvSpPr>
          <p:nvPr/>
        </p:nvSpPr>
        <p:spPr bwMode="auto">
          <a:xfrm>
            <a:off x="6172200" y="46482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226" name="Text Box 12"/>
          <p:cNvSpPr txBox="1">
            <a:spLocks noChangeArrowheads="1"/>
          </p:cNvSpPr>
          <p:nvPr/>
        </p:nvSpPr>
        <p:spPr bwMode="auto">
          <a:xfrm>
            <a:off x="5486400" y="5867400"/>
            <a:ext cx="18950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サーバ数：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S</a:t>
            </a:r>
          </a:p>
        </p:txBody>
      </p:sp>
      <p:sp>
        <p:nvSpPr>
          <p:cNvPr id="9227" name="Line 13"/>
          <p:cNvSpPr>
            <a:spLocks noChangeShapeType="1"/>
          </p:cNvSpPr>
          <p:nvPr/>
        </p:nvSpPr>
        <p:spPr bwMode="auto">
          <a:xfrm>
            <a:off x="6629400" y="22860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228" name="Line 14"/>
          <p:cNvSpPr>
            <a:spLocks noChangeShapeType="1"/>
          </p:cNvSpPr>
          <p:nvPr/>
        </p:nvSpPr>
        <p:spPr bwMode="auto">
          <a:xfrm>
            <a:off x="6629400" y="3276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229" name="Line 15"/>
          <p:cNvSpPr>
            <a:spLocks noChangeShapeType="1"/>
          </p:cNvSpPr>
          <p:nvPr/>
        </p:nvSpPr>
        <p:spPr bwMode="auto">
          <a:xfrm>
            <a:off x="6629400" y="54864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230" name="Line 16"/>
          <p:cNvSpPr>
            <a:spLocks noChangeShapeType="1"/>
          </p:cNvSpPr>
          <p:nvPr/>
        </p:nvSpPr>
        <p:spPr bwMode="auto">
          <a:xfrm flipV="1">
            <a:off x="3886200" y="2286000"/>
            <a:ext cx="198120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231" name="Line 17"/>
          <p:cNvSpPr>
            <a:spLocks noChangeShapeType="1"/>
          </p:cNvSpPr>
          <p:nvPr/>
        </p:nvSpPr>
        <p:spPr bwMode="auto">
          <a:xfrm flipV="1">
            <a:off x="3886200" y="3200400"/>
            <a:ext cx="1981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232" name="Line 18"/>
          <p:cNvSpPr>
            <a:spLocks noChangeShapeType="1"/>
          </p:cNvSpPr>
          <p:nvPr/>
        </p:nvSpPr>
        <p:spPr bwMode="auto">
          <a:xfrm>
            <a:off x="3886200" y="3886200"/>
            <a:ext cx="198120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233" name="Text Box 19"/>
          <p:cNvSpPr txBox="1">
            <a:spLocks noChangeArrowheads="1"/>
          </p:cNvSpPr>
          <p:nvPr/>
        </p:nvSpPr>
        <p:spPr bwMode="auto">
          <a:xfrm>
            <a:off x="1905000" y="2743200"/>
            <a:ext cx="14157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待ち行列</a:t>
            </a:r>
          </a:p>
        </p:txBody>
      </p:sp>
      <p:sp>
        <p:nvSpPr>
          <p:cNvPr id="9234" name="Text Box 20"/>
          <p:cNvSpPr txBox="1">
            <a:spLocks noChangeArrowheads="1"/>
          </p:cNvSpPr>
          <p:nvPr/>
        </p:nvSpPr>
        <p:spPr bwMode="auto">
          <a:xfrm>
            <a:off x="5638800" y="1371600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サーバ</a:t>
            </a:r>
          </a:p>
        </p:txBody>
      </p:sp>
      <p:sp>
        <p:nvSpPr>
          <p:cNvPr id="9235" name="Line 21"/>
          <p:cNvSpPr>
            <a:spLocks noChangeShapeType="1"/>
          </p:cNvSpPr>
          <p:nvPr/>
        </p:nvSpPr>
        <p:spPr bwMode="auto">
          <a:xfrm>
            <a:off x="762000" y="38862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236" name="Text Box 22"/>
          <p:cNvSpPr txBox="1">
            <a:spLocks noChangeArrowheads="1"/>
          </p:cNvSpPr>
          <p:nvPr/>
        </p:nvSpPr>
        <p:spPr bwMode="auto">
          <a:xfrm>
            <a:off x="304800" y="4398963"/>
            <a:ext cx="29546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b="1" dirty="0">
                <a:solidFill>
                  <a:srgbClr val="C000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ポアソン分布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で到着</a:t>
            </a:r>
          </a:p>
        </p:txBody>
      </p:sp>
      <p:sp>
        <p:nvSpPr>
          <p:cNvPr id="9237" name="Text Box 23"/>
          <p:cNvSpPr txBox="1">
            <a:spLocks noChangeArrowheads="1"/>
          </p:cNvSpPr>
          <p:nvPr/>
        </p:nvSpPr>
        <p:spPr bwMode="auto">
          <a:xfrm>
            <a:off x="4863116" y="6308080"/>
            <a:ext cx="29610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処理時間は</a:t>
            </a:r>
            <a:r>
              <a:rPr lang="ja-JP" altLang="en-US" b="1" dirty="0">
                <a:solidFill>
                  <a:srgbClr val="C000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指数分布</a:t>
            </a:r>
          </a:p>
        </p:txBody>
      </p:sp>
      <p:sp>
        <p:nvSpPr>
          <p:cNvPr id="923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603E540-4A10-40A4-B47E-F9DDD68F5E96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8071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/>
              <a:t>M/M/S </a:t>
            </a:r>
            <a:r>
              <a:rPr lang="ja-JP" altLang="en-US"/>
              <a:t>待ち行列モデルの解析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状態遷移</a:t>
            </a:r>
          </a:p>
          <a:p>
            <a:pPr lvl="1" eaLnBrk="1" hangingPunct="1"/>
            <a:r>
              <a:rPr lang="ja-JP" altLang="en-US"/>
              <a:t>システム内のジョブ数を「状態」と見る</a:t>
            </a:r>
          </a:p>
          <a:p>
            <a:pPr eaLnBrk="1" hangingPunct="1"/>
            <a:endParaRPr lang="ja-JP" altLang="en-US"/>
          </a:p>
          <a:p>
            <a:pPr eaLnBrk="1" hangingPunct="1"/>
            <a:r>
              <a:rPr lang="ja-JP" altLang="en-US"/>
              <a:t>定常状態</a:t>
            </a:r>
          </a:p>
          <a:p>
            <a:pPr lvl="1" eaLnBrk="1" hangingPunct="1"/>
            <a:r>
              <a:rPr lang="ja-JP" altLang="en-US"/>
              <a:t>定常状態での、各「状態」の確率を求める</a:t>
            </a:r>
          </a:p>
          <a:p>
            <a:pPr lvl="1" eaLnBrk="1" hangingPunct="1"/>
            <a:endParaRPr lang="ja-JP" altLang="en-US"/>
          </a:p>
          <a:p>
            <a:pPr eaLnBrk="1" hangingPunct="1"/>
            <a:r>
              <a:rPr lang="ja-JP" altLang="en-US"/>
              <a:t>システムの「処理率」を求める</a:t>
            </a:r>
          </a:p>
        </p:txBody>
      </p:sp>
      <p:sp>
        <p:nvSpPr>
          <p:cNvPr id="1024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551BD2D-2D40-4F31-A8BA-69F7A928F65C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8337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状態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9763"/>
            <a:ext cx="752475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/>
              <a:t>状態０：　システム内のジョブ数が　０</a:t>
            </a:r>
          </a:p>
          <a:p>
            <a:pPr eaLnBrk="1" hangingPunct="1">
              <a:buFontTx/>
              <a:buNone/>
            </a:pPr>
            <a:r>
              <a:rPr lang="ja-JP" altLang="en-US"/>
              <a:t>状態１：　システム内のジョブ数が　１</a:t>
            </a:r>
          </a:p>
          <a:p>
            <a:pPr eaLnBrk="1" hangingPunct="1">
              <a:buFontTx/>
              <a:buNone/>
            </a:pPr>
            <a:endParaRPr lang="ja-JP" altLang="en-US"/>
          </a:p>
          <a:p>
            <a:pPr eaLnBrk="1" hangingPunct="1">
              <a:buFontTx/>
              <a:buNone/>
            </a:pPr>
            <a:endParaRPr lang="ja-JP" altLang="en-US"/>
          </a:p>
          <a:p>
            <a:pPr eaLnBrk="1" hangingPunct="1">
              <a:buFontTx/>
              <a:buNone/>
            </a:pPr>
            <a:r>
              <a:rPr lang="ja-JP" altLang="en-US"/>
              <a:t>状態</a:t>
            </a:r>
            <a:r>
              <a:rPr lang="en-US" altLang="ja-JP"/>
              <a:t>S:</a:t>
            </a:r>
            <a:r>
              <a:rPr lang="ja-JP" altLang="en-US"/>
              <a:t>　システム内のジョブ数が</a:t>
            </a:r>
            <a:r>
              <a:rPr lang="en-US" altLang="ja-JP"/>
              <a:t>S</a:t>
            </a:r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4572000" y="33528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4572000" y="3581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4572000" y="38100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4572000" y="5105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4572000" y="53340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4572000" y="55626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27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33C6A84-A46F-4ED7-BF29-402D4DE79FE9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1392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状態遷移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ja-JP" altLang="en-US"/>
              <a:t>ジョブが到着：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ja-JP" altLang="en-US"/>
              <a:t>		状態 ｋ から状態 ｋ</a:t>
            </a:r>
            <a:r>
              <a:rPr lang="en-US" altLang="ja-JP"/>
              <a:t>+</a:t>
            </a:r>
            <a:r>
              <a:rPr lang="ja-JP" altLang="en-US"/>
              <a:t>１ に遷移</a:t>
            </a:r>
          </a:p>
          <a:p>
            <a:pPr eaLnBrk="1" hangingPunct="1">
              <a:lnSpc>
                <a:spcPct val="160000"/>
              </a:lnSpc>
            </a:pPr>
            <a:r>
              <a:rPr lang="ja-JP" altLang="en-US"/>
              <a:t>ジョブが完了：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ja-JP" altLang="en-US"/>
              <a:t>		状態 ｋ から状態 ｋｰ１ に遷移</a:t>
            </a:r>
          </a:p>
        </p:txBody>
      </p:sp>
      <p:sp>
        <p:nvSpPr>
          <p:cNvPr id="1229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52773C9-3278-4417-BDB8-91A1894D9C9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7144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遷移確率に関する方程式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249" y="527538"/>
            <a:ext cx="7772400" cy="48768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endParaRPr lang="en-US" altLang="ja-JP" sz="2800" dirty="0"/>
          </a:p>
          <a:p>
            <a:pPr eaLnBrk="1" hangingPunct="1">
              <a:lnSpc>
                <a:spcPct val="140000"/>
              </a:lnSpc>
            </a:pPr>
            <a:r>
              <a:rPr lang="ja-JP" altLang="en-US" sz="2800" dirty="0"/>
              <a:t>微小時間　⊿ｔ（限りなく０に近い）についての式</a:t>
            </a:r>
          </a:p>
          <a:p>
            <a:pPr eaLnBrk="1" hangingPunct="1">
              <a:lnSpc>
                <a:spcPct val="140000"/>
              </a:lnSpc>
            </a:pPr>
            <a:r>
              <a:rPr lang="ja-JP" altLang="en-US" sz="2800" dirty="0"/>
              <a:t>「ジョブの到着」と「ジョブの完了」は、「同時」には起きない</a:t>
            </a:r>
          </a:p>
          <a:p>
            <a:pPr eaLnBrk="1" hangingPunct="1">
              <a:lnSpc>
                <a:spcPct val="140000"/>
              </a:lnSpc>
            </a:pPr>
            <a:r>
              <a:rPr lang="ja-JP" altLang="en-US" sz="2800" dirty="0"/>
              <a:t>「ジョブの完了」の確率は、⊿ｔ と </a:t>
            </a:r>
            <a:r>
              <a:rPr lang="en-US" altLang="ja-JP" sz="2800" dirty="0"/>
              <a:t>μ</a:t>
            </a:r>
            <a:r>
              <a:rPr lang="ja-JP" altLang="en-US" sz="2800" dirty="0"/>
              <a:t>の式</a:t>
            </a:r>
          </a:p>
          <a:p>
            <a:pPr eaLnBrk="1" hangingPunct="1">
              <a:lnSpc>
                <a:spcPct val="140000"/>
              </a:lnSpc>
            </a:pPr>
            <a:r>
              <a:rPr lang="ja-JP" altLang="en-US" sz="2800" dirty="0"/>
              <a:t>「ジョブの到着」の確率は、⊿ｔ と </a:t>
            </a:r>
            <a:r>
              <a:rPr lang="en-US" altLang="ja-JP" sz="2800" dirty="0"/>
              <a:t>λ</a:t>
            </a:r>
            <a:r>
              <a:rPr lang="ja-JP" altLang="en-US" sz="2800" dirty="0"/>
              <a:t>の式</a:t>
            </a:r>
          </a:p>
          <a:p>
            <a:pPr eaLnBrk="1" hangingPunct="1"/>
            <a:endParaRPr lang="ja-JP" altLang="en-US" sz="2800" dirty="0"/>
          </a:p>
          <a:p>
            <a:pPr eaLnBrk="1" hangingPunct="1">
              <a:buFontTx/>
              <a:buNone/>
            </a:pPr>
            <a:endParaRPr lang="ja-JP" altLang="en-US" sz="2800" dirty="0"/>
          </a:p>
          <a:p>
            <a:pPr eaLnBrk="1" hangingPunct="1"/>
            <a:endParaRPr lang="en-US" altLang="ja-JP" sz="2800" dirty="0"/>
          </a:p>
        </p:txBody>
      </p:sp>
      <p:sp>
        <p:nvSpPr>
          <p:cNvPr id="1331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461E401-F4E5-41D9-893F-73BA3757390E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6028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1349</Words>
  <Application>Microsoft Office PowerPoint</Application>
  <PresentationFormat>画面に合わせる (4:3)</PresentationFormat>
  <Paragraphs>264</Paragraphs>
  <Slides>28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34" baseType="lpstr">
      <vt:lpstr>メイリオ</vt:lpstr>
      <vt:lpstr>游ゴシック</vt:lpstr>
      <vt:lpstr>Arial</vt:lpstr>
      <vt:lpstr>Calibri</vt:lpstr>
      <vt:lpstr>Office テーマ</vt:lpstr>
      <vt:lpstr>数式</vt:lpstr>
      <vt:lpstr>wq-3. M/M/S 待ち行列， アーランの即時式モデル </vt:lpstr>
      <vt:lpstr>アウトライン</vt:lpstr>
      <vt:lpstr>3-1 M/M/S 待ち行列</vt:lpstr>
      <vt:lpstr>ケンドール記法 M/M/S</vt:lpstr>
      <vt:lpstr>M/M/S 待ち行列モデル</vt:lpstr>
      <vt:lpstr>M/M/S 待ち行列モデルの解析</vt:lpstr>
      <vt:lpstr>状態</vt:lpstr>
      <vt:lpstr>状態遷移</vt:lpstr>
      <vt:lpstr>遷移確率に関する方程式</vt:lpstr>
      <vt:lpstr>「ジョブの完了」に関する式</vt:lpstr>
      <vt:lpstr>状態遷移</vt:lpstr>
      <vt:lpstr>状態遷移図</vt:lpstr>
      <vt:lpstr>定常状態方程式</vt:lpstr>
      <vt:lpstr>定常確率をP0で表す</vt:lpstr>
      <vt:lpstr>システム処理能力ρ</vt:lpstr>
      <vt:lpstr>待ち合わせが生じる確率</vt:lpstr>
      <vt:lpstr>3-2 アーランの即時式モデル</vt:lpstr>
      <vt:lpstr>ケンドール記法 M/M/S/1</vt:lpstr>
      <vt:lpstr>M/M/S/1 のとき</vt:lpstr>
      <vt:lpstr>アーランの即時式モデル</vt:lpstr>
      <vt:lpstr>「即時式」の意味</vt:lpstr>
      <vt:lpstr>ジョブのモデル</vt:lpstr>
      <vt:lpstr>状態</vt:lpstr>
      <vt:lpstr>状態遷移</vt:lpstr>
      <vt:lpstr>状態遷移</vt:lpstr>
      <vt:lpstr>状態遷移図</vt:lpstr>
      <vt:lpstr>定常状態についての方程式</vt:lpstr>
      <vt:lpstr>棄却率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M/M/S 待ち行列，アーランの即時式モデル</dc:title>
  <dc:creator>kaneko kunihiko</dc:creator>
  <cp:lastModifiedBy>金子　邦彦</cp:lastModifiedBy>
  <cp:revision>31</cp:revision>
  <dcterms:created xsi:type="dcterms:W3CDTF">2019-11-02T00:06:04Z</dcterms:created>
  <dcterms:modified xsi:type="dcterms:W3CDTF">2021-11-06T06:49:33Z</dcterms:modified>
</cp:coreProperties>
</file>