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0"/>
  </p:notesMasterIdLst>
  <p:sldIdLst>
    <p:sldId id="1037" r:id="rId2"/>
    <p:sldId id="604" r:id="rId3"/>
    <p:sldId id="663" r:id="rId4"/>
    <p:sldId id="609" r:id="rId5"/>
    <p:sldId id="610" r:id="rId6"/>
    <p:sldId id="611" r:id="rId7"/>
    <p:sldId id="612" r:id="rId8"/>
    <p:sldId id="613" r:id="rId9"/>
    <p:sldId id="614" r:id="rId10"/>
    <p:sldId id="665" r:id="rId11"/>
    <p:sldId id="615" r:id="rId12"/>
    <p:sldId id="616" r:id="rId13"/>
    <p:sldId id="617" r:id="rId14"/>
    <p:sldId id="618" r:id="rId15"/>
    <p:sldId id="666" r:id="rId16"/>
    <p:sldId id="667" r:id="rId17"/>
    <p:sldId id="668" r:id="rId18"/>
    <p:sldId id="669" r:id="rId19"/>
    <p:sldId id="623" r:id="rId20"/>
    <p:sldId id="624" r:id="rId21"/>
    <p:sldId id="625" r:id="rId22"/>
    <p:sldId id="626" r:id="rId23"/>
    <p:sldId id="627" r:id="rId24"/>
    <p:sldId id="628" r:id="rId25"/>
    <p:sldId id="630" r:id="rId26"/>
    <p:sldId id="672" r:id="rId27"/>
    <p:sldId id="670" r:id="rId28"/>
    <p:sldId id="671" r:id="rId29"/>
    <p:sldId id="633" r:id="rId30"/>
    <p:sldId id="634" r:id="rId31"/>
    <p:sldId id="636" r:id="rId32"/>
    <p:sldId id="637" r:id="rId33"/>
    <p:sldId id="638" r:id="rId34"/>
    <p:sldId id="639" r:id="rId35"/>
    <p:sldId id="640" r:id="rId36"/>
    <p:sldId id="641" r:id="rId37"/>
    <p:sldId id="642" r:id="rId38"/>
    <p:sldId id="643" r:id="rId39"/>
    <p:sldId id="644" r:id="rId40"/>
    <p:sldId id="645" r:id="rId41"/>
    <p:sldId id="646" r:id="rId42"/>
    <p:sldId id="647" r:id="rId43"/>
    <p:sldId id="648" r:id="rId44"/>
    <p:sldId id="649" r:id="rId45"/>
    <p:sldId id="650" r:id="rId46"/>
    <p:sldId id="651" r:id="rId47"/>
    <p:sldId id="652" r:id="rId48"/>
    <p:sldId id="653" r:id="rId49"/>
    <p:sldId id="654" r:id="rId50"/>
    <p:sldId id="655" r:id="rId51"/>
    <p:sldId id="656" r:id="rId52"/>
    <p:sldId id="664" r:id="rId53"/>
    <p:sldId id="657" r:id="rId54"/>
    <p:sldId id="658" r:id="rId55"/>
    <p:sldId id="659" r:id="rId56"/>
    <p:sldId id="660" r:id="rId57"/>
    <p:sldId id="661" r:id="rId58"/>
    <p:sldId id="662" r:id="rId5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1" autoAdjust="0"/>
    <p:restoredTop sz="94660"/>
  </p:normalViewPr>
  <p:slideViewPr>
    <p:cSldViewPr snapToGrid="0">
      <p:cViewPr varScale="1">
        <p:scale>
          <a:sx n="52" d="100"/>
          <a:sy n="52" d="100"/>
        </p:scale>
        <p:origin x="388" y="28"/>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2021/11/6</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23927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2686939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10</a:t>
            </a:fld>
            <a:endParaRPr lang="ja-JP" altLang="en-US">
              <a:solidFill>
                <a:prstClr val="black"/>
              </a:solidFill>
            </a:endParaRPr>
          </a:p>
        </p:txBody>
      </p:sp>
    </p:spTree>
    <p:extLst>
      <p:ext uri="{BB962C8B-B14F-4D97-AF65-F5344CB8AC3E}">
        <p14:creationId xmlns:p14="http://schemas.microsoft.com/office/powerpoint/2010/main" val="905297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15</a:t>
            </a:fld>
            <a:endParaRPr lang="ja-JP" altLang="en-US">
              <a:solidFill>
                <a:prstClr val="black"/>
              </a:solidFill>
            </a:endParaRPr>
          </a:p>
        </p:txBody>
      </p:sp>
    </p:spTree>
    <p:extLst>
      <p:ext uri="{BB962C8B-B14F-4D97-AF65-F5344CB8AC3E}">
        <p14:creationId xmlns:p14="http://schemas.microsoft.com/office/powerpoint/2010/main" val="3551247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26</a:t>
            </a:fld>
            <a:endParaRPr lang="ja-JP" altLang="en-US">
              <a:solidFill>
                <a:prstClr val="black"/>
              </a:solidFill>
            </a:endParaRPr>
          </a:p>
        </p:txBody>
      </p:sp>
    </p:spTree>
    <p:extLst>
      <p:ext uri="{BB962C8B-B14F-4D97-AF65-F5344CB8AC3E}">
        <p14:creationId xmlns:p14="http://schemas.microsoft.com/office/powerpoint/2010/main" val="1181524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2021/11/6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2021/11/6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kkaneko.jp/cc/wq/index.html"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sz="4400" dirty="0">
                <a:latin typeface="メイリオ" panose="020B0604030504040204" pitchFamily="50" charset="-128"/>
              </a:rPr>
              <a:t>wq-2. </a:t>
            </a:r>
            <a:r>
              <a:rPr lang="ja-JP" altLang="en-US" sz="4400" dirty="0">
                <a:latin typeface="メイリオ" panose="020B0604030504040204" pitchFamily="50" charset="-128"/>
              </a:rPr>
              <a:t>待ち行列</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9" name="正方形/長方形 8"/>
          <p:cNvSpPr/>
          <p:nvPr/>
        </p:nvSpPr>
        <p:spPr>
          <a:xfrm>
            <a:off x="3875482" y="4869762"/>
            <a:ext cx="1415772" cy="461665"/>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Arial" panose="020B0604020202020204" pitchFamily="34" charset="0"/>
                <a:ea typeface="メイリオ" panose="020B0604030504040204" pitchFamily="50" charset="-128"/>
                <a:cs typeface="+mn-cs"/>
              </a:rPr>
              <a:t>金子邦彦</a:t>
            </a: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28126"/>
            <a:ext cx="1433790" cy="50164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メガネをかけた男性&#10;&#10;自動的に生成された説明">
            <a:extLst>
              <a:ext uri="{FF2B5EF4-FFF2-40B4-BE49-F238E27FC236}">
                <a16:creationId xmlns:a16="http://schemas.microsoft.com/office/drawing/2014/main" id="{1C3B59FE-4A47-434A-A600-E43D38ADCC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9428" y="4610382"/>
            <a:ext cx="710957" cy="937036"/>
          </a:xfrm>
          <a:prstGeom prst="rect">
            <a:avLst/>
          </a:prstGeom>
        </p:spPr>
      </p:pic>
      <p:sp>
        <p:nvSpPr>
          <p:cNvPr id="8" name="字幕 7">
            <a:extLst>
              <a:ext uri="{FF2B5EF4-FFF2-40B4-BE49-F238E27FC236}">
                <a16:creationId xmlns:a16="http://schemas.microsoft.com/office/drawing/2014/main" id="{E246CD48-9EDC-44F7-8CDD-2B1DAA1CE26F}"/>
              </a:ext>
            </a:extLst>
          </p:cNvPr>
          <p:cNvSpPr>
            <a:spLocks noGrp="1"/>
          </p:cNvSpPr>
          <p:nvPr>
            <p:ph type="subTitle" idx="1"/>
          </p:nvPr>
        </p:nvSpPr>
        <p:spPr>
          <a:xfrm>
            <a:off x="450157" y="3301658"/>
            <a:ext cx="8266421" cy="1506085"/>
          </a:xfrm>
        </p:spPr>
        <p:txBody>
          <a:bodyPr>
            <a:normAutofit/>
          </a:bodyPr>
          <a:lstStyle/>
          <a:p>
            <a:r>
              <a:rPr lang="ja-JP" altLang="en-US" dirty="0"/>
              <a:t>（待ち行列の数理）</a:t>
            </a:r>
          </a:p>
          <a:p>
            <a:r>
              <a:rPr lang="en-US" altLang="ja-JP" dirty="0"/>
              <a:t>URL: </a:t>
            </a:r>
            <a:r>
              <a:rPr lang="en-US" altLang="ja-JP" dirty="0">
                <a:hlinkClick r:id="rId5"/>
              </a:rPr>
              <a:t>https://www.kkaneko.jp/cc/wq/index.html</a:t>
            </a:r>
            <a:endParaRPr lang="en-US" altLang="ja-JP" dirty="0"/>
          </a:p>
          <a:p>
            <a:endParaRPr lang="en-US" altLang="ja-JP" dirty="0"/>
          </a:p>
        </p:txBody>
      </p:sp>
    </p:spTree>
    <p:extLst>
      <p:ext uri="{BB962C8B-B14F-4D97-AF65-F5344CB8AC3E}">
        <p14:creationId xmlns:p14="http://schemas.microsoft.com/office/powerpoint/2010/main" val="67095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060" y="2472820"/>
            <a:ext cx="8733214" cy="1085959"/>
          </a:xfrm>
        </p:spPr>
        <p:txBody>
          <a:bodyPr>
            <a:normAutofit/>
          </a:bodyPr>
          <a:lstStyle/>
          <a:p>
            <a:r>
              <a:rPr lang="en-US" altLang="ja-JP" sz="3975" dirty="0">
                <a:latin typeface="メイリオ" panose="020B0604030504040204" pitchFamily="50" charset="-128"/>
              </a:rPr>
              <a:t>2-2 </a:t>
            </a:r>
            <a:r>
              <a:rPr lang="ja-JP" altLang="en-US" sz="3975" dirty="0">
                <a:latin typeface="メイリオ" panose="020B0604030504040204" pitchFamily="50" charset="-128"/>
              </a:rPr>
              <a:t>ケンドール記法</a:t>
            </a:r>
          </a:p>
        </p:txBody>
      </p:sp>
      <p:sp>
        <p:nvSpPr>
          <p:cNvPr id="4" name="スライド番号プレースホルダー 3"/>
          <p:cNvSpPr>
            <a:spLocks noGrp="1"/>
          </p:cNvSpPr>
          <p:nvPr>
            <p:ph type="sldNum" sz="quarter" idx="12"/>
          </p:nvPr>
        </p:nvSpPr>
        <p:spPr/>
        <p:txBody>
          <a:bodyPr/>
          <a:lstStyle/>
          <a:p>
            <a:fld id="{55940FB6-D91C-4C45-82A6-6C3F63B50793}" type="slidenum">
              <a:rPr lang="ja-JP" altLang="en-US" smtClean="0">
                <a:solidFill>
                  <a:prstClr val="black">
                    <a:tint val="75000"/>
                  </a:prstClr>
                </a:solidFill>
                <a:latin typeface="メイリオ" panose="020B0604030504040204" pitchFamily="50" charset="-128"/>
                <a:ea typeface="メイリオ" panose="020B0604030504040204" pitchFamily="50" charset="-128"/>
              </a:rPr>
              <a:pPr/>
              <a:t>10</a:t>
            </a:fld>
            <a:endParaRPr lang="ja-JP" altLang="en-US">
              <a:solidFill>
                <a:prstClr val="black">
                  <a:tint val="75000"/>
                </a:prstClr>
              </a:solidFill>
              <a:latin typeface="メイリオ" panose="020B0604030504040204" pitchFamily="50" charset="-128"/>
              <a:ea typeface="メイリオ" panose="020B0604030504040204" pitchFamily="50" charset="-128"/>
            </a:endParaRPr>
          </a:p>
        </p:txBody>
      </p:sp>
      <p:sp>
        <p:nvSpPr>
          <p:cNvPr id="5" name="サブタイトル 4"/>
          <p:cNvSpPr>
            <a:spLocks noGrp="1"/>
          </p:cNvSpPr>
          <p:nvPr>
            <p:ph type="subTitle" idx="1"/>
          </p:nvPr>
        </p:nvSpPr>
        <p:spPr/>
        <p:txBody>
          <a:bodyPr/>
          <a:lstStyle/>
          <a:p>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47705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9" name="Group 3"/>
          <p:cNvGrpSpPr>
            <a:grpSpLocks/>
          </p:cNvGrpSpPr>
          <p:nvPr/>
        </p:nvGrpSpPr>
        <p:grpSpPr bwMode="auto">
          <a:xfrm>
            <a:off x="1143000" y="1752600"/>
            <a:ext cx="5638800" cy="3962400"/>
            <a:chOff x="768" y="864"/>
            <a:chExt cx="4128" cy="3072"/>
          </a:xfrm>
        </p:grpSpPr>
        <p:sp>
          <p:nvSpPr>
            <p:cNvPr id="14345" name="Line 4"/>
            <p:cNvSpPr>
              <a:spLocks noChangeShapeType="1"/>
            </p:cNvSpPr>
            <p:nvPr/>
          </p:nvSpPr>
          <p:spPr bwMode="auto">
            <a:xfrm>
              <a:off x="1632" y="2112"/>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46" name="Line 5"/>
            <p:cNvSpPr>
              <a:spLocks noChangeShapeType="1"/>
            </p:cNvSpPr>
            <p:nvPr/>
          </p:nvSpPr>
          <p:spPr bwMode="auto">
            <a:xfrm>
              <a:off x="1632" y="2688"/>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47" name="Line 6"/>
            <p:cNvSpPr>
              <a:spLocks noChangeShapeType="1"/>
            </p:cNvSpPr>
            <p:nvPr/>
          </p:nvSpPr>
          <p:spPr bwMode="auto">
            <a:xfrm>
              <a:off x="30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48" name="Line 7"/>
            <p:cNvSpPr>
              <a:spLocks noChangeShapeType="1"/>
            </p:cNvSpPr>
            <p:nvPr/>
          </p:nvSpPr>
          <p:spPr bwMode="auto">
            <a:xfrm>
              <a:off x="278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49" name="Line 8"/>
            <p:cNvSpPr>
              <a:spLocks noChangeShapeType="1"/>
            </p:cNvSpPr>
            <p:nvPr/>
          </p:nvSpPr>
          <p:spPr bwMode="auto">
            <a:xfrm>
              <a:off x="254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50" name="Line 9"/>
            <p:cNvSpPr>
              <a:spLocks noChangeShapeType="1"/>
            </p:cNvSpPr>
            <p:nvPr/>
          </p:nvSpPr>
          <p:spPr bwMode="auto">
            <a:xfrm>
              <a:off x="230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51" name="Line 10"/>
            <p:cNvSpPr>
              <a:spLocks noChangeShapeType="1"/>
            </p:cNvSpPr>
            <p:nvPr/>
          </p:nvSpPr>
          <p:spPr bwMode="auto">
            <a:xfrm>
              <a:off x="206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52" name="Line 11"/>
            <p:cNvSpPr>
              <a:spLocks noChangeShapeType="1"/>
            </p:cNvSpPr>
            <p:nvPr/>
          </p:nvSpPr>
          <p:spPr bwMode="auto">
            <a:xfrm>
              <a:off x="18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53" name="Line 12"/>
            <p:cNvSpPr>
              <a:spLocks noChangeShapeType="1"/>
            </p:cNvSpPr>
            <p:nvPr/>
          </p:nvSpPr>
          <p:spPr bwMode="auto">
            <a:xfrm>
              <a:off x="768" y="2400"/>
              <a:ext cx="72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54" name="Text Box 13"/>
            <p:cNvSpPr txBox="1">
              <a:spLocks noChangeArrowheads="1"/>
            </p:cNvSpPr>
            <p:nvPr/>
          </p:nvSpPr>
          <p:spPr bwMode="auto">
            <a:xfrm>
              <a:off x="768" y="1920"/>
              <a:ext cx="730" cy="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到着</a:t>
              </a:r>
            </a:p>
          </p:txBody>
        </p:sp>
        <p:sp>
          <p:nvSpPr>
            <p:cNvPr id="14355" name="Rectangle 14"/>
            <p:cNvSpPr>
              <a:spLocks noChangeArrowheads="1"/>
            </p:cNvSpPr>
            <p:nvPr/>
          </p:nvSpPr>
          <p:spPr bwMode="auto">
            <a:xfrm>
              <a:off x="3936" y="139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4356" name="Rectangle 15"/>
            <p:cNvSpPr>
              <a:spLocks noChangeArrowheads="1"/>
            </p:cNvSpPr>
            <p:nvPr/>
          </p:nvSpPr>
          <p:spPr bwMode="auto">
            <a:xfrm>
              <a:off x="3936" y="2016"/>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4357" name="Rectangle 16"/>
            <p:cNvSpPr>
              <a:spLocks noChangeArrowheads="1"/>
            </p:cNvSpPr>
            <p:nvPr/>
          </p:nvSpPr>
          <p:spPr bwMode="auto">
            <a:xfrm>
              <a:off x="3936" y="355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4358" name="Oval 17"/>
            <p:cNvSpPr>
              <a:spLocks noChangeArrowheads="1"/>
            </p:cNvSpPr>
            <p:nvPr/>
          </p:nvSpPr>
          <p:spPr bwMode="auto">
            <a:xfrm>
              <a:off x="4128" y="264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4359" name="Oval 18"/>
            <p:cNvSpPr>
              <a:spLocks noChangeArrowheads="1"/>
            </p:cNvSpPr>
            <p:nvPr/>
          </p:nvSpPr>
          <p:spPr bwMode="auto">
            <a:xfrm>
              <a:off x="4128" y="2832"/>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4360" name="Oval 19"/>
            <p:cNvSpPr>
              <a:spLocks noChangeArrowheads="1"/>
            </p:cNvSpPr>
            <p:nvPr/>
          </p:nvSpPr>
          <p:spPr bwMode="auto">
            <a:xfrm>
              <a:off x="4128" y="3024"/>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4361" name="Line 20"/>
            <p:cNvSpPr>
              <a:spLocks noChangeShapeType="1"/>
            </p:cNvSpPr>
            <p:nvPr/>
          </p:nvSpPr>
          <p:spPr bwMode="auto">
            <a:xfrm flipV="1">
              <a:off x="3024" y="1584"/>
              <a:ext cx="912" cy="81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62" name="Line 21"/>
            <p:cNvSpPr>
              <a:spLocks noChangeShapeType="1"/>
            </p:cNvSpPr>
            <p:nvPr/>
          </p:nvSpPr>
          <p:spPr bwMode="auto">
            <a:xfrm flipV="1">
              <a:off x="3024" y="2208"/>
              <a:ext cx="912"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63" name="Line 22"/>
            <p:cNvSpPr>
              <a:spLocks noChangeShapeType="1"/>
            </p:cNvSpPr>
            <p:nvPr/>
          </p:nvSpPr>
          <p:spPr bwMode="auto">
            <a:xfrm>
              <a:off x="3024" y="2400"/>
              <a:ext cx="912" cy="13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64" name="Line 23"/>
            <p:cNvSpPr>
              <a:spLocks noChangeShapeType="1"/>
            </p:cNvSpPr>
            <p:nvPr/>
          </p:nvSpPr>
          <p:spPr bwMode="auto">
            <a:xfrm flipV="1">
              <a:off x="4368" y="1584"/>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65" name="Line 24"/>
            <p:cNvSpPr>
              <a:spLocks noChangeShapeType="1"/>
            </p:cNvSpPr>
            <p:nvPr/>
          </p:nvSpPr>
          <p:spPr bwMode="auto">
            <a:xfrm flipV="1">
              <a:off x="4368" y="2208"/>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66" name="Line 25"/>
            <p:cNvSpPr>
              <a:spLocks noChangeShapeType="1"/>
            </p:cNvSpPr>
            <p:nvPr/>
          </p:nvSpPr>
          <p:spPr bwMode="auto">
            <a:xfrm flipV="1">
              <a:off x="4368" y="3792"/>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4367" name="Text Box 26"/>
            <p:cNvSpPr txBox="1">
              <a:spLocks noChangeArrowheads="1"/>
            </p:cNvSpPr>
            <p:nvPr/>
          </p:nvSpPr>
          <p:spPr bwMode="auto">
            <a:xfrm>
              <a:off x="3744" y="864"/>
              <a:ext cx="1036"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サーバ</a:t>
              </a:r>
            </a:p>
          </p:txBody>
        </p:sp>
        <p:sp>
          <p:nvSpPr>
            <p:cNvPr id="14368" name="Text Box 27"/>
            <p:cNvSpPr txBox="1">
              <a:spLocks noChangeArrowheads="1"/>
            </p:cNvSpPr>
            <p:nvPr/>
          </p:nvSpPr>
          <p:spPr bwMode="auto">
            <a:xfrm>
              <a:off x="1776" y="2832"/>
              <a:ext cx="1337"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待ち行列</a:t>
              </a:r>
            </a:p>
          </p:txBody>
        </p:sp>
      </p:grpSp>
      <p:sp>
        <p:nvSpPr>
          <p:cNvPr id="14340" name="Text Box 28"/>
          <p:cNvSpPr txBox="1">
            <a:spLocks noChangeArrowheads="1"/>
          </p:cNvSpPr>
          <p:nvPr/>
        </p:nvSpPr>
        <p:spPr bwMode="auto">
          <a:xfrm>
            <a:off x="4724400" y="6019800"/>
            <a:ext cx="289694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solidFill>
                  <a:schemeClr val="tx2"/>
                </a:solidFill>
                <a:latin typeface="Calibri" panose="020F0502020204030204" pitchFamily="34" charset="0"/>
                <a:ea typeface="メイリオ" panose="020B0604030504040204" pitchFamily="50" charset="-128"/>
              </a:rPr>
              <a:t>サーバ数：　</a:t>
            </a:r>
            <a:r>
              <a:rPr lang="en-US" altLang="ja-JP" sz="3200" dirty="0">
                <a:solidFill>
                  <a:schemeClr val="tx2"/>
                </a:solidFill>
                <a:latin typeface="Calibri" panose="020F0502020204030204" pitchFamily="34" charset="0"/>
                <a:ea typeface="メイリオ" panose="020B0604030504040204" pitchFamily="50" charset="-128"/>
              </a:rPr>
              <a:t>Z</a:t>
            </a:r>
          </a:p>
        </p:txBody>
      </p:sp>
      <p:sp>
        <p:nvSpPr>
          <p:cNvPr id="14341" name="Text Box 29"/>
          <p:cNvSpPr txBox="1">
            <a:spLocks noChangeArrowheads="1"/>
          </p:cNvSpPr>
          <p:nvPr/>
        </p:nvSpPr>
        <p:spPr bwMode="auto">
          <a:xfrm>
            <a:off x="228600" y="1981200"/>
            <a:ext cx="3834704"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chemeClr val="tx2"/>
                </a:solidFill>
                <a:latin typeface="Calibri" panose="020F0502020204030204" pitchFamily="34" charset="0"/>
                <a:ea typeface="メイリオ" panose="020B0604030504040204" pitchFamily="50" charset="-128"/>
              </a:rPr>
              <a:t>時間 </a:t>
            </a:r>
            <a:r>
              <a:rPr lang="en-US" altLang="ja-JP" sz="2800" dirty="0">
                <a:solidFill>
                  <a:schemeClr val="tx2"/>
                </a:solidFill>
                <a:latin typeface="Calibri" panose="020F0502020204030204" pitchFamily="34" charset="0"/>
                <a:ea typeface="メイリオ" panose="020B0604030504040204" pitchFamily="50" charset="-128"/>
              </a:rPr>
              <a:t>(</a:t>
            </a:r>
            <a:r>
              <a:rPr lang="en-US" altLang="ja-JP" sz="3200" i="1" dirty="0">
                <a:solidFill>
                  <a:schemeClr val="tx2"/>
                </a:solidFill>
                <a:latin typeface="Calibri" panose="020F0502020204030204" pitchFamily="34" charset="0"/>
                <a:ea typeface="メイリオ" panose="020B0604030504040204" pitchFamily="50" charset="-128"/>
              </a:rPr>
              <a:t>t,</a:t>
            </a:r>
            <a:r>
              <a:rPr lang="en-US" altLang="ja-JP" sz="2800" dirty="0">
                <a:solidFill>
                  <a:schemeClr val="tx2"/>
                </a:solidFill>
                <a:latin typeface="Calibri" panose="020F0502020204030204" pitchFamily="34" charset="0"/>
                <a:ea typeface="メイリオ" panose="020B0604030504040204" pitchFamily="50" charset="-128"/>
              </a:rPr>
              <a:t> </a:t>
            </a:r>
            <a:r>
              <a:rPr lang="en-US" altLang="ja-JP" sz="3200" i="1" dirty="0">
                <a:solidFill>
                  <a:schemeClr val="tx2"/>
                </a:solidFill>
                <a:latin typeface="Calibri" panose="020F0502020204030204" pitchFamily="34" charset="0"/>
                <a:ea typeface="メイリオ" panose="020B0604030504040204" pitchFamily="50" charset="-128"/>
              </a:rPr>
              <a:t>t</a:t>
            </a:r>
            <a:r>
              <a:rPr lang="en-US" altLang="ja-JP" sz="3200" dirty="0">
                <a:solidFill>
                  <a:schemeClr val="tx2"/>
                </a:solidFill>
                <a:latin typeface="Calibri" panose="020F0502020204030204" pitchFamily="34" charset="0"/>
                <a:ea typeface="メイリオ" panose="020B0604030504040204" pitchFamily="50" charset="-128"/>
              </a:rPr>
              <a:t> +</a:t>
            </a:r>
            <a:r>
              <a:rPr lang="en-US" altLang="ja-JP" sz="2400" dirty="0">
                <a:solidFill>
                  <a:schemeClr val="tx2"/>
                </a:solidFill>
                <a:latin typeface="Calibri" panose="020F0502020204030204" pitchFamily="34" charset="0"/>
                <a:ea typeface="メイリオ" panose="020B0604030504040204" pitchFamily="50" charset="-128"/>
              </a:rPr>
              <a:t>⊿ </a:t>
            </a:r>
            <a:r>
              <a:rPr lang="en-US" altLang="ja-JP" sz="3200" i="1" dirty="0">
                <a:solidFill>
                  <a:schemeClr val="tx2"/>
                </a:solidFill>
                <a:latin typeface="Calibri" panose="020F0502020204030204" pitchFamily="34" charset="0"/>
                <a:ea typeface="メイリオ" panose="020B0604030504040204" pitchFamily="50" charset="-128"/>
              </a:rPr>
              <a:t>t</a:t>
            </a:r>
            <a:r>
              <a:rPr lang="en-US" altLang="ja-JP" sz="3200" dirty="0">
                <a:solidFill>
                  <a:schemeClr val="tx2"/>
                </a:solidFill>
                <a:latin typeface="Calibri" panose="020F0502020204030204" pitchFamily="34" charset="0"/>
                <a:ea typeface="メイリオ" panose="020B0604030504040204" pitchFamily="50" charset="-128"/>
              </a:rPr>
              <a:t>) </a:t>
            </a:r>
            <a:r>
              <a:rPr lang="ja-JP" altLang="en-US" sz="3200" dirty="0" err="1">
                <a:solidFill>
                  <a:schemeClr val="tx2"/>
                </a:solidFill>
                <a:latin typeface="Calibri" panose="020F0502020204030204" pitchFamily="34" charset="0"/>
                <a:ea typeface="メイリオ" panose="020B0604030504040204" pitchFamily="50" charset="-128"/>
              </a:rPr>
              <a:t>に到</a:t>
            </a:r>
            <a:r>
              <a:rPr lang="ja-JP" altLang="en-US" sz="3200" dirty="0">
                <a:solidFill>
                  <a:schemeClr val="tx2"/>
                </a:solidFill>
                <a:latin typeface="Calibri" panose="020F0502020204030204" pitchFamily="34" charset="0"/>
                <a:ea typeface="メイリオ" panose="020B0604030504040204" pitchFamily="50" charset="-128"/>
              </a:rPr>
              <a:t>着</a:t>
            </a:r>
          </a:p>
          <a:p>
            <a:pPr eaLnBrk="1" hangingPunct="1"/>
            <a:r>
              <a:rPr lang="ja-JP" altLang="en-US" sz="3200" dirty="0">
                <a:solidFill>
                  <a:schemeClr val="tx2"/>
                </a:solidFill>
                <a:latin typeface="Calibri" panose="020F0502020204030204" pitchFamily="34" charset="0"/>
                <a:ea typeface="メイリオ" panose="020B0604030504040204" pitchFamily="50" charset="-128"/>
              </a:rPr>
              <a:t>するジョブ数：</a:t>
            </a:r>
            <a:r>
              <a:rPr lang="en-US" altLang="ja-JP" sz="3200" dirty="0">
                <a:solidFill>
                  <a:schemeClr val="tx2"/>
                </a:solidFill>
                <a:latin typeface="Calibri" panose="020F0502020204030204" pitchFamily="34" charset="0"/>
                <a:ea typeface="メイリオ" panose="020B0604030504040204" pitchFamily="50" charset="-128"/>
              </a:rPr>
              <a:t>X</a:t>
            </a:r>
            <a:r>
              <a:rPr lang="en-US" altLang="ja-JP" sz="3600" dirty="0">
                <a:latin typeface="Calibri" panose="020F0502020204030204" pitchFamily="34" charset="0"/>
                <a:ea typeface="メイリオ" panose="020B0604030504040204" pitchFamily="50" charset="-128"/>
              </a:rPr>
              <a:t> </a:t>
            </a:r>
          </a:p>
        </p:txBody>
      </p:sp>
      <p:sp>
        <p:nvSpPr>
          <p:cNvPr id="14342" name="Rectangle 30"/>
          <p:cNvSpPr>
            <a:spLocks noChangeArrowheads="1"/>
          </p:cNvSpPr>
          <p:nvPr/>
        </p:nvSpPr>
        <p:spPr bwMode="auto">
          <a:xfrm>
            <a:off x="4427538" y="2781300"/>
            <a:ext cx="33855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i="1" dirty="0">
                <a:latin typeface="Calibri" panose="020F0502020204030204" pitchFamily="34" charset="0"/>
                <a:ea typeface="メイリオ" panose="020B0604030504040204" pitchFamily="50" charset="-128"/>
              </a:rPr>
              <a:t>t</a:t>
            </a:r>
          </a:p>
        </p:txBody>
      </p:sp>
      <p:sp>
        <p:nvSpPr>
          <p:cNvPr id="14343" name="Text Box 31"/>
          <p:cNvSpPr txBox="1">
            <a:spLocks noChangeArrowheads="1"/>
          </p:cNvSpPr>
          <p:nvPr/>
        </p:nvSpPr>
        <p:spPr bwMode="auto">
          <a:xfrm>
            <a:off x="5943600" y="3810000"/>
            <a:ext cx="341632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chemeClr val="tx2"/>
                </a:solidFill>
                <a:latin typeface="Calibri" panose="020F0502020204030204" pitchFamily="34" charset="0"/>
                <a:ea typeface="メイリオ" panose="020B0604030504040204" pitchFamily="50" charset="-128"/>
              </a:rPr>
              <a:t>ジョブの処理を行う</a:t>
            </a:r>
          </a:p>
          <a:p>
            <a:pPr eaLnBrk="1" hangingPunct="1"/>
            <a:r>
              <a:rPr lang="ja-JP" altLang="en-US" sz="2800" dirty="0">
                <a:solidFill>
                  <a:schemeClr val="tx2"/>
                </a:solidFill>
                <a:latin typeface="Calibri" panose="020F0502020204030204" pitchFamily="34" charset="0"/>
                <a:ea typeface="メイリオ" panose="020B0604030504040204" pitchFamily="50" charset="-128"/>
              </a:rPr>
              <a:t>処理時間：</a:t>
            </a:r>
            <a:r>
              <a:rPr lang="en-US" altLang="ja-JP" sz="2800" dirty="0">
                <a:solidFill>
                  <a:schemeClr val="tx2"/>
                </a:solidFill>
                <a:latin typeface="Calibri" panose="020F0502020204030204" pitchFamily="34" charset="0"/>
                <a:ea typeface="メイリオ" panose="020B0604030504040204" pitchFamily="50" charset="-128"/>
              </a:rPr>
              <a:t>Y</a:t>
            </a:r>
            <a:r>
              <a:rPr lang="en-US" altLang="ja-JP" sz="3200" dirty="0">
                <a:latin typeface="Calibri" panose="020F0502020204030204" pitchFamily="34" charset="0"/>
                <a:ea typeface="メイリオ" panose="020B0604030504040204" pitchFamily="50" charset="-128"/>
              </a:rPr>
              <a:t> </a:t>
            </a:r>
          </a:p>
        </p:txBody>
      </p:sp>
      <p:sp>
        <p:nvSpPr>
          <p:cNvPr id="14344"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96032775-2CF7-45EC-A48F-5B7BD0783ECD}" type="slidenum">
              <a:rPr lang="en-US" altLang="ja-JP">
                <a:latin typeface="Calibri" panose="020F0502020204030204" pitchFamily="34" charset="0"/>
                <a:ea typeface="メイリオ" panose="020B0604030504040204" pitchFamily="50" charset="-128"/>
              </a:rPr>
              <a:pPr/>
              <a:t>11</a:t>
            </a:fld>
            <a:endParaRPr lang="en-US" altLang="ja-JP" dirty="0">
              <a:latin typeface="Calibri" panose="020F0502020204030204" pitchFamily="34" charset="0"/>
              <a:ea typeface="メイリオ" panose="020B0604030504040204" pitchFamily="50" charset="-128"/>
            </a:endParaRPr>
          </a:p>
        </p:txBody>
      </p:sp>
      <p:sp>
        <p:nvSpPr>
          <p:cNvPr id="34" name="Rectangle 2"/>
          <p:cNvSpPr>
            <a:spLocks noGrp="1" noChangeArrowheads="1"/>
          </p:cNvSpPr>
          <p:nvPr>
            <p:ph type="title"/>
          </p:nvPr>
        </p:nvSpPr>
        <p:spPr/>
        <p:txBody>
          <a:bodyPr>
            <a:normAutofit fontScale="90000"/>
          </a:bodyPr>
          <a:lstStyle/>
          <a:p>
            <a:pPr eaLnBrk="1" hangingPunct="1"/>
            <a:r>
              <a:rPr lang="ja-JP" altLang="en-US" dirty="0"/>
              <a:t>ケンドール記法 </a:t>
            </a:r>
            <a:r>
              <a:rPr lang="en-US" altLang="ja-JP" dirty="0"/>
              <a:t>X/Y/Z</a:t>
            </a:r>
          </a:p>
        </p:txBody>
      </p:sp>
    </p:spTree>
    <p:extLst>
      <p:ext uri="{BB962C8B-B14F-4D97-AF65-F5344CB8AC3E}">
        <p14:creationId xmlns:p14="http://schemas.microsoft.com/office/powerpoint/2010/main" val="695139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3" name="Group 3"/>
          <p:cNvGrpSpPr>
            <a:grpSpLocks/>
          </p:cNvGrpSpPr>
          <p:nvPr/>
        </p:nvGrpSpPr>
        <p:grpSpPr bwMode="auto">
          <a:xfrm>
            <a:off x="1143000" y="1752600"/>
            <a:ext cx="5638800" cy="3962400"/>
            <a:chOff x="768" y="864"/>
            <a:chExt cx="4128" cy="3072"/>
          </a:xfrm>
        </p:grpSpPr>
        <p:sp>
          <p:nvSpPr>
            <p:cNvPr id="15370" name="Line 4"/>
            <p:cNvSpPr>
              <a:spLocks noChangeShapeType="1"/>
            </p:cNvSpPr>
            <p:nvPr/>
          </p:nvSpPr>
          <p:spPr bwMode="auto">
            <a:xfrm>
              <a:off x="1632" y="2112"/>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1" name="Line 5"/>
            <p:cNvSpPr>
              <a:spLocks noChangeShapeType="1"/>
            </p:cNvSpPr>
            <p:nvPr/>
          </p:nvSpPr>
          <p:spPr bwMode="auto">
            <a:xfrm>
              <a:off x="1632" y="2688"/>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2" name="Line 6"/>
            <p:cNvSpPr>
              <a:spLocks noChangeShapeType="1"/>
            </p:cNvSpPr>
            <p:nvPr/>
          </p:nvSpPr>
          <p:spPr bwMode="auto">
            <a:xfrm>
              <a:off x="30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3" name="Line 7"/>
            <p:cNvSpPr>
              <a:spLocks noChangeShapeType="1"/>
            </p:cNvSpPr>
            <p:nvPr/>
          </p:nvSpPr>
          <p:spPr bwMode="auto">
            <a:xfrm>
              <a:off x="278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4" name="Line 8"/>
            <p:cNvSpPr>
              <a:spLocks noChangeShapeType="1"/>
            </p:cNvSpPr>
            <p:nvPr/>
          </p:nvSpPr>
          <p:spPr bwMode="auto">
            <a:xfrm>
              <a:off x="254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5" name="Line 9"/>
            <p:cNvSpPr>
              <a:spLocks noChangeShapeType="1"/>
            </p:cNvSpPr>
            <p:nvPr/>
          </p:nvSpPr>
          <p:spPr bwMode="auto">
            <a:xfrm>
              <a:off x="230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6" name="Line 10"/>
            <p:cNvSpPr>
              <a:spLocks noChangeShapeType="1"/>
            </p:cNvSpPr>
            <p:nvPr/>
          </p:nvSpPr>
          <p:spPr bwMode="auto">
            <a:xfrm>
              <a:off x="206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7" name="Line 11"/>
            <p:cNvSpPr>
              <a:spLocks noChangeShapeType="1"/>
            </p:cNvSpPr>
            <p:nvPr/>
          </p:nvSpPr>
          <p:spPr bwMode="auto">
            <a:xfrm>
              <a:off x="18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8" name="Line 12"/>
            <p:cNvSpPr>
              <a:spLocks noChangeShapeType="1"/>
            </p:cNvSpPr>
            <p:nvPr/>
          </p:nvSpPr>
          <p:spPr bwMode="auto">
            <a:xfrm>
              <a:off x="768" y="2400"/>
              <a:ext cx="72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79" name="Text Box 13"/>
            <p:cNvSpPr txBox="1">
              <a:spLocks noChangeArrowheads="1"/>
            </p:cNvSpPr>
            <p:nvPr/>
          </p:nvSpPr>
          <p:spPr bwMode="auto">
            <a:xfrm>
              <a:off x="768" y="1920"/>
              <a:ext cx="730" cy="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到着</a:t>
              </a:r>
            </a:p>
          </p:txBody>
        </p:sp>
        <p:sp>
          <p:nvSpPr>
            <p:cNvPr id="15380" name="Rectangle 14"/>
            <p:cNvSpPr>
              <a:spLocks noChangeArrowheads="1"/>
            </p:cNvSpPr>
            <p:nvPr/>
          </p:nvSpPr>
          <p:spPr bwMode="auto">
            <a:xfrm>
              <a:off x="3936" y="139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5381" name="Rectangle 15"/>
            <p:cNvSpPr>
              <a:spLocks noChangeArrowheads="1"/>
            </p:cNvSpPr>
            <p:nvPr/>
          </p:nvSpPr>
          <p:spPr bwMode="auto">
            <a:xfrm>
              <a:off x="3936" y="2016"/>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5382" name="Rectangle 16"/>
            <p:cNvSpPr>
              <a:spLocks noChangeArrowheads="1"/>
            </p:cNvSpPr>
            <p:nvPr/>
          </p:nvSpPr>
          <p:spPr bwMode="auto">
            <a:xfrm>
              <a:off x="3936" y="355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5383" name="Oval 17"/>
            <p:cNvSpPr>
              <a:spLocks noChangeArrowheads="1"/>
            </p:cNvSpPr>
            <p:nvPr/>
          </p:nvSpPr>
          <p:spPr bwMode="auto">
            <a:xfrm>
              <a:off x="4128" y="264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5384" name="Oval 18"/>
            <p:cNvSpPr>
              <a:spLocks noChangeArrowheads="1"/>
            </p:cNvSpPr>
            <p:nvPr/>
          </p:nvSpPr>
          <p:spPr bwMode="auto">
            <a:xfrm>
              <a:off x="4128" y="2832"/>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5385" name="Oval 19"/>
            <p:cNvSpPr>
              <a:spLocks noChangeArrowheads="1"/>
            </p:cNvSpPr>
            <p:nvPr/>
          </p:nvSpPr>
          <p:spPr bwMode="auto">
            <a:xfrm>
              <a:off x="4128" y="3024"/>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5386" name="Line 20"/>
            <p:cNvSpPr>
              <a:spLocks noChangeShapeType="1"/>
            </p:cNvSpPr>
            <p:nvPr/>
          </p:nvSpPr>
          <p:spPr bwMode="auto">
            <a:xfrm flipV="1">
              <a:off x="3024" y="1584"/>
              <a:ext cx="912" cy="81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87" name="Line 21"/>
            <p:cNvSpPr>
              <a:spLocks noChangeShapeType="1"/>
            </p:cNvSpPr>
            <p:nvPr/>
          </p:nvSpPr>
          <p:spPr bwMode="auto">
            <a:xfrm flipV="1">
              <a:off x="3024" y="2208"/>
              <a:ext cx="912"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88" name="Line 22"/>
            <p:cNvSpPr>
              <a:spLocks noChangeShapeType="1"/>
            </p:cNvSpPr>
            <p:nvPr/>
          </p:nvSpPr>
          <p:spPr bwMode="auto">
            <a:xfrm>
              <a:off x="3024" y="2400"/>
              <a:ext cx="912" cy="13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89" name="Line 23"/>
            <p:cNvSpPr>
              <a:spLocks noChangeShapeType="1"/>
            </p:cNvSpPr>
            <p:nvPr/>
          </p:nvSpPr>
          <p:spPr bwMode="auto">
            <a:xfrm flipV="1">
              <a:off x="4368" y="1584"/>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90" name="Line 24"/>
            <p:cNvSpPr>
              <a:spLocks noChangeShapeType="1"/>
            </p:cNvSpPr>
            <p:nvPr/>
          </p:nvSpPr>
          <p:spPr bwMode="auto">
            <a:xfrm flipV="1">
              <a:off x="4368" y="2208"/>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91" name="Line 25"/>
            <p:cNvSpPr>
              <a:spLocks noChangeShapeType="1"/>
            </p:cNvSpPr>
            <p:nvPr/>
          </p:nvSpPr>
          <p:spPr bwMode="auto">
            <a:xfrm flipV="1">
              <a:off x="4368" y="3792"/>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5392" name="Text Box 26"/>
            <p:cNvSpPr txBox="1">
              <a:spLocks noChangeArrowheads="1"/>
            </p:cNvSpPr>
            <p:nvPr/>
          </p:nvSpPr>
          <p:spPr bwMode="auto">
            <a:xfrm>
              <a:off x="3744" y="864"/>
              <a:ext cx="1036"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サーバ</a:t>
              </a:r>
            </a:p>
          </p:txBody>
        </p:sp>
        <p:sp>
          <p:nvSpPr>
            <p:cNvPr id="15393" name="Text Box 27"/>
            <p:cNvSpPr txBox="1">
              <a:spLocks noChangeArrowheads="1"/>
            </p:cNvSpPr>
            <p:nvPr/>
          </p:nvSpPr>
          <p:spPr bwMode="auto">
            <a:xfrm>
              <a:off x="1776" y="2832"/>
              <a:ext cx="1337"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待ち行列</a:t>
              </a:r>
            </a:p>
          </p:txBody>
        </p:sp>
      </p:grpSp>
      <p:sp>
        <p:nvSpPr>
          <p:cNvPr id="15364" name="Text Box 28"/>
          <p:cNvSpPr txBox="1">
            <a:spLocks noChangeArrowheads="1"/>
          </p:cNvSpPr>
          <p:nvPr/>
        </p:nvSpPr>
        <p:spPr bwMode="auto">
          <a:xfrm>
            <a:off x="4724400" y="6019800"/>
            <a:ext cx="289694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solidFill>
                  <a:schemeClr val="tx2"/>
                </a:solidFill>
                <a:latin typeface="Calibri" panose="020F0502020204030204" pitchFamily="34" charset="0"/>
                <a:ea typeface="メイリオ" panose="020B0604030504040204" pitchFamily="50" charset="-128"/>
              </a:rPr>
              <a:t>サーバ数：　</a:t>
            </a:r>
            <a:r>
              <a:rPr lang="en-US" altLang="ja-JP" sz="3200" dirty="0">
                <a:solidFill>
                  <a:schemeClr val="tx2"/>
                </a:solidFill>
                <a:latin typeface="Calibri" panose="020F0502020204030204" pitchFamily="34" charset="0"/>
                <a:ea typeface="メイリオ" panose="020B0604030504040204" pitchFamily="50" charset="-128"/>
              </a:rPr>
              <a:t>Z</a:t>
            </a:r>
          </a:p>
        </p:txBody>
      </p:sp>
      <p:sp>
        <p:nvSpPr>
          <p:cNvPr id="15365" name="Text Box 29"/>
          <p:cNvSpPr txBox="1">
            <a:spLocks noChangeArrowheads="1"/>
          </p:cNvSpPr>
          <p:nvPr/>
        </p:nvSpPr>
        <p:spPr bwMode="auto">
          <a:xfrm>
            <a:off x="228600" y="1981200"/>
            <a:ext cx="3834704"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chemeClr val="tx2"/>
                </a:solidFill>
                <a:latin typeface="Calibri" panose="020F0502020204030204" pitchFamily="34" charset="0"/>
                <a:ea typeface="メイリオ" panose="020B0604030504040204" pitchFamily="50" charset="-128"/>
              </a:rPr>
              <a:t>時間 </a:t>
            </a:r>
            <a:r>
              <a:rPr lang="en-US" altLang="ja-JP" sz="2800" dirty="0">
                <a:solidFill>
                  <a:schemeClr val="tx2"/>
                </a:solidFill>
                <a:latin typeface="Calibri" panose="020F0502020204030204" pitchFamily="34" charset="0"/>
                <a:ea typeface="メイリオ" panose="020B0604030504040204" pitchFamily="50" charset="-128"/>
              </a:rPr>
              <a:t>(</a:t>
            </a:r>
            <a:r>
              <a:rPr lang="en-US" altLang="ja-JP" sz="3200" i="1" dirty="0">
                <a:solidFill>
                  <a:schemeClr val="tx2"/>
                </a:solidFill>
                <a:latin typeface="Calibri" panose="020F0502020204030204" pitchFamily="34" charset="0"/>
                <a:ea typeface="メイリオ" panose="020B0604030504040204" pitchFamily="50" charset="-128"/>
              </a:rPr>
              <a:t>t,</a:t>
            </a:r>
            <a:r>
              <a:rPr lang="en-US" altLang="ja-JP" sz="2800" dirty="0">
                <a:solidFill>
                  <a:schemeClr val="tx2"/>
                </a:solidFill>
                <a:latin typeface="Calibri" panose="020F0502020204030204" pitchFamily="34" charset="0"/>
                <a:ea typeface="メイリオ" panose="020B0604030504040204" pitchFamily="50" charset="-128"/>
              </a:rPr>
              <a:t> </a:t>
            </a:r>
            <a:r>
              <a:rPr lang="en-US" altLang="ja-JP" sz="3200" i="1" dirty="0">
                <a:solidFill>
                  <a:schemeClr val="tx2"/>
                </a:solidFill>
                <a:latin typeface="Calibri" panose="020F0502020204030204" pitchFamily="34" charset="0"/>
                <a:ea typeface="メイリオ" panose="020B0604030504040204" pitchFamily="50" charset="-128"/>
              </a:rPr>
              <a:t>t</a:t>
            </a:r>
            <a:r>
              <a:rPr lang="en-US" altLang="ja-JP" sz="3200" dirty="0">
                <a:solidFill>
                  <a:schemeClr val="tx2"/>
                </a:solidFill>
                <a:latin typeface="Calibri" panose="020F0502020204030204" pitchFamily="34" charset="0"/>
                <a:ea typeface="メイリオ" panose="020B0604030504040204" pitchFamily="50" charset="-128"/>
              </a:rPr>
              <a:t> +</a:t>
            </a:r>
            <a:r>
              <a:rPr lang="en-US" altLang="ja-JP" sz="2400" dirty="0">
                <a:solidFill>
                  <a:schemeClr val="tx2"/>
                </a:solidFill>
                <a:latin typeface="Calibri" panose="020F0502020204030204" pitchFamily="34" charset="0"/>
                <a:ea typeface="メイリオ" panose="020B0604030504040204" pitchFamily="50" charset="-128"/>
              </a:rPr>
              <a:t>⊿ </a:t>
            </a:r>
            <a:r>
              <a:rPr lang="en-US" altLang="ja-JP" sz="3200" i="1" dirty="0">
                <a:solidFill>
                  <a:schemeClr val="tx2"/>
                </a:solidFill>
                <a:latin typeface="Calibri" panose="020F0502020204030204" pitchFamily="34" charset="0"/>
                <a:ea typeface="メイリオ" panose="020B0604030504040204" pitchFamily="50" charset="-128"/>
              </a:rPr>
              <a:t>t</a:t>
            </a:r>
            <a:r>
              <a:rPr lang="en-US" altLang="ja-JP" sz="3200" dirty="0">
                <a:solidFill>
                  <a:schemeClr val="tx2"/>
                </a:solidFill>
                <a:latin typeface="Calibri" panose="020F0502020204030204" pitchFamily="34" charset="0"/>
                <a:ea typeface="メイリオ" panose="020B0604030504040204" pitchFamily="50" charset="-128"/>
              </a:rPr>
              <a:t>) </a:t>
            </a:r>
            <a:r>
              <a:rPr lang="ja-JP" altLang="en-US" sz="3200" dirty="0" err="1">
                <a:solidFill>
                  <a:schemeClr val="tx2"/>
                </a:solidFill>
                <a:latin typeface="Calibri" panose="020F0502020204030204" pitchFamily="34" charset="0"/>
                <a:ea typeface="メイリオ" panose="020B0604030504040204" pitchFamily="50" charset="-128"/>
              </a:rPr>
              <a:t>に到</a:t>
            </a:r>
            <a:r>
              <a:rPr lang="ja-JP" altLang="en-US" sz="3200" dirty="0">
                <a:solidFill>
                  <a:schemeClr val="tx2"/>
                </a:solidFill>
                <a:latin typeface="Calibri" panose="020F0502020204030204" pitchFamily="34" charset="0"/>
                <a:ea typeface="メイリオ" panose="020B0604030504040204" pitchFamily="50" charset="-128"/>
              </a:rPr>
              <a:t>着</a:t>
            </a:r>
          </a:p>
          <a:p>
            <a:pPr eaLnBrk="1" hangingPunct="1"/>
            <a:r>
              <a:rPr lang="ja-JP" altLang="en-US" sz="3200" dirty="0">
                <a:solidFill>
                  <a:schemeClr val="tx2"/>
                </a:solidFill>
                <a:latin typeface="Calibri" panose="020F0502020204030204" pitchFamily="34" charset="0"/>
                <a:ea typeface="メイリオ" panose="020B0604030504040204" pitchFamily="50" charset="-128"/>
              </a:rPr>
              <a:t>するジョブ数：</a:t>
            </a:r>
            <a:r>
              <a:rPr lang="en-US" altLang="ja-JP" sz="3200" dirty="0">
                <a:solidFill>
                  <a:schemeClr val="tx2"/>
                </a:solidFill>
                <a:latin typeface="Calibri" panose="020F0502020204030204" pitchFamily="34" charset="0"/>
                <a:ea typeface="メイリオ" panose="020B0604030504040204" pitchFamily="50" charset="-128"/>
              </a:rPr>
              <a:t>X</a:t>
            </a:r>
            <a:r>
              <a:rPr lang="en-US" altLang="ja-JP" sz="3600" dirty="0">
                <a:latin typeface="Calibri" panose="020F0502020204030204" pitchFamily="34" charset="0"/>
                <a:ea typeface="メイリオ" panose="020B0604030504040204" pitchFamily="50" charset="-128"/>
              </a:rPr>
              <a:t> </a:t>
            </a:r>
          </a:p>
        </p:txBody>
      </p:sp>
      <p:sp>
        <p:nvSpPr>
          <p:cNvPr id="15366" name="Rectangle 30"/>
          <p:cNvSpPr>
            <a:spLocks noChangeArrowheads="1"/>
          </p:cNvSpPr>
          <p:nvPr/>
        </p:nvSpPr>
        <p:spPr bwMode="auto">
          <a:xfrm>
            <a:off x="4500563" y="2636838"/>
            <a:ext cx="33855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i="1" dirty="0">
                <a:latin typeface="Calibri" panose="020F0502020204030204" pitchFamily="34" charset="0"/>
                <a:ea typeface="メイリオ" panose="020B0604030504040204" pitchFamily="50" charset="-128"/>
              </a:rPr>
              <a:t>t</a:t>
            </a:r>
          </a:p>
        </p:txBody>
      </p:sp>
      <p:sp>
        <p:nvSpPr>
          <p:cNvPr id="15367" name="Text Box 31"/>
          <p:cNvSpPr txBox="1">
            <a:spLocks noChangeArrowheads="1"/>
          </p:cNvSpPr>
          <p:nvPr/>
        </p:nvSpPr>
        <p:spPr bwMode="auto">
          <a:xfrm>
            <a:off x="5943600" y="3810000"/>
            <a:ext cx="341632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chemeClr val="tx2"/>
                </a:solidFill>
                <a:latin typeface="Calibri" panose="020F0502020204030204" pitchFamily="34" charset="0"/>
                <a:ea typeface="メイリオ" panose="020B0604030504040204" pitchFamily="50" charset="-128"/>
              </a:rPr>
              <a:t>ジョブの処理を行う</a:t>
            </a:r>
          </a:p>
          <a:p>
            <a:pPr eaLnBrk="1" hangingPunct="1"/>
            <a:r>
              <a:rPr lang="ja-JP" altLang="en-US" sz="2800" dirty="0">
                <a:solidFill>
                  <a:schemeClr val="tx2"/>
                </a:solidFill>
                <a:latin typeface="Calibri" panose="020F0502020204030204" pitchFamily="34" charset="0"/>
                <a:ea typeface="メイリオ" panose="020B0604030504040204" pitchFamily="50" charset="-128"/>
              </a:rPr>
              <a:t>処理時間：</a:t>
            </a:r>
            <a:r>
              <a:rPr lang="en-US" altLang="ja-JP" sz="2800" dirty="0">
                <a:solidFill>
                  <a:schemeClr val="tx2"/>
                </a:solidFill>
                <a:latin typeface="Calibri" panose="020F0502020204030204" pitchFamily="34" charset="0"/>
                <a:ea typeface="メイリオ" panose="020B0604030504040204" pitchFamily="50" charset="-128"/>
              </a:rPr>
              <a:t>Y</a:t>
            </a:r>
            <a:r>
              <a:rPr lang="en-US" altLang="ja-JP" sz="3200" dirty="0">
                <a:latin typeface="Calibri" panose="020F0502020204030204" pitchFamily="34" charset="0"/>
                <a:ea typeface="メイリオ" panose="020B0604030504040204" pitchFamily="50" charset="-128"/>
              </a:rPr>
              <a:t> </a:t>
            </a:r>
          </a:p>
        </p:txBody>
      </p:sp>
      <p:sp>
        <p:nvSpPr>
          <p:cNvPr id="15368" name="Text Box 32"/>
          <p:cNvSpPr txBox="1">
            <a:spLocks noChangeArrowheads="1"/>
          </p:cNvSpPr>
          <p:nvPr/>
        </p:nvSpPr>
        <p:spPr bwMode="auto">
          <a:xfrm>
            <a:off x="1752600" y="4876800"/>
            <a:ext cx="3467616"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b="1" dirty="0">
                <a:solidFill>
                  <a:srgbClr val="C00000"/>
                </a:solidFill>
                <a:latin typeface="Calibri" panose="020F0502020204030204" pitchFamily="34" charset="0"/>
                <a:ea typeface="メイリオ" panose="020B0604030504040204" pitchFamily="50" charset="-128"/>
              </a:rPr>
              <a:t>待ち行列の長さ</a:t>
            </a:r>
            <a:r>
              <a:rPr lang="ja-JP" altLang="en-US" sz="3200" dirty="0">
                <a:solidFill>
                  <a:schemeClr val="tx2"/>
                </a:solidFill>
                <a:latin typeface="Calibri" panose="020F0502020204030204" pitchFamily="34" charset="0"/>
                <a:ea typeface="メイリオ" panose="020B0604030504040204" pitchFamily="50" charset="-128"/>
              </a:rPr>
              <a:t>を</a:t>
            </a:r>
          </a:p>
          <a:p>
            <a:pPr eaLnBrk="1" hangingPunct="1"/>
            <a:r>
              <a:rPr lang="en-US" altLang="ja-JP" sz="3200" dirty="0">
                <a:solidFill>
                  <a:schemeClr val="tx2"/>
                </a:solidFill>
                <a:latin typeface="Calibri" panose="020F0502020204030204" pitchFamily="34" charset="0"/>
                <a:ea typeface="メイリオ" panose="020B0604030504040204" pitchFamily="50" charset="-128"/>
              </a:rPr>
              <a:t>K</a:t>
            </a:r>
            <a:r>
              <a:rPr lang="ja-JP" altLang="en-US" sz="3200" dirty="0">
                <a:solidFill>
                  <a:schemeClr val="tx2"/>
                </a:solidFill>
                <a:latin typeface="Calibri" panose="020F0502020204030204" pitchFamily="34" charset="0"/>
                <a:ea typeface="メイリオ" panose="020B0604030504040204" pitchFamily="50" charset="-128"/>
              </a:rPr>
              <a:t>－１に</a:t>
            </a:r>
            <a:r>
              <a:rPr lang="ja-JP" altLang="en-US" sz="3200" b="1" u="sng" dirty="0">
                <a:solidFill>
                  <a:srgbClr val="FF0000"/>
                </a:solidFill>
                <a:latin typeface="Calibri" panose="020F0502020204030204" pitchFamily="34" charset="0"/>
                <a:ea typeface="メイリオ" panose="020B0604030504040204" pitchFamily="50" charset="-128"/>
              </a:rPr>
              <a:t>制限</a:t>
            </a:r>
          </a:p>
        </p:txBody>
      </p:sp>
      <p:sp>
        <p:nvSpPr>
          <p:cNvPr id="15369"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A5D59A03-D8CD-4F77-8E61-D1A1EBF06303}" type="slidenum">
              <a:rPr lang="en-US" altLang="ja-JP">
                <a:latin typeface="Calibri" panose="020F0502020204030204" pitchFamily="34" charset="0"/>
                <a:ea typeface="メイリオ" panose="020B0604030504040204" pitchFamily="50" charset="-128"/>
              </a:rPr>
              <a:pPr/>
              <a:t>12</a:t>
            </a:fld>
            <a:endParaRPr lang="en-US" altLang="ja-JP" dirty="0">
              <a:latin typeface="Calibri" panose="020F0502020204030204" pitchFamily="34" charset="0"/>
              <a:ea typeface="メイリオ" panose="020B0604030504040204" pitchFamily="50" charset="-128"/>
            </a:endParaRPr>
          </a:p>
        </p:txBody>
      </p:sp>
      <p:sp>
        <p:nvSpPr>
          <p:cNvPr id="35" name="Rectangle 2"/>
          <p:cNvSpPr>
            <a:spLocks noGrp="1" noChangeArrowheads="1"/>
          </p:cNvSpPr>
          <p:nvPr>
            <p:ph type="title"/>
          </p:nvPr>
        </p:nvSpPr>
        <p:spPr/>
        <p:txBody>
          <a:bodyPr>
            <a:normAutofit fontScale="90000"/>
          </a:bodyPr>
          <a:lstStyle/>
          <a:p>
            <a:pPr eaLnBrk="1" hangingPunct="1"/>
            <a:r>
              <a:rPr lang="ja-JP" altLang="en-US"/>
              <a:t>ケンドール記法 </a:t>
            </a:r>
            <a:r>
              <a:rPr lang="en-US" altLang="ja-JP"/>
              <a:t>X/Y/Z/K</a:t>
            </a:r>
          </a:p>
        </p:txBody>
      </p:sp>
    </p:spTree>
    <p:extLst>
      <p:ext uri="{BB962C8B-B14F-4D97-AF65-F5344CB8AC3E}">
        <p14:creationId xmlns:p14="http://schemas.microsoft.com/office/powerpoint/2010/main" val="239316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250825" y="1844675"/>
            <a:ext cx="8785225" cy="4495800"/>
          </a:xfrm>
        </p:spPr>
        <p:txBody>
          <a:bodyPr/>
          <a:lstStyle/>
          <a:p>
            <a:pPr eaLnBrk="1" hangingPunct="1">
              <a:lnSpc>
                <a:spcPct val="90000"/>
              </a:lnSpc>
            </a:pPr>
            <a:r>
              <a:rPr lang="ja-JP" altLang="en-US" b="1" dirty="0">
                <a:solidFill>
                  <a:srgbClr val="C00000"/>
                </a:solidFill>
              </a:rPr>
              <a:t>待ち行列の長さ</a:t>
            </a:r>
            <a:r>
              <a:rPr lang="ja-JP" altLang="en-US" dirty="0"/>
              <a:t>に限りがある</a:t>
            </a:r>
          </a:p>
          <a:p>
            <a:pPr lvl="1" eaLnBrk="1" hangingPunct="1">
              <a:lnSpc>
                <a:spcPct val="90000"/>
              </a:lnSpc>
            </a:pPr>
            <a:r>
              <a:rPr lang="ja-JP" altLang="en-US" b="1" dirty="0">
                <a:solidFill>
                  <a:srgbClr val="C00000"/>
                </a:solidFill>
              </a:rPr>
              <a:t>待ち行列の長さ</a:t>
            </a:r>
            <a:r>
              <a:rPr lang="ja-JP" altLang="en-US" dirty="0"/>
              <a:t>が「</a:t>
            </a:r>
            <a:r>
              <a:rPr lang="ja-JP" altLang="en-US" b="1" u="sng" dirty="0">
                <a:solidFill>
                  <a:srgbClr val="FF0000"/>
                </a:solidFill>
              </a:rPr>
              <a:t>最大で Ｋ－１</a:t>
            </a:r>
            <a:r>
              <a:rPr lang="ja-JP" altLang="en-US" dirty="0"/>
              <a:t>」に</a:t>
            </a:r>
            <a:r>
              <a:rPr lang="ja-JP" altLang="en-US" u="sng" dirty="0">
                <a:solidFill>
                  <a:srgbClr val="FF0000"/>
                </a:solidFill>
              </a:rPr>
              <a:t>制限</a:t>
            </a:r>
            <a:r>
              <a:rPr lang="ja-JP" altLang="en-US" dirty="0"/>
              <a:t>されるとき，</a:t>
            </a:r>
          </a:p>
          <a:p>
            <a:pPr lvl="1" eaLnBrk="1" hangingPunct="1">
              <a:lnSpc>
                <a:spcPct val="90000"/>
              </a:lnSpc>
              <a:buFontTx/>
              <a:buNone/>
            </a:pPr>
            <a:r>
              <a:rPr lang="ja-JP" altLang="en-US" dirty="0"/>
              <a:t>	システム内の</a:t>
            </a:r>
            <a:r>
              <a:rPr lang="ja-JP" altLang="en-US" b="1" dirty="0">
                <a:solidFill>
                  <a:srgbClr val="C00000"/>
                </a:solidFill>
              </a:rPr>
              <a:t>ジョブ総数</a:t>
            </a:r>
            <a:r>
              <a:rPr lang="ja-JP" altLang="en-US" dirty="0"/>
              <a:t>は　Ｋ　に制限される</a:t>
            </a:r>
          </a:p>
          <a:p>
            <a:pPr eaLnBrk="1" hangingPunct="1">
              <a:lnSpc>
                <a:spcPct val="90000"/>
              </a:lnSpc>
            </a:pPr>
            <a:endParaRPr lang="ja-JP" altLang="en-US" dirty="0"/>
          </a:p>
          <a:p>
            <a:pPr eaLnBrk="1" hangingPunct="1">
              <a:lnSpc>
                <a:spcPct val="90000"/>
              </a:lnSpc>
            </a:pPr>
            <a:r>
              <a:rPr lang="ja-JP" altLang="en-US" dirty="0"/>
              <a:t>Ｋ＝０ の場合は</a:t>
            </a:r>
          </a:p>
          <a:p>
            <a:pPr lvl="1" eaLnBrk="1" hangingPunct="1">
              <a:lnSpc>
                <a:spcPct val="90000"/>
              </a:lnSpc>
            </a:pPr>
            <a:r>
              <a:rPr lang="ja-JP" altLang="en-US" dirty="0"/>
              <a:t>すでにサーバが他のジョブを処理中のとき</a:t>
            </a:r>
          </a:p>
          <a:p>
            <a:pPr lvl="2" eaLnBrk="1" hangingPunct="1">
              <a:lnSpc>
                <a:spcPct val="90000"/>
              </a:lnSpc>
            </a:pPr>
            <a:r>
              <a:rPr lang="ja-JP" altLang="en-US" dirty="0"/>
              <a:t>到着したジョブは棄却される（待ち行列に入らない）</a:t>
            </a:r>
          </a:p>
          <a:p>
            <a:pPr lvl="1" eaLnBrk="1" hangingPunct="1">
              <a:lnSpc>
                <a:spcPct val="90000"/>
              </a:lnSpc>
            </a:pPr>
            <a:r>
              <a:rPr lang="ja-JP" altLang="en-US" dirty="0"/>
              <a:t>サーバがジョブを処理していないとき</a:t>
            </a:r>
          </a:p>
          <a:p>
            <a:pPr lvl="2" eaLnBrk="1" hangingPunct="1">
              <a:lnSpc>
                <a:spcPct val="90000"/>
              </a:lnSpc>
            </a:pPr>
            <a:r>
              <a:rPr lang="ja-JP" altLang="en-US" dirty="0"/>
              <a:t>到着したジョブは直ちに処理される　</a:t>
            </a:r>
          </a:p>
        </p:txBody>
      </p:sp>
      <p:sp>
        <p:nvSpPr>
          <p:cNvPr id="16388"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403D0D54-ADE8-46FA-B5E2-F52D957A8897}" type="slidenum">
              <a:rPr lang="en-US" altLang="ja-JP">
                <a:latin typeface="Calibri" panose="020F0502020204030204" pitchFamily="34" charset="0"/>
                <a:ea typeface="メイリオ" panose="020B0604030504040204" pitchFamily="50" charset="-128"/>
              </a:rPr>
              <a:pPr/>
              <a:t>13</a:t>
            </a:fld>
            <a:endParaRPr lang="en-US" altLang="ja-JP" dirty="0">
              <a:latin typeface="Calibri" panose="020F0502020204030204" pitchFamily="34" charset="0"/>
              <a:ea typeface="メイリオ" panose="020B0604030504040204" pitchFamily="50" charset="-128"/>
            </a:endParaRPr>
          </a:p>
        </p:txBody>
      </p:sp>
      <p:sp>
        <p:nvSpPr>
          <p:cNvPr id="2" name="タイトル 1"/>
          <p:cNvSpPr>
            <a:spLocks noGrp="1"/>
          </p:cNvSpPr>
          <p:nvPr>
            <p:ph type="title"/>
          </p:nvPr>
        </p:nvSpPr>
        <p:spPr/>
        <p:txBody>
          <a:bodyPr>
            <a:normAutofit fontScale="90000"/>
          </a:bodyPr>
          <a:lstStyle/>
          <a:p>
            <a:r>
              <a:rPr kumimoji="1" lang="ja-JP" altLang="en-US" dirty="0"/>
              <a:t>待ち行列の長さの制限</a:t>
            </a:r>
          </a:p>
        </p:txBody>
      </p:sp>
    </p:spTree>
    <p:extLst>
      <p:ext uri="{BB962C8B-B14F-4D97-AF65-F5344CB8AC3E}">
        <p14:creationId xmlns:p14="http://schemas.microsoft.com/office/powerpoint/2010/main" val="3824476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473158" y="914400"/>
            <a:ext cx="7440613" cy="5029200"/>
          </a:xfrm>
        </p:spPr>
        <p:txBody>
          <a:bodyPr/>
          <a:lstStyle/>
          <a:p>
            <a:pPr algn="ctr" eaLnBrk="1" hangingPunct="1">
              <a:lnSpc>
                <a:spcPct val="90000"/>
              </a:lnSpc>
              <a:buFontTx/>
              <a:buNone/>
            </a:pPr>
            <a:r>
              <a:rPr lang="en-US" altLang="ja-JP" sz="4000" dirty="0">
                <a:solidFill>
                  <a:schemeClr val="tx2"/>
                </a:solidFill>
              </a:rPr>
              <a:t>X/Y/Z/K</a:t>
            </a:r>
          </a:p>
          <a:p>
            <a:pPr eaLnBrk="1" hangingPunct="1">
              <a:lnSpc>
                <a:spcPct val="90000"/>
              </a:lnSpc>
              <a:buFontTx/>
              <a:buNone/>
            </a:pPr>
            <a:r>
              <a:rPr lang="en-US" altLang="ja-JP" dirty="0"/>
              <a:t>X:	</a:t>
            </a:r>
            <a:r>
              <a:rPr lang="ja-JP" altLang="en-US" dirty="0"/>
              <a:t>到着過程</a:t>
            </a:r>
          </a:p>
          <a:p>
            <a:pPr eaLnBrk="1" hangingPunct="1">
              <a:lnSpc>
                <a:spcPct val="90000"/>
              </a:lnSpc>
              <a:buFontTx/>
              <a:buNone/>
            </a:pPr>
            <a:r>
              <a:rPr lang="en-US" altLang="ja-JP" dirty="0"/>
              <a:t>Y</a:t>
            </a:r>
            <a:r>
              <a:rPr lang="ja-JP" altLang="en-US" dirty="0"/>
              <a:t>：	処理時間分布</a:t>
            </a:r>
          </a:p>
          <a:p>
            <a:pPr eaLnBrk="1" hangingPunct="1">
              <a:lnSpc>
                <a:spcPct val="90000"/>
              </a:lnSpc>
              <a:buFontTx/>
              <a:buNone/>
            </a:pPr>
            <a:r>
              <a:rPr lang="en-US" altLang="ja-JP" dirty="0"/>
              <a:t>Z:	</a:t>
            </a:r>
            <a:r>
              <a:rPr lang="ja-JP" altLang="en-US" dirty="0"/>
              <a:t>サーバ数</a:t>
            </a:r>
          </a:p>
          <a:p>
            <a:pPr eaLnBrk="1" hangingPunct="1">
              <a:lnSpc>
                <a:spcPct val="90000"/>
              </a:lnSpc>
              <a:buFontTx/>
              <a:buNone/>
            </a:pPr>
            <a:r>
              <a:rPr lang="en-US" altLang="ja-JP" dirty="0"/>
              <a:t>K</a:t>
            </a:r>
            <a:r>
              <a:rPr lang="ja-JP" altLang="en-US" dirty="0"/>
              <a:t>：	</a:t>
            </a:r>
            <a:r>
              <a:rPr lang="ja-JP" altLang="en-US" b="1" dirty="0">
                <a:solidFill>
                  <a:srgbClr val="C00000"/>
                </a:solidFill>
              </a:rPr>
              <a:t>待ち行列の長さ</a:t>
            </a:r>
            <a:r>
              <a:rPr lang="ja-JP" altLang="en-US" dirty="0"/>
              <a:t>制限</a:t>
            </a:r>
          </a:p>
          <a:p>
            <a:pPr eaLnBrk="1" hangingPunct="1">
              <a:lnSpc>
                <a:spcPct val="90000"/>
              </a:lnSpc>
              <a:buFontTx/>
              <a:buNone/>
            </a:pPr>
            <a:r>
              <a:rPr lang="ja-JP" altLang="en-US" dirty="0"/>
              <a:t>		（</a:t>
            </a:r>
            <a:r>
              <a:rPr lang="ja-JP" altLang="en-US" b="1" dirty="0">
                <a:solidFill>
                  <a:srgbClr val="C00000"/>
                </a:solidFill>
              </a:rPr>
              <a:t>待ち行列の長さ</a:t>
            </a:r>
            <a:r>
              <a:rPr lang="ja-JP" altLang="en-US" dirty="0"/>
              <a:t>の最大長：</a:t>
            </a:r>
            <a:r>
              <a:rPr lang="en-US" altLang="ja-JP" dirty="0"/>
              <a:t>K</a:t>
            </a:r>
            <a:r>
              <a:rPr lang="ja-JP" altLang="en-US" dirty="0"/>
              <a:t>－１）</a:t>
            </a:r>
          </a:p>
          <a:p>
            <a:pPr eaLnBrk="1" hangingPunct="1">
              <a:lnSpc>
                <a:spcPct val="90000"/>
              </a:lnSpc>
              <a:buFontTx/>
              <a:buNone/>
            </a:pPr>
            <a:endParaRPr lang="ja-JP" altLang="en-US" dirty="0"/>
          </a:p>
          <a:p>
            <a:pPr algn="ctr" eaLnBrk="1" hangingPunct="1">
              <a:lnSpc>
                <a:spcPct val="90000"/>
              </a:lnSpc>
              <a:buFontTx/>
              <a:buNone/>
            </a:pPr>
            <a:r>
              <a:rPr lang="en-US" altLang="ja-JP" sz="4000" dirty="0">
                <a:solidFill>
                  <a:schemeClr val="tx2"/>
                </a:solidFill>
              </a:rPr>
              <a:t>X/Y/Z</a:t>
            </a:r>
          </a:p>
          <a:p>
            <a:pPr algn="ctr" eaLnBrk="1" hangingPunct="1">
              <a:lnSpc>
                <a:spcPct val="90000"/>
              </a:lnSpc>
              <a:buFontTx/>
              <a:buNone/>
            </a:pPr>
            <a:r>
              <a:rPr lang="ja-JP" altLang="en-US" b="1" dirty="0">
                <a:solidFill>
                  <a:srgbClr val="C00000"/>
                </a:solidFill>
              </a:rPr>
              <a:t>待ち行列の長さ</a:t>
            </a:r>
            <a:r>
              <a:rPr lang="ja-JP" altLang="en-US" dirty="0"/>
              <a:t>に制限</a:t>
            </a:r>
            <a:r>
              <a:rPr lang="ja-JP" altLang="en-US" b="1" u="sng" dirty="0">
                <a:solidFill>
                  <a:srgbClr val="FF0000"/>
                </a:solidFill>
              </a:rPr>
              <a:t>無し</a:t>
            </a:r>
            <a:r>
              <a:rPr lang="ja-JP" altLang="en-US" dirty="0"/>
              <a:t>	</a:t>
            </a:r>
          </a:p>
        </p:txBody>
      </p:sp>
      <p:sp>
        <p:nvSpPr>
          <p:cNvPr id="17412"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3D864656-ED77-4281-9CBB-08D301A5F851}" type="slidenum">
              <a:rPr lang="en-US" altLang="ja-JP">
                <a:latin typeface="Calibri" panose="020F0502020204030204" pitchFamily="34" charset="0"/>
                <a:ea typeface="メイリオ" panose="020B0604030504040204" pitchFamily="50" charset="-128"/>
              </a:rPr>
              <a:pPr/>
              <a:t>14</a:t>
            </a:fld>
            <a:endParaRPr lang="en-US" altLang="ja-JP" dirty="0">
              <a:latin typeface="Calibri" panose="020F0502020204030204" pitchFamily="34" charset="0"/>
              <a:ea typeface="メイリオ" panose="020B0604030504040204" pitchFamily="50" charset="-128"/>
            </a:endParaRPr>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ケンドール記法</a:t>
            </a:r>
          </a:p>
        </p:txBody>
      </p:sp>
    </p:spTree>
    <p:extLst>
      <p:ext uri="{BB962C8B-B14F-4D97-AF65-F5344CB8AC3E}">
        <p14:creationId xmlns:p14="http://schemas.microsoft.com/office/powerpoint/2010/main" val="40903706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060" y="2472820"/>
            <a:ext cx="8733214" cy="1085959"/>
          </a:xfrm>
        </p:spPr>
        <p:txBody>
          <a:bodyPr>
            <a:normAutofit/>
          </a:bodyPr>
          <a:lstStyle/>
          <a:p>
            <a:r>
              <a:rPr lang="en-US" altLang="ja-JP" sz="3975" dirty="0">
                <a:latin typeface="メイリオ" panose="020B0604030504040204" pitchFamily="50" charset="-128"/>
              </a:rPr>
              <a:t>2-3 M/M/1/1</a:t>
            </a:r>
            <a:r>
              <a:rPr lang="ja-JP" altLang="en-US" sz="3975" dirty="0">
                <a:latin typeface="メイリオ" panose="020B0604030504040204" pitchFamily="50" charset="-128"/>
              </a:rPr>
              <a:t> 待ち行列</a:t>
            </a:r>
          </a:p>
        </p:txBody>
      </p:sp>
      <p:sp>
        <p:nvSpPr>
          <p:cNvPr id="4" name="スライド番号プレースホルダー 3"/>
          <p:cNvSpPr>
            <a:spLocks noGrp="1"/>
          </p:cNvSpPr>
          <p:nvPr>
            <p:ph type="sldNum" sz="quarter" idx="12"/>
          </p:nvPr>
        </p:nvSpPr>
        <p:spPr/>
        <p:txBody>
          <a:bodyPr/>
          <a:lstStyle/>
          <a:p>
            <a:fld id="{55940FB6-D91C-4C45-82A6-6C3F63B50793}" type="slidenum">
              <a:rPr lang="ja-JP" altLang="en-US" smtClean="0">
                <a:solidFill>
                  <a:prstClr val="black">
                    <a:tint val="75000"/>
                  </a:prstClr>
                </a:solidFill>
                <a:latin typeface="メイリオ" panose="020B0604030504040204" pitchFamily="50" charset="-128"/>
                <a:ea typeface="メイリオ" panose="020B0604030504040204" pitchFamily="50" charset="-128"/>
              </a:rPr>
              <a:pPr/>
              <a:t>15</a:t>
            </a:fld>
            <a:endParaRPr lang="ja-JP" altLang="en-US">
              <a:solidFill>
                <a:prstClr val="black">
                  <a:tint val="75000"/>
                </a:prstClr>
              </a:solidFill>
              <a:latin typeface="メイリオ" panose="020B0604030504040204" pitchFamily="50" charset="-128"/>
              <a:ea typeface="メイリオ" panose="020B0604030504040204" pitchFamily="50" charset="-128"/>
            </a:endParaRPr>
          </a:p>
        </p:txBody>
      </p:sp>
      <p:sp>
        <p:nvSpPr>
          <p:cNvPr id="5" name="サブタイトル 4"/>
          <p:cNvSpPr>
            <a:spLocks noGrp="1"/>
          </p:cNvSpPr>
          <p:nvPr>
            <p:ph type="subTitle" idx="1"/>
          </p:nvPr>
        </p:nvSpPr>
        <p:spPr/>
        <p:txBody>
          <a:bodyPr/>
          <a:lstStyle/>
          <a:p>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14381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1295400" y="1676400"/>
            <a:ext cx="7524750" cy="4572000"/>
          </a:xfrm>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lnSpc>
                <a:spcPct val="90000"/>
              </a:lnSpc>
              <a:buFontTx/>
              <a:buNone/>
            </a:pPr>
            <a:r>
              <a:rPr lang="en-US" altLang="ja-JP" dirty="0"/>
              <a:t>X:	</a:t>
            </a:r>
            <a:r>
              <a:rPr lang="ja-JP" altLang="en-US" dirty="0"/>
              <a:t>到着過程	</a:t>
            </a:r>
          </a:p>
          <a:p>
            <a:pPr eaLnBrk="1" hangingPunct="1">
              <a:lnSpc>
                <a:spcPct val="90000"/>
              </a:lnSpc>
              <a:buFontTx/>
              <a:buNone/>
            </a:pPr>
            <a:r>
              <a:rPr lang="ja-JP" altLang="en-US" dirty="0"/>
              <a:t>		→</a:t>
            </a:r>
            <a:r>
              <a:rPr lang="ja-JP" altLang="en-US" b="1" dirty="0">
                <a:solidFill>
                  <a:srgbClr val="C00000"/>
                </a:solidFill>
              </a:rPr>
              <a:t>ポアソン分布</a:t>
            </a:r>
            <a:r>
              <a:rPr lang="ja-JP" altLang="en-US" dirty="0"/>
              <a:t>のとき「</a:t>
            </a:r>
            <a:r>
              <a:rPr lang="en-US" altLang="ja-JP" dirty="0"/>
              <a:t>M</a:t>
            </a:r>
            <a:r>
              <a:rPr lang="ja-JP" altLang="en-US" dirty="0"/>
              <a:t>」と書く</a:t>
            </a:r>
          </a:p>
          <a:p>
            <a:pPr eaLnBrk="1" hangingPunct="1">
              <a:lnSpc>
                <a:spcPct val="90000"/>
              </a:lnSpc>
              <a:buFontTx/>
              <a:buNone/>
            </a:pPr>
            <a:r>
              <a:rPr lang="en-US" altLang="ja-JP" dirty="0"/>
              <a:t>Y</a:t>
            </a:r>
            <a:r>
              <a:rPr lang="ja-JP" altLang="en-US" dirty="0"/>
              <a:t>：	処理時間分布	</a:t>
            </a:r>
          </a:p>
          <a:p>
            <a:pPr eaLnBrk="1" hangingPunct="1">
              <a:lnSpc>
                <a:spcPct val="90000"/>
              </a:lnSpc>
              <a:buFontTx/>
              <a:buNone/>
            </a:pPr>
            <a:r>
              <a:rPr lang="ja-JP" altLang="en-US" dirty="0"/>
              <a:t>		→</a:t>
            </a:r>
            <a:r>
              <a:rPr lang="ja-JP" altLang="en-US" b="1" dirty="0">
                <a:solidFill>
                  <a:srgbClr val="C00000"/>
                </a:solidFill>
              </a:rPr>
              <a:t>指数分布</a:t>
            </a:r>
            <a:r>
              <a:rPr lang="ja-JP" altLang="en-US" dirty="0"/>
              <a:t>のとき「</a:t>
            </a:r>
            <a:r>
              <a:rPr lang="en-US" altLang="ja-JP" dirty="0"/>
              <a:t>M</a:t>
            </a:r>
            <a:r>
              <a:rPr lang="ja-JP" altLang="en-US" dirty="0"/>
              <a:t>」と書く</a:t>
            </a:r>
          </a:p>
          <a:p>
            <a:pPr eaLnBrk="1" hangingPunct="1">
              <a:lnSpc>
                <a:spcPct val="90000"/>
              </a:lnSpc>
              <a:buFontTx/>
              <a:buNone/>
            </a:pPr>
            <a:r>
              <a:rPr lang="en-US" altLang="ja-JP" dirty="0"/>
              <a:t>Z:	</a:t>
            </a:r>
            <a:r>
              <a:rPr lang="ja-JP" altLang="en-US" dirty="0"/>
              <a:t>サーバ数</a:t>
            </a:r>
          </a:p>
          <a:p>
            <a:pPr eaLnBrk="1" hangingPunct="1">
              <a:lnSpc>
                <a:spcPct val="90000"/>
              </a:lnSpc>
              <a:buFontTx/>
              <a:buNone/>
            </a:pPr>
            <a:r>
              <a:rPr lang="ja-JP" altLang="en-US" dirty="0"/>
              <a:t>		</a:t>
            </a:r>
          </a:p>
          <a:p>
            <a:pPr eaLnBrk="1" hangingPunct="1">
              <a:lnSpc>
                <a:spcPct val="90000"/>
              </a:lnSpc>
              <a:buFontTx/>
              <a:buNone/>
            </a:pPr>
            <a:r>
              <a:rPr lang="en-US" altLang="ja-JP" dirty="0"/>
              <a:t>K</a:t>
            </a:r>
            <a:r>
              <a:rPr lang="ja-JP" altLang="en-US" dirty="0"/>
              <a:t>：	</a:t>
            </a:r>
            <a:r>
              <a:rPr lang="ja-JP" altLang="en-US" b="1" dirty="0">
                <a:solidFill>
                  <a:srgbClr val="C00000"/>
                </a:solidFill>
              </a:rPr>
              <a:t>待ち行列の長さ</a:t>
            </a:r>
            <a:r>
              <a:rPr lang="ja-JP" altLang="en-US" dirty="0"/>
              <a:t>の制限</a:t>
            </a:r>
          </a:p>
          <a:p>
            <a:pPr eaLnBrk="1" hangingPunct="1">
              <a:lnSpc>
                <a:spcPct val="90000"/>
              </a:lnSpc>
              <a:buFontTx/>
              <a:buNone/>
            </a:pPr>
            <a:r>
              <a:rPr lang="ja-JP" altLang="en-US" dirty="0"/>
              <a:t>		</a:t>
            </a:r>
          </a:p>
        </p:txBody>
      </p:sp>
      <p:sp>
        <p:nvSpPr>
          <p:cNvPr id="21508"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F59B6C15-343F-4094-B76D-FC7656766574}" type="slidenum">
              <a:rPr lang="en-US" altLang="ja-JP">
                <a:latin typeface="Calibri" panose="020F0502020204030204" pitchFamily="34" charset="0"/>
                <a:ea typeface="メイリオ" panose="020B0604030504040204" pitchFamily="50" charset="-128"/>
              </a:rPr>
              <a:pPr/>
              <a:t>16</a:t>
            </a:fld>
            <a:endParaRPr lang="en-US" altLang="ja-JP" dirty="0">
              <a:latin typeface="Calibri" panose="020F0502020204030204" pitchFamily="34" charset="0"/>
              <a:ea typeface="メイリオ" panose="020B0604030504040204" pitchFamily="50" charset="-128"/>
            </a:endParaRPr>
          </a:p>
        </p:txBody>
      </p:sp>
      <p:sp>
        <p:nvSpPr>
          <p:cNvPr id="2" name="タイトル 1"/>
          <p:cNvSpPr>
            <a:spLocks noGrp="1"/>
          </p:cNvSpPr>
          <p:nvPr>
            <p:ph type="title"/>
          </p:nvPr>
        </p:nvSpPr>
        <p:spPr/>
        <p:txBody>
          <a:bodyPr>
            <a:normAutofit fontScale="90000"/>
          </a:bodyPr>
          <a:lstStyle/>
          <a:p>
            <a:r>
              <a:rPr lang="ja-JP" altLang="en-US" dirty="0"/>
              <a:t>ケンドール記法</a:t>
            </a:r>
            <a:endParaRPr kumimoji="1" lang="ja-JP" altLang="en-US" dirty="0"/>
          </a:p>
        </p:txBody>
      </p:sp>
    </p:spTree>
    <p:extLst>
      <p:ext uri="{BB962C8B-B14F-4D97-AF65-F5344CB8AC3E}">
        <p14:creationId xmlns:p14="http://schemas.microsoft.com/office/powerpoint/2010/main" val="7706021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Line 3"/>
          <p:cNvSpPr>
            <a:spLocks noChangeShapeType="1"/>
          </p:cNvSpPr>
          <p:nvPr/>
        </p:nvSpPr>
        <p:spPr bwMode="auto">
          <a:xfrm flipV="1">
            <a:off x="3644900" y="2057400"/>
            <a:ext cx="774700" cy="476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1748" name="Line 4"/>
          <p:cNvSpPr>
            <a:spLocks noChangeShapeType="1"/>
          </p:cNvSpPr>
          <p:nvPr/>
        </p:nvSpPr>
        <p:spPr bwMode="auto">
          <a:xfrm>
            <a:off x="3644900" y="2824163"/>
            <a:ext cx="774700" cy="47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1749" name="Line 5"/>
          <p:cNvSpPr>
            <a:spLocks noChangeShapeType="1"/>
          </p:cNvSpPr>
          <p:nvPr/>
        </p:nvSpPr>
        <p:spPr bwMode="auto">
          <a:xfrm>
            <a:off x="4419600" y="2057400"/>
            <a:ext cx="0" cy="771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1750" name="Line 6"/>
          <p:cNvSpPr>
            <a:spLocks noChangeShapeType="1"/>
          </p:cNvSpPr>
          <p:nvPr/>
        </p:nvSpPr>
        <p:spPr bwMode="auto">
          <a:xfrm>
            <a:off x="2286000" y="2471738"/>
            <a:ext cx="10493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1751" name="Text Box 7"/>
          <p:cNvSpPr txBox="1">
            <a:spLocks noChangeArrowheads="1"/>
          </p:cNvSpPr>
          <p:nvPr/>
        </p:nvSpPr>
        <p:spPr bwMode="auto">
          <a:xfrm>
            <a:off x="2286000" y="1828800"/>
            <a:ext cx="99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到着</a:t>
            </a:r>
          </a:p>
        </p:txBody>
      </p:sp>
      <p:sp>
        <p:nvSpPr>
          <p:cNvPr id="31752" name="Rectangle 8"/>
          <p:cNvSpPr>
            <a:spLocks noChangeArrowheads="1"/>
          </p:cNvSpPr>
          <p:nvPr/>
        </p:nvSpPr>
        <p:spPr bwMode="auto">
          <a:xfrm>
            <a:off x="5334000" y="2209800"/>
            <a:ext cx="630238" cy="5143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31753" name="Line 9"/>
          <p:cNvSpPr>
            <a:spLocks noChangeShapeType="1"/>
          </p:cNvSpPr>
          <p:nvPr/>
        </p:nvSpPr>
        <p:spPr bwMode="auto">
          <a:xfrm flipV="1">
            <a:off x="4419600" y="24384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1754" name="Line 10"/>
          <p:cNvSpPr>
            <a:spLocks noChangeShapeType="1"/>
          </p:cNvSpPr>
          <p:nvPr/>
        </p:nvSpPr>
        <p:spPr bwMode="auto">
          <a:xfrm flipV="1">
            <a:off x="5964238" y="2466975"/>
            <a:ext cx="7699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1755" name="Text Box 11"/>
          <p:cNvSpPr txBox="1">
            <a:spLocks noChangeArrowheads="1"/>
          </p:cNvSpPr>
          <p:nvPr/>
        </p:nvSpPr>
        <p:spPr bwMode="auto">
          <a:xfrm>
            <a:off x="5054600" y="1501775"/>
            <a:ext cx="14157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サーバ</a:t>
            </a:r>
          </a:p>
        </p:txBody>
      </p:sp>
      <p:sp>
        <p:nvSpPr>
          <p:cNvPr id="31756" name="Text Box 12"/>
          <p:cNvSpPr txBox="1">
            <a:spLocks noChangeArrowheads="1"/>
          </p:cNvSpPr>
          <p:nvPr/>
        </p:nvSpPr>
        <p:spPr bwMode="auto">
          <a:xfrm>
            <a:off x="3124200" y="2971800"/>
            <a:ext cx="182614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待ち行列</a:t>
            </a:r>
          </a:p>
        </p:txBody>
      </p:sp>
      <p:sp>
        <p:nvSpPr>
          <p:cNvPr id="31757" name="Rectangle 13"/>
          <p:cNvSpPr>
            <a:spLocks noGrp="1" noChangeArrowheads="1"/>
          </p:cNvSpPr>
          <p:nvPr>
            <p:ph type="body" idx="1"/>
          </p:nvPr>
        </p:nvSpPr>
        <p:spPr>
          <a:xfrm>
            <a:off x="457200" y="3810000"/>
            <a:ext cx="8153400" cy="2667000"/>
          </a:xfrm>
          <a:noFill/>
        </p:spPr>
        <p:txBody>
          <a:bodyPr/>
          <a:lstStyle/>
          <a:p>
            <a:pPr eaLnBrk="1" hangingPunct="1">
              <a:lnSpc>
                <a:spcPct val="120000"/>
              </a:lnSpc>
            </a:pPr>
            <a:r>
              <a:rPr lang="ja-JP" altLang="en-US" dirty="0"/>
              <a:t>到着過程</a:t>
            </a:r>
            <a:r>
              <a:rPr lang="ja-JP" altLang="en-US" sz="2800" dirty="0"/>
              <a:t>：　</a:t>
            </a:r>
            <a:r>
              <a:rPr lang="ja-JP" altLang="en-US" b="1" dirty="0">
                <a:solidFill>
                  <a:srgbClr val="C00000"/>
                </a:solidFill>
              </a:rPr>
              <a:t>ポアソン分布</a:t>
            </a:r>
            <a:endParaRPr lang="ja-JP" altLang="en-US" sz="2800" b="1" dirty="0">
              <a:solidFill>
                <a:srgbClr val="C00000"/>
              </a:solidFill>
            </a:endParaRPr>
          </a:p>
          <a:p>
            <a:pPr eaLnBrk="1" hangingPunct="1">
              <a:lnSpc>
                <a:spcPct val="120000"/>
              </a:lnSpc>
            </a:pPr>
            <a:r>
              <a:rPr lang="ja-JP" altLang="en-US" dirty="0"/>
              <a:t>処理時間分布</a:t>
            </a:r>
            <a:r>
              <a:rPr lang="ja-JP" altLang="en-US" sz="2800" dirty="0"/>
              <a:t>：　</a:t>
            </a:r>
            <a:r>
              <a:rPr lang="ja-JP" altLang="en-US" b="1" dirty="0">
                <a:solidFill>
                  <a:srgbClr val="C00000"/>
                </a:solidFill>
              </a:rPr>
              <a:t>指数分布</a:t>
            </a:r>
            <a:endParaRPr lang="ja-JP" altLang="en-US" sz="2800" b="1" dirty="0">
              <a:solidFill>
                <a:srgbClr val="C00000"/>
              </a:solidFill>
            </a:endParaRPr>
          </a:p>
          <a:p>
            <a:pPr eaLnBrk="1" hangingPunct="1">
              <a:lnSpc>
                <a:spcPct val="120000"/>
              </a:lnSpc>
            </a:pPr>
            <a:r>
              <a:rPr lang="ja-JP" altLang="en-US" sz="2800" dirty="0"/>
              <a:t>サーバの個数：　１個</a:t>
            </a:r>
          </a:p>
          <a:p>
            <a:pPr eaLnBrk="1" hangingPunct="1">
              <a:lnSpc>
                <a:spcPct val="120000"/>
              </a:lnSpc>
            </a:pPr>
            <a:r>
              <a:rPr lang="ja-JP" altLang="en-US" sz="2800" b="1" dirty="0">
                <a:solidFill>
                  <a:srgbClr val="C00000"/>
                </a:solidFill>
              </a:rPr>
              <a:t>待ち行列の長さ</a:t>
            </a:r>
            <a:r>
              <a:rPr lang="ja-JP" altLang="en-US" sz="2800" dirty="0"/>
              <a:t>の制限：　</a:t>
            </a:r>
            <a:r>
              <a:rPr lang="en-US" altLang="ja-JP" sz="2800" dirty="0"/>
              <a:t>K</a:t>
            </a:r>
            <a:r>
              <a:rPr lang="ja-JP" altLang="en-US" sz="2800" dirty="0"/>
              <a:t>＝</a:t>
            </a:r>
            <a:r>
              <a:rPr lang="en-US" altLang="ja-JP" dirty="0"/>
              <a:t>1</a:t>
            </a:r>
            <a:endParaRPr lang="ja-JP" altLang="en-US" sz="2800" dirty="0"/>
          </a:p>
          <a:p>
            <a:pPr eaLnBrk="1" hangingPunct="1"/>
            <a:endParaRPr lang="ja-JP" altLang="en-US" sz="2800" dirty="0"/>
          </a:p>
          <a:p>
            <a:pPr eaLnBrk="1" hangingPunct="1"/>
            <a:endParaRPr lang="ja-JP" altLang="en-US" sz="2800" dirty="0"/>
          </a:p>
          <a:p>
            <a:pPr lvl="1" eaLnBrk="1" hangingPunct="1"/>
            <a:endParaRPr lang="ja-JP" altLang="en-US" sz="2400" dirty="0"/>
          </a:p>
          <a:p>
            <a:pPr eaLnBrk="1" hangingPunct="1"/>
            <a:endParaRPr lang="en-US" altLang="ja-JP" sz="2400" dirty="0"/>
          </a:p>
        </p:txBody>
      </p:sp>
      <p:sp>
        <p:nvSpPr>
          <p:cNvPr id="31758"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D517FE95-3490-4CDC-A2F0-501FC4640738}" type="slidenum">
              <a:rPr lang="en-US" altLang="ja-JP">
                <a:latin typeface="Calibri" panose="020F0502020204030204" pitchFamily="34" charset="0"/>
                <a:ea typeface="メイリオ" panose="020B0604030504040204" pitchFamily="50" charset="-128"/>
              </a:rPr>
              <a:pPr/>
              <a:t>17</a:t>
            </a:fld>
            <a:endParaRPr lang="en-US" altLang="ja-JP" dirty="0">
              <a:latin typeface="Calibri" panose="020F0502020204030204" pitchFamily="34" charset="0"/>
              <a:ea typeface="メイリオ" panose="020B0604030504040204" pitchFamily="50" charset="-128"/>
            </a:endParaRPr>
          </a:p>
        </p:txBody>
      </p:sp>
      <p:sp>
        <p:nvSpPr>
          <p:cNvPr id="16" name="Rectangle 2"/>
          <p:cNvSpPr>
            <a:spLocks noGrp="1" noChangeArrowheads="1"/>
          </p:cNvSpPr>
          <p:nvPr>
            <p:ph type="title"/>
          </p:nvPr>
        </p:nvSpPr>
        <p:spPr/>
        <p:txBody>
          <a:bodyPr>
            <a:normAutofit fontScale="90000"/>
          </a:bodyPr>
          <a:lstStyle/>
          <a:p>
            <a:pPr eaLnBrk="1" hangingPunct="1"/>
            <a:r>
              <a:rPr lang="en-US" altLang="ja-JP" dirty="0"/>
              <a:t>M/M/1/1 </a:t>
            </a:r>
            <a:r>
              <a:rPr lang="ja-JP" altLang="en-US" dirty="0"/>
              <a:t>待ち行列</a:t>
            </a:r>
          </a:p>
        </p:txBody>
      </p:sp>
    </p:spTree>
    <p:extLst>
      <p:ext uri="{BB962C8B-B14F-4D97-AF65-F5344CB8AC3E}">
        <p14:creationId xmlns:p14="http://schemas.microsoft.com/office/powerpoint/2010/main" val="1821607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ja-JP" altLang="en-US"/>
              <a:t>「分布」の種類</a:t>
            </a:r>
          </a:p>
        </p:txBody>
      </p:sp>
      <p:sp>
        <p:nvSpPr>
          <p:cNvPr id="28675" name="Rectangle 3"/>
          <p:cNvSpPr>
            <a:spLocks noGrp="1" noChangeArrowheads="1"/>
          </p:cNvSpPr>
          <p:nvPr>
            <p:ph type="body" idx="1"/>
          </p:nvPr>
        </p:nvSpPr>
        <p:spPr>
          <a:xfrm>
            <a:off x="1397391" y="1296573"/>
            <a:ext cx="5638800" cy="4114800"/>
          </a:xfrm>
        </p:spPr>
        <p:txBody>
          <a:bodyPr/>
          <a:lstStyle/>
          <a:p>
            <a:pPr eaLnBrk="1" hangingPunct="1">
              <a:buFontTx/>
              <a:buNone/>
            </a:pPr>
            <a:r>
              <a:rPr lang="en-US" altLang="ja-JP" dirty="0">
                <a:solidFill>
                  <a:srgbClr val="FF0000"/>
                </a:solidFill>
              </a:rPr>
              <a:t>M</a:t>
            </a:r>
            <a:r>
              <a:rPr lang="en-US" altLang="ja-JP" dirty="0"/>
              <a:t>:</a:t>
            </a:r>
            <a:r>
              <a:rPr lang="ja-JP" altLang="en-US" dirty="0"/>
              <a:t>　	</a:t>
            </a:r>
            <a:r>
              <a:rPr lang="ja-JP" altLang="en-US" b="1" dirty="0">
                <a:solidFill>
                  <a:srgbClr val="C00000"/>
                </a:solidFill>
              </a:rPr>
              <a:t>ポアソン分布</a:t>
            </a:r>
            <a:r>
              <a:rPr lang="ja-JP" altLang="en-US" dirty="0"/>
              <a:t>／</a:t>
            </a:r>
            <a:r>
              <a:rPr lang="ja-JP" altLang="en-US" b="1" dirty="0">
                <a:solidFill>
                  <a:srgbClr val="C00000"/>
                </a:solidFill>
              </a:rPr>
              <a:t>指数分布</a:t>
            </a:r>
          </a:p>
          <a:p>
            <a:pPr eaLnBrk="1" hangingPunct="1">
              <a:buFontTx/>
              <a:buNone/>
            </a:pPr>
            <a:r>
              <a:rPr lang="en-US" altLang="ja-JP" dirty="0" err="1"/>
              <a:t>Ek</a:t>
            </a:r>
            <a:r>
              <a:rPr lang="en-US" altLang="ja-JP" dirty="0"/>
              <a:t>:	k</a:t>
            </a:r>
            <a:r>
              <a:rPr lang="ja-JP" altLang="en-US" dirty="0"/>
              <a:t>相のアーラン分布</a:t>
            </a:r>
          </a:p>
          <a:p>
            <a:pPr eaLnBrk="1" hangingPunct="1">
              <a:buFontTx/>
              <a:buNone/>
            </a:pPr>
            <a:r>
              <a:rPr lang="en-US" altLang="ja-JP" dirty="0"/>
              <a:t>D:	</a:t>
            </a:r>
            <a:r>
              <a:rPr lang="ja-JP" altLang="en-US" dirty="0"/>
              <a:t>一定分布</a:t>
            </a:r>
          </a:p>
          <a:p>
            <a:pPr eaLnBrk="1" hangingPunct="1">
              <a:buFontTx/>
              <a:buNone/>
            </a:pPr>
            <a:r>
              <a:rPr lang="en-US" altLang="ja-JP" dirty="0"/>
              <a:t>G: 	</a:t>
            </a:r>
            <a:r>
              <a:rPr lang="ja-JP" altLang="en-US" dirty="0"/>
              <a:t>一般分布</a:t>
            </a:r>
          </a:p>
          <a:p>
            <a:pPr eaLnBrk="1" hangingPunct="1">
              <a:buFontTx/>
              <a:buNone/>
            </a:pPr>
            <a:r>
              <a:rPr lang="en-US" altLang="ja-JP" dirty="0"/>
              <a:t>GI:	</a:t>
            </a:r>
            <a:r>
              <a:rPr lang="ja-JP" altLang="en-US" dirty="0"/>
              <a:t>独立性を有する一般分布 </a:t>
            </a:r>
          </a:p>
        </p:txBody>
      </p:sp>
      <p:sp>
        <p:nvSpPr>
          <p:cNvPr id="28676"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50D0C932-0DC8-4E98-A10F-BA5271C036DA}" type="slidenum">
              <a:rPr lang="en-US" altLang="ja-JP">
                <a:latin typeface="Calibri" panose="020F0502020204030204" pitchFamily="34" charset="0"/>
                <a:ea typeface="メイリオ" panose="020B0604030504040204" pitchFamily="50" charset="-128"/>
              </a:rPr>
              <a:pPr/>
              <a:t>18</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40373454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fontScale="90000"/>
          </a:bodyPr>
          <a:lstStyle/>
          <a:p>
            <a:pPr eaLnBrk="1" hangingPunct="1"/>
            <a:r>
              <a:rPr lang="ja-JP" altLang="en-US"/>
              <a:t>平均到着率</a:t>
            </a:r>
          </a:p>
        </p:txBody>
      </p:sp>
      <p:sp>
        <p:nvSpPr>
          <p:cNvPr id="22531" name="Rectangle 3"/>
          <p:cNvSpPr>
            <a:spLocks noGrp="1" noChangeArrowheads="1"/>
          </p:cNvSpPr>
          <p:nvPr>
            <p:ph type="body" idx="1"/>
          </p:nvPr>
        </p:nvSpPr>
        <p:spPr>
          <a:xfrm>
            <a:off x="321845" y="846253"/>
            <a:ext cx="7408352" cy="5333166"/>
          </a:xfrm>
        </p:spPr>
        <p:txBody>
          <a:bodyPr/>
          <a:lstStyle/>
          <a:p>
            <a:pPr eaLnBrk="1" hangingPunct="1"/>
            <a:r>
              <a:rPr lang="ja-JP" altLang="en-US" dirty="0"/>
              <a:t>単位時間に到着するジョブの平均値</a:t>
            </a:r>
          </a:p>
          <a:p>
            <a:pPr eaLnBrk="1" hangingPunct="1"/>
            <a:r>
              <a:rPr lang="ja-JP" altLang="en-US" dirty="0"/>
              <a:t>待ち行列に加わろうとするジョブのやってくる頻度</a:t>
            </a:r>
          </a:p>
          <a:p>
            <a:pPr eaLnBrk="1" hangingPunct="1">
              <a:buFontTx/>
              <a:buNone/>
            </a:pPr>
            <a:endParaRPr lang="ja-JP" altLang="en-US" dirty="0"/>
          </a:p>
          <a:p>
            <a:pPr lvl="1" eaLnBrk="1" hangingPunct="1"/>
            <a:endParaRPr lang="ja-JP" altLang="en-US" sz="2000" dirty="0"/>
          </a:p>
          <a:p>
            <a:pPr eaLnBrk="1" hangingPunct="1"/>
            <a:endParaRPr lang="en-US" altLang="ja-JP" sz="2400" dirty="0"/>
          </a:p>
        </p:txBody>
      </p:sp>
      <p:sp>
        <p:nvSpPr>
          <p:cNvPr id="22532"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76658209-83CF-421F-9795-BA2F98FADA34}" type="slidenum">
              <a:rPr lang="en-US" altLang="ja-JP">
                <a:latin typeface="Calibri" panose="020F0502020204030204" pitchFamily="34" charset="0"/>
                <a:ea typeface="メイリオ" panose="020B0604030504040204" pitchFamily="50" charset="-128"/>
              </a:rPr>
              <a:pPr/>
              <a:t>19</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567742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アウトライン</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a:t>2-1 </a:t>
            </a:r>
            <a:r>
              <a:rPr lang="ja-JP" altLang="en-US" dirty="0"/>
              <a:t>待ち行列</a:t>
            </a:r>
            <a:endParaRPr lang="en-US" altLang="ja-JP" dirty="0"/>
          </a:p>
          <a:p>
            <a:pPr marL="0" indent="0">
              <a:buNone/>
            </a:pPr>
            <a:r>
              <a:rPr kumimoji="1" lang="en-US" altLang="ja-JP" dirty="0"/>
              <a:t>2-2 </a:t>
            </a:r>
            <a:r>
              <a:rPr lang="ja-JP" altLang="en-US" dirty="0"/>
              <a:t>ケンドール</a:t>
            </a:r>
            <a:r>
              <a:rPr kumimoji="1" lang="ja-JP" altLang="en-US" dirty="0"/>
              <a:t>記法</a:t>
            </a:r>
            <a:endParaRPr kumimoji="1" lang="en-US" altLang="ja-JP" dirty="0"/>
          </a:p>
          <a:p>
            <a:pPr marL="0" indent="0">
              <a:buNone/>
            </a:pPr>
            <a:r>
              <a:rPr lang="en-US" altLang="ja-JP" dirty="0"/>
              <a:t>2-3 M/M/1/1 </a:t>
            </a:r>
            <a:r>
              <a:rPr lang="ja-JP" altLang="en-US" dirty="0"/>
              <a:t>待ち行列</a:t>
            </a:r>
            <a:endParaRPr lang="en-US" altLang="ja-JP" dirty="0"/>
          </a:p>
          <a:p>
            <a:pPr marL="0" indent="0">
              <a:buNone/>
            </a:pPr>
            <a:r>
              <a:rPr lang="en-US" altLang="ja-JP" dirty="0"/>
              <a:t>2-4 M/M/1/1 </a:t>
            </a:r>
            <a:r>
              <a:rPr lang="ja-JP" altLang="en-US" dirty="0"/>
              <a:t>待ち</a:t>
            </a:r>
            <a:r>
              <a:rPr kumimoji="1" lang="ja-JP" altLang="en-US" dirty="0"/>
              <a:t>行列の解析</a:t>
            </a:r>
            <a:endParaRPr kumimoji="1" lang="en-US" altLang="ja-JP" dirty="0"/>
          </a:p>
          <a:p>
            <a:pPr marL="0" indent="0">
              <a:buNone/>
            </a:pPr>
            <a:r>
              <a:rPr lang="en-US" altLang="ja-JP" dirty="0"/>
              <a:t>2-5 M/M/1 </a:t>
            </a:r>
            <a:r>
              <a:rPr lang="ja-JP" altLang="en-US" dirty="0"/>
              <a:t>待ち行列の解析</a:t>
            </a:r>
          </a:p>
          <a:p>
            <a:pPr marL="0" indent="0">
              <a:buNone/>
            </a:pPr>
            <a:endParaRPr kumimoji="1" lang="ja-JP" altLang="en-US" dirty="0"/>
          </a:p>
        </p:txBody>
      </p:sp>
      <p:sp>
        <p:nvSpPr>
          <p:cNvPr id="4" name="スライド番号プレースホルダー 3"/>
          <p:cNvSpPr>
            <a:spLocks noGrp="1"/>
          </p:cNvSpPr>
          <p:nvPr>
            <p:ph type="sldNum" sz="quarter" idx="12"/>
          </p:nvPr>
        </p:nvSpPr>
        <p:spPr/>
        <p:txBody>
          <a:bodyPr/>
          <a:lstStyle/>
          <a:p>
            <a:fld id="{E205D82C-95A1-431E-8E38-AA614A14CDCF}" type="slidenum">
              <a:rPr kumimoji="1" lang="ja-JP" altLang="en-US" smtClean="0"/>
              <a:t>2</a:t>
            </a:fld>
            <a:endParaRPr kumimoji="1" lang="ja-JP" altLang="en-US"/>
          </a:p>
        </p:txBody>
      </p:sp>
    </p:spTree>
    <p:extLst>
      <p:ext uri="{BB962C8B-B14F-4D97-AF65-F5344CB8AC3E}">
        <p14:creationId xmlns:p14="http://schemas.microsoft.com/office/powerpoint/2010/main" val="9523277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573259" y="1284849"/>
            <a:ext cx="8153400" cy="3581400"/>
          </a:xfrm>
        </p:spPr>
        <p:txBody>
          <a:bodyPr/>
          <a:lstStyle/>
          <a:p>
            <a:pPr eaLnBrk="1" hangingPunct="1">
              <a:lnSpc>
                <a:spcPct val="90000"/>
              </a:lnSpc>
            </a:pPr>
            <a:r>
              <a:rPr lang="ja-JP" altLang="en-US" dirty="0"/>
              <a:t>ジョブの到着がランダム</a:t>
            </a:r>
          </a:p>
          <a:p>
            <a:pPr eaLnBrk="1" hangingPunct="1">
              <a:lnSpc>
                <a:spcPct val="90000"/>
              </a:lnSpc>
              <a:buFontTx/>
              <a:buNone/>
            </a:pPr>
            <a:endParaRPr lang="ja-JP" altLang="en-US" dirty="0"/>
          </a:p>
          <a:p>
            <a:pPr eaLnBrk="1" hangingPunct="1">
              <a:lnSpc>
                <a:spcPct val="90000"/>
              </a:lnSpc>
            </a:pPr>
            <a:r>
              <a:rPr lang="ja-JP" altLang="en-US" dirty="0"/>
              <a:t>「</a:t>
            </a:r>
            <a:r>
              <a:rPr lang="ja-JP" altLang="en-US" dirty="0">
                <a:solidFill>
                  <a:schemeClr val="tx2"/>
                </a:solidFill>
              </a:rPr>
              <a:t>時間 </a:t>
            </a:r>
            <a:r>
              <a:rPr lang="en-US" altLang="ja-JP" dirty="0">
                <a:solidFill>
                  <a:schemeClr val="tx2"/>
                </a:solidFill>
              </a:rPr>
              <a:t>(</a:t>
            </a:r>
            <a:r>
              <a:rPr lang="en-US" altLang="ja-JP" i="1" dirty="0">
                <a:solidFill>
                  <a:schemeClr val="tx2"/>
                </a:solidFill>
              </a:rPr>
              <a:t>t,</a:t>
            </a:r>
            <a:r>
              <a:rPr lang="en-US" altLang="ja-JP" dirty="0">
                <a:solidFill>
                  <a:schemeClr val="tx2"/>
                </a:solidFill>
              </a:rPr>
              <a:t> </a:t>
            </a:r>
            <a:r>
              <a:rPr lang="en-US" altLang="ja-JP" i="1" dirty="0">
                <a:solidFill>
                  <a:schemeClr val="tx2"/>
                </a:solidFill>
              </a:rPr>
              <a:t>t</a:t>
            </a:r>
            <a:r>
              <a:rPr lang="en-US" altLang="ja-JP" dirty="0">
                <a:solidFill>
                  <a:schemeClr val="tx2"/>
                </a:solidFill>
              </a:rPr>
              <a:t> +⊿ </a:t>
            </a:r>
            <a:r>
              <a:rPr lang="en-US" altLang="ja-JP" i="1" dirty="0">
                <a:solidFill>
                  <a:schemeClr val="tx2"/>
                </a:solidFill>
              </a:rPr>
              <a:t>t</a:t>
            </a:r>
            <a:r>
              <a:rPr lang="en-US" altLang="ja-JP" dirty="0">
                <a:solidFill>
                  <a:schemeClr val="tx2"/>
                </a:solidFill>
              </a:rPr>
              <a:t>) </a:t>
            </a:r>
            <a:r>
              <a:rPr lang="ja-JP" altLang="en-US" dirty="0" err="1">
                <a:solidFill>
                  <a:schemeClr val="tx2"/>
                </a:solidFill>
              </a:rPr>
              <a:t>に到</a:t>
            </a:r>
            <a:r>
              <a:rPr lang="ja-JP" altLang="en-US" dirty="0">
                <a:solidFill>
                  <a:schemeClr val="tx2"/>
                </a:solidFill>
              </a:rPr>
              <a:t>着するジョブ数</a:t>
            </a:r>
            <a:r>
              <a:rPr lang="ja-JP" altLang="en-US" dirty="0"/>
              <a:t>」に注目</a:t>
            </a:r>
          </a:p>
          <a:p>
            <a:pPr lvl="1" eaLnBrk="1" hangingPunct="1">
              <a:lnSpc>
                <a:spcPct val="90000"/>
              </a:lnSpc>
            </a:pPr>
            <a:r>
              <a:rPr lang="ja-JP" altLang="en-US" dirty="0"/>
              <a:t>⊿ </a:t>
            </a:r>
            <a:r>
              <a:rPr lang="en-US" altLang="ja-JP" i="1" dirty="0"/>
              <a:t>t</a:t>
            </a:r>
            <a:r>
              <a:rPr lang="ja-JP" altLang="en-US" i="1" dirty="0"/>
              <a:t>　</a:t>
            </a:r>
            <a:r>
              <a:rPr lang="ja-JP" altLang="en-US" dirty="0"/>
              <a:t>に比例して増加</a:t>
            </a:r>
          </a:p>
          <a:p>
            <a:pPr lvl="1" eaLnBrk="1" hangingPunct="1">
              <a:lnSpc>
                <a:spcPct val="90000"/>
              </a:lnSpc>
            </a:pPr>
            <a:r>
              <a:rPr lang="ja-JP" altLang="en-US" dirty="0"/>
              <a:t>平均値： </a:t>
            </a:r>
            <a:r>
              <a:rPr lang="en-US" altLang="ja-JP" dirty="0">
                <a:solidFill>
                  <a:schemeClr val="tx2"/>
                </a:solidFill>
              </a:rPr>
              <a:t>λ⊿</a:t>
            </a:r>
            <a:r>
              <a:rPr lang="ja-JP" altLang="en-US" i="1" dirty="0">
                <a:solidFill>
                  <a:schemeClr val="tx2"/>
                </a:solidFill>
              </a:rPr>
              <a:t>ｔ</a:t>
            </a:r>
          </a:p>
          <a:p>
            <a:pPr eaLnBrk="1" hangingPunct="1">
              <a:lnSpc>
                <a:spcPct val="90000"/>
              </a:lnSpc>
            </a:pPr>
            <a:endParaRPr lang="ja-JP" altLang="en-US" i="1" dirty="0">
              <a:solidFill>
                <a:schemeClr val="tx2"/>
              </a:solidFill>
            </a:endParaRPr>
          </a:p>
          <a:p>
            <a:pPr eaLnBrk="1" hangingPunct="1">
              <a:lnSpc>
                <a:spcPct val="90000"/>
              </a:lnSpc>
            </a:pPr>
            <a:r>
              <a:rPr lang="en-US" altLang="ja-JP" dirty="0">
                <a:solidFill>
                  <a:schemeClr val="tx2"/>
                </a:solidFill>
              </a:rPr>
              <a:t>λ</a:t>
            </a:r>
            <a:r>
              <a:rPr lang="ja-JP" altLang="en-US" dirty="0"/>
              <a:t>は単位時間あたりの平均ジョブ数</a:t>
            </a:r>
            <a:endParaRPr lang="ja-JP" altLang="en-US" sz="2800" i="1" dirty="0"/>
          </a:p>
          <a:p>
            <a:pPr lvl="1" eaLnBrk="1" hangingPunct="1">
              <a:lnSpc>
                <a:spcPct val="90000"/>
              </a:lnSpc>
            </a:pPr>
            <a:endParaRPr lang="ja-JP" altLang="en-US" sz="2400" dirty="0"/>
          </a:p>
          <a:p>
            <a:pPr eaLnBrk="1" hangingPunct="1">
              <a:lnSpc>
                <a:spcPct val="90000"/>
              </a:lnSpc>
              <a:buFontTx/>
              <a:buNone/>
            </a:pPr>
            <a:endParaRPr lang="en-US" altLang="ja-JP" sz="2400" dirty="0"/>
          </a:p>
        </p:txBody>
      </p:sp>
      <p:sp>
        <p:nvSpPr>
          <p:cNvPr id="23556"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B11BD24E-A5B7-4665-9501-254648D3CC46}" type="slidenum">
              <a:rPr lang="en-US" altLang="ja-JP">
                <a:latin typeface="Calibri" panose="020F0502020204030204" pitchFamily="34" charset="0"/>
                <a:ea typeface="メイリオ" panose="020B0604030504040204" pitchFamily="50" charset="-128"/>
              </a:rPr>
              <a:pPr/>
              <a:t>20</a:t>
            </a:fld>
            <a:endParaRPr lang="en-US" altLang="ja-JP" dirty="0">
              <a:latin typeface="Calibri" panose="020F0502020204030204" pitchFamily="34" charset="0"/>
              <a:ea typeface="メイリオ" panose="020B0604030504040204" pitchFamily="50" charset="-128"/>
            </a:endParaRPr>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到着率</a:t>
            </a:r>
            <a:r>
              <a:rPr lang="en-US" altLang="ja-JP" dirty="0"/>
              <a:t>λ</a:t>
            </a:r>
            <a:r>
              <a:rPr lang="ja-JP" altLang="en-US" dirty="0"/>
              <a:t>のポアソン分布</a:t>
            </a:r>
          </a:p>
        </p:txBody>
      </p:sp>
    </p:spTree>
    <p:extLst>
      <p:ext uri="{BB962C8B-B14F-4D97-AF65-F5344CB8AC3E}">
        <p14:creationId xmlns:p14="http://schemas.microsoft.com/office/powerpoint/2010/main" val="13024881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hangingPunct="1"/>
            <a:r>
              <a:rPr lang="ja-JP" altLang="en-US" dirty="0"/>
              <a:t>ポアソン分布の特徴</a:t>
            </a:r>
          </a:p>
        </p:txBody>
      </p:sp>
      <p:sp>
        <p:nvSpPr>
          <p:cNvPr id="24579" name="Rectangle 3"/>
          <p:cNvSpPr>
            <a:spLocks noGrp="1" noChangeArrowheads="1"/>
          </p:cNvSpPr>
          <p:nvPr>
            <p:ph type="body" idx="1"/>
          </p:nvPr>
        </p:nvSpPr>
        <p:spPr>
          <a:xfrm>
            <a:off x="552157" y="1137138"/>
            <a:ext cx="7772400" cy="4572000"/>
          </a:xfrm>
        </p:spPr>
        <p:txBody>
          <a:bodyPr/>
          <a:lstStyle/>
          <a:p>
            <a:pPr eaLnBrk="1" hangingPunct="1">
              <a:lnSpc>
                <a:spcPct val="110000"/>
              </a:lnSpc>
            </a:pPr>
            <a:r>
              <a:rPr lang="ja-JP" altLang="en-US" dirty="0"/>
              <a:t>同じ幅をもった時間区間あたりの到着の仕方は，時刻に依存しない</a:t>
            </a:r>
          </a:p>
          <a:p>
            <a:pPr eaLnBrk="1" hangingPunct="1">
              <a:lnSpc>
                <a:spcPct val="110000"/>
              </a:lnSpc>
            </a:pPr>
            <a:r>
              <a:rPr lang="ja-JP" altLang="en-US" dirty="0"/>
              <a:t>共通部分のない時間区間たちのそれぞれの到着の仕方は独立である</a:t>
            </a:r>
          </a:p>
          <a:p>
            <a:pPr eaLnBrk="1" hangingPunct="1">
              <a:lnSpc>
                <a:spcPct val="110000"/>
              </a:lnSpc>
            </a:pPr>
            <a:r>
              <a:rPr lang="ja-JP" altLang="en-US" dirty="0"/>
              <a:t>同時刻に</a:t>
            </a:r>
            <a:r>
              <a:rPr lang="en-US" altLang="ja-JP" dirty="0"/>
              <a:t>2</a:t>
            </a:r>
            <a:r>
              <a:rPr lang="ja-JP" altLang="en-US" dirty="0"/>
              <a:t>人のジョブがやってくることはない</a:t>
            </a:r>
          </a:p>
          <a:p>
            <a:pPr eaLnBrk="1" hangingPunct="1">
              <a:lnSpc>
                <a:spcPct val="110000"/>
              </a:lnSpc>
            </a:pPr>
            <a:r>
              <a:rPr lang="ja-JP" altLang="en-US" dirty="0"/>
              <a:t>ごく短い時間 ⊿</a:t>
            </a:r>
            <a:r>
              <a:rPr lang="en-US" altLang="ja-JP" dirty="0"/>
              <a:t>t</a:t>
            </a:r>
            <a:r>
              <a:rPr lang="ja-JP" altLang="en-US" dirty="0"/>
              <a:t>の間にジョブが</a:t>
            </a:r>
            <a:r>
              <a:rPr lang="en-US" altLang="ja-JP" dirty="0"/>
              <a:t>1</a:t>
            </a:r>
            <a:r>
              <a:rPr lang="ja-JP" altLang="en-US" dirty="0"/>
              <a:t>人来る確率は</a:t>
            </a:r>
            <a:r>
              <a:rPr lang="en-US" altLang="ja-JP" dirty="0" err="1"/>
              <a:t>λ⊿t</a:t>
            </a:r>
            <a:endParaRPr lang="en-US" altLang="ja-JP" dirty="0"/>
          </a:p>
        </p:txBody>
      </p:sp>
      <p:sp>
        <p:nvSpPr>
          <p:cNvPr id="2458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34E08586-04DB-459B-AA91-C436AEBCC807}" type="slidenum">
              <a:rPr lang="en-US" altLang="ja-JP">
                <a:latin typeface="Calibri" panose="020F0502020204030204" pitchFamily="34" charset="0"/>
                <a:ea typeface="メイリオ" panose="020B0604030504040204" pitchFamily="50" charset="-128"/>
              </a:rPr>
              <a:pPr/>
              <a:t>21</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3033056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pPr eaLnBrk="1" hangingPunct="1"/>
            <a:r>
              <a:rPr lang="ja-JP" altLang="en-US"/>
              <a:t>平均処理率</a:t>
            </a:r>
          </a:p>
        </p:txBody>
      </p:sp>
      <p:sp>
        <p:nvSpPr>
          <p:cNvPr id="25603" name="Rectangle 3"/>
          <p:cNvSpPr>
            <a:spLocks noGrp="1" noChangeArrowheads="1"/>
          </p:cNvSpPr>
          <p:nvPr>
            <p:ph type="body" idx="1"/>
          </p:nvPr>
        </p:nvSpPr>
        <p:spPr>
          <a:xfrm>
            <a:off x="648703" y="1443222"/>
            <a:ext cx="8134350" cy="4114800"/>
          </a:xfrm>
        </p:spPr>
        <p:txBody>
          <a:bodyPr/>
          <a:lstStyle/>
          <a:p>
            <a:pPr eaLnBrk="1" hangingPunct="1"/>
            <a:r>
              <a:rPr lang="ja-JP" altLang="en-US" dirty="0"/>
              <a:t>単位時間に処理を受けるジョブの平均値</a:t>
            </a:r>
          </a:p>
          <a:p>
            <a:pPr eaLnBrk="1" hangingPunct="1"/>
            <a:r>
              <a:rPr lang="ja-JP" altLang="en-US" dirty="0"/>
              <a:t>処理がどの程度で行われているかの尺度</a:t>
            </a:r>
          </a:p>
          <a:p>
            <a:pPr lvl="1" eaLnBrk="1" hangingPunct="1"/>
            <a:endParaRPr lang="ja-JP" altLang="en-US" sz="2000" dirty="0"/>
          </a:p>
          <a:p>
            <a:pPr eaLnBrk="1" hangingPunct="1"/>
            <a:endParaRPr lang="en-US" altLang="ja-JP" sz="2400" dirty="0"/>
          </a:p>
        </p:txBody>
      </p:sp>
      <p:sp>
        <p:nvSpPr>
          <p:cNvPr id="25604"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41EEEE8A-BD7E-4653-A08E-663B9ADAEAAA}" type="slidenum">
              <a:rPr lang="en-US" altLang="ja-JP">
                <a:latin typeface="Calibri" panose="020F0502020204030204" pitchFamily="34" charset="0"/>
                <a:ea typeface="メイリオ" panose="020B0604030504040204" pitchFamily="50" charset="-128"/>
              </a:rPr>
              <a:pPr/>
              <a:t>22</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5310482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1"/>
          </p:nvPr>
        </p:nvSpPr>
        <p:spPr>
          <a:xfrm>
            <a:off x="685800" y="1447800"/>
            <a:ext cx="7918450" cy="4419600"/>
          </a:xfrm>
        </p:spPr>
        <p:txBody>
          <a:bodyPr/>
          <a:lstStyle/>
          <a:p>
            <a:pPr eaLnBrk="1" hangingPunct="1">
              <a:lnSpc>
                <a:spcPct val="90000"/>
              </a:lnSpc>
            </a:pPr>
            <a:r>
              <a:rPr lang="ja-JP" altLang="en-US"/>
              <a:t>ジョブの完了時刻がランダム</a:t>
            </a:r>
          </a:p>
          <a:p>
            <a:pPr lvl="1" eaLnBrk="1" hangingPunct="1">
              <a:lnSpc>
                <a:spcPct val="90000"/>
              </a:lnSpc>
            </a:pPr>
            <a:endParaRPr lang="ja-JP" altLang="en-US"/>
          </a:p>
          <a:p>
            <a:pPr eaLnBrk="1" hangingPunct="1">
              <a:lnSpc>
                <a:spcPct val="90000"/>
              </a:lnSpc>
            </a:pPr>
            <a:r>
              <a:rPr lang="ja-JP" altLang="en-US"/>
              <a:t>「</a:t>
            </a:r>
            <a:r>
              <a:rPr lang="ja-JP" altLang="en-US">
                <a:solidFill>
                  <a:schemeClr val="tx2"/>
                </a:solidFill>
              </a:rPr>
              <a:t>あるジョブの処理の完了から次のジョブの完了までの時間</a:t>
            </a:r>
            <a:r>
              <a:rPr lang="ja-JP" altLang="en-US"/>
              <a:t>」に着目</a:t>
            </a:r>
          </a:p>
          <a:p>
            <a:pPr lvl="1" eaLnBrk="1" hangingPunct="1">
              <a:lnSpc>
                <a:spcPct val="90000"/>
              </a:lnSpc>
            </a:pPr>
            <a:r>
              <a:rPr lang="ja-JP" altLang="en-US"/>
              <a:t>平均値： </a:t>
            </a:r>
            <a:r>
              <a:rPr lang="ja-JP" altLang="en-US">
                <a:solidFill>
                  <a:schemeClr val="tx2"/>
                </a:solidFill>
              </a:rPr>
              <a:t>１／</a:t>
            </a:r>
            <a:r>
              <a:rPr lang="en-US" altLang="ja-JP">
                <a:solidFill>
                  <a:schemeClr val="tx2"/>
                </a:solidFill>
              </a:rPr>
              <a:t>μ</a:t>
            </a:r>
          </a:p>
          <a:p>
            <a:pPr eaLnBrk="1" hangingPunct="1">
              <a:lnSpc>
                <a:spcPct val="90000"/>
              </a:lnSpc>
            </a:pPr>
            <a:endParaRPr lang="en-US" altLang="ja-JP" sz="2800" i="1">
              <a:solidFill>
                <a:schemeClr val="tx2"/>
              </a:solidFill>
            </a:endParaRPr>
          </a:p>
          <a:p>
            <a:pPr eaLnBrk="1" hangingPunct="1">
              <a:lnSpc>
                <a:spcPct val="90000"/>
              </a:lnSpc>
            </a:pPr>
            <a:r>
              <a:rPr lang="en-US" altLang="ja-JP">
                <a:solidFill>
                  <a:schemeClr val="tx2"/>
                </a:solidFill>
              </a:rPr>
              <a:t>μ</a:t>
            </a:r>
            <a:r>
              <a:rPr lang="ja-JP" altLang="en-US"/>
              <a:t>は単位時間あたりの平均ジョブ完了数</a:t>
            </a:r>
          </a:p>
          <a:p>
            <a:pPr lvl="1" eaLnBrk="1" hangingPunct="1">
              <a:lnSpc>
                <a:spcPct val="90000"/>
              </a:lnSpc>
            </a:pPr>
            <a:r>
              <a:rPr lang="ja-JP" altLang="en-US"/>
              <a:t>サーバがジョブを処理中の間，⊿</a:t>
            </a:r>
            <a:r>
              <a:rPr lang="ja-JP" altLang="en-US" sz="3200" i="1"/>
              <a:t>ｔ</a:t>
            </a:r>
            <a:r>
              <a:rPr lang="ja-JP" altLang="en-US"/>
              <a:t> 内に完了する処理数： </a:t>
            </a:r>
            <a:r>
              <a:rPr lang="en-US" altLang="ja-JP">
                <a:solidFill>
                  <a:schemeClr val="tx2"/>
                </a:solidFill>
              </a:rPr>
              <a:t>μ⊿</a:t>
            </a:r>
            <a:r>
              <a:rPr lang="ja-JP" altLang="en-US" i="1">
                <a:solidFill>
                  <a:schemeClr val="tx2"/>
                </a:solidFill>
              </a:rPr>
              <a:t>ｔ</a:t>
            </a:r>
            <a:r>
              <a:rPr lang="ja-JP" altLang="en-US" sz="2400"/>
              <a:t>　</a:t>
            </a:r>
          </a:p>
        </p:txBody>
      </p:sp>
      <p:sp>
        <p:nvSpPr>
          <p:cNvPr id="26628"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CA77E4BC-4C15-4572-ACD0-3FEF54AE54FC}" type="slidenum">
              <a:rPr lang="en-US" altLang="ja-JP">
                <a:latin typeface="Calibri" panose="020F0502020204030204" pitchFamily="34" charset="0"/>
                <a:ea typeface="メイリオ" panose="020B0604030504040204" pitchFamily="50" charset="-128"/>
              </a:rPr>
              <a:pPr/>
              <a:t>23</a:t>
            </a:fld>
            <a:endParaRPr lang="en-US" altLang="ja-JP" dirty="0">
              <a:latin typeface="Calibri" panose="020F0502020204030204" pitchFamily="34" charset="0"/>
              <a:ea typeface="メイリオ" panose="020B0604030504040204" pitchFamily="50" charset="-128"/>
            </a:endParaRPr>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処理率</a:t>
            </a:r>
            <a:r>
              <a:rPr lang="en-US" altLang="ja-JP" dirty="0"/>
              <a:t>μ</a:t>
            </a:r>
            <a:r>
              <a:rPr lang="ja-JP" altLang="en-US" dirty="0"/>
              <a:t>の指数分布</a:t>
            </a:r>
          </a:p>
        </p:txBody>
      </p:sp>
    </p:spTree>
    <p:extLst>
      <p:ext uri="{BB962C8B-B14F-4D97-AF65-F5344CB8AC3E}">
        <p14:creationId xmlns:p14="http://schemas.microsoft.com/office/powerpoint/2010/main" val="2638880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fontScale="90000"/>
          </a:bodyPr>
          <a:lstStyle/>
          <a:p>
            <a:pPr eaLnBrk="1" hangingPunct="1"/>
            <a:r>
              <a:rPr lang="ja-JP" altLang="en-US" dirty="0"/>
              <a:t>指数分布の特徴</a:t>
            </a:r>
          </a:p>
        </p:txBody>
      </p:sp>
      <p:sp>
        <p:nvSpPr>
          <p:cNvPr id="27651" name="Rectangle 3"/>
          <p:cNvSpPr>
            <a:spLocks noGrp="1" noChangeArrowheads="1"/>
          </p:cNvSpPr>
          <p:nvPr>
            <p:ph type="body" idx="1"/>
          </p:nvPr>
        </p:nvSpPr>
        <p:spPr>
          <a:xfrm>
            <a:off x="321845" y="1388310"/>
            <a:ext cx="8461208" cy="5333166"/>
          </a:xfrm>
        </p:spPr>
        <p:txBody>
          <a:bodyPr/>
          <a:lstStyle/>
          <a:p>
            <a:pPr eaLnBrk="1" hangingPunct="1">
              <a:lnSpc>
                <a:spcPct val="120000"/>
              </a:lnSpc>
            </a:pPr>
            <a:r>
              <a:rPr lang="ja-JP" altLang="en-US" dirty="0"/>
              <a:t>進行中の処理が終了する確率は，それまでに処理に要した時間に依存しない</a:t>
            </a:r>
          </a:p>
          <a:p>
            <a:pPr eaLnBrk="1" hangingPunct="1">
              <a:lnSpc>
                <a:spcPct val="120000"/>
              </a:lnSpc>
            </a:pPr>
            <a:r>
              <a:rPr lang="ja-JP" altLang="en-US" dirty="0"/>
              <a:t>ある時刻に開始される処理は，それ以前に行われた処理や到着に依存しない</a:t>
            </a:r>
          </a:p>
          <a:p>
            <a:pPr eaLnBrk="1" hangingPunct="1">
              <a:lnSpc>
                <a:spcPct val="120000"/>
              </a:lnSpc>
            </a:pPr>
            <a:r>
              <a:rPr lang="ja-JP" altLang="en-US" dirty="0"/>
              <a:t>ごく短い時間 ⊿</a:t>
            </a:r>
            <a:r>
              <a:rPr lang="en-US" altLang="ja-JP" dirty="0"/>
              <a:t>t</a:t>
            </a:r>
            <a:r>
              <a:rPr lang="ja-JP" altLang="en-US" dirty="0"/>
              <a:t>の間に処理が</a:t>
            </a:r>
            <a:r>
              <a:rPr lang="en-US" altLang="ja-JP" dirty="0"/>
              <a:t>1</a:t>
            </a:r>
            <a:r>
              <a:rPr lang="ja-JP" altLang="en-US" dirty="0"/>
              <a:t>つ終了する確率は </a:t>
            </a:r>
            <a:r>
              <a:rPr lang="en-US" altLang="ja-JP" dirty="0" err="1"/>
              <a:t>μ⊿t</a:t>
            </a:r>
            <a:endParaRPr lang="en-US" altLang="ja-JP" dirty="0"/>
          </a:p>
          <a:p>
            <a:pPr eaLnBrk="1" hangingPunct="1"/>
            <a:endParaRPr lang="en-US" altLang="ja-JP" dirty="0"/>
          </a:p>
        </p:txBody>
      </p:sp>
      <p:sp>
        <p:nvSpPr>
          <p:cNvPr id="27652"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D65739FF-4DF9-42DB-9D61-10B3DBB379DC}" type="slidenum">
              <a:rPr lang="en-US" altLang="ja-JP">
                <a:latin typeface="Calibri" panose="020F0502020204030204" pitchFamily="34" charset="0"/>
                <a:ea typeface="メイリオ" panose="020B0604030504040204" pitchFamily="50" charset="-128"/>
              </a:rPr>
              <a:pPr/>
              <a:t>24</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0381266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671732" y="1176997"/>
            <a:ext cx="8167688" cy="4495800"/>
          </a:xfrm>
        </p:spPr>
        <p:txBody>
          <a:bodyPr/>
          <a:lstStyle/>
          <a:p>
            <a:pPr eaLnBrk="1" hangingPunct="1">
              <a:lnSpc>
                <a:spcPct val="120000"/>
              </a:lnSpc>
            </a:pPr>
            <a:r>
              <a:rPr lang="ja-JP" altLang="en-US" dirty="0"/>
              <a:t>微小時間 ⊿</a:t>
            </a:r>
            <a:r>
              <a:rPr lang="en-US" altLang="ja-JP" dirty="0"/>
              <a:t>t</a:t>
            </a:r>
            <a:r>
              <a:rPr lang="ja-JP" altLang="en-US" dirty="0"/>
              <a:t>の間に到着するジョブ：</a:t>
            </a:r>
          </a:p>
          <a:p>
            <a:pPr lvl="1" eaLnBrk="1" hangingPunct="1">
              <a:lnSpc>
                <a:spcPct val="120000"/>
              </a:lnSpc>
            </a:pPr>
            <a:r>
              <a:rPr lang="ja-JP" altLang="en-US" sz="2800" dirty="0"/>
              <a:t>たかだか</a:t>
            </a:r>
            <a:r>
              <a:rPr lang="en-US" altLang="ja-JP" sz="2800" dirty="0"/>
              <a:t>1</a:t>
            </a:r>
            <a:r>
              <a:rPr lang="ja-JP" altLang="en-US" sz="2800" dirty="0"/>
              <a:t>人</a:t>
            </a:r>
          </a:p>
          <a:p>
            <a:pPr eaLnBrk="1" hangingPunct="1">
              <a:lnSpc>
                <a:spcPct val="120000"/>
              </a:lnSpc>
            </a:pPr>
            <a:r>
              <a:rPr lang="ja-JP" altLang="en-US" dirty="0"/>
              <a:t>時間 ⊿</a:t>
            </a:r>
            <a:r>
              <a:rPr lang="en-US" altLang="ja-JP" dirty="0"/>
              <a:t>t</a:t>
            </a:r>
            <a:r>
              <a:rPr lang="ja-JP" altLang="en-US" dirty="0"/>
              <a:t>の間に終了する処理：</a:t>
            </a:r>
          </a:p>
          <a:p>
            <a:pPr lvl="1" eaLnBrk="1" hangingPunct="1">
              <a:lnSpc>
                <a:spcPct val="120000"/>
              </a:lnSpc>
            </a:pPr>
            <a:r>
              <a:rPr lang="ja-JP" altLang="en-US" sz="2800" dirty="0"/>
              <a:t>たかだか</a:t>
            </a:r>
            <a:r>
              <a:rPr lang="en-US" altLang="ja-JP" sz="2800" dirty="0"/>
              <a:t>1</a:t>
            </a:r>
            <a:r>
              <a:rPr lang="ja-JP" altLang="en-US" sz="2800" dirty="0"/>
              <a:t>つ</a:t>
            </a:r>
          </a:p>
          <a:p>
            <a:pPr eaLnBrk="1" hangingPunct="1">
              <a:lnSpc>
                <a:spcPct val="120000"/>
              </a:lnSpc>
            </a:pPr>
            <a:r>
              <a:rPr lang="ja-JP" altLang="en-US" dirty="0"/>
              <a:t>時間 ⊿</a:t>
            </a:r>
            <a:r>
              <a:rPr lang="en-US" altLang="ja-JP" dirty="0"/>
              <a:t>t</a:t>
            </a:r>
            <a:r>
              <a:rPr lang="ja-JP" altLang="en-US" dirty="0"/>
              <a:t>の間に「ジョブの到着」「処理の終了」が同時になされることはない</a:t>
            </a:r>
          </a:p>
          <a:p>
            <a:pPr eaLnBrk="1" hangingPunct="1"/>
            <a:endParaRPr lang="en-US" altLang="ja-JP" sz="2800" dirty="0"/>
          </a:p>
        </p:txBody>
      </p:sp>
      <p:sp>
        <p:nvSpPr>
          <p:cNvPr id="2970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A4837C92-8D68-4C4F-B371-EE45D8246079}" type="slidenum">
              <a:rPr lang="en-US" altLang="ja-JP">
                <a:latin typeface="Calibri" panose="020F0502020204030204" pitchFamily="34" charset="0"/>
                <a:ea typeface="メイリオ" panose="020B0604030504040204" pitchFamily="50" charset="-128"/>
              </a:rPr>
              <a:pPr/>
              <a:t>25</a:t>
            </a:fld>
            <a:endParaRPr lang="en-US" altLang="ja-JP" dirty="0">
              <a:latin typeface="Calibri" panose="020F0502020204030204" pitchFamily="34" charset="0"/>
              <a:ea typeface="メイリオ" panose="020B0604030504040204" pitchFamily="50" charset="-128"/>
            </a:endParaRPr>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微小時間の意味</a:t>
            </a:r>
          </a:p>
        </p:txBody>
      </p:sp>
    </p:spTree>
    <p:extLst>
      <p:ext uri="{BB962C8B-B14F-4D97-AF65-F5344CB8AC3E}">
        <p14:creationId xmlns:p14="http://schemas.microsoft.com/office/powerpoint/2010/main" val="31665270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060" y="2472820"/>
            <a:ext cx="8733214" cy="1085959"/>
          </a:xfrm>
        </p:spPr>
        <p:txBody>
          <a:bodyPr>
            <a:normAutofit/>
          </a:bodyPr>
          <a:lstStyle/>
          <a:p>
            <a:r>
              <a:rPr lang="en-US" altLang="ja-JP" sz="3975" dirty="0">
                <a:latin typeface="メイリオ" panose="020B0604030504040204" pitchFamily="50" charset="-128"/>
              </a:rPr>
              <a:t>2-4 </a:t>
            </a:r>
            <a:r>
              <a:rPr lang="ja-JP" altLang="en-US" sz="3975" dirty="0">
                <a:latin typeface="メイリオ" panose="020B0604030504040204" pitchFamily="50" charset="-128"/>
              </a:rPr>
              <a:t>待ち行列の解析</a:t>
            </a:r>
          </a:p>
        </p:txBody>
      </p:sp>
      <p:sp>
        <p:nvSpPr>
          <p:cNvPr id="4" name="スライド番号プレースホルダー 3"/>
          <p:cNvSpPr>
            <a:spLocks noGrp="1"/>
          </p:cNvSpPr>
          <p:nvPr>
            <p:ph type="sldNum" sz="quarter" idx="12"/>
          </p:nvPr>
        </p:nvSpPr>
        <p:spPr/>
        <p:txBody>
          <a:bodyPr/>
          <a:lstStyle/>
          <a:p>
            <a:fld id="{55940FB6-D91C-4C45-82A6-6C3F63B50793}" type="slidenum">
              <a:rPr lang="ja-JP" altLang="en-US" smtClean="0">
                <a:solidFill>
                  <a:prstClr val="black">
                    <a:tint val="75000"/>
                  </a:prstClr>
                </a:solidFill>
                <a:latin typeface="メイリオ" panose="020B0604030504040204" pitchFamily="50" charset="-128"/>
                <a:ea typeface="メイリオ" panose="020B0604030504040204" pitchFamily="50" charset="-128"/>
              </a:rPr>
              <a:pPr/>
              <a:t>26</a:t>
            </a:fld>
            <a:endParaRPr lang="ja-JP" altLang="en-US">
              <a:solidFill>
                <a:prstClr val="black">
                  <a:tint val="75000"/>
                </a:prstClr>
              </a:solidFill>
              <a:latin typeface="メイリオ" panose="020B0604030504040204" pitchFamily="50" charset="-128"/>
              <a:ea typeface="メイリオ" panose="020B0604030504040204" pitchFamily="50" charset="-128"/>
            </a:endParaRPr>
          </a:p>
        </p:txBody>
      </p:sp>
      <p:sp>
        <p:nvSpPr>
          <p:cNvPr id="5" name="サブタイトル 4"/>
          <p:cNvSpPr>
            <a:spLocks noGrp="1"/>
          </p:cNvSpPr>
          <p:nvPr>
            <p:ph type="subTitle" idx="1"/>
          </p:nvPr>
        </p:nvSpPr>
        <p:spPr/>
        <p:txBody>
          <a:bodyPr/>
          <a:lstStyle/>
          <a:p>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6321066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1"/>
          </p:nvPr>
        </p:nvSpPr>
        <p:spPr>
          <a:xfrm>
            <a:off x="381000" y="1371600"/>
            <a:ext cx="8305800" cy="4114800"/>
          </a:xfrm>
        </p:spPr>
        <p:txBody>
          <a:bodyPr/>
          <a:lstStyle/>
          <a:p>
            <a:pPr eaLnBrk="1" hangingPunct="1"/>
            <a:r>
              <a:rPr lang="ja-JP" altLang="en-US" b="1" dirty="0">
                <a:solidFill>
                  <a:srgbClr val="C00000"/>
                </a:solidFill>
              </a:rPr>
              <a:t>待ち行列の長さ</a:t>
            </a:r>
            <a:r>
              <a:rPr lang="ja-JP" altLang="en-US" dirty="0"/>
              <a:t>　</a:t>
            </a:r>
          </a:p>
          <a:p>
            <a:pPr eaLnBrk="1" hangingPunct="1"/>
            <a:r>
              <a:rPr lang="ja-JP" altLang="en-US" dirty="0"/>
              <a:t>システム内の</a:t>
            </a:r>
            <a:r>
              <a:rPr lang="ja-JP" altLang="en-US" b="1" dirty="0">
                <a:solidFill>
                  <a:srgbClr val="C00000"/>
                </a:solidFill>
              </a:rPr>
              <a:t>ジョブ総数</a:t>
            </a:r>
          </a:p>
          <a:p>
            <a:pPr eaLnBrk="1" hangingPunct="1"/>
            <a:r>
              <a:rPr lang="ja-JP" altLang="en-US" dirty="0"/>
              <a:t>ジョブの</a:t>
            </a:r>
            <a:r>
              <a:rPr lang="ja-JP" altLang="en-US" b="1" dirty="0">
                <a:solidFill>
                  <a:srgbClr val="C00000"/>
                </a:solidFill>
              </a:rPr>
              <a:t>遅延時間</a:t>
            </a:r>
            <a:endParaRPr lang="ja-JP" altLang="en-US" dirty="0"/>
          </a:p>
          <a:p>
            <a:pPr eaLnBrk="1" hangingPunct="1"/>
            <a:r>
              <a:rPr lang="ja-JP" altLang="en-US" dirty="0"/>
              <a:t>ジョブの</a:t>
            </a:r>
            <a:r>
              <a:rPr lang="ja-JP" altLang="en-US" b="1" dirty="0">
                <a:solidFill>
                  <a:srgbClr val="C00000"/>
                </a:solidFill>
              </a:rPr>
              <a:t>待ち時間</a:t>
            </a:r>
            <a:r>
              <a:rPr lang="ja-JP" altLang="en-US" dirty="0"/>
              <a:t>　</a:t>
            </a:r>
          </a:p>
        </p:txBody>
      </p:sp>
      <p:sp>
        <p:nvSpPr>
          <p:cNvPr id="1946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FB9532D2-E495-42EA-9572-B6E244826CE9}" type="slidenum">
              <a:rPr lang="en-US" altLang="ja-JP">
                <a:latin typeface="Calibri" panose="020F0502020204030204" pitchFamily="34" charset="0"/>
                <a:ea typeface="メイリオ" panose="020B0604030504040204" pitchFamily="50" charset="-128"/>
              </a:rPr>
              <a:pPr/>
              <a:t>27</a:t>
            </a:fld>
            <a:endParaRPr lang="en-US" altLang="ja-JP" dirty="0">
              <a:latin typeface="Calibri" panose="020F0502020204030204" pitchFamily="34" charset="0"/>
              <a:ea typeface="メイリオ" panose="020B0604030504040204" pitchFamily="50" charset="-128"/>
            </a:endParaRPr>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待ち行列の解析での解析の対象</a:t>
            </a:r>
          </a:p>
        </p:txBody>
      </p:sp>
    </p:spTree>
    <p:extLst>
      <p:ext uri="{BB962C8B-B14F-4D97-AF65-F5344CB8AC3E}">
        <p14:creationId xmlns:p14="http://schemas.microsoft.com/office/powerpoint/2010/main" val="859634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body" idx="1"/>
          </p:nvPr>
        </p:nvSpPr>
        <p:spPr>
          <a:xfrm>
            <a:off x="533399" y="1062222"/>
            <a:ext cx="7780607" cy="4876800"/>
          </a:xfrm>
          <a:extLst>
            <a:ext uri="{91240B29-F687-4F45-9708-019B960494DF}">
              <a14:hiddenLine xmlns:a14="http://schemas.microsoft.com/office/drawing/2010/main" w="9525">
                <a:solidFill>
                  <a:schemeClr val="tx2"/>
                </a:solidFill>
                <a:miter lim="800000"/>
                <a:headEnd/>
                <a:tailEnd/>
              </a14:hiddenLine>
            </a:ext>
          </a:extLst>
        </p:spPr>
        <p:txBody>
          <a:bodyPr/>
          <a:lstStyle/>
          <a:p>
            <a:pPr eaLnBrk="1" hangingPunct="1">
              <a:lnSpc>
                <a:spcPct val="90000"/>
              </a:lnSpc>
            </a:pPr>
            <a:r>
              <a:rPr lang="ja-JP" altLang="en-US" sz="2800" b="1" u="sng" dirty="0">
                <a:solidFill>
                  <a:srgbClr val="FF0000"/>
                </a:solidFill>
              </a:rPr>
              <a:t>確率的に解析</a:t>
            </a:r>
            <a:endParaRPr lang="ja-JP" altLang="en-US" sz="2800" dirty="0"/>
          </a:p>
          <a:p>
            <a:pPr eaLnBrk="1" hangingPunct="1">
              <a:lnSpc>
                <a:spcPct val="90000"/>
              </a:lnSpc>
            </a:pPr>
            <a:r>
              <a:rPr lang="ja-JP" altLang="en-US" sz="2800" dirty="0"/>
              <a:t>待ち行列の</a:t>
            </a:r>
            <a:r>
              <a:rPr lang="ja-JP" altLang="en-US" sz="2800" b="1" dirty="0">
                <a:solidFill>
                  <a:srgbClr val="C00000"/>
                </a:solidFill>
              </a:rPr>
              <a:t>システムの状態</a:t>
            </a:r>
            <a:r>
              <a:rPr lang="ja-JP" altLang="en-US" sz="2800" dirty="0"/>
              <a:t>と</a:t>
            </a:r>
            <a:r>
              <a:rPr lang="ja-JP" altLang="en-US" sz="2800" b="1" dirty="0">
                <a:solidFill>
                  <a:srgbClr val="C00000"/>
                </a:solidFill>
              </a:rPr>
              <a:t>状態遷移</a:t>
            </a:r>
            <a:r>
              <a:rPr lang="ja-JP" altLang="en-US" dirty="0"/>
              <a:t>による解析</a:t>
            </a:r>
            <a:endParaRPr lang="en-US" altLang="ja-JP" dirty="0"/>
          </a:p>
          <a:p>
            <a:pPr marL="457200" lvl="1" indent="0" eaLnBrk="1" hangingPunct="1">
              <a:lnSpc>
                <a:spcPct val="90000"/>
              </a:lnSpc>
              <a:buNone/>
            </a:pPr>
            <a:r>
              <a:rPr lang="ja-JP" altLang="en-US" sz="2400" dirty="0"/>
              <a:t>システムの状態：</a:t>
            </a:r>
            <a:r>
              <a:rPr lang="en-US" altLang="ja-JP" sz="2400" dirty="0" err="1"/>
              <a:t>P</a:t>
            </a:r>
            <a:r>
              <a:rPr lang="en-US" altLang="ja-JP" sz="2000" dirty="0" err="1"/>
              <a:t>0</a:t>
            </a:r>
            <a:r>
              <a:rPr lang="en-US" altLang="ja-JP" sz="2400" dirty="0"/>
              <a:t>, </a:t>
            </a:r>
            <a:r>
              <a:rPr lang="en-US" altLang="ja-JP" sz="2400" dirty="0" err="1"/>
              <a:t>P</a:t>
            </a:r>
            <a:r>
              <a:rPr lang="en-US" altLang="ja-JP" sz="2000" dirty="0" err="1"/>
              <a:t>1</a:t>
            </a:r>
            <a:r>
              <a:rPr lang="en-US" altLang="ja-JP" sz="2400" dirty="0"/>
              <a:t>, </a:t>
            </a:r>
            <a:r>
              <a:rPr lang="en-US" altLang="ja-JP" sz="2400" dirty="0" err="1"/>
              <a:t>P</a:t>
            </a:r>
            <a:r>
              <a:rPr lang="en-US" altLang="ja-JP" sz="2000" dirty="0" err="1"/>
              <a:t>2</a:t>
            </a:r>
            <a:r>
              <a:rPr lang="en-US" altLang="ja-JP" sz="2400" dirty="0"/>
              <a:t>, </a:t>
            </a:r>
            <a:r>
              <a:rPr lang="ja-JP" altLang="en-US" sz="2400" dirty="0"/>
              <a:t>・・・</a:t>
            </a:r>
          </a:p>
          <a:p>
            <a:pPr lvl="1" eaLnBrk="1" hangingPunct="1">
              <a:lnSpc>
                <a:spcPct val="90000"/>
              </a:lnSpc>
              <a:buFontTx/>
              <a:buNone/>
            </a:pPr>
            <a:r>
              <a:rPr lang="ja-JP" altLang="en-US" sz="2400" dirty="0"/>
              <a:t>　　（添字は，システム内のジョブ総数）</a:t>
            </a:r>
            <a:endParaRPr lang="ja-JP" altLang="en-US" sz="2800" dirty="0"/>
          </a:p>
          <a:p>
            <a:pPr eaLnBrk="1" hangingPunct="1">
              <a:lnSpc>
                <a:spcPct val="90000"/>
              </a:lnSpc>
            </a:pPr>
            <a:r>
              <a:rPr lang="ja-JP" altLang="en-US" sz="2800" b="1" dirty="0">
                <a:solidFill>
                  <a:srgbClr val="C00000"/>
                </a:solidFill>
              </a:rPr>
              <a:t>定常状態</a:t>
            </a:r>
            <a:r>
              <a:rPr lang="ja-JP" altLang="en-US" sz="2800" dirty="0"/>
              <a:t>で</a:t>
            </a:r>
            <a:r>
              <a:rPr lang="ja-JP" altLang="en-US" dirty="0"/>
              <a:t>の</a:t>
            </a:r>
            <a:r>
              <a:rPr lang="ja-JP" altLang="en-US" b="1" dirty="0">
                <a:solidFill>
                  <a:srgbClr val="C00000"/>
                </a:solidFill>
              </a:rPr>
              <a:t>待ち行列の長さ</a:t>
            </a:r>
            <a:r>
              <a:rPr lang="ja-JP" altLang="en-US" dirty="0"/>
              <a:t>，</a:t>
            </a:r>
            <a:r>
              <a:rPr lang="ja-JP" altLang="en-US" b="1" dirty="0">
                <a:solidFill>
                  <a:srgbClr val="C00000"/>
                </a:solidFill>
              </a:rPr>
              <a:t>ジョブ総数</a:t>
            </a:r>
            <a:r>
              <a:rPr lang="ja-JP" altLang="en-US" dirty="0"/>
              <a:t>を算出する</a:t>
            </a:r>
            <a:endParaRPr lang="ja-JP" altLang="en-US" sz="2800" dirty="0"/>
          </a:p>
          <a:p>
            <a:pPr lvl="1" eaLnBrk="1" hangingPunct="1">
              <a:lnSpc>
                <a:spcPct val="90000"/>
              </a:lnSpc>
            </a:pPr>
            <a:r>
              <a:rPr lang="ja-JP" altLang="en-US" sz="2400" dirty="0"/>
              <a:t>ｔ→∞では，</a:t>
            </a:r>
            <a:r>
              <a:rPr lang="ja-JP" altLang="en-US" sz="2400" b="1" dirty="0">
                <a:solidFill>
                  <a:srgbClr val="C00000"/>
                </a:solidFill>
              </a:rPr>
              <a:t>システムの状態</a:t>
            </a:r>
            <a:r>
              <a:rPr lang="ja-JP" altLang="en-US" sz="2400" dirty="0"/>
              <a:t>は</a:t>
            </a:r>
            <a:r>
              <a:rPr lang="ja-JP" altLang="en-US" sz="2400" b="1" dirty="0">
                <a:solidFill>
                  <a:srgbClr val="C00000"/>
                </a:solidFill>
              </a:rPr>
              <a:t>定常確率</a:t>
            </a:r>
            <a:r>
              <a:rPr lang="ja-JP" altLang="en-US" sz="2400" dirty="0"/>
              <a:t>に</a:t>
            </a:r>
            <a:r>
              <a:rPr lang="ja-JP" altLang="en-US" sz="2400" b="1" u="sng" dirty="0">
                <a:solidFill>
                  <a:srgbClr val="FF0000"/>
                </a:solidFill>
              </a:rPr>
              <a:t>漸近</a:t>
            </a:r>
            <a:r>
              <a:rPr lang="ja-JP" altLang="en-US" sz="2400" dirty="0"/>
              <a:t>する（初期状態を無視できる）</a:t>
            </a:r>
          </a:p>
        </p:txBody>
      </p:sp>
      <p:sp>
        <p:nvSpPr>
          <p:cNvPr id="20484"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9372A50B-4DA8-467B-8C9B-44ACF83D1353}" type="slidenum">
              <a:rPr lang="en-US" altLang="ja-JP">
                <a:latin typeface="Calibri" panose="020F0502020204030204" pitchFamily="34" charset="0"/>
                <a:ea typeface="メイリオ" panose="020B0604030504040204" pitchFamily="50" charset="-128"/>
              </a:rPr>
              <a:pPr/>
              <a:t>28</a:t>
            </a:fld>
            <a:endParaRPr lang="en-US" altLang="ja-JP" dirty="0">
              <a:latin typeface="Calibri" panose="020F0502020204030204" pitchFamily="34" charset="0"/>
              <a:ea typeface="メイリオ" panose="020B0604030504040204" pitchFamily="50" charset="-128"/>
            </a:endParaRPr>
          </a:p>
        </p:txBody>
      </p:sp>
      <p:sp>
        <p:nvSpPr>
          <p:cNvPr id="2" name="タイトル 1"/>
          <p:cNvSpPr>
            <a:spLocks noGrp="1"/>
          </p:cNvSpPr>
          <p:nvPr>
            <p:ph type="title"/>
          </p:nvPr>
        </p:nvSpPr>
        <p:spPr/>
        <p:txBody>
          <a:bodyPr>
            <a:normAutofit fontScale="90000"/>
          </a:bodyPr>
          <a:lstStyle/>
          <a:p>
            <a:r>
              <a:rPr kumimoji="1" lang="ja-JP" altLang="en-US" dirty="0"/>
              <a:t>解析手順</a:t>
            </a:r>
          </a:p>
        </p:txBody>
      </p:sp>
    </p:spTree>
    <p:extLst>
      <p:ext uri="{BB962C8B-B14F-4D97-AF65-F5344CB8AC3E}">
        <p14:creationId xmlns:p14="http://schemas.microsoft.com/office/powerpoint/2010/main" val="2593859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ja-JP" altLang="en-US"/>
              <a:t>システム処理能力</a:t>
            </a:r>
            <a:r>
              <a:rPr lang="en-US" altLang="ja-JP"/>
              <a:t>ρ</a:t>
            </a:r>
          </a:p>
        </p:txBody>
      </p:sp>
      <p:sp>
        <p:nvSpPr>
          <p:cNvPr id="32771" name="Rectangle 3"/>
          <p:cNvSpPr>
            <a:spLocks noGrp="1" noChangeArrowheads="1"/>
          </p:cNvSpPr>
          <p:nvPr>
            <p:ph type="body" idx="1"/>
          </p:nvPr>
        </p:nvSpPr>
        <p:spPr>
          <a:xfrm>
            <a:off x="522371" y="997634"/>
            <a:ext cx="7391400" cy="4419600"/>
          </a:xfrm>
        </p:spPr>
        <p:txBody>
          <a:bodyPr>
            <a:normAutofit lnSpcReduction="10000"/>
          </a:bodyPr>
          <a:lstStyle/>
          <a:p>
            <a:pPr eaLnBrk="1" hangingPunct="1">
              <a:lnSpc>
                <a:spcPct val="90000"/>
              </a:lnSpc>
              <a:buFontTx/>
              <a:buNone/>
            </a:pPr>
            <a:r>
              <a:rPr lang="en-US" altLang="ja-JP" sz="2800" dirty="0"/>
              <a:t>ρ= λ/μ</a:t>
            </a:r>
          </a:p>
          <a:p>
            <a:pPr eaLnBrk="1" hangingPunct="1">
              <a:lnSpc>
                <a:spcPct val="90000"/>
              </a:lnSpc>
              <a:buFontTx/>
              <a:buNone/>
            </a:pPr>
            <a:endParaRPr lang="en-US" altLang="ja-JP" sz="2800" dirty="0"/>
          </a:p>
          <a:p>
            <a:pPr eaLnBrk="1" hangingPunct="1">
              <a:lnSpc>
                <a:spcPct val="90000"/>
              </a:lnSpc>
            </a:pPr>
            <a:r>
              <a:rPr lang="en-US" altLang="ja-JP" sz="2800" dirty="0"/>
              <a:t>λ⊿</a:t>
            </a:r>
            <a:r>
              <a:rPr lang="ja-JP" altLang="en-US" sz="2800" i="1" dirty="0"/>
              <a:t>ｔ</a:t>
            </a:r>
            <a:r>
              <a:rPr lang="ja-JP" altLang="en-US" sz="2800" dirty="0"/>
              <a:t>：　「時間 </a:t>
            </a:r>
            <a:r>
              <a:rPr lang="en-US" altLang="ja-JP" sz="2800" dirty="0"/>
              <a:t>(</a:t>
            </a:r>
            <a:r>
              <a:rPr lang="en-US" altLang="ja-JP" sz="2800" i="1" dirty="0"/>
              <a:t>t,</a:t>
            </a:r>
            <a:r>
              <a:rPr lang="en-US" altLang="ja-JP" sz="2800" dirty="0"/>
              <a:t> </a:t>
            </a:r>
            <a:r>
              <a:rPr lang="en-US" altLang="ja-JP" sz="2800" i="1" dirty="0"/>
              <a:t>t</a:t>
            </a:r>
            <a:r>
              <a:rPr lang="en-US" altLang="ja-JP" sz="2800" dirty="0"/>
              <a:t> +⊿ </a:t>
            </a:r>
            <a:r>
              <a:rPr lang="en-US" altLang="ja-JP" sz="2800" i="1" dirty="0"/>
              <a:t>t</a:t>
            </a:r>
            <a:r>
              <a:rPr lang="en-US" altLang="ja-JP" sz="2800" dirty="0"/>
              <a:t>) </a:t>
            </a:r>
            <a:r>
              <a:rPr lang="ja-JP" altLang="en-US" sz="2800" dirty="0" err="1"/>
              <a:t>に到</a:t>
            </a:r>
            <a:r>
              <a:rPr lang="ja-JP" altLang="en-US" sz="2800" dirty="0"/>
              <a:t>着するジョブ数」の平均</a:t>
            </a:r>
          </a:p>
          <a:p>
            <a:pPr eaLnBrk="1" hangingPunct="1">
              <a:lnSpc>
                <a:spcPct val="90000"/>
              </a:lnSpc>
            </a:pPr>
            <a:r>
              <a:rPr lang="en-US" altLang="ja-JP" sz="2800" dirty="0"/>
              <a:t>μ⊿</a:t>
            </a:r>
            <a:r>
              <a:rPr lang="ja-JP" altLang="en-US" sz="2800" i="1" dirty="0"/>
              <a:t>ｔ</a:t>
            </a:r>
            <a:r>
              <a:rPr lang="ja-JP" altLang="en-US" sz="2800" dirty="0"/>
              <a:t>：　「サーバがジョブを処理中の間，⊿</a:t>
            </a:r>
            <a:r>
              <a:rPr lang="ja-JP" altLang="en-US" i="1" dirty="0"/>
              <a:t>ｔ</a:t>
            </a:r>
            <a:r>
              <a:rPr lang="ja-JP" altLang="en-US" sz="2800" dirty="0"/>
              <a:t> 内に完了する処理数」の平均</a:t>
            </a:r>
          </a:p>
          <a:p>
            <a:pPr eaLnBrk="1" hangingPunct="1">
              <a:lnSpc>
                <a:spcPct val="90000"/>
              </a:lnSpc>
              <a:buFontTx/>
              <a:buNone/>
            </a:pPr>
            <a:endParaRPr lang="ja-JP" altLang="en-US" sz="2800" dirty="0"/>
          </a:p>
          <a:p>
            <a:pPr eaLnBrk="1" hangingPunct="1">
              <a:lnSpc>
                <a:spcPct val="90000"/>
              </a:lnSpc>
              <a:buFontTx/>
              <a:buNone/>
            </a:pPr>
            <a:r>
              <a:rPr lang="en-US" altLang="ja-JP" sz="2800" dirty="0"/>
              <a:t>※</a:t>
            </a:r>
            <a:r>
              <a:rPr lang="en-US" altLang="ja-JP" sz="2800" b="1" dirty="0">
                <a:solidFill>
                  <a:srgbClr val="C00000"/>
                </a:solidFill>
              </a:rPr>
              <a:t> </a:t>
            </a:r>
            <a:r>
              <a:rPr lang="ja-JP" altLang="en-US" sz="2800" b="1" dirty="0">
                <a:solidFill>
                  <a:srgbClr val="C00000"/>
                </a:solidFill>
              </a:rPr>
              <a:t>待ち行列の長さ</a:t>
            </a:r>
            <a:r>
              <a:rPr lang="ja-JP" altLang="en-US" sz="2800" dirty="0"/>
              <a:t>に限りがないとすると：</a:t>
            </a:r>
          </a:p>
          <a:p>
            <a:pPr eaLnBrk="1" hangingPunct="1">
              <a:lnSpc>
                <a:spcPct val="90000"/>
              </a:lnSpc>
              <a:buFontTx/>
              <a:buNone/>
            </a:pPr>
            <a:r>
              <a:rPr lang="ja-JP" altLang="en-US" sz="2800" dirty="0"/>
              <a:t>	</a:t>
            </a:r>
            <a:r>
              <a:rPr lang="en-US" altLang="ja-JP" sz="2800" dirty="0"/>
              <a:t>λ </a:t>
            </a:r>
            <a:r>
              <a:rPr lang="ja-JP" altLang="en-US" sz="2800" dirty="0"/>
              <a:t>＜ </a:t>
            </a:r>
            <a:r>
              <a:rPr lang="en-US" altLang="ja-JP" sz="2800" dirty="0"/>
              <a:t>μ </a:t>
            </a:r>
            <a:r>
              <a:rPr lang="ja-JP" altLang="en-US" sz="2800" dirty="0"/>
              <a:t>（ つまり</a:t>
            </a:r>
            <a:r>
              <a:rPr lang="en-US" altLang="ja-JP" sz="2800" dirty="0"/>
              <a:t>ρ</a:t>
            </a:r>
            <a:r>
              <a:rPr lang="ja-JP" altLang="en-US" sz="2800" dirty="0"/>
              <a:t>＜１）である必要がある</a:t>
            </a:r>
          </a:p>
          <a:p>
            <a:pPr eaLnBrk="1" hangingPunct="1">
              <a:lnSpc>
                <a:spcPct val="90000"/>
              </a:lnSpc>
              <a:buFontTx/>
              <a:buNone/>
            </a:pPr>
            <a:r>
              <a:rPr lang="ja-JP" altLang="en-US" sz="2800" dirty="0"/>
              <a:t>　　（さもないと待ち行列が</a:t>
            </a:r>
            <a:r>
              <a:rPr lang="ja-JP" altLang="en-US" sz="2800" b="1" u="sng" dirty="0">
                <a:solidFill>
                  <a:srgbClr val="FF0000"/>
                </a:solidFill>
              </a:rPr>
              <a:t>あふれる</a:t>
            </a:r>
            <a:r>
              <a:rPr lang="ja-JP" altLang="en-US" sz="2800" dirty="0"/>
              <a:t>）</a:t>
            </a:r>
          </a:p>
          <a:p>
            <a:pPr eaLnBrk="1" hangingPunct="1">
              <a:lnSpc>
                <a:spcPct val="90000"/>
              </a:lnSpc>
              <a:buFontTx/>
              <a:buNone/>
            </a:pPr>
            <a:endParaRPr lang="ja-JP" altLang="en-US" sz="2800" dirty="0"/>
          </a:p>
          <a:p>
            <a:pPr eaLnBrk="1" hangingPunct="1">
              <a:lnSpc>
                <a:spcPct val="90000"/>
              </a:lnSpc>
              <a:buFontTx/>
              <a:buNone/>
            </a:pPr>
            <a:endParaRPr lang="en-US" altLang="ja-JP" sz="2800" dirty="0"/>
          </a:p>
        </p:txBody>
      </p:sp>
      <p:sp>
        <p:nvSpPr>
          <p:cNvPr id="32772"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7D00B48E-9DB2-470F-A7A8-53D15C38ABF1}" type="slidenum">
              <a:rPr lang="en-US" altLang="ja-JP">
                <a:latin typeface="Calibri" panose="020F0502020204030204" pitchFamily="34" charset="0"/>
                <a:ea typeface="メイリオ" panose="020B0604030504040204" pitchFamily="50" charset="-128"/>
              </a:rPr>
              <a:pPr/>
              <a:t>29</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682381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060" y="2472820"/>
            <a:ext cx="8733214" cy="1085959"/>
          </a:xfrm>
        </p:spPr>
        <p:txBody>
          <a:bodyPr>
            <a:normAutofit/>
          </a:bodyPr>
          <a:lstStyle/>
          <a:p>
            <a:r>
              <a:rPr lang="en-US" altLang="ja-JP" sz="3975" dirty="0">
                <a:latin typeface="メイリオ" panose="020B0604030504040204" pitchFamily="50" charset="-128"/>
              </a:rPr>
              <a:t>2-1 </a:t>
            </a:r>
            <a:r>
              <a:rPr lang="ja-JP" altLang="en-US" sz="3975" dirty="0">
                <a:latin typeface="メイリオ" panose="020B0604030504040204" pitchFamily="50" charset="-128"/>
              </a:rPr>
              <a:t>待ち行列</a:t>
            </a:r>
          </a:p>
        </p:txBody>
      </p:sp>
      <p:sp>
        <p:nvSpPr>
          <p:cNvPr id="4" name="スライド番号プレースホルダー 3"/>
          <p:cNvSpPr>
            <a:spLocks noGrp="1"/>
          </p:cNvSpPr>
          <p:nvPr>
            <p:ph type="sldNum" sz="quarter" idx="12"/>
          </p:nvPr>
        </p:nvSpPr>
        <p:spPr/>
        <p:txBody>
          <a:bodyPr/>
          <a:lstStyle/>
          <a:p>
            <a:fld id="{55940FB6-D91C-4C45-82A6-6C3F63B50793}" type="slidenum">
              <a:rPr lang="ja-JP" altLang="en-US" smtClean="0">
                <a:solidFill>
                  <a:prstClr val="black">
                    <a:tint val="75000"/>
                  </a:prstClr>
                </a:solidFill>
                <a:latin typeface="メイリオ" panose="020B0604030504040204" pitchFamily="50" charset="-128"/>
                <a:ea typeface="メイリオ" panose="020B0604030504040204" pitchFamily="50" charset="-128"/>
              </a:rPr>
              <a:pPr/>
              <a:t>3</a:t>
            </a:fld>
            <a:endParaRPr lang="ja-JP" altLang="en-US">
              <a:solidFill>
                <a:prstClr val="black">
                  <a:tint val="75000"/>
                </a:prstClr>
              </a:solidFill>
              <a:latin typeface="メイリオ" panose="020B0604030504040204" pitchFamily="50" charset="-128"/>
              <a:ea typeface="メイリオ" panose="020B0604030504040204" pitchFamily="50" charset="-128"/>
            </a:endParaRPr>
          </a:p>
        </p:txBody>
      </p:sp>
      <p:sp>
        <p:nvSpPr>
          <p:cNvPr id="5" name="サブタイトル 4"/>
          <p:cNvSpPr>
            <a:spLocks noGrp="1"/>
          </p:cNvSpPr>
          <p:nvPr>
            <p:ph type="subTitle" idx="1"/>
          </p:nvPr>
        </p:nvSpPr>
        <p:spPr/>
        <p:txBody>
          <a:bodyPr/>
          <a:lstStyle/>
          <a:p>
            <a:endParaRPr kumimoji="1"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020051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5" name="Group 3"/>
          <p:cNvGrpSpPr>
            <a:grpSpLocks/>
          </p:cNvGrpSpPr>
          <p:nvPr/>
        </p:nvGrpSpPr>
        <p:grpSpPr bwMode="auto">
          <a:xfrm>
            <a:off x="281071" y="2197100"/>
            <a:ext cx="8891588" cy="4346576"/>
            <a:chOff x="192" y="1392"/>
            <a:chExt cx="5601" cy="2738"/>
          </a:xfrm>
        </p:grpSpPr>
        <p:sp>
          <p:nvSpPr>
            <p:cNvPr id="33797" name="Oval 4"/>
            <p:cNvSpPr>
              <a:spLocks noChangeArrowheads="1"/>
            </p:cNvSpPr>
            <p:nvPr/>
          </p:nvSpPr>
          <p:spPr bwMode="auto">
            <a:xfrm>
              <a:off x="816" y="2064"/>
              <a:ext cx="1392" cy="1344"/>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33798" name="Text Box 5"/>
            <p:cNvSpPr txBox="1">
              <a:spLocks noChangeArrowheads="1"/>
            </p:cNvSpPr>
            <p:nvPr/>
          </p:nvSpPr>
          <p:spPr bwMode="auto">
            <a:xfrm>
              <a:off x="864" y="2448"/>
              <a:ext cx="1473"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ジョブを処理</a:t>
              </a:r>
            </a:p>
            <a:p>
              <a:pPr eaLnBrk="1" hangingPunct="1"/>
              <a:r>
                <a:rPr lang="ja-JP" altLang="en-US" sz="2800" dirty="0">
                  <a:latin typeface="Calibri" panose="020F0502020204030204" pitchFamily="34" charset="0"/>
                  <a:ea typeface="メイリオ" panose="020B0604030504040204" pitchFamily="50" charset="-128"/>
                </a:rPr>
                <a:t>していない</a:t>
              </a:r>
            </a:p>
          </p:txBody>
        </p:sp>
        <p:sp>
          <p:nvSpPr>
            <p:cNvPr id="33799" name="Oval 6"/>
            <p:cNvSpPr>
              <a:spLocks noChangeArrowheads="1"/>
            </p:cNvSpPr>
            <p:nvPr/>
          </p:nvSpPr>
          <p:spPr bwMode="auto">
            <a:xfrm>
              <a:off x="3552" y="2064"/>
              <a:ext cx="1392" cy="1344"/>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33800" name="Text Box 7"/>
            <p:cNvSpPr txBox="1">
              <a:spLocks noChangeArrowheads="1"/>
            </p:cNvSpPr>
            <p:nvPr/>
          </p:nvSpPr>
          <p:spPr bwMode="auto">
            <a:xfrm>
              <a:off x="3504" y="2544"/>
              <a:ext cx="1700"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ジョブを処理中</a:t>
              </a:r>
            </a:p>
          </p:txBody>
        </p:sp>
        <p:cxnSp>
          <p:nvCxnSpPr>
            <p:cNvPr id="33801" name="AutoShape 8"/>
            <p:cNvCxnSpPr>
              <a:cxnSpLocks noChangeShapeType="1"/>
              <a:stCxn id="33797" idx="7"/>
              <a:endCxn id="33799" idx="1"/>
            </p:cNvCxnSpPr>
            <p:nvPr/>
          </p:nvCxnSpPr>
          <p:spPr bwMode="auto">
            <a:xfrm rot="5400000" flipV="1">
              <a:off x="2879" y="1377"/>
              <a:ext cx="1" cy="1752"/>
            </a:xfrm>
            <a:prstGeom prst="curvedConnector3">
              <a:avLst>
                <a:gd name="adj1" fmla="val -44900005"/>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02" name="AutoShape 9"/>
            <p:cNvCxnSpPr>
              <a:cxnSpLocks noChangeShapeType="1"/>
              <a:stCxn id="33799" idx="3"/>
              <a:endCxn id="33797" idx="5"/>
            </p:cNvCxnSpPr>
            <p:nvPr/>
          </p:nvCxnSpPr>
          <p:spPr bwMode="auto">
            <a:xfrm rot="5400000">
              <a:off x="2879" y="2345"/>
              <a:ext cx="1" cy="1752"/>
            </a:xfrm>
            <a:prstGeom prst="curvedConnector3">
              <a:avLst>
                <a:gd name="adj1" fmla="val 47499995"/>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03" name="AutoShape 10"/>
            <p:cNvCxnSpPr>
              <a:cxnSpLocks noChangeShapeType="1"/>
              <a:stCxn id="33799" idx="7"/>
              <a:endCxn id="33799" idx="5"/>
            </p:cNvCxnSpPr>
            <p:nvPr/>
          </p:nvCxnSpPr>
          <p:spPr bwMode="auto">
            <a:xfrm rot="5400000" flipV="1">
              <a:off x="4257" y="2735"/>
              <a:ext cx="968" cy="1"/>
            </a:xfrm>
            <a:prstGeom prst="curvedConnector5">
              <a:avLst>
                <a:gd name="adj1" fmla="val -24898"/>
                <a:gd name="adj2" fmla="val 93499995"/>
                <a:gd name="adj3" fmla="val 130574"/>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804" name="AutoShape 11"/>
            <p:cNvCxnSpPr>
              <a:cxnSpLocks noChangeShapeType="1"/>
              <a:stCxn id="33797" idx="1"/>
              <a:endCxn id="33797" idx="3"/>
            </p:cNvCxnSpPr>
            <p:nvPr/>
          </p:nvCxnSpPr>
          <p:spPr bwMode="auto">
            <a:xfrm rot="5400000" flipV="1">
              <a:off x="537" y="2735"/>
              <a:ext cx="968" cy="1"/>
            </a:xfrm>
            <a:prstGeom prst="curvedConnector5">
              <a:avLst>
                <a:gd name="adj1" fmla="val -20250"/>
                <a:gd name="adj2" fmla="val -86600005"/>
                <a:gd name="adj3" fmla="val 122208"/>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805" name="Text Box 12"/>
            <p:cNvSpPr txBox="1">
              <a:spLocks noChangeArrowheads="1"/>
            </p:cNvSpPr>
            <p:nvPr/>
          </p:nvSpPr>
          <p:spPr bwMode="auto">
            <a:xfrm>
              <a:off x="2160" y="1392"/>
              <a:ext cx="1926"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ジョブが到着した</a:t>
              </a:r>
            </a:p>
          </p:txBody>
        </p:sp>
        <p:sp>
          <p:nvSpPr>
            <p:cNvPr id="33806" name="Text Box 13"/>
            <p:cNvSpPr txBox="1">
              <a:spLocks noChangeArrowheads="1"/>
            </p:cNvSpPr>
            <p:nvPr/>
          </p:nvSpPr>
          <p:spPr bwMode="auto">
            <a:xfrm>
              <a:off x="1611" y="3800"/>
              <a:ext cx="3057"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全てのジョブが処理終了した</a:t>
              </a:r>
            </a:p>
          </p:txBody>
        </p:sp>
        <p:sp>
          <p:nvSpPr>
            <p:cNvPr id="33807" name="Text Box 14"/>
            <p:cNvSpPr txBox="1">
              <a:spLocks noChangeArrowheads="1"/>
            </p:cNvSpPr>
            <p:nvPr/>
          </p:nvSpPr>
          <p:spPr bwMode="auto">
            <a:xfrm>
              <a:off x="192" y="1440"/>
              <a:ext cx="1473"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ジョブが到着</a:t>
              </a:r>
            </a:p>
            <a:p>
              <a:pPr eaLnBrk="1" hangingPunct="1"/>
              <a:r>
                <a:rPr lang="ja-JP" altLang="en-US" sz="2800" dirty="0">
                  <a:latin typeface="Calibri" panose="020F0502020204030204" pitchFamily="34" charset="0"/>
                  <a:ea typeface="メイリオ" panose="020B0604030504040204" pitchFamily="50" charset="-128"/>
                </a:rPr>
                <a:t>しない</a:t>
              </a:r>
            </a:p>
          </p:txBody>
        </p:sp>
        <p:sp>
          <p:nvSpPr>
            <p:cNvPr id="33808" name="Text Box 15"/>
            <p:cNvSpPr txBox="1">
              <a:spLocks noChangeArrowheads="1"/>
            </p:cNvSpPr>
            <p:nvPr/>
          </p:nvSpPr>
          <p:spPr bwMode="auto">
            <a:xfrm>
              <a:off x="4320" y="1392"/>
              <a:ext cx="1473" cy="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ジョブが処理</a:t>
              </a:r>
            </a:p>
            <a:p>
              <a:pPr eaLnBrk="1" hangingPunct="1"/>
              <a:r>
                <a:rPr lang="ja-JP" altLang="en-US" sz="2800" dirty="0">
                  <a:latin typeface="Calibri" panose="020F0502020204030204" pitchFamily="34" charset="0"/>
                  <a:ea typeface="メイリオ" panose="020B0604030504040204" pitchFamily="50" charset="-128"/>
                </a:rPr>
                <a:t>終了しない</a:t>
              </a:r>
            </a:p>
          </p:txBody>
        </p:sp>
        <p:sp>
          <p:nvSpPr>
            <p:cNvPr id="19" name="Text Box 5"/>
            <p:cNvSpPr txBox="1">
              <a:spLocks noChangeArrowheads="1"/>
            </p:cNvSpPr>
            <p:nvPr/>
          </p:nvSpPr>
          <p:spPr bwMode="auto">
            <a:xfrm>
              <a:off x="630" y="3035"/>
              <a:ext cx="1826" cy="33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FF0000"/>
                  </a:solidFill>
                  <a:latin typeface="Calibri" panose="020F0502020204030204" pitchFamily="34" charset="0"/>
                  <a:ea typeface="メイリオ" panose="020B0604030504040204" pitchFamily="50" charset="-128"/>
                </a:rPr>
                <a:t>状態名 </a:t>
              </a:r>
              <a:r>
                <a:rPr lang="en-US" altLang="ja-JP" sz="2800" dirty="0" err="1">
                  <a:solidFill>
                    <a:srgbClr val="FF0000"/>
                  </a:solidFill>
                  <a:latin typeface="Calibri" panose="020F0502020204030204" pitchFamily="34" charset="0"/>
                  <a:ea typeface="メイリオ" panose="020B0604030504040204" pitchFamily="50" charset="-128"/>
                </a:rPr>
                <a:t>P0</a:t>
              </a:r>
              <a:r>
                <a:rPr lang="en-US" altLang="ja-JP" sz="2800" dirty="0">
                  <a:solidFill>
                    <a:srgbClr val="FF0000"/>
                  </a:solidFill>
                  <a:latin typeface="Calibri" panose="020F0502020204030204" pitchFamily="34" charset="0"/>
                  <a:ea typeface="メイリオ" panose="020B0604030504040204" pitchFamily="50" charset="-128"/>
                </a:rPr>
                <a:t> </a:t>
              </a:r>
              <a:r>
                <a:rPr lang="ja-JP" altLang="en-US" sz="2800" dirty="0">
                  <a:solidFill>
                    <a:srgbClr val="FF0000"/>
                  </a:solidFill>
                  <a:latin typeface="Calibri" panose="020F0502020204030204" pitchFamily="34" charset="0"/>
                  <a:ea typeface="メイリオ" panose="020B0604030504040204" pitchFamily="50" charset="-128"/>
                </a:rPr>
                <a:t>とする</a:t>
              </a:r>
            </a:p>
          </p:txBody>
        </p:sp>
        <p:sp>
          <p:nvSpPr>
            <p:cNvPr id="20" name="Text Box 5"/>
            <p:cNvSpPr txBox="1">
              <a:spLocks noChangeArrowheads="1"/>
            </p:cNvSpPr>
            <p:nvPr/>
          </p:nvSpPr>
          <p:spPr bwMode="auto">
            <a:xfrm>
              <a:off x="3381" y="2946"/>
              <a:ext cx="1826" cy="33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FF0000"/>
                  </a:solidFill>
                  <a:latin typeface="Calibri" panose="020F0502020204030204" pitchFamily="34" charset="0"/>
                  <a:ea typeface="メイリオ" panose="020B0604030504040204" pitchFamily="50" charset="-128"/>
                </a:rPr>
                <a:t>状態名 </a:t>
              </a:r>
              <a:r>
                <a:rPr lang="en-US" altLang="ja-JP" sz="2800" dirty="0" err="1">
                  <a:solidFill>
                    <a:srgbClr val="FF0000"/>
                  </a:solidFill>
                  <a:latin typeface="Calibri" panose="020F0502020204030204" pitchFamily="34" charset="0"/>
                  <a:ea typeface="メイリオ" panose="020B0604030504040204" pitchFamily="50" charset="-128"/>
                </a:rPr>
                <a:t>P1</a:t>
              </a:r>
              <a:r>
                <a:rPr lang="en-US" altLang="ja-JP" sz="2800" dirty="0">
                  <a:solidFill>
                    <a:srgbClr val="FF0000"/>
                  </a:solidFill>
                  <a:latin typeface="Calibri" panose="020F0502020204030204" pitchFamily="34" charset="0"/>
                  <a:ea typeface="メイリオ" panose="020B0604030504040204" pitchFamily="50" charset="-128"/>
                </a:rPr>
                <a:t> </a:t>
              </a:r>
              <a:r>
                <a:rPr lang="ja-JP" altLang="en-US" sz="2800" dirty="0">
                  <a:solidFill>
                    <a:srgbClr val="FF0000"/>
                  </a:solidFill>
                  <a:latin typeface="Calibri" panose="020F0502020204030204" pitchFamily="34" charset="0"/>
                  <a:ea typeface="メイリオ" panose="020B0604030504040204" pitchFamily="50" charset="-128"/>
                </a:rPr>
                <a:t>とする</a:t>
              </a:r>
            </a:p>
          </p:txBody>
        </p:sp>
      </p:grpSp>
      <p:sp>
        <p:nvSpPr>
          <p:cNvPr id="33796"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6CF52BDD-6F7C-4E34-88E0-01793992AE68}" type="slidenum">
              <a:rPr lang="en-US" altLang="ja-JP">
                <a:latin typeface="Calibri" panose="020F0502020204030204" pitchFamily="34" charset="0"/>
                <a:ea typeface="メイリオ" panose="020B0604030504040204" pitchFamily="50" charset="-128"/>
              </a:rPr>
              <a:pPr/>
              <a:t>30</a:t>
            </a:fld>
            <a:endParaRPr lang="en-US" altLang="ja-JP" dirty="0">
              <a:latin typeface="Calibri" panose="020F0502020204030204" pitchFamily="34" charset="0"/>
              <a:ea typeface="メイリオ" panose="020B0604030504040204" pitchFamily="50" charset="-128"/>
            </a:endParaRPr>
          </a:p>
        </p:txBody>
      </p:sp>
      <p:sp>
        <p:nvSpPr>
          <p:cNvPr id="18" name="Rectangle 2"/>
          <p:cNvSpPr>
            <a:spLocks noGrp="1" noChangeArrowheads="1"/>
          </p:cNvSpPr>
          <p:nvPr>
            <p:ph type="title"/>
          </p:nvPr>
        </p:nvSpPr>
        <p:spPr/>
        <p:txBody>
          <a:bodyPr>
            <a:normAutofit fontScale="90000"/>
          </a:bodyPr>
          <a:lstStyle/>
          <a:p>
            <a:pPr eaLnBrk="1" hangingPunct="1"/>
            <a:r>
              <a:rPr lang="ja-JP" altLang="en-US" dirty="0"/>
              <a:t>個々のサーバの状態と状態遷移</a:t>
            </a:r>
          </a:p>
        </p:txBody>
      </p:sp>
    </p:spTree>
    <p:extLst>
      <p:ext uri="{BB962C8B-B14F-4D97-AF65-F5344CB8AC3E}">
        <p14:creationId xmlns:p14="http://schemas.microsoft.com/office/powerpoint/2010/main" val="582837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666249" y="1144588"/>
            <a:ext cx="7772400" cy="762000"/>
          </a:xfrm>
        </p:spPr>
        <p:txBody>
          <a:bodyPr>
            <a:normAutofit fontScale="70000" lnSpcReduction="20000"/>
          </a:bodyPr>
          <a:lstStyle/>
          <a:p>
            <a:pPr marL="0" indent="0" eaLnBrk="1" hangingPunct="1">
              <a:buNone/>
            </a:pPr>
            <a:r>
              <a:rPr lang="ja-JP" altLang="en-US" dirty="0"/>
              <a:t>・</a:t>
            </a:r>
            <a:r>
              <a:rPr lang="en-US" altLang="ja-JP" dirty="0"/>
              <a:t>K=1 </a:t>
            </a:r>
            <a:r>
              <a:rPr lang="ja-JP" altLang="en-US" dirty="0"/>
              <a:t>なので，</a:t>
            </a:r>
            <a:r>
              <a:rPr lang="ja-JP" altLang="en-US" b="1" dirty="0">
                <a:solidFill>
                  <a:srgbClr val="C00000"/>
                </a:solidFill>
              </a:rPr>
              <a:t>待ち行列の長さ</a:t>
            </a:r>
            <a:r>
              <a:rPr lang="ja-JP" altLang="en-US" dirty="0"/>
              <a:t>は０か１</a:t>
            </a:r>
            <a:endParaRPr lang="en-US" altLang="ja-JP" dirty="0"/>
          </a:p>
          <a:p>
            <a:pPr marL="0" indent="0" eaLnBrk="1" hangingPunct="1">
              <a:buNone/>
            </a:pPr>
            <a:r>
              <a:rPr lang="ja-JP" altLang="en-US" dirty="0"/>
              <a:t>・状態遷移の確率は，下図の通り</a:t>
            </a:r>
          </a:p>
        </p:txBody>
      </p:sp>
      <p:sp>
        <p:nvSpPr>
          <p:cNvPr id="35844" name="Oval 4"/>
          <p:cNvSpPr>
            <a:spLocks noChangeArrowheads="1"/>
          </p:cNvSpPr>
          <p:nvPr/>
        </p:nvSpPr>
        <p:spPr bwMode="auto">
          <a:xfrm>
            <a:off x="1295400" y="3429000"/>
            <a:ext cx="2209800" cy="21336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35845" name="Text Box 5"/>
          <p:cNvSpPr txBox="1">
            <a:spLocks noChangeArrowheads="1"/>
          </p:cNvSpPr>
          <p:nvPr/>
        </p:nvSpPr>
        <p:spPr bwMode="auto">
          <a:xfrm>
            <a:off x="-16478" y="3810000"/>
            <a:ext cx="485261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dirty="0">
                <a:latin typeface="Calibri" panose="020F0502020204030204" pitchFamily="34" charset="0"/>
                <a:ea typeface="メイリオ" panose="020B0604030504040204" pitchFamily="50" charset="-128"/>
              </a:rPr>
              <a:t>待ち行列の</a:t>
            </a:r>
          </a:p>
          <a:p>
            <a:pPr algn="ctr" eaLnBrk="1" hangingPunct="1"/>
            <a:r>
              <a:rPr lang="ja-JP" altLang="en-US" sz="2800" dirty="0">
                <a:latin typeface="Calibri" panose="020F0502020204030204" pitchFamily="34" charset="0"/>
                <a:ea typeface="メイリオ" panose="020B0604030504040204" pitchFamily="50" charset="-128"/>
              </a:rPr>
              <a:t>長さが０</a:t>
            </a:r>
          </a:p>
          <a:p>
            <a:pPr algn="ctr" eaLnBrk="1" hangingPunct="1"/>
            <a:r>
              <a:rPr lang="ja-JP" altLang="en-US" sz="2800" dirty="0">
                <a:latin typeface="Calibri" panose="020F0502020204030204" pitchFamily="34" charset="0"/>
                <a:ea typeface="メイリオ" panose="020B0604030504040204" pitchFamily="50" charset="-128"/>
              </a:rPr>
              <a:t>（ジョブを処理していない）</a:t>
            </a:r>
          </a:p>
        </p:txBody>
      </p:sp>
      <p:sp>
        <p:nvSpPr>
          <p:cNvPr id="35846" name="Oval 6"/>
          <p:cNvSpPr>
            <a:spLocks noChangeArrowheads="1"/>
          </p:cNvSpPr>
          <p:nvPr/>
        </p:nvSpPr>
        <p:spPr bwMode="auto">
          <a:xfrm>
            <a:off x="5638800" y="3429000"/>
            <a:ext cx="2209800" cy="2133600"/>
          </a:xfrm>
          <a:prstGeom prst="ellipse">
            <a:avLst/>
          </a:prstGeom>
          <a:noFill/>
          <a:ln w="2857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35847" name="Text Box 7"/>
          <p:cNvSpPr txBox="1">
            <a:spLocks noChangeArrowheads="1"/>
          </p:cNvSpPr>
          <p:nvPr/>
        </p:nvSpPr>
        <p:spPr bwMode="auto">
          <a:xfrm>
            <a:off x="5039512" y="3810000"/>
            <a:ext cx="341632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800" dirty="0">
                <a:latin typeface="Calibri" panose="020F0502020204030204" pitchFamily="34" charset="0"/>
                <a:ea typeface="メイリオ" panose="020B0604030504040204" pitchFamily="50" charset="-128"/>
              </a:rPr>
              <a:t>待ち行列の</a:t>
            </a:r>
          </a:p>
          <a:p>
            <a:pPr algn="ctr" eaLnBrk="1" hangingPunct="1"/>
            <a:r>
              <a:rPr lang="ja-JP" altLang="en-US" sz="2800" dirty="0">
                <a:latin typeface="Calibri" panose="020F0502020204030204" pitchFamily="34" charset="0"/>
                <a:ea typeface="メイリオ" panose="020B0604030504040204" pitchFamily="50" charset="-128"/>
              </a:rPr>
              <a:t>長さが１</a:t>
            </a:r>
          </a:p>
          <a:p>
            <a:pPr algn="ctr" eaLnBrk="1" hangingPunct="1"/>
            <a:r>
              <a:rPr lang="ja-JP" altLang="en-US" sz="2800" dirty="0">
                <a:latin typeface="Calibri" panose="020F0502020204030204" pitchFamily="34" charset="0"/>
                <a:ea typeface="メイリオ" panose="020B0604030504040204" pitchFamily="50" charset="-128"/>
              </a:rPr>
              <a:t>（ジョブを処理中）</a:t>
            </a:r>
          </a:p>
        </p:txBody>
      </p:sp>
      <p:cxnSp>
        <p:nvCxnSpPr>
          <p:cNvPr id="35848" name="AutoShape 8"/>
          <p:cNvCxnSpPr>
            <a:cxnSpLocks noChangeShapeType="1"/>
            <a:stCxn id="35844" idx="7"/>
            <a:endCxn id="35846" idx="1"/>
          </p:cNvCxnSpPr>
          <p:nvPr/>
        </p:nvCxnSpPr>
        <p:spPr bwMode="auto">
          <a:xfrm rot="5400000" flipV="1">
            <a:off x="4571206" y="2337594"/>
            <a:ext cx="1588" cy="2781300"/>
          </a:xfrm>
          <a:prstGeom prst="curvedConnector3">
            <a:avLst>
              <a:gd name="adj1" fmla="val -44900005"/>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49" name="AutoShape 9"/>
          <p:cNvCxnSpPr>
            <a:cxnSpLocks noChangeShapeType="1"/>
            <a:stCxn id="35846" idx="3"/>
            <a:endCxn id="35844" idx="5"/>
          </p:cNvCxnSpPr>
          <p:nvPr/>
        </p:nvCxnSpPr>
        <p:spPr bwMode="auto">
          <a:xfrm rot="5400000">
            <a:off x="4571206" y="3874294"/>
            <a:ext cx="1588" cy="2781300"/>
          </a:xfrm>
          <a:prstGeom prst="curvedConnector3">
            <a:avLst>
              <a:gd name="adj1" fmla="val 47499995"/>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50" name="AutoShape 10"/>
          <p:cNvCxnSpPr>
            <a:cxnSpLocks noChangeShapeType="1"/>
            <a:stCxn id="35846" idx="7"/>
            <a:endCxn id="35846" idx="5"/>
          </p:cNvCxnSpPr>
          <p:nvPr/>
        </p:nvCxnSpPr>
        <p:spPr bwMode="auto">
          <a:xfrm rot="5400000" flipV="1">
            <a:off x="6757194" y="4495006"/>
            <a:ext cx="1536700" cy="1588"/>
          </a:xfrm>
          <a:prstGeom prst="curvedConnector5">
            <a:avLst>
              <a:gd name="adj1" fmla="val -24898"/>
              <a:gd name="adj2" fmla="val 93499995"/>
              <a:gd name="adj3" fmla="val 130574"/>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851" name="AutoShape 11"/>
          <p:cNvCxnSpPr>
            <a:cxnSpLocks noChangeShapeType="1"/>
            <a:stCxn id="35844" idx="1"/>
            <a:endCxn id="35844" idx="3"/>
          </p:cNvCxnSpPr>
          <p:nvPr/>
        </p:nvCxnSpPr>
        <p:spPr bwMode="auto">
          <a:xfrm rot="5400000" flipV="1">
            <a:off x="851694" y="4495006"/>
            <a:ext cx="1536700" cy="1588"/>
          </a:xfrm>
          <a:prstGeom prst="curvedConnector5">
            <a:avLst>
              <a:gd name="adj1" fmla="val -20250"/>
              <a:gd name="adj2" fmla="val -86600005"/>
              <a:gd name="adj3" fmla="val 122208"/>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852" name="Text Box 12"/>
          <p:cNvSpPr txBox="1">
            <a:spLocks noChangeArrowheads="1"/>
          </p:cNvSpPr>
          <p:nvPr/>
        </p:nvSpPr>
        <p:spPr bwMode="auto">
          <a:xfrm>
            <a:off x="4038600" y="2286000"/>
            <a:ext cx="94609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λ⊿ </a:t>
            </a:r>
            <a:r>
              <a:rPr lang="en-US" altLang="ja-JP" sz="3600" i="1" dirty="0">
                <a:latin typeface="Calibri" panose="020F0502020204030204" pitchFamily="34" charset="0"/>
                <a:ea typeface="メイリオ" panose="020B0604030504040204" pitchFamily="50" charset="-128"/>
              </a:rPr>
              <a:t>t</a:t>
            </a:r>
          </a:p>
        </p:txBody>
      </p:sp>
      <p:sp>
        <p:nvSpPr>
          <p:cNvPr id="35853" name="Text Box 13"/>
          <p:cNvSpPr txBox="1">
            <a:spLocks noChangeArrowheads="1"/>
          </p:cNvSpPr>
          <p:nvPr/>
        </p:nvSpPr>
        <p:spPr bwMode="auto">
          <a:xfrm>
            <a:off x="4114800" y="6019800"/>
            <a:ext cx="97654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μ⊿ </a:t>
            </a:r>
            <a:r>
              <a:rPr lang="en-US" altLang="ja-JP" sz="3600" i="1" dirty="0">
                <a:latin typeface="Calibri" panose="020F0502020204030204" pitchFamily="34" charset="0"/>
                <a:ea typeface="メイリオ" panose="020B0604030504040204" pitchFamily="50" charset="-128"/>
              </a:rPr>
              <a:t>t</a:t>
            </a:r>
          </a:p>
        </p:txBody>
      </p:sp>
      <p:sp>
        <p:nvSpPr>
          <p:cNvPr id="35854" name="Text Box 14"/>
          <p:cNvSpPr txBox="1">
            <a:spLocks noChangeArrowheads="1"/>
          </p:cNvSpPr>
          <p:nvPr/>
        </p:nvSpPr>
        <p:spPr bwMode="auto">
          <a:xfrm>
            <a:off x="304800" y="2743200"/>
            <a:ext cx="16642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１－</a:t>
            </a:r>
            <a:r>
              <a:rPr lang="en-US" altLang="ja-JP" sz="2800" dirty="0">
                <a:latin typeface="Calibri" panose="020F0502020204030204" pitchFamily="34" charset="0"/>
                <a:ea typeface="メイリオ" panose="020B0604030504040204" pitchFamily="50" charset="-128"/>
              </a:rPr>
              <a:t>λ⊿ </a:t>
            </a:r>
            <a:r>
              <a:rPr lang="en-US" altLang="ja-JP" sz="3600" i="1" dirty="0">
                <a:latin typeface="Calibri" panose="020F0502020204030204" pitchFamily="34" charset="0"/>
                <a:ea typeface="メイリオ" panose="020B0604030504040204" pitchFamily="50" charset="-128"/>
              </a:rPr>
              <a:t>t</a:t>
            </a:r>
          </a:p>
        </p:txBody>
      </p:sp>
      <p:sp>
        <p:nvSpPr>
          <p:cNvPr id="35855" name="Text Box 15"/>
          <p:cNvSpPr txBox="1">
            <a:spLocks noChangeArrowheads="1"/>
          </p:cNvSpPr>
          <p:nvPr/>
        </p:nvSpPr>
        <p:spPr bwMode="auto">
          <a:xfrm>
            <a:off x="7239000" y="2720975"/>
            <a:ext cx="17986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１－ </a:t>
            </a:r>
            <a:r>
              <a:rPr lang="en-US" altLang="ja-JP" sz="2800" dirty="0">
                <a:latin typeface="Calibri" panose="020F0502020204030204" pitchFamily="34" charset="0"/>
                <a:ea typeface="メイリオ" panose="020B0604030504040204" pitchFamily="50" charset="-128"/>
              </a:rPr>
              <a:t>μ⊿ </a:t>
            </a:r>
            <a:r>
              <a:rPr lang="en-US" altLang="ja-JP" sz="3600" i="1" dirty="0">
                <a:latin typeface="Calibri" panose="020F0502020204030204" pitchFamily="34" charset="0"/>
                <a:ea typeface="メイリオ" panose="020B0604030504040204" pitchFamily="50" charset="-128"/>
              </a:rPr>
              <a:t>t</a:t>
            </a:r>
          </a:p>
        </p:txBody>
      </p:sp>
      <p:sp>
        <p:nvSpPr>
          <p:cNvPr id="35856"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1D534EAD-A39E-4C02-819D-72CF8A377A00}" type="slidenum">
              <a:rPr lang="en-US" altLang="ja-JP">
                <a:latin typeface="Calibri" panose="020F0502020204030204" pitchFamily="34" charset="0"/>
                <a:ea typeface="メイリオ" panose="020B0604030504040204" pitchFamily="50" charset="-128"/>
              </a:rPr>
              <a:pPr/>
              <a:t>31</a:t>
            </a:fld>
            <a:endParaRPr lang="en-US" altLang="ja-JP" dirty="0">
              <a:latin typeface="Calibri" panose="020F0502020204030204" pitchFamily="34" charset="0"/>
              <a:ea typeface="メイリオ" panose="020B0604030504040204" pitchFamily="50" charset="-128"/>
            </a:endParaRPr>
          </a:p>
        </p:txBody>
      </p:sp>
      <p:sp>
        <p:nvSpPr>
          <p:cNvPr id="20" name="Rectangle 2"/>
          <p:cNvSpPr>
            <a:spLocks noGrp="1" noChangeArrowheads="1"/>
          </p:cNvSpPr>
          <p:nvPr>
            <p:ph type="title"/>
          </p:nvPr>
        </p:nvSpPr>
        <p:spPr/>
        <p:txBody>
          <a:bodyPr>
            <a:normAutofit fontScale="90000"/>
          </a:bodyPr>
          <a:lstStyle/>
          <a:p>
            <a:pPr eaLnBrk="1" hangingPunct="1"/>
            <a:r>
              <a:rPr lang="en-US" altLang="ja-JP" dirty="0"/>
              <a:t>M/M/1/1</a:t>
            </a:r>
            <a:r>
              <a:rPr lang="ja-JP" altLang="en-US" dirty="0"/>
              <a:t>待ち行列でのサーバの状態遷移</a:t>
            </a:r>
          </a:p>
        </p:txBody>
      </p:sp>
      <p:sp>
        <p:nvSpPr>
          <p:cNvPr id="21" name="Text Box 5"/>
          <p:cNvSpPr txBox="1">
            <a:spLocks noChangeArrowheads="1"/>
          </p:cNvSpPr>
          <p:nvPr/>
        </p:nvSpPr>
        <p:spPr bwMode="auto">
          <a:xfrm>
            <a:off x="1534518" y="5174615"/>
            <a:ext cx="1731564" cy="52322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FF0000"/>
                </a:solidFill>
                <a:latin typeface="Calibri" panose="020F0502020204030204" pitchFamily="34" charset="0"/>
                <a:ea typeface="メイリオ" panose="020B0604030504040204" pitchFamily="50" charset="-128"/>
              </a:rPr>
              <a:t>状態名 </a:t>
            </a:r>
            <a:r>
              <a:rPr lang="en-US" altLang="ja-JP" sz="2800" dirty="0" err="1">
                <a:solidFill>
                  <a:srgbClr val="FF0000"/>
                </a:solidFill>
                <a:latin typeface="Calibri" panose="020F0502020204030204" pitchFamily="34" charset="0"/>
                <a:ea typeface="メイリオ" panose="020B0604030504040204" pitchFamily="50" charset="-128"/>
              </a:rPr>
              <a:t>P0</a:t>
            </a:r>
            <a:endParaRPr lang="ja-JP" altLang="en-US" sz="2800" dirty="0">
              <a:solidFill>
                <a:srgbClr val="FF0000"/>
              </a:solidFill>
              <a:latin typeface="Calibri" panose="020F0502020204030204" pitchFamily="34" charset="0"/>
              <a:ea typeface="メイリオ" panose="020B0604030504040204" pitchFamily="50" charset="-128"/>
            </a:endParaRPr>
          </a:p>
        </p:txBody>
      </p:sp>
      <p:sp>
        <p:nvSpPr>
          <p:cNvPr id="22" name="Text Box 5"/>
          <p:cNvSpPr txBox="1">
            <a:spLocks noChangeArrowheads="1"/>
          </p:cNvSpPr>
          <p:nvPr/>
        </p:nvSpPr>
        <p:spPr bwMode="auto">
          <a:xfrm>
            <a:off x="5877918" y="5151765"/>
            <a:ext cx="1731564" cy="52322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FF0000"/>
                </a:solidFill>
                <a:latin typeface="Calibri" panose="020F0502020204030204" pitchFamily="34" charset="0"/>
                <a:ea typeface="メイリオ" panose="020B0604030504040204" pitchFamily="50" charset="-128"/>
              </a:rPr>
              <a:t>状態名 </a:t>
            </a:r>
            <a:r>
              <a:rPr lang="en-US" altLang="ja-JP" sz="2800" dirty="0" err="1">
                <a:solidFill>
                  <a:srgbClr val="FF0000"/>
                </a:solidFill>
                <a:latin typeface="Calibri" panose="020F0502020204030204" pitchFamily="34" charset="0"/>
                <a:ea typeface="メイリオ" panose="020B0604030504040204" pitchFamily="50" charset="-128"/>
              </a:rPr>
              <a:t>P1</a:t>
            </a:r>
            <a:endParaRPr lang="ja-JP" altLang="en-US" sz="2800" dirty="0">
              <a:solidFill>
                <a:srgbClr val="FF0000"/>
              </a:solidFill>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9218438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a:xfrm>
            <a:off x="457200" y="1981200"/>
            <a:ext cx="8153400" cy="1447800"/>
          </a:xfrm>
        </p:spPr>
        <p:txBody>
          <a:bodyPr>
            <a:normAutofit fontScale="70000" lnSpcReduction="20000"/>
          </a:bodyPr>
          <a:lstStyle/>
          <a:p>
            <a:pPr eaLnBrk="1" hangingPunct="1">
              <a:lnSpc>
                <a:spcPct val="180000"/>
              </a:lnSpc>
              <a:buFontTx/>
              <a:buNone/>
            </a:pPr>
            <a:r>
              <a:rPr lang="en-US" altLang="ja-JP" sz="3600"/>
              <a:t>P</a:t>
            </a:r>
            <a:r>
              <a:rPr lang="en-US" altLang="ja-JP" sz="2800"/>
              <a:t>0</a:t>
            </a:r>
            <a:r>
              <a:rPr lang="en-US" altLang="ja-JP" sz="3600"/>
              <a:t>( </a:t>
            </a:r>
            <a:r>
              <a:rPr lang="en-US" altLang="ja-JP" sz="3600" i="1"/>
              <a:t>t</a:t>
            </a:r>
            <a:r>
              <a:rPr lang="en-US" altLang="ja-JP" sz="3600"/>
              <a:t> +</a:t>
            </a:r>
            <a:r>
              <a:rPr lang="en-US" altLang="ja-JP" sz="2800"/>
              <a:t>⊿ </a:t>
            </a:r>
            <a:r>
              <a:rPr lang="en-US" altLang="ja-JP" sz="3600" i="1"/>
              <a:t>t</a:t>
            </a:r>
            <a:r>
              <a:rPr lang="en-US" altLang="ja-JP" sz="3600"/>
              <a:t> ) = (1</a:t>
            </a:r>
            <a:r>
              <a:rPr lang="ja-JP" altLang="en-US" sz="2800"/>
              <a:t>－</a:t>
            </a:r>
            <a:r>
              <a:rPr lang="ja-JP" altLang="en-US" sz="3600"/>
              <a:t> </a:t>
            </a:r>
            <a:r>
              <a:rPr lang="en-US" altLang="ja-JP" sz="2800"/>
              <a:t>λ⊿ </a:t>
            </a:r>
            <a:r>
              <a:rPr lang="en-US" altLang="ja-JP" sz="3600" i="1"/>
              <a:t>t</a:t>
            </a:r>
            <a:r>
              <a:rPr lang="en-US" altLang="ja-JP" sz="3600"/>
              <a:t>)P</a:t>
            </a:r>
            <a:r>
              <a:rPr lang="en-US" altLang="ja-JP" sz="2800"/>
              <a:t>0</a:t>
            </a:r>
            <a:r>
              <a:rPr lang="en-US" altLang="ja-JP" sz="3600"/>
              <a:t>(t) + </a:t>
            </a:r>
            <a:r>
              <a:rPr lang="en-US" altLang="ja-JP" sz="2800"/>
              <a:t>μ⊿ </a:t>
            </a:r>
            <a:r>
              <a:rPr lang="en-US" altLang="ja-JP" sz="3600" i="1"/>
              <a:t>t</a:t>
            </a:r>
            <a:r>
              <a:rPr lang="en-US" altLang="ja-JP" sz="3600"/>
              <a:t>P</a:t>
            </a:r>
            <a:r>
              <a:rPr lang="en-US" altLang="ja-JP" sz="2800"/>
              <a:t>1</a:t>
            </a:r>
            <a:r>
              <a:rPr lang="en-US" altLang="ja-JP" sz="3600"/>
              <a:t>(</a:t>
            </a:r>
            <a:r>
              <a:rPr lang="en-US" altLang="ja-JP" sz="3600" i="1"/>
              <a:t>t</a:t>
            </a:r>
            <a:r>
              <a:rPr lang="en-US" altLang="ja-JP" sz="3600"/>
              <a:t>)</a:t>
            </a:r>
          </a:p>
          <a:p>
            <a:pPr eaLnBrk="1" hangingPunct="1">
              <a:lnSpc>
                <a:spcPct val="180000"/>
              </a:lnSpc>
              <a:buFontTx/>
              <a:buNone/>
            </a:pPr>
            <a:r>
              <a:rPr lang="en-US" altLang="ja-JP" sz="3600"/>
              <a:t>P</a:t>
            </a:r>
            <a:r>
              <a:rPr lang="en-US" altLang="ja-JP" sz="2800"/>
              <a:t>1</a:t>
            </a:r>
            <a:r>
              <a:rPr lang="en-US" altLang="ja-JP" sz="3600"/>
              <a:t>( </a:t>
            </a:r>
            <a:r>
              <a:rPr lang="en-US" altLang="ja-JP" sz="3600" i="1"/>
              <a:t>t</a:t>
            </a:r>
            <a:r>
              <a:rPr lang="en-US" altLang="ja-JP" sz="3600"/>
              <a:t> +</a:t>
            </a:r>
            <a:r>
              <a:rPr lang="en-US" altLang="ja-JP" sz="2800"/>
              <a:t>⊿ </a:t>
            </a:r>
            <a:r>
              <a:rPr lang="en-US" altLang="ja-JP" sz="3600" i="1"/>
              <a:t>t</a:t>
            </a:r>
            <a:r>
              <a:rPr lang="en-US" altLang="ja-JP" sz="3600"/>
              <a:t> ) = </a:t>
            </a:r>
            <a:r>
              <a:rPr lang="en-US" altLang="ja-JP" sz="2800"/>
              <a:t>λ⊿ </a:t>
            </a:r>
            <a:r>
              <a:rPr lang="en-US" altLang="ja-JP" sz="3600" i="1"/>
              <a:t>t</a:t>
            </a:r>
            <a:r>
              <a:rPr lang="en-US" altLang="ja-JP" sz="3600"/>
              <a:t>P</a:t>
            </a:r>
            <a:r>
              <a:rPr lang="en-US" altLang="ja-JP" sz="2800"/>
              <a:t>0</a:t>
            </a:r>
            <a:r>
              <a:rPr lang="en-US" altLang="ja-JP" sz="3600"/>
              <a:t>(</a:t>
            </a:r>
            <a:r>
              <a:rPr lang="en-US" altLang="ja-JP" sz="3600" i="1"/>
              <a:t>t</a:t>
            </a:r>
            <a:r>
              <a:rPr lang="en-US" altLang="ja-JP" sz="3600"/>
              <a:t>) + (1</a:t>
            </a:r>
            <a:r>
              <a:rPr lang="ja-JP" altLang="en-US" sz="2800"/>
              <a:t>－</a:t>
            </a:r>
            <a:r>
              <a:rPr lang="ja-JP" altLang="en-US" sz="3600"/>
              <a:t> </a:t>
            </a:r>
            <a:r>
              <a:rPr lang="en-US" altLang="ja-JP" sz="2800"/>
              <a:t>μ⊿</a:t>
            </a:r>
            <a:r>
              <a:rPr lang="en-US" altLang="ja-JP" sz="2800" i="1"/>
              <a:t> </a:t>
            </a:r>
            <a:r>
              <a:rPr lang="en-US" altLang="ja-JP" sz="3600" i="1"/>
              <a:t>t</a:t>
            </a:r>
            <a:r>
              <a:rPr lang="en-US" altLang="ja-JP" sz="3600"/>
              <a:t>)P</a:t>
            </a:r>
            <a:r>
              <a:rPr lang="en-US" altLang="ja-JP" sz="2800"/>
              <a:t>1</a:t>
            </a:r>
            <a:r>
              <a:rPr lang="en-US" altLang="ja-JP" sz="3600"/>
              <a:t>(</a:t>
            </a:r>
            <a:r>
              <a:rPr lang="en-US" altLang="ja-JP" sz="3600" i="1"/>
              <a:t>t</a:t>
            </a:r>
            <a:r>
              <a:rPr lang="en-US" altLang="ja-JP" sz="3600"/>
              <a:t>)</a:t>
            </a:r>
          </a:p>
        </p:txBody>
      </p:sp>
      <p:sp>
        <p:nvSpPr>
          <p:cNvPr id="36868"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FDB0A4ED-3B2F-41E5-9277-D3C1C319C1DB}" type="slidenum">
              <a:rPr lang="en-US" altLang="ja-JP">
                <a:latin typeface="Calibri" panose="020F0502020204030204" pitchFamily="34" charset="0"/>
                <a:ea typeface="メイリオ" panose="020B0604030504040204" pitchFamily="50" charset="-128"/>
              </a:rPr>
              <a:pPr/>
              <a:t>32</a:t>
            </a:fld>
            <a:endParaRPr lang="en-US" altLang="ja-JP" dirty="0">
              <a:latin typeface="Calibri" panose="020F0502020204030204" pitchFamily="34" charset="0"/>
              <a:ea typeface="メイリオ" panose="020B0604030504040204" pitchFamily="50" charset="-128"/>
            </a:endParaRPr>
          </a:p>
        </p:txBody>
      </p:sp>
      <p:sp>
        <p:nvSpPr>
          <p:cNvPr id="6" name="Rectangle 2"/>
          <p:cNvSpPr>
            <a:spLocks noGrp="1" noChangeArrowheads="1"/>
          </p:cNvSpPr>
          <p:nvPr>
            <p:ph type="title"/>
          </p:nvPr>
        </p:nvSpPr>
        <p:spPr/>
        <p:txBody>
          <a:bodyPr>
            <a:normAutofit fontScale="90000"/>
          </a:bodyPr>
          <a:lstStyle/>
          <a:p>
            <a:pPr eaLnBrk="1" hangingPunct="1"/>
            <a:r>
              <a:rPr lang="en-US" altLang="ja-JP" dirty="0"/>
              <a:t>M/M/1/1</a:t>
            </a:r>
            <a:r>
              <a:rPr lang="ja-JP" altLang="en-US" dirty="0"/>
              <a:t>待ち行列でのサーバの状態遷移</a:t>
            </a:r>
          </a:p>
        </p:txBody>
      </p:sp>
    </p:spTree>
    <p:extLst>
      <p:ext uri="{BB962C8B-B14F-4D97-AF65-F5344CB8AC3E}">
        <p14:creationId xmlns:p14="http://schemas.microsoft.com/office/powerpoint/2010/main" val="33010506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1512277" y="1104314"/>
            <a:ext cx="6096000" cy="838200"/>
          </a:xfrm>
        </p:spPr>
        <p:txBody>
          <a:bodyPr>
            <a:normAutofit fontScale="92500"/>
          </a:bodyPr>
          <a:lstStyle/>
          <a:p>
            <a:pPr eaLnBrk="1" hangingPunct="1">
              <a:buFontTx/>
              <a:buNone/>
            </a:pPr>
            <a:r>
              <a:rPr lang="en-US" altLang="ja-JP" sz="3600"/>
              <a:t>lim P</a:t>
            </a:r>
            <a:r>
              <a:rPr lang="en-US" altLang="ja-JP" sz="2800"/>
              <a:t>0</a:t>
            </a:r>
            <a:r>
              <a:rPr lang="en-US" altLang="ja-JP" sz="3600"/>
              <a:t>(</a:t>
            </a:r>
            <a:r>
              <a:rPr lang="en-US" altLang="ja-JP" sz="3600" i="1"/>
              <a:t>t</a:t>
            </a:r>
            <a:r>
              <a:rPr lang="en-US" altLang="ja-JP" sz="3600"/>
              <a:t>), lim P</a:t>
            </a:r>
            <a:r>
              <a:rPr lang="en-US" altLang="ja-JP" sz="2800"/>
              <a:t>1</a:t>
            </a:r>
            <a:r>
              <a:rPr lang="en-US" altLang="ja-JP" sz="3600"/>
              <a:t>(</a:t>
            </a:r>
            <a:r>
              <a:rPr lang="en-US" altLang="ja-JP" sz="3600" i="1"/>
              <a:t>t</a:t>
            </a:r>
            <a:r>
              <a:rPr lang="en-US" altLang="ja-JP" sz="3600"/>
              <a:t>) </a:t>
            </a:r>
            <a:r>
              <a:rPr lang="ja-JP" altLang="en-US" sz="3600"/>
              <a:t>を求めよう</a:t>
            </a:r>
          </a:p>
        </p:txBody>
      </p:sp>
      <p:sp>
        <p:nvSpPr>
          <p:cNvPr id="37892" name="Text Box 4"/>
          <p:cNvSpPr txBox="1">
            <a:spLocks noChangeArrowheads="1"/>
          </p:cNvSpPr>
          <p:nvPr/>
        </p:nvSpPr>
        <p:spPr bwMode="auto">
          <a:xfrm>
            <a:off x="1436077" y="1485314"/>
            <a:ext cx="8467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a:t>
            </a:r>
          </a:p>
        </p:txBody>
      </p:sp>
      <p:sp>
        <p:nvSpPr>
          <p:cNvPr id="37893" name="Text Box 5"/>
          <p:cNvSpPr txBox="1">
            <a:spLocks noChangeArrowheads="1"/>
          </p:cNvSpPr>
          <p:nvPr/>
        </p:nvSpPr>
        <p:spPr bwMode="auto">
          <a:xfrm>
            <a:off x="3264877" y="1485314"/>
            <a:ext cx="8467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i="1"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a:t>
            </a:r>
          </a:p>
        </p:txBody>
      </p:sp>
      <p:sp>
        <p:nvSpPr>
          <p:cNvPr id="37894" name="Text Box 6"/>
          <p:cNvSpPr txBox="1">
            <a:spLocks noChangeArrowheads="1"/>
          </p:cNvSpPr>
          <p:nvPr/>
        </p:nvSpPr>
        <p:spPr bwMode="auto">
          <a:xfrm>
            <a:off x="658202" y="2212389"/>
            <a:ext cx="747553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i="1"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 </a:t>
            </a:r>
            <a:r>
              <a:rPr lang="ja-JP" altLang="en-US" sz="2400" dirty="0">
                <a:latin typeface="Calibri" panose="020F0502020204030204" pitchFamily="34" charset="0"/>
                <a:ea typeface="メイリオ" panose="020B0604030504040204" pitchFamily="50" charset="-128"/>
              </a:rPr>
              <a:t>のとき </a:t>
            </a:r>
            <a:r>
              <a:rPr lang="en-US" altLang="ja-JP" sz="2400" dirty="0" err="1">
                <a:latin typeface="Calibri" panose="020F0502020204030204" pitchFamily="34" charset="0"/>
                <a:ea typeface="メイリオ" panose="020B0604030504040204" pitchFamily="50" charset="-128"/>
              </a:rPr>
              <a:t>P</a:t>
            </a:r>
            <a:r>
              <a:rPr lang="en-US" altLang="ja-JP" dirty="0" err="1">
                <a:latin typeface="Calibri" panose="020F0502020204030204" pitchFamily="34" charset="0"/>
                <a:ea typeface="メイリオ" panose="020B0604030504040204" pitchFamily="50" charset="-128"/>
              </a:rPr>
              <a:t>0</a:t>
            </a:r>
            <a:r>
              <a:rPr lang="en-US" altLang="ja-JP" sz="2400" dirty="0">
                <a:latin typeface="Calibri" panose="020F0502020204030204" pitchFamily="34" charset="0"/>
                <a:ea typeface="メイリオ" panose="020B0604030504040204" pitchFamily="50" charset="-128"/>
              </a:rPr>
              <a:t>(</a:t>
            </a:r>
            <a:r>
              <a:rPr lang="en-US" altLang="ja-JP" sz="2400" i="1"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 →</a:t>
            </a:r>
            <a:r>
              <a:rPr lang="en-US" altLang="ja-JP" sz="2400" dirty="0" err="1">
                <a:latin typeface="Calibri" panose="020F0502020204030204" pitchFamily="34" charset="0"/>
                <a:ea typeface="メイリオ" panose="020B0604030504040204" pitchFamily="50" charset="-128"/>
              </a:rPr>
              <a:t>P</a:t>
            </a:r>
            <a:r>
              <a:rPr lang="en-US" altLang="ja-JP" dirty="0" err="1">
                <a:latin typeface="Calibri" panose="020F0502020204030204" pitchFamily="34" charset="0"/>
                <a:ea typeface="メイリオ" panose="020B0604030504040204" pitchFamily="50" charset="-128"/>
              </a:rPr>
              <a:t>0</a:t>
            </a:r>
            <a:r>
              <a:rPr lang="en-US" altLang="ja-JP" sz="2400" dirty="0">
                <a:latin typeface="Calibri" panose="020F0502020204030204" pitchFamily="34" charset="0"/>
                <a:ea typeface="メイリオ" panose="020B0604030504040204" pitchFamily="50" charset="-128"/>
              </a:rPr>
              <a:t>, </a:t>
            </a:r>
            <a:r>
              <a:rPr lang="en-US" altLang="ja-JP" sz="2400" dirty="0" err="1">
                <a:latin typeface="Calibri" panose="020F0502020204030204" pitchFamily="34" charset="0"/>
                <a:ea typeface="メイリオ" panose="020B0604030504040204" pitchFamily="50" charset="-128"/>
              </a:rPr>
              <a:t>P</a:t>
            </a:r>
            <a:r>
              <a:rPr lang="en-US" altLang="ja-JP" dirty="0" err="1">
                <a:latin typeface="Calibri" panose="020F0502020204030204" pitchFamily="34" charset="0"/>
                <a:ea typeface="メイリオ" panose="020B0604030504040204" pitchFamily="50" charset="-128"/>
              </a:rPr>
              <a:t>1</a:t>
            </a:r>
            <a:r>
              <a:rPr lang="en-US" altLang="ja-JP" sz="2400" dirty="0">
                <a:latin typeface="Calibri" panose="020F0502020204030204" pitchFamily="34" charset="0"/>
                <a:ea typeface="メイリオ" panose="020B0604030504040204" pitchFamily="50" charset="-128"/>
              </a:rPr>
              <a:t>(</a:t>
            </a:r>
            <a:r>
              <a:rPr lang="en-US" altLang="ja-JP" sz="2400" i="1"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a:t>
            </a:r>
            <a:r>
              <a:rPr lang="en-US" altLang="ja-JP" sz="2400" dirty="0" err="1">
                <a:latin typeface="Calibri" panose="020F0502020204030204" pitchFamily="34" charset="0"/>
                <a:ea typeface="メイリオ" panose="020B0604030504040204" pitchFamily="50" charset="-128"/>
              </a:rPr>
              <a:t>P</a:t>
            </a:r>
            <a:r>
              <a:rPr lang="en-US" altLang="ja-JP" dirty="0" err="1">
                <a:latin typeface="Calibri" panose="020F0502020204030204" pitchFamily="34" charset="0"/>
                <a:ea typeface="メイリオ" panose="020B0604030504040204" pitchFamily="50" charset="-128"/>
              </a:rPr>
              <a:t>1</a:t>
            </a:r>
            <a:r>
              <a:rPr lang="en-US" altLang="ja-JP" sz="2400" dirty="0">
                <a:latin typeface="Calibri" panose="020F0502020204030204" pitchFamily="34" charset="0"/>
                <a:ea typeface="メイリオ" panose="020B0604030504040204" pitchFamily="50" charset="-128"/>
              </a:rPr>
              <a:t> </a:t>
            </a:r>
            <a:r>
              <a:rPr lang="ja-JP" altLang="en-US" sz="2400" dirty="0">
                <a:latin typeface="Calibri" panose="020F0502020204030204" pitchFamily="34" charset="0"/>
                <a:ea typeface="メイリオ" panose="020B0604030504040204" pitchFamily="50" charset="-128"/>
              </a:rPr>
              <a:t>（収束する）と仮定する</a:t>
            </a:r>
          </a:p>
        </p:txBody>
      </p:sp>
      <p:grpSp>
        <p:nvGrpSpPr>
          <p:cNvPr id="37895" name="Group 7"/>
          <p:cNvGrpSpPr>
            <a:grpSpLocks/>
          </p:cNvGrpSpPr>
          <p:nvPr/>
        </p:nvGrpSpPr>
        <p:grpSpPr bwMode="auto">
          <a:xfrm>
            <a:off x="826477" y="2853741"/>
            <a:ext cx="1219200" cy="922338"/>
            <a:chOff x="432" y="1966"/>
            <a:chExt cx="768" cy="581"/>
          </a:xfrm>
        </p:grpSpPr>
        <p:sp>
          <p:nvSpPr>
            <p:cNvPr id="37912" name="Text Box 8"/>
            <p:cNvSpPr txBox="1">
              <a:spLocks noChangeArrowheads="1"/>
            </p:cNvSpPr>
            <p:nvPr/>
          </p:nvSpPr>
          <p:spPr bwMode="auto">
            <a:xfrm>
              <a:off x="480" y="1966"/>
              <a:ext cx="716"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i="1" dirty="0">
                  <a:solidFill>
                    <a:srgbClr val="036C00"/>
                  </a:solidFill>
                  <a:latin typeface="Calibri" panose="020F0502020204030204" pitchFamily="34" charset="0"/>
                  <a:ea typeface="メイリオ" panose="020B0604030504040204" pitchFamily="50" charset="-128"/>
                </a:rPr>
                <a:t>d </a:t>
              </a:r>
              <a:r>
                <a:rPr lang="en-US" altLang="ja-JP" sz="2400" dirty="0" err="1">
                  <a:solidFill>
                    <a:srgbClr val="036C00"/>
                  </a:solidFill>
                  <a:latin typeface="Calibri" panose="020F0502020204030204" pitchFamily="34" charset="0"/>
                  <a:ea typeface="メイリオ" panose="020B0604030504040204" pitchFamily="50" charset="-128"/>
                </a:rPr>
                <a:t>P</a:t>
              </a:r>
              <a:r>
                <a:rPr lang="en-US" altLang="ja-JP" sz="1800" dirty="0" err="1">
                  <a:solidFill>
                    <a:srgbClr val="036C00"/>
                  </a:solidFill>
                  <a:latin typeface="Calibri" panose="020F0502020204030204" pitchFamily="34" charset="0"/>
                  <a:ea typeface="メイリオ" panose="020B0604030504040204" pitchFamily="50" charset="-128"/>
                </a:rPr>
                <a:t>0</a:t>
              </a:r>
              <a:r>
                <a:rPr lang="en-US" altLang="ja-JP" sz="2400" dirty="0">
                  <a:solidFill>
                    <a:srgbClr val="036C00"/>
                  </a:solidFill>
                  <a:latin typeface="Calibri" panose="020F0502020204030204" pitchFamily="34" charset="0"/>
                  <a:ea typeface="メイリオ" panose="020B0604030504040204" pitchFamily="50" charset="-128"/>
                </a:rPr>
                <a:t>( </a:t>
              </a:r>
              <a:r>
                <a:rPr lang="en-US" altLang="ja-JP" sz="2400" i="1" dirty="0">
                  <a:solidFill>
                    <a:srgbClr val="036C00"/>
                  </a:solidFill>
                  <a:latin typeface="Calibri" panose="020F0502020204030204" pitchFamily="34" charset="0"/>
                  <a:ea typeface="メイリオ" panose="020B0604030504040204" pitchFamily="50" charset="-128"/>
                </a:rPr>
                <a:t>t</a:t>
              </a:r>
              <a:r>
                <a:rPr lang="en-US" altLang="ja-JP" sz="2400" dirty="0">
                  <a:solidFill>
                    <a:srgbClr val="036C00"/>
                  </a:solidFill>
                  <a:latin typeface="Calibri" panose="020F0502020204030204" pitchFamily="34" charset="0"/>
                  <a:ea typeface="メイリオ" panose="020B0604030504040204" pitchFamily="50" charset="-128"/>
                </a:rPr>
                <a:t> )</a:t>
              </a:r>
            </a:p>
          </p:txBody>
        </p:sp>
        <p:sp>
          <p:nvSpPr>
            <p:cNvPr id="37913" name="Line 9"/>
            <p:cNvSpPr>
              <a:spLocks noChangeShapeType="1"/>
            </p:cNvSpPr>
            <p:nvPr/>
          </p:nvSpPr>
          <p:spPr bwMode="auto">
            <a:xfrm>
              <a:off x="432" y="2256"/>
              <a:ext cx="768" cy="0"/>
            </a:xfrm>
            <a:prstGeom prst="line">
              <a:avLst/>
            </a:prstGeom>
            <a:noFill/>
            <a:ln w="9525">
              <a:solidFill>
                <a:srgbClr val="036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7914" name="Text Box 10"/>
            <p:cNvSpPr txBox="1">
              <a:spLocks noChangeArrowheads="1"/>
            </p:cNvSpPr>
            <p:nvPr/>
          </p:nvSpPr>
          <p:spPr bwMode="auto">
            <a:xfrm>
              <a:off x="624" y="2256"/>
              <a:ext cx="281"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i="1" dirty="0" err="1">
                  <a:solidFill>
                    <a:srgbClr val="036C00"/>
                  </a:solidFill>
                  <a:latin typeface="Calibri" panose="020F0502020204030204" pitchFamily="34" charset="0"/>
                  <a:ea typeface="メイリオ" panose="020B0604030504040204" pitchFamily="50" charset="-128"/>
                </a:rPr>
                <a:t>dt</a:t>
              </a:r>
              <a:endParaRPr lang="en-US" altLang="ja-JP" sz="2400" dirty="0">
                <a:solidFill>
                  <a:srgbClr val="036C00"/>
                </a:solidFill>
                <a:latin typeface="Calibri" panose="020F0502020204030204" pitchFamily="34" charset="0"/>
                <a:ea typeface="メイリオ" panose="020B0604030504040204" pitchFamily="50" charset="-128"/>
              </a:endParaRPr>
            </a:p>
          </p:txBody>
        </p:sp>
      </p:grpSp>
      <p:sp>
        <p:nvSpPr>
          <p:cNvPr id="37896" name="Text Box 11"/>
          <p:cNvSpPr txBox="1">
            <a:spLocks noChangeArrowheads="1"/>
          </p:cNvSpPr>
          <p:nvPr/>
        </p:nvSpPr>
        <p:spPr bwMode="auto">
          <a:xfrm>
            <a:off x="2121877" y="3034714"/>
            <a:ext cx="25042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i="1" dirty="0">
                <a:solidFill>
                  <a:srgbClr val="036C00"/>
                </a:solidFill>
                <a:latin typeface="Calibri" panose="020F0502020204030204" pitchFamily="34" charset="0"/>
                <a:ea typeface="メイリオ" panose="020B0604030504040204" pitchFamily="50" charset="-128"/>
              </a:rPr>
              <a:t>= </a:t>
            </a:r>
            <a:r>
              <a:rPr lang="ja-JP" altLang="en-US" dirty="0">
                <a:solidFill>
                  <a:srgbClr val="036C00"/>
                </a:solidFill>
                <a:latin typeface="Calibri" panose="020F0502020204030204" pitchFamily="34" charset="0"/>
                <a:ea typeface="メイリオ" panose="020B0604030504040204" pitchFamily="50" charset="-128"/>
              </a:rPr>
              <a:t>－</a:t>
            </a:r>
            <a:r>
              <a:rPr lang="en-US" altLang="ja-JP" dirty="0" err="1">
                <a:solidFill>
                  <a:srgbClr val="036C00"/>
                </a:solidFill>
                <a:latin typeface="Calibri" panose="020F0502020204030204" pitchFamily="34" charset="0"/>
                <a:ea typeface="メイリオ" panose="020B0604030504040204" pitchFamily="50" charset="-128"/>
              </a:rPr>
              <a:t>λ</a:t>
            </a:r>
            <a:r>
              <a:rPr lang="en-US" altLang="ja-JP" sz="2800" dirty="0" err="1">
                <a:solidFill>
                  <a:srgbClr val="036C00"/>
                </a:solidFill>
                <a:latin typeface="Calibri" panose="020F0502020204030204" pitchFamily="34" charset="0"/>
                <a:ea typeface="メイリオ" panose="020B0604030504040204" pitchFamily="50" charset="-128"/>
              </a:rPr>
              <a:t>P</a:t>
            </a:r>
            <a:r>
              <a:rPr lang="en-US" altLang="ja-JP" dirty="0" err="1">
                <a:solidFill>
                  <a:srgbClr val="036C00"/>
                </a:solidFill>
                <a:latin typeface="Calibri" panose="020F0502020204030204" pitchFamily="34" charset="0"/>
                <a:ea typeface="メイリオ" panose="020B0604030504040204" pitchFamily="50" charset="-128"/>
              </a:rPr>
              <a:t>0</a:t>
            </a:r>
            <a:r>
              <a:rPr lang="en-US" altLang="ja-JP" sz="2800" dirty="0">
                <a:solidFill>
                  <a:srgbClr val="036C00"/>
                </a:solidFill>
                <a:latin typeface="Calibri" panose="020F0502020204030204" pitchFamily="34" charset="0"/>
                <a:ea typeface="メイリオ" panose="020B0604030504040204" pitchFamily="50" charset="-128"/>
              </a:rPr>
              <a:t>(</a:t>
            </a:r>
            <a:r>
              <a:rPr lang="en-US" altLang="ja-JP" sz="2800" i="1" dirty="0">
                <a:solidFill>
                  <a:srgbClr val="036C00"/>
                </a:solidFill>
                <a:latin typeface="Calibri" panose="020F0502020204030204" pitchFamily="34" charset="0"/>
                <a:ea typeface="メイリオ" panose="020B0604030504040204" pitchFamily="50" charset="-128"/>
              </a:rPr>
              <a:t>t</a:t>
            </a:r>
            <a:r>
              <a:rPr lang="en-US" altLang="ja-JP" sz="2800" dirty="0">
                <a:solidFill>
                  <a:srgbClr val="036C00"/>
                </a:solidFill>
                <a:latin typeface="Calibri" panose="020F0502020204030204" pitchFamily="34" charset="0"/>
                <a:ea typeface="メイリオ" panose="020B0604030504040204" pitchFamily="50" charset="-128"/>
              </a:rPr>
              <a:t>) +</a:t>
            </a:r>
            <a:r>
              <a:rPr lang="en-US" altLang="ja-JP" dirty="0" err="1">
                <a:solidFill>
                  <a:srgbClr val="036C00"/>
                </a:solidFill>
                <a:latin typeface="Calibri" panose="020F0502020204030204" pitchFamily="34" charset="0"/>
                <a:ea typeface="メイリオ" panose="020B0604030504040204" pitchFamily="50" charset="-128"/>
              </a:rPr>
              <a:t>μ</a:t>
            </a:r>
            <a:r>
              <a:rPr lang="en-US" altLang="ja-JP" sz="2800" dirty="0" err="1">
                <a:solidFill>
                  <a:srgbClr val="036C00"/>
                </a:solidFill>
                <a:latin typeface="Calibri" panose="020F0502020204030204" pitchFamily="34" charset="0"/>
                <a:ea typeface="メイリオ" panose="020B0604030504040204" pitchFamily="50" charset="-128"/>
              </a:rPr>
              <a:t>P</a:t>
            </a:r>
            <a:r>
              <a:rPr lang="en-US" altLang="ja-JP" dirty="0" err="1">
                <a:solidFill>
                  <a:srgbClr val="036C00"/>
                </a:solidFill>
                <a:latin typeface="Calibri" panose="020F0502020204030204" pitchFamily="34" charset="0"/>
                <a:ea typeface="メイリオ" panose="020B0604030504040204" pitchFamily="50" charset="-128"/>
              </a:rPr>
              <a:t>1</a:t>
            </a:r>
            <a:r>
              <a:rPr lang="en-US" altLang="ja-JP" sz="2800" dirty="0">
                <a:solidFill>
                  <a:srgbClr val="036C00"/>
                </a:solidFill>
                <a:latin typeface="Calibri" panose="020F0502020204030204" pitchFamily="34" charset="0"/>
                <a:ea typeface="メイリオ" panose="020B0604030504040204" pitchFamily="50" charset="-128"/>
              </a:rPr>
              <a:t>(</a:t>
            </a:r>
            <a:r>
              <a:rPr lang="en-US" altLang="ja-JP" sz="2800" i="1" dirty="0">
                <a:solidFill>
                  <a:srgbClr val="036C00"/>
                </a:solidFill>
                <a:latin typeface="Calibri" panose="020F0502020204030204" pitchFamily="34" charset="0"/>
                <a:ea typeface="メイリオ" panose="020B0604030504040204" pitchFamily="50" charset="-128"/>
              </a:rPr>
              <a:t>t</a:t>
            </a:r>
            <a:r>
              <a:rPr lang="en-US" altLang="ja-JP" sz="2800" dirty="0">
                <a:solidFill>
                  <a:srgbClr val="036C00"/>
                </a:solidFill>
                <a:latin typeface="Calibri" panose="020F0502020204030204" pitchFamily="34" charset="0"/>
                <a:ea typeface="メイリオ" panose="020B0604030504040204" pitchFamily="50" charset="-128"/>
              </a:rPr>
              <a:t>)</a:t>
            </a:r>
            <a:endParaRPr lang="en-US" altLang="ja-JP" sz="1600" dirty="0">
              <a:solidFill>
                <a:srgbClr val="036C00"/>
              </a:solidFill>
              <a:latin typeface="Calibri" panose="020F0502020204030204" pitchFamily="34" charset="0"/>
              <a:ea typeface="メイリオ" panose="020B0604030504040204" pitchFamily="50" charset="-128"/>
            </a:endParaRPr>
          </a:p>
        </p:txBody>
      </p:sp>
      <p:sp>
        <p:nvSpPr>
          <p:cNvPr id="37897" name="Text Box 12"/>
          <p:cNvSpPr txBox="1">
            <a:spLocks noChangeArrowheads="1"/>
          </p:cNvSpPr>
          <p:nvPr/>
        </p:nvSpPr>
        <p:spPr bwMode="auto">
          <a:xfrm>
            <a:off x="4941277" y="3085514"/>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latin typeface="Calibri" panose="020F0502020204030204" pitchFamily="34" charset="0"/>
                <a:ea typeface="メイリオ" panose="020B0604030504040204" pitchFamily="50" charset="-128"/>
              </a:rPr>
              <a:t>だが（理由は後述）</a:t>
            </a:r>
          </a:p>
        </p:txBody>
      </p:sp>
      <p:sp>
        <p:nvSpPr>
          <p:cNvPr id="37898" name="Text Box 13"/>
          <p:cNvSpPr txBox="1">
            <a:spLocks noChangeArrowheads="1"/>
          </p:cNvSpPr>
          <p:nvPr/>
        </p:nvSpPr>
        <p:spPr bwMode="auto">
          <a:xfrm>
            <a:off x="597877" y="3923714"/>
            <a:ext cx="335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latin typeface="Calibri" panose="020F0502020204030204" pitchFamily="34" charset="0"/>
                <a:ea typeface="メイリオ" panose="020B0604030504040204" pitchFamily="50" charset="-128"/>
              </a:rPr>
              <a:t>仮定より，</a:t>
            </a:r>
            <a:r>
              <a:rPr lang="en-US" altLang="ja-JP" sz="2400" i="1"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 </a:t>
            </a:r>
            <a:r>
              <a:rPr lang="ja-JP" altLang="en-US" sz="2400" dirty="0">
                <a:latin typeface="Calibri" panose="020F0502020204030204" pitchFamily="34" charset="0"/>
                <a:ea typeface="メイリオ" panose="020B0604030504040204" pitchFamily="50" charset="-128"/>
              </a:rPr>
              <a:t>のとき</a:t>
            </a:r>
          </a:p>
        </p:txBody>
      </p:sp>
      <p:sp>
        <p:nvSpPr>
          <p:cNvPr id="37899" name="Text Box 14"/>
          <p:cNvSpPr txBox="1">
            <a:spLocks noChangeArrowheads="1"/>
          </p:cNvSpPr>
          <p:nvPr/>
        </p:nvSpPr>
        <p:spPr bwMode="auto">
          <a:xfrm>
            <a:off x="3722077" y="3695114"/>
            <a:ext cx="1136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i="1" dirty="0">
                <a:latin typeface="Calibri" panose="020F0502020204030204" pitchFamily="34" charset="0"/>
                <a:ea typeface="メイリオ" panose="020B0604030504040204" pitchFamily="50" charset="-128"/>
              </a:rPr>
              <a:t>d </a:t>
            </a:r>
            <a:r>
              <a:rPr lang="en-US" altLang="ja-JP" sz="2400" dirty="0" err="1">
                <a:latin typeface="Calibri" panose="020F0502020204030204" pitchFamily="34" charset="0"/>
                <a:ea typeface="メイリオ" panose="020B0604030504040204" pitchFamily="50" charset="-128"/>
              </a:rPr>
              <a:t>P</a:t>
            </a:r>
            <a:r>
              <a:rPr lang="en-US" altLang="ja-JP" sz="1800" dirty="0" err="1">
                <a:latin typeface="Calibri" panose="020F0502020204030204" pitchFamily="34" charset="0"/>
                <a:ea typeface="メイリオ" panose="020B0604030504040204" pitchFamily="50" charset="-128"/>
              </a:rPr>
              <a:t>0</a:t>
            </a:r>
            <a:r>
              <a:rPr lang="en-US" altLang="ja-JP" sz="2400" dirty="0">
                <a:latin typeface="Calibri" panose="020F0502020204030204" pitchFamily="34" charset="0"/>
                <a:ea typeface="メイリオ" panose="020B0604030504040204" pitchFamily="50" charset="-128"/>
              </a:rPr>
              <a:t>( </a:t>
            </a:r>
            <a:r>
              <a:rPr lang="en-US" altLang="ja-JP" sz="2400" i="1"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 )</a:t>
            </a:r>
          </a:p>
        </p:txBody>
      </p:sp>
      <p:sp>
        <p:nvSpPr>
          <p:cNvPr id="37900" name="Line 15"/>
          <p:cNvSpPr>
            <a:spLocks noChangeShapeType="1"/>
          </p:cNvSpPr>
          <p:nvPr/>
        </p:nvSpPr>
        <p:spPr bwMode="auto">
          <a:xfrm>
            <a:off x="3645877" y="4155489"/>
            <a:ext cx="1219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7901" name="Text Box 16"/>
          <p:cNvSpPr txBox="1">
            <a:spLocks noChangeArrowheads="1"/>
          </p:cNvSpPr>
          <p:nvPr/>
        </p:nvSpPr>
        <p:spPr bwMode="auto">
          <a:xfrm>
            <a:off x="3950677" y="4155489"/>
            <a:ext cx="4459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i="1" dirty="0" err="1">
                <a:latin typeface="Calibri" panose="020F0502020204030204" pitchFamily="34" charset="0"/>
                <a:ea typeface="メイリオ" panose="020B0604030504040204" pitchFamily="50" charset="-128"/>
              </a:rPr>
              <a:t>dt</a:t>
            </a:r>
            <a:endParaRPr lang="en-US" altLang="ja-JP" sz="2400" dirty="0">
              <a:latin typeface="Calibri" panose="020F0502020204030204" pitchFamily="34" charset="0"/>
              <a:ea typeface="メイリオ" panose="020B0604030504040204" pitchFamily="50" charset="-128"/>
            </a:endParaRPr>
          </a:p>
        </p:txBody>
      </p:sp>
      <p:sp>
        <p:nvSpPr>
          <p:cNvPr id="37902" name="Text Box 17"/>
          <p:cNvSpPr txBox="1">
            <a:spLocks noChangeArrowheads="1"/>
          </p:cNvSpPr>
          <p:nvPr/>
        </p:nvSpPr>
        <p:spPr bwMode="auto">
          <a:xfrm>
            <a:off x="4941277" y="3923714"/>
            <a:ext cx="3352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 0 </a:t>
            </a:r>
            <a:r>
              <a:rPr lang="ja-JP" altLang="en-US" sz="2400" dirty="0">
                <a:latin typeface="Calibri" panose="020F0502020204030204" pitchFamily="34" charset="0"/>
                <a:ea typeface="メイリオ" panose="020B0604030504040204" pitchFamily="50" charset="-128"/>
              </a:rPr>
              <a:t>　なので</a:t>
            </a:r>
          </a:p>
        </p:txBody>
      </p:sp>
      <p:sp>
        <p:nvSpPr>
          <p:cNvPr id="37903" name="Text Box 18"/>
          <p:cNvSpPr txBox="1">
            <a:spLocks noChangeArrowheads="1"/>
          </p:cNvSpPr>
          <p:nvPr/>
        </p:nvSpPr>
        <p:spPr bwMode="auto">
          <a:xfrm>
            <a:off x="750277" y="4685714"/>
            <a:ext cx="203934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solidFill>
                  <a:srgbClr val="036C00"/>
                </a:solidFill>
                <a:latin typeface="Calibri" panose="020F0502020204030204" pitchFamily="34" charset="0"/>
                <a:ea typeface="メイリオ" panose="020B0604030504040204" pitchFamily="50" charset="-128"/>
              </a:rPr>
              <a:t>－</a:t>
            </a:r>
            <a:r>
              <a:rPr lang="en-US" altLang="ja-JP" dirty="0" err="1">
                <a:solidFill>
                  <a:srgbClr val="036C00"/>
                </a:solidFill>
                <a:latin typeface="Calibri" panose="020F0502020204030204" pitchFamily="34" charset="0"/>
                <a:ea typeface="メイリオ" panose="020B0604030504040204" pitchFamily="50" charset="-128"/>
              </a:rPr>
              <a:t>λ</a:t>
            </a:r>
            <a:r>
              <a:rPr lang="en-US" altLang="ja-JP" sz="2800" dirty="0" err="1">
                <a:solidFill>
                  <a:srgbClr val="036C00"/>
                </a:solidFill>
                <a:latin typeface="Calibri" panose="020F0502020204030204" pitchFamily="34" charset="0"/>
                <a:ea typeface="メイリオ" panose="020B0604030504040204" pitchFamily="50" charset="-128"/>
              </a:rPr>
              <a:t>P</a:t>
            </a:r>
            <a:r>
              <a:rPr lang="en-US" altLang="ja-JP" dirty="0" err="1">
                <a:solidFill>
                  <a:srgbClr val="036C00"/>
                </a:solidFill>
                <a:latin typeface="Calibri" panose="020F0502020204030204" pitchFamily="34" charset="0"/>
                <a:ea typeface="メイリオ" panose="020B0604030504040204" pitchFamily="50" charset="-128"/>
              </a:rPr>
              <a:t>0</a:t>
            </a:r>
            <a:r>
              <a:rPr lang="en-US" altLang="ja-JP" sz="2800" dirty="0">
                <a:solidFill>
                  <a:srgbClr val="036C00"/>
                </a:solidFill>
                <a:latin typeface="Calibri" panose="020F0502020204030204" pitchFamily="34" charset="0"/>
                <a:ea typeface="メイリオ" panose="020B0604030504040204" pitchFamily="50" charset="-128"/>
              </a:rPr>
              <a:t> +</a:t>
            </a:r>
            <a:r>
              <a:rPr lang="en-US" altLang="ja-JP" dirty="0" err="1">
                <a:solidFill>
                  <a:srgbClr val="036C00"/>
                </a:solidFill>
                <a:latin typeface="Calibri" panose="020F0502020204030204" pitchFamily="34" charset="0"/>
                <a:ea typeface="メイリオ" panose="020B0604030504040204" pitchFamily="50" charset="-128"/>
              </a:rPr>
              <a:t>μ</a:t>
            </a:r>
            <a:r>
              <a:rPr lang="en-US" altLang="ja-JP" sz="2800" dirty="0" err="1">
                <a:solidFill>
                  <a:srgbClr val="036C00"/>
                </a:solidFill>
                <a:latin typeface="Calibri" panose="020F0502020204030204" pitchFamily="34" charset="0"/>
                <a:ea typeface="メイリオ" panose="020B0604030504040204" pitchFamily="50" charset="-128"/>
              </a:rPr>
              <a:t>P</a:t>
            </a:r>
            <a:r>
              <a:rPr lang="en-US" altLang="ja-JP" dirty="0" err="1">
                <a:solidFill>
                  <a:srgbClr val="036C00"/>
                </a:solidFill>
                <a:latin typeface="Calibri" panose="020F0502020204030204" pitchFamily="34" charset="0"/>
                <a:ea typeface="メイリオ" panose="020B0604030504040204" pitchFamily="50" charset="-128"/>
              </a:rPr>
              <a:t>1</a:t>
            </a:r>
            <a:r>
              <a:rPr lang="en-US" altLang="ja-JP" sz="2400" i="1" dirty="0">
                <a:solidFill>
                  <a:srgbClr val="036C00"/>
                </a:solidFill>
                <a:latin typeface="Calibri" panose="020F0502020204030204" pitchFamily="34" charset="0"/>
                <a:ea typeface="メイリオ" panose="020B0604030504040204" pitchFamily="50" charset="-128"/>
              </a:rPr>
              <a:t> = </a:t>
            </a:r>
            <a:r>
              <a:rPr lang="en-US" altLang="ja-JP" sz="2400" dirty="0">
                <a:solidFill>
                  <a:srgbClr val="036C00"/>
                </a:solidFill>
                <a:latin typeface="Calibri" panose="020F0502020204030204" pitchFamily="34" charset="0"/>
                <a:ea typeface="メイリオ" panose="020B0604030504040204" pitchFamily="50" charset="-128"/>
              </a:rPr>
              <a:t>0</a:t>
            </a:r>
            <a:endParaRPr lang="en-US" altLang="ja-JP" dirty="0">
              <a:solidFill>
                <a:srgbClr val="036C00"/>
              </a:solidFill>
              <a:latin typeface="Calibri" panose="020F0502020204030204" pitchFamily="34" charset="0"/>
              <a:ea typeface="メイリオ" panose="020B0604030504040204" pitchFamily="50" charset="-128"/>
            </a:endParaRPr>
          </a:p>
        </p:txBody>
      </p:sp>
      <p:sp>
        <p:nvSpPr>
          <p:cNvPr id="37904" name="Text Box 19"/>
          <p:cNvSpPr txBox="1">
            <a:spLocks noChangeArrowheads="1"/>
          </p:cNvSpPr>
          <p:nvPr/>
        </p:nvSpPr>
        <p:spPr bwMode="auto">
          <a:xfrm>
            <a:off x="597877" y="5371514"/>
            <a:ext cx="845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latin typeface="Calibri" panose="020F0502020204030204" pitchFamily="34" charset="0"/>
                <a:ea typeface="メイリオ" panose="020B0604030504040204" pitchFamily="50" charset="-128"/>
              </a:rPr>
              <a:t>これと　</a:t>
            </a:r>
            <a:r>
              <a:rPr lang="en-US" altLang="ja-JP" sz="2800" dirty="0" err="1">
                <a:solidFill>
                  <a:srgbClr val="036C00"/>
                </a:solidFill>
                <a:latin typeface="Calibri" panose="020F0502020204030204" pitchFamily="34" charset="0"/>
                <a:ea typeface="メイリオ" panose="020B0604030504040204" pitchFamily="50" charset="-128"/>
              </a:rPr>
              <a:t>P</a:t>
            </a:r>
            <a:r>
              <a:rPr lang="en-US" altLang="ja-JP" dirty="0" err="1">
                <a:solidFill>
                  <a:srgbClr val="036C00"/>
                </a:solidFill>
                <a:latin typeface="Calibri" panose="020F0502020204030204" pitchFamily="34" charset="0"/>
                <a:ea typeface="メイリオ" panose="020B0604030504040204" pitchFamily="50" charset="-128"/>
              </a:rPr>
              <a:t>0</a:t>
            </a:r>
            <a:r>
              <a:rPr lang="en-US" altLang="ja-JP" sz="2800" dirty="0">
                <a:solidFill>
                  <a:srgbClr val="036C00"/>
                </a:solidFill>
                <a:latin typeface="Calibri" panose="020F0502020204030204" pitchFamily="34" charset="0"/>
                <a:ea typeface="メイリオ" panose="020B0604030504040204" pitchFamily="50" charset="-128"/>
              </a:rPr>
              <a:t> +</a:t>
            </a:r>
            <a:r>
              <a:rPr lang="en-US" altLang="ja-JP" sz="2800" dirty="0" err="1">
                <a:solidFill>
                  <a:srgbClr val="036C00"/>
                </a:solidFill>
                <a:latin typeface="Calibri" panose="020F0502020204030204" pitchFamily="34" charset="0"/>
                <a:ea typeface="メイリオ" panose="020B0604030504040204" pitchFamily="50" charset="-128"/>
              </a:rPr>
              <a:t>P</a:t>
            </a:r>
            <a:r>
              <a:rPr lang="en-US" altLang="ja-JP" dirty="0" err="1">
                <a:solidFill>
                  <a:srgbClr val="036C00"/>
                </a:solidFill>
                <a:latin typeface="Calibri" panose="020F0502020204030204" pitchFamily="34" charset="0"/>
                <a:ea typeface="メイリオ" panose="020B0604030504040204" pitchFamily="50" charset="-128"/>
              </a:rPr>
              <a:t>1</a:t>
            </a:r>
            <a:r>
              <a:rPr lang="en-US" altLang="ja-JP" sz="2400" i="1" dirty="0">
                <a:solidFill>
                  <a:srgbClr val="036C00"/>
                </a:solidFill>
                <a:latin typeface="Calibri" panose="020F0502020204030204" pitchFamily="34" charset="0"/>
                <a:ea typeface="メイリオ" panose="020B0604030504040204" pitchFamily="50" charset="-128"/>
              </a:rPr>
              <a:t> = </a:t>
            </a:r>
            <a:r>
              <a:rPr lang="en-US" altLang="ja-JP" sz="2400" dirty="0">
                <a:solidFill>
                  <a:srgbClr val="036C00"/>
                </a:solidFill>
                <a:latin typeface="Calibri" panose="020F0502020204030204" pitchFamily="34" charset="0"/>
                <a:ea typeface="メイリオ" panose="020B0604030504040204" pitchFamily="50" charset="-128"/>
              </a:rPr>
              <a:t>1 </a:t>
            </a:r>
            <a:r>
              <a:rPr lang="ja-JP" altLang="en-US" sz="2400" dirty="0">
                <a:latin typeface="Calibri" panose="020F0502020204030204" pitchFamily="34" charset="0"/>
                <a:ea typeface="メイリオ" panose="020B0604030504040204" pitchFamily="50" charset="-128"/>
              </a:rPr>
              <a:t>から， </a:t>
            </a:r>
            <a:r>
              <a:rPr lang="en-US" altLang="ja-JP" sz="2800" dirty="0" err="1">
                <a:solidFill>
                  <a:srgbClr val="036C00"/>
                </a:solidFill>
                <a:latin typeface="Calibri" panose="020F0502020204030204" pitchFamily="34" charset="0"/>
                <a:ea typeface="メイリオ" panose="020B0604030504040204" pitchFamily="50" charset="-128"/>
              </a:rPr>
              <a:t>P</a:t>
            </a:r>
            <a:r>
              <a:rPr lang="en-US" altLang="ja-JP" dirty="0" err="1">
                <a:solidFill>
                  <a:srgbClr val="036C00"/>
                </a:solidFill>
                <a:latin typeface="Calibri" panose="020F0502020204030204" pitchFamily="34" charset="0"/>
                <a:ea typeface="メイリオ" panose="020B0604030504040204" pitchFamily="50" charset="-128"/>
              </a:rPr>
              <a:t>0</a:t>
            </a:r>
            <a:r>
              <a:rPr lang="en-US" altLang="ja-JP" dirty="0">
                <a:solidFill>
                  <a:srgbClr val="036C00"/>
                </a:solidFill>
                <a:latin typeface="Calibri" panose="020F0502020204030204" pitchFamily="34" charset="0"/>
                <a:ea typeface="メイリオ" panose="020B0604030504040204" pitchFamily="50" charset="-128"/>
              </a:rPr>
              <a:t> =                , </a:t>
            </a:r>
            <a:r>
              <a:rPr lang="en-US" altLang="ja-JP" sz="2800" dirty="0" err="1">
                <a:solidFill>
                  <a:srgbClr val="036C00"/>
                </a:solidFill>
                <a:latin typeface="Calibri" panose="020F0502020204030204" pitchFamily="34" charset="0"/>
                <a:ea typeface="メイリオ" panose="020B0604030504040204" pitchFamily="50" charset="-128"/>
              </a:rPr>
              <a:t>P</a:t>
            </a:r>
            <a:r>
              <a:rPr lang="en-US" altLang="ja-JP" dirty="0" err="1">
                <a:solidFill>
                  <a:srgbClr val="036C00"/>
                </a:solidFill>
                <a:latin typeface="Calibri" panose="020F0502020204030204" pitchFamily="34" charset="0"/>
                <a:ea typeface="メイリオ" panose="020B0604030504040204" pitchFamily="50" charset="-128"/>
              </a:rPr>
              <a:t>1</a:t>
            </a:r>
            <a:r>
              <a:rPr lang="en-US" altLang="ja-JP" dirty="0">
                <a:solidFill>
                  <a:srgbClr val="036C00"/>
                </a:solidFill>
                <a:latin typeface="Calibri" panose="020F0502020204030204" pitchFamily="34" charset="0"/>
                <a:ea typeface="メイリオ" panose="020B0604030504040204" pitchFamily="50" charset="-128"/>
              </a:rPr>
              <a:t> = </a:t>
            </a:r>
          </a:p>
        </p:txBody>
      </p:sp>
      <p:sp>
        <p:nvSpPr>
          <p:cNvPr id="37905" name="Line 20"/>
          <p:cNvSpPr>
            <a:spLocks noChangeShapeType="1"/>
          </p:cNvSpPr>
          <p:nvPr/>
        </p:nvSpPr>
        <p:spPr bwMode="auto">
          <a:xfrm>
            <a:off x="4712677" y="5676314"/>
            <a:ext cx="838200" cy="0"/>
          </a:xfrm>
          <a:prstGeom prst="line">
            <a:avLst/>
          </a:prstGeom>
          <a:noFill/>
          <a:ln w="9525">
            <a:solidFill>
              <a:srgbClr val="036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7906" name="Text Box 21"/>
          <p:cNvSpPr txBox="1">
            <a:spLocks noChangeArrowheads="1"/>
          </p:cNvSpPr>
          <p:nvPr/>
        </p:nvSpPr>
        <p:spPr bwMode="auto">
          <a:xfrm>
            <a:off x="4712677" y="5600114"/>
            <a:ext cx="892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solidFill>
                  <a:srgbClr val="036C00"/>
                </a:solidFill>
                <a:latin typeface="Calibri" panose="020F0502020204030204" pitchFamily="34" charset="0"/>
                <a:ea typeface="メイリオ" panose="020B0604030504040204" pitchFamily="50" charset="-128"/>
              </a:rPr>
              <a:t>λ</a:t>
            </a:r>
            <a:r>
              <a:rPr lang="en-US" altLang="ja-JP" sz="2800" dirty="0" err="1">
                <a:solidFill>
                  <a:srgbClr val="036C00"/>
                </a:solidFill>
                <a:latin typeface="Calibri" panose="020F0502020204030204" pitchFamily="34" charset="0"/>
                <a:ea typeface="メイリオ" panose="020B0604030504040204" pitchFamily="50" charset="-128"/>
              </a:rPr>
              <a:t>+</a:t>
            </a:r>
            <a:r>
              <a:rPr lang="en-US" altLang="ja-JP" dirty="0" err="1">
                <a:solidFill>
                  <a:srgbClr val="036C00"/>
                </a:solidFill>
                <a:latin typeface="Calibri" panose="020F0502020204030204" pitchFamily="34" charset="0"/>
                <a:ea typeface="メイリオ" panose="020B0604030504040204" pitchFamily="50" charset="-128"/>
              </a:rPr>
              <a:t>μ</a:t>
            </a:r>
            <a:endParaRPr lang="en-US" altLang="ja-JP" dirty="0">
              <a:solidFill>
                <a:srgbClr val="036C00"/>
              </a:solidFill>
              <a:latin typeface="Calibri" panose="020F0502020204030204" pitchFamily="34" charset="0"/>
              <a:ea typeface="メイリオ" panose="020B0604030504040204" pitchFamily="50" charset="-128"/>
            </a:endParaRPr>
          </a:p>
        </p:txBody>
      </p:sp>
      <p:sp>
        <p:nvSpPr>
          <p:cNvPr id="37907" name="Text Box 22"/>
          <p:cNvSpPr txBox="1">
            <a:spLocks noChangeArrowheads="1"/>
          </p:cNvSpPr>
          <p:nvPr/>
        </p:nvSpPr>
        <p:spPr bwMode="auto">
          <a:xfrm>
            <a:off x="4865077" y="5295314"/>
            <a:ext cx="32573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solidFill>
                  <a:srgbClr val="036C00"/>
                </a:solidFill>
                <a:latin typeface="Calibri" panose="020F0502020204030204" pitchFamily="34" charset="0"/>
                <a:ea typeface="メイリオ" panose="020B0604030504040204" pitchFamily="50" charset="-128"/>
              </a:rPr>
              <a:t>μ</a:t>
            </a:r>
          </a:p>
        </p:txBody>
      </p:sp>
      <p:sp>
        <p:nvSpPr>
          <p:cNvPr id="37908" name="Line 23"/>
          <p:cNvSpPr>
            <a:spLocks noChangeShapeType="1"/>
          </p:cNvSpPr>
          <p:nvPr/>
        </p:nvSpPr>
        <p:spPr bwMode="auto">
          <a:xfrm>
            <a:off x="6312877" y="5676314"/>
            <a:ext cx="838200" cy="0"/>
          </a:xfrm>
          <a:prstGeom prst="line">
            <a:avLst/>
          </a:prstGeom>
          <a:noFill/>
          <a:ln w="9525">
            <a:solidFill>
              <a:srgbClr val="036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7909" name="Text Box 24"/>
          <p:cNvSpPr txBox="1">
            <a:spLocks noChangeArrowheads="1"/>
          </p:cNvSpPr>
          <p:nvPr/>
        </p:nvSpPr>
        <p:spPr bwMode="auto">
          <a:xfrm>
            <a:off x="6312877" y="5600114"/>
            <a:ext cx="8921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err="1">
                <a:solidFill>
                  <a:srgbClr val="036C00"/>
                </a:solidFill>
                <a:latin typeface="Calibri" panose="020F0502020204030204" pitchFamily="34" charset="0"/>
                <a:ea typeface="メイリオ" panose="020B0604030504040204" pitchFamily="50" charset="-128"/>
              </a:rPr>
              <a:t>λ</a:t>
            </a:r>
            <a:r>
              <a:rPr lang="en-US" altLang="ja-JP" sz="2800" dirty="0" err="1">
                <a:solidFill>
                  <a:srgbClr val="036C00"/>
                </a:solidFill>
                <a:latin typeface="Calibri" panose="020F0502020204030204" pitchFamily="34" charset="0"/>
                <a:ea typeface="メイリオ" panose="020B0604030504040204" pitchFamily="50" charset="-128"/>
              </a:rPr>
              <a:t>+</a:t>
            </a:r>
            <a:r>
              <a:rPr lang="en-US" altLang="ja-JP" dirty="0" err="1">
                <a:solidFill>
                  <a:srgbClr val="036C00"/>
                </a:solidFill>
                <a:latin typeface="Calibri" panose="020F0502020204030204" pitchFamily="34" charset="0"/>
                <a:ea typeface="メイリオ" panose="020B0604030504040204" pitchFamily="50" charset="-128"/>
              </a:rPr>
              <a:t>μ</a:t>
            </a:r>
            <a:endParaRPr lang="en-US" altLang="ja-JP" dirty="0">
              <a:solidFill>
                <a:srgbClr val="036C00"/>
              </a:solidFill>
              <a:latin typeface="Calibri" panose="020F0502020204030204" pitchFamily="34" charset="0"/>
              <a:ea typeface="メイリオ" panose="020B0604030504040204" pitchFamily="50" charset="-128"/>
            </a:endParaRPr>
          </a:p>
        </p:txBody>
      </p:sp>
      <p:sp>
        <p:nvSpPr>
          <p:cNvPr id="37910" name="Text Box 25"/>
          <p:cNvSpPr txBox="1">
            <a:spLocks noChangeArrowheads="1"/>
          </p:cNvSpPr>
          <p:nvPr/>
        </p:nvSpPr>
        <p:spPr bwMode="auto">
          <a:xfrm>
            <a:off x="6465277" y="5295314"/>
            <a:ext cx="3097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solidFill>
                  <a:srgbClr val="036C00"/>
                </a:solidFill>
                <a:latin typeface="Calibri" panose="020F0502020204030204" pitchFamily="34" charset="0"/>
                <a:ea typeface="メイリオ" panose="020B0604030504040204" pitchFamily="50" charset="-128"/>
              </a:rPr>
              <a:t>λ</a:t>
            </a:r>
          </a:p>
        </p:txBody>
      </p:sp>
      <p:sp>
        <p:nvSpPr>
          <p:cNvPr id="37911"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2B4ECE72-371E-4446-B06D-100E01A341F2}" type="slidenum">
              <a:rPr lang="en-US" altLang="ja-JP">
                <a:latin typeface="Calibri" panose="020F0502020204030204" pitchFamily="34" charset="0"/>
                <a:ea typeface="メイリオ" panose="020B0604030504040204" pitchFamily="50" charset="-128"/>
              </a:rPr>
              <a:pPr/>
              <a:t>33</a:t>
            </a:fld>
            <a:endParaRPr lang="en-US" altLang="ja-JP" dirty="0">
              <a:latin typeface="Calibri" panose="020F0502020204030204" pitchFamily="34" charset="0"/>
              <a:ea typeface="メイリオ" panose="020B0604030504040204" pitchFamily="50" charset="-128"/>
            </a:endParaRPr>
          </a:p>
        </p:txBody>
      </p:sp>
      <p:sp>
        <p:nvSpPr>
          <p:cNvPr id="28" name="Rectangle 2"/>
          <p:cNvSpPr>
            <a:spLocks noGrp="1" noChangeArrowheads="1"/>
          </p:cNvSpPr>
          <p:nvPr>
            <p:ph type="title"/>
          </p:nvPr>
        </p:nvSpPr>
        <p:spPr/>
        <p:txBody>
          <a:bodyPr>
            <a:normAutofit fontScale="90000"/>
          </a:bodyPr>
          <a:lstStyle/>
          <a:p>
            <a:r>
              <a:rPr lang="en-US" altLang="ja-JP" dirty="0"/>
              <a:t>M/M/1/1</a:t>
            </a:r>
            <a:r>
              <a:rPr lang="ja-JP" altLang="en-US" dirty="0"/>
              <a:t>待ち行列での定常確率</a:t>
            </a:r>
          </a:p>
        </p:txBody>
      </p:sp>
    </p:spTree>
    <p:extLst>
      <p:ext uri="{BB962C8B-B14F-4D97-AF65-F5344CB8AC3E}">
        <p14:creationId xmlns:p14="http://schemas.microsoft.com/office/powerpoint/2010/main" val="1184240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3"/>
          <p:cNvSpPr>
            <a:spLocks noGrp="1" noChangeArrowheads="1"/>
          </p:cNvSpPr>
          <p:nvPr>
            <p:ph type="body" idx="1"/>
          </p:nvPr>
        </p:nvSpPr>
        <p:spPr>
          <a:xfrm>
            <a:off x="152400" y="762000"/>
            <a:ext cx="8991600" cy="6096000"/>
          </a:xfrm>
        </p:spPr>
        <p:txBody>
          <a:bodyPr/>
          <a:lstStyle/>
          <a:p>
            <a:pPr eaLnBrk="1" hangingPunct="1">
              <a:lnSpc>
                <a:spcPct val="190000"/>
              </a:lnSpc>
              <a:buFontTx/>
              <a:buNone/>
            </a:pPr>
            <a:r>
              <a:rPr lang="en-US" altLang="ja-JP" sz="3600">
                <a:solidFill>
                  <a:srgbClr val="036C00"/>
                </a:solidFill>
              </a:rPr>
              <a:t>P</a:t>
            </a:r>
            <a:r>
              <a:rPr lang="en-US" altLang="ja-JP" sz="2800">
                <a:solidFill>
                  <a:srgbClr val="036C00"/>
                </a:solidFill>
              </a:rPr>
              <a:t>0</a:t>
            </a:r>
            <a:r>
              <a:rPr lang="en-US" altLang="ja-JP" sz="3600">
                <a:solidFill>
                  <a:srgbClr val="036C00"/>
                </a:solidFill>
              </a:rPr>
              <a:t>( </a:t>
            </a:r>
            <a:r>
              <a:rPr lang="en-US" altLang="ja-JP" sz="3600" i="1">
                <a:solidFill>
                  <a:srgbClr val="036C00"/>
                </a:solidFill>
              </a:rPr>
              <a:t>t</a:t>
            </a:r>
            <a:r>
              <a:rPr lang="en-US" altLang="ja-JP" sz="3600">
                <a:solidFill>
                  <a:srgbClr val="036C00"/>
                </a:solidFill>
              </a:rPr>
              <a:t> +</a:t>
            </a:r>
            <a:r>
              <a:rPr lang="en-US" altLang="ja-JP" sz="2800">
                <a:solidFill>
                  <a:srgbClr val="036C00"/>
                </a:solidFill>
              </a:rPr>
              <a:t>⊿ </a:t>
            </a:r>
            <a:r>
              <a:rPr lang="en-US" altLang="ja-JP" sz="3600" i="1">
                <a:solidFill>
                  <a:srgbClr val="036C00"/>
                </a:solidFill>
              </a:rPr>
              <a:t>t</a:t>
            </a:r>
            <a:r>
              <a:rPr lang="en-US" altLang="ja-JP" sz="3600">
                <a:solidFill>
                  <a:srgbClr val="036C00"/>
                </a:solidFill>
              </a:rPr>
              <a:t> ) = (1</a:t>
            </a:r>
            <a:r>
              <a:rPr lang="ja-JP" altLang="en-US" sz="2800">
                <a:solidFill>
                  <a:srgbClr val="036C00"/>
                </a:solidFill>
              </a:rPr>
              <a:t>－</a:t>
            </a:r>
            <a:r>
              <a:rPr lang="ja-JP" altLang="en-US" sz="3600">
                <a:solidFill>
                  <a:srgbClr val="036C00"/>
                </a:solidFill>
              </a:rPr>
              <a:t> </a:t>
            </a:r>
            <a:r>
              <a:rPr lang="en-US" altLang="ja-JP" sz="2800">
                <a:solidFill>
                  <a:srgbClr val="036C00"/>
                </a:solidFill>
              </a:rPr>
              <a:t>λ⊿ </a:t>
            </a:r>
            <a:r>
              <a:rPr lang="en-US" altLang="ja-JP" sz="3600" i="1">
                <a:solidFill>
                  <a:srgbClr val="036C00"/>
                </a:solidFill>
              </a:rPr>
              <a:t>t</a:t>
            </a:r>
            <a:r>
              <a:rPr lang="en-US" altLang="ja-JP" sz="3600">
                <a:solidFill>
                  <a:srgbClr val="036C00"/>
                </a:solidFill>
              </a:rPr>
              <a:t>)P</a:t>
            </a:r>
            <a:r>
              <a:rPr lang="en-US" altLang="ja-JP" sz="2800">
                <a:solidFill>
                  <a:srgbClr val="036C00"/>
                </a:solidFill>
              </a:rPr>
              <a:t>0</a:t>
            </a:r>
            <a:r>
              <a:rPr lang="en-US" altLang="ja-JP" sz="3600">
                <a:solidFill>
                  <a:srgbClr val="036C00"/>
                </a:solidFill>
              </a:rPr>
              <a:t>(</a:t>
            </a:r>
            <a:r>
              <a:rPr lang="en-US" altLang="ja-JP" sz="3600" i="1">
                <a:solidFill>
                  <a:srgbClr val="036C00"/>
                </a:solidFill>
              </a:rPr>
              <a:t>t</a:t>
            </a:r>
            <a:r>
              <a:rPr lang="en-US" altLang="ja-JP" sz="3600">
                <a:solidFill>
                  <a:srgbClr val="036C00"/>
                </a:solidFill>
              </a:rPr>
              <a:t>) + </a:t>
            </a:r>
            <a:r>
              <a:rPr lang="en-US" altLang="ja-JP" sz="2800">
                <a:solidFill>
                  <a:srgbClr val="036C00"/>
                </a:solidFill>
              </a:rPr>
              <a:t>μ⊿ </a:t>
            </a:r>
            <a:r>
              <a:rPr lang="en-US" altLang="ja-JP" sz="3600" i="1">
                <a:solidFill>
                  <a:srgbClr val="036C00"/>
                </a:solidFill>
              </a:rPr>
              <a:t>t</a:t>
            </a:r>
            <a:r>
              <a:rPr lang="en-US" altLang="ja-JP" sz="3600">
                <a:solidFill>
                  <a:srgbClr val="036C00"/>
                </a:solidFill>
              </a:rPr>
              <a:t>P</a:t>
            </a:r>
            <a:r>
              <a:rPr lang="en-US" altLang="ja-JP" sz="2800">
                <a:solidFill>
                  <a:srgbClr val="036C00"/>
                </a:solidFill>
              </a:rPr>
              <a:t>1</a:t>
            </a:r>
            <a:r>
              <a:rPr lang="en-US" altLang="ja-JP" sz="3600">
                <a:solidFill>
                  <a:srgbClr val="036C00"/>
                </a:solidFill>
              </a:rPr>
              <a:t>(</a:t>
            </a:r>
            <a:r>
              <a:rPr lang="en-US" altLang="ja-JP" sz="3600" i="1">
                <a:solidFill>
                  <a:srgbClr val="036C00"/>
                </a:solidFill>
              </a:rPr>
              <a:t>t</a:t>
            </a:r>
            <a:r>
              <a:rPr lang="en-US" altLang="ja-JP" sz="3600">
                <a:solidFill>
                  <a:srgbClr val="036C00"/>
                </a:solidFill>
              </a:rPr>
              <a:t>)</a:t>
            </a:r>
          </a:p>
          <a:p>
            <a:pPr eaLnBrk="1" hangingPunct="1">
              <a:lnSpc>
                <a:spcPct val="190000"/>
              </a:lnSpc>
              <a:buFontTx/>
              <a:buNone/>
            </a:pPr>
            <a:r>
              <a:rPr lang="en-US" altLang="ja-JP" sz="3600">
                <a:solidFill>
                  <a:srgbClr val="036C00"/>
                </a:solidFill>
              </a:rPr>
              <a:t>P</a:t>
            </a:r>
            <a:r>
              <a:rPr lang="en-US" altLang="ja-JP" sz="2800">
                <a:solidFill>
                  <a:srgbClr val="036C00"/>
                </a:solidFill>
              </a:rPr>
              <a:t>0</a:t>
            </a:r>
            <a:r>
              <a:rPr lang="en-US" altLang="ja-JP" sz="3600">
                <a:solidFill>
                  <a:srgbClr val="036C00"/>
                </a:solidFill>
              </a:rPr>
              <a:t>( </a:t>
            </a:r>
            <a:r>
              <a:rPr lang="en-US" altLang="ja-JP" sz="3600" i="1">
                <a:solidFill>
                  <a:srgbClr val="036C00"/>
                </a:solidFill>
              </a:rPr>
              <a:t>t</a:t>
            </a:r>
            <a:r>
              <a:rPr lang="en-US" altLang="ja-JP" sz="3600">
                <a:solidFill>
                  <a:srgbClr val="036C00"/>
                </a:solidFill>
              </a:rPr>
              <a:t> +</a:t>
            </a:r>
            <a:r>
              <a:rPr lang="en-US" altLang="ja-JP" sz="2800">
                <a:solidFill>
                  <a:srgbClr val="036C00"/>
                </a:solidFill>
              </a:rPr>
              <a:t>⊿ </a:t>
            </a:r>
            <a:r>
              <a:rPr lang="en-US" altLang="ja-JP" sz="3600" i="1">
                <a:solidFill>
                  <a:srgbClr val="036C00"/>
                </a:solidFill>
              </a:rPr>
              <a:t>t</a:t>
            </a:r>
            <a:r>
              <a:rPr lang="en-US" altLang="ja-JP" sz="3600">
                <a:solidFill>
                  <a:srgbClr val="036C00"/>
                </a:solidFill>
              </a:rPr>
              <a:t> ) </a:t>
            </a:r>
            <a:r>
              <a:rPr lang="ja-JP" altLang="en-US" sz="3600">
                <a:solidFill>
                  <a:srgbClr val="036C00"/>
                </a:solidFill>
              </a:rPr>
              <a:t>－ </a:t>
            </a:r>
            <a:r>
              <a:rPr lang="en-US" altLang="ja-JP" sz="3600">
                <a:solidFill>
                  <a:srgbClr val="036C00"/>
                </a:solidFill>
              </a:rPr>
              <a:t>P</a:t>
            </a:r>
            <a:r>
              <a:rPr lang="en-US" altLang="ja-JP" sz="2800">
                <a:solidFill>
                  <a:srgbClr val="036C00"/>
                </a:solidFill>
              </a:rPr>
              <a:t>0</a:t>
            </a:r>
            <a:r>
              <a:rPr lang="en-US" altLang="ja-JP" sz="3600">
                <a:solidFill>
                  <a:srgbClr val="036C00"/>
                </a:solidFill>
              </a:rPr>
              <a:t>(</a:t>
            </a:r>
            <a:r>
              <a:rPr lang="en-US" altLang="ja-JP" sz="3600" i="1">
                <a:solidFill>
                  <a:srgbClr val="036C00"/>
                </a:solidFill>
              </a:rPr>
              <a:t>t</a:t>
            </a:r>
            <a:r>
              <a:rPr lang="en-US" altLang="ja-JP" sz="3600">
                <a:solidFill>
                  <a:srgbClr val="036C00"/>
                </a:solidFill>
              </a:rPr>
              <a:t>) = </a:t>
            </a:r>
            <a:r>
              <a:rPr lang="ja-JP" altLang="en-US" sz="2800">
                <a:solidFill>
                  <a:srgbClr val="036C00"/>
                </a:solidFill>
              </a:rPr>
              <a:t>－</a:t>
            </a:r>
            <a:r>
              <a:rPr lang="en-US" altLang="ja-JP" sz="2800">
                <a:solidFill>
                  <a:srgbClr val="036C00"/>
                </a:solidFill>
              </a:rPr>
              <a:t>λ⊿ </a:t>
            </a:r>
            <a:r>
              <a:rPr lang="en-US" altLang="ja-JP" sz="3600" i="1">
                <a:solidFill>
                  <a:srgbClr val="036C00"/>
                </a:solidFill>
              </a:rPr>
              <a:t>t</a:t>
            </a:r>
            <a:r>
              <a:rPr lang="en-US" altLang="ja-JP" sz="3600">
                <a:solidFill>
                  <a:srgbClr val="036C00"/>
                </a:solidFill>
              </a:rPr>
              <a:t> P</a:t>
            </a:r>
            <a:r>
              <a:rPr lang="en-US" altLang="ja-JP" sz="2800">
                <a:solidFill>
                  <a:srgbClr val="036C00"/>
                </a:solidFill>
              </a:rPr>
              <a:t>0</a:t>
            </a:r>
            <a:r>
              <a:rPr lang="en-US" altLang="ja-JP" sz="3600">
                <a:solidFill>
                  <a:srgbClr val="036C00"/>
                </a:solidFill>
              </a:rPr>
              <a:t>(</a:t>
            </a:r>
            <a:r>
              <a:rPr lang="en-US" altLang="ja-JP" sz="3600" i="1">
                <a:solidFill>
                  <a:srgbClr val="036C00"/>
                </a:solidFill>
              </a:rPr>
              <a:t>t</a:t>
            </a:r>
            <a:r>
              <a:rPr lang="en-US" altLang="ja-JP" sz="3600">
                <a:solidFill>
                  <a:srgbClr val="036C00"/>
                </a:solidFill>
              </a:rPr>
              <a:t>) +</a:t>
            </a:r>
            <a:r>
              <a:rPr lang="en-US" altLang="ja-JP" sz="2800">
                <a:solidFill>
                  <a:srgbClr val="036C00"/>
                </a:solidFill>
              </a:rPr>
              <a:t>μ⊿</a:t>
            </a:r>
            <a:r>
              <a:rPr lang="en-US" altLang="ja-JP" sz="3600" i="1">
                <a:solidFill>
                  <a:srgbClr val="036C00"/>
                </a:solidFill>
              </a:rPr>
              <a:t>t</a:t>
            </a:r>
            <a:r>
              <a:rPr lang="en-US" altLang="ja-JP" sz="3600">
                <a:solidFill>
                  <a:srgbClr val="036C00"/>
                </a:solidFill>
              </a:rPr>
              <a:t>P</a:t>
            </a:r>
            <a:r>
              <a:rPr lang="en-US" altLang="ja-JP" sz="2800">
                <a:solidFill>
                  <a:srgbClr val="036C00"/>
                </a:solidFill>
              </a:rPr>
              <a:t>1</a:t>
            </a:r>
            <a:r>
              <a:rPr lang="en-US" altLang="ja-JP" sz="3600">
                <a:solidFill>
                  <a:srgbClr val="036C00"/>
                </a:solidFill>
              </a:rPr>
              <a:t>(</a:t>
            </a:r>
            <a:r>
              <a:rPr lang="en-US" altLang="ja-JP" sz="3600" i="1">
                <a:solidFill>
                  <a:srgbClr val="036C00"/>
                </a:solidFill>
              </a:rPr>
              <a:t>t</a:t>
            </a:r>
            <a:r>
              <a:rPr lang="en-US" altLang="ja-JP" sz="3600">
                <a:solidFill>
                  <a:srgbClr val="036C00"/>
                </a:solidFill>
              </a:rPr>
              <a:t>)</a:t>
            </a:r>
          </a:p>
          <a:p>
            <a:pPr eaLnBrk="1" hangingPunct="1">
              <a:lnSpc>
                <a:spcPct val="190000"/>
              </a:lnSpc>
              <a:buFontTx/>
              <a:buNone/>
            </a:pPr>
            <a:r>
              <a:rPr lang="en-US" altLang="ja-JP" sz="3600">
                <a:solidFill>
                  <a:srgbClr val="036C00"/>
                </a:solidFill>
              </a:rPr>
              <a:t>                                   = </a:t>
            </a:r>
            <a:r>
              <a:rPr lang="ja-JP" altLang="en-US" sz="2800">
                <a:solidFill>
                  <a:srgbClr val="036C00"/>
                </a:solidFill>
              </a:rPr>
              <a:t>－</a:t>
            </a:r>
            <a:r>
              <a:rPr lang="en-US" altLang="ja-JP" sz="2800">
                <a:solidFill>
                  <a:srgbClr val="036C00"/>
                </a:solidFill>
              </a:rPr>
              <a:t>λ</a:t>
            </a:r>
            <a:r>
              <a:rPr lang="en-US" altLang="ja-JP" sz="3600">
                <a:solidFill>
                  <a:srgbClr val="036C00"/>
                </a:solidFill>
              </a:rPr>
              <a:t>P</a:t>
            </a:r>
            <a:r>
              <a:rPr lang="en-US" altLang="ja-JP" sz="2800">
                <a:solidFill>
                  <a:srgbClr val="036C00"/>
                </a:solidFill>
              </a:rPr>
              <a:t>0</a:t>
            </a:r>
            <a:r>
              <a:rPr lang="en-US" altLang="ja-JP" sz="3600">
                <a:solidFill>
                  <a:srgbClr val="036C00"/>
                </a:solidFill>
              </a:rPr>
              <a:t>(</a:t>
            </a:r>
            <a:r>
              <a:rPr lang="en-US" altLang="ja-JP" sz="3600" i="1">
                <a:solidFill>
                  <a:srgbClr val="036C00"/>
                </a:solidFill>
              </a:rPr>
              <a:t>t</a:t>
            </a:r>
            <a:r>
              <a:rPr lang="en-US" altLang="ja-JP" sz="3600">
                <a:solidFill>
                  <a:srgbClr val="036C00"/>
                </a:solidFill>
              </a:rPr>
              <a:t>) +</a:t>
            </a:r>
            <a:r>
              <a:rPr lang="en-US" altLang="ja-JP" sz="2800">
                <a:solidFill>
                  <a:srgbClr val="036C00"/>
                </a:solidFill>
              </a:rPr>
              <a:t>μ</a:t>
            </a:r>
            <a:r>
              <a:rPr lang="en-US" altLang="ja-JP" sz="3600">
                <a:solidFill>
                  <a:srgbClr val="036C00"/>
                </a:solidFill>
              </a:rPr>
              <a:t>P</a:t>
            </a:r>
            <a:r>
              <a:rPr lang="en-US" altLang="ja-JP" sz="2800">
                <a:solidFill>
                  <a:srgbClr val="036C00"/>
                </a:solidFill>
              </a:rPr>
              <a:t>1</a:t>
            </a:r>
            <a:r>
              <a:rPr lang="en-US" altLang="ja-JP" sz="3600">
                <a:solidFill>
                  <a:srgbClr val="036C00"/>
                </a:solidFill>
              </a:rPr>
              <a:t>(</a:t>
            </a:r>
            <a:r>
              <a:rPr lang="en-US" altLang="ja-JP" sz="3600" i="1">
                <a:solidFill>
                  <a:srgbClr val="036C00"/>
                </a:solidFill>
              </a:rPr>
              <a:t>t</a:t>
            </a:r>
            <a:r>
              <a:rPr lang="en-US" altLang="ja-JP" sz="3600">
                <a:solidFill>
                  <a:srgbClr val="036C00"/>
                </a:solidFill>
              </a:rPr>
              <a:t>)</a:t>
            </a:r>
          </a:p>
          <a:p>
            <a:pPr eaLnBrk="1" hangingPunct="1">
              <a:lnSpc>
                <a:spcPct val="190000"/>
              </a:lnSpc>
              <a:buFontTx/>
              <a:buNone/>
            </a:pPr>
            <a:r>
              <a:rPr lang="en-US" altLang="ja-JP" sz="3600">
                <a:solidFill>
                  <a:srgbClr val="036C00"/>
                </a:solidFill>
              </a:rPr>
              <a:t>                                   = </a:t>
            </a:r>
            <a:r>
              <a:rPr lang="ja-JP" altLang="en-US" sz="2800">
                <a:solidFill>
                  <a:srgbClr val="036C00"/>
                </a:solidFill>
              </a:rPr>
              <a:t>－</a:t>
            </a:r>
            <a:r>
              <a:rPr lang="en-US" altLang="ja-JP" sz="3600">
                <a:solidFill>
                  <a:srgbClr val="036C00"/>
                </a:solidFill>
              </a:rPr>
              <a:t>(</a:t>
            </a:r>
            <a:r>
              <a:rPr lang="en-US" altLang="ja-JP" sz="2800">
                <a:solidFill>
                  <a:srgbClr val="036C00"/>
                </a:solidFill>
              </a:rPr>
              <a:t>λ</a:t>
            </a:r>
            <a:r>
              <a:rPr lang="en-US" altLang="ja-JP" sz="3600">
                <a:solidFill>
                  <a:srgbClr val="036C00"/>
                </a:solidFill>
              </a:rPr>
              <a:t>+</a:t>
            </a:r>
            <a:r>
              <a:rPr lang="en-US" altLang="ja-JP" sz="2800">
                <a:solidFill>
                  <a:srgbClr val="036C00"/>
                </a:solidFill>
              </a:rPr>
              <a:t>μ</a:t>
            </a:r>
            <a:r>
              <a:rPr lang="en-US" altLang="ja-JP" sz="3600">
                <a:solidFill>
                  <a:srgbClr val="036C00"/>
                </a:solidFill>
              </a:rPr>
              <a:t>)P</a:t>
            </a:r>
            <a:r>
              <a:rPr lang="en-US" altLang="ja-JP" sz="2800">
                <a:solidFill>
                  <a:srgbClr val="036C00"/>
                </a:solidFill>
              </a:rPr>
              <a:t>0</a:t>
            </a:r>
            <a:r>
              <a:rPr lang="en-US" altLang="ja-JP" sz="3600">
                <a:solidFill>
                  <a:srgbClr val="036C00"/>
                </a:solidFill>
              </a:rPr>
              <a:t>(</a:t>
            </a:r>
            <a:r>
              <a:rPr lang="en-US" altLang="ja-JP" sz="3600" i="1">
                <a:solidFill>
                  <a:srgbClr val="036C00"/>
                </a:solidFill>
              </a:rPr>
              <a:t>t</a:t>
            </a:r>
            <a:r>
              <a:rPr lang="en-US" altLang="ja-JP" sz="3600">
                <a:solidFill>
                  <a:srgbClr val="036C00"/>
                </a:solidFill>
              </a:rPr>
              <a:t>)+</a:t>
            </a:r>
            <a:r>
              <a:rPr lang="en-US" altLang="ja-JP" sz="2800">
                <a:solidFill>
                  <a:srgbClr val="036C00"/>
                </a:solidFill>
              </a:rPr>
              <a:t>μ</a:t>
            </a:r>
            <a:endParaRPr lang="en-US" altLang="ja-JP" sz="3600">
              <a:solidFill>
                <a:srgbClr val="036C00"/>
              </a:solidFill>
            </a:endParaRPr>
          </a:p>
        </p:txBody>
      </p:sp>
      <p:sp>
        <p:nvSpPr>
          <p:cNvPr id="38916" name="Line 4"/>
          <p:cNvSpPr>
            <a:spLocks noChangeShapeType="1"/>
          </p:cNvSpPr>
          <p:nvPr/>
        </p:nvSpPr>
        <p:spPr bwMode="auto">
          <a:xfrm flipV="1">
            <a:off x="228600" y="3805019"/>
            <a:ext cx="3619500" cy="498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8917" name="Text Box 5"/>
          <p:cNvSpPr txBox="1">
            <a:spLocks noChangeArrowheads="1"/>
          </p:cNvSpPr>
          <p:nvPr/>
        </p:nvSpPr>
        <p:spPr bwMode="auto">
          <a:xfrm>
            <a:off x="1828800" y="3733800"/>
            <a:ext cx="77938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p>
        </p:txBody>
      </p:sp>
      <p:sp>
        <p:nvSpPr>
          <p:cNvPr id="38918" name="Text Box 6"/>
          <p:cNvSpPr txBox="1">
            <a:spLocks noChangeArrowheads="1"/>
          </p:cNvSpPr>
          <p:nvPr/>
        </p:nvSpPr>
        <p:spPr bwMode="auto">
          <a:xfrm>
            <a:off x="228600" y="3200400"/>
            <a:ext cx="37687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28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 </a:t>
            </a:r>
            <a:r>
              <a:rPr lang="ja-JP" altLang="en-US" sz="3600" dirty="0">
                <a:solidFill>
                  <a:srgbClr val="036C00"/>
                </a:solidFill>
                <a:latin typeface="Calibri" panose="020F0502020204030204" pitchFamily="34" charset="0"/>
                <a:ea typeface="メイリオ" panose="020B0604030504040204" pitchFamily="50" charset="-128"/>
              </a:rPr>
              <a:t>－ </a:t>
            </a:r>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a:t>
            </a:r>
          </a:p>
        </p:txBody>
      </p:sp>
      <p:sp>
        <p:nvSpPr>
          <p:cNvPr id="38919" name="Line 7"/>
          <p:cNvSpPr>
            <a:spLocks noChangeShapeType="1"/>
          </p:cNvSpPr>
          <p:nvPr/>
        </p:nvSpPr>
        <p:spPr bwMode="auto">
          <a:xfrm flipV="1">
            <a:off x="228600" y="4913531"/>
            <a:ext cx="3619500" cy="3946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8920" name="Text Box 8"/>
          <p:cNvSpPr txBox="1">
            <a:spLocks noChangeArrowheads="1"/>
          </p:cNvSpPr>
          <p:nvPr/>
        </p:nvSpPr>
        <p:spPr bwMode="auto">
          <a:xfrm>
            <a:off x="1828800" y="4876800"/>
            <a:ext cx="77938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p>
        </p:txBody>
      </p:sp>
      <p:sp>
        <p:nvSpPr>
          <p:cNvPr id="38921" name="Text Box 9"/>
          <p:cNvSpPr txBox="1">
            <a:spLocks noChangeArrowheads="1"/>
          </p:cNvSpPr>
          <p:nvPr/>
        </p:nvSpPr>
        <p:spPr bwMode="auto">
          <a:xfrm>
            <a:off x="228600" y="4343400"/>
            <a:ext cx="37687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28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 </a:t>
            </a:r>
            <a:r>
              <a:rPr lang="ja-JP" altLang="en-US" sz="3600" dirty="0">
                <a:solidFill>
                  <a:srgbClr val="036C00"/>
                </a:solidFill>
                <a:latin typeface="Calibri" panose="020F0502020204030204" pitchFamily="34" charset="0"/>
                <a:ea typeface="メイリオ" panose="020B0604030504040204" pitchFamily="50" charset="-128"/>
              </a:rPr>
              <a:t>－ </a:t>
            </a:r>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a:t>
            </a:r>
          </a:p>
        </p:txBody>
      </p:sp>
      <p:sp>
        <p:nvSpPr>
          <p:cNvPr id="38922" name="Text Box 10"/>
          <p:cNvSpPr txBox="1">
            <a:spLocks noChangeArrowheads="1"/>
          </p:cNvSpPr>
          <p:nvPr/>
        </p:nvSpPr>
        <p:spPr bwMode="auto">
          <a:xfrm>
            <a:off x="5546725" y="51260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ja-JP" sz="2400" dirty="0">
              <a:solidFill>
                <a:srgbClr val="036C00"/>
              </a:solidFill>
              <a:latin typeface="Calibri" panose="020F0502020204030204" pitchFamily="34" charset="0"/>
              <a:ea typeface="メイリオ" panose="020B0604030504040204" pitchFamily="50" charset="-128"/>
            </a:endParaRPr>
          </a:p>
        </p:txBody>
      </p:sp>
      <p:sp>
        <p:nvSpPr>
          <p:cNvPr id="38923" name="Text Box 11"/>
          <p:cNvSpPr txBox="1">
            <a:spLocks noChangeArrowheads="1"/>
          </p:cNvSpPr>
          <p:nvPr/>
        </p:nvSpPr>
        <p:spPr bwMode="auto">
          <a:xfrm>
            <a:off x="4419600" y="5486400"/>
            <a:ext cx="443903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solidFill>
                  <a:srgbClr val="036C00"/>
                </a:solidFill>
                <a:latin typeface="Calibri" panose="020F0502020204030204" pitchFamily="34" charset="0"/>
                <a:ea typeface="メイリオ" panose="020B0604030504040204" pitchFamily="50" charset="-128"/>
              </a:rPr>
              <a:t>（</a:t>
            </a:r>
            <a:r>
              <a:rPr lang="en-US" altLang="ja-JP" sz="3200" dirty="0" err="1">
                <a:solidFill>
                  <a:srgbClr val="036C00"/>
                </a:solidFill>
                <a:latin typeface="Calibri" panose="020F0502020204030204" pitchFamily="34" charset="0"/>
                <a:ea typeface="メイリオ" panose="020B0604030504040204" pitchFamily="50" charset="-128"/>
              </a:rPr>
              <a:t>P</a:t>
            </a:r>
            <a:r>
              <a:rPr lang="en-US" altLang="ja-JP" sz="2400" dirty="0" err="1">
                <a:solidFill>
                  <a:srgbClr val="036C00"/>
                </a:solidFill>
                <a:latin typeface="Calibri" panose="020F0502020204030204" pitchFamily="34" charset="0"/>
                <a:ea typeface="メイリオ" panose="020B0604030504040204" pitchFamily="50" charset="-128"/>
              </a:rPr>
              <a:t>0</a:t>
            </a:r>
            <a:r>
              <a:rPr lang="en-US" altLang="ja-JP" sz="3200" dirty="0">
                <a:solidFill>
                  <a:srgbClr val="036C00"/>
                </a:solidFill>
                <a:latin typeface="Calibri" panose="020F0502020204030204" pitchFamily="34" charset="0"/>
                <a:ea typeface="メイリオ" panose="020B0604030504040204" pitchFamily="50" charset="-128"/>
              </a:rPr>
              <a:t>(</a:t>
            </a:r>
            <a:r>
              <a:rPr lang="en-US" altLang="ja-JP" sz="3200" i="1" dirty="0">
                <a:solidFill>
                  <a:srgbClr val="036C00"/>
                </a:solidFill>
                <a:latin typeface="Calibri" panose="020F0502020204030204" pitchFamily="34" charset="0"/>
                <a:ea typeface="メイリオ" panose="020B0604030504040204" pitchFamily="50" charset="-128"/>
              </a:rPr>
              <a:t>t</a:t>
            </a:r>
            <a:r>
              <a:rPr lang="en-US" altLang="ja-JP" sz="3200" dirty="0">
                <a:solidFill>
                  <a:srgbClr val="036C00"/>
                </a:solidFill>
                <a:latin typeface="Calibri" panose="020F0502020204030204" pitchFamily="34" charset="0"/>
                <a:ea typeface="メイリオ" panose="020B0604030504040204" pitchFamily="50" charset="-128"/>
              </a:rPr>
              <a:t>) + </a:t>
            </a:r>
            <a:r>
              <a:rPr lang="en-US" altLang="ja-JP" sz="3200" dirty="0" err="1">
                <a:solidFill>
                  <a:srgbClr val="036C00"/>
                </a:solidFill>
                <a:latin typeface="Calibri" panose="020F0502020204030204" pitchFamily="34" charset="0"/>
                <a:ea typeface="メイリオ" panose="020B0604030504040204" pitchFamily="50" charset="-128"/>
              </a:rPr>
              <a:t>P</a:t>
            </a:r>
            <a:r>
              <a:rPr lang="en-US" altLang="ja-JP" sz="2400" dirty="0" err="1">
                <a:solidFill>
                  <a:srgbClr val="036C00"/>
                </a:solidFill>
                <a:latin typeface="Calibri" panose="020F0502020204030204" pitchFamily="34" charset="0"/>
                <a:ea typeface="メイリオ" panose="020B0604030504040204" pitchFamily="50" charset="-128"/>
              </a:rPr>
              <a:t>1</a:t>
            </a:r>
            <a:r>
              <a:rPr lang="en-US" altLang="ja-JP" sz="3200" dirty="0">
                <a:solidFill>
                  <a:srgbClr val="036C00"/>
                </a:solidFill>
                <a:latin typeface="Calibri" panose="020F0502020204030204" pitchFamily="34" charset="0"/>
                <a:ea typeface="メイリオ" panose="020B0604030504040204" pitchFamily="50" charset="-128"/>
              </a:rPr>
              <a:t>(</a:t>
            </a:r>
            <a:r>
              <a:rPr lang="en-US" altLang="ja-JP" sz="3200" i="1" dirty="0">
                <a:solidFill>
                  <a:srgbClr val="036C00"/>
                </a:solidFill>
                <a:latin typeface="Calibri" panose="020F0502020204030204" pitchFamily="34" charset="0"/>
                <a:ea typeface="メイリオ" panose="020B0604030504040204" pitchFamily="50" charset="-128"/>
              </a:rPr>
              <a:t>t</a:t>
            </a:r>
            <a:r>
              <a:rPr lang="en-US" altLang="ja-JP" sz="3200" dirty="0">
                <a:solidFill>
                  <a:srgbClr val="036C00"/>
                </a:solidFill>
                <a:latin typeface="Calibri" panose="020F0502020204030204" pitchFamily="34" charset="0"/>
                <a:ea typeface="メイリオ" panose="020B0604030504040204" pitchFamily="50" charset="-128"/>
              </a:rPr>
              <a:t>) = 1</a:t>
            </a:r>
            <a:r>
              <a:rPr lang="ja-JP" altLang="en-US" sz="3200" dirty="0">
                <a:solidFill>
                  <a:srgbClr val="036C00"/>
                </a:solidFill>
                <a:latin typeface="Calibri" panose="020F0502020204030204" pitchFamily="34" charset="0"/>
                <a:ea typeface="メイリオ" panose="020B0604030504040204" pitchFamily="50" charset="-128"/>
              </a:rPr>
              <a:t>から）</a:t>
            </a:r>
          </a:p>
        </p:txBody>
      </p:sp>
      <p:sp>
        <p:nvSpPr>
          <p:cNvPr id="38924" name="Text Box 12"/>
          <p:cNvSpPr txBox="1">
            <a:spLocks noChangeArrowheads="1"/>
          </p:cNvSpPr>
          <p:nvPr/>
        </p:nvSpPr>
        <p:spPr bwMode="auto">
          <a:xfrm>
            <a:off x="228600" y="6019800"/>
            <a:ext cx="5211683"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dirty="0" err="1">
                <a:latin typeface="Calibri" panose="020F0502020204030204" pitchFamily="34" charset="0"/>
                <a:ea typeface="メイリオ" panose="020B0604030504040204" pitchFamily="50" charset="-128"/>
              </a:rPr>
              <a:t>P</a:t>
            </a:r>
            <a:r>
              <a:rPr lang="en-US" altLang="ja-JP" sz="2800" dirty="0" err="1">
                <a:latin typeface="Calibri" panose="020F0502020204030204" pitchFamily="34" charset="0"/>
                <a:ea typeface="メイリオ" panose="020B0604030504040204" pitchFamily="50" charset="-128"/>
              </a:rPr>
              <a:t>0</a:t>
            </a:r>
            <a:r>
              <a:rPr lang="en-US" altLang="ja-JP" sz="3600" dirty="0">
                <a:latin typeface="Calibri" panose="020F0502020204030204" pitchFamily="34" charset="0"/>
                <a:ea typeface="メイリオ" panose="020B0604030504040204" pitchFamily="50" charset="-128"/>
              </a:rPr>
              <a:t>(</a:t>
            </a:r>
            <a:r>
              <a:rPr lang="en-US" altLang="ja-JP" sz="3600" i="1" dirty="0">
                <a:latin typeface="Calibri" panose="020F0502020204030204" pitchFamily="34" charset="0"/>
                <a:ea typeface="メイリオ" panose="020B0604030504040204" pitchFamily="50" charset="-128"/>
              </a:rPr>
              <a:t>t</a:t>
            </a:r>
            <a:r>
              <a:rPr lang="en-US" altLang="ja-JP" sz="3600" dirty="0">
                <a:latin typeface="Calibri" panose="020F0502020204030204" pitchFamily="34" charset="0"/>
                <a:ea typeface="メイリオ" panose="020B0604030504040204" pitchFamily="50" charset="-128"/>
              </a:rPr>
              <a:t>)</a:t>
            </a:r>
            <a:r>
              <a:rPr lang="ja-JP" altLang="en-US" sz="3600" dirty="0">
                <a:latin typeface="Calibri" panose="020F0502020204030204" pitchFamily="34" charset="0"/>
                <a:ea typeface="メイリオ" panose="020B0604030504040204" pitchFamily="50" charset="-128"/>
              </a:rPr>
              <a:t>の方程式が求まった</a:t>
            </a:r>
          </a:p>
        </p:txBody>
      </p:sp>
      <p:sp>
        <p:nvSpPr>
          <p:cNvPr id="38925"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E4EF12D4-A2C7-4423-B96A-B23039783BDF}" type="slidenum">
              <a:rPr lang="en-US" altLang="ja-JP">
                <a:latin typeface="Calibri" panose="020F0502020204030204" pitchFamily="34" charset="0"/>
                <a:ea typeface="メイリオ" panose="020B0604030504040204" pitchFamily="50" charset="-128"/>
              </a:rPr>
              <a:pPr/>
              <a:t>34</a:t>
            </a:fld>
            <a:endParaRPr lang="en-US" altLang="ja-JP" dirty="0">
              <a:latin typeface="Calibri" panose="020F0502020204030204" pitchFamily="34" charset="0"/>
              <a:ea typeface="メイリオ" panose="020B0604030504040204" pitchFamily="50" charset="-128"/>
            </a:endParaRPr>
          </a:p>
        </p:txBody>
      </p:sp>
      <p:sp>
        <p:nvSpPr>
          <p:cNvPr id="16" name="Rectangle 2"/>
          <p:cNvSpPr>
            <a:spLocks noGrp="1" noChangeArrowheads="1"/>
          </p:cNvSpPr>
          <p:nvPr>
            <p:ph type="title"/>
          </p:nvPr>
        </p:nvSpPr>
        <p:spPr/>
        <p:txBody>
          <a:bodyPr>
            <a:normAutofit fontScale="90000"/>
          </a:bodyPr>
          <a:lstStyle/>
          <a:p>
            <a:r>
              <a:rPr lang="en-US" altLang="ja-JP" dirty="0"/>
              <a:t>M/M/1/1</a:t>
            </a:r>
            <a:r>
              <a:rPr lang="ja-JP" altLang="en-US" dirty="0"/>
              <a:t>待ち行列での定常確率</a:t>
            </a:r>
          </a:p>
        </p:txBody>
      </p:sp>
    </p:spTree>
    <p:extLst>
      <p:ext uri="{BB962C8B-B14F-4D97-AF65-F5344CB8AC3E}">
        <p14:creationId xmlns:p14="http://schemas.microsoft.com/office/powerpoint/2010/main" val="26968981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type="body" idx="1"/>
          </p:nvPr>
        </p:nvSpPr>
        <p:spPr>
          <a:xfrm>
            <a:off x="152400" y="1066800"/>
            <a:ext cx="8991600" cy="2590800"/>
          </a:xfrm>
        </p:spPr>
        <p:txBody>
          <a:bodyPr/>
          <a:lstStyle/>
          <a:p>
            <a:pPr eaLnBrk="1" hangingPunct="1">
              <a:lnSpc>
                <a:spcPct val="190000"/>
              </a:lnSpc>
              <a:buFontTx/>
              <a:buNone/>
            </a:pPr>
            <a:r>
              <a:rPr lang="en-US" altLang="ja-JP" sz="3600" dirty="0" err="1">
                <a:solidFill>
                  <a:srgbClr val="036C00"/>
                </a:solidFill>
              </a:rPr>
              <a:t>lim</a:t>
            </a:r>
            <a:r>
              <a:rPr lang="en-US" altLang="ja-JP" sz="3600" dirty="0">
                <a:solidFill>
                  <a:srgbClr val="036C00"/>
                </a:solidFill>
              </a:rPr>
              <a:t>                                      = </a:t>
            </a:r>
            <a:r>
              <a:rPr lang="ja-JP" altLang="en-US" sz="2800" dirty="0">
                <a:solidFill>
                  <a:srgbClr val="036C00"/>
                </a:solidFill>
              </a:rPr>
              <a:t>－</a:t>
            </a:r>
            <a:r>
              <a:rPr lang="en-US" altLang="ja-JP" sz="3600" dirty="0">
                <a:solidFill>
                  <a:srgbClr val="036C00"/>
                </a:solidFill>
              </a:rPr>
              <a:t>(</a:t>
            </a:r>
            <a:r>
              <a:rPr lang="en-US" altLang="ja-JP" sz="2800" dirty="0" err="1">
                <a:solidFill>
                  <a:srgbClr val="036C00"/>
                </a:solidFill>
              </a:rPr>
              <a:t>λ</a:t>
            </a:r>
            <a:r>
              <a:rPr lang="en-US" altLang="ja-JP" sz="3600" dirty="0" err="1">
                <a:solidFill>
                  <a:srgbClr val="036C00"/>
                </a:solidFill>
              </a:rPr>
              <a:t>+</a:t>
            </a:r>
            <a:r>
              <a:rPr lang="en-US" altLang="ja-JP" sz="2800" dirty="0" err="1">
                <a:solidFill>
                  <a:srgbClr val="036C00"/>
                </a:solidFill>
              </a:rPr>
              <a:t>μ</a:t>
            </a:r>
            <a:r>
              <a:rPr lang="en-US" altLang="ja-JP" sz="2800" dirty="0">
                <a:solidFill>
                  <a:srgbClr val="036C00"/>
                </a:solidFill>
              </a:rPr>
              <a:t>)</a:t>
            </a:r>
            <a:r>
              <a:rPr lang="en-US" altLang="ja-JP" sz="3600" dirty="0" err="1">
                <a:solidFill>
                  <a:srgbClr val="036C00"/>
                </a:solidFill>
              </a:rPr>
              <a:t>P</a:t>
            </a:r>
            <a:r>
              <a:rPr lang="en-US" altLang="ja-JP" sz="2800" dirty="0" err="1">
                <a:solidFill>
                  <a:srgbClr val="036C00"/>
                </a:solidFill>
              </a:rPr>
              <a:t>0</a:t>
            </a:r>
            <a:r>
              <a:rPr lang="en-US" altLang="ja-JP" sz="3600" dirty="0">
                <a:solidFill>
                  <a:srgbClr val="036C00"/>
                </a:solidFill>
              </a:rPr>
              <a:t>(</a:t>
            </a:r>
            <a:r>
              <a:rPr lang="en-US" altLang="ja-JP" sz="3600" i="1" dirty="0">
                <a:solidFill>
                  <a:srgbClr val="036C00"/>
                </a:solidFill>
              </a:rPr>
              <a:t>t</a:t>
            </a:r>
            <a:r>
              <a:rPr lang="en-US" altLang="ja-JP" sz="3600" dirty="0">
                <a:solidFill>
                  <a:srgbClr val="036C00"/>
                </a:solidFill>
              </a:rPr>
              <a:t>)+</a:t>
            </a:r>
            <a:r>
              <a:rPr lang="en-US" altLang="ja-JP" sz="2800" dirty="0">
                <a:solidFill>
                  <a:srgbClr val="036C00"/>
                </a:solidFill>
              </a:rPr>
              <a:t>μ</a:t>
            </a:r>
          </a:p>
          <a:p>
            <a:pPr eaLnBrk="1" hangingPunct="1">
              <a:lnSpc>
                <a:spcPct val="190000"/>
              </a:lnSpc>
              <a:buFontTx/>
              <a:buNone/>
            </a:pPr>
            <a:r>
              <a:rPr lang="ja-JP" altLang="en-US" sz="3600" dirty="0">
                <a:solidFill>
                  <a:srgbClr val="036C00"/>
                </a:solidFill>
              </a:rPr>
              <a:t>　　　　　　　　　　　　</a:t>
            </a:r>
            <a:r>
              <a:rPr lang="en-US" altLang="ja-JP" sz="3600" dirty="0">
                <a:solidFill>
                  <a:srgbClr val="036C00"/>
                </a:solidFill>
              </a:rPr>
              <a:t>= </a:t>
            </a:r>
            <a:r>
              <a:rPr lang="ja-JP" altLang="en-US" sz="2800" dirty="0">
                <a:solidFill>
                  <a:srgbClr val="036C00"/>
                </a:solidFill>
              </a:rPr>
              <a:t>－</a:t>
            </a:r>
            <a:r>
              <a:rPr lang="en-US" altLang="ja-JP" sz="3600" dirty="0">
                <a:solidFill>
                  <a:srgbClr val="036C00"/>
                </a:solidFill>
              </a:rPr>
              <a:t>(</a:t>
            </a:r>
            <a:r>
              <a:rPr lang="en-US" altLang="ja-JP" sz="2800" dirty="0" err="1">
                <a:solidFill>
                  <a:srgbClr val="036C00"/>
                </a:solidFill>
              </a:rPr>
              <a:t>λ</a:t>
            </a:r>
            <a:r>
              <a:rPr lang="en-US" altLang="ja-JP" sz="3600" dirty="0" err="1">
                <a:solidFill>
                  <a:srgbClr val="036C00"/>
                </a:solidFill>
              </a:rPr>
              <a:t>+</a:t>
            </a:r>
            <a:r>
              <a:rPr lang="en-US" altLang="ja-JP" sz="2800" dirty="0" err="1">
                <a:solidFill>
                  <a:srgbClr val="036C00"/>
                </a:solidFill>
              </a:rPr>
              <a:t>μ</a:t>
            </a:r>
            <a:r>
              <a:rPr lang="en-US" altLang="ja-JP" sz="2800" dirty="0">
                <a:solidFill>
                  <a:srgbClr val="036C00"/>
                </a:solidFill>
              </a:rPr>
              <a:t>)</a:t>
            </a:r>
            <a:r>
              <a:rPr lang="en-US" altLang="ja-JP" sz="3600" dirty="0" err="1">
                <a:solidFill>
                  <a:srgbClr val="036C00"/>
                </a:solidFill>
              </a:rPr>
              <a:t>P</a:t>
            </a:r>
            <a:r>
              <a:rPr lang="en-US" altLang="ja-JP" sz="2800" dirty="0" err="1">
                <a:solidFill>
                  <a:srgbClr val="036C00"/>
                </a:solidFill>
              </a:rPr>
              <a:t>0</a:t>
            </a:r>
            <a:r>
              <a:rPr lang="en-US" altLang="ja-JP" sz="3600" dirty="0">
                <a:solidFill>
                  <a:srgbClr val="036C00"/>
                </a:solidFill>
              </a:rPr>
              <a:t>(</a:t>
            </a:r>
            <a:r>
              <a:rPr lang="en-US" altLang="ja-JP" sz="3600" i="1" dirty="0">
                <a:solidFill>
                  <a:srgbClr val="036C00"/>
                </a:solidFill>
              </a:rPr>
              <a:t>t</a:t>
            </a:r>
            <a:r>
              <a:rPr lang="en-US" altLang="ja-JP" sz="3600" dirty="0">
                <a:solidFill>
                  <a:srgbClr val="036C00"/>
                </a:solidFill>
              </a:rPr>
              <a:t>)+</a:t>
            </a:r>
            <a:r>
              <a:rPr lang="en-US" altLang="ja-JP" sz="2800" dirty="0">
                <a:solidFill>
                  <a:srgbClr val="036C00"/>
                </a:solidFill>
              </a:rPr>
              <a:t>μ</a:t>
            </a:r>
          </a:p>
        </p:txBody>
      </p:sp>
      <p:sp>
        <p:nvSpPr>
          <p:cNvPr id="39940" name="Line 4"/>
          <p:cNvSpPr>
            <a:spLocks noChangeShapeType="1"/>
          </p:cNvSpPr>
          <p:nvPr/>
        </p:nvSpPr>
        <p:spPr bwMode="auto">
          <a:xfrm>
            <a:off x="990600" y="1828800"/>
            <a:ext cx="3962400" cy="0"/>
          </a:xfrm>
          <a:prstGeom prst="line">
            <a:avLst/>
          </a:prstGeom>
          <a:noFill/>
          <a:ln w="9525">
            <a:solidFill>
              <a:srgbClr val="036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9941" name="Text Box 5"/>
          <p:cNvSpPr txBox="1">
            <a:spLocks noChangeArrowheads="1"/>
          </p:cNvSpPr>
          <p:nvPr/>
        </p:nvSpPr>
        <p:spPr bwMode="auto">
          <a:xfrm>
            <a:off x="2590800" y="1752600"/>
            <a:ext cx="77938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p>
        </p:txBody>
      </p:sp>
      <p:sp>
        <p:nvSpPr>
          <p:cNvPr id="39942" name="Text Box 6"/>
          <p:cNvSpPr txBox="1">
            <a:spLocks noChangeArrowheads="1"/>
          </p:cNvSpPr>
          <p:nvPr/>
        </p:nvSpPr>
        <p:spPr bwMode="auto">
          <a:xfrm>
            <a:off x="990600" y="1219200"/>
            <a:ext cx="3997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28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 </a:t>
            </a:r>
            <a:r>
              <a:rPr lang="ja-JP" altLang="en-US" sz="3600" dirty="0">
                <a:solidFill>
                  <a:srgbClr val="036C00"/>
                </a:solidFill>
                <a:latin typeface="Calibri" panose="020F0502020204030204" pitchFamily="34" charset="0"/>
                <a:ea typeface="メイリオ" panose="020B0604030504040204" pitchFamily="50" charset="-128"/>
              </a:rPr>
              <a:t>－ </a:t>
            </a:r>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a:t>
            </a:r>
          </a:p>
        </p:txBody>
      </p:sp>
      <p:sp>
        <p:nvSpPr>
          <p:cNvPr id="39943" name="Text Box 7"/>
          <p:cNvSpPr txBox="1">
            <a:spLocks noChangeArrowheads="1"/>
          </p:cNvSpPr>
          <p:nvPr/>
        </p:nvSpPr>
        <p:spPr bwMode="auto">
          <a:xfrm>
            <a:off x="0" y="19050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036C00"/>
                </a:solidFill>
                <a:latin typeface="Calibri" panose="020F0502020204030204" pitchFamily="34" charset="0"/>
                <a:ea typeface="メイリオ" panose="020B0604030504040204" pitchFamily="50" charset="-128"/>
              </a:rPr>
              <a:t>⊿ </a:t>
            </a:r>
            <a:r>
              <a:rPr lang="en-US" altLang="ja-JP" sz="2400" i="1" dirty="0" err="1">
                <a:solidFill>
                  <a:srgbClr val="036C00"/>
                </a:solidFill>
                <a:latin typeface="Calibri" panose="020F0502020204030204" pitchFamily="34" charset="0"/>
                <a:ea typeface="メイリオ" panose="020B0604030504040204" pitchFamily="50" charset="-128"/>
              </a:rPr>
              <a:t>t</a:t>
            </a:r>
            <a:r>
              <a:rPr lang="en-US" altLang="ja-JP" sz="2400" dirty="0" err="1">
                <a:solidFill>
                  <a:srgbClr val="036C00"/>
                </a:solidFill>
                <a:latin typeface="Calibri" panose="020F0502020204030204" pitchFamily="34" charset="0"/>
                <a:ea typeface="メイリオ" panose="020B0604030504040204" pitchFamily="50" charset="-128"/>
              </a:rPr>
              <a:t>→0</a:t>
            </a:r>
            <a:endParaRPr lang="en-US" altLang="ja-JP" sz="2400" dirty="0">
              <a:solidFill>
                <a:srgbClr val="036C00"/>
              </a:solidFill>
              <a:latin typeface="Calibri" panose="020F0502020204030204" pitchFamily="34" charset="0"/>
              <a:ea typeface="メイリオ" panose="020B0604030504040204" pitchFamily="50" charset="-128"/>
            </a:endParaRPr>
          </a:p>
        </p:txBody>
      </p:sp>
      <p:grpSp>
        <p:nvGrpSpPr>
          <p:cNvPr id="39944" name="Group 8"/>
          <p:cNvGrpSpPr>
            <a:grpSpLocks/>
          </p:cNvGrpSpPr>
          <p:nvPr/>
        </p:nvGrpSpPr>
        <p:grpSpPr bwMode="auto">
          <a:xfrm>
            <a:off x="3429000" y="2362201"/>
            <a:ext cx="1619250" cy="1179513"/>
            <a:chOff x="2160" y="1488"/>
            <a:chExt cx="1020" cy="743"/>
          </a:xfrm>
        </p:grpSpPr>
        <p:sp>
          <p:nvSpPr>
            <p:cNvPr id="39963" name="Text Box 9"/>
            <p:cNvSpPr txBox="1">
              <a:spLocks noChangeArrowheads="1"/>
            </p:cNvSpPr>
            <p:nvPr/>
          </p:nvSpPr>
          <p:spPr bwMode="auto">
            <a:xfrm>
              <a:off x="2160" y="1488"/>
              <a:ext cx="1020" cy="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i="1" dirty="0">
                  <a:solidFill>
                    <a:srgbClr val="036C00"/>
                  </a:solidFill>
                  <a:latin typeface="Calibri" panose="020F0502020204030204" pitchFamily="34" charset="0"/>
                  <a:ea typeface="メイリオ" panose="020B0604030504040204" pitchFamily="50" charset="-128"/>
                </a:rPr>
                <a:t>d </a:t>
              </a:r>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a:t>
              </a:r>
            </a:p>
          </p:txBody>
        </p:sp>
        <p:sp>
          <p:nvSpPr>
            <p:cNvPr id="39964" name="Line 10"/>
            <p:cNvSpPr>
              <a:spLocks noChangeShapeType="1"/>
            </p:cNvSpPr>
            <p:nvPr/>
          </p:nvSpPr>
          <p:spPr bwMode="auto">
            <a:xfrm>
              <a:off x="2208" y="1872"/>
              <a:ext cx="912" cy="0"/>
            </a:xfrm>
            <a:prstGeom prst="line">
              <a:avLst/>
            </a:prstGeom>
            <a:noFill/>
            <a:ln w="9525">
              <a:solidFill>
                <a:srgbClr val="036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9965" name="Text Box 11"/>
            <p:cNvSpPr txBox="1">
              <a:spLocks noChangeArrowheads="1"/>
            </p:cNvSpPr>
            <p:nvPr/>
          </p:nvSpPr>
          <p:spPr bwMode="auto">
            <a:xfrm>
              <a:off x="2496" y="1824"/>
              <a:ext cx="363"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i="1" dirty="0" err="1">
                  <a:solidFill>
                    <a:srgbClr val="036C00"/>
                  </a:solidFill>
                  <a:latin typeface="Calibri" panose="020F0502020204030204" pitchFamily="34" charset="0"/>
                  <a:ea typeface="メイリオ" panose="020B0604030504040204" pitchFamily="50" charset="-128"/>
                </a:rPr>
                <a:t>dt</a:t>
              </a:r>
              <a:endParaRPr lang="en-US" altLang="ja-JP" sz="3600" dirty="0">
                <a:solidFill>
                  <a:srgbClr val="036C00"/>
                </a:solidFill>
                <a:latin typeface="Calibri" panose="020F0502020204030204" pitchFamily="34" charset="0"/>
                <a:ea typeface="メイリオ" panose="020B0604030504040204" pitchFamily="50" charset="-128"/>
              </a:endParaRPr>
            </a:p>
          </p:txBody>
        </p:sp>
      </p:grpSp>
      <p:sp>
        <p:nvSpPr>
          <p:cNvPr id="39945" name="Text Box 12"/>
          <p:cNvSpPr txBox="1">
            <a:spLocks noChangeArrowheads="1"/>
          </p:cNvSpPr>
          <p:nvPr/>
        </p:nvSpPr>
        <p:spPr bwMode="auto">
          <a:xfrm>
            <a:off x="304800" y="3733800"/>
            <a:ext cx="5673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600" dirty="0">
                <a:latin typeface="Calibri" panose="020F0502020204030204" pitchFamily="34" charset="0"/>
                <a:ea typeface="メイリオ" panose="020B0604030504040204" pitchFamily="50" charset="-128"/>
              </a:rPr>
              <a:t>これは </a:t>
            </a:r>
            <a:r>
              <a:rPr lang="en-US" altLang="ja-JP" sz="3600" dirty="0" err="1">
                <a:latin typeface="Calibri" panose="020F0502020204030204" pitchFamily="34" charset="0"/>
                <a:ea typeface="メイリオ" panose="020B0604030504040204" pitchFamily="50" charset="-128"/>
              </a:rPr>
              <a:t>P</a:t>
            </a:r>
            <a:r>
              <a:rPr lang="en-US" altLang="ja-JP" sz="2800" dirty="0" err="1">
                <a:latin typeface="Calibri" panose="020F0502020204030204" pitchFamily="34" charset="0"/>
                <a:ea typeface="メイリオ" panose="020B0604030504040204" pitchFamily="50" charset="-128"/>
              </a:rPr>
              <a:t>0</a:t>
            </a:r>
            <a:r>
              <a:rPr lang="en-US" altLang="ja-JP" sz="3600" dirty="0">
                <a:latin typeface="Calibri" panose="020F0502020204030204" pitchFamily="34" charset="0"/>
                <a:ea typeface="メイリオ" panose="020B0604030504040204" pitchFamily="50" charset="-128"/>
              </a:rPr>
              <a:t>( t ) </a:t>
            </a:r>
            <a:r>
              <a:rPr lang="ja-JP" altLang="en-US" sz="3600" dirty="0">
                <a:latin typeface="Calibri" panose="020F0502020204030204" pitchFamily="34" charset="0"/>
                <a:ea typeface="メイリオ" panose="020B0604030504040204" pitchFamily="50" charset="-128"/>
              </a:rPr>
              <a:t>の微分方程式</a:t>
            </a:r>
          </a:p>
        </p:txBody>
      </p:sp>
      <p:sp>
        <p:nvSpPr>
          <p:cNvPr id="39946" name="Text Box 13"/>
          <p:cNvSpPr txBox="1">
            <a:spLocks noChangeArrowheads="1"/>
          </p:cNvSpPr>
          <p:nvPr/>
        </p:nvSpPr>
        <p:spPr bwMode="auto">
          <a:xfrm>
            <a:off x="381000" y="4648200"/>
            <a:ext cx="168507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 = </a:t>
            </a:r>
          </a:p>
        </p:txBody>
      </p:sp>
      <p:grpSp>
        <p:nvGrpSpPr>
          <p:cNvPr id="39947" name="Group 14"/>
          <p:cNvGrpSpPr>
            <a:grpSpLocks/>
          </p:cNvGrpSpPr>
          <p:nvPr/>
        </p:nvGrpSpPr>
        <p:grpSpPr bwMode="auto">
          <a:xfrm>
            <a:off x="2057400" y="4419602"/>
            <a:ext cx="1447800" cy="1103313"/>
            <a:chOff x="1296" y="2784"/>
            <a:chExt cx="912" cy="695"/>
          </a:xfrm>
        </p:grpSpPr>
        <p:sp>
          <p:nvSpPr>
            <p:cNvPr id="39960" name="Line 15"/>
            <p:cNvSpPr>
              <a:spLocks noChangeShapeType="1"/>
            </p:cNvSpPr>
            <p:nvPr/>
          </p:nvSpPr>
          <p:spPr bwMode="auto">
            <a:xfrm>
              <a:off x="1296" y="3120"/>
              <a:ext cx="912" cy="0"/>
            </a:xfrm>
            <a:prstGeom prst="line">
              <a:avLst/>
            </a:prstGeom>
            <a:noFill/>
            <a:ln w="9525">
              <a:solidFill>
                <a:srgbClr val="036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9961" name="Text Box 16"/>
            <p:cNvSpPr txBox="1">
              <a:spLocks noChangeArrowheads="1"/>
            </p:cNvSpPr>
            <p:nvPr/>
          </p:nvSpPr>
          <p:spPr bwMode="auto">
            <a:xfrm>
              <a:off x="1392" y="3072"/>
              <a:ext cx="487"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solidFill>
                    <a:srgbClr val="036C00"/>
                  </a:solidFill>
                  <a:latin typeface="Calibri" panose="020F0502020204030204" pitchFamily="34" charset="0"/>
                  <a:ea typeface="メイリオ" panose="020B0604030504040204" pitchFamily="50" charset="-128"/>
                </a:rPr>
                <a:t>λ</a:t>
              </a:r>
              <a:r>
                <a:rPr lang="en-US" altLang="ja-JP" sz="3600" dirty="0" err="1">
                  <a:solidFill>
                    <a:srgbClr val="036C00"/>
                  </a:solidFill>
                  <a:latin typeface="Calibri" panose="020F0502020204030204" pitchFamily="34" charset="0"/>
                  <a:ea typeface="メイリオ" panose="020B0604030504040204" pitchFamily="50" charset="-128"/>
                </a:rPr>
                <a:t>+</a:t>
              </a:r>
              <a:r>
                <a:rPr lang="en-US" altLang="ja-JP" sz="2800" dirty="0" err="1">
                  <a:solidFill>
                    <a:srgbClr val="036C00"/>
                  </a:solidFill>
                  <a:latin typeface="Calibri" panose="020F0502020204030204" pitchFamily="34" charset="0"/>
                  <a:ea typeface="メイリオ" panose="020B0604030504040204" pitchFamily="50" charset="-128"/>
                </a:rPr>
                <a:t>μ</a:t>
              </a:r>
              <a:endParaRPr lang="en-US" altLang="ja-JP" sz="2800" dirty="0">
                <a:solidFill>
                  <a:srgbClr val="036C00"/>
                </a:solidFill>
                <a:latin typeface="Calibri" panose="020F0502020204030204" pitchFamily="34" charset="0"/>
                <a:ea typeface="メイリオ" panose="020B0604030504040204" pitchFamily="50" charset="-128"/>
              </a:endParaRPr>
            </a:p>
          </p:txBody>
        </p:sp>
        <p:sp>
          <p:nvSpPr>
            <p:cNvPr id="39962" name="Text Box 17"/>
            <p:cNvSpPr txBox="1">
              <a:spLocks noChangeArrowheads="1"/>
            </p:cNvSpPr>
            <p:nvPr/>
          </p:nvSpPr>
          <p:spPr bwMode="auto">
            <a:xfrm>
              <a:off x="1584" y="2784"/>
              <a:ext cx="241"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solidFill>
                    <a:srgbClr val="036C00"/>
                  </a:solidFill>
                  <a:latin typeface="Calibri" panose="020F0502020204030204" pitchFamily="34" charset="0"/>
                  <a:ea typeface="メイリオ" panose="020B0604030504040204" pitchFamily="50" charset="-128"/>
                </a:rPr>
                <a:t>μ</a:t>
              </a:r>
            </a:p>
          </p:txBody>
        </p:sp>
      </p:grpSp>
      <p:sp>
        <p:nvSpPr>
          <p:cNvPr id="39948" name="Text Box 18"/>
          <p:cNvSpPr txBox="1">
            <a:spLocks noChangeArrowheads="1"/>
          </p:cNvSpPr>
          <p:nvPr/>
        </p:nvSpPr>
        <p:spPr bwMode="auto">
          <a:xfrm>
            <a:off x="3581400" y="4502150"/>
            <a:ext cx="39725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dirty="0">
                <a:solidFill>
                  <a:srgbClr val="036C00"/>
                </a:solidFill>
                <a:latin typeface="Calibri" panose="020F0502020204030204" pitchFamily="34" charset="0"/>
                <a:ea typeface="メイリオ" panose="020B0604030504040204" pitchFamily="50" charset="-128"/>
              </a:rPr>
              <a:t>+ ( </a:t>
            </a:r>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( 0 ) </a:t>
            </a:r>
            <a:r>
              <a:rPr lang="ja-JP" altLang="en-US" sz="2800" dirty="0">
                <a:solidFill>
                  <a:srgbClr val="036C00"/>
                </a:solidFill>
                <a:latin typeface="Calibri" panose="020F0502020204030204" pitchFamily="34" charset="0"/>
                <a:ea typeface="メイリオ" panose="020B0604030504040204" pitchFamily="50" charset="-128"/>
              </a:rPr>
              <a:t>－             </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4800" i="1" dirty="0">
                <a:solidFill>
                  <a:srgbClr val="036C00"/>
                </a:solidFill>
                <a:latin typeface="Calibri" panose="020F0502020204030204" pitchFamily="34" charset="0"/>
                <a:ea typeface="メイリオ" panose="020B0604030504040204" pitchFamily="50" charset="-128"/>
              </a:rPr>
              <a:t>e</a:t>
            </a:r>
          </a:p>
        </p:txBody>
      </p:sp>
      <p:sp>
        <p:nvSpPr>
          <p:cNvPr id="39949" name="Text Box 19"/>
          <p:cNvSpPr txBox="1">
            <a:spLocks noChangeArrowheads="1"/>
          </p:cNvSpPr>
          <p:nvPr/>
        </p:nvSpPr>
        <p:spPr bwMode="auto">
          <a:xfrm>
            <a:off x="6019800" y="4876800"/>
            <a:ext cx="77296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solidFill>
                  <a:srgbClr val="036C00"/>
                </a:solidFill>
                <a:latin typeface="Calibri" panose="020F0502020204030204" pitchFamily="34" charset="0"/>
                <a:ea typeface="メイリオ" panose="020B0604030504040204" pitchFamily="50" charset="-128"/>
              </a:rPr>
              <a:t>λ</a:t>
            </a:r>
            <a:r>
              <a:rPr lang="en-US" altLang="ja-JP" sz="3600" dirty="0" err="1">
                <a:solidFill>
                  <a:srgbClr val="036C00"/>
                </a:solidFill>
                <a:latin typeface="Calibri" panose="020F0502020204030204" pitchFamily="34" charset="0"/>
                <a:ea typeface="メイリオ" panose="020B0604030504040204" pitchFamily="50" charset="-128"/>
              </a:rPr>
              <a:t>+</a:t>
            </a:r>
            <a:r>
              <a:rPr lang="en-US" altLang="ja-JP" sz="2800" dirty="0" err="1">
                <a:solidFill>
                  <a:srgbClr val="036C00"/>
                </a:solidFill>
                <a:latin typeface="Calibri" panose="020F0502020204030204" pitchFamily="34" charset="0"/>
                <a:ea typeface="メイリオ" panose="020B0604030504040204" pitchFamily="50" charset="-128"/>
              </a:rPr>
              <a:t>μ</a:t>
            </a:r>
            <a:endParaRPr lang="en-US" altLang="ja-JP" sz="2800" dirty="0">
              <a:solidFill>
                <a:srgbClr val="036C00"/>
              </a:solidFill>
              <a:latin typeface="Calibri" panose="020F0502020204030204" pitchFamily="34" charset="0"/>
              <a:ea typeface="メイリオ" panose="020B0604030504040204" pitchFamily="50" charset="-128"/>
            </a:endParaRPr>
          </a:p>
        </p:txBody>
      </p:sp>
      <p:sp>
        <p:nvSpPr>
          <p:cNvPr id="39950" name="Line 20"/>
          <p:cNvSpPr>
            <a:spLocks noChangeShapeType="1"/>
          </p:cNvSpPr>
          <p:nvPr/>
        </p:nvSpPr>
        <p:spPr bwMode="auto">
          <a:xfrm>
            <a:off x="6096000" y="5029200"/>
            <a:ext cx="990600" cy="0"/>
          </a:xfrm>
          <a:prstGeom prst="line">
            <a:avLst/>
          </a:prstGeom>
          <a:noFill/>
          <a:ln w="9525">
            <a:solidFill>
              <a:srgbClr val="036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9951" name="Text Box 21"/>
          <p:cNvSpPr txBox="1">
            <a:spLocks noChangeArrowheads="1"/>
          </p:cNvSpPr>
          <p:nvPr/>
        </p:nvSpPr>
        <p:spPr bwMode="auto">
          <a:xfrm>
            <a:off x="6324600" y="4495800"/>
            <a:ext cx="38183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solidFill>
                  <a:srgbClr val="036C00"/>
                </a:solidFill>
                <a:latin typeface="Calibri" panose="020F0502020204030204" pitchFamily="34" charset="0"/>
                <a:ea typeface="メイリオ" panose="020B0604030504040204" pitchFamily="50" charset="-128"/>
              </a:rPr>
              <a:t>μ</a:t>
            </a:r>
          </a:p>
        </p:txBody>
      </p:sp>
      <p:sp>
        <p:nvSpPr>
          <p:cNvPr id="39952" name="Text Box 22"/>
          <p:cNvSpPr txBox="1">
            <a:spLocks noChangeArrowheads="1"/>
          </p:cNvSpPr>
          <p:nvPr/>
        </p:nvSpPr>
        <p:spPr bwMode="auto">
          <a:xfrm>
            <a:off x="7467600" y="4343400"/>
            <a:ext cx="151836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solidFill>
                  <a:srgbClr val="036C00"/>
                </a:solidFill>
                <a:latin typeface="Calibri" panose="020F0502020204030204" pitchFamily="34" charset="0"/>
                <a:ea typeface="メイリオ" panose="020B0604030504040204" pitchFamily="50" charset="-128"/>
              </a:rPr>
              <a:t>－（</a:t>
            </a:r>
            <a:r>
              <a:rPr lang="en-US" altLang="ja-JP" dirty="0" err="1">
                <a:solidFill>
                  <a:srgbClr val="036C00"/>
                </a:solidFill>
                <a:latin typeface="Calibri" panose="020F0502020204030204" pitchFamily="34" charset="0"/>
                <a:ea typeface="メイリオ" panose="020B0604030504040204" pitchFamily="50" charset="-128"/>
              </a:rPr>
              <a:t>λ</a:t>
            </a:r>
            <a:r>
              <a:rPr lang="en-US" altLang="ja-JP" sz="2800" dirty="0" err="1">
                <a:solidFill>
                  <a:srgbClr val="036C00"/>
                </a:solidFill>
                <a:latin typeface="Calibri" panose="020F0502020204030204" pitchFamily="34" charset="0"/>
                <a:ea typeface="メイリオ" panose="020B0604030504040204" pitchFamily="50" charset="-128"/>
              </a:rPr>
              <a:t>+</a:t>
            </a:r>
            <a:r>
              <a:rPr lang="en-US" altLang="ja-JP" dirty="0" err="1">
                <a:solidFill>
                  <a:srgbClr val="036C00"/>
                </a:solidFill>
                <a:latin typeface="Calibri" panose="020F0502020204030204" pitchFamily="34" charset="0"/>
                <a:ea typeface="メイリオ" panose="020B0604030504040204" pitchFamily="50" charset="-128"/>
              </a:rPr>
              <a:t>μ</a:t>
            </a:r>
            <a:r>
              <a:rPr lang="ja-JP" altLang="en-US" dirty="0">
                <a:solidFill>
                  <a:srgbClr val="036C00"/>
                </a:solidFill>
                <a:latin typeface="Calibri" panose="020F0502020204030204" pitchFamily="34" charset="0"/>
                <a:ea typeface="メイリオ" panose="020B0604030504040204" pitchFamily="50" charset="-128"/>
              </a:rPr>
              <a:t>）</a:t>
            </a:r>
            <a:r>
              <a:rPr lang="en-US" altLang="ja-JP" sz="2800" i="1" dirty="0">
                <a:solidFill>
                  <a:srgbClr val="036C00"/>
                </a:solidFill>
                <a:latin typeface="Calibri" panose="020F0502020204030204" pitchFamily="34" charset="0"/>
                <a:ea typeface="メイリオ" panose="020B0604030504040204" pitchFamily="50" charset="-128"/>
              </a:rPr>
              <a:t>t</a:t>
            </a:r>
          </a:p>
        </p:txBody>
      </p:sp>
      <p:sp>
        <p:nvSpPr>
          <p:cNvPr id="39953" name="Text Box 23"/>
          <p:cNvSpPr txBox="1">
            <a:spLocks noChangeArrowheads="1"/>
          </p:cNvSpPr>
          <p:nvPr/>
        </p:nvSpPr>
        <p:spPr bwMode="auto">
          <a:xfrm>
            <a:off x="457200" y="5715000"/>
            <a:ext cx="236955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600" dirty="0" err="1">
                <a:solidFill>
                  <a:srgbClr val="036C00"/>
                </a:solidFill>
                <a:latin typeface="Calibri" panose="020F0502020204030204" pitchFamily="34" charset="0"/>
                <a:ea typeface="メイリオ" panose="020B0604030504040204" pitchFamily="50" charset="-128"/>
              </a:rPr>
              <a:t>lim</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3600" dirty="0" err="1">
                <a:solidFill>
                  <a:srgbClr val="036C00"/>
                </a:solidFill>
                <a:latin typeface="Calibri" panose="020F0502020204030204" pitchFamily="34" charset="0"/>
                <a:ea typeface="メイリオ" panose="020B0604030504040204" pitchFamily="50" charset="-128"/>
              </a:rPr>
              <a:t>P</a:t>
            </a:r>
            <a:r>
              <a:rPr lang="en-US" altLang="ja-JP" sz="2800" dirty="0" err="1">
                <a:solidFill>
                  <a:srgbClr val="036C00"/>
                </a:solidFill>
                <a:latin typeface="Calibri" panose="020F0502020204030204" pitchFamily="34" charset="0"/>
                <a:ea typeface="メイリオ" panose="020B0604030504040204" pitchFamily="50" charset="-128"/>
              </a:rPr>
              <a:t>0</a:t>
            </a:r>
            <a:r>
              <a:rPr lang="en-US" altLang="ja-JP" sz="3600" dirty="0">
                <a:solidFill>
                  <a:srgbClr val="036C00"/>
                </a:solidFill>
                <a:latin typeface="Calibri" panose="020F0502020204030204" pitchFamily="34" charset="0"/>
                <a:ea typeface="メイリオ" panose="020B0604030504040204" pitchFamily="50" charset="-128"/>
              </a:rPr>
              <a:t>( </a:t>
            </a:r>
            <a:r>
              <a:rPr lang="en-US" altLang="ja-JP" sz="3600" i="1" dirty="0">
                <a:solidFill>
                  <a:srgbClr val="036C00"/>
                </a:solidFill>
                <a:latin typeface="Calibri" panose="020F0502020204030204" pitchFamily="34" charset="0"/>
                <a:ea typeface="メイリオ" panose="020B0604030504040204" pitchFamily="50" charset="-128"/>
              </a:rPr>
              <a:t>t</a:t>
            </a:r>
            <a:r>
              <a:rPr lang="en-US" altLang="ja-JP" sz="3600" dirty="0">
                <a:solidFill>
                  <a:srgbClr val="036C00"/>
                </a:solidFill>
                <a:latin typeface="Calibri" panose="020F0502020204030204" pitchFamily="34" charset="0"/>
                <a:ea typeface="メイリオ" panose="020B0604030504040204" pitchFamily="50" charset="-128"/>
              </a:rPr>
              <a:t> ) = </a:t>
            </a:r>
          </a:p>
        </p:txBody>
      </p:sp>
      <p:sp>
        <p:nvSpPr>
          <p:cNvPr id="39954" name="Text Box 24"/>
          <p:cNvSpPr txBox="1">
            <a:spLocks noChangeArrowheads="1"/>
          </p:cNvSpPr>
          <p:nvPr/>
        </p:nvSpPr>
        <p:spPr bwMode="auto">
          <a:xfrm>
            <a:off x="304800" y="61722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036C00"/>
                </a:solidFill>
                <a:latin typeface="Calibri" panose="020F0502020204030204" pitchFamily="34" charset="0"/>
                <a:ea typeface="メイリオ" panose="020B0604030504040204" pitchFamily="50" charset="-128"/>
              </a:rPr>
              <a:t>⊿ </a:t>
            </a:r>
            <a:r>
              <a:rPr lang="en-US" altLang="ja-JP" sz="2400" i="1" dirty="0" err="1">
                <a:solidFill>
                  <a:srgbClr val="036C00"/>
                </a:solidFill>
                <a:latin typeface="Calibri" panose="020F0502020204030204" pitchFamily="34" charset="0"/>
                <a:ea typeface="メイリオ" panose="020B0604030504040204" pitchFamily="50" charset="-128"/>
              </a:rPr>
              <a:t>t</a:t>
            </a:r>
            <a:r>
              <a:rPr lang="en-US" altLang="ja-JP" sz="2400" dirty="0" err="1">
                <a:solidFill>
                  <a:srgbClr val="036C00"/>
                </a:solidFill>
                <a:latin typeface="Calibri" panose="020F0502020204030204" pitchFamily="34" charset="0"/>
                <a:ea typeface="メイリオ" panose="020B0604030504040204" pitchFamily="50" charset="-128"/>
              </a:rPr>
              <a:t>→0</a:t>
            </a:r>
            <a:endParaRPr lang="en-US" altLang="ja-JP" sz="2400" dirty="0">
              <a:solidFill>
                <a:srgbClr val="036C00"/>
              </a:solidFill>
              <a:latin typeface="Calibri" panose="020F0502020204030204" pitchFamily="34" charset="0"/>
              <a:ea typeface="メイリオ" panose="020B0604030504040204" pitchFamily="50" charset="-128"/>
            </a:endParaRPr>
          </a:p>
        </p:txBody>
      </p:sp>
      <p:grpSp>
        <p:nvGrpSpPr>
          <p:cNvPr id="39955" name="Group 25"/>
          <p:cNvGrpSpPr>
            <a:grpSpLocks/>
          </p:cNvGrpSpPr>
          <p:nvPr/>
        </p:nvGrpSpPr>
        <p:grpSpPr bwMode="auto">
          <a:xfrm>
            <a:off x="2895600" y="5486402"/>
            <a:ext cx="1447800" cy="1103313"/>
            <a:chOff x="1296" y="2784"/>
            <a:chExt cx="912" cy="695"/>
          </a:xfrm>
        </p:grpSpPr>
        <p:sp>
          <p:nvSpPr>
            <p:cNvPr id="39957" name="Line 26"/>
            <p:cNvSpPr>
              <a:spLocks noChangeShapeType="1"/>
            </p:cNvSpPr>
            <p:nvPr/>
          </p:nvSpPr>
          <p:spPr bwMode="auto">
            <a:xfrm>
              <a:off x="1296" y="3120"/>
              <a:ext cx="912" cy="0"/>
            </a:xfrm>
            <a:prstGeom prst="line">
              <a:avLst/>
            </a:prstGeom>
            <a:noFill/>
            <a:ln w="9525">
              <a:solidFill>
                <a:srgbClr val="036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39958" name="Text Box 27"/>
            <p:cNvSpPr txBox="1">
              <a:spLocks noChangeArrowheads="1"/>
            </p:cNvSpPr>
            <p:nvPr/>
          </p:nvSpPr>
          <p:spPr bwMode="auto">
            <a:xfrm>
              <a:off x="1392" y="3072"/>
              <a:ext cx="487"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err="1">
                  <a:solidFill>
                    <a:srgbClr val="036C00"/>
                  </a:solidFill>
                  <a:latin typeface="Calibri" panose="020F0502020204030204" pitchFamily="34" charset="0"/>
                  <a:ea typeface="メイリオ" panose="020B0604030504040204" pitchFamily="50" charset="-128"/>
                </a:rPr>
                <a:t>λ</a:t>
              </a:r>
              <a:r>
                <a:rPr lang="en-US" altLang="ja-JP" sz="3600" dirty="0" err="1">
                  <a:solidFill>
                    <a:srgbClr val="036C00"/>
                  </a:solidFill>
                  <a:latin typeface="Calibri" panose="020F0502020204030204" pitchFamily="34" charset="0"/>
                  <a:ea typeface="メイリオ" panose="020B0604030504040204" pitchFamily="50" charset="-128"/>
                </a:rPr>
                <a:t>+</a:t>
              </a:r>
              <a:r>
                <a:rPr lang="en-US" altLang="ja-JP" sz="2800" dirty="0" err="1">
                  <a:solidFill>
                    <a:srgbClr val="036C00"/>
                  </a:solidFill>
                  <a:latin typeface="Calibri" panose="020F0502020204030204" pitchFamily="34" charset="0"/>
                  <a:ea typeface="メイリオ" panose="020B0604030504040204" pitchFamily="50" charset="-128"/>
                </a:rPr>
                <a:t>μ</a:t>
              </a:r>
              <a:endParaRPr lang="en-US" altLang="ja-JP" sz="2800" dirty="0">
                <a:solidFill>
                  <a:srgbClr val="036C00"/>
                </a:solidFill>
                <a:latin typeface="Calibri" panose="020F0502020204030204" pitchFamily="34" charset="0"/>
                <a:ea typeface="メイリオ" panose="020B0604030504040204" pitchFamily="50" charset="-128"/>
              </a:endParaRPr>
            </a:p>
          </p:txBody>
        </p:sp>
        <p:sp>
          <p:nvSpPr>
            <p:cNvPr id="39959" name="Text Box 28"/>
            <p:cNvSpPr txBox="1">
              <a:spLocks noChangeArrowheads="1"/>
            </p:cNvSpPr>
            <p:nvPr/>
          </p:nvSpPr>
          <p:spPr bwMode="auto">
            <a:xfrm>
              <a:off x="1584" y="2784"/>
              <a:ext cx="241"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solidFill>
                    <a:srgbClr val="036C00"/>
                  </a:solidFill>
                  <a:latin typeface="Calibri" panose="020F0502020204030204" pitchFamily="34" charset="0"/>
                  <a:ea typeface="メイリオ" panose="020B0604030504040204" pitchFamily="50" charset="-128"/>
                </a:rPr>
                <a:t>μ</a:t>
              </a:r>
            </a:p>
          </p:txBody>
        </p:sp>
      </p:grpSp>
      <p:sp>
        <p:nvSpPr>
          <p:cNvPr id="39956"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4101A42E-DEE4-4F49-A586-10378E0D42ED}" type="slidenum">
              <a:rPr lang="en-US" altLang="ja-JP">
                <a:latin typeface="Calibri" panose="020F0502020204030204" pitchFamily="34" charset="0"/>
                <a:ea typeface="メイリオ" panose="020B0604030504040204" pitchFamily="50" charset="-128"/>
              </a:rPr>
              <a:pPr/>
              <a:t>35</a:t>
            </a:fld>
            <a:endParaRPr lang="en-US" altLang="ja-JP" dirty="0">
              <a:latin typeface="Calibri" panose="020F0502020204030204" pitchFamily="34" charset="0"/>
              <a:ea typeface="メイリオ" panose="020B0604030504040204" pitchFamily="50" charset="-128"/>
            </a:endParaRPr>
          </a:p>
        </p:txBody>
      </p:sp>
      <p:sp>
        <p:nvSpPr>
          <p:cNvPr id="2" name="タイトル 1"/>
          <p:cNvSpPr>
            <a:spLocks noGrp="1"/>
          </p:cNvSpPr>
          <p:nvPr>
            <p:ph type="title"/>
          </p:nvPr>
        </p:nvSpPr>
        <p:spPr/>
        <p:txBody>
          <a:bodyPr>
            <a:normAutofit fontScale="90000"/>
          </a:bodyPr>
          <a:lstStyle/>
          <a:p>
            <a:r>
              <a:rPr lang="en-US" altLang="ja-JP" dirty="0"/>
              <a:t>M/M/1/1</a:t>
            </a:r>
            <a:r>
              <a:rPr lang="ja-JP" altLang="en-US" dirty="0"/>
              <a:t>待ち行列での定常確率</a:t>
            </a:r>
            <a:endParaRPr kumimoji="1" lang="ja-JP" altLang="en-US" dirty="0"/>
          </a:p>
        </p:txBody>
      </p:sp>
    </p:spTree>
    <p:extLst>
      <p:ext uri="{BB962C8B-B14F-4D97-AF65-F5344CB8AC3E}">
        <p14:creationId xmlns:p14="http://schemas.microsoft.com/office/powerpoint/2010/main" val="42849190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pPr eaLnBrk="1" hangingPunct="1"/>
            <a:r>
              <a:rPr lang="ja-JP" altLang="en-US"/>
              <a:t>定常状態における性質</a:t>
            </a:r>
          </a:p>
        </p:txBody>
      </p:sp>
      <p:sp>
        <p:nvSpPr>
          <p:cNvPr id="40963" name="Rectangle 3"/>
          <p:cNvSpPr>
            <a:spLocks noGrp="1" noChangeArrowheads="1"/>
          </p:cNvSpPr>
          <p:nvPr>
            <p:ph type="body" idx="1"/>
          </p:nvPr>
        </p:nvSpPr>
        <p:spPr>
          <a:xfrm>
            <a:off x="930812" y="1256714"/>
            <a:ext cx="6934200" cy="1916436"/>
          </a:xfrm>
        </p:spPr>
        <p:txBody>
          <a:bodyPr>
            <a:normAutofit/>
          </a:bodyPr>
          <a:lstStyle/>
          <a:p>
            <a:pPr eaLnBrk="1" hangingPunct="1">
              <a:lnSpc>
                <a:spcPct val="190000"/>
              </a:lnSpc>
              <a:buFontTx/>
              <a:buNone/>
            </a:pPr>
            <a:r>
              <a:rPr lang="ja-JP" altLang="en-US" sz="2400" dirty="0"/>
              <a:t>－</a:t>
            </a:r>
            <a:r>
              <a:rPr lang="en-US" altLang="ja-JP" sz="2400" dirty="0"/>
              <a:t>λ</a:t>
            </a:r>
            <a:r>
              <a:rPr lang="en-US" altLang="ja-JP" dirty="0"/>
              <a:t>P</a:t>
            </a:r>
            <a:r>
              <a:rPr lang="en-US" altLang="ja-JP" sz="2400" dirty="0"/>
              <a:t>0</a:t>
            </a:r>
            <a:r>
              <a:rPr lang="en-US" altLang="ja-JP" dirty="0"/>
              <a:t> +</a:t>
            </a:r>
            <a:r>
              <a:rPr lang="en-US" altLang="ja-JP" sz="2400" dirty="0"/>
              <a:t>μ</a:t>
            </a:r>
            <a:r>
              <a:rPr lang="en-US" altLang="ja-JP" dirty="0"/>
              <a:t>P</a:t>
            </a:r>
            <a:r>
              <a:rPr lang="en-US" altLang="ja-JP" sz="2400" dirty="0"/>
              <a:t>1</a:t>
            </a:r>
            <a:r>
              <a:rPr lang="en-US" altLang="ja-JP" sz="2800" i="1" dirty="0"/>
              <a:t> </a:t>
            </a:r>
            <a:r>
              <a:rPr lang="en-US" altLang="ja-JP" i="1" dirty="0"/>
              <a:t>= </a:t>
            </a:r>
            <a:r>
              <a:rPr lang="en-US" altLang="ja-JP" dirty="0"/>
              <a:t>0</a:t>
            </a:r>
            <a:r>
              <a:rPr lang="ja-JP" altLang="en-US" dirty="0"/>
              <a:t>　</a:t>
            </a:r>
          </a:p>
          <a:p>
            <a:pPr eaLnBrk="1" hangingPunct="1">
              <a:lnSpc>
                <a:spcPct val="190000"/>
              </a:lnSpc>
              <a:buFontTx/>
              <a:buNone/>
            </a:pPr>
            <a:r>
              <a:rPr lang="ja-JP" altLang="en-US" dirty="0"/>
              <a:t>つまり　 </a:t>
            </a:r>
            <a:r>
              <a:rPr lang="en-US" altLang="ja-JP" sz="2400" dirty="0"/>
              <a:t>λ⊿ </a:t>
            </a:r>
            <a:r>
              <a:rPr lang="en-US" altLang="ja-JP" dirty="0"/>
              <a:t>t </a:t>
            </a:r>
            <a:r>
              <a:rPr lang="en-US" altLang="ja-JP" dirty="0" err="1"/>
              <a:t>lim</a:t>
            </a:r>
            <a:r>
              <a:rPr lang="en-US" altLang="ja-JP" dirty="0"/>
              <a:t> P</a:t>
            </a:r>
            <a:r>
              <a:rPr lang="en-US" altLang="ja-JP" sz="2400" dirty="0"/>
              <a:t>0</a:t>
            </a:r>
            <a:r>
              <a:rPr lang="en-US" altLang="ja-JP" dirty="0"/>
              <a:t>(t) = </a:t>
            </a:r>
            <a:r>
              <a:rPr lang="en-US" altLang="ja-JP" sz="2400" dirty="0"/>
              <a:t>μ⊿ </a:t>
            </a:r>
            <a:r>
              <a:rPr lang="en-US" altLang="ja-JP" dirty="0"/>
              <a:t>t </a:t>
            </a:r>
            <a:r>
              <a:rPr lang="en-US" altLang="ja-JP" dirty="0" err="1"/>
              <a:t>lim</a:t>
            </a:r>
            <a:r>
              <a:rPr lang="en-US" altLang="ja-JP" dirty="0"/>
              <a:t> P</a:t>
            </a:r>
            <a:r>
              <a:rPr lang="en-US" altLang="ja-JP" sz="2400" dirty="0"/>
              <a:t>1</a:t>
            </a:r>
            <a:r>
              <a:rPr lang="en-US" altLang="ja-JP" dirty="0"/>
              <a:t>(t)</a:t>
            </a:r>
          </a:p>
        </p:txBody>
      </p:sp>
      <p:sp>
        <p:nvSpPr>
          <p:cNvPr id="40964" name="Text Box 4"/>
          <p:cNvSpPr txBox="1">
            <a:spLocks noChangeArrowheads="1"/>
          </p:cNvSpPr>
          <p:nvPr/>
        </p:nvSpPr>
        <p:spPr bwMode="auto">
          <a:xfrm>
            <a:off x="3216812" y="2933114"/>
            <a:ext cx="8467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a:t>
            </a:r>
          </a:p>
        </p:txBody>
      </p:sp>
      <p:sp>
        <p:nvSpPr>
          <p:cNvPr id="40965" name="Text Box 5"/>
          <p:cNvSpPr txBox="1">
            <a:spLocks noChangeArrowheads="1"/>
          </p:cNvSpPr>
          <p:nvPr/>
        </p:nvSpPr>
        <p:spPr bwMode="auto">
          <a:xfrm>
            <a:off x="5960012" y="2933114"/>
            <a:ext cx="8467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a:t>
            </a:r>
          </a:p>
        </p:txBody>
      </p:sp>
      <p:sp>
        <p:nvSpPr>
          <p:cNvPr id="40966" name="AutoShape 6"/>
          <p:cNvSpPr>
            <a:spLocks/>
          </p:cNvSpPr>
          <p:nvPr/>
        </p:nvSpPr>
        <p:spPr bwMode="auto">
          <a:xfrm rot="-5400000">
            <a:off x="3521612" y="2475914"/>
            <a:ext cx="228600" cy="2209800"/>
          </a:xfrm>
          <a:prstGeom prst="leftBrace">
            <a:avLst>
              <a:gd name="adj1" fmla="val 8055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40967" name="AutoShape 7"/>
          <p:cNvSpPr>
            <a:spLocks/>
          </p:cNvSpPr>
          <p:nvPr/>
        </p:nvSpPr>
        <p:spPr bwMode="auto">
          <a:xfrm rot="-5400000">
            <a:off x="6264812" y="2475914"/>
            <a:ext cx="228600" cy="2209800"/>
          </a:xfrm>
          <a:prstGeom prst="leftBrace">
            <a:avLst>
              <a:gd name="adj1" fmla="val 80556"/>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40968" name="Text Box 8"/>
          <p:cNvSpPr txBox="1">
            <a:spLocks noChangeArrowheads="1"/>
          </p:cNvSpPr>
          <p:nvPr/>
        </p:nvSpPr>
        <p:spPr bwMode="auto">
          <a:xfrm>
            <a:off x="1921412" y="3618914"/>
            <a:ext cx="305724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latin typeface="Calibri" panose="020F0502020204030204" pitchFamily="34" charset="0"/>
                <a:ea typeface="メイリオ" panose="020B0604030504040204" pitchFamily="50" charset="-128"/>
              </a:rPr>
              <a:t>新たなジョブが⊿ </a:t>
            </a:r>
            <a:r>
              <a:rPr lang="en-US" altLang="ja-JP" sz="3200" dirty="0">
                <a:latin typeface="Calibri" panose="020F0502020204030204" pitchFamily="34" charset="0"/>
                <a:ea typeface="メイリオ" panose="020B0604030504040204" pitchFamily="50" charset="-128"/>
              </a:rPr>
              <a:t>t</a:t>
            </a:r>
          </a:p>
          <a:p>
            <a:pPr eaLnBrk="1" hangingPunct="1"/>
            <a:r>
              <a:rPr lang="ja-JP" altLang="en-US" sz="2400" dirty="0">
                <a:latin typeface="Calibri" panose="020F0502020204030204" pitchFamily="34" charset="0"/>
                <a:ea typeface="メイリオ" panose="020B0604030504040204" pitchFamily="50" charset="-128"/>
              </a:rPr>
              <a:t>以内に到着する確率</a:t>
            </a:r>
            <a:r>
              <a:rPr lang="ja-JP" altLang="en-US" sz="3200" dirty="0">
                <a:latin typeface="Calibri" panose="020F0502020204030204" pitchFamily="34" charset="0"/>
                <a:ea typeface="メイリオ" panose="020B0604030504040204" pitchFamily="50" charset="-128"/>
              </a:rPr>
              <a:t> </a:t>
            </a:r>
          </a:p>
        </p:txBody>
      </p:sp>
      <p:sp>
        <p:nvSpPr>
          <p:cNvPr id="40969" name="Text Box 9"/>
          <p:cNvSpPr txBox="1">
            <a:spLocks noChangeArrowheads="1"/>
          </p:cNvSpPr>
          <p:nvPr/>
        </p:nvSpPr>
        <p:spPr bwMode="auto">
          <a:xfrm>
            <a:off x="5198012" y="3618914"/>
            <a:ext cx="314541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latin typeface="Calibri" panose="020F0502020204030204" pitchFamily="34" charset="0"/>
                <a:ea typeface="メイリオ" panose="020B0604030504040204" pitchFamily="50" charset="-128"/>
              </a:rPr>
              <a:t>処理中のジョブが⊿ </a:t>
            </a:r>
            <a:r>
              <a:rPr lang="en-US" altLang="ja-JP" sz="3200" dirty="0">
                <a:latin typeface="Calibri" panose="020F0502020204030204" pitchFamily="34" charset="0"/>
                <a:ea typeface="メイリオ" panose="020B0604030504040204" pitchFamily="50" charset="-128"/>
              </a:rPr>
              <a:t>t</a:t>
            </a:r>
          </a:p>
          <a:p>
            <a:pPr eaLnBrk="1" hangingPunct="1"/>
            <a:r>
              <a:rPr lang="ja-JP" altLang="en-US" sz="2400" dirty="0">
                <a:latin typeface="Calibri" panose="020F0502020204030204" pitchFamily="34" charset="0"/>
                <a:ea typeface="メイリオ" panose="020B0604030504040204" pitchFamily="50" charset="-128"/>
              </a:rPr>
              <a:t>以内に完了する確率</a:t>
            </a:r>
            <a:r>
              <a:rPr lang="ja-JP" altLang="en-US" sz="3200" dirty="0">
                <a:latin typeface="Calibri" panose="020F0502020204030204" pitchFamily="34" charset="0"/>
                <a:ea typeface="メイリオ" panose="020B0604030504040204" pitchFamily="50" charset="-128"/>
              </a:rPr>
              <a:t> </a:t>
            </a:r>
          </a:p>
        </p:txBody>
      </p:sp>
      <p:sp>
        <p:nvSpPr>
          <p:cNvPr id="4097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D94205AF-37F9-4984-8A4D-A53A857FE8C8}" type="slidenum">
              <a:rPr lang="en-US" altLang="ja-JP">
                <a:latin typeface="Calibri" panose="020F0502020204030204" pitchFamily="34" charset="0"/>
                <a:ea typeface="メイリオ" panose="020B0604030504040204" pitchFamily="50" charset="-128"/>
              </a:rPr>
              <a:pPr/>
              <a:t>36</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8982643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3"/>
          <p:cNvSpPr>
            <a:spLocks noGrp="1" noChangeArrowheads="1"/>
          </p:cNvSpPr>
          <p:nvPr>
            <p:ph type="body" idx="1"/>
          </p:nvPr>
        </p:nvSpPr>
        <p:spPr>
          <a:xfrm>
            <a:off x="253219" y="1062222"/>
            <a:ext cx="9109075" cy="4876800"/>
          </a:xfrm>
        </p:spPr>
        <p:txBody>
          <a:bodyPr>
            <a:normAutofit lnSpcReduction="10000"/>
          </a:bodyPr>
          <a:lstStyle/>
          <a:p>
            <a:pPr eaLnBrk="1" hangingPunct="1">
              <a:lnSpc>
                <a:spcPct val="160000"/>
              </a:lnSpc>
            </a:pPr>
            <a:r>
              <a:rPr lang="ja-JP" altLang="en-US" dirty="0"/>
              <a:t>定常状態</a:t>
            </a:r>
          </a:p>
          <a:p>
            <a:pPr lvl="1" eaLnBrk="1" hangingPunct="1">
              <a:lnSpc>
                <a:spcPct val="160000"/>
              </a:lnSpc>
            </a:pPr>
            <a:r>
              <a:rPr lang="en-US" altLang="ja-JP" sz="3200" dirty="0" err="1"/>
              <a:t>lim</a:t>
            </a:r>
            <a:r>
              <a:rPr lang="en-US" altLang="ja-JP" sz="3200" dirty="0"/>
              <a:t> </a:t>
            </a:r>
            <a:r>
              <a:rPr lang="en-US" altLang="ja-JP" sz="3200" dirty="0" err="1"/>
              <a:t>P</a:t>
            </a:r>
            <a:r>
              <a:rPr lang="en-US" altLang="ja-JP" sz="2400" dirty="0" err="1"/>
              <a:t>0</a:t>
            </a:r>
            <a:r>
              <a:rPr lang="en-US" altLang="ja-JP" sz="3200" dirty="0"/>
              <a:t>(t) = </a:t>
            </a:r>
          </a:p>
          <a:p>
            <a:pPr lvl="1" eaLnBrk="1" hangingPunct="1">
              <a:lnSpc>
                <a:spcPct val="160000"/>
              </a:lnSpc>
            </a:pPr>
            <a:r>
              <a:rPr lang="en-US" altLang="ja-JP" sz="3200" dirty="0" err="1"/>
              <a:t>lim</a:t>
            </a:r>
            <a:r>
              <a:rPr lang="en-US" altLang="ja-JP" sz="3200" dirty="0"/>
              <a:t> </a:t>
            </a:r>
            <a:r>
              <a:rPr lang="en-US" altLang="ja-JP" sz="3200" dirty="0" err="1"/>
              <a:t>P</a:t>
            </a:r>
            <a:r>
              <a:rPr lang="en-US" altLang="ja-JP" sz="2400" dirty="0" err="1"/>
              <a:t>1</a:t>
            </a:r>
            <a:r>
              <a:rPr lang="en-US" altLang="ja-JP" sz="3200" dirty="0"/>
              <a:t>(t) =</a:t>
            </a:r>
          </a:p>
          <a:p>
            <a:pPr eaLnBrk="1" hangingPunct="1">
              <a:lnSpc>
                <a:spcPct val="160000"/>
              </a:lnSpc>
            </a:pPr>
            <a:endParaRPr lang="en-US" altLang="ja-JP" dirty="0"/>
          </a:p>
          <a:p>
            <a:pPr eaLnBrk="1" hangingPunct="1">
              <a:lnSpc>
                <a:spcPct val="160000"/>
              </a:lnSpc>
            </a:pPr>
            <a:r>
              <a:rPr lang="ja-JP" altLang="en-US" dirty="0"/>
              <a:t>定常状態でのサーバ内のジョブ総数</a:t>
            </a:r>
          </a:p>
          <a:p>
            <a:pPr lvl="1" eaLnBrk="1" hangingPunct="1">
              <a:lnSpc>
                <a:spcPct val="160000"/>
              </a:lnSpc>
            </a:pPr>
            <a:r>
              <a:rPr lang="en-US" altLang="ja-JP" dirty="0"/>
              <a:t>0</a:t>
            </a:r>
            <a:r>
              <a:rPr lang="ja-JP" altLang="en-US" dirty="0"/>
              <a:t>である確率： </a:t>
            </a:r>
            <a:r>
              <a:rPr lang="en-US" altLang="ja-JP" sz="3200" dirty="0" err="1"/>
              <a:t>lim</a:t>
            </a:r>
            <a:r>
              <a:rPr lang="en-US" altLang="ja-JP" sz="3200" dirty="0"/>
              <a:t> </a:t>
            </a:r>
            <a:r>
              <a:rPr lang="en-US" altLang="ja-JP" sz="3200" dirty="0" err="1"/>
              <a:t>P</a:t>
            </a:r>
            <a:r>
              <a:rPr lang="en-US" altLang="ja-JP" sz="2400" dirty="0" err="1"/>
              <a:t>0</a:t>
            </a:r>
            <a:r>
              <a:rPr lang="en-US" altLang="ja-JP" sz="3200" dirty="0"/>
              <a:t>(t), 1</a:t>
            </a:r>
            <a:r>
              <a:rPr lang="ja-JP" altLang="en-US" sz="3200" dirty="0"/>
              <a:t>である確率：</a:t>
            </a:r>
            <a:r>
              <a:rPr lang="en-US" altLang="ja-JP" sz="3200" dirty="0" err="1"/>
              <a:t>lim</a:t>
            </a:r>
            <a:r>
              <a:rPr lang="en-US" altLang="ja-JP" sz="3200" dirty="0"/>
              <a:t> </a:t>
            </a:r>
            <a:r>
              <a:rPr lang="en-US" altLang="ja-JP" sz="3200" dirty="0" err="1"/>
              <a:t>P</a:t>
            </a:r>
            <a:r>
              <a:rPr lang="en-US" altLang="ja-JP" sz="2400" dirty="0" err="1"/>
              <a:t>1</a:t>
            </a:r>
            <a:r>
              <a:rPr lang="en-US" altLang="ja-JP" sz="3200" dirty="0"/>
              <a:t>(t)</a:t>
            </a:r>
          </a:p>
          <a:p>
            <a:pPr lvl="1" eaLnBrk="1" hangingPunct="1">
              <a:lnSpc>
                <a:spcPct val="160000"/>
              </a:lnSpc>
              <a:buFontTx/>
              <a:buNone/>
            </a:pPr>
            <a:endParaRPr lang="en-US" altLang="ja-JP" dirty="0"/>
          </a:p>
          <a:p>
            <a:pPr eaLnBrk="1" hangingPunct="1">
              <a:lnSpc>
                <a:spcPct val="200000"/>
              </a:lnSpc>
            </a:pPr>
            <a:endParaRPr lang="en-US" altLang="ja-JP" sz="3600" dirty="0"/>
          </a:p>
        </p:txBody>
      </p:sp>
      <p:sp>
        <p:nvSpPr>
          <p:cNvPr id="41988" name="Text Box 4"/>
          <p:cNvSpPr txBox="1">
            <a:spLocks noChangeArrowheads="1"/>
          </p:cNvSpPr>
          <p:nvPr/>
        </p:nvSpPr>
        <p:spPr bwMode="auto">
          <a:xfrm>
            <a:off x="997757" y="2478272"/>
            <a:ext cx="8467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a:t>
            </a:r>
          </a:p>
        </p:txBody>
      </p:sp>
      <p:sp>
        <p:nvSpPr>
          <p:cNvPr id="41989" name="Text Box 5"/>
          <p:cNvSpPr txBox="1">
            <a:spLocks noChangeArrowheads="1"/>
          </p:cNvSpPr>
          <p:nvPr/>
        </p:nvSpPr>
        <p:spPr bwMode="auto">
          <a:xfrm>
            <a:off x="1008869" y="3345047"/>
            <a:ext cx="8467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a:t>
            </a:r>
          </a:p>
        </p:txBody>
      </p:sp>
      <p:sp>
        <p:nvSpPr>
          <p:cNvPr id="41990" name="Line 6"/>
          <p:cNvSpPr>
            <a:spLocks noChangeShapeType="1"/>
          </p:cNvSpPr>
          <p:nvPr/>
        </p:nvSpPr>
        <p:spPr bwMode="auto">
          <a:xfrm>
            <a:off x="3301219" y="3341872"/>
            <a:ext cx="129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1991" name="Text Box 7"/>
          <p:cNvSpPr txBox="1">
            <a:spLocks noChangeArrowheads="1"/>
          </p:cNvSpPr>
          <p:nvPr/>
        </p:nvSpPr>
        <p:spPr bwMode="auto">
          <a:xfrm>
            <a:off x="3606019" y="2814822"/>
            <a:ext cx="3642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ρ</a:t>
            </a:r>
          </a:p>
        </p:txBody>
      </p:sp>
      <p:grpSp>
        <p:nvGrpSpPr>
          <p:cNvPr id="41992" name="Group 8"/>
          <p:cNvGrpSpPr>
            <a:grpSpLocks/>
          </p:cNvGrpSpPr>
          <p:nvPr/>
        </p:nvGrpSpPr>
        <p:grpSpPr bwMode="auto">
          <a:xfrm>
            <a:off x="3301219" y="1906773"/>
            <a:ext cx="1295400" cy="1057276"/>
            <a:chOff x="1920" y="1444"/>
            <a:chExt cx="816" cy="666"/>
          </a:xfrm>
        </p:grpSpPr>
        <p:sp>
          <p:nvSpPr>
            <p:cNvPr id="41998" name="Line 9"/>
            <p:cNvSpPr>
              <a:spLocks noChangeShapeType="1"/>
            </p:cNvSpPr>
            <p:nvPr/>
          </p:nvSpPr>
          <p:spPr bwMode="auto">
            <a:xfrm>
              <a:off x="1920" y="1795"/>
              <a:ext cx="81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1999" name="Text Box 10"/>
            <p:cNvSpPr txBox="1">
              <a:spLocks noChangeArrowheads="1"/>
            </p:cNvSpPr>
            <p:nvPr/>
          </p:nvSpPr>
          <p:spPr bwMode="auto">
            <a:xfrm>
              <a:off x="2112" y="1444"/>
              <a:ext cx="343"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１</a:t>
              </a:r>
            </a:p>
          </p:txBody>
        </p:sp>
        <p:sp>
          <p:nvSpPr>
            <p:cNvPr id="42000" name="Text Box 11"/>
            <p:cNvSpPr txBox="1">
              <a:spLocks noChangeArrowheads="1"/>
            </p:cNvSpPr>
            <p:nvPr/>
          </p:nvSpPr>
          <p:spPr bwMode="auto">
            <a:xfrm>
              <a:off x="1920" y="1780"/>
              <a:ext cx="682"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１＋</a:t>
              </a:r>
              <a:r>
                <a:rPr lang="en-US" altLang="ja-JP" sz="2800" dirty="0">
                  <a:latin typeface="Calibri" panose="020F0502020204030204" pitchFamily="34" charset="0"/>
                  <a:ea typeface="メイリオ" panose="020B0604030504040204" pitchFamily="50" charset="-128"/>
                </a:rPr>
                <a:t>ρ</a:t>
              </a:r>
            </a:p>
          </p:txBody>
        </p:sp>
      </p:grpSp>
      <p:sp>
        <p:nvSpPr>
          <p:cNvPr id="41993" name="Text Box 12"/>
          <p:cNvSpPr txBox="1">
            <a:spLocks noChangeArrowheads="1"/>
          </p:cNvSpPr>
          <p:nvPr/>
        </p:nvSpPr>
        <p:spPr bwMode="auto">
          <a:xfrm>
            <a:off x="3301219" y="3318060"/>
            <a:ext cx="108234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１＋</a:t>
            </a:r>
            <a:r>
              <a:rPr lang="en-US" altLang="ja-JP" sz="2800" dirty="0">
                <a:latin typeface="Calibri" panose="020F0502020204030204" pitchFamily="34" charset="0"/>
                <a:ea typeface="メイリオ" panose="020B0604030504040204" pitchFamily="50" charset="-128"/>
              </a:rPr>
              <a:t>ρ</a:t>
            </a:r>
          </a:p>
        </p:txBody>
      </p:sp>
      <p:sp>
        <p:nvSpPr>
          <p:cNvPr id="41994" name="Text Box 13"/>
          <p:cNvSpPr txBox="1">
            <a:spLocks noChangeArrowheads="1"/>
          </p:cNvSpPr>
          <p:nvPr/>
        </p:nvSpPr>
        <p:spPr bwMode="auto">
          <a:xfrm>
            <a:off x="3453619" y="5100822"/>
            <a:ext cx="8467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a:t>
            </a:r>
          </a:p>
        </p:txBody>
      </p:sp>
      <p:sp>
        <p:nvSpPr>
          <p:cNvPr id="41995" name="Text Box 14"/>
          <p:cNvSpPr txBox="1">
            <a:spLocks noChangeArrowheads="1"/>
          </p:cNvSpPr>
          <p:nvPr/>
        </p:nvSpPr>
        <p:spPr bwMode="auto">
          <a:xfrm>
            <a:off x="7289947" y="5679465"/>
            <a:ext cx="8467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t</a:t>
            </a:r>
            <a:r>
              <a:rPr lang="en-US" altLang="ja-JP" sz="2400" dirty="0">
                <a:latin typeface="Calibri" panose="020F0502020204030204" pitchFamily="34" charset="0"/>
                <a:ea typeface="メイリオ" panose="020B0604030504040204" pitchFamily="50" charset="-128"/>
              </a:rPr>
              <a:t>→∞</a:t>
            </a:r>
          </a:p>
        </p:txBody>
      </p:sp>
      <p:sp>
        <p:nvSpPr>
          <p:cNvPr id="41996" name="Rectangle 15"/>
          <p:cNvSpPr>
            <a:spLocks noChangeArrowheads="1"/>
          </p:cNvSpPr>
          <p:nvPr/>
        </p:nvSpPr>
        <p:spPr bwMode="auto">
          <a:xfrm>
            <a:off x="5130019" y="3119622"/>
            <a:ext cx="291778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latin typeface="Calibri" panose="020F0502020204030204" pitchFamily="34" charset="0"/>
                <a:ea typeface="メイリオ" panose="020B0604030504040204" pitchFamily="50" charset="-128"/>
              </a:rPr>
              <a:t>（但し　</a:t>
            </a:r>
            <a:r>
              <a:rPr lang="en-US" altLang="ja-JP" sz="2800" dirty="0">
                <a:latin typeface="Calibri" panose="020F0502020204030204" pitchFamily="34" charset="0"/>
                <a:ea typeface="メイリオ" panose="020B0604030504040204" pitchFamily="50" charset="-128"/>
              </a:rPr>
              <a:t>ρ= λ/μ</a:t>
            </a:r>
            <a:r>
              <a:rPr lang="ja-JP" altLang="en-US" sz="2800" dirty="0">
                <a:latin typeface="Calibri" panose="020F0502020204030204" pitchFamily="34" charset="0"/>
                <a:ea typeface="メイリオ" panose="020B0604030504040204" pitchFamily="50" charset="-128"/>
              </a:rPr>
              <a:t>）</a:t>
            </a:r>
          </a:p>
        </p:txBody>
      </p:sp>
      <p:sp>
        <p:nvSpPr>
          <p:cNvPr id="41997"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7E444644-0A9B-4E53-ADE5-C094F620E3CD}" type="slidenum">
              <a:rPr lang="en-US" altLang="ja-JP">
                <a:latin typeface="Calibri" panose="020F0502020204030204" pitchFamily="34" charset="0"/>
                <a:ea typeface="メイリオ" panose="020B0604030504040204" pitchFamily="50" charset="-128"/>
              </a:rPr>
              <a:pPr/>
              <a:t>37</a:t>
            </a:fld>
            <a:endParaRPr lang="en-US" altLang="ja-JP" dirty="0">
              <a:latin typeface="Calibri" panose="020F0502020204030204" pitchFamily="34" charset="0"/>
              <a:ea typeface="メイリオ" panose="020B0604030504040204" pitchFamily="50" charset="-128"/>
            </a:endParaRPr>
          </a:p>
        </p:txBody>
      </p:sp>
      <p:sp>
        <p:nvSpPr>
          <p:cNvPr id="2" name="タイトル 1"/>
          <p:cNvSpPr>
            <a:spLocks noGrp="1"/>
          </p:cNvSpPr>
          <p:nvPr>
            <p:ph type="title"/>
          </p:nvPr>
        </p:nvSpPr>
        <p:spPr/>
        <p:txBody>
          <a:bodyPr>
            <a:normAutofit fontScale="90000"/>
          </a:bodyPr>
          <a:lstStyle/>
          <a:p>
            <a:r>
              <a:rPr kumimoji="1" lang="ja-JP" altLang="en-US" dirty="0"/>
              <a:t>まとめ</a:t>
            </a:r>
          </a:p>
        </p:txBody>
      </p:sp>
    </p:spTree>
    <p:extLst>
      <p:ext uri="{BB962C8B-B14F-4D97-AF65-F5344CB8AC3E}">
        <p14:creationId xmlns:p14="http://schemas.microsoft.com/office/powerpoint/2010/main" val="1154628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4213" y="2636838"/>
            <a:ext cx="7772400" cy="1143000"/>
          </a:xfrm>
        </p:spPr>
        <p:txBody>
          <a:bodyPr/>
          <a:lstStyle/>
          <a:p>
            <a:pPr eaLnBrk="1" hangingPunct="1"/>
            <a:r>
              <a:rPr lang="en-US" altLang="ja-JP"/>
              <a:t>M/M/1 </a:t>
            </a:r>
            <a:r>
              <a:rPr lang="ja-JP" altLang="en-US"/>
              <a:t>待ち行列</a:t>
            </a:r>
          </a:p>
        </p:txBody>
      </p:sp>
      <p:sp>
        <p:nvSpPr>
          <p:cNvPr id="43011"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2F99B8E7-D9D9-402B-AA6B-F3F2AF076674}" type="slidenum">
              <a:rPr lang="en-US" altLang="ja-JP">
                <a:latin typeface="Calibri" panose="020F0502020204030204" pitchFamily="34" charset="0"/>
                <a:ea typeface="メイリオ" panose="020B0604030504040204" pitchFamily="50" charset="-128"/>
              </a:rPr>
              <a:pPr/>
              <a:t>38</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0168237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Line 3"/>
          <p:cNvSpPr>
            <a:spLocks noChangeShapeType="1"/>
          </p:cNvSpPr>
          <p:nvPr/>
        </p:nvSpPr>
        <p:spPr bwMode="auto">
          <a:xfrm flipV="1">
            <a:off x="2819400" y="2057400"/>
            <a:ext cx="1600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36" name="Line 4"/>
          <p:cNvSpPr>
            <a:spLocks noChangeShapeType="1"/>
          </p:cNvSpPr>
          <p:nvPr/>
        </p:nvSpPr>
        <p:spPr bwMode="auto">
          <a:xfrm>
            <a:off x="2819400" y="2819400"/>
            <a:ext cx="1600200" cy="9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37" name="Line 5"/>
          <p:cNvSpPr>
            <a:spLocks noChangeShapeType="1"/>
          </p:cNvSpPr>
          <p:nvPr/>
        </p:nvSpPr>
        <p:spPr bwMode="auto">
          <a:xfrm>
            <a:off x="4419600" y="2057400"/>
            <a:ext cx="0" cy="771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38" name="Line 6"/>
          <p:cNvSpPr>
            <a:spLocks noChangeShapeType="1"/>
          </p:cNvSpPr>
          <p:nvPr/>
        </p:nvSpPr>
        <p:spPr bwMode="auto">
          <a:xfrm>
            <a:off x="1066800" y="2471738"/>
            <a:ext cx="104933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39" name="Text Box 7"/>
          <p:cNvSpPr txBox="1">
            <a:spLocks noChangeArrowheads="1"/>
          </p:cNvSpPr>
          <p:nvPr/>
        </p:nvSpPr>
        <p:spPr bwMode="auto">
          <a:xfrm>
            <a:off x="1066800" y="1828800"/>
            <a:ext cx="99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到着</a:t>
            </a:r>
          </a:p>
        </p:txBody>
      </p:sp>
      <p:sp>
        <p:nvSpPr>
          <p:cNvPr id="44040" name="Rectangle 8"/>
          <p:cNvSpPr>
            <a:spLocks noChangeArrowheads="1"/>
          </p:cNvSpPr>
          <p:nvPr/>
        </p:nvSpPr>
        <p:spPr bwMode="auto">
          <a:xfrm>
            <a:off x="5334000" y="2209800"/>
            <a:ext cx="630238" cy="5143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44041" name="Line 9"/>
          <p:cNvSpPr>
            <a:spLocks noChangeShapeType="1"/>
          </p:cNvSpPr>
          <p:nvPr/>
        </p:nvSpPr>
        <p:spPr bwMode="auto">
          <a:xfrm flipV="1">
            <a:off x="4419600" y="2438400"/>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42" name="Line 10"/>
          <p:cNvSpPr>
            <a:spLocks noChangeShapeType="1"/>
          </p:cNvSpPr>
          <p:nvPr/>
        </p:nvSpPr>
        <p:spPr bwMode="auto">
          <a:xfrm flipV="1">
            <a:off x="5964238" y="2466975"/>
            <a:ext cx="769937"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43" name="Text Box 11"/>
          <p:cNvSpPr txBox="1">
            <a:spLocks noChangeArrowheads="1"/>
          </p:cNvSpPr>
          <p:nvPr/>
        </p:nvSpPr>
        <p:spPr bwMode="auto">
          <a:xfrm>
            <a:off x="5054600" y="1501775"/>
            <a:ext cx="14157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サーバ</a:t>
            </a:r>
          </a:p>
        </p:txBody>
      </p:sp>
      <p:sp>
        <p:nvSpPr>
          <p:cNvPr id="44044" name="Text Box 12"/>
          <p:cNvSpPr txBox="1">
            <a:spLocks noChangeArrowheads="1"/>
          </p:cNvSpPr>
          <p:nvPr/>
        </p:nvSpPr>
        <p:spPr bwMode="auto">
          <a:xfrm>
            <a:off x="3124200" y="2971800"/>
            <a:ext cx="182614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待ち行列</a:t>
            </a:r>
          </a:p>
        </p:txBody>
      </p:sp>
      <p:sp>
        <p:nvSpPr>
          <p:cNvPr id="44046" name="Line 14"/>
          <p:cNvSpPr>
            <a:spLocks noChangeShapeType="1"/>
          </p:cNvSpPr>
          <p:nvPr/>
        </p:nvSpPr>
        <p:spPr bwMode="auto">
          <a:xfrm>
            <a:off x="4114800" y="20574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47" name="Line 15"/>
          <p:cNvSpPr>
            <a:spLocks noChangeShapeType="1"/>
          </p:cNvSpPr>
          <p:nvPr/>
        </p:nvSpPr>
        <p:spPr bwMode="auto">
          <a:xfrm>
            <a:off x="3810000" y="20574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48" name="Line 16"/>
          <p:cNvSpPr>
            <a:spLocks noChangeShapeType="1"/>
          </p:cNvSpPr>
          <p:nvPr/>
        </p:nvSpPr>
        <p:spPr bwMode="auto">
          <a:xfrm>
            <a:off x="3505200" y="20574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49" name="Line 17"/>
          <p:cNvSpPr>
            <a:spLocks noChangeShapeType="1"/>
          </p:cNvSpPr>
          <p:nvPr/>
        </p:nvSpPr>
        <p:spPr bwMode="auto">
          <a:xfrm>
            <a:off x="3200400" y="2057400"/>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4405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DBD60E88-D7B9-41A0-A436-74FB46DB5592}" type="slidenum">
              <a:rPr lang="en-US" altLang="ja-JP">
                <a:latin typeface="Calibri" panose="020F0502020204030204" pitchFamily="34" charset="0"/>
                <a:ea typeface="メイリオ" panose="020B0604030504040204" pitchFamily="50" charset="-128"/>
              </a:rPr>
              <a:pPr/>
              <a:t>39</a:t>
            </a:fld>
            <a:endParaRPr lang="en-US" altLang="ja-JP" dirty="0">
              <a:latin typeface="Calibri" panose="020F0502020204030204" pitchFamily="34" charset="0"/>
              <a:ea typeface="メイリオ" panose="020B0604030504040204" pitchFamily="50" charset="-128"/>
            </a:endParaRPr>
          </a:p>
        </p:txBody>
      </p:sp>
      <p:sp>
        <p:nvSpPr>
          <p:cNvPr id="20" name="Rectangle 2"/>
          <p:cNvSpPr>
            <a:spLocks noGrp="1" noChangeArrowheads="1"/>
          </p:cNvSpPr>
          <p:nvPr>
            <p:ph type="title"/>
          </p:nvPr>
        </p:nvSpPr>
        <p:spPr/>
        <p:txBody>
          <a:bodyPr>
            <a:normAutofit fontScale="90000"/>
          </a:bodyPr>
          <a:lstStyle/>
          <a:p>
            <a:pPr eaLnBrk="1" hangingPunct="1"/>
            <a:r>
              <a:rPr lang="en-US" altLang="ja-JP" dirty="0"/>
              <a:t>M/M/1 </a:t>
            </a:r>
            <a:r>
              <a:rPr lang="ja-JP" altLang="en-US" dirty="0"/>
              <a:t>待ち行列</a:t>
            </a:r>
          </a:p>
        </p:txBody>
      </p:sp>
      <p:sp>
        <p:nvSpPr>
          <p:cNvPr id="3" name="コンテンツ プレースホルダー 2"/>
          <p:cNvSpPr>
            <a:spLocks noGrp="1"/>
          </p:cNvSpPr>
          <p:nvPr>
            <p:ph idx="1"/>
          </p:nvPr>
        </p:nvSpPr>
        <p:spPr/>
        <p:txBody>
          <a:bodyPr/>
          <a:lstStyle/>
          <a:p>
            <a:endParaRPr kumimoji="1" lang="ja-JP" altLang="en-US"/>
          </a:p>
        </p:txBody>
      </p:sp>
      <p:sp>
        <p:nvSpPr>
          <p:cNvPr id="22" name="Rectangle 13"/>
          <p:cNvSpPr txBox="1">
            <a:spLocks noChangeArrowheads="1"/>
          </p:cNvSpPr>
          <p:nvPr/>
        </p:nvSpPr>
        <p:spPr>
          <a:xfrm>
            <a:off x="457200" y="3810000"/>
            <a:ext cx="8153400" cy="2667000"/>
          </a:xfrm>
          <a:prstGeom prst="rect">
            <a:avLst/>
          </a:prstGeom>
          <a:noFill/>
        </p:spPr>
        <p:txBody>
          <a:bodyPr vert="horz" lIns="91440" tIns="45720" rIns="91440" bIns="45720" rtlCol="0">
            <a:normAutofit/>
          </a:bodyPr>
          <a:lst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120000"/>
              </a:lnSpc>
            </a:pPr>
            <a:r>
              <a:rPr lang="ja-JP" altLang="en-US" dirty="0">
                <a:latin typeface="Calibri" panose="020F0502020204030204" pitchFamily="34" charset="0"/>
                <a:cs typeface="Calibri" panose="020F0502020204030204" pitchFamily="34" charset="0"/>
              </a:rPr>
              <a:t>到着過程：　</a:t>
            </a:r>
            <a:r>
              <a:rPr lang="ja-JP" altLang="en-US" b="1" dirty="0">
                <a:solidFill>
                  <a:srgbClr val="C00000"/>
                </a:solidFill>
                <a:latin typeface="Calibri" panose="020F0502020204030204" pitchFamily="34" charset="0"/>
                <a:cs typeface="Calibri" panose="020F0502020204030204" pitchFamily="34" charset="0"/>
              </a:rPr>
              <a:t>ポアソン分布</a:t>
            </a:r>
          </a:p>
          <a:p>
            <a:pPr>
              <a:lnSpc>
                <a:spcPct val="120000"/>
              </a:lnSpc>
            </a:pPr>
            <a:r>
              <a:rPr lang="ja-JP" altLang="en-US" dirty="0">
                <a:latin typeface="Calibri" panose="020F0502020204030204" pitchFamily="34" charset="0"/>
                <a:cs typeface="Calibri" panose="020F0502020204030204" pitchFamily="34" charset="0"/>
              </a:rPr>
              <a:t>処理時間分布：　</a:t>
            </a:r>
            <a:r>
              <a:rPr lang="ja-JP" altLang="en-US" b="1" dirty="0">
                <a:solidFill>
                  <a:srgbClr val="C00000"/>
                </a:solidFill>
                <a:latin typeface="Calibri" panose="020F0502020204030204" pitchFamily="34" charset="0"/>
                <a:cs typeface="Calibri" panose="020F0502020204030204" pitchFamily="34" charset="0"/>
              </a:rPr>
              <a:t>指数分布</a:t>
            </a:r>
          </a:p>
          <a:p>
            <a:pPr>
              <a:lnSpc>
                <a:spcPct val="120000"/>
              </a:lnSpc>
            </a:pPr>
            <a:r>
              <a:rPr lang="ja-JP" altLang="en-US" dirty="0">
                <a:latin typeface="Calibri" panose="020F0502020204030204" pitchFamily="34" charset="0"/>
                <a:cs typeface="Calibri" panose="020F0502020204030204" pitchFamily="34" charset="0"/>
              </a:rPr>
              <a:t>サーバの個数：　１個</a:t>
            </a:r>
          </a:p>
          <a:p>
            <a:pPr>
              <a:lnSpc>
                <a:spcPct val="120000"/>
              </a:lnSpc>
            </a:pPr>
            <a:r>
              <a:rPr lang="ja-JP" altLang="en-US" b="1" dirty="0">
                <a:solidFill>
                  <a:srgbClr val="C00000"/>
                </a:solidFill>
                <a:latin typeface="Calibri" panose="020F0502020204030204" pitchFamily="34" charset="0"/>
                <a:cs typeface="Calibri" panose="020F0502020204030204" pitchFamily="34" charset="0"/>
              </a:rPr>
              <a:t>待ち行列の長さ</a:t>
            </a:r>
            <a:r>
              <a:rPr lang="ja-JP" altLang="en-US" dirty="0">
                <a:latin typeface="Calibri" panose="020F0502020204030204" pitchFamily="34" charset="0"/>
                <a:cs typeface="Calibri" panose="020F0502020204030204" pitchFamily="34" charset="0"/>
              </a:rPr>
              <a:t>の制限：　</a:t>
            </a:r>
            <a:r>
              <a:rPr lang="ja-JP" altLang="en-US" b="1" u="sng" dirty="0">
                <a:solidFill>
                  <a:srgbClr val="FF0000"/>
                </a:solidFill>
                <a:latin typeface="Calibri" panose="020F0502020204030204" pitchFamily="34" charset="0"/>
                <a:cs typeface="Calibri" panose="020F0502020204030204" pitchFamily="34" charset="0"/>
              </a:rPr>
              <a:t>制限なし</a:t>
            </a:r>
          </a:p>
          <a:p>
            <a:endParaRPr lang="ja-JP" altLang="en-US" dirty="0">
              <a:latin typeface="Calibri" panose="020F0502020204030204" pitchFamily="34" charset="0"/>
              <a:cs typeface="Calibri" panose="020F0502020204030204" pitchFamily="34" charset="0"/>
            </a:endParaRPr>
          </a:p>
          <a:p>
            <a:endParaRPr lang="ja-JP" altLang="en-US" dirty="0">
              <a:latin typeface="Calibri" panose="020F0502020204030204" pitchFamily="34" charset="0"/>
              <a:cs typeface="Calibri" panose="020F0502020204030204" pitchFamily="34" charset="0"/>
            </a:endParaRPr>
          </a:p>
          <a:p>
            <a:pPr lvl="1"/>
            <a:endParaRPr lang="ja-JP" altLang="en-US" dirty="0">
              <a:latin typeface="Calibri" panose="020F0502020204030204" pitchFamily="34" charset="0"/>
              <a:cs typeface="Calibri" panose="020F0502020204030204" pitchFamily="34" charset="0"/>
            </a:endParaRPr>
          </a:p>
          <a:p>
            <a:endParaRPr lang="en-US" altLang="ja-JP"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316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685800" y="914400"/>
            <a:ext cx="7772400" cy="5181600"/>
          </a:xfrm>
        </p:spPr>
        <p:txBody>
          <a:bodyPr/>
          <a:lstStyle/>
          <a:p>
            <a:pPr eaLnBrk="1" hangingPunct="1"/>
            <a:r>
              <a:rPr lang="ja-JP" altLang="en-US" b="1" dirty="0">
                <a:solidFill>
                  <a:srgbClr val="C00000"/>
                </a:solidFill>
              </a:rPr>
              <a:t>スタック</a:t>
            </a:r>
          </a:p>
          <a:p>
            <a:pPr lvl="1" eaLnBrk="1" hangingPunct="1"/>
            <a:r>
              <a:rPr lang="ja-JP" altLang="en-US" dirty="0"/>
              <a:t>データの挿入と取り出しの両方を列の一方の端から行う</a:t>
            </a:r>
          </a:p>
          <a:p>
            <a:pPr eaLnBrk="1" hangingPunct="1"/>
            <a:r>
              <a:rPr lang="ja-JP" altLang="en-US" b="1" dirty="0">
                <a:solidFill>
                  <a:srgbClr val="C00000"/>
                </a:solidFill>
              </a:rPr>
              <a:t>キュー</a:t>
            </a:r>
          </a:p>
          <a:p>
            <a:pPr lvl="1" eaLnBrk="1" hangingPunct="1"/>
            <a:r>
              <a:rPr lang="ja-JP" altLang="en-US" dirty="0"/>
              <a:t>一方の端から挿入を，もう一方の端から取り出しを行う</a:t>
            </a:r>
          </a:p>
          <a:p>
            <a:pPr lvl="1" eaLnBrk="1" hangingPunct="1"/>
            <a:r>
              <a:rPr lang="ja-JP" altLang="en-US" dirty="0"/>
              <a:t>取り出されるのは最も古いデータ</a:t>
            </a:r>
          </a:p>
          <a:p>
            <a:pPr lvl="1" eaLnBrk="1" hangingPunct="1"/>
            <a:r>
              <a:rPr lang="ja-JP" altLang="en-US" dirty="0"/>
              <a:t>最初に入れたデータが最初に取り出される</a:t>
            </a:r>
          </a:p>
          <a:p>
            <a:pPr lvl="1" eaLnBrk="1" hangingPunct="1"/>
            <a:r>
              <a:rPr lang="en-US" altLang="ja-JP" b="1" dirty="0"/>
              <a:t>FIFO</a:t>
            </a:r>
            <a:r>
              <a:rPr lang="en-US" altLang="ja-JP" dirty="0"/>
              <a:t>(first-in-first-out</a:t>
            </a:r>
            <a:r>
              <a:rPr lang="ja-JP" altLang="en-US" dirty="0" err="1"/>
              <a:t>，</a:t>
            </a:r>
            <a:r>
              <a:rPr lang="ja-JP" altLang="en-US" dirty="0"/>
              <a:t>先入れ先出し</a:t>
            </a:r>
            <a:r>
              <a:rPr lang="en-US" altLang="ja-JP" dirty="0"/>
              <a:t>)</a:t>
            </a:r>
            <a:r>
              <a:rPr lang="ja-JP" altLang="en-US" dirty="0"/>
              <a:t>と呼ぶ</a:t>
            </a:r>
          </a:p>
        </p:txBody>
      </p:sp>
      <p:grpSp>
        <p:nvGrpSpPr>
          <p:cNvPr id="8196" name="Group 4"/>
          <p:cNvGrpSpPr>
            <a:grpSpLocks/>
          </p:cNvGrpSpPr>
          <p:nvPr/>
        </p:nvGrpSpPr>
        <p:grpSpPr bwMode="auto">
          <a:xfrm>
            <a:off x="805376" y="5179255"/>
            <a:ext cx="7989888" cy="812800"/>
            <a:chOff x="339" y="209"/>
            <a:chExt cx="5033" cy="512"/>
          </a:xfrm>
        </p:grpSpPr>
        <p:sp>
          <p:nvSpPr>
            <p:cNvPr id="8198" name="Rectangle 5"/>
            <p:cNvSpPr>
              <a:spLocks noChangeArrowheads="1"/>
            </p:cNvSpPr>
            <p:nvPr/>
          </p:nvSpPr>
          <p:spPr bwMode="auto">
            <a:xfrm>
              <a:off x="1168" y="449"/>
              <a:ext cx="545"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latin typeface="Calibri" panose="020F0502020204030204" pitchFamily="34" charset="0"/>
                  <a:ea typeface="メイリオ" panose="020B0604030504040204" pitchFamily="50" charset="-128"/>
                </a:rPr>
                <a:t>データ</a:t>
              </a:r>
            </a:p>
          </p:txBody>
        </p:sp>
        <p:sp>
          <p:nvSpPr>
            <p:cNvPr id="8199" name="Line 6"/>
            <p:cNvSpPr>
              <a:spLocks noChangeShapeType="1"/>
            </p:cNvSpPr>
            <p:nvPr/>
          </p:nvSpPr>
          <p:spPr bwMode="auto">
            <a:xfrm>
              <a:off x="1713" y="58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200" name="Rectangle 7"/>
            <p:cNvSpPr>
              <a:spLocks noChangeArrowheads="1"/>
            </p:cNvSpPr>
            <p:nvPr/>
          </p:nvSpPr>
          <p:spPr bwMode="auto">
            <a:xfrm>
              <a:off x="1985" y="449"/>
              <a:ext cx="545"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latin typeface="Calibri" panose="020F0502020204030204" pitchFamily="34" charset="0"/>
                  <a:ea typeface="メイリオ" panose="020B0604030504040204" pitchFamily="50" charset="-128"/>
                </a:rPr>
                <a:t>データ</a:t>
              </a:r>
            </a:p>
          </p:txBody>
        </p:sp>
        <p:sp>
          <p:nvSpPr>
            <p:cNvPr id="8201" name="Line 8"/>
            <p:cNvSpPr>
              <a:spLocks noChangeShapeType="1"/>
            </p:cNvSpPr>
            <p:nvPr/>
          </p:nvSpPr>
          <p:spPr bwMode="auto">
            <a:xfrm>
              <a:off x="2530" y="58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202" name="Rectangle 9"/>
            <p:cNvSpPr>
              <a:spLocks noChangeArrowheads="1"/>
            </p:cNvSpPr>
            <p:nvPr/>
          </p:nvSpPr>
          <p:spPr bwMode="auto">
            <a:xfrm>
              <a:off x="2801" y="449"/>
              <a:ext cx="545"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latin typeface="Calibri" panose="020F0502020204030204" pitchFamily="34" charset="0"/>
                  <a:ea typeface="メイリオ" panose="020B0604030504040204" pitchFamily="50" charset="-128"/>
                </a:rPr>
                <a:t>データ</a:t>
              </a:r>
            </a:p>
          </p:txBody>
        </p:sp>
        <p:sp>
          <p:nvSpPr>
            <p:cNvPr id="8203" name="Line 10"/>
            <p:cNvSpPr>
              <a:spLocks noChangeShapeType="1"/>
            </p:cNvSpPr>
            <p:nvPr/>
          </p:nvSpPr>
          <p:spPr bwMode="auto">
            <a:xfrm>
              <a:off x="3346" y="585"/>
              <a:ext cx="27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204" name="Rectangle 11"/>
            <p:cNvSpPr>
              <a:spLocks noChangeArrowheads="1"/>
            </p:cNvSpPr>
            <p:nvPr/>
          </p:nvSpPr>
          <p:spPr bwMode="auto">
            <a:xfrm>
              <a:off x="3618" y="449"/>
              <a:ext cx="545" cy="27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latin typeface="Calibri" panose="020F0502020204030204" pitchFamily="34" charset="0"/>
                  <a:ea typeface="メイリオ" panose="020B0604030504040204" pitchFamily="50" charset="-128"/>
                </a:rPr>
                <a:t>データ</a:t>
              </a:r>
            </a:p>
          </p:txBody>
        </p:sp>
        <p:sp>
          <p:nvSpPr>
            <p:cNvPr id="8205" name="Line 12"/>
            <p:cNvSpPr>
              <a:spLocks noChangeShapeType="1"/>
            </p:cNvSpPr>
            <p:nvPr/>
          </p:nvSpPr>
          <p:spPr bwMode="auto">
            <a:xfrm>
              <a:off x="4163" y="585"/>
              <a:ext cx="589"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206" name="Line 13"/>
            <p:cNvSpPr>
              <a:spLocks noChangeShapeType="1"/>
            </p:cNvSpPr>
            <p:nvPr/>
          </p:nvSpPr>
          <p:spPr bwMode="auto">
            <a:xfrm>
              <a:off x="624" y="585"/>
              <a:ext cx="544"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8207" name="Text Box 14"/>
            <p:cNvSpPr txBox="1">
              <a:spLocks noChangeArrowheads="1"/>
            </p:cNvSpPr>
            <p:nvPr/>
          </p:nvSpPr>
          <p:spPr bwMode="auto">
            <a:xfrm>
              <a:off x="339" y="209"/>
              <a:ext cx="75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latin typeface="Calibri" panose="020F0502020204030204" pitchFamily="34" charset="0"/>
                  <a:ea typeface="メイリオ" panose="020B0604030504040204" pitchFamily="50" charset="-128"/>
                </a:rPr>
                <a:t>値の追加</a:t>
              </a:r>
            </a:p>
          </p:txBody>
        </p:sp>
        <p:sp>
          <p:nvSpPr>
            <p:cNvPr id="8208" name="Text Box 15"/>
            <p:cNvSpPr txBox="1">
              <a:spLocks noChangeArrowheads="1"/>
            </p:cNvSpPr>
            <p:nvPr/>
          </p:nvSpPr>
          <p:spPr bwMode="auto">
            <a:xfrm>
              <a:off x="4286" y="300"/>
              <a:ext cx="108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dirty="0">
                  <a:latin typeface="Calibri" panose="020F0502020204030204" pitchFamily="34" charset="0"/>
                  <a:ea typeface="メイリオ" panose="020B0604030504040204" pitchFamily="50" charset="-128"/>
                </a:rPr>
                <a:t>値の取り出し</a:t>
              </a:r>
            </a:p>
          </p:txBody>
        </p:sp>
      </p:grpSp>
      <p:sp>
        <p:nvSpPr>
          <p:cNvPr id="8197"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B6A5BF1A-239C-4045-92DE-7451D9C8868F}" type="slidenum">
              <a:rPr lang="en-US" altLang="ja-JP">
                <a:latin typeface="Calibri" panose="020F0502020204030204" pitchFamily="34" charset="0"/>
                <a:ea typeface="メイリオ" panose="020B0604030504040204" pitchFamily="50" charset="-128"/>
              </a:rPr>
              <a:pPr/>
              <a:t>4</a:t>
            </a:fld>
            <a:endParaRPr lang="en-US" altLang="ja-JP" dirty="0">
              <a:latin typeface="Calibri" panose="020F0502020204030204" pitchFamily="34" charset="0"/>
              <a:ea typeface="メイリオ" panose="020B0604030504040204" pitchFamily="50" charset="-128"/>
            </a:endParaRPr>
          </a:p>
        </p:txBody>
      </p:sp>
      <p:sp>
        <p:nvSpPr>
          <p:cNvPr id="18" name="Rectangle 2"/>
          <p:cNvSpPr>
            <a:spLocks noGrp="1" noChangeArrowheads="1"/>
          </p:cNvSpPr>
          <p:nvPr>
            <p:ph type="title"/>
          </p:nvPr>
        </p:nvSpPr>
        <p:spPr/>
        <p:txBody>
          <a:bodyPr>
            <a:normAutofit fontScale="90000"/>
          </a:bodyPr>
          <a:lstStyle/>
          <a:p>
            <a:pPr eaLnBrk="1" hangingPunct="1"/>
            <a:r>
              <a:rPr lang="ja-JP" altLang="en-US" dirty="0"/>
              <a:t>スタックとキュー</a:t>
            </a:r>
          </a:p>
        </p:txBody>
      </p:sp>
    </p:spTree>
    <p:extLst>
      <p:ext uri="{BB962C8B-B14F-4D97-AF65-F5344CB8AC3E}">
        <p14:creationId xmlns:p14="http://schemas.microsoft.com/office/powerpoint/2010/main" val="32044985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normAutofit fontScale="90000"/>
          </a:bodyPr>
          <a:lstStyle/>
          <a:p>
            <a:pPr eaLnBrk="1" hangingPunct="1"/>
            <a:r>
              <a:rPr lang="en-US" altLang="ja-JP"/>
              <a:t>M/M/1 </a:t>
            </a:r>
            <a:r>
              <a:rPr lang="ja-JP" altLang="en-US"/>
              <a:t>待ち行列</a:t>
            </a:r>
          </a:p>
        </p:txBody>
      </p:sp>
      <p:sp>
        <p:nvSpPr>
          <p:cNvPr id="45059" name="Rectangle 3"/>
          <p:cNvSpPr>
            <a:spLocks noGrp="1" noChangeArrowheads="1"/>
          </p:cNvSpPr>
          <p:nvPr>
            <p:ph type="body" idx="1"/>
          </p:nvPr>
        </p:nvSpPr>
        <p:spPr>
          <a:xfrm>
            <a:off x="663659" y="1390357"/>
            <a:ext cx="7657382" cy="4114800"/>
          </a:xfrm>
        </p:spPr>
        <p:txBody>
          <a:bodyPr/>
          <a:lstStyle/>
          <a:p>
            <a:pPr eaLnBrk="1" hangingPunct="1"/>
            <a:r>
              <a:rPr lang="ja-JP" altLang="en-US" dirty="0"/>
              <a:t>処理の窓口は</a:t>
            </a:r>
            <a:r>
              <a:rPr lang="en-US" altLang="ja-JP" dirty="0"/>
              <a:t>1</a:t>
            </a:r>
            <a:r>
              <a:rPr lang="ja-JP" altLang="en-US" dirty="0"/>
              <a:t>つ</a:t>
            </a:r>
          </a:p>
          <a:p>
            <a:pPr eaLnBrk="1" hangingPunct="1"/>
            <a:r>
              <a:rPr lang="ja-JP" altLang="en-US" dirty="0"/>
              <a:t>処理を受けるための列は</a:t>
            </a:r>
            <a:r>
              <a:rPr lang="en-US" altLang="ja-JP" dirty="0"/>
              <a:t>1</a:t>
            </a:r>
            <a:r>
              <a:rPr lang="ja-JP" altLang="en-US" dirty="0"/>
              <a:t>つ</a:t>
            </a:r>
          </a:p>
          <a:p>
            <a:pPr eaLnBrk="1" hangingPunct="1"/>
            <a:r>
              <a:rPr lang="ja-JP" altLang="en-US" dirty="0"/>
              <a:t>いったん行列に加わったら，処理を受けるまで待ち続ける</a:t>
            </a:r>
          </a:p>
          <a:p>
            <a:pPr eaLnBrk="1" hangingPunct="1"/>
            <a:r>
              <a:rPr lang="ja-JP" altLang="en-US" dirty="0"/>
              <a:t>ジョブの到着の仕方は</a:t>
            </a:r>
            <a:r>
              <a:rPr lang="ja-JP" altLang="en-US" b="1" dirty="0">
                <a:solidFill>
                  <a:srgbClr val="C00000"/>
                </a:solidFill>
              </a:rPr>
              <a:t>ポアソン分布</a:t>
            </a:r>
            <a:r>
              <a:rPr lang="ja-JP" altLang="en-US" dirty="0"/>
              <a:t>に従う</a:t>
            </a:r>
          </a:p>
          <a:p>
            <a:pPr eaLnBrk="1" hangingPunct="1"/>
            <a:r>
              <a:rPr lang="ja-JP" altLang="en-US" dirty="0"/>
              <a:t>処理時間の分布は</a:t>
            </a:r>
            <a:r>
              <a:rPr lang="ja-JP" altLang="en-US" b="1" dirty="0">
                <a:solidFill>
                  <a:srgbClr val="C00000"/>
                </a:solidFill>
              </a:rPr>
              <a:t>指数分布</a:t>
            </a:r>
            <a:r>
              <a:rPr lang="ja-JP" altLang="en-US" dirty="0"/>
              <a:t>に従う</a:t>
            </a:r>
          </a:p>
          <a:p>
            <a:pPr eaLnBrk="1" hangingPunct="1"/>
            <a:endParaRPr lang="ja-JP" altLang="en-US" dirty="0"/>
          </a:p>
          <a:p>
            <a:pPr eaLnBrk="1" hangingPunct="1"/>
            <a:endParaRPr lang="ja-JP" altLang="en-US" sz="2400" dirty="0"/>
          </a:p>
          <a:p>
            <a:pPr eaLnBrk="1" hangingPunct="1"/>
            <a:endParaRPr lang="en-US" altLang="ja-JP" sz="2400" dirty="0"/>
          </a:p>
        </p:txBody>
      </p:sp>
      <p:sp>
        <p:nvSpPr>
          <p:cNvPr id="4506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BEFBF157-40DD-47E9-8D8F-C3B636AA9CE8}" type="slidenum">
              <a:rPr lang="en-US" altLang="ja-JP">
                <a:latin typeface="Calibri" panose="020F0502020204030204" pitchFamily="34" charset="0"/>
                <a:ea typeface="メイリオ" panose="020B0604030504040204" pitchFamily="50" charset="-128"/>
              </a:rPr>
              <a:pPr/>
              <a:t>40</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6069180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3" name="Rectangle 3"/>
          <p:cNvSpPr>
            <a:spLocks noGrp="1" noChangeArrowheads="1"/>
          </p:cNvSpPr>
          <p:nvPr>
            <p:ph type="body" idx="1"/>
          </p:nvPr>
        </p:nvSpPr>
        <p:spPr>
          <a:xfrm>
            <a:off x="250825" y="981075"/>
            <a:ext cx="8893175" cy="5257800"/>
          </a:xfrm>
        </p:spPr>
        <p:txBody>
          <a:bodyPr>
            <a:normAutofit fontScale="92500"/>
          </a:bodyPr>
          <a:lstStyle/>
          <a:p>
            <a:pPr eaLnBrk="1" hangingPunct="1">
              <a:lnSpc>
                <a:spcPct val="120000"/>
              </a:lnSpc>
              <a:spcBef>
                <a:spcPct val="5000"/>
              </a:spcBef>
            </a:pPr>
            <a:r>
              <a:rPr lang="ja-JP" altLang="en-US" sz="2800" dirty="0"/>
              <a:t>時刻</a:t>
            </a:r>
            <a:r>
              <a:rPr lang="en-US" altLang="ja-JP" sz="2800" dirty="0"/>
              <a:t>t</a:t>
            </a:r>
            <a:r>
              <a:rPr lang="ja-JP" altLang="en-US" sz="2800" dirty="0"/>
              <a:t>にジョブが </a:t>
            </a:r>
            <a:r>
              <a:rPr lang="en-US" altLang="ja-JP" sz="2800" dirty="0"/>
              <a:t>n </a:t>
            </a:r>
            <a:r>
              <a:rPr lang="ja-JP" altLang="en-US" sz="2800" dirty="0"/>
              <a:t>個ある確率：　</a:t>
            </a:r>
            <a:r>
              <a:rPr lang="en-US" altLang="ja-JP" sz="2800" dirty="0" err="1"/>
              <a:t>P</a:t>
            </a:r>
            <a:r>
              <a:rPr lang="en-US" altLang="ja-JP" sz="2800" baseline="-25000" dirty="0" err="1"/>
              <a:t>n</a:t>
            </a:r>
            <a:r>
              <a:rPr lang="en-US" altLang="ja-JP" sz="2800" dirty="0"/>
              <a:t>(t)</a:t>
            </a:r>
            <a:r>
              <a:rPr lang="ja-JP" altLang="en-US" sz="2800" dirty="0"/>
              <a:t>とおく　</a:t>
            </a:r>
            <a:r>
              <a:rPr lang="en-US" altLang="ja-JP" sz="2800" dirty="0"/>
              <a:t>(n=0,1,2,</a:t>
            </a:r>
            <a:r>
              <a:rPr lang="ja-JP" altLang="en-US" sz="2800" dirty="0"/>
              <a:t>・・・</a:t>
            </a:r>
            <a:r>
              <a:rPr lang="en-US" altLang="ja-JP" sz="2800" dirty="0"/>
              <a:t>)</a:t>
            </a:r>
          </a:p>
          <a:p>
            <a:pPr eaLnBrk="1" hangingPunct="1">
              <a:lnSpc>
                <a:spcPct val="120000"/>
              </a:lnSpc>
              <a:spcBef>
                <a:spcPct val="5000"/>
              </a:spcBef>
            </a:pPr>
            <a:r>
              <a:rPr lang="ja-JP" altLang="en-US" sz="2800" dirty="0"/>
              <a:t>時刻 </a:t>
            </a:r>
            <a:r>
              <a:rPr lang="en-US" altLang="ja-JP" sz="2800" dirty="0"/>
              <a:t>t+⊿t </a:t>
            </a:r>
            <a:r>
              <a:rPr lang="ja-JP" altLang="en-US" sz="2800" dirty="0"/>
              <a:t>にジョブが</a:t>
            </a:r>
            <a:r>
              <a:rPr lang="en-US" altLang="ja-JP" sz="2800" dirty="0"/>
              <a:t>1</a:t>
            </a:r>
            <a:r>
              <a:rPr lang="ja-JP" altLang="en-US" sz="2800" dirty="0"/>
              <a:t>個もいないのは，次のいずれかの場合</a:t>
            </a:r>
          </a:p>
          <a:p>
            <a:pPr lvl="1" eaLnBrk="1" hangingPunct="1">
              <a:lnSpc>
                <a:spcPct val="120000"/>
              </a:lnSpc>
              <a:spcBef>
                <a:spcPct val="5000"/>
              </a:spcBef>
              <a:buFontTx/>
              <a:buNone/>
            </a:pPr>
            <a:r>
              <a:rPr lang="en-US" altLang="ja-JP" sz="2400" dirty="0"/>
              <a:t>1. </a:t>
            </a:r>
            <a:r>
              <a:rPr lang="ja-JP" altLang="en-US" sz="2400" dirty="0"/>
              <a:t>ジョブが</a:t>
            </a:r>
            <a:r>
              <a:rPr lang="en-US" altLang="ja-JP" sz="2400" dirty="0"/>
              <a:t>1</a:t>
            </a:r>
            <a:r>
              <a:rPr lang="ja-JP" altLang="en-US" sz="2400" dirty="0"/>
              <a:t>個もいなくて，⊿</a:t>
            </a:r>
            <a:r>
              <a:rPr lang="en-US" altLang="ja-JP" sz="2400" dirty="0"/>
              <a:t>t</a:t>
            </a:r>
            <a:r>
              <a:rPr lang="ja-JP" altLang="en-US" sz="2400" dirty="0"/>
              <a:t>に新たなジョブが来なかった</a:t>
            </a:r>
          </a:p>
          <a:p>
            <a:pPr eaLnBrk="1" hangingPunct="1">
              <a:lnSpc>
                <a:spcPct val="120000"/>
              </a:lnSpc>
              <a:spcBef>
                <a:spcPct val="5000"/>
              </a:spcBef>
              <a:buFontTx/>
              <a:buNone/>
            </a:pPr>
            <a:r>
              <a:rPr lang="ja-JP" altLang="en-US" sz="2800" dirty="0"/>
              <a:t>    </a:t>
            </a:r>
            <a:r>
              <a:rPr lang="ja-JP" altLang="en-US" sz="2800" dirty="0">
                <a:solidFill>
                  <a:srgbClr val="006600"/>
                </a:solidFill>
              </a:rPr>
              <a:t>       	</a:t>
            </a:r>
            <a:r>
              <a:rPr lang="en-US" altLang="ja-JP" sz="2800" dirty="0">
                <a:solidFill>
                  <a:srgbClr val="006600"/>
                </a:solidFill>
              </a:rPr>
              <a:t>P(A)=</a:t>
            </a:r>
            <a:r>
              <a:rPr lang="en-US" altLang="ja-JP" sz="2800" dirty="0" err="1">
                <a:solidFill>
                  <a:srgbClr val="006600"/>
                </a:solidFill>
              </a:rPr>
              <a:t>P</a:t>
            </a:r>
            <a:r>
              <a:rPr lang="en-US" altLang="ja-JP" sz="2800" baseline="-25000" dirty="0" err="1">
                <a:solidFill>
                  <a:srgbClr val="006600"/>
                </a:solidFill>
              </a:rPr>
              <a:t>0</a:t>
            </a:r>
            <a:r>
              <a:rPr lang="en-US" altLang="ja-JP" sz="2800" dirty="0">
                <a:solidFill>
                  <a:srgbClr val="006600"/>
                </a:solidFill>
              </a:rPr>
              <a:t>(t)*(1- </a:t>
            </a:r>
            <a:r>
              <a:rPr lang="en-US" altLang="ja-JP" sz="2800" dirty="0" err="1">
                <a:solidFill>
                  <a:srgbClr val="006600"/>
                </a:solidFill>
              </a:rPr>
              <a:t>λ⊿t</a:t>
            </a:r>
            <a:r>
              <a:rPr lang="en-US" altLang="ja-JP" sz="2800" dirty="0">
                <a:solidFill>
                  <a:srgbClr val="006600"/>
                </a:solidFill>
              </a:rPr>
              <a:t>)</a:t>
            </a:r>
          </a:p>
          <a:p>
            <a:pPr lvl="1" eaLnBrk="1" hangingPunct="1">
              <a:lnSpc>
                <a:spcPct val="120000"/>
              </a:lnSpc>
              <a:spcBef>
                <a:spcPct val="5000"/>
              </a:spcBef>
              <a:buFontTx/>
              <a:buNone/>
            </a:pPr>
            <a:r>
              <a:rPr lang="en-US" altLang="ja-JP" sz="2400" dirty="0"/>
              <a:t>2. </a:t>
            </a:r>
            <a:r>
              <a:rPr lang="ja-JP" altLang="en-US" sz="2400" dirty="0"/>
              <a:t>１個のジョブが処理を受けていて，⊿</a:t>
            </a:r>
            <a:r>
              <a:rPr lang="en-US" altLang="ja-JP" sz="2400" dirty="0"/>
              <a:t>t</a:t>
            </a:r>
            <a:r>
              <a:rPr lang="ja-JP" altLang="en-US" sz="2400" dirty="0"/>
              <a:t>の間に処理が終了した</a:t>
            </a:r>
          </a:p>
          <a:p>
            <a:pPr lvl="1" eaLnBrk="1" hangingPunct="1">
              <a:lnSpc>
                <a:spcPct val="120000"/>
              </a:lnSpc>
              <a:spcBef>
                <a:spcPct val="5000"/>
              </a:spcBef>
              <a:buFontTx/>
              <a:buNone/>
            </a:pPr>
            <a:r>
              <a:rPr lang="ja-JP" altLang="en-US" dirty="0">
                <a:solidFill>
                  <a:srgbClr val="006600"/>
                </a:solidFill>
              </a:rPr>
              <a:t>        	</a:t>
            </a:r>
            <a:r>
              <a:rPr lang="en-US" altLang="ja-JP" dirty="0">
                <a:solidFill>
                  <a:srgbClr val="006600"/>
                </a:solidFill>
              </a:rPr>
              <a:t>P(B)=</a:t>
            </a:r>
            <a:r>
              <a:rPr lang="en-US" altLang="ja-JP" dirty="0" err="1">
                <a:solidFill>
                  <a:srgbClr val="006600"/>
                </a:solidFill>
              </a:rPr>
              <a:t>P</a:t>
            </a:r>
            <a:r>
              <a:rPr lang="en-US" altLang="ja-JP" baseline="-25000" dirty="0" err="1">
                <a:solidFill>
                  <a:srgbClr val="006600"/>
                </a:solidFill>
              </a:rPr>
              <a:t>1</a:t>
            </a:r>
            <a:r>
              <a:rPr lang="en-US" altLang="ja-JP" dirty="0">
                <a:solidFill>
                  <a:srgbClr val="006600"/>
                </a:solidFill>
              </a:rPr>
              <a:t>(t)*μ⊿ t</a:t>
            </a:r>
          </a:p>
          <a:p>
            <a:pPr eaLnBrk="1" hangingPunct="1">
              <a:spcBef>
                <a:spcPct val="50000"/>
              </a:spcBef>
            </a:pPr>
            <a:r>
              <a:rPr lang="ja-JP" altLang="en-US" sz="2800" dirty="0"/>
              <a:t>これらは独立な事象なので，</a:t>
            </a:r>
          </a:p>
          <a:p>
            <a:pPr eaLnBrk="1" hangingPunct="1">
              <a:spcBef>
                <a:spcPct val="50000"/>
              </a:spcBef>
              <a:buFontTx/>
              <a:buNone/>
            </a:pPr>
            <a:r>
              <a:rPr lang="ja-JP" altLang="en-US" sz="2800" dirty="0"/>
              <a:t>               	</a:t>
            </a:r>
            <a:r>
              <a:rPr lang="en-US" altLang="ja-JP" sz="2800" dirty="0" err="1">
                <a:solidFill>
                  <a:srgbClr val="006600"/>
                </a:solidFill>
              </a:rPr>
              <a:t>P</a:t>
            </a:r>
            <a:r>
              <a:rPr lang="en-US" altLang="ja-JP" sz="2800" baseline="-25000" dirty="0" err="1">
                <a:solidFill>
                  <a:srgbClr val="006600"/>
                </a:solidFill>
              </a:rPr>
              <a:t>0</a:t>
            </a:r>
            <a:r>
              <a:rPr lang="en-US" altLang="ja-JP" sz="2800" dirty="0">
                <a:solidFill>
                  <a:srgbClr val="006600"/>
                </a:solidFill>
              </a:rPr>
              <a:t>(t+⊿t) = </a:t>
            </a:r>
            <a:r>
              <a:rPr lang="en-US" altLang="ja-JP" sz="2800" dirty="0" err="1">
                <a:solidFill>
                  <a:srgbClr val="006600"/>
                </a:solidFill>
              </a:rPr>
              <a:t>P</a:t>
            </a:r>
            <a:r>
              <a:rPr lang="en-US" altLang="ja-JP" sz="2800" baseline="-25000" dirty="0" err="1">
                <a:solidFill>
                  <a:srgbClr val="006600"/>
                </a:solidFill>
              </a:rPr>
              <a:t>0</a:t>
            </a:r>
            <a:r>
              <a:rPr lang="en-US" altLang="ja-JP" sz="2800" dirty="0">
                <a:solidFill>
                  <a:srgbClr val="006600"/>
                </a:solidFill>
              </a:rPr>
              <a:t>(t)*(</a:t>
            </a:r>
            <a:r>
              <a:rPr lang="en-US" altLang="ja-JP" sz="2800" dirty="0" err="1">
                <a:solidFill>
                  <a:srgbClr val="006600"/>
                </a:solidFill>
              </a:rPr>
              <a:t>1-λ⊿t</a:t>
            </a:r>
            <a:r>
              <a:rPr lang="en-US" altLang="ja-JP" sz="2800" dirty="0">
                <a:solidFill>
                  <a:srgbClr val="006600"/>
                </a:solidFill>
              </a:rPr>
              <a:t>) + </a:t>
            </a:r>
            <a:r>
              <a:rPr lang="en-US" altLang="ja-JP" sz="2800" dirty="0" err="1">
                <a:solidFill>
                  <a:srgbClr val="006600"/>
                </a:solidFill>
              </a:rPr>
              <a:t>P</a:t>
            </a:r>
            <a:r>
              <a:rPr lang="en-US" altLang="ja-JP" sz="2800" baseline="-25000" dirty="0" err="1">
                <a:solidFill>
                  <a:srgbClr val="006600"/>
                </a:solidFill>
              </a:rPr>
              <a:t>1</a:t>
            </a:r>
            <a:r>
              <a:rPr lang="en-US" altLang="ja-JP" sz="2800" dirty="0">
                <a:solidFill>
                  <a:srgbClr val="006600"/>
                </a:solidFill>
              </a:rPr>
              <a:t>(t)* </a:t>
            </a:r>
            <a:r>
              <a:rPr lang="en-US" altLang="ja-JP" sz="2800" dirty="0" err="1">
                <a:solidFill>
                  <a:srgbClr val="006600"/>
                </a:solidFill>
              </a:rPr>
              <a:t>μ⊿t</a:t>
            </a:r>
            <a:endParaRPr lang="en-US" altLang="ja-JP" sz="2800" dirty="0">
              <a:solidFill>
                <a:srgbClr val="006600"/>
              </a:solidFill>
            </a:endParaRPr>
          </a:p>
          <a:p>
            <a:pPr eaLnBrk="1" hangingPunct="1">
              <a:spcBef>
                <a:spcPct val="50000"/>
              </a:spcBef>
            </a:pPr>
            <a:endParaRPr lang="en-US" altLang="ja-JP" sz="3600" dirty="0">
              <a:solidFill>
                <a:srgbClr val="006600"/>
              </a:solidFill>
            </a:endParaRPr>
          </a:p>
          <a:p>
            <a:pPr eaLnBrk="1" hangingPunct="1">
              <a:lnSpc>
                <a:spcPct val="120000"/>
              </a:lnSpc>
              <a:spcBef>
                <a:spcPct val="5000"/>
              </a:spcBef>
              <a:buFontTx/>
              <a:buNone/>
            </a:pPr>
            <a:endParaRPr lang="en-US" altLang="ja-JP" dirty="0">
              <a:solidFill>
                <a:srgbClr val="006600"/>
              </a:solidFill>
            </a:endParaRPr>
          </a:p>
        </p:txBody>
      </p:sp>
      <p:sp>
        <p:nvSpPr>
          <p:cNvPr id="46084"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9C311696-2BF9-4464-A127-CCBD12D92AF4}" type="slidenum">
              <a:rPr lang="en-US" altLang="ja-JP">
                <a:latin typeface="Calibri" panose="020F0502020204030204" pitchFamily="34" charset="0"/>
                <a:ea typeface="メイリオ" panose="020B0604030504040204" pitchFamily="50" charset="-128"/>
              </a:rPr>
              <a:pPr/>
              <a:t>41</a:t>
            </a:fld>
            <a:endParaRPr lang="en-US" altLang="ja-JP" dirty="0">
              <a:latin typeface="Calibri" panose="020F0502020204030204" pitchFamily="34" charset="0"/>
              <a:ea typeface="メイリオ" panose="020B0604030504040204" pitchFamily="50" charset="-128"/>
            </a:endParaRPr>
          </a:p>
        </p:txBody>
      </p:sp>
      <p:sp>
        <p:nvSpPr>
          <p:cNvPr id="6" name="Rectangle 2"/>
          <p:cNvSpPr>
            <a:spLocks noGrp="1" noChangeArrowheads="1"/>
          </p:cNvSpPr>
          <p:nvPr>
            <p:ph type="title"/>
          </p:nvPr>
        </p:nvSpPr>
        <p:spPr/>
        <p:txBody>
          <a:bodyPr>
            <a:noAutofit/>
          </a:bodyPr>
          <a:lstStyle/>
          <a:p>
            <a:pPr eaLnBrk="1" hangingPunct="1"/>
            <a:r>
              <a:rPr lang="ja-JP" altLang="en-US" sz="2800" dirty="0"/>
              <a:t>時刻 </a:t>
            </a:r>
            <a:r>
              <a:rPr lang="en-US" altLang="ja-JP" sz="2800" dirty="0"/>
              <a:t>t+⊿t </a:t>
            </a:r>
            <a:r>
              <a:rPr lang="ja-JP" altLang="en-US" sz="2800" dirty="0"/>
              <a:t>の時点で，ジョブが</a:t>
            </a:r>
            <a:r>
              <a:rPr lang="en-US" altLang="ja-JP" sz="2800" dirty="0"/>
              <a:t>1</a:t>
            </a:r>
            <a:r>
              <a:rPr lang="ja-JP" altLang="en-US" sz="2800" dirty="0"/>
              <a:t>個もない確率</a:t>
            </a:r>
          </a:p>
        </p:txBody>
      </p:sp>
    </p:spTree>
    <p:extLst>
      <p:ext uri="{BB962C8B-B14F-4D97-AF65-F5344CB8AC3E}">
        <p14:creationId xmlns:p14="http://schemas.microsoft.com/office/powerpoint/2010/main" val="17095553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0"/>
            <a:ext cx="7772400" cy="838200"/>
          </a:xfrm>
        </p:spPr>
        <p:txBody>
          <a:bodyPr/>
          <a:lstStyle/>
          <a:p>
            <a:pPr eaLnBrk="1" hangingPunct="1"/>
            <a:r>
              <a:rPr lang="ja-JP" altLang="en-US"/>
              <a:t>続き</a:t>
            </a:r>
          </a:p>
        </p:txBody>
      </p:sp>
      <p:sp>
        <p:nvSpPr>
          <p:cNvPr id="47107" name="Rectangle 3"/>
          <p:cNvSpPr>
            <a:spLocks noGrp="1" noChangeArrowheads="1"/>
          </p:cNvSpPr>
          <p:nvPr>
            <p:ph type="body" idx="1"/>
          </p:nvPr>
        </p:nvSpPr>
        <p:spPr>
          <a:xfrm>
            <a:off x="609600" y="838200"/>
            <a:ext cx="7772400" cy="6019800"/>
          </a:xfrm>
        </p:spPr>
        <p:txBody>
          <a:bodyPr/>
          <a:lstStyle/>
          <a:p>
            <a:pPr eaLnBrk="1" hangingPunct="1">
              <a:spcBef>
                <a:spcPct val="50000"/>
              </a:spcBef>
            </a:pPr>
            <a:r>
              <a:rPr lang="en-US" altLang="ja-JP"/>
              <a:t>P</a:t>
            </a:r>
            <a:r>
              <a:rPr lang="en-US" altLang="ja-JP" baseline="-25000"/>
              <a:t>n</a:t>
            </a:r>
            <a:r>
              <a:rPr lang="en-US" altLang="ja-JP"/>
              <a:t>(t) </a:t>
            </a:r>
            <a:r>
              <a:rPr lang="ja-JP" altLang="en-US"/>
              <a:t>は，時刻に依存しない（定常状態）と考えて</a:t>
            </a:r>
          </a:p>
          <a:p>
            <a:pPr eaLnBrk="1" hangingPunct="1">
              <a:spcBef>
                <a:spcPct val="50000"/>
              </a:spcBef>
              <a:buFontTx/>
              <a:buNone/>
            </a:pPr>
            <a:r>
              <a:rPr lang="ja-JP" altLang="en-US" sz="2400"/>
              <a:t>         </a:t>
            </a:r>
            <a:r>
              <a:rPr lang="en-US" altLang="ja-JP" sz="2800">
                <a:solidFill>
                  <a:srgbClr val="006600"/>
                </a:solidFill>
              </a:rPr>
              <a:t>P</a:t>
            </a:r>
            <a:r>
              <a:rPr lang="en-US" altLang="ja-JP" sz="2800" baseline="-25000">
                <a:solidFill>
                  <a:srgbClr val="006600"/>
                </a:solidFill>
              </a:rPr>
              <a:t>n</a:t>
            </a:r>
            <a:r>
              <a:rPr lang="en-US" altLang="ja-JP" sz="2800">
                <a:solidFill>
                  <a:srgbClr val="006600"/>
                </a:solidFill>
              </a:rPr>
              <a:t>(t +⊿ t) = P</a:t>
            </a:r>
            <a:r>
              <a:rPr lang="en-US" altLang="ja-JP" sz="2800" baseline="-25000">
                <a:solidFill>
                  <a:srgbClr val="006600"/>
                </a:solidFill>
              </a:rPr>
              <a:t>n</a:t>
            </a:r>
            <a:r>
              <a:rPr lang="en-US" altLang="ja-JP" sz="2800">
                <a:solidFill>
                  <a:srgbClr val="006600"/>
                </a:solidFill>
              </a:rPr>
              <a:t>(t)</a:t>
            </a:r>
          </a:p>
          <a:p>
            <a:pPr eaLnBrk="1" hangingPunct="1">
              <a:spcBef>
                <a:spcPct val="50000"/>
              </a:spcBef>
            </a:pPr>
            <a:r>
              <a:rPr lang="ja-JP" altLang="en-US"/>
              <a:t>前ページの式に代入すると</a:t>
            </a:r>
          </a:p>
          <a:p>
            <a:pPr eaLnBrk="1" hangingPunct="1">
              <a:spcBef>
                <a:spcPct val="50000"/>
              </a:spcBef>
              <a:buFontTx/>
              <a:buNone/>
            </a:pPr>
            <a:r>
              <a:rPr lang="ja-JP" altLang="en-US" sz="2800">
                <a:solidFill>
                  <a:srgbClr val="006600"/>
                </a:solidFill>
              </a:rPr>
              <a:t>        </a:t>
            </a:r>
            <a:r>
              <a:rPr lang="en-US" altLang="ja-JP" sz="2800">
                <a:solidFill>
                  <a:srgbClr val="006600"/>
                </a:solidFill>
              </a:rPr>
              <a:t>P</a:t>
            </a:r>
            <a:r>
              <a:rPr lang="en-US" altLang="ja-JP" sz="2800" baseline="-25000">
                <a:solidFill>
                  <a:srgbClr val="006600"/>
                </a:solidFill>
              </a:rPr>
              <a:t>0</a:t>
            </a:r>
            <a:r>
              <a:rPr lang="en-US" altLang="ja-JP" sz="2800">
                <a:solidFill>
                  <a:srgbClr val="006600"/>
                </a:solidFill>
              </a:rPr>
              <a:t>(t) λ⊿ t=P</a:t>
            </a:r>
            <a:r>
              <a:rPr lang="en-US" altLang="ja-JP" sz="2800" baseline="-25000">
                <a:solidFill>
                  <a:srgbClr val="006600"/>
                </a:solidFill>
              </a:rPr>
              <a:t>1</a:t>
            </a:r>
            <a:r>
              <a:rPr lang="en-US" altLang="ja-JP" sz="2800">
                <a:solidFill>
                  <a:srgbClr val="006600"/>
                </a:solidFill>
              </a:rPr>
              <a:t>(t)μ⊿t</a:t>
            </a:r>
          </a:p>
          <a:p>
            <a:pPr eaLnBrk="1" hangingPunct="1">
              <a:spcBef>
                <a:spcPct val="50000"/>
              </a:spcBef>
            </a:pPr>
            <a:r>
              <a:rPr lang="ja-JP" altLang="en-US"/>
              <a:t>つまり</a:t>
            </a:r>
          </a:p>
          <a:p>
            <a:pPr eaLnBrk="1" hangingPunct="1">
              <a:spcBef>
                <a:spcPct val="50000"/>
              </a:spcBef>
              <a:buFontTx/>
              <a:buNone/>
            </a:pPr>
            <a:r>
              <a:rPr lang="ja-JP" altLang="en-US" sz="2400"/>
              <a:t>    </a:t>
            </a:r>
            <a:r>
              <a:rPr lang="ja-JP" altLang="en-US">
                <a:solidFill>
                  <a:srgbClr val="006600"/>
                </a:solidFill>
              </a:rPr>
              <a:t>    </a:t>
            </a:r>
            <a:r>
              <a:rPr lang="en-US" altLang="ja-JP" sz="2800">
                <a:solidFill>
                  <a:srgbClr val="006600"/>
                </a:solidFill>
              </a:rPr>
              <a:t>P</a:t>
            </a:r>
            <a:r>
              <a:rPr lang="en-US" altLang="ja-JP" sz="2800" baseline="-25000">
                <a:solidFill>
                  <a:srgbClr val="006600"/>
                </a:solidFill>
              </a:rPr>
              <a:t>0</a:t>
            </a:r>
            <a:r>
              <a:rPr lang="en-US" altLang="ja-JP" sz="2800">
                <a:solidFill>
                  <a:srgbClr val="006600"/>
                </a:solidFill>
              </a:rPr>
              <a:t>(t) λ=P</a:t>
            </a:r>
            <a:r>
              <a:rPr lang="en-US" altLang="ja-JP" sz="2800" baseline="-25000">
                <a:solidFill>
                  <a:srgbClr val="006600"/>
                </a:solidFill>
              </a:rPr>
              <a:t>1</a:t>
            </a:r>
            <a:r>
              <a:rPr lang="en-US" altLang="ja-JP" sz="2800">
                <a:solidFill>
                  <a:srgbClr val="006600"/>
                </a:solidFill>
              </a:rPr>
              <a:t>(t)μ</a:t>
            </a:r>
          </a:p>
        </p:txBody>
      </p:sp>
      <p:sp>
        <p:nvSpPr>
          <p:cNvPr id="47108"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3A3385CD-45CC-4DC6-83F7-F0700CB57DD0}" type="slidenum">
              <a:rPr lang="en-US" altLang="ja-JP">
                <a:latin typeface="Calibri" panose="020F0502020204030204" pitchFamily="34" charset="0"/>
                <a:ea typeface="メイリオ" panose="020B0604030504040204" pitchFamily="50" charset="-128"/>
              </a:rPr>
              <a:pPr/>
              <a:t>42</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9908395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228600"/>
            <a:ext cx="7772400" cy="685800"/>
          </a:xfrm>
        </p:spPr>
        <p:txBody>
          <a:bodyPr/>
          <a:lstStyle/>
          <a:p>
            <a:pPr eaLnBrk="1" hangingPunct="1"/>
            <a:r>
              <a:rPr lang="en-US" altLang="ja-JP"/>
              <a:t>P</a:t>
            </a:r>
            <a:r>
              <a:rPr lang="en-US" altLang="ja-JP" baseline="-25000"/>
              <a:t>n</a:t>
            </a:r>
            <a:r>
              <a:rPr lang="en-US" altLang="ja-JP"/>
              <a:t>(t) </a:t>
            </a:r>
          </a:p>
        </p:txBody>
      </p:sp>
      <p:sp>
        <p:nvSpPr>
          <p:cNvPr id="48131" name="Rectangle 3"/>
          <p:cNvSpPr>
            <a:spLocks noGrp="1" noChangeArrowheads="1"/>
          </p:cNvSpPr>
          <p:nvPr>
            <p:ph type="body" idx="1"/>
          </p:nvPr>
        </p:nvSpPr>
        <p:spPr>
          <a:xfrm>
            <a:off x="179388" y="990600"/>
            <a:ext cx="8856662" cy="5562600"/>
          </a:xfrm>
          <a:solidFill>
            <a:schemeClr val="bg1"/>
          </a:solidFill>
        </p:spPr>
        <p:txBody>
          <a:bodyPr/>
          <a:lstStyle/>
          <a:p>
            <a:pPr eaLnBrk="1" hangingPunct="1">
              <a:lnSpc>
                <a:spcPct val="110000"/>
              </a:lnSpc>
            </a:pPr>
            <a:r>
              <a:rPr lang="ja-JP" altLang="en-US" dirty="0"/>
              <a:t>時刻が </a:t>
            </a:r>
            <a:r>
              <a:rPr lang="en-US" altLang="ja-JP" dirty="0"/>
              <a:t>t </a:t>
            </a:r>
            <a:r>
              <a:rPr lang="ja-JP" altLang="en-US" dirty="0"/>
              <a:t>から </a:t>
            </a:r>
            <a:r>
              <a:rPr lang="en-US" altLang="ja-JP" dirty="0"/>
              <a:t>t + ⊿t </a:t>
            </a:r>
            <a:r>
              <a:rPr lang="ja-JP" altLang="en-US" dirty="0"/>
              <a:t>になった時点で，ジョブの総数が </a:t>
            </a:r>
            <a:r>
              <a:rPr lang="en-US" altLang="ja-JP" dirty="0"/>
              <a:t>n </a:t>
            </a:r>
            <a:r>
              <a:rPr lang="ja-JP" altLang="en-US" dirty="0"/>
              <a:t>である場合は以下の</a:t>
            </a:r>
            <a:r>
              <a:rPr lang="en-US" altLang="ja-JP" dirty="0"/>
              <a:t>3</a:t>
            </a:r>
            <a:r>
              <a:rPr lang="ja-JP" altLang="en-US" dirty="0"/>
              <a:t>通り</a:t>
            </a:r>
          </a:p>
          <a:p>
            <a:pPr lvl="1" eaLnBrk="1" hangingPunct="1">
              <a:lnSpc>
                <a:spcPct val="110000"/>
              </a:lnSpc>
            </a:pPr>
            <a:r>
              <a:rPr lang="ja-JP" altLang="en-US" dirty="0"/>
              <a:t>時刻</a:t>
            </a:r>
            <a:r>
              <a:rPr lang="en-US" altLang="ja-JP" dirty="0"/>
              <a:t>t</a:t>
            </a:r>
            <a:r>
              <a:rPr lang="ja-JP" altLang="en-US" dirty="0"/>
              <a:t>に </a:t>
            </a:r>
            <a:r>
              <a:rPr lang="en-US" altLang="ja-JP" dirty="0"/>
              <a:t>n </a:t>
            </a:r>
            <a:r>
              <a:rPr lang="ja-JP" altLang="en-US" dirty="0"/>
              <a:t>個で，新たなジョブが到着せず，処理も終了しなかった</a:t>
            </a:r>
          </a:p>
          <a:p>
            <a:pPr lvl="1" eaLnBrk="1" hangingPunct="1">
              <a:lnSpc>
                <a:spcPct val="110000"/>
              </a:lnSpc>
              <a:buFontTx/>
              <a:buNone/>
            </a:pPr>
            <a:r>
              <a:rPr lang="ja-JP" altLang="en-US" dirty="0">
                <a:solidFill>
                  <a:srgbClr val="006600"/>
                </a:solidFill>
              </a:rPr>
              <a:t>            </a:t>
            </a:r>
            <a:r>
              <a:rPr lang="en-US" altLang="ja-JP" dirty="0">
                <a:solidFill>
                  <a:srgbClr val="006600"/>
                </a:solidFill>
              </a:rPr>
              <a:t>P(A) = </a:t>
            </a:r>
            <a:r>
              <a:rPr lang="en-US" altLang="ja-JP" dirty="0" err="1">
                <a:solidFill>
                  <a:srgbClr val="006600"/>
                </a:solidFill>
              </a:rPr>
              <a:t>P</a:t>
            </a:r>
            <a:r>
              <a:rPr lang="en-US" altLang="ja-JP" baseline="-25000" dirty="0" err="1">
                <a:solidFill>
                  <a:srgbClr val="006600"/>
                </a:solidFill>
              </a:rPr>
              <a:t>n</a:t>
            </a:r>
            <a:r>
              <a:rPr lang="en-US" altLang="ja-JP" dirty="0">
                <a:solidFill>
                  <a:srgbClr val="006600"/>
                </a:solidFill>
              </a:rPr>
              <a:t>(t)*(1-λ⊿ t)*(1-μ⊿ t)</a:t>
            </a:r>
          </a:p>
          <a:p>
            <a:pPr lvl="1" eaLnBrk="1" hangingPunct="1">
              <a:lnSpc>
                <a:spcPct val="110000"/>
              </a:lnSpc>
              <a:buFontTx/>
              <a:buNone/>
            </a:pPr>
            <a:r>
              <a:rPr lang="en-US" altLang="ja-JP" dirty="0">
                <a:solidFill>
                  <a:srgbClr val="006600"/>
                </a:solidFill>
              </a:rPr>
              <a:t>            = </a:t>
            </a:r>
            <a:r>
              <a:rPr lang="en-US" altLang="ja-JP" dirty="0" err="1">
                <a:solidFill>
                  <a:srgbClr val="006600"/>
                </a:solidFill>
              </a:rPr>
              <a:t>P</a:t>
            </a:r>
            <a:r>
              <a:rPr lang="en-US" altLang="ja-JP" baseline="-25000" dirty="0" err="1">
                <a:solidFill>
                  <a:srgbClr val="006600"/>
                </a:solidFill>
              </a:rPr>
              <a:t>n</a:t>
            </a:r>
            <a:r>
              <a:rPr lang="en-US" altLang="ja-JP" dirty="0">
                <a:solidFill>
                  <a:srgbClr val="006600"/>
                </a:solidFill>
              </a:rPr>
              <a:t>(t)*(</a:t>
            </a:r>
            <a:r>
              <a:rPr lang="en-US" altLang="ja-JP" dirty="0" err="1">
                <a:solidFill>
                  <a:srgbClr val="006600"/>
                </a:solidFill>
              </a:rPr>
              <a:t>1-λ⊿t</a:t>
            </a:r>
            <a:r>
              <a:rPr lang="en-US" altLang="ja-JP" dirty="0">
                <a:solidFill>
                  <a:srgbClr val="006600"/>
                </a:solidFill>
              </a:rPr>
              <a:t> – </a:t>
            </a:r>
            <a:r>
              <a:rPr lang="en-US" altLang="ja-JP" dirty="0" err="1">
                <a:solidFill>
                  <a:srgbClr val="006600"/>
                </a:solidFill>
              </a:rPr>
              <a:t>μ⊿t</a:t>
            </a:r>
            <a:r>
              <a:rPr lang="en-US" altLang="ja-JP" dirty="0">
                <a:solidFill>
                  <a:srgbClr val="006600"/>
                </a:solidFill>
              </a:rPr>
              <a:t>)</a:t>
            </a:r>
          </a:p>
          <a:p>
            <a:pPr lvl="1" eaLnBrk="1" hangingPunct="1">
              <a:lnSpc>
                <a:spcPct val="110000"/>
              </a:lnSpc>
            </a:pPr>
            <a:r>
              <a:rPr lang="ja-JP" altLang="en-US" dirty="0"/>
              <a:t>時刻 </a:t>
            </a:r>
            <a:r>
              <a:rPr lang="en-US" altLang="ja-JP" dirty="0"/>
              <a:t>t </a:t>
            </a:r>
            <a:r>
              <a:rPr lang="ja-JP" altLang="en-US" dirty="0"/>
              <a:t>に </a:t>
            </a:r>
            <a:r>
              <a:rPr lang="en-US" altLang="ja-JP" dirty="0"/>
              <a:t>n-1</a:t>
            </a:r>
            <a:r>
              <a:rPr lang="ja-JP" altLang="en-US" dirty="0"/>
              <a:t>個で，新たなジョブが</a:t>
            </a:r>
            <a:r>
              <a:rPr lang="en-US" altLang="ja-JP" dirty="0"/>
              <a:t>1</a:t>
            </a:r>
            <a:r>
              <a:rPr lang="ja-JP" altLang="en-US" dirty="0" err="1"/>
              <a:t>つ到</a:t>
            </a:r>
            <a:r>
              <a:rPr lang="ja-JP" altLang="en-US" dirty="0"/>
              <a:t>着した</a:t>
            </a:r>
          </a:p>
          <a:p>
            <a:pPr lvl="1" eaLnBrk="1" hangingPunct="1">
              <a:lnSpc>
                <a:spcPct val="110000"/>
              </a:lnSpc>
              <a:buFontTx/>
              <a:buNone/>
            </a:pPr>
            <a:r>
              <a:rPr lang="ja-JP" altLang="en-US" dirty="0">
                <a:solidFill>
                  <a:srgbClr val="006600"/>
                </a:solidFill>
              </a:rPr>
              <a:t>            </a:t>
            </a:r>
            <a:r>
              <a:rPr lang="en-US" altLang="ja-JP" dirty="0">
                <a:solidFill>
                  <a:srgbClr val="006600"/>
                </a:solidFill>
              </a:rPr>
              <a:t>P(B) = </a:t>
            </a:r>
            <a:r>
              <a:rPr lang="en-US" altLang="ja-JP" dirty="0" err="1">
                <a:solidFill>
                  <a:srgbClr val="006600"/>
                </a:solidFill>
              </a:rPr>
              <a:t>P</a:t>
            </a:r>
            <a:r>
              <a:rPr lang="en-US" altLang="ja-JP" baseline="-25000" dirty="0" err="1">
                <a:solidFill>
                  <a:srgbClr val="006600"/>
                </a:solidFill>
              </a:rPr>
              <a:t>n</a:t>
            </a:r>
            <a:r>
              <a:rPr lang="en-US" altLang="ja-JP" baseline="-25000" dirty="0">
                <a:solidFill>
                  <a:srgbClr val="006600"/>
                </a:solidFill>
              </a:rPr>
              <a:t>-1</a:t>
            </a:r>
            <a:r>
              <a:rPr lang="en-US" altLang="ja-JP" dirty="0">
                <a:solidFill>
                  <a:srgbClr val="006600"/>
                </a:solidFill>
              </a:rPr>
              <a:t>(t)*</a:t>
            </a:r>
            <a:r>
              <a:rPr lang="en-US" altLang="ja-JP" dirty="0" err="1">
                <a:solidFill>
                  <a:srgbClr val="006600"/>
                </a:solidFill>
              </a:rPr>
              <a:t>λ⊿t</a:t>
            </a:r>
            <a:endParaRPr lang="en-US" altLang="ja-JP" dirty="0">
              <a:solidFill>
                <a:srgbClr val="006600"/>
              </a:solidFill>
            </a:endParaRPr>
          </a:p>
          <a:p>
            <a:pPr lvl="1" eaLnBrk="1" hangingPunct="1">
              <a:lnSpc>
                <a:spcPct val="110000"/>
              </a:lnSpc>
            </a:pPr>
            <a:r>
              <a:rPr lang="ja-JP" altLang="en-US" dirty="0"/>
              <a:t>時刻 </a:t>
            </a:r>
            <a:r>
              <a:rPr lang="en-US" altLang="ja-JP" dirty="0"/>
              <a:t>t </a:t>
            </a:r>
            <a:r>
              <a:rPr lang="ja-JP" altLang="en-US" dirty="0"/>
              <a:t>に </a:t>
            </a:r>
            <a:r>
              <a:rPr lang="en-US" altLang="ja-JP" dirty="0" err="1"/>
              <a:t>n+1</a:t>
            </a:r>
            <a:r>
              <a:rPr lang="en-US" altLang="ja-JP" dirty="0"/>
              <a:t> </a:t>
            </a:r>
            <a:r>
              <a:rPr lang="ja-JP" altLang="en-US" dirty="0"/>
              <a:t>個で，ジョブの処理が</a:t>
            </a:r>
            <a:r>
              <a:rPr lang="en-US" altLang="ja-JP" dirty="0"/>
              <a:t>1</a:t>
            </a:r>
            <a:r>
              <a:rPr lang="ja-JP" altLang="en-US" dirty="0"/>
              <a:t>つ終了した</a:t>
            </a:r>
          </a:p>
          <a:p>
            <a:pPr lvl="1" eaLnBrk="1" hangingPunct="1">
              <a:lnSpc>
                <a:spcPct val="110000"/>
              </a:lnSpc>
              <a:buFontTx/>
              <a:buNone/>
            </a:pPr>
            <a:r>
              <a:rPr lang="ja-JP" altLang="en-US" dirty="0">
                <a:solidFill>
                  <a:srgbClr val="006600"/>
                </a:solidFill>
              </a:rPr>
              <a:t>            </a:t>
            </a:r>
            <a:r>
              <a:rPr lang="en-US" altLang="ja-JP" dirty="0">
                <a:solidFill>
                  <a:srgbClr val="006600"/>
                </a:solidFill>
              </a:rPr>
              <a:t>P(C) = </a:t>
            </a:r>
            <a:r>
              <a:rPr lang="en-US" altLang="ja-JP" dirty="0" err="1">
                <a:solidFill>
                  <a:srgbClr val="006600"/>
                </a:solidFill>
              </a:rPr>
              <a:t>P</a:t>
            </a:r>
            <a:r>
              <a:rPr lang="en-US" altLang="ja-JP" baseline="-25000" dirty="0" err="1">
                <a:solidFill>
                  <a:srgbClr val="006600"/>
                </a:solidFill>
              </a:rPr>
              <a:t>n+1</a:t>
            </a:r>
            <a:r>
              <a:rPr lang="en-US" altLang="ja-JP" dirty="0">
                <a:solidFill>
                  <a:srgbClr val="006600"/>
                </a:solidFill>
              </a:rPr>
              <a:t>(t)*</a:t>
            </a:r>
            <a:r>
              <a:rPr lang="en-US" altLang="ja-JP" dirty="0" err="1">
                <a:solidFill>
                  <a:srgbClr val="006600"/>
                </a:solidFill>
              </a:rPr>
              <a:t>μ⊿t</a:t>
            </a:r>
            <a:endParaRPr lang="en-US" altLang="ja-JP" dirty="0">
              <a:solidFill>
                <a:srgbClr val="006600"/>
              </a:solidFill>
            </a:endParaRPr>
          </a:p>
          <a:p>
            <a:pPr lvl="1" eaLnBrk="1" hangingPunct="1">
              <a:lnSpc>
                <a:spcPct val="110000"/>
              </a:lnSpc>
              <a:buFontTx/>
              <a:buNone/>
            </a:pPr>
            <a:endParaRPr lang="en-US" altLang="ja-JP" dirty="0">
              <a:solidFill>
                <a:srgbClr val="006600"/>
              </a:solidFill>
            </a:endParaRPr>
          </a:p>
          <a:p>
            <a:pPr lvl="1" eaLnBrk="1" hangingPunct="1"/>
            <a:endParaRPr lang="en-US" altLang="ja-JP" sz="2000" dirty="0"/>
          </a:p>
          <a:p>
            <a:pPr lvl="1" eaLnBrk="1" hangingPunct="1"/>
            <a:endParaRPr lang="en-US" altLang="ja-JP" sz="2000" dirty="0"/>
          </a:p>
        </p:txBody>
      </p:sp>
      <p:sp>
        <p:nvSpPr>
          <p:cNvPr id="48132"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1163F9F1-CFC0-4FDD-AD3E-67A944A1D1CA}" type="slidenum">
              <a:rPr lang="en-US" altLang="ja-JP">
                <a:latin typeface="Calibri" panose="020F0502020204030204" pitchFamily="34" charset="0"/>
                <a:ea typeface="メイリオ" panose="020B0604030504040204" pitchFamily="50" charset="-128"/>
              </a:rPr>
              <a:pPr/>
              <a:t>43</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5000603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idx="1"/>
          </p:nvPr>
        </p:nvSpPr>
        <p:spPr>
          <a:xfrm>
            <a:off x="468313" y="1844675"/>
            <a:ext cx="7772400" cy="1584325"/>
          </a:xfrm>
        </p:spPr>
        <p:txBody>
          <a:bodyPr/>
          <a:lstStyle/>
          <a:p>
            <a:pPr eaLnBrk="1" hangingPunct="1"/>
            <a:r>
              <a:rPr lang="en-US" altLang="ja-JP"/>
              <a:t>P</a:t>
            </a:r>
            <a:r>
              <a:rPr lang="en-US" altLang="ja-JP" baseline="-25000"/>
              <a:t>n</a:t>
            </a:r>
            <a:r>
              <a:rPr lang="en-US" altLang="ja-JP"/>
              <a:t>(t+⊿t)=P(A)+P(B)+P(C)</a:t>
            </a:r>
            <a:r>
              <a:rPr lang="ja-JP" altLang="en-US"/>
              <a:t>から</a:t>
            </a:r>
          </a:p>
          <a:p>
            <a:pPr eaLnBrk="1" hangingPunct="1">
              <a:buFontTx/>
              <a:buNone/>
            </a:pPr>
            <a:r>
              <a:rPr lang="ja-JP" altLang="en-US">
                <a:solidFill>
                  <a:srgbClr val="006600"/>
                </a:solidFill>
              </a:rPr>
              <a:t>        </a:t>
            </a:r>
            <a:r>
              <a:rPr lang="en-US" altLang="ja-JP">
                <a:solidFill>
                  <a:srgbClr val="006600"/>
                </a:solidFill>
              </a:rPr>
              <a:t>P</a:t>
            </a:r>
            <a:r>
              <a:rPr lang="en-US" altLang="ja-JP" baseline="-25000">
                <a:solidFill>
                  <a:srgbClr val="006600"/>
                </a:solidFill>
              </a:rPr>
              <a:t>n</a:t>
            </a:r>
            <a:r>
              <a:rPr lang="en-US" altLang="ja-JP">
                <a:solidFill>
                  <a:srgbClr val="006600"/>
                </a:solidFill>
              </a:rPr>
              <a:t>(t)(λ + μ) = P</a:t>
            </a:r>
            <a:r>
              <a:rPr lang="en-US" altLang="ja-JP" baseline="-25000">
                <a:solidFill>
                  <a:srgbClr val="006600"/>
                </a:solidFill>
              </a:rPr>
              <a:t>n-1</a:t>
            </a:r>
            <a:r>
              <a:rPr lang="en-US" altLang="ja-JP">
                <a:solidFill>
                  <a:srgbClr val="006600"/>
                </a:solidFill>
              </a:rPr>
              <a:t>(t)λ + P</a:t>
            </a:r>
            <a:r>
              <a:rPr lang="en-US" altLang="ja-JP" baseline="-25000">
                <a:solidFill>
                  <a:srgbClr val="006600"/>
                </a:solidFill>
              </a:rPr>
              <a:t>n+1</a:t>
            </a:r>
            <a:r>
              <a:rPr lang="en-US" altLang="ja-JP">
                <a:solidFill>
                  <a:srgbClr val="006600"/>
                </a:solidFill>
              </a:rPr>
              <a:t>(t)μ</a:t>
            </a:r>
          </a:p>
          <a:p>
            <a:pPr eaLnBrk="1" hangingPunct="1">
              <a:spcBef>
                <a:spcPct val="50000"/>
              </a:spcBef>
              <a:buFontTx/>
              <a:buNone/>
            </a:pPr>
            <a:endParaRPr lang="en-US" altLang="ja-JP" sz="2800"/>
          </a:p>
          <a:p>
            <a:pPr eaLnBrk="1" hangingPunct="1"/>
            <a:endParaRPr lang="en-US" altLang="ja-JP" sz="2800"/>
          </a:p>
          <a:p>
            <a:pPr eaLnBrk="1" hangingPunct="1"/>
            <a:endParaRPr lang="en-US" altLang="ja-JP" sz="2800"/>
          </a:p>
          <a:p>
            <a:pPr eaLnBrk="1" hangingPunct="1"/>
            <a:endParaRPr lang="en-US" altLang="ja-JP" sz="2800"/>
          </a:p>
          <a:p>
            <a:pPr eaLnBrk="1" hangingPunct="1"/>
            <a:endParaRPr lang="en-US" altLang="ja-JP" sz="2800"/>
          </a:p>
        </p:txBody>
      </p:sp>
      <p:sp>
        <p:nvSpPr>
          <p:cNvPr id="49156"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08B3080A-CB2F-44BD-BFF4-E15D0DF838BF}" type="slidenum">
              <a:rPr lang="en-US" altLang="ja-JP">
                <a:latin typeface="Calibri" panose="020F0502020204030204" pitchFamily="34" charset="0"/>
                <a:ea typeface="メイリオ" panose="020B0604030504040204" pitchFamily="50" charset="-128"/>
              </a:rPr>
              <a:pPr/>
              <a:t>44</a:t>
            </a:fld>
            <a:endParaRPr lang="en-US" altLang="ja-JP" dirty="0">
              <a:latin typeface="Calibri" panose="020F0502020204030204" pitchFamily="34" charset="0"/>
              <a:ea typeface="メイリオ" panose="020B0604030504040204" pitchFamily="50" charset="-128"/>
            </a:endParaRPr>
          </a:p>
        </p:txBody>
      </p:sp>
      <p:sp>
        <p:nvSpPr>
          <p:cNvPr id="6" name="Rectangle 2"/>
          <p:cNvSpPr>
            <a:spLocks noGrp="1" noChangeArrowheads="1"/>
          </p:cNvSpPr>
          <p:nvPr>
            <p:ph type="title"/>
          </p:nvPr>
        </p:nvSpPr>
        <p:spPr/>
        <p:txBody>
          <a:bodyPr>
            <a:normAutofit fontScale="90000"/>
          </a:bodyPr>
          <a:lstStyle/>
          <a:p>
            <a:pPr eaLnBrk="1" hangingPunct="1"/>
            <a:r>
              <a:rPr lang="ja-JP" altLang="en-US" dirty="0"/>
              <a:t>続き</a:t>
            </a:r>
          </a:p>
        </p:txBody>
      </p:sp>
    </p:spTree>
    <p:extLst>
      <p:ext uri="{BB962C8B-B14F-4D97-AF65-F5344CB8AC3E}">
        <p14:creationId xmlns:p14="http://schemas.microsoft.com/office/powerpoint/2010/main" val="369051479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1371600" y="1860448"/>
            <a:ext cx="7772400" cy="4343400"/>
          </a:xfrm>
        </p:spPr>
        <p:txBody>
          <a:bodyPr/>
          <a:lstStyle/>
          <a:p>
            <a:pPr eaLnBrk="1" hangingPunct="1">
              <a:lnSpc>
                <a:spcPct val="140000"/>
              </a:lnSpc>
              <a:buFontTx/>
              <a:buNone/>
            </a:pPr>
            <a:r>
              <a:rPr lang="en-US" altLang="ja-JP" sz="2800" dirty="0"/>
              <a:t>         </a:t>
            </a:r>
            <a:r>
              <a:rPr lang="en-US" altLang="ja-JP" sz="2800" dirty="0" err="1"/>
              <a:t>λ</a:t>
            </a:r>
            <a:r>
              <a:rPr lang="en-US" altLang="ja-JP" sz="3600" dirty="0" err="1"/>
              <a:t>P</a:t>
            </a:r>
            <a:r>
              <a:rPr lang="en-US" altLang="ja-JP" sz="2800" dirty="0" err="1"/>
              <a:t>0</a:t>
            </a:r>
            <a:r>
              <a:rPr lang="en-US" altLang="ja-JP" sz="3600" dirty="0"/>
              <a:t>  = </a:t>
            </a:r>
            <a:r>
              <a:rPr lang="en-US" altLang="ja-JP" sz="2800" dirty="0" err="1"/>
              <a:t>μ</a:t>
            </a:r>
            <a:r>
              <a:rPr lang="en-US" altLang="ja-JP" sz="3600" dirty="0" err="1"/>
              <a:t>P</a:t>
            </a:r>
            <a:r>
              <a:rPr lang="en-US" altLang="ja-JP" sz="2800" dirty="0" err="1"/>
              <a:t>1</a:t>
            </a:r>
            <a:endParaRPr lang="en-US" altLang="ja-JP" i="1" dirty="0"/>
          </a:p>
          <a:p>
            <a:pPr eaLnBrk="1" hangingPunct="1">
              <a:lnSpc>
                <a:spcPct val="140000"/>
              </a:lnSpc>
              <a:buFontTx/>
              <a:buNone/>
            </a:pPr>
            <a:r>
              <a:rPr lang="en-US" altLang="ja-JP" sz="2800" dirty="0"/>
              <a:t>(</a:t>
            </a:r>
            <a:r>
              <a:rPr lang="en-US" altLang="ja-JP" sz="2800" dirty="0" err="1"/>
              <a:t>λ+μ</a:t>
            </a:r>
            <a:r>
              <a:rPr lang="en-US" altLang="ja-JP" sz="2800" dirty="0"/>
              <a:t>)</a:t>
            </a:r>
            <a:r>
              <a:rPr lang="en-US" altLang="ja-JP" sz="3600" dirty="0" err="1"/>
              <a:t>P</a:t>
            </a:r>
            <a:r>
              <a:rPr lang="en-US" altLang="ja-JP" sz="2800" dirty="0" err="1"/>
              <a:t>1</a:t>
            </a:r>
            <a:r>
              <a:rPr lang="en-US" altLang="ja-JP" sz="3600" dirty="0"/>
              <a:t>  = </a:t>
            </a:r>
            <a:r>
              <a:rPr lang="en-US" altLang="ja-JP" sz="2800" dirty="0" err="1"/>
              <a:t>λ</a:t>
            </a:r>
            <a:r>
              <a:rPr lang="en-US" altLang="ja-JP" sz="3600" dirty="0" err="1"/>
              <a:t>P</a:t>
            </a:r>
            <a:r>
              <a:rPr lang="en-US" altLang="ja-JP" sz="2800" dirty="0" err="1"/>
              <a:t>0</a:t>
            </a:r>
            <a:r>
              <a:rPr lang="en-US" altLang="ja-JP" sz="3600" dirty="0"/>
              <a:t> +</a:t>
            </a:r>
            <a:r>
              <a:rPr lang="en-US" altLang="ja-JP" sz="2800" dirty="0" err="1"/>
              <a:t>μ</a:t>
            </a:r>
            <a:r>
              <a:rPr lang="en-US" altLang="ja-JP" sz="3600" dirty="0" err="1"/>
              <a:t>P</a:t>
            </a:r>
            <a:r>
              <a:rPr lang="en-US" altLang="ja-JP" sz="2800" dirty="0" err="1"/>
              <a:t>2</a:t>
            </a:r>
            <a:endParaRPr lang="en-US" altLang="ja-JP" sz="2800" dirty="0"/>
          </a:p>
          <a:p>
            <a:pPr eaLnBrk="1" hangingPunct="1">
              <a:lnSpc>
                <a:spcPct val="140000"/>
              </a:lnSpc>
              <a:buFontTx/>
              <a:buNone/>
            </a:pPr>
            <a:endParaRPr lang="en-US" altLang="ja-JP" sz="2800" dirty="0"/>
          </a:p>
          <a:p>
            <a:pPr eaLnBrk="1" hangingPunct="1">
              <a:lnSpc>
                <a:spcPct val="140000"/>
              </a:lnSpc>
              <a:buFontTx/>
              <a:buNone/>
            </a:pPr>
            <a:endParaRPr lang="en-US" altLang="ja-JP" sz="2800" dirty="0"/>
          </a:p>
          <a:p>
            <a:pPr eaLnBrk="1" hangingPunct="1">
              <a:lnSpc>
                <a:spcPct val="140000"/>
              </a:lnSpc>
              <a:buFontTx/>
              <a:buNone/>
            </a:pPr>
            <a:r>
              <a:rPr lang="en-US" altLang="ja-JP" sz="2800" dirty="0"/>
              <a:t>(</a:t>
            </a:r>
            <a:r>
              <a:rPr lang="en-US" altLang="ja-JP" sz="2800" dirty="0" err="1"/>
              <a:t>λ+μ</a:t>
            </a:r>
            <a:r>
              <a:rPr lang="en-US" altLang="ja-JP" sz="2800" dirty="0"/>
              <a:t>)</a:t>
            </a:r>
            <a:r>
              <a:rPr lang="en-US" altLang="ja-JP" sz="3600" dirty="0"/>
              <a:t>P</a:t>
            </a:r>
            <a:r>
              <a:rPr lang="en-US" altLang="ja-JP" sz="2800" dirty="0"/>
              <a:t>i</a:t>
            </a:r>
            <a:r>
              <a:rPr lang="en-US" altLang="ja-JP" sz="3600" dirty="0"/>
              <a:t>  = </a:t>
            </a:r>
            <a:r>
              <a:rPr lang="en-US" altLang="ja-JP" sz="2800" dirty="0" err="1"/>
              <a:t>λ</a:t>
            </a:r>
            <a:r>
              <a:rPr lang="en-US" altLang="ja-JP" sz="3600" dirty="0" err="1"/>
              <a:t>P</a:t>
            </a:r>
            <a:r>
              <a:rPr lang="en-US" altLang="ja-JP" sz="2800" dirty="0" err="1"/>
              <a:t>i</a:t>
            </a:r>
            <a:r>
              <a:rPr lang="en-US" altLang="ja-JP" sz="2800" dirty="0"/>
              <a:t>-</a:t>
            </a:r>
            <a:r>
              <a:rPr lang="en-US" altLang="ja-JP" sz="2400" dirty="0"/>
              <a:t>1</a:t>
            </a:r>
            <a:r>
              <a:rPr lang="en-US" altLang="ja-JP" sz="3600" dirty="0"/>
              <a:t> +</a:t>
            </a:r>
            <a:r>
              <a:rPr lang="en-US" altLang="ja-JP" sz="2800" dirty="0" err="1"/>
              <a:t>μ</a:t>
            </a:r>
            <a:r>
              <a:rPr lang="en-US" altLang="ja-JP" sz="3600" dirty="0" err="1"/>
              <a:t>P</a:t>
            </a:r>
            <a:r>
              <a:rPr lang="en-US" altLang="ja-JP" sz="2800" dirty="0" err="1"/>
              <a:t>i+</a:t>
            </a:r>
            <a:r>
              <a:rPr lang="en-US" altLang="ja-JP" sz="2400" dirty="0" err="1"/>
              <a:t>1</a:t>
            </a:r>
            <a:endParaRPr lang="en-US" altLang="ja-JP" sz="2400" dirty="0"/>
          </a:p>
        </p:txBody>
      </p:sp>
      <p:sp>
        <p:nvSpPr>
          <p:cNvPr id="50180" name="Oval 4"/>
          <p:cNvSpPr>
            <a:spLocks noChangeArrowheads="1"/>
          </p:cNvSpPr>
          <p:nvPr/>
        </p:nvSpPr>
        <p:spPr bwMode="auto">
          <a:xfrm>
            <a:off x="3492304" y="3975299"/>
            <a:ext cx="76200" cy="762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0181" name="Oval 5"/>
          <p:cNvSpPr>
            <a:spLocks noChangeArrowheads="1"/>
          </p:cNvSpPr>
          <p:nvPr/>
        </p:nvSpPr>
        <p:spPr bwMode="auto">
          <a:xfrm>
            <a:off x="3492304" y="4203899"/>
            <a:ext cx="76200" cy="762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0182" name="Oval 6"/>
          <p:cNvSpPr>
            <a:spLocks noChangeArrowheads="1"/>
          </p:cNvSpPr>
          <p:nvPr/>
        </p:nvSpPr>
        <p:spPr bwMode="auto">
          <a:xfrm>
            <a:off x="3492304" y="4432499"/>
            <a:ext cx="76200" cy="762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0183"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07F47685-CE8C-468A-9368-81A6BC180478}" type="slidenum">
              <a:rPr lang="en-US" altLang="ja-JP">
                <a:latin typeface="Calibri" panose="020F0502020204030204" pitchFamily="34" charset="0"/>
                <a:ea typeface="メイリオ" panose="020B0604030504040204" pitchFamily="50" charset="-128"/>
              </a:rPr>
              <a:pPr/>
              <a:t>45</a:t>
            </a:fld>
            <a:endParaRPr lang="en-US" altLang="ja-JP" dirty="0">
              <a:latin typeface="Calibri" panose="020F0502020204030204" pitchFamily="34" charset="0"/>
              <a:ea typeface="メイリオ" panose="020B0604030504040204" pitchFamily="50" charset="-128"/>
            </a:endParaRPr>
          </a:p>
        </p:txBody>
      </p:sp>
      <p:sp>
        <p:nvSpPr>
          <p:cNvPr id="9" name="Rectangle 2"/>
          <p:cNvSpPr>
            <a:spLocks noGrp="1" noChangeArrowheads="1"/>
          </p:cNvSpPr>
          <p:nvPr>
            <p:ph type="title"/>
          </p:nvPr>
        </p:nvSpPr>
        <p:spPr/>
        <p:txBody>
          <a:bodyPr>
            <a:normAutofit fontScale="90000"/>
          </a:bodyPr>
          <a:lstStyle/>
          <a:p>
            <a:pPr eaLnBrk="1" hangingPunct="1"/>
            <a:r>
              <a:rPr lang="ja-JP" altLang="en-US" dirty="0"/>
              <a:t>まとめ</a:t>
            </a:r>
          </a:p>
        </p:txBody>
      </p:sp>
      <p:sp>
        <p:nvSpPr>
          <p:cNvPr id="10" name="Rectangle 2"/>
          <p:cNvSpPr txBox="1">
            <a:spLocks noChangeArrowheads="1"/>
          </p:cNvSpPr>
          <p:nvPr/>
        </p:nvSpPr>
        <p:spPr>
          <a:xfrm>
            <a:off x="682792" y="644893"/>
            <a:ext cx="8461208" cy="106305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3200" b="1" kern="1200">
                <a:solidFill>
                  <a:srgbClr val="FF0000"/>
                </a:solidFill>
                <a:latin typeface="Segoe UI" panose="020B0502040204020203" pitchFamily="34" charset="0"/>
                <a:ea typeface="メイリオ" panose="020B0604030504040204" pitchFamily="50" charset="-128"/>
                <a:cs typeface="Segoe UI" panose="020B0502040204020203" pitchFamily="34" charset="0"/>
              </a:defRPr>
            </a:lvl1pPr>
          </a:lstStyle>
          <a:p>
            <a:r>
              <a:rPr lang="ja-JP" altLang="en-US" sz="2800" b="0" dirty="0">
                <a:solidFill>
                  <a:schemeClr val="tx1"/>
                </a:solidFill>
                <a:latin typeface="Calibri" panose="020F0502020204030204" pitchFamily="34" charset="0"/>
                <a:cs typeface="Calibri" panose="020F0502020204030204" pitchFamily="34" charset="0"/>
              </a:rPr>
              <a:t>以上から，定常状態における状態遷移</a:t>
            </a:r>
            <a:endParaRPr lang="en-US" altLang="ja-JP" sz="2800" b="0" dirty="0">
              <a:solidFill>
                <a:schemeClr val="tx1"/>
              </a:solidFill>
              <a:latin typeface="Calibri" panose="020F0502020204030204" pitchFamily="34" charset="0"/>
              <a:cs typeface="Calibri" panose="020F0502020204030204" pitchFamily="34" charset="0"/>
            </a:endParaRPr>
          </a:p>
          <a:p>
            <a:r>
              <a:rPr lang="ja-JP" altLang="en-US" sz="2800" b="0" dirty="0">
                <a:solidFill>
                  <a:schemeClr val="tx1"/>
                </a:solidFill>
                <a:latin typeface="Calibri" panose="020F0502020204030204" pitchFamily="34" charset="0"/>
                <a:cs typeface="Calibri" panose="020F0502020204030204" pitchFamily="34" charset="0"/>
              </a:rPr>
              <a:t>については，次が成り立つ</a:t>
            </a:r>
          </a:p>
        </p:txBody>
      </p:sp>
    </p:spTree>
    <p:extLst>
      <p:ext uri="{BB962C8B-B14F-4D97-AF65-F5344CB8AC3E}">
        <p14:creationId xmlns:p14="http://schemas.microsoft.com/office/powerpoint/2010/main" val="35043601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body" idx="1"/>
          </p:nvPr>
        </p:nvSpPr>
        <p:spPr>
          <a:xfrm>
            <a:off x="914400" y="1143000"/>
            <a:ext cx="7772400" cy="4343400"/>
          </a:xfrm>
        </p:spPr>
        <p:txBody>
          <a:bodyPr/>
          <a:lstStyle/>
          <a:p>
            <a:pPr eaLnBrk="1" hangingPunct="1">
              <a:lnSpc>
                <a:spcPct val="140000"/>
              </a:lnSpc>
              <a:buFontTx/>
              <a:buNone/>
            </a:pPr>
            <a:r>
              <a:rPr lang="en-US" altLang="ja-JP" sz="2400"/>
              <a:t>             </a:t>
            </a:r>
            <a:r>
              <a:rPr lang="en-US" altLang="ja-JP"/>
              <a:t>P</a:t>
            </a:r>
            <a:r>
              <a:rPr lang="en-US" altLang="ja-JP" sz="2400"/>
              <a:t>1</a:t>
            </a:r>
            <a:r>
              <a:rPr lang="en-US" altLang="ja-JP"/>
              <a:t>  = </a:t>
            </a:r>
            <a:r>
              <a:rPr lang="en-US" altLang="ja-JP" sz="2400"/>
              <a:t>ρ</a:t>
            </a:r>
            <a:r>
              <a:rPr lang="en-US" altLang="ja-JP"/>
              <a:t>P</a:t>
            </a:r>
            <a:r>
              <a:rPr lang="en-US" altLang="ja-JP" sz="2400"/>
              <a:t>0</a:t>
            </a:r>
            <a:endParaRPr lang="en-US" altLang="ja-JP" sz="2000" i="1"/>
          </a:p>
          <a:p>
            <a:pPr eaLnBrk="1" hangingPunct="1">
              <a:lnSpc>
                <a:spcPct val="140000"/>
              </a:lnSpc>
              <a:buFontTx/>
              <a:buNone/>
            </a:pPr>
            <a:r>
              <a:rPr lang="en-US" altLang="ja-JP" sz="2400"/>
              <a:t>             </a:t>
            </a:r>
            <a:r>
              <a:rPr lang="en-US" altLang="ja-JP"/>
              <a:t>P</a:t>
            </a:r>
            <a:r>
              <a:rPr lang="en-US" altLang="ja-JP" sz="2400"/>
              <a:t>2</a:t>
            </a:r>
            <a:r>
              <a:rPr lang="en-US" altLang="ja-JP"/>
              <a:t>  = (1+</a:t>
            </a:r>
            <a:r>
              <a:rPr lang="en-US" altLang="ja-JP" sz="2400"/>
              <a:t>ρ</a:t>
            </a:r>
            <a:r>
              <a:rPr lang="en-US" altLang="ja-JP"/>
              <a:t>)P</a:t>
            </a:r>
            <a:r>
              <a:rPr lang="en-US" altLang="ja-JP" sz="2400"/>
              <a:t>1</a:t>
            </a:r>
            <a:r>
              <a:rPr lang="en-US" altLang="ja-JP"/>
              <a:t> </a:t>
            </a:r>
            <a:r>
              <a:rPr lang="ja-JP" altLang="en-US" sz="2400"/>
              <a:t>－</a:t>
            </a:r>
            <a:r>
              <a:rPr lang="en-US" altLang="ja-JP" sz="2400"/>
              <a:t>ρ</a:t>
            </a:r>
            <a:r>
              <a:rPr lang="en-US" altLang="ja-JP"/>
              <a:t>P</a:t>
            </a:r>
            <a:r>
              <a:rPr lang="en-US" altLang="ja-JP" sz="2400"/>
              <a:t>0</a:t>
            </a:r>
            <a:endParaRPr lang="en-US" altLang="ja-JP" sz="1800"/>
          </a:p>
          <a:p>
            <a:pPr eaLnBrk="1" hangingPunct="1">
              <a:lnSpc>
                <a:spcPct val="140000"/>
              </a:lnSpc>
              <a:buFontTx/>
              <a:buNone/>
            </a:pPr>
            <a:r>
              <a:rPr lang="en-US" altLang="ja-JP" sz="2400"/>
              <a:t>		</a:t>
            </a:r>
            <a:r>
              <a:rPr lang="ja-JP" altLang="en-US" sz="2400"/>
              <a:t>　　　 </a:t>
            </a:r>
            <a:r>
              <a:rPr lang="en-US" altLang="ja-JP"/>
              <a:t>=</a:t>
            </a:r>
            <a:r>
              <a:rPr lang="en-US" altLang="ja-JP" sz="2400"/>
              <a:t> </a:t>
            </a:r>
            <a:r>
              <a:rPr lang="en-US" altLang="ja-JP"/>
              <a:t>(1+</a:t>
            </a:r>
            <a:r>
              <a:rPr lang="en-US" altLang="ja-JP" sz="2400"/>
              <a:t>ρ</a:t>
            </a:r>
            <a:r>
              <a:rPr lang="en-US" altLang="ja-JP"/>
              <a:t>) </a:t>
            </a:r>
            <a:r>
              <a:rPr lang="en-US" altLang="ja-JP" sz="2400"/>
              <a:t>ρ</a:t>
            </a:r>
            <a:r>
              <a:rPr lang="en-US" altLang="ja-JP"/>
              <a:t> P</a:t>
            </a:r>
            <a:r>
              <a:rPr lang="en-US" altLang="ja-JP" sz="2400"/>
              <a:t>0</a:t>
            </a:r>
            <a:r>
              <a:rPr lang="en-US" altLang="ja-JP"/>
              <a:t> </a:t>
            </a:r>
            <a:r>
              <a:rPr lang="ja-JP" altLang="en-US" sz="2400"/>
              <a:t>－</a:t>
            </a:r>
            <a:r>
              <a:rPr lang="en-US" altLang="ja-JP" sz="2400"/>
              <a:t>ρ</a:t>
            </a:r>
            <a:r>
              <a:rPr lang="en-US" altLang="ja-JP"/>
              <a:t>P</a:t>
            </a:r>
            <a:r>
              <a:rPr lang="en-US" altLang="ja-JP" sz="2400"/>
              <a:t>0</a:t>
            </a:r>
          </a:p>
          <a:p>
            <a:pPr eaLnBrk="1" hangingPunct="1">
              <a:lnSpc>
                <a:spcPct val="140000"/>
              </a:lnSpc>
              <a:buFontTx/>
              <a:buNone/>
            </a:pPr>
            <a:r>
              <a:rPr lang="en-US" altLang="ja-JP" sz="1800"/>
              <a:t>		            </a:t>
            </a:r>
            <a:r>
              <a:rPr lang="en-US" altLang="ja-JP"/>
              <a:t>= </a:t>
            </a:r>
            <a:r>
              <a:rPr lang="en-US" altLang="ja-JP" sz="2400"/>
              <a:t>ρ </a:t>
            </a:r>
            <a:r>
              <a:rPr lang="en-US" altLang="ja-JP"/>
              <a:t>P</a:t>
            </a:r>
            <a:r>
              <a:rPr lang="en-US" altLang="ja-JP" sz="2400"/>
              <a:t>0</a:t>
            </a:r>
          </a:p>
          <a:p>
            <a:pPr eaLnBrk="1" hangingPunct="1">
              <a:lnSpc>
                <a:spcPct val="140000"/>
              </a:lnSpc>
              <a:buFontTx/>
              <a:buNone/>
            </a:pPr>
            <a:r>
              <a:rPr lang="en-US" altLang="ja-JP" sz="2400"/>
              <a:t>	         </a:t>
            </a:r>
            <a:r>
              <a:rPr lang="en-US" altLang="ja-JP"/>
              <a:t>Pi  = </a:t>
            </a:r>
            <a:r>
              <a:rPr lang="en-US" altLang="ja-JP" sz="2400"/>
              <a:t>ρ </a:t>
            </a:r>
            <a:r>
              <a:rPr lang="en-US" altLang="ja-JP"/>
              <a:t>P</a:t>
            </a:r>
            <a:r>
              <a:rPr lang="en-US" altLang="ja-JP" sz="2400"/>
              <a:t>0</a:t>
            </a:r>
            <a:endParaRPr lang="en-US" altLang="ja-JP" sz="1800"/>
          </a:p>
          <a:p>
            <a:pPr eaLnBrk="1" hangingPunct="1">
              <a:lnSpc>
                <a:spcPct val="140000"/>
              </a:lnSpc>
              <a:buFontTx/>
              <a:buNone/>
            </a:pPr>
            <a:r>
              <a:rPr lang="ja-JP" altLang="en-US"/>
              <a:t>一方，</a:t>
            </a:r>
            <a:r>
              <a:rPr lang="en-US" altLang="ja-JP"/>
              <a:t>ΣPi=1 </a:t>
            </a:r>
            <a:r>
              <a:rPr lang="ja-JP" altLang="en-US"/>
              <a:t>なので　</a:t>
            </a:r>
            <a:r>
              <a:rPr lang="en-US" altLang="ja-JP"/>
              <a:t>Pi  = </a:t>
            </a:r>
            <a:r>
              <a:rPr lang="ja-JP" altLang="en-US"/>
              <a:t>（</a:t>
            </a:r>
            <a:r>
              <a:rPr lang="en-US" altLang="ja-JP"/>
              <a:t>1</a:t>
            </a:r>
            <a:r>
              <a:rPr lang="ja-JP" altLang="en-US"/>
              <a:t>－</a:t>
            </a:r>
            <a:r>
              <a:rPr lang="en-US" altLang="ja-JP" sz="2400"/>
              <a:t>ρ</a:t>
            </a:r>
            <a:r>
              <a:rPr lang="ja-JP" altLang="en-US"/>
              <a:t>）</a:t>
            </a:r>
            <a:r>
              <a:rPr lang="en-US" altLang="ja-JP" sz="2400"/>
              <a:t>ρ </a:t>
            </a:r>
          </a:p>
          <a:p>
            <a:pPr eaLnBrk="1" hangingPunct="1">
              <a:lnSpc>
                <a:spcPct val="140000"/>
              </a:lnSpc>
              <a:buFontTx/>
              <a:buNone/>
            </a:pPr>
            <a:endParaRPr lang="en-US" altLang="ja-JP" sz="2400"/>
          </a:p>
          <a:p>
            <a:pPr eaLnBrk="1" hangingPunct="1">
              <a:lnSpc>
                <a:spcPct val="140000"/>
              </a:lnSpc>
              <a:buFontTx/>
              <a:buNone/>
            </a:pPr>
            <a:endParaRPr lang="en-US" altLang="ja-JP" sz="2800"/>
          </a:p>
        </p:txBody>
      </p:sp>
      <p:sp>
        <p:nvSpPr>
          <p:cNvPr id="51204" name="Text Box 4"/>
          <p:cNvSpPr txBox="1">
            <a:spLocks noChangeArrowheads="1"/>
          </p:cNvSpPr>
          <p:nvPr/>
        </p:nvSpPr>
        <p:spPr bwMode="auto">
          <a:xfrm>
            <a:off x="3048000" y="3581400"/>
            <a:ext cx="3401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2</a:t>
            </a:r>
          </a:p>
        </p:txBody>
      </p:sp>
      <p:sp>
        <p:nvSpPr>
          <p:cNvPr id="51205" name="Text Box 5"/>
          <p:cNvSpPr txBox="1">
            <a:spLocks noChangeArrowheads="1"/>
          </p:cNvSpPr>
          <p:nvPr/>
        </p:nvSpPr>
        <p:spPr bwMode="auto">
          <a:xfrm>
            <a:off x="2863948" y="4364502"/>
            <a:ext cx="2551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err="1">
                <a:latin typeface="Calibri" panose="020F0502020204030204" pitchFamily="34" charset="0"/>
                <a:ea typeface="メイリオ" panose="020B0604030504040204" pitchFamily="50" charset="-128"/>
              </a:rPr>
              <a:t>i</a:t>
            </a:r>
            <a:endParaRPr lang="en-US" altLang="ja-JP" sz="2400" dirty="0">
              <a:latin typeface="Calibri" panose="020F0502020204030204" pitchFamily="34" charset="0"/>
              <a:ea typeface="メイリオ" panose="020B0604030504040204" pitchFamily="50" charset="-128"/>
            </a:endParaRPr>
          </a:p>
        </p:txBody>
      </p:sp>
      <p:sp>
        <p:nvSpPr>
          <p:cNvPr id="51206" name="Text Box 6"/>
          <p:cNvSpPr txBox="1">
            <a:spLocks noChangeArrowheads="1"/>
          </p:cNvSpPr>
          <p:nvPr/>
        </p:nvSpPr>
        <p:spPr bwMode="auto">
          <a:xfrm>
            <a:off x="6885071" y="5105400"/>
            <a:ext cx="2551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err="1">
                <a:latin typeface="Calibri" panose="020F0502020204030204" pitchFamily="34" charset="0"/>
                <a:ea typeface="メイリオ" panose="020B0604030504040204" pitchFamily="50" charset="-128"/>
              </a:rPr>
              <a:t>i</a:t>
            </a:r>
            <a:endParaRPr lang="en-US" altLang="ja-JP" sz="2400" dirty="0">
              <a:latin typeface="Calibri" panose="020F0502020204030204" pitchFamily="34" charset="0"/>
              <a:ea typeface="メイリオ" panose="020B0604030504040204" pitchFamily="50" charset="-128"/>
            </a:endParaRPr>
          </a:p>
        </p:txBody>
      </p:sp>
      <p:sp>
        <p:nvSpPr>
          <p:cNvPr id="51207"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CEC2FD7C-1EAE-4841-84EC-FD2A6B704EAB}" type="slidenum">
              <a:rPr lang="en-US" altLang="ja-JP">
                <a:latin typeface="Calibri" panose="020F0502020204030204" pitchFamily="34" charset="0"/>
                <a:ea typeface="メイリオ" panose="020B0604030504040204" pitchFamily="50" charset="-128"/>
              </a:rPr>
              <a:pPr/>
              <a:t>46</a:t>
            </a:fld>
            <a:endParaRPr lang="en-US" altLang="ja-JP" dirty="0">
              <a:latin typeface="Calibri" panose="020F0502020204030204" pitchFamily="34" charset="0"/>
              <a:ea typeface="メイリオ" panose="020B0604030504040204" pitchFamily="50" charset="-128"/>
            </a:endParaRPr>
          </a:p>
        </p:txBody>
      </p:sp>
      <p:sp>
        <p:nvSpPr>
          <p:cNvPr id="2" name="タイトル 1"/>
          <p:cNvSpPr>
            <a:spLocks noGrp="1"/>
          </p:cNvSpPr>
          <p:nvPr>
            <p:ph type="title"/>
          </p:nvPr>
        </p:nvSpPr>
        <p:spPr/>
        <p:txBody>
          <a:bodyPr>
            <a:normAutofit fontScale="90000"/>
          </a:bodyPr>
          <a:lstStyle/>
          <a:p>
            <a:r>
              <a:rPr kumimoji="1" lang="ja-JP" altLang="en-US" dirty="0"/>
              <a:t>すべての状態の確率を </a:t>
            </a:r>
            <a:r>
              <a:rPr kumimoji="1" lang="en-US" altLang="ja-JP" dirty="0" err="1"/>
              <a:t>P0</a:t>
            </a:r>
            <a:r>
              <a:rPr kumimoji="1" lang="en-US" altLang="ja-JP" dirty="0"/>
              <a:t> </a:t>
            </a:r>
            <a:r>
              <a:rPr kumimoji="1" lang="ja-JP" altLang="en-US" dirty="0"/>
              <a:t>の式で書く</a:t>
            </a:r>
          </a:p>
        </p:txBody>
      </p:sp>
    </p:spTree>
    <p:extLst>
      <p:ext uri="{BB962C8B-B14F-4D97-AF65-F5344CB8AC3E}">
        <p14:creationId xmlns:p14="http://schemas.microsoft.com/office/powerpoint/2010/main" val="23790973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468313" y="1196975"/>
            <a:ext cx="8496300" cy="5410200"/>
          </a:xfrm>
        </p:spPr>
        <p:txBody>
          <a:bodyPr/>
          <a:lstStyle/>
          <a:p>
            <a:pPr eaLnBrk="1" hangingPunct="1">
              <a:lnSpc>
                <a:spcPct val="90000"/>
              </a:lnSpc>
              <a:spcBef>
                <a:spcPct val="50000"/>
              </a:spcBef>
              <a:buFontTx/>
              <a:buNone/>
            </a:pPr>
            <a:r>
              <a:rPr lang="en-US" altLang="ja-JP" sz="2800" dirty="0">
                <a:solidFill>
                  <a:srgbClr val="006600"/>
                </a:solidFill>
              </a:rPr>
              <a:t>        </a:t>
            </a:r>
            <a:r>
              <a:rPr lang="en-US" altLang="ja-JP" sz="3600" dirty="0" err="1">
                <a:solidFill>
                  <a:srgbClr val="006600"/>
                </a:solidFill>
              </a:rPr>
              <a:t>ΣPi</a:t>
            </a:r>
            <a:r>
              <a:rPr lang="en-US" altLang="ja-JP" sz="3600" dirty="0">
                <a:solidFill>
                  <a:srgbClr val="006600"/>
                </a:solidFill>
              </a:rPr>
              <a:t> = 1</a:t>
            </a:r>
            <a:r>
              <a:rPr lang="en-US" altLang="ja-JP" sz="2800" dirty="0">
                <a:solidFill>
                  <a:srgbClr val="006600"/>
                </a:solidFill>
              </a:rPr>
              <a:t>       </a:t>
            </a:r>
          </a:p>
          <a:p>
            <a:pPr eaLnBrk="1" hangingPunct="1">
              <a:lnSpc>
                <a:spcPct val="90000"/>
              </a:lnSpc>
              <a:spcBef>
                <a:spcPct val="50000"/>
              </a:spcBef>
              <a:buFontTx/>
              <a:buNone/>
            </a:pPr>
            <a:r>
              <a:rPr lang="en-US" altLang="ja-JP" sz="2800" dirty="0">
                <a:solidFill>
                  <a:srgbClr val="006600"/>
                </a:solidFill>
              </a:rPr>
              <a:t>		</a:t>
            </a:r>
            <a:r>
              <a:rPr lang="ja-JP" altLang="en-US" sz="2800" dirty="0">
                <a:solidFill>
                  <a:srgbClr val="006600"/>
                </a:solidFill>
              </a:rPr>
              <a:t>つまり， </a:t>
            </a:r>
            <a:r>
              <a:rPr lang="en-US" altLang="ja-JP" sz="2800" dirty="0" err="1">
                <a:solidFill>
                  <a:srgbClr val="006600"/>
                </a:solidFill>
              </a:rPr>
              <a:t>P</a:t>
            </a:r>
            <a:r>
              <a:rPr lang="en-US" altLang="ja-JP" sz="2400" baseline="-25000" dirty="0" err="1">
                <a:solidFill>
                  <a:srgbClr val="006600"/>
                </a:solidFill>
              </a:rPr>
              <a:t>0</a:t>
            </a:r>
            <a:r>
              <a:rPr lang="en-US" altLang="ja-JP" sz="2800" dirty="0">
                <a:solidFill>
                  <a:srgbClr val="006600"/>
                </a:solidFill>
              </a:rPr>
              <a:t>(t)*(</a:t>
            </a:r>
            <a:r>
              <a:rPr lang="en-US" altLang="ja-JP" sz="2800" dirty="0" err="1">
                <a:solidFill>
                  <a:srgbClr val="006600"/>
                </a:solidFill>
              </a:rPr>
              <a:t>1+ρ</a:t>
            </a:r>
            <a:r>
              <a:rPr lang="ja-JP" altLang="en-US" dirty="0">
                <a:solidFill>
                  <a:srgbClr val="006600"/>
                </a:solidFill>
              </a:rPr>
              <a:t> </a:t>
            </a:r>
            <a:r>
              <a:rPr lang="en-US" altLang="ja-JP" sz="2800" dirty="0">
                <a:solidFill>
                  <a:srgbClr val="006600"/>
                </a:solidFill>
              </a:rPr>
              <a:t>+ρ +</a:t>
            </a:r>
            <a:r>
              <a:rPr lang="ja-JP" altLang="en-US" sz="2800" dirty="0">
                <a:solidFill>
                  <a:srgbClr val="006600"/>
                </a:solidFill>
              </a:rPr>
              <a:t>・・・</a:t>
            </a:r>
            <a:r>
              <a:rPr lang="en-US" altLang="ja-JP" sz="2800" dirty="0">
                <a:solidFill>
                  <a:srgbClr val="006600"/>
                </a:solidFill>
              </a:rPr>
              <a:t>) = 1</a:t>
            </a:r>
          </a:p>
          <a:p>
            <a:pPr eaLnBrk="1" hangingPunct="1">
              <a:lnSpc>
                <a:spcPct val="90000"/>
              </a:lnSpc>
              <a:spcBef>
                <a:spcPct val="50000"/>
              </a:spcBef>
              <a:buFontTx/>
              <a:buNone/>
            </a:pPr>
            <a:endParaRPr lang="en-US" altLang="ja-JP" sz="2800" dirty="0">
              <a:solidFill>
                <a:srgbClr val="006600"/>
              </a:solidFill>
            </a:endParaRPr>
          </a:p>
          <a:p>
            <a:pPr eaLnBrk="1" hangingPunct="1">
              <a:lnSpc>
                <a:spcPct val="90000"/>
              </a:lnSpc>
            </a:pPr>
            <a:r>
              <a:rPr lang="en-US" altLang="ja-JP" dirty="0" err="1"/>
              <a:t>ρ≧1</a:t>
            </a:r>
            <a:endParaRPr lang="en-US" altLang="ja-JP" dirty="0"/>
          </a:p>
          <a:p>
            <a:pPr lvl="1" eaLnBrk="1" hangingPunct="1">
              <a:lnSpc>
                <a:spcPct val="90000"/>
              </a:lnSpc>
            </a:pPr>
            <a:r>
              <a:rPr lang="ja-JP" altLang="en-US" dirty="0"/>
              <a:t>処理できるジョブ数より，やってくる方が多い</a:t>
            </a:r>
          </a:p>
          <a:p>
            <a:pPr lvl="1" eaLnBrk="1" hangingPunct="1">
              <a:lnSpc>
                <a:spcPct val="90000"/>
              </a:lnSpc>
            </a:pPr>
            <a:r>
              <a:rPr lang="en-US" altLang="ja-JP" dirty="0" err="1"/>
              <a:t>1+ρ</a:t>
            </a:r>
            <a:r>
              <a:rPr lang="en-US" altLang="ja-JP" dirty="0"/>
              <a:t> +ρ +</a:t>
            </a:r>
            <a:r>
              <a:rPr lang="ja-JP" altLang="en-US" dirty="0"/>
              <a:t>・・・は発散する</a:t>
            </a:r>
          </a:p>
          <a:p>
            <a:pPr lvl="1" eaLnBrk="1" hangingPunct="1">
              <a:lnSpc>
                <a:spcPct val="90000"/>
              </a:lnSpc>
            </a:pPr>
            <a:endParaRPr lang="ja-JP" altLang="en-US" dirty="0"/>
          </a:p>
          <a:p>
            <a:pPr eaLnBrk="1" hangingPunct="1">
              <a:lnSpc>
                <a:spcPct val="90000"/>
              </a:lnSpc>
            </a:pPr>
            <a:r>
              <a:rPr lang="en-US" altLang="ja-JP" dirty="0"/>
              <a:t>ρ&lt;1</a:t>
            </a:r>
          </a:p>
          <a:p>
            <a:pPr lvl="1" eaLnBrk="1" hangingPunct="1">
              <a:lnSpc>
                <a:spcPct val="90000"/>
              </a:lnSpc>
            </a:pPr>
            <a:r>
              <a:rPr lang="en-US" altLang="ja-JP" dirty="0" err="1"/>
              <a:t>1+ρ</a:t>
            </a:r>
            <a:r>
              <a:rPr lang="en-US" altLang="ja-JP" dirty="0"/>
              <a:t> +ρ +</a:t>
            </a:r>
            <a:r>
              <a:rPr lang="ja-JP" altLang="en-US" dirty="0"/>
              <a:t>・・・</a:t>
            </a:r>
            <a:r>
              <a:rPr lang="en-US" altLang="ja-JP" dirty="0"/>
              <a:t>=1/</a:t>
            </a:r>
            <a:r>
              <a:rPr lang="ja-JP" altLang="en-US" dirty="0"/>
              <a:t>（</a:t>
            </a:r>
            <a:r>
              <a:rPr lang="en-US" altLang="ja-JP" dirty="0"/>
              <a:t>1-ρ</a:t>
            </a:r>
            <a:r>
              <a:rPr lang="ja-JP" altLang="en-US" dirty="0"/>
              <a:t>）　（発散しない）</a:t>
            </a:r>
          </a:p>
          <a:p>
            <a:pPr lvl="1" eaLnBrk="1" hangingPunct="1">
              <a:lnSpc>
                <a:spcPct val="90000"/>
              </a:lnSpc>
            </a:pPr>
            <a:endParaRPr lang="en-US" altLang="ja-JP" dirty="0"/>
          </a:p>
          <a:p>
            <a:pPr lvl="1" eaLnBrk="1" hangingPunct="1">
              <a:lnSpc>
                <a:spcPct val="90000"/>
              </a:lnSpc>
            </a:pPr>
            <a:r>
              <a:rPr lang="en-US" altLang="ja-JP" dirty="0" err="1"/>
              <a:t>P</a:t>
            </a:r>
            <a:r>
              <a:rPr lang="en-US" altLang="ja-JP" sz="2400" baseline="-25000" dirty="0" err="1"/>
              <a:t>0</a:t>
            </a:r>
            <a:r>
              <a:rPr lang="en-US" altLang="ja-JP" dirty="0"/>
              <a:t>(t)=1-ρ</a:t>
            </a:r>
          </a:p>
          <a:p>
            <a:pPr eaLnBrk="1" hangingPunct="1">
              <a:lnSpc>
                <a:spcPct val="90000"/>
              </a:lnSpc>
            </a:pPr>
            <a:endParaRPr lang="en-US" altLang="ja-JP" dirty="0"/>
          </a:p>
        </p:txBody>
      </p:sp>
      <p:sp>
        <p:nvSpPr>
          <p:cNvPr id="52228"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1B675CF0-1224-431F-95E8-5057EFB2124F}" type="slidenum">
              <a:rPr lang="en-US" altLang="ja-JP">
                <a:latin typeface="Calibri" panose="020F0502020204030204" pitchFamily="34" charset="0"/>
                <a:ea typeface="メイリオ" panose="020B0604030504040204" pitchFamily="50" charset="-128"/>
              </a:rPr>
              <a:pPr/>
              <a:t>47</a:t>
            </a:fld>
            <a:endParaRPr lang="en-US" altLang="ja-JP" dirty="0">
              <a:latin typeface="Calibri" panose="020F0502020204030204" pitchFamily="34" charset="0"/>
              <a:ea typeface="メイリオ" panose="020B0604030504040204" pitchFamily="50" charset="-128"/>
            </a:endParaRPr>
          </a:p>
        </p:txBody>
      </p:sp>
      <p:sp>
        <p:nvSpPr>
          <p:cNvPr id="5" name="Text Box 5"/>
          <p:cNvSpPr txBox="1">
            <a:spLocks noChangeArrowheads="1"/>
          </p:cNvSpPr>
          <p:nvPr/>
        </p:nvSpPr>
        <p:spPr bwMode="auto">
          <a:xfrm>
            <a:off x="4304757" y="2038222"/>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1</a:t>
            </a:r>
          </a:p>
        </p:txBody>
      </p:sp>
      <p:sp>
        <p:nvSpPr>
          <p:cNvPr id="6" name="Text Box 5"/>
          <p:cNvSpPr txBox="1">
            <a:spLocks noChangeArrowheads="1"/>
          </p:cNvSpPr>
          <p:nvPr/>
        </p:nvSpPr>
        <p:spPr bwMode="auto">
          <a:xfrm>
            <a:off x="4753039" y="2029077"/>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err="1">
                <a:latin typeface="Calibri" panose="020F0502020204030204" pitchFamily="34" charset="0"/>
                <a:ea typeface="メイリオ" panose="020B0604030504040204" pitchFamily="50" charset="-128"/>
              </a:rPr>
              <a:t>2</a:t>
            </a:r>
            <a:endParaRPr lang="en-US" altLang="ja-JP" sz="2400" dirty="0">
              <a:latin typeface="Calibri" panose="020F0502020204030204" pitchFamily="34" charset="0"/>
              <a:ea typeface="メイリオ" panose="020B0604030504040204" pitchFamily="50" charset="-128"/>
            </a:endParaRPr>
          </a:p>
        </p:txBody>
      </p:sp>
      <p:sp>
        <p:nvSpPr>
          <p:cNvPr id="9" name="Text Box 5"/>
          <p:cNvSpPr txBox="1">
            <a:spLocks noChangeArrowheads="1"/>
          </p:cNvSpPr>
          <p:nvPr/>
        </p:nvSpPr>
        <p:spPr bwMode="auto">
          <a:xfrm>
            <a:off x="1594306" y="3987536"/>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1</a:t>
            </a:r>
          </a:p>
        </p:txBody>
      </p:sp>
      <p:sp>
        <p:nvSpPr>
          <p:cNvPr id="10" name="Text Box 5"/>
          <p:cNvSpPr txBox="1">
            <a:spLocks noChangeArrowheads="1"/>
          </p:cNvSpPr>
          <p:nvPr/>
        </p:nvSpPr>
        <p:spPr bwMode="auto">
          <a:xfrm>
            <a:off x="1982340" y="3987536"/>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err="1">
                <a:latin typeface="Calibri" panose="020F0502020204030204" pitchFamily="34" charset="0"/>
                <a:ea typeface="メイリオ" panose="020B0604030504040204" pitchFamily="50" charset="-128"/>
              </a:rPr>
              <a:t>2</a:t>
            </a:r>
            <a:endParaRPr lang="en-US" altLang="ja-JP" sz="2400" dirty="0">
              <a:latin typeface="Calibri" panose="020F0502020204030204" pitchFamily="34" charset="0"/>
              <a:ea typeface="メイリオ" panose="020B0604030504040204" pitchFamily="50" charset="-128"/>
            </a:endParaRPr>
          </a:p>
        </p:txBody>
      </p:sp>
      <p:sp>
        <p:nvSpPr>
          <p:cNvPr id="11" name="Text Box 5"/>
          <p:cNvSpPr txBox="1">
            <a:spLocks noChangeArrowheads="1"/>
          </p:cNvSpPr>
          <p:nvPr/>
        </p:nvSpPr>
        <p:spPr bwMode="auto">
          <a:xfrm>
            <a:off x="1612594" y="5306498"/>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1</a:t>
            </a:r>
          </a:p>
        </p:txBody>
      </p:sp>
      <p:sp>
        <p:nvSpPr>
          <p:cNvPr id="12" name="Text Box 5"/>
          <p:cNvSpPr txBox="1">
            <a:spLocks noChangeArrowheads="1"/>
          </p:cNvSpPr>
          <p:nvPr/>
        </p:nvSpPr>
        <p:spPr bwMode="auto">
          <a:xfrm>
            <a:off x="1951148" y="5306498"/>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2</a:t>
            </a:r>
          </a:p>
        </p:txBody>
      </p:sp>
      <p:sp>
        <p:nvSpPr>
          <p:cNvPr id="14" name="Rectangle 2"/>
          <p:cNvSpPr>
            <a:spLocks noGrp="1" noChangeArrowheads="1"/>
          </p:cNvSpPr>
          <p:nvPr>
            <p:ph type="title"/>
          </p:nvPr>
        </p:nvSpPr>
        <p:spPr/>
        <p:txBody>
          <a:bodyPr>
            <a:normAutofit fontScale="90000"/>
          </a:bodyPr>
          <a:lstStyle/>
          <a:p>
            <a:pPr eaLnBrk="1" hangingPunct="1"/>
            <a:r>
              <a:rPr lang="ja-JP" altLang="en-US" dirty="0"/>
              <a:t>続き</a:t>
            </a:r>
          </a:p>
        </p:txBody>
      </p:sp>
    </p:spTree>
    <p:extLst>
      <p:ext uri="{BB962C8B-B14F-4D97-AF65-F5344CB8AC3E}">
        <p14:creationId xmlns:p14="http://schemas.microsoft.com/office/powerpoint/2010/main" val="220835118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1676400" y="1066800"/>
            <a:ext cx="7162800" cy="5562600"/>
          </a:xfrm>
        </p:spPr>
        <p:txBody>
          <a:bodyPr/>
          <a:lstStyle/>
          <a:p>
            <a:pPr eaLnBrk="1" hangingPunct="1">
              <a:lnSpc>
                <a:spcPct val="140000"/>
              </a:lnSpc>
              <a:buFontTx/>
              <a:buNone/>
            </a:pPr>
            <a:r>
              <a:rPr lang="ja-JP" altLang="en-US"/>
              <a:t>Ｎ	</a:t>
            </a:r>
            <a:r>
              <a:rPr lang="en-US" altLang="ja-JP"/>
              <a:t>= ΣnP</a:t>
            </a:r>
            <a:r>
              <a:rPr lang="en-US" altLang="ja-JP" sz="2400"/>
              <a:t>n</a:t>
            </a:r>
          </a:p>
          <a:p>
            <a:pPr eaLnBrk="1" hangingPunct="1">
              <a:lnSpc>
                <a:spcPct val="140000"/>
              </a:lnSpc>
              <a:buFontTx/>
              <a:buNone/>
            </a:pPr>
            <a:r>
              <a:rPr lang="en-US" altLang="ja-JP"/>
              <a:t>		= Σn</a:t>
            </a:r>
            <a:r>
              <a:rPr lang="ja-JP" altLang="en-US"/>
              <a:t>（</a:t>
            </a:r>
            <a:r>
              <a:rPr lang="en-US" altLang="ja-JP"/>
              <a:t>1</a:t>
            </a:r>
            <a:r>
              <a:rPr lang="ja-JP" altLang="en-US" sz="2400"/>
              <a:t>－</a:t>
            </a:r>
            <a:r>
              <a:rPr lang="en-US" altLang="ja-JP"/>
              <a:t>ρ</a:t>
            </a:r>
            <a:r>
              <a:rPr lang="ja-JP" altLang="en-US"/>
              <a:t>）</a:t>
            </a:r>
            <a:r>
              <a:rPr lang="en-US" altLang="ja-JP"/>
              <a:t>ρ</a:t>
            </a:r>
          </a:p>
          <a:p>
            <a:pPr eaLnBrk="1" hangingPunct="1">
              <a:lnSpc>
                <a:spcPct val="140000"/>
              </a:lnSpc>
              <a:buFontTx/>
              <a:buNone/>
            </a:pPr>
            <a:r>
              <a:rPr lang="en-US" altLang="ja-JP"/>
              <a:t>		= </a:t>
            </a:r>
          </a:p>
          <a:p>
            <a:pPr eaLnBrk="1" hangingPunct="1">
              <a:lnSpc>
                <a:spcPct val="140000"/>
              </a:lnSpc>
              <a:buFontTx/>
              <a:buNone/>
            </a:pPr>
            <a:r>
              <a:rPr lang="ja-JP" altLang="en-US"/>
              <a:t>Ｎｗ	</a:t>
            </a:r>
            <a:r>
              <a:rPr lang="en-US" altLang="ja-JP"/>
              <a:t>= Σ</a:t>
            </a:r>
            <a:r>
              <a:rPr lang="ja-JP" altLang="en-US"/>
              <a:t>（</a:t>
            </a:r>
            <a:r>
              <a:rPr lang="en-US" altLang="ja-JP"/>
              <a:t>n</a:t>
            </a:r>
            <a:r>
              <a:rPr lang="ja-JP" altLang="en-US" sz="2800"/>
              <a:t>－</a:t>
            </a:r>
            <a:r>
              <a:rPr lang="en-US" altLang="ja-JP" sz="2800"/>
              <a:t>1</a:t>
            </a:r>
            <a:r>
              <a:rPr lang="en-US" altLang="ja-JP"/>
              <a:t>)P</a:t>
            </a:r>
            <a:r>
              <a:rPr lang="en-US" altLang="ja-JP" sz="2400"/>
              <a:t>n</a:t>
            </a:r>
          </a:p>
          <a:p>
            <a:pPr eaLnBrk="1" hangingPunct="1">
              <a:lnSpc>
                <a:spcPct val="140000"/>
              </a:lnSpc>
              <a:buFontTx/>
              <a:buNone/>
            </a:pPr>
            <a:r>
              <a:rPr lang="en-US" altLang="ja-JP" sz="2400"/>
              <a:t>		</a:t>
            </a:r>
            <a:r>
              <a:rPr lang="en-US" altLang="ja-JP" sz="2800"/>
              <a:t>= </a:t>
            </a:r>
            <a:r>
              <a:rPr lang="en-US" altLang="ja-JP"/>
              <a:t>ΣnP</a:t>
            </a:r>
            <a:r>
              <a:rPr lang="en-US" altLang="ja-JP" sz="2400"/>
              <a:t>n</a:t>
            </a:r>
            <a:r>
              <a:rPr lang="ja-JP" altLang="en-US" sz="2400"/>
              <a:t>　－　</a:t>
            </a:r>
            <a:r>
              <a:rPr lang="ja-JP" altLang="en-US" sz="2800"/>
              <a:t>（１－</a:t>
            </a:r>
            <a:r>
              <a:rPr lang="en-US" altLang="ja-JP" sz="2800"/>
              <a:t>P</a:t>
            </a:r>
            <a:r>
              <a:rPr lang="en-US" altLang="ja-JP" sz="2000"/>
              <a:t>0</a:t>
            </a:r>
            <a:r>
              <a:rPr lang="ja-JP" altLang="en-US" sz="2800"/>
              <a:t>）</a:t>
            </a:r>
          </a:p>
          <a:p>
            <a:pPr eaLnBrk="1" hangingPunct="1">
              <a:lnSpc>
                <a:spcPct val="140000"/>
              </a:lnSpc>
              <a:buFontTx/>
              <a:buNone/>
            </a:pPr>
            <a:r>
              <a:rPr lang="ja-JP" altLang="en-US" sz="2800"/>
              <a:t>		</a:t>
            </a:r>
            <a:r>
              <a:rPr lang="en-US" altLang="ja-JP" sz="2800"/>
              <a:t>= N </a:t>
            </a:r>
            <a:r>
              <a:rPr lang="ja-JP" altLang="en-US" sz="2400"/>
              <a:t>－　</a:t>
            </a:r>
            <a:r>
              <a:rPr lang="ja-JP" altLang="en-US" sz="2800"/>
              <a:t>（１－</a:t>
            </a:r>
            <a:r>
              <a:rPr lang="en-US" altLang="ja-JP" sz="2800"/>
              <a:t>P</a:t>
            </a:r>
            <a:r>
              <a:rPr lang="en-US" altLang="ja-JP" sz="2000"/>
              <a:t>0</a:t>
            </a:r>
            <a:r>
              <a:rPr lang="ja-JP" altLang="en-US" sz="2800"/>
              <a:t>）</a:t>
            </a:r>
          </a:p>
          <a:p>
            <a:pPr eaLnBrk="1" hangingPunct="1">
              <a:lnSpc>
                <a:spcPct val="140000"/>
              </a:lnSpc>
              <a:buFontTx/>
              <a:buNone/>
            </a:pPr>
            <a:r>
              <a:rPr lang="ja-JP" altLang="en-US" sz="2800"/>
              <a:t>		</a:t>
            </a:r>
            <a:r>
              <a:rPr lang="en-US" altLang="ja-JP" sz="2800"/>
              <a:t>=</a:t>
            </a:r>
          </a:p>
          <a:p>
            <a:pPr eaLnBrk="1" hangingPunct="1">
              <a:lnSpc>
                <a:spcPct val="140000"/>
              </a:lnSpc>
              <a:buFontTx/>
              <a:buNone/>
            </a:pPr>
            <a:endParaRPr lang="en-US" altLang="ja-JP" sz="2800"/>
          </a:p>
        </p:txBody>
      </p:sp>
      <p:sp>
        <p:nvSpPr>
          <p:cNvPr id="53252" name="Text Box 4"/>
          <p:cNvSpPr txBox="1">
            <a:spLocks noChangeArrowheads="1"/>
          </p:cNvSpPr>
          <p:nvPr/>
        </p:nvSpPr>
        <p:spPr bwMode="auto">
          <a:xfrm>
            <a:off x="5181600" y="1905000"/>
            <a:ext cx="34657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n</a:t>
            </a:r>
          </a:p>
        </p:txBody>
      </p:sp>
      <p:sp>
        <p:nvSpPr>
          <p:cNvPr id="53253" name="Line 5"/>
          <p:cNvSpPr>
            <a:spLocks noChangeShapeType="1"/>
          </p:cNvSpPr>
          <p:nvPr/>
        </p:nvSpPr>
        <p:spPr bwMode="auto">
          <a:xfrm flipV="1">
            <a:off x="3048000" y="3048000"/>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3254" name="Text Box 6"/>
          <p:cNvSpPr txBox="1">
            <a:spLocks noChangeArrowheads="1"/>
          </p:cNvSpPr>
          <p:nvPr/>
        </p:nvSpPr>
        <p:spPr bwMode="auto">
          <a:xfrm>
            <a:off x="3276600" y="2590800"/>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ρ</a:t>
            </a:r>
          </a:p>
        </p:txBody>
      </p:sp>
      <p:sp>
        <p:nvSpPr>
          <p:cNvPr id="53255" name="Text Box 7"/>
          <p:cNvSpPr txBox="1">
            <a:spLocks noChangeArrowheads="1"/>
          </p:cNvSpPr>
          <p:nvPr/>
        </p:nvSpPr>
        <p:spPr bwMode="auto">
          <a:xfrm>
            <a:off x="3048000" y="3048000"/>
            <a:ext cx="9541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latin typeface="Calibri" panose="020F0502020204030204" pitchFamily="34" charset="0"/>
                <a:ea typeface="メイリオ" panose="020B0604030504040204" pitchFamily="50" charset="-128"/>
              </a:rPr>
              <a:t>１－</a:t>
            </a:r>
            <a:r>
              <a:rPr lang="en-US" altLang="ja-JP" sz="2400" dirty="0">
                <a:latin typeface="Calibri" panose="020F0502020204030204" pitchFamily="34" charset="0"/>
                <a:ea typeface="メイリオ" panose="020B0604030504040204" pitchFamily="50" charset="-128"/>
              </a:rPr>
              <a:t>ρ</a:t>
            </a:r>
          </a:p>
        </p:txBody>
      </p:sp>
      <p:sp>
        <p:nvSpPr>
          <p:cNvPr id="53256" name="Line 8"/>
          <p:cNvSpPr>
            <a:spLocks noChangeShapeType="1"/>
          </p:cNvSpPr>
          <p:nvPr/>
        </p:nvSpPr>
        <p:spPr bwMode="auto">
          <a:xfrm flipV="1">
            <a:off x="3048000" y="6019800"/>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3257" name="Text Box 9"/>
          <p:cNvSpPr txBox="1">
            <a:spLocks noChangeArrowheads="1"/>
          </p:cNvSpPr>
          <p:nvPr/>
        </p:nvSpPr>
        <p:spPr bwMode="auto">
          <a:xfrm>
            <a:off x="3276600" y="5562600"/>
            <a:ext cx="33855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ρ</a:t>
            </a:r>
          </a:p>
        </p:txBody>
      </p:sp>
      <p:sp>
        <p:nvSpPr>
          <p:cNvPr id="53258" name="Text Box 10"/>
          <p:cNvSpPr txBox="1">
            <a:spLocks noChangeArrowheads="1"/>
          </p:cNvSpPr>
          <p:nvPr/>
        </p:nvSpPr>
        <p:spPr bwMode="auto">
          <a:xfrm>
            <a:off x="3048000" y="6019800"/>
            <a:ext cx="9541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latin typeface="Calibri" panose="020F0502020204030204" pitchFamily="34" charset="0"/>
                <a:ea typeface="メイリオ" panose="020B0604030504040204" pitchFamily="50" charset="-128"/>
              </a:rPr>
              <a:t>１－</a:t>
            </a:r>
            <a:r>
              <a:rPr lang="en-US" altLang="ja-JP" sz="2400" dirty="0">
                <a:latin typeface="Calibri" panose="020F0502020204030204" pitchFamily="34" charset="0"/>
                <a:ea typeface="メイリオ" panose="020B0604030504040204" pitchFamily="50" charset="-128"/>
              </a:rPr>
              <a:t>ρ</a:t>
            </a:r>
          </a:p>
        </p:txBody>
      </p:sp>
      <p:sp>
        <p:nvSpPr>
          <p:cNvPr id="53259" name="Text Box 11"/>
          <p:cNvSpPr txBox="1">
            <a:spLocks noChangeArrowheads="1"/>
          </p:cNvSpPr>
          <p:nvPr/>
        </p:nvSpPr>
        <p:spPr bwMode="auto">
          <a:xfrm>
            <a:off x="3581400" y="5486400"/>
            <a:ext cx="34015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2</a:t>
            </a:r>
          </a:p>
        </p:txBody>
      </p:sp>
      <p:sp>
        <p:nvSpPr>
          <p:cNvPr id="5326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13629F3B-DD4B-4C0A-BD3B-309CE91E05DA}" type="slidenum">
              <a:rPr lang="en-US" altLang="ja-JP">
                <a:latin typeface="Calibri" panose="020F0502020204030204" pitchFamily="34" charset="0"/>
                <a:ea typeface="メイリオ" panose="020B0604030504040204" pitchFamily="50" charset="-128"/>
              </a:rPr>
              <a:pPr/>
              <a:t>48</a:t>
            </a:fld>
            <a:endParaRPr lang="en-US" altLang="ja-JP" dirty="0">
              <a:latin typeface="Calibri" panose="020F0502020204030204" pitchFamily="34" charset="0"/>
              <a:ea typeface="メイリオ" panose="020B0604030504040204" pitchFamily="50" charset="-128"/>
            </a:endParaRPr>
          </a:p>
        </p:txBody>
      </p:sp>
      <p:sp>
        <p:nvSpPr>
          <p:cNvPr id="14" name="Rectangle 2"/>
          <p:cNvSpPr>
            <a:spLocks noGrp="1" noChangeArrowheads="1"/>
          </p:cNvSpPr>
          <p:nvPr>
            <p:ph type="title"/>
          </p:nvPr>
        </p:nvSpPr>
        <p:spPr/>
        <p:txBody>
          <a:bodyPr>
            <a:normAutofit fontScale="90000"/>
          </a:bodyPr>
          <a:lstStyle/>
          <a:p>
            <a:pPr eaLnBrk="1" hangingPunct="1"/>
            <a:r>
              <a:rPr lang="ja-JP" altLang="en-US" dirty="0"/>
              <a:t>平均ジョブ数，平均待ちジョブ数</a:t>
            </a:r>
          </a:p>
        </p:txBody>
      </p:sp>
    </p:spTree>
    <p:extLst>
      <p:ext uri="{BB962C8B-B14F-4D97-AF65-F5344CB8AC3E}">
        <p14:creationId xmlns:p14="http://schemas.microsoft.com/office/powerpoint/2010/main" val="24690336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normAutofit fontScale="90000"/>
          </a:bodyPr>
          <a:lstStyle/>
          <a:p>
            <a:pPr eaLnBrk="1" hangingPunct="1"/>
            <a:r>
              <a:rPr lang="ja-JP" altLang="en-US"/>
              <a:t>平均ジョブ数</a:t>
            </a:r>
          </a:p>
        </p:txBody>
      </p:sp>
      <p:sp>
        <p:nvSpPr>
          <p:cNvPr id="54275" name="Rectangle 3"/>
          <p:cNvSpPr>
            <a:spLocks noGrp="1" noChangeArrowheads="1"/>
          </p:cNvSpPr>
          <p:nvPr>
            <p:ph type="body" idx="1"/>
          </p:nvPr>
        </p:nvSpPr>
        <p:spPr/>
        <p:txBody>
          <a:bodyPr/>
          <a:lstStyle/>
          <a:p>
            <a:pPr eaLnBrk="1" hangingPunct="1"/>
            <a:r>
              <a:rPr lang="ja-JP" altLang="en-US"/>
              <a:t>平均ジョブ数を</a:t>
            </a:r>
            <a:r>
              <a:rPr lang="en-US" altLang="ja-JP"/>
              <a:t>L</a:t>
            </a:r>
            <a:r>
              <a:rPr lang="ja-JP" altLang="en-US"/>
              <a:t>とおくと</a:t>
            </a:r>
          </a:p>
          <a:p>
            <a:pPr eaLnBrk="1" hangingPunct="1"/>
            <a:endParaRPr lang="ja-JP" altLang="en-US"/>
          </a:p>
          <a:p>
            <a:pPr eaLnBrk="1" hangingPunct="1">
              <a:buFontTx/>
              <a:buNone/>
            </a:pPr>
            <a:endParaRPr lang="ja-JP" altLang="en-US"/>
          </a:p>
          <a:p>
            <a:pPr eaLnBrk="1" hangingPunct="1"/>
            <a:r>
              <a:rPr lang="en-US" altLang="ja-JP"/>
              <a:t>L</a:t>
            </a:r>
            <a:r>
              <a:rPr lang="ja-JP" altLang="en-US"/>
              <a:t>を計算すると</a:t>
            </a:r>
          </a:p>
        </p:txBody>
      </p:sp>
      <p:sp>
        <p:nvSpPr>
          <p:cNvPr id="54276" name="Text Box 4"/>
          <p:cNvSpPr txBox="1">
            <a:spLocks noChangeArrowheads="1"/>
          </p:cNvSpPr>
          <p:nvPr/>
        </p:nvSpPr>
        <p:spPr bwMode="auto">
          <a:xfrm>
            <a:off x="2590800" y="2797175"/>
            <a:ext cx="154080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200" dirty="0">
                <a:solidFill>
                  <a:srgbClr val="006600"/>
                </a:solidFill>
                <a:latin typeface="Calibri" panose="020F0502020204030204" pitchFamily="34" charset="0"/>
                <a:ea typeface="メイリオ" panose="020B0604030504040204" pitchFamily="50" charset="-128"/>
              </a:rPr>
              <a:t>L = </a:t>
            </a:r>
            <a:r>
              <a:rPr lang="en-US" altLang="ja-JP" sz="3200" dirty="0" err="1">
                <a:solidFill>
                  <a:srgbClr val="006600"/>
                </a:solidFill>
                <a:latin typeface="Calibri" panose="020F0502020204030204" pitchFamily="34" charset="0"/>
                <a:ea typeface="メイリオ" panose="020B0604030504040204" pitchFamily="50" charset="-128"/>
              </a:rPr>
              <a:t>ΣnP</a:t>
            </a:r>
            <a:r>
              <a:rPr lang="en-US" altLang="ja-JP" sz="2800" baseline="-25000" dirty="0" err="1">
                <a:solidFill>
                  <a:srgbClr val="006600"/>
                </a:solidFill>
                <a:latin typeface="Calibri" panose="020F0502020204030204" pitchFamily="34" charset="0"/>
                <a:ea typeface="メイリオ" panose="020B0604030504040204" pitchFamily="50" charset="-128"/>
              </a:rPr>
              <a:t>n</a:t>
            </a:r>
            <a:endParaRPr lang="en-US" altLang="ja-JP" sz="2800" baseline="-25000" dirty="0">
              <a:solidFill>
                <a:srgbClr val="006600"/>
              </a:solidFill>
              <a:latin typeface="Calibri" panose="020F0502020204030204" pitchFamily="34" charset="0"/>
              <a:ea typeface="メイリオ" panose="020B0604030504040204" pitchFamily="50" charset="-128"/>
            </a:endParaRPr>
          </a:p>
        </p:txBody>
      </p:sp>
      <p:sp>
        <p:nvSpPr>
          <p:cNvPr id="54277" name="Text Box 5"/>
          <p:cNvSpPr txBox="1">
            <a:spLocks noChangeArrowheads="1"/>
          </p:cNvSpPr>
          <p:nvPr/>
        </p:nvSpPr>
        <p:spPr bwMode="auto">
          <a:xfrm>
            <a:off x="3384550" y="3244850"/>
            <a:ext cx="5016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600" dirty="0">
                <a:solidFill>
                  <a:srgbClr val="006600"/>
                </a:solidFill>
                <a:latin typeface="Calibri" panose="020F0502020204030204" pitchFamily="34" charset="0"/>
                <a:ea typeface="メイリオ" panose="020B0604030504040204" pitchFamily="50" charset="-128"/>
              </a:rPr>
              <a:t>n=0</a:t>
            </a:r>
          </a:p>
        </p:txBody>
      </p:sp>
      <p:sp>
        <p:nvSpPr>
          <p:cNvPr id="54278" name="Text Box 6"/>
          <p:cNvSpPr txBox="1">
            <a:spLocks noChangeArrowheads="1"/>
          </p:cNvSpPr>
          <p:nvPr/>
        </p:nvSpPr>
        <p:spPr bwMode="auto">
          <a:xfrm>
            <a:off x="3397250" y="2605088"/>
            <a:ext cx="38183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dirty="0">
                <a:solidFill>
                  <a:srgbClr val="006600"/>
                </a:solidFill>
                <a:latin typeface="Calibri" panose="020F0502020204030204" pitchFamily="34" charset="0"/>
                <a:ea typeface="メイリオ" panose="020B0604030504040204" pitchFamily="50" charset="-128"/>
              </a:rPr>
              <a:t>∞</a:t>
            </a:r>
          </a:p>
        </p:txBody>
      </p:sp>
      <p:sp>
        <p:nvSpPr>
          <p:cNvPr id="54279" name="Text Box 7"/>
          <p:cNvSpPr txBox="1">
            <a:spLocks noChangeArrowheads="1"/>
          </p:cNvSpPr>
          <p:nvPr/>
        </p:nvSpPr>
        <p:spPr bwMode="auto">
          <a:xfrm>
            <a:off x="2590800" y="4462463"/>
            <a:ext cx="5629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200" dirty="0">
                <a:solidFill>
                  <a:srgbClr val="006600"/>
                </a:solidFill>
                <a:latin typeface="Calibri" panose="020F0502020204030204" pitchFamily="34" charset="0"/>
                <a:ea typeface="メイリオ" panose="020B0604030504040204" pitchFamily="50" charset="-128"/>
              </a:rPr>
              <a:t>L=</a:t>
            </a:r>
          </a:p>
        </p:txBody>
      </p:sp>
      <p:sp>
        <p:nvSpPr>
          <p:cNvPr id="54280" name="Line 8"/>
          <p:cNvSpPr>
            <a:spLocks noChangeShapeType="1"/>
          </p:cNvSpPr>
          <p:nvPr/>
        </p:nvSpPr>
        <p:spPr bwMode="auto">
          <a:xfrm>
            <a:off x="3262313" y="4789488"/>
            <a:ext cx="68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4281" name="Text Box 9"/>
          <p:cNvSpPr txBox="1">
            <a:spLocks noChangeArrowheads="1"/>
          </p:cNvSpPr>
          <p:nvPr/>
        </p:nvSpPr>
        <p:spPr bwMode="auto">
          <a:xfrm>
            <a:off x="3200400" y="4724400"/>
            <a:ext cx="73129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200" dirty="0">
                <a:solidFill>
                  <a:srgbClr val="006600"/>
                </a:solidFill>
                <a:latin typeface="Calibri" panose="020F0502020204030204" pitchFamily="34" charset="0"/>
                <a:ea typeface="メイリオ" panose="020B0604030504040204" pitchFamily="50" charset="-128"/>
              </a:rPr>
              <a:t>1-ρ</a:t>
            </a:r>
          </a:p>
        </p:txBody>
      </p:sp>
      <p:sp>
        <p:nvSpPr>
          <p:cNvPr id="54282" name="Text Box 10"/>
          <p:cNvSpPr txBox="1">
            <a:spLocks noChangeArrowheads="1"/>
          </p:cNvSpPr>
          <p:nvPr/>
        </p:nvSpPr>
        <p:spPr bwMode="auto">
          <a:xfrm>
            <a:off x="3338513" y="4191000"/>
            <a:ext cx="38985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200" dirty="0">
                <a:solidFill>
                  <a:srgbClr val="006600"/>
                </a:solidFill>
                <a:latin typeface="Calibri" panose="020F0502020204030204" pitchFamily="34" charset="0"/>
                <a:ea typeface="メイリオ" panose="020B0604030504040204" pitchFamily="50" charset="-128"/>
              </a:rPr>
              <a:t>ρ</a:t>
            </a:r>
          </a:p>
        </p:txBody>
      </p:sp>
      <p:sp>
        <p:nvSpPr>
          <p:cNvPr id="54283"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5E23E1D0-E540-415D-BBB1-819505AB0287}" type="slidenum">
              <a:rPr lang="en-US" altLang="ja-JP">
                <a:latin typeface="Calibri" panose="020F0502020204030204" pitchFamily="34" charset="0"/>
                <a:ea typeface="メイリオ" panose="020B0604030504040204" pitchFamily="50" charset="-128"/>
              </a:rPr>
              <a:pPr/>
              <a:t>49</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168607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9" name="Group 3"/>
          <p:cNvGrpSpPr>
            <a:grpSpLocks/>
          </p:cNvGrpSpPr>
          <p:nvPr/>
        </p:nvGrpSpPr>
        <p:grpSpPr bwMode="auto">
          <a:xfrm>
            <a:off x="1036320" y="829993"/>
            <a:ext cx="6553200" cy="4876800"/>
            <a:chOff x="768" y="864"/>
            <a:chExt cx="4128" cy="3072"/>
          </a:xfrm>
        </p:grpSpPr>
        <p:sp>
          <p:nvSpPr>
            <p:cNvPr id="9221" name="Line 4"/>
            <p:cNvSpPr>
              <a:spLocks noChangeShapeType="1"/>
            </p:cNvSpPr>
            <p:nvPr/>
          </p:nvSpPr>
          <p:spPr bwMode="auto">
            <a:xfrm>
              <a:off x="1632" y="2112"/>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22" name="Line 5"/>
            <p:cNvSpPr>
              <a:spLocks noChangeShapeType="1"/>
            </p:cNvSpPr>
            <p:nvPr/>
          </p:nvSpPr>
          <p:spPr bwMode="auto">
            <a:xfrm>
              <a:off x="1632" y="2688"/>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23" name="Line 6"/>
            <p:cNvSpPr>
              <a:spLocks noChangeShapeType="1"/>
            </p:cNvSpPr>
            <p:nvPr/>
          </p:nvSpPr>
          <p:spPr bwMode="auto">
            <a:xfrm>
              <a:off x="30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24" name="Line 7"/>
            <p:cNvSpPr>
              <a:spLocks noChangeShapeType="1"/>
            </p:cNvSpPr>
            <p:nvPr/>
          </p:nvSpPr>
          <p:spPr bwMode="auto">
            <a:xfrm>
              <a:off x="278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25" name="Line 8"/>
            <p:cNvSpPr>
              <a:spLocks noChangeShapeType="1"/>
            </p:cNvSpPr>
            <p:nvPr/>
          </p:nvSpPr>
          <p:spPr bwMode="auto">
            <a:xfrm>
              <a:off x="254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26" name="Line 9"/>
            <p:cNvSpPr>
              <a:spLocks noChangeShapeType="1"/>
            </p:cNvSpPr>
            <p:nvPr/>
          </p:nvSpPr>
          <p:spPr bwMode="auto">
            <a:xfrm>
              <a:off x="230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27" name="Line 10"/>
            <p:cNvSpPr>
              <a:spLocks noChangeShapeType="1"/>
            </p:cNvSpPr>
            <p:nvPr/>
          </p:nvSpPr>
          <p:spPr bwMode="auto">
            <a:xfrm>
              <a:off x="206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28" name="Line 11"/>
            <p:cNvSpPr>
              <a:spLocks noChangeShapeType="1"/>
            </p:cNvSpPr>
            <p:nvPr/>
          </p:nvSpPr>
          <p:spPr bwMode="auto">
            <a:xfrm>
              <a:off x="18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29" name="Line 12"/>
            <p:cNvSpPr>
              <a:spLocks noChangeShapeType="1"/>
            </p:cNvSpPr>
            <p:nvPr/>
          </p:nvSpPr>
          <p:spPr bwMode="auto">
            <a:xfrm>
              <a:off x="768" y="2400"/>
              <a:ext cx="72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30" name="Text Box 13"/>
            <p:cNvSpPr txBox="1">
              <a:spLocks noChangeArrowheads="1"/>
            </p:cNvSpPr>
            <p:nvPr/>
          </p:nvSpPr>
          <p:spPr bwMode="auto">
            <a:xfrm>
              <a:off x="768" y="1920"/>
              <a:ext cx="6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到着</a:t>
              </a:r>
            </a:p>
          </p:txBody>
        </p:sp>
        <p:sp>
          <p:nvSpPr>
            <p:cNvPr id="9231" name="Rectangle 14"/>
            <p:cNvSpPr>
              <a:spLocks noChangeArrowheads="1"/>
            </p:cNvSpPr>
            <p:nvPr/>
          </p:nvSpPr>
          <p:spPr bwMode="auto">
            <a:xfrm>
              <a:off x="3936" y="139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9232" name="Rectangle 15"/>
            <p:cNvSpPr>
              <a:spLocks noChangeArrowheads="1"/>
            </p:cNvSpPr>
            <p:nvPr/>
          </p:nvSpPr>
          <p:spPr bwMode="auto">
            <a:xfrm>
              <a:off x="3936" y="2016"/>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9233" name="Rectangle 16"/>
            <p:cNvSpPr>
              <a:spLocks noChangeArrowheads="1"/>
            </p:cNvSpPr>
            <p:nvPr/>
          </p:nvSpPr>
          <p:spPr bwMode="auto">
            <a:xfrm>
              <a:off x="3936" y="355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9234" name="Oval 17"/>
            <p:cNvSpPr>
              <a:spLocks noChangeArrowheads="1"/>
            </p:cNvSpPr>
            <p:nvPr/>
          </p:nvSpPr>
          <p:spPr bwMode="auto">
            <a:xfrm>
              <a:off x="4128" y="264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9235" name="Oval 18"/>
            <p:cNvSpPr>
              <a:spLocks noChangeArrowheads="1"/>
            </p:cNvSpPr>
            <p:nvPr/>
          </p:nvSpPr>
          <p:spPr bwMode="auto">
            <a:xfrm>
              <a:off x="4128" y="2832"/>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9236" name="Oval 19"/>
            <p:cNvSpPr>
              <a:spLocks noChangeArrowheads="1"/>
            </p:cNvSpPr>
            <p:nvPr/>
          </p:nvSpPr>
          <p:spPr bwMode="auto">
            <a:xfrm>
              <a:off x="4128" y="3024"/>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9237" name="Line 20"/>
            <p:cNvSpPr>
              <a:spLocks noChangeShapeType="1"/>
            </p:cNvSpPr>
            <p:nvPr/>
          </p:nvSpPr>
          <p:spPr bwMode="auto">
            <a:xfrm flipV="1">
              <a:off x="3024" y="1584"/>
              <a:ext cx="912" cy="81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38" name="Line 21"/>
            <p:cNvSpPr>
              <a:spLocks noChangeShapeType="1"/>
            </p:cNvSpPr>
            <p:nvPr/>
          </p:nvSpPr>
          <p:spPr bwMode="auto">
            <a:xfrm flipV="1">
              <a:off x="3024" y="2208"/>
              <a:ext cx="912"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39" name="Line 22"/>
            <p:cNvSpPr>
              <a:spLocks noChangeShapeType="1"/>
            </p:cNvSpPr>
            <p:nvPr/>
          </p:nvSpPr>
          <p:spPr bwMode="auto">
            <a:xfrm>
              <a:off x="3024" y="2400"/>
              <a:ext cx="912" cy="13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40" name="Line 23"/>
            <p:cNvSpPr>
              <a:spLocks noChangeShapeType="1"/>
            </p:cNvSpPr>
            <p:nvPr/>
          </p:nvSpPr>
          <p:spPr bwMode="auto">
            <a:xfrm flipV="1">
              <a:off x="4368" y="1584"/>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41" name="Line 24"/>
            <p:cNvSpPr>
              <a:spLocks noChangeShapeType="1"/>
            </p:cNvSpPr>
            <p:nvPr/>
          </p:nvSpPr>
          <p:spPr bwMode="auto">
            <a:xfrm flipV="1">
              <a:off x="4368" y="2208"/>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42" name="Line 25"/>
            <p:cNvSpPr>
              <a:spLocks noChangeShapeType="1"/>
            </p:cNvSpPr>
            <p:nvPr/>
          </p:nvSpPr>
          <p:spPr bwMode="auto">
            <a:xfrm flipV="1">
              <a:off x="4368" y="3792"/>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9243" name="Text Box 26"/>
            <p:cNvSpPr txBox="1">
              <a:spLocks noChangeArrowheads="1"/>
            </p:cNvSpPr>
            <p:nvPr/>
          </p:nvSpPr>
          <p:spPr bwMode="auto">
            <a:xfrm>
              <a:off x="3744" y="864"/>
              <a:ext cx="892"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サーバ</a:t>
              </a:r>
            </a:p>
          </p:txBody>
        </p:sp>
        <p:sp>
          <p:nvSpPr>
            <p:cNvPr id="9244" name="Text Box 27"/>
            <p:cNvSpPr txBox="1">
              <a:spLocks noChangeArrowheads="1"/>
            </p:cNvSpPr>
            <p:nvPr/>
          </p:nvSpPr>
          <p:spPr bwMode="auto">
            <a:xfrm>
              <a:off x="1776" y="2832"/>
              <a:ext cx="1150"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待ち行列</a:t>
              </a:r>
            </a:p>
          </p:txBody>
        </p:sp>
      </p:grpSp>
      <p:sp>
        <p:nvSpPr>
          <p:cNvPr id="922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90D89C45-7009-4801-BAC6-1C88CB7C6A4A}" type="slidenum">
              <a:rPr lang="en-US" altLang="ja-JP">
                <a:latin typeface="Calibri" panose="020F0502020204030204" pitchFamily="34" charset="0"/>
                <a:ea typeface="メイリオ" panose="020B0604030504040204" pitchFamily="50" charset="-128"/>
              </a:rPr>
              <a:pPr/>
              <a:t>5</a:t>
            </a:fld>
            <a:endParaRPr lang="en-US" altLang="ja-JP" dirty="0">
              <a:latin typeface="Calibri" panose="020F0502020204030204" pitchFamily="34" charset="0"/>
              <a:ea typeface="メイリオ" panose="020B0604030504040204" pitchFamily="50" charset="-128"/>
            </a:endParaRPr>
          </a:p>
        </p:txBody>
      </p:sp>
      <p:sp>
        <p:nvSpPr>
          <p:cNvPr id="30" name="Rectangle 2"/>
          <p:cNvSpPr>
            <a:spLocks noGrp="1" noChangeArrowheads="1"/>
          </p:cNvSpPr>
          <p:nvPr>
            <p:ph type="title"/>
          </p:nvPr>
        </p:nvSpPr>
        <p:spPr/>
        <p:txBody>
          <a:bodyPr>
            <a:normAutofit fontScale="90000"/>
          </a:bodyPr>
          <a:lstStyle/>
          <a:p>
            <a:pPr eaLnBrk="1" hangingPunct="1"/>
            <a:r>
              <a:rPr lang="ja-JP" altLang="en-US" dirty="0"/>
              <a:t>待ち行列</a:t>
            </a:r>
          </a:p>
        </p:txBody>
      </p:sp>
    </p:spTree>
    <p:extLst>
      <p:ext uri="{BB962C8B-B14F-4D97-AF65-F5344CB8AC3E}">
        <p14:creationId xmlns:p14="http://schemas.microsoft.com/office/powerpoint/2010/main" val="37149674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685800" y="685800"/>
            <a:ext cx="7772400" cy="1219200"/>
          </a:xfrm>
        </p:spPr>
        <p:txBody>
          <a:bodyPr/>
          <a:lstStyle/>
          <a:p>
            <a:pPr eaLnBrk="1" hangingPunct="1"/>
            <a:r>
              <a:rPr lang="ja-JP" altLang="en-US">
                <a:solidFill>
                  <a:schemeClr val="tx2"/>
                </a:solidFill>
              </a:rPr>
              <a:t>処理を受けているジョブを含まない</a:t>
            </a:r>
            <a:r>
              <a:rPr lang="ja-JP" altLang="en-US"/>
              <a:t>待ち行列内の平均ジョブ数</a:t>
            </a:r>
            <a:r>
              <a:rPr lang="en-US" altLang="ja-JP"/>
              <a:t>: L</a:t>
            </a:r>
            <a:r>
              <a:rPr lang="en-US" altLang="ja-JP" baseline="-25000"/>
              <a:t>q</a:t>
            </a:r>
          </a:p>
        </p:txBody>
      </p:sp>
      <p:sp>
        <p:nvSpPr>
          <p:cNvPr id="55300" name="Text Box 4"/>
          <p:cNvSpPr txBox="1">
            <a:spLocks noChangeArrowheads="1"/>
          </p:cNvSpPr>
          <p:nvPr/>
        </p:nvSpPr>
        <p:spPr bwMode="auto">
          <a:xfrm>
            <a:off x="3429000" y="1978025"/>
            <a:ext cx="2933816" cy="4530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lnSpc>
                <a:spcPct val="70000"/>
              </a:lnSpc>
              <a:spcBef>
                <a:spcPct val="10000"/>
              </a:spcBef>
            </a:pPr>
            <a:r>
              <a:rPr lang="en-US" altLang="ja-JP" sz="2800" dirty="0" err="1">
                <a:latin typeface="Calibri" panose="020F0502020204030204" pitchFamily="34" charset="0"/>
                <a:ea typeface="メイリオ" panose="020B0604030504040204" pitchFamily="50" charset="-128"/>
              </a:rPr>
              <a:t>L</a:t>
            </a:r>
            <a:r>
              <a:rPr lang="en-US" altLang="ja-JP" sz="2800" baseline="-25000" dirty="0" err="1">
                <a:latin typeface="Calibri" panose="020F0502020204030204" pitchFamily="34" charset="0"/>
                <a:ea typeface="メイリオ" panose="020B0604030504040204" pitchFamily="50" charset="-128"/>
              </a:rPr>
              <a:t>q</a:t>
            </a:r>
            <a:r>
              <a:rPr lang="en-US" altLang="ja-JP" sz="2800" dirty="0">
                <a:latin typeface="Calibri" panose="020F0502020204030204" pitchFamily="34" charset="0"/>
                <a:ea typeface="メイリオ" panose="020B0604030504040204" pitchFamily="50" charset="-128"/>
              </a:rPr>
              <a:t>=Σ(n-1)</a:t>
            </a:r>
            <a:r>
              <a:rPr lang="en-US" altLang="ja-JP" sz="2800" dirty="0" err="1">
                <a:latin typeface="Calibri" panose="020F0502020204030204" pitchFamily="34" charset="0"/>
                <a:ea typeface="メイリオ" panose="020B0604030504040204" pitchFamily="50" charset="-128"/>
              </a:rPr>
              <a:t>P</a:t>
            </a:r>
            <a:r>
              <a:rPr lang="en-US" altLang="ja-JP" sz="2800" baseline="-25000" dirty="0" err="1">
                <a:latin typeface="Calibri" panose="020F0502020204030204" pitchFamily="34" charset="0"/>
                <a:ea typeface="メイリオ" panose="020B0604030504040204" pitchFamily="50" charset="-128"/>
              </a:rPr>
              <a:t>n</a:t>
            </a:r>
            <a:endParaRPr lang="en-US" altLang="ja-JP" sz="2800" baseline="-25000" dirty="0">
              <a:latin typeface="Calibri" panose="020F0502020204030204" pitchFamily="34" charset="0"/>
              <a:ea typeface="メイリオ" panose="020B0604030504040204" pitchFamily="50" charset="-128"/>
            </a:endParaRPr>
          </a:p>
          <a:p>
            <a:pPr eaLnBrk="1" hangingPunct="1">
              <a:lnSpc>
                <a:spcPct val="70000"/>
              </a:lnSpc>
              <a:spcBef>
                <a:spcPct val="10000"/>
              </a:spcBef>
            </a:pPr>
            <a:endParaRPr lang="en-US" altLang="ja-JP" sz="2800" dirty="0">
              <a:latin typeface="Calibri" panose="020F0502020204030204" pitchFamily="34" charset="0"/>
              <a:ea typeface="メイリオ" panose="020B0604030504040204" pitchFamily="50" charset="-128"/>
            </a:endParaRPr>
          </a:p>
          <a:p>
            <a:pPr eaLnBrk="1" hangingPunct="1">
              <a:lnSpc>
                <a:spcPct val="70000"/>
              </a:lnSpc>
              <a:spcBef>
                <a:spcPct val="10000"/>
              </a:spcBef>
            </a:pPr>
            <a:r>
              <a:rPr lang="en-US" altLang="ja-JP" sz="2800" dirty="0">
                <a:latin typeface="Calibri" panose="020F0502020204030204" pitchFamily="34" charset="0"/>
                <a:ea typeface="メイリオ" panose="020B0604030504040204" pitchFamily="50" charset="-128"/>
              </a:rPr>
              <a:t>    =Σ(n-1)(1-ρ)</a:t>
            </a:r>
            <a:r>
              <a:rPr lang="en-US" altLang="ja-JP" sz="2800" dirty="0" err="1">
                <a:latin typeface="Calibri" panose="020F0502020204030204" pitchFamily="34" charset="0"/>
                <a:ea typeface="メイリオ" panose="020B0604030504040204" pitchFamily="50" charset="-128"/>
              </a:rPr>
              <a:t>ρ</a:t>
            </a:r>
            <a:r>
              <a:rPr lang="en-US" altLang="ja-JP" sz="2800" baseline="30000" dirty="0" err="1">
                <a:latin typeface="Calibri" panose="020F0502020204030204" pitchFamily="34" charset="0"/>
                <a:ea typeface="メイリオ" panose="020B0604030504040204" pitchFamily="50" charset="-128"/>
              </a:rPr>
              <a:t>n</a:t>
            </a:r>
            <a:endParaRPr lang="en-US" altLang="ja-JP" sz="2800" baseline="30000" dirty="0">
              <a:latin typeface="Calibri" panose="020F0502020204030204" pitchFamily="34" charset="0"/>
              <a:ea typeface="メイリオ" panose="020B0604030504040204" pitchFamily="50" charset="-128"/>
            </a:endParaRPr>
          </a:p>
          <a:p>
            <a:pPr eaLnBrk="1" hangingPunct="1">
              <a:lnSpc>
                <a:spcPct val="70000"/>
              </a:lnSpc>
              <a:spcBef>
                <a:spcPct val="10000"/>
              </a:spcBef>
            </a:pPr>
            <a:endParaRPr lang="en-US" altLang="ja-JP" sz="2800" dirty="0">
              <a:latin typeface="Calibri" panose="020F0502020204030204" pitchFamily="34" charset="0"/>
              <a:ea typeface="メイリオ" panose="020B0604030504040204" pitchFamily="50" charset="-128"/>
            </a:endParaRPr>
          </a:p>
          <a:p>
            <a:pPr eaLnBrk="1" hangingPunct="1">
              <a:lnSpc>
                <a:spcPct val="70000"/>
              </a:lnSpc>
              <a:spcBef>
                <a:spcPct val="10000"/>
              </a:spcBef>
            </a:pPr>
            <a:r>
              <a:rPr lang="en-US" altLang="ja-JP" sz="2800" dirty="0">
                <a:latin typeface="Calibri" panose="020F0502020204030204" pitchFamily="34" charset="0"/>
                <a:ea typeface="メイリオ" panose="020B0604030504040204" pitchFamily="50" charset="-128"/>
              </a:rPr>
              <a:t>    =</a:t>
            </a:r>
            <a:r>
              <a:rPr lang="en-US" altLang="ja-JP" sz="2800" dirty="0" err="1">
                <a:latin typeface="Calibri" panose="020F0502020204030204" pitchFamily="34" charset="0"/>
                <a:ea typeface="メイリオ" panose="020B0604030504040204" pitchFamily="50" charset="-128"/>
              </a:rPr>
              <a:t>ρΣ</a:t>
            </a:r>
            <a:r>
              <a:rPr lang="en-US" altLang="ja-JP" sz="2800" dirty="0">
                <a:latin typeface="Calibri" panose="020F0502020204030204" pitchFamily="34" charset="0"/>
                <a:ea typeface="メイリオ" panose="020B0604030504040204" pitchFamily="50" charset="-128"/>
              </a:rPr>
              <a:t>(n-1)(1-ρ)</a:t>
            </a:r>
            <a:r>
              <a:rPr lang="en-US" altLang="ja-JP" sz="2800" dirty="0" err="1">
                <a:latin typeface="Calibri" panose="020F0502020204030204" pitchFamily="34" charset="0"/>
                <a:ea typeface="メイリオ" panose="020B0604030504040204" pitchFamily="50" charset="-128"/>
              </a:rPr>
              <a:t>ρ</a:t>
            </a:r>
            <a:r>
              <a:rPr lang="en-US" altLang="ja-JP" sz="2800" baseline="30000" dirty="0" err="1">
                <a:latin typeface="Calibri" panose="020F0502020204030204" pitchFamily="34" charset="0"/>
                <a:ea typeface="メイリオ" panose="020B0604030504040204" pitchFamily="50" charset="-128"/>
              </a:rPr>
              <a:t>n</a:t>
            </a:r>
            <a:r>
              <a:rPr lang="en-US" altLang="ja-JP" sz="2800" baseline="30000" dirty="0">
                <a:latin typeface="Calibri" panose="020F0502020204030204" pitchFamily="34" charset="0"/>
                <a:ea typeface="メイリオ" panose="020B0604030504040204" pitchFamily="50" charset="-128"/>
              </a:rPr>
              <a:t>-1</a:t>
            </a:r>
          </a:p>
          <a:p>
            <a:pPr eaLnBrk="1" hangingPunct="1">
              <a:lnSpc>
                <a:spcPct val="70000"/>
              </a:lnSpc>
              <a:spcBef>
                <a:spcPct val="10000"/>
              </a:spcBef>
            </a:pPr>
            <a:endParaRPr lang="en-US" altLang="ja-JP" sz="2800" dirty="0">
              <a:latin typeface="Calibri" panose="020F0502020204030204" pitchFamily="34" charset="0"/>
              <a:ea typeface="メイリオ" panose="020B0604030504040204" pitchFamily="50" charset="-128"/>
            </a:endParaRPr>
          </a:p>
          <a:p>
            <a:pPr eaLnBrk="1" hangingPunct="1">
              <a:lnSpc>
                <a:spcPct val="70000"/>
              </a:lnSpc>
              <a:spcBef>
                <a:spcPct val="10000"/>
              </a:spcBef>
            </a:pPr>
            <a:r>
              <a:rPr lang="en-US" altLang="ja-JP" sz="2800" dirty="0">
                <a:latin typeface="Calibri" panose="020F0502020204030204" pitchFamily="34" charset="0"/>
                <a:ea typeface="メイリオ" panose="020B0604030504040204" pitchFamily="50" charset="-128"/>
              </a:rPr>
              <a:t>    </a:t>
            </a:r>
            <a:r>
              <a:rPr lang="ja-JP" altLang="en-US" sz="2800" dirty="0">
                <a:latin typeface="Calibri" panose="020F0502020204030204" pitchFamily="34" charset="0"/>
                <a:ea typeface="メイリオ" panose="020B0604030504040204" pitchFamily="50" charset="-128"/>
              </a:rPr>
              <a:t>＝</a:t>
            </a:r>
            <a:r>
              <a:rPr lang="en-US" altLang="ja-JP" sz="2800" dirty="0" err="1">
                <a:latin typeface="Calibri" panose="020F0502020204030204" pitchFamily="34" charset="0"/>
                <a:ea typeface="メイリオ" panose="020B0604030504040204" pitchFamily="50" charset="-128"/>
              </a:rPr>
              <a:t>ρΣn</a:t>
            </a:r>
            <a:r>
              <a:rPr lang="en-US" altLang="ja-JP" sz="2800" dirty="0">
                <a:latin typeface="Calibri" panose="020F0502020204030204" pitchFamily="34" charset="0"/>
                <a:ea typeface="メイリオ" panose="020B0604030504040204" pitchFamily="50" charset="-128"/>
              </a:rPr>
              <a:t>(1-ρ)</a:t>
            </a:r>
            <a:r>
              <a:rPr lang="en-US" altLang="ja-JP" sz="2800" dirty="0" err="1">
                <a:latin typeface="Calibri" panose="020F0502020204030204" pitchFamily="34" charset="0"/>
                <a:ea typeface="メイリオ" panose="020B0604030504040204" pitchFamily="50" charset="-128"/>
              </a:rPr>
              <a:t>ρ</a:t>
            </a:r>
            <a:r>
              <a:rPr lang="en-US" altLang="ja-JP" sz="2800" baseline="30000" dirty="0" err="1">
                <a:latin typeface="Calibri" panose="020F0502020204030204" pitchFamily="34" charset="0"/>
                <a:ea typeface="メイリオ" panose="020B0604030504040204" pitchFamily="50" charset="-128"/>
              </a:rPr>
              <a:t>n</a:t>
            </a:r>
            <a:endParaRPr lang="en-US" altLang="ja-JP" sz="2800" baseline="30000" dirty="0">
              <a:latin typeface="Calibri" panose="020F0502020204030204" pitchFamily="34" charset="0"/>
              <a:ea typeface="メイリオ" panose="020B0604030504040204" pitchFamily="50" charset="-128"/>
            </a:endParaRPr>
          </a:p>
          <a:p>
            <a:pPr eaLnBrk="1" hangingPunct="1">
              <a:lnSpc>
                <a:spcPct val="70000"/>
              </a:lnSpc>
              <a:spcBef>
                <a:spcPct val="10000"/>
              </a:spcBef>
            </a:pPr>
            <a:endParaRPr lang="en-US" altLang="ja-JP" sz="2800" dirty="0">
              <a:latin typeface="Calibri" panose="020F0502020204030204" pitchFamily="34" charset="0"/>
              <a:ea typeface="メイリオ" panose="020B0604030504040204" pitchFamily="50" charset="-128"/>
            </a:endParaRPr>
          </a:p>
          <a:p>
            <a:pPr eaLnBrk="1" hangingPunct="1">
              <a:lnSpc>
                <a:spcPct val="70000"/>
              </a:lnSpc>
              <a:spcBef>
                <a:spcPct val="10000"/>
              </a:spcBef>
            </a:pPr>
            <a:r>
              <a:rPr lang="en-US" altLang="ja-JP" sz="2800" dirty="0">
                <a:latin typeface="Calibri" panose="020F0502020204030204" pitchFamily="34" charset="0"/>
                <a:ea typeface="メイリオ" panose="020B0604030504040204" pitchFamily="50" charset="-128"/>
              </a:rPr>
              <a:t>    =</a:t>
            </a:r>
            <a:r>
              <a:rPr lang="en-US" altLang="ja-JP" sz="2800" dirty="0" err="1">
                <a:latin typeface="Calibri" panose="020F0502020204030204" pitchFamily="34" charset="0"/>
                <a:ea typeface="メイリオ" panose="020B0604030504040204" pitchFamily="50" charset="-128"/>
              </a:rPr>
              <a:t>ρΣnP</a:t>
            </a:r>
            <a:r>
              <a:rPr lang="en-US" altLang="ja-JP" sz="2800" baseline="-25000" dirty="0" err="1">
                <a:latin typeface="Calibri" panose="020F0502020204030204" pitchFamily="34" charset="0"/>
                <a:ea typeface="メイリオ" panose="020B0604030504040204" pitchFamily="50" charset="-128"/>
              </a:rPr>
              <a:t>n</a:t>
            </a:r>
            <a:endParaRPr lang="en-US" altLang="ja-JP" sz="2800" baseline="-25000" dirty="0">
              <a:latin typeface="Calibri" panose="020F0502020204030204" pitchFamily="34" charset="0"/>
              <a:ea typeface="メイリオ" panose="020B0604030504040204" pitchFamily="50" charset="-128"/>
            </a:endParaRPr>
          </a:p>
          <a:p>
            <a:pPr eaLnBrk="1" hangingPunct="1">
              <a:lnSpc>
                <a:spcPct val="70000"/>
              </a:lnSpc>
              <a:spcBef>
                <a:spcPct val="10000"/>
              </a:spcBef>
            </a:pPr>
            <a:endParaRPr lang="en-US" altLang="ja-JP" sz="2800" dirty="0">
              <a:latin typeface="Calibri" panose="020F0502020204030204" pitchFamily="34" charset="0"/>
              <a:ea typeface="メイリオ" panose="020B0604030504040204" pitchFamily="50" charset="-128"/>
            </a:endParaRPr>
          </a:p>
          <a:p>
            <a:pPr eaLnBrk="1" hangingPunct="1">
              <a:lnSpc>
                <a:spcPct val="70000"/>
              </a:lnSpc>
              <a:spcBef>
                <a:spcPct val="10000"/>
              </a:spcBef>
            </a:pPr>
            <a:r>
              <a:rPr lang="en-US" altLang="ja-JP" sz="2800" dirty="0">
                <a:latin typeface="Calibri" panose="020F0502020204030204" pitchFamily="34" charset="0"/>
                <a:ea typeface="メイリオ" panose="020B0604030504040204" pitchFamily="50" charset="-128"/>
              </a:rPr>
              <a:t>    =</a:t>
            </a:r>
            <a:r>
              <a:rPr lang="en-US" altLang="ja-JP" sz="2800" dirty="0" err="1">
                <a:latin typeface="Calibri" panose="020F0502020204030204" pitchFamily="34" charset="0"/>
                <a:ea typeface="メイリオ" panose="020B0604030504040204" pitchFamily="50" charset="-128"/>
              </a:rPr>
              <a:t>ρL</a:t>
            </a:r>
            <a:endParaRPr lang="en-US" altLang="ja-JP" sz="2800" dirty="0">
              <a:latin typeface="Calibri" panose="020F0502020204030204" pitchFamily="34" charset="0"/>
              <a:ea typeface="メイリオ" panose="020B0604030504040204" pitchFamily="50" charset="-128"/>
            </a:endParaRPr>
          </a:p>
          <a:p>
            <a:pPr eaLnBrk="1" hangingPunct="1">
              <a:lnSpc>
                <a:spcPct val="70000"/>
              </a:lnSpc>
              <a:spcBef>
                <a:spcPct val="10000"/>
              </a:spcBef>
            </a:pPr>
            <a:endParaRPr lang="en-US" altLang="ja-JP" sz="2800" dirty="0">
              <a:latin typeface="Calibri" panose="020F0502020204030204" pitchFamily="34" charset="0"/>
              <a:ea typeface="メイリオ" panose="020B0604030504040204" pitchFamily="50" charset="-128"/>
            </a:endParaRPr>
          </a:p>
          <a:p>
            <a:pPr eaLnBrk="1" hangingPunct="1">
              <a:lnSpc>
                <a:spcPct val="70000"/>
              </a:lnSpc>
              <a:spcBef>
                <a:spcPct val="10000"/>
              </a:spcBef>
            </a:pPr>
            <a:r>
              <a:rPr lang="en-US" altLang="ja-JP" sz="2800" dirty="0" err="1">
                <a:latin typeface="Calibri" panose="020F0502020204030204" pitchFamily="34" charset="0"/>
                <a:ea typeface="メイリオ" panose="020B0604030504040204" pitchFamily="50" charset="-128"/>
              </a:rPr>
              <a:t>L</a:t>
            </a:r>
            <a:r>
              <a:rPr lang="en-US" altLang="ja-JP" sz="2800" baseline="-25000" dirty="0" err="1">
                <a:latin typeface="Calibri" panose="020F0502020204030204" pitchFamily="34" charset="0"/>
                <a:ea typeface="メイリオ" panose="020B0604030504040204" pitchFamily="50" charset="-128"/>
              </a:rPr>
              <a:t>q</a:t>
            </a:r>
            <a:r>
              <a:rPr lang="en-US" altLang="ja-JP" sz="2800" dirty="0">
                <a:latin typeface="Calibri" panose="020F0502020204030204" pitchFamily="34" charset="0"/>
                <a:ea typeface="メイリオ" panose="020B0604030504040204" pitchFamily="50" charset="-128"/>
              </a:rPr>
              <a:t>=</a:t>
            </a:r>
          </a:p>
        </p:txBody>
      </p:sp>
      <p:sp>
        <p:nvSpPr>
          <p:cNvPr id="55301" name="Text Box 5"/>
          <p:cNvSpPr txBox="1">
            <a:spLocks noChangeArrowheads="1"/>
          </p:cNvSpPr>
          <p:nvPr/>
        </p:nvSpPr>
        <p:spPr bwMode="auto">
          <a:xfrm>
            <a:off x="4056063" y="2162175"/>
            <a:ext cx="5159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dirty="0">
                <a:latin typeface="Calibri" panose="020F0502020204030204" pitchFamily="34" charset="0"/>
                <a:ea typeface="メイリオ" panose="020B0604030504040204" pitchFamily="50" charset="-128"/>
              </a:rPr>
              <a:t>n=</a:t>
            </a:r>
            <a:r>
              <a:rPr lang="en-US" altLang="ja-JP" sz="1400" dirty="0">
                <a:latin typeface="Calibri" panose="020F0502020204030204" pitchFamily="34" charset="0"/>
                <a:ea typeface="メイリオ" panose="020B0604030504040204" pitchFamily="50" charset="-128"/>
              </a:rPr>
              <a:t>1</a:t>
            </a:r>
          </a:p>
        </p:txBody>
      </p:sp>
      <p:sp>
        <p:nvSpPr>
          <p:cNvPr id="55302" name="Text Box 6"/>
          <p:cNvSpPr txBox="1">
            <a:spLocks noChangeArrowheads="1"/>
          </p:cNvSpPr>
          <p:nvPr/>
        </p:nvSpPr>
        <p:spPr bwMode="auto">
          <a:xfrm>
            <a:off x="4038600" y="1720850"/>
            <a:ext cx="3593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600" dirty="0">
                <a:latin typeface="Calibri" panose="020F0502020204030204" pitchFamily="34" charset="0"/>
                <a:ea typeface="メイリオ" panose="020B0604030504040204" pitchFamily="50" charset="-128"/>
              </a:rPr>
              <a:t>∞</a:t>
            </a:r>
          </a:p>
        </p:txBody>
      </p:sp>
      <p:sp>
        <p:nvSpPr>
          <p:cNvPr id="55303" name="Text Box 7"/>
          <p:cNvSpPr txBox="1">
            <a:spLocks noChangeArrowheads="1"/>
          </p:cNvSpPr>
          <p:nvPr/>
        </p:nvSpPr>
        <p:spPr bwMode="auto">
          <a:xfrm>
            <a:off x="4038600" y="2860675"/>
            <a:ext cx="515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dirty="0">
                <a:latin typeface="Calibri" panose="020F0502020204030204" pitchFamily="34" charset="0"/>
                <a:ea typeface="メイリオ" panose="020B0604030504040204" pitchFamily="50" charset="-128"/>
              </a:rPr>
              <a:t>n=</a:t>
            </a:r>
            <a:r>
              <a:rPr lang="en-US" altLang="ja-JP" sz="1400" dirty="0">
                <a:latin typeface="Calibri" panose="020F0502020204030204" pitchFamily="34" charset="0"/>
                <a:ea typeface="メイリオ" panose="020B0604030504040204" pitchFamily="50" charset="-128"/>
              </a:rPr>
              <a:t>1</a:t>
            </a:r>
          </a:p>
        </p:txBody>
      </p:sp>
      <p:sp>
        <p:nvSpPr>
          <p:cNvPr id="55304" name="Text Box 8"/>
          <p:cNvSpPr txBox="1">
            <a:spLocks noChangeArrowheads="1"/>
          </p:cNvSpPr>
          <p:nvPr/>
        </p:nvSpPr>
        <p:spPr bwMode="auto">
          <a:xfrm>
            <a:off x="4108450" y="2438400"/>
            <a:ext cx="3593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600" dirty="0">
                <a:latin typeface="Calibri" panose="020F0502020204030204" pitchFamily="34" charset="0"/>
                <a:ea typeface="メイリオ" panose="020B0604030504040204" pitchFamily="50" charset="-128"/>
              </a:rPr>
              <a:t>∞</a:t>
            </a:r>
          </a:p>
        </p:txBody>
      </p:sp>
      <p:sp>
        <p:nvSpPr>
          <p:cNvPr id="55305" name="Text Box 9"/>
          <p:cNvSpPr txBox="1">
            <a:spLocks noChangeArrowheads="1"/>
          </p:cNvSpPr>
          <p:nvPr/>
        </p:nvSpPr>
        <p:spPr bwMode="auto">
          <a:xfrm>
            <a:off x="4090988" y="3525838"/>
            <a:ext cx="51969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dirty="0">
                <a:latin typeface="Calibri" panose="020F0502020204030204" pitchFamily="34" charset="0"/>
                <a:ea typeface="メイリオ" panose="020B0604030504040204" pitchFamily="50" charset="-128"/>
              </a:rPr>
              <a:t>n=</a:t>
            </a:r>
            <a:r>
              <a:rPr lang="en-US" altLang="ja-JP" sz="1400" dirty="0">
                <a:latin typeface="Calibri" panose="020F0502020204030204" pitchFamily="34" charset="0"/>
                <a:ea typeface="メイリオ" panose="020B0604030504040204" pitchFamily="50" charset="-128"/>
              </a:rPr>
              <a:t>1</a:t>
            </a:r>
          </a:p>
        </p:txBody>
      </p:sp>
      <p:sp>
        <p:nvSpPr>
          <p:cNvPr id="55306" name="Text Box 10"/>
          <p:cNvSpPr txBox="1">
            <a:spLocks noChangeArrowheads="1"/>
          </p:cNvSpPr>
          <p:nvPr/>
        </p:nvSpPr>
        <p:spPr bwMode="auto">
          <a:xfrm>
            <a:off x="4198938" y="3113088"/>
            <a:ext cx="3593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600" dirty="0">
                <a:latin typeface="Calibri" panose="020F0502020204030204" pitchFamily="34" charset="0"/>
                <a:ea typeface="メイリオ" panose="020B0604030504040204" pitchFamily="50" charset="-128"/>
              </a:rPr>
              <a:t>∞</a:t>
            </a:r>
          </a:p>
        </p:txBody>
      </p:sp>
      <p:sp>
        <p:nvSpPr>
          <p:cNvPr id="55307" name="Text Box 11"/>
          <p:cNvSpPr txBox="1">
            <a:spLocks noChangeArrowheads="1"/>
          </p:cNvSpPr>
          <p:nvPr/>
        </p:nvSpPr>
        <p:spPr bwMode="auto">
          <a:xfrm>
            <a:off x="4276725" y="4216400"/>
            <a:ext cx="515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dirty="0">
                <a:latin typeface="Calibri" panose="020F0502020204030204" pitchFamily="34" charset="0"/>
                <a:ea typeface="メイリオ" panose="020B0604030504040204" pitchFamily="50" charset="-128"/>
              </a:rPr>
              <a:t>n=</a:t>
            </a:r>
            <a:r>
              <a:rPr lang="en-US" altLang="ja-JP" sz="1400" dirty="0">
                <a:latin typeface="Calibri" panose="020F0502020204030204" pitchFamily="34" charset="0"/>
                <a:ea typeface="メイリオ" panose="020B0604030504040204" pitchFamily="50" charset="-128"/>
              </a:rPr>
              <a:t>1</a:t>
            </a:r>
          </a:p>
        </p:txBody>
      </p:sp>
      <p:sp>
        <p:nvSpPr>
          <p:cNvPr id="55308" name="Text Box 12"/>
          <p:cNvSpPr txBox="1">
            <a:spLocks noChangeArrowheads="1"/>
          </p:cNvSpPr>
          <p:nvPr/>
        </p:nvSpPr>
        <p:spPr bwMode="auto">
          <a:xfrm>
            <a:off x="4348163" y="3795713"/>
            <a:ext cx="3593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600" dirty="0">
                <a:latin typeface="Calibri" panose="020F0502020204030204" pitchFamily="34" charset="0"/>
                <a:ea typeface="メイリオ" panose="020B0604030504040204" pitchFamily="50" charset="-128"/>
              </a:rPr>
              <a:t>∞</a:t>
            </a:r>
          </a:p>
        </p:txBody>
      </p:sp>
      <p:sp>
        <p:nvSpPr>
          <p:cNvPr id="55309" name="Text Box 13"/>
          <p:cNvSpPr txBox="1">
            <a:spLocks noChangeArrowheads="1"/>
          </p:cNvSpPr>
          <p:nvPr/>
        </p:nvSpPr>
        <p:spPr bwMode="auto">
          <a:xfrm>
            <a:off x="4129088" y="4891088"/>
            <a:ext cx="5159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800" dirty="0">
                <a:latin typeface="Calibri" panose="020F0502020204030204" pitchFamily="34" charset="0"/>
                <a:ea typeface="メイリオ" panose="020B0604030504040204" pitchFamily="50" charset="-128"/>
              </a:rPr>
              <a:t>n=</a:t>
            </a:r>
            <a:r>
              <a:rPr lang="en-US" altLang="ja-JP" sz="1400" dirty="0">
                <a:latin typeface="Calibri" panose="020F0502020204030204" pitchFamily="34" charset="0"/>
                <a:ea typeface="メイリオ" panose="020B0604030504040204" pitchFamily="50" charset="-128"/>
              </a:rPr>
              <a:t>1</a:t>
            </a:r>
          </a:p>
        </p:txBody>
      </p:sp>
      <p:sp>
        <p:nvSpPr>
          <p:cNvPr id="55310" name="Text Box 14"/>
          <p:cNvSpPr txBox="1">
            <a:spLocks noChangeArrowheads="1"/>
          </p:cNvSpPr>
          <p:nvPr/>
        </p:nvSpPr>
        <p:spPr bwMode="auto">
          <a:xfrm>
            <a:off x="4198938" y="4454525"/>
            <a:ext cx="35939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1600" dirty="0">
                <a:latin typeface="Calibri" panose="020F0502020204030204" pitchFamily="34" charset="0"/>
                <a:ea typeface="メイリオ" panose="020B0604030504040204" pitchFamily="50" charset="-128"/>
              </a:rPr>
              <a:t>∞</a:t>
            </a:r>
          </a:p>
        </p:txBody>
      </p:sp>
      <p:sp>
        <p:nvSpPr>
          <p:cNvPr id="55311" name="Line 15"/>
          <p:cNvSpPr>
            <a:spLocks noChangeShapeType="1"/>
          </p:cNvSpPr>
          <p:nvPr/>
        </p:nvSpPr>
        <p:spPr bwMode="auto">
          <a:xfrm>
            <a:off x="4149725" y="6223000"/>
            <a:ext cx="10080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5312" name="Text Box 16"/>
          <p:cNvSpPr txBox="1">
            <a:spLocks noChangeArrowheads="1"/>
          </p:cNvSpPr>
          <p:nvPr/>
        </p:nvSpPr>
        <p:spPr bwMode="auto">
          <a:xfrm>
            <a:off x="4221163" y="6242050"/>
            <a:ext cx="59503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latin typeface="Calibri" panose="020F0502020204030204" pitchFamily="34" charset="0"/>
                <a:ea typeface="メイリオ" panose="020B0604030504040204" pitchFamily="50" charset="-128"/>
              </a:rPr>
              <a:t>1-ρ</a:t>
            </a:r>
          </a:p>
        </p:txBody>
      </p:sp>
      <p:sp>
        <p:nvSpPr>
          <p:cNvPr id="55313" name="Text Box 17"/>
          <p:cNvSpPr txBox="1">
            <a:spLocks noChangeArrowheads="1"/>
          </p:cNvSpPr>
          <p:nvPr/>
        </p:nvSpPr>
        <p:spPr bwMode="auto">
          <a:xfrm>
            <a:off x="4365625" y="5791200"/>
            <a:ext cx="4459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fontAlgn="t" hangingPunct="1"/>
            <a:r>
              <a:rPr lang="en-US" altLang="ja-JP" sz="2400" dirty="0" err="1">
                <a:latin typeface="Calibri" panose="020F0502020204030204" pitchFamily="34" charset="0"/>
                <a:ea typeface="メイリオ" panose="020B0604030504040204" pitchFamily="50" charset="-128"/>
              </a:rPr>
              <a:t>ρ</a:t>
            </a:r>
            <a:r>
              <a:rPr lang="en-US" altLang="ja-JP" sz="1600" dirty="0" err="1">
                <a:latin typeface="Calibri" panose="020F0502020204030204" pitchFamily="34" charset="0"/>
                <a:ea typeface="メイリオ" panose="020B0604030504040204" pitchFamily="50" charset="-128"/>
              </a:rPr>
              <a:t>2</a:t>
            </a:r>
            <a:endParaRPr lang="en-US" altLang="ja-JP" sz="1600" dirty="0">
              <a:latin typeface="Calibri" panose="020F0502020204030204" pitchFamily="34" charset="0"/>
              <a:ea typeface="メイリオ" panose="020B0604030504040204" pitchFamily="50" charset="-128"/>
            </a:endParaRPr>
          </a:p>
        </p:txBody>
      </p:sp>
      <p:sp>
        <p:nvSpPr>
          <p:cNvPr id="55314"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1BBA7EDC-E930-4D09-BB9C-11E1BE319030}" type="slidenum">
              <a:rPr lang="en-US" altLang="ja-JP">
                <a:latin typeface="Calibri" panose="020F0502020204030204" pitchFamily="34" charset="0"/>
                <a:ea typeface="メイリオ" panose="020B0604030504040204" pitchFamily="50" charset="-128"/>
              </a:rPr>
              <a:pPr/>
              <a:t>50</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07932337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normAutofit fontScale="90000"/>
          </a:bodyPr>
          <a:lstStyle/>
          <a:p>
            <a:pPr eaLnBrk="1" hangingPunct="1"/>
            <a:r>
              <a:rPr lang="ja-JP" altLang="en-US"/>
              <a:t>平均待ち時間</a:t>
            </a:r>
          </a:p>
        </p:txBody>
      </p:sp>
      <p:sp>
        <p:nvSpPr>
          <p:cNvPr id="56323" name="Rectangle 3"/>
          <p:cNvSpPr>
            <a:spLocks noGrp="1" noChangeArrowheads="1"/>
          </p:cNvSpPr>
          <p:nvPr>
            <p:ph type="body" idx="1"/>
          </p:nvPr>
        </p:nvSpPr>
        <p:spPr>
          <a:xfrm>
            <a:off x="321845" y="846253"/>
            <a:ext cx="7520405" cy="5333166"/>
          </a:xfrm>
        </p:spPr>
        <p:txBody>
          <a:bodyPr/>
          <a:lstStyle/>
          <a:p>
            <a:pPr eaLnBrk="1" hangingPunct="1"/>
            <a:r>
              <a:rPr lang="ja-JP" altLang="en-US" dirty="0"/>
              <a:t>ジョブが並びはじめて処理を受け始めるまでの時間の平均： </a:t>
            </a:r>
            <a:r>
              <a:rPr lang="en-US" altLang="ja-JP" dirty="0" err="1"/>
              <a:t>W</a:t>
            </a:r>
            <a:r>
              <a:rPr lang="en-US" altLang="ja-JP" baseline="-25000" dirty="0" err="1"/>
              <a:t>q</a:t>
            </a:r>
            <a:endParaRPr lang="en-US" altLang="ja-JP" baseline="-25000" dirty="0"/>
          </a:p>
          <a:p>
            <a:pPr eaLnBrk="1" hangingPunct="1">
              <a:buFontTx/>
              <a:buNone/>
            </a:pPr>
            <a:r>
              <a:rPr lang="en-US" altLang="ja-JP" dirty="0"/>
              <a:t>        </a:t>
            </a:r>
            <a:r>
              <a:rPr lang="en-US" altLang="ja-JP" dirty="0">
                <a:solidFill>
                  <a:srgbClr val="006600"/>
                </a:solidFill>
              </a:rPr>
              <a:t>       </a:t>
            </a:r>
            <a:r>
              <a:rPr lang="en-US" altLang="ja-JP" dirty="0" err="1">
                <a:solidFill>
                  <a:srgbClr val="006600"/>
                </a:solidFill>
              </a:rPr>
              <a:t>L</a:t>
            </a:r>
            <a:r>
              <a:rPr lang="en-US" altLang="ja-JP" baseline="-25000" dirty="0" err="1">
                <a:solidFill>
                  <a:srgbClr val="006600"/>
                </a:solidFill>
              </a:rPr>
              <a:t>q</a:t>
            </a:r>
            <a:r>
              <a:rPr lang="en-US" altLang="ja-JP" dirty="0">
                <a:solidFill>
                  <a:srgbClr val="006600"/>
                </a:solidFill>
              </a:rPr>
              <a:t>=</a:t>
            </a:r>
            <a:r>
              <a:rPr lang="en-US" altLang="ja-JP" dirty="0" err="1">
                <a:solidFill>
                  <a:srgbClr val="006600"/>
                </a:solidFill>
              </a:rPr>
              <a:t>λW</a:t>
            </a:r>
            <a:r>
              <a:rPr lang="en-US" altLang="ja-JP" baseline="-25000" dirty="0" err="1">
                <a:solidFill>
                  <a:srgbClr val="006600"/>
                </a:solidFill>
              </a:rPr>
              <a:t>q</a:t>
            </a:r>
            <a:endParaRPr lang="en-US" altLang="ja-JP" baseline="-25000" dirty="0">
              <a:solidFill>
                <a:srgbClr val="006600"/>
              </a:solidFill>
            </a:endParaRPr>
          </a:p>
          <a:p>
            <a:pPr eaLnBrk="1" hangingPunct="1"/>
            <a:r>
              <a:rPr lang="ja-JP" altLang="en-US" dirty="0"/>
              <a:t>このことから</a:t>
            </a:r>
          </a:p>
        </p:txBody>
      </p:sp>
      <p:sp>
        <p:nvSpPr>
          <p:cNvPr id="56324" name="Text Box 4"/>
          <p:cNvSpPr txBox="1">
            <a:spLocks noChangeArrowheads="1"/>
          </p:cNvSpPr>
          <p:nvPr/>
        </p:nvSpPr>
        <p:spPr bwMode="auto">
          <a:xfrm>
            <a:off x="1742049" y="3101975"/>
            <a:ext cx="371287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200" dirty="0" err="1">
                <a:solidFill>
                  <a:srgbClr val="006600"/>
                </a:solidFill>
                <a:latin typeface="Calibri" panose="020F0502020204030204" pitchFamily="34" charset="0"/>
                <a:ea typeface="メイリオ" panose="020B0604030504040204" pitchFamily="50" charset="-128"/>
              </a:rPr>
              <a:t>W</a:t>
            </a:r>
            <a:r>
              <a:rPr lang="en-US" altLang="ja-JP" sz="3200" baseline="-25000" dirty="0" err="1">
                <a:solidFill>
                  <a:srgbClr val="006600"/>
                </a:solidFill>
                <a:latin typeface="Calibri" panose="020F0502020204030204" pitchFamily="34" charset="0"/>
                <a:ea typeface="メイリオ" panose="020B0604030504040204" pitchFamily="50" charset="-128"/>
              </a:rPr>
              <a:t>q</a:t>
            </a:r>
            <a:r>
              <a:rPr lang="en-US" altLang="ja-JP" sz="3200" dirty="0">
                <a:solidFill>
                  <a:srgbClr val="006600"/>
                </a:solidFill>
                <a:latin typeface="Calibri" panose="020F0502020204030204" pitchFamily="34" charset="0"/>
                <a:ea typeface="メイリオ" panose="020B0604030504040204" pitchFamily="50" charset="-128"/>
              </a:rPr>
              <a:t>  =      =                  =</a:t>
            </a:r>
          </a:p>
        </p:txBody>
      </p:sp>
      <p:sp>
        <p:nvSpPr>
          <p:cNvPr id="56325" name="Text Box 5"/>
          <p:cNvSpPr txBox="1">
            <a:spLocks noChangeArrowheads="1"/>
          </p:cNvSpPr>
          <p:nvPr/>
        </p:nvSpPr>
        <p:spPr bwMode="auto">
          <a:xfrm>
            <a:off x="2885049" y="3429000"/>
            <a:ext cx="401584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200" dirty="0">
                <a:solidFill>
                  <a:srgbClr val="006600"/>
                </a:solidFill>
                <a:latin typeface="Calibri" panose="020F0502020204030204" pitchFamily="34" charset="0"/>
                <a:ea typeface="メイリオ" panose="020B0604030504040204" pitchFamily="50" charset="-128"/>
              </a:rPr>
              <a:t>λ</a:t>
            </a:r>
            <a:r>
              <a:rPr lang="ja-JP" altLang="en-US" sz="3200" dirty="0">
                <a:solidFill>
                  <a:srgbClr val="006600"/>
                </a:solidFill>
                <a:latin typeface="Calibri" panose="020F0502020204030204" pitchFamily="34" charset="0"/>
                <a:ea typeface="メイリオ" panose="020B0604030504040204" pitchFamily="50" charset="-128"/>
              </a:rPr>
              <a:t>　     </a:t>
            </a:r>
            <a:r>
              <a:rPr lang="en-US" altLang="ja-JP" sz="3200" dirty="0">
                <a:solidFill>
                  <a:srgbClr val="006600"/>
                </a:solidFill>
                <a:latin typeface="Calibri" panose="020F0502020204030204" pitchFamily="34" charset="0"/>
                <a:ea typeface="メイリオ" panose="020B0604030504040204" pitchFamily="50" charset="-128"/>
              </a:rPr>
              <a:t>λ(1-ρ)        μ(1-ρ)</a:t>
            </a:r>
          </a:p>
        </p:txBody>
      </p:sp>
      <p:sp>
        <p:nvSpPr>
          <p:cNvPr id="56326" name="Text Box 6"/>
          <p:cNvSpPr txBox="1">
            <a:spLocks noChangeArrowheads="1"/>
          </p:cNvSpPr>
          <p:nvPr/>
        </p:nvSpPr>
        <p:spPr bwMode="auto">
          <a:xfrm>
            <a:off x="2802499" y="2743200"/>
            <a:ext cx="419537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3200" dirty="0" err="1">
                <a:solidFill>
                  <a:srgbClr val="006600"/>
                </a:solidFill>
                <a:latin typeface="Calibri" panose="020F0502020204030204" pitchFamily="34" charset="0"/>
                <a:ea typeface="メイリオ" panose="020B0604030504040204" pitchFamily="50" charset="-128"/>
              </a:rPr>
              <a:t>L</a:t>
            </a:r>
            <a:r>
              <a:rPr lang="en-US" altLang="ja-JP" sz="3200" baseline="-25000" dirty="0" err="1">
                <a:solidFill>
                  <a:srgbClr val="006600"/>
                </a:solidFill>
                <a:latin typeface="Calibri" panose="020F0502020204030204" pitchFamily="34" charset="0"/>
                <a:ea typeface="メイリオ" panose="020B0604030504040204" pitchFamily="50" charset="-128"/>
              </a:rPr>
              <a:t>q</a:t>
            </a:r>
            <a:r>
              <a:rPr lang="en-US" altLang="ja-JP" sz="3200" dirty="0">
                <a:solidFill>
                  <a:srgbClr val="006600"/>
                </a:solidFill>
                <a:latin typeface="Calibri" panose="020F0502020204030204" pitchFamily="34" charset="0"/>
                <a:ea typeface="メイリオ" panose="020B0604030504040204" pitchFamily="50" charset="-128"/>
              </a:rPr>
              <a:t>     </a:t>
            </a:r>
            <a:r>
              <a:rPr lang="ja-JP" altLang="en-US" sz="3200" dirty="0">
                <a:solidFill>
                  <a:srgbClr val="006600"/>
                </a:solidFill>
                <a:latin typeface="Calibri" panose="020F0502020204030204" pitchFamily="34" charset="0"/>
                <a:ea typeface="メイリオ" panose="020B0604030504040204" pitchFamily="50" charset="-128"/>
              </a:rPr>
              <a:t>　 </a:t>
            </a:r>
            <a:r>
              <a:rPr lang="en-US" altLang="ja-JP" sz="3200" dirty="0">
                <a:solidFill>
                  <a:srgbClr val="006600"/>
                </a:solidFill>
                <a:latin typeface="Calibri" panose="020F0502020204030204" pitchFamily="34" charset="0"/>
                <a:ea typeface="メイリオ" panose="020B0604030504040204" pitchFamily="50" charset="-128"/>
              </a:rPr>
              <a:t>ρ</a:t>
            </a:r>
            <a:r>
              <a:rPr lang="ja-JP" altLang="en-US" sz="3200" dirty="0">
                <a:solidFill>
                  <a:srgbClr val="006600"/>
                </a:solidFill>
                <a:latin typeface="Calibri" panose="020F0502020204030204" pitchFamily="34" charset="0"/>
                <a:ea typeface="メイリオ" panose="020B0604030504040204" pitchFamily="50" charset="-128"/>
              </a:rPr>
              <a:t>　　　　　</a:t>
            </a:r>
            <a:r>
              <a:rPr lang="en-US" altLang="ja-JP" sz="3200" dirty="0" err="1">
                <a:solidFill>
                  <a:srgbClr val="006600"/>
                </a:solidFill>
                <a:latin typeface="Calibri" panose="020F0502020204030204" pitchFamily="34" charset="0"/>
                <a:ea typeface="メイリオ" panose="020B0604030504040204" pitchFamily="50" charset="-128"/>
              </a:rPr>
              <a:t>ρ</a:t>
            </a:r>
            <a:r>
              <a:rPr lang="en-US" altLang="ja-JP" sz="3200" baseline="30000" dirty="0" err="1">
                <a:solidFill>
                  <a:srgbClr val="006600"/>
                </a:solidFill>
                <a:latin typeface="Calibri" panose="020F0502020204030204" pitchFamily="34" charset="0"/>
                <a:ea typeface="メイリオ" panose="020B0604030504040204" pitchFamily="50" charset="-128"/>
              </a:rPr>
              <a:t>2</a:t>
            </a:r>
            <a:endParaRPr lang="en-US" altLang="ja-JP" sz="3200" baseline="30000" dirty="0">
              <a:solidFill>
                <a:srgbClr val="006600"/>
              </a:solidFill>
              <a:latin typeface="Calibri" panose="020F0502020204030204" pitchFamily="34" charset="0"/>
              <a:ea typeface="メイリオ" panose="020B0604030504040204" pitchFamily="50" charset="-128"/>
            </a:endParaRPr>
          </a:p>
        </p:txBody>
      </p:sp>
      <p:sp>
        <p:nvSpPr>
          <p:cNvPr id="56327" name="Line 7"/>
          <p:cNvSpPr>
            <a:spLocks noChangeShapeType="1"/>
          </p:cNvSpPr>
          <p:nvPr/>
        </p:nvSpPr>
        <p:spPr bwMode="auto">
          <a:xfrm>
            <a:off x="2885049" y="3429000"/>
            <a:ext cx="304800" cy="0"/>
          </a:xfrm>
          <a:prstGeom prst="line">
            <a:avLst/>
          </a:prstGeom>
          <a:noFill/>
          <a:ln w="1905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28" name="Line 8"/>
          <p:cNvSpPr>
            <a:spLocks noChangeShapeType="1"/>
          </p:cNvSpPr>
          <p:nvPr/>
        </p:nvSpPr>
        <p:spPr bwMode="auto">
          <a:xfrm>
            <a:off x="3723249" y="3429000"/>
            <a:ext cx="1295400" cy="0"/>
          </a:xfrm>
          <a:prstGeom prst="line">
            <a:avLst/>
          </a:prstGeom>
          <a:noFill/>
          <a:ln w="1905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29" name="Line 9"/>
          <p:cNvSpPr>
            <a:spLocks noChangeShapeType="1"/>
          </p:cNvSpPr>
          <p:nvPr/>
        </p:nvSpPr>
        <p:spPr bwMode="auto">
          <a:xfrm>
            <a:off x="5704449" y="3429000"/>
            <a:ext cx="1295400" cy="0"/>
          </a:xfrm>
          <a:prstGeom prst="line">
            <a:avLst/>
          </a:prstGeom>
          <a:noFill/>
          <a:ln w="1905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633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07344038-3907-44F6-BE68-C11D75F9E6E0}" type="slidenum">
              <a:rPr lang="en-US" altLang="ja-JP">
                <a:latin typeface="Calibri" panose="020F0502020204030204" pitchFamily="34" charset="0"/>
                <a:ea typeface="メイリオ" panose="020B0604030504040204" pitchFamily="50" charset="-128"/>
              </a:rPr>
              <a:pPr/>
              <a:t>51</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3148655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r>
              <a:rPr lang="ja-JP" altLang="en-US" dirty="0"/>
              <a:t>おわりに</a:t>
            </a:r>
          </a:p>
        </p:txBody>
      </p:sp>
      <p:sp>
        <p:nvSpPr>
          <p:cNvPr id="5123" name="Rectangle 3"/>
          <p:cNvSpPr>
            <a:spLocks noGrp="1" noChangeArrowheads="1"/>
          </p:cNvSpPr>
          <p:nvPr>
            <p:ph type="body" idx="1"/>
          </p:nvPr>
        </p:nvSpPr>
        <p:spPr>
          <a:xfrm>
            <a:off x="636563" y="1200443"/>
            <a:ext cx="8458200" cy="4114800"/>
          </a:xfrm>
        </p:spPr>
        <p:txBody>
          <a:bodyPr/>
          <a:lstStyle/>
          <a:p>
            <a:pPr eaLnBrk="1" hangingPunct="1"/>
            <a:r>
              <a:rPr lang="ja-JP" altLang="en-US" dirty="0">
                <a:solidFill>
                  <a:schemeClr val="tx2"/>
                </a:solidFill>
              </a:rPr>
              <a:t>待ち行列の数理</a:t>
            </a:r>
          </a:p>
          <a:p>
            <a:pPr lvl="1" eaLnBrk="1" hangingPunct="1"/>
            <a:r>
              <a:rPr lang="ja-JP" altLang="en-US" dirty="0"/>
              <a:t>システム内のジョブ総数</a:t>
            </a:r>
          </a:p>
          <a:p>
            <a:pPr lvl="1" eaLnBrk="1" hangingPunct="1"/>
            <a:r>
              <a:rPr lang="ja-JP" altLang="en-US" dirty="0"/>
              <a:t>待ち行列の長さ</a:t>
            </a:r>
          </a:p>
          <a:p>
            <a:pPr eaLnBrk="1" hangingPunct="1"/>
            <a:endParaRPr lang="ja-JP" altLang="en-US" dirty="0">
              <a:solidFill>
                <a:schemeClr val="tx2"/>
              </a:solidFill>
            </a:endParaRPr>
          </a:p>
          <a:p>
            <a:pPr eaLnBrk="1" hangingPunct="1"/>
            <a:r>
              <a:rPr lang="ja-JP" altLang="en-US" dirty="0">
                <a:solidFill>
                  <a:schemeClr val="tx2"/>
                </a:solidFill>
              </a:rPr>
              <a:t>待ち行列の定常状態</a:t>
            </a:r>
            <a:endParaRPr lang="ja-JP" altLang="en-US" dirty="0"/>
          </a:p>
          <a:p>
            <a:pPr lvl="1" eaLnBrk="1" hangingPunct="1"/>
            <a:r>
              <a:rPr lang="ja-JP" altLang="en-US" dirty="0"/>
              <a:t>状態遷移</a:t>
            </a:r>
          </a:p>
          <a:p>
            <a:pPr lvl="1" eaLnBrk="1" hangingPunct="1"/>
            <a:r>
              <a:rPr lang="ja-JP" altLang="en-US" dirty="0"/>
              <a:t>定常確率</a:t>
            </a:r>
          </a:p>
        </p:txBody>
      </p:sp>
      <p:sp>
        <p:nvSpPr>
          <p:cNvPr id="5126" name="AutoShape 6"/>
          <p:cNvSpPr>
            <a:spLocks/>
          </p:cNvSpPr>
          <p:nvPr/>
        </p:nvSpPr>
        <p:spPr bwMode="auto">
          <a:xfrm>
            <a:off x="3462996" y="3658772"/>
            <a:ext cx="228600" cy="914400"/>
          </a:xfrm>
          <a:prstGeom prst="righ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127" name="Text Box 7"/>
          <p:cNvSpPr txBox="1">
            <a:spLocks noChangeArrowheads="1"/>
          </p:cNvSpPr>
          <p:nvPr/>
        </p:nvSpPr>
        <p:spPr bwMode="auto">
          <a:xfrm>
            <a:off x="3994209" y="3658772"/>
            <a:ext cx="4493538"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latin typeface="Calibri" panose="020F0502020204030204" pitchFamily="34" charset="0"/>
                <a:ea typeface="メイリオ" panose="020B0604030504040204" pitchFamily="50" charset="-128"/>
              </a:rPr>
              <a:t>「確率」を使って，待ち行列の</a:t>
            </a:r>
          </a:p>
          <a:p>
            <a:pPr eaLnBrk="1" hangingPunct="1"/>
            <a:r>
              <a:rPr lang="ja-JP" altLang="en-US" sz="2400" dirty="0">
                <a:latin typeface="Calibri" panose="020F0502020204030204" pitchFamily="34" charset="0"/>
                <a:ea typeface="メイリオ" panose="020B0604030504040204" pitchFamily="50" charset="-128"/>
              </a:rPr>
              <a:t>振る舞いをとらえる</a:t>
            </a:r>
          </a:p>
        </p:txBody>
      </p:sp>
      <p:sp>
        <p:nvSpPr>
          <p:cNvPr id="5128"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120DC170-52A4-4DD6-BE6D-DD16F8046C73}" type="slidenum">
              <a:rPr lang="en-US" altLang="ja-JP">
                <a:latin typeface="Calibri" panose="020F0502020204030204" pitchFamily="34" charset="0"/>
                <a:ea typeface="メイリオ" panose="020B0604030504040204" pitchFamily="50" charset="-128"/>
              </a:rPr>
              <a:pPr/>
              <a:t>52</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85273732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a:xfrm>
            <a:off x="395288" y="1052513"/>
            <a:ext cx="8305800" cy="6172200"/>
          </a:xfrm>
        </p:spPr>
        <p:txBody>
          <a:bodyPr/>
          <a:lstStyle/>
          <a:p>
            <a:pPr eaLnBrk="1" hangingPunct="1"/>
            <a:r>
              <a:rPr lang="ja-JP" altLang="en-US" dirty="0">
                <a:solidFill>
                  <a:srgbClr val="000066"/>
                </a:solidFill>
                <a:latin typeface="メイリオ" panose="020B0604030504040204" pitchFamily="50" charset="-128"/>
              </a:rPr>
              <a:t>ある銀行には</a:t>
            </a:r>
            <a:r>
              <a:rPr lang="ja-JP" altLang="en-US" dirty="0">
                <a:solidFill>
                  <a:srgbClr val="FF3300"/>
                </a:solidFill>
                <a:latin typeface="メイリオ" panose="020B0604030504040204" pitchFamily="50" charset="-128"/>
              </a:rPr>
              <a:t>４つの窓口がある</a:t>
            </a:r>
            <a:r>
              <a:rPr lang="ja-JP" altLang="en-US" dirty="0">
                <a:solidFill>
                  <a:srgbClr val="000066"/>
                </a:solidFill>
                <a:latin typeface="メイリオ" panose="020B0604030504040204" pitchFamily="50" charset="-128"/>
              </a:rPr>
              <a:t>．この銀行に，１分に</a:t>
            </a:r>
            <a:r>
              <a:rPr lang="en-US" altLang="ja-JP" dirty="0">
                <a:solidFill>
                  <a:srgbClr val="000066"/>
                </a:solidFill>
                <a:latin typeface="メイリオ" panose="020B0604030504040204" pitchFamily="50" charset="-128"/>
              </a:rPr>
              <a:t>1</a:t>
            </a:r>
            <a:r>
              <a:rPr lang="ja-JP" altLang="en-US" dirty="0">
                <a:solidFill>
                  <a:srgbClr val="000066"/>
                </a:solidFill>
                <a:latin typeface="メイリオ" panose="020B0604030504040204" pitchFamily="50" charset="-128"/>
              </a:rPr>
              <a:t>人の割合で客が</a:t>
            </a:r>
            <a:r>
              <a:rPr lang="ja-JP" altLang="en-US" dirty="0">
                <a:solidFill>
                  <a:srgbClr val="FF3300"/>
                </a:solidFill>
                <a:latin typeface="メイリオ" panose="020B0604030504040204" pitchFamily="50" charset="-128"/>
              </a:rPr>
              <a:t>ポアソン到着</a:t>
            </a:r>
            <a:r>
              <a:rPr lang="ja-JP" altLang="en-US" dirty="0">
                <a:solidFill>
                  <a:srgbClr val="000066"/>
                </a:solidFill>
                <a:latin typeface="メイリオ" panose="020B0604030504040204" pitchFamily="50" charset="-128"/>
              </a:rPr>
              <a:t>するとしよう．また，１人の客のサービス時間は平均</a:t>
            </a:r>
            <a:r>
              <a:rPr lang="en-US" altLang="ja-JP" dirty="0">
                <a:solidFill>
                  <a:srgbClr val="000066"/>
                </a:solidFill>
                <a:latin typeface="メイリオ" panose="020B0604030504040204" pitchFamily="50" charset="-128"/>
              </a:rPr>
              <a:t>3</a:t>
            </a:r>
            <a:r>
              <a:rPr lang="ja-JP" altLang="en-US" dirty="0">
                <a:solidFill>
                  <a:srgbClr val="000066"/>
                </a:solidFill>
                <a:latin typeface="メイリオ" panose="020B0604030504040204" pitchFamily="50" charset="-128"/>
              </a:rPr>
              <a:t>分の</a:t>
            </a:r>
            <a:r>
              <a:rPr lang="ja-JP" altLang="en-US" dirty="0">
                <a:solidFill>
                  <a:srgbClr val="FF3300"/>
                </a:solidFill>
                <a:latin typeface="メイリオ" panose="020B0604030504040204" pitchFamily="50" charset="-128"/>
              </a:rPr>
              <a:t>指数分布</a:t>
            </a:r>
            <a:r>
              <a:rPr lang="ja-JP" altLang="en-US" dirty="0">
                <a:solidFill>
                  <a:srgbClr val="000066"/>
                </a:solidFill>
                <a:latin typeface="メイリオ" panose="020B0604030504040204" pitchFamily="50" charset="-128"/>
              </a:rPr>
              <a:t>に従うものとする．単純のために，</a:t>
            </a:r>
            <a:r>
              <a:rPr lang="en-US" altLang="ja-JP" dirty="0">
                <a:solidFill>
                  <a:srgbClr val="000066"/>
                </a:solidFill>
                <a:latin typeface="メイリオ" panose="020B0604030504040204" pitchFamily="50" charset="-128"/>
              </a:rPr>
              <a:t>1</a:t>
            </a:r>
            <a:r>
              <a:rPr lang="ja-JP" altLang="en-US" dirty="0">
                <a:solidFill>
                  <a:srgbClr val="000066"/>
                </a:solidFill>
                <a:latin typeface="メイリオ" panose="020B0604030504040204" pitchFamily="50" charset="-128"/>
              </a:rPr>
              <a:t>度銀行に入った客は，サービスを受けるまで必ず待つということを仮定しよう</a:t>
            </a:r>
            <a:r>
              <a:rPr lang="ja-JP" altLang="en-US" dirty="0">
                <a:solidFill>
                  <a:srgbClr val="000066"/>
                </a:solidFill>
              </a:rPr>
              <a:t> </a:t>
            </a:r>
          </a:p>
          <a:p>
            <a:pPr lvl="1" eaLnBrk="1" hangingPunct="1">
              <a:buFontTx/>
              <a:buNone/>
            </a:pPr>
            <a:r>
              <a:rPr lang="ja-JP" altLang="en-US" dirty="0">
                <a:solidFill>
                  <a:srgbClr val="000066"/>
                </a:solidFill>
                <a:latin typeface="Calibri" panose="020F0502020204030204" pitchFamily="34" charset="0"/>
              </a:rPr>
              <a:t>（１）この場合のケンドール表記を書け</a:t>
            </a:r>
            <a:r>
              <a:rPr lang="ja-JP" altLang="en-US" dirty="0"/>
              <a:t> </a:t>
            </a:r>
          </a:p>
          <a:p>
            <a:pPr lvl="1" eaLnBrk="1" hangingPunct="1"/>
            <a:endParaRPr lang="ja-JP" altLang="en-US" dirty="0"/>
          </a:p>
          <a:p>
            <a:pPr lvl="1" eaLnBrk="1" hangingPunct="1">
              <a:buFontTx/>
              <a:buNone/>
            </a:pPr>
            <a:r>
              <a:rPr lang="ja-JP" altLang="en-US" b="1" dirty="0">
                <a:solidFill>
                  <a:srgbClr val="336600"/>
                </a:solidFill>
                <a:latin typeface="メイリオ" panose="020B0604030504040204" pitchFamily="50" charset="-128"/>
              </a:rPr>
              <a:t>　</a:t>
            </a:r>
            <a:r>
              <a:rPr lang="ja-JP" altLang="en-US" sz="4400" b="1" dirty="0">
                <a:solidFill>
                  <a:srgbClr val="336600"/>
                </a:solidFill>
                <a:latin typeface="メイリオ" panose="020B0604030504040204" pitchFamily="50" charset="-128"/>
              </a:rPr>
              <a:t>　Ｍ／Ｍ／４</a:t>
            </a:r>
          </a:p>
        </p:txBody>
      </p:sp>
      <p:sp>
        <p:nvSpPr>
          <p:cNvPr id="57347" name="Rectangle 3"/>
          <p:cNvSpPr>
            <a:spLocks noGrp="1" noChangeArrowheads="1"/>
          </p:cNvSpPr>
          <p:nvPr>
            <p:ph type="title"/>
          </p:nvPr>
        </p:nvSpPr>
        <p:spPr>
          <a:xfrm>
            <a:off x="755650" y="188913"/>
            <a:ext cx="7772400" cy="792162"/>
          </a:xfrm>
        </p:spPr>
        <p:txBody>
          <a:bodyPr/>
          <a:lstStyle/>
          <a:p>
            <a:pPr eaLnBrk="1" hangingPunct="1"/>
            <a:r>
              <a:rPr lang="ja-JP" altLang="en-US"/>
              <a:t>練習１</a:t>
            </a:r>
          </a:p>
        </p:txBody>
      </p:sp>
      <p:sp>
        <p:nvSpPr>
          <p:cNvPr id="57348"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8885C01B-85EE-4D14-8AD7-B3D7DE0E51C9}" type="slidenum">
              <a:rPr lang="en-US" altLang="ja-JP">
                <a:latin typeface="Calibri" panose="020F0502020204030204" pitchFamily="34" charset="0"/>
                <a:ea typeface="メイリオ" panose="020B0604030504040204" pitchFamily="50" charset="-128"/>
              </a:rPr>
              <a:pPr/>
              <a:t>53</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1419207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xfrm>
            <a:off x="685800" y="533400"/>
            <a:ext cx="7772400" cy="5638800"/>
          </a:xfrm>
        </p:spPr>
        <p:txBody>
          <a:bodyPr/>
          <a:lstStyle/>
          <a:p>
            <a:pPr eaLnBrk="1" hangingPunct="1">
              <a:buFontTx/>
              <a:buNone/>
            </a:pPr>
            <a:r>
              <a:rPr lang="ja-JP" altLang="en-US" dirty="0">
                <a:solidFill>
                  <a:srgbClr val="000066"/>
                </a:solidFill>
                <a:latin typeface="Calibri" panose="020F0502020204030204" pitchFamily="34" charset="0"/>
              </a:rPr>
              <a:t>（２）「定常状態」において，１分あたりに平均で，客は何人帰るか</a:t>
            </a:r>
            <a:r>
              <a:rPr lang="ja-JP" altLang="en-US" dirty="0"/>
              <a:t> </a:t>
            </a:r>
          </a:p>
        </p:txBody>
      </p:sp>
      <p:sp>
        <p:nvSpPr>
          <p:cNvPr id="58371" name="Rectangle 3"/>
          <p:cNvSpPr>
            <a:spLocks noChangeArrowheads="1"/>
          </p:cNvSpPr>
          <p:nvPr/>
        </p:nvSpPr>
        <p:spPr bwMode="auto">
          <a:xfrm>
            <a:off x="5808662" y="2184400"/>
            <a:ext cx="6096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8372" name="Rectangle 4"/>
          <p:cNvSpPr>
            <a:spLocks noChangeArrowheads="1"/>
          </p:cNvSpPr>
          <p:nvPr/>
        </p:nvSpPr>
        <p:spPr bwMode="auto">
          <a:xfrm>
            <a:off x="5808662" y="2946400"/>
            <a:ext cx="6096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8373" name="Rectangle 5"/>
          <p:cNvSpPr>
            <a:spLocks noChangeArrowheads="1"/>
          </p:cNvSpPr>
          <p:nvPr/>
        </p:nvSpPr>
        <p:spPr bwMode="auto">
          <a:xfrm>
            <a:off x="5808662" y="3708400"/>
            <a:ext cx="6096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8374" name="Rectangle 6"/>
          <p:cNvSpPr>
            <a:spLocks noChangeArrowheads="1"/>
          </p:cNvSpPr>
          <p:nvPr/>
        </p:nvSpPr>
        <p:spPr bwMode="auto">
          <a:xfrm>
            <a:off x="5808662" y="4470400"/>
            <a:ext cx="6096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8375" name="Text Box 7"/>
          <p:cNvSpPr txBox="1">
            <a:spLocks noChangeArrowheads="1"/>
          </p:cNvSpPr>
          <p:nvPr/>
        </p:nvSpPr>
        <p:spPr bwMode="auto">
          <a:xfrm>
            <a:off x="5275262" y="5156200"/>
            <a:ext cx="25352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000066"/>
                </a:solidFill>
                <a:latin typeface="Calibri" panose="020F0502020204030204" pitchFamily="34" charset="0"/>
                <a:ea typeface="メイリオ" panose="020B0604030504040204" pitchFamily="50" charset="-128"/>
              </a:rPr>
              <a:t>サーバ４つ</a:t>
            </a:r>
          </a:p>
        </p:txBody>
      </p:sp>
      <p:sp>
        <p:nvSpPr>
          <p:cNvPr id="58376" name="Line 8"/>
          <p:cNvSpPr>
            <a:spLocks noChangeShapeType="1"/>
          </p:cNvSpPr>
          <p:nvPr/>
        </p:nvSpPr>
        <p:spPr bwMode="auto">
          <a:xfrm flipV="1">
            <a:off x="2836862" y="3205163"/>
            <a:ext cx="16002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77" name="Line 9"/>
          <p:cNvSpPr>
            <a:spLocks noChangeShapeType="1"/>
          </p:cNvSpPr>
          <p:nvPr/>
        </p:nvSpPr>
        <p:spPr bwMode="auto">
          <a:xfrm>
            <a:off x="2836862" y="3967163"/>
            <a:ext cx="1600200" cy="9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78" name="Line 10"/>
          <p:cNvSpPr>
            <a:spLocks noChangeShapeType="1"/>
          </p:cNvSpPr>
          <p:nvPr/>
        </p:nvSpPr>
        <p:spPr bwMode="auto">
          <a:xfrm>
            <a:off x="4437062" y="3205163"/>
            <a:ext cx="0" cy="7715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79" name="Line 11"/>
          <p:cNvSpPr>
            <a:spLocks noChangeShapeType="1"/>
          </p:cNvSpPr>
          <p:nvPr/>
        </p:nvSpPr>
        <p:spPr bwMode="auto">
          <a:xfrm flipV="1">
            <a:off x="685800" y="3492500"/>
            <a:ext cx="1735138" cy="127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80" name="Text Box 12"/>
          <p:cNvSpPr txBox="1">
            <a:spLocks noChangeArrowheads="1"/>
          </p:cNvSpPr>
          <p:nvPr/>
        </p:nvSpPr>
        <p:spPr bwMode="auto">
          <a:xfrm>
            <a:off x="533400" y="2667000"/>
            <a:ext cx="99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solidFill>
                  <a:srgbClr val="000066"/>
                </a:solidFill>
                <a:latin typeface="Calibri" panose="020F0502020204030204" pitchFamily="34" charset="0"/>
                <a:ea typeface="メイリオ" panose="020B0604030504040204" pitchFamily="50" charset="-128"/>
              </a:rPr>
              <a:t>到着</a:t>
            </a:r>
          </a:p>
        </p:txBody>
      </p:sp>
      <p:sp>
        <p:nvSpPr>
          <p:cNvPr id="58381" name="Line 13"/>
          <p:cNvSpPr>
            <a:spLocks noChangeShapeType="1"/>
          </p:cNvSpPr>
          <p:nvPr/>
        </p:nvSpPr>
        <p:spPr bwMode="auto">
          <a:xfrm flipV="1">
            <a:off x="4437062" y="3586163"/>
            <a:ext cx="9144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82" name="Text Box 14"/>
          <p:cNvSpPr txBox="1">
            <a:spLocks noChangeArrowheads="1"/>
          </p:cNvSpPr>
          <p:nvPr/>
        </p:nvSpPr>
        <p:spPr bwMode="auto">
          <a:xfrm>
            <a:off x="2608262" y="4089400"/>
            <a:ext cx="182614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solidFill>
                  <a:srgbClr val="000066"/>
                </a:solidFill>
                <a:latin typeface="Calibri" panose="020F0502020204030204" pitchFamily="34" charset="0"/>
                <a:ea typeface="メイリオ" panose="020B0604030504040204" pitchFamily="50" charset="-128"/>
              </a:rPr>
              <a:t>待ち行列</a:t>
            </a:r>
          </a:p>
        </p:txBody>
      </p:sp>
      <p:sp>
        <p:nvSpPr>
          <p:cNvPr id="58383" name="Line 15"/>
          <p:cNvSpPr>
            <a:spLocks noChangeShapeType="1"/>
          </p:cNvSpPr>
          <p:nvPr/>
        </p:nvSpPr>
        <p:spPr bwMode="auto">
          <a:xfrm>
            <a:off x="4132262" y="3205163"/>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84" name="Line 16"/>
          <p:cNvSpPr>
            <a:spLocks noChangeShapeType="1"/>
          </p:cNvSpPr>
          <p:nvPr/>
        </p:nvSpPr>
        <p:spPr bwMode="auto">
          <a:xfrm>
            <a:off x="3827462" y="3205163"/>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85" name="Line 17"/>
          <p:cNvSpPr>
            <a:spLocks noChangeShapeType="1"/>
          </p:cNvSpPr>
          <p:nvPr/>
        </p:nvSpPr>
        <p:spPr bwMode="auto">
          <a:xfrm>
            <a:off x="3522662" y="3205163"/>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86" name="Line 18"/>
          <p:cNvSpPr>
            <a:spLocks noChangeShapeType="1"/>
          </p:cNvSpPr>
          <p:nvPr/>
        </p:nvSpPr>
        <p:spPr bwMode="auto">
          <a:xfrm>
            <a:off x="3217862" y="3205163"/>
            <a:ext cx="0" cy="762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87" name="Line 19"/>
          <p:cNvSpPr>
            <a:spLocks noChangeShapeType="1"/>
          </p:cNvSpPr>
          <p:nvPr/>
        </p:nvSpPr>
        <p:spPr bwMode="auto">
          <a:xfrm flipV="1">
            <a:off x="4437062" y="2976563"/>
            <a:ext cx="9144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88" name="Line 20"/>
          <p:cNvSpPr>
            <a:spLocks noChangeShapeType="1"/>
          </p:cNvSpPr>
          <p:nvPr/>
        </p:nvSpPr>
        <p:spPr bwMode="auto">
          <a:xfrm>
            <a:off x="4437062" y="3586163"/>
            <a:ext cx="9144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89" name="Text Box 21"/>
          <p:cNvSpPr txBox="1">
            <a:spLocks noChangeArrowheads="1"/>
          </p:cNvSpPr>
          <p:nvPr/>
        </p:nvSpPr>
        <p:spPr bwMode="auto">
          <a:xfrm>
            <a:off x="517525" y="45164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ja-JP" sz="2400" dirty="0">
              <a:latin typeface="Calibri" panose="020F0502020204030204" pitchFamily="34" charset="0"/>
              <a:ea typeface="メイリオ" panose="020B0604030504040204" pitchFamily="50" charset="-128"/>
            </a:endParaRPr>
          </a:p>
        </p:txBody>
      </p:sp>
      <p:sp>
        <p:nvSpPr>
          <p:cNvPr id="58390" name="Text Box 22"/>
          <p:cNvSpPr txBox="1">
            <a:spLocks noChangeArrowheads="1"/>
          </p:cNvSpPr>
          <p:nvPr/>
        </p:nvSpPr>
        <p:spPr bwMode="auto">
          <a:xfrm>
            <a:off x="0" y="3625850"/>
            <a:ext cx="26981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336600"/>
                </a:solidFill>
                <a:latin typeface="Calibri" panose="020F0502020204030204" pitchFamily="34" charset="0"/>
                <a:ea typeface="メイリオ" panose="020B0604030504040204" pitchFamily="50" charset="-128"/>
              </a:rPr>
              <a:t>１分あたり平均</a:t>
            </a:r>
          </a:p>
          <a:p>
            <a:pPr eaLnBrk="1" hangingPunct="1"/>
            <a:r>
              <a:rPr lang="ja-JP" altLang="en-US" sz="2800" dirty="0">
                <a:solidFill>
                  <a:srgbClr val="336600"/>
                </a:solidFill>
                <a:latin typeface="Calibri" panose="020F0502020204030204" pitchFamily="34" charset="0"/>
                <a:ea typeface="メイリオ" panose="020B0604030504040204" pitchFamily="50" charset="-128"/>
              </a:rPr>
              <a:t>１人到着する</a:t>
            </a:r>
          </a:p>
        </p:txBody>
      </p:sp>
      <p:sp>
        <p:nvSpPr>
          <p:cNvPr id="58391" name="Text Box 23"/>
          <p:cNvSpPr txBox="1">
            <a:spLocks noChangeArrowheads="1"/>
          </p:cNvSpPr>
          <p:nvPr/>
        </p:nvSpPr>
        <p:spPr bwMode="auto">
          <a:xfrm>
            <a:off x="4894262" y="5613400"/>
            <a:ext cx="341632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336600"/>
                </a:solidFill>
                <a:latin typeface="Calibri" panose="020F0502020204030204" pitchFamily="34" charset="0"/>
                <a:ea typeface="メイリオ" panose="020B0604030504040204" pitchFamily="50" charset="-128"/>
              </a:rPr>
              <a:t>１分にあたり</a:t>
            </a:r>
          </a:p>
          <a:p>
            <a:pPr eaLnBrk="1" hangingPunct="1"/>
            <a:r>
              <a:rPr lang="ja-JP" altLang="en-US" sz="2800" dirty="0">
                <a:solidFill>
                  <a:srgbClr val="336600"/>
                </a:solidFill>
                <a:latin typeface="Calibri" panose="020F0502020204030204" pitchFamily="34" charset="0"/>
                <a:ea typeface="メイリオ" panose="020B0604030504040204" pitchFamily="50" charset="-128"/>
              </a:rPr>
              <a:t>平均３分の処理時間</a:t>
            </a:r>
          </a:p>
        </p:txBody>
      </p:sp>
      <p:sp>
        <p:nvSpPr>
          <p:cNvPr id="58392" name="Rectangle 24"/>
          <p:cNvSpPr>
            <a:spLocks noChangeArrowheads="1"/>
          </p:cNvSpPr>
          <p:nvPr/>
        </p:nvSpPr>
        <p:spPr bwMode="auto">
          <a:xfrm>
            <a:off x="2520950" y="1734353"/>
            <a:ext cx="6248400" cy="483315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8393" name="Line 25"/>
          <p:cNvSpPr>
            <a:spLocks noChangeShapeType="1"/>
          </p:cNvSpPr>
          <p:nvPr/>
        </p:nvSpPr>
        <p:spPr bwMode="auto">
          <a:xfrm flipV="1">
            <a:off x="7104062" y="3448050"/>
            <a:ext cx="1735138" cy="127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8394" name="Text Box 26"/>
          <p:cNvSpPr txBox="1">
            <a:spLocks noChangeArrowheads="1"/>
          </p:cNvSpPr>
          <p:nvPr/>
        </p:nvSpPr>
        <p:spPr bwMode="auto">
          <a:xfrm>
            <a:off x="6662737" y="3676650"/>
            <a:ext cx="26981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336600"/>
                </a:solidFill>
                <a:latin typeface="Calibri" panose="020F0502020204030204" pitchFamily="34" charset="0"/>
                <a:ea typeface="メイリオ" panose="020B0604030504040204" pitchFamily="50" charset="-128"/>
              </a:rPr>
              <a:t>１分あたり平均</a:t>
            </a:r>
          </a:p>
          <a:p>
            <a:pPr eaLnBrk="1" hangingPunct="1"/>
            <a:r>
              <a:rPr lang="ja-JP" altLang="en-US" sz="2800" dirty="0">
                <a:solidFill>
                  <a:srgbClr val="336600"/>
                </a:solidFill>
                <a:latin typeface="Calibri" panose="020F0502020204030204" pitchFamily="34" charset="0"/>
                <a:ea typeface="メイリオ" panose="020B0604030504040204" pitchFamily="50" charset="-128"/>
              </a:rPr>
              <a:t>１人帰る</a:t>
            </a:r>
          </a:p>
        </p:txBody>
      </p:sp>
      <p:sp>
        <p:nvSpPr>
          <p:cNvPr id="58395"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7E6D3990-BAC9-4B8F-B784-220D8E3AFFDC}" type="slidenum">
              <a:rPr lang="en-US" altLang="ja-JP">
                <a:latin typeface="Calibri" panose="020F0502020204030204" pitchFamily="34" charset="0"/>
                <a:ea typeface="メイリオ" panose="020B0604030504040204" pitchFamily="50" charset="-128"/>
              </a:rPr>
              <a:pPr/>
              <a:t>54</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7934865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a:xfrm>
            <a:off x="685800" y="533400"/>
            <a:ext cx="7772400" cy="5715000"/>
          </a:xfrm>
        </p:spPr>
        <p:txBody>
          <a:bodyPr/>
          <a:lstStyle/>
          <a:p>
            <a:pPr eaLnBrk="1" hangingPunct="1">
              <a:buFontTx/>
              <a:buNone/>
            </a:pPr>
            <a:r>
              <a:rPr lang="ja-JP" altLang="en-US" dirty="0">
                <a:solidFill>
                  <a:srgbClr val="000066"/>
                </a:solidFill>
                <a:latin typeface="Calibri" panose="020F0502020204030204" pitchFamily="34" charset="0"/>
              </a:rPr>
              <a:t>（３）システム処理能力（</a:t>
            </a:r>
            <a:r>
              <a:rPr lang="en-US" altLang="ja-JP" dirty="0">
                <a:solidFill>
                  <a:srgbClr val="000066"/>
                </a:solidFill>
                <a:latin typeface="Calibri" panose="020F0502020204030204" pitchFamily="34" charset="0"/>
              </a:rPr>
              <a:t>ρ</a:t>
            </a:r>
            <a:r>
              <a:rPr lang="ja-JP" altLang="en-US" dirty="0">
                <a:solidFill>
                  <a:srgbClr val="000066"/>
                </a:solidFill>
                <a:latin typeface="Calibri" panose="020F0502020204030204" pitchFamily="34" charset="0"/>
              </a:rPr>
              <a:t>）を答えよ</a:t>
            </a:r>
            <a:r>
              <a:rPr lang="ja-JP" altLang="en-US" dirty="0">
                <a:latin typeface="Calibri" panose="020F0502020204030204" pitchFamily="34" charset="0"/>
              </a:rPr>
              <a:t>．</a:t>
            </a:r>
            <a:r>
              <a:rPr lang="ja-JP" altLang="en-US" dirty="0"/>
              <a:t> </a:t>
            </a:r>
          </a:p>
        </p:txBody>
      </p:sp>
      <p:sp>
        <p:nvSpPr>
          <p:cNvPr id="59395" name="Rectangle 3"/>
          <p:cNvSpPr>
            <a:spLocks noChangeArrowheads="1"/>
          </p:cNvSpPr>
          <p:nvPr/>
        </p:nvSpPr>
        <p:spPr bwMode="auto">
          <a:xfrm>
            <a:off x="5745183" y="2820989"/>
            <a:ext cx="528637" cy="487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9396" name="Rectangle 4"/>
          <p:cNvSpPr>
            <a:spLocks noChangeArrowheads="1"/>
          </p:cNvSpPr>
          <p:nvPr/>
        </p:nvSpPr>
        <p:spPr bwMode="auto">
          <a:xfrm>
            <a:off x="5745183" y="3430589"/>
            <a:ext cx="528637" cy="487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9397" name="Rectangle 5"/>
          <p:cNvSpPr>
            <a:spLocks noChangeArrowheads="1"/>
          </p:cNvSpPr>
          <p:nvPr/>
        </p:nvSpPr>
        <p:spPr bwMode="auto">
          <a:xfrm>
            <a:off x="5745183" y="4040189"/>
            <a:ext cx="528637" cy="487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9398" name="Rectangle 6"/>
          <p:cNvSpPr>
            <a:spLocks noChangeArrowheads="1"/>
          </p:cNvSpPr>
          <p:nvPr/>
        </p:nvSpPr>
        <p:spPr bwMode="auto">
          <a:xfrm>
            <a:off x="5745183" y="4649789"/>
            <a:ext cx="528637" cy="4873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9399" name="Text Box 7"/>
          <p:cNvSpPr txBox="1">
            <a:spLocks noChangeArrowheads="1"/>
          </p:cNvSpPr>
          <p:nvPr/>
        </p:nvSpPr>
        <p:spPr bwMode="auto">
          <a:xfrm>
            <a:off x="5013345" y="5060951"/>
            <a:ext cx="2209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000066"/>
                </a:solidFill>
                <a:latin typeface="Calibri" panose="020F0502020204030204" pitchFamily="34" charset="0"/>
                <a:ea typeface="メイリオ" panose="020B0604030504040204" pitchFamily="50" charset="-128"/>
              </a:rPr>
              <a:t>サーバ４つ</a:t>
            </a:r>
          </a:p>
        </p:txBody>
      </p:sp>
      <p:sp>
        <p:nvSpPr>
          <p:cNvPr id="59400" name="Line 8"/>
          <p:cNvSpPr>
            <a:spLocks noChangeShapeType="1"/>
          </p:cNvSpPr>
          <p:nvPr/>
        </p:nvSpPr>
        <p:spPr bwMode="auto">
          <a:xfrm flipV="1">
            <a:off x="3167083" y="3636964"/>
            <a:ext cx="138747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01" name="Line 9"/>
          <p:cNvSpPr>
            <a:spLocks noChangeShapeType="1"/>
          </p:cNvSpPr>
          <p:nvPr/>
        </p:nvSpPr>
        <p:spPr bwMode="auto">
          <a:xfrm>
            <a:off x="3167083" y="4246564"/>
            <a:ext cx="1387475" cy="79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02" name="Line 10"/>
          <p:cNvSpPr>
            <a:spLocks noChangeShapeType="1"/>
          </p:cNvSpPr>
          <p:nvPr/>
        </p:nvSpPr>
        <p:spPr bwMode="auto">
          <a:xfrm>
            <a:off x="4554558" y="3636964"/>
            <a:ext cx="0" cy="61753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03" name="Line 11"/>
          <p:cNvSpPr>
            <a:spLocks noChangeShapeType="1"/>
          </p:cNvSpPr>
          <p:nvPr/>
        </p:nvSpPr>
        <p:spPr bwMode="auto">
          <a:xfrm flipV="1">
            <a:off x="657295" y="4076353"/>
            <a:ext cx="1504950" cy="9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04" name="Text Box 12"/>
          <p:cNvSpPr txBox="1">
            <a:spLocks noChangeArrowheads="1"/>
          </p:cNvSpPr>
          <p:nvPr/>
        </p:nvSpPr>
        <p:spPr bwMode="auto">
          <a:xfrm>
            <a:off x="523945" y="3415953"/>
            <a:ext cx="99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solidFill>
                  <a:srgbClr val="000066"/>
                </a:solidFill>
                <a:latin typeface="Calibri" panose="020F0502020204030204" pitchFamily="34" charset="0"/>
                <a:ea typeface="メイリオ" panose="020B0604030504040204" pitchFamily="50" charset="-128"/>
              </a:rPr>
              <a:t>到着</a:t>
            </a:r>
          </a:p>
        </p:txBody>
      </p:sp>
      <p:sp>
        <p:nvSpPr>
          <p:cNvPr id="59405" name="Line 13"/>
          <p:cNvSpPr>
            <a:spLocks noChangeShapeType="1"/>
          </p:cNvSpPr>
          <p:nvPr/>
        </p:nvSpPr>
        <p:spPr bwMode="auto">
          <a:xfrm flipV="1">
            <a:off x="4554558" y="3941764"/>
            <a:ext cx="79375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06" name="Text Box 14"/>
          <p:cNvSpPr txBox="1">
            <a:spLocks noChangeArrowheads="1"/>
          </p:cNvSpPr>
          <p:nvPr/>
        </p:nvSpPr>
        <p:spPr bwMode="auto">
          <a:xfrm>
            <a:off x="2968645" y="4344989"/>
            <a:ext cx="182614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solidFill>
                  <a:srgbClr val="000066"/>
                </a:solidFill>
                <a:latin typeface="Calibri" panose="020F0502020204030204" pitchFamily="34" charset="0"/>
                <a:ea typeface="メイリオ" panose="020B0604030504040204" pitchFamily="50" charset="-128"/>
              </a:rPr>
              <a:t>待ち行列</a:t>
            </a:r>
          </a:p>
        </p:txBody>
      </p:sp>
      <p:sp>
        <p:nvSpPr>
          <p:cNvPr id="59407" name="Line 15"/>
          <p:cNvSpPr>
            <a:spLocks noChangeShapeType="1"/>
          </p:cNvSpPr>
          <p:nvPr/>
        </p:nvSpPr>
        <p:spPr bwMode="auto">
          <a:xfrm>
            <a:off x="4291033" y="3636964"/>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08" name="Line 16"/>
          <p:cNvSpPr>
            <a:spLocks noChangeShapeType="1"/>
          </p:cNvSpPr>
          <p:nvPr/>
        </p:nvSpPr>
        <p:spPr bwMode="auto">
          <a:xfrm>
            <a:off x="4025920" y="3636964"/>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09" name="Line 17"/>
          <p:cNvSpPr>
            <a:spLocks noChangeShapeType="1"/>
          </p:cNvSpPr>
          <p:nvPr/>
        </p:nvSpPr>
        <p:spPr bwMode="auto">
          <a:xfrm>
            <a:off x="3346540" y="3700117"/>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10" name="Line 18"/>
          <p:cNvSpPr>
            <a:spLocks noChangeShapeType="1"/>
          </p:cNvSpPr>
          <p:nvPr/>
        </p:nvSpPr>
        <p:spPr bwMode="auto">
          <a:xfrm>
            <a:off x="3081428" y="3700117"/>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11" name="Line 19"/>
          <p:cNvSpPr>
            <a:spLocks noChangeShapeType="1"/>
          </p:cNvSpPr>
          <p:nvPr/>
        </p:nvSpPr>
        <p:spPr bwMode="auto">
          <a:xfrm flipV="1">
            <a:off x="4554558" y="3454401"/>
            <a:ext cx="793750" cy="487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12" name="Line 20"/>
          <p:cNvSpPr>
            <a:spLocks noChangeShapeType="1"/>
          </p:cNvSpPr>
          <p:nvPr/>
        </p:nvSpPr>
        <p:spPr bwMode="auto">
          <a:xfrm>
            <a:off x="4554558" y="3941764"/>
            <a:ext cx="79375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13" name="Text Box 21"/>
          <p:cNvSpPr txBox="1">
            <a:spLocks noChangeArrowheads="1"/>
          </p:cNvSpPr>
          <p:nvPr/>
        </p:nvSpPr>
        <p:spPr bwMode="auto">
          <a:xfrm>
            <a:off x="498545" y="4895503"/>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ja-JP" sz="2400" dirty="0">
              <a:latin typeface="Calibri" panose="020F0502020204030204" pitchFamily="34" charset="0"/>
              <a:ea typeface="メイリオ" panose="020B0604030504040204" pitchFamily="50" charset="-128"/>
            </a:endParaRPr>
          </a:p>
        </p:txBody>
      </p:sp>
      <p:sp>
        <p:nvSpPr>
          <p:cNvPr id="59414" name="Text Box 22"/>
          <p:cNvSpPr txBox="1">
            <a:spLocks noChangeArrowheads="1"/>
          </p:cNvSpPr>
          <p:nvPr/>
        </p:nvSpPr>
        <p:spPr bwMode="auto">
          <a:xfrm>
            <a:off x="4510088" y="5608638"/>
            <a:ext cx="341632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336600"/>
                </a:solidFill>
                <a:latin typeface="Calibri" panose="020F0502020204030204" pitchFamily="34" charset="0"/>
                <a:ea typeface="メイリオ" panose="020B0604030504040204" pitchFamily="50" charset="-128"/>
              </a:rPr>
              <a:t>１分にあたり</a:t>
            </a:r>
          </a:p>
          <a:p>
            <a:pPr eaLnBrk="1" hangingPunct="1"/>
            <a:r>
              <a:rPr lang="ja-JP" altLang="en-US" sz="2800" dirty="0">
                <a:solidFill>
                  <a:srgbClr val="336600"/>
                </a:solidFill>
                <a:latin typeface="Calibri" panose="020F0502020204030204" pitchFamily="34" charset="0"/>
                <a:ea typeface="メイリオ" panose="020B0604030504040204" pitchFamily="50" charset="-128"/>
              </a:rPr>
              <a:t>平均３分の処理時間</a:t>
            </a:r>
          </a:p>
        </p:txBody>
      </p:sp>
      <p:sp>
        <p:nvSpPr>
          <p:cNvPr id="59415" name="Rectangle 23"/>
          <p:cNvSpPr>
            <a:spLocks noChangeArrowheads="1"/>
          </p:cNvSpPr>
          <p:nvPr/>
        </p:nvSpPr>
        <p:spPr bwMode="auto">
          <a:xfrm>
            <a:off x="2545865" y="2541579"/>
            <a:ext cx="6550005" cy="386399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59416" name="Line 24"/>
          <p:cNvSpPr>
            <a:spLocks noChangeShapeType="1"/>
          </p:cNvSpPr>
          <p:nvPr/>
        </p:nvSpPr>
        <p:spPr bwMode="auto">
          <a:xfrm flipV="1">
            <a:off x="6673021" y="3908426"/>
            <a:ext cx="1504950" cy="9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59417" name="Text Box 25"/>
          <p:cNvSpPr txBox="1">
            <a:spLocks noChangeArrowheads="1"/>
          </p:cNvSpPr>
          <p:nvPr/>
        </p:nvSpPr>
        <p:spPr bwMode="auto">
          <a:xfrm>
            <a:off x="6397695" y="4062395"/>
            <a:ext cx="26981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336600"/>
                </a:solidFill>
                <a:latin typeface="Calibri" panose="020F0502020204030204" pitchFamily="34" charset="0"/>
                <a:ea typeface="メイリオ" panose="020B0604030504040204" pitchFamily="50" charset="-128"/>
              </a:rPr>
              <a:t>１分あたり平均</a:t>
            </a:r>
          </a:p>
          <a:p>
            <a:pPr eaLnBrk="1" hangingPunct="1"/>
            <a:r>
              <a:rPr lang="ja-JP" altLang="en-US" sz="2800" dirty="0">
                <a:solidFill>
                  <a:srgbClr val="336600"/>
                </a:solidFill>
                <a:latin typeface="Calibri" panose="020F0502020204030204" pitchFamily="34" charset="0"/>
                <a:ea typeface="メイリオ" panose="020B0604030504040204" pitchFamily="50" charset="-128"/>
              </a:rPr>
              <a:t>１人帰る</a:t>
            </a:r>
          </a:p>
        </p:txBody>
      </p:sp>
      <p:sp>
        <p:nvSpPr>
          <p:cNvPr id="59418" name="Text Box 26"/>
          <p:cNvSpPr txBox="1">
            <a:spLocks noChangeArrowheads="1"/>
          </p:cNvSpPr>
          <p:nvPr/>
        </p:nvSpPr>
        <p:spPr bwMode="auto">
          <a:xfrm>
            <a:off x="-111055" y="4177953"/>
            <a:ext cx="26981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336600"/>
                </a:solidFill>
                <a:latin typeface="Calibri" panose="020F0502020204030204" pitchFamily="34" charset="0"/>
                <a:ea typeface="メイリオ" panose="020B0604030504040204" pitchFamily="50" charset="-128"/>
              </a:rPr>
              <a:t>１分あたり平均</a:t>
            </a:r>
          </a:p>
          <a:p>
            <a:pPr eaLnBrk="1" hangingPunct="1"/>
            <a:r>
              <a:rPr lang="ja-JP" altLang="en-US" sz="2800" dirty="0">
                <a:solidFill>
                  <a:srgbClr val="336600"/>
                </a:solidFill>
                <a:latin typeface="Calibri" panose="020F0502020204030204" pitchFamily="34" charset="0"/>
                <a:ea typeface="メイリオ" panose="020B0604030504040204" pitchFamily="50" charset="-128"/>
              </a:rPr>
              <a:t>１人到着する</a:t>
            </a:r>
          </a:p>
        </p:txBody>
      </p:sp>
      <p:sp>
        <p:nvSpPr>
          <p:cNvPr id="59419" name="Text Box 27"/>
          <p:cNvSpPr txBox="1">
            <a:spLocks noChangeArrowheads="1"/>
          </p:cNvSpPr>
          <p:nvPr/>
        </p:nvSpPr>
        <p:spPr bwMode="auto">
          <a:xfrm>
            <a:off x="974725" y="1285875"/>
            <a:ext cx="386035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latin typeface="Calibri" panose="020F0502020204030204" pitchFamily="34" charset="0"/>
                <a:ea typeface="メイリオ" panose="020B0604030504040204" pitchFamily="50" charset="-128"/>
              </a:rPr>
              <a:t>λ=1, </a:t>
            </a:r>
            <a:r>
              <a:rPr lang="ja-JP" altLang="en-US" sz="2800" dirty="0">
                <a:latin typeface="Calibri" panose="020F0502020204030204" pitchFamily="34" charset="0"/>
                <a:ea typeface="メイリオ" panose="020B0604030504040204" pitchFamily="50" charset="-128"/>
              </a:rPr>
              <a:t>Ｓ</a:t>
            </a:r>
            <a:r>
              <a:rPr lang="en-US" altLang="ja-JP" sz="2800" dirty="0">
                <a:latin typeface="Calibri" panose="020F0502020204030204" pitchFamily="34" charset="0"/>
                <a:ea typeface="メイリオ" panose="020B0604030504040204" pitchFamily="50" charset="-128"/>
              </a:rPr>
              <a:t>=4, μ=1/3 </a:t>
            </a:r>
            <a:r>
              <a:rPr lang="ja-JP" altLang="en-US" sz="2800" dirty="0">
                <a:latin typeface="Calibri" panose="020F0502020204030204" pitchFamily="34" charset="0"/>
                <a:ea typeface="メイリオ" panose="020B0604030504040204" pitchFamily="50" charset="-128"/>
              </a:rPr>
              <a:t>より，</a:t>
            </a:r>
          </a:p>
          <a:p>
            <a:pPr eaLnBrk="1" hangingPunct="1"/>
            <a:r>
              <a:rPr lang="en-US" altLang="ja-JP" sz="2800" dirty="0">
                <a:latin typeface="Calibri" panose="020F0502020204030204" pitchFamily="34" charset="0"/>
                <a:ea typeface="メイリオ" panose="020B0604030504040204" pitchFamily="50" charset="-128"/>
              </a:rPr>
              <a:t>ρ= λ</a:t>
            </a:r>
            <a:r>
              <a:rPr lang="ja-JP" altLang="en-US" sz="2800" dirty="0">
                <a:latin typeface="Calibri" panose="020F0502020204030204" pitchFamily="34" charset="0"/>
                <a:ea typeface="メイリオ" panose="020B0604030504040204" pitchFamily="50" charset="-128"/>
              </a:rPr>
              <a:t>／Ｓ</a:t>
            </a:r>
            <a:r>
              <a:rPr lang="en-US" altLang="ja-JP" sz="2800" dirty="0">
                <a:latin typeface="Calibri" panose="020F0502020204030204" pitchFamily="34" charset="0"/>
                <a:ea typeface="メイリオ" panose="020B0604030504040204" pitchFamily="50" charset="-128"/>
              </a:rPr>
              <a:t>μ</a:t>
            </a:r>
            <a:r>
              <a:rPr lang="ja-JP" altLang="en-US" sz="2800" dirty="0">
                <a:latin typeface="Calibri" panose="020F0502020204030204" pitchFamily="34" charset="0"/>
                <a:ea typeface="メイリオ" panose="020B0604030504040204" pitchFamily="50" charset="-128"/>
              </a:rPr>
              <a:t>　</a:t>
            </a:r>
            <a:r>
              <a:rPr lang="en-US" altLang="ja-JP" sz="2800" dirty="0">
                <a:latin typeface="Calibri" panose="020F0502020204030204" pitchFamily="34" charset="0"/>
                <a:ea typeface="メイリオ" panose="020B0604030504040204" pitchFamily="50" charset="-128"/>
              </a:rPr>
              <a:t>= </a:t>
            </a:r>
            <a:r>
              <a:rPr lang="ja-JP" altLang="en-US" sz="2800" dirty="0">
                <a:latin typeface="Calibri" panose="020F0502020204030204" pitchFamily="34" charset="0"/>
                <a:ea typeface="メイリオ" panose="020B0604030504040204" pitchFamily="50" charset="-128"/>
              </a:rPr>
              <a:t>３／４</a:t>
            </a:r>
          </a:p>
        </p:txBody>
      </p:sp>
      <p:sp>
        <p:nvSpPr>
          <p:cNvPr id="59420"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B0D6958B-DADF-4EEB-9567-E1B8062828D5}" type="slidenum">
              <a:rPr lang="en-US" altLang="ja-JP">
                <a:latin typeface="Calibri" panose="020F0502020204030204" pitchFamily="34" charset="0"/>
                <a:ea typeface="メイリオ" panose="020B0604030504040204" pitchFamily="50" charset="-128"/>
              </a:rPr>
              <a:pPr/>
              <a:t>55</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4625117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a:xfrm>
            <a:off x="755650" y="1052513"/>
            <a:ext cx="7772400" cy="5562600"/>
          </a:xfrm>
        </p:spPr>
        <p:txBody>
          <a:bodyPr/>
          <a:lstStyle/>
          <a:p>
            <a:pPr eaLnBrk="1" hangingPunct="1"/>
            <a:r>
              <a:rPr lang="ja-JP" altLang="en-US" dirty="0">
                <a:solidFill>
                  <a:srgbClr val="000066"/>
                </a:solidFill>
                <a:latin typeface="メイリオ" panose="020B0604030504040204" pitchFamily="50" charset="-128"/>
              </a:rPr>
              <a:t>１つの窓口しかない銀行を考える</a:t>
            </a:r>
          </a:p>
          <a:p>
            <a:pPr lvl="1" eaLnBrk="1" hangingPunct="1"/>
            <a:r>
              <a:rPr lang="ja-JP" altLang="en-US" dirty="0">
                <a:solidFill>
                  <a:srgbClr val="000066"/>
                </a:solidFill>
                <a:latin typeface="メイリオ" panose="020B0604030504040204" pitchFamily="50" charset="-128"/>
              </a:rPr>
              <a:t>客は，銀行にやってきたとき窓口が空いているかどうか確認する </a:t>
            </a:r>
          </a:p>
          <a:p>
            <a:pPr lvl="1" eaLnBrk="1" hangingPunct="1"/>
            <a:r>
              <a:rPr lang="ja-JP" altLang="en-US" dirty="0">
                <a:solidFill>
                  <a:srgbClr val="000066"/>
                </a:solidFill>
                <a:latin typeface="メイリオ" panose="020B0604030504040204" pitchFamily="50" charset="-128"/>
              </a:rPr>
              <a:t>空いていれば窓口で用事を済ませる</a:t>
            </a:r>
          </a:p>
          <a:p>
            <a:pPr lvl="1" eaLnBrk="1" hangingPunct="1"/>
            <a:r>
              <a:rPr lang="ja-JP" altLang="en-US" dirty="0">
                <a:solidFill>
                  <a:srgbClr val="000066"/>
                </a:solidFill>
                <a:latin typeface="メイリオ" panose="020B0604030504040204" pitchFamily="50" charset="-128"/>
              </a:rPr>
              <a:t>空いていなければあきらめて家に帰り，銀行の用事を忘れるものとする</a:t>
            </a:r>
            <a:r>
              <a:rPr lang="ja-JP" altLang="en-US" dirty="0"/>
              <a:t> </a:t>
            </a:r>
          </a:p>
        </p:txBody>
      </p:sp>
      <p:sp>
        <p:nvSpPr>
          <p:cNvPr id="60419" name="Rectangle 3"/>
          <p:cNvSpPr>
            <a:spLocks noChangeArrowheads="1"/>
          </p:cNvSpPr>
          <p:nvPr/>
        </p:nvSpPr>
        <p:spPr bwMode="auto">
          <a:xfrm>
            <a:off x="4156075" y="4779963"/>
            <a:ext cx="762000" cy="7159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60420" name="Line 4"/>
          <p:cNvSpPr>
            <a:spLocks noChangeShapeType="1"/>
          </p:cNvSpPr>
          <p:nvPr/>
        </p:nvSpPr>
        <p:spPr bwMode="auto">
          <a:xfrm flipV="1">
            <a:off x="1635125" y="5241925"/>
            <a:ext cx="1504950" cy="9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0421" name="Text Box 5"/>
          <p:cNvSpPr txBox="1">
            <a:spLocks noChangeArrowheads="1"/>
          </p:cNvSpPr>
          <p:nvPr/>
        </p:nvSpPr>
        <p:spPr bwMode="auto">
          <a:xfrm>
            <a:off x="1501775" y="4581525"/>
            <a:ext cx="9969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solidFill>
                  <a:srgbClr val="000066"/>
                </a:solidFill>
                <a:latin typeface="Calibri" panose="020F0502020204030204" pitchFamily="34" charset="0"/>
                <a:ea typeface="メイリオ" panose="020B0604030504040204" pitchFamily="50" charset="-128"/>
              </a:rPr>
              <a:t>到着</a:t>
            </a:r>
          </a:p>
        </p:txBody>
      </p:sp>
      <p:sp>
        <p:nvSpPr>
          <p:cNvPr id="60422" name="Text Box 6"/>
          <p:cNvSpPr txBox="1">
            <a:spLocks noChangeArrowheads="1"/>
          </p:cNvSpPr>
          <p:nvPr/>
        </p:nvSpPr>
        <p:spPr bwMode="auto">
          <a:xfrm>
            <a:off x="2022475" y="5770563"/>
            <a:ext cx="264687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solidFill>
                  <a:srgbClr val="000066"/>
                </a:solidFill>
                <a:latin typeface="Calibri" panose="020F0502020204030204" pitchFamily="34" charset="0"/>
                <a:ea typeface="メイリオ" panose="020B0604030504040204" pitchFamily="50" charset="-128"/>
              </a:rPr>
              <a:t>待ち行列なし</a:t>
            </a:r>
          </a:p>
        </p:txBody>
      </p:sp>
      <p:sp>
        <p:nvSpPr>
          <p:cNvPr id="60423" name="Text Box 7"/>
          <p:cNvSpPr txBox="1">
            <a:spLocks noChangeArrowheads="1"/>
          </p:cNvSpPr>
          <p:nvPr/>
        </p:nvSpPr>
        <p:spPr bwMode="auto">
          <a:xfrm>
            <a:off x="1476375" y="6061075"/>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ja-JP" sz="2400" dirty="0">
              <a:latin typeface="Calibri" panose="020F0502020204030204" pitchFamily="34" charset="0"/>
              <a:ea typeface="メイリオ" panose="020B0604030504040204" pitchFamily="50" charset="-128"/>
            </a:endParaRPr>
          </a:p>
        </p:txBody>
      </p:sp>
      <p:sp>
        <p:nvSpPr>
          <p:cNvPr id="60424" name="Line 8"/>
          <p:cNvSpPr>
            <a:spLocks noChangeShapeType="1"/>
          </p:cNvSpPr>
          <p:nvPr/>
        </p:nvSpPr>
        <p:spPr bwMode="auto">
          <a:xfrm flipV="1">
            <a:off x="5832475" y="5160963"/>
            <a:ext cx="1504950" cy="952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0425" name="Text Box 9"/>
          <p:cNvSpPr txBox="1">
            <a:spLocks noChangeArrowheads="1"/>
          </p:cNvSpPr>
          <p:nvPr/>
        </p:nvSpPr>
        <p:spPr bwMode="auto">
          <a:xfrm>
            <a:off x="5449888" y="5343525"/>
            <a:ext cx="26981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rgbClr val="336600"/>
                </a:solidFill>
                <a:latin typeface="Calibri" panose="020F0502020204030204" pitchFamily="34" charset="0"/>
                <a:ea typeface="メイリオ" panose="020B0604030504040204" pitchFamily="50" charset="-128"/>
              </a:rPr>
              <a:t>１分あたり平均</a:t>
            </a:r>
          </a:p>
          <a:p>
            <a:pPr eaLnBrk="1" hangingPunct="1"/>
            <a:r>
              <a:rPr lang="ja-JP" altLang="en-US" sz="2800" dirty="0">
                <a:solidFill>
                  <a:srgbClr val="336600"/>
                </a:solidFill>
                <a:latin typeface="Calibri" panose="020F0502020204030204" pitchFamily="34" charset="0"/>
                <a:ea typeface="メイリオ" panose="020B0604030504040204" pitchFamily="50" charset="-128"/>
              </a:rPr>
              <a:t>１人帰る</a:t>
            </a:r>
          </a:p>
        </p:txBody>
      </p:sp>
      <p:sp>
        <p:nvSpPr>
          <p:cNvPr id="60426" name="Rectangle 10"/>
          <p:cNvSpPr>
            <a:spLocks noGrp="1" noChangeArrowheads="1"/>
          </p:cNvSpPr>
          <p:nvPr>
            <p:ph type="title"/>
          </p:nvPr>
        </p:nvSpPr>
        <p:spPr>
          <a:xfrm>
            <a:off x="755650" y="260350"/>
            <a:ext cx="7772400" cy="658813"/>
          </a:xfrm>
        </p:spPr>
        <p:txBody>
          <a:bodyPr/>
          <a:lstStyle/>
          <a:p>
            <a:pPr eaLnBrk="1" hangingPunct="1"/>
            <a:r>
              <a:rPr lang="ja-JP" altLang="en-US"/>
              <a:t>練習２</a:t>
            </a:r>
          </a:p>
        </p:txBody>
      </p:sp>
      <p:sp>
        <p:nvSpPr>
          <p:cNvPr id="60427"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3ED525F6-2ABD-4689-9252-12712EFC2D88}" type="slidenum">
              <a:rPr lang="en-US" altLang="ja-JP">
                <a:latin typeface="Calibri" panose="020F0502020204030204" pitchFamily="34" charset="0"/>
                <a:ea typeface="メイリオ" panose="020B0604030504040204" pitchFamily="50" charset="-128"/>
              </a:rPr>
              <a:pPr/>
              <a:t>56</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27752520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a:xfrm>
            <a:off x="386862" y="590844"/>
            <a:ext cx="7772400" cy="5562600"/>
          </a:xfrm>
        </p:spPr>
        <p:txBody>
          <a:bodyPr/>
          <a:lstStyle/>
          <a:p>
            <a:pPr eaLnBrk="1" hangingPunct="1"/>
            <a:r>
              <a:rPr lang="ja-JP" altLang="en-US" sz="2800" dirty="0">
                <a:solidFill>
                  <a:srgbClr val="000066"/>
                </a:solidFill>
                <a:latin typeface="Calibri" panose="020F0502020204030204" pitchFamily="34" charset="0"/>
              </a:rPr>
              <a:t>客は，平均２０分あたり１人のポアソン分布で銀行に到着し，すべての客は窓口に１０分間（等しい時間）滞在するとしよう．</a:t>
            </a:r>
          </a:p>
          <a:p>
            <a:pPr lvl="1" eaLnBrk="1" hangingPunct="1"/>
            <a:r>
              <a:rPr lang="ja-JP" altLang="en-US" sz="2400" dirty="0">
                <a:solidFill>
                  <a:srgbClr val="000066"/>
                </a:solidFill>
                <a:latin typeface="Calibri" panose="020F0502020204030204" pitchFamily="34" charset="0"/>
              </a:rPr>
              <a:t>客があきらめて帰る確率はいくらか</a:t>
            </a:r>
            <a:endParaRPr lang="ja-JP" altLang="en-US" sz="2400" dirty="0"/>
          </a:p>
          <a:p>
            <a:pPr eaLnBrk="1" hangingPunct="1"/>
            <a:endParaRPr lang="ja-JP" altLang="en-US" sz="2800" dirty="0"/>
          </a:p>
          <a:p>
            <a:pPr lvl="1" eaLnBrk="1" hangingPunct="1"/>
            <a:r>
              <a:rPr lang="ja-JP" altLang="en-US" sz="2400" dirty="0">
                <a:solidFill>
                  <a:srgbClr val="336600"/>
                </a:solidFill>
              </a:rPr>
              <a:t>客の到着は</a:t>
            </a:r>
            <a:r>
              <a:rPr lang="en-US" altLang="ja-JP" sz="2400" dirty="0">
                <a:solidFill>
                  <a:srgbClr val="336600"/>
                </a:solidFill>
              </a:rPr>
              <a:t>λ = 1/20 </a:t>
            </a:r>
            <a:r>
              <a:rPr lang="ja-JP" altLang="en-US" sz="2400" dirty="0">
                <a:solidFill>
                  <a:srgbClr val="336600"/>
                </a:solidFill>
              </a:rPr>
              <a:t>のポアソン分布</a:t>
            </a:r>
          </a:p>
          <a:p>
            <a:pPr lvl="1" eaLnBrk="1" hangingPunct="1"/>
            <a:r>
              <a:rPr lang="en-US" altLang="ja-JP" sz="2400" dirty="0">
                <a:solidFill>
                  <a:srgbClr val="336600"/>
                </a:solidFill>
              </a:rPr>
              <a:t>t = 10 </a:t>
            </a:r>
            <a:r>
              <a:rPr lang="ja-JP" altLang="en-US" sz="2400" dirty="0">
                <a:solidFill>
                  <a:srgbClr val="336600"/>
                </a:solidFill>
              </a:rPr>
              <a:t>を                      　　       に代入</a:t>
            </a:r>
          </a:p>
          <a:p>
            <a:pPr lvl="1" eaLnBrk="1" hangingPunct="1"/>
            <a:endParaRPr lang="ja-JP" altLang="en-US" sz="2400" dirty="0">
              <a:solidFill>
                <a:srgbClr val="336600"/>
              </a:solidFill>
            </a:endParaRPr>
          </a:p>
          <a:p>
            <a:pPr lvl="1" eaLnBrk="1" hangingPunct="1"/>
            <a:r>
              <a:rPr lang="ja-JP" altLang="en-US" sz="2400" dirty="0">
                <a:solidFill>
                  <a:srgbClr val="336600"/>
                </a:solidFill>
              </a:rPr>
              <a:t>客が来てから次の客が来るまでの時間は， </a:t>
            </a:r>
            <a:r>
              <a:rPr lang="en-US" altLang="ja-JP" sz="2400" dirty="0">
                <a:solidFill>
                  <a:srgbClr val="336600"/>
                </a:solidFill>
              </a:rPr>
              <a:t>λ = 1/20 </a:t>
            </a:r>
            <a:r>
              <a:rPr lang="ja-JP" altLang="en-US" sz="2400" dirty="0">
                <a:solidFill>
                  <a:srgbClr val="336600"/>
                </a:solidFill>
              </a:rPr>
              <a:t>の指数分布</a:t>
            </a:r>
          </a:p>
          <a:p>
            <a:pPr lvl="1" eaLnBrk="1" hangingPunct="1"/>
            <a:r>
              <a:rPr lang="en-US" altLang="ja-JP" sz="2400" dirty="0">
                <a:solidFill>
                  <a:srgbClr val="336600"/>
                </a:solidFill>
              </a:rPr>
              <a:t>t = 10 </a:t>
            </a:r>
            <a:r>
              <a:rPr lang="ja-JP" altLang="en-US" sz="2400" dirty="0">
                <a:solidFill>
                  <a:srgbClr val="336600"/>
                </a:solidFill>
              </a:rPr>
              <a:t>を </a:t>
            </a:r>
            <a:r>
              <a:rPr lang="en-US" altLang="ja-JP" sz="2400" dirty="0">
                <a:solidFill>
                  <a:srgbClr val="336600"/>
                </a:solidFill>
              </a:rPr>
              <a:t>1- e   </a:t>
            </a:r>
            <a:r>
              <a:rPr lang="ja-JP" altLang="en-US" sz="2400" dirty="0">
                <a:solidFill>
                  <a:srgbClr val="336600"/>
                </a:solidFill>
              </a:rPr>
              <a:t>　　に代入</a:t>
            </a:r>
          </a:p>
          <a:p>
            <a:pPr lvl="1" eaLnBrk="1" hangingPunct="1"/>
            <a:endParaRPr lang="ja-JP" altLang="en-US" sz="2400" dirty="0"/>
          </a:p>
          <a:p>
            <a:pPr lvl="1" eaLnBrk="1" hangingPunct="1"/>
            <a:endParaRPr lang="en-US" altLang="ja-JP" sz="2400" dirty="0"/>
          </a:p>
        </p:txBody>
      </p:sp>
      <p:sp>
        <p:nvSpPr>
          <p:cNvPr id="61443" name="Text Box 3"/>
          <p:cNvSpPr txBox="1">
            <a:spLocks noChangeArrowheads="1"/>
          </p:cNvSpPr>
          <p:nvPr/>
        </p:nvSpPr>
        <p:spPr bwMode="auto">
          <a:xfrm>
            <a:off x="2154311" y="3097507"/>
            <a:ext cx="1741488" cy="823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solidFill>
                  <a:srgbClr val="336600"/>
                </a:solidFill>
                <a:latin typeface="Calibri" panose="020F0502020204030204" pitchFamily="34" charset="0"/>
                <a:ea typeface="メイリオ" panose="020B0604030504040204" pitchFamily="50" charset="-128"/>
              </a:rPr>
              <a:t> </a:t>
            </a:r>
            <a:r>
              <a:rPr lang="en-US" altLang="ja-JP" sz="4800" dirty="0">
                <a:solidFill>
                  <a:srgbClr val="336600"/>
                </a:solidFill>
                <a:latin typeface="Calibri" panose="020F0502020204030204" pitchFamily="34" charset="0"/>
                <a:ea typeface="メイリオ" panose="020B0604030504040204" pitchFamily="50" charset="-128"/>
              </a:rPr>
              <a:t> </a:t>
            </a:r>
          </a:p>
        </p:txBody>
      </p:sp>
      <p:sp>
        <p:nvSpPr>
          <p:cNvPr id="61444" name="Text Box 4"/>
          <p:cNvSpPr txBox="1">
            <a:spLocks noChangeArrowheads="1"/>
          </p:cNvSpPr>
          <p:nvPr/>
        </p:nvSpPr>
        <p:spPr bwMode="auto">
          <a:xfrm>
            <a:off x="2555949" y="3164182"/>
            <a:ext cx="90120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solidFill>
                  <a:srgbClr val="336600"/>
                </a:solidFill>
                <a:latin typeface="Calibri" panose="020F0502020204030204" pitchFamily="34" charset="0"/>
                <a:ea typeface="メイリオ" panose="020B0604030504040204" pitchFamily="50" charset="-128"/>
              </a:rPr>
              <a:t>(</a:t>
            </a:r>
            <a:r>
              <a:rPr lang="en-US" altLang="ja-JP" dirty="0" err="1">
                <a:solidFill>
                  <a:srgbClr val="336600"/>
                </a:solidFill>
                <a:latin typeface="Calibri" panose="020F0502020204030204" pitchFamily="34" charset="0"/>
                <a:ea typeface="メイリオ" panose="020B0604030504040204" pitchFamily="50" charset="-128"/>
              </a:rPr>
              <a:t>λt</a:t>
            </a:r>
            <a:r>
              <a:rPr lang="en-US" altLang="ja-JP" dirty="0">
                <a:solidFill>
                  <a:srgbClr val="336600"/>
                </a:solidFill>
                <a:latin typeface="Calibri" panose="020F0502020204030204" pitchFamily="34" charset="0"/>
                <a:ea typeface="メイリオ" panose="020B0604030504040204" pitchFamily="50" charset="-128"/>
              </a:rPr>
              <a:t>)   </a:t>
            </a:r>
            <a:r>
              <a:rPr lang="en-US" altLang="ja-JP" sz="2800" i="1" dirty="0">
                <a:solidFill>
                  <a:srgbClr val="336600"/>
                </a:solidFill>
                <a:latin typeface="Calibri" panose="020F0502020204030204" pitchFamily="34" charset="0"/>
                <a:ea typeface="メイリオ" panose="020B0604030504040204" pitchFamily="50" charset="-128"/>
              </a:rPr>
              <a:t>e</a:t>
            </a:r>
          </a:p>
        </p:txBody>
      </p:sp>
      <p:sp>
        <p:nvSpPr>
          <p:cNvPr id="61445" name="Text Box 5"/>
          <p:cNvSpPr txBox="1">
            <a:spLocks noChangeArrowheads="1"/>
          </p:cNvSpPr>
          <p:nvPr/>
        </p:nvSpPr>
        <p:spPr bwMode="auto">
          <a:xfrm>
            <a:off x="3292549" y="3646782"/>
            <a:ext cx="4587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solidFill>
                  <a:srgbClr val="336600"/>
                </a:solidFill>
                <a:latin typeface="Calibri" panose="020F0502020204030204" pitchFamily="34" charset="0"/>
                <a:ea typeface="メイリオ" panose="020B0604030504040204" pitchFamily="50" charset="-128"/>
              </a:rPr>
              <a:t>k! </a:t>
            </a:r>
          </a:p>
        </p:txBody>
      </p:sp>
      <p:sp>
        <p:nvSpPr>
          <p:cNvPr id="61446" name="Line 6"/>
          <p:cNvSpPr>
            <a:spLocks noChangeShapeType="1"/>
          </p:cNvSpPr>
          <p:nvPr/>
        </p:nvSpPr>
        <p:spPr bwMode="auto">
          <a:xfrm>
            <a:off x="2651199" y="3607095"/>
            <a:ext cx="17129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1447" name="Text Box 7"/>
          <p:cNvSpPr txBox="1">
            <a:spLocks noChangeArrowheads="1"/>
          </p:cNvSpPr>
          <p:nvPr/>
        </p:nvSpPr>
        <p:spPr bwMode="auto">
          <a:xfrm>
            <a:off x="2940124" y="3127669"/>
            <a:ext cx="311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solidFill>
                  <a:srgbClr val="336600"/>
                </a:solidFill>
                <a:latin typeface="Calibri" panose="020F0502020204030204" pitchFamily="34" charset="0"/>
                <a:ea typeface="メイリオ" panose="020B0604030504040204" pitchFamily="50" charset="-128"/>
              </a:rPr>
              <a:t>k</a:t>
            </a:r>
          </a:p>
        </p:txBody>
      </p:sp>
      <p:sp>
        <p:nvSpPr>
          <p:cNvPr id="61448" name="Text Box 8"/>
          <p:cNvSpPr txBox="1">
            <a:spLocks noChangeArrowheads="1"/>
          </p:cNvSpPr>
          <p:nvPr/>
        </p:nvSpPr>
        <p:spPr bwMode="auto">
          <a:xfrm>
            <a:off x="3371923" y="3127242"/>
            <a:ext cx="4651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solidFill>
                  <a:srgbClr val="336600"/>
                </a:solidFill>
                <a:latin typeface="Calibri" panose="020F0502020204030204" pitchFamily="34" charset="0"/>
                <a:ea typeface="メイリオ" panose="020B0604030504040204" pitchFamily="50" charset="-128"/>
              </a:rPr>
              <a:t>-</a:t>
            </a:r>
            <a:r>
              <a:rPr lang="en-US" altLang="ja-JP" dirty="0" err="1">
                <a:solidFill>
                  <a:srgbClr val="336600"/>
                </a:solidFill>
                <a:latin typeface="Calibri" panose="020F0502020204030204" pitchFamily="34" charset="0"/>
                <a:ea typeface="メイリオ" panose="020B0604030504040204" pitchFamily="50" charset="-128"/>
              </a:rPr>
              <a:t>λt</a:t>
            </a:r>
            <a:endParaRPr lang="en-US" altLang="ja-JP" dirty="0">
              <a:solidFill>
                <a:srgbClr val="336600"/>
              </a:solidFill>
              <a:latin typeface="Calibri" panose="020F0502020204030204" pitchFamily="34" charset="0"/>
              <a:ea typeface="メイリオ" panose="020B0604030504040204" pitchFamily="50" charset="-128"/>
            </a:endParaRPr>
          </a:p>
        </p:txBody>
      </p:sp>
      <p:sp>
        <p:nvSpPr>
          <p:cNvPr id="61449" name="Line 9"/>
          <p:cNvSpPr>
            <a:spLocks noChangeShapeType="1"/>
          </p:cNvSpPr>
          <p:nvPr/>
        </p:nvSpPr>
        <p:spPr bwMode="auto">
          <a:xfrm>
            <a:off x="4516511" y="3326107"/>
            <a:ext cx="0" cy="68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1450" name="Text Box 10"/>
          <p:cNvSpPr txBox="1">
            <a:spLocks noChangeArrowheads="1"/>
          </p:cNvSpPr>
          <p:nvPr/>
        </p:nvSpPr>
        <p:spPr bwMode="auto">
          <a:xfrm>
            <a:off x="4516511" y="3630907"/>
            <a:ext cx="633507"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400" dirty="0">
                <a:solidFill>
                  <a:srgbClr val="336600"/>
                </a:solidFill>
                <a:latin typeface="Calibri" panose="020F0502020204030204" pitchFamily="34" charset="0"/>
                <a:ea typeface="メイリオ" panose="020B0604030504040204" pitchFamily="50" charset="-128"/>
              </a:rPr>
              <a:t>k=0</a:t>
            </a:r>
          </a:p>
        </p:txBody>
      </p:sp>
      <p:sp>
        <p:nvSpPr>
          <p:cNvPr id="61451" name="Text Box 11"/>
          <p:cNvSpPr txBox="1">
            <a:spLocks noChangeArrowheads="1"/>
          </p:cNvSpPr>
          <p:nvPr/>
        </p:nvSpPr>
        <p:spPr bwMode="auto">
          <a:xfrm>
            <a:off x="2916311" y="4850107"/>
            <a:ext cx="4651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solidFill>
                  <a:srgbClr val="336600"/>
                </a:solidFill>
                <a:latin typeface="Calibri" panose="020F0502020204030204" pitchFamily="34" charset="0"/>
                <a:ea typeface="メイリオ" panose="020B0604030504040204" pitchFamily="50" charset="-128"/>
              </a:rPr>
              <a:t>-</a:t>
            </a:r>
            <a:r>
              <a:rPr lang="en-US" altLang="ja-JP" dirty="0" err="1">
                <a:solidFill>
                  <a:srgbClr val="336600"/>
                </a:solidFill>
                <a:latin typeface="Calibri" panose="020F0502020204030204" pitchFamily="34" charset="0"/>
                <a:ea typeface="メイリオ" panose="020B0604030504040204" pitchFamily="50" charset="-128"/>
              </a:rPr>
              <a:t>λt</a:t>
            </a:r>
            <a:endParaRPr lang="en-US" altLang="ja-JP" dirty="0">
              <a:solidFill>
                <a:srgbClr val="336600"/>
              </a:solidFill>
              <a:latin typeface="Calibri" panose="020F0502020204030204" pitchFamily="34" charset="0"/>
              <a:ea typeface="メイリオ" panose="020B0604030504040204" pitchFamily="50" charset="-128"/>
            </a:endParaRPr>
          </a:p>
        </p:txBody>
      </p:sp>
      <p:sp>
        <p:nvSpPr>
          <p:cNvPr id="61452"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A65BB26F-E904-42B6-BED8-C90CD3F35AA6}" type="slidenum">
              <a:rPr lang="en-US" altLang="ja-JP">
                <a:latin typeface="Calibri" panose="020F0502020204030204" pitchFamily="34" charset="0"/>
                <a:ea typeface="メイリオ" panose="020B0604030504040204" pitchFamily="50" charset="-128"/>
              </a:rPr>
              <a:pPr/>
              <a:t>57</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9863976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381000" y="958852"/>
            <a:ext cx="7772400" cy="4114800"/>
          </a:xfrm>
        </p:spPr>
        <p:txBody>
          <a:bodyPr/>
          <a:lstStyle/>
          <a:p>
            <a:pPr algn="just" eaLnBrk="1" hangingPunct="1"/>
            <a:r>
              <a:rPr lang="ja-JP" altLang="en-US" dirty="0">
                <a:solidFill>
                  <a:srgbClr val="000066"/>
                </a:solidFill>
                <a:latin typeface="Calibri" panose="020F0502020204030204" pitchFamily="34" charset="0"/>
              </a:rPr>
              <a:t>Ａさんの電話の話し時間は，平均５分）の指数分布に従うものと仮定する．</a:t>
            </a:r>
          </a:p>
          <a:p>
            <a:pPr lvl="1" algn="just" eaLnBrk="1" hangingPunct="1"/>
            <a:r>
              <a:rPr lang="ja-JP" altLang="en-US" dirty="0">
                <a:solidFill>
                  <a:srgbClr val="000066"/>
                </a:solidFill>
                <a:latin typeface="Calibri" panose="020F0502020204030204" pitchFamily="34" charset="0"/>
              </a:rPr>
              <a:t>Ａさんに電話をかけたらたまたま話し中であった．では，３分後に電話をかけたら再び話し中である確率はいくらか</a:t>
            </a:r>
          </a:p>
          <a:p>
            <a:pPr lvl="1" algn="just" eaLnBrk="1" hangingPunct="1"/>
            <a:r>
              <a:rPr lang="ja-JP" altLang="en-US" dirty="0">
                <a:solidFill>
                  <a:srgbClr val="336600"/>
                </a:solidFill>
              </a:rPr>
              <a:t>話し時間は，</a:t>
            </a:r>
            <a:r>
              <a:rPr lang="en-US" altLang="ja-JP" dirty="0">
                <a:solidFill>
                  <a:srgbClr val="336600"/>
                </a:solidFill>
              </a:rPr>
              <a:t>λ = 1/5 </a:t>
            </a:r>
            <a:r>
              <a:rPr lang="ja-JP" altLang="en-US" dirty="0">
                <a:solidFill>
                  <a:srgbClr val="336600"/>
                </a:solidFill>
              </a:rPr>
              <a:t>の指数分布</a:t>
            </a:r>
          </a:p>
          <a:p>
            <a:pPr lvl="1" eaLnBrk="1" hangingPunct="1"/>
            <a:r>
              <a:rPr lang="en-US" altLang="ja-JP" dirty="0">
                <a:solidFill>
                  <a:srgbClr val="336600"/>
                </a:solidFill>
              </a:rPr>
              <a:t>t = 3 </a:t>
            </a:r>
            <a:r>
              <a:rPr lang="ja-JP" altLang="en-US" dirty="0">
                <a:solidFill>
                  <a:srgbClr val="336600"/>
                </a:solidFill>
              </a:rPr>
              <a:t>を </a:t>
            </a:r>
            <a:r>
              <a:rPr lang="en-US" altLang="ja-JP" dirty="0">
                <a:solidFill>
                  <a:srgbClr val="336600"/>
                </a:solidFill>
              </a:rPr>
              <a:t>1- e   </a:t>
            </a:r>
            <a:r>
              <a:rPr lang="ja-JP" altLang="en-US" dirty="0">
                <a:solidFill>
                  <a:srgbClr val="336600"/>
                </a:solidFill>
              </a:rPr>
              <a:t>　　に代入</a:t>
            </a:r>
          </a:p>
        </p:txBody>
      </p:sp>
      <p:sp>
        <p:nvSpPr>
          <p:cNvPr id="62467" name="Line 3"/>
          <p:cNvSpPr>
            <a:spLocks noChangeShapeType="1"/>
          </p:cNvSpPr>
          <p:nvPr/>
        </p:nvSpPr>
        <p:spPr bwMode="auto">
          <a:xfrm>
            <a:off x="685800" y="6008688"/>
            <a:ext cx="7467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68" name="Line 4"/>
          <p:cNvSpPr>
            <a:spLocks noChangeShapeType="1"/>
          </p:cNvSpPr>
          <p:nvPr/>
        </p:nvSpPr>
        <p:spPr bwMode="auto">
          <a:xfrm>
            <a:off x="10668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69" name="Line 5"/>
          <p:cNvSpPr>
            <a:spLocks noChangeShapeType="1"/>
          </p:cNvSpPr>
          <p:nvPr/>
        </p:nvSpPr>
        <p:spPr bwMode="auto">
          <a:xfrm flipH="1">
            <a:off x="10668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0" name="Line 6"/>
          <p:cNvSpPr>
            <a:spLocks noChangeShapeType="1"/>
          </p:cNvSpPr>
          <p:nvPr/>
        </p:nvSpPr>
        <p:spPr bwMode="auto">
          <a:xfrm>
            <a:off x="18288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1" name="Line 7"/>
          <p:cNvSpPr>
            <a:spLocks noChangeShapeType="1"/>
          </p:cNvSpPr>
          <p:nvPr/>
        </p:nvSpPr>
        <p:spPr bwMode="auto">
          <a:xfrm flipH="1">
            <a:off x="18288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2" name="Line 8"/>
          <p:cNvSpPr>
            <a:spLocks noChangeShapeType="1"/>
          </p:cNvSpPr>
          <p:nvPr/>
        </p:nvSpPr>
        <p:spPr bwMode="auto">
          <a:xfrm>
            <a:off x="37338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3" name="Line 9"/>
          <p:cNvSpPr>
            <a:spLocks noChangeShapeType="1"/>
          </p:cNvSpPr>
          <p:nvPr/>
        </p:nvSpPr>
        <p:spPr bwMode="auto">
          <a:xfrm flipH="1">
            <a:off x="37338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4" name="Line 10"/>
          <p:cNvSpPr>
            <a:spLocks noChangeShapeType="1"/>
          </p:cNvSpPr>
          <p:nvPr/>
        </p:nvSpPr>
        <p:spPr bwMode="auto">
          <a:xfrm>
            <a:off x="46482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5" name="Line 11"/>
          <p:cNvSpPr>
            <a:spLocks noChangeShapeType="1"/>
          </p:cNvSpPr>
          <p:nvPr/>
        </p:nvSpPr>
        <p:spPr bwMode="auto">
          <a:xfrm flipH="1">
            <a:off x="46482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6" name="Line 12"/>
          <p:cNvSpPr>
            <a:spLocks noChangeShapeType="1"/>
          </p:cNvSpPr>
          <p:nvPr/>
        </p:nvSpPr>
        <p:spPr bwMode="auto">
          <a:xfrm>
            <a:off x="68580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7" name="Line 13"/>
          <p:cNvSpPr>
            <a:spLocks noChangeShapeType="1"/>
          </p:cNvSpPr>
          <p:nvPr/>
        </p:nvSpPr>
        <p:spPr bwMode="auto">
          <a:xfrm flipH="1">
            <a:off x="68580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8" name="Line 14"/>
          <p:cNvSpPr>
            <a:spLocks noChangeShapeType="1"/>
          </p:cNvSpPr>
          <p:nvPr/>
        </p:nvSpPr>
        <p:spPr bwMode="auto">
          <a:xfrm>
            <a:off x="82296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79" name="Line 15"/>
          <p:cNvSpPr>
            <a:spLocks noChangeShapeType="1"/>
          </p:cNvSpPr>
          <p:nvPr/>
        </p:nvSpPr>
        <p:spPr bwMode="auto">
          <a:xfrm flipH="1">
            <a:off x="8229600" y="5322888"/>
            <a:ext cx="30480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80" name="Line 16"/>
          <p:cNvSpPr>
            <a:spLocks noChangeShapeType="1"/>
          </p:cNvSpPr>
          <p:nvPr/>
        </p:nvSpPr>
        <p:spPr bwMode="auto">
          <a:xfrm>
            <a:off x="1219200" y="5475288"/>
            <a:ext cx="76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81" name="Line 17"/>
          <p:cNvSpPr>
            <a:spLocks noChangeShapeType="1"/>
          </p:cNvSpPr>
          <p:nvPr/>
        </p:nvSpPr>
        <p:spPr bwMode="auto">
          <a:xfrm>
            <a:off x="3886200" y="5475288"/>
            <a:ext cx="914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82" name="Line 18"/>
          <p:cNvSpPr>
            <a:spLocks noChangeShapeType="1"/>
          </p:cNvSpPr>
          <p:nvPr/>
        </p:nvSpPr>
        <p:spPr bwMode="auto">
          <a:xfrm>
            <a:off x="7010400" y="5475288"/>
            <a:ext cx="137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62483" name="Text Box 19"/>
          <p:cNvSpPr txBox="1">
            <a:spLocks noChangeArrowheads="1"/>
          </p:cNvSpPr>
          <p:nvPr/>
        </p:nvSpPr>
        <p:spPr bwMode="auto">
          <a:xfrm>
            <a:off x="5165725" y="6257925"/>
            <a:ext cx="29546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400" dirty="0">
                <a:latin typeface="Calibri" panose="020F0502020204030204" pitchFamily="34" charset="0"/>
                <a:ea typeface="メイリオ" panose="020B0604030504040204" pitchFamily="50" charset="-128"/>
              </a:rPr>
              <a:t>話し時間がランダム</a:t>
            </a:r>
          </a:p>
        </p:txBody>
      </p:sp>
      <p:sp>
        <p:nvSpPr>
          <p:cNvPr id="62484" name="Text Box 20"/>
          <p:cNvSpPr txBox="1">
            <a:spLocks noChangeArrowheads="1"/>
          </p:cNvSpPr>
          <p:nvPr/>
        </p:nvSpPr>
        <p:spPr bwMode="auto">
          <a:xfrm>
            <a:off x="2760663" y="3352802"/>
            <a:ext cx="4651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solidFill>
                  <a:srgbClr val="336600"/>
                </a:solidFill>
                <a:latin typeface="Calibri" panose="020F0502020204030204" pitchFamily="34" charset="0"/>
                <a:ea typeface="メイリオ" panose="020B0604030504040204" pitchFamily="50" charset="-128"/>
              </a:rPr>
              <a:t>-</a:t>
            </a:r>
            <a:r>
              <a:rPr lang="en-US" altLang="ja-JP" dirty="0" err="1">
                <a:solidFill>
                  <a:srgbClr val="336600"/>
                </a:solidFill>
                <a:latin typeface="Calibri" panose="020F0502020204030204" pitchFamily="34" charset="0"/>
                <a:ea typeface="メイリオ" panose="020B0604030504040204" pitchFamily="50" charset="-128"/>
              </a:rPr>
              <a:t>λt</a:t>
            </a:r>
            <a:endParaRPr lang="en-US" altLang="ja-JP" dirty="0">
              <a:solidFill>
                <a:srgbClr val="336600"/>
              </a:solidFill>
              <a:latin typeface="Calibri" panose="020F0502020204030204" pitchFamily="34" charset="0"/>
              <a:ea typeface="メイリオ" panose="020B0604030504040204" pitchFamily="50" charset="-128"/>
            </a:endParaRPr>
          </a:p>
        </p:txBody>
      </p:sp>
      <p:sp>
        <p:nvSpPr>
          <p:cNvPr id="62485" name="Rectangle 21"/>
          <p:cNvSpPr>
            <a:spLocks noGrp="1" noChangeArrowheads="1"/>
          </p:cNvSpPr>
          <p:nvPr>
            <p:ph type="title"/>
          </p:nvPr>
        </p:nvSpPr>
        <p:spPr>
          <a:xfrm>
            <a:off x="303213" y="239715"/>
            <a:ext cx="7772400" cy="803275"/>
          </a:xfrm>
        </p:spPr>
        <p:txBody>
          <a:bodyPr/>
          <a:lstStyle/>
          <a:p>
            <a:pPr eaLnBrk="1" hangingPunct="1"/>
            <a:r>
              <a:rPr lang="ja-JP" altLang="en-US"/>
              <a:t>練習３</a:t>
            </a:r>
          </a:p>
        </p:txBody>
      </p:sp>
      <p:sp>
        <p:nvSpPr>
          <p:cNvPr id="62486"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4AD174EF-21C4-4081-9243-E537EFEA88CA}" type="slidenum">
              <a:rPr lang="en-US" altLang="ja-JP">
                <a:latin typeface="Calibri" panose="020F0502020204030204" pitchFamily="34" charset="0"/>
                <a:ea typeface="メイリオ" panose="020B0604030504040204" pitchFamily="50" charset="-128"/>
              </a:rPr>
              <a:pPr/>
              <a:t>58</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508603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hangingPunct="1"/>
            <a:r>
              <a:rPr lang="ja-JP" altLang="en-US"/>
              <a:t>待ち行列</a:t>
            </a:r>
          </a:p>
        </p:txBody>
      </p:sp>
      <p:sp>
        <p:nvSpPr>
          <p:cNvPr id="10243" name="Rectangle 3"/>
          <p:cNvSpPr>
            <a:spLocks noGrp="1" noChangeArrowheads="1"/>
          </p:cNvSpPr>
          <p:nvPr>
            <p:ph type="body" idx="1"/>
          </p:nvPr>
        </p:nvSpPr>
        <p:spPr>
          <a:xfrm>
            <a:off x="321845" y="846253"/>
            <a:ext cx="7218438" cy="5333166"/>
          </a:xfrm>
        </p:spPr>
        <p:txBody>
          <a:bodyPr/>
          <a:lstStyle/>
          <a:p>
            <a:pPr eaLnBrk="1" hangingPunct="1"/>
            <a:r>
              <a:rPr lang="ja-JP" altLang="en-US"/>
              <a:t>処理を受けるために順番待ちをする人がなす列</a:t>
            </a:r>
          </a:p>
          <a:p>
            <a:pPr lvl="1" eaLnBrk="1" hangingPunct="1"/>
            <a:r>
              <a:rPr lang="ja-JP" altLang="en-US"/>
              <a:t>銀行の窓口や入場券売り場など</a:t>
            </a:r>
          </a:p>
        </p:txBody>
      </p:sp>
      <p:sp>
        <p:nvSpPr>
          <p:cNvPr id="10244"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A6B3AF4F-A209-436B-A8F6-2689C0F4D0DE}" type="slidenum">
              <a:rPr lang="en-US" altLang="ja-JP">
                <a:latin typeface="Calibri" panose="020F0502020204030204" pitchFamily="34" charset="0"/>
                <a:ea typeface="メイリオ" panose="020B0604030504040204" pitchFamily="50" charset="-128"/>
              </a:rPr>
              <a:pPr/>
              <a:t>6</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14846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228599"/>
            <a:ext cx="7080738" cy="1233489"/>
          </a:xfrm>
        </p:spPr>
        <p:txBody>
          <a:bodyPr/>
          <a:lstStyle/>
          <a:p>
            <a:pPr eaLnBrk="1" hangingPunct="1"/>
            <a:r>
              <a:rPr lang="ja-JP" altLang="en-US" sz="3600" dirty="0"/>
              <a:t>待ち行列の長さ，システム内のジョブ総数</a:t>
            </a:r>
          </a:p>
        </p:txBody>
      </p:sp>
      <p:grpSp>
        <p:nvGrpSpPr>
          <p:cNvPr id="11267" name="Group 3"/>
          <p:cNvGrpSpPr>
            <a:grpSpLocks/>
          </p:cNvGrpSpPr>
          <p:nvPr/>
        </p:nvGrpSpPr>
        <p:grpSpPr bwMode="auto">
          <a:xfrm>
            <a:off x="1676400" y="1524000"/>
            <a:ext cx="5638800" cy="3962400"/>
            <a:chOff x="768" y="864"/>
            <a:chExt cx="4128" cy="3072"/>
          </a:xfrm>
        </p:grpSpPr>
        <p:sp>
          <p:nvSpPr>
            <p:cNvPr id="11273" name="Line 4"/>
            <p:cNvSpPr>
              <a:spLocks noChangeShapeType="1"/>
            </p:cNvSpPr>
            <p:nvPr/>
          </p:nvSpPr>
          <p:spPr bwMode="auto">
            <a:xfrm>
              <a:off x="1632" y="2112"/>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74" name="Line 5"/>
            <p:cNvSpPr>
              <a:spLocks noChangeShapeType="1"/>
            </p:cNvSpPr>
            <p:nvPr/>
          </p:nvSpPr>
          <p:spPr bwMode="auto">
            <a:xfrm>
              <a:off x="1632" y="2688"/>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75" name="Line 6"/>
            <p:cNvSpPr>
              <a:spLocks noChangeShapeType="1"/>
            </p:cNvSpPr>
            <p:nvPr/>
          </p:nvSpPr>
          <p:spPr bwMode="auto">
            <a:xfrm>
              <a:off x="30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76" name="Line 7"/>
            <p:cNvSpPr>
              <a:spLocks noChangeShapeType="1"/>
            </p:cNvSpPr>
            <p:nvPr/>
          </p:nvSpPr>
          <p:spPr bwMode="auto">
            <a:xfrm>
              <a:off x="278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77" name="Line 8"/>
            <p:cNvSpPr>
              <a:spLocks noChangeShapeType="1"/>
            </p:cNvSpPr>
            <p:nvPr/>
          </p:nvSpPr>
          <p:spPr bwMode="auto">
            <a:xfrm>
              <a:off x="254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78" name="Line 9"/>
            <p:cNvSpPr>
              <a:spLocks noChangeShapeType="1"/>
            </p:cNvSpPr>
            <p:nvPr/>
          </p:nvSpPr>
          <p:spPr bwMode="auto">
            <a:xfrm>
              <a:off x="230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79" name="Line 10"/>
            <p:cNvSpPr>
              <a:spLocks noChangeShapeType="1"/>
            </p:cNvSpPr>
            <p:nvPr/>
          </p:nvSpPr>
          <p:spPr bwMode="auto">
            <a:xfrm>
              <a:off x="206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80" name="Line 11"/>
            <p:cNvSpPr>
              <a:spLocks noChangeShapeType="1"/>
            </p:cNvSpPr>
            <p:nvPr/>
          </p:nvSpPr>
          <p:spPr bwMode="auto">
            <a:xfrm>
              <a:off x="18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81" name="Line 12"/>
            <p:cNvSpPr>
              <a:spLocks noChangeShapeType="1"/>
            </p:cNvSpPr>
            <p:nvPr/>
          </p:nvSpPr>
          <p:spPr bwMode="auto">
            <a:xfrm>
              <a:off x="768" y="2400"/>
              <a:ext cx="72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82" name="Text Box 13"/>
            <p:cNvSpPr txBox="1">
              <a:spLocks noChangeArrowheads="1"/>
            </p:cNvSpPr>
            <p:nvPr/>
          </p:nvSpPr>
          <p:spPr bwMode="auto">
            <a:xfrm>
              <a:off x="768" y="1920"/>
              <a:ext cx="730" cy="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到着</a:t>
              </a:r>
            </a:p>
          </p:txBody>
        </p:sp>
        <p:sp>
          <p:nvSpPr>
            <p:cNvPr id="11283" name="Rectangle 14"/>
            <p:cNvSpPr>
              <a:spLocks noChangeArrowheads="1"/>
            </p:cNvSpPr>
            <p:nvPr/>
          </p:nvSpPr>
          <p:spPr bwMode="auto">
            <a:xfrm>
              <a:off x="3936" y="139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1284" name="Rectangle 15"/>
            <p:cNvSpPr>
              <a:spLocks noChangeArrowheads="1"/>
            </p:cNvSpPr>
            <p:nvPr/>
          </p:nvSpPr>
          <p:spPr bwMode="auto">
            <a:xfrm>
              <a:off x="3936" y="2016"/>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1285" name="Rectangle 16"/>
            <p:cNvSpPr>
              <a:spLocks noChangeArrowheads="1"/>
            </p:cNvSpPr>
            <p:nvPr/>
          </p:nvSpPr>
          <p:spPr bwMode="auto">
            <a:xfrm>
              <a:off x="3936" y="355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1286" name="Oval 17"/>
            <p:cNvSpPr>
              <a:spLocks noChangeArrowheads="1"/>
            </p:cNvSpPr>
            <p:nvPr/>
          </p:nvSpPr>
          <p:spPr bwMode="auto">
            <a:xfrm>
              <a:off x="4128" y="264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1287" name="Oval 18"/>
            <p:cNvSpPr>
              <a:spLocks noChangeArrowheads="1"/>
            </p:cNvSpPr>
            <p:nvPr/>
          </p:nvSpPr>
          <p:spPr bwMode="auto">
            <a:xfrm>
              <a:off x="4128" y="2832"/>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1288" name="Oval 19"/>
            <p:cNvSpPr>
              <a:spLocks noChangeArrowheads="1"/>
            </p:cNvSpPr>
            <p:nvPr/>
          </p:nvSpPr>
          <p:spPr bwMode="auto">
            <a:xfrm>
              <a:off x="4128" y="3024"/>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1289" name="Line 20"/>
            <p:cNvSpPr>
              <a:spLocks noChangeShapeType="1"/>
            </p:cNvSpPr>
            <p:nvPr/>
          </p:nvSpPr>
          <p:spPr bwMode="auto">
            <a:xfrm flipV="1">
              <a:off x="3024" y="1584"/>
              <a:ext cx="912" cy="81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90" name="Line 21"/>
            <p:cNvSpPr>
              <a:spLocks noChangeShapeType="1"/>
            </p:cNvSpPr>
            <p:nvPr/>
          </p:nvSpPr>
          <p:spPr bwMode="auto">
            <a:xfrm flipV="1">
              <a:off x="3024" y="2208"/>
              <a:ext cx="912"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91" name="Line 22"/>
            <p:cNvSpPr>
              <a:spLocks noChangeShapeType="1"/>
            </p:cNvSpPr>
            <p:nvPr/>
          </p:nvSpPr>
          <p:spPr bwMode="auto">
            <a:xfrm>
              <a:off x="3024" y="2400"/>
              <a:ext cx="912" cy="13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92" name="Line 23"/>
            <p:cNvSpPr>
              <a:spLocks noChangeShapeType="1"/>
            </p:cNvSpPr>
            <p:nvPr/>
          </p:nvSpPr>
          <p:spPr bwMode="auto">
            <a:xfrm flipV="1">
              <a:off x="4368" y="1584"/>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93" name="Line 24"/>
            <p:cNvSpPr>
              <a:spLocks noChangeShapeType="1"/>
            </p:cNvSpPr>
            <p:nvPr/>
          </p:nvSpPr>
          <p:spPr bwMode="auto">
            <a:xfrm flipV="1">
              <a:off x="4368" y="2208"/>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94" name="Line 25"/>
            <p:cNvSpPr>
              <a:spLocks noChangeShapeType="1"/>
            </p:cNvSpPr>
            <p:nvPr/>
          </p:nvSpPr>
          <p:spPr bwMode="auto">
            <a:xfrm flipV="1">
              <a:off x="4368" y="3792"/>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1295" name="Text Box 26"/>
            <p:cNvSpPr txBox="1">
              <a:spLocks noChangeArrowheads="1"/>
            </p:cNvSpPr>
            <p:nvPr/>
          </p:nvSpPr>
          <p:spPr bwMode="auto">
            <a:xfrm>
              <a:off x="3744" y="864"/>
              <a:ext cx="1036"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サーバ</a:t>
              </a:r>
            </a:p>
          </p:txBody>
        </p:sp>
        <p:sp>
          <p:nvSpPr>
            <p:cNvPr id="11296" name="Text Box 27"/>
            <p:cNvSpPr txBox="1">
              <a:spLocks noChangeArrowheads="1"/>
            </p:cNvSpPr>
            <p:nvPr/>
          </p:nvSpPr>
          <p:spPr bwMode="auto">
            <a:xfrm>
              <a:off x="1776" y="2832"/>
              <a:ext cx="1337" cy="4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待ち行列</a:t>
              </a:r>
            </a:p>
          </p:txBody>
        </p:sp>
      </p:grpSp>
      <p:sp>
        <p:nvSpPr>
          <p:cNvPr id="11268" name="AutoShape 28"/>
          <p:cNvSpPr>
            <a:spLocks/>
          </p:cNvSpPr>
          <p:nvPr/>
        </p:nvSpPr>
        <p:spPr bwMode="auto">
          <a:xfrm rot="-5400000">
            <a:off x="3733800" y="4038600"/>
            <a:ext cx="228600" cy="1905000"/>
          </a:xfrm>
          <a:prstGeom prst="leftBracket">
            <a:avLst>
              <a:gd name="adj" fmla="val 69444"/>
            </a:avLst>
          </a:prstGeom>
          <a:noFill/>
          <a:ln w="2857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1269" name="AutoShape 29"/>
          <p:cNvSpPr>
            <a:spLocks/>
          </p:cNvSpPr>
          <p:nvPr/>
        </p:nvSpPr>
        <p:spPr bwMode="auto">
          <a:xfrm rot="-5400000">
            <a:off x="4724400" y="3962400"/>
            <a:ext cx="304800" cy="3962400"/>
          </a:xfrm>
          <a:prstGeom prst="leftBracket">
            <a:avLst>
              <a:gd name="adj" fmla="val 108333"/>
            </a:avLst>
          </a:prstGeom>
          <a:noFill/>
          <a:ln w="28575">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1270" name="Text Box 30"/>
          <p:cNvSpPr txBox="1">
            <a:spLocks noChangeArrowheads="1"/>
          </p:cNvSpPr>
          <p:nvPr/>
        </p:nvSpPr>
        <p:spPr bwMode="auto">
          <a:xfrm>
            <a:off x="2514600" y="5105400"/>
            <a:ext cx="275907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b="1" dirty="0">
                <a:solidFill>
                  <a:srgbClr val="C00000"/>
                </a:solidFill>
                <a:latin typeface="Calibri" panose="020F0502020204030204" pitchFamily="34" charset="0"/>
                <a:ea typeface="メイリオ" panose="020B0604030504040204" pitchFamily="50" charset="-128"/>
              </a:rPr>
              <a:t>待ち行列の長さ</a:t>
            </a:r>
          </a:p>
        </p:txBody>
      </p:sp>
      <p:sp>
        <p:nvSpPr>
          <p:cNvPr id="11271" name="Text Box 31"/>
          <p:cNvSpPr txBox="1">
            <a:spLocks noChangeArrowheads="1"/>
          </p:cNvSpPr>
          <p:nvPr/>
        </p:nvSpPr>
        <p:spPr bwMode="auto">
          <a:xfrm>
            <a:off x="2971800" y="6096000"/>
            <a:ext cx="477316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solidFill>
                  <a:schemeClr val="tx2"/>
                </a:solidFill>
                <a:latin typeface="Calibri" panose="020F0502020204030204" pitchFamily="34" charset="0"/>
                <a:ea typeface="メイリオ" panose="020B0604030504040204" pitchFamily="50" charset="-128"/>
              </a:rPr>
              <a:t>システム内の</a:t>
            </a:r>
            <a:r>
              <a:rPr lang="ja-JP" altLang="en-US" sz="2800" b="1" dirty="0">
                <a:solidFill>
                  <a:srgbClr val="C00000"/>
                </a:solidFill>
                <a:latin typeface="Calibri" panose="020F0502020204030204" pitchFamily="34" charset="0"/>
                <a:ea typeface="メイリオ" panose="020B0604030504040204" pitchFamily="50" charset="-128"/>
              </a:rPr>
              <a:t>ジョブ総数</a:t>
            </a:r>
          </a:p>
        </p:txBody>
      </p:sp>
      <p:sp>
        <p:nvSpPr>
          <p:cNvPr id="11272"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CF045DFA-D994-4170-AD6D-E805E89D5FA8}" type="slidenum">
              <a:rPr lang="en-US" altLang="ja-JP">
                <a:latin typeface="Calibri" panose="020F0502020204030204" pitchFamily="34" charset="0"/>
                <a:ea typeface="メイリオ" panose="020B0604030504040204" pitchFamily="50" charset="-128"/>
              </a:rPr>
              <a:pPr/>
              <a:t>7</a:t>
            </a:fld>
            <a:endParaRPr lang="en-US" altLang="ja-JP" dirty="0">
              <a:latin typeface="Calibri" panose="020F0502020204030204" pitchFamily="34" charset="0"/>
              <a:ea typeface="メイリオ" panose="020B0604030504040204" pitchFamily="50" charset="-128"/>
            </a:endParaRPr>
          </a:p>
        </p:txBody>
      </p:sp>
    </p:spTree>
    <p:extLst>
      <p:ext uri="{BB962C8B-B14F-4D97-AF65-F5344CB8AC3E}">
        <p14:creationId xmlns:p14="http://schemas.microsoft.com/office/powerpoint/2010/main" val="3421377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ext Box 3"/>
          <p:cNvSpPr txBox="1">
            <a:spLocks noChangeArrowheads="1"/>
          </p:cNvSpPr>
          <p:nvPr/>
        </p:nvSpPr>
        <p:spPr bwMode="auto">
          <a:xfrm>
            <a:off x="1676400" y="2019300"/>
            <a:ext cx="3048000"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3200" b="1" u="sng" dirty="0">
                <a:solidFill>
                  <a:srgbClr val="C00000"/>
                </a:solidFill>
                <a:latin typeface="Calibri" panose="020F0502020204030204" pitchFamily="34" charset="0"/>
                <a:ea typeface="メイリオ" panose="020B0604030504040204" pitchFamily="50" charset="-128"/>
              </a:rPr>
              <a:t>待ち時間</a:t>
            </a:r>
          </a:p>
          <a:p>
            <a:pPr algn="ctr" eaLnBrk="1" hangingPunct="1"/>
            <a:r>
              <a:rPr lang="ja-JP" altLang="en-US" sz="2800" dirty="0">
                <a:solidFill>
                  <a:schemeClr val="tx2"/>
                </a:solidFill>
                <a:latin typeface="Calibri" panose="020F0502020204030204" pitchFamily="34" charset="0"/>
                <a:ea typeface="メイリオ" panose="020B0604030504040204" pitchFamily="50" charset="-128"/>
              </a:rPr>
              <a:t>ジョブ到着から</a:t>
            </a:r>
          </a:p>
          <a:p>
            <a:pPr algn="ctr" eaLnBrk="1" hangingPunct="1"/>
            <a:r>
              <a:rPr lang="ja-JP" altLang="en-US" sz="2800" dirty="0">
                <a:solidFill>
                  <a:schemeClr val="tx2"/>
                </a:solidFill>
                <a:latin typeface="Calibri" panose="020F0502020204030204" pitchFamily="34" charset="0"/>
                <a:ea typeface="メイリオ" panose="020B0604030504040204" pitchFamily="50" charset="-128"/>
              </a:rPr>
              <a:t>サービス開始まで</a:t>
            </a:r>
          </a:p>
        </p:txBody>
      </p:sp>
      <p:grpSp>
        <p:nvGrpSpPr>
          <p:cNvPr id="12292" name="Group 4"/>
          <p:cNvGrpSpPr>
            <a:grpSpLocks/>
          </p:cNvGrpSpPr>
          <p:nvPr/>
        </p:nvGrpSpPr>
        <p:grpSpPr bwMode="auto">
          <a:xfrm>
            <a:off x="381000" y="1409700"/>
            <a:ext cx="6553200" cy="4876800"/>
            <a:chOff x="768" y="864"/>
            <a:chExt cx="4128" cy="3072"/>
          </a:xfrm>
        </p:grpSpPr>
        <p:sp>
          <p:nvSpPr>
            <p:cNvPr id="12300" name="Line 5"/>
            <p:cNvSpPr>
              <a:spLocks noChangeShapeType="1"/>
            </p:cNvSpPr>
            <p:nvPr/>
          </p:nvSpPr>
          <p:spPr bwMode="auto">
            <a:xfrm>
              <a:off x="1632" y="2112"/>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01" name="Line 6"/>
            <p:cNvSpPr>
              <a:spLocks noChangeShapeType="1"/>
            </p:cNvSpPr>
            <p:nvPr/>
          </p:nvSpPr>
          <p:spPr bwMode="auto">
            <a:xfrm>
              <a:off x="1632" y="2688"/>
              <a:ext cx="1392"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02" name="Line 7"/>
            <p:cNvSpPr>
              <a:spLocks noChangeShapeType="1"/>
            </p:cNvSpPr>
            <p:nvPr/>
          </p:nvSpPr>
          <p:spPr bwMode="auto">
            <a:xfrm>
              <a:off x="30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03" name="Line 8"/>
            <p:cNvSpPr>
              <a:spLocks noChangeShapeType="1"/>
            </p:cNvSpPr>
            <p:nvPr/>
          </p:nvSpPr>
          <p:spPr bwMode="auto">
            <a:xfrm>
              <a:off x="278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04" name="Line 9"/>
            <p:cNvSpPr>
              <a:spLocks noChangeShapeType="1"/>
            </p:cNvSpPr>
            <p:nvPr/>
          </p:nvSpPr>
          <p:spPr bwMode="auto">
            <a:xfrm>
              <a:off x="254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05" name="Line 10"/>
            <p:cNvSpPr>
              <a:spLocks noChangeShapeType="1"/>
            </p:cNvSpPr>
            <p:nvPr/>
          </p:nvSpPr>
          <p:spPr bwMode="auto">
            <a:xfrm>
              <a:off x="230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06" name="Line 11"/>
            <p:cNvSpPr>
              <a:spLocks noChangeShapeType="1"/>
            </p:cNvSpPr>
            <p:nvPr/>
          </p:nvSpPr>
          <p:spPr bwMode="auto">
            <a:xfrm>
              <a:off x="206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07" name="Line 12"/>
            <p:cNvSpPr>
              <a:spLocks noChangeShapeType="1"/>
            </p:cNvSpPr>
            <p:nvPr/>
          </p:nvSpPr>
          <p:spPr bwMode="auto">
            <a:xfrm>
              <a:off x="1824" y="2112"/>
              <a:ext cx="0" cy="57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08" name="Line 13"/>
            <p:cNvSpPr>
              <a:spLocks noChangeShapeType="1"/>
            </p:cNvSpPr>
            <p:nvPr/>
          </p:nvSpPr>
          <p:spPr bwMode="auto">
            <a:xfrm>
              <a:off x="768" y="2400"/>
              <a:ext cx="72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09" name="Text Box 14"/>
            <p:cNvSpPr txBox="1">
              <a:spLocks noChangeArrowheads="1"/>
            </p:cNvSpPr>
            <p:nvPr/>
          </p:nvSpPr>
          <p:spPr bwMode="auto">
            <a:xfrm>
              <a:off x="768" y="1920"/>
              <a:ext cx="628" cy="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到着</a:t>
              </a:r>
            </a:p>
          </p:txBody>
        </p:sp>
        <p:sp>
          <p:nvSpPr>
            <p:cNvPr id="12310" name="Rectangle 15"/>
            <p:cNvSpPr>
              <a:spLocks noChangeArrowheads="1"/>
            </p:cNvSpPr>
            <p:nvPr/>
          </p:nvSpPr>
          <p:spPr bwMode="auto">
            <a:xfrm>
              <a:off x="3936" y="139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2311" name="Rectangle 16"/>
            <p:cNvSpPr>
              <a:spLocks noChangeArrowheads="1"/>
            </p:cNvSpPr>
            <p:nvPr/>
          </p:nvSpPr>
          <p:spPr bwMode="auto">
            <a:xfrm>
              <a:off x="3936" y="2016"/>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2312" name="Rectangle 17"/>
            <p:cNvSpPr>
              <a:spLocks noChangeArrowheads="1"/>
            </p:cNvSpPr>
            <p:nvPr/>
          </p:nvSpPr>
          <p:spPr bwMode="auto">
            <a:xfrm>
              <a:off x="3936" y="3552"/>
              <a:ext cx="432" cy="384"/>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2313" name="Oval 18"/>
            <p:cNvSpPr>
              <a:spLocks noChangeArrowheads="1"/>
            </p:cNvSpPr>
            <p:nvPr/>
          </p:nvSpPr>
          <p:spPr bwMode="auto">
            <a:xfrm>
              <a:off x="4128" y="2640"/>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2314" name="Oval 19"/>
            <p:cNvSpPr>
              <a:spLocks noChangeArrowheads="1"/>
            </p:cNvSpPr>
            <p:nvPr/>
          </p:nvSpPr>
          <p:spPr bwMode="auto">
            <a:xfrm>
              <a:off x="4128" y="2832"/>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2315" name="Oval 20"/>
            <p:cNvSpPr>
              <a:spLocks noChangeArrowheads="1"/>
            </p:cNvSpPr>
            <p:nvPr/>
          </p:nvSpPr>
          <p:spPr bwMode="auto">
            <a:xfrm>
              <a:off x="4128" y="3024"/>
              <a:ext cx="48" cy="48"/>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2316" name="Line 21"/>
            <p:cNvSpPr>
              <a:spLocks noChangeShapeType="1"/>
            </p:cNvSpPr>
            <p:nvPr/>
          </p:nvSpPr>
          <p:spPr bwMode="auto">
            <a:xfrm flipV="1">
              <a:off x="3024" y="1584"/>
              <a:ext cx="912" cy="81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17" name="Line 22"/>
            <p:cNvSpPr>
              <a:spLocks noChangeShapeType="1"/>
            </p:cNvSpPr>
            <p:nvPr/>
          </p:nvSpPr>
          <p:spPr bwMode="auto">
            <a:xfrm flipV="1">
              <a:off x="3024" y="2208"/>
              <a:ext cx="912" cy="1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18" name="Line 23"/>
            <p:cNvSpPr>
              <a:spLocks noChangeShapeType="1"/>
            </p:cNvSpPr>
            <p:nvPr/>
          </p:nvSpPr>
          <p:spPr bwMode="auto">
            <a:xfrm>
              <a:off x="3024" y="2400"/>
              <a:ext cx="912" cy="139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19" name="Line 24"/>
            <p:cNvSpPr>
              <a:spLocks noChangeShapeType="1"/>
            </p:cNvSpPr>
            <p:nvPr/>
          </p:nvSpPr>
          <p:spPr bwMode="auto">
            <a:xfrm flipV="1">
              <a:off x="4368" y="1584"/>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20" name="Line 25"/>
            <p:cNvSpPr>
              <a:spLocks noChangeShapeType="1"/>
            </p:cNvSpPr>
            <p:nvPr/>
          </p:nvSpPr>
          <p:spPr bwMode="auto">
            <a:xfrm flipV="1">
              <a:off x="4368" y="2208"/>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21" name="Line 26"/>
            <p:cNvSpPr>
              <a:spLocks noChangeShapeType="1"/>
            </p:cNvSpPr>
            <p:nvPr/>
          </p:nvSpPr>
          <p:spPr bwMode="auto">
            <a:xfrm flipV="1">
              <a:off x="4368" y="3792"/>
              <a:ext cx="52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322" name="Text Box 27"/>
            <p:cNvSpPr txBox="1">
              <a:spLocks noChangeArrowheads="1"/>
            </p:cNvSpPr>
            <p:nvPr/>
          </p:nvSpPr>
          <p:spPr bwMode="auto">
            <a:xfrm>
              <a:off x="3744" y="864"/>
              <a:ext cx="892"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サーバ</a:t>
              </a:r>
            </a:p>
          </p:txBody>
        </p:sp>
        <p:sp>
          <p:nvSpPr>
            <p:cNvPr id="12323" name="Text Box 28"/>
            <p:cNvSpPr txBox="1">
              <a:spLocks noChangeArrowheads="1"/>
            </p:cNvSpPr>
            <p:nvPr/>
          </p:nvSpPr>
          <p:spPr bwMode="auto">
            <a:xfrm>
              <a:off x="1776" y="2832"/>
              <a:ext cx="1150" cy="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dirty="0">
                  <a:latin typeface="Calibri" panose="020F0502020204030204" pitchFamily="34" charset="0"/>
                  <a:ea typeface="メイリオ" panose="020B0604030504040204" pitchFamily="50" charset="-128"/>
                </a:rPr>
                <a:t>待ち行列</a:t>
              </a:r>
            </a:p>
          </p:txBody>
        </p:sp>
      </p:grpSp>
      <p:sp>
        <p:nvSpPr>
          <p:cNvPr id="12293" name="Oval 29"/>
          <p:cNvSpPr>
            <a:spLocks noChangeArrowheads="1"/>
          </p:cNvSpPr>
          <p:nvPr/>
        </p:nvSpPr>
        <p:spPr bwMode="auto">
          <a:xfrm>
            <a:off x="685800" y="4000500"/>
            <a:ext cx="457200" cy="457200"/>
          </a:xfrm>
          <a:prstGeom prst="ellipse">
            <a:avLst/>
          </a:prstGeom>
          <a:noFill/>
          <a:ln w="381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2294" name="Oval 30"/>
          <p:cNvSpPr>
            <a:spLocks noChangeArrowheads="1"/>
          </p:cNvSpPr>
          <p:nvPr/>
        </p:nvSpPr>
        <p:spPr bwMode="auto">
          <a:xfrm>
            <a:off x="4800600" y="3086100"/>
            <a:ext cx="457200" cy="457200"/>
          </a:xfrm>
          <a:prstGeom prst="ellipse">
            <a:avLst/>
          </a:prstGeom>
          <a:noFill/>
          <a:ln w="381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2295" name="Oval 31"/>
          <p:cNvSpPr>
            <a:spLocks noChangeArrowheads="1"/>
          </p:cNvSpPr>
          <p:nvPr/>
        </p:nvSpPr>
        <p:spPr bwMode="auto">
          <a:xfrm>
            <a:off x="6248400" y="3086100"/>
            <a:ext cx="457200" cy="457200"/>
          </a:xfrm>
          <a:prstGeom prst="ellipse">
            <a:avLst/>
          </a:prstGeom>
          <a:noFill/>
          <a:ln w="38100">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dirty="0">
              <a:latin typeface="Calibri" panose="020F0502020204030204" pitchFamily="34" charset="0"/>
              <a:ea typeface="メイリオ" panose="020B0604030504040204" pitchFamily="50" charset="-128"/>
            </a:endParaRPr>
          </a:p>
        </p:txBody>
      </p:sp>
      <p:sp>
        <p:nvSpPr>
          <p:cNvPr id="12296" name="Line 32"/>
          <p:cNvSpPr>
            <a:spLocks noChangeShapeType="1"/>
          </p:cNvSpPr>
          <p:nvPr/>
        </p:nvSpPr>
        <p:spPr bwMode="auto">
          <a:xfrm flipV="1">
            <a:off x="1143000" y="3390900"/>
            <a:ext cx="3657600" cy="8382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297" name="Line 33"/>
          <p:cNvSpPr>
            <a:spLocks noChangeShapeType="1"/>
          </p:cNvSpPr>
          <p:nvPr/>
        </p:nvSpPr>
        <p:spPr bwMode="auto">
          <a:xfrm flipV="1">
            <a:off x="1143000" y="3467100"/>
            <a:ext cx="5181600" cy="762000"/>
          </a:xfrm>
          <a:prstGeom prst="line">
            <a:avLst/>
          </a:prstGeom>
          <a:noFill/>
          <a:ln w="9525">
            <a:solidFill>
              <a:schemeClr val="tx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dirty="0">
              <a:ea typeface="メイリオ" panose="020B0604030504040204" pitchFamily="50" charset="-128"/>
            </a:endParaRPr>
          </a:p>
        </p:txBody>
      </p:sp>
      <p:sp>
        <p:nvSpPr>
          <p:cNvPr id="12298" name="Text Box 34"/>
          <p:cNvSpPr txBox="1">
            <a:spLocks noChangeArrowheads="1"/>
          </p:cNvSpPr>
          <p:nvPr/>
        </p:nvSpPr>
        <p:spPr bwMode="auto">
          <a:xfrm>
            <a:off x="6096000" y="3893343"/>
            <a:ext cx="3048000" cy="1433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3200" b="1" u="sng" dirty="0">
                <a:solidFill>
                  <a:srgbClr val="C00000"/>
                </a:solidFill>
                <a:latin typeface="Calibri" panose="020F0502020204030204" pitchFamily="34" charset="0"/>
                <a:ea typeface="メイリオ" panose="020B0604030504040204" pitchFamily="50" charset="-128"/>
              </a:rPr>
              <a:t>遅延時間</a:t>
            </a:r>
          </a:p>
          <a:p>
            <a:pPr algn="ctr" eaLnBrk="1" hangingPunct="1"/>
            <a:r>
              <a:rPr lang="ja-JP" altLang="en-US" sz="2800" dirty="0">
                <a:solidFill>
                  <a:schemeClr val="tx2"/>
                </a:solidFill>
                <a:latin typeface="Calibri" panose="020F0502020204030204" pitchFamily="34" charset="0"/>
                <a:ea typeface="メイリオ" panose="020B0604030504040204" pitchFamily="50" charset="-128"/>
              </a:rPr>
              <a:t>ジョブ到着から</a:t>
            </a:r>
          </a:p>
          <a:p>
            <a:pPr algn="ctr" eaLnBrk="1" hangingPunct="1"/>
            <a:r>
              <a:rPr lang="ja-JP" altLang="en-US" sz="2800" dirty="0">
                <a:solidFill>
                  <a:schemeClr val="tx2"/>
                </a:solidFill>
                <a:latin typeface="Calibri" panose="020F0502020204030204" pitchFamily="34" charset="0"/>
                <a:ea typeface="メイリオ" panose="020B0604030504040204" pitchFamily="50" charset="-128"/>
              </a:rPr>
              <a:t>サービス終了まで</a:t>
            </a:r>
          </a:p>
        </p:txBody>
      </p:sp>
      <p:sp>
        <p:nvSpPr>
          <p:cNvPr id="12299"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2935DD13-C455-4784-B40B-2FF85478247B}" type="slidenum">
              <a:rPr lang="en-US" altLang="ja-JP">
                <a:latin typeface="Calibri" panose="020F0502020204030204" pitchFamily="34" charset="0"/>
                <a:ea typeface="メイリオ" panose="020B0604030504040204" pitchFamily="50" charset="-128"/>
              </a:rPr>
              <a:pPr/>
              <a:t>8</a:t>
            </a:fld>
            <a:endParaRPr lang="en-US" altLang="ja-JP" dirty="0">
              <a:latin typeface="Calibri" panose="020F0502020204030204" pitchFamily="34" charset="0"/>
              <a:ea typeface="メイリオ" panose="020B0604030504040204" pitchFamily="50" charset="-128"/>
            </a:endParaRPr>
          </a:p>
        </p:txBody>
      </p:sp>
      <p:sp>
        <p:nvSpPr>
          <p:cNvPr id="37" name="Rectangle 2"/>
          <p:cNvSpPr>
            <a:spLocks noGrp="1" noChangeArrowheads="1"/>
          </p:cNvSpPr>
          <p:nvPr>
            <p:ph type="title"/>
          </p:nvPr>
        </p:nvSpPr>
        <p:spPr/>
        <p:txBody>
          <a:bodyPr>
            <a:normAutofit fontScale="90000"/>
          </a:bodyPr>
          <a:lstStyle/>
          <a:p>
            <a:pPr eaLnBrk="1" hangingPunct="1"/>
            <a:r>
              <a:rPr lang="ja-JP" altLang="en-US" dirty="0"/>
              <a:t>遅延時間，待ち時間</a:t>
            </a:r>
          </a:p>
        </p:txBody>
      </p:sp>
    </p:spTree>
    <p:extLst>
      <p:ext uri="{BB962C8B-B14F-4D97-AF65-F5344CB8AC3E}">
        <p14:creationId xmlns:p14="http://schemas.microsoft.com/office/powerpoint/2010/main" val="2988126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381000" y="1371600"/>
            <a:ext cx="8763000" cy="5486400"/>
          </a:xfrm>
          <a:noFill/>
        </p:spPr>
        <p:txBody>
          <a:bodyPr/>
          <a:lstStyle/>
          <a:p>
            <a:pPr eaLnBrk="1" hangingPunct="1">
              <a:lnSpc>
                <a:spcPct val="90000"/>
              </a:lnSpc>
              <a:buFontTx/>
              <a:buNone/>
            </a:pPr>
            <a:r>
              <a:rPr lang="en-US" altLang="ja-JP" dirty="0" err="1"/>
              <a:t>λD</a:t>
            </a:r>
            <a:r>
              <a:rPr lang="en-US" altLang="ja-JP" dirty="0"/>
              <a:t> </a:t>
            </a:r>
            <a:r>
              <a:rPr lang="ja-JP" altLang="en-US" dirty="0"/>
              <a:t>＝ </a:t>
            </a:r>
            <a:r>
              <a:rPr lang="en-US" altLang="ja-JP" dirty="0"/>
              <a:t>N</a:t>
            </a:r>
          </a:p>
          <a:p>
            <a:pPr eaLnBrk="1" hangingPunct="1">
              <a:lnSpc>
                <a:spcPct val="90000"/>
              </a:lnSpc>
              <a:buFontTx/>
              <a:buNone/>
            </a:pPr>
            <a:r>
              <a:rPr lang="en-US" altLang="ja-JP" dirty="0"/>
              <a:t>		D:</a:t>
            </a:r>
            <a:r>
              <a:rPr lang="ja-JP" altLang="en-US" dirty="0"/>
              <a:t>　「</a:t>
            </a:r>
            <a:r>
              <a:rPr lang="ja-JP" altLang="en-US" b="1" dirty="0">
                <a:solidFill>
                  <a:srgbClr val="C00000"/>
                </a:solidFill>
              </a:rPr>
              <a:t>遅延時間</a:t>
            </a:r>
            <a:r>
              <a:rPr lang="ja-JP" altLang="en-US" dirty="0"/>
              <a:t>」の平均</a:t>
            </a:r>
          </a:p>
          <a:p>
            <a:pPr eaLnBrk="1" hangingPunct="1">
              <a:lnSpc>
                <a:spcPct val="90000"/>
              </a:lnSpc>
              <a:buFontTx/>
              <a:buNone/>
            </a:pPr>
            <a:r>
              <a:rPr lang="ja-JP" altLang="en-US" dirty="0"/>
              <a:t>		</a:t>
            </a:r>
            <a:r>
              <a:rPr lang="en-US" altLang="ja-JP" dirty="0"/>
              <a:t>N:</a:t>
            </a:r>
            <a:r>
              <a:rPr lang="ja-JP" altLang="en-US" dirty="0"/>
              <a:t>　「システム内の</a:t>
            </a:r>
            <a:r>
              <a:rPr lang="ja-JP" altLang="en-US" b="1" dirty="0">
                <a:solidFill>
                  <a:srgbClr val="C00000"/>
                </a:solidFill>
              </a:rPr>
              <a:t>ジョブ総数</a:t>
            </a:r>
            <a:r>
              <a:rPr lang="ja-JP" altLang="en-US" dirty="0"/>
              <a:t>」の平均　</a:t>
            </a:r>
          </a:p>
          <a:p>
            <a:pPr eaLnBrk="1" hangingPunct="1">
              <a:lnSpc>
                <a:spcPct val="90000"/>
              </a:lnSpc>
              <a:buFontTx/>
              <a:buNone/>
            </a:pPr>
            <a:endParaRPr lang="ja-JP" altLang="en-US" dirty="0"/>
          </a:p>
          <a:p>
            <a:pPr eaLnBrk="1" hangingPunct="1">
              <a:lnSpc>
                <a:spcPct val="90000"/>
              </a:lnSpc>
              <a:buFontTx/>
              <a:buNone/>
            </a:pPr>
            <a:r>
              <a:rPr lang="en-US" altLang="ja-JP" dirty="0" err="1"/>
              <a:t>λD</a:t>
            </a:r>
            <a:r>
              <a:rPr lang="en-US" altLang="ja-JP" sz="2400" dirty="0" err="1"/>
              <a:t>W</a:t>
            </a:r>
            <a:r>
              <a:rPr lang="en-US" altLang="ja-JP" dirty="0"/>
              <a:t> = N</a:t>
            </a:r>
            <a:r>
              <a:rPr lang="en-US" altLang="ja-JP" sz="2400" dirty="0"/>
              <a:t>W</a:t>
            </a:r>
          </a:p>
          <a:p>
            <a:pPr eaLnBrk="1" hangingPunct="1">
              <a:lnSpc>
                <a:spcPct val="90000"/>
              </a:lnSpc>
              <a:buFontTx/>
              <a:buNone/>
            </a:pPr>
            <a:r>
              <a:rPr lang="en-US" altLang="ja-JP" dirty="0"/>
              <a:t>		</a:t>
            </a:r>
            <a:r>
              <a:rPr lang="en-US" altLang="ja-JP" dirty="0" err="1"/>
              <a:t>D</a:t>
            </a:r>
            <a:r>
              <a:rPr lang="en-US" altLang="ja-JP" sz="2400" dirty="0" err="1"/>
              <a:t>W</a:t>
            </a:r>
            <a:r>
              <a:rPr lang="en-US" altLang="ja-JP" dirty="0"/>
              <a:t>:</a:t>
            </a:r>
            <a:r>
              <a:rPr lang="ja-JP" altLang="en-US" dirty="0"/>
              <a:t>　「</a:t>
            </a:r>
            <a:r>
              <a:rPr lang="ja-JP" altLang="en-US" b="1" dirty="0">
                <a:solidFill>
                  <a:srgbClr val="C00000"/>
                </a:solidFill>
              </a:rPr>
              <a:t>待ち時間</a:t>
            </a:r>
            <a:r>
              <a:rPr lang="ja-JP" altLang="en-US" dirty="0"/>
              <a:t>」の平均</a:t>
            </a:r>
          </a:p>
          <a:p>
            <a:pPr eaLnBrk="1" hangingPunct="1">
              <a:lnSpc>
                <a:spcPct val="90000"/>
              </a:lnSpc>
              <a:buFontTx/>
              <a:buNone/>
            </a:pPr>
            <a:r>
              <a:rPr lang="ja-JP" altLang="en-US" dirty="0"/>
              <a:t>		</a:t>
            </a:r>
            <a:r>
              <a:rPr lang="en-US" altLang="ja-JP" dirty="0"/>
              <a:t>N</a:t>
            </a:r>
            <a:r>
              <a:rPr lang="en-US" altLang="ja-JP" sz="2400" dirty="0"/>
              <a:t>W</a:t>
            </a:r>
            <a:r>
              <a:rPr lang="en-US" altLang="ja-JP" dirty="0"/>
              <a:t>:</a:t>
            </a:r>
            <a:r>
              <a:rPr lang="ja-JP" altLang="en-US" dirty="0"/>
              <a:t>　「</a:t>
            </a:r>
            <a:r>
              <a:rPr lang="ja-JP" altLang="en-US" b="1" dirty="0">
                <a:solidFill>
                  <a:srgbClr val="C00000"/>
                </a:solidFill>
              </a:rPr>
              <a:t>待ち行列の長さ</a:t>
            </a:r>
            <a:r>
              <a:rPr lang="ja-JP" altLang="en-US" dirty="0"/>
              <a:t>」の平均</a:t>
            </a:r>
          </a:p>
          <a:p>
            <a:pPr eaLnBrk="1" hangingPunct="1">
              <a:lnSpc>
                <a:spcPct val="90000"/>
              </a:lnSpc>
              <a:buFontTx/>
              <a:buNone/>
            </a:pPr>
            <a:endParaRPr lang="ja-JP" altLang="en-US" dirty="0"/>
          </a:p>
          <a:p>
            <a:pPr eaLnBrk="1" hangingPunct="1">
              <a:lnSpc>
                <a:spcPct val="90000"/>
              </a:lnSpc>
              <a:buFontTx/>
              <a:buNone/>
            </a:pPr>
            <a:r>
              <a:rPr lang="ja-JP" altLang="en-US" dirty="0"/>
              <a:t>	以下，システム内の</a:t>
            </a:r>
            <a:r>
              <a:rPr lang="ja-JP" altLang="en-US" b="1" dirty="0">
                <a:solidFill>
                  <a:srgbClr val="C00000"/>
                </a:solidFill>
              </a:rPr>
              <a:t>ジョブ総数</a:t>
            </a:r>
            <a:r>
              <a:rPr lang="ja-JP" altLang="en-US" dirty="0"/>
              <a:t>，</a:t>
            </a:r>
            <a:r>
              <a:rPr lang="ja-JP" altLang="en-US" b="1" dirty="0">
                <a:solidFill>
                  <a:srgbClr val="C00000"/>
                </a:solidFill>
              </a:rPr>
              <a:t>待ち行列の長さ</a:t>
            </a:r>
            <a:r>
              <a:rPr lang="ja-JP" altLang="en-US" dirty="0"/>
              <a:t>を考える　</a:t>
            </a:r>
          </a:p>
        </p:txBody>
      </p:sp>
      <p:sp>
        <p:nvSpPr>
          <p:cNvPr id="13316" name="スライド番号プレースホルダー 1"/>
          <p:cNvSpPr>
            <a:spLocks noGrp="1"/>
          </p:cNvSpPr>
          <p:nvPr>
            <p:ph type="sldNum" sz="quarter" idx="12"/>
          </p:nvPr>
        </p:nvSpPr>
        <p:spPr>
          <a:noFill/>
        </p:spPr>
        <p:txBody>
          <a:bodyPr/>
          <a:lstStyle>
            <a:lvl1pPr>
              <a:defRPr kumimoji="1" sz="20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0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0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000">
                <a:solidFill>
                  <a:schemeClr val="tx1"/>
                </a:solidFill>
                <a:latin typeface="Times New Roman" panose="02020603050405020304" pitchFamily="18" charset="0"/>
                <a:ea typeface="ＭＳ Ｐゴシック" panose="020B0600070205080204" pitchFamily="50" charset="-128"/>
              </a:defRPr>
            </a:lvl9pPr>
          </a:lstStyle>
          <a:p>
            <a:fld id="{6CC3B84A-8C7C-4F35-9FB1-FC6AA3708E2B}" type="slidenum">
              <a:rPr lang="en-US" altLang="ja-JP">
                <a:latin typeface="Calibri" panose="020F0502020204030204" pitchFamily="34" charset="0"/>
                <a:ea typeface="メイリオ" panose="020B0604030504040204" pitchFamily="50" charset="-128"/>
              </a:rPr>
              <a:pPr/>
              <a:t>9</a:t>
            </a:fld>
            <a:endParaRPr lang="en-US" altLang="ja-JP" dirty="0">
              <a:latin typeface="Calibri" panose="020F0502020204030204" pitchFamily="34" charset="0"/>
              <a:ea typeface="メイリオ" panose="020B0604030504040204" pitchFamily="50" charset="-128"/>
            </a:endParaRPr>
          </a:p>
        </p:txBody>
      </p:sp>
      <p:sp>
        <p:nvSpPr>
          <p:cNvPr id="2" name="タイトル 1"/>
          <p:cNvSpPr>
            <a:spLocks noGrp="1"/>
          </p:cNvSpPr>
          <p:nvPr>
            <p:ph type="title"/>
          </p:nvPr>
        </p:nvSpPr>
        <p:spPr/>
        <p:txBody>
          <a:bodyPr>
            <a:normAutofit fontScale="90000"/>
          </a:bodyPr>
          <a:lstStyle/>
          <a:p>
            <a:r>
              <a:rPr lang="ja-JP" altLang="en-US" dirty="0"/>
              <a:t>遅延時間，待ち時間</a:t>
            </a:r>
            <a:endParaRPr kumimoji="1" lang="ja-JP" altLang="en-US" dirty="0"/>
          </a:p>
        </p:txBody>
      </p:sp>
    </p:spTree>
    <p:extLst>
      <p:ext uri="{BB962C8B-B14F-4D97-AF65-F5344CB8AC3E}">
        <p14:creationId xmlns:p14="http://schemas.microsoft.com/office/powerpoint/2010/main" val="34833690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685</TotalTime>
  <Words>3294</Words>
  <Application>Microsoft Office PowerPoint</Application>
  <PresentationFormat>画面に合わせる (4:3)</PresentationFormat>
  <Paragraphs>567</Paragraphs>
  <Slides>58</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58</vt:i4>
      </vt:variant>
    </vt:vector>
  </HeadingPairs>
  <TitlesOfParts>
    <vt:vector size="63" baseType="lpstr">
      <vt:lpstr>メイリオ</vt:lpstr>
      <vt:lpstr>游ゴシック</vt:lpstr>
      <vt:lpstr>Arial</vt:lpstr>
      <vt:lpstr>Calibri</vt:lpstr>
      <vt:lpstr>Office テーマ</vt:lpstr>
      <vt:lpstr>wq-2. 待ち行列 </vt:lpstr>
      <vt:lpstr>アウトライン</vt:lpstr>
      <vt:lpstr>2-1 待ち行列</vt:lpstr>
      <vt:lpstr>スタックとキュー</vt:lpstr>
      <vt:lpstr>待ち行列</vt:lpstr>
      <vt:lpstr>待ち行列</vt:lpstr>
      <vt:lpstr>待ち行列の長さ，システム内のジョブ総数</vt:lpstr>
      <vt:lpstr>遅延時間，待ち時間</vt:lpstr>
      <vt:lpstr>遅延時間，待ち時間</vt:lpstr>
      <vt:lpstr>2-2 ケンドール記法</vt:lpstr>
      <vt:lpstr>ケンドール記法 X/Y/Z</vt:lpstr>
      <vt:lpstr>ケンドール記法 X/Y/Z/K</vt:lpstr>
      <vt:lpstr>待ち行列の長さの制限</vt:lpstr>
      <vt:lpstr>ケンドール記法</vt:lpstr>
      <vt:lpstr>2-3 M/M/1/1 待ち行列</vt:lpstr>
      <vt:lpstr>ケンドール記法</vt:lpstr>
      <vt:lpstr>M/M/1/1 待ち行列</vt:lpstr>
      <vt:lpstr>「分布」の種類</vt:lpstr>
      <vt:lpstr>平均到着率</vt:lpstr>
      <vt:lpstr>到着率λのポアソン分布</vt:lpstr>
      <vt:lpstr>ポアソン分布の特徴</vt:lpstr>
      <vt:lpstr>平均処理率</vt:lpstr>
      <vt:lpstr>処理率μの指数分布</vt:lpstr>
      <vt:lpstr>指数分布の特徴</vt:lpstr>
      <vt:lpstr>微小時間の意味</vt:lpstr>
      <vt:lpstr>2-4 待ち行列の解析</vt:lpstr>
      <vt:lpstr>待ち行列の解析での解析の対象</vt:lpstr>
      <vt:lpstr>解析手順</vt:lpstr>
      <vt:lpstr>システム処理能力ρ</vt:lpstr>
      <vt:lpstr>個々のサーバの状態と状態遷移</vt:lpstr>
      <vt:lpstr>M/M/1/1待ち行列でのサーバの状態遷移</vt:lpstr>
      <vt:lpstr>M/M/1/1待ち行列でのサーバの状態遷移</vt:lpstr>
      <vt:lpstr>M/M/1/1待ち行列での定常確率</vt:lpstr>
      <vt:lpstr>M/M/1/1待ち行列での定常確率</vt:lpstr>
      <vt:lpstr>M/M/1/1待ち行列での定常確率</vt:lpstr>
      <vt:lpstr>定常状態における性質</vt:lpstr>
      <vt:lpstr>まとめ</vt:lpstr>
      <vt:lpstr>M/M/1 待ち行列</vt:lpstr>
      <vt:lpstr>M/M/1 待ち行列</vt:lpstr>
      <vt:lpstr>M/M/1 待ち行列</vt:lpstr>
      <vt:lpstr>時刻 t+⊿t の時点で，ジョブが1個もない確率</vt:lpstr>
      <vt:lpstr>続き</vt:lpstr>
      <vt:lpstr>Pn(t) </vt:lpstr>
      <vt:lpstr>続き</vt:lpstr>
      <vt:lpstr>まとめ</vt:lpstr>
      <vt:lpstr>すべての状態の確率を P0 の式で書く</vt:lpstr>
      <vt:lpstr>続き</vt:lpstr>
      <vt:lpstr>平均ジョブ数，平均待ちジョブ数</vt:lpstr>
      <vt:lpstr>平均ジョブ数</vt:lpstr>
      <vt:lpstr>PowerPoint プレゼンテーション</vt:lpstr>
      <vt:lpstr>平均待ち時間</vt:lpstr>
      <vt:lpstr>おわりに</vt:lpstr>
      <vt:lpstr>練習１</vt:lpstr>
      <vt:lpstr>PowerPoint プレゼンテーション</vt:lpstr>
      <vt:lpstr>PowerPoint プレゼンテーション</vt:lpstr>
      <vt:lpstr>練習２</vt:lpstr>
      <vt:lpstr>PowerPoint プレゼンテーション</vt:lpstr>
      <vt:lpstr>練習３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待ち行列</dc:title>
  <dc:creator>kaneko kunihiko</dc:creator>
  <cp:lastModifiedBy>金子　邦彦</cp:lastModifiedBy>
  <cp:revision>35</cp:revision>
  <dcterms:created xsi:type="dcterms:W3CDTF">2019-11-02T00:06:04Z</dcterms:created>
  <dcterms:modified xsi:type="dcterms:W3CDTF">2021-11-06T06:50:18Z</dcterms:modified>
</cp:coreProperties>
</file>