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1037" r:id="rId2"/>
    <p:sldId id="604" r:id="rId3"/>
    <p:sldId id="636" r:id="rId4"/>
    <p:sldId id="608" r:id="rId5"/>
    <p:sldId id="609" r:id="rId6"/>
    <p:sldId id="610" r:id="rId7"/>
    <p:sldId id="611" r:id="rId8"/>
    <p:sldId id="638" r:id="rId9"/>
    <p:sldId id="617" r:id="rId10"/>
    <p:sldId id="618" r:id="rId11"/>
    <p:sldId id="619" r:id="rId12"/>
    <p:sldId id="620" r:id="rId13"/>
    <p:sldId id="621" r:id="rId14"/>
    <p:sldId id="622" r:id="rId15"/>
    <p:sldId id="623" r:id="rId16"/>
    <p:sldId id="624" r:id="rId17"/>
    <p:sldId id="625" r:id="rId18"/>
    <p:sldId id="626" r:id="rId19"/>
    <p:sldId id="639" r:id="rId20"/>
    <p:sldId id="640" r:id="rId21"/>
    <p:sldId id="641" r:id="rId22"/>
    <p:sldId id="642" r:id="rId23"/>
    <p:sldId id="643" r:id="rId24"/>
    <p:sldId id="644" r:id="rId25"/>
    <p:sldId id="645" r:id="rId26"/>
    <p:sldId id="627" r:id="rId27"/>
    <p:sldId id="628" r:id="rId28"/>
    <p:sldId id="629" r:id="rId29"/>
    <p:sldId id="630" r:id="rId30"/>
    <p:sldId id="631" r:id="rId31"/>
    <p:sldId id="632" r:id="rId32"/>
    <p:sldId id="646" r:id="rId33"/>
    <p:sldId id="633" r:id="rId34"/>
    <p:sldId id="634" r:id="rId35"/>
    <p:sldId id="635" r:id="rId36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52" d="100"/>
          <a:sy n="52" d="100"/>
        </p:scale>
        <p:origin x="780" y="1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2021/11/13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3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713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8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7377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19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2850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25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1152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32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12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2021/11/13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2021/11/13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2021/11/13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2021/11/13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2021/11/13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cc/wq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0157" y="1122363"/>
            <a:ext cx="8243685" cy="2387600"/>
          </a:xfrm>
        </p:spPr>
        <p:txBody>
          <a:bodyPr>
            <a:noAutofit/>
          </a:bodyPr>
          <a:lstStyle/>
          <a:p>
            <a:r>
              <a:rPr lang="en-US" altLang="ja-JP" sz="4400">
                <a:latin typeface="メイリオ" panose="020B0604030504040204" pitchFamily="50" charset="-128"/>
              </a:rPr>
              <a:t>wq-1. </a:t>
            </a:r>
            <a:r>
              <a:rPr lang="ja-JP" altLang="en-US" sz="4400" dirty="0">
                <a:latin typeface="メイリオ" panose="020B0604030504040204" pitchFamily="50" charset="-128"/>
              </a:rPr>
              <a:t>ポアソン分布，指数分布，</a:t>
            </a:r>
            <a:br>
              <a:rPr lang="en-US" altLang="ja-JP" sz="4400" dirty="0">
                <a:latin typeface="メイリオ" panose="020B0604030504040204" pitchFamily="50" charset="-128"/>
              </a:rPr>
            </a:br>
            <a:r>
              <a:rPr lang="ja-JP" altLang="en-US" sz="4400" dirty="0">
                <a:latin typeface="メイリオ" panose="020B0604030504040204" pitchFamily="50" charset="-128"/>
              </a:rPr>
              <a:t>アーラン分布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5" y="59281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301658"/>
            <a:ext cx="8266421" cy="1506085"/>
          </a:xfrm>
        </p:spPr>
        <p:txBody>
          <a:bodyPr>
            <a:normAutofit/>
          </a:bodyPr>
          <a:lstStyle/>
          <a:p>
            <a:r>
              <a:rPr lang="ja-JP" altLang="en-US" dirty="0"/>
              <a:t>（待ち行列の数理）</a:t>
            </a:r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https://www.kkaneko.jp/cc/wq/index.html</a:t>
            </a:r>
            <a:endParaRPr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70952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ポアソン分布の定義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1844" y="1256714"/>
            <a:ext cx="8721571" cy="4114800"/>
          </a:xfrm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ja-JP" altLang="en-US" dirty="0"/>
              <a:t>時間 </a:t>
            </a:r>
            <a:r>
              <a:rPr lang="en-US" altLang="ja-JP" dirty="0"/>
              <a:t>(t, t+⊿t) </a:t>
            </a:r>
            <a:r>
              <a:rPr lang="ja-JP" altLang="en-US" dirty="0" err="1"/>
              <a:t>での</a:t>
            </a:r>
            <a:r>
              <a:rPr lang="ja-JP" altLang="en-US" dirty="0"/>
              <a:t>事象の確率的法則が</a:t>
            </a:r>
          </a:p>
          <a:p>
            <a:pPr lvl="1" eaLnBrk="1" hangingPunct="1">
              <a:lnSpc>
                <a:spcPct val="140000"/>
              </a:lnSpc>
            </a:pPr>
            <a:r>
              <a:rPr lang="ja-JP" altLang="en-US" dirty="0"/>
              <a:t>時刻 </a:t>
            </a:r>
            <a:r>
              <a:rPr lang="en-US" altLang="ja-JP" dirty="0"/>
              <a:t>t </a:t>
            </a:r>
            <a:r>
              <a:rPr lang="ja-JP" altLang="en-US" dirty="0" err="1"/>
              <a:t>に依</a:t>
            </a:r>
            <a:r>
              <a:rPr lang="ja-JP" altLang="en-US" dirty="0"/>
              <a:t>存しない</a:t>
            </a:r>
          </a:p>
          <a:p>
            <a:pPr lvl="1" eaLnBrk="1" hangingPunct="1">
              <a:lnSpc>
                <a:spcPct val="140000"/>
              </a:lnSpc>
            </a:pPr>
            <a:r>
              <a:rPr lang="ja-JP" altLang="en-US" dirty="0"/>
              <a:t>時刻 </a:t>
            </a:r>
            <a:r>
              <a:rPr lang="en-US" altLang="ja-JP" dirty="0"/>
              <a:t>t </a:t>
            </a:r>
            <a:r>
              <a:rPr lang="ja-JP" altLang="en-US" dirty="0"/>
              <a:t>以前のジョブの数に無関係</a:t>
            </a:r>
            <a:br>
              <a:rPr lang="ja-JP" altLang="en-US" dirty="0"/>
            </a:br>
            <a:r>
              <a:rPr lang="ja-JP" altLang="en-US" dirty="0"/>
              <a:t>時間　</a:t>
            </a:r>
            <a:r>
              <a:rPr lang="en-US" altLang="ja-JP" dirty="0"/>
              <a:t>(t, t+⊿t) </a:t>
            </a:r>
            <a:r>
              <a:rPr lang="ja-JP" altLang="en-US" dirty="0"/>
              <a:t>の間の発生確率が</a:t>
            </a:r>
            <a:r>
              <a:rPr lang="en-US" altLang="ja-JP" dirty="0" err="1"/>
              <a:t>λ⊿t</a:t>
            </a:r>
            <a:r>
              <a:rPr lang="en-US" altLang="ja-JP" dirty="0"/>
              <a:t> </a:t>
            </a:r>
            <a:r>
              <a:rPr lang="ja-JP" altLang="en-US" dirty="0"/>
              <a:t>と書ける</a:t>
            </a:r>
          </a:p>
          <a:p>
            <a:pPr lvl="1" eaLnBrk="1" hangingPunct="1">
              <a:lnSpc>
                <a:spcPct val="140000"/>
              </a:lnSpc>
            </a:pPr>
            <a:r>
              <a:rPr lang="ja-JP" altLang="en-US" dirty="0"/>
              <a:t>⊿</a:t>
            </a:r>
            <a:r>
              <a:rPr lang="en-US" altLang="ja-JP" dirty="0"/>
              <a:t>t → 0 </a:t>
            </a:r>
            <a:r>
              <a:rPr lang="ja-JP" altLang="en-US" dirty="0"/>
              <a:t>のとき， ⊿</a:t>
            </a:r>
            <a:r>
              <a:rPr lang="en-US" altLang="ja-JP" dirty="0"/>
              <a:t>t </a:t>
            </a:r>
            <a:r>
              <a:rPr lang="ja-JP" altLang="en-US" dirty="0"/>
              <a:t>の間に２つ以上の事象が発生しない</a:t>
            </a:r>
          </a:p>
        </p:txBody>
      </p:sp>
      <p:sp>
        <p:nvSpPr>
          <p:cNvPr id="1741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D315323-A245-48FB-A956-9BCF40B8BCB5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10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1856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ポアソン分布の確率分布関数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0717" y="1401763"/>
            <a:ext cx="77724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dirty="0"/>
              <a:t>時間 </a:t>
            </a:r>
            <a:r>
              <a:rPr lang="en-US" altLang="ja-JP" dirty="0"/>
              <a:t>[0, </a:t>
            </a:r>
            <a:r>
              <a:rPr lang="ja-JP" altLang="en-US" dirty="0" err="1"/>
              <a:t>ｔ</a:t>
            </a:r>
            <a:r>
              <a:rPr lang="en-US" altLang="ja-JP" dirty="0"/>
              <a:t>] </a:t>
            </a:r>
            <a:r>
              <a:rPr lang="ja-JP" altLang="en-US" dirty="0"/>
              <a:t>以内に </a:t>
            </a:r>
            <a:r>
              <a:rPr lang="en-US" altLang="ja-JP" dirty="0"/>
              <a:t>k </a:t>
            </a:r>
            <a:r>
              <a:rPr lang="ja-JP" altLang="en-US" dirty="0"/>
              <a:t>個の事象が発生する確率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dirty="0"/>
              <a:t>時間　</a:t>
            </a:r>
            <a:r>
              <a:rPr lang="en-US" altLang="ja-JP" dirty="0"/>
              <a:t>[0, t] </a:t>
            </a:r>
            <a:r>
              <a:rPr lang="ja-JP" altLang="en-US" dirty="0"/>
              <a:t>を整数 </a:t>
            </a:r>
            <a:r>
              <a:rPr lang="en-US" altLang="ja-JP" dirty="0"/>
              <a:t>n </a:t>
            </a:r>
            <a:r>
              <a:rPr lang="ja-JP" altLang="en-US" dirty="0" err="1"/>
              <a:t>で等</a:t>
            </a:r>
            <a:r>
              <a:rPr lang="ja-JP" altLang="en-US" dirty="0"/>
              <a:t>分割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ja-JP" altLang="en-US" dirty="0"/>
              <a:t>　　 ⊿</a:t>
            </a:r>
            <a:r>
              <a:rPr lang="en-US" altLang="ja-JP" dirty="0"/>
              <a:t>t = </a:t>
            </a:r>
          </a:p>
          <a:p>
            <a:pPr lvl="1" eaLnBrk="1" hangingPunct="1">
              <a:lnSpc>
                <a:spcPct val="140000"/>
              </a:lnSpc>
            </a:pPr>
            <a:endParaRPr lang="en-US" altLang="ja-JP" dirty="0"/>
          </a:p>
          <a:p>
            <a:pPr lvl="1" eaLnBrk="1" hangingPunct="1">
              <a:lnSpc>
                <a:spcPct val="140000"/>
              </a:lnSpc>
            </a:pPr>
            <a:r>
              <a:rPr lang="ja-JP" altLang="en-US" dirty="0"/>
              <a:t>１つの区間では，２つ以上の事象が発生しないくらいに，細かく分割</a:t>
            </a:r>
          </a:p>
          <a:p>
            <a:pPr lvl="1" eaLnBrk="1" hangingPunct="1">
              <a:lnSpc>
                <a:spcPct val="140000"/>
              </a:lnSpc>
            </a:pPr>
            <a:r>
              <a:rPr lang="en-US" altLang="ja-JP" dirty="0"/>
              <a:t>n </a:t>
            </a:r>
            <a:r>
              <a:rPr lang="ja-JP" altLang="en-US" dirty="0"/>
              <a:t>個の区間のうちに，</a:t>
            </a:r>
            <a:r>
              <a:rPr lang="ja-JP" altLang="en-US" dirty="0" err="1"/>
              <a:t>ｋ</a:t>
            </a:r>
            <a:r>
              <a:rPr lang="ja-JP" altLang="en-US" dirty="0"/>
              <a:t>個の区間で事象が発生する確率を求める</a:t>
            </a:r>
          </a:p>
        </p:txBody>
      </p:sp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2475680" y="2017389"/>
            <a:ext cx="5397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  t</a:t>
            </a:r>
          </a:p>
          <a:p>
            <a:pPr eaLnBrk="1" hangingPunct="1"/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  n</a:t>
            </a:r>
          </a:p>
        </p:txBody>
      </p:sp>
      <p:sp>
        <p:nvSpPr>
          <p:cNvPr id="18437" name="Line 6"/>
          <p:cNvSpPr>
            <a:spLocks noChangeShapeType="1"/>
          </p:cNvSpPr>
          <p:nvPr/>
        </p:nvSpPr>
        <p:spPr bwMode="auto">
          <a:xfrm>
            <a:off x="2551880" y="2536501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843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68E122C-EE4C-4857-9A5D-7051DCCD72DD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11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82322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ポアソン分布の確率分布関数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1845" y="834039"/>
            <a:ext cx="7762975" cy="5333166"/>
          </a:xfrm>
        </p:spPr>
        <p:txBody>
          <a:bodyPr/>
          <a:lstStyle/>
          <a:p>
            <a:pPr eaLnBrk="1" hangingPunct="1"/>
            <a:r>
              <a:rPr lang="en-US" altLang="ja-JP" dirty="0"/>
              <a:t>n </a:t>
            </a:r>
            <a:r>
              <a:rPr lang="ja-JP" altLang="en-US" dirty="0"/>
              <a:t>個の区間のうちに，</a:t>
            </a:r>
            <a:r>
              <a:rPr lang="ja-JP" altLang="en-US" dirty="0" err="1"/>
              <a:t>ｋ</a:t>
            </a:r>
            <a:r>
              <a:rPr lang="ja-JP" altLang="en-US" dirty="0"/>
              <a:t>個の区間で事象が発生する確率</a:t>
            </a:r>
          </a:p>
          <a:p>
            <a:pPr lvl="1" eaLnBrk="1" hangingPunct="1"/>
            <a:r>
              <a:rPr lang="en-US" altLang="ja-JP" dirty="0"/>
              <a:t>n-k </a:t>
            </a:r>
            <a:r>
              <a:rPr lang="ja-JP" altLang="en-US" dirty="0"/>
              <a:t>個の区間では，事象が発生しない</a:t>
            </a:r>
          </a:p>
          <a:p>
            <a:pPr lvl="1" eaLnBrk="1" hangingPunct="1"/>
            <a:r>
              <a:rPr lang="ja-JP" altLang="en-US" dirty="0"/>
              <a:t>各区間で事象が発生する確率は </a:t>
            </a:r>
            <a:r>
              <a:rPr lang="en-US" altLang="ja-JP" dirty="0" err="1"/>
              <a:t>λ⊿t</a:t>
            </a:r>
            <a:endParaRPr lang="en-US" altLang="ja-JP" dirty="0"/>
          </a:p>
          <a:p>
            <a:pPr lvl="1" eaLnBrk="1" hangingPunct="1">
              <a:buFontTx/>
              <a:buNone/>
            </a:pPr>
            <a:endParaRPr lang="en-US" altLang="ja-JP" dirty="0"/>
          </a:p>
          <a:p>
            <a:pPr lvl="1" eaLnBrk="1" hangingPunct="1">
              <a:buFontTx/>
              <a:buNone/>
            </a:pPr>
            <a:r>
              <a:rPr lang="ja-JP" altLang="en-US" dirty="0"/>
              <a:t>　　　　</a:t>
            </a:r>
            <a:r>
              <a:rPr lang="en-US" altLang="ja-JP" dirty="0"/>
              <a:t>(</a:t>
            </a:r>
            <a:r>
              <a:rPr lang="en-US" altLang="ja-JP" dirty="0" err="1"/>
              <a:t>λ⊿t</a:t>
            </a:r>
            <a:r>
              <a:rPr lang="en-US" altLang="ja-JP" dirty="0"/>
              <a:t> ) ( 1 </a:t>
            </a:r>
            <a:r>
              <a:rPr lang="ja-JP" altLang="en-US" dirty="0"/>
              <a:t>－ </a:t>
            </a:r>
            <a:r>
              <a:rPr lang="en-US" altLang="ja-JP" dirty="0" err="1"/>
              <a:t>λ⊿t</a:t>
            </a:r>
            <a:r>
              <a:rPr lang="en-US" altLang="ja-JP" dirty="0"/>
              <a:t> ) </a:t>
            </a:r>
            <a:r>
              <a:rPr lang="ja-JP" altLang="en-US" dirty="0"/>
              <a:t>　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2775048" y="2810021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k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4527136" y="2848707"/>
            <a:ext cx="742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n - k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467079" y="2774420"/>
            <a:ext cx="1066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5400" dirty="0">
                <a:latin typeface="Calibri" panose="020F0502020204030204" pitchFamily="34" charset="0"/>
                <a:ea typeface="メイリオ" panose="020B0604030504040204" pitchFamily="50" charset="-128"/>
              </a:rPr>
              <a:t>(  )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749782" y="2815695"/>
            <a:ext cx="34657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n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765657" y="323162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k</a:t>
            </a:r>
          </a:p>
        </p:txBody>
      </p:sp>
      <p:sp>
        <p:nvSpPr>
          <p:cNvPr id="19465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EB61DDB-C1C6-403C-BCBC-8701225153C4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12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25818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ポアソン分布の確率分布関数</a:t>
            </a:r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3241431" y="96246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k</a:t>
            </a:r>
          </a:p>
        </p:txBody>
      </p:sp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5400431" y="949765"/>
            <a:ext cx="742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n - k</a:t>
            </a:r>
          </a:p>
        </p:txBody>
      </p:sp>
      <p:sp>
        <p:nvSpPr>
          <p:cNvPr id="20485" name="Text Box 6"/>
          <p:cNvSpPr txBox="1">
            <a:spLocks noChangeArrowheads="1"/>
          </p:cNvSpPr>
          <p:nvPr/>
        </p:nvSpPr>
        <p:spPr bwMode="auto">
          <a:xfrm>
            <a:off x="607769" y="1125978"/>
            <a:ext cx="16764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200" dirty="0" err="1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lim</a:t>
            </a:r>
            <a:endParaRPr lang="en-US" altLang="ja-JP" sz="5400" dirty="0">
              <a:latin typeface="Calibri" panose="020F0502020204030204" pitchFamily="34" charset="0"/>
              <a:ea typeface="メイリオ" panose="020B0604030504040204" pitchFamily="50" charset="-128"/>
              <a:cs typeface="Calibri" panose="020F0502020204030204" pitchFamily="34" charset="0"/>
            </a:endParaRPr>
          </a:p>
        </p:txBody>
      </p:sp>
      <p:sp>
        <p:nvSpPr>
          <p:cNvPr id="20486" name="Text Box 7"/>
          <p:cNvSpPr txBox="1">
            <a:spLocks noChangeArrowheads="1"/>
          </p:cNvSpPr>
          <p:nvPr/>
        </p:nvSpPr>
        <p:spPr bwMode="auto">
          <a:xfrm>
            <a:off x="1593606" y="1003740"/>
            <a:ext cx="34657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n</a:t>
            </a:r>
          </a:p>
        </p:txBody>
      </p:sp>
      <p:sp>
        <p:nvSpPr>
          <p:cNvPr id="20487" name="Text Box 8"/>
          <p:cNvSpPr txBox="1">
            <a:spLocks noChangeArrowheads="1"/>
          </p:cNvSpPr>
          <p:nvPr/>
        </p:nvSpPr>
        <p:spPr bwMode="auto">
          <a:xfrm>
            <a:off x="1609481" y="141966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k</a:t>
            </a:r>
          </a:p>
        </p:txBody>
      </p:sp>
      <p:sp>
        <p:nvSpPr>
          <p:cNvPr id="20488" name="Rectangle 10"/>
          <p:cNvSpPr>
            <a:spLocks noChangeArrowheads="1"/>
          </p:cNvSpPr>
          <p:nvPr/>
        </p:nvSpPr>
        <p:spPr bwMode="auto">
          <a:xfrm>
            <a:off x="2185744" y="1089465"/>
            <a:ext cx="34067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200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(</a:t>
            </a:r>
            <a:r>
              <a:rPr lang="en-US" altLang="ja-JP" sz="3200" dirty="0" err="1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λ⊿t</a:t>
            </a:r>
            <a:r>
              <a:rPr lang="en-US" altLang="ja-JP" sz="3200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 ) ( 1 </a:t>
            </a:r>
            <a:r>
              <a:rPr lang="ja-JP" altLang="en-US" sz="3200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－ </a:t>
            </a:r>
            <a:r>
              <a:rPr lang="en-US" altLang="ja-JP" sz="3200" dirty="0" err="1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λ⊿t</a:t>
            </a:r>
            <a:r>
              <a:rPr lang="en-US" altLang="ja-JP" sz="3200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 )</a:t>
            </a:r>
          </a:p>
        </p:txBody>
      </p:sp>
      <p:sp>
        <p:nvSpPr>
          <p:cNvPr id="20489" name="Text Box 11"/>
          <p:cNvSpPr txBox="1">
            <a:spLocks noChangeArrowheads="1"/>
          </p:cNvSpPr>
          <p:nvPr/>
        </p:nvSpPr>
        <p:spPr bwMode="auto">
          <a:xfrm>
            <a:off x="498231" y="1572065"/>
            <a:ext cx="9573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n →∞</a:t>
            </a:r>
          </a:p>
        </p:txBody>
      </p:sp>
      <p:sp>
        <p:nvSpPr>
          <p:cNvPr id="20490" name="Text Box 12"/>
          <p:cNvSpPr txBox="1">
            <a:spLocks noChangeArrowheads="1"/>
          </p:cNvSpPr>
          <p:nvPr/>
        </p:nvSpPr>
        <p:spPr bwMode="auto">
          <a:xfrm>
            <a:off x="4232031" y="195306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k</a:t>
            </a:r>
          </a:p>
        </p:txBody>
      </p:sp>
      <p:sp>
        <p:nvSpPr>
          <p:cNvPr id="20491" name="Text Box 13"/>
          <p:cNvSpPr txBox="1">
            <a:spLocks noChangeArrowheads="1"/>
          </p:cNvSpPr>
          <p:nvPr/>
        </p:nvSpPr>
        <p:spPr bwMode="auto">
          <a:xfrm>
            <a:off x="6340231" y="1894328"/>
            <a:ext cx="742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n - k</a:t>
            </a:r>
          </a:p>
        </p:txBody>
      </p:sp>
      <p:sp>
        <p:nvSpPr>
          <p:cNvPr id="20492" name="Text Box 14"/>
          <p:cNvSpPr txBox="1">
            <a:spLocks noChangeArrowheads="1"/>
          </p:cNvSpPr>
          <p:nvPr/>
        </p:nvSpPr>
        <p:spPr bwMode="auto">
          <a:xfrm>
            <a:off x="399806" y="1905440"/>
            <a:ext cx="1981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200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= </a:t>
            </a:r>
            <a:r>
              <a:rPr lang="en-US" altLang="ja-JP" sz="3200" dirty="0" err="1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lim</a:t>
            </a:r>
            <a:r>
              <a:rPr lang="en-US" altLang="ja-JP" sz="5400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0493" name="Text Box 15"/>
          <p:cNvSpPr txBox="1">
            <a:spLocks noChangeArrowheads="1"/>
          </p:cNvSpPr>
          <p:nvPr/>
        </p:nvSpPr>
        <p:spPr bwMode="auto">
          <a:xfrm>
            <a:off x="2022231" y="2029265"/>
            <a:ext cx="4475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n!</a:t>
            </a:r>
          </a:p>
        </p:txBody>
      </p:sp>
      <p:sp>
        <p:nvSpPr>
          <p:cNvPr id="20494" name="Text Box 16"/>
          <p:cNvSpPr txBox="1">
            <a:spLocks noChangeArrowheads="1"/>
          </p:cNvSpPr>
          <p:nvPr/>
        </p:nvSpPr>
        <p:spPr bwMode="auto">
          <a:xfrm>
            <a:off x="1609481" y="2410265"/>
            <a:ext cx="1504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k! ( n</a:t>
            </a:r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－</a:t>
            </a:r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k)!</a:t>
            </a:r>
          </a:p>
        </p:txBody>
      </p:sp>
      <p:sp>
        <p:nvSpPr>
          <p:cNvPr id="20495" name="Rectangle 17"/>
          <p:cNvSpPr>
            <a:spLocks noChangeArrowheads="1"/>
          </p:cNvSpPr>
          <p:nvPr/>
        </p:nvSpPr>
        <p:spPr bwMode="auto">
          <a:xfrm>
            <a:off x="3127131" y="2065778"/>
            <a:ext cx="3406775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200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(</a:t>
            </a:r>
            <a:r>
              <a:rPr lang="en-US" altLang="ja-JP" sz="3200" dirty="0" err="1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λ⊿t</a:t>
            </a:r>
            <a:r>
              <a:rPr lang="en-US" altLang="ja-JP" sz="3200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 ) ( 1 </a:t>
            </a:r>
            <a:r>
              <a:rPr lang="ja-JP" altLang="en-US" sz="3200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－ </a:t>
            </a:r>
            <a:r>
              <a:rPr lang="en-US" altLang="ja-JP" sz="3200" dirty="0" err="1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λ⊿t</a:t>
            </a:r>
            <a:r>
              <a:rPr lang="en-US" altLang="ja-JP" sz="3200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 )</a:t>
            </a:r>
          </a:p>
        </p:txBody>
      </p:sp>
      <p:sp>
        <p:nvSpPr>
          <p:cNvPr id="20496" name="Text Box 18"/>
          <p:cNvSpPr txBox="1">
            <a:spLocks noChangeArrowheads="1"/>
          </p:cNvSpPr>
          <p:nvPr/>
        </p:nvSpPr>
        <p:spPr bwMode="auto">
          <a:xfrm>
            <a:off x="498231" y="2562665"/>
            <a:ext cx="9573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n →∞</a:t>
            </a:r>
          </a:p>
        </p:txBody>
      </p:sp>
      <p:sp>
        <p:nvSpPr>
          <p:cNvPr id="20497" name="Line 19"/>
          <p:cNvSpPr>
            <a:spLocks noChangeShapeType="1"/>
          </p:cNvSpPr>
          <p:nvPr/>
        </p:nvSpPr>
        <p:spPr bwMode="auto">
          <a:xfrm>
            <a:off x="1565031" y="2486465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0498" name="Text Box 20"/>
          <p:cNvSpPr txBox="1">
            <a:spLocks noChangeArrowheads="1"/>
          </p:cNvSpPr>
          <p:nvPr/>
        </p:nvSpPr>
        <p:spPr bwMode="auto">
          <a:xfrm>
            <a:off x="8030919" y="501376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k</a:t>
            </a:r>
          </a:p>
        </p:txBody>
      </p:sp>
      <p:sp>
        <p:nvSpPr>
          <p:cNvPr id="20499" name="Text Box 21"/>
          <p:cNvSpPr txBox="1">
            <a:spLocks noChangeArrowheads="1"/>
          </p:cNvSpPr>
          <p:nvPr/>
        </p:nvSpPr>
        <p:spPr bwMode="auto">
          <a:xfrm>
            <a:off x="6441831" y="2902390"/>
            <a:ext cx="742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n - k</a:t>
            </a:r>
          </a:p>
        </p:txBody>
      </p:sp>
      <p:sp>
        <p:nvSpPr>
          <p:cNvPr id="20500" name="Text Box 22"/>
          <p:cNvSpPr txBox="1">
            <a:spLocks noChangeArrowheads="1"/>
          </p:cNvSpPr>
          <p:nvPr/>
        </p:nvSpPr>
        <p:spPr bwMode="auto">
          <a:xfrm>
            <a:off x="269631" y="2867465"/>
            <a:ext cx="1981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200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= </a:t>
            </a:r>
            <a:r>
              <a:rPr lang="en-US" altLang="ja-JP" sz="3200" dirty="0" err="1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lim</a:t>
            </a:r>
            <a:r>
              <a:rPr lang="en-US" altLang="ja-JP" sz="5400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0501" name="Text Box 23"/>
          <p:cNvSpPr txBox="1">
            <a:spLocks noChangeArrowheads="1"/>
          </p:cNvSpPr>
          <p:nvPr/>
        </p:nvSpPr>
        <p:spPr bwMode="auto">
          <a:xfrm>
            <a:off x="2022231" y="3019865"/>
            <a:ext cx="4475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n!</a:t>
            </a:r>
          </a:p>
        </p:txBody>
      </p:sp>
      <p:sp>
        <p:nvSpPr>
          <p:cNvPr id="20502" name="Text Box 24"/>
          <p:cNvSpPr txBox="1">
            <a:spLocks noChangeArrowheads="1"/>
          </p:cNvSpPr>
          <p:nvPr/>
        </p:nvSpPr>
        <p:spPr bwMode="auto">
          <a:xfrm>
            <a:off x="1609481" y="3400865"/>
            <a:ext cx="1504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k! ( n</a:t>
            </a:r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－</a:t>
            </a:r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k)!</a:t>
            </a:r>
          </a:p>
        </p:txBody>
      </p:sp>
      <p:sp>
        <p:nvSpPr>
          <p:cNvPr id="20503" name="Rectangle 25"/>
          <p:cNvSpPr>
            <a:spLocks noChangeArrowheads="1"/>
          </p:cNvSpPr>
          <p:nvPr/>
        </p:nvSpPr>
        <p:spPr bwMode="auto">
          <a:xfrm>
            <a:off x="3012831" y="3096065"/>
            <a:ext cx="36337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200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(</a:t>
            </a:r>
            <a:r>
              <a:rPr lang="en-US" altLang="ja-JP" sz="3200" dirty="0" err="1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λt</a:t>
            </a:r>
            <a:r>
              <a:rPr lang="en-US" altLang="ja-JP" sz="3200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 / n ) ( 1 </a:t>
            </a:r>
            <a:r>
              <a:rPr lang="ja-JP" altLang="en-US" sz="3200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－ </a:t>
            </a:r>
            <a:r>
              <a:rPr lang="en-US" altLang="ja-JP" sz="3200" dirty="0" err="1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λt</a:t>
            </a:r>
            <a:r>
              <a:rPr lang="en-US" altLang="ja-JP" sz="3200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 / n )</a:t>
            </a:r>
          </a:p>
        </p:txBody>
      </p:sp>
      <p:sp>
        <p:nvSpPr>
          <p:cNvPr id="20504" name="Text Box 26"/>
          <p:cNvSpPr txBox="1">
            <a:spLocks noChangeArrowheads="1"/>
          </p:cNvSpPr>
          <p:nvPr/>
        </p:nvSpPr>
        <p:spPr bwMode="auto">
          <a:xfrm>
            <a:off x="498231" y="3553265"/>
            <a:ext cx="9573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n →∞</a:t>
            </a:r>
          </a:p>
        </p:txBody>
      </p:sp>
      <p:sp>
        <p:nvSpPr>
          <p:cNvPr id="20505" name="Line 27"/>
          <p:cNvSpPr>
            <a:spLocks noChangeShapeType="1"/>
          </p:cNvSpPr>
          <p:nvPr/>
        </p:nvSpPr>
        <p:spPr bwMode="auto">
          <a:xfrm>
            <a:off x="1565031" y="3477065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0506" name="Text Box 28"/>
          <p:cNvSpPr txBox="1">
            <a:spLocks noChangeArrowheads="1"/>
          </p:cNvSpPr>
          <p:nvPr/>
        </p:nvSpPr>
        <p:spPr bwMode="auto">
          <a:xfrm>
            <a:off x="3884369" y="389775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k</a:t>
            </a:r>
          </a:p>
        </p:txBody>
      </p:sp>
      <p:sp>
        <p:nvSpPr>
          <p:cNvPr id="20507" name="Text Box 29"/>
          <p:cNvSpPr txBox="1">
            <a:spLocks noChangeArrowheads="1"/>
          </p:cNvSpPr>
          <p:nvPr/>
        </p:nvSpPr>
        <p:spPr bwMode="auto">
          <a:xfrm>
            <a:off x="6021144" y="3897753"/>
            <a:ext cx="412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n </a:t>
            </a:r>
          </a:p>
        </p:txBody>
      </p:sp>
      <p:sp>
        <p:nvSpPr>
          <p:cNvPr id="20508" name="Text Box 30"/>
          <p:cNvSpPr txBox="1">
            <a:spLocks noChangeArrowheads="1"/>
          </p:cNvSpPr>
          <p:nvPr/>
        </p:nvSpPr>
        <p:spPr bwMode="auto">
          <a:xfrm>
            <a:off x="269631" y="3858065"/>
            <a:ext cx="1981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200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= </a:t>
            </a:r>
            <a:r>
              <a:rPr lang="en-US" altLang="ja-JP" sz="3200" dirty="0" err="1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lim</a:t>
            </a:r>
            <a:r>
              <a:rPr lang="en-US" altLang="ja-JP" sz="5400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0509" name="Text Box 31"/>
          <p:cNvSpPr txBox="1">
            <a:spLocks noChangeArrowheads="1"/>
          </p:cNvSpPr>
          <p:nvPr/>
        </p:nvSpPr>
        <p:spPr bwMode="auto">
          <a:xfrm>
            <a:off x="1672981" y="4010465"/>
            <a:ext cx="4475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n!</a:t>
            </a:r>
          </a:p>
        </p:txBody>
      </p:sp>
      <p:sp>
        <p:nvSpPr>
          <p:cNvPr id="20510" name="Text Box 32"/>
          <p:cNvSpPr txBox="1">
            <a:spLocks noChangeArrowheads="1"/>
          </p:cNvSpPr>
          <p:nvPr/>
        </p:nvSpPr>
        <p:spPr bwMode="auto">
          <a:xfrm>
            <a:off x="1260231" y="4391465"/>
            <a:ext cx="1504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k! ( n</a:t>
            </a:r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－</a:t>
            </a:r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k)!</a:t>
            </a:r>
          </a:p>
        </p:txBody>
      </p:sp>
      <p:sp>
        <p:nvSpPr>
          <p:cNvPr id="20511" name="Rectangle 33"/>
          <p:cNvSpPr>
            <a:spLocks noChangeArrowheads="1"/>
          </p:cNvSpPr>
          <p:nvPr/>
        </p:nvSpPr>
        <p:spPr bwMode="auto">
          <a:xfrm>
            <a:off x="2663581" y="4086665"/>
            <a:ext cx="58721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200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(</a:t>
            </a:r>
            <a:r>
              <a:rPr lang="en-US" altLang="ja-JP" sz="3200" dirty="0" err="1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λt</a:t>
            </a:r>
            <a:r>
              <a:rPr lang="en-US" altLang="ja-JP" sz="3200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 / n ) ( 1 </a:t>
            </a:r>
            <a:r>
              <a:rPr lang="ja-JP" altLang="en-US" sz="3200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－ </a:t>
            </a:r>
            <a:r>
              <a:rPr lang="en-US" altLang="ja-JP" sz="3200" dirty="0" err="1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λt</a:t>
            </a:r>
            <a:r>
              <a:rPr lang="en-US" altLang="ja-JP" sz="3200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 / n ) ( 1 </a:t>
            </a:r>
            <a:r>
              <a:rPr lang="ja-JP" altLang="en-US" sz="3200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－ </a:t>
            </a:r>
            <a:r>
              <a:rPr lang="en-US" altLang="ja-JP" sz="3200" dirty="0" err="1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λt</a:t>
            </a:r>
            <a:r>
              <a:rPr lang="en-US" altLang="ja-JP" sz="3200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 / n )</a:t>
            </a:r>
          </a:p>
        </p:txBody>
      </p:sp>
      <p:sp>
        <p:nvSpPr>
          <p:cNvPr id="20512" name="Text Box 34"/>
          <p:cNvSpPr txBox="1">
            <a:spLocks noChangeArrowheads="1"/>
          </p:cNvSpPr>
          <p:nvPr/>
        </p:nvSpPr>
        <p:spPr bwMode="auto">
          <a:xfrm>
            <a:off x="498231" y="4543865"/>
            <a:ext cx="9573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n →∞</a:t>
            </a:r>
          </a:p>
        </p:txBody>
      </p:sp>
      <p:sp>
        <p:nvSpPr>
          <p:cNvPr id="20513" name="Line 35"/>
          <p:cNvSpPr>
            <a:spLocks noChangeShapeType="1"/>
          </p:cNvSpPr>
          <p:nvPr/>
        </p:nvSpPr>
        <p:spPr bwMode="auto">
          <a:xfrm>
            <a:off x="1215781" y="4467665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0514" name="Text Box 36"/>
          <p:cNvSpPr txBox="1">
            <a:spLocks noChangeArrowheads="1"/>
          </p:cNvSpPr>
          <p:nvPr/>
        </p:nvSpPr>
        <p:spPr bwMode="auto">
          <a:xfrm>
            <a:off x="8334131" y="3985065"/>
            <a:ext cx="48763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- k</a:t>
            </a:r>
          </a:p>
        </p:txBody>
      </p:sp>
      <p:sp>
        <p:nvSpPr>
          <p:cNvPr id="20515" name="Text Box 38"/>
          <p:cNvSpPr txBox="1">
            <a:spLocks noChangeArrowheads="1"/>
          </p:cNvSpPr>
          <p:nvPr/>
        </p:nvSpPr>
        <p:spPr bwMode="auto">
          <a:xfrm>
            <a:off x="4232031" y="4772465"/>
            <a:ext cx="412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n </a:t>
            </a:r>
          </a:p>
        </p:txBody>
      </p:sp>
      <p:sp>
        <p:nvSpPr>
          <p:cNvPr id="20516" name="Text Box 39"/>
          <p:cNvSpPr txBox="1">
            <a:spLocks noChangeArrowheads="1"/>
          </p:cNvSpPr>
          <p:nvPr/>
        </p:nvSpPr>
        <p:spPr bwMode="auto">
          <a:xfrm>
            <a:off x="269631" y="4772465"/>
            <a:ext cx="1981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200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= </a:t>
            </a:r>
            <a:r>
              <a:rPr lang="en-US" altLang="ja-JP" sz="3200" dirty="0" err="1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lim</a:t>
            </a:r>
            <a:r>
              <a:rPr lang="en-US" altLang="ja-JP" sz="5400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0517" name="Text Box 40"/>
          <p:cNvSpPr txBox="1">
            <a:spLocks noChangeArrowheads="1"/>
          </p:cNvSpPr>
          <p:nvPr/>
        </p:nvSpPr>
        <p:spPr bwMode="auto">
          <a:xfrm>
            <a:off x="1107831" y="4924865"/>
            <a:ext cx="623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(</a:t>
            </a:r>
            <a:r>
              <a:rPr lang="en-US" altLang="ja-JP" dirty="0" err="1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λt</a:t>
            </a:r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20518" name="Text Box 41"/>
          <p:cNvSpPr txBox="1">
            <a:spLocks noChangeArrowheads="1"/>
          </p:cNvSpPr>
          <p:nvPr/>
        </p:nvSpPr>
        <p:spPr bwMode="auto">
          <a:xfrm>
            <a:off x="1260231" y="5305865"/>
            <a:ext cx="4940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k! </a:t>
            </a:r>
          </a:p>
        </p:txBody>
      </p:sp>
      <p:sp>
        <p:nvSpPr>
          <p:cNvPr id="20519" name="Rectangle 42"/>
          <p:cNvSpPr>
            <a:spLocks noChangeArrowheads="1"/>
          </p:cNvSpPr>
          <p:nvPr/>
        </p:nvSpPr>
        <p:spPr bwMode="auto">
          <a:xfrm>
            <a:off x="1946031" y="5001065"/>
            <a:ext cx="455771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200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( 1 </a:t>
            </a:r>
            <a:r>
              <a:rPr lang="ja-JP" altLang="en-US" sz="3200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－ </a:t>
            </a:r>
            <a:r>
              <a:rPr lang="en-US" altLang="ja-JP" sz="3200" dirty="0" err="1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λt</a:t>
            </a:r>
            <a:r>
              <a:rPr lang="en-US" altLang="ja-JP" sz="3200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 / n ) ( 1 </a:t>
            </a:r>
            <a:r>
              <a:rPr lang="ja-JP" altLang="en-US" sz="3200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－ </a:t>
            </a:r>
            <a:r>
              <a:rPr lang="en-US" altLang="ja-JP" sz="3200" dirty="0" err="1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λt</a:t>
            </a:r>
            <a:r>
              <a:rPr lang="en-US" altLang="ja-JP" sz="3200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 / n )</a:t>
            </a:r>
          </a:p>
        </p:txBody>
      </p:sp>
      <p:sp>
        <p:nvSpPr>
          <p:cNvPr id="20520" name="Text Box 43"/>
          <p:cNvSpPr txBox="1">
            <a:spLocks noChangeArrowheads="1"/>
          </p:cNvSpPr>
          <p:nvPr/>
        </p:nvSpPr>
        <p:spPr bwMode="auto">
          <a:xfrm>
            <a:off x="498231" y="5458265"/>
            <a:ext cx="9573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n →∞</a:t>
            </a:r>
          </a:p>
        </p:txBody>
      </p:sp>
      <p:sp>
        <p:nvSpPr>
          <p:cNvPr id="20521" name="Line 44"/>
          <p:cNvSpPr>
            <a:spLocks noChangeShapeType="1"/>
          </p:cNvSpPr>
          <p:nvPr/>
        </p:nvSpPr>
        <p:spPr bwMode="auto">
          <a:xfrm>
            <a:off x="1215781" y="5382065"/>
            <a:ext cx="730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0522" name="Text Box 45"/>
          <p:cNvSpPr txBox="1">
            <a:spLocks noChangeArrowheads="1"/>
          </p:cNvSpPr>
          <p:nvPr/>
        </p:nvSpPr>
        <p:spPr bwMode="auto">
          <a:xfrm>
            <a:off x="6287844" y="4772465"/>
            <a:ext cx="48763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- k</a:t>
            </a:r>
          </a:p>
        </p:txBody>
      </p:sp>
      <p:sp>
        <p:nvSpPr>
          <p:cNvPr id="20523" name="Text Box 46"/>
          <p:cNvSpPr txBox="1">
            <a:spLocks noChangeArrowheads="1"/>
          </p:cNvSpPr>
          <p:nvPr/>
        </p:nvSpPr>
        <p:spPr bwMode="auto">
          <a:xfrm>
            <a:off x="1717431" y="477246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k</a:t>
            </a:r>
          </a:p>
        </p:txBody>
      </p:sp>
      <p:sp>
        <p:nvSpPr>
          <p:cNvPr id="20524" name="Line 47"/>
          <p:cNvSpPr>
            <a:spLocks noChangeShapeType="1"/>
          </p:cNvSpPr>
          <p:nvPr/>
        </p:nvSpPr>
        <p:spPr bwMode="auto">
          <a:xfrm>
            <a:off x="6727581" y="5229665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0525" name="Text Box 48"/>
          <p:cNvSpPr txBox="1">
            <a:spLocks noChangeArrowheads="1"/>
          </p:cNvSpPr>
          <p:nvPr/>
        </p:nvSpPr>
        <p:spPr bwMode="auto">
          <a:xfrm>
            <a:off x="6514856" y="5210615"/>
            <a:ext cx="1555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  ( n</a:t>
            </a:r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－</a:t>
            </a:r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k)! n</a:t>
            </a:r>
          </a:p>
        </p:txBody>
      </p:sp>
      <p:sp>
        <p:nvSpPr>
          <p:cNvPr id="20526" name="Text Box 49"/>
          <p:cNvSpPr txBox="1">
            <a:spLocks noChangeArrowheads="1"/>
          </p:cNvSpPr>
          <p:nvPr/>
        </p:nvSpPr>
        <p:spPr bwMode="auto">
          <a:xfrm>
            <a:off x="6975231" y="4753415"/>
            <a:ext cx="4475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n!</a:t>
            </a:r>
          </a:p>
        </p:txBody>
      </p:sp>
      <p:sp>
        <p:nvSpPr>
          <p:cNvPr id="20527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113588" y="6324600"/>
            <a:ext cx="1905000" cy="457200"/>
          </a:xfrm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B2A7A34-332B-4AC7-A214-B68FB5D353DD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pPr/>
              <a:t>13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  <a:cs typeface="Calibri" panose="020F0502020204030204" pitchFamily="34" charset="0"/>
            </a:endParaRPr>
          </a:p>
        </p:txBody>
      </p:sp>
      <p:sp>
        <p:nvSpPr>
          <p:cNvPr id="20528" name="Text Box 28"/>
          <p:cNvSpPr txBox="1">
            <a:spLocks noChangeArrowheads="1"/>
          </p:cNvSpPr>
          <p:nvPr/>
        </p:nvSpPr>
        <p:spPr bwMode="auto">
          <a:xfrm>
            <a:off x="4122494" y="293890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k</a:t>
            </a:r>
          </a:p>
        </p:txBody>
      </p:sp>
      <p:sp>
        <p:nvSpPr>
          <p:cNvPr id="20529" name="Text Box 6"/>
          <p:cNvSpPr txBox="1">
            <a:spLocks noChangeArrowheads="1"/>
          </p:cNvSpPr>
          <p:nvPr/>
        </p:nvSpPr>
        <p:spPr bwMode="auto">
          <a:xfrm>
            <a:off x="1272931" y="913253"/>
            <a:ext cx="1676400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5400" dirty="0"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(  )</a:t>
            </a:r>
          </a:p>
        </p:txBody>
      </p:sp>
    </p:spTree>
    <p:extLst>
      <p:ext uri="{BB962C8B-B14F-4D97-AF65-F5344CB8AC3E}">
        <p14:creationId xmlns:p14="http://schemas.microsoft.com/office/powerpoint/2010/main" val="11765627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ポアソン分布の確率分布関数</a:t>
            </a:r>
          </a:p>
        </p:txBody>
      </p:sp>
      <p:sp>
        <p:nvSpPr>
          <p:cNvPr id="21507" name="Text Box 18"/>
          <p:cNvSpPr txBox="1">
            <a:spLocks noChangeArrowheads="1"/>
          </p:cNvSpPr>
          <p:nvPr/>
        </p:nvSpPr>
        <p:spPr bwMode="auto">
          <a:xfrm>
            <a:off x="8505407" y="161309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k</a:t>
            </a:r>
          </a:p>
        </p:txBody>
      </p:sp>
      <p:sp>
        <p:nvSpPr>
          <p:cNvPr id="21508" name="Text Box 35"/>
          <p:cNvSpPr txBox="1">
            <a:spLocks noChangeArrowheads="1"/>
          </p:cNvSpPr>
          <p:nvPr/>
        </p:nvSpPr>
        <p:spPr bwMode="auto">
          <a:xfrm>
            <a:off x="4314407" y="1232095"/>
            <a:ext cx="412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n </a:t>
            </a:r>
          </a:p>
        </p:txBody>
      </p:sp>
      <p:sp>
        <p:nvSpPr>
          <p:cNvPr id="21509" name="Text Box 36"/>
          <p:cNvSpPr txBox="1">
            <a:spLocks noChangeArrowheads="1"/>
          </p:cNvSpPr>
          <p:nvPr/>
        </p:nvSpPr>
        <p:spPr bwMode="auto">
          <a:xfrm>
            <a:off x="352007" y="1232095"/>
            <a:ext cx="1981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200" dirty="0">
                <a:latin typeface="Calibri" panose="020F0502020204030204" pitchFamily="34" charset="0"/>
                <a:ea typeface="メイリオ" panose="020B0604030504040204" pitchFamily="50" charset="-128"/>
              </a:rPr>
              <a:t>= </a:t>
            </a:r>
            <a:r>
              <a:rPr lang="en-US" altLang="ja-JP" sz="3200" dirty="0" err="1">
                <a:latin typeface="Calibri" panose="020F0502020204030204" pitchFamily="34" charset="0"/>
                <a:ea typeface="メイリオ" panose="020B0604030504040204" pitchFamily="50" charset="-128"/>
              </a:rPr>
              <a:t>lim</a:t>
            </a:r>
            <a:r>
              <a:rPr lang="en-US" altLang="ja-JP" sz="5400" dirty="0">
                <a:latin typeface="Calibri" panose="020F0502020204030204" pitchFamily="34" charset="0"/>
                <a:ea typeface="メイリオ" panose="020B0604030504040204" pitchFamily="50" charset="-128"/>
              </a:rPr>
              <a:t> </a:t>
            </a:r>
          </a:p>
        </p:txBody>
      </p:sp>
      <p:sp>
        <p:nvSpPr>
          <p:cNvPr id="21510" name="Text Box 37"/>
          <p:cNvSpPr txBox="1">
            <a:spLocks noChangeArrowheads="1"/>
          </p:cNvSpPr>
          <p:nvPr/>
        </p:nvSpPr>
        <p:spPr bwMode="auto">
          <a:xfrm>
            <a:off x="1190207" y="1384495"/>
            <a:ext cx="6238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(</a:t>
            </a:r>
            <a:r>
              <a:rPr lang="en-US" altLang="ja-JP" dirty="0" err="1">
                <a:latin typeface="Calibri" panose="020F0502020204030204" pitchFamily="34" charset="0"/>
                <a:ea typeface="メイリオ" panose="020B0604030504040204" pitchFamily="50" charset="-128"/>
              </a:rPr>
              <a:t>λt</a:t>
            </a:r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)</a:t>
            </a:r>
          </a:p>
        </p:txBody>
      </p:sp>
      <p:sp>
        <p:nvSpPr>
          <p:cNvPr id="21511" name="Text Box 38"/>
          <p:cNvSpPr txBox="1">
            <a:spLocks noChangeArrowheads="1"/>
          </p:cNvSpPr>
          <p:nvPr/>
        </p:nvSpPr>
        <p:spPr bwMode="auto">
          <a:xfrm>
            <a:off x="1342607" y="1765495"/>
            <a:ext cx="4940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k! </a:t>
            </a:r>
          </a:p>
        </p:txBody>
      </p:sp>
      <p:sp>
        <p:nvSpPr>
          <p:cNvPr id="21512" name="Rectangle 39"/>
          <p:cNvSpPr>
            <a:spLocks noChangeArrowheads="1"/>
          </p:cNvSpPr>
          <p:nvPr/>
        </p:nvSpPr>
        <p:spPr bwMode="auto">
          <a:xfrm>
            <a:off x="2028407" y="1460695"/>
            <a:ext cx="455765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200" dirty="0">
                <a:latin typeface="Calibri" panose="020F0502020204030204" pitchFamily="34" charset="0"/>
                <a:ea typeface="メイリオ" panose="020B0604030504040204" pitchFamily="50" charset="-128"/>
              </a:rPr>
              <a:t>( 1 </a:t>
            </a:r>
            <a:r>
              <a:rPr lang="ja-JP" altLang="en-US" sz="3200" dirty="0">
                <a:latin typeface="Calibri" panose="020F0502020204030204" pitchFamily="34" charset="0"/>
                <a:ea typeface="メイリオ" panose="020B0604030504040204" pitchFamily="50" charset="-128"/>
              </a:rPr>
              <a:t>－ </a:t>
            </a:r>
            <a:r>
              <a:rPr lang="en-US" altLang="ja-JP" sz="3200" dirty="0" err="1">
                <a:latin typeface="Calibri" panose="020F0502020204030204" pitchFamily="34" charset="0"/>
                <a:ea typeface="メイリオ" panose="020B0604030504040204" pitchFamily="50" charset="-128"/>
              </a:rPr>
              <a:t>λt</a:t>
            </a:r>
            <a:r>
              <a:rPr lang="en-US" altLang="ja-JP" sz="3200" dirty="0">
                <a:latin typeface="Calibri" panose="020F0502020204030204" pitchFamily="34" charset="0"/>
                <a:ea typeface="メイリオ" panose="020B0604030504040204" pitchFamily="50" charset="-128"/>
              </a:rPr>
              <a:t> / n ) ( 1 </a:t>
            </a:r>
            <a:r>
              <a:rPr lang="ja-JP" altLang="en-US" sz="3200" dirty="0">
                <a:latin typeface="Calibri" panose="020F0502020204030204" pitchFamily="34" charset="0"/>
                <a:ea typeface="メイリオ" panose="020B0604030504040204" pitchFamily="50" charset="-128"/>
              </a:rPr>
              <a:t>－ </a:t>
            </a:r>
            <a:r>
              <a:rPr lang="en-US" altLang="ja-JP" sz="3200" dirty="0" err="1">
                <a:latin typeface="Calibri" panose="020F0502020204030204" pitchFamily="34" charset="0"/>
                <a:ea typeface="メイリオ" panose="020B0604030504040204" pitchFamily="50" charset="-128"/>
              </a:rPr>
              <a:t>λt</a:t>
            </a:r>
            <a:r>
              <a:rPr lang="en-US" altLang="ja-JP" sz="3200" dirty="0">
                <a:latin typeface="Calibri" panose="020F0502020204030204" pitchFamily="34" charset="0"/>
                <a:ea typeface="メイリオ" panose="020B0604030504040204" pitchFamily="50" charset="-128"/>
              </a:rPr>
              <a:t> / n )</a:t>
            </a:r>
          </a:p>
        </p:txBody>
      </p:sp>
      <p:sp>
        <p:nvSpPr>
          <p:cNvPr id="21513" name="Text Box 40"/>
          <p:cNvSpPr txBox="1">
            <a:spLocks noChangeArrowheads="1"/>
          </p:cNvSpPr>
          <p:nvPr/>
        </p:nvSpPr>
        <p:spPr bwMode="auto">
          <a:xfrm>
            <a:off x="580607" y="1917895"/>
            <a:ext cx="9573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n →∞</a:t>
            </a:r>
          </a:p>
        </p:txBody>
      </p:sp>
      <p:sp>
        <p:nvSpPr>
          <p:cNvPr id="21514" name="Line 41"/>
          <p:cNvSpPr>
            <a:spLocks noChangeShapeType="1"/>
          </p:cNvSpPr>
          <p:nvPr/>
        </p:nvSpPr>
        <p:spPr bwMode="auto">
          <a:xfrm>
            <a:off x="1298157" y="1841695"/>
            <a:ext cx="730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1515" name="Text Box 42"/>
          <p:cNvSpPr txBox="1">
            <a:spLocks noChangeArrowheads="1"/>
          </p:cNvSpPr>
          <p:nvPr/>
        </p:nvSpPr>
        <p:spPr bwMode="auto">
          <a:xfrm>
            <a:off x="6676607" y="1232095"/>
            <a:ext cx="48763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- k</a:t>
            </a:r>
          </a:p>
        </p:txBody>
      </p:sp>
      <p:sp>
        <p:nvSpPr>
          <p:cNvPr id="21516" name="Text Box 43"/>
          <p:cNvSpPr txBox="1">
            <a:spLocks noChangeArrowheads="1"/>
          </p:cNvSpPr>
          <p:nvPr/>
        </p:nvSpPr>
        <p:spPr bwMode="auto">
          <a:xfrm>
            <a:off x="1799807" y="123209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k</a:t>
            </a:r>
          </a:p>
        </p:txBody>
      </p:sp>
      <p:sp>
        <p:nvSpPr>
          <p:cNvPr id="21517" name="Line 44"/>
          <p:cNvSpPr>
            <a:spLocks noChangeShapeType="1"/>
          </p:cNvSpPr>
          <p:nvPr/>
        </p:nvSpPr>
        <p:spPr bwMode="auto">
          <a:xfrm>
            <a:off x="7210007" y="1765495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1518" name="Text Box 45"/>
          <p:cNvSpPr txBox="1">
            <a:spLocks noChangeArrowheads="1"/>
          </p:cNvSpPr>
          <p:nvPr/>
        </p:nvSpPr>
        <p:spPr bwMode="auto">
          <a:xfrm>
            <a:off x="7057607" y="1689295"/>
            <a:ext cx="1555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  ( n</a:t>
            </a:r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－</a:t>
            </a:r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k)! n</a:t>
            </a:r>
          </a:p>
        </p:txBody>
      </p:sp>
      <p:sp>
        <p:nvSpPr>
          <p:cNvPr id="21519" name="Text Box 46"/>
          <p:cNvSpPr txBox="1">
            <a:spLocks noChangeArrowheads="1"/>
          </p:cNvSpPr>
          <p:nvPr/>
        </p:nvSpPr>
        <p:spPr bwMode="auto">
          <a:xfrm>
            <a:off x="7514807" y="1308295"/>
            <a:ext cx="4475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n!</a:t>
            </a:r>
          </a:p>
        </p:txBody>
      </p:sp>
      <p:sp>
        <p:nvSpPr>
          <p:cNvPr id="21520" name="Text Box 48"/>
          <p:cNvSpPr txBox="1">
            <a:spLocks noChangeArrowheads="1"/>
          </p:cNvSpPr>
          <p:nvPr/>
        </p:nvSpPr>
        <p:spPr bwMode="auto">
          <a:xfrm>
            <a:off x="4314407" y="2298895"/>
            <a:ext cx="412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n </a:t>
            </a:r>
          </a:p>
        </p:txBody>
      </p:sp>
      <p:sp>
        <p:nvSpPr>
          <p:cNvPr id="21521" name="Text Box 49"/>
          <p:cNvSpPr txBox="1">
            <a:spLocks noChangeArrowheads="1"/>
          </p:cNvSpPr>
          <p:nvPr/>
        </p:nvSpPr>
        <p:spPr bwMode="auto">
          <a:xfrm>
            <a:off x="352007" y="2298895"/>
            <a:ext cx="1981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200" dirty="0">
                <a:latin typeface="Calibri" panose="020F0502020204030204" pitchFamily="34" charset="0"/>
                <a:ea typeface="メイリオ" panose="020B0604030504040204" pitchFamily="50" charset="-128"/>
              </a:rPr>
              <a:t>= </a:t>
            </a:r>
            <a:r>
              <a:rPr lang="en-US" altLang="ja-JP" sz="3200" dirty="0" err="1">
                <a:latin typeface="Calibri" panose="020F0502020204030204" pitchFamily="34" charset="0"/>
                <a:ea typeface="メイリオ" panose="020B0604030504040204" pitchFamily="50" charset="-128"/>
              </a:rPr>
              <a:t>lim</a:t>
            </a:r>
            <a:r>
              <a:rPr lang="en-US" altLang="ja-JP" sz="5400" dirty="0">
                <a:latin typeface="Calibri" panose="020F0502020204030204" pitchFamily="34" charset="0"/>
                <a:ea typeface="メイリオ" panose="020B0604030504040204" pitchFamily="50" charset="-128"/>
              </a:rPr>
              <a:t> </a:t>
            </a:r>
          </a:p>
        </p:txBody>
      </p:sp>
      <p:sp>
        <p:nvSpPr>
          <p:cNvPr id="21522" name="Text Box 50"/>
          <p:cNvSpPr txBox="1">
            <a:spLocks noChangeArrowheads="1"/>
          </p:cNvSpPr>
          <p:nvPr/>
        </p:nvSpPr>
        <p:spPr bwMode="auto">
          <a:xfrm>
            <a:off x="1190207" y="2451295"/>
            <a:ext cx="6238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(</a:t>
            </a:r>
            <a:r>
              <a:rPr lang="en-US" altLang="ja-JP" dirty="0" err="1">
                <a:latin typeface="Calibri" panose="020F0502020204030204" pitchFamily="34" charset="0"/>
                <a:ea typeface="メイリオ" panose="020B0604030504040204" pitchFamily="50" charset="-128"/>
              </a:rPr>
              <a:t>λt</a:t>
            </a:r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)</a:t>
            </a:r>
          </a:p>
        </p:txBody>
      </p:sp>
      <p:sp>
        <p:nvSpPr>
          <p:cNvPr id="21523" name="Text Box 51"/>
          <p:cNvSpPr txBox="1">
            <a:spLocks noChangeArrowheads="1"/>
          </p:cNvSpPr>
          <p:nvPr/>
        </p:nvSpPr>
        <p:spPr bwMode="auto">
          <a:xfrm>
            <a:off x="1342607" y="2832295"/>
            <a:ext cx="4940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k! </a:t>
            </a:r>
          </a:p>
        </p:txBody>
      </p:sp>
      <p:sp>
        <p:nvSpPr>
          <p:cNvPr id="21524" name="Rectangle 52"/>
          <p:cNvSpPr>
            <a:spLocks noChangeArrowheads="1"/>
          </p:cNvSpPr>
          <p:nvPr/>
        </p:nvSpPr>
        <p:spPr bwMode="auto">
          <a:xfrm>
            <a:off x="2028407" y="2527495"/>
            <a:ext cx="231986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200" dirty="0">
                <a:latin typeface="Calibri" panose="020F0502020204030204" pitchFamily="34" charset="0"/>
                <a:ea typeface="メイリオ" panose="020B0604030504040204" pitchFamily="50" charset="-128"/>
              </a:rPr>
              <a:t>( 1 </a:t>
            </a:r>
            <a:r>
              <a:rPr lang="ja-JP" altLang="en-US" sz="3200" dirty="0">
                <a:latin typeface="Calibri" panose="020F0502020204030204" pitchFamily="34" charset="0"/>
                <a:ea typeface="メイリオ" panose="020B0604030504040204" pitchFamily="50" charset="-128"/>
              </a:rPr>
              <a:t>－ </a:t>
            </a:r>
            <a:r>
              <a:rPr lang="en-US" altLang="ja-JP" sz="3200" dirty="0" err="1">
                <a:latin typeface="Calibri" panose="020F0502020204030204" pitchFamily="34" charset="0"/>
                <a:ea typeface="メイリオ" panose="020B0604030504040204" pitchFamily="50" charset="-128"/>
              </a:rPr>
              <a:t>λt</a:t>
            </a:r>
            <a:r>
              <a:rPr lang="en-US" altLang="ja-JP" sz="3200" dirty="0">
                <a:latin typeface="Calibri" panose="020F0502020204030204" pitchFamily="34" charset="0"/>
                <a:ea typeface="メイリオ" panose="020B0604030504040204" pitchFamily="50" charset="-128"/>
              </a:rPr>
              <a:t> / n )</a:t>
            </a:r>
          </a:p>
        </p:txBody>
      </p:sp>
      <p:sp>
        <p:nvSpPr>
          <p:cNvPr id="21525" name="Text Box 53"/>
          <p:cNvSpPr txBox="1">
            <a:spLocks noChangeArrowheads="1"/>
          </p:cNvSpPr>
          <p:nvPr/>
        </p:nvSpPr>
        <p:spPr bwMode="auto">
          <a:xfrm>
            <a:off x="580607" y="2984695"/>
            <a:ext cx="9573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n →∞</a:t>
            </a:r>
          </a:p>
        </p:txBody>
      </p:sp>
      <p:sp>
        <p:nvSpPr>
          <p:cNvPr id="21526" name="Line 54"/>
          <p:cNvSpPr>
            <a:spLocks noChangeShapeType="1"/>
          </p:cNvSpPr>
          <p:nvPr/>
        </p:nvSpPr>
        <p:spPr bwMode="auto">
          <a:xfrm>
            <a:off x="1298157" y="2908495"/>
            <a:ext cx="730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1527" name="Text Box 56"/>
          <p:cNvSpPr txBox="1">
            <a:spLocks noChangeArrowheads="1"/>
          </p:cNvSpPr>
          <p:nvPr/>
        </p:nvSpPr>
        <p:spPr bwMode="auto">
          <a:xfrm>
            <a:off x="1799807" y="229889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k</a:t>
            </a:r>
          </a:p>
        </p:txBody>
      </p:sp>
      <p:sp>
        <p:nvSpPr>
          <p:cNvPr id="21528" name="Text Box 61"/>
          <p:cNvSpPr txBox="1">
            <a:spLocks noChangeArrowheads="1"/>
          </p:cNvSpPr>
          <p:nvPr/>
        </p:nvSpPr>
        <p:spPr bwMode="auto">
          <a:xfrm>
            <a:off x="321845" y="3341883"/>
            <a:ext cx="1981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200" dirty="0">
                <a:latin typeface="Calibri" panose="020F0502020204030204" pitchFamily="34" charset="0"/>
                <a:ea typeface="メイリオ" panose="020B0604030504040204" pitchFamily="50" charset="-128"/>
              </a:rPr>
              <a:t>= </a:t>
            </a:r>
            <a:r>
              <a:rPr lang="en-US" altLang="ja-JP" sz="5400" dirty="0">
                <a:latin typeface="Calibri" panose="020F0502020204030204" pitchFamily="34" charset="0"/>
                <a:ea typeface="メイリオ" panose="020B0604030504040204" pitchFamily="50" charset="-128"/>
              </a:rPr>
              <a:t> </a:t>
            </a:r>
          </a:p>
        </p:txBody>
      </p:sp>
      <p:sp>
        <p:nvSpPr>
          <p:cNvPr id="21529" name="Text Box 62"/>
          <p:cNvSpPr txBox="1">
            <a:spLocks noChangeArrowheads="1"/>
          </p:cNvSpPr>
          <p:nvPr/>
        </p:nvSpPr>
        <p:spPr bwMode="auto">
          <a:xfrm>
            <a:off x="779045" y="3443483"/>
            <a:ext cx="101341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(</a:t>
            </a:r>
            <a:r>
              <a:rPr lang="en-US" altLang="ja-JP" dirty="0" err="1">
                <a:latin typeface="Calibri" panose="020F0502020204030204" pitchFamily="34" charset="0"/>
                <a:ea typeface="メイリオ" panose="020B0604030504040204" pitchFamily="50" charset="-128"/>
              </a:rPr>
              <a:t>λt</a:t>
            </a:r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)   </a:t>
            </a:r>
            <a:r>
              <a:rPr lang="en-US" altLang="ja-JP" sz="2800" i="1" dirty="0">
                <a:latin typeface="Calibri" panose="020F0502020204030204" pitchFamily="34" charset="0"/>
                <a:ea typeface="メイリオ" panose="020B0604030504040204" pitchFamily="50" charset="-128"/>
              </a:rPr>
              <a:t>e</a:t>
            </a:r>
          </a:p>
        </p:txBody>
      </p:sp>
      <p:sp>
        <p:nvSpPr>
          <p:cNvPr id="21530" name="Text Box 63"/>
          <p:cNvSpPr txBox="1">
            <a:spLocks noChangeArrowheads="1"/>
          </p:cNvSpPr>
          <p:nvPr/>
        </p:nvSpPr>
        <p:spPr bwMode="auto">
          <a:xfrm>
            <a:off x="1617245" y="3951483"/>
            <a:ext cx="4940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k! </a:t>
            </a:r>
          </a:p>
        </p:txBody>
      </p:sp>
      <p:sp>
        <p:nvSpPr>
          <p:cNvPr id="21531" name="Line 66"/>
          <p:cNvSpPr>
            <a:spLocks noChangeShapeType="1"/>
          </p:cNvSpPr>
          <p:nvPr/>
        </p:nvSpPr>
        <p:spPr bwMode="auto">
          <a:xfrm>
            <a:off x="886995" y="3951483"/>
            <a:ext cx="1949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1532" name="Text Box 67"/>
          <p:cNvSpPr txBox="1">
            <a:spLocks noChangeArrowheads="1"/>
          </p:cNvSpPr>
          <p:nvPr/>
        </p:nvSpPr>
        <p:spPr bwMode="auto">
          <a:xfrm>
            <a:off x="1256882" y="333235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k</a:t>
            </a:r>
          </a:p>
        </p:txBody>
      </p:sp>
      <p:sp>
        <p:nvSpPr>
          <p:cNvPr id="21533" name="Text Box 68"/>
          <p:cNvSpPr txBox="1">
            <a:spLocks noChangeArrowheads="1"/>
          </p:cNvSpPr>
          <p:nvPr/>
        </p:nvSpPr>
        <p:spPr bwMode="auto">
          <a:xfrm>
            <a:off x="1734720" y="3352995"/>
            <a:ext cx="52129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-</a:t>
            </a:r>
            <a:r>
              <a:rPr lang="en-US" altLang="ja-JP" dirty="0" err="1">
                <a:latin typeface="Calibri" panose="020F0502020204030204" pitchFamily="34" charset="0"/>
                <a:ea typeface="メイリオ" panose="020B0604030504040204" pitchFamily="50" charset="-128"/>
              </a:rPr>
              <a:t>λt</a:t>
            </a:r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534" name="Text Box 69"/>
          <p:cNvSpPr txBox="1">
            <a:spLocks noChangeArrowheads="1"/>
          </p:cNvSpPr>
          <p:nvPr/>
        </p:nvSpPr>
        <p:spPr bwMode="auto">
          <a:xfrm>
            <a:off x="428207" y="5194495"/>
            <a:ext cx="9573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n →∞</a:t>
            </a:r>
          </a:p>
        </p:txBody>
      </p:sp>
      <p:sp>
        <p:nvSpPr>
          <p:cNvPr id="21535" name="Text Box 70"/>
          <p:cNvSpPr txBox="1">
            <a:spLocks noChangeArrowheads="1"/>
          </p:cNvSpPr>
          <p:nvPr/>
        </p:nvSpPr>
        <p:spPr bwMode="auto">
          <a:xfrm>
            <a:off x="504407" y="4508695"/>
            <a:ext cx="4419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200" dirty="0" err="1">
                <a:latin typeface="Calibri" panose="020F0502020204030204" pitchFamily="34" charset="0"/>
                <a:ea typeface="メイリオ" panose="020B0604030504040204" pitchFamily="50" charset="-128"/>
              </a:rPr>
              <a:t>lim</a:t>
            </a:r>
            <a:r>
              <a:rPr lang="en-US" altLang="ja-JP" sz="3200" dirty="0">
                <a:latin typeface="Calibri" panose="020F0502020204030204" pitchFamily="34" charset="0"/>
                <a:ea typeface="メイリオ" panose="020B0604030504040204" pitchFamily="50" charset="-128"/>
              </a:rPr>
              <a:t> ( 1 + x )     = </a:t>
            </a:r>
            <a:r>
              <a:rPr lang="en-US" altLang="ja-JP" sz="3600" i="1" dirty="0">
                <a:latin typeface="Calibri" panose="020F0502020204030204" pitchFamily="34" charset="0"/>
                <a:ea typeface="メイリオ" panose="020B0604030504040204" pitchFamily="50" charset="-128"/>
              </a:rPr>
              <a:t>e</a:t>
            </a:r>
            <a:r>
              <a:rPr lang="en-US" altLang="ja-JP" sz="3200" dirty="0">
                <a:latin typeface="Calibri" panose="020F050202020403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sz="5400" dirty="0">
                <a:latin typeface="Calibri" panose="020F0502020204030204" pitchFamily="34" charset="0"/>
                <a:ea typeface="メイリオ" panose="020B0604030504040204" pitchFamily="50" charset="-128"/>
              </a:rPr>
              <a:t> </a:t>
            </a:r>
          </a:p>
        </p:txBody>
      </p:sp>
      <p:sp>
        <p:nvSpPr>
          <p:cNvPr id="21536" name="Text Box 71"/>
          <p:cNvSpPr txBox="1">
            <a:spLocks noChangeArrowheads="1"/>
          </p:cNvSpPr>
          <p:nvPr/>
        </p:nvSpPr>
        <p:spPr bwMode="auto">
          <a:xfrm>
            <a:off x="3476207" y="4661095"/>
            <a:ext cx="260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 </a:t>
            </a:r>
          </a:p>
        </p:txBody>
      </p:sp>
      <p:sp>
        <p:nvSpPr>
          <p:cNvPr id="21537" name="Text Box 72"/>
          <p:cNvSpPr txBox="1">
            <a:spLocks noChangeArrowheads="1"/>
          </p:cNvSpPr>
          <p:nvPr/>
        </p:nvSpPr>
        <p:spPr bwMode="auto">
          <a:xfrm>
            <a:off x="2409407" y="4584895"/>
            <a:ext cx="6607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1/x </a:t>
            </a:r>
          </a:p>
        </p:txBody>
      </p:sp>
      <p:sp>
        <p:nvSpPr>
          <p:cNvPr id="2153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1A4DE0A-5EFB-4609-B1F9-51C1E0B04AB5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14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98915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9196" y="1329983"/>
            <a:ext cx="8423275" cy="1905000"/>
          </a:xfrm>
        </p:spPr>
        <p:txBody>
          <a:bodyPr/>
          <a:lstStyle/>
          <a:p>
            <a:pPr eaLnBrk="1" hangingPunct="1"/>
            <a:r>
              <a:rPr lang="ja-JP" altLang="en-US" b="1" dirty="0">
                <a:solidFill>
                  <a:srgbClr val="C00000"/>
                </a:solidFill>
              </a:rPr>
              <a:t>ポアソン分布 </a:t>
            </a:r>
            <a:r>
              <a:rPr lang="en-US" altLang="ja-JP" dirty="0"/>
              <a:t>P </a:t>
            </a:r>
            <a:r>
              <a:rPr lang="ja-JP" altLang="en-US" dirty="0"/>
              <a:t>に従う確率変数 </a:t>
            </a:r>
            <a:r>
              <a:rPr lang="en-US" altLang="ja-JP" dirty="0"/>
              <a:t>X </a:t>
            </a:r>
            <a:r>
              <a:rPr lang="ja-JP" altLang="en-US" dirty="0"/>
              <a:t>の</a:t>
            </a:r>
            <a:r>
              <a:rPr lang="ja-JP" altLang="en-US" b="1" u="sng" dirty="0">
                <a:solidFill>
                  <a:srgbClr val="FF0000"/>
                </a:solidFill>
              </a:rPr>
              <a:t>平均</a:t>
            </a:r>
          </a:p>
          <a:p>
            <a:pPr eaLnBrk="1" hangingPunct="1">
              <a:buFontTx/>
              <a:buNone/>
            </a:pPr>
            <a:r>
              <a:rPr lang="ja-JP" altLang="en-US" dirty="0"/>
              <a:t>		</a:t>
            </a:r>
            <a:r>
              <a:rPr lang="en-US" altLang="ja-JP" dirty="0"/>
              <a:t>E[X] = </a:t>
            </a:r>
            <a:r>
              <a:rPr lang="en-US" altLang="ja-JP" dirty="0" err="1"/>
              <a:t>Σk</a:t>
            </a:r>
            <a:r>
              <a:rPr lang="ja-JP" altLang="en-US" dirty="0"/>
              <a:t>・</a:t>
            </a:r>
            <a:r>
              <a:rPr lang="en-US" altLang="ja-JP" dirty="0"/>
              <a:t>P(k)</a:t>
            </a:r>
          </a:p>
          <a:p>
            <a:pPr eaLnBrk="1" hangingPunct="1">
              <a:buFontTx/>
              <a:buNone/>
            </a:pPr>
            <a:endParaRPr lang="en-US" altLang="ja-JP" dirty="0"/>
          </a:p>
          <a:p>
            <a:pPr eaLnBrk="1" hangingPunct="1">
              <a:buFontTx/>
              <a:buNone/>
            </a:pPr>
            <a:endParaRPr lang="en-US" altLang="ja-JP" dirty="0"/>
          </a:p>
          <a:p>
            <a:pPr eaLnBrk="1" hangingPunct="1">
              <a:buFontTx/>
              <a:buNone/>
            </a:pPr>
            <a:endParaRPr lang="en-US" altLang="ja-JP" dirty="0"/>
          </a:p>
          <a:p>
            <a:pPr eaLnBrk="1" hangingPunct="1">
              <a:buFontTx/>
              <a:buNone/>
            </a:pPr>
            <a:endParaRPr lang="en-US" altLang="ja-JP" dirty="0"/>
          </a:p>
          <a:p>
            <a:pPr eaLnBrk="1" hangingPunct="1">
              <a:buFontTx/>
              <a:buNone/>
            </a:pPr>
            <a:endParaRPr lang="en-US" altLang="ja-JP" dirty="0"/>
          </a:p>
        </p:txBody>
      </p:sp>
      <p:grpSp>
        <p:nvGrpSpPr>
          <p:cNvPr id="22532" name="Group 5"/>
          <p:cNvGrpSpPr>
            <a:grpSpLocks/>
          </p:cNvGrpSpPr>
          <p:nvPr/>
        </p:nvGrpSpPr>
        <p:grpSpPr bwMode="auto">
          <a:xfrm>
            <a:off x="2541671" y="1672884"/>
            <a:ext cx="701675" cy="995363"/>
            <a:chOff x="1872" y="1824"/>
            <a:chExt cx="442" cy="627"/>
          </a:xfrm>
        </p:grpSpPr>
        <p:sp>
          <p:nvSpPr>
            <p:cNvPr id="22561" name="Text Box 6"/>
            <p:cNvSpPr txBox="1">
              <a:spLocks noChangeArrowheads="1"/>
            </p:cNvSpPr>
            <p:nvPr/>
          </p:nvSpPr>
          <p:spPr bwMode="auto">
            <a:xfrm>
              <a:off x="1872" y="2160"/>
              <a:ext cx="44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dirty="0">
                  <a:latin typeface="Calibri" panose="020F0502020204030204" pitchFamily="34" charset="0"/>
                  <a:ea typeface="メイリオ" panose="020B0604030504040204" pitchFamily="50" charset="-128"/>
                </a:rPr>
                <a:t> k=0</a:t>
              </a:r>
            </a:p>
          </p:txBody>
        </p:sp>
        <p:sp>
          <p:nvSpPr>
            <p:cNvPr id="22562" name="Text Box 7"/>
            <p:cNvSpPr txBox="1">
              <a:spLocks noChangeArrowheads="1"/>
            </p:cNvSpPr>
            <p:nvPr/>
          </p:nvSpPr>
          <p:spPr bwMode="auto">
            <a:xfrm>
              <a:off x="1948" y="1824"/>
              <a:ext cx="28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dirty="0">
                  <a:latin typeface="Calibri" panose="020F0502020204030204" pitchFamily="34" charset="0"/>
                  <a:ea typeface="メイリオ" panose="020B0604030504040204" pitchFamily="50" charset="-128"/>
                </a:rPr>
                <a:t>∞</a:t>
              </a:r>
            </a:p>
          </p:txBody>
        </p:sp>
      </p:grpSp>
      <p:sp>
        <p:nvSpPr>
          <p:cNvPr id="22533" name="Text Box 13"/>
          <p:cNvSpPr txBox="1">
            <a:spLocks noChangeArrowheads="1"/>
          </p:cNvSpPr>
          <p:nvPr/>
        </p:nvSpPr>
        <p:spPr bwMode="auto">
          <a:xfrm>
            <a:off x="2313071" y="2511083"/>
            <a:ext cx="1981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200" dirty="0">
                <a:latin typeface="Calibri" panose="020F0502020204030204" pitchFamily="34" charset="0"/>
                <a:ea typeface="メイリオ" panose="020B0604030504040204" pitchFamily="50" charset="-128"/>
              </a:rPr>
              <a:t>= </a:t>
            </a:r>
            <a:r>
              <a:rPr lang="en-US" altLang="ja-JP" sz="5400" dirty="0">
                <a:latin typeface="Calibri" panose="020F0502020204030204" pitchFamily="34" charset="0"/>
                <a:ea typeface="メイリオ" panose="020B0604030504040204" pitchFamily="50" charset="-128"/>
              </a:rPr>
              <a:t> </a:t>
            </a:r>
          </a:p>
        </p:txBody>
      </p:sp>
      <p:sp>
        <p:nvSpPr>
          <p:cNvPr id="22534" name="Text Box 14"/>
          <p:cNvSpPr txBox="1">
            <a:spLocks noChangeArrowheads="1"/>
          </p:cNvSpPr>
          <p:nvPr/>
        </p:nvSpPr>
        <p:spPr bwMode="auto">
          <a:xfrm>
            <a:off x="3348121" y="2612683"/>
            <a:ext cx="147508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k</a:t>
            </a:r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　</a:t>
            </a:r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(</a:t>
            </a:r>
            <a:r>
              <a:rPr lang="en-US" altLang="ja-JP" dirty="0" err="1">
                <a:latin typeface="Calibri" panose="020F0502020204030204" pitchFamily="34" charset="0"/>
                <a:ea typeface="メイリオ" panose="020B0604030504040204" pitchFamily="50" charset="-128"/>
              </a:rPr>
              <a:t>λt</a:t>
            </a:r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)   </a:t>
            </a:r>
            <a:r>
              <a:rPr lang="en-US" altLang="ja-JP" sz="2800" i="1" dirty="0">
                <a:latin typeface="Calibri" panose="020F0502020204030204" pitchFamily="34" charset="0"/>
                <a:ea typeface="メイリオ" panose="020B0604030504040204" pitchFamily="50" charset="-128"/>
              </a:rPr>
              <a:t>e</a:t>
            </a:r>
          </a:p>
        </p:txBody>
      </p:sp>
      <p:sp>
        <p:nvSpPr>
          <p:cNvPr id="22535" name="Text Box 15"/>
          <p:cNvSpPr txBox="1">
            <a:spLocks noChangeArrowheads="1"/>
          </p:cNvSpPr>
          <p:nvPr/>
        </p:nvSpPr>
        <p:spPr bwMode="auto">
          <a:xfrm>
            <a:off x="4141871" y="3120683"/>
            <a:ext cx="4940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k! </a:t>
            </a:r>
          </a:p>
        </p:txBody>
      </p:sp>
      <p:sp>
        <p:nvSpPr>
          <p:cNvPr id="22536" name="Line 16"/>
          <p:cNvSpPr>
            <a:spLocks noChangeShapeType="1"/>
          </p:cNvSpPr>
          <p:nvPr/>
        </p:nvSpPr>
        <p:spPr bwMode="auto">
          <a:xfrm>
            <a:off x="3456071" y="3120683"/>
            <a:ext cx="1949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2537" name="Text Box 17"/>
          <p:cNvSpPr txBox="1">
            <a:spLocks noChangeArrowheads="1"/>
          </p:cNvSpPr>
          <p:nvPr/>
        </p:nvSpPr>
        <p:spPr bwMode="auto">
          <a:xfrm>
            <a:off x="4162509" y="247298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k</a:t>
            </a:r>
          </a:p>
        </p:txBody>
      </p:sp>
      <p:sp>
        <p:nvSpPr>
          <p:cNvPr id="22538" name="Text Box 18"/>
          <p:cNvSpPr txBox="1">
            <a:spLocks noChangeArrowheads="1"/>
          </p:cNvSpPr>
          <p:nvPr/>
        </p:nvSpPr>
        <p:spPr bwMode="auto">
          <a:xfrm>
            <a:off x="4641934" y="2492033"/>
            <a:ext cx="52129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-</a:t>
            </a:r>
            <a:r>
              <a:rPr lang="en-US" altLang="ja-JP" dirty="0" err="1">
                <a:latin typeface="Calibri" panose="020F0502020204030204" pitchFamily="34" charset="0"/>
                <a:ea typeface="メイリオ" panose="020B0604030504040204" pitchFamily="50" charset="-128"/>
              </a:rPr>
              <a:t>λt</a:t>
            </a:r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grpSp>
        <p:nvGrpSpPr>
          <p:cNvPr id="22539" name="Group 19"/>
          <p:cNvGrpSpPr>
            <a:grpSpLocks/>
          </p:cNvGrpSpPr>
          <p:nvPr/>
        </p:nvGrpSpPr>
        <p:grpSpPr bwMode="auto">
          <a:xfrm>
            <a:off x="2694071" y="2587284"/>
            <a:ext cx="701675" cy="995363"/>
            <a:chOff x="1872" y="1824"/>
            <a:chExt cx="442" cy="627"/>
          </a:xfrm>
        </p:grpSpPr>
        <p:sp>
          <p:nvSpPr>
            <p:cNvPr id="22559" name="Text Box 20"/>
            <p:cNvSpPr txBox="1">
              <a:spLocks noChangeArrowheads="1"/>
            </p:cNvSpPr>
            <p:nvPr/>
          </p:nvSpPr>
          <p:spPr bwMode="auto">
            <a:xfrm>
              <a:off x="1872" y="2160"/>
              <a:ext cx="44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dirty="0">
                  <a:latin typeface="Calibri" panose="020F0502020204030204" pitchFamily="34" charset="0"/>
                  <a:ea typeface="メイリオ" panose="020B0604030504040204" pitchFamily="50" charset="-128"/>
                </a:rPr>
                <a:t> k=0</a:t>
              </a:r>
            </a:p>
          </p:txBody>
        </p:sp>
        <p:sp>
          <p:nvSpPr>
            <p:cNvPr id="22560" name="Text Box 21"/>
            <p:cNvSpPr txBox="1">
              <a:spLocks noChangeArrowheads="1"/>
            </p:cNvSpPr>
            <p:nvPr/>
          </p:nvSpPr>
          <p:spPr bwMode="auto">
            <a:xfrm>
              <a:off x="1948" y="1824"/>
              <a:ext cx="28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dirty="0">
                  <a:latin typeface="Calibri" panose="020F0502020204030204" pitchFamily="34" charset="0"/>
                  <a:ea typeface="メイリオ" panose="020B0604030504040204" pitchFamily="50" charset="-128"/>
                </a:rPr>
                <a:t>∞</a:t>
              </a:r>
            </a:p>
          </p:txBody>
        </p:sp>
      </p:grpSp>
      <p:sp>
        <p:nvSpPr>
          <p:cNvPr id="22540" name="Text Box 22"/>
          <p:cNvSpPr txBox="1">
            <a:spLocks noChangeArrowheads="1"/>
          </p:cNvSpPr>
          <p:nvPr/>
        </p:nvSpPr>
        <p:spPr bwMode="auto">
          <a:xfrm>
            <a:off x="2770271" y="2815883"/>
            <a:ext cx="37221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200" dirty="0">
                <a:latin typeface="Calibri" panose="020F0502020204030204" pitchFamily="34" charset="0"/>
                <a:ea typeface="メイリオ" panose="020B0604030504040204" pitchFamily="50" charset="-128"/>
              </a:rPr>
              <a:t>Σ</a:t>
            </a:r>
          </a:p>
        </p:txBody>
      </p:sp>
      <p:sp>
        <p:nvSpPr>
          <p:cNvPr id="22541" name="Text Box 23"/>
          <p:cNvSpPr txBox="1">
            <a:spLocks noChangeArrowheads="1"/>
          </p:cNvSpPr>
          <p:nvPr/>
        </p:nvSpPr>
        <p:spPr bwMode="auto">
          <a:xfrm>
            <a:off x="2313071" y="3577883"/>
            <a:ext cx="1981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200" dirty="0">
                <a:latin typeface="Calibri" panose="020F0502020204030204" pitchFamily="34" charset="0"/>
                <a:ea typeface="メイリオ" panose="020B0604030504040204" pitchFamily="50" charset="-128"/>
              </a:rPr>
              <a:t>= </a:t>
            </a:r>
            <a:r>
              <a:rPr lang="en-US" altLang="ja-JP" sz="5400" dirty="0">
                <a:latin typeface="Calibri" panose="020F0502020204030204" pitchFamily="34" charset="0"/>
                <a:ea typeface="メイリオ" panose="020B0604030504040204" pitchFamily="50" charset="-128"/>
              </a:rPr>
              <a:t> </a:t>
            </a:r>
          </a:p>
        </p:txBody>
      </p:sp>
      <p:sp>
        <p:nvSpPr>
          <p:cNvPr id="22542" name="Text Box 24"/>
          <p:cNvSpPr txBox="1">
            <a:spLocks noChangeArrowheads="1"/>
          </p:cNvSpPr>
          <p:nvPr/>
        </p:nvSpPr>
        <p:spPr bwMode="auto">
          <a:xfrm>
            <a:off x="4567321" y="3730283"/>
            <a:ext cx="11528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　</a:t>
            </a:r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(</a:t>
            </a:r>
            <a:r>
              <a:rPr lang="en-US" altLang="ja-JP" dirty="0" err="1">
                <a:latin typeface="Calibri" panose="020F0502020204030204" pitchFamily="34" charset="0"/>
                <a:ea typeface="メイリオ" panose="020B0604030504040204" pitchFamily="50" charset="-128"/>
              </a:rPr>
              <a:t>λt</a:t>
            </a:r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)   </a:t>
            </a:r>
          </a:p>
        </p:txBody>
      </p:sp>
      <p:sp>
        <p:nvSpPr>
          <p:cNvPr id="22543" name="Text Box 25"/>
          <p:cNvSpPr txBox="1">
            <a:spLocks noChangeArrowheads="1"/>
          </p:cNvSpPr>
          <p:nvPr/>
        </p:nvSpPr>
        <p:spPr bwMode="auto">
          <a:xfrm>
            <a:off x="4751471" y="4187483"/>
            <a:ext cx="11272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(k – 1)! </a:t>
            </a:r>
          </a:p>
        </p:txBody>
      </p:sp>
      <p:sp>
        <p:nvSpPr>
          <p:cNvPr id="22544" name="Line 26"/>
          <p:cNvSpPr>
            <a:spLocks noChangeShapeType="1"/>
          </p:cNvSpPr>
          <p:nvPr/>
        </p:nvSpPr>
        <p:spPr bwMode="auto">
          <a:xfrm>
            <a:off x="4675271" y="4187483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2545" name="Text Box 27"/>
          <p:cNvSpPr txBox="1">
            <a:spLocks noChangeArrowheads="1"/>
          </p:cNvSpPr>
          <p:nvPr/>
        </p:nvSpPr>
        <p:spPr bwMode="auto">
          <a:xfrm>
            <a:off x="5361071" y="3577883"/>
            <a:ext cx="7120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k - 1</a:t>
            </a:r>
          </a:p>
        </p:txBody>
      </p:sp>
      <p:grpSp>
        <p:nvGrpSpPr>
          <p:cNvPr id="22546" name="Group 29"/>
          <p:cNvGrpSpPr>
            <a:grpSpLocks/>
          </p:cNvGrpSpPr>
          <p:nvPr/>
        </p:nvGrpSpPr>
        <p:grpSpPr bwMode="auto">
          <a:xfrm>
            <a:off x="3913271" y="3654084"/>
            <a:ext cx="701675" cy="995363"/>
            <a:chOff x="1872" y="1824"/>
            <a:chExt cx="442" cy="627"/>
          </a:xfrm>
        </p:grpSpPr>
        <p:sp>
          <p:nvSpPr>
            <p:cNvPr id="22557" name="Text Box 30"/>
            <p:cNvSpPr txBox="1">
              <a:spLocks noChangeArrowheads="1"/>
            </p:cNvSpPr>
            <p:nvPr/>
          </p:nvSpPr>
          <p:spPr bwMode="auto">
            <a:xfrm>
              <a:off x="1872" y="2160"/>
              <a:ext cx="44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dirty="0">
                  <a:latin typeface="Calibri" panose="020F0502020204030204" pitchFamily="34" charset="0"/>
                  <a:ea typeface="メイリオ" panose="020B0604030504040204" pitchFamily="50" charset="-128"/>
                </a:rPr>
                <a:t> k=1</a:t>
              </a:r>
            </a:p>
          </p:txBody>
        </p:sp>
        <p:sp>
          <p:nvSpPr>
            <p:cNvPr id="22558" name="Text Box 31"/>
            <p:cNvSpPr txBox="1">
              <a:spLocks noChangeArrowheads="1"/>
            </p:cNvSpPr>
            <p:nvPr/>
          </p:nvSpPr>
          <p:spPr bwMode="auto">
            <a:xfrm>
              <a:off x="1948" y="1824"/>
              <a:ext cx="28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dirty="0">
                  <a:latin typeface="Calibri" panose="020F0502020204030204" pitchFamily="34" charset="0"/>
                  <a:ea typeface="メイリオ" panose="020B0604030504040204" pitchFamily="50" charset="-128"/>
                </a:rPr>
                <a:t>∞</a:t>
              </a:r>
            </a:p>
          </p:txBody>
        </p:sp>
      </p:grpSp>
      <p:sp>
        <p:nvSpPr>
          <p:cNvPr id="22547" name="Text Box 32"/>
          <p:cNvSpPr txBox="1">
            <a:spLocks noChangeArrowheads="1"/>
          </p:cNvSpPr>
          <p:nvPr/>
        </p:nvSpPr>
        <p:spPr bwMode="auto">
          <a:xfrm>
            <a:off x="4059321" y="3866808"/>
            <a:ext cx="37221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200" dirty="0">
                <a:latin typeface="Calibri" panose="020F0502020204030204" pitchFamily="34" charset="0"/>
                <a:ea typeface="メイリオ" panose="020B0604030504040204" pitchFamily="50" charset="-128"/>
              </a:rPr>
              <a:t>Σ</a:t>
            </a:r>
          </a:p>
        </p:txBody>
      </p:sp>
      <p:sp>
        <p:nvSpPr>
          <p:cNvPr id="22548" name="Text Box 33"/>
          <p:cNvSpPr txBox="1">
            <a:spLocks noChangeArrowheads="1"/>
          </p:cNvSpPr>
          <p:nvPr/>
        </p:nvSpPr>
        <p:spPr bwMode="auto">
          <a:xfrm>
            <a:off x="2770271" y="3831883"/>
            <a:ext cx="8595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(</a:t>
            </a:r>
            <a:r>
              <a:rPr lang="en-US" altLang="ja-JP" dirty="0" err="1">
                <a:latin typeface="Calibri" panose="020F0502020204030204" pitchFamily="34" charset="0"/>
                <a:ea typeface="メイリオ" panose="020B0604030504040204" pitchFamily="50" charset="-128"/>
              </a:rPr>
              <a:t>λt</a:t>
            </a:r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) </a:t>
            </a:r>
            <a:r>
              <a:rPr lang="en-US" altLang="ja-JP" sz="2800" i="1" dirty="0">
                <a:latin typeface="Calibri" panose="020F0502020204030204" pitchFamily="34" charset="0"/>
                <a:ea typeface="メイリオ" panose="020B0604030504040204" pitchFamily="50" charset="-128"/>
              </a:rPr>
              <a:t>e</a:t>
            </a:r>
          </a:p>
        </p:txBody>
      </p:sp>
      <p:sp>
        <p:nvSpPr>
          <p:cNvPr id="22549" name="Text Box 34"/>
          <p:cNvSpPr txBox="1">
            <a:spLocks noChangeArrowheads="1"/>
          </p:cNvSpPr>
          <p:nvPr/>
        </p:nvSpPr>
        <p:spPr bwMode="auto">
          <a:xfrm>
            <a:off x="3532271" y="3654083"/>
            <a:ext cx="52129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-</a:t>
            </a:r>
            <a:r>
              <a:rPr lang="en-US" altLang="ja-JP" dirty="0" err="1">
                <a:latin typeface="Calibri" panose="020F0502020204030204" pitchFamily="34" charset="0"/>
                <a:ea typeface="メイリオ" panose="020B0604030504040204" pitchFamily="50" charset="-128"/>
              </a:rPr>
              <a:t>λt</a:t>
            </a:r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550" name="Text Box 35"/>
          <p:cNvSpPr txBox="1">
            <a:spLocks noChangeArrowheads="1"/>
          </p:cNvSpPr>
          <p:nvPr/>
        </p:nvSpPr>
        <p:spPr bwMode="auto">
          <a:xfrm>
            <a:off x="2349584" y="4568483"/>
            <a:ext cx="1981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200" dirty="0">
                <a:latin typeface="Calibri" panose="020F0502020204030204" pitchFamily="34" charset="0"/>
                <a:ea typeface="メイリオ" panose="020B0604030504040204" pitchFamily="50" charset="-128"/>
              </a:rPr>
              <a:t>= </a:t>
            </a:r>
            <a:r>
              <a:rPr lang="en-US" altLang="ja-JP" sz="5400" dirty="0">
                <a:latin typeface="Calibri" panose="020F0502020204030204" pitchFamily="34" charset="0"/>
                <a:ea typeface="メイリオ" panose="020B0604030504040204" pitchFamily="50" charset="-128"/>
              </a:rPr>
              <a:t> </a:t>
            </a:r>
          </a:p>
        </p:txBody>
      </p:sp>
      <p:sp>
        <p:nvSpPr>
          <p:cNvPr id="22551" name="Text Box 44"/>
          <p:cNvSpPr txBox="1">
            <a:spLocks noChangeArrowheads="1"/>
          </p:cNvSpPr>
          <p:nvPr/>
        </p:nvSpPr>
        <p:spPr bwMode="auto">
          <a:xfrm>
            <a:off x="2806784" y="4822483"/>
            <a:ext cx="156645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(</a:t>
            </a:r>
            <a:r>
              <a:rPr lang="en-US" altLang="ja-JP" dirty="0" err="1">
                <a:latin typeface="Calibri" panose="020F0502020204030204" pitchFamily="34" charset="0"/>
                <a:ea typeface="メイリオ" panose="020B0604030504040204" pitchFamily="50" charset="-128"/>
              </a:rPr>
              <a:t>λt</a:t>
            </a:r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) </a:t>
            </a:r>
            <a:r>
              <a:rPr lang="en-US" altLang="ja-JP" sz="2800" i="1" dirty="0">
                <a:latin typeface="Calibri" panose="020F0502020204030204" pitchFamily="34" charset="0"/>
                <a:ea typeface="メイリオ" panose="020B0604030504040204" pitchFamily="50" charset="-128"/>
              </a:rPr>
              <a:t>e</a:t>
            </a:r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        </a:t>
            </a:r>
            <a:r>
              <a:rPr lang="en-US" altLang="ja-JP" sz="2800" i="1" dirty="0">
                <a:latin typeface="Calibri" panose="020F0502020204030204" pitchFamily="34" charset="0"/>
                <a:ea typeface="メイリオ" panose="020B0604030504040204" pitchFamily="50" charset="-128"/>
              </a:rPr>
              <a:t>e</a:t>
            </a:r>
          </a:p>
        </p:txBody>
      </p:sp>
      <p:sp>
        <p:nvSpPr>
          <p:cNvPr id="22552" name="Text Box 45"/>
          <p:cNvSpPr txBox="1">
            <a:spLocks noChangeArrowheads="1"/>
          </p:cNvSpPr>
          <p:nvPr/>
        </p:nvSpPr>
        <p:spPr bwMode="auto">
          <a:xfrm>
            <a:off x="3568784" y="4644683"/>
            <a:ext cx="52129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-</a:t>
            </a:r>
            <a:r>
              <a:rPr lang="en-US" altLang="ja-JP" dirty="0" err="1">
                <a:latin typeface="Calibri" panose="020F0502020204030204" pitchFamily="34" charset="0"/>
                <a:ea typeface="メイリオ" panose="020B0604030504040204" pitchFamily="50" charset="-128"/>
              </a:rPr>
              <a:t>λt</a:t>
            </a:r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553" name="Text Box 46"/>
          <p:cNvSpPr txBox="1">
            <a:spLocks noChangeArrowheads="1"/>
          </p:cNvSpPr>
          <p:nvPr/>
        </p:nvSpPr>
        <p:spPr bwMode="auto">
          <a:xfrm>
            <a:off x="4483184" y="4644683"/>
            <a:ext cx="4299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 err="1">
                <a:latin typeface="Calibri" panose="020F0502020204030204" pitchFamily="34" charset="0"/>
                <a:ea typeface="メイリオ" panose="020B0604030504040204" pitchFamily="50" charset="-128"/>
              </a:rPr>
              <a:t>λt</a:t>
            </a:r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554" name="Text Box 47"/>
          <p:cNvSpPr txBox="1">
            <a:spLocks noChangeArrowheads="1"/>
          </p:cNvSpPr>
          <p:nvPr/>
        </p:nvSpPr>
        <p:spPr bwMode="auto">
          <a:xfrm>
            <a:off x="2349584" y="5254283"/>
            <a:ext cx="1981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200" dirty="0">
                <a:latin typeface="Calibri" panose="020F0502020204030204" pitchFamily="34" charset="0"/>
                <a:ea typeface="メイリオ" panose="020B0604030504040204" pitchFamily="50" charset="-128"/>
              </a:rPr>
              <a:t>= </a:t>
            </a:r>
            <a:r>
              <a:rPr lang="en-US" altLang="ja-JP" sz="5400" dirty="0">
                <a:latin typeface="Calibri" panose="020F0502020204030204" pitchFamily="34" charset="0"/>
                <a:ea typeface="メイリオ" panose="020B0604030504040204" pitchFamily="50" charset="-128"/>
              </a:rPr>
              <a:t> </a:t>
            </a:r>
          </a:p>
        </p:txBody>
      </p:sp>
      <p:sp>
        <p:nvSpPr>
          <p:cNvPr id="22555" name="Text Box 48"/>
          <p:cNvSpPr txBox="1">
            <a:spLocks noChangeArrowheads="1"/>
          </p:cNvSpPr>
          <p:nvPr/>
        </p:nvSpPr>
        <p:spPr bwMode="auto">
          <a:xfrm>
            <a:off x="2806784" y="5559083"/>
            <a:ext cx="4299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 err="1">
                <a:latin typeface="Calibri" panose="020F0502020204030204" pitchFamily="34" charset="0"/>
                <a:ea typeface="メイリオ" panose="020B0604030504040204" pitchFamily="50" charset="-128"/>
              </a:rPr>
              <a:t>λt</a:t>
            </a:r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55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6AEEFDC-3C46-43B1-B954-34CB402B0EC2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15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ポアソン分布の平均</a:t>
            </a:r>
          </a:p>
        </p:txBody>
      </p:sp>
    </p:spTree>
    <p:extLst>
      <p:ext uri="{BB962C8B-B14F-4D97-AF65-F5344CB8AC3E}">
        <p14:creationId xmlns:p14="http://schemas.microsoft.com/office/powerpoint/2010/main" val="11891042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1845" y="1290822"/>
            <a:ext cx="8763000" cy="4419600"/>
          </a:xfrm>
        </p:spPr>
        <p:txBody>
          <a:bodyPr/>
          <a:lstStyle/>
          <a:p>
            <a:pPr eaLnBrk="1" hangingPunct="1"/>
            <a:r>
              <a:rPr lang="ja-JP" altLang="en-US" b="1" dirty="0">
                <a:solidFill>
                  <a:srgbClr val="C00000"/>
                </a:solidFill>
              </a:rPr>
              <a:t>ポアソン分布 </a:t>
            </a:r>
            <a:r>
              <a:rPr lang="en-US" altLang="ja-JP" dirty="0"/>
              <a:t>P </a:t>
            </a:r>
            <a:r>
              <a:rPr lang="ja-JP" altLang="en-US" dirty="0"/>
              <a:t>に従う確率変数 </a:t>
            </a:r>
            <a:r>
              <a:rPr lang="en-US" altLang="ja-JP" dirty="0"/>
              <a:t>X </a:t>
            </a:r>
            <a:r>
              <a:rPr lang="ja-JP" altLang="en-US" dirty="0"/>
              <a:t>の</a:t>
            </a:r>
            <a:r>
              <a:rPr lang="ja-JP" altLang="en-US" b="1" u="sng" dirty="0">
                <a:solidFill>
                  <a:srgbClr val="FF0000"/>
                </a:solidFill>
              </a:rPr>
              <a:t>２乗平均</a:t>
            </a:r>
          </a:p>
          <a:p>
            <a:pPr eaLnBrk="1" hangingPunct="1">
              <a:buFontTx/>
              <a:buNone/>
            </a:pPr>
            <a:r>
              <a:rPr lang="ja-JP" altLang="en-US" dirty="0"/>
              <a:t>		</a:t>
            </a:r>
            <a:r>
              <a:rPr lang="en-US" altLang="ja-JP" dirty="0"/>
              <a:t>E[X] = </a:t>
            </a:r>
            <a:r>
              <a:rPr lang="en-US" altLang="ja-JP" dirty="0" err="1"/>
              <a:t>Σk</a:t>
            </a:r>
            <a:r>
              <a:rPr lang="ja-JP" altLang="en-US" dirty="0"/>
              <a:t>・</a:t>
            </a:r>
            <a:r>
              <a:rPr lang="en-US" altLang="ja-JP" dirty="0"/>
              <a:t>P(k)</a:t>
            </a:r>
          </a:p>
          <a:p>
            <a:pPr eaLnBrk="1" hangingPunct="1">
              <a:lnSpc>
                <a:spcPct val="180000"/>
              </a:lnSpc>
              <a:buFontTx/>
              <a:buNone/>
            </a:pPr>
            <a:r>
              <a:rPr lang="en-US" altLang="ja-JP" dirty="0"/>
              <a:t>			= </a:t>
            </a:r>
            <a:r>
              <a:rPr lang="en-US" altLang="ja-JP" dirty="0" err="1"/>
              <a:t>Σk</a:t>
            </a:r>
            <a:r>
              <a:rPr lang="en-US" altLang="ja-JP" dirty="0"/>
              <a:t>(k</a:t>
            </a:r>
            <a:r>
              <a:rPr lang="ja-JP" altLang="en-US" dirty="0"/>
              <a:t>－</a:t>
            </a:r>
            <a:r>
              <a:rPr lang="en-US" altLang="ja-JP" dirty="0"/>
              <a:t>1)</a:t>
            </a:r>
            <a:r>
              <a:rPr lang="ja-JP" altLang="en-US" dirty="0"/>
              <a:t>・</a:t>
            </a:r>
            <a:r>
              <a:rPr lang="en-US" altLang="ja-JP" dirty="0"/>
              <a:t>P(k)  + </a:t>
            </a:r>
            <a:r>
              <a:rPr lang="en-US" altLang="ja-JP" dirty="0" err="1"/>
              <a:t>Σk</a:t>
            </a:r>
            <a:r>
              <a:rPr lang="ja-JP" altLang="en-US" dirty="0"/>
              <a:t>・</a:t>
            </a:r>
            <a:r>
              <a:rPr lang="en-US" altLang="ja-JP" dirty="0"/>
              <a:t>P(k)</a:t>
            </a:r>
          </a:p>
          <a:p>
            <a:pPr eaLnBrk="1" hangingPunct="1">
              <a:lnSpc>
                <a:spcPct val="180000"/>
              </a:lnSpc>
              <a:buFontTx/>
              <a:buNone/>
            </a:pPr>
            <a:r>
              <a:rPr lang="en-US" altLang="ja-JP" dirty="0"/>
              <a:t>			= (λ</a:t>
            </a:r>
            <a:r>
              <a:rPr lang="ja-JP" altLang="en-US" dirty="0" err="1"/>
              <a:t>ｔ</a:t>
            </a:r>
            <a:r>
              <a:rPr lang="en-US" altLang="ja-JP" dirty="0"/>
              <a:t>) + λ</a:t>
            </a:r>
            <a:r>
              <a:rPr lang="ja-JP" altLang="en-US" dirty="0"/>
              <a:t>ｔ</a:t>
            </a:r>
          </a:p>
          <a:p>
            <a:pPr eaLnBrk="1" hangingPunct="1">
              <a:lnSpc>
                <a:spcPct val="180000"/>
              </a:lnSpc>
              <a:buFontTx/>
              <a:buNone/>
            </a:pPr>
            <a:endParaRPr lang="ja-JP" altLang="en-US" dirty="0"/>
          </a:p>
          <a:p>
            <a:pPr eaLnBrk="1" hangingPunct="1">
              <a:buFontTx/>
              <a:buNone/>
            </a:pPr>
            <a:endParaRPr lang="ja-JP" altLang="en-US" dirty="0"/>
          </a:p>
          <a:p>
            <a:pPr eaLnBrk="1" hangingPunct="1">
              <a:buFontTx/>
              <a:buNone/>
            </a:pPr>
            <a:endParaRPr lang="ja-JP" altLang="en-US" dirty="0"/>
          </a:p>
          <a:p>
            <a:pPr eaLnBrk="1" hangingPunct="1">
              <a:buFontTx/>
              <a:buNone/>
            </a:pPr>
            <a:endParaRPr lang="ja-JP" altLang="en-US" dirty="0"/>
          </a:p>
          <a:p>
            <a:pPr eaLnBrk="1" hangingPunct="1">
              <a:buFontTx/>
              <a:buNone/>
            </a:pPr>
            <a:endParaRPr lang="ja-JP" altLang="en-US" dirty="0"/>
          </a:p>
          <a:p>
            <a:pPr eaLnBrk="1" hangingPunct="1">
              <a:buFontTx/>
              <a:buNone/>
            </a:pPr>
            <a:endParaRPr lang="en-US" altLang="ja-JP" dirty="0"/>
          </a:p>
        </p:txBody>
      </p:sp>
      <p:grpSp>
        <p:nvGrpSpPr>
          <p:cNvPr id="23556" name="Group 4"/>
          <p:cNvGrpSpPr>
            <a:grpSpLocks/>
          </p:cNvGrpSpPr>
          <p:nvPr/>
        </p:nvGrpSpPr>
        <p:grpSpPr bwMode="auto">
          <a:xfrm>
            <a:off x="2161195" y="1566315"/>
            <a:ext cx="701675" cy="995363"/>
            <a:chOff x="1872" y="1824"/>
            <a:chExt cx="442" cy="627"/>
          </a:xfrm>
        </p:grpSpPr>
        <p:sp>
          <p:nvSpPr>
            <p:cNvPr id="23567" name="Text Box 5"/>
            <p:cNvSpPr txBox="1">
              <a:spLocks noChangeArrowheads="1"/>
            </p:cNvSpPr>
            <p:nvPr/>
          </p:nvSpPr>
          <p:spPr bwMode="auto">
            <a:xfrm>
              <a:off x="1872" y="2160"/>
              <a:ext cx="44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dirty="0">
                  <a:latin typeface="Calibri" panose="020F0502020204030204" pitchFamily="34" charset="0"/>
                  <a:ea typeface="メイリオ" panose="020B0604030504040204" pitchFamily="50" charset="-128"/>
                </a:rPr>
                <a:t> k=0</a:t>
              </a:r>
            </a:p>
          </p:txBody>
        </p:sp>
        <p:sp>
          <p:nvSpPr>
            <p:cNvPr id="23568" name="Text Box 6"/>
            <p:cNvSpPr txBox="1">
              <a:spLocks noChangeArrowheads="1"/>
            </p:cNvSpPr>
            <p:nvPr/>
          </p:nvSpPr>
          <p:spPr bwMode="auto">
            <a:xfrm>
              <a:off x="1948" y="1824"/>
              <a:ext cx="28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dirty="0">
                  <a:latin typeface="Calibri" panose="020F0502020204030204" pitchFamily="34" charset="0"/>
                  <a:ea typeface="メイリオ" panose="020B0604030504040204" pitchFamily="50" charset="-128"/>
                </a:rPr>
                <a:t>∞</a:t>
              </a:r>
            </a:p>
          </p:txBody>
        </p:sp>
      </p:grpSp>
      <p:sp>
        <p:nvSpPr>
          <p:cNvPr id="23557" name="Text Box 32"/>
          <p:cNvSpPr txBox="1">
            <a:spLocks noChangeArrowheads="1"/>
          </p:cNvSpPr>
          <p:nvPr/>
        </p:nvSpPr>
        <p:spPr bwMode="auto">
          <a:xfrm>
            <a:off x="2551113" y="5943600"/>
            <a:ext cx="1981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200" dirty="0">
                <a:latin typeface="Calibri" panose="020F050202020403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sz="5400" dirty="0">
                <a:latin typeface="Calibri" panose="020F0502020204030204" pitchFamily="34" charset="0"/>
                <a:ea typeface="メイリオ" panose="020B0604030504040204" pitchFamily="50" charset="-128"/>
              </a:rPr>
              <a:t> </a:t>
            </a:r>
          </a:p>
        </p:txBody>
      </p:sp>
      <p:sp>
        <p:nvSpPr>
          <p:cNvPr id="23558" name="Text Box 34"/>
          <p:cNvSpPr txBox="1">
            <a:spLocks noChangeArrowheads="1"/>
          </p:cNvSpPr>
          <p:nvPr/>
        </p:nvSpPr>
        <p:spPr bwMode="auto">
          <a:xfrm>
            <a:off x="2602520" y="1655214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2</a:t>
            </a:r>
          </a:p>
        </p:txBody>
      </p:sp>
      <p:grpSp>
        <p:nvGrpSpPr>
          <p:cNvPr id="23559" name="Group 35"/>
          <p:cNvGrpSpPr>
            <a:grpSpLocks/>
          </p:cNvGrpSpPr>
          <p:nvPr/>
        </p:nvGrpSpPr>
        <p:grpSpPr bwMode="auto">
          <a:xfrm>
            <a:off x="2282941" y="2384580"/>
            <a:ext cx="701675" cy="995363"/>
            <a:chOff x="1872" y="1824"/>
            <a:chExt cx="442" cy="627"/>
          </a:xfrm>
        </p:grpSpPr>
        <p:sp>
          <p:nvSpPr>
            <p:cNvPr id="23565" name="Text Box 36"/>
            <p:cNvSpPr txBox="1">
              <a:spLocks noChangeArrowheads="1"/>
            </p:cNvSpPr>
            <p:nvPr/>
          </p:nvSpPr>
          <p:spPr bwMode="auto">
            <a:xfrm>
              <a:off x="1872" y="2160"/>
              <a:ext cx="44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dirty="0">
                  <a:latin typeface="Calibri" panose="020F0502020204030204" pitchFamily="34" charset="0"/>
                  <a:ea typeface="メイリオ" panose="020B0604030504040204" pitchFamily="50" charset="-128"/>
                </a:rPr>
                <a:t> k=2</a:t>
              </a:r>
            </a:p>
          </p:txBody>
        </p:sp>
        <p:sp>
          <p:nvSpPr>
            <p:cNvPr id="23566" name="Text Box 37"/>
            <p:cNvSpPr txBox="1">
              <a:spLocks noChangeArrowheads="1"/>
            </p:cNvSpPr>
            <p:nvPr/>
          </p:nvSpPr>
          <p:spPr bwMode="auto">
            <a:xfrm>
              <a:off x="1948" y="1824"/>
              <a:ext cx="28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dirty="0">
                  <a:latin typeface="Calibri" panose="020F0502020204030204" pitchFamily="34" charset="0"/>
                  <a:ea typeface="メイリオ" panose="020B0604030504040204" pitchFamily="50" charset="-128"/>
                </a:rPr>
                <a:t>∞</a:t>
              </a:r>
            </a:p>
          </p:txBody>
        </p:sp>
      </p:grpSp>
      <p:grpSp>
        <p:nvGrpSpPr>
          <p:cNvPr id="23560" name="Group 39"/>
          <p:cNvGrpSpPr>
            <a:grpSpLocks/>
          </p:cNvGrpSpPr>
          <p:nvPr/>
        </p:nvGrpSpPr>
        <p:grpSpPr bwMode="auto">
          <a:xfrm>
            <a:off x="5101287" y="2384580"/>
            <a:ext cx="701675" cy="995363"/>
            <a:chOff x="1872" y="1824"/>
            <a:chExt cx="442" cy="627"/>
          </a:xfrm>
        </p:grpSpPr>
        <p:sp>
          <p:nvSpPr>
            <p:cNvPr id="23563" name="Text Box 40"/>
            <p:cNvSpPr txBox="1">
              <a:spLocks noChangeArrowheads="1"/>
            </p:cNvSpPr>
            <p:nvPr/>
          </p:nvSpPr>
          <p:spPr bwMode="auto">
            <a:xfrm>
              <a:off x="1872" y="2160"/>
              <a:ext cx="44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dirty="0">
                  <a:latin typeface="Calibri" panose="020F0502020204030204" pitchFamily="34" charset="0"/>
                  <a:ea typeface="メイリオ" panose="020B0604030504040204" pitchFamily="50" charset="-128"/>
                </a:rPr>
                <a:t> k=1</a:t>
              </a:r>
            </a:p>
          </p:txBody>
        </p:sp>
        <p:sp>
          <p:nvSpPr>
            <p:cNvPr id="23564" name="Text Box 41"/>
            <p:cNvSpPr txBox="1">
              <a:spLocks noChangeArrowheads="1"/>
            </p:cNvSpPr>
            <p:nvPr/>
          </p:nvSpPr>
          <p:spPr bwMode="auto">
            <a:xfrm>
              <a:off x="1948" y="1824"/>
              <a:ext cx="28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dirty="0">
                  <a:latin typeface="Calibri" panose="020F0502020204030204" pitchFamily="34" charset="0"/>
                  <a:ea typeface="メイリオ" panose="020B0604030504040204" pitchFamily="50" charset="-128"/>
                </a:rPr>
                <a:t>∞</a:t>
              </a:r>
            </a:p>
          </p:txBody>
        </p:sp>
      </p:grpSp>
      <p:sp>
        <p:nvSpPr>
          <p:cNvPr id="23561" name="Text Box 42"/>
          <p:cNvSpPr txBox="1">
            <a:spLocks noChangeArrowheads="1"/>
          </p:cNvSpPr>
          <p:nvPr/>
        </p:nvSpPr>
        <p:spPr bwMode="auto">
          <a:xfrm>
            <a:off x="3205163" y="3272022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2</a:t>
            </a:r>
          </a:p>
        </p:txBody>
      </p:sp>
      <p:sp>
        <p:nvSpPr>
          <p:cNvPr id="2356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923F53A-4970-4989-A216-ED4712FCCDE9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16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ポアソン分布の２乗平均</a:t>
            </a:r>
          </a:p>
        </p:txBody>
      </p:sp>
    </p:spTree>
    <p:extLst>
      <p:ext uri="{BB962C8B-B14F-4D97-AF65-F5344CB8AC3E}">
        <p14:creationId xmlns:p14="http://schemas.microsoft.com/office/powerpoint/2010/main" val="15521732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ポアソン分布の分散</a:t>
            </a:r>
          </a:p>
        </p:txBody>
      </p:sp>
      <p:sp>
        <p:nvSpPr>
          <p:cNvPr id="2457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63658" y="1383323"/>
            <a:ext cx="8278813" cy="4114800"/>
          </a:xfrm>
        </p:spPr>
        <p:txBody>
          <a:bodyPr/>
          <a:lstStyle/>
          <a:p>
            <a:pPr marL="0" indent="0" eaLnBrk="1" hangingPunct="1">
              <a:lnSpc>
                <a:spcPct val="140000"/>
              </a:lnSpc>
              <a:buNone/>
            </a:pPr>
            <a:r>
              <a:rPr lang="ja-JP" altLang="en-US" b="1" dirty="0">
                <a:solidFill>
                  <a:srgbClr val="C00000"/>
                </a:solidFill>
              </a:rPr>
              <a:t>ポアソン分布 </a:t>
            </a:r>
            <a:r>
              <a:rPr lang="en-US" altLang="ja-JP" dirty="0"/>
              <a:t>P </a:t>
            </a:r>
            <a:r>
              <a:rPr lang="ja-JP" altLang="en-US" dirty="0"/>
              <a:t>に従う確率変数 </a:t>
            </a:r>
            <a:r>
              <a:rPr lang="en-US" altLang="ja-JP" dirty="0"/>
              <a:t>X </a:t>
            </a:r>
            <a:r>
              <a:rPr lang="ja-JP" altLang="en-US" dirty="0"/>
              <a:t>の</a:t>
            </a:r>
            <a:r>
              <a:rPr lang="ja-JP" altLang="en-US" b="1" u="sng" dirty="0">
                <a:solidFill>
                  <a:srgbClr val="FF0000"/>
                </a:solidFill>
              </a:rPr>
              <a:t>分散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ja-JP" altLang="en-US" dirty="0"/>
              <a:t>		</a:t>
            </a:r>
            <a:r>
              <a:rPr lang="en-US" altLang="ja-JP" dirty="0" err="1"/>
              <a:t>Var</a:t>
            </a:r>
            <a:r>
              <a:rPr lang="en-US" altLang="ja-JP" dirty="0"/>
              <a:t>[X] = E[X ] – (E[X])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en-US" altLang="ja-JP" dirty="0"/>
              <a:t>			</a:t>
            </a:r>
            <a:r>
              <a:rPr lang="ja-JP" altLang="en-US" dirty="0"/>
              <a:t>　 </a:t>
            </a:r>
            <a:r>
              <a:rPr lang="en-US" altLang="ja-JP" dirty="0"/>
              <a:t>= λ</a:t>
            </a:r>
            <a:r>
              <a:rPr lang="ja-JP" altLang="en-US" dirty="0"/>
              <a:t>ｔ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endParaRPr lang="ja-JP" altLang="en-US" dirty="0"/>
          </a:p>
          <a:p>
            <a:pPr eaLnBrk="1" hangingPunct="1">
              <a:buFontTx/>
              <a:buNone/>
            </a:pPr>
            <a:endParaRPr lang="ja-JP" altLang="en-US" dirty="0"/>
          </a:p>
          <a:p>
            <a:pPr eaLnBrk="1" hangingPunct="1"/>
            <a:endParaRPr lang="en-US" altLang="ja-JP" dirty="0"/>
          </a:p>
        </p:txBody>
      </p:sp>
      <p:sp>
        <p:nvSpPr>
          <p:cNvPr id="24580" name="Text Box 1030"/>
          <p:cNvSpPr txBox="1">
            <a:spLocks noChangeArrowheads="1"/>
          </p:cNvSpPr>
          <p:nvPr/>
        </p:nvSpPr>
        <p:spPr bwMode="auto">
          <a:xfrm>
            <a:off x="4803064" y="2042527"/>
            <a:ext cx="4924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２</a:t>
            </a:r>
          </a:p>
        </p:txBody>
      </p:sp>
      <p:sp>
        <p:nvSpPr>
          <p:cNvPr id="24581" name="Text Box 1031"/>
          <p:cNvSpPr txBox="1">
            <a:spLocks noChangeArrowheads="1"/>
          </p:cNvSpPr>
          <p:nvPr/>
        </p:nvSpPr>
        <p:spPr bwMode="auto">
          <a:xfrm>
            <a:off x="3426006" y="1993289"/>
            <a:ext cx="4924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２</a:t>
            </a:r>
          </a:p>
        </p:txBody>
      </p:sp>
      <p:sp>
        <p:nvSpPr>
          <p:cNvPr id="2458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7BBD10A-31BE-4925-9C8E-2917E7FB93F1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17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00677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1845" y="846253"/>
            <a:ext cx="7591232" cy="5333166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ja-JP" altLang="en-US" dirty="0"/>
              <a:t>１分あたり平均０．５人の客が来るとする（但し，</a:t>
            </a:r>
            <a:r>
              <a:rPr lang="ja-JP" altLang="en-US" b="1" dirty="0">
                <a:solidFill>
                  <a:srgbClr val="C00000"/>
                </a:solidFill>
              </a:rPr>
              <a:t>ポアソン分布</a:t>
            </a:r>
            <a:r>
              <a:rPr lang="ja-JP" altLang="en-US" dirty="0"/>
              <a:t>）．１０分間に５人以上の客がくる確率を求めよ</a:t>
            </a:r>
          </a:p>
          <a:p>
            <a:pPr eaLnBrk="1" hangingPunct="1"/>
            <a:endParaRPr lang="ja-JP" altLang="en-US" dirty="0"/>
          </a:p>
          <a:p>
            <a:pPr lvl="1" eaLnBrk="1" hangingPunct="1"/>
            <a:r>
              <a:rPr lang="en-US" altLang="ja-JP" dirty="0"/>
              <a:t>λ = 0.5 </a:t>
            </a:r>
            <a:r>
              <a:rPr lang="ja-JP" altLang="en-US" dirty="0"/>
              <a:t>のポアソン分布になる</a:t>
            </a:r>
            <a:endParaRPr lang="en-US" altLang="ja-JP" dirty="0"/>
          </a:p>
          <a:p>
            <a:pPr lvl="1" eaLnBrk="1" hangingPunct="1"/>
            <a:endParaRPr lang="ja-JP" altLang="en-US" dirty="0"/>
          </a:p>
          <a:p>
            <a:pPr lvl="1" eaLnBrk="1" hangingPunct="1"/>
            <a:r>
              <a:rPr lang="en-US" altLang="ja-JP" dirty="0"/>
              <a:t>t = 10 </a:t>
            </a:r>
            <a:r>
              <a:rPr lang="ja-JP" altLang="en-US" dirty="0"/>
              <a:t>を                       に代入</a:t>
            </a:r>
          </a:p>
        </p:txBody>
      </p:sp>
      <p:sp>
        <p:nvSpPr>
          <p:cNvPr id="25604" name="Text Box 5"/>
          <p:cNvSpPr txBox="1">
            <a:spLocks noChangeArrowheads="1"/>
          </p:cNvSpPr>
          <p:nvPr/>
        </p:nvSpPr>
        <p:spPr bwMode="auto">
          <a:xfrm>
            <a:off x="1989138" y="3072497"/>
            <a:ext cx="1741487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sz="4800" dirty="0">
                <a:latin typeface="Calibri" panose="020F0502020204030204" pitchFamily="34" charset="0"/>
                <a:ea typeface="メイリオ" panose="020B0604030504040204" pitchFamily="50" charset="-128"/>
              </a:rPr>
              <a:t> </a:t>
            </a:r>
          </a:p>
        </p:txBody>
      </p:sp>
      <p:sp>
        <p:nvSpPr>
          <p:cNvPr id="25605" name="Text Box 6"/>
          <p:cNvSpPr txBox="1">
            <a:spLocks noChangeArrowheads="1"/>
          </p:cNvSpPr>
          <p:nvPr/>
        </p:nvSpPr>
        <p:spPr bwMode="auto">
          <a:xfrm>
            <a:off x="2600837" y="3377297"/>
            <a:ext cx="90120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(</a:t>
            </a:r>
            <a:r>
              <a:rPr lang="en-US" altLang="ja-JP" sz="2000" dirty="0" err="1">
                <a:latin typeface="Calibri" panose="020F0502020204030204" pitchFamily="34" charset="0"/>
                <a:ea typeface="メイリオ" panose="020B0604030504040204" pitchFamily="50" charset="-128"/>
              </a:rPr>
              <a:t>λt</a:t>
            </a:r>
            <a:r>
              <a:rPr lang="en-US" altLang="ja-JP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)   </a:t>
            </a:r>
            <a:r>
              <a:rPr lang="en-US" altLang="ja-JP" sz="2800" i="1" dirty="0">
                <a:latin typeface="Calibri" panose="020F0502020204030204" pitchFamily="34" charset="0"/>
                <a:ea typeface="メイリオ" panose="020B0604030504040204" pitchFamily="50" charset="-128"/>
              </a:rPr>
              <a:t>e</a:t>
            </a:r>
          </a:p>
        </p:txBody>
      </p:sp>
      <p:sp>
        <p:nvSpPr>
          <p:cNvPr id="25606" name="Text Box 7"/>
          <p:cNvSpPr txBox="1">
            <a:spLocks noChangeArrowheads="1"/>
          </p:cNvSpPr>
          <p:nvPr/>
        </p:nvSpPr>
        <p:spPr bwMode="auto">
          <a:xfrm>
            <a:off x="3337437" y="3859897"/>
            <a:ext cx="460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k! </a:t>
            </a:r>
          </a:p>
        </p:txBody>
      </p:sp>
      <p:sp>
        <p:nvSpPr>
          <p:cNvPr id="25607" name="Line 8"/>
          <p:cNvSpPr>
            <a:spLocks noChangeShapeType="1"/>
          </p:cNvSpPr>
          <p:nvPr/>
        </p:nvSpPr>
        <p:spPr bwMode="auto">
          <a:xfrm>
            <a:off x="2391190" y="3821234"/>
            <a:ext cx="17129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5608" name="Text Box 9"/>
          <p:cNvSpPr txBox="1">
            <a:spLocks noChangeArrowheads="1"/>
          </p:cNvSpPr>
          <p:nvPr/>
        </p:nvSpPr>
        <p:spPr bwMode="auto">
          <a:xfrm>
            <a:off x="2991362" y="3313797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k</a:t>
            </a:r>
          </a:p>
        </p:txBody>
      </p:sp>
      <p:sp>
        <p:nvSpPr>
          <p:cNvPr id="25609" name="Text Box 10"/>
          <p:cNvSpPr txBox="1">
            <a:spLocks noChangeArrowheads="1"/>
          </p:cNvSpPr>
          <p:nvPr/>
        </p:nvSpPr>
        <p:spPr bwMode="auto">
          <a:xfrm>
            <a:off x="3393000" y="3336022"/>
            <a:ext cx="46519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-</a:t>
            </a:r>
            <a:r>
              <a:rPr lang="en-US" altLang="ja-JP" sz="2000" dirty="0" err="1">
                <a:latin typeface="Calibri" panose="020F0502020204030204" pitchFamily="34" charset="0"/>
                <a:ea typeface="メイリオ" panose="020B0604030504040204" pitchFamily="50" charset="-128"/>
              </a:rPr>
              <a:t>λt</a:t>
            </a:r>
            <a:endParaRPr lang="en-US" altLang="ja-JP" sz="20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61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4C071F4-10D6-4A35-B4C6-6D92437FA571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18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93190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9060" y="2472820"/>
            <a:ext cx="8733214" cy="1085959"/>
          </a:xfrm>
        </p:spPr>
        <p:txBody>
          <a:bodyPr>
            <a:normAutofit/>
          </a:bodyPr>
          <a:lstStyle/>
          <a:p>
            <a:r>
              <a:rPr lang="en-US" altLang="ja-JP" sz="3975" dirty="0">
                <a:latin typeface="メイリオ" panose="020B0604030504040204" pitchFamily="50" charset="-128"/>
              </a:rPr>
              <a:t>1-3 </a:t>
            </a:r>
            <a:r>
              <a:rPr lang="ja-JP" altLang="en-US" sz="3975" dirty="0">
                <a:latin typeface="メイリオ" panose="020B0604030504040204" pitchFamily="50" charset="-128"/>
              </a:rPr>
              <a:t>連続分布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pPr/>
              <a:t>19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90165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アウトライン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dirty="0"/>
              <a:t>1-1 </a:t>
            </a:r>
            <a:r>
              <a:rPr kumimoji="1" lang="ja-JP" altLang="en-US" dirty="0"/>
              <a:t>離散分布と確率変数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1-2 </a:t>
            </a:r>
            <a:r>
              <a:rPr lang="ja-JP" altLang="en-US" dirty="0"/>
              <a:t>ポアソン分布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1-3 </a:t>
            </a:r>
            <a:r>
              <a:rPr lang="ja-JP" altLang="en-US" dirty="0"/>
              <a:t>連続分布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/>
              <a:t>1-4 </a:t>
            </a:r>
            <a:r>
              <a:rPr kumimoji="1" lang="ja-JP" altLang="en-US" dirty="0"/>
              <a:t>指数分布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1-5 </a:t>
            </a:r>
            <a:r>
              <a:rPr lang="ja-JP" altLang="en-US" dirty="0"/>
              <a:t>アーラン分布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23277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確率分布が定まらない場合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1845" y="846253"/>
            <a:ext cx="7862035" cy="5333166"/>
          </a:xfrm>
        </p:spPr>
        <p:txBody>
          <a:bodyPr/>
          <a:lstStyle/>
          <a:p>
            <a:pPr eaLnBrk="1" hangingPunct="1"/>
            <a:r>
              <a:rPr lang="ja-JP" altLang="en-US" dirty="0"/>
              <a:t>実数値をとる</a:t>
            </a:r>
            <a:r>
              <a:rPr lang="ja-JP" altLang="en-US" b="1" dirty="0">
                <a:solidFill>
                  <a:srgbClr val="C00000"/>
                </a:solidFill>
              </a:rPr>
              <a:t>確率変数 </a:t>
            </a:r>
            <a:r>
              <a:rPr lang="en-US" altLang="ja-JP" dirty="0"/>
              <a:t>X </a:t>
            </a:r>
          </a:p>
          <a:p>
            <a:pPr lvl="1" eaLnBrk="1" hangingPunct="1"/>
            <a:r>
              <a:rPr lang="en-US" altLang="ja-JP" dirty="0"/>
              <a:t>X</a:t>
            </a:r>
            <a:r>
              <a:rPr lang="ja-JP" altLang="en-US" dirty="0"/>
              <a:t>が特定の値をとる確率：　一般には無限小</a:t>
            </a:r>
          </a:p>
          <a:p>
            <a:pPr lvl="1" eaLnBrk="1" hangingPunct="1"/>
            <a:r>
              <a:rPr lang="ja-JP" altLang="en-US" b="1" dirty="0">
                <a:solidFill>
                  <a:srgbClr val="C00000"/>
                </a:solidFill>
              </a:rPr>
              <a:t>確率分布</a:t>
            </a:r>
            <a:r>
              <a:rPr lang="ja-JP" altLang="en-US" dirty="0"/>
              <a:t>　</a:t>
            </a:r>
            <a:r>
              <a:rPr lang="en-US" altLang="ja-JP" dirty="0"/>
              <a:t>P </a:t>
            </a:r>
            <a:r>
              <a:rPr lang="ja-JP" altLang="en-US" dirty="0"/>
              <a:t>＝ </a:t>
            </a:r>
            <a:r>
              <a:rPr lang="en-US" altLang="ja-JP" dirty="0"/>
              <a:t>{P(</a:t>
            </a:r>
            <a:r>
              <a:rPr lang="en-US" altLang="ja-JP" dirty="0" err="1"/>
              <a:t>i</a:t>
            </a:r>
            <a:r>
              <a:rPr lang="en-US" altLang="ja-JP" dirty="0"/>
              <a:t>): </a:t>
            </a:r>
            <a:r>
              <a:rPr lang="en-US" altLang="ja-JP" dirty="0" err="1"/>
              <a:t>i</a:t>
            </a:r>
            <a:r>
              <a:rPr lang="en-US" altLang="ja-JP" dirty="0"/>
              <a:t>∈ Ω}</a:t>
            </a:r>
            <a:r>
              <a:rPr lang="ja-JP" altLang="en-US" dirty="0"/>
              <a:t>　は</a:t>
            </a:r>
            <a:r>
              <a:rPr lang="ja-JP" altLang="en-US" b="1" u="sng" dirty="0">
                <a:solidFill>
                  <a:srgbClr val="FF0000"/>
                </a:solidFill>
              </a:rPr>
              <a:t>定まらない</a:t>
            </a:r>
          </a:p>
          <a:p>
            <a:pPr lvl="1" eaLnBrk="1" hangingPunct="1"/>
            <a:endParaRPr lang="ja-JP" altLang="en-US" dirty="0"/>
          </a:p>
          <a:p>
            <a:pPr eaLnBrk="1" hangingPunct="1"/>
            <a:r>
              <a:rPr lang="ja-JP" altLang="en-US" dirty="0"/>
              <a:t>以下，</a:t>
            </a:r>
            <a:r>
              <a:rPr lang="en-US" altLang="ja-JP" dirty="0"/>
              <a:t>X</a:t>
            </a:r>
            <a:r>
              <a:rPr lang="ja-JP" altLang="en-US" dirty="0"/>
              <a:t>は，正または０の実数値をとるものと考える</a:t>
            </a:r>
          </a:p>
          <a:p>
            <a:pPr eaLnBrk="1" hangingPunct="1"/>
            <a:endParaRPr lang="en-US" altLang="ja-JP" dirty="0"/>
          </a:p>
        </p:txBody>
      </p:sp>
      <p:sp>
        <p:nvSpPr>
          <p:cNvPr id="1126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02B64F63-1861-4204-AA6C-BBB87E2D42DD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20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8437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確率分布関数</a:t>
            </a:r>
          </a:p>
        </p:txBody>
      </p:sp>
      <p:sp>
        <p:nvSpPr>
          <p:cNvPr id="1229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z="2800" b="1" dirty="0">
                <a:solidFill>
                  <a:srgbClr val="C00000"/>
                </a:solidFill>
              </a:rPr>
              <a:t>確率変数 </a:t>
            </a:r>
            <a:r>
              <a:rPr lang="en-US" altLang="ja-JP" sz="2800" dirty="0"/>
              <a:t>X </a:t>
            </a:r>
            <a:r>
              <a:rPr lang="ja-JP" altLang="en-US" sz="2800" dirty="0"/>
              <a:t>の</a:t>
            </a:r>
            <a:r>
              <a:rPr lang="ja-JP" altLang="en-US" sz="2800" b="1" dirty="0">
                <a:solidFill>
                  <a:srgbClr val="C00000"/>
                </a:solidFill>
              </a:rPr>
              <a:t>確率分布関数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/>
              <a:t>	</a:t>
            </a:r>
            <a:r>
              <a:rPr lang="en-US" altLang="ja-JP" sz="2400" dirty="0"/>
              <a:t>F(x) = </a:t>
            </a:r>
            <a:r>
              <a:rPr lang="en-US" altLang="ja-JP" sz="2400" dirty="0" err="1"/>
              <a:t>Prob</a:t>
            </a:r>
            <a:r>
              <a:rPr lang="en-US" altLang="ja-JP" sz="2400" dirty="0"/>
              <a:t>[X ≦ x]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ja-JP" sz="24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b="1" dirty="0">
                <a:solidFill>
                  <a:srgbClr val="C00000"/>
                </a:solidFill>
              </a:rPr>
              <a:t>確率分布関数 </a:t>
            </a:r>
            <a:r>
              <a:rPr lang="en-US" altLang="ja-JP" sz="2800" dirty="0"/>
              <a:t>F(x) </a:t>
            </a:r>
            <a:r>
              <a:rPr lang="ja-JP" altLang="en-US" sz="2800" dirty="0"/>
              <a:t>は，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dirty="0"/>
              <a:t>		</a:t>
            </a:r>
            <a:r>
              <a:rPr lang="en-US" altLang="ja-JP" sz="2800" dirty="0"/>
              <a:t>0 ≦ F(x) ≦ 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 dirty="0"/>
              <a:t>		</a:t>
            </a:r>
            <a:r>
              <a:rPr lang="en-US" altLang="ja-JP" sz="3600" dirty="0" err="1"/>
              <a:t>x</a:t>
            </a:r>
            <a:r>
              <a:rPr lang="en-US" altLang="ja-JP" sz="2000" dirty="0" err="1"/>
              <a:t>1</a:t>
            </a:r>
            <a:r>
              <a:rPr lang="en-US" altLang="ja-JP" sz="2800" dirty="0"/>
              <a:t> &lt; </a:t>
            </a:r>
            <a:r>
              <a:rPr lang="en-US" altLang="ja-JP" sz="3600" dirty="0" err="1"/>
              <a:t>x</a:t>
            </a:r>
            <a:r>
              <a:rPr lang="en-US" altLang="ja-JP" sz="2000" dirty="0" err="1"/>
              <a:t>2</a:t>
            </a:r>
            <a:r>
              <a:rPr lang="en-US" altLang="ja-JP" sz="2800" dirty="0"/>
              <a:t> </a:t>
            </a:r>
            <a:r>
              <a:rPr lang="ja-JP" altLang="en-US" sz="2800" dirty="0"/>
              <a:t>ならば </a:t>
            </a:r>
            <a:r>
              <a:rPr lang="en-US" altLang="ja-JP" sz="2800" dirty="0"/>
              <a:t>F(</a:t>
            </a:r>
            <a:r>
              <a:rPr lang="en-US" altLang="ja-JP" sz="2800" dirty="0" err="1"/>
              <a:t>x</a:t>
            </a:r>
            <a:r>
              <a:rPr lang="en-US" altLang="ja-JP" sz="2000" dirty="0" err="1"/>
              <a:t>1</a:t>
            </a:r>
            <a:r>
              <a:rPr lang="ja-JP" altLang="en-US" sz="2800" dirty="0"/>
              <a:t>） ≦ </a:t>
            </a:r>
            <a:r>
              <a:rPr lang="en-US" altLang="ja-JP" sz="2800" dirty="0"/>
              <a:t>F(</a:t>
            </a:r>
            <a:r>
              <a:rPr lang="en-US" altLang="ja-JP" sz="2800" dirty="0" err="1"/>
              <a:t>x</a:t>
            </a:r>
            <a:r>
              <a:rPr lang="en-US" altLang="ja-JP" sz="2000" dirty="0" err="1"/>
              <a:t>2</a:t>
            </a:r>
            <a:r>
              <a:rPr lang="en-US" altLang="ja-JP" sz="2800" dirty="0"/>
              <a:t>)</a:t>
            </a:r>
            <a:r>
              <a:rPr lang="ja-JP" altLang="en-US" sz="2800" dirty="0"/>
              <a:t>　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dirty="0"/>
              <a:t>		</a:t>
            </a:r>
            <a:r>
              <a:rPr lang="en-US" altLang="ja-JP" sz="2800" dirty="0"/>
              <a:t>F(0) = 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 dirty="0"/>
              <a:t>		F(∞) = 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dirty="0"/>
              <a:t>を満足する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ja-JP" altLang="en-US" sz="2400" dirty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ja-JP" altLang="en-US" sz="2400" dirty="0"/>
          </a:p>
          <a:p>
            <a:pPr eaLnBrk="1" hangingPunct="1">
              <a:lnSpc>
                <a:spcPct val="90000"/>
              </a:lnSpc>
            </a:pPr>
            <a:endParaRPr lang="en-US" altLang="ja-JP" sz="2800" dirty="0"/>
          </a:p>
        </p:txBody>
      </p:sp>
      <p:sp>
        <p:nvSpPr>
          <p:cNvPr id="1229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AA62AFB-CF55-4106-BA44-D13594072833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21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60205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確率分布関数の意味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b="1" dirty="0">
                <a:solidFill>
                  <a:srgbClr val="C00000"/>
                </a:solidFill>
              </a:rPr>
              <a:t>確率変数 </a:t>
            </a:r>
            <a:r>
              <a:rPr lang="en-US" altLang="ja-JP" dirty="0"/>
              <a:t>X </a:t>
            </a:r>
            <a:r>
              <a:rPr lang="ja-JP" altLang="en-US" dirty="0"/>
              <a:t>が，区間（</a:t>
            </a:r>
            <a:r>
              <a:rPr lang="en-US" altLang="ja-JP" dirty="0"/>
              <a:t>x, x+⊿x]</a:t>
            </a:r>
            <a:r>
              <a:rPr lang="ja-JP" altLang="en-US" dirty="0"/>
              <a:t>の値をとる確率</a:t>
            </a:r>
          </a:p>
          <a:p>
            <a:pPr lvl="1" eaLnBrk="1" hangingPunct="1">
              <a:buFontTx/>
              <a:buNone/>
            </a:pPr>
            <a:r>
              <a:rPr lang="ja-JP" altLang="en-US" dirty="0"/>
              <a:t>	</a:t>
            </a:r>
            <a:r>
              <a:rPr lang="en-US" altLang="ja-JP" dirty="0" err="1"/>
              <a:t>Prob</a:t>
            </a:r>
            <a:r>
              <a:rPr lang="en-US" altLang="ja-JP" dirty="0"/>
              <a:t>[x &lt; X ≦ x + ⊿x]</a:t>
            </a:r>
          </a:p>
          <a:p>
            <a:pPr lvl="1" eaLnBrk="1" hangingPunct="1">
              <a:buFontTx/>
              <a:buNone/>
            </a:pPr>
            <a:r>
              <a:rPr lang="en-US" altLang="ja-JP" dirty="0"/>
              <a:t>	= F(x+⊿x) </a:t>
            </a:r>
            <a:r>
              <a:rPr lang="ja-JP" altLang="en-US" dirty="0"/>
              <a:t>－ </a:t>
            </a:r>
            <a:r>
              <a:rPr lang="en-US" altLang="ja-JP" dirty="0"/>
              <a:t>F(x)</a:t>
            </a:r>
          </a:p>
        </p:txBody>
      </p:sp>
      <p:sp>
        <p:nvSpPr>
          <p:cNvPr id="1331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7A50A00-067A-4A24-BA12-5211ACEAA7D3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22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61328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確率密度関数</a:t>
            </a:r>
          </a:p>
        </p:txBody>
      </p:sp>
      <p:sp>
        <p:nvSpPr>
          <p:cNvPr id="1433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140000"/>
              </a:lnSpc>
              <a:buNone/>
            </a:pPr>
            <a:r>
              <a:rPr lang="ja-JP" altLang="en-US" b="1" dirty="0">
                <a:solidFill>
                  <a:srgbClr val="C00000"/>
                </a:solidFill>
              </a:rPr>
              <a:t>確率変数 </a:t>
            </a:r>
            <a:r>
              <a:rPr lang="en-US" altLang="ja-JP" dirty="0"/>
              <a:t>X </a:t>
            </a:r>
            <a:r>
              <a:rPr lang="ja-JP" altLang="en-US" dirty="0"/>
              <a:t>の</a:t>
            </a:r>
            <a:r>
              <a:rPr lang="ja-JP" altLang="en-US" b="1" dirty="0">
                <a:solidFill>
                  <a:srgbClr val="C00000"/>
                </a:solidFill>
              </a:rPr>
              <a:t>確率密度関数</a:t>
            </a:r>
          </a:p>
          <a:p>
            <a:pPr lvl="1" eaLnBrk="1" hangingPunct="1">
              <a:lnSpc>
                <a:spcPct val="160000"/>
              </a:lnSpc>
              <a:buFontTx/>
              <a:buNone/>
            </a:pPr>
            <a:r>
              <a:rPr lang="ja-JP" altLang="en-US" dirty="0"/>
              <a:t>	</a:t>
            </a:r>
            <a:r>
              <a:rPr lang="en-US" altLang="ja-JP" dirty="0"/>
              <a:t>f(x) = </a:t>
            </a:r>
            <a:r>
              <a:rPr lang="en-US" altLang="ja-JP" dirty="0" err="1"/>
              <a:t>lim</a:t>
            </a:r>
            <a:r>
              <a:rPr lang="en-US" altLang="ja-JP" dirty="0"/>
              <a:t>          </a:t>
            </a:r>
            <a:r>
              <a:rPr lang="en-US" altLang="ja-JP" dirty="0" err="1"/>
              <a:t>Prob</a:t>
            </a:r>
            <a:r>
              <a:rPr lang="en-US" altLang="ja-JP" dirty="0"/>
              <a:t>[x &lt; X ≦ x + ⊿x]</a:t>
            </a:r>
          </a:p>
          <a:p>
            <a:pPr lvl="1" eaLnBrk="1" hangingPunct="1">
              <a:lnSpc>
                <a:spcPct val="180000"/>
              </a:lnSpc>
              <a:buFontTx/>
              <a:buNone/>
            </a:pPr>
            <a:r>
              <a:rPr lang="en-US" altLang="ja-JP" dirty="0"/>
              <a:t>		     = </a:t>
            </a:r>
            <a:r>
              <a:rPr lang="en-US" altLang="ja-JP" dirty="0" err="1"/>
              <a:t>lim</a:t>
            </a:r>
            <a:r>
              <a:rPr lang="en-US" altLang="ja-JP" dirty="0"/>
              <a:t>          F(x+⊿x) </a:t>
            </a:r>
            <a:r>
              <a:rPr lang="ja-JP" altLang="en-US" dirty="0"/>
              <a:t>－ </a:t>
            </a:r>
            <a:r>
              <a:rPr lang="en-US" altLang="ja-JP" dirty="0"/>
              <a:t>F(x)</a:t>
            </a:r>
          </a:p>
          <a:p>
            <a:pPr lvl="1" eaLnBrk="1" hangingPunct="1">
              <a:lnSpc>
                <a:spcPct val="180000"/>
              </a:lnSpc>
              <a:buFontTx/>
              <a:buNone/>
            </a:pPr>
            <a:r>
              <a:rPr lang="en-US" altLang="ja-JP" dirty="0"/>
              <a:t>           = </a:t>
            </a:r>
          </a:p>
        </p:txBody>
      </p:sp>
      <p:sp>
        <p:nvSpPr>
          <p:cNvPr id="14340" name="Text Box 1028"/>
          <p:cNvSpPr txBox="1">
            <a:spLocks noChangeArrowheads="1"/>
          </p:cNvSpPr>
          <p:nvPr/>
        </p:nvSpPr>
        <p:spPr bwMode="auto">
          <a:xfrm>
            <a:off x="1467094" y="1939389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⊿</a:t>
            </a:r>
            <a:r>
              <a:rPr lang="en-US" altLang="ja-JP" dirty="0" err="1">
                <a:latin typeface="Calibri" panose="020F0502020204030204" pitchFamily="34" charset="0"/>
                <a:ea typeface="メイリオ" panose="020B0604030504040204" pitchFamily="50" charset="-128"/>
              </a:rPr>
              <a:t>x→0</a:t>
            </a:r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grpSp>
        <p:nvGrpSpPr>
          <p:cNvPr id="14341" name="Group 1031"/>
          <p:cNvGrpSpPr>
            <a:grpSpLocks/>
          </p:cNvGrpSpPr>
          <p:nvPr/>
        </p:nvGrpSpPr>
        <p:grpSpPr bwMode="auto">
          <a:xfrm>
            <a:off x="2457694" y="1355189"/>
            <a:ext cx="717550" cy="946150"/>
            <a:chOff x="2064" y="3472"/>
            <a:chExt cx="452" cy="596"/>
          </a:xfrm>
        </p:grpSpPr>
        <p:sp>
          <p:nvSpPr>
            <p:cNvPr id="14350" name="Text Box 1029"/>
            <p:cNvSpPr txBox="1">
              <a:spLocks noChangeArrowheads="1"/>
            </p:cNvSpPr>
            <p:nvPr/>
          </p:nvSpPr>
          <p:spPr bwMode="auto">
            <a:xfrm>
              <a:off x="2064" y="3472"/>
              <a:ext cx="452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sz="2800" dirty="0">
                  <a:latin typeface="Calibri" panose="020F0502020204030204" pitchFamily="34" charset="0"/>
                  <a:ea typeface="メイリオ" panose="020B0604030504040204" pitchFamily="50" charset="-128"/>
                </a:rPr>
                <a:t>  1</a:t>
              </a:r>
            </a:p>
            <a:p>
              <a:pPr eaLnBrk="1" hangingPunct="1"/>
              <a:r>
                <a:rPr lang="en-US" altLang="ja-JP" sz="2800" dirty="0">
                  <a:latin typeface="Calibri" panose="020F0502020204030204" pitchFamily="34" charset="0"/>
                  <a:ea typeface="メイリオ" panose="020B0604030504040204" pitchFamily="50" charset="-128"/>
                </a:rPr>
                <a:t>⊿x</a:t>
              </a:r>
            </a:p>
          </p:txBody>
        </p:sp>
        <p:sp>
          <p:nvSpPr>
            <p:cNvPr id="14351" name="Line 1030"/>
            <p:cNvSpPr>
              <a:spLocks noChangeShapeType="1"/>
            </p:cNvSpPr>
            <p:nvPr/>
          </p:nvSpPr>
          <p:spPr bwMode="auto">
            <a:xfrm>
              <a:off x="2112" y="3792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</p:grpSp>
      <p:grpSp>
        <p:nvGrpSpPr>
          <p:cNvPr id="14342" name="Group 1032"/>
          <p:cNvGrpSpPr>
            <a:grpSpLocks/>
          </p:cNvGrpSpPr>
          <p:nvPr/>
        </p:nvGrpSpPr>
        <p:grpSpPr bwMode="auto">
          <a:xfrm>
            <a:off x="2702169" y="2040988"/>
            <a:ext cx="717550" cy="946150"/>
            <a:chOff x="2064" y="3472"/>
            <a:chExt cx="452" cy="596"/>
          </a:xfrm>
        </p:grpSpPr>
        <p:sp>
          <p:nvSpPr>
            <p:cNvPr id="14348" name="Text Box 1033"/>
            <p:cNvSpPr txBox="1">
              <a:spLocks noChangeArrowheads="1"/>
            </p:cNvSpPr>
            <p:nvPr/>
          </p:nvSpPr>
          <p:spPr bwMode="auto">
            <a:xfrm>
              <a:off x="2064" y="3472"/>
              <a:ext cx="452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sz="2800" dirty="0">
                  <a:latin typeface="Calibri" panose="020F0502020204030204" pitchFamily="34" charset="0"/>
                  <a:ea typeface="メイリオ" panose="020B0604030504040204" pitchFamily="50" charset="-128"/>
                </a:rPr>
                <a:t>  1</a:t>
              </a:r>
            </a:p>
            <a:p>
              <a:pPr eaLnBrk="1" hangingPunct="1"/>
              <a:r>
                <a:rPr lang="en-US" altLang="ja-JP" sz="2800" dirty="0">
                  <a:latin typeface="Calibri" panose="020F0502020204030204" pitchFamily="34" charset="0"/>
                  <a:ea typeface="メイリオ" panose="020B0604030504040204" pitchFamily="50" charset="-128"/>
                </a:rPr>
                <a:t>⊿x</a:t>
              </a:r>
            </a:p>
          </p:txBody>
        </p:sp>
        <p:sp>
          <p:nvSpPr>
            <p:cNvPr id="14349" name="Line 1034"/>
            <p:cNvSpPr>
              <a:spLocks noChangeShapeType="1"/>
            </p:cNvSpPr>
            <p:nvPr/>
          </p:nvSpPr>
          <p:spPr bwMode="auto">
            <a:xfrm>
              <a:off x="2112" y="3792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</p:grpSp>
      <p:sp>
        <p:nvSpPr>
          <p:cNvPr id="14343" name="Text Box 1035"/>
          <p:cNvSpPr txBox="1">
            <a:spLocks noChangeArrowheads="1"/>
          </p:cNvSpPr>
          <p:nvPr/>
        </p:nvSpPr>
        <p:spPr bwMode="auto">
          <a:xfrm>
            <a:off x="1711569" y="2650588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⊿</a:t>
            </a:r>
            <a:r>
              <a:rPr lang="en-US" altLang="ja-JP" dirty="0" err="1">
                <a:latin typeface="Calibri" panose="020F0502020204030204" pitchFamily="34" charset="0"/>
                <a:ea typeface="メイリオ" panose="020B0604030504040204" pitchFamily="50" charset="-128"/>
              </a:rPr>
              <a:t>x→0</a:t>
            </a:r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grpSp>
        <p:nvGrpSpPr>
          <p:cNvPr id="14344" name="Group 1036"/>
          <p:cNvGrpSpPr>
            <a:grpSpLocks/>
          </p:cNvGrpSpPr>
          <p:nvPr/>
        </p:nvGrpSpPr>
        <p:grpSpPr bwMode="auto">
          <a:xfrm>
            <a:off x="2016369" y="2879191"/>
            <a:ext cx="912813" cy="954088"/>
            <a:chOff x="2064" y="3472"/>
            <a:chExt cx="575" cy="601"/>
          </a:xfrm>
        </p:grpSpPr>
        <p:sp>
          <p:nvSpPr>
            <p:cNvPr id="14346" name="Text Box 1037"/>
            <p:cNvSpPr txBox="1">
              <a:spLocks noChangeArrowheads="1"/>
            </p:cNvSpPr>
            <p:nvPr/>
          </p:nvSpPr>
          <p:spPr bwMode="auto">
            <a:xfrm>
              <a:off x="2064" y="3472"/>
              <a:ext cx="575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sz="2800" dirty="0" err="1">
                  <a:latin typeface="Calibri" panose="020F0502020204030204" pitchFamily="34" charset="0"/>
                  <a:ea typeface="メイリオ" panose="020B0604030504040204" pitchFamily="50" charset="-128"/>
                </a:rPr>
                <a:t>dF</a:t>
              </a:r>
              <a:r>
                <a:rPr lang="en-US" altLang="ja-JP" sz="2800" dirty="0">
                  <a:latin typeface="Calibri" panose="020F0502020204030204" pitchFamily="34" charset="0"/>
                  <a:ea typeface="メイリオ" panose="020B0604030504040204" pitchFamily="50" charset="-128"/>
                </a:rPr>
                <a:t>(x)</a:t>
              </a:r>
            </a:p>
            <a:p>
              <a:pPr eaLnBrk="1" hangingPunct="1"/>
              <a:r>
                <a:rPr lang="en-US" altLang="ja-JP" sz="2800" dirty="0">
                  <a:latin typeface="Calibri" panose="020F0502020204030204" pitchFamily="34" charset="0"/>
                  <a:ea typeface="メイリオ" panose="020B0604030504040204" pitchFamily="50" charset="-128"/>
                </a:rPr>
                <a:t>dx</a:t>
              </a:r>
            </a:p>
          </p:txBody>
        </p:sp>
        <p:sp>
          <p:nvSpPr>
            <p:cNvPr id="14347" name="Line 1038"/>
            <p:cNvSpPr>
              <a:spLocks noChangeShapeType="1"/>
            </p:cNvSpPr>
            <p:nvPr/>
          </p:nvSpPr>
          <p:spPr bwMode="auto">
            <a:xfrm>
              <a:off x="2112" y="3792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</p:grpSp>
      <p:sp>
        <p:nvSpPr>
          <p:cNvPr id="14345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C01D247-002C-4EBB-9839-2D69B784F908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23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559262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平均と分散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b="1" dirty="0">
                <a:solidFill>
                  <a:srgbClr val="C00000"/>
                </a:solidFill>
              </a:rPr>
              <a:t>確率密度関数 </a:t>
            </a:r>
            <a:r>
              <a:rPr lang="en-US" altLang="ja-JP" dirty="0"/>
              <a:t>f(x) </a:t>
            </a:r>
            <a:r>
              <a:rPr lang="ja-JP" altLang="en-US" dirty="0"/>
              <a:t>に従う</a:t>
            </a:r>
            <a:r>
              <a:rPr lang="ja-JP" altLang="en-US" b="1" dirty="0">
                <a:solidFill>
                  <a:srgbClr val="C00000"/>
                </a:solidFill>
              </a:rPr>
              <a:t>確率変数 </a:t>
            </a:r>
            <a:r>
              <a:rPr lang="en-US" altLang="ja-JP" dirty="0"/>
              <a:t>X </a:t>
            </a:r>
            <a:r>
              <a:rPr lang="ja-JP" altLang="en-US" dirty="0"/>
              <a:t>の</a:t>
            </a:r>
            <a:r>
              <a:rPr lang="ja-JP" altLang="en-US" b="1" u="sng" dirty="0">
                <a:solidFill>
                  <a:srgbClr val="FF0000"/>
                </a:solidFill>
              </a:rPr>
              <a:t>平均</a:t>
            </a:r>
          </a:p>
          <a:p>
            <a:pPr eaLnBrk="1" hangingPunct="1">
              <a:buFontTx/>
              <a:buNone/>
            </a:pPr>
            <a:r>
              <a:rPr lang="ja-JP" altLang="en-US" dirty="0"/>
              <a:t>		</a:t>
            </a:r>
            <a:r>
              <a:rPr lang="en-US" altLang="ja-JP" dirty="0"/>
              <a:t>E[X] =     x f(x) dx</a:t>
            </a:r>
          </a:p>
          <a:p>
            <a:pPr eaLnBrk="1" hangingPunct="1">
              <a:buFontTx/>
              <a:buNone/>
            </a:pPr>
            <a:endParaRPr lang="en-US" altLang="ja-JP" dirty="0"/>
          </a:p>
          <a:p>
            <a:pPr eaLnBrk="1" hangingPunct="1"/>
            <a:r>
              <a:rPr lang="ja-JP" altLang="en-US" b="1" dirty="0">
                <a:solidFill>
                  <a:srgbClr val="C00000"/>
                </a:solidFill>
              </a:rPr>
              <a:t>確率密度関数 </a:t>
            </a:r>
            <a:r>
              <a:rPr lang="en-US" altLang="ja-JP" dirty="0"/>
              <a:t>f(x) </a:t>
            </a:r>
            <a:r>
              <a:rPr lang="ja-JP" altLang="en-US" dirty="0"/>
              <a:t>に従う</a:t>
            </a:r>
            <a:r>
              <a:rPr lang="ja-JP" altLang="en-US" b="1" dirty="0">
                <a:solidFill>
                  <a:srgbClr val="C00000"/>
                </a:solidFill>
              </a:rPr>
              <a:t>確率変数 </a:t>
            </a:r>
            <a:r>
              <a:rPr lang="en-US" altLang="ja-JP" dirty="0"/>
              <a:t>X </a:t>
            </a:r>
            <a:r>
              <a:rPr lang="ja-JP" altLang="en-US" dirty="0"/>
              <a:t>の</a:t>
            </a:r>
            <a:r>
              <a:rPr lang="ja-JP" altLang="en-US" b="1" u="sng" dirty="0">
                <a:solidFill>
                  <a:srgbClr val="FF0000"/>
                </a:solidFill>
              </a:rPr>
              <a:t>分散</a:t>
            </a:r>
          </a:p>
          <a:p>
            <a:pPr eaLnBrk="1" hangingPunct="1">
              <a:buFontTx/>
              <a:buNone/>
            </a:pPr>
            <a:r>
              <a:rPr lang="ja-JP" altLang="en-US" dirty="0"/>
              <a:t>		</a:t>
            </a:r>
            <a:r>
              <a:rPr lang="en-US" altLang="ja-JP" dirty="0" err="1"/>
              <a:t>Var</a:t>
            </a:r>
            <a:r>
              <a:rPr lang="en-US" altLang="ja-JP" dirty="0"/>
              <a:t>[X] =     (x </a:t>
            </a:r>
            <a:r>
              <a:rPr lang="ja-JP" altLang="en-US" dirty="0"/>
              <a:t>－ </a:t>
            </a:r>
            <a:r>
              <a:rPr lang="en-US" altLang="ja-JP" dirty="0"/>
              <a:t>E(x)) f(x) dx</a:t>
            </a:r>
          </a:p>
          <a:p>
            <a:pPr eaLnBrk="1" hangingPunct="1">
              <a:buFontTx/>
              <a:buNone/>
            </a:pPr>
            <a:endParaRPr lang="en-US" altLang="ja-JP" dirty="0"/>
          </a:p>
        </p:txBody>
      </p:sp>
      <p:sp>
        <p:nvSpPr>
          <p:cNvPr id="15364" name="Text Box 6"/>
          <p:cNvSpPr txBox="1">
            <a:spLocks noChangeArrowheads="1"/>
          </p:cNvSpPr>
          <p:nvPr/>
        </p:nvSpPr>
        <p:spPr bwMode="auto">
          <a:xfrm>
            <a:off x="2203939" y="1305951"/>
            <a:ext cx="40908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4800" dirty="0">
                <a:latin typeface="Calibri" panose="020F0502020204030204" pitchFamily="34" charset="0"/>
                <a:ea typeface="メイリオ" panose="020B0604030504040204" pitchFamily="50" charset="-128"/>
              </a:rPr>
              <a:t>∫</a:t>
            </a:r>
          </a:p>
        </p:txBody>
      </p:sp>
      <p:grpSp>
        <p:nvGrpSpPr>
          <p:cNvPr id="15365" name="Group 11"/>
          <p:cNvGrpSpPr>
            <a:grpSpLocks/>
          </p:cNvGrpSpPr>
          <p:nvPr/>
        </p:nvGrpSpPr>
        <p:grpSpPr bwMode="auto">
          <a:xfrm>
            <a:off x="2394444" y="1148790"/>
            <a:ext cx="568326" cy="995363"/>
            <a:chOff x="1872" y="1824"/>
            <a:chExt cx="358" cy="627"/>
          </a:xfrm>
        </p:grpSpPr>
        <p:sp>
          <p:nvSpPr>
            <p:cNvPr id="15372" name="Text Box 8"/>
            <p:cNvSpPr txBox="1">
              <a:spLocks noChangeArrowheads="1"/>
            </p:cNvSpPr>
            <p:nvPr/>
          </p:nvSpPr>
          <p:spPr bwMode="auto">
            <a:xfrm>
              <a:off x="1872" y="2160"/>
              <a:ext cx="21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dirty="0">
                  <a:latin typeface="Calibri" panose="020F0502020204030204" pitchFamily="34" charset="0"/>
                  <a:ea typeface="メイリオ" panose="020B0604030504040204" pitchFamily="50" charset="-128"/>
                </a:rPr>
                <a:t>0</a:t>
              </a:r>
            </a:p>
          </p:txBody>
        </p:sp>
        <p:sp>
          <p:nvSpPr>
            <p:cNvPr id="15373" name="Text Box 10"/>
            <p:cNvSpPr txBox="1">
              <a:spLocks noChangeArrowheads="1"/>
            </p:cNvSpPr>
            <p:nvPr/>
          </p:nvSpPr>
          <p:spPr bwMode="auto">
            <a:xfrm>
              <a:off x="1948" y="1824"/>
              <a:ext cx="28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dirty="0">
                  <a:latin typeface="Calibri" panose="020F0502020204030204" pitchFamily="34" charset="0"/>
                  <a:ea typeface="メイリオ" panose="020B0604030504040204" pitchFamily="50" charset="-128"/>
                </a:rPr>
                <a:t>∞</a:t>
              </a:r>
            </a:p>
          </p:txBody>
        </p:sp>
      </p:grpSp>
      <p:sp>
        <p:nvSpPr>
          <p:cNvPr id="15366" name="Text Box 15"/>
          <p:cNvSpPr txBox="1">
            <a:spLocks noChangeArrowheads="1"/>
          </p:cNvSpPr>
          <p:nvPr/>
        </p:nvSpPr>
        <p:spPr bwMode="auto">
          <a:xfrm>
            <a:off x="2502389" y="2939171"/>
            <a:ext cx="40908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4800" dirty="0">
                <a:latin typeface="Calibri" panose="020F0502020204030204" pitchFamily="34" charset="0"/>
                <a:ea typeface="メイリオ" panose="020B0604030504040204" pitchFamily="50" charset="-128"/>
              </a:rPr>
              <a:t>∫</a:t>
            </a:r>
          </a:p>
        </p:txBody>
      </p:sp>
      <p:grpSp>
        <p:nvGrpSpPr>
          <p:cNvPr id="15367" name="Group 16"/>
          <p:cNvGrpSpPr>
            <a:grpSpLocks/>
          </p:cNvGrpSpPr>
          <p:nvPr/>
        </p:nvGrpSpPr>
        <p:grpSpPr bwMode="auto">
          <a:xfrm>
            <a:off x="2730994" y="2791535"/>
            <a:ext cx="568326" cy="995363"/>
            <a:chOff x="1872" y="1824"/>
            <a:chExt cx="358" cy="627"/>
          </a:xfrm>
        </p:grpSpPr>
        <p:sp>
          <p:nvSpPr>
            <p:cNvPr id="15370" name="Text Box 17"/>
            <p:cNvSpPr txBox="1">
              <a:spLocks noChangeArrowheads="1"/>
            </p:cNvSpPr>
            <p:nvPr/>
          </p:nvSpPr>
          <p:spPr bwMode="auto">
            <a:xfrm>
              <a:off x="1872" y="2160"/>
              <a:ext cx="21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dirty="0">
                  <a:latin typeface="Calibri" panose="020F0502020204030204" pitchFamily="34" charset="0"/>
                  <a:ea typeface="メイリオ" panose="020B0604030504040204" pitchFamily="50" charset="-128"/>
                </a:rPr>
                <a:t>0</a:t>
              </a:r>
            </a:p>
          </p:txBody>
        </p:sp>
        <p:sp>
          <p:nvSpPr>
            <p:cNvPr id="15371" name="Text Box 18"/>
            <p:cNvSpPr txBox="1">
              <a:spLocks noChangeArrowheads="1"/>
            </p:cNvSpPr>
            <p:nvPr/>
          </p:nvSpPr>
          <p:spPr bwMode="auto">
            <a:xfrm>
              <a:off x="1948" y="1824"/>
              <a:ext cx="28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dirty="0">
                  <a:latin typeface="Calibri" panose="020F0502020204030204" pitchFamily="34" charset="0"/>
                  <a:ea typeface="メイリオ" panose="020B0604030504040204" pitchFamily="50" charset="-128"/>
                </a:rPr>
                <a:t>∞</a:t>
              </a:r>
            </a:p>
          </p:txBody>
        </p:sp>
      </p:grpSp>
      <p:sp>
        <p:nvSpPr>
          <p:cNvPr id="15368" name="Text Box 19"/>
          <p:cNvSpPr txBox="1">
            <a:spLocks noChangeArrowheads="1"/>
          </p:cNvSpPr>
          <p:nvPr/>
        </p:nvSpPr>
        <p:spPr bwMode="auto">
          <a:xfrm>
            <a:off x="4439432" y="2791534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2</a:t>
            </a:r>
          </a:p>
        </p:txBody>
      </p:sp>
      <p:sp>
        <p:nvSpPr>
          <p:cNvPr id="15369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9628E26-06A4-4512-AD2E-BF55F0A60B35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24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87421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9060" y="2472820"/>
            <a:ext cx="8733214" cy="1085959"/>
          </a:xfrm>
        </p:spPr>
        <p:txBody>
          <a:bodyPr>
            <a:normAutofit/>
          </a:bodyPr>
          <a:lstStyle/>
          <a:p>
            <a:r>
              <a:rPr lang="en-US" altLang="ja-JP" sz="3975" dirty="0">
                <a:latin typeface="メイリオ" panose="020B0604030504040204" pitchFamily="50" charset="-128"/>
              </a:rPr>
              <a:t>1-4 </a:t>
            </a:r>
            <a:r>
              <a:rPr lang="ja-JP" altLang="en-US" sz="3975" dirty="0">
                <a:latin typeface="メイリオ" panose="020B0604030504040204" pitchFamily="50" charset="-128"/>
              </a:rPr>
              <a:t>指数分布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pPr/>
              <a:t>25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46012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指数分布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1845" y="846253"/>
            <a:ext cx="7747735" cy="5333166"/>
          </a:xfrm>
        </p:spPr>
        <p:txBody>
          <a:bodyPr/>
          <a:lstStyle/>
          <a:p>
            <a:r>
              <a:rPr lang="ja-JP" altLang="en-US" b="1" dirty="0">
                <a:solidFill>
                  <a:srgbClr val="C00000"/>
                </a:solidFill>
              </a:rPr>
              <a:t>ポアソン分布</a:t>
            </a:r>
            <a:r>
              <a:rPr lang="ja-JP" altLang="en-US" dirty="0"/>
              <a:t>（ランダムに事象が発生する）において，</a:t>
            </a:r>
            <a:r>
              <a:rPr lang="ja-JP" altLang="en-US" b="1" u="sng" dirty="0">
                <a:solidFill>
                  <a:srgbClr val="FF0000"/>
                </a:solidFill>
              </a:rPr>
              <a:t>ある事象が起きてから，次の事象が起きるまでの時間</a:t>
            </a:r>
            <a:r>
              <a:rPr lang="ja-JP" altLang="en-US" dirty="0"/>
              <a:t>を考える</a:t>
            </a:r>
          </a:p>
          <a:p>
            <a:pPr eaLnBrk="1" hangingPunct="1">
              <a:buFontTx/>
              <a:buNone/>
            </a:pPr>
            <a:endParaRPr lang="ja-JP" altLang="en-US" dirty="0"/>
          </a:p>
          <a:p>
            <a:pPr eaLnBrk="1" hangingPunct="1"/>
            <a:r>
              <a:rPr lang="ja-JP" altLang="en-US" dirty="0"/>
              <a:t>この「時間」の分布は，</a:t>
            </a:r>
            <a:r>
              <a:rPr lang="ja-JP" altLang="en-US" b="1" dirty="0">
                <a:solidFill>
                  <a:srgbClr val="C00000"/>
                </a:solidFill>
              </a:rPr>
              <a:t>指数分布</a:t>
            </a:r>
            <a:r>
              <a:rPr lang="ja-JP" altLang="en-US" dirty="0"/>
              <a:t>になる</a:t>
            </a:r>
          </a:p>
        </p:txBody>
      </p:sp>
      <p:sp>
        <p:nvSpPr>
          <p:cNvPr id="2662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2EF16CC-2F8B-40E5-A99A-B861E5EF5452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26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04426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指数分布の確率分布関数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547" y="1214622"/>
            <a:ext cx="7772400" cy="4572000"/>
          </a:xfrm>
        </p:spPr>
        <p:txBody>
          <a:bodyPr/>
          <a:lstStyle/>
          <a:p>
            <a:pPr marL="0" indent="0" eaLnBrk="1" hangingPunct="1">
              <a:lnSpc>
                <a:spcPct val="140000"/>
              </a:lnSpc>
              <a:buNone/>
            </a:pPr>
            <a:r>
              <a:rPr lang="ja-JP" altLang="en-US" dirty="0"/>
              <a:t>ある事象が起きてから，次の事象が起きるまでの時間 ｔ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ja-JP" altLang="en-US" dirty="0"/>
              <a:t>		</a:t>
            </a:r>
            <a:r>
              <a:rPr lang="en-US" altLang="ja-JP" dirty="0"/>
              <a:t>F(t) = </a:t>
            </a:r>
            <a:r>
              <a:rPr lang="en-US" altLang="ja-JP" dirty="0" err="1"/>
              <a:t>Prob</a:t>
            </a:r>
            <a:r>
              <a:rPr lang="en-US" altLang="ja-JP" dirty="0"/>
              <a:t>[X ≦ t]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en-US" altLang="ja-JP" dirty="0"/>
              <a:t>		       = 1 – </a:t>
            </a:r>
            <a:r>
              <a:rPr lang="en-US" altLang="ja-JP" sz="3600" i="1" dirty="0"/>
              <a:t>e</a:t>
            </a:r>
            <a:r>
              <a:rPr lang="en-US" altLang="ja-JP" dirty="0"/>
              <a:t> </a:t>
            </a:r>
          </a:p>
          <a:p>
            <a:pPr eaLnBrk="1" hangingPunct="1">
              <a:buFontTx/>
              <a:buNone/>
            </a:pPr>
            <a:endParaRPr lang="en-US" altLang="ja-JP" dirty="0"/>
          </a:p>
        </p:txBody>
      </p:sp>
      <p:sp>
        <p:nvSpPr>
          <p:cNvPr id="27652" name="Text Box 6"/>
          <p:cNvSpPr txBox="1">
            <a:spLocks noChangeArrowheads="1"/>
          </p:cNvSpPr>
          <p:nvPr/>
        </p:nvSpPr>
        <p:spPr bwMode="auto">
          <a:xfrm>
            <a:off x="3191143" y="3324312"/>
            <a:ext cx="76495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－</a:t>
            </a:r>
            <a:r>
              <a:rPr lang="en-US" altLang="ja-JP" dirty="0" err="1">
                <a:latin typeface="Calibri" panose="020F0502020204030204" pitchFamily="34" charset="0"/>
                <a:ea typeface="メイリオ" panose="020B0604030504040204" pitchFamily="50" charset="-128"/>
              </a:rPr>
              <a:t>μt</a:t>
            </a:r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653" name="Text Box 8"/>
          <p:cNvSpPr txBox="1">
            <a:spLocks noChangeArrowheads="1"/>
          </p:cNvSpPr>
          <p:nvPr/>
        </p:nvSpPr>
        <p:spPr bwMode="auto">
          <a:xfrm>
            <a:off x="1400272" y="4588060"/>
            <a:ext cx="25042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μ</a:t>
            </a:r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は処理率と呼ぶ</a:t>
            </a:r>
          </a:p>
        </p:txBody>
      </p:sp>
      <p:sp>
        <p:nvSpPr>
          <p:cNvPr id="2765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F4AC8A1-E1DB-4120-9F36-E0EBE5807AD7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27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425161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指数分布の確率密度関数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6289"/>
            <a:ext cx="8610600" cy="4114800"/>
          </a:xfrm>
        </p:spPr>
        <p:txBody>
          <a:bodyPr/>
          <a:lstStyle/>
          <a:p>
            <a:pPr marL="0" indent="0" eaLnBrk="1" hangingPunct="1">
              <a:lnSpc>
                <a:spcPct val="140000"/>
              </a:lnSpc>
              <a:buNone/>
            </a:pPr>
            <a:r>
              <a:rPr lang="ja-JP" altLang="en-US" dirty="0"/>
              <a:t>指数分布に従う確率変数 </a:t>
            </a:r>
            <a:r>
              <a:rPr lang="en-US" altLang="ja-JP" dirty="0"/>
              <a:t>X </a:t>
            </a:r>
            <a:r>
              <a:rPr lang="ja-JP" altLang="en-US" dirty="0"/>
              <a:t>の確率密度関数</a:t>
            </a:r>
          </a:p>
          <a:p>
            <a:pPr lvl="1" eaLnBrk="1" hangingPunct="1">
              <a:lnSpc>
                <a:spcPct val="160000"/>
              </a:lnSpc>
              <a:buFontTx/>
              <a:buNone/>
            </a:pPr>
            <a:r>
              <a:rPr lang="ja-JP" altLang="en-US" dirty="0"/>
              <a:t>	</a:t>
            </a:r>
            <a:r>
              <a:rPr lang="en-US" altLang="ja-JP" dirty="0"/>
              <a:t>f(x) =</a:t>
            </a:r>
          </a:p>
          <a:p>
            <a:pPr lvl="1" eaLnBrk="1" hangingPunct="1">
              <a:lnSpc>
                <a:spcPct val="180000"/>
              </a:lnSpc>
              <a:buFontTx/>
              <a:buNone/>
            </a:pPr>
            <a:r>
              <a:rPr lang="en-US" altLang="ja-JP" dirty="0"/>
              <a:t>           = </a:t>
            </a:r>
            <a:r>
              <a:rPr lang="en-US" altLang="ja-JP" dirty="0" err="1"/>
              <a:t>μ</a:t>
            </a:r>
            <a:r>
              <a:rPr lang="en-US" altLang="ja-JP" sz="3200" i="1" dirty="0" err="1"/>
              <a:t>e</a:t>
            </a:r>
            <a:endParaRPr lang="en-US" altLang="ja-JP" sz="3200" i="1" dirty="0"/>
          </a:p>
        </p:txBody>
      </p:sp>
      <p:grpSp>
        <p:nvGrpSpPr>
          <p:cNvPr id="28676" name="Group 12"/>
          <p:cNvGrpSpPr>
            <a:grpSpLocks/>
          </p:cNvGrpSpPr>
          <p:nvPr/>
        </p:nvGrpSpPr>
        <p:grpSpPr bwMode="auto">
          <a:xfrm>
            <a:off x="2286000" y="2138292"/>
            <a:ext cx="912813" cy="954088"/>
            <a:chOff x="2064" y="3472"/>
            <a:chExt cx="575" cy="601"/>
          </a:xfrm>
        </p:grpSpPr>
        <p:sp>
          <p:nvSpPr>
            <p:cNvPr id="28680" name="Text Box 13"/>
            <p:cNvSpPr txBox="1">
              <a:spLocks noChangeArrowheads="1"/>
            </p:cNvSpPr>
            <p:nvPr/>
          </p:nvSpPr>
          <p:spPr bwMode="auto">
            <a:xfrm>
              <a:off x="2064" y="3472"/>
              <a:ext cx="575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sz="2800" dirty="0" err="1">
                  <a:latin typeface="Calibri" panose="020F0502020204030204" pitchFamily="34" charset="0"/>
                  <a:ea typeface="メイリオ" panose="020B0604030504040204" pitchFamily="50" charset="-128"/>
                </a:rPr>
                <a:t>dF</a:t>
              </a:r>
              <a:r>
                <a:rPr lang="en-US" altLang="ja-JP" sz="2800" dirty="0">
                  <a:latin typeface="Calibri" panose="020F0502020204030204" pitchFamily="34" charset="0"/>
                  <a:ea typeface="メイリオ" panose="020B0604030504040204" pitchFamily="50" charset="-128"/>
                </a:rPr>
                <a:t>(x)</a:t>
              </a:r>
            </a:p>
            <a:p>
              <a:pPr eaLnBrk="1" hangingPunct="1"/>
              <a:r>
                <a:rPr lang="en-US" altLang="ja-JP" sz="2800" dirty="0">
                  <a:latin typeface="Calibri" panose="020F0502020204030204" pitchFamily="34" charset="0"/>
                  <a:ea typeface="メイリオ" panose="020B0604030504040204" pitchFamily="50" charset="-128"/>
                </a:rPr>
                <a:t>dx</a:t>
              </a:r>
            </a:p>
          </p:txBody>
        </p:sp>
        <p:sp>
          <p:nvSpPr>
            <p:cNvPr id="28681" name="Line 14"/>
            <p:cNvSpPr>
              <a:spLocks noChangeShapeType="1"/>
            </p:cNvSpPr>
            <p:nvPr/>
          </p:nvSpPr>
          <p:spPr bwMode="auto">
            <a:xfrm>
              <a:off x="2112" y="3792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</p:grpSp>
      <p:sp>
        <p:nvSpPr>
          <p:cNvPr id="28677" name="Text Box 15"/>
          <p:cNvSpPr txBox="1">
            <a:spLocks noChangeArrowheads="1"/>
          </p:cNvSpPr>
          <p:nvPr/>
        </p:nvSpPr>
        <p:spPr bwMode="auto">
          <a:xfrm>
            <a:off x="2879725" y="5054527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8678" name="Text Box 16"/>
          <p:cNvSpPr txBox="1">
            <a:spLocks noChangeArrowheads="1"/>
          </p:cNvSpPr>
          <p:nvPr/>
        </p:nvSpPr>
        <p:spPr bwMode="auto">
          <a:xfrm>
            <a:off x="2624931" y="2920486"/>
            <a:ext cx="76495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－</a:t>
            </a:r>
            <a:r>
              <a:rPr lang="en-US" altLang="ja-JP" dirty="0" err="1">
                <a:latin typeface="Calibri" panose="020F0502020204030204" pitchFamily="34" charset="0"/>
                <a:ea typeface="メイリオ" panose="020B0604030504040204" pitchFamily="50" charset="-128"/>
              </a:rPr>
              <a:t>μt</a:t>
            </a:r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8679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8E41EFE-2B18-4DB8-9331-9358D5AC7CB7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28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32011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指数分布の平均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3683" y="969498"/>
            <a:ext cx="8077200" cy="4648200"/>
          </a:xfrm>
        </p:spPr>
        <p:txBody>
          <a:bodyPr/>
          <a:lstStyle/>
          <a:p>
            <a:pPr marL="0" indent="0" eaLnBrk="1" hangingPunct="1">
              <a:lnSpc>
                <a:spcPct val="180000"/>
              </a:lnSpc>
              <a:buNone/>
            </a:pPr>
            <a:r>
              <a:rPr lang="ja-JP" altLang="en-US" b="1" dirty="0">
                <a:solidFill>
                  <a:srgbClr val="C00000"/>
                </a:solidFill>
              </a:rPr>
              <a:t>指数分布</a:t>
            </a:r>
            <a:r>
              <a:rPr lang="ja-JP" altLang="en-US" dirty="0"/>
              <a:t>に従う</a:t>
            </a:r>
            <a:r>
              <a:rPr lang="ja-JP" altLang="en-US" b="1" dirty="0">
                <a:solidFill>
                  <a:srgbClr val="C00000"/>
                </a:solidFill>
              </a:rPr>
              <a:t>確率変数 </a:t>
            </a:r>
            <a:r>
              <a:rPr lang="en-US" altLang="ja-JP" dirty="0"/>
              <a:t>X </a:t>
            </a:r>
            <a:r>
              <a:rPr lang="ja-JP" altLang="en-US" dirty="0"/>
              <a:t>の</a:t>
            </a:r>
            <a:r>
              <a:rPr lang="ja-JP" altLang="en-US" b="1" u="sng" dirty="0">
                <a:solidFill>
                  <a:srgbClr val="FF0000"/>
                </a:solidFill>
              </a:rPr>
              <a:t>平均</a:t>
            </a:r>
          </a:p>
          <a:p>
            <a:pPr eaLnBrk="1" hangingPunct="1">
              <a:lnSpc>
                <a:spcPct val="180000"/>
              </a:lnSpc>
              <a:buFontTx/>
              <a:buNone/>
            </a:pPr>
            <a:r>
              <a:rPr lang="ja-JP" altLang="en-US" dirty="0"/>
              <a:t>		</a:t>
            </a:r>
            <a:r>
              <a:rPr lang="en-US" altLang="ja-JP" dirty="0"/>
              <a:t>E[X] =     t f(t) </a:t>
            </a:r>
            <a:r>
              <a:rPr lang="en-US" altLang="ja-JP" dirty="0" err="1"/>
              <a:t>dt</a:t>
            </a:r>
            <a:endParaRPr lang="en-US" altLang="ja-JP" dirty="0"/>
          </a:p>
          <a:p>
            <a:pPr eaLnBrk="1" hangingPunct="1">
              <a:lnSpc>
                <a:spcPct val="180000"/>
              </a:lnSpc>
              <a:buFontTx/>
              <a:buNone/>
            </a:pPr>
            <a:r>
              <a:rPr lang="en-US" altLang="ja-JP" dirty="0"/>
              <a:t>		         =     t </a:t>
            </a:r>
            <a:r>
              <a:rPr lang="en-US" altLang="ja-JP" dirty="0" err="1"/>
              <a:t>μ</a:t>
            </a:r>
            <a:r>
              <a:rPr lang="en-US" altLang="ja-JP" i="1" dirty="0" err="1"/>
              <a:t>e</a:t>
            </a:r>
            <a:r>
              <a:rPr lang="en-US" altLang="ja-JP" dirty="0"/>
              <a:t>     </a:t>
            </a:r>
            <a:r>
              <a:rPr lang="en-US" altLang="ja-JP" dirty="0" err="1"/>
              <a:t>dt</a:t>
            </a:r>
            <a:endParaRPr lang="en-US" altLang="ja-JP" dirty="0"/>
          </a:p>
          <a:p>
            <a:pPr eaLnBrk="1" hangingPunct="1">
              <a:lnSpc>
                <a:spcPct val="180000"/>
              </a:lnSpc>
              <a:buFontTx/>
              <a:buNone/>
            </a:pPr>
            <a:r>
              <a:rPr lang="en-US" altLang="ja-JP" dirty="0"/>
              <a:t>                  = </a:t>
            </a:r>
            <a:r>
              <a:rPr lang="en-US" altLang="ja-JP" sz="4000" dirty="0"/>
              <a:t>[</a:t>
            </a:r>
            <a:r>
              <a:rPr lang="ja-JP" altLang="en-US" dirty="0"/>
              <a:t>－ </a:t>
            </a:r>
            <a:r>
              <a:rPr lang="en-US" altLang="ja-JP" dirty="0"/>
              <a:t>t </a:t>
            </a:r>
            <a:r>
              <a:rPr lang="en-US" altLang="ja-JP" dirty="0" err="1"/>
              <a:t>μ</a:t>
            </a:r>
            <a:r>
              <a:rPr lang="en-US" altLang="ja-JP" sz="3600" i="1" dirty="0" err="1"/>
              <a:t>e</a:t>
            </a:r>
            <a:r>
              <a:rPr lang="en-US" altLang="ja-JP" sz="4000" dirty="0"/>
              <a:t>    ]  </a:t>
            </a:r>
            <a:r>
              <a:rPr lang="en-US" altLang="ja-JP" sz="2800" dirty="0"/>
              <a:t>+     </a:t>
            </a:r>
            <a:r>
              <a:rPr lang="en-US" altLang="ja-JP" i="1" dirty="0"/>
              <a:t>e</a:t>
            </a:r>
            <a:r>
              <a:rPr lang="en-US" altLang="ja-JP" sz="2800" dirty="0"/>
              <a:t>        </a:t>
            </a:r>
            <a:r>
              <a:rPr lang="en-US" altLang="ja-JP" sz="2800" dirty="0" err="1"/>
              <a:t>dt</a:t>
            </a:r>
            <a:endParaRPr lang="en-US" altLang="ja-JP" sz="2800" dirty="0"/>
          </a:p>
          <a:p>
            <a:pPr eaLnBrk="1" hangingPunct="1">
              <a:buFontTx/>
              <a:buNone/>
            </a:pPr>
            <a:endParaRPr lang="en-US" altLang="ja-JP" sz="2800" dirty="0"/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2413048" y="1932793"/>
            <a:ext cx="40908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4800" dirty="0">
                <a:latin typeface="Calibri" panose="020F0502020204030204" pitchFamily="34" charset="0"/>
                <a:ea typeface="メイリオ" panose="020B0604030504040204" pitchFamily="50" charset="-128"/>
              </a:rPr>
              <a:t>∫</a:t>
            </a:r>
          </a:p>
        </p:txBody>
      </p:sp>
      <p:grpSp>
        <p:nvGrpSpPr>
          <p:cNvPr id="29701" name="Group 5"/>
          <p:cNvGrpSpPr>
            <a:grpSpLocks/>
          </p:cNvGrpSpPr>
          <p:nvPr/>
        </p:nvGrpSpPr>
        <p:grpSpPr bwMode="auto">
          <a:xfrm>
            <a:off x="2613078" y="1853419"/>
            <a:ext cx="568326" cy="995363"/>
            <a:chOff x="1872" y="1824"/>
            <a:chExt cx="358" cy="627"/>
          </a:xfrm>
        </p:grpSpPr>
        <p:sp>
          <p:nvSpPr>
            <p:cNvPr id="29721" name="Text Box 6"/>
            <p:cNvSpPr txBox="1">
              <a:spLocks noChangeArrowheads="1"/>
            </p:cNvSpPr>
            <p:nvPr/>
          </p:nvSpPr>
          <p:spPr bwMode="auto">
            <a:xfrm>
              <a:off x="1872" y="2160"/>
              <a:ext cx="21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dirty="0">
                  <a:latin typeface="Calibri" panose="020F0502020204030204" pitchFamily="34" charset="0"/>
                  <a:ea typeface="メイリオ" panose="020B0604030504040204" pitchFamily="50" charset="-128"/>
                </a:rPr>
                <a:t>0</a:t>
              </a:r>
            </a:p>
          </p:txBody>
        </p:sp>
        <p:sp>
          <p:nvSpPr>
            <p:cNvPr id="29722" name="Text Box 7"/>
            <p:cNvSpPr txBox="1">
              <a:spLocks noChangeArrowheads="1"/>
            </p:cNvSpPr>
            <p:nvPr/>
          </p:nvSpPr>
          <p:spPr bwMode="auto">
            <a:xfrm>
              <a:off x="1948" y="1824"/>
              <a:ext cx="28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dirty="0">
                  <a:latin typeface="Calibri" panose="020F0502020204030204" pitchFamily="34" charset="0"/>
                  <a:ea typeface="メイリオ" panose="020B0604030504040204" pitchFamily="50" charset="-128"/>
                </a:rPr>
                <a:t>∞</a:t>
              </a:r>
            </a:p>
          </p:txBody>
        </p:sp>
      </p:grpSp>
      <p:sp>
        <p:nvSpPr>
          <p:cNvPr id="29702" name="Text Box 13"/>
          <p:cNvSpPr txBox="1">
            <a:spLocks noChangeArrowheads="1"/>
          </p:cNvSpPr>
          <p:nvPr/>
        </p:nvSpPr>
        <p:spPr bwMode="auto">
          <a:xfrm>
            <a:off x="3522685" y="2827506"/>
            <a:ext cx="76495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－</a:t>
            </a:r>
            <a:r>
              <a:rPr lang="en-US" altLang="ja-JP" dirty="0" err="1">
                <a:latin typeface="Calibri" panose="020F0502020204030204" pitchFamily="34" charset="0"/>
                <a:ea typeface="メイリオ" panose="020B0604030504040204" pitchFamily="50" charset="-128"/>
              </a:rPr>
              <a:t>μt</a:t>
            </a:r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grpSp>
        <p:nvGrpSpPr>
          <p:cNvPr id="29703" name="Group 14"/>
          <p:cNvGrpSpPr>
            <a:grpSpLocks/>
          </p:cNvGrpSpPr>
          <p:nvPr/>
        </p:nvGrpSpPr>
        <p:grpSpPr bwMode="auto">
          <a:xfrm>
            <a:off x="2689278" y="2767819"/>
            <a:ext cx="568326" cy="995363"/>
            <a:chOff x="1872" y="1824"/>
            <a:chExt cx="358" cy="627"/>
          </a:xfrm>
        </p:grpSpPr>
        <p:sp>
          <p:nvSpPr>
            <p:cNvPr id="29719" name="Text Box 15"/>
            <p:cNvSpPr txBox="1">
              <a:spLocks noChangeArrowheads="1"/>
            </p:cNvSpPr>
            <p:nvPr/>
          </p:nvSpPr>
          <p:spPr bwMode="auto">
            <a:xfrm>
              <a:off x="1872" y="2160"/>
              <a:ext cx="21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dirty="0">
                  <a:latin typeface="Calibri" panose="020F0502020204030204" pitchFamily="34" charset="0"/>
                  <a:ea typeface="メイリオ" panose="020B0604030504040204" pitchFamily="50" charset="-128"/>
                </a:rPr>
                <a:t>0</a:t>
              </a:r>
            </a:p>
          </p:txBody>
        </p:sp>
        <p:sp>
          <p:nvSpPr>
            <p:cNvPr id="29720" name="Text Box 16"/>
            <p:cNvSpPr txBox="1">
              <a:spLocks noChangeArrowheads="1"/>
            </p:cNvSpPr>
            <p:nvPr/>
          </p:nvSpPr>
          <p:spPr bwMode="auto">
            <a:xfrm>
              <a:off x="1948" y="1824"/>
              <a:ext cx="28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dirty="0">
                  <a:latin typeface="Calibri" panose="020F0502020204030204" pitchFamily="34" charset="0"/>
                  <a:ea typeface="メイリオ" panose="020B0604030504040204" pitchFamily="50" charset="-128"/>
                </a:rPr>
                <a:t>∞</a:t>
              </a:r>
            </a:p>
          </p:txBody>
        </p:sp>
      </p:grpSp>
      <p:sp>
        <p:nvSpPr>
          <p:cNvPr id="29704" name="Text Box 17"/>
          <p:cNvSpPr txBox="1">
            <a:spLocks noChangeArrowheads="1"/>
          </p:cNvSpPr>
          <p:nvPr/>
        </p:nvSpPr>
        <p:spPr bwMode="auto">
          <a:xfrm>
            <a:off x="2552748" y="2883706"/>
            <a:ext cx="40908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4800" dirty="0">
                <a:latin typeface="Calibri" panose="020F0502020204030204" pitchFamily="34" charset="0"/>
                <a:ea typeface="メイリオ" panose="020B0604030504040204" pitchFamily="50" charset="-128"/>
              </a:rPr>
              <a:t>∫</a:t>
            </a:r>
          </a:p>
        </p:txBody>
      </p:sp>
      <p:sp>
        <p:nvSpPr>
          <p:cNvPr id="29705" name="Text Box 18"/>
          <p:cNvSpPr txBox="1">
            <a:spLocks noChangeArrowheads="1"/>
          </p:cNvSpPr>
          <p:nvPr/>
        </p:nvSpPr>
        <p:spPr bwMode="auto">
          <a:xfrm>
            <a:off x="3727498" y="3981168"/>
            <a:ext cx="76495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－</a:t>
            </a:r>
            <a:r>
              <a:rPr lang="en-US" altLang="ja-JP" dirty="0" err="1">
                <a:latin typeface="Calibri" panose="020F0502020204030204" pitchFamily="34" charset="0"/>
                <a:ea typeface="メイリオ" panose="020B0604030504040204" pitchFamily="50" charset="-128"/>
              </a:rPr>
              <a:t>μt</a:t>
            </a:r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706" name="Text Box 19"/>
          <p:cNvSpPr txBox="1">
            <a:spLocks noChangeArrowheads="1"/>
          </p:cNvSpPr>
          <p:nvPr/>
        </p:nvSpPr>
        <p:spPr bwMode="auto">
          <a:xfrm>
            <a:off x="4565502" y="4393345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0</a:t>
            </a:r>
          </a:p>
        </p:txBody>
      </p:sp>
      <p:sp>
        <p:nvSpPr>
          <p:cNvPr id="29707" name="Text Box 20"/>
          <p:cNvSpPr txBox="1">
            <a:spLocks noChangeArrowheads="1"/>
          </p:cNvSpPr>
          <p:nvPr/>
        </p:nvSpPr>
        <p:spPr bwMode="auto">
          <a:xfrm>
            <a:off x="4551214" y="3809145"/>
            <a:ext cx="4475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∞</a:t>
            </a:r>
          </a:p>
        </p:txBody>
      </p:sp>
      <p:sp>
        <p:nvSpPr>
          <p:cNvPr id="29708" name="Text Box 21"/>
          <p:cNvSpPr txBox="1">
            <a:spLocks noChangeArrowheads="1"/>
          </p:cNvSpPr>
          <p:nvPr/>
        </p:nvSpPr>
        <p:spPr bwMode="auto">
          <a:xfrm>
            <a:off x="5198121" y="4021944"/>
            <a:ext cx="40908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4800" dirty="0">
                <a:latin typeface="Calibri" panose="020F0502020204030204" pitchFamily="34" charset="0"/>
                <a:ea typeface="メイリオ" panose="020B0604030504040204" pitchFamily="50" charset="-128"/>
              </a:rPr>
              <a:t>∫</a:t>
            </a:r>
          </a:p>
        </p:txBody>
      </p:sp>
      <p:grpSp>
        <p:nvGrpSpPr>
          <p:cNvPr id="29709" name="Group 22"/>
          <p:cNvGrpSpPr>
            <a:grpSpLocks/>
          </p:cNvGrpSpPr>
          <p:nvPr/>
        </p:nvGrpSpPr>
        <p:grpSpPr bwMode="auto">
          <a:xfrm>
            <a:off x="5301314" y="3925107"/>
            <a:ext cx="568326" cy="995363"/>
            <a:chOff x="1872" y="1824"/>
            <a:chExt cx="358" cy="627"/>
          </a:xfrm>
        </p:grpSpPr>
        <p:sp>
          <p:nvSpPr>
            <p:cNvPr id="29717" name="Text Box 23"/>
            <p:cNvSpPr txBox="1">
              <a:spLocks noChangeArrowheads="1"/>
            </p:cNvSpPr>
            <p:nvPr/>
          </p:nvSpPr>
          <p:spPr bwMode="auto">
            <a:xfrm>
              <a:off x="1872" y="2160"/>
              <a:ext cx="21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dirty="0">
                  <a:latin typeface="Calibri" panose="020F0502020204030204" pitchFamily="34" charset="0"/>
                  <a:ea typeface="メイリオ" panose="020B0604030504040204" pitchFamily="50" charset="-128"/>
                </a:rPr>
                <a:t>0</a:t>
              </a:r>
            </a:p>
          </p:txBody>
        </p:sp>
        <p:sp>
          <p:nvSpPr>
            <p:cNvPr id="29718" name="Text Box 24"/>
            <p:cNvSpPr txBox="1">
              <a:spLocks noChangeArrowheads="1"/>
            </p:cNvSpPr>
            <p:nvPr/>
          </p:nvSpPr>
          <p:spPr bwMode="auto">
            <a:xfrm>
              <a:off x="1948" y="1824"/>
              <a:ext cx="28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dirty="0">
                  <a:latin typeface="Calibri" panose="020F0502020204030204" pitchFamily="34" charset="0"/>
                  <a:ea typeface="メイリオ" panose="020B0604030504040204" pitchFamily="50" charset="-128"/>
                </a:rPr>
                <a:t>∞</a:t>
              </a:r>
            </a:p>
          </p:txBody>
        </p:sp>
      </p:grpSp>
      <p:sp>
        <p:nvSpPr>
          <p:cNvPr id="29710" name="Text Box 25"/>
          <p:cNvSpPr txBox="1">
            <a:spLocks noChangeArrowheads="1"/>
          </p:cNvSpPr>
          <p:nvPr/>
        </p:nvSpPr>
        <p:spPr bwMode="auto">
          <a:xfrm>
            <a:off x="5825063" y="4014006"/>
            <a:ext cx="76495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－</a:t>
            </a:r>
            <a:r>
              <a:rPr lang="en-US" altLang="ja-JP" dirty="0" err="1">
                <a:latin typeface="Calibri" panose="020F0502020204030204" pitchFamily="34" charset="0"/>
                <a:ea typeface="メイリオ" panose="020B0604030504040204" pitchFamily="50" charset="-128"/>
              </a:rPr>
              <a:t>μt</a:t>
            </a:r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711" name="Rectangle 27"/>
          <p:cNvSpPr>
            <a:spLocks noChangeArrowheads="1"/>
          </p:cNvSpPr>
          <p:nvPr/>
        </p:nvSpPr>
        <p:spPr bwMode="auto">
          <a:xfrm>
            <a:off x="1670098" y="4977618"/>
            <a:ext cx="989373" cy="76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lvl="1" eaLnBrk="1" hangingPunct="1">
              <a:lnSpc>
                <a:spcPct val="180000"/>
              </a:lnSpc>
              <a:spcBef>
                <a:spcPct val="20000"/>
              </a:spcBef>
            </a:pPr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 = </a:t>
            </a:r>
          </a:p>
        </p:txBody>
      </p:sp>
      <p:grpSp>
        <p:nvGrpSpPr>
          <p:cNvPr id="29712" name="Group 28"/>
          <p:cNvGrpSpPr>
            <a:grpSpLocks/>
          </p:cNvGrpSpPr>
          <p:nvPr/>
        </p:nvGrpSpPr>
        <p:grpSpPr bwMode="auto">
          <a:xfrm>
            <a:off x="2613073" y="5053821"/>
            <a:ext cx="533400" cy="954088"/>
            <a:chOff x="2064" y="3472"/>
            <a:chExt cx="336" cy="601"/>
          </a:xfrm>
        </p:grpSpPr>
        <p:sp>
          <p:nvSpPr>
            <p:cNvPr id="29715" name="Text Box 29"/>
            <p:cNvSpPr txBox="1">
              <a:spLocks noChangeArrowheads="1"/>
            </p:cNvSpPr>
            <p:nvPr/>
          </p:nvSpPr>
          <p:spPr bwMode="auto">
            <a:xfrm>
              <a:off x="2064" y="3472"/>
              <a:ext cx="286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sz="2800" dirty="0">
                  <a:latin typeface="Calibri" panose="020F0502020204030204" pitchFamily="34" charset="0"/>
                  <a:ea typeface="メイリオ" panose="020B0604030504040204" pitchFamily="50" charset="-128"/>
                </a:rPr>
                <a:t> 1</a:t>
              </a:r>
            </a:p>
            <a:p>
              <a:pPr eaLnBrk="1" hangingPunct="1"/>
              <a:r>
                <a:rPr lang="en-US" altLang="ja-JP" sz="2800" dirty="0">
                  <a:latin typeface="Calibri" panose="020F0502020204030204" pitchFamily="34" charset="0"/>
                  <a:ea typeface="メイリオ" panose="020B0604030504040204" pitchFamily="50" charset="-128"/>
                </a:rPr>
                <a:t>μ</a:t>
              </a:r>
            </a:p>
          </p:txBody>
        </p:sp>
        <p:sp>
          <p:nvSpPr>
            <p:cNvPr id="29716" name="Line 30"/>
            <p:cNvSpPr>
              <a:spLocks noChangeShapeType="1"/>
            </p:cNvSpPr>
            <p:nvPr/>
          </p:nvSpPr>
          <p:spPr bwMode="auto">
            <a:xfrm>
              <a:off x="2112" y="3792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</p:grpSp>
      <p:sp>
        <p:nvSpPr>
          <p:cNvPr id="29713" name="Text Box 31"/>
          <p:cNvSpPr txBox="1">
            <a:spLocks noChangeArrowheads="1"/>
          </p:cNvSpPr>
          <p:nvPr/>
        </p:nvSpPr>
        <p:spPr bwMode="auto">
          <a:xfrm>
            <a:off x="2901998" y="5455456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71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73C408B-34D6-481A-A87C-4E6962555A0F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29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25245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9060" y="2472820"/>
            <a:ext cx="8733214" cy="1085959"/>
          </a:xfrm>
        </p:spPr>
        <p:txBody>
          <a:bodyPr>
            <a:normAutofit/>
          </a:bodyPr>
          <a:lstStyle/>
          <a:p>
            <a:r>
              <a:rPr lang="en-US" altLang="ja-JP" sz="3975" dirty="0">
                <a:latin typeface="メイリオ" panose="020B0604030504040204" pitchFamily="50" charset="-128"/>
              </a:rPr>
              <a:t>1-1 </a:t>
            </a:r>
            <a:r>
              <a:rPr lang="ja-JP" altLang="en-US" sz="3975" dirty="0">
                <a:latin typeface="メイリオ" panose="020B0604030504040204" pitchFamily="50" charset="-128"/>
              </a:rPr>
              <a:t>離散分布と確率変数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pPr/>
              <a:t>3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68332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360947" y="878548"/>
            <a:ext cx="9144000" cy="4648200"/>
          </a:xfrm>
        </p:spPr>
        <p:txBody>
          <a:bodyPr/>
          <a:lstStyle/>
          <a:p>
            <a:pPr marL="0" indent="0" eaLnBrk="1" hangingPunct="1">
              <a:lnSpc>
                <a:spcPct val="180000"/>
              </a:lnSpc>
              <a:buFontTx/>
              <a:buNone/>
              <a:defRPr/>
            </a:pPr>
            <a:r>
              <a:rPr lang="ja-JP" altLang="en-US" dirty="0"/>
              <a:t>　</a:t>
            </a:r>
            <a:r>
              <a:rPr lang="ja-JP" altLang="en-US" b="1" dirty="0">
                <a:solidFill>
                  <a:srgbClr val="C00000"/>
                </a:solidFill>
              </a:rPr>
              <a:t>　指数分布</a:t>
            </a:r>
            <a:r>
              <a:rPr lang="ja-JP" altLang="en-US" dirty="0"/>
              <a:t>に従う</a:t>
            </a:r>
            <a:r>
              <a:rPr lang="ja-JP" altLang="en-US" b="1" dirty="0">
                <a:solidFill>
                  <a:srgbClr val="C00000"/>
                </a:solidFill>
              </a:rPr>
              <a:t>確率変数 </a:t>
            </a:r>
            <a:r>
              <a:rPr lang="en-US" altLang="ja-JP" dirty="0"/>
              <a:t>X </a:t>
            </a:r>
            <a:r>
              <a:rPr lang="ja-JP" altLang="en-US" dirty="0"/>
              <a:t>の</a:t>
            </a:r>
            <a:r>
              <a:rPr lang="ja-JP" altLang="en-US" b="1" dirty="0">
                <a:solidFill>
                  <a:srgbClr val="FF0000"/>
                </a:solidFill>
              </a:rPr>
              <a:t>分散</a:t>
            </a:r>
          </a:p>
          <a:p>
            <a:pPr eaLnBrk="1" hangingPunct="1">
              <a:lnSpc>
                <a:spcPct val="180000"/>
              </a:lnSpc>
              <a:buFontTx/>
              <a:buNone/>
              <a:defRPr/>
            </a:pPr>
            <a:r>
              <a:rPr lang="ja-JP" altLang="en-US" dirty="0"/>
              <a:t>		</a:t>
            </a:r>
            <a:r>
              <a:rPr lang="en-US" altLang="ja-JP" dirty="0"/>
              <a:t>E[X] =     </a:t>
            </a:r>
            <a:r>
              <a:rPr lang="ja-JP" altLang="en-US" dirty="0"/>
              <a:t>　（ </a:t>
            </a:r>
            <a:r>
              <a:rPr lang="en-US" altLang="ja-JP" dirty="0"/>
              <a:t>t </a:t>
            </a:r>
            <a:r>
              <a:rPr lang="ja-JP" altLang="en-US" dirty="0"/>
              <a:t>－     </a:t>
            </a:r>
            <a:r>
              <a:rPr lang="en-US" altLang="ja-JP" dirty="0"/>
              <a:t>) f(t) </a:t>
            </a:r>
            <a:r>
              <a:rPr lang="en-US" altLang="ja-JP" dirty="0" err="1"/>
              <a:t>dt</a:t>
            </a:r>
            <a:endParaRPr lang="en-US" altLang="ja-JP" dirty="0"/>
          </a:p>
          <a:p>
            <a:pPr eaLnBrk="1" hangingPunct="1">
              <a:lnSpc>
                <a:spcPct val="180000"/>
              </a:lnSpc>
              <a:buFontTx/>
              <a:buNone/>
              <a:defRPr/>
            </a:pPr>
            <a:r>
              <a:rPr lang="en-US" altLang="ja-JP" dirty="0"/>
              <a:t>		         =      t  f(t) </a:t>
            </a:r>
            <a:r>
              <a:rPr lang="en-US" altLang="ja-JP" dirty="0" err="1"/>
              <a:t>dt</a:t>
            </a:r>
            <a:r>
              <a:rPr lang="en-US" altLang="ja-JP" dirty="0"/>
              <a:t> </a:t>
            </a:r>
            <a:r>
              <a:rPr lang="ja-JP" altLang="en-US" dirty="0"/>
              <a:t>－        </a:t>
            </a:r>
            <a:r>
              <a:rPr lang="en-US" altLang="ja-JP" dirty="0" err="1"/>
              <a:t>tf</a:t>
            </a:r>
            <a:r>
              <a:rPr lang="en-US" altLang="ja-JP" dirty="0"/>
              <a:t>(t) </a:t>
            </a:r>
            <a:r>
              <a:rPr lang="en-US" altLang="ja-JP" dirty="0" err="1"/>
              <a:t>dt</a:t>
            </a:r>
            <a:r>
              <a:rPr lang="en-US" altLang="ja-JP" dirty="0"/>
              <a:t>+        f(t) </a:t>
            </a:r>
            <a:r>
              <a:rPr lang="en-US" altLang="ja-JP" dirty="0" err="1"/>
              <a:t>dt</a:t>
            </a:r>
            <a:r>
              <a:rPr lang="en-US" altLang="ja-JP" dirty="0"/>
              <a:t> </a:t>
            </a:r>
          </a:p>
          <a:p>
            <a:pPr eaLnBrk="1" hangingPunct="1">
              <a:lnSpc>
                <a:spcPct val="180000"/>
              </a:lnSpc>
              <a:buFontTx/>
              <a:buNone/>
              <a:defRPr/>
            </a:pPr>
            <a:r>
              <a:rPr lang="en-US" altLang="ja-JP" dirty="0"/>
              <a:t>                  = </a:t>
            </a:r>
            <a:r>
              <a:rPr lang="en-US" altLang="ja-JP" sz="4000" dirty="0"/>
              <a:t>[</a:t>
            </a:r>
            <a:r>
              <a:rPr lang="ja-JP" altLang="en-US" dirty="0"/>
              <a:t>－ </a:t>
            </a:r>
            <a:r>
              <a:rPr lang="en-US" altLang="ja-JP" dirty="0"/>
              <a:t>t </a:t>
            </a:r>
            <a:r>
              <a:rPr lang="en-US" altLang="ja-JP" dirty="0" err="1"/>
              <a:t>μ</a:t>
            </a:r>
            <a:r>
              <a:rPr lang="en-US" altLang="ja-JP" sz="3600" i="1" dirty="0" err="1"/>
              <a:t>e</a:t>
            </a:r>
            <a:r>
              <a:rPr lang="en-US" altLang="ja-JP" sz="4000" dirty="0"/>
              <a:t>    ]  </a:t>
            </a:r>
            <a:r>
              <a:rPr lang="en-US" altLang="ja-JP" sz="2800" dirty="0"/>
              <a:t>+ 2     t </a:t>
            </a:r>
            <a:r>
              <a:rPr lang="en-US" altLang="ja-JP" i="1" dirty="0"/>
              <a:t>e</a:t>
            </a:r>
            <a:r>
              <a:rPr lang="en-US" altLang="ja-JP" sz="2800" dirty="0"/>
              <a:t>        </a:t>
            </a:r>
            <a:r>
              <a:rPr lang="en-US" altLang="ja-JP" sz="2800" dirty="0" err="1"/>
              <a:t>dt</a:t>
            </a:r>
            <a:r>
              <a:rPr lang="en-US" altLang="ja-JP" sz="2800" dirty="0"/>
              <a:t> </a:t>
            </a:r>
            <a:r>
              <a:rPr lang="ja-JP" altLang="en-US" sz="2800" dirty="0"/>
              <a:t>－          </a:t>
            </a:r>
            <a:r>
              <a:rPr lang="en-US" altLang="ja-JP" sz="2800" dirty="0"/>
              <a:t>+</a:t>
            </a:r>
          </a:p>
          <a:p>
            <a:pPr eaLnBrk="1" hangingPunct="1">
              <a:buFontTx/>
              <a:buNone/>
              <a:defRPr/>
            </a:pPr>
            <a:endParaRPr lang="en-US" altLang="ja-JP" sz="2800" dirty="0"/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1785353" y="1879308"/>
            <a:ext cx="40908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4800" dirty="0">
                <a:latin typeface="Calibri" panose="020F0502020204030204" pitchFamily="34" charset="0"/>
                <a:ea typeface="メイリオ" panose="020B0604030504040204" pitchFamily="50" charset="-128"/>
              </a:rPr>
              <a:t>∫</a:t>
            </a:r>
          </a:p>
        </p:txBody>
      </p:sp>
      <p:grpSp>
        <p:nvGrpSpPr>
          <p:cNvPr id="30725" name="Group 5"/>
          <p:cNvGrpSpPr>
            <a:grpSpLocks/>
          </p:cNvGrpSpPr>
          <p:nvPr/>
        </p:nvGrpSpPr>
        <p:grpSpPr bwMode="auto">
          <a:xfrm>
            <a:off x="1977446" y="1761834"/>
            <a:ext cx="568326" cy="995363"/>
            <a:chOff x="1872" y="1824"/>
            <a:chExt cx="358" cy="627"/>
          </a:xfrm>
        </p:grpSpPr>
        <p:sp>
          <p:nvSpPr>
            <p:cNvPr id="30776" name="Text Box 6"/>
            <p:cNvSpPr txBox="1">
              <a:spLocks noChangeArrowheads="1"/>
            </p:cNvSpPr>
            <p:nvPr/>
          </p:nvSpPr>
          <p:spPr bwMode="auto">
            <a:xfrm>
              <a:off x="1872" y="2160"/>
              <a:ext cx="21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dirty="0">
                  <a:latin typeface="Calibri" panose="020F0502020204030204" pitchFamily="34" charset="0"/>
                  <a:ea typeface="メイリオ" panose="020B0604030504040204" pitchFamily="50" charset="-128"/>
                </a:rPr>
                <a:t>0</a:t>
              </a:r>
            </a:p>
          </p:txBody>
        </p:sp>
        <p:sp>
          <p:nvSpPr>
            <p:cNvPr id="30777" name="Text Box 7"/>
            <p:cNvSpPr txBox="1">
              <a:spLocks noChangeArrowheads="1"/>
            </p:cNvSpPr>
            <p:nvPr/>
          </p:nvSpPr>
          <p:spPr bwMode="auto">
            <a:xfrm>
              <a:off x="1948" y="1824"/>
              <a:ext cx="28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dirty="0">
                  <a:latin typeface="Calibri" panose="020F0502020204030204" pitchFamily="34" charset="0"/>
                  <a:ea typeface="メイリオ" panose="020B0604030504040204" pitchFamily="50" charset="-128"/>
                </a:rPr>
                <a:t>∞</a:t>
              </a:r>
            </a:p>
          </p:txBody>
        </p:sp>
      </p:grpSp>
      <p:grpSp>
        <p:nvGrpSpPr>
          <p:cNvPr id="30726" name="Group 9"/>
          <p:cNvGrpSpPr>
            <a:grpSpLocks/>
          </p:cNvGrpSpPr>
          <p:nvPr/>
        </p:nvGrpSpPr>
        <p:grpSpPr bwMode="auto">
          <a:xfrm>
            <a:off x="2029831" y="2685759"/>
            <a:ext cx="468313" cy="1001713"/>
            <a:chOff x="1872" y="1820"/>
            <a:chExt cx="295" cy="631"/>
          </a:xfrm>
        </p:grpSpPr>
        <p:sp>
          <p:nvSpPr>
            <p:cNvPr id="30774" name="Text Box 10"/>
            <p:cNvSpPr txBox="1">
              <a:spLocks noChangeArrowheads="1"/>
            </p:cNvSpPr>
            <p:nvPr/>
          </p:nvSpPr>
          <p:spPr bwMode="auto">
            <a:xfrm>
              <a:off x="1872" y="2160"/>
              <a:ext cx="21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dirty="0">
                  <a:latin typeface="Calibri" panose="020F0502020204030204" pitchFamily="34" charset="0"/>
                  <a:ea typeface="メイリオ" panose="020B0604030504040204" pitchFamily="50" charset="-128"/>
                </a:rPr>
                <a:t>0</a:t>
              </a:r>
            </a:p>
          </p:txBody>
        </p:sp>
        <p:sp>
          <p:nvSpPr>
            <p:cNvPr id="30775" name="Text Box 11"/>
            <p:cNvSpPr txBox="1">
              <a:spLocks noChangeArrowheads="1"/>
            </p:cNvSpPr>
            <p:nvPr/>
          </p:nvSpPr>
          <p:spPr bwMode="auto">
            <a:xfrm>
              <a:off x="1885" y="1820"/>
              <a:ext cx="28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dirty="0">
                  <a:latin typeface="Calibri" panose="020F0502020204030204" pitchFamily="34" charset="0"/>
                  <a:ea typeface="メイリオ" panose="020B0604030504040204" pitchFamily="50" charset="-128"/>
                </a:rPr>
                <a:t>∞</a:t>
              </a:r>
            </a:p>
          </p:txBody>
        </p:sp>
      </p:grpSp>
      <p:sp>
        <p:nvSpPr>
          <p:cNvPr id="30727" name="Text Box 12"/>
          <p:cNvSpPr txBox="1">
            <a:spLocks noChangeArrowheads="1"/>
          </p:cNvSpPr>
          <p:nvPr/>
        </p:nvSpPr>
        <p:spPr bwMode="auto">
          <a:xfrm>
            <a:off x="1780326" y="2859297"/>
            <a:ext cx="40908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4800" dirty="0">
                <a:latin typeface="Calibri" panose="020F0502020204030204" pitchFamily="34" charset="0"/>
                <a:ea typeface="メイリオ" panose="020B0604030504040204" pitchFamily="50" charset="-128"/>
              </a:rPr>
              <a:t>∫</a:t>
            </a:r>
          </a:p>
        </p:txBody>
      </p:sp>
      <p:sp>
        <p:nvSpPr>
          <p:cNvPr id="30728" name="Text Box 13"/>
          <p:cNvSpPr txBox="1">
            <a:spLocks noChangeArrowheads="1"/>
          </p:cNvSpPr>
          <p:nvPr/>
        </p:nvSpPr>
        <p:spPr bwMode="auto">
          <a:xfrm>
            <a:off x="2974282" y="3882733"/>
            <a:ext cx="76495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－</a:t>
            </a:r>
            <a:r>
              <a:rPr lang="en-US" altLang="ja-JP" dirty="0" err="1">
                <a:latin typeface="Calibri" panose="020F0502020204030204" pitchFamily="34" charset="0"/>
                <a:ea typeface="メイリオ" panose="020B0604030504040204" pitchFamily="50" charset="-128"/>
              </a:rPr>
              <a:t>μt</a:t>
            </a:r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729" name="Text Box 14"/>
          <p:cNvSpPr txBox="1">
            <a:spLocks noChangeArrowheads="1"/>
          </p:cNvSpPr>
          <p:nvPr/>
        </p:nvSpPr>
        <p:spPr bwMode="auto">
          <a:xfrm>
            <a:off x="3736391" y="4358373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0</a:t>
            </a:r>
          </a:p>
        </p:txBody>
      </p:sp>
      <p:sp>
        <p:nvSpPr>
          <p:cNvPr id="30730" name="Text Box 15"/>
          <p:cNvSpPr txBox="1">
            <a:spLocks noChangeArrowheads="1"/>
          </p:cNvSpPr>
          <p:nvPr/>
        </p:nvSpPr>
        <p:spPr bwMode="auto">
          <a:xfrm>
            <a:off x="3752266" y="3739089"/>
            <a:ext cx="4475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∞</a:t>
            </a:r>
          </a:p>
        </p:txBody>
      </p:sp>
      <p:sp>
        <p:nvSpPr>
          <p:cNvPr id="30731" name="Text Box 16"/>
          <p:cNvSpPr txBox="1">
            <a:spLocks noChangeArrowheads="1"/>
          </p:cNvSpPr>
          <p:nvPr/>
        </p:nvSpPr>
        <p:spPr bwMode="auto">
          <a:xfrm>
            <a:off x="4493529" y="3949124"/>
            <a:ext cx="40908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4800" dirty="0">
                <a:latin typeface="Calibri" panose="020F0502020204030204" pitchFamily="34" charset="0"/>
                <a:ea typeface="メイリオ" panose="020B0604030504040204" pitchFamily="50" charset="-128"/>
              </a:rPr>
              <a:t>∫</a:t>
            </a:r>
          </a:p>
        </p:txBody>
      </p:sp>
      <p:grpSp>
        <p:nvGrpSpPr>
          <p:cNvPr id="30732" name="Group 17"/>
          <p:cNvGrpSpPr>
            <a:grpSpLocks/>
          </p:cNvGrpSpPr>
          <p:nvPr/>
        </p:nvGrpSpPr>
        <p:grpSpPr bwMode="auto">
          <a:xfrm>
            <a:off x="4653752" y="3760561"/>
            <a:ext cx="465138" cy="1087438"/>
            <a:chOff x="1872" y="1766"/>
            <a:chExt cx="293" cy="685"/>
          </a:xfrm>
        </p:grpSpPr>
        <p:sp>
          <p:nvSpPr>
            <p:cNvPr id="30772" name="Text Box 18"/>
            <p:cNvSpPr txBox="1">
              <a:spLocks noChangeArrowheads="1"/>
            </p:cNvSpPr>
            <p:nvPr/>
          </p:nvSpPr>
          <p:spPr bwMode="auto">
            <a:xfrm>
              <a:off x="1872" y="2160"/>
              <a:ext cx="21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dirty="0">
                  <a:latin typeface="Calibri" panose="020F0502020204030204" pitchFamily="34" charset="0"/>
                  <a:ea typeface="メイリオ" panose="020B0604030504040204" pitchFamily="50" charset="-128"/>
                </a:rPr>
                <a:t>0</a:t>
              </a:r>
            </a:p>
          </p:txBody>
        </p:sp>
        <p:sp>
          <p:nvSpPr>
            <p:cNvPr id="30773" name="Text Box 19"/>
            <p:cNvSpPr txBox="1">
              <a:spLocks noChangeArrowheads="1"/>
            </p:cNvSpPr>
            <p:nvPr/>
          </p:nvSpPr>
          <p:spPr bwMode="auto">
            <a:xfrm>
              <a:off x="1883" y="1766"/>
              <a:ext cx="28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dirty="0">
                  <a:latin typeface="Calibri" panose="020F0502020204030204" pitchFamily="34" charset="0"/>
                  <a:ea typeface="メイリオ" panose="020B0604030504040204" pitchFamily="50" charset="-128"/>
                </a:rPr>
                <a:t>∞</a:t>
              </a:r>
            </a:p>
          </p:txBody>
        </p:sp>
      </p:grpSp>
      <p:sp>
        <p:nvSpPr>
          <p:cNvPr id="30733" name="Text Box 20"/>
          <p:cNvSpPr txBox="1">
            <a:spLocks noChangeArrowheads="1"/>
          </p:cNvSpPr>
          <p:nvPr/>
        </p:nvSpPr>
        <p:spPr bwMode="auto">
          <a:xfrm>
            <a:off x="5456507" y="3871329"/>
            <a:ext cx="877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－</a:t>
            </a:r>
            <a:r>
              <a:rPr lang="en-US" altLang="ja-JP" dirty="0" err="1">
                <a:latin typeface="Calibri" panose="020F0502020204030204" pitchFamily="34" charset="0"/>
                <a:ea typeface="メイリオ" panose="020B0604030504040204" pitchFamily="50" charset="-128"/>
              </a:rPr>
              <a:t>μt</a:t>
            </a:r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734" name="Rectangle 21"/>
          <p:cNvSpPr>
            <a:spLocks noChangeArrowheads="1"/>
          </p:cNvSpPr>
          <p:nvPr/>
        </p:nvSpPr>
        <p:spPr bwMode="auto">
          <a:xfrm>
            <a:off x="1086853" y="4901908"/>
            <a:ext cx="989373" cy="76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lvl="1" eaLnBrk="1" hangingPunct="1">
              <a:lnSpc>
                <a:spcPct val="180000"/>
              </a:lnSpc>
              <a:spcBef>
                <a:spcPct val="20000"/>
              </a:spcBef>
            </a:pPr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 = </a:t>
            </a:r>
          </a:p>
        </p:txBody>
      </p:sp>
      <p:grpSp>
        <p:nvGrpSpPr>
          <p:cNvPr id="30735" name="Group 22"/>
          <p:cNvGrpSpPr>
            <a:grpSpLocks/>
          </p:cNvGrpSpPr>
          <p:nvPr/>
        </p:nvGrpSpPr>
        <p:grpSpPr bwMode="auto">
          <a:xfrm>
            <a:off x="2029828" y="4978111"/>
            <a:ext cx="533400" cy="954088"/>
            <a:chOff x="2064" y="3472"/>
            <a:chExt cx="336" cy="601"/>
          </a:xfrm>
        </p:grpSpPr>
        <p:sp>
          <p:nvSpPr>
            <p:cNvPr id="30770" name="Text Box 23"/>
            <p:cNvSpPr txBox="1">
              <a:spLocks noChangeArrowheads="1"/>
            </p:cNvSpPr>
            <p:nvPr/>
          </p:nvSpPr>
          <p:spPr bwMode="auto">
            <a:xfrm>
              <a:off x="2064" y="3472"/>
              <a:ext cx="286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sz="2800" dirty="0">
                  <a:latin typeface="Calibri" panose="020F0502020204030204" pitchFamily="34" charset="0"/>
                  <a:ea typeface="メイリオ" panose="020B0604030504040204" pitchFamily="50" charset="-128"/>
                </a:rPr>
                <a:t> 1</a:t>
              </a:r>
            </a:p>
            <a:p>
              <a:pPr eaLnBrk="1" hangingPunct="1"/>
              <a:r>
                <a:rPr lang="en-US" altLang="ja-JP" sz="2800" dirty="0">
                  <a:latin typeface="Calibri" panose="020F0502020204030204" pitchFamily="34" charset="0"/>
                  <a:ea typeface="メイリオ" panose="020B0604030504040204" pitchFamily="50" charset="-128"/>
                </a:rPr>
                <a:t>μ</a:t>
              </a:r>
            </a:p>
          </p:txBody>
        </p:sp>
        <p:sp>
          <p:nvSpPr>
            <p:cNvPr id="30771" name="Line 24"/>
            <p:cNvSpPr>
              <a:spLocks noChangeShapeType="1"/>
            </p:cNvSpPr>
            <p:nvPr/>
          </p:nvSpPr>
          <p:spPr bwMode="auto">
            <a:xfrm>
              <a:off x="2112" y="3792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</p:grpSp>
      <p:sp>
        <p:nvSpPr>
          <p:cNvPr id="30736" name="Text Box 25"/>
          <p:cNvSpPr txBox="1">
            <a:spLocks noChangeArrowheads="1"/>
          </p:cNvSpPr>
          <p:nvPr/>
        </p:nvSpPr>
        <p:spPr bwMode="auto">
          <a:xfrm>
            <a:off x="2206625" y="60102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grpSp>
        <p:nvGrpSpPr>
          <p:cNvPr id="30737" name="Group 27"/>
          <p:cNvGrpSpPr>
            <a:grpSpLocks/>
          </p:cNvGrpSpPr>
          <p:nvPr/>
        </p:nvGrpSpPr>
        <p:grpSpPr bwMode="auto">
          <a:xfrm>
            <a:off x="3371266" y="1761836"/>
            <a:ext cx="533400" cy="954088"/>
            <a:chOff x="2064" y="3472"/>
            <a:chExt cx="336" cy="601"/>
          </a:xfrm>
        </p:grpSpPr>
        <p:sp>
          <p:nvSpPr>
            <p:cNvPr id="30768" name="Text Box 28"/>
            <p:cNvSpPr txBox="1">
              <a:spLocks noChangeArrowheads="1"/>
            </p:cNvSpPr>
            <p:nvPr/>
          </p:nvSpPr>
          <p:spPr bwMode="auto">
            <a:xfrm>
              <a:off x="2064" y="3472"/>
              <a:ext cx="286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sz="2800" dirty="0">
                  <a:latin typeface="Calibri" panose="020F0502020204030204" pitchFamily="34" charset="0"/>
                  <a:ea typeface="メイリオ" panose="020B0604030504040204" pitchFamily="50" charset="-128"/>
                </a:rPr>
                <a:t> 1</a:t>
              </a:r>
            </a:p>
            <a:p>
              <a:pPr eaLnBrk="1" hangingPunct="1"/>
              <a:r>
                <a:rPr lang="en-US" altLang="ja-JP" sz="2800" dirty="0">
                  <a:latin typeface="Calibri" panose="020F0502020204030204" pitchFamily="34" charset="0"/>
                  <a:ea typeface="メイリオ" panose="020B0604030504040204" pitchFamily="50" charset="-128"/>
                </a:rPr>
                <a:t>μ</a:t>
              </a:r>
            </a:p>
          </p:txBody>
        </p:sp>
        <p:sp>
          <p:nvSpPr>
            <p:cNvPr id="30769" name="Line 29"/>
            <p:cNvSpPr>
              <a:spLocks noChangeShapeType="1"/>
            </p:cNvSpPr>
            <p:nvPr/>
          </p:nvSpPr>
          <p:spPr bwMode="auto">
            <a:xfrm>
              <a:off x="2112" y="3792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</p:grpSp>
      <p:sp>
        <p:nvSpPr>
          <p:cNvPr id="30738" name="Text Box 30"/>
          <p:cNvSpPr txBox="1">
            <a:spLocks noChangeArrowheads="1"/>
          </p:cNvSpPr>
          <p:nvPr/>
        </p:nvSpPr>
        <p:spPr bwMode="auto">
          <a:xfrm>
            <a:off x="4482516" y="1703095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2</a:t>
            </a:r>
          </a:p>
        </p:txBody>
      </p:sp>
      <p:sp>
        <p:nvSpPr>
          <p:cNvPr id="30739" name="Text Box 31"/>
          <p:cNvSpPr txBox="1">
            <a:spLocks noChangeArrowheads="1"/>
          </p:cNvSpPr>
          <p:nvPr/>
        </p:nvSpPr>
        <p:spPr bwMode="auto">
          <a:xfrm>
            <a:off x="2411622" y="2673375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2</a:t>
            </a:r>
          </a:p>
        </p:txBody>
      </p:sp>
      <p:sp>
        <p:nvSpPr>
          <p:cNvPr id="30740" name="Text Box 32"/>
          <p:cNvSpPr txBox="1">
            <a:spLocks noChangeArrowheads="1"/>
          </p:cNvSpPr>
          <p:nvPr/>
        </p:nvSpPr>
        <p:spPr bwMode="auto">
          <a:xfrm>
            <a:off x="4207480" y="2828194"/>
            <a:ext cx="40908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4800" dirty="0">
                <a:latin typeface="Calibri" panose="020F0502020204030204" pitchFamily="34" charset="0"/>
                <a:ea typeface="メイリオ" panose="020B0604030504040204" pitchFamily="50" charset="-128"/>
              </a:rPr>
              <a:t>∫</a:t>
            </a:r>
          </a:p>
        </p:txBody>
      </p:sp>
      <p:sp>
        <p:nvSpPr>
          <p:cNvPr id="30741" name="Text Box 33"/>
          <p:cNvSpPr txBox="1">
            <a:spLocks noChangeArrowheads="1"/>
          </p:cNvSpPr>
          <p:nvPr/>
        </p:nvSpPr>
        <p:spPr bwMode="auto">
          <a:xfrm>
            <a:off x="6310522" y="2825471"/>
            <a:ext cx="40908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4800" dirty="0">
                <a:latin typeface="Calibri" panose="020F0502020204030204" pitchFamily="34" charset="0"/>
                <a:ea typeface="メイリオ" panose="020B0604030504040204" pitchFamily="50" charset="-128"/>
              </a:rPr>
              <a:t>∫</a:t>
            </a:r>
          </a:p>
        </p:txBody>
      </p:sp>
      <p:grpSp>
        <p:nvGrpSpPr>
          <p:cNvPr id="30742" name="Group 34"/>
          <p:cNvGrpSpPr>
            <a:grpSpLocks/>
          </p:cNvGrpSpPr>
          <p:nvPr/>
        </p:nvGrpSpPr>
        <p:grpSpPr bwMode="auto">
          <a:xfrm>
            <a:off x="4436085" y="2627667"/>
            <a:ext cx="450851" cy="1090614"/>
            <a:chOff x="1339" y="1791"/>
            <a:chExt cx="284" cy="687"/>
          </a:xfrm>
        </p:grpSpPr>
        <p:sp>
          <p:nvSpPr>
            <p:cNvPr id="30766" name="Text Box 35"/>
            <p:cNvSpPr txBox="1">
              <a:spLocks noChangeArrowheads="1"/>
            </p:cNvSpPr>
            <p:nvPr/>
          </p:nvSpPr>
          <p:spPr bwMode="auto">
            <a:xfrm>
              <a:off x="1339" y="2187"/>
              <a:ext cx="21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dirty="0">
                  <a:latin typeface="Calibri" panose="020F0502020204030204" pitchFamily="34" charset="0"/>
                  <a:ea typeface="メイリオ" panose="020B0604030504040204" pitchFamily="50" charset="-128"/>
                </a:rPr>
                <a:t>0</a:t>
              </a:r>
            </a:p>
          </p:txBody>
        </p:sp>
        <p:sp>
          <p:nvSpPr>
            <p:cNvPr id="30767" name="Text Box 36"/>
            <p:cNvSpPr txBox="1">
              <a:spLocks noChangeArrowheads="1"/>
            </p:cNvSpPr>
            <p:nvPr/>
          </p:nvSpPr>
          <p:spPr bwMode="auto">
            <a:xfrm>
              <a:off x="1341" y="1791"/>
              <a:ext cx="28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dirty="0">
                  <a:latin typeface="Calibri" panose="020F0502020204030204" pitchFamily="34" charset="0"/>
                  <a:ea typeface="メイリオ" panose="020B0604030504040204" pitchFamily="50" charset="-128"/>
                </a:rPr>
                <a:t>∞</a:t>
              </a:r>
            </a:p>
          </p:txBody>
        </p:sp>
      </p:grpSp>
      <p:grpSp>
        <p:nvGrpSpPr>
          <p:cNvPr id="30743" name="Group 37"/>
          <p:cNvGrpSpPr>
            <a:grpSpLocks/>
          </p:cNvGrpSpPr>
          <p:nvPr/>
        </p:nvGrpSpPr>
        <p:grpSpPr bwMode="auto">
          <a:xfrm>
            <a:off x="6492691" y="2671802"/>
            <a:ext cx="447676" cy="1046163"/>
            <a:chOff x="1872" y="1792"/>
            <a:chExt cx="282" cy="659"/>
          </a:xfrm>
        </p:grpSpPr>
        <p:sp>
          <p:nvSpPr>
            <p:cNvPr id="30764" name="Text Box 38"/>
            <p:cNvSpPr txBox="1">
              <a:spLocks noChangeArrowheads="1"/>
            </p:cNvSpPr>
            <p:nvPr/>
          </p:nvSpPr>
          <p:spPr bwMode="auto">
            <a:xfrm>
              <a:off x="1872" y="2160"/>
              <a:ext cx="21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dirty="0">
                  <a:latin typeface="Calibri" panose="020F0502020204030204" pitchFamily="34" charset="0"/>
                  <a:ea typeface="メイリオ" panose="020B0604030504040204" pitchFamily="50" charset="-128"/>
                </a:rPr>
                <a:t>0</a:t>
              </a:r>
            </a:p>
          </p:txBody>
        </p:sp>
        <p:sp>
          <p:nvSpPr>
            <p:cNvPr id="30765" name="Text Box 39"/>
            <p:cNvSpPr txBox="1">
              <a:spLocks noChangeArrowheads="1"/>
            </p:cNvSpPr>
            <p:nvPr/>
          </p:nvSpPr>
          <p:spPr bwMode="auto">
            <a:xfrm>
              <a:off x="1872" y="1792"/>
              <a:ext cx="28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dirty="0">
                  <a:latin typeface="Calibri" panose="020F0502020204030204" pitchFamily="34" charset="0"/>
                  <a:ea typeface="メイリオ" panose="020B0604030504040204" pitchFamily="50" charset="-128"/>
                </a:rPr>
                <a:t>∞</a:t>
              </a:r>
            </a:p>
          </p:txBody>
        </p:sp>
      </p:grpSp>
      <p:grpSp>
        <p:nvGrpSpPr>
          <p:cNvPr id="30744" name="Group 40"/>
          <p:cNvGrpSpPr>
            <a:grpSpLocks/>
          </p:cNvGrpSpPr>
          <p:nvPr/>
        </p:nvGrpSpPr>
        <p:grpSpPr bwMode="auto">
          <a:xfrm>
            <a:off x="3934036" y="2726425"/>
            <a:ext cx="414972" cy="830263"/>
            <a:chOff x="2064" y="3504"/>
            <a:chExt cx="359" cy="523"/>
          </a:xfrm>
        </p:grpSpPr>
        <p:sp>
          <p:nvSpPr>
            <p:cNvPr id="30762" name="Text Box 41"/>
            <p:cNvSpPr txBox="1">
              <a:spLocks noChangeArrowheads="1"/>
            </p:cNvSpPr>
            <p:nvPr/>
          </p:nvSpPr>
          <p:spPr bwMode="auto">
            <a:xfrm>
              <a:off x="2064" y="3504"/>
              <a:ext cx="359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dirty="0">
                  <a:latin typeface="Calibri" panose="020F0502020204030204" pitchFamily="34" charset="0"/>
                  <a:ea typeface="メイリオ" panose="020B0604030504040204" pitchFamily="50" charset="-128"/>
                </a:rPr>
                <a:t> 2</a:t>
              </a:r>
            </a:p>
            <a:p>
              <a:pPr eaLnBrk="1" hangingPunct="1"/>
              <a:r>
                <a:rPr lang="en-US" altLang="ja-JP" dirty="0">
                  <a:latin typeface="Calibri" panose="020F0502020204030204" pitchFamily="34" charset="0"/>
                  <a:ea typeface="メイリオ" panose="020B0604030504040204" pitchFamily="50" charset="-128"/>
                </a:rPr>
                <a:t>μ</a:t>
              </a:r>
            </a:p>
          </p:txBody>
        </p:sp>
        <p:sp>
          <p:nvSpPr>
            <p:cNvPr id="30763" name="Line 42"/>
            <p:cNvSpPr>
              <a:spLocks noChangeShapeType="1"/>
            </p:cNvSpPr>
            <p:nvPr/>
          </p:nvSpPr>
          <p:spPr bwMode="auto">
            <a:xfrm>
              <a:off x="2112" y="3792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</p:grpSp>
      <p:grpSp>
        <p:nvGrpSpPr>
          <p:cNvPr id="30745" name="Group 43"/>
          <p:cNvGrpSpPr>
            <a:grpSpLocks/>
          </p:cNvGrpSpPr>
          <p:nvPr/>
        </p:nvGrpSpPr>
        <p:grpSpPr bwMode="auto">
          <a:xfrm>
            <a:off x="5913647" y="2745779"/>
            <a:ext cx="1042987" cy="830263"/>
            <a:chOff x="2017" y="3526"/>
            <a:chExt cx="902" cy="523"/>
          </a:xfrm>
        </p:grpSpPr>
        <p:sp>
          <p:nvSpPr>
            <p:cNvPr id="30760" name="Text Box 44"/>
            <p:cNvSpPr txBox="1">
              <a:spLocks noChangeArrowheads="1"/>
            </p:cNvSpPr>
            <p:nvPr/>
          </p:nvSpPr>
          <p:spPr bwMode="auto">
            <a:xfrm>
              <a:off x="2017" y="3526"/>
              <a:ext cx="902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dirty="0">
                  <a:latin typeface="Calibri" panose="020F0502020204030204" pitchFamily="34" charset="0"/>
                  <a:ea typeface="メイリオ" panose="020B0604030504040204" pitchFamily="50" charset="-128"/>
                </a:rPr>
                <a:t> 1</a:t>
              </a:r>
            </a:p>
            <a:p>
              <a:pPr eaLnBrk="1" hangingPunct="1"/>
              <a:r>
                <a:rPr lang="en-US" altLang="ja-JP" dirty="0">
                  <a:latin typeface="Calibri" panose="020F0502020204030204" pitchFamily="34" charset="0"/>
                  <a:ea typeface="メイリオ" panose="020B0604030504040204" pitchFamily="50" charset="-128"/>
                </a:rPr>
                <a:t>μ</a:t>
              </a:r>
            </a:p>
          </p:txBody>
        </p:sp>
        <p:sp>
          <p:nvSpPr>
            <p:cNvPr id="30761" name="Line 45"/>
            <p:cNvSpPr>
              <a:spLocks noChangeShapeType="1"/>
            </p:cNvSpPr>
            <p:nvPr/>
          </p:nvSpPr>
          <p:spPr bwMode="auto">
            <a:xfrm>
              <a:off x="2112" y="3792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</p:grpSp>
      <p:sp>
        <p:nvSpPr>
          <p:cNvPr id="30746" name="Text Box 46"/>
          <p:cNvSpPr txBox="1">
            <a:spLocks noChangeArrowheads="1"/>
          </p:cNvSpPr>
          <p:nvPr/>
        </p:nvSpPr>
        <p:spPr bwMode="auto">
          <a:xfrm>
            <a:off x="6135688" y="3047417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2</a:t>
            </a:r>
          </a:p>
        </p:txBody>
      </p:sp>
      <p:sp>
        <p:nvSpPr>
          <p:cNvPr id="30747" name="Text Box 47"/>
          <p:cNvSpPr txBox="1">
            <a:spLocks noChangeArrowheads="1"/>
          </p:cNvSpPr>
          <p:nvPr/>
        </p:nvSpPr>
        <p:spPr bwMode="auto">
          <a:xfrm>
            <a:off x="2467879" y="3837514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2</a:t>
            </a:r>
          </a:p>
        </p:txBody>
      </p:sp>
      <p:grpSp>
        <p:nvGrpSpPr>
          <p:cNvPr id="30748" name="Group 48"/>
          <p:cNvGrpSpPr>
            <a:grpSpLocks/>
          </p:cNvGrpSpPr>
          <p:nvPr/>
        </p:nvGrpSpPr>
        <p:grpSpPr bwMode="auto">
          <a:xfrm>
            <a:off x="6981632" y="3827224"/>
            <a:ext cx="517742" cy="830263"/>
            <a:chOff x="2112" y="3484"/>
            <a:chExt cx="448" cy="523"/>
          </a:xfrm>
        </p:grpSpPr>
        <p:sp>
          <p:nvSpPr>
            <p:cNvPr id="30758" name="Text Box 49"/>
            <p:cNvSpPr txBox="1">
              <a:spLocks noChangeArrowheads="1"/>
            </p:cNvSpPr>
            <p:nvPr/>
          </p:nvSpPr>
          <p:spPr bwMode="auto">
            <a:xfrm>
              <a:off x="2200" y="3484"/>
              <a:ext cx="360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dirty="0">
                  <a:latin typeface="Calibri" panose="020F0502020204030204" pitchFamily="34" charset="0"/>
                  <a:ea typeface="メイリオ" panose="020B0604030504040204" pitchFamily="50" charset="-128"/>
                </a:rPr>
                <a:t> 2</a:t>
              </a:r>
            </a:p>
            <a:p>
              <a:pPr eaLnBrk="1" hangingPunct="1"/>
              <a:r>
                <a:rPr lang="en-US" altLang="ja-JP" dirty="0">
                  <a:latin typeface="Calibri" panose="020F0502020204030204" pitchFamily="34" charset="0"/>
                  <a:ea typeface="メイリオ" panose="020B0604030504040204" pitchFamily="50" charset="-128"/>
                </a:rPr>
                <a:t>μ</a:t>
              </a:r>
            </a:p>
          </p:txBody>
        </p:sp>
        <p:sp>
          <p:nvSpPr>
            <p:cNvPr id="30759" name="Line 50"/>
            <p:cNvSpPr>
              <a:spLocks noChangeShapeType="1"/>
            </p:cNvSpPr>
            <p:nvPr/>
          </p:nvSpPr>
          <p:spPr bwMode="auto">
            <a:xfrm>
              <a:off x="2112" y="3792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</p:grpSp>
      <p:grpSp>
        <p:nvGrpSpPr>
          <p:cNvPr id="30749" name="Group 51"/>
          <p:cNvGrpSpPr>
            <a:grpSpLocks/>
          </p:cNvGrpSpPr>
          <p:nvPr/>
        </p:nvGrpSpPr>
        <p:grpSpPr bwMode="auto">
          <a:xfrm>
            <a:off x="7369949" y="3846223"/>
            <a:ext cx="569863" cy="830263"/>
            <a:chOff x="2064" y="3504"/>
            <a:chExt cx="493" cy="523"/>
          </a:xfrm>
        </p:grpSpPr>
        <p:sp>
          <p:nvSpPr>
            <p:cNvPr id="30756" name="Text Box 52"/>
            <p:cNvSpPr txBox="1">
              <a:spLocks noChangeArrowheads="1"/>
            </p:cNvSpPr>
            <p:nvPr/>
          </p:nvSpPr>
          <p:spPr bwMode="auto">
            <a:xfrm>
              <a:off x="2064" y="3504"/>
              <a:ext cx="493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dirty="0">
                  <a:latin typeface="Calibri" panose="020F0502020204030204" pitchFamily="34" charset="0"/>
                  <a:ea typeface="メイリオ" panose="020B0604030504040204" pitchFamily="50" charset="-128"/>
                </a:rPr>
                <a:t> </a:t>
              </a:r>
              <a:r>
                <a:rPr lang="ja-JP" altLang="en-US" dirty="0">
                  <a:latin typeface="Calibri" panose="020F0502020204030204" pitchFamily="34" charset="0"/>
                  <a:ea typeface="メイリオ" panose="020B0604030504040204" pitchFamily="50" charset="-128"/>
                </a:rPr>
                <a:t>１</a:t>
              </a:r>
            </a:p>
            <a:p>
              <a:pPr eaLnBrk="1" hangingPunct="1"/>
              <a:r>
                <a:rPr lang="en-US" altLang="ja-JP" dirty="0">
                  <a:latin typeface="Calibri" panose="020F0502020204030204" pitchFamily="34" charset="0"/>
                  <a:ea typeface="メイリオ" panose="020B0604030504040204" pitchFamily="50" charset="-128"/>
                </a:rPr>
                <a:t>μ</a:t>
              </a:r>
            </a:p>
          </p:txBody>
        </p:sp>
        <p:sp>
          <p:nvSpPr>
            <p:cNvPr id="30757" name="Line 53"/>
            <p:cNvSpPr>
              <a:spLocks noChangeShapeType="1"/>
            </p:cNvSpPr>
            <p:nvPr/>
          </p:nvSpPr>
          <p:spPr bwMode="auto">
            <a:xfrm>
              <a:off x="2112" y="3792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</p:grpSp>
      <p:grpSp>
        <p:nvGrpSpPr>
          <p:cNvPr id="30750" name="Group 54"/>
          <p:cNvGrpSpPr>
            <a:grpSpLocks/>
          </p:cNvGrpSpPr>
          <p:nvPr/>
        </p:nvGrpSpPr>
        <p:grpSpPr bwMode="auto">
          <a:xfrm>
            <a:off x="8265822" y="3844870"/>
            <a:ext cx="569863" cy="830263"/>
            <a:chOff x="2064" y="3504"/>
            <a:chExt cx="493" cy="523"/>
          </a:xfrm>
        </p:grpSpPr>
        <p:sp>
          <p:nvSpPr>
            <p:cNvPr id="30754" name="Text Box 55"/>
            <p:cNvSpPr txBox="1">
              <a:spLocks noChangeArrowheads="1"/>
            </p:cNvSpPr>
            <p:nvPr/>
          </p:nvSpPr>
          <p:spPr bwMode="auto">
            <a:xfrm>
              <a:off x="2064" y="3504"/>
              <a:ext cx="493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dirty="0">
                  <a:latin typeface="Calibri" panose="020F0502020204030204" pitchFamily="34" charset="0"/>
                  <a:ea typeface="メイリオ" panose="020B0604030504040204" pitchFamily="50" charset="-128"/>
                </a:rPr>
                <a:t> </a:t>
              </a:r>
              <a:r>
                <a:rPr lang="ja-JP" altLang="en-US" dirty="0">
                  <a:latin typeface="Calibri" panose="020F0502020204030204" pitchFamily="34" charset="0"/>
                  <a:ea typeface="メイリオ" panose="020B0604030504040204" pitchFamily="50" charset="-128"/>
                </a:rPr>
                <a:t>１</a:t>
              </a:r>
            </a:p>
            <a:p>
              <a:pPr eaLnBrk="1" hangingPunct="1"/>
              <a:r>
                <a:rPr lang="en-US" altLang="ja-JP" dirty="0">
                  <a:latin typeface="Calibri" panose="020F0502020204030204" pitchFamily="34" charset="0"/>
                  <a:ea typeface="メイリオ" panose="020B0604030504040204" pitchFamily="50" charset="-128"/>
                </a:rPr>
                <a:t>μ</a:t>
              </a:r>
            </a:p>
          </p:txBody>
        </p:sp>
        <p:sp>
          <p:nvSpPr>
            <p:cNvPr id="30755" name="Line 56"/>
            <p:cNvSpPr>
              <a:spLocks noChangeShapeType="1"/>
            </p:cNvSpPr>
            <p:nvPr/>
          </p:nvSpPr>
          <p:spPr bwMode="auto">
            <a:xfrm>
              <a:off x="2112" y="3792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</p:grpSp>
      <p:sp>
        <p:nvSpPr>
          <p:cNvPr id="30751" name="Text Box 57"/>
          <p:cNvSpPr txBox="1">
            <a:spLocks noChangeArrowheads="1"/>
          </p:cNvSpPr>
          <p:nvPr/>
        </p:nvSpPr>
        <p:spPr bwMode="auto">
          <a:xfrm>
            <a:off x="8516650" y="417348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2</a:t>
            </a:r>
          </a:p>
        </p:txBody>
      </p:sp>
      <p:sp>
        <p:nvSpPr>
          <p:cNvPr id="30752" name="Text Box 58"/>
          <p:cNvSpPr txBox="1">
            <a:spLocks noChangeArrowheads="1"/>
          </p:cNvSpPr>
          <p:nvPr/>
        </p:nvSpPr>
        <p:spPr bwMode="auto">
          <a:xfrm>
            <a:off x="2382253" y="5359108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2</a:t>
            </a:r>
          </a:p>
        </p:txBody>
      </p:sp>
      <p:sp>
        <p:nvSpPr>
          <p:cNvPr id="30753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969125" y="6157913"/>
            <a:ext cx="1905000" cy="457200"/>
          </a:xfrm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EEF84FC-86EB-41B6-9FB0-95D91A497576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30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指数分布の分散</a:t>
            </a:r>
          </a:p>
        </p:txBody>
      </p:sp>
    </p:spTree>
    <p:extLst>
      <p:ext uri="{BB962C8B-B14F-4D97-AF65-F5344CB8AC3E}">
        <p14:creationId xmlns:p14="http://schemas.microsoft.com/office/powerpoint/2010/main" val="28600590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ポアソン分布と指数分布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6260" y="1318260"/>
            <a:ext cx="7772400" cy="2133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b="1" dirty="0">
                <a:solidFill>
                  <a:srgbClr val="C00000"/>
                </a:solidFill>
              </a:rPr>
              <a:t>ポアソン分布</a:t>
            </a:r>
            <a:r>
              <a:rPr lang="ja-JP" altLang="en-US" dirty="0"/>
              <a:t>において，時刻 </a:t>
            </a:r>
            <a:r>
              <a:rPr lang="en-US" altLang="ja-JP" dirty="0"/>
              <a:t>t = 0 </a:t>
            </a:r>
            <a:r>
              <a:rPr lang="ja-JP" altLang="en-US" dirty="0"/>
              <a:t>から </a:t>
            </a:r>
            <a:r>
              <a:rPr lang="en-US" altLang="ja-JP" dirty="0"/>
              <a:t>T </a:t>
            </a:r>
            <a:r>
              <a:rPr lang="ja-JP" altLang="en-US" dirty="0" err="1"/>
              <a:t>までの</a:t>
            </a:r>
            <a:r>
              <a:rPr lang="ja-JP" altLang="en-US" dirty="0"/>
              <a:t>間に</a:t>
            </a:r>
            <a:r>
              <a:rPr lang="ja-JP" altLang="en-US" b="1" u="sng" dirty="0">
                <a:solidFill>
                  <a:srgbClr val="FF0000"/>
                </a:solidFill>
              </a:rPr>
              <a:t>事象が起きない</a:t>
            </a:r>
            <a:r>
              <a:rPr lang="ja-JP" altLang="en-US" dirty="0"/>
              <a:t>確率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dirty="0"/>
              <a:t>	</a:t>
            </a:r>
            <a:r>
              <a:rPr lang="en-US" altLang="ja-JP" dirty="0" err="1"/>
              <a:t>Prob</a:t>
            </a:r>
            <a:r>
              <a:rPr lang="en-US" altLang="ja-JP" dirty="0"/>
              <a:t>[X&gt;T] = </a:t>
            </a:r>
          </a:p>
        </p:txBody>
      </p:sp>
      <p:grpSp>
        <p:nvGrpSpPr>
          <p:cNvPr id="31748" name="Group 4"/>
          <p:cNvGrpSpPr>
            <a:grpSpLocks/>
          </p:cNvGrpSpPr>
          <p:nvPr/>
        </p:nvGrpSpPr>
        <p:grpSpPr bwMode="auto">
          <a:xfrm>
            <a:off x="2689860" y="2461262"/>
            <a:ext cx="2514600" cy="1071563"/>
            <a:chOff x="192" y="2400"/>
            <a:chExt cx="1584" cy="675"/>
          </a:xfrm>
        </p:grpSpPr>
        <p:sp>
          <p:nvSpPr>
            <p:cNvPr id="31755" name="Text Box 5"/>
            <p:cNvSpPr txBox="1">
              <a:spLocks noChangeArrowheads="1"/>
            </p:cNvSpPr>
            <p:nvPr/>
          </p:nvSpPr>
          <p:spPr bwMode="auto">
            <a:xfrm>
              <a:off x="192" y="2400"/>
              <a:ext cx="124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sz="3200" dirty="0">
                  <a:latin typeface="Calibri" panose="020F0502020204030204" pitchFamily="34" charset="0"/>
                  <a:ea typeface="メイリオ" panose="020B0604030504040204" pitchFamily="50" charset="-128"/>
                </a:rPr>
                <a:t> </a:t>
              </a:r>
              <a:r>
                <a:rPr lang="en-US" altLang="ja-JP" sz="5400" dirty="0">
                  <a:latin typeface="Calibri" panose="020F0502020204030204" pitchFamily="34" charset="0"/>
                  <a:ea typeface="メイリオ" panose="020B0604030504040204" pitchFamily="50" charset="-128"/>
                </a:rPr>
                <a:t> </a:t>
              </a:r>
            </a:p>
          </p:txBody>
        </p:sp>
        <p:sp>
          <p:nvSpPr>
            <p:cNvPr id="31756" name="Text Box 6"/>
            <p:cNvSpPr txBox="1">
              <a:spLocks noChangeArrowheads="1"/>
            </p:cNvSpPr>
            <p:nvPr/>
          </p:nvSpPr>
          <p:spPr bwMode="auto">
            <a:xfrm>
              <a:off x="480" y="2464"/>
              <a:ext cx="670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dirty="0">
                  <a:latin typeface="Calibri" panose="020F0502020204030204" pitchFamily="34" charset="0"/>
                  <a:ea typeface="メイリオ" panose="020B0604030504040204" pitchFamily="50" charset="-128"/>
                </a:rPr>
                <a:t>(</a:t>
              </a:r>
              <a:r>
                <a:rPr lang="en-US" altLang="ja-JP" dirty="0" err="1">
                  <a:latin typeface="Calibri" panose="020F0502020204030204" pitchFamily="34" charset="0"/>
                  <a:ea typeface="メイリオ" panose="020B0604030504040204" pitchFamily="50" charset="-128"/>
                </a:rPr>
                <a:t>λT</a:t>
              </a:r>
              <a:r>
                <a:rPr lang="en-US" altLang="ja-JP" dirty="0">
                  <a:latin typeface="Calibri" panose="020F0502020204030204" pitchFamily="34" charset="0"/>
                  <a:ea typeface="メイリオ" panose="020B0604030504040204" pitchFamily="50" charset="-128"/>
                </a:rPr>
                <a:t>)   </a:t>
              </a:r>
              <a:r>
                <a:rPr lang="en-US" altLang="ja-JP" sz="2800" i="1" dirty="0">
                  <a:latin typeface="Calibri" panose="020F0502020204030204" pitchFamily="34" charset="0"/>
                  <a:ea typeface="メイリオ" panose="020B0604030504040204" pitchFamily="50" charset="-128"/>
                </a:rPr>
                <a:t>e</a:t>
              </a:r>
            </a:p>
          </p:txBody>
        </p:sp>
        <p:sp>
          <p:nvSpPr>
            <p:cNvPr id="31757" name="Text Box 7"/>
            <p:cNvSpPr txBox="1">
              <a:spLocks noChangeArrowheads="1"/>
            </p:cNvSpPr>
            <p:nvPr/>
          </p:nvSpPr>
          <p:spPr bwMode="auto">
            <a:xfrm>
              <a:off x="1008" y="2784"/>
              <a:ext cx="31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dirty="0">
                  <a:latin typeface="Calibri" panose="020F0502020204030204" pitchFamily="34" charset="0"/>
                  <a:ea typeface="メイリオ" panose="020B0604030504040204" pitchFamily="50" charset="-128"/>
                </a:rPr>
                <a:t>k! </a:t>
              </a:r>
            </a:p>
          </p:txBody>
        </p:sp>
        <p:sp>
          <p:nvSpPr>
            <p:cNvPr id="31758" name="Line 8"/>
            <p:cNvSpPr>
              <a:spLocks noChangeShapeType="1"/>
            </p:cNvSpPr>
            <p:nvPr/>
          </p:nvSpPr>
          <p:spPr bwMode="auto">
            <a:xfrm>
              <a:off x="548" y="2784"/>
              <a:ext cx="12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  <p:sp>
          <p:nvSpPr>
            <p:cNvPr id="31759" name="Text Box 9"/>
            <p:cNvSpPr txBox="1">
              <a:spLocks noChangeArrowheads="1"/>
            </p:cNvSpPr>
            <p:nvPr/>
          </p:nvSpPr>
          <p:spPr bwMode="auto">
            <a:xfrm>
              <a:off x="864" y="2400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dirty="0">
                  <a:latin typeface="Calibri" panose="020F0502020204030204" pitchFamily="34" charset="0"/>
                  <a:ea typeface="メイリオ" panose="020B0604030504040204" pitchFamily="50" charset="-128"/>
                </a:rPr>
                <a:t>k</a:t>
              </a:r>
            </a:p>
          </p:txBody>
        </p:sp>
        <p:sp>
          <p:nvSpPr>
            <p:cNvPr id="31760" name="Text Box 10"/>
            <p:cNvSpPr txBox="1">
              <a:spLocks noChangeArrowheads="1"/>
            </p:cNvSpPr>
            <p:nvPr/>
          </p:nvSpPr>
          <p:spPr bwMode="auto">
            <a:xfrm>
              <a:off x="1200" y="2400"/>
              <a:ext cx="36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dirty="0">
                  <a:latin typeface="Calibri" panose="020F0502020204030204" pitchFamily="34" charset="0"/>
                  <a:ea typeface="メイリオ" panose="020B0604030504040204" pitchFamily="50" charset="-128"/>
                </a:rPr>
                <a:t>-</a:t>
              </a:r>
              <a:r>
                <a:rPr lang="en-US" altLang="ja-JP" dirty="0" err="1">
                  <a:latin typeface="Calibri" panose="020F0502020204030204" pitchFamily="34" charset="0"/>
                  <a:ea typeface="メイリオ" panose="020B0604030504040204" pitchFamily="50" charset="-128"/>
                </a:rPr>
                <a:t>λT</a:t>
              </a:r>
              <a:endParaRPr lang="en-US" altLang="ja-JP" dirty="0">
                <a:latin typeface="Calibri" panose="020F0502020204030204" pitchFamily="34" charset="0"/>
                <a:ea typeface="メイリオ" panose="020B0604030504040204" pitchFamily="50" charset="-128"/>
              </a:endParaRPr>
            </a:p>
          </p:txBody>
        </p:sp>
      </p:grpSp>
      <p:sp>
        <p:nvSpPr>
          <p:cNvPr id="31749" name="Line 11"/>
          <p:cNvSpPr>
            <a:spLocks noChangeShapeType="1"/>
          </p:cNvSpPr>
          <p:nvPr/>
        </p:nvSpPr>
        <p:spPr bwMode="auto">
          <a:xfrm>
            <a:off x="5356860" y="261366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1750" name="Text Box 12"/>
          <p:cNvSpPr txBox="1">
            <a:spLocks noChangeArrowheads="1"/>
          </p:cNvSpPr>
          <p:nvPr/>
        </p:nvSpPr>
        <p:spPr bwMode="auto">
          <a:xfrm>
            <a:off x="5493385" y="3264535"/>
            <a:ext cx="7713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k = 0</a:t>
            </a:r>
          </a:p>
        </p:txBody>
      </p:sp>
      <p:sp>
        <p:nvSpPr>
          <p:cNvPr id="31751" name="Text Box 13"/>
          <p:cNvSpPr txBox="1">
            <a:spLocks noChangeArrowheads="1"/>
          </p:cNvSpPr>
          <p:nvPr/>
        </p:nvSpPr>
        <p:spPr bwMode="auto">
          <a:xfrm>
            <a:off x="3223260" y="3680460"/>
            <a:ext cx="7377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－</a:t>
            </a:r>
            <a:r>
              <a:rPr lang="en-US" altLang="ja-JP" dirty="0" err="1">
                <a:latin typeface="Calibri" panose="020F0502020204030204" pitchFamily="34" charset="0"/>
                <a:ea typeface="メイリオ" panose="020B0604030504040204" pitchFamily="50" charset="-128"/>
              </a:rPr>
              <a:t>λt</a:t>
            </a:r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1752" name="Text Box 14"/>
          <p:cNvSpPr txBox="1">
            <a:spLocks noChangeArrowheads="1"/>
          </p:cNvSpPr>
          <p:nvPr/>
        </p:nvSpPr>
        <p:spPr bwMode="auto">
          <a:xfrm>
            <a:off x="2826385" y="3823335"/>
            <a:ext cx="6651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= </a:t>
            </a:r>
            <a:r>
              <a:rPr lang="en-US" altLang="ja-JP" sz="2800" i="1" dirty="0">
                <a:latin typeface="Calibri" panose="020F0502020204030204" pitchFamily="34" charset="0"/>
                <a:ea typeface="メイリオ" panose="020B0604030504040204" pitchFamily="50" charset="-128"/>
              </a:rPr>
              <a:t>e</a:t>
            </a:r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 </a:t>
            </a:r>
          </a:p>
        </p:txBody>
      </p:sp>
      <p:sp>
        <p:nvSpPr>
          <p:cNvPr id="31753" name="Rectangle 15"/>
          <p:cNvSpPr>
            <a:spLocks noChangeArrowheads="1"/>
          </p:cNvSpPr>
          <p:nvPr/>
        </p:nvSpPr>
        <p:spPr bwMode="auto">
          <a:xfrm>
            <a:off x="632460" y="4671060"/>
            <a:ext cx="77724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ja-JP" altLang="en-US" dirty="0">
                <a:latin typeface="Calibri" panose="020F0502020204030204" pitchFamily="34" charset="0"/>
              </a:rPr>
              <a:t>これは </a:t>
            </a:r>
            <a:r>
              <a:rPr lang="en-US" altLang="ja-JP" dirty="0">
                <a:latin typeface="Calibri" panose="020F0502020204030204" pitchFamily="34" charset="0"/>
              </a:rPr>
              <a:t>λ=μ</a:t>
            </a:r>
            <a:r>
              <a:rPr lang="ja-JP" altLang="en-US" dirty="0">
                <a:latin typeface="Calibri" panose="020F0502020204030204" pitchFamily="34" charset="0"/>
              </a:rPr>
              <a:t>のときの</a:t>
            </a:r>
            <a:r>
              <a:rPr lang="ja-JP" altLang="en-US" b="1" dirty="0">
                <a:solidFill>
                  <a:srgbClr val="C00000"/>
                </a:solidFill>
                <a:latin typeface="Calibri" panose="020F0502020204030204" pitchFamily="34" charset="0"/>
              </a:rPr>
              <a:t>指数分布</a:t>
            </a:r>
            <a:r>
              <a:rPr lang="ja-JP" altLang="en-US" dirty="0">
                <a:latin typeface="Calibri" panose="020F0502020204030204" pitchFamily="34" charset="0"/>
              </a:rPr>
              <a:t>と等しい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dirty="0">
              <a:latin typeface="Calibri" panose="020F0502020204030204" pitchFamily="34" charset="0"/>
            </a:endParaRPr>
          </a:p>
        </p:txBody>
      </p:sp>
      <p:sp>
        <p:nvSpPr>
          <p:cNvPr id="3175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FD3CDDF-B3F4-4FBA-B621-61B26CCD0A49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31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75882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9060" y="2472820"/>
            <a:ext cx="8733214" cy="1085959"/>
          </a:xfrm>
        </p:spPr>
        <p:txBody>
          <a:bodyPr>
            <a:normAutofit/>
          </a:bodyPr>
          <a:lstStyle/>
          <a:p>
            <a:r>
              <a:rPr lang="en-US" altLang="ja-JP" sz="3975" dirty="0">
                <a:latin typeface="メイリオ" panose="020B0604030504040204" pitchFamily="50" charset="-128"/>
              </a:rPr>
              <a:t>1-5 </a:t>
            </a:r>
            <a:r>
              <a:rPr lang="ja-JP" altLang="en-US" sz="3975" dirty="0">
                <a:latin typeface="メイリオ" panose="020B0604030504040204" pitchFamily="50" charset="-128"/>
              </a:rPr>
              <a:t>アーラン分布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pPr/>
              <a:t>32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296996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アーラン分布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/>
              <a:t>２つの処理 </a:t>
            </a:r>
            <a:r>
              <a:rPr lang="en-US" altLang="ja-JP"/>
              <a:t>A</a:t>
            </a:r>
            <a:r>
              <a:rPr lang="ja-JP" altLang="en-US"/>
              <a:t>，</a:t>
            </a:r>
            <a:r>
              <a:rPr lang="en-US" altLang="ja-JP"/>
              <a:t>B </a:t>
            </a:r>
            <a:r>
              <a:rPr lang="ja-JP" altLang="en-US"/>
              <a:t>を連続して行う</a:t>
            </a:r>
          </a:p>
          <a:p>
            <a:pPr eaLnBrk="1" hangingPunct="1">
              <a:lnSpc>
                <a:spcPct val="90000"/>
              </a:lnSpc>
            </a:pPr>
            <a:endParaRPr lang="ja-JP" altLang="en-US"/>
          </a:p>
          <a:p>
            <a:pPr lvl="1" eaLnBrk="1" hangingPunct="1">
              <a:lnSpc>
                <a:spcPct val="90000"/>
              </a:lnSpc>
            </a:pPr>
            <a:r>
              <a:rPr lang="en-US" altLang="ja-JP"/>
              <a:t>A </a:t>
            </a:r>
            <a:r>
              <a:rPr lang="ja-JP" altLang="en-US"/>
              <a:t>の処理時間は </a:t>
            </a:r>
            <a:r>
              <a:rPr lang="en-US" altLang="ja-JP"/>
              <a:t>μ</a:t>
            </a:r>
            <a:r>
              <a:rPr lang="en-US" altLang="ja-JP" sz="2400"/>
              <a:t>a</a:t>
            </a:r>
            <a:r>
              <a:rPr lang="ja-JP" altLang="en-US" sz="2400"/>
              <a:t>　</a:t>
            </a:r>
            <a:r>
              <a:rPr lang="ja-JP" altLang="en-US"/>
              <a:t>の指数分布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/>
              <a:t>B </a:t>
            </a:r>
            <a:r>
              <a:rPr lang="ja-JP" altLang="en-US"/>
              <a:t>の処理時間は </a:t>
            </a:r>
            <a:r>
              <a:rPr lang="en-US" altLang="ja-JP"/>
              <a:t>μ</a:t>
            </a:r>
            <a:r>
              <a:rPr lang="en-US" altLang="ja-JP" sz="2400"/>
              <a:t>b</a:t>
            </a:r>
            <a:r>
              <a:rPr lang="ja-JP" altLang="en-US" sz="2400"/>
              <a:t>　</a:t>
            </a:r>
            <a:r>
              <a:rPr lang="ja-JP" altLang="en-US"/>
              <a:t>の指数分布</a:t>
            </a:r>
          </a:p>
          <a:p>
            <a:pPr lvl="1" eaLnBrk="1" hangingPunct="1">
              <a:lnSpc>
                <a:spcPct val="90000"/>
              </a:lnSpc>
            </a:pPr>
            <a:endParaRPr lang="ja-JP" altLang="en-US"/>
          </a:p>
          <a:p>
            <a:pPr eaLnBrk="1" hangingPunct="1">
              <a:lnSpc>
                <a:spcPct val="90000"/>
              </a:lnSpc>
            </a:pPr>
            <a:r>
              <a:rPr lang="ja-JP" altLang="en-US"/>
              <a:t>このときの，処理時間の確率密度関数は？</a:t>
            </a:r>
          </a:p>
          <a:p>
            <a:pPr eaLnBrk="1" hangingPunct="1">
              <a:lnSpc>
                <a:spcPct val="90000"/>
              </a:lnSpc>
            </a:pPr>
            <a:endParaRPr lang="ja-JP" altLang="en-US" sz="36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/>
              <a:t>　</a:t>
            </a:r>
          </a:p>
        </p:txBody>
      </p:sp>
      <p:sp>
        <p:nvSpPr>
          <p:cNvPr id="3277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C0DB718-EE62-4C5E-A11C-9B2305BDBAA6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33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698445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アーラン分布の確率密度関数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80000"/>
              </a:lnSpc>
              <a:buFontTx/>
              <a:buNone/>
            </a:pPr>
            <a:r>
              <a:rPr lang="en-US" altLang="ja-JP"/>
              <a:t>f</a:t>
            </a:r>
            <a:r>
              <a:rPr lang="en-US" altLang="ja-JP" sz="2800"/>
              <a:t>c</a:t>
            </a:r>
            <a:r>
              <a:rPr lang="en-US" altLang="ja-JP"/>
              <a:t>(t) = Prob[ X</a:t>
            </a:r>
            <a:r>
              <a:rPr lang="en-US" altLang="ja-JP" sz="2800"/>
              <a:t>a</a:t>
            </a:r>
            <a:r>
              <a:rPr lang="en-US" altLang="ja-JP"/>
              <a:t> + X</a:t>
            </a:r>
            <a:r>
              <a:rPr lang="en-US" altLang="ja-JP" sz="2800"/>
              <a:t>b</a:t>
            </a:r>
            <a:r>
              <a:rPr lang="en-US" altLang="ja-JP"/>
              <a:t> = t ]</a:t>
            </a:r>
          </a:p>
          <a:p>
            <a:pPr eaLnBrk="1" hangingPunct="1">
              <a:lnSpc>
                <a:spcPct val="180000"/>
              </a:lnSpc>
              <a:buFontTx/>
              <a:buNone/>
            </a:pPr>
            <a:r>
              <a:rPr lang="en-US" altLang="ja-JP"/>
              <a:t>        = </a:t>
            </a:r>
            <a:r>
              <a:rPr lang="ja-JP" altLang="en-US"/>
              <a:t>　　</a:t>
            </a:r>
            <a:r>
              <a:rPr lang="en-US" altLang="ja-JP"/>
              <a:t>f</a:t>
            </a:r>
            <a:r>
              <a:rPr lang="en-US" altLang="ja-JP" sz="2800"/>
              <a:t>a</a:t>
            </a:r>
            <a:r>
              <a:rPr lang="en-US" altLang="ja-JP"/>
              <a:t>(τ) f</a:t>
            </a:r>
            <a:r>
              <a:rPr lang="en-US" altLang="ja-JP" sz="2800"/>
              <a:t>b</a:t>
            </a:r>
            <a:r>
              <a:rPr lang="en-US" altLang="ja-JP"/>
              <a:t>( t </a:t>
            </a:r>
            <a:r>
              <a:rPr lang="ja-JP" altLang="en-US"/>
              <a:t>－ </a:t>
            </a:r>
            <a:r>
              <a:rPr lang="en-US" altLang="ja-JP"/>
              <a:t>τ) dτ</a:t>
            </a:r>
          </a:p>
          <a:p>
            <a:pPr eaLnBrk="1" hangingPunct="1">
              <a:lnSpc>
                <a:spcPct val="180000"/>
              </a:lnSpc>
              <a:buFontTx/>
              <a:buNone/>
            </a:pPr>
            <a:r>
              <a:rPr lang="en-US" altLang="ja-JP"/>
              <a:t>	     =     μ</a:t>
            </a:r>
            <a:r>
              <a:rPr lang="en-US" altLang="ja-JP" sz="2400"/>
              <a:t>a</a:t>
            </a:r>
            <a:r>
              <a:rPr lang="en-US" altLang="ja-JP"/>
              <a:t> </a:t>
            </a:r>
            <a:r>
              <a:rPr lang="en-US" altLang="ja-JP" i="1"/>
              <a:t>e</a:t>
            </a:r>
            <a:r>
              <a:rPr lang="en-US" altLang="ja-JP"/>
              <a:t>          μ</a:t>
            </a:r>
            <a:r>
              <a:rPr lang="en-US" altLang="ja-JP" sz="2400"/>
              <a:t>b</a:t>
            </a:r>
            <a:r>
              <a:rPr lang="en-US" altLang="ja-JP"/>
              <a:t> </a:t>
            </a:r>
            <a:r>
              <a:rPr lang="en-US" altLang="ja-JP" i="1"/>
              <a:t>e</a:t>
            </a:r>
            <a:r>
              <a:rPr lang="en-US" altLang="ja-JP"/>
              <a:t>                dτ 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1457960" y="1835785"/>
            <a:ext cx="40908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4800" dirty="0">
                <a:latin typeface="Calibri" panose="020F0502020204030204" pitchFamily="34" charset="0"/>
                <a:ea typeface="メイリオ" panose="020B0604030504040204" pitchFamily="50" charset="-128"/>
              </a:rPr>
              <a:t>∫</a:t>
            </a:r>
          </a:p>
        </p:txBody>
      </p:sp>
      <p:grpSp>
        <p:nvGrpSpPr>
          <p:cNvPr id="33797" name="Group 5"/>
          <p:cNvGrpSpPr>
            <a:grpSpLocks/>
          </p:cNvGrpSpPr>
          <p:nvPr/>
        </p:nvGrpSpPr>
        <p:grpSpPr bwMode="auto">
          <a:xfrm>
            <a:off x="1584960" y="1796097"/>
            <a:ext cx="407988" cy="974724"/>
            <a:chOff x="1872" y="1837"/>
            <a:chExt cx="257" cy="614"/>
          </a:xfrm>
        </p:grpSpPr>
        <p:sp>
          <p:nvSpPr>
            <p:cNvPr id="33816" name="Text Box 6"/>
            <p:cNvSpPr txBox="1">
              <a:spLocks noChangeArrowheads="1"/>
            </p:cNvSpPr>
            <p:nvPr/>
          </p:nvSpPr>
          <p:spPr bwMode="auto">
            <a:xfrm>
              <a:off x="1872" y="2160"/>
              <a:ext cx="21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dirty="0">
                  <a:latin typeface="Calibri" panose="020F0502020204030204" pitchFamily="34" charset="0"/>
                  <a:ea typeface="メイリオ" panose="020B0604030504040204" pitchFamily="50" charset="-128"/>
                </a:rPr>
                <a:t>0</a:t>
              </a:r>
            </a:p>
          </p:txBody>
        </p:sp>
        <p:sp>
          <p:nvSpPr>
            <p:cNvPr id="33817" name="Text Box 7"/>
            <p:cNvSpPr txBox="1">
              <a:spLocks noChangeArrowheads="1"/>
            </p:cNvSpPr>
            <p:nvPr/>
          </p:nvSpPr>
          <p:spPr bwMode="auto">
            <a:xfrm>
              <a:off x="1948" y="1837"/>
              <a:ext cx="18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dirty="0">
                  <a:latin typeface="Calibri" panose="020F0502020204030204" pitchFamily="34" charset="0"/>
                  <a:ea typeface="メイリオ" panose="020B0604030504040204" pitchFamily="50" charset="-128"/>
                </a:rPr>
                <a:t>t</a:t>
              </a:r>
            </a:p>
          </p:txBody>
        </p:sp>
      </p:grpSp>
      <p:sp>
        <p:nvSpPr>
          <p:cNvPr id="33798" name="Text Box 8"/>
          <p:cNvSpPr txBox="1">
            <a:spLocks noChangeArrowheads="1"/>
          </p:cNvSpPr>
          <p:nvPr/>
        </p:nvSpPr>
        <p:spPr bwMode="auto">
          <a:xfrm>
            <a:off x="2408872" y="2766060"/>
            <a:ext cx="92845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－</a:t>
            </a:r>
            <a:r>
              <a:rPr lang="en-US" altLang="ja-JP" dirty="0" err="1">
                <a:latin typeface="Calibri" panose="020F0502020204030204" pitchFamily="34" charset="0"/>
                <a:ea typeface="メイリオ" panose="020B0604030504040204" pitchFamily="50" charset="-128"/>
              </a:rPr>
              <a:t>μaτ</a:t>
            </a:r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3799" name="Text Box 9"/>
          <p:cNvSpPr txBox="1">
            <a:spLocks noChangeArrowheads="1"/>
          </p:cNvSpPr>
          <p:nvPr/>
        </p:nvSpPr>
        <p:spPr bwMode="auto">
          <a:xfrm>
            <a:off x="4077334" y="2766060"/>
            <a:ext cx="15536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－</a:t>
            </a:r>
            <a:r>
              <a:rPr lang="en-US" altLang="ja-JP" dirty="0" err="1">
                <a:latin typeface="Calibri" panose="020F0502020204030204" pitchFamily="34" charset="0"/>
                <a:ea typeface="メイリオ" panose="020B0604030504040204" pitchFamily="50" charset="-128"/>
              </a:rPr>
              <a:t>μb</a:t>
            </a:r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(t</a:t>
            </a:r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－</a:t>
            </a:r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τ)</a:t>
            </a:r>
          </a:p>
        </p:txBody>
      </p:sp>
      <p:grpSp>
        <p:nvGrpSpPr>
          <p:cNvPr id="33800" name="Group 10"/>
          <p:cNvGrpSpPr>
            <a:grpSpLocks/>
          </p:cNvGrpSpPr>
          <p:nvPr/>
        </p:nvGrpSpPr>
        <p:grpSpPr bwMode="auto">
          <a:xfrm>
            <a:off x="1584960" y="2710497"/>
            <a:ext cx="407988" cy="974724"/>
            <a:chOff x="1872" y="1837"/>
            <a:chExt cx="257" cy="614"/>
          </a:xfrm>
        </p:grpSpPr>
        <p:sp>
          <p:nvSpPr>
            <p:cNvPr id="33814" name="Text Box 11"/>
            <p:cNvSpPr txBox="1">
              <a:spLocks noChangeArrowheads="1"/>
            </p:cNvSpPr>
            <p:nvPr/>
          </p:nvSpPr>
          <p:spPr bwMode="auto">
            <a:xfrm>
              <a:off x="1872" y="2160"/>
              <a:ext cx="21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dirty="0">
                  <a:latin typeface="Calibri" panose="020F0502020204030204" pitchFamily="34" charset="0"/>
                  <a:ea typeface="メイリオ" panose="020B0604030504040204" pitchFamily="50" charset="-128"/>
                </a:rPr>
                <a:t>0</a:t>
              </a:r>
            </a:p>
          </p:txBody>
        </p:sp>
        <p:sp>
          <p:nvSpPr>
            <p:cNvPr id="33815" name="Text Box 12"/>
            <p:cNvSpPr txBox="1">
              <a:spLocks noChangeArrowheads="1"/>
            </p:cNvSpPr>
            <p:nvPr/>
          </p:nvSpPr>
          <p:spPr bwMode="auto">
            <a:xfrm>
              <a:off x="1948" y="1837"/>
              <a:ext cx="18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dirty="0">
                  <a:latin typeface="Calibri" panose="020F0502020204030204" pitchFamily="34" charset="0"/>
                  <a:ea typeface="メイリオ" panose="020B0604030504040204" pitchFamily="50" charset="-128"/>
                </a:rPr>
                <a:t>t</a:t>
              </a:r>
            </a:p>
          </p:txBody>
        </p:sp>
      </p:grpSp>
      <p:sp>
        <p:nvSpPr>
          <p:cNvPr id="33801" name="Text Box 13"/>
          <p:cNvSpPr txBox="1">
            <a:spLocks noChangeArrowheads="1"/>
          </p:cNvSpPr>
          <p:nvPr/>
        </p:nvSpPr>
        <p:spPr bwMode="auto">
          <a:xfrm>
            <a:off x="1443673" y="2832735"/>
            <a:ext cx="40908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4800" dirty="0">
                <a:latin typeface="Calibri" panose="020F0502020204030204" pitchFamily="34" charset="0"/>
                <a:ea typeface="メイリオ" panose="020B0604030504040204" pitchFamily="50" charset="-128"/>
              </a:rPr>
              <a:t>∫</a:t>
            </a:r>
          </a:p>
        </p:txBody>
      </p:sp>
      <p:sp>
        <p:nvSpPr>
          <p:cNvPr id="33802" name="Text Box 14"/>
          <p:cNvSpPr txBox="1">
            <a:spLocks noChangeArrowheads="1"/>
          </p:cNvSpPr>
          <p:nvPr/>
        </p:nvSpPr>
        <p:spPr bwMode="auto">
          <a:xfrm>
            <a:off x="1203960" y="4366260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=</a:t>
            </a:r>
          </a:p>
        </p:txBody>
      </p:sp>
      <p:sp>
        <p:nvSpPr>
          <p:cNvPr id="33803" name="AutoShape 15"/>
          <p:cNvSpPr>
            <a:spLocks/>
          </p:cNvSpPr>
          <p:nvPr/>
        </p:nvSpPr>
        <p:spPr bwMode="auto">
          <a:xfrm>
            <a:off x="1661160" y="3832860"/>
            <a:ext cx="76200" cy="1447800"/>
          </a:xfrm>
          <a:prstGeom prst="leftBrace">
            <a:avLst>
              <a:gd name="adj1" fmla="val 15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3804" name="Text Box 17"/>
          <p:cNvSpPr txBox="1">
            <a:spLocks noChangeArrowheads="1"/>
          </p:cNvSpPr>
          <p:nvPr/>
        </p:nvSpPr>
        <p:spPr bwMode="auto">
          <a:xfrm>
            <a:off x="2270760" y="3680460"/>
            <a:ext cx="91563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dirty="0" err="1">
                <a:latin typeface="Calibri" panose="020F0502020204030204" pitchFamily="34" charset="0"/>
                <a:ea typeface="メイリオ" panose="020B0604030504040204" pitchFamily="50" charset="-128"/>
              </a:rPr>
              <a:t>μ</a:t>
            </a:r>
            <a:r>
              <a:rPr lang="en-US" altLang="ja-JP" sz="2000" dirty="0" err="1">
                <a:latin typeface="Calibri" panose="020F0502020204030204" pitchFamily="34" charset="0"/>
                <a:ea typeface="メイリオ" panose="020B0604030504040204" pitchFamily="50" charset="-128"/>
              </a:rPr>
              <a:t>a</a:t>
            </a:r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sz="2800" dirty="0" err="1">
                <a:latin typeface="Calibri" panose="020F0502020204030204" pitchFamily="34" charset="0"/>
                <a:ea typeface="メイリオ" panose="020B0604030504040204" pitchFamily="50" charset="-128"/>
              </a:rPr>
              <a:t>μ</a:t>
            </a:r>
            <a:r>
              <a:rPr lang="en-US" altLang="ja-JP" sz="2000" dirty="0" err="1">
                <a:latin typeface="Calibri" panose="020F0502020204030204" pitchFamily="34" charset="0"/>
                <a:ea typeface="メイリオ" panose="020B0604030504040204" pitchFamily="50" charset="-128"/>
              </a:rPr>
              <a:t>b</a:t>
            </a:r>
            <a:endParaRPr lang="en-US" altLang="ja-JP" sz="20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3805" name="Line 18"/>
          <p:cNvSpPr>
            <a:spLocks noChangeShapeType="1"/>
          </p:cNvSpPr>
          <p:nvPr/>
        </p:nvSpPr>
        <p:spPr bwMode="auto">
          <a:xfrm>
            <a:off x="2270760" y="420751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3806" name="Text Box 19"/>
          <p:cNvSpPr txBox="1">
            <a:spLocks noChangeArrowheads="1"/>
          </p:cNvSpPr>
          <p:nvPr/>
        </p:nvSpPr>
        <p:spPr bwMode="auto">
          <a:xfrm>
            <a:off x="1781810" y="398526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－</a:t>
            </a:r>
          </a:p>
        </p:txBody>
      </p:sp>
      <p:sp>
        <p:nvSpPr>
          <p:cNvPr id="33807" name="Text Box 20"/>
          <p:cNvSpPr txBox="1">
            <a:spLocks noChangeArrowheads="1"/>
          </p:cNvSpPr>
          <p:nvPr/>
        </p:nvSpPr>
        <p:spPr bwMode="auto">
          <a:xfrm>
            <a:off x="2118360" y="4137660"/>
            <a:ext cx="127470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dirty="0" err="1">
                <a:latin typeface="Calibri" panose="020F0502020204030204" pitchFamily="34" charset="0"/>
                <a:ea typeface="メイリオ" panose="020B0604030504040204" pitchFamily="50" charset="-128"/>
              </a:rPr>
              <a:t>μ</a:t>
            </a:r>
            <a:r>
              <a:rPr lang="en-US" altLang="ja-JP" sz="2000" dirty="0" err="1">
                <a:latin typeface="Calibri" panose="020F0502020204030204" pitchFamily="34" charset="0"/>
                <a:ea typeface="メイリオ" panose="020B0604030504040204" pitchFamily="50" charset="-128"/>
              </a:rPr>
              <a:t>a</a:t>
            </a:r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－</a:t>
            </a:r>
            <a:r>
              <a:rPr lang="en-US" altLang="ja-JP" sz="2800" dirty="0" err="1">
                <a:latin typeface="Calibri" panose="020F0502020204030204" pitchFamily="34" charset="0"/>
                <a:ea typeface="メイリオ" panose="020B0604030504040204" pitchFamily="50" charset="-128"/>
              </a:rPr>
              <a:t>μ</a:t>
            </a:r>
            <a:r>
              <a:rPr lang="en-US" altLang="ja-JP" sz="2000" dirty="0" err="1">
                <a:latin typeface="Calibri" panose="020F0502020204030204" pitchFamily="34" charset="0"/>
                <a:ea typeface="メイリオ" panose="020B0604030504040204" pitchFamily="50" charset="-128"/>
              </a:rPr>
              <a:t>b</a:t>
            </a:r>
            <a:endParaRPr lang="en-US" altLang="ja-JP" sz="20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3808" name="Text Box 21"/>
          <p:cNvSpPr txBox="1">
            <a:spLocks noChangeArrowheads="1"/>
          </p:cNvSpPr>
          <p:nvPr/>
        </p:nvSpPr>
        <p:spPr bwMode="auto">
          <a:xfrm>
            <a:off x="3642360" y="3861435"/>
            <a:ext cx="386516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( </a:t>
            </a:r>
            <a:r>
              <a:rPr lang="en-US" altLang="ja-JP" sz="3200" i="1" dirty="0">
                <a:latin typeface="Calibri" panose="020F0502020204030204" pitchFamily="34" charset="0"/>
                <a:ea typeface="メイリオ" panose="020B0604030504040204" pitchFamily="50" charset="-128"/>
              </a:rPr>
              <a:t>e</a:t>
            </a:r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       </a:t>
            </a:r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－</a:t>
            </a:r>
            <a:r>
              <a:rPr lang="en-US" altLang="ja-JP" sz="3200" i="1" dirty="0">
                <a:latin typeface="Calibri" panose="020F0502020204030204" pitchFamily="34" charset="0"/>
                <a:ea typeface="メイリオ" panose="020B0604030504040204" pitchFamily="50" charset="-128"/>
              </a:rPr>
              <a:t>e</a:t>
            </a:r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        )      </a:t>
            </a:r>
            <a:r>
              <a:rPr lang="en-US" altLang="ja-JP" sz="2800" dirty="0" err="1">
                <a:latin typeface="Calibri" panose="020F0502020204030204" pitchFamily="34" charset="0"/>
                <a:ea typeface="メイリオ" panose="020B0604030504040204" pitchFamily="50" charset="-128"/>
              </a:rPr>
              <a:t>μ</a:t>
            </a:r>
            <a:r>
              <a:rPr lang="en-US" altLang="ja-JP" sz="2000" dirty="0" err="1">
                <a:latin typeface="Calibri" panose="020F0502020204030204" pitchFamily="34" charset="0"/>
                <a:ea typeface="メイリオ" panose="020B0604030504040204" pitchFamily="50" charset="-128"/>
              </a:rPr>
              <a:t>a</a:t>
            </a:r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 ≠</a:t>
            </a:r>
            <a:r>
              <a:rPr lang="en-US" altLang="ja-JP" sz="2800" dirty="0" err="1">
                <a:latin typeface="Calibri" panose="020F0502020204030204" pitchFamily="34" charset="0"/>
                <a:ea typeface="メイリオ" panose="020B0604030504040204" pitchFamily="50" charset="-128"/>
              </a:rPr>
              <a:t>μ</a:t>
            </a:r>
            <a:r>
              <a:rPr lang="en-US" altLang="ja-JP" sz="2000" dirty="0" err="1">
                <a:latin typeface="Calibri" panose="020F0502020204030204" pitchFamily="34" charset="0"/>
                <a:ea typeface="メイリオ" panose="020B0604030504040204" pitchFamily="50" charset="-128"/>
              </a:rPr>
              <a:t>b</a:t>
            </a:r>
            <a:endParaRPr lang="en-US" altLang="ja-JP" sz="20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3809" name="Text Box 22"/>
          <p:cNvSpPr txBox="1">
            <a:spLocks noChangeArrowheads="1"/>
          </p:cNvSpPr>
          <p:nvPr/>
        </p:nvSpPr>
        <p:spPr bwMode="auto">
          <a:xfrm>
            <a:off x="3947160" y="3832860"/>
            <a:ext cx="102624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－</a:t>
            </a:r>
            <a:r>
              <a:rPr lang="en-US" altLang="ja-JP" sz="2000" dirty="0" err="1">
                <a:latin typeface="Calibri" panose="020F0502020204030204" pitchFamily="34" charset="0"/>
                <a:ea typeface="メイリオ" panose="020B0604030504040204" pitchFamily="50" charset="-128"/>
              </a:rPr>
              <a:t>μa</a:t>
            </a:r>
            <a:r>
              <a:rPr lang="en-US" altLang="ja-JP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ｔ</a:t>
            </a:r>
          </a:p>
        </p:txBody>
      </p:sp>
      <p:sp>
        <p:nvSpPr>
          <p:cNvPr id="33810" name="Text Box 23"/>
          <p:cNvSpPr txBox="1">
            <a:spLocks noChangeArrowheads="1"/>
          </p:cNvSpPr>
          <p:nvPr/>
        </p:nvSpPr>
        <p:spPr bwMode="auto">
          <a:xfrm>
            <a:off x="5013960" y="3832860"/>
            <a:ext cx="102784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－</a:t>
            </a:r>
            <a:r>
              <a:rPr lang="en-US" altLang="ja-JP" sz="2000" dirty="0" err="1">
                <a:latin typeface="Calibri" panose="020F0502020204030204" pitchFamily="34" charset="0"/>
                <a:ea typeface="メイリオ" panose="020B0604030504040204" pitchFamily="50" charset="-128"/>
              </a:rPr>
              <a:t>μb</a:t>
            </a:r>
            <a:r>
              <a:rPr lang="en-US" altLang="ja-JP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ｔ</a:t>
            </a:r>
          </a:p>
        </p:txBody>
      </p:sp>
      <p:sp>
        <p:nvSpPr>
          <p:cNvPr id="33811" name="Text Box 28"/>
          <p:cNvSpPr txBox="1">
            <a:spLocks noChangeArrowheads="1"/>
          </p:cNvSpPr>
          <p:nvPr/>
        </p:nvSpPr>
        <p:spPr bwMode="auto">
          <a:xfrm>
            <a:off x="1889760" y="4775835"/>
            <a:ext cx="711925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dirty="0" err="1">
                <a:latin typeface="Calibri" panose="020F0502020204030204" pitchFamily="34" charset="0"/>
                <a:ea typeface="メイリオ" panose="020B0604030504040204" pitchFamily="50" charset="-128"/>
              </a:rPr>
              <a:t>μ</a:t>
            </a:r>
            <a:r>
              <a:rPr lang="en-US" altLang="ja-JP" sz="2000" dirty="0" err="1">
                <a:latin typeface="Calibri" panose="020F0502020204030204" pitchFamily="34" charset="0"/>
                <a:ea typeface="メイリオ" panose="020B0604030504040204" pitchFamily="50" charset="-128"/>
              </a:rPr>
              <a:t>a</a:t>
            </a:r>
            <a:r>
              <a:rPr lang="en-US" altLang="ja-JP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t </a:t>
            </a:r>
            <a:r>
              <a:rPr lang="en-US" altLang="ja-JP" sz="3200" i="1" dirty="0">
                <a:latin typeface="Calibri" panose="020F0502020204030204" pitchFamily="34" charset="0"/>
                <a:ea typeface="メイリオ" panose="020B0604030504040204" pitchFamily="50" charset="-128"/>
              </a:rPr>
              <a:t>e</a:t>
            </a:r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            </a:t>
            </a:r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　　　　　　　　　　　</a:t>
            </a:r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sz="2800" dirty="0" err="1">
                <a:latin typeface="Calibri" panose="020F0502020204030204" pitchFamily="34" charset="0"/>
                <a:ea typeface="メイリオ" panose="020B0604030504040204" pitchFamily="50" charset="-128"/>
              </a:rPr>
              <a:t>μ</a:t>
            </a:r>
            <a:r>
              <a:rPr lang="en-US" altLang="ja-JP" sz="2000" dirty="0" err="1">
                <a:latin typeface="Calibri" panose="020F0502020204030204" pitchFamily="34" charset="0"/>
                <a:ea typeface="メイリオ" panose="020B0604030504040204" pitchFamily="50" charset="-128"/>
              </a:rPr>
              <a:t>a</a:t>
            </a:r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＝</a:t>
            </a:r>
            <a:r>
              <a:rPr lang="en-US" altLang="ja-JP" sz="2800" dirty="0" err="1">
                <a:latin typeface="Calibri" panose="020F0502020204030204" pitchFamily="34" charset="0"/>
                <a:ea typeface="メイリオ" panose="020B0604030504040204" pitchFamily="50" charset="-128"/>
              </a:rPr>
              <a:t>μ</a:t>
            </a:r>
            <a:r>
              <a:rPr lang="en-US" altLang="ja-JP" sz="2000" dirty="0" err="1">
                <a:latin typeface="Calibri" panose="020F0502020204030204" pitchFamily="34" charset="0"/>
                <a:ea typeface="メイリオ" panose="020B0604030504040204" pitchFamily="50" charset="-128"/>
              </a:rPr>
              <a:t>b</a:t>
            </a:r>
            <a:endParaRPr lang="en-US" altLang="ja-JP" sz="20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3812" name="Text Box 29"/>
          <p:cNvSpPr txBox="1">
            <a:spLocks noChangeArrowheads="1"/>
          </p:cNvSpPr>
          <p:nvPr/>
        </p:nvSpPr>
        <p:spPr bwMode="auto">
          <a:xfrm>
            <a:off x="2880360" y="4747260"/>
            <a:ext cx="102624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－</a:t>
            </a:r>
            <a:r>
              <a:rPr lang="en-US" altLang="ja-JP" sz="2000" dirty="0" err="1">
                <a:latin typeface="Calibri" panose="020F0502020204030204" pitchFamily="34" charset="0"/>
                <a:ea typeface="メイリオ" panose="020B0604030504040204" pitchFamily="50" charset="-128"/>
              </a:rPr>
              <a:t>μa</a:t>
            </a:r>
            <a:r>
              <a:rPr lang="en-US" altLang="ja-JP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ｔ</a:t>
            </a:r>
          </a:p>
        </p:txBody>
      </p:sp>
      <p:sp>
        <p:nvSpPr>
          <p:cNvPr id="33813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AE46DDD-CE30-4E9D-A5D9-FAEF631F33C5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34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71546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83745" y="510308"/>
            <a:ext cx="8461208" cy="46986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ランダム性は，情報通信の分析にも役立つ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</p:spPr>
        <p:txBody>
          <a:bodyPr/>
          <a:lstStyle/>
          <a:p>
            <a:pPr eaLnBrk="1" hangingPunct="1"/>
            <a:r>
              <a:rPr lang="ja-JP" altLang="en-US" sz="2800" dirty="0">
                <a:solidFill>
                  <a:schemeClr val="tx2"/>
                </a:solidFill>
              </a:rPr>
              <a:t>交換器と通信トラフィックの数理</a:t>
            </a:r>
            <a:r>
              <a:rPr lang="ja-JP" altLang="en-US" sz="2800" dirty="0"/>
              <a:t>について</a:t>
            </a:r>
            <a:endParaRPr lang="ja-JP" altLang="en-US" sz="2800" dirty="0">
              <a:solidFill>
                <a:schemeClr val="tx2"/>
              </a:solidFill>
            </a:endParaRPr>
          </a:p>
          <a:p>
            <a:pPr lvl="1" eaLnBrk="1" hangingPunct="1"/>
            <a:r>
              <a:rPr lang="ja-JP" altLang="en-US" sz="2400" dirty="0"/>
              <a:t>ポアソン分布，指数分布　　－　ランダム性を表す</a:t>
            </a:r>
          </a:p>
          <a:p>
            <a:pPr lvl="1" eaLnBrk="1" hangingPunct="1"/>
            <a:r>
              <a:rPr lang="ja-JP" altLang="en-US" sz="2400" dirty="0"/>
              <a:t>待ち行列　		－　交換器の振る舞いを表す</a:t>
            </a:r>
          </a:p>
          <a:p>
            <a:pPr lvl="1" eaLnBrk="1" hangingPunct="1"/>
            <a:r>
              <a:rPr lang="ja-JP" altLang="en-US" sz="2400" dirty="0"/>
              <a:t>アーランの即時式モデル　－交換器のモデル</a:t>
            </a:r>
          </a:p>
          <a:p>
            <a:pPr marL="457200" lvl="1" indent="0" eaLnBrk="1" hangingPunct="1">
              <a:buNone/>
            </a:pPr>
            <a:endParaRPr lang="ja-JP" altLang="en-US" sz="2400" dirty="0"/>
          </a:p>
        </p:txBody>
      </p:sp>
      <p:sp>
        <p:nvSpPr>
          <p:cNvPr id="512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7AE8E70-000D-4081-9825-A79C3C8E424A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35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2138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343900" cy="4114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ja-JP" altLang="en-US" b="1" dirty="0">
                <a:solidFill>
                  <a:srgbClr val="C00000"/>
                </a:solidFill>
              </a:rPr>
              <a:t>離散変数 </a:t>
            </a:r>
            <a:r>
              <a:rPr lang="en-US" altLang="ja-JP" dirty="0"/>
              <a:t>X </a:t>
            </a:r>
            <a:r>
              <a:rPr lang="ja-JP" altLang="en-US" dirty="0"/>
              <a:t>の</a:t>
            </a:r>
            <a:r>
              <a:rPr lang="ja-JP" altLang="en-US" b="1" dirty="0">
                <a:solidFill>
                  <a:srgbClr val="C00000"/>
                </a:solidFill>
              </a:rPr>
              <a:t>確率分布</a:t>
            </a:r>
            <a:endParaRPr lang="en-US" altLang="ja-JP" b="1" dirty="0">
              <a:solidFill>
                <a:srgbClr val="C00000"/>
              </a:solidFill>
            </a:endParaRPr>
          </a:p>
          <a:p>
            <a:pPr marL="0" indent="0" eaLnBrk="1" hangingPunct="1">
              <a:buNone/>
            </a:pPr>
            <a:r>
              <a:rPr lang="en-US" altLang="ja-JP" dirty="0"/>
              <a:t>	X</a:t>
            </a:r>
            <a:r>
              <a:rPr lang="ja-JP" altLang="en-US" dirty="0"/>
              <a:t>が </a:t>
            </a:r>
            <a:r>
              <a:rPr lang="en-US" altLang="ja-JP" dirty="0" err="1"/>
              <a:t>i</a:t>
            </a:r>
            <a:r>
              <a:rPr lang="en-US" altLang="ja-JP" dirty="0"/>
              <a:t> </a:t>
            </a:r>
            <a:r>
              <a:rPr lang="ja-JP" altLang="en-US" dirty="0"/>
              <a:t>（∈</a:t>
            </a:r>
            <a:r>
              <a:rPr lang="en-US" altLang="ja-JP" dirty="0"/>
              <a:t>Ω</a:t>
            </a:r>
            <a:r>
              <a:rPr lang="ja-JP" altLang="en-US" dirty="0"/>
              <a:t>）となる確率</a:t>
            </a:r>
          </a:p>
          <a:p>
            <a:pPr eaLnBrk="1" hangingPunct="1">
              <a:buFontTx/>
              <a:buNone/>
            </a:pPr>
            <a:r>
              <a:rPr lang="en-US" altLang="ja-JP" dirty="0"/>
              <a:t>		P(</a:t>
            </a:r>
            <a:r>
              <a:rPr lang="en-US" altLang="ja-JP" dirty="0" err="1"/>
              <a:t>i</a:t>
            </a:r>
            <a:r>
              <a:rPr lang="en-US" altLang="ja-JP" dirty="0"/>
              <a:t>) = </a:t>
            </a:r>
            <a:r>
              <a:rPr lang="en-US" altLang="ja-JP" dirty="0" err="1"/>
              <a:t>Prob</a:t>
            </a:r>
            <a:r>
              <a:rPr lang="en-US" altLang="ja-JP" dirty="0"/>
              <a:t>[X=</a:t>
            </a:r>
            <a:r>
              <a:rPr lang="en-US" altLang="ja-JP" dirty="0" err="1"/>
              <a:t>i</a:t>
            </a:r>
            <a:r>
              <a:rPr lang="en-US" altLang="ja-JP" dirty="0"/>
              <a:t>]</a:t>
            </a:r>
          </a:p>
          <a:p>
            <a:pPr eaLnBrk="1" hangingPunct="1">
              <a:buFontTx/>
              <a:buNone/>
            </a:pPr>
            <a:endParaRPr lang="en-US" altLang="ja-JP" dirty="0"/>
          </a:p>
          <a:p>
            <a:pPr eaLnBrk="1" hangingPunct="1">
              <a:buFontTx/>
              <a:buNone/>
            </a:pPr>
            <a:r>
              <a:rPr lang="en-US" altLang="ja-JP" dirty="0"/>
              <a:t>	Ω</a:t>
            </a:r>
            <a:r>
              <a:rPr lang="ja-JP" altLang="en-US" dirty="0"/>
              <a:t>：有限個あるいは加算無限個の要素をもつ集合</a:t>
            </a:r>
          </a:p>
          <a:p>
            <a:pPr eaLnBrk="1" hangingPunct="1">
              <a:buFontTx/>
              <a:buNone/>
            </a:pPr>
            <a:r>
              <a:rPr lang="ja-JP" altLang="en-US" dirty="0"/>
              <a:t>	</a:t>
            </a:r>
            <a:r>
              <a:rPr lang="en-US" altLang="ja-JP" dirty="0"/>
              <a:t>X</a:t>
            </a:r>
            <a:r>
              <a:rPr lang="ja-JP" altLang="en-US" dirty="0"/>
              <a:t>： </a:t>
            </a:r>
            <a:r>
              <a:rPr lang="en-US" altLang="ja-JP" dirty="0"/>
              <a:t>Ω</a:t>
            </a:r>
            <a:r>
              <a:rPr lang="ja-JP" altLang="en-US" dirty="0"/>
              <a:t>上の値を取る</a:t>
            </a:r>
            <a:r>
              <a:rPr lang="ja-JP" altLang="en-US" b="1" dirty="0">
                <a:solidFill>
                  <a:srgbClr val="C00000"/>
                </a:solidFill>
              </a:rPr>
              <a:t>離散変数</a:t>
            </a:r>
            <a:r>
              <a:rPr lang="ja-JP" altLang="en-US" dirty="0"/>
              <a:t>（離散的確率変数）</a:t>
            </a:r>
          </a:p>
          <a:p>
            <a:pPr eaLnBrk="1" hangingPunct="1">
              <a:buFontTx/>
              <a:buNone/>
            </a:pPr>
            <a:endParaRPr lang="en-US" altLang="ja-JP" dirty="0"/>
          </a:p>
        </p:txBody>
      </p:sp>
      <p:sp>
        <p:nvSpPr>
          <p:cNvPr id="717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8D6B449-6C31-43EF-822A-1897E6FA9310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離散変数の確率分布</a:t>
            </a:r>
          </a:p>
        </p:txBody>
      </p:sp>
    </p:spTree>
    <p:extLst>
      <p:ext uri="{BB962C8B-B14F-4D97-AF65-F5344CB8AC3E}">
        <p14:creationId xmlns:p14="http://schemas.microsoft.com/office/powerpoint/2010/main" val="3704141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001000" cy="5105400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2800" b="1" dirty="0">
                <a:solidFill>
                  <a:srgbClr val="C00000"/>
                </a:solidFill>
              </a:rPr>
              <a:t>確率変数 </a:t>
            </a:r>
            <a:r>
              <a:rPr lang="en-US" altLang="ja-JP" sz="2800" dirty="0"/>
              <a:t>X </a:t>
            </a:r>
            <a:r>
              <a:rPr lang="ja-JP" altLang="en-US" sz="2800" dirty="0"/>
              <a:t>の</a:t>
            </a:r>
            <a:r>
              <a:rPr lang="ja-JP" altLang="en-US" sz="2800" b="1" dirty="0">
                <a:solidFill>
                  <a:srgbClr val="C00000"/>
                </a:solidFill>
              </a:rPr>
              <a:t>確率分布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dirty="0"/>
              <a:t>		</a:t>
            </a:r>
            <a:r>
              <a:rPr lang="en-US" altLang="ja-JP" sz="2800" dirty="0"/>
              <a:t>P </a:t>
            </a:r>
            <a:r>
              <a:rPr lang="ja-JP" altLang="en-US" sz="2800" dirty="0"/>
              <a:t>＝ </a:t>
            </a:r>
            <a:r>
              <a:rPr lang="en-US" altLang="ja-JP" sz="2800" dirty="0"/>
              <a:t>{P(</a:t>
            </a:r>
            <a:r>
              <a:rPr lang="en-US" altLang="ja-JP" sz="2800" dirty="0" err="1"/>
              <a:t>i</a:t>
            </a:r>
            <a:r>
              <a:rPr lang="en-US" altLang="ja-JP" sz="2800" dirty="0"/>
              <a:t>): </a:t>
            </a:r>
            <a:r>
              <a:rPr lang="en-US" altLang="ja-JP" sz="2800" dirty="0" err="1"/>
              <a:t>i</a:t>
            </a:r>
            <a:r>
              <a:rPr lang="en-US" altLang="ja-JP" sz="2800" dirty="0"/>
              <a:t>∈ Ω}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 dirty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 dirty="0"/>
              <a:t>	</a:t>
            </a:r>
            <a:r>
              <a:rPr lang="ja-JP" altLang="en-US" sz="2800" dirty="0"/>
              <a:t>例えば　</a:t>
            </a:r>
            <a:r>
              <a:rPr lang="en-US" altLang="ja-JP" sz="2800" dirty="0"/>
              <a:t>P(0) = 0.1, P(1) = 0.6, P(2) = 0.3 </a:t>
            </a:r>
            <a:r>
              <a:rPr lang="ja-JP" altLang="en-US" sz="2800" dirty="0"/>
              <a:t>のとき，</a:t>
            </a:r>
            <a:r>
              <a:rPr lang="en-US" altLang="ja-JP" sz="2800" dirty="0"/>
              <a:t>P = {0.1, 0.6, 0.3}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28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b="1" dirty="0">
                <a:solidFill>
                  <a:srgbClr val="C00000"/>
                </a:solidFill>
              </a:rPr>
              <a:t>確率分布 </a:t>
            </a:r>
            <a:r>
              <a:rPr lang="en-US" altLang="ja-JP" sz="2800" dirty="0"/>
              <a:t>P </a:t>
            </a:r>
            <a:r>
              <a:rPr lang="ja-JP" altLang="en-US" sz="2800" dirty="0"/>
              <a:t>は，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dirty="0"/>
              <a:t>		</a:t>
            </a:r>
            <a:r>
              <a:rPr lang="en-US" altLang="ja-JP" sz="2800" dirty="0"/>
              <a:t>0 ≦ P(</a:t>
            </a:r>
            <a:r>
              <a:rPr lang="en-US" altLang="ja-JP" sz="2800" dirty="0" err="1"/>
              <a:t>i</a:t>
            </a:r>
            <a:r>
              <a:rPr lang="en-US" altLang="ja-JP" sz="2800" dirty="0"/>
              <a:t>) ≦ 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 dirty="0"/>
              <a:t>		</a:t>
            </a:r>
            <a:r>
              <a:rPr lang="en-US" altLang="ja-JP" sz="2800" dirty="0" err="1"/>
              <a:t>ΣP</a:t>
            </a:r>
            <a:r>
              <a:rPr lang="en-US" altLang="ja-JP" sz="2800" dirty="0"/>
              <a:t>(</a:t>
            </a:r>
            <a:r>
              <a:rPr lang="en-US" altLang="ja-JP" sz="2800" dirty="0" err="1"/>
              <a:t>i</a:t>
            </a:r>
            <a:r>
              <a:rPr lang="en-US" altLang="ja-JP" sz="2800" dirty="0"/>
              <a:t>) = 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dirty="0"/>
              <a:t>を満足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dirty="0"/>
              <a:t> </a:t>
            </a:r>
          </a:p>
        </p:txBody>
      </p:sp>
      <p:sp>
        <p:nvSpPr>
          <p:cNvPr id="819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6A8A059-0170-487D-A69E-41BA5F8C7511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5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離散変数の確率分布</a:t>
            </a:r>
          </a:p>
        </p:txBody>
      </p:sp>
    </p:spTree>
    <p:extLst>
      <p:ext uri="{BB962C8B-B14F-4D97-AF65-F5344CB8AC3E}">
        <p14:creationId xmlns:p14="http://schemas.microsoft.com/office/powerpoint/2010/main" val="1623619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平均と２乗平均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b="1" dirty="0">
                <a:solidFill>
                  <a:srgbClr val="C00000"/>
                </a:solidFill>
              </a:rPr>
              <a:t>確率分布 </a:t>
            </a:r>
            <a:r>
              <a:rPr lang="en-US" altLang="ja-JP" dirty="0"/>
              <a:t>P </a:t>
            </a:r>
            <a:r>
              <a:rPr lang="ja-JP" altLang="en-US" dirty="0"/>
              <a:t>に従う</a:t>
            </a:r>
            <a:r>
              <a:rPr lang="ja-JP" altLang="en-US" b="1" dirty="0">
                <a:solidFill>
                  <a:srgbClr val="C00000"/>
                </a:solidFill>
              </a:rPr>
              <a:t>確率変数 </a:t>
            </a:r>
            <a:r>
              <a:rPr lang="en-US" altLang="ja-JP" dirty="0"/>
              <a:t>X </a:t>
            </a:r>
            <a:r>
              <a:rPr lang="ja-JP" altLang="en-US" dirty="0"/>
              <a:t>の</a:t>
            </a:r>
            <a:r>
              <a:rPr lang="ja-JP" altLang="en-US" b="1" u="sng" dirty="0">
                <a:solidFill>
                  <a:srgbClr val="FF0000"/>
                </a:solidFill>
              </a:rPr>
              <a:t>平均</a:t>
            </a:r>
          </a:p>
          <a:p>
            <a:pPr eaLnBrk="1" hangingPunct="1">
              <a:buFontTx/>
              <a:buNone/>
            </a:pPr>
            <a:r>
              <a:rPr lang="ja-JP" altLang="en-US" dirty="0"/>
              <a:t>		</a:t>
            </a:r>
            <a:r>
              <a:rPr lang="en-US" altLang="ja-JP" dirty="0"/>
              <a:t>E[X] = </a:t>
            </a:r>
            <a:r>
              <a:rPr lang="en-US" altLang="ja-JP" dirty="0" err="1"/>
              <a:t>Σi</a:t>
            </a:r>
            <a:r>
              <a:rPr lang="ja-JP" altLang="en-US" dirty="0"/>
              <a:t>・</a:t>
            </a:r>
            <a:r>
              <a:rPr lang="en-US" altLang="ja-JP" dirty="0"/>
              <a:t>P(</a:t>
            </a:r>
            <a:r>
              <a:rPr lang="en-US" altLang="ja-JP" dirty="0" err="1"/>
              <a:t>i</a:t>
            </a:r>
            <a:r>
              <a:rPr lang="en-US" altLang="ja-JP" dirty="0"/>
              <a:t>)</a:t>
            </a:r>
          </a:p>
          <a:p>
            <a:pPr eaLnBrk="1" hangingPunct="1">
              <a:buFontTx/>
              <a:buNone/>
            </a:pPr>
            <a:endParaRPr lang="en-US" altLang="ja-JP" dirty="0"/>
          </a:p>
          <a:p>
            <a:pPr eaLnBrk="1" hangingPunct="1"/>
            <a:r>
              <a:rPr lang="ja-JP" altLang="en-US" b="1" dirty="0">
                <a:solidFill>
                  <a:srgbClr val="C00000"/>
                </a:solidFill>
              </a:rPr>
              <a:t>確率分布 </a:t>
            </a:r>
            <a:r>
              <a:rPr lang="en-US" altLang="ja-JP" dirty="0"/>
              <a:t>P </a:t>
            </a:r>
            <a:r>
              <a:rPr lang="ja-JP" altLang="en-US" dirty="0"/>
              <a:t>に従う</a:t>
            </a:r>
            <a:r>
              <a:rPr lang="ja-JP" altLang="en-US" b="1" dirty="0">
                <a:solidFill>
                  <a:srgbClr val="C00000"/>
                </a:solidFill>
              </a:rPr>
              <a:t>確率変数 </a:t>
            </a:r>
            <a:r>
              <a:rPr lang="en-US" altLang="ja-JP" dirty="0"/>
              <a:t>X </a:t>
            </a:r>
            <a:r>
              <a:rPr lang="ja-JP" altLang="en-US" dirty="0"/>
              <a:t>の</a:t>
            </a:r>
            <a:r>
              <a:rPr lang="ja-JP" altLang="en-US" b="1" u="sng" dirty="0">
                <a:solidFill>
                  <a:srgbClr val="FF0000"/>
                </a:solidFill>
              </a:rPr>
              <a:t>２乗平均</a:t>
            </a:r>
          </a:p>
          <a:p>
            <a:pPr eaLnBrk="1" hangingPunct="1">
              <a:buFontTx/>
              <a:buNone/>
            </a:pPr>
            <a:r>
              <a:rPr lang="ja-JP" altLang="en-US" dirty="0"/>
              <a:t>		</a:t>
            </a:r>
            <a:r>
              <a:rPr lang="en-US" altLang="ja-JP" dirty="0"/>
              <a:t>E[X</a:t>
            </a:r>
            <a:r>
              <a:rPr lang="ja-JP" altLang="en-US" dirty="0"/>
              <a:t>　</a:t>
            </a:r>
            <a:r>
              <a:rPr lang="en-US" altLang="ja-JP" dirty="0"/>
              <a:t>] = </a:t>
            </a:r>
            <a:r>
              <a:rPr lang="en-US" altLang="ja-JP" dirty="0" err="1"/>
              <a:t>Σi</a:t>
            </a:r>
            <a:r>
              <a:rPr lang="ja-JP" altLang="en-US" dirty="0"/>
              <a:t>　・</a:t>
            </a:r>
            <a:r>
              <a:rPr lang="en-US" altLang="ja-JP" dirty="0"/>
              <a:t>P(</a:t>
            </a:r>
            <a:r>
              <a:rPr lang="en-US" altLang="ja-JP" dirty="0" err="1"/>
              <a:t>i</a:t>
            </a:r>
            <a:r>
              <a:rPr lang="en-US" altLang="ja-JP" dirty="0"/>
              <a:t>)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2233814" y="1729259"/>
            <a:ext cx="5645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 err="1">
                <a:latin typeface="Calibri" panose="020F0502020204030204" pitchFamily="34" charset="0"/>
                <a:ea typeface="メイリオ" panose="020B0604030504040204" pitchFamily="50" charset="-128"/>
              </a:rPr>
              <a:t>i</a:t>
            </a:r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=0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2277159" y="1138466"/>
            <a:ext cx="4475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∞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1731280" y="2905694"/>
            <a:ext cx="4924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２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2617338" y="3386409"/>
            <a:ext cx="5645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 err="1">
                <a:latin typeface="Calibri" panose="020F0502020204030204" pitchFamily="34" charset="0"/>
                <a:ea typeface="メイリオ" panose="020B0604030504040204" pitchFamily="50" charset="-128"/>
              </a:rPr>
              <a:t>i</a:t>
            </a:r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=0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2656267" y="2781719"/>
            <a:ext cx="4475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∞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2899627" y="2983079"/>
            <a:ext cx="4924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２</a:t>
            </a:r>
          </a:p>
        </p:txBody>
      </p:sp>
      <p:sp>
        <p:nvSpPr>
          <p:cNvPr id="922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722B1A7-6DA9-488A-B796-17FCD26EAFB5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6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8002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分散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140000"/>
              </a:lnSpc>
              <a:buNone/>
            </a:pPr>
            <a:r>
              <a:rPr lang="ja-JP" altLang="en-US" b="1" dirty="0">
                <a:solidFill>
                  <a:srgbClr val="C00000"/>
                </a:solidFill>
              </a:rPr>
              <a:t>確率分布 </a:t>
            </a:r>
            <a:r>
              <a:rPr lang="en-US" altLang="ja-JP" dirty="0"/>
              <a:t>P </a:t>
            </a:r>
            <a:r>
              <a:rPr lang="ja-JP" altLang="en-US" dirty="0"/>
              <a:t>に従う</a:t>
            </a:r>
            <a:r>
              <a:rPr lang="ja-JP" altLang="en-US" b="1" dirty="0">
                <a:solidFill>
                  <a:srgbClr val="C00000"/>
                </a:solidFill>
              </a:rPr>
              <a:t>確率変数 </a:t>
            </a:r>
            <a:r>
              <a:rPr lang="en-US" altLang="ja-JP" dirty="0"/>
              <a:t>X </a:t>
            </a:r>
            <a:r>
              <a:rPr lang="ja-JP" altLang="en-US" dirty="0"/>
              <a:t>の</a:t>
            </a:r>
            <a:r>
              <a:rPr lang="ja-JP" altLang="en-US" b="1" u="sng" dirty="0">
                <a:solidFill>
                  <a:srgbClr val="FF0000"/>
                </a:solidFill>
              </a:rPr>
              <a:t>分散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ja-JP" altLang="en-US" dirty="0"/>
              <a:t>		</a:t>
            </a:r>
            <a:r>
              <a:rPr lang="en-US" altLang="ja-JP" dirty="0" err="1"/>
              <a:t>Var</a:t>
            </a:r>
            <a:r>
              <a:rPr lang="en-US" altLang="ja-JP" dirty="0"/>
              <a:t>[X] = Σ</a:t>
            </a:r>
            <a:r>
              <a:rPr lang="ja-JP" altLang="en-US" dirty="0"/>
              <a:t>（</a:t>
            </a:r>
            <a:r>
              <a:rPr lang="en-US" altLang="ja-JP" dirty="0" err="1"/>
              <a:t>i</a:t>
            </a:r>
            <a:r>
              <a:rPr lang="en-US" altLang="ja-JP" dirty="0"/>
              <a:t> </a:t>
            </a:r>
            <a:r>
              <a:rPr lang="ja-JP" altLang="en-US" dirty="0"/>
              <a:t>－ </a:t>
            </a:r>
            <a:r>
              <a:rPr lang="en-US" altLang="ja-JP" dirty="0"/>
              <a:t>E[X]) </a:t>
            </a:r>
            <a:r>
              <a:rPr lang="ja-JP" altLang="en-US" dirty="0"/>
              <a:t>・</a:t>
            </a:r>
            <a:r>
              <a:rPr lang="en-US" altLang="ja-JP" dirty="0"/>
              <a:t>P(</a:t>
            </a:r>
            <a:r>
              <a:rPr lang="en-US" altLang="ja-JP" dirty="0" err="1"/>
              <a:t>i</a:t>
            </a:r>
            <a:r>
              <a:rPr lang="en-US" altLang="ja-JP" dirty="0"/>
              <a:t>)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en-US" altLang="ja-JP" dirty="0"/>
              <a:t>			</a:t>
            </a:r>
            <a:r>
              <a:rPr lang="ja-JP" altLang="en-US" dirty="0"/>
              <a:t>　 </a:t>
            </a:r>
            <a:r>
              <a:rPr lang="en-US" altLang="ja-JP" dirty="0"/>
              <a:t>= E[X  ] – (E[X])</a:t>
            </a:r>
          </a:p>
          <a:p>
            <a:pPr eaLnBrk="1" hangingPunct="1">
              <a:buFontTx/>
              <a:buNone/>
            </a:pPr>
            <a:endParaRPr lang="en-US" altLang="ja-JP" dirty="0"/>
          </a:p>
          <a:p>
            <a:pPr eaLnBrk="1" hangingPunct="1"/>
            <a:endParaRPr lang="en-US" altLang="ja-JP" dirty="0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475914" y="1975338"/>
            <a:ext cx="5645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 err="1">
                <a:latin typeface="Calibri" panose="020F0502020204030204" pitchFamily="34" charset="0"/>
                <a:ea typeface="メイリオ" panose="020B0604030504040204" pitchFamily="50" charset="-128"/>
              </a:rPr>
              <a:t>i</a:t>
            </a:r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=0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2552114" y="1365738"/>
            <a:ext cx="4475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∞</a:t>
            </a:r>
          </a:p>
        </p:txBody>
      </p:sp>
      <p:sp>
        <p:nvSpPr>
          <p:cNvPr id="10246" name="Text Box 10"/>
          <p:cNvSpPr txBox="1">
            <a:spLocks noChangeArrowheads="1"/>
          </p:cNvSpPr>
          <p:nvPr/>
        </p:nvSpPr>
        <p:spPr bwMode="auto">
          <a:xfrm>
            <a:off x="4446001" y="1493658"/>
            <a:ext cx="4924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２</a:t>
            </a:r>
          </a:p>
        </p:txBody>
      </p:sp>
      <p:sp>
        <p:nvSpPr>
          <p:cNvPr id="10247" name="Text Box 11"/>
          <p:cNvSpPr txBox="1">
            <a:spLocks noChangeArrowheads="1"/>
          </p:cNvSpPr>
          <p:nvPr/>
        </p:nvSpPr>
        <p:spPr bwMode="auto">
          <a:xfrm>
            <a:off x="3364913" y="2267946"/>
            <a:ext cx="4924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２</a:t>
            </a:r>
          </a:p>
        </p:txBody>
      </p:sp>
      <p:sp>
        <p:nvSpPr>
          <p:cNvPr id="10248" name="Text Box 12"/>
          <p:cNvSpPr txBox="1">
            <a:spLocks noChangeArrowheads="1"/>
          </p:cNvSpPr>
          <p:nvPr/>
        </p:nvSpPr>
        <p:spPr bwMode="auto">
          <a:xfrm>
            <a:off x="4764676" y="2267946"/>
            <a:ext cx="4924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２</a:t>
            </a:r>
          </a:p>
        </p:txBody>
      </p:sp>
      <p:sp>
        <p:nvSpPr>
          <p:cNvPr id="10249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74AFC8D-437F-447B-A86D-3807933D0B70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7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8611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9060" y="2472820"/>
            <a:ext cx="8733214" cy="1085959"/>
          </a:xfrm>
        </p:spPr>
        <p:txBody>
          <a:bodyPr>
            <a:normAutofit/>
          </a:bodyPr>
          <a:lstStyle/>
          <a:p>
            <a:r>
              <a:rPr lang="en-US" altLang="ja-JP" sz="3975" dirty="0">
                <a:latin typeface="メイリオ" panose="020B0604030504040204" pitchFamily="50" charset="-128"/>
              </a:rPr>
              <a:t>1-2 </a:t>
            </a:r>
            <a:r>
              <a:rPr lang="ja-JP" altLang="en-US" sz="3975" dirty="0">
                <a:latin typeface="メイリオ" panose="020B0604030504040204" pitchFamily="50" charset="-128"/>
              </a:rPr>
              <a:t>ポアソン分布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pPr/>
              <a:t>8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0256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ポアソン分布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dirty="0"/>
              <a:t>ランダムに事象が発生する</a:t>
            </a:r>
          </a:p>
          <a:p>
            <a:pPr eaLnBrk="1" hangingPunct="1"/>
            <a:endParaRPr lang="ja-JP" altLang="en-US" dirty="0"/>
          </a:p>
          <a:p>
            <a:pPr eaLnBrk="1" hangingPunct="1"/>
            <a:r>
              <a:rPr lang="ja-JP" altLang="en-US" dirty="0"/>
              <a:t>観測を始めてから，時間 ｔ 以内に </a:t>
            </a:r>
            <a:r>
              <a:rPr lang="en-US" altLang="ja-JP" dirty="0"/>
              <a:t>k </a:t>
            </a:r>
            <a:r>
              <a:rPr lang="ja-JP" altLang="en-US" dirty="0"/>
              <a:t>個の事象が発生する確率を考えたい</a:t>
            </a:r>
          </a:p>
          <a:p>
            <a:pPr eaLnBrk="1" hangingPunct="1"/>
            <a:endParaRPr lang="ja-JP" altLang="en-US" dirty="0"/>
          </a:p>
          <a:p>
            <a:r>
              <a:rPr lang="ja-JP" altLang="en-US" dirty="0"/>
              <a:t>時間 ｔ 以内に発生する</a:t>
            </a:r>
            <a:r>
              <a:rPr lang="ja-JP" altLang="en-US" b="1" u="sng" dirty="0">
                <a:solidFill>
                  <a:srgbClr val="FF0000"/>
                </a:solidFill>
              </a:rPr>
              <a:t>事象の回数</a:t>
            </a:r>
            <a:r>
              <a:rPr lang="ja-JP" altLang="en-US" dirty="0"/>
              <a:t>は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b="1" dirty="0">
                <a:solidFill>
                  <a:srgbClr val="C00000"/>
                </a:solidFill>
              </a:rPr>
              <a:t>　　離散変数</a:t>
            </a:r>
            <a:r>
              <a:rPr lang="ja-JP" altLang="en-US" dirty="0"/>
              <a:t>である</a:t>
            </a:r>
          </a:p>
        </p:txBody>
      </p:sp>
      <p:sp>
        <p:nvSpPr>
          <p:cNvPr id="1638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1CD9F50-8937-43E0-8498-98781BB32039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9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9405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684</TotalTime>
  <Words>2002</Words>
  <Application>Microsoft Office PowerPoint</Application>
  <PresentationFormat>画面に合わせる (4:3)</PresentationFormat>
  <Paragraphs>443</Paragraphs>
  <Slides>35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35</vt:i4>
      </vt:variant>
    </vt:vector>
  </HeadingPairs>
  <TitlesOfParts>
    <vt:vector size="40" baseType="lpstr">
      <vt:lpstr>メイリオ</vt:lpstr>
      <vt:lpstr>游ゴシック</vt:lpstr>
      <vt:lpstr>Arial</vt:lpstr>
      <vt:lpstr>Calibri</vt:lpstr>
      <vt:lpstr>Office テーマ</vt:lpstr>
      <vt:lpstr>wq-1. ポアソン分布，指数分布， アーラン分布 </vt:lpstr>
      <vt:lpstr>アウトライン</vt:lpstr>
      <vt:lpstr>1-1 離散分布と確率変数</vt:lpstr>
      <vt:lpstr>離散変数の確率分布</vt:lpstr>
      <vt:lpstr>離散変数の確率分布</vt:lpstr>
      <vt:lpstr>平均と２乗平均</vt:lpstr>
      <vt:lpstr>分散</vt:lpstr>
      <vt:lpstr>1-2 ポアソン分布</vt:lpstr>
      <vt:lpstr>ポアソン分布</vt:lpstr>
      <vt:lpstr>ポアソン分布の定義</vt:lpstr>
      <vt:lpstr>ポアソン分布の確率分布関数</vt:lpstr>
      <vt:lpstr>ポアソン分布の確率分布関数</vt:lpstr>
      <vt:lpstr>ポアソン分布の確率分布関数</vt:lpstr>
      <vt:lpstr>ポアソン分布の確率分布関数</vt:lpstr>
      <vt:lpstr>ポアソン分布の平均</vt:lpstr>
      <vt:lpstr>ポアソン分布の２乗平均</vt:lpstr>
      <vt:lpstr>ポアソン分布の分散</vt:lpstr>
      <vt:lpstr>例題</vt:lpstr>
      <vt:lpstr>1-3 連続分布</vt:lpstr>
      <vt:lpstr>確率分布が定まらない場合</vt:lpstr>
      <vt:lpstr>確率分布関数</vt:lpstr>
      <vt:lpstr>確率分布関数の意味</vt:lpstr>
      <vt:lpstr>確率密度関数</vt:lpstr>
      <vt:lpstr>平均と分散</vt:lpstr>
      <vt:lpstr>1-4 指数分布</vt:lpstr>
      <vt:lpstr>指数分布</vt:lpstr>
      <vt:lpstr>指数分布の確率分布関数</vt:lpstr>
      <vt:lpstr>指数分布の確率密度関数</vt:lpstr>
      <vt:lpstr>指数分布の平均</vt:lpstr>
      <vt:lpstr>指数分布の分散</vt:lpstr>
      <vt:lpstr>ポアソン分布と指数分布</vt:lpstr>
      <vt:lpstr>1-5 アーラン分布</vt:lpstr>
      <vt:lpstr>アーラン分布</vt:lpstr>
      <vt:lpstr>アーラン分布の確率密度関数</vt:lpstr>
      <vt:lpstr>ランダム性は，情報通信の分析にも役立つ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ポアソン分布，指数分布，アーラン分布</dc:title>
  <dc:creator>kaneko kunihiko</dc:creator>
  <cp:lastModifiedBy>金子　邦彦</cp:lastModifiedBy>
  <cp:revision>34</cp:revision>
  <dcterms:created xsi:type="dcterms:W3CDTF">2019-11-02T00:06:04Z</dcterms:created>
  <dcterms:modified xsi:type="dcterms:W3CDTF">2021-11-13T06:45:45Z</dcterms:modified>
</cp:coreProperties>
</file>