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1037" r:id="rId2"/>
    <p:sldId id="263" r:id="rId3"/>
    <p:sldId id="258" r:id="rId4"/>
    <p:sldId id="257" r:id="rId5"/>
    <p:sldId id="265" r:id="rId6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52" d="100"/>
          <a:sy n="52" d="100"/>
        </p:scale>
        <p:origin x="388" y="1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2021/11/5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bZIVlQMINYw" TargetMode="External"/><Relationship Id="rId5" Type="http://schemas.openxmlformats.org/officeDocument/2006/relationships/hyperlink" Target="https://www.kkaneko.jp/cc/video/index.html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Zoom </a:t>
            </a:r>
            <a:r>
              <a:rPr lang="ja-JP" altLang="en-US" dirty="0"/>
              <a:t>の使い方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1858" y="3151982"/>
            <a:ext cx="8131409" cy="1655762"/>
          </a:xfrm>
        </p:spPr>
        <p:txBody>
          <a:bodyPr>
            <a:normAutofit fontScale="92500"/>
          </a:bodyPr>
          <a:lstStyle/>
          <a:p>
            <a:r>
              <a:rPr lang="ja-JP" altLang="en-US" dirty="0"/>
              <a:t>オンライン授業（ビデオ収録配信，ビデオ会議）</a:t>
            </a:r>
          </a:p>
          <a:p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  <a:hlinkClick r:id="rId5"/>
              </a:rPr>
              <a:t>https://www.kkaneko.jp/cc/video/index.html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dirty="0"/>
              <a:t>動画 </a:t>
            </a:r>
            <a:r>
              <a:rPr lang="en-US" altLang="ja-JP" dirty="0"/>
              <a:t>URL: </a:t>
            </a:r>
            <a:r>
              <a:rPr lang="en-US" altLang="ja-JP" dirty="0">
                <a:hlinkClick r:id="rId6"/>
              </a:rPr>
              <a:t>https://www.youtube.com/watch?v=bZIVlQMINYw</a:t>
            </a:r>
            <a:endParaRPr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70952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E6AD1D-1534-4E4D-AC5D-AC0AAAE63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1" y="365125"/>
            <a:ext cx="7080249" cy="1325563"/>
          </a:xfrm>
        </p:spPr>
        <p:txBody>
          <a:bodyPr>
            <a:normAutofit/>
          </a:bodyPr>
          <a:lstStyle/>
          <a:p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Zoom 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URL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100A3776-4FD4-41A7-9FCA-05A4FCCA12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8650" y="685006"/>
            <a:ext cx="685800" cy="685800"/>
          </a:xfrm>
          <a:prstGeom prst="rect">
            <a:avLst/>
          </a:prstGeom>
        </p:spPr>
      </p:pic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531C1B6-CC18-4FE8-8649-2C1D03958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ビデオ会議の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参加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に必要なもの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会議の主催者から，電子メール等で通知される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6FD7F8ED-AD76-4539-BCF0-65768AB3B2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6213" y="3242749"/>
            <a:ext cx="8222279" cy="675046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3B20F86-52E8-43EC-8EA7-37D1222D3DF7}"/>
              </a:ext>
            </a:extLst>
          </p:cNvPr>
          <p:cNvSpPr txBox="1"/>
          <p:nvPr/>
        </p:nvSpPr>
        <p:spPr>
          <a:xfrm>
            <a:off x="628650" y="4627571"/>
            <a:ext cx="70246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※ </a:t>
            </a:r>
            <a:r>
              <a:rPr kumimoji="1" lang="ja-JP" altLang="en-US" sz="2400" dirty="0"/>
              <a:t>会議の主催には，メールアドレスの登録が必要</a:t>
            </a:r>
          </a:p>
        </p:txBody>
      </p:sp>
    </p:spTree>
    <p:extLst>
      <p:ext uri="{BB962C8B-B14F-4D97-AF65-F5344CB8AC3E}">
        <p14:creationId xmlns:p14="http://schemas.microsoft.com/office/powerpoint/2010/main" val="2993934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F84747-55CB-41C2-A446-F99F011FD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プライバシー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上，参加者自身が気を付けること</a:t>
            </a: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8F03BB23-C4C3-4E80-9844-E0D9FCE8EB92}"/>
              </a:ext>
            </a:extLst>
          </p:cNvPr>
          <p:cNvSpPr/>
          <p:nvPr/>
        </p:nvSpPr>
        <p:spPr>
          <a:xfrm>
            <a:off x="3868594" y="1690688"/>
            <a:ext cx="1406812" cy="1406812"/>
          </a:xfrm>
          <a:prstGeom prst="ellipse">
            <a:avLst/>
          </a:prstGeom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7" name="正方形/長方形 6" descr="Wind Chime">
            <a:extLst>
              <a:ext uri="{FF2B5EF4-FFF2-40B4-BE49-F238E27FC236}">
                <a16:creationId xmlns:a16="http://schemas.microsoft.com/office/drawing/2014/main" id="{584F58B5-2628-4E8F-B5A6-69D4E8EBB515}"/>
              </a:ext>
            </a:extLst>
          </p:cNvPr>
          <p:cNvSpPr/>
          <p:nvPr/>
        </p:nvSpPr>
        <p:spPr>
          <a:xfrm>
            <a:off x="4168407" y="1990500"/>
            <a:ext cx="807187" cy="807187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フリーフォーム: 図形 7">
            <a:extLst>
              <a:ext uri="{FF2B5EF4-FFF2-40B4-BE49-F238E27FC236}">
                <a16:creationId xmlns:a16="http://schemas.microsoft.com/office/drawing/2014/main" id="{33767EA2-7F5A-407B-92FC-0E3DDAFE6230}"/>
              </a:ext>
            </a:extLst>
          </p:cNvPr>
          <p:cNvSpPr/>
          <p:nvPr/>
        </p:nvSpPr>
        <p:spPr>
          <a:xfrm>
            <a:off x="5574659" y="2004306"/>
            <a:ext cx="2641438" cy="720000"/>
          </a:xfrm>
          <a:custGeom>
            <a:avLst/>
            <a:gdLst>
              <a:gd name="connsiteX0" fmla="*/ 0 w 2306250"/>
              <a:gd name="connsiteY0" fmla="*/ 0 h 720000"/>
              <a:gd name="connsiteX1" fmla="*/ 2306250 w 2306250"/>
              <a:gd name="connsiteY1" fmla="*/ 0 h 720000"/>
              <a:gd name="connsiteX2" fmla="*/ 2306250 w 2306250"/>
              <a:gd name="connsiteY2" fmla="*/ 720000 h 720000"/>
              <a:gd name="connsiteX3" fmla="*/ 0 w 2306250"/>
              <a:gd name="connsiteY3" fmla="*/ 720000 h 720000"/>
              <a:gd name="connsiteX4" fmla="*/ 0 w 2306250"/>
              <a:gd name="connsiteY4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6250" h="720000">
                <a:moveTo>
                  <a:pt x="0" y="0"/>
                </a:moveTo>
                <a:lnTo>
                  <a:pt x="2306250" y="0"/>
                </a:lnTo>
                <a:lnTo>
                  <a:pt x="2306250" y="720000"/>
                </a:lnTo>
                <a:lnTo>
                  <a:pt x="0" y="720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cap="all"/>
            </a:pPr>
            <a:r>
              <a:rPr lang="ja-JP" sz="2400" b="1" kern="1200" dirty="0"/>
              <a:t>マイク</a:t>
            </a:r>
            <a:r>
              <a:rPr lang="ja-JP" sz="2400" kern="1200" dirty="0"/>
              <a:t>を</a:t>
            </a:r>
            <a:r>
              <a:rPr lang="ja-JP" sz="2400" b="1" kern="1200" dirty="0"/>
              <a:t>ミュート（無音状態）</a:t>
            </a:r>
            <a:r>
              <a:rPr lang="ja-JP" sz="2400" kern="1200" dirty="0"/>
              <a:t>にするかしないか</a:t>
            </a:r>
            <a:endParaRPr lang="en-US" sz="2400" kern="1200" dirty="0"/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C2875969-1649-494E-9A75-46947E125EA8}"/>
              </a:ext>
            </a:extLst>
          </p:cNvPr>
          <p:cNvSpPr/>
          <p:nvPr/>
        </p:nvSpPr>
        <p:spPr>
          <a:xfrm>
            <a:off x="3868594" y="3510563"/>
            <a:ext cx="1406812" cy="1406812"/>
          </a:xfrm>
          <a:prstGeom prst="ellipse">
            <a:avLst/>
          </a:prstGeom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0" name="正方形/長方形 9" descr="Video camera">
            <a:extLst>
              <a:ext uri="{FF2B5EF4-FFF2-40B4-BE49-F238E27FC236}">
                <a16:creationId xmlns:a16="http://schemas.microsoft.com/office/drawing/2014/main" id="{E9CF52ED-7632-41E4-BA00-3F0A9E2AF40E}"/>
              </a:ext>
            </a:extLst>
          </p:cNvPr>
          <p:cNvSpPr/>
          <p:nvPr/>
        </p:nvSpPr>
        <p:spPr>
          <a:xfrm>
            <a:off x="4168407" y="3810375"/>
            <a:ext cx="807187" cy="807187"/>
          </a:xfrm>
          <a:prstGeom prst="rect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フリーフォーム: 図形 10">
            <a:extLst>
              <a:ext uri="{FF2B5EF4-FFF2-40B4-BE49-F238E27FC236}">
                <a16:creationId xmlns:a16="http://schemas.microsoft.com/office/drawing/2014/main" id="{F710BF11-EBDE-46F7-8956-B6A3D9797FC6}"/>
              </a:ext>
            </a:extLst>
          </p:cNvPr>
          <p:cNvSpPr/>
          <p:nvPr/>
        </p:nvSpPr>
        <p:spPr>
          <a:xfrm>
            <a:off x="5453013" y="3853968"/>
            <a:ext cx="2306250" cy="720000"/>
          </a:xfrm>
          <a:custGeom>
            <a:avLst/>
            <a:gdLst>
              <a:gd name="connsiteX0" fmla="*/ 0 w 2306250"/>
              <a:gd name="connsiteY0" fmla="*/ 0 h 720000"/>
              <a:gd name="connsiteX1" fmla="*/ 2306250 w 2306250"/>
              <a:gd name="connsiteY1" fmla="*/ 0 h 720000"/>
              <a:gd name="connsiteX2" fmla="*/ 2306250 w 2306250"/>
              <a:gd name="connsiteY2" fmla="*/ 720000 h 720000"/>
              <a:gd name="connsiteX3" fmla="*/ 0 w 2306250"/>
              <a:gd name="connsiteY3" fmla="*/ 720000 h 720000"/>
              <a:gd name="connsiteX4" fmla="*/ 0 w 2306250"/>
              <a:gd name="connsiteY4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6250" h="720000">
                <a:moveTo>
                  <a:pt x="0" y="0"/>
                </a:moveTo>
                <a:lnTo>
                  <a:pt x="2306250" y="0"/>
                </a:lnTo>
                <a:lnTo>
                  <a:pt x="2306250" y="720000"/>
                </a:lnTo>
                <a:lnTo>
                  <a:pt x="0" y="720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cap="all"/>
            </a:pPr>
            <a:r>
              <a:rPr lang="ja-JP" sz="2400" b="1" kern="1200" dirty="0"/>
              <a:t>ビデオの </a:t>
            </a:r>
            <a:r>
              <a:rPr lang="en-US" sz="2400" b="1" kern="1200" dirty="0"/>
              <a:t>ON, OFF</a:t>
            </a:r>
            <a:endParaRPr lang="en-US" sz="2400" kern="1200" dirty="0"/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BB2DA05A-0759-471A-BF41-6CF63FFE0401}"/>
              </a:ext>
            </a:extLst>
          </p:cNvPr>
          <p:cNvSpPr/>
          <p:nvPr/>
        </p:nvSpPr>
        <p:spPr>
          <a:xfrm>
            <a:off x="3868594" y="5351344"/>
            <a:ext cx="1406812" cy="1406812"/>
          </a:xfrm>
          <a:prstGeom prst="ellipse">
            <a:avLst/>
          </a:prstGeom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/>
        </p:style>
      </p:sp>
      <p:sp>
        <p:nvSpPr>
          <p:cNvPr id="13" name="正方形/長方形 12" descr="Checkmark">
            <a:extLst>
              <a:ext uri="{FF2B5EF4-FFF2-40B4-BE49-F238E27FC236}">
                <a16:creationId xmlns:a16="http://schemas.microsoft.com/office/drawing/2014/main" id="{EA98D6FD-4644-47C3-8613-BDAC40EE0523}"/>
              </a:ext>
            </a:extLst>
          </p:cNvPr>
          <p:cNvSpPr/>
          <p:nvPr/>
        </p:nvSpPr>
        <p:spPr>
          <a:xfrm>
            <a:off x="4168407" y="5651156"/>
            <a:ext cx="807187" cy="807187"/>
          </a:xfrm>
          <a:prstGeom prst="rect">
            <a:avLst/>
          </a:prstGeom>
          <a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bg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フリーフォーム: 図形 13">
            <a:extLst>
              <a:ext uri="{FF2B5EF4-FFF2-40B4-BE49-F238E27FC236}">
                <a16:creationId xmlns:a16="http://schemas.microsoft.com/office/drawing/2014/main" id="{555C7332-23C7-4751-A645-C8F1D998EA51}"/>
              </a:ext>
            </a:extLst>
          </p:cNvPr>
          <p:cNvSpPr/>
          <p:nvPr/>
        </p:nvSpPr>
        <p:spPr>
          <a:xfrm>
            <a:off x="5453013" y="5921205"/>
            <a:ext cx="2306250" cy="720000"/>
          </a:xfrm>
          <a:custGeom>
            <a:avLst/>
            <a:gdLst>
              <a:gd name="connsiteX0" fmla="*/ 0 w 2306250"/>
              <a:gd name="connsiteY0" fmla="*/ 0 h 720000"/>
              <a:gd name="connsiteX1" fmla="*/ 2306250 w 2306250"/>
              <a:gd name="connsiteY1" fmla="*/ 0 h 720000"/>
              <a:gd name="connsiteX2" fmla="*/ 2306250 w 2306250"/>
              <a:gd name="connsiteY2" fmla="*/ 720000 h 720000"/>
              <a:gd name="connsiteX3" fmla="*/ 0 w 2306250"/>
              <a:gd name="connsiteY3" fmla="*/ 720000 h 720000"/>
              <a:gd name="connsiteX4" fmla="*/ 0 w 2306250"/>
              <a:gd name="connsiteY4" fmla="*/ 0 h 72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6250" h="720000">
                <a:moveTo>
                  <a:pt x="0" y="0"/>
                </a:moveTo>
                <a:lnTo>
                  <a:pt x="2306250" y="0"/>
                </a:lnTo>
                <a:lnTo>
                  <a:pt x="2306250" y="720000"/>
                </a:lnTo>
                <a:lnTo>
                  <a:pt x="0" y="720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t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cap="all"/>
            </a:pPr>
            <a:r>
              <a:rPr lang="ja-JP" sz="2400" b="1" kern="1200" dirty="0"/>
              <a:t>チャット機能</a:t>
            </a:r>
            <a:endParaRPr lang="en-US" sz="2400" kern="1200" dirty="0"/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4556FE07-F705-45CD-94D6-98EFE2D6F51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4977" y="1788067"/>
            <a:ext cx="3153805" cy="4516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649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E6AD1D-1534-4E4D-AC5D-AC0AAAE63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1" y="365125"/>
            <a:ext cx="7080249" cy="1325563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マナー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100A3776-4FD4-41A7-9FCA-05A4FCCA12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8650" y="685006"/>
            <a:ext cx="685800" cy="685800"/>
          </a:xfrm>
          <a:prstGeom prst="rect">
            <a:avLst/>
          </a:prstGeom>
        </p:spPr>
      </p:pic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531C1B6-CC18-4FE8-8649-2C1D03958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r>
              <a:rPr lang="en-US" altLang="ja-JP" b="1">
                <a:latin typeface="メイリオ" panose="020B0604030504040204" pitchFamily="50" charset="-128"/>
                <a:ea typeface="メイリオ" panose="020B0604030504040204" pitchFamily="50" charset="-128"/>
              </a:rPr>
              <a:t>Zoom </a:t>
            </a:r>
            <a:r>
              <a:rPr lang="ja-JP" altLang="en-US" b="1">
                <a:latin typeface="メイリオ" panose="020B0604030504040204" pitchFamily="50" charset="-128"/>
                <a:ea typeface="メイリオ" panose="020B0604030504040204" pitchFamily="50" charset="-128"/>
              </a:rPr>
              <a:t>の </a:t>
            </a:r>
            <a:r>
              <a:rPr lang="en-US" altLang="ja-JP" b="1">
                <a:latin typeface="メイリオ" panose="020B0604030504040204" pitchFamily="50" charset="-128"/>
                <a:ea typeface="メイリオ" panose="020B0604030504040204" pitchFamily="50" charset="-128"/>
              </a:rPr>
              <a:t>URL</a:t>
            </a:r>
            <a:r>
              <a:rPr lang="ja-JP" altLang="en-US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は大事なものです．</a:t>
            </a:r>
            <a:r>
              <a:rPr lang="ja-JP" altLang="en-US" b="1" u="sng">
                <a:latin typeface="メイリオ" panose="020B0604030504040204" pitchFamily="50" charset="-128"/>
                <a:ea typeface="メイリオ" panose="020B0604030504040204" pitchFamily="50" charset="-128"/>
              </a:rPr>
              <a:t>他の人に教えてはいけません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．</a:t>
            </a: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ビデオ会議の様子などを，許可なく，</a:t>
            </a:r>
            <a:r>
              <a:rPr lang="ja-JP" altLang="en-US" b="1" u="sng">
                <a:latin typeface="メイリオ" panose="020B0604030504040204" pitchFamily="50" charset="-128"/>
                <a:ea typeface="メイリオ" panose="020B0604030504040204" pitchFamily="50" charset="-128"/>
              </a:rPr>
              <a:t>録画録音してはいけません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．</a:t>
            </a: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ビデオ会議の様子などを，許可なく， </a:t>
            </a:r>
            <a:r>
              <a:rPr lang="en-US" altLang="ja-JP" b="1" u="sng" err="1">
                <a:latin typeface="メイリオ" panose="020B0604030504040204" pitchFamily="50" charset="-128"/>
                <a:ea typeface="メイリオ" panose="020B0604030504040204" pitchFamily="50" charset="-128"/>
              </a:rPr>
              <a:t>SNS</a:t>
            </a:r>
            <a:r>
              <a:rPr lang="ja-JP" altLang="en-US" b="1" u="sng">
                <a:latin typeface="メイリオ" panose="020B0604030504040204" pitchFamily="50" charset="-128"/>
                <a:ea typeface="メイリオ" panose="020B0604030504040204" pitchFamily="50" charset="-128"/>
              </a:rPr>
              <a:t>などで共有したり，公開するのはマナー違反です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．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21526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E6AD1D-1534-4E4D-AC5D-AC0AAAE63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1" y="365125"/>
            <a:ext cx="7080249" cy="1325563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会議の主催者が気を付けること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100A3776-4FD4-41A7-9FCA-05A4FCCA12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8650" y="685006"/>
            <a:ext cx="685800" cy="685800"/>
          </a:xfrm>
          <a:prstGeom prst="rect">
            <a:avLst/>
          </a:prstGeom>
        </p:spPr>
      </p:pic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531C1B6-CC18-4FE8-8649-2C1D03958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ビデオ会議システムは，インターネットに負担をかけるもの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節約を心がける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参加者のカメラやマイクは，必要のない間は </a:t>
            </a:r>
            <a:r>
              <a:rPr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OFF, </a:t>
            </a:r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ミュートに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カメラ画像の配信よりも，パソコン画面の配信の方が，通信量の節約ができるという考え方も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画像や音声が乱れる，途切れる可能性にも配慮</a:t>
            </a:r>
            <a:endParaRPr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70525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241</Words>
  <Application>Microsoft Office PowerPoint</Application>
  <PresentationFormat>画面に合わせる (4:3)</PresentationFormat>
  <Paragraphs>25</Paragraphs>
  <Slides>5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メイリオ</vt:lpstr>
      <vt:lpstr>游ゴシック</vt:lpstr>
      <vt:lpstr>Arial</vt:lpstr>
      <vt:lpstr>Calibri</vt:lpstr>
      <vt:lpstr>Office テーマ</vt:lpstr>
      <vt:lpstr>Zoom の使い方 </vt:lpstr>
      <vt:lpstr>Zoom のURL</vt:lpstr>
      <vt:lpstr>プライバシー上，参加者自身が気を付けること</vt:lpstr>
      <vt:lpstr>マナー</vt:lpstr>
      <vt:lpstr>会議の主催者が気を付けること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1-2 今回の内容，無料ソフトウエア，無料データ，エコシステム</dc:title>
  <dc:creator>kunihiko</dc:creator>
  <cp:lastModifiedBy>金子　邦彦</cp:lastModifiedBy>
  <cp:revision>28</cp:revision>
  <cp:lastPrinted>2020-05-07T12:29:12Z</cp:lastPrinted>
  <dcterms:created xsi:type="dcterms:W3CDTF">2020-05-07T08:06:06Z</dcterms:created>
  <dcterms:modified xsi:type="dcterms:W3CDTF">2021-11-05T12:01:55Z</dcterms:modified>
</cp:coreProperties>
</file>