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544" r:id="rId2"/>
    <p:sldId id="258" r:id="rId3"/>
    <p:sldId id="257" r:id="rId4"/>
    <p:sldId id="261" r:id="rId5"/>
    <p:sldId id="262" r:id="rId6"/>
    <p:sldId id="263" r:id="rId7"/>
    <p:sldId id="264" r:id="rId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493" autoAdjust="0"/>
    <p:restoredTop sz="94660"/>
  </p:normalViewPr>
  <p:slideViewPr>
    <p:cSldViewPr snapToGrid="0">
      <p:cViewPr varScale="1">
        <p:scale>
          <a:sx n="60" d="100"/>
          <a:sy n="60" d="100"/>
        </p:scale>
        <p:origin x="38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A9D76A-914B-4C0A-98A1-D29D77606F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FA38AD-254A-40AE-A8B2-917CABD853EA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867BC3B7-F3DA-4A46-A56D-FD793C2D24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882690D-1FE1-4A28-8E52-9959A57FE2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7CEE-83AC-4244-8663-D4B70236778C}" type="datetime1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F8D4-6EA1-4596-ADF0-06C4F191155C}" type="datetime1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FF1B-7D76-4C1B-B531-79F8B7819F30}" type="datetime1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BEAD-CFD6-43A5-94D6-E72CBDEFDB36}" type="datetime1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3CDD13-A19B-49E9-8B53-2DA163061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>
            <a:extLst>
              <a:ext uri="{FF2B5EF4-FFF2-40B4-BE49-F238E27FC236}">
                <a16:creationId xmlns:a16="http://schemas.microsoft.com/office/drawing/2014/main" id="{003B7E58-3E18-4E91-A5F7-CBE671095547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F3AE21-602C-4A5D-96BD-D9957AB62C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8C524D6-9C77-440B-B00C-C541CE35D91E}" type="datetime1">
              <a:rPr lang="ja-JP" altLang="en-US" smtClean="0"/>
              <a:t>2021/12/24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5BBBA3-738C-401E-9F3C-90943E16D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33D726-8118-43D7-89BC-173D9ECB9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BBEE09F-DEED-441B-8AEA-C48F9675543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064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C78AD-B9A7-479C-8D23-1D16D6395625}" type="datetime1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  <p:sldLayoutId id="2147483685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IP </a:t>
            </a:r>
            <a:r>
              <a:rPr lang="ja-JP" altLang="en-US" dirty="0"/>
              <a:t>アドレス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8137" y="2954620"/>
            <a:ext cx="7384093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IP </a:t>
            </a:r>
            <a:r>
              <a:rPr lang="ja-JP" altLang="en-US" dirty="0"/>
              <a:t>アドレスと </a:t>
            </a:r>
            <a:r>
              <a:rPr lang="en-US" altLang="ja-JP" dirty="0"/>
              <a:t>DNS </a:t>
            </a:r>
            <a:r>
              <a:rPr lang="ja-JP" altLang="en-US" dirty="0"/>
              <a:t>ドメイン名）</a:t>
            </a:r>
            <a:endParaRPr lang="en-US" altLang="ja-JP" dirty="0"/>
          </a:p>
          <a:p>
            <a:r>
              <a:rPr lang="en-US" altLang="ja-JP" dirty="0"/>
              <a:t>URL: https://www.kkaneko.jp/cc/unixnet/ipaddr.html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1328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D17290B-8956-41DA-807E-E949E0F79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IP</a:t>
            </a:r>
            <a:r>
              <a:rPr lang="ja-JP" altLang="en-US" dirty="0"/>
              <a:t>アドレス </a:t>
            </a:r>
            <a:r>
              <a:rPr lang="en-US" altLang="ja-JP" dirty="0"/>
              <a:t>v4</a:t>
            </a:r>
            <a:endParaRPr lang="ja-JP" altLang="en-US" dirty="0"/>
          </a:p>
        </p:txBody>
      </p:sp>
      <p:graphicFrame>
        <p:nvGraphicFramePr>
          <p:cNvPr id="6171" name="Group 27">
            <a:extLst>
              <a:ext uri="{FF2B5EF4-FFF2-40B4-BE49-F238E27FC236}">
                <a16:creationId xmlns:a16="http://schemas.microsoft.com/office/drawing/2014/main" id="{FCCEAD01-C941-4E83-BD68-1B177EDCFF5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00113" y="2911475"/>
          <a:ext cx="7127875" cy="579120"/>
        </p:xfrm>
        <a:graphic>
          <a:graphicData uri="http://schemas.openxmlformats.org/drawingml/2006/table">
            <a:tbl>
              <a:tblPr/>
              <a:tblGrid>
                <a:gridCol w="1782762">
                  <a:extLst>
                    <a:ext uri="{9D8B030D-6E8A-4147-A177-3AD203B41FA5}">
                      <a16:colId xmlns:a16="http://schemas.microsoft.com/office/drawing/2014/main" val="1714153253"/>
                    </a:ext>
                  </a:extLst>
                </a:gridCol>
                <a:gridCol w="1781175">
                  <a:extLst>
                    <a:ext uri="{9D8B030D-6E8A-4147-A177-3AD203B41FA5}">
                      <a16:colId xmlns:a16="http://schemas.microsoft.com/office/drawing/2014/main" val="1313761466"/>
                    </a:ext>
                  </a:extLst>
                </a:gridCol>
                <a:gridCol w="1782763">
                  <a:extLst>
                    <a:ext uri="{9D8B030D-6E8A-4147-A177-3AD203B41FA5}">
                      <a16:colId xmlns:a16="http://schemas.microsoft.com/office/drawing/2014/main" val="3092483121"/>
                    </a:ext>
                  </a:extLst>
                </a:gridCol>
                <a:gridCol w="1781175">
                  <a:extLst>
                    <a:ext uri="{9D8B030D-6E8A-4147-A177-3AD203B41FA5}">
                      <a16:colId xmlns:a16="http://schemas.microsoft.com/office/drawing/2014/main" val="2708916634"/>
                    </a:ext>
                  </a:extLst>
                </a:gridCol>
              </a:tblGrid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</a:t>
                      </a:r>
                      <a:r>
                        <a:rPr kumimoji="1" lang="ja-JP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</a:t>
                      </a:r>
                      <a:r>
                        <a:rPr kumimoji="1" lang="ja-JP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</a:t>
                      </a:r>
                      <a:r>
                        <a:rPr kumimoji="1" lang="ja-JP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</a:t>
                      </a:r>
                      <a:r>
                        <a:rPr kumimoji="1" lang="ja-JP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5644238"/>
                  </a:ext>
                </a:extLst>
              </a:tr>
            </a:tbl>
          </a:graphicData>
        </a:graphic>
      </p:graphicFrame>
      <p:sp>
        <p:nvSpPr>
          <p:cNvPr id="6163" name="AutoShape 19">
            <a:extLst>
              <a:ext uri="{FF2B5EF4-FFF2-40B4-BE49-F238E27FC236}">
                <a16:creationId xmlns:a16="http://schemas.microsoft.com/office/drawing/2014/main" id="{B51CE6D7-355E-461C-82B6-26DCF07B8DC7}"/>
              </a:ext>
            </a:extLst>
          </p:cNvPr>
          <p:cNvSpPr>
            <a:spLocks/>
          </p:cNvSpPr>
          <p:nvPr/>
        </p:nvSpPr>
        <p:spPr bwMode="auto">
          <a:xfrm rot="16200000">
            <a:off x="1584325" y="2947988"/>
            <a:ext cx="358775" cy="1727200"/>
          </a:xfrm>
          <a:prstGeom prst="leftBrace">
            <a:avLst>
              <a:gd name="adj1" fmla="val 4011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64" name="Text Box 20">
            <a:extLst>
              <a:ext uri="{FF2B5EF4-FFF2-40B4-BE49-F238E27FC236}">
                <a16:creationId xmlns:a16="http://schemas.microsoft.com/office/drawing/2014/main" id="{91298492-6C44-4495-9A6A-AF90216FE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7572" y="4081780"/>
            <a:ext cx="11945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0~255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65" name="AutoShape 21">
            <a:extLst>
              <a:ext uri="{FF2B5EF4-FFF2-40B4-BE49-F238E27FC236}">
                <a16:creationId xmlns:a16="http://schemas.microsoft.com/office/drawing/2014/main" id="{9EA2B0D7-4A2D-42E3-BB22-CE81A48A85BE}"/>
              </a:ext>
            </a:extLst>
          </p:cNvPr>
          <p:cNvSpPr>
            <a:spLocks/>
          </p:cNvSpPr>
          <p:nvPr/>
        </p:nvSpPr>
        <p:spPr bwMode="auto">
          <a:xfrm rot="16200000">
            <a:off x="4140201" y="1471651"/>
            <a:ext cx="647700" cy="7127875"/>
          </a:xfrm>
          <a:prstGeom prst="leftBrace">
            <a:avLst>
              <a:gd name="adj1" fmla="val 9170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66" name="Text Box 22">
            <a:extLst>
              <a:ext uri="{FF2B5EF4-FFF2-40B4-BE49-F238E27FC236}">
                <a16:creationId xmlns:a16="http://schemas.microsoft.com/office/drawing/2014/main" id="{0276D0B4-29E8-415A-8161-6A6BE207E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153" y="5446335"/>
            <a:ext cx="14895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32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ビット</a:t>
            </a:r>
          </a:p>
        </p:txBody>
      </p:sp>
      <p:sp>
        <p:nvSpPr>
          <p:cNvPr id="6172" name="Text Box 28">
            <a:extLst>
              <a:ext uri="{FF2B5EF4-FFF2-40B4-BE49-F238E27FC236}">
                <a16:creationId xmlns:a16="http://schemas.microsoft.com/office/drawing/2014/main" id="{483D3F33-1CA0-4FF3-94D0-D95E25B2B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552" y="1256209"/>
            <a:ext cx="644278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IP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アドレスは，インターネットでのアドレス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IP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アドレス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v4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の全長は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32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ビット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C22C444-D831-421D-AF54-43AC0CA12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E09F-DEED-441B-8AEA-C48F96755436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>
            <a:extLst>
              <a:ext uri="{FF2B5EF4-FFF2-40B4-BE49-F238E27FC236}">
                <a16:creationId xmlns:a16="http://schemas.microsoft.com/office/drawing/2014/main" id="{2A461D66-7711-4FBD-B187-EEBEDD4185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dirty="0">
                <a:latin typeface="メイリオ" panose="020B0604030504040204" pitchFamily="50" charset="-128"/>
              </a:rPr>
              <a:t>ネットワークアドレスの例</a:t>
            </a:r>
          </a:p>
        </p:txBody>
      </p:sp>
      <p:sp>
        <p:nvSpPr>
          <p:cNvPr id="4125" name="Text Box 29">
            <a:extLst>
              <a:ext uri="{FF2B5EF4-FFF2-40B4-BE49-F238E27FC236}">
                <a16:creationId xmlns:a16="http://schemas.microsoft.com/office/drawing/2014/main" id="{8AA094C1-9CC2-49E0-B983-65620E99D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21" y="1741875"/>
            <a:ext cx="22621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ネットワーククラス</a:t>
            </a:r>
          </a:p>
        </p:txBody>
      </p:sp>
      <p:sp>
        <p:nvSpPr>
          <p:cNvPr id="4126" name="Text Box 30">
            <a:extLst>
              <a:ext uri="{FF2B5EF4-FFF2-40B4-BE49-F238E27FC236}">
                <a16:creationId xmlns:a16="http://schemas.microsoft.com/office/drawing/2014/main" id="{410DFE07-6E0C-4874-A5D1-5D6178B90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3025" y="2266950"/>
            <a:ext cx="12650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クラス</a:t>
            </a:r>
            <a:r>
              <a:rPr lang="en-US" altLang="ja-JP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</a:p>
        </p:txBody>
      </p:sp>
      <p:sp>
        <p:nvSpPr>
          <p:cNvPr id="4127" name="Text Box 31">
            <a:extLst>
              <a:ext uri="{FF2B5EF4-FFF2-40B4-BE49-F238E27FC236}">
                <a16:creationId xmlns:a16="http://schemas.microsoft.com/office/drawing/2014/main" id="{B1AE1A68-4FF4-4A03-BE2A-DCF4F977C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3025" y="2914650"/>
            <a:ext cx="1295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クラス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</a:p>
        </p:txBody>
      </p:sp>
      <p:sp>
        <p:nvSpPr>
          <p:cNvPr id="4128" name="Text Box 32">
            <a:extLst>
              <a:ext uri="{FF2B5EF4-FFF2-40B4-BE49-F238E27FC236}">
                <a16:creationId xmlns:a16="http://schemas.microsoft.com/office/drawing/2014/main" id="{57730174-DD40-4972-A322-F333B1CFC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3025" y="3490913"/>
            <a:ext cx="12634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クラス</a:t>
            </a:r>
            <a:r>
              <a:rPr lang="en-US" altLang="ja-JP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</a:p>
        </p:txBody>
      </p:sp>
      <p:graphicFrame>
        <p:nvGraphicFramePr>
          <p:cNvPr id="4437" name="Group 341">
            <a:extLst>
              <a:ext uri="{FF2B5EF4-FFF2-40B4-BE49-F238E27FC236}">
                <a16:creationId xmlns:a16="http://schemas.microsoft.com/office/drawing/2014/main" id="{5A29657E-A949-414A-AF96-BD5AE8B7ED2C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41384703"/>
              </p:ext>
            </p:extLst>
          </p:nvPr>
        </p:nvGraphicFramePr>
        <p:xfrm>
          <a:off x="2638425" y="2266950"/>
          <a:ext cx="6048375" cy="396240"/>
        </p:xfrm>
        <a:graphic>
          <a:graphicData uri="http://schemas.openxmlformats.org/drawingml/2006/table">
            <a:tbl>
              <a:tblPr/>
              <a:tblGrid>
                <a:gridCol w="322262">
                  <a:extLst>
                    <a:ext uri="{9D8B030D-6E8A-4147-A177-3AD203B41FA5}">
                      <a16:colId xmlns:a16="http://schemas.microsoft.com/office/drawing/2014/main" val="2242096635"/>
                    </a:ext>
                  </a:extLst>
                </a:gridCol>
                <a:gridCol w="1179513">
                  <a:extLst>
                    <a:ext uri="{9D8B030D-6E8A-4147-A177-3AD203B41FA5}">
                      <a16:colId xmlns:a16="http://schemas.microsoft.com/office/drawing/2014/main" val="3443843439"/>
                    </a:ext>
                  </a:extLst>
                </a:gridCol>
                <a:gridCol w="1516062">
                  <a:extLst>
                    <a:ext uri="{9D8B030D-6E8A-4147-A177-3AD203B41FA5}">
                      <a16:colId xmlns:a16="http://schemas.microsoft.com/office/drawing/2014/main" val="1019820955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655357552"/>
                    </a:ext>
                  </a:extLst>
                </a:gridCol>
                <a:gridCol w="1516063">
                  <a:extLst>
                    <a:ext uri="{9D8B030D-6E8A-4147-A177-3AD203B41FA5}">
                      <a16:colId xmlns:a16="http://schemas.microsoft.com/office/drawing/2014/main" val="3207301739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7bit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2274"/>
                  </a:ext>
                </a:extLst>
              </a:tr>
            </a:tbl>
          </a:graphicData>
        </a:graphic>
      </p:graphicFrame>
      <p:graphicFrame>
        <p:nvGraphicFramePr>
          <p:cNvPr id="4438" name="Group 342">
            <a:extLst>
              <a:ext uri="{FF2B5EF4-FFF2-40B4-BE49-F238E27FC236}">
                <a16:creationId xmlns:a16="http://schemas.microsoft.com/office/drawing/2014/main" id="{CF9AD1F5-686B-4C93-9F9A-994B9CEE3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797224"/>
              </p:ext>
            </p:extLst>
          </p:nvPr>
        </p:nvGraphicFramePr>
        <p:xfrm>
          <a:off x="2638425" y="2914650"/>
          <a:ext cx="6048375" cy="396240"/>
        </p:xfrm>
        <a:graphic>
          <a:graphicData uri="http://schemas.openxmlformats.org/drawingml/2006/table">
            <a:tbl>
              <a:tblPr/>
              <a:tblGrid>
                <a:gridCol w="288925">
                  <a:extLst>
                    <a:ext uri="{9D8B030D-6E8A-4147-A177-3AD203B41FA5}">
                      <a16:colId xmlns:a16="http://schemas.microsoft.com/office/drawing/2014/main" val="2830984544"/>
                    </a:ext>
                  </a:extLst>
                </a:gridCol>
                <a:gridCol w="287337">
                  <a:extLst>
                    <a:ext uri="{9D8B030D-6E8A-4147-A177-3AD203B41FA5}">
                      <a16:colId xmlns:a16="http://schemas.microsoft.com/office/drawing/2014/main" val="3698859129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75118507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986974962"/>
                    </a:ext>
                  </a:extLst>
                </a:gridCol>
                <a:gridCol w="1516063">
                  <a:extLst>
                    <a:ext uri="{9D8B030D-6E8A-4147-A177-3AD203B41FA5}">
                      <a16:colId xmlns:a16="http://schemas.microsoft.com/office/drawing/2014/main" val="1734948249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081118921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6bit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501204"/>
                  </a:ext>
                </a:extLst>
              </a:tr>
            </a:tbl>
          </a:graphicData>
        </a:graphic>
      </p:graphicFrame>
      <p:graphicFrame>
        <p:nvGraphicFramePr>
          <p:cNvPr id="4439" name="Group 343">
            <a:extLst>
              <a:ext uri="{FF2B5EF4-FFF2-40B4-BE49-F238E27FC236}">
                <a16:creationId xmlns:a16="http://schemas.microsoft.com/office/drawing/2014/main" id="{E4B80AE0-F392-4F00-BBCE-800DD255FD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419255"/>
              </p:ext>
            </p:extLst>
          </p:nvPr>
        </p:nvGraphicFramePr>
        <p:xfrm>
          <a:off x="2638425" y="3490913"/>
          <a:ext cx="6048375" cy="396240"/>
        </p:xfrm>
        <a:graphic>
          <a:graphicData uri="http://schemas.openxmlformats.org/drawingml/2006/table">
            <a:tbl>
              <a:tblPr/>
              <a:tblGrid>
                <a:gridCol w="288925">
                  <a:extLst>
                    <a:ext uri="{9D8B030D-6E8A-4147-A177-3AD203B41FA5}">
                      <a16:colId xmlns:a16="http://schemas.microsoft.com/office/drawing/2014/main" val="4103245669"/>
                    </a:ext>
                  </a:extLst>
                </a:gridCol>
                <a:gridCol w="287337">
                  <a:extLst>
                    <a:ext uri="{9D8B030D-6E8A-4147-A177-3AD203B41FA5}">
                      <a16:colId xmlns:a16="http://schemas.microsoft.com/office/drawing/2014/main" val="841206366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192542314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196234933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3168053023"/>
                    </a:ext>
                  </a:extLst>
                </a:gridCol>
                <a:gridCol w="1516063">
                  <a:extLst>
                    <a:ext uri="{9D8B030D-6E8A-4147-A177-3AD203B41FA5}">
                      <a16:colId xmlns:a16="http://schemas.microsoft.com/office/drawing/2014/main" val="749552478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1528012709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5bit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660972"/>
                  </a:ext>
                </a:extLst>
              </a:tr>
            </a:tbl>
          </a:graphicData>
        </a:graphic>
      </p:graphicFrame>
      <p:sp>
        <p:nvSpPr>
          <p:cNvPr id="4430" name="AutoShape 334">
            <a:extLst>
              <a:ext uri="{FF2B5EF4-FFF2-40B4-BE49-F238E27FC236}">
                <a16:creationId xmlns:a16="http://schemas.microsoft.com/office/drawing/2014/main" id="{B846A1BE-79C8-44AA-BE29-8917B61722EE}"/>
              </a:ext>
            </a:extLst>
          </p:cNvPr>
          <p:cNvSpPr>
            <a:spLocks/>
          </p:cNvSpPr>
          <p:nvPr/>
        </p:nvSpPr>
        <p:spPr bwMode="auto">
          <a:xfrm rot="5400000">
            <a:off x="3454400" y="1554163"/>
            <a:ext cx="190500" cy="1079500"/>
          </a:xfrm>
          <a:prstGeom prst="lef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33" name="AutoShape 337">
            <a:extLst>
              <a:ext uri="{FF2B5EF4-FFF2-40B4-BE49-F238E27FC236}">
                <a16:creationId xmlns:a16="http://schemas.microsoft.com/office/drawing/2014/main" id="{5F5EF573-9CD5-4E8B-9787-1BA8E63F8330}"/>
              </a:ext>
            </a:extLst>
          </p:cNvPr>
          <p:cNvSpPr>
            <a:spLocks/>
          </p:cNvSpPr>
          <p:nvPr/>
        </p:nvSpPr>
        <p:spPr bwMode="auto">
          <a:xfrm rot="5400000">
            <a:off x="6307137" y="-177800"/>
            <a:ext cx="223838" cy="4535488"/>
          </a:xfrm>
          <a:prstGeom prst="leftBrace">
            <a:avLst>
              <a:gd name="adj1" fmla="val 16885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34" name="Text Box 338">
            <a:extLst>
              <a:ext uri="{FF2B5EF4-FFF2-40B4-BE49-F238E27FC236}">
                <a16:creationId xmlns:a16="http://schemas.microsoft.com/office/drawing/2014/main" id="{824AD690-F60F-44E0-8F9B-A183BA41D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0" y="1663700"/>
            <a:ext cx="223651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ネットワークアドレス</a:t>
            </a:r>
          </a:p>
        </p:txBody>
      </p:sp>
      <p:sp>
        <p:nvSpPr>
          <p:cNvPr id="4436" name="Text Box 340">
            <a:extLst>
              <a:ext uri="{FF2B5EF4-FFF2-40B4-BE49-F238E27FC236}">
                <a16:creationId xmlns:a16="http://schemas.microsoft.com/office/drawing/2014/main" id="{608EEA52-EED1-4177-A0F3-6D3AE520B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075" y="1592263"/>
            <a:ext cx="16209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ホストアドレス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09468D7-587A-4A0A-8360-DBB996F7D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E09F-DEED-441B-8AEA-C48F9675543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FFE19B3-3165-482F-9160-F1F94324D0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Windows</a:t>
            </a:r>
            <a:r>
              <a:rPr lang="ja-JP" altLang="en-US" dirty="0"/>
              <a:t>で </a:t>
            </a:r>
            <a:r>
              <a:rPr lang="en-US" altLang="ja-JP" dirty="0"/>
              <a:t>IP</a:t>
            </a:r>
            <a:r>
              <a:rPr lang="ja-JP" altLang="en-US" dirty="0"/>
              <a:t>アドレスを知る</a:t>
            </a: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694ECDA6-56F7-4E7C-8134-BC64C4D65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8388" y="938213"/>
            <a:ext cx="7489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dirty="0"/>
              <a:t>ipconfig </a:t>
            </a:r>
            <a:r>
              <a:rPr lang="ja-JP" altLang="en-US" sz="2400" dirty="0"/>
              <a:t>コマンド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8A379769-1AD6-4D9B-9A78-8AB3EDFBF7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056" y="1571993"/>
            <a:ext cx="6800994" cy="5120066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725625C-5586-4970-ADCE-1990B5657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FB9288F2-1824-4D59-9EC1-BA49CF72CC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Linux </a:t>
            </a:r>
            <a:r>
              <a:rPr lang="ja-JP" altLang="en-US" dirty="0"/>
              <a:t>で </a:t>
            </a:r>
            <a:r>
              <a:rPr lang="en-US" altLang="ja-JP" dirty="0"/>
              <a:t>IP</a:t>
            </a:r>
            <a:r>
              <a:rPr lang="ja-JP" altLang="en-US" dirty="0"/>
              <a:t>アドレスを知る</a:t>
            </a:r>
          </a:p>
        </p:txBody>
      </p:sp>
      <p:sp>
        <p:nvSpPr>
          <p:cNvPr id="23558" name="Text Box 6">
            <a:extLst>
              <a:ext uri="{FF2B5EF4-FFF2-40B4-BE49-F238E27FC236}">
                <a16:creationId xmlns:a16="http://schemas.microsoft.com/office/drawing/2014/main" id="{7113ED4D-28C8-48E3-B36C-C9FC62586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0" y="739775"/>
            <a:ext cx="54006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dirty="0"/>
              <a:t>ifconfig </a:t>
            </a:r>
            <a:r>
              <a:rPr lang="ja-JP" altLang="en-US" sz="2400" dirty="0"/>
              <a:t>コマンド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4050523F-84E4-4019-AE8F-93217FE19B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395" y="1379428"/>
            <a:ext cx="6966107" cy="4872647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35FEE2-895E-42A8-B60D-D3F736A0E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358F35C-770A-417E-9D09-B25A3CFEA6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ARP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72E532F-2D32-4EAF-BFCD-4C06C46225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108950" cy="4960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/>
              <a:t>MAC</a:t>
            </a:r>
            <a:r>
              <a:rPr lang="ja-JP" altLang="en-US" dirty="0"/>
              <a:t>アドレス</a:t>
            </a:r>
          </a:p>
          <a:p>
            <a:pPr lvl="1"/>
            <a:r>
              <a:rPr lang="en-US" altLang="ja-JP" sz="2800" dirty="0"/>
              <a:t>LAN</a:t>
            </a:r>
            <a:r>
              <a:rPr lang="ja-JP" altLang="en-US" sz="2800" dirty="0"/>
              <a:t>カードなどのハードウェアに与えられた固有の番号</a:t>
            </a:r>
          </a:p>
          <a:p>
            <a:pPr lvl="1"/>
            <a:r>
              <a:rPr lang="ja-JP" altLang="en-US" sz="2800" dirty="0"/>
              <a:t>長さ </a:t>
            </a:r>
            <a:r>
              <a:rPr lang="en-US" altLang="ja-JP" sz="2800" dirty="0"/>
              <a:t>48 </a:t>
            </a:r>
            <a:r>
              <a:rPr lang="ja-JP" altLang="en-US" sz="2800" dirty="0"/>
              <a:t>ビット</a:t>
            </a:r>
            <a:endParaRPr lang="en-US" altLang="ja-JP" sz="2800" dirty="0"/>
          </a:p>
          <a:p>
            <a:pPr marL="457200" lvl="1" indent="0">
              <a:buNone/>
            </a:pPr>
            <a:endParaRPr lang="en-US" altLang="ja-JP" sz="2800" dirty="0"/>
          </a:p>
          <a:p>
            <a:pPr>
              <a:buFontTx/>
              <a:buNone/>
            </a:pPr>
            <a:r>
              <a:rPr lang="en-US" altLang="ja-JP" dirty="0"/>
              <a:t>ARP </a:t>
            </a:r>
            <a:r>
              <a:rPr lang="ja-JP" altLang="en-US" dirty="0"/>
              <a:t>プロトコル</a:t>
            </a:r>
            <a:endParaRPr lang="en-US" altLang="ja-JP" dirty="0"/>
          </a:p>
          <a:p>
            <a:pPr lvl="1"/>
            <a:r>
              <a:rPr lang="en-US" altLang="ja-JP" sz="2800" dirty="0"/>
              <a:t>MAC</a:t>
            </a:r>
            <a:r>
              <a:rPr lang="ja-JP" altLang="en-US" sz="2800" dirty="0"/>
              <a:t>アドレスと </a:t>
            </a:r>
            <a:r>
              <a:rPr lang="en-US" altLang="ja-JP" sz="2800" dirty="0"/>
              <a:t>IP </a:t>
            </a:r>
            <a:r>
              <a:rPr lang="ja-JP" altLang="en-US" sz="2800" dirty="0"/>
              <a:t>アドレスの対応を知るためのプロトコル</a:t>
            </a:r>
          </a:p>
          <a:p>
            <a:pPr>
              <a:buFontTx/>
              <a:buNone/>
            </a:pP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00D2CB0-BF1F-40C1-978B-112C2BE31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14D3292C-9549-4BC6-8730-5D01663E33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/>
              <a:t>arp</a:t>
            </a:r>
            <a:r>
              <a:rPr lang="en-US" altLang="ja-JP" dirty="0"/>
              <a:t> </a:t>
            </a:r>
            <a:r>
              <a:rPr lang="ja-JP" altLang="en-US" dirty="0"/>
              <a:t>テーブルを知る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0AFC7CC4-7D4B-41B0-AF60-76E6DF0E2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8238" y="938213"/>
            <a:ext cx="7921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dirty="0"/>
              <a:t>Windows, Linux </a:t>
            </a:r>
            <a:r>
              <a:rPr lang="ja-JP" altLang="en-US" sz="2400" dirty="0"/>
              <a:t>で「</a:t>
            </a:r>
            <a:r>
              <a:rPr lang="en-US" altLang="ja-JP" sz="2400" dirty="0" err="1"/>
              <a:t>arp</a:t>
            </a:r>
            <a:r>
              <a:rPr lang="en-US" altLang="ja-JP" sz="2400" dirty="0"/>
              <a:t> -a</a:t>
            </a:r>
            <a:r>
              <a:rPr lang="ja-JP" altLang="en-US" sz="2400" dirty="0"/>
              <a:t>」</a:t>
            </a:r>
            <a:endParaRPr lang="en-US" altLang="ja-JP" sz="24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75362DA-1A5C-48B2-97F4-62F610515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FF4D65B-742D-483F-8F88-441255970D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3538" y="1492150"/>
            <a:ext cx="5621533" cy="50280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158</Words>
  <Application>Microsoft Office PowerPoint</Application>
  <PresentationFormat>画面に合わせる (4:3)</PresentationFormat>
  <Paragraphs>59</Paragraphs>
  <Slides>7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ＭＳ Ｐゴシック</vt:lpstr>
      <vt:lpstr>メイリオ</vt:lpstr>
      <vt:lpstr>游ゴシック</vt:lpstr>
      <vt:lpstr>Arial</vt:lpstr>
      <vt:lpstr>Calibri</vt:lpstr>
      <vt:lpstr>Segoe UI</vt:lpstr>
      <vt:lpstr>Office テーマ</vt:lpstr>
      <vt:lpstr>IP アドレス </vt:lpstr>
      <vt:lpstr>IPアドレス v4</vt:lpstr>
      <vt:lpstr>ネットワークアドレスの例</vt:lpstr>
      <vt:lpstr>Windowsで IPアドレスを知る</vt:lpstr>
      <vt:lpstr>Linux で IPアドレスを知る</vt:lpstr>
      <vt:lpstr>ARP</vt:lpstr>
      <vt:lpstr>arp テーブルを知る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 アドレスとDNS ドメイン名</dc:title>
  <dc:creator>kunihiko</dc:creator>
  <cp:lastModifiedBy>me</cp:lastModifiedBy>
  <cp:revision>58</cp:revision>
  <cp:lastPrinted>2020-05-07T11:56:39Z</cp:lastPrinted>
  <dcterms:created xsi:type="dcterms:W3CDTF">2020-05-07T06:42:29Z</dcterms:created>
  <dcterms:modified xsi:type="dcterms:W3CDTF">2021-12-24T05:26:26Z</dcterms:modified>
</cp:coreProperties>
</file>